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comments/comment1.xml" ContentType="application/vnd.openxmlformats-officedocument.presentationml.comment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7" r:id="rId2"/>
    <p:sldId id="348" r:id="rId3"/>
    <p:sldId id="349" r:id="rId4"/>
    <p:sldId id="350" r:id="rId5"/>
    <p:sldId id="358" r:id="rId6"/>
    <p:sldId id="352" r:id="rId7"/>
    <p:sldId id="353" r:id="rId8"/>
    <p:sldId id="354" r:id="rId9"/>
    <p:sldId id="355" r:id="rId10"/>
    <p:sldId id="357" r:id="rId11"/>
    <p:sldId id="35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David Scott Yeager" initials="DS" lastIdx="36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6600"/>
    <a:srgbClr val="330099"/>
    <a:srgbClr val="330066"/>
    <a:srgbClr val="F7F7F7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9444" autoAdjust="0"/>
    <p:restoredTop sz="98805" autoAdjust="0"/>
  </p:normalViewPr>
  <p:slideViewPr>
    <p:cSldViewPr>
      <p:cViewPr varScale="1">
        <p:scale>
          <a:sx n="118" d="100"/>
          <a:sy n="118" d="100"/>
        </p:scale>
        <p:origin x="-120" y="-192"/>
      </p:cViewPr>
      <p:guideLst>
        <p:guide orient="horz" pos="384"/>
        <p:guide orient="horz" pos="4224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11-05-16T10:24:21.291" idx="19">
    <p:pos x="2400" y="469"/>
    <p:text>Measures:
- Only a small minority of students report feeling "lost" at the end of each week
</p:text>
  </p:cm>
  <p:cm authorId="0" dt="2011-05-16T10:20:56.947" idx="20">
    <p:pos x="3312" y="624"/>
    <p:text>Measures:
- All students successfully pass at least one assignment during the first week.
</p:text>
  </p:cm>
  <p:cm authorId="0" dt="2011-05-16T10:23:36.557" idx="21">
    <p:pos x="3312" y="469"/>
    <p:text>Measures:
- 2-minute surveys show that at least 75% of students find each day's content at least "moderately" interesting and / or relevant
- Majority of faculty report that students found the topics interesting</p:text>
  </p:cm>
  <p:cm authorId="0" dt="2011-05-16T10:36:26.743" idx="22">
    <p:pos x="3312" y="1285"/>
    <p:text>Measures:
- ??
- In out-of-class experience: students who do not successfully master a task re-attempt it at least once
</p:text>
  </p:cm>
  <p:cm authorId="0" dt="2011-05-16T10:28:18.070" idx="23">
    <p:pos x="2400" y="1776"/>
    <p:text>Measures:
- In OCE, students can complete similar learning objectives in fewer tries over time.
- In OCE, students' self-efficacy ratings are more strongly predictive of their performance (i.e., calibration)
- In class, faculty notice that problems students used to miss are now solved correctly.</p:text>
  </p:cm>
  <p:cm authorId="0" dt="2011-05-16T10:45:13.843" idx="24">
    <p:pos x="3312" y="1776"/>
    <p:text>Measures:
- Students log in to the OCE succesfully throughout the quarter</p:text>
  </p:cm>
  <p:cm authorId="0" dt="2011-05-16T10:39:50.540" idx="25">
    <p:pos x="2304" y="2304"/>
    <p:text>Measures:
- If there is an online collaboration forum: number of posts / questions asked of peers.
- 2-minute surveys: ratings of feelings of belonging in Statway in particular and the college in general.
- Students report feeling a sense of obligation to their peers and to the cohort to finish and to help others finish.</p:text>
  </p:cm>
  <p:cm authorId="0" dt="2011-05-16T10:33:11.585" idx="26">
    <p:pos x="3312" y="2304"/>
    <p:text>Measures:
- Number school staff the student reports knowing
- Student reports of belonging at the college in general
- Student use of resource centers</p:text>
  </p:cm>
  <p:cm authorId="0" dt="2011-05-16T10:32:42.192" idx="27">
    <p:pos x="3312" y="2448"/>
    <p:text>Measures:
- Students' reports of whether they think it matters to the faculty that they succeed.
- Students' reports of whether they think the faculty believe that they, personally, can have success and improve.
- Emails sent to faculty
- Questions asked of faculty during class or via an online system</p:text>
  </p:cm>
  <p:cm authorId="0" dt="2011-05-16T10:34:42.709" idx="28">
    <p:pos x="2400" y="1285"/>
    <p:text>MEASURES?</p:text>
  </p:cm>
  <p:cm authorId="0" dt="2011-05-16T10:36:11.976" idx="29">
    <p:pos x="2400" y="1141"/>
    <p:text>MEASURES??</p:text>
  </p:cm>
  <p:cm authorId="0" dt="2011-05-16T10:36:08.892" idx="30">
    <p:pos x="3056" y="1168"/>
    <p:text>Measures:
- ??
- In class, when students are given a "struggle" problem, they don't quickly give up
- In class, students work collaboratively on rich problems
- In OCE, students work longer on difficult problems
</p:text>
  </p:cm>
  <p:cm authorId="0" dt="2011-05-16T10:41:08.300" idx="31">
    <p:pos x="3312" y="2869"/>
    <p:text>Measures:
- Students report that with effort and help they can improve their math ability
- Students do not say that they are "not a math person" and so they can't succeed
- Students report that struggle is a sign they are learning, not a sign they lack potential</p:text>
  </p:cm>
  <p:cm authorId="0" dt="2011-05-16T10:42:40.805" idx="32">
    <p:pos x="3312" y="3024"/>
    <p:text>Measures:
- Students can generate reasons why learning the math/stat content is relevant for something they want to do in their lives
- Students rate the lessons as "moderately" relevant or interesting
- Faculty see that students make connections between the content and their lives when asking or responding to questions</p:text>
  </p:cm>
  <p:cm authorId="0" dt="2011-05-16T10:43:34.935" idx="33">
    <p:pos x="3312" y="3504"/>
    <p:text>Measures:
- 100% of faculty report believing that all of their students can improve their math ability under the right circumstances
- </p:text>
  </p:cm>
  <p:cm authorId="0" dt="2011-05-16T10:46:47.675" idx="34">
    <p:pos x="3312" y="3648"/>
    <p:text>Measures:
- Faculty state that promoting productive persistence is a core piece of the statway
- </p:text>
  </p:cm>
  <p:cm authorId="0" dt="2011-05-16T10:49:40.813" idx="35">
    <p:pos x="2920" y="3904"/>
    <p:text>Measures:
- Faculty report being able to deliver the exercises effectively
- Following professional development, faculty can explain how to administer or deliver key productive persistent activities</p:text>
  </p:cm>
  <p:cm authorId="0" dt="2011-05-16T10:51:23.867" idx="36">
    <p:pos x="2988" y="4060"/>
    <p:text>Measures:
- Faculty report knowing about students' "math traumas"
- Faculty have read and can talk about students' language preferences and backgrounds
- Students report that examples used in class match at least some of their interests or preferences
- Students report that they feel faculty know their cultural background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E9E47-5A05-E74F-9FB8-05D6A1FC8519}" type="datetimeFigureOut">
              <a:rPr lang="en-US" smtClean="0"/>
              <a:pPr/>
              <a:t>6/18/11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3EFA8-7C0C-5647-9AD2-E104A0867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96824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A6EF8D-A8CC-954D-8913-052A910947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503808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B2985-2FE6-9041-9400-79E206DF02F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5924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890AE-0022-D84F-8F6B-E119C221935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4" descr="DC Footer for Powerpoi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27701"/>
            <a:ext cx="9153144" cy="1147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DC_Logo_20percentblackCROP"/>
          <p:cNvPicPr>
            <a:picLocks noChangeAspect="1" noChangeArrowheads="1"/>
          </p:cNvPicPr>
          <p:nvPr userDrawn="1"/>
        </p:nvPicPr>
        <p:blipFill>
          <a:blip r:embed="rId3">
            <a:alphaModFix amt="48000"/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0"/>
            <a:ext cx="4064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>
                    <a:alpha val="47842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48511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5334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53000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600"/>
            </a:lvl1pPr>
            <a:lvl2pPr marL="742950" indent="-285750">
              <a:buFont typeface="Wingdings" charset="2"/>
              <a:buChar char="§"/>
              <a:defRPr sz="2400"/>
            </a:lvl2pPr>
            <a:lvl3pPr marL="1143000" indent="-228600">
              <a:buFont typeface="Wingdings" charset="2"/>
              <a:buChar char="§"/>
              <a:defRPr sz="2200"/>
            </a:lvl3pPr>
            <a:lvl4pPr marL="1600200" indent="-228600">
              <a:buFont typeface="Wingdings" charset="2"/>
              <a:buChar char="§"/>
              <a:defRPr/>
            </a:lvl4pPr>
            <a:lvl5pPr marL="2057400" indent="-228600"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55760-801E-B94C-BD4D-729510EB6590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304800" y="838200"/>
            <a:ext cx="86106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pic>
        <p:nvPicPr>
          <p:cNvPr id="11" name="Picture 11" descr="DC Footer without sea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8738"/>
            <a:ext cx="9153144" cy="46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35736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572000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600"/>
            </a:lvl1pPr>
            <a:lvl2pPr marL="742950" indent="-285750">
              <a:buFont typeface="Wingdings" charset="2"/>
              <a:buChar char="§"/>
              <a:defRPr sz="2400"/>
            </a:lvl2pPr>
            <a:lvl3pPr marL="1143000" indent="-228600">
              <a:buFont typeface="Wingdings" charset="2"/>
              <a:buChar char="§"/>
              <a:defRPr sz="2200"/>
            </a:lvl3pPr>
            <a:lvl4pPr marL="1600200" indent="-228600">
              <a:buFont typeface="Wingdings" charset="2"/>
              <a:buChar char="§"/>
              <a:defRPr/>
            </a:lvl4pPr>
            <a:lvl5pPr marL="2057400" indent="-228600"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55760-801E-B94C-BD4D-729510EB6590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304800" y="1219200"/>
            <a:ext cx="86106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pic>
        <p:nvPicPr>
          <p:cNvPr id="11" name="Picture 11" descr="DC Footer without sea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8738"/>
            <a:ext cx="9153144" cy="46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48647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610600" cy="9906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55760-801E-B94C-BD4D-729510EB659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" name="Picture 11" descr="DC Footer without sea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8738"/>
            <a:ext cx="9153144" cy="46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74333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pl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38600" cy="4876800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67E1A-4BA0-514E-98CC-8046D09F432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11" descr="DC Footer without sea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8738"/>
            <a:ext cx="9153144" cy="46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5334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304800" y="838200"/>
            <a:ext cx="86106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4800600" y="1219200"/>
            <a:ext cx="4038600" cy="4876800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45302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FCEED-79D6-B84C-9026-CF8B6A8D44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09201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5791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1"/>
                </a:solidFill>
              </a:defRPr>
            </a:lvl1pPr>
          </a:lstStyle>
          <a:p>
            <a:fld id="{6EF36E0C-29D7-3046-B978-7B10A2E0CE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ヒラギノ角ゴ Pro W3" pitchFamily="-110" charset="-128"/>
          <a:cs typeface="ヒラギノ角ゴ Pro W3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ヒラギノ角ゴ Pro W3" pitchFamily="-110" charset="-128"/>
          <a:cs typeface="ヒラギノ角ゴ Pro W3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ヒラギノ角ゴ Pro W3" pitchFamily="-110" charset="-128"/>
          <a:cs typeface="ヒラギノ角ゴ Pro W3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ヒラギノ角ゴ Pro W3" pitchFamily="-110" charset="-128"/>
          <a:cs typeface="ヒラギノ角ゴ Pro W3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ヒラギノ角ゴ Pro W3" pitchFamily="-110" charset="-128"/>
          <a:cs typeface="ヒラギノ角ゴ Pro W3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ヒラギノ角ゴ Pro W3" pitchFamily="-110" charset="-128"/>
          <a:cs typeface="ヒラギノ角ゴ Pro W3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ヒラギノ角ゴ Pro W3" pitchFamily="-110" charset="-128"/>
          <a:cs typeface="ヒラギノ角ゴ Pro W3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ヒラギノ角ゴ Pro W3" pitchFamily="-110" charset="-128"/>
          <a:cs typeface="ヒラギノ角ゴ Pro W3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9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0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90AE-0022-D84F-8F6B-E119C221935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990600" y="4236660"/>
            <a:ext cx="487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  <a:spcAft>
                <a:spcPts val="3600"/>
              </a:spcAft>
            </a:pPr>
            <a:r>
              <a:rPr lang="en-US" sz="1800" b="1" dirty="0"/>
              <a:t>Philip Uri Treisman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Professor of Mathematics and Public Affairs</a:t>
            </a:r>
            <a:br>
              <a:rPr lang="en-US" sz="1800" dirty="0"/>
            </a:br>
            <a:r>
              <a:rPr lang="en-US" sz="1800" dirty="0"/>
              <a:t>Executive Director, Charles A. Dana Center</a:t>
            </a:r>
            <a:br>
              <a:rPr lang="en-US" sz="1800" dirty="0"/>
            </a:br>
            <a:r>
              <a:rPr lang="en-US" sz="1800" dirty="0"/>
              <a:t>The University of Texas at Austin</a:t>
            </a:r>
            <a:endParaRPr lang="en-US" sz="18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90600" y="533400"/>
            <a:ext cx="7467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330099"/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rPr>
              <a:t>Redesigning Developmental Mathematics Education: </a:t>
            </a:r>
            <a:endParaRPr lang="en-US" sz="3200" b="1" dirty="0">
              <a:solidFill>
                <a:srgbClr val="330099"/>
              </a:solidFill>
              <a:latin typeface="Arial" pitchFamily="-112" charset="0"/>
              <a:ea typeface="ヒラギノ角ゴ Pro W3" pitchFamily="-112" charset="-128"/>
              <a:cs typeface="ヒラギノ角ゴ Pro W3" pitchFamily="-112" charset="-128"/>
            </a:endParaRPr>
          </a:p>
          <a:p>
            <a:pPr>
              <a:spcBef>
                <a:spcPts val="0"/>
              </a:spcBef>
              <a:defRPr/>
            </a:pPr>
            <a:r>
              <a:rPr lang="en-US" sz="3200" b="1" dirty="0">
                <a:solidFill>
                  <a:srgbClr val="330099"/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rPr>
              <a:t>A</a:t>
            </a:r>
            <a:r>
              <a:rPr lang="en-US" sz="3200" b="1" dirty="0" smtClean="0">
                <a:solidFill>
                  <a:srgbClr val="330099"/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rPr>
              <a:t> National Perspective</a:t>
            </a:r>
            <a:endParaRPr lang="en-US" sz="3200" b="1" dirty="0">
              <a:solidFill>
                <a:srgbClr val="330099"/>
              </a:solidFill>
              <a:latin typeface="Arial" pitchFamily="-112" charset="0"/>
              <a:ea typeface="ヒラギノ角ゴ Pro W3" pitchFamily="-112" charset="-128"/>
              <a:cs typeface="ヒラギノ角ゴ Pro W3" pitchFamily="-112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90600" y="2438400"/>
            <a:ext cx="7772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27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rPr>
              <a:t>Accelerated Learning Project</a:t>
            </a:r>
          </a:p>
          <a:p>
            <a:pPr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rPr>
              <a:t>Third Annual Acceleration Conference on Developmental Education </a:t>
            </a:r>
          </a:p>
          <a:p>
            <a:pPr>
              <a:spcBef>
                <a:spcPts val="0"/>
              </a:spcBef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rPr>
              <a:t>Community College of Baltimore County 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Arial" pitchFamily="-112" charset="0"/>
              <a:ea typeface="ヒラギノ角ゴ Pro W3" pitchFamily="-112" charset="-128"/>
              <a:cs typeface="ヒラギノ角ゴ Pro W3" pitchFamily="-112" charset="-128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ヒラギノ角ゴ Pro W3" pitchFamily="-112" charset="-128"/>
                <a:cs typeface="ヒラギノ角ゴ Pro W3" pitchFamily="-112" charset="-128"/>
              </a:rPr>
              <a:t>June 17, 2011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pitchFamily="-112" charset="0"/>
              <a:ea typeface="ヒラギノ角ゴ Pro W3" pitchFamily="-112" charset="-128"/>
              <a:cs typeface="ヒラギノ角ゴ Pro W3" pitchFamily="-112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77816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Joyful Conspiracy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5760-801E-B94C-BD4D-729510EB65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7691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Questions and Answers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5760-801E-B94C-BD4D-729510EB65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55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Addressed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5760-801E-B94C-BD4D-729510EB659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04800" y="5509736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200" b="1" dirty="0"/>
              <a:t>Source: </a:t>
            </a:r>
            <a:r>
              <a:rPr lang="en-US" sz="1200" dirty="0"/>
              <a:t>Calcagno, J. C., &amp; Long, B. T. (2008). </a:t>
            </a:r>
            <a:r>
              <a:rPr lang="en-US" sz="1200" i="1" dirty="0"/>
              <a:t>The impact of postsecondary remediation using a regression discontinuity approach: Addressing endogenous sorting and noncompliance (NCPR Working Paper</a:t>
            </a:r>
            <a:r>
              <a:rPr lang="en-US" sz="1200" i="1" dirty="0" smtClean="0"/>
              <a:t>)</a:t>
            </a:r>
            <a:r>
              <a:rPr lang="en-US" sz="1200" dirty="0"/>
              <a:t>,</a:t>
            </a:r>
            <a:r>
              <a:rPr lang="en-US" sz="1200" dirty="0" smtClean="0"/>
              <a:t> </a:t>
            </a:r>
            <a:r>
              <a:rPr lang="en-US" sz="1200" dirty="0"/>
              <a:t>New York, NY: National Center for Postsecondary Research.</a:t>
            </a:r>
          </a:p>
        </p:txBody>
      </p:sp>
      <p:pic>
        <p:nvPicPr>
          <p:cNvPr id="6" name="Picture 8" descr="New Calcagno_08_25_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3775"/>
            <a:ext cx="61976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1945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Typical Developmental Math Sequence in Community </a:t>
            </a:r>
            <a:r>
              <a:rPr lang="en-US" dirty="0" smtClean="0"/>
              <a:t>Colleges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5760-801E-B94C-BD4D-729510EB659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11" descr="student progression_v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2265178" y="1343514"/>
            <a:ext cx="4769692" cy="437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5786735"/>
            <a:ext cx="861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200" b="1" dirty="0"/>
              <a:t>Source: </a:t>
            </a:r>
            <a:r>
              <a:rPr lang="en-US" sz="1200" dirty="0" smtClean="0"/>
              <a:t>Bailey</a:t>
            </a:r>
            <a:r>
              <a:rPr lang="en-US" sz="1200" dirty="0"/>
              <a:t>, T., </a:t>
            </a:r>
            <a:r>
              <a:rPr lang="en-US" sz="1200" dirty="0" err="1"/>
              <a:t>Jeong</a:t>
            </a:r>
            <a:r>
              <a:rPr lang="en-US" sz="1200" dirty="0"/>
              <a:t>, D. W., &amp; Cho, S. (2010</a:t>
            </a:r>
            <a:r>
              <a:rPr lang="en-US" sz="1200" dirty="0" smtClean="0"/>
              <a:t>), “Referral</a:t>
            </a:r>
            <a:r>
              <a:rPr lang="en-US" sz="1200" dirty="0"/>
              <a:t>, enrollment, and completion in developmental education sequences in community </a:t>
            </a:r>
            <a:r>
              <a:rPr lang="en-US" sz="1200" dirty="0" smtClean="0"/>
              <a:t>college”, </a:t>
            </a:r>
            <a:r>
              <a:rPr lang="en-US" sz="1200" i="1" dirty="0"/>
              <a:t>Economics of Education </a:t>
            </a:r>
            <a:r>
              <a:rPr lang="en-US" sz="1200" dirty="0"/>
              <a:t>Review</a:t>
            </a:r>
            <a:r>
              <a:rPr lang="en-US" sz="1200" i="1" dirty="0"/>
              <a:t>, 29</a:t>
            </a:r>
            <a:r>
              <a:rPr lang="en-US" sz="1200" dirty="0"/>
              <a:t>(2), 255-270. 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864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Problems in a Broken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2800" dirty="0" smtClean="0"/>
              <a:t>Goals</a:t>
            </a:r>
            <a:endParaRPr lang="en-US" sz="2800" dirty="0"/>
          </a:p>
          <a:p>
            <a:pPr>
              <a:lnSpc>
                <a:spcPct val="130000"/>
              </a:lnSpc>
            </a:pPr>
            <a:r>
              <a:rPr lang="en-US" sz="2800" dirty="0" smtClean="0"/>
              <a:t>Placement</a:t>
            </a:r>
            <a:endParaRPr lang="en-US" sz="2800" dirty="0"/>
          </a:p>
          <a:p>
            <a:pPr>
              <a:lnSpc>
                <a:spcPct val="130000"/>
              </a:lnSpc>
            </a:pPr>
            <a:r>
              <a:rPr lang="en-US" sz="2800" dirty="0" smtClean="0"/>
              <a:t>Articulation</a:t>
            </a:r>
            <a:endParaRPr lang="en-US" sz="2800" dirty="0"/>
          </a:p>
          <a:p>
            <a:pPr>
              <a:lnSpc>
                <a:spcPct val="130000"/>
              </a:lnSpc>
            </a:pPr>
            <a:r>
              <a:rPr lang="en-US" sz="2800" dirty="0" smtClean="0"/>
              <a:t>Student </a:t>
            </a:r>
            <a:r>
              <a:rPr lang="en-US" sz="2800" dirty="0"/>
              <a:t>Support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Improvement </a:t>
            </a:r>
            <a:r>
              <a:rPr lang="en-US" sz="2800" dirty="0"/>
              <a:t>Infrastructure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5760-801E-B94C-BD4D-729510EB65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426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438400"/>
            <a:ext cx="2172191" cy="1169551"/>
          </a:xfrm>
          <a:prstGeom prst="rect">
            <a:avLst/>
          </a:prstGeom>
          <a:solidFill>
            <a:srgbClr val="BFBFB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/>
                <a:cs typeface="Calibri"/>
              </a:rPr>
              <a:t>AIM:</a:t>
            </a:r>
          </a:p>
          <a:p>
            <a:r>
              <a:rPr lang="en-US" sz="1400" dirty="0" smtClean="0">
                <a:latin typeface="Calibri"/>
                <a:cs typeface="Calibri"/>
              </a:rPr>
              <a:t>Students will be productively persisting at beginning of the fourth week of class 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5400" y="4191000"/>
            <a:ext cx="2438400" cy="178510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Calibri"/>
                <a:cs typeface="Calibri"/>
              </a:rPr>
              <a:t>Potential measures of AIM:</a:t>
            </a:r>
          </a:p>
          <a:p>
            <a:pPr>
              <a:buFontTx/>
              <a:buChar char="-"/>
            </a:pPr>
            <a:r>
              <a:rPr lang="en-US" sz="1000" dirty="0" smtClean="0">
                <a:latin typeface="Calibri"/>
                <a:cs typeface="Calibri"/>
              </a:rPr>
              <a:t>% of students coming to class </a:t>
            </a:r>
          </a:p>
          <a:p>
            <a:pPr>
              <a:buFontTx/>
              <a:buChar char="-"/>
            </a:pPr>
            <a:r>
              <a:rPr lang="en-US" sz="1000" dirty="0" smtClean="0">
                <a:latin typeface="Calibri"/>
                <a:cs typeface="Calibri"/>
              </a:rPr>
              <a:t>% of students coming to class on time</a:t>
            </a:r>
          </a:p>
          <a:p>
            <a:pPr>
              <a:buFontTx/>
              <a:buChar char="-"/>
            </a:pPr>
            <a:r>
              <a:rPr lang="en-US" sz="1000" dirty="0" smtClean="0">
                <a:latin typeface="Calibri"/>
                <a:cs typeface="Calibri"/>
              </a:rPr>
              <a:t>% of assignments turned in</a:t>
            </a:r>
          </a:p>
          <a:p>
            <a:pPr>
              <a:buFontTx/>
              <a:buChar char="-"/>
            </a:pPr>
            <a:r>
              <a:rPr lang="en-US" sz="1000" dirty="0" smtClean="0">
                <a:latin typeface="Calibri"/>
                <a:cs typeface="Calibri"/>
              </a:rPr>
              <a:t>Scores on assignments</a:t>
            </a:r>
          </a:p>
          <a:p>
            <a:pPr>
              <a:buFontTx/>
              <a:buChar char="-"/>
            </a:pPr>
            <a:r>
              <a:rPr lang="en-US" sz="1000" dirty="0" smtClean="0">
                <a:latin typeface="Calibri"/>
                <a:cs typeface="Calibri"/>
              </a:rPr>
              <a:t>% of students seeming disengaged (self-report)</a:t>
            </a:r>
          </a:p>
          <a:p>
            <a:pPr>
              <a:buFontTx/>
              <a:buChar char="-"/>
            </a:pPr>
            <a:r>
              <a:rPr lang="en-US" sz="1000" dirty="0" smtClean="0">
                <a:latin typeface="Calibri"/>
                <a:cs typeface="Calibri"/>
              </a:rPr>
              <a:t>% of students feeling overwhelmed (self-report)</a:t>
            </a:r>
          </a:p>
          <a:p>
            <a:pPr>
              <a:buFontTx/>
              <a:buChar char="-"/>
            </a:pPr>
            <a:r>
              <a:rPr lang="en-US" sz="1000" u="sng" dirty="0" smtClean="0">
                <a:latin typeface="Calibri"/>
                <a:cs typeface="Calibri"/>
              </a:rPr>
              <a:t>Note</a:t>
            </a:r>
            <a:r>
              <a:rPr lang="en-US" sz="1000" dirty="0" smtClean="0">
                <a:latin typeface="Calibri"/>
                <a:cs typeface="Calibri"/>
              </a:rPr>
              <a:t>: all of these can be measured lesson by lesson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3352800"/>
            <a:ext cx="2819400" cy="276999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libri"/>
                <a:cs typeface="Calibri"/>
              </a:rPr>
              <a:t>Students have few or no </a:t>
            </a:r>
            <a:r>
              <a:rPr lang="en-US" sz="1200" b="1" u="sng" dirty="0" smtClean="0">
                <a:solidFill>
                  <a:schemeClr val="bg1"/>
                </a:solidFill>
                <a:latin typeface="Calibri"/>
                <a:cs typeface="Calibri"/>
              </a:rPr>
              <a:t>connections</a:t>
            </a:r>
            <a:endParaRPr lang="en-US" sz="1200" b="1" u="sng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2514600"/>
            <a:ext cx="2819400" cy="276999"/>
          </a:xfrm>
          <a:prstGeom prst="rect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cs typeface="Calibri"/>
              </a:rPr>
              <a:t>Students’ limited “college knowledge”</a:t>
            </a:r>
            <a:endParaRPr lang="en-US" sz="1200" b="1" u="sng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1811179"/>
            <a:ext cx="1371600" cy="246221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latin typeface="Calibri"/>
                <a:cs typeface="Calibri"/>
              </a:rPr>
              <a:t>Language use</a:t>
            </a:r>
            <a:endParaRPr lang="en-US" sz="1000" i="1" dirty="0"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2819400"/>
            <a:ext cx="14478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latin typeface="Calibri"/>
                <a:cs typeface="Calibri"/>
              </a:rPr>
              <a:t>Institutional navigation know-how</a:t>
            </a:r>
            <a:endParaRPr lang="en-US" sz="1000" i="1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3657600"/>
            <a:ext cx="1219200" cy="2462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latin typeface="Calibri"/>
                <a:cs typeface="Calibri"/>
              </a:rPr>
              <a:t>To peers</a:t>
            </a:r>
            <a:endParaRPr lang="en-US" sz="1000" i="1" dirty="0">
              <a:latin typeface="Calibri"/>
              <a:cs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457200"/>
            <a:ext cx="2133600" cy="83099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/>
                <a:cs typeface="Calibri"/>
              </a:rPr>
              <a:t>Successful Course Launch </a:t>
            </a:r>
          </a:p>
          <a:p>
            <a:pPr algn="ctr"/>
            <a:r>
              <a:rPr lang="en-US" sz="1600" dirty="0" smtClean="0">
                <a:latin typeface="Calibri"/>
                <a:cs typeface="Calibri"/>
              </a:rPr>
              <a:t>(First 3-4 Weeks)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8400" y="1353979"/>
            <a:ext cx="28194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Little or no common </a:t>
            </a:r>
            <a:r>
              <a:rPr lang="en-US" sz="1200" b="1" u="sng" dirty="0" smtClean="0">
                <a:solidFill>
                  <a:schemeClr val="bg1"/>
                </a:solidFill>
              </a:rPr>
              <a:t>expectations</a:t>
            </a:r>
            <a:r>
              <a:rPr lang="en-US" sz="1200" b="1" dirty="0" smtClean="0">
                <a:solidFill>
                  <a:schemeClr val="bg1"/>
                </a:solidFill>
              </a:rPr>
              <a:t>; absence of supportive </a:t>
            </a:r>
            <a:r>
              <a:rPr lang="en-US" sz="1200" b="1" u="sng" dirty="0" smtClean="0">
                <a:solidFill>
                  <a:schemeClr val="bg1"/>
                </a:solidFill>
              </a:rPr>
              <a:t>classroom norms</a:t>
            </a:r>
            <a:endParaRPr lang="en-US" sz="1200" b="1" u="sng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8400" y="2039779"/>
            <a:ext cx="1371600" cy="246221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latin typeface="Calibri"/>
                <a:cs typeface="Calibri"/>
              </a:rPr>
              <a:t>Class expectations</a:t>
            </a:r>
            <a:endParaRPr lang="en-US" sz="1000" i="1" dirty="0"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0" y="1811179"/>
            <a:ext cx="1447800" cy="246221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latin typeface="Calibri"/>
                <a:cs typeface="Calibri"/>
              </a:rPr>
              <a:t>“Struggle” norms</a:t>
            </a:r>
            <a:endParaRPr lang="en-US" sz="1000" i="1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38400" y="3886200"/>
            <a:ext cx="2819400" cy="2462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latin typeface="Calibri"/>
                <a:cs typeface="Calibri"/>
              </a:rPr>
              <a:t>To math faculty</a:t>
            </a:r>
            <a:endParaRPr lang="en-US" sz="1000" i="1" dirty="0">
              <a:latin typeface="Calibri"/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57600" y="3657600"/>
            <a:ext cx="1600201" cy="2462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latin typeface="Calibri"/>
                <a:cs typeface="Calibri"/>
              </a:rPr>
              <a:t>To institution</a:t>
            </a:r>
            <a:endParaRPr lang="en-US" sz="1000" i="1" dirty="0">
              <a:latin typeface="Calibri"/>
              <a:cs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38400" y="2819400"/>
            <a:ext cx="1371600" cy="400110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latin typeface="Calibri"/>
                <a:cs typeface="Calibri"/>
              </a:rPr>
              <a:t>Effective learning practices</a:t>
            </a:r>
            <a:endParaRPr lang="en-US" sz="1000" i="1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-76200"/>
            <a:ext cx="2590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/>
              <a:t>Drivers of the problem </a:t>
            </a:r>
          </a:p>
          <a:p>
            <a:pPr algn="ctr"/>
            <a:r>
              <a:rPr lang="en-US" sz="1000" u="sng" dirty="0" smtClean="0"/>
              <a:t>(things that keep us from meeting the aim)</a:t>
            </a:r>
            <a:endParaRPr lang="en-US" sz="10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 smtClean="0"/>
              <a:t>Draft</a:t>
            </a:r>
            <a:r>
              <a:rPr lang="en-US" sz="1000" dirty="0" smtClean="0"/>
              <a:t>: Probably wrong, definitely incomplete</a:t>
            </a:r>
            <a:endParaRPr lang="en-US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2438400" y="457200"/>
            <a:ext cx="281940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chemeClr val="bg1"/>
                </a:solidFill>
              </a:rPr>
              <a:t>Course content </a:t>
            </a:r>
            <a:r>
              <a:rPr lang="en-US" sz="1200" b="1" dirty="0" smtClean="0">
                <a:solidFill>
                  <a:schemeClr val="bg1"/>
                </a:solidFill>
              </a:rPr>
              <a:t>in first few weeks </a:t>
            </a:r>
            <a:endParaRPr lang="en-US" sz="1200" b="1" u="sng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10200" y="2362200"/>
            <a:ext cx="3657600" cy="276999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cs typeface="Calibri"/>
              </a:rPr>
              <a:t>Students know how </a:t>
            </a:r>
            <a:r>
              <a:rPr lang="en-US" sz="600" dirty="0">
                <a:cs typeface="Calibri"/>
              </a:rPr>
              <a:t>to use course </a:t>
            </a:r>
            <a:r>
              <a:rPr lang="en-US" sz="600" dirty="0" smtClean="0">
                <a:cs typeface="Calibri"/>
              </a:rPr>
              <a:t>materials effectively (online tools, texts, etc.) and know how much time they are expected to spend on them</a:t>
            </a:r>
            <a:endParaRPr lang="en-US" sz="600" dirty="0">
              <a:cs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10200" y="2667000"/>
            <a:ext cx="1828800" cy="276999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cs typeface="Calibri"/>
              </a:rPr>
              <a:t>Students complete exercises that help them to accurately calibrate their self-efficacy</a:t>
            </a:r>
            <a:endParaRPr lang="en-US" sz="600" dirty="0">
              <a:cs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38999" y="2667000"/>
            <a:ext cx="1828801" cy="276999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cs typeface="Calibri"/>
              </a:rPr>
              <a:t>Faculty convey that doing mathematics is more than memorizing procedures</a:t>
            </a:r>
            <a:endParaRPr lang="en-US" sz="600" dirty="0"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10200" y="2971800"/>
            <a:ext cx="3657600" cy="276999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cs typeface="Calibri"/>
              </a:rPr>
              <a:t>Faculty teach basic study strategies: note-taking, looking ahead, time estimates, having materials for class, calendaring assignments, and more.</a:t>
            </a:r>
            <a:endParaRPr lang="en-US" sz="600" dirty="0">
              <a:cs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10200" y="3276600"/>
            <a:ext cx="1828800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Faculty have routines for noticing students’ presence or absence in class (&amp; quick </a:t>
            </a:r>
            <a:r>
              <a:rPr lang="en-US" sz="600" dirty="0" err="1" smtClean="0">
                <a:latin typeface="Calibri"/>
                <a:cs typeface="Calibri"/>
              </a:rPr>
              <a:t>folIow</a:t>
            </a:r>
            <a:r>
              <a:rPr lang="en-US" sz="600" dirty="0">
                <a:latin typeface="Calibri"/>
                <a:cs typeface="Calibri"/>
              </a:rPr>
              <a:t>-</a:t>
            </a:r>
            <a:r>
              <a:rPr lang="en-US" sz="600" dirty="0" smtClean="0">
                <a:latin typeface="Calibri"/>
                <a:cs typeface="Calibri"/>
              </a:rPr>
              <a:t>up)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10200" y="3581400"/>
            <a:ext cx="1828800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Faculty establish group work routines that </a:t>
            </a:r>
          </a:p>
          <a:p>
            <a:pPr algn="ctr"/>
            <a:r>
              <a:rPr lang="en-US" sz="600" dirty="0" smtClean="0">
                <a:latin typeface="Calibri"/>
                <a:cs typeface="Calibri"/>
              </a:rPr>
              <a:t>foster communication between peers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10200" y="3886200"/>
            <a:ext cx="1828800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000000"/>
                </a:solidFill>
                <a:latin typeface="Calibri"/>
                <a:cs typeface="Calibri"/>
              </a:rPr>
              <a:t>Incorporate online opportunities for students to connect  to outside of class (cell phones or other technology)</a:t>
            </a:r>
            <a:endParaRPr lang="en-US" sz="6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38999" y="3276600"/>
            <a:ext cx="1828801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Faculty incorporate early cohort-building and “get to know you” activities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39000" y="3886200"/>
            <a:ext cx="182880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Students are taught that it’s normal to wonder at first whether you belong in the class or in college, but over time those feelings often fade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10200" y="990600"/>
            <a:ext cx="3657600" cy="184666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Faculty clearly establish norms for language use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10200" y="1447800"/>
            <a:ext cx="1828800" cy="276999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Faculty create a safe environment for the use of various styles, registers and varieties of English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10200" y="1752600"/>
            <a:ext cx="1828800" cy="276999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Faculty help students understand the syllabus</a:t>
            </a:r>
          </a:p>
          <a:p>
            <a:pPr algn="ctr"/>
            <a:r>
              <a:rPr lang="en-US" sz="600" dirty="0" smtClean="0">
                <a:latin typeface="Calibri"/>
                <a:cs typeface="Calibri"/>
              </a:rPr>
              <a:t> &amp; how grades are calculated throughout the term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38999" y="1752600"/>
            <a:ext cx="1828801" cy="184666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Faculty establish  norms for group work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238999" y="1170801"/>
            <a:ext cx="1828801" cy="276999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Faculty set a norm for coming to a common understanding of math concepts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238999" y="1447800"/>
            <a:ext cx="1828801" cy="276999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Faculty make it safe for students to express what they don’t understand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238999" y="1981200"/>
            <a:ext cx="1828801" cy="276999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Faculty establish expectation for the need</a:t>
            </a:r>
          </a:p>
          <a:p>
            <a:pPr algn="ctr"/>
            <a:r>
              <a:rPr lang="en-US" sz="600" dirty="0" smtClean="0">
                <a:latin typeface="Calibri"/>
                <a:cs typeface="Calibri"/>
              </a:rPr>
              <a:t> to revise and edit work, to build understanding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10200" y="2057400"/>
            <a:ext cx="1828800" cy="276999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Faculty communicate clear attendance</a:t>
            </a:r>
          </a:p>
          <a:p>
            <a:pPr algn="ctr"/>
            <a:r>
              <a:rPr lang="en-US" sz="600" dirty="0" smtClean="0">
                <a:latin typeface="Calibri"/>
                <a:cs typeface="Calibri"/>
              </a:rPr>
              <a:t> &amp; participation norms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77000" y="0"/>
            <a:ext cx="1876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/>
              <a:t>Hypothesized solutions</a:t>
            </a:r>
            <a:endParaRPr lang="en-US" sz="14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304800"/>
            <a:ext cx="1828800" cy="276999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Slow down initial pace of course so students can get used to the novel setting and expectations</a:t>
            </a:r>
            <a:endParaRPr lang="en-US" sz="600" dirty="0"/>
          </a:p>
        </p:txBody>
      </p:sp>
      <p:sp>
        <p:nvSpPr>
          <p:cNvPr id="62" name="TextBox 61"/>
          <p:cNvSpPr txBox="1"/>
          <p:nvPr/>
        </p:nvSpPr>
        <p:spPr>
          <a:xfrm>
            <a:off x="7239000" y="304800"/>
            <a:ext cx="1828800" cy="276999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Content provides opportunities for authentic successes in the initial </a:t>
            </a:r>
            <a:endParaRPr lang="en-US" sz="600" dirty="0"/>
          </a:p>
        </p:txBody>
      </p:sp>
      <p:sp>
        <p:nvSpPr>
          <p:cNvPr id="64" name="TextBox 63"/>
          <p:cNvSpPr txBox="1"/>
          <p:nvPr/>
        </p:nvSpPr>
        <p:spPr>
          <a:xfrm>
            <a:off x="7239000" y="609600"/>
            <a:ext cx="1828800" cy="276999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Course is </a:t>
            </a:r>
            <a:r>
              <a:rPr lang="en-US" sz="600" dirty="0" err="1" smtClean="0"/>
              <a:t>scaffolded</a:t>
            </a:r>
            <a:r>
              <a:rPr lang="en-US" sz="600" dirty="0" smtClean="0"/>
              <a:t> to help students see the relevance and build intrinsic interest in opening units</a:t>
            </a:r>
            <a:endParaRPr lang="en-US" sz="600" dirty="0"/>
          </a:p>
        </p:txBody>
      </p:sp>
      <p:sp>
        <p:nvSpPr>
          <p:cNvPr id="65" name="TextBox 64"/>
          <p:cNvSpPr txBox="1"/>
          <p:nvPr/>
        </p:nvSpPr>
        <p:spPr>
          <a:xfrm>
            <a:off x="7238999" y="3581400"/>
            <a:ext cx="1828801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Students sign a contract</a:t>
            </a:r>
            <a:r>
              <a:rPr lang="en-US" sz="600" dirty="0">
                <a:latin typeface="Calibri"/>
                <a:cs typeface="Calibri"/>
              </a:rPr>
              <a:t> </a:t>
            </a:r>
            <a:r>
              <a:rPr lang="en-US" sz="600" dirty="0" smtClean="0">
                <a:latin typeface="Calibri"/>
                <a:cs typeface="Calibri"/>
              </a:rPr>
              <a:t>that emphasizes investment in the success of all students in the course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410200" y="609600"/>
            <a:ext cx="1828800" cy="276999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/>
              <a:t>Initial course units devote adequate portion of class time to on-ramping</a:t>
            </a:r>
            <a:endParaRPr lang="en-US" sz="600" dirty="0"/>
          </a:p>
        </p:txBody>
      </p:sp>
      <p:sp>
        <p:nvSpPr>
          <p:cNvPr id="48" name="TextBox 47"/>
          <p:cNvSpPr txBox="1"/>
          <p:nvPr/>
        </p:nvSpPr>
        <p:spPr>
          <a:xfrm>
            <a:off x="2438400" y="4267200"/>
            <a:ext cx="2819400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chemeClr val="bg1"/>
                </a:solidFill>
                <a:latin typeface="Calibri"/>
                <a:cs typeface="Calibri"/>
              </a:rPr>
              <a:t>Student mindsets</a:t>
            </a:r>
            <a:r>
              <a:rPr lang="en-US" sz="1200" b="1" dirty="0" smtClean="0">
                <a:solidFill>
                  <a:schemeClr val="bg1"/>
                </a:solidFill>
                <a:latin typeface="Calibri"/>
                <a:cs typeface="Calibri"/>
              </a:rPr>
              <a:t> undermine motivation</a:t>
            </a:r>
            <a:endParaRPr lang="en-US" sz="1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38400" y="4554379"/>
            <a:ext cx="2819400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latin typeface="Calibri"/>
                <a:cs typeface="Calibri"/>
              </a:rPr>
              <a:t>Don’t see selves as math learners</a:t>
            </a:r>
            <a:endParaRPr lang="en-US" sz="1000" i="1" dirty="0">
              <a:latin typeface="Calibri"/>
              <a:cs typeface="Calibri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38400" y="4800600"/>
            <a:ext cx="2819400" cy="246221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latin typeface="Calibri"/>
                <a:cs typeface="Calibri"/>
              </a:rPr>
              <a:t>Don’t see relevance of learning math</a:t>
            </a:r>
            <a:endParaRPr lang="en-US" sz="1000" i="1" dirty="0">
              <a:latin typeface="Calibri"/>
              <a:cs typeface="Calibri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10200" y="4980801"/>
            <a:ext cx="1828800" cy="276999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Faculty ask students to generate ways the course </a:t>
            </a:r>
          </a:p>
          <a:p>
            <a:pPr algn="ctr"/>
            <a:r>
              <a:rPr lang="en-US" sz="600" dirty="0" smtClean="0">
                <a:latin typeface="Calibri"/>
                <a:cs typeface="Calibri"/>
              </a:rPr>
              <a:t>knowledge can be useful for their own aims in life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10200" y="4676001"/>
            <a:ext cx="1828800" cy="276999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Refute cultural beliefs that some people are “not math people” who can’t improve in math.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10200" y="4371201"/>
            <a:ext cx="1828800" cy="276999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Explain that mistakes and struggles are information for learning, not signs of lack of potential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39000" y="4583668"/>
            <a:ext cx="1828800" cy="369332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Use student-generated data and examples in lessons,  and/or ones that address personally important problems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239000" y="4387334"/>
            <a:ext cx="1828800" cy="184666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Students complete growth mindset intervention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239000" y="4980801"/>
            <a:ext cx="1828800" cy="276999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Accompany critical feedback with personal assurance that the student can meet a higher standard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410200" y="5867400"/>
            <a:ext cx="1828800" cy="276999"/>
          </a:xfrm>
          <a:prstGeom prst="rect">
            <a:avLst/>
          </a:prstGeom>
          <a:noFill/>
          <a:ln w="19050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Provide professional development for implementing Productive Persistence strategies 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239000" y="5895201"/>
            <a:ext cx="1828800" cy="276999"/>
          </a:xfrm>
          <a:prstGeom prst="rect">
            <a:avLst/>
          </a:prstGeom>
          <a:noFill/>
          <a:ln w="19050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Incorporate student voice in  real time feedback to faculty and in professional development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39000" y="6172200"/>
            <a:ext cx="1828800" cy="276999"/>
          </a:xfrm>
          <a:prstGeom prst="rect">
            <a:avLst/>
          </a:prstGeom>
          <a:noFill/>
          <a:ln w="19050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Increase the use of real time data by faculty to analyze student success, backgrounds and goals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10200" y="6172200"/>
            <a:ext cx="1828800" cy="369332"/>
          </a:xfrm>
          <a:prstGeom prst="rect">
            <a:avLst/>
          </a:prstGeom>
          <a:noFill/>
          <a:ln w="19050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Provide professional development and training in effective strategies for building on students’ math/statistics knowledge, and students’ interests/goals.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410200" y="5486400"/>
            <a:ext cx="1828800" cy="369332"/>
          </a:xfrm>
          <a:prstGeom prst="rect">
            <a:avLst/>
          </a:prstGeom>
          <a:noFill/>
          <a:ln w="19050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Provide professional development showing the importance of classroom Productive Persistence strategies for student success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438400" y="5257800"/>
            <a:ext cx="2819400" cy="276999"/>
          </a:xfrm>
          <a:prstGeom prst="rect">
            <a:avLst/>
          </a:prstGeom>
          <a:solidFill>
            <a:srgbClr val="000090"/>
          </a:solidFill>
          <a:ln w="19050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chemeClr val="bg1"/>
                </a:solidFill>
                <a:latin typeface="Calibri"/>
                <a:cs typeface="Calibri"/>
              </a:rPr>
              <a:t>Faculty mindsets </a:t>
            </a:r>
            <a:r>
              <a:rPr lang="en-US" sz="1200" b="1" dirty="0" smtClean="0">
                <a:solidFill>
                  <a:schemeClr val="bg1"/>
                </a:solidFill>
                <a:latin typeface="Calibri"/>
                <a:cs typeface="Calibri"/>
              </a:rPr>
              <a:t>and understanding</a:t>
            </a:r>
            <a:endParaRPr lang="en-US" sz="1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438400" y="5791200"/>
            <a:ext cx="2819400" cy="230832"/>
          </a:xfrm>
          <a:prstGeom prst="rect">
            <a:avLst/>
          </a:prstGeom>
          <a:noFill/>
          <a:ln w="19050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latin typeface="Calibri"/>
                <a:cs typeface="Calibri"/>
              </a:rPr>
              <a:t>Not all believe role is to teach productive persistence</a:t>
            </a:r>
            <a:endParaRPr lang="en-US" sz="900" i="1" dirty="0">
              <a:latin typeface="Calibri"/>
              <a:cs typeface="Calibri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438400" y="6019800"/>
            <a:ext cx="2819400" cy="369332"/>
          </a:xfrm>
          <a:prstGeom prst="rect">
            <a:avLst/>
          </a:prstGeom>
          <a:noFill/>
          <a:ln w="19050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latin typeface="Calibri"/>
                <a:cs typeface="Calibri"/>
              </a:rPr>
              <a:t>Not all have the dispositions, skills or training to do productive persistence activities</a:t>
            </a:r>
            <a:endParaRPr lang="en-US" sz="900" i="1" dirty="0">
              <a:latin typeface="Calibri"/>
              <a:cs typeface="Calibri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438400" y="5562600"/>
            <a:ext cx="2819400" cy="230832"/>
          </a:xfrm>
          <a:prstGeom prst="rect">
            <a:avLst/>
          </a:prstGeom>
          <a:noFill/>
          <a:ln w="19050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latin typeface="Calibri"/>
                <a:cs typeface="Calibri"/>
              </a:rPr>
              <a:t>Not all believe </a:t>
            </a:r>
            <a:r>
              <a:rPr lang="en-US" sz="900" i="1" u="sng" dirty="0" smtClean="0">
                <a:latin typeface="Calibri"/>
                <a:cs typeface="Calibri"/>
              </a:rPr>
              <a:t>all</a:t>
            </a:r>
            <a:r>
              <a:rPr lang="en-US" sz="900" i="1" dirty="0" smtClean="0">
                <a:latin typeface="Calibri"/>
                <a:cs typeface="Calibri"/>
              </a:rPr>
              <a:t> students can be successful</a:t>
            </a:r>
            <a:endParaRPr lang="en-US" sz="900" i="1" dirty="0">
              <a:latin typeface="Calibri"/>
              <a:cs typeface="Calibri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438400" y="6400800"/>
            <a:ext cx="2819400" cy="230832"/>
          </a:xfrm>
          <a:prstGeom prst="rect">
            <a:avLst/>
          </a:prstGeom>
          <a:noFill/>
          <a:ln w="19050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/>
              <a:t>Not all understand their students’ cultural background</a:t>
            </a:r>
            <a:r>
              <a:rPr lang="en-US" sz="900" i="1" dirty="0"/>
              <a:t>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410200" y="1170801"/>
            <a:ext cx="1828800" cy="276999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Faculty help students become comfortable </a:t>
            </a:r>
          </a:p>
          <a:p>
            <a:pPr algn="ctr"/>
            <a:r>
              <a:rPr lang="en-US" sz="600" dirty="0" smtClean="0">
                <a:latin typeface="Calibri"/>
                <a:cs typeface="Calibri"/>
              </a:rPr>
              <a:t>engaging in productive struggle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239000" y="5590401"/>
            <a:ext cx="1828800" cy="276999"/>
          </a:xfrm>
          <a:prstGeom prst="rect">
            <a:avLst/>
          </a:prstGeom>
          <a:noFill/>
          <a:ln w="19050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Calibri"/>
                <a:cs typeface="Calibri"/>
              </a:rPr>
              <a:t>Instructors familiarize themselves with students’ language backgrounds and preferences:</a:t>
            </a:r>
            <a:endParaRPr lang="en-US" sz="600" dirty="0">
              <a:latin typeface="Calibri"/>
              <a:cs typeface="Calibri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810000" y="2039779"/>
            <a:ext cx="1447800" cy="246221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latin typeface="Calibri"/>
                <a:cs typeface="Calibri"/>
              </a:rPr>
              <a:t>“Doing math” norms</a:t>
            </a:r>
            <a:endParaRPr lang="en-US" sz="1000" i="1" dirty="0">
              <a:latin typeface="Calibri"/>
              <a:cs typeface="Calibri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438400" y="744379"/>
            <a:ext cx="1371600" cy="24622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rgbClr val="000000"/>
                </a:solidFill>
              </a:rPr>
              <a:t>Pace too fast</a:t>
            </a:r>
            <a:endParaRPr lang="en-US" sz="1000" i="1" u="sng" dirty="0">
              <a:solidFill>
                <a:srgbClr val="0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810000" y="744379"/>
            <a:ext cx="1447800" cy="24622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rgbClr val="000000"/>
                </a:solidFill>
              </a:rPr>
              <a:t>Doesn’t “catch” interest</a:t>
            </a:r>
            <a:endParaRPr lang="en-US" sz="1000" i="1" u="sng" dirty="0">
              <a:solidFill>
                <a:srgbClr val="0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438400" y="990600"/>
            <a:ext cx="2819400" cy="24622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rgbClr val="000000"/>
                </a:solidFill>
              </a:rPr>
              <a:t>Few opportunities for early success</a:t>
            </a:r>
            <a:endParaRPr lang="en-US" sz="1000" i="1" u="sng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19800"/>
            <a:ext cx="2133600" cy="5539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dirty="0" smtClean="0">
                <a:cs typeface="Calibri"/>
              </a:rPr>
              <a:t>To see measures </a:t>
            </a:r>
            <a:r>
              <a:rPr lang="en-US" sz="1000" dirty="0">
                <a:cs typeface="Calibri"/>
              </a:rPr>
              <a:t>for each of the primary drivers, click on the “comments” for each.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39546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Problems in a Broken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Goals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Placement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Articulation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Student </a:t>
            </a:r>
            <a:r>
              <a:rPr lang="en-US" sz="2800" dirty="0"/>
              <a:t>Support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Improvement </a:t>
            </a:r>
            <a:r>
              <a:rPr lang="en-US" sz="2800" dirty="0"/>
              <a:t>Infrastructure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5760-801E-B94C-BD4D-729510EB65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31408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50" dirty="0"/>
              <a:t>We Live in an Incoherent </a:t>
            </a:r>
            <a:r>
              <a:rPr lang="en-US" sz="2650" dirty="0" smtClean="0"/>
              <a:t>Environment for Improvement</a:t>
            </a:r>
            <a:r>
              <a:rPr lang="en-US" sz="2650" dirty="0"/>
              <a:t>: </a:t>
            </a:r>
            <a:r>
              <a:rPr lang="en-US" sz="2650" dirty="0" smtClean="0"/>
              <a:t> The </a:t>
            </a:r>
            <a:r>
              <a:rPr lang="en-US" sz="2650" dirty="0"/>
              <a:t>Joyful </a:t>
            </a:r>
            <a:r>
              <a:rPr lang="en-US" sz="2650" dirty="0" smtClean="0"/>
              <a:t>Conspiracy</a:t>
            </a:r>
            <a:endParaRPr lang="en-US" sz="26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5760-801E-B94C-BD4D-729510EB659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 t="9282"/>
          <a:stretch>
            <a:fillRect/>
          </a:stretch>
        </p:blipFill>
        <p:spPr bwMode="auto">
          <a:xfrm>
            <a:off x="914400" y="1295400"/>
            <a:ext cx="747562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304800" y="5867400"/>
            <a:ext cx="48006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100" b="1" dirty="0"/>
              <a:t>Source: </a:t>
            </a:r>
            <a:r>
              <a:rPr lang="en-US" sz="1100" dirty="0" err="1"/>
              <a:t>Bryk</a:t>
            </a:r>
            <a:r>
              <a:rPr lang="en-US" sz="1100" dirty="0"/>
              <a:t>, T. and Gomez, L. 2008, </a:t>
            </a:r>
            <a:r>
              <a:rPr lang="en-US" sz="1100" i="1" dirty="0"/>
              <a:t>Ruminations</a:t>
            </a:r>
            <a:r>
              <a:rPr lang="en-US" sz="1100" dirty="0"/>
              <a:t>. Carnegie Foundation for the Advancement of </a:t>
            </a:r>
            <a:r>
              <a:rPr lang="en-US" sz="1100" dirty="0" smtClean="0"/>
              <a:t>Teaching, Palo Alto, CA.</a:t>
            </a:r>
            <a:endParaRPr lang="en-US" sz="1100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4088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Approach: New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239000" cy="4953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800" dirty="0" err="1" smtClean="0"/>
              <a:t>Quantway</a:t>
            </a:r>
            <a:endParaRPr lang="en-US" sz="2800" dirty="0" smtClean="0"/>
          </a:p>
          <a:p>
            <a:pPr>
              <a:lnSpc>
                <a:spcPct val="200000"/>
              </a:lnSpc>
            </a:pPr>
            <a:r>
              <a:rPr lang="en-US" sz="2800" dirty="0" smtClean="0"/>
              <a:t>Statway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STEMway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5760-801E-B94C-BD4D-729510EB65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20109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Promises of Accelerated To-And-Through </a:t>
            </a:r>
            <a:r>
              <a:rPr lang="en-US" dirty="0" smtClean="0"/>
              <a:t>Pathways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Dramatically increasing student success in college mathematics.</a:t>
            </a:r>
          </a:p>
          <a:p>
            <a:pPr marL="514350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Dramatically increasing students’ ability to use the math they are learning in the world around them.</a:t>
            </a:r>
          </a:p>
          <a:p>
            <a:pPr marL="514350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By working together on common solutions to common problems, we can build viable pathways to upward mobility for our students.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55760-801E-B94C-BD4D-729510EB65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7266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ヒラギノ角ゴ Pro W3" pitchFamily="-110" charset="-128"/>
            <a:cs typeface="ヒラギノ角ゴ Pro W3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ヒラギノ角ゴ Pro W3" pitchFamily="-110" charset="-128"/>
            <a:cs typeface="ヒラギノ角ゴ Pro W3" pitchFamily="-11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14615</TotalTime>
  <Words>1093</Words>
  <Application>Microsoft Macintosh PowerPoint</Application>
  <PresentationFormat>On-screen Show (4:3)</PresentationFormat>
  <Paragraphs>128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Slide 1</vt:lpstr>
      <vt:lpstr>The Problem Addressed</vt:lpstr>
      <vt:lpstr>The Typical Developmental Math Sequence in Community Colleges</vt:lpstr>
      <vt:lpstr>Nested Problems in a Broken System</vt:lpstr>
      <vt:lpstr>Slide 5</vt:lpstr>
      <vt:lpstr>Nested Problems in a Broken System</vt:lpstr>
      <vt:lpstr>We Live in an Incoherent Environment for Improvement:  The Joyful Conspiracy</vt:lpstr>
      <vt:lpstr>Our Approach: New Pathways</vt:lpstr>
      <vt:lpstr>The Promises of Accelerated To-And-Through Pathways</vt:lpstr>
      <vt:lpstr>A Joyful Conspiracy</vt:lpstr>
      <vt:lpstr>Questions and Answers</vt:lpstr>
    </vt:vector>
  </TitlesOfParts>
  <Company>The 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A. Dana Center</dc:creator>
  <cp:lastModifiedBy>Peter Adams</cp:lastModifiedBy>
  <cp:revision>204</cp:revision>
  <cp:lastPrinted>2011-05-31T22:37:03Z</cp:lastPrinted>
  <dcterms:created xsi:type="dcterms:W3CDTF">2011-06-18T16:38:53Z</dcterms:created>
  <dcterms:modified xsi:type="dcterms:W3CDTF">2011-06-18T16:40:08Z</dcterms:modified>
</cp:coreProperties>
</file>