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72" r:id="rId6"/>
    <p:sldId id="257" r:id="rId7"/>
    <p:sldId id="273" r:id="rId8"/>
    <p:sldId id="268" r:id="rId9"/>
    <p:sldId id="279" r:id="rId10"/>
    <p:sldId id="269" r:id="rId11"/>
    <p:sldId id="270" r:id="rId12"/>
    <p:sldId id="259" r:id="rId13"/>
    <p:sldId id="258" r:id="rId14"/>
    <p:sldId id="260" r:id="rId15"/>
    <p:sldId id="261" r:id="rId16"/>
    <p:sldId id="276" r:id="rId17"/>
    <p:sldId id="278" r:id="rId18"/>
    <p:sldId id="262" r:id="rId19"/>
    <p:sldId id="280" r:id="rId20"/>
    <p:sldId id="263" r:id="rId21"/>
    <p:sldId id="282" r:id="rId22"/>
    <p:sldId id="274" r:id="rId23"/>
    <p:sldId id="264" r:id="rId24"/>
    <p:sldId id="281" r:id="rId25"/>
    <p:sldId id="275" r:id="rId26"/>
    <p:sldId id="267"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6" d="100"/>
          <a:sy n="106" d="100"/>
        </p:scale>
        <p:origin x="-708" y="2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4FC415-F246-4F22-BA99-B2EC845C6B18}" type="datetimeFigureOut">
              <a:rPr lang="en-US" smtClean="0"/>
              <a:t>6/6/2012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6C869-350D-4F73-BF70-7370FB012B4A}" type="slidenum">
              <a:rPr lang="en-US" smtClean="0"/>
              <a:t>‹#›</a:t>
            </a:fld>
            <a:endParaRPr lang="en-US"/>
          </a:p>
        </p:txBody>
      </p:sp>
    </p:spTree>
    <p:extLst>
      <p:ext uri="{BB962C8B-B14F-4D97-AF65-F5344CB8AC3E}">
        <p14:creationId xmlns:p14="http://schemas.microsoft.com/office/powerpoint/2010/main" val="3213449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7CC9E-3158-43E1-8D85-2A58DC3F4ADB}" type="datetimeFigureOut">
              <a:rPr lang="en-US" smtClean="0"/>
              <a:t>6/6/2012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5AFF9F-B1C0-414C-8290-129384A82E4F}" type="slidenum">
              <a:rPr lang="en-US" smtClean="0"/>
              <a:t>‹#›</a:t>
            </a:fld>
            <a:endParaRPr lang="en-US"/>
          </a:p>
        </p:txBody>
      </p:sp>
    </p:spTree>
    <p:extLst>
      <p:ext uri="{BB962C8B-B14F-4D97-AF65-F5344CB8AC3E}">
        <p14:creationId xmlns:p14="http://schemas.microsoft.com/office/powerpoint/2010/main" val="426497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659179-B461-451E-B4F6-A27D53E022D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659179-B461-451E-B4F6-A27D53E022D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659179-B461-451E-B4F6-A27D53E022D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659179-B461-451E-B4F6-A27D53E022DD}"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659179-B461-451E-B4F6-A27D53E022DD}"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ALP, Summer Bridge, </a:t>
            </a:r>
            <a:r>
              <a:rPr lang="en-US" dirty="0" err="1" smtClean="0"/>
              <a:t>AtD</a:t>
            </a:r>
            <a:r>
              <a:rPr lang="en-US" dirty="0" smtClean="0"/>
              <a:t> initiatives, RDNG floor implementation and all developmental education initiatives</a:t>
            </a:r>
          </a:p>
          <a:p>
            <a:endParaRPr lang="en-US" dirty="0"/>
          </a:p>
        </p:txBody>
      </p:sp>
      <p:sp>
        <p:nvSpPr>
          <p:cNvPr id="4" name="Slide Number Placeholder 3"/>
          <p:cNvSpPr>
            <a:spLocks noGrp="1"/>
          </p:cNvSpPr>
          <p:nvPr>
            <p:ph type="sldNum" sz="quarter" idx="10"/>
          </p:nvPr>
        </p:nvSpPr>
        <p:spPr/>
        <p:txBody>
          <a:bodyPr/>
          <a:lstStyle/>
          <a:p>
            <a:fld id="{605AFF9F-B1C0-414C-8290-129384A82E4F}" type="slidenum">
              <a:rPr lang="en-US" smtClean="0"/>
              <a:t>10</a:t>
            </a:fld>
            <a:endParaRPr lang="en-US"/>
          </a:p>
        </p:txBody>
      </p:sp>
    </p:spTree>
    <p:extLst>
      <p:ext uri="{BB962C8B-B14F-4D97-AF65-F5344CB8AC3E}">
        <p14:creationId xmlns:p14="http://schemas.microsoft.com/office/powerpoint/2010/main" val="199695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Engages in activities to develop skills in the following areas: time management, test anxiety, study skills, test taking tips/test preparation, active learning, academic planning and goal setting.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Reinforces the plan of study prescribed by the Coordinator of Developmental Education. </a:t>
            </a:r>
          </a:p>
          <a:p>
            <a:endParaRPr lang="en-US" dirty="0" smtClean="0"/>
          </a:p>
        </p:txBody>
      </p:sp>
      <p:sp>
        <p:nvSpPr>
          <p:cNvPr id="4" name="Slide Number Placeholder 3"/>
          <p:cNvSpPr>
            <a:spLocks noGrp="1"/>
          </p:cNvSpPr>
          <p:nvPr>
            <p:ph type="sldNum" sz="quarter" idx="10"/>
          </p:nvPr>
        </p:nvSpPr>
        <p:spPr/>
        <p:txBody>
          <a:bodyPr/>
          <a:lstStyle/>
          <a:p>
            <a:fld id="{605AFF9F-B1C0-414C-8290-129384A82E4F}" type="slidenum">
              <a:rPr lang="en-US" smtClean="0"/>
              <a:t>19</a:t>
            </a:fld>
            <a:endParaRPr lang="en-US"/>
          </a:p>
        </p:txBody>
      </p:sp>
    </p:spTree>
    <p:extLst>
      <p:ext uri="{BB962C8B-B14F-4D97-AF65-F5344CB8AC3E}">
        <p14:creationId xmlns:p14="http://schemas.microsoft.com/office/powerpoint/2010/main" val="2474913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Documents and Settings\nbaird\Local Settings\Temporary Internet Files\Content.IE5\C9LZY7N0\MP900439527[1].jpg"/>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6F30C1-B34A-48E6-824A-D3D3E85FCE40}"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6F30C1-B34A-48E6-824A-D3D3E85FCE40}"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6F30C1-B34A-48E6-824A-D3D3E85FCE40}"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47800" y="1447800"/>
            <a:ext cx="6400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6F30C1-B34A-48E6-824A-D3D3E85FCE40}"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F30C1-B34A-48E6-824A-D3D3E85FCE40}" type="datetimeFigureOut">
              <a:rPr lang="en-US" smtClean="0"/>
              <a:pPr/>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6F30C1-B34A-48E6-824A-D3D3E85FCE40}"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6F30C1-B34A-48E6-824A-D3D3E85FCE40}" type="datetimeFigureOut">
              <a:rPr lang="en-US" smtClean="0"/>
              <a:pPr/>
              <a:t>6/6/2012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6F30C1-B34A-48E6-824A-D3D3E85FCE40}" type="datetimeFigureOut">
              <a:rPr lang="en-US" smtClean="0"/>
              <a:pPr/>
              <a:t>6/6/2012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F30C1-B34A-48E6-824A-D3D3E85FCE40}" type="datetimeFigureOut">
              <a:rPr lang="en-US" smtClean="0"/>
              <a:pPr/>
              <a:t>6/6/2012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F30C1-B34A-48E6-824A-D3D3E85FCE40}"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F30C1-B34A-48E6-824A-D3D3E85FCE40}" type="datetimeFigureOut">
              <a:rPr lang="en-US" smtClean="0"/>
              <a:pPr/>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DE69B-0BE4-4812-AC91-2F5CA56263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1" name="Picture 3" descr="C:\Documents and Settings\nbaird\Local Settings\Temporary Internet Files\Content.IE5\N2TRPLT1\MP900439369[1].jpg"/>
          <p:cNvPicPr>
            <a:picLocks noChangeAspect="1" noChangeArrowheads="1"/>
          </p:cNvPicPr>
          <p:nvPr userDrawn="1"/>
        </p:nvPicPr>
        <p:blipFill>
          <a:blip r:embed="rId13" cstate="print"/>
          <a:srcRect/>
          <a:stretch>
            <a:fillRect/>
          </a:stretch>
        </p:blipFill>
        <p:spPr bwMode="auto">
          <a:xfrm>
            <a:off x="0" y="3625206"/>
            <a:ext cx="2667000" cy="3994793"/>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F30C1-B34A-48E6-824A-D3D3E85FCE40}" type="datetimeFigureOut">
              <a:rPr lang="en-US" smtClean="0"/>
              <a:pPr/>
              <a:t>6/6/2012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DE69B-0BE4-4812-AC91-2F5CA5626318}" type="slidenum">
              <a:rPr lang="en-US" smtClean="0"/>
              <a:pPr/>
              <a:t>‹#›</a:t>
            </a:fld>
            <a:endParaRPr lang="en-US"/>
          </a:p>
        </p:txBody>
      </p:sp>
      <p:pic>
        <p:nvPicPr>
          <p:cNvPr id="2053" name="Picture 5" descr="C:\Documents and Settings\nbaird\Local Settings\Temporary Internet Files\Content.IE5\D293NEHB\MP900439370[1].jpg"/>
          <p:cNvPicPr>
            <a:picLocks noChangeAspect="1" noChangeArrowheads="1"/>
          </p:cNvPicPr>
          <p:nvPr userDrawn="1"/>
        </p:nvPicPr>
        <p:blipFill>
          <a:blip r:embed="rId14" cstate="print"/>
          <a:srcRect/>
          <a:stretch>
            <a:fillRect/>
          </a:stretch>
        </p:blipFill>
        <p:spPr bwMode="auto">
          <a:xfrm>
            <a:off x="6400148" y="5026152"/>
            <a:ext cx="2743852" cy="183184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barnes3@ccbcmd.edu" TargetMode="External"/><Relationship Id="rId2" Type="http://schemas.openxmlformats.org/officeDocument/2006/relationships/hyperlink" Target="mailto:nbaird@ccbcm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4800600" cy="2590800"/>
          </a:xfrm>
        </p:spPr>
        <p:txBody>
          <a:bodyPr>
            <a:noAutofit/>
          </a:bodyPr>
          <a:lstStyle/>
          <a:p>
            <a:r>
              <a:rPr lang="en-US" sz="3600" dirty="0" smtClean="0"/>
              <a:t/>
            </a:r>
            <a:br>
              <a:rPr lang="en-US" sz="3600" dirty="0" smtClean="0"/>
            </a:br>
            <a:r>
              <a:rPr lang="en-US" sz="3100" dirty="0" smtClean="0"/>
              <a:t>Third Time’s the Charm: Partnering Academic Coaching and Tutoring </a:t>
            </a:r>
            <a:r>
              <a:rPr lang="en-US" sz="3100" dirty="0" smtClean="0"/>
              <a:t>for Student </a:t>
            </a:r>
            <a:r>
              <a:rPr lang="en-US" sz="3100" dirty="0" smtClean="0"/>
              <a:t>Success</a:t>
            </a:r>
            <a:endParaRPr lang="en-US" sz="3100" dirty="0"/>
          </a:p>
        </p:txBody>
      </p:sp>
      <p:sp>
        <p:nvSpPr>
          <p:cNvPr id="3" name="Subtitle 2"/>
          <p:cNvSpPr>
            <a:spLocks noGrp="1"/>
          </p:cNvSpPr>
          <p:nvPr>
            <p:ph type="subTitle" idx="1"/>
          </p:nvPr>
        </p:nvSpPr>
        <p:spPr>
          <a:xfrm>
            <a:off x="0" y="4648200"/>
            <a:ext cx="4800600" cy="2057400"/>
          </a:xfrm>
        </p:spPr>
        <p:txBody>
          <a:bodyPr>
            <a:normAutofit fontScale="55000" lnSpcReduction="20000"/>
          </a:bodyPr>
          <a:lstStyle/>
          <a:p>
            <a:r>
              <a:rPr lang="en-US" sz="3600" dirty="0" smtClean="0">
                <a:solidFill>
                  <a:schemeClr val="tx1"/>
                </a:solidFill>
              </a:rPr>
              <a:t>Nicole Baird </a:t>
            </a:r>
          </a:p>
          <a:p>
            <a:r>
              <a:rPr lang="en-US" sz="3600" i="1" dirty="0" smtClean="0">
                <a:solidFill>
                  <a:schemeClr val="tx1"/>
                </a:solidFill>
              </a:rPr>
              <a:t>Coordinator of Developmental Education</a:t>
            </a:r>
            <a:r>
              <a:rPr lang="en-US" sz="3600" b="1" i="1" dirty="0" smtClean="0">
                <a:solidFill>
                  <a:schemeClr val="tx1"/>
                </a:solidFill>
              </a:rPr>
              <a:t> </a:t>
            </a:r>
          </a:p>
          <a:p>
            <a:r>
              <a:rPr lang="en-US" sz="3600" dirty="0" smtClean="0">
                <a:solidFill>
                  <a:schemeClr val="tx1"/>
                </a:solidFill>
              </a:rPr>
              <a:t>and </a:t>
            </a:r>
          </a:p>
          <a:p>
            <a:r>
              <a:rPr lang="en-US" sz="3600" dirty="0" smtClean="0">
                <a:solidFill>
                  <a:schemeClr val="tx1"/>
                </a:solidFill>
              </a:rPr>
              <a:t>Johari A. Barnes </a:t>
            </a:r>
          </a:p>
          <a:p>
            <a:r>
              <a:rPr lang="en-US" sz="3600" i="1" dirty="0" smtClean="0">
                <a:solidFill>
                  <a:schemeClr val="tx1"/>
                </a:solidFill>
              </a:rPr>
              <a:t>Academic Coach</a:t>
            </a:r>
          </a:p>
          <a:p>
            <a:r>
              <a:rPr lang="en-US" sz="2900" b="1" i="1" dirty="0" smtClean="0">
                <a:solidFill>
                  <a:schemeClr val="tx1"/>
                </a:solidFill>
              </a:rPr>
              <a:t>Community College of Baltimore County - Catonsville</a:t>
            </a:r>
            <a:endParaRPr lang="en-US" sz="2900" b="1" i="1" dirty="0">
              <a:solidFill>
                <a:schemeClr val="tx1"/>
              </a:solidFill>
            </a:endParaRPr>
          </a:p>
        </p:txBody>
      </p:sp>
      <p:sp>
        <p:nvSpPr>
          <p:cNvPr id="4" name="TextBox 3"/>
          <p:cNvSpPr txBox="1"/>
          <p:nvPr/>
        </p:nvSpPr>
        <p:spPr>
          <a:xfrm>
            <a:off x="152400" y="457200"/>
            <a:ext cx="4953000" cy="1477328"/>
          </a:xfrm>
          <a:prstGeom prst="rect">
            <a:avLst/>
          </a:prstGeom>
          <a:noFill/>
        </p:spPr>
        <p:txBody>
          <a:bodyPr wrap="square" rtlCol="0">
            <a:spAutoFit/>
          </a:bodyPr>
          <a:lstStyle/>
          <a:p>
            <a:pPr algn="ctr"/>
            <a:r>
              <a:rPr lang="en-US" sz="3600" b="1" dirty="0" smtClean="0"/>
              <a:t>ALP </a:t>
            </a:r>
            <a:r>
              <a:rPr lang="en-US" sz="3600" b="1" dirty="0"/>
              <a:t>Conference 2012</a:t>
            </a:r>
            <a:br>
              <a:rPr lang="en-US" sz="3600" b="1" dirty="0"/>
            </a:br>
            <a:r>
              <a:rPr lang="en-US" sz="3600" b="1" dirty="0" smtClean="0"/>
              <a:t>June 7, </a:t>
            </a:r>
            <a:r>
              <a:rPr lang="en-US" sz="3600" b="1" dirty="0"/>
              <a:t>2012</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Coordinator of </a:t>
            </a:r>
            <a:br>
              <a:rPr lang="en-US" sz="4000" dirty="0" smtClean="0"/>
            </a:br>
            <a:r>
              <a:rPr lang="en-US" sz="4000" dirty="0" smtClean="0"/>
              <a:t>Developmental Education </a:t>
            </a:r>
            <a:endParaRPr lang="en-US" sz="4000" dirty="0"/>
          </a:p>
        </p:txBody>
      </p:sp>
      <p:sp>
        <p:nvSpPr>
          <p:cNvPr id="3" name="Content Placeholder 2"/>
          <p:cNvSpPr>
            <a:spLocks noGrp="1"/>
          </p:cNvSpPr>
          <p:nvPr>
            <p:ph idx="1"/>
          </p:nvPr>
        </p:nvSpPr>
        <p:spPr>
          <a:xfrm>
            <a:off x="685800" y="1447800"/>
            <a:ext cx="8382000" cy="4525963"/>
          </a:xfrm>
        </p:spPr>
        <p:txBody>
          <a:bodyPr>
            <a:normAutofit/>
          </a:bodyPr>
          <a:lstStyle/>
          <a:p>
            <a:r>
              <a:rPr lang="en-US" sz="3000" dirty="0" smtClean="0"/>
              <a:t>Office of Instruction</a:t>
            </a:r>
            <a:endParaRPr lang="en-US" sz="3000" dirty="0" smtClean="0"/>
          </a:p>
          <a:p>
            <a:r>
              <a:rPr lang="en-US" sz="3000" dirty="0" smtClean="0"/>
              <a:t>Review </a:t>
            </a:r>
            <a:r>
              <a:rPr lang="en-US" sz="3000" dirty="0" smtClean="0"/>
              <a:t>requests to repeat students (500 students/semester college wide)</a:t>
            </a:r>
          </a:p>
          <a:p>
            <a:r>
              <a:rPr lang="en-US" sz="3000" dirty="0" smtClean="0"/>
              <a:t>Developmental Education Programming Coordination</a:t>
            </a:r>
          </a:p>
          <a:p>
            <a:r>
              <a:rPr lang="en-US" sz="3000" dirty="0" smtClean="0"/>
              <a:t>Committee </a:t>
            </a:r>
            <a:r>
              <a:rPr lang="en-US" sz="3000" dirty="0" smtClean="0"/>
              <a:t>Leadership/ Student Services Liaison</a:t>
            </a:r>
          </a:p>
          <a:p>
            <a:pPr marL="0" indent="0">
              <a:buNone/>
            </a:pPr>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Method</a:t>
            </a:r>
            <a:endParaRPr lang="en-US" dirty="0"/>
          </a:p>
        </p:txBody>
      </p:sp>
      <p:sp>
        <p:nvSpPr>
          <p:cNvPr id="3" name="Content Placeholder 2"/>
          <p:cNvSpPr>
            <a:spLocks noGrp="1"/>
          </p:cNvSpPr>
          <p:nvPr>
            <p:ph idx="1"/>
          </p:nvPr>
        </p:nvSpPr>
        <p:spPr>
          <a:xfrm>
            <a:off x="1752600" y="1295400"/>
            <a:ext cx="6781800" cy="4525963"/>
          </a:xfrm>
        </p:spPr>
        <p:txBody>
          <a:bodyPr>
            <a:normAutofit/>
          </a:bodyPr>
          <a:lstStyle/>
          <a:p>
            <a:r>
              <a:rPr lang="en-US" sz="2800" dirty="0" smtClean="0"/>
              <a:t>Thirty minute session</a:t>
            </a:r>
          </a:p>
          <a:p>
            <a:r>
              <a:rPr lang="en-US" sz="2800" dirty="0" smtClean="0"/>
              <a:t>Student verbally explained situation</a:t>
            </a:r>
          </a:p>
          <a:p>
            <a:r>
              <a:rPr lang="en-US" sz="2800" dirty="0" smtClean="0"/>
              <a:t>Documentation rarely provided</a:t>
            </a:r>
          </a:p>
          <a:p>
            <a:r>
              <a:rPr lang="en-US" sz="2800" dirty="0" smtClean="0"/>
              <a:t>Decision made on the spot</a:t>
            </a:r>
          </a:p>
          <a:p>
            <a:r>
              <a:rPr lang="en-US" sz="2800" dirty="0" smtClean="0"/>
              <a:t>No deadline to make the request</a:t>
            </a:r>
          </a:p>
          <a:p>
            <a:r>
              <a:rPr lang="en-US" sz="2800" dirty="0" smtClean="0"/>
              <a:t>Limited faculty feedback</a:t>
            </a:r>
          </a:p>
          <a:p>
            <a:r>
              <a:rPr lang="en-US" sz="2800" dirty="0" smtClean="0"/>
              <a:t>Faculty not always notified of repeaters enrolled in their course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Method</a:t>
            </a:r>
            <a:endParaRPr lang="en-US" dirty="0"/>
          </a:p>
        </p:txBody>
      </p:sp>
      <p:sp>
        <p:nvSpPr>
          <p:cNvPr id="3" name="Content Placeholder 2"/>
          <p:cNvSpPr>
            <a:spLocks noGrp="1"/>
          </p:cNvSpPr>
          <p:nvPr>
            <p:ph idx="1"/>
          </p:nvPr>
        </p:nvSpPr>
        <p:spPr>
          <a:xfrm>
            <a:off x="2057400" y="1295400"/>
            <a:ext cx="6172200" cy="4525963"/>
          </a:xfrm>
        </p:spPr>
        <p:txBody>
          <a:bodyPr>
            <a:normAutofit fontScale="92500" lnSpcReduction="20000"/>
          </a:bodyPr>
          <a:lstStyle/>
          <a:p>
            <a:r>
              <a:rPr lang="en-US" dirty="0" smtClean="0"/>
              <a:t>Written accountability</a:t>
            </a:r>
          </a:p>
          <a:p>
            <a:r>
              <a:rPr lang="en-US" dirty="0" smtClean="0"/>
              <a:t>Investigation conducted</a:t>
            </a:r>
          </a:p>
          <a:p>
            <a:pPr lvl="1"/>
            <a:r>
              <a:rPr lang="en-US" dirty="0" smtClean="0"/>
              <a:t>Documentation required</a:t>
            </a:r>
          </a:p>
          <a:p>
            <a:pPr lvl="1"/>
            <a:r>
              <a:rPr lang="en-US" dirty="0" smtClean="0"/>
              <a:t>Faculty feedback</a:t>
            </a:r>
          </a:p>
          <a:p>
            <a:pPr lvl="1"/>
            <a:r>
              <a:rPr lang="en-US" dirty="0" err="1" smtClean="0"/>
              <a:t>Gradebook</a:t>
            </a:r>
            <a:r>
              <a:rPr lang="en-US" dirty="0" smtClean="0"/>
              <a:t> reviewed (when possible)</a:t>
            </a:r>
          </a:p>
          <a:p>
            <a:pPr lvl="1"/>
            <a:r>
              <a:rPr lang="en-US" dirty="0" smtClean="0"/>
              <a:t>Banner (SPACMNT) notes and placement scores reviewed</a:t>
            </a:r>
          </a:p>
          <a:p>
            <a:r>
              <a:rPr lang="en-US" dirty="0" smtClean="0"/>
              <a:t>Thirty minute session</a:t>
            </a:r>
          </a:p>
          <a:p>
            <a:r>
              <a:rPr lang="en-US" dirty="0" smtClean="0"/>
              <a:t>Streamlined college-wide contract</a:t>
            </a:r>
          </a:p>
          <a:p>
            <a:r>
              <a:rPr lang="en-US" dirty="0" smtClean="0"/>
              <a:t>Deadline strictly enforced</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Referral Process</a:t>
            </a:r>
            <a:endParaRPr lang="en-US" dirty="0"/>
          </a:p>
        </p:txBody>
      </p:sp>
      <p:sp>
        <p:nvSpPr>
          <p:cNvPr id="5" name="Rectangle 1"/>
          <p:cNvSpPr>
            <a:spLocks noChangeArrowheads="1"/>
          </p:cNvSpPr>
          <p:nvPr/>
        </p:nvSpPr>
        <p:spPr bwMode="auto">
          <a:xfrm>
            <a:off x="304800" y="2271604"/>
            <a:ext cx="80009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Box 7"/>
          <p:cNvSpPr txBox="1"/>
          <p:nvPr/>
        </p:nvSpPr>
        <p:spPr>
          <a:xfrm>
            <a:off x="990600" y="1295400"/>
            <a:ext cx="7010400" cy="3139321"/>
          </a:xfrm>
          <a:prstGeom prst="rect">
            <a:avLst/>
          </a:prstGeom>
          <a:noFill/>
        </p:spPr>
        <p:txBody>
          <a:bodyPr wrap="square" rtlCol="0">
            <a:spAutoFit/>
          </a:bodyPr>
          <a:lstStyle/>
          <a:p>
            <a:pPr marL="285750" indent="-285750">
              <a:buFont typeface="Arial" pitchFamily="34" charset="0"/>
              <a:buChar char="•"/>
            </a:pPr>
            <a:r>
              <a:rPr lang="en-US" dirty="0" smtClean="0"/>
              <a:t>Academic Advising, Enrollment Service Center, and Disability Support Services </a:t>
            </a:r>
          </a:p>
          <a:p>
            <a:pPr marL="285750" indent="-285750">
              <a:buFont typeface="Arial" pitchFamily="34" charset="0"/>
              <a:buChar char="•"/>
            </a:pPr>
            <a:r>
              <a:rPr lang="en-US" dirty="0"/>
              <a:t>M</a:t>
            </a:r>
            <a:r>
              <a:rPr lang="en-US" dirty="0" smtClean="0"/>
              <a:t>ath, reading and English Departments</a:t>
            </a:r>
          </a:p>
          <a:p>
            <a:pPr marL="285750" indent="-285750">
              <a:buFont typeface="Arial" pitchFamily="34" charset="0"/>
              <a:buChar char="•"/>
            </a:pPr>
            <a:r>
              <a:rPr lang="en-US" dirty="0" smtClean="0"/>
              <a:t>Developmental Education faculty</a:t>
            </a:r>
          </a:p>
          <a:p>
            <a:pPr marL="285750" indent="-285750">
              <a:buFont typeface="Arial" pitchFamily="34" charset="0"/>
              <a:buChar char="•"/>
            </a:pPr>
            <a:r>
              <a:rPr lang="en-US" dirty="0" smtClean="0"/>
              <a:t>General Education department heads</a:t>
            </a:r>
          </a:p>
          <a:p>
            <a:pPr marL="285750" indent="-285750">
              <a:buFont typeface="Arial" pitchFamily="34" charset="0"/>
              <a:buChar char="•"/>
            </a:pPr>
            <a:endParaRPr lang="en-US" dirty="0" smtClean="0"/>
          </a:p>
          <a:p>
            <a:r>
              <a:rPr lang="en-US" dirty="0" smtClean="0"/>
              <a:t>Academic coaches also contact:</a:t>
            </a:r>
            <a:endParaRPr lang="en-US" dirty="0"/>
          </a:p>
          <a:p>
            <a:pPr marL="285750" indent="-285750">
              <a:buFont typeface="Arial" pitchFamily="34" charset="0"/>
              <a:buChar char="•"/>
            </a:pPr>
            <a:r>
              <a:rPr lang="en-US" dirty="0" smtClean="0"/>
              <a:t>Previously deferred students</a:t>
            </a:r>
          </a:p>
          <a:p>
            <a:pPr marL="285750" indent="-285750">
              <a:buFont typeface="Arial" pitchFamily="34" charset="0"/>
              <a:buChar char="•"/>
            </a:pPr>
            <a:r>
              <a:rPr lang="en-US" dirty="0" smtClean="0"/>
              <a:t>Non-payment drops</a:t>
            </a:r>
          </a:p>
          <a:p>
            <a:pPr marL="285750" indent="-285750">
              <a:buFont typeface="Arial" pitchFamily="34" charset="0"/>
              <a:buChar char="•"/>
            </a:pPr>
            <a:r>
              <a:rPr lang="en-US" dirty="0" smtClean="0"/>
              <a:t>Current students who need another opportunity</a:t>
            </a:r>
          </a:p>
          <a:p>
            <a:pPr marL="285750" indent="-285750">
              <a:buFont typeface="Arial" pitchFamily="34" charset="0"/>
              <a:buChar char="•"/>
            </a:pPr>
            <a:endParaRPr lang="en-US" dirty="0"/>
          </a:p>
        </p:txBody>
      </p:sp>
    </p:spTree>
    <p:extLst>
      <p:ext uri="{BB962C8B-B14F-4D97-AF65-F5344CB8AC3E}">
        <p14:creationId xmlns:p14="http://schemas.microsoft.com/office/powerpoint/2010/main" val="656918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dirty="0" smtClean="0"/>
              <a:t>Request to Repeat a Developmental Education Course</a:t>
            </a:r>
          </a:p>
          <a:p>
            <a:r>
              <a:rPr lang="en-US" dirty="0" smtClean="0"/>
              <a:t>Approval Contract</a:t>
            </a:r>
          </a:p>
          <a:p>
            <a:r>
              <a:rPr lang="en-US" dirty="0" smtClean="0"/>
              <a:t>Alternative Plan for Permission to Repeat a Course </a:t>
            </a:r>
          </a:p>
          <a:p>
            <a:r>
              <a:rPr lang="en-US" dirty="0" smtClean="0"/>
              <a:t>Initial follow-up form</a:t>
            </a:r>
            <a:endParaRPr lang="en-US" dirty="0"/>
          </a:p>
        </p:txBody>
      </p:sp>
    </p:spTree>
    <p:extLst>
      <p:ext uri="{BB962C8B-B14F-4D97-AF65-F5344CB8AC3E}">
        <p14:creationId xmlns:p14="http://schemas.microsoft.com/office/powerpoint/2010/main" val="175050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Approval Interventions</a:t>
            </a:r>
            <a:endParaRPr lang="en-US" dirty="0"/>
          </a:p>
        </p:txBody>
      </p:sp>
      <p:sp>
        <p:nvSpPr>
          <p:cNvPr id="3" name="Content Placeholder 2"/>
          <p:cNvSpPr>
            <a:spLocks noGrp="1"/>
          </p:cNvSpPr>
          <p:nvPr>
            <p:ph idx="1"/>
          </p:nvPr>
        </p:nvSpPr>
        <p:spPr>
          <a:xfrm>
            <a:off x="2438400" y="1447800"/>
            <a:ext cx="6477000" cy="4525963"/>
          </a:xfrm>
        </p:spPr>
        <p:txBody>
          <a:bodyPr>
            <a:normAutofit lnSpcReduction="10000"/>
          </a:bodyPr>
          <a:lstStyle/>
          <a:p>
            <a:r>
              <a:rPr lang="en-US" dirty="0" smtClean="0"/>
              <a:t>Faculty notified of repeat students</a:t>
            </a:r>
          </a:p>
          <a:p>
            <a:r>
              <a:rPr lang="en-US" dirty="0" smtClean="0"/>
              <a:t>Faculty feedback requested periodically</a:t>
            </a:r>
          </a:p>
          <a:p>
            <a:r>
              <a:rPr lang="en-US" dirty="0" smtClean="0"/>
              <a:t>Mid-term reports requested</a:t>
            </a:r>
          </a:p>
          <a:p>
            <a:r>
              <a:rPr lang="en-US" dirty="0" smtClean="0"/>
              <a:t>Notes placed in Banner SCT</a:t>
            </a:r>
          </a:p>
          <a:p>
            <a:r>
              <a:rPr lang="en-US" dirty="0" smtClean="0"/>
              <a:t>Mandatory tutoring</a:t>
            </a:r>
          </a:p>
          <a:p>
            <a:r>
              <a:rPr lang="en-US" dirty="0" smtClean="0"/>
              <a:t>Course registration limitations</a:t>
            </a:r>
          </a:p>
          <a:p>
            <a:r>
              <a:rPr lang="en-US" dirty="0" smtClean="0"/>
              <a:t>Academic Coaching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Registration Options</a:t>
            </a:r>
            <a:endParaRPr lang="en-US" dirty="0"/>
          </a:p>
        </p:txBody>
      </p:sp>
      <p:sp>
        <p:nvSpPr>
          <p:cNvPr id="3" name="Content Placeholder 2"/>
          <p:cNvSpPr>
            <a:spLocks noGrp="1"/>
          </p:cNvSpPr>
          <p:nvPr>
            <p:ph idx="1"/>
          </p:nvPr>
        </p:nvSpPr>
        <p:spPr>
          <a:xfrm>
            <a:off x="1676400" y="1447800"/>
            <a:ext cx="6172200" cy="4525963"/>
          </a:xfrm>
        </p:spPr>
        <p:txBody>
          <a:bodyPr>
            <a:normAutofit/>
          </a:bodyPr>
          <a:lstStyle/>
          <a:p>
            <a:r>
              <a:rPr lang="en-US" dirty="0" smtClean="0"/>
              <a:t>Math </a:t>
            </a:r>
          </a:p>
          <a:p>
            <a:pPr lvl="1"/>
            <a:r>
              <a:rPr lang="en-US" dirty="0"/>
              <a:t>Special Repeat section</a:t>
            </a:r>
          </a:p>
          <a:p>
            <a:pPr lvl="1"/>
            <a:r>
              <a:rPr lang="en-US" dirty="0"/>
              <a:t>Intersession tutoring/</a:t>
            </a:r>
            <a:r>
              <a:rPr lang="en-US" dirty="0" err="1"/>
              <a:t>Modumath</a:t>
            </a:r>
            <a:r>
              <a:rPr lang="en-US" dirty="0"/>
              <a:t> </a:t>
            </a:r>
          </a:p>
          <a:p>
            <a:pPr lvl="1"/>
            <a:r>
              <a:rPr lang="en-US" dirty="0"/>
              <a:t>(PACT</a:t>
            </a:r>
            <a:r>
              <a:rPr lang="en-US" dirty="0" smtClean="0"/>
              <a:t>)</a:t>
            </a:r>
          </a:p>
          <a:p>
            <a:pPr marL="342900" lvl="1" indent="-342900">
              <a:buFont typeface="Arial" pitchFamily="34" charset="0"/>
              <a:buChar char="•"/>
            </a:pPr>
            <a:r>
              <a:rPr lang="en-US" dirty="0" smtClean="0"/>
              <a:t>English</a:t>
            </a:r>
          </a:p>
          <a:p>
            <a:pPr marL="857250" lvl="2" indent="-457200">
              <a:buFont typeface="Calibri" pitchFamily="34" charset="0"/>
              <a:buChar char="―"/>
            </a:pPr>
            <a:r>
              <a:rPr lang="en-US" sz="2800" dirty="0" smtClean="0"/>
              <a:t>ALP</a:t>
            </a:r>
          </a:p>
          <a:p>
            <a:pPr marL="457200" lvl="1" indent="0">
              <a:buNone/>
            </a:pPr>
            <a:endParaRPr lang="en-US" dirty="0"/>
          </a:p>
          <a:p>
            <a:pPr lvl="1">
              <a:buFont typeface="Arial" pitchFamily="34" charset="0"/>
              <a:buChar char="•"/>
            </a:pPr>
            <a:endParaRPr lang="en-US" dirty="0" smtClean="0"/>
          </a:p>
        </p:txBody>
      </p:sp>
    </p:spTree>
    <p:extLst>
      <p:ext uri="{BB962C8B-B14F-4D97-AF65-F5344CB8AC3E}">
        <p14:creationId xmlns:p14="http://schemas.microsoft.com/office/powerpoint/2010/main" val="3053111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Denial/Deferral Interventions</a:t>
            </a:r>
            <a:endParaRPr lang="en-US" dirty="0"/>
          </a:p>
        </p:txBody>
      </p:sp>
      <p:sp>
        <p:nvSpPr>
          <p:cNvPr id="3" name="Content Placeholder 2"/>
          <p:cNvSpPr>
            <a:spLocks noGrp="1"/>
          </p:cNvSpPr>
          <p:nvPr>
            <p:ph idx="1"/>
          </p:nvPr>
        </p:nvSpPr>
        <p:spPr>
          <a:xfrm>
            <a:off x="1295400" y="1143000"/>
            <a:ext cx="7848600" cy="4525963"/>
          </a:xfrm>
        </p:spPr>
        <p:txBody>
          <a:bodyPr>
            <a:normAutofit fontScale="92500"/>
          </a:bodyPr>
          <a:lstStyle/>
          <a:p>
            <a:pPr>
              <a:buNone/>
            </a:pPr>
            <a:r>
              <a:rPr lang="en-US" dirty="0" smtClean="0"/>
              <a:t>Denials</a:t>
            </a:r>
          </a:p>
          <a:p>
            <a:r>
              <a:rPr lang="en-US" dirty="0" smtClean="0"/>
              <a:t>Referred to other institutions</a:t>
            </a:r>
          </a:p>
          <a:p>
            <a:r>
              <a:rPr lang="en-US" dirty="0" smtClean="0"/>
              <a:t>Suggestions for other options</a:t>
            </a:r>
          </a:p>
          <a:p>
            <a:r>
              <a:rPr lang="en-US" dirty="0" smtClean="0"/>
              <a:t>Suggestions for other course/program of study</a:t>
            </a:r>
          </a:p>
          <a:p>
            <a:pPr>
              <a:buNone/>
            </a:pPr>
            <a:r>
              <a:rPr lang="en-US" dirty="0" smtClean="0"/>
              <a:t>Deferred approvals</a:t>
            </a:r>
          </a:p>
          <a:p>
            <a:r>
              <a:rPr lang="en-US" dirty="0" smtClean="0"/>
              <a:t>Monthly Academic Coach session</a:t>
            </a:r>
          </a:p>
          <a:p>
            <a:r>
              <a:rPr lang="en-US" dirty="0" smtClean="0"/>
              <a:t>Future approval contingent on effort put forth during the semester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696200" cy="5516563"/>
          </a:xfrm>
        </p:spPr>
        <p:txBody>
          <a:bodyPr/>
          <a:lstStyle/>
          <a:p>
            <a:pPr marL="0" indent="0">
              <a:buNone/>
            </a:pPr>
            <a:r>
              <a:rPr lang="en-US" dirty="0" smtClean="0"/>
              <a:t>Academic Coach motto…</a:t>
            </a:r>
          </a:p>
          <a:p>
            <a:pPr marL="0" indent="0">
              <a:buNone/>
            </a:pPr>
            <a:endParaRPr lang="en-US" dirty="0"/>
          </a:p>
          <a:p>
            <a:pPr marL="0" indent="0" algn="ctr">
              <a:buNone/>
            </a:pPr>
            <a:r>
              <a:rPr lang="en-US" sz="6000" i="1" dirty="0" smtClean="0">
                <a:solidFill>
                  <a:schemeClr val="accent2">
                    <a:lumMod val="75000"/>
                  </a:schemeClr>
                </a:solidFill>
              </a:rPr>
              <a:t>We tried it your way twice…</a:t>
            </a:r>
          </a:p>
          <a:p>
            <a:pPr marL="0" indent="0" algn="ctr">
              <a:buNone/>
            </a:pPr>
            <a:r>
              <a:rPr lang="en-US" sz="6000" i="1" dirty="0" smtClean="0">
                <a:solidFill>
                  <a:schemeClr val="accent2">
                    <a:lumMod val="75000"/>
                  </a:schemeClr>
                </a:solidFill>
              </a:rPr>
              <a:t>now it is time to try it our way!!</a:t>
            </a:r>
            <a:endParaRPr lang="en-US" sz="6000" i="1" dirty="0">
              <a:solidFill>
                <a:schemeClr val="accent2">
                  <a:lumMod val="75000"/>
                </a:schemeClr>
              </a:solidFill>
            </a:endParaRPr>
          </a:p>
        </p:txBody>
      </p:sp>
    </p:spTree>
    <p:extLst>
      <p:ext uri="{BB962C8B-B14F-4D97-AF65-F5344CB8AC3E}">
        <p14:creationId xmlns:p14="http://schemas.microsoft.com/office/powerpoint/2010/main" val="2224601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Coach</a:t>
            </a:r>
            <a:endParaRPr lang="en-US" dirty="0"/>
          </a:p>
        </p:txBody>
      </p:sp>
      <p:sp>
        <p:nvSpPr>
          <p:cNvPr id="3" name="Content Placeholder 2"/>
          <p:cNvSpPr>
            <a:spLocks noGrp="1"/>
          </p:cNvSpPr>
          <p:nvPr>
            <p:ph idx="1"/>
          </p:nvPr>
        </p:nvSpPr>
        <p:spPr>
          <a:xfrm>
            <a:off x="838200" y="1219200"/>
            <a:ext cx="7848600" cy="4525963"/>
          </a:xfrm>
        </p:spPr>
        <p:txBody>
          <a:bodyPr>
            <a:normAutofit/>
          </a:bodyPr>
          <a:lstStyle/>
          <a:p>
            <a:r>
              <a:rPr lang="en-US" dirty="0" smtClean="0"/>
              <a:t>Assists students in developing </a:t>
            </a:r>
            <a:r>
              <a:rPr lang="en-US" dirty="0"/>
              <a:t>personal and academic </a:t>
            </a:r>
            <a:r>
              <a:rPr lang="en-US" dirty="0" smtClean="0"/>
              <a:t>goals</a:t>
            </a:r>
          </a:p>
          <a:p>
            <a:r>
              <a:rPr lang="en-US" dirty="0" smtClean="0"/>
              <a:t>Engages </a:t>
            </a:r>
            <a:r>
              <a:rPr lang="en-US" dirty="0"/>
              <a:t>in activities to develop skills </a:t>
            </a:r>
            <a:endParaRPr lang="en-US" dirty="0" smtClean="0"/>
          </a:p>
          <a:p>
            <a:r>
              <a:rPr lang="en-US" dirty="0" smtClean="0"/>
              <a:t>Conducts </a:t>
            </a:r>
            <a:r>
              <a:rPr lang="en-US" dirty="0"/>
              <a:t>small group workshop/training sessions </a:t>
            </a:r>
            <a:endParaRPr lang="en-US" dirty="0" smtClean="0"/>
          </a:p>
          <a:p>
            <a:r>
              <a:rPr lang="en-US" dirty="0" smtClean="0"/>
              <a:t>Maintain </a:t>
            </a:r>
            <a:r>
              <a:rPr lang="en-US" dirty="0"/>
              <a:t>accurate records of all student contacts. </a:t>
            </a:r>
            <a:br>
              <a:rPr lang="en-US" dirty="0"/>
            </a:br>
            <a:endParaRPr lang="en-US" dirty="0"/>
          </a:p>
        </p:txBody>
      </p:sp>
    </p:spTree>
    <p:extLst>
      <p:ext uri="{BB962C8B-B14F-4D97-AF65-F5344CB8AC3E}">
        <p14:creationId xmlns:p14="http://schemas.microsoft.com/office/powerpoint/2010/main" val="1078625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143000"/>
          </a:xfrm>
        </p:spPr>
        <p:txBody>
          <a:bodyPr>
            <a:normAutofit fontScale="90000"/>
          </a:bodyPr>
          <a:lstStyle/>
          <a:p>
            <a:r>
              <a:rPr lang="en-US" sz="4000" dirty="0" smtClean="0"/>
              <a:t>The Community College Of Baltimore County (CCBC)</a:t>
            </a:r>
            <a:endParaRPr lang="en-US" sz="4000" dirty="0"/>
          </a:p>
        </p:txBody>
      </p:sp>
      <p:sp>
        <p:nvSpPr>
          <p:cNvPr id="3" name="Content Placeholder 2"/>
          <p:cNvSpPr>
            <a:spLocks noGrp="1"/>
          </p:cNvSpPr>
          <p:nvPr>
            <p:ph idx="1"/>
          </p:nvPr>
        </p:nvSpPr>
        <p:spPr/>
        <p:txBody>
          <a:bodyPr/>
          <a:lstStyle/>
          <a:p>
            <a:pPr>
              <a:lnSpc>
                <a:spcPct val="90000"/>
              </a:lnSpc>
            </a:pPr>
            <a:r>
              <a:rPr lang="en-US" sz="2400" dirty="0" smtClean="0"/>
              <a:t>Multi campus suburban college in Maryland</a:t>
            </a:r>
          </a:p>
          <a:p>
            <a:pPr>
              <a:lnSpc>
                <a:spcPct val="90000"/>
              </a:lnSpc>
            </a:pPr>
            <a:r>
              <a:rPr lang="en-US" sz="2400" dirty="0" smtClean="0"/>
              <a:t>Enrolls approximately 71, 400 students: 35,498 credit students and 35,902 non-credit students during FY 2011</a:t>
            </a:r>
          </a:p>
          <a:p>
            <a:pPr>
              <a:lnSpc>
                <a:spcPct val="90000"/>
              </a:lnSpc>
            </a:pPr>
            <a:r>
              <a:rPr lang="en-US" sz="2400" dirty="0" smtClean="0"/>
              <a:t>Offers more than 50 different Associate degrees and more than 100 certificate programs</a:t>
            </a:r>
          </a:p>
          <a:p>
            <a:pPr>
              <a:lnSpc>
                <a:spcPct val="90000"/>
              </a:lnSpc>
            </a:pPr>
            <a:r>
              <a:rPr lang="en-US" sz="2400" dirty="0" smtClean="0"/>
              <a:t>Enrolls a student population that closely mirrors Baltimore County’s rich diversity</a:t>
            </a:r>
          </a:p>
        </p:txBody>
      </p:sp>
    </p:spTree>
    <p:extLst>
      <p:ext uri="{BB962C8B-B14F-4D97-AF65-F5344CB8AC3E}">
        <p14:creationId xmlns:p14="http://schemas.microsoft.com/office/powerpoint/2010/main" val="290880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Coach Session</a:t>
            </a:r>
            <a:endParaRPr lang="en-US" dirty="0"/>
          </a:p>
        </p:txBody>
      </p:sp>
      <p:sp>
        <p:nvSpPr>
          <p:cNvPr id="3" name="Content Placeholder 2"/>
          <p:cNvSpPr>
            <a:spLocks noGrp="1"/>
          </p:cNvSpPr>
          <p:nvPr>
            <p:ph idx="1"/>
          </p:nvPr>
        </p:nvSpPr>
        <p:spPr>
          <a:xfrm>
            <a:off x="1447800" y="1219200"/>
            <a:ext cx="7086600" cy="4525963"/>
          </a:xfrm>
        </p:spPr>
        <p:txBody>
          <a:bodyPr/>
          <a:lstStyle/>
          <a:p>
            <a:r>
              <a:rPr lang="en-US" dirty="0" smtClean="0"/>
              <a:t>Use a holistic approach to address affective issues</a:t>
            </a:r>
          </a:p>
          <a:p>
            <a:r>
              <a:rPr lang="en-US" dirty="0" smtClean="0"/>
              <a:t>30 minute </a:t>
            </a:r>
            <a:r>
              <a:rPr lang="en-US" dirty="0" smtClean="0"/>
              <a:t>session</a:t>
            </a:r>
          </a:p>
          <a:p>
            <a:r>
              <a:rPr lang="en-US" dirty="0" smtClean="0"/>
              <a:t>Mandatory for all </a:t>
            </a:r>
            <a:r>
              <a:rPr lang="en-US" dirty="0" smtClean="0"/>
              <a:t>repeat (2U) </a:t>
            </a:r>
            <a:r>
              <a:rPr lang="en-US" dirty="0" smtClean="0"/>
              <a:t>students</a:t>
            </a:r>
          </a:p>
          <a:p>
            <a:r>
              <a:rPr lang="en-US" dirty="0" smtClean="0"/>
              <a:t>Access to student history</a:t>
            </a:r>
          </a:p>
          <a:p>
            <a:r>
              <a:rPr lang="en-US" dirty="0" smtClean="0"/>
              <a:t>Review syllabi &amp; tutoring history</a:t>
            </a:r>
          </a:p>
          <a:p>
            <a:r>
              <a:rPr lang="en-US" dirty="0" smtClean="0"/>
              <a:t>Discuss study skills, personal issues, grades and any instructor feedback</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Tutor’s Role</a:t>
            </a:r>
            <a:endParaRPr lang="en-US" dirty="0"/>
          </a:p>
        </p:txBody>
      </p:sp>
      <p:sp>
        <p:nvSpPr>
          <p:cNvPr id="3" name="Content Placeholder 2"/>
          <p:cNvSpPr>
            <a:spLocks noGrp="1"/>
          </p:cNvSpPr>
          <p:nvPr>
            <p:ph idx="1"/>
          </p:nvPr>
        </p:nvSpPr>
        <p:spPr/>
        <p:txBody>
          <a:bodyPr/>
          <a:lstStyle/>
          <a:p>
            <a:r>
              <a:rPr lang="en-US" dirty="0" smtClean="0"/>
              <a:t>Peer, </a:t>
            </a:r>
            <a:r>
              <a:rPr lang="en-US" dirty="0" err="1" smtClean="0"/>
              <a:t>para</a:t>
            </a:r>
            <a:r>
              <a:rPr lang="en-US" dirty="0" smtClean="0"/>
              <a:t>-professionals and faculty volunteers</a:t>
            </a:r>
          </a:p>
          <a:p>
            <a:r>
              <a:rPr lang="en-US" dirty="0" smtClean="0"/>
              <a:t>Provide specific assistance in course material</a:t>
            </a:r>
          </a:p>
          <a:p>
            <a:r>
              <a:rPr lang="en-US" dirty="0" smtClean="0"/>
              <a:t>Communicate student concerns to the academic coach</a:t>
            </a:r>
          </a:p>
          <a:p>
            <a:r>
              <a:rPr lang="en-US" dirty="0" smtClean="0"/>
              <a:t>Enter content-specific notes into SARS </a:t>
            </a:r>
          </a:p>
          <a:p>
            <a:endParaRPr lang="en-US" dirty="0" smtClean="0"/>
          </a:p>
          <a:p>
            <a:endParaRPr lang="en-US" dirty="0"/>
          </a:p>
        </p:txBody>
      </p:sp>
    </p:spTree>
    <p:extLst>
      <p:ext uri="{BB962C8B-B14F-4D97-AF65-F5344CB8AC3E}">
        <p14:creationId xmlns:p14="http://schemas.microsoft.com/office/powerpoint/2010/main" val="942347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391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2011 Pilot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6683019"/>
              </p:ext>
            </p:extLst>
          </p:nvPr>
        </p:nvGraphicFramePr>
        <p:xfrm>
          <a:off x="457200" y="1447800"/>
          <a:ext cx="8229600" cy="3708400"/>
        </p:xfrm>
        <a:graphic>
          <a:graphicData uri="http://schemas.openxmlformats.org/drawingml/2006/table">
            <a:tbl>
              <a:tblPr firstRow="1" bandRow="1">
                <a:tableStyleId>{5C22544A-7EE6-4342-B048-85BDC9FD1C3A}</a:tableStyleId>
              </a:tblPr>
              <a:tblGrid>
                <a:gridCol w="1295400"/>
                <a:gridCol w="762000"/>
                <a:gridCol w="838200"/>
                <a:gridCol w="762000"/>
                <a:gridCol w="914400"/>
                <a:gridCol w="914400"/>
                <a:gridCol w="914400"/>
                <a:gridCol w="914400"/>
                <a:gridCol w="914400"/>
              </a:tblGrid>
              <a:tr h="370840">
                <a:tc>
                  <a:txBody>
                    <a:bodyPr/>
                    <a:lstStyle/>
                    <a:p>
                      <a:r>
                        <a:rPr lang="en-US" dirty="0" smtClean="0"/>
                        <a:t>STATUS</a:t>
                      </a:r>
                      <a:endParaRPr lang="en-US" dirty="0"/>
                    </a:p>
                  </a:txBody>
                  <a:tcPr/>
                </a:tc>
                <a:tc>
                  <a:txBody>
                    <a:bodyPr/>
                    <a:lstStyle/>
                    <a:p>
                      <a:r>
                        <a:rPr lang="en-US" dirty="0" smtClean="0"/>
                        <a:t>R051</a:t>
                      </a:r>
                      <a:endParaRPr lang="en-US" dirty="0"/>
                    </a:p>
                  </a:txBody>
                  <a:tcPr/>
                </a:tc>
                <a:tc>
                  <a:txBody>
                    <a:bodyPr/>
                    <a:lstStyle/>
                    <a:p>
                      <a:r>
                        <a:rPr lang="en-US" dirty="0" smtClean="0"/>
                        <a:t>R052</a:t>
                      </a:r>
                      <a:endParaRPr lang="en-US" dirty="0"/>
                    </a:p>
                  </a:txBody>
                  <a:tcPr/>
                </a:tc>
                <a:tc>
                  <a:txBody>
                    <a:bodyPr/>
                    <a:lstStyle/>
                    <a:p>
                      <a:r>
                        <a:rPr lang="en-US" dirty="0" smtClean="0"/>
                        <a:t>E051</a:t>
                      </a:r>
                      <a:endParaRPr lang="en-US" dirty="0"/>
                    </a:p>
                  </a:txBody>
                  <a:tcPr/>
                </a:tc>
                <a:tc>
                  <a:txBody>
                    <a:bodyPr/>
                    <a:lstStyle/>
                    <a:p>
                      <a:r>
                        <a:rPr lang="en-US" dirty="0" smtClean="0"/>
                        <a:t>E052</a:t>
                      </a:r>
                      <a:endParaRPr lang="en-US" dirty="0"/>
                    </a:p>
                  </a:txBody>
                  <a:tcPr/>
                </a:tc>
                <a:tc>
                  <a:txBody>
                    <a:bodyPr/>
                    <a:lstStyle/>
                    <a:p>
                      <a:r>
                        <a:rPr lang="en-US" dirty="0" smtClean="0"/>
                        <a:t>M081</a:t>
                      </a:r>
                      <a:endParaRPr lang="en-US" dirty="0"/>
                    </a:p>
                  </a:txBody>
                  <a:tcPr/>
                </a:tc>
                <a:tc>
                  <a:txBody>
                    <a:bodyPr/>
                    <a:lstStyle/>
                    <a:p>
                      <a:r>
                        <a:rPr lang="en-US" dirty="0" smtClean="0"/>
                        <a:t>M082</a:t>
                      </a:r>
                      <a:endParaRPr lang="en-US" dirty="0"/>
                    </a:p>
                  </a:txBody>
                  <a:tcPr/>
                </a:tc>
                <a:tc>
                  <a:txBody>
                    <a:bodyPr/>
                    <a:lstStyle/>
                    <a:p>
                      <a:r>
                        <a:rPr lang="en-US" dirty="0" smtClean="0"/>
                        <a:t>M083</a:t>
                      </a:r>
                      <a:endParaRPr lang="en-US" dirty="0"/>
                    </a:p>
                  </a:txBody>
                  <a:tcPr/>
                </a:tc>
                <a:tc>
                  <a:txBody>
                    <a:bodyPr/>
                    <a:lstStyle/>
                    <a:p>
                      <a:r>
                        <a:rPr lang="en-US" dirty="0" smtClean="0"/>
                        <a:t>TOTAL</a:t>
                      </a:r>
                      <a:endParaRPr lang="en-US" dirty="0"/>
                    </a:p>
                  </a:txBody>
                  <a:tcPr/>
                </a:tc>
              </a:tr>
              <a:tr h="370840">
                <a:tc>
                  <a:txBody>
                    <a:bodyPr/>
                    <a:lstStyle/>
                    <a:p>
                      <a:r>
                        <a:rPr lang="en-US" dirty="0" smtClean="0"/>
                        <a:t>Denied</a:t>
                      </a:r>
                      <a:endParaRPr lang="en-US" dirty="0"/>
                    </a:p>
                  </a:txBody>
                  <a:tcPr/>
                </a:tc>
                <a:tc>
                  <a:txBody>
                    <a:bodyPr/>
                    <a:lstStyle/>
                    <a:p>
                      <a:pPr algn="ctr"/>
                      <a:r>
                        <a:rPr lang="en-US" dirty="0" smtClean="0"/>
                        <a:t>6</a:t>
                      </a:r>
                      <a:endParaRPr lang="en-US" dirty="0"/>
                    </a:p>
                  </a:txBody>
                  <a:tcPr/>
                </a:tc>
                <a:tc>
                  <a:txBody>
                    <a:bodyPr/>
                    <a:lstStyle/>
                    <a:p>
                      <a:pPr algn="ctr"/>
                      <a:r>
                        <a:rPr lang="en-US" dirty="0" smtClean="0"/>
                        <a:t>10</a:t>
                      </a:r>
                      <a:endParaRPr lang="en-US" dirty="0"/>
                    </a:p>
                  </a:txBody>
                  <a:tcPr/>
                </a:tc>
                <a:tc>
                  <a:txBody>
                    <a:bodyPr/>
                    <a:lstStyle/>
                    <a:p>
                      <a:pPr algn="ctr"/>
                      <a:r>
                        <a:rPr lang="en-US" dirty="0" smtClean="0"/>
                        <a:t>5</a:t>
                      </a:r>
                      <a:endParaRPr lang="en-US" dirty="0"/>
                    </a:p>
                  </a:txBody>
                  <a:tcPr/>
                </a:tc>
                <a:tc>
                  <a:txBody>
                    <a:bodyPr/>
                    <a:lstStyle/>
                    <a:p>
                      <a:pPr algn="ctr"/>
                      <a:r>
                        <a:rPr lang="en-US" dirty="0" smtClean="0"/>
                        <a:t>18</a:t>
                      </a:r>
                      <a:endParaRPr lang="en-US" dirty="0"/>
                    </a:p>
                  </a:txBody>
                  <a:tcPr/>
                </a:tc>
                <a:tc>
                  <a:txBody>
                    <a:bodyPr/>
                    <a:lstStyle/>
                    <a:p>
                      <a:pPr algn="ctr"/>
                      <a:r>
                        <a:rPr lang="en-US" dirty="0" smtClean="0"/>
                        <a:t>20</a:t>
                      </a:r>
                      <a:endParaRPr lang="en-US" dirty="0"/>
                    </a:p>
                  </a:txBody>
                  <a:tcPr/>
                </a:tc>
                <a:tc>
                  <a:txBody>
                    <a:bodyPr/>
                    <a:lstStyle/>
                    <a:p>
                      <a:pPr algn="ctr"/>
                      <a:r>
                        <a:rPr lang="en-US" dirty="0" smtClean="0"/>
                        <a:t>39</a:t>
                      </a:r>
                      <a:endParaRPr lang="en-US" dirty="0"/>
                    </a:p>
                  </a:txBody>
                  <a:tcPr/>
                </a:tc>
                <a:tc>
                  <a:txBody>
                    <a:bodyPr/>
                    <a:lstStyle/>
                    <a:p>
                      <a:pPr algn="ctr"/>
                      <a:r>
                        <a:rPr lang="en-US" dirty="0" smtClean="0"/>
                        <a:t>39</a:t>
                      </a:r>
                      <a:endParaRPr lang="en-US" dirty="0"/>
                    </a:p>
                  </a:txBody>
                  <a:tcPr/>
                </a:tc>
                <a:tc>
                  <a:txBody>
                    <a:bodyPr/>
                    <a:lstStyle/>
                    <a:p>
                      <a:pPr algn="ctr"/>
                      <a:r>
                        <a:rPr lang="en-US" dirty="0" smtClean="0"/>
                        <a:t>137</a:t>
                      </a:r>
                      <a:endParaRPr lang="en-US" dirty="0"/>
                    </a:p>
                  </a:txBody>
                  <a:tcPr/>
                </a:tc>
              </a:tr>
              <a:tr h="370840">
                <a:tc>
                  <a:txBody>
                    <a:bodyPr/>
                    <a:lstStyle/>
                    <a:p>
                      <a:r>
                        <a:rPr lang="en-US" dirty="0" smtClean="0"/>
                        <a:t>Approved</a:t>
                      </a:r>
                      <a:endParaRPr lang="en-US" dirty="0"/>
                    </a:p>
                  </a:txBody>
                  <a:tcPr/>
                </a:tc>
                <a:tc>
                  <a:txBody>
                    <a:bodyPr/>
                    <a:lstStyle/>
                    <a:p>
                      <a:pPr algn="ctr"/>
                      <a:r>
                        <a:rPr lang="en-US" dirty="0" smtClean="0"/>
                        <a:t>25</a:t>
                      </a:r>
                      <a:endParaRPr lang="en-US" dirty="0"/>
                    </a:p>
                  </a:txBody>
                  <a:tcPr/>
                </a:tc>
                <a:tc>
                  <a:txBody>
                    <a:bodyPr/>
                    <a:lstStyle/>
                    <a:p>
                      <a:pPr algn="ctr"/>
                      <a:r>
                        <a:rPr lang="en-US" dirty="0" smtClean="0"/>
                        <a:t>27</a:t>
                      </a:r>
                      <a:endParaRPr lang="en-US" dirty="0"/>
                    </a:p>
                  </a:txBody>
                  <a:tcPr/>
                </a:tc>
                <a:tc>
                  <a:txBody>
                    <a:bodyPr/>
                    <a:lstStyle/>
                    <a:p>
                      <a:pPr algn="ctr"/>
                      <a:r>
                        <a:rPr lang="en-US" dirty="0" smtClean="0"/>
                        <a:t>7</a:t>
                      </a:r>
                      <a:endParaRPr lang="en-US" dirty="0"/>
                    </a:p>
                  </a:txBody>
                  <a:tcPr/>
                </a:tc>
                <a:tc>
                  <a:txBody>
                    <a:bodyPr/>
                    <a:lstStyle/>
                    <a:p>
                      <a:pPr algn="ctr"/>
                      <a:r>
                        <a:rPr lang="en-US" dirty="0" smtClean="0"/>
                        <a:t>46</a:t>
                      </a:r>
                      <a:endParaRPr lang="en-US" dirty="0"/>
                    </a:p>
                  </a:txBody>
                  <a:tcPr/>
                </a:tc>
                <a:tc>
                  <a:txBody>
                    <a:bodyPr/>
                    <a:lstStyle/>
                    <a:p>
                      <a:pPr algn="ctr"/>
                      <a:r>
                        <a:rPr lang="en-US" dirty="0" smtClean="0"/>
                        <a:t>62</a:t>
                      </a:r>
                      <a:endParaRPr lang="en-US" dirty="0"/>
                    </a:p>
                  </a:txBody>
                  <a:tcPr/>
                </a:tc>
                <a:tc>
                  <a:txBody>
                    <a:bodyPr/>
                    <a:lstStyle/>
                    <a:p>
                      <a:pPr algn="ctr"/>
                      <a:r>
                        <a:rPr lang="en-US" dirty="0" smtClean="0"/>
                        <a:t>107</a:t>
                      </a:r>
                      <a:endParaRPr lang="en-US" dirty="0"/>
                    </a:p>
                  </a:txBody>
                  <a:tcPr/>
                </a:tc>
                <a:tc>
                  <a:txBody>
                    <a:bodyPr/>
                    <a:lstStyle/>
                    <a:p>
                      <a:pPr algn="ctr"/>
                      <a:r>
                        <a:rPr lang="en-US" dirty="0" smtClean="0"/>
                        <a:t>139</a:t>
                      </a:r>
                      <a:endParaRPr lang="en-US" dirty="0"/>
                    </a:p>
                  </a:txBody>
                  <a:tcPr/>
                </a:tc>
                <a:tc>
                  <a:txBody>
                    <a:bodyPr/>
                    <a:lstStyle/>
                    <a:p>
                      <a:pPr algn="ctr"/>
                      <a:r>
                        <a:rPr lang="en-US" dirty="0" smtClean="0"/>
                        <a:t>413</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31</a:t>
                      </a:r>
                      <a:endParaRPr lang="en-US" dirty="0"/>
                    </a:p>
                  </a:txBody>
                  <a:tcPr/>
                </a:tc>
                <a:tc>
                  <a:txBody>
                    <a:bodyPr/>
                    <a:lstStyle/>
                    <a:p>
                      <a:pPr algn="ctr"/>
                      <a:r>
                        <a:rPr lang="en-US" dirty="0" smtClean="0"/>
                        <a:t>37</a:t>
                      </a:r>
                      <a:endParaRPr lang="en-US" dirty="0"/>
                    </a:p>
                  </a:txBody>
                  <a:tcPr/>
                </a:tc>
                <a:tc>
                  <a:txBody>
                    <a:bodyPr/>
                    <a:lstStyle/>
                    <a:p>
                      <a:pPr algn="ctr"/>
                      <a:r>
                        <a:rPr lang="en-US" dirty="0" smtClean="0"/>
                        <a:t>12</a:t>
                      </a:r>
                      <a:endParaRPr lang="en-US" dirty="0"/>
                    </a:p>
                  </a:txBody>
                  <a:tcPr/>
                </a:tc>
                <a:tc>
                  <a:txBody>
                    <a:bodyPr/>
                    <a:lstStyle/>
                    <a:p>
                      <a:pPr algn="ctr"/>
                      <a:r>
                        <a:rPr lang="en-US" dirty="0" smtClean="0"/>
                        <a:t>65</a:t>
                      </a:r>
                      <a:endParaRPr lang="en-US" dirty="0"/>
                    </a:p>
                  </a:txBody>
                  <a:tcPr/>
                </a:tc>
                <a:tc>
                  <a:txBody>
                    <a:bodyPr/>
                    <a:lstStyle/>
                    <a:p>
                      <a:pPr algn="ctr"/>
                      <a:r>
                        <a:rPr lang="en-US" dirty="0" smtClean="0"/>
                        <a:t>82</a:t>
                      </a:r>
                      <a:endParaRPr lang="en-US" dirty="0"/>
                    </a:p>
                  </a:txBody>
                  <a:tcPr/>
                </a:tc>
                <a:tc>
                  <a:txBody>
                    <a:bodyPr/>
                    <a:lstStyle/>
                    <a:p>
                      <a:pPr algn="ctr"/>
                      <a:r>
                        <a:rPr lang="en-US" dirty="0" smtClean="0"/>
                        <a:t>145</a:t>
                      </a:r>
                      <a:endParaRPr lang="en-US" dirty="0"/>
                    </a:p>
                  </a:txBody>
                  <a:tcPr/>
                </a:tc>
                <a:tc>
                  <a:txBody>
                    <a:bodyPr/>
                    <a:lstStyle/>
                    <a:p>
                      <a:pPr algn="ctr"/>
                      <a:r>
                        <a:rPr lang="en-US" dirty="0" smtClean="0"/>
                        <a:t>178</a:t>
                      </a:r>
                      <a:endParaRPr lang="en-US" dirty="0"/>
                    </a:p>
                  </a:txBody>
                  <a:tcPr/>
                </a:tc>
                <a:tc>
                  <a:txBody>
                    <a:bodyPr/>
                    <a:lstStyle/>
                    <a:p>
                      <a:pPr algn="ctr"/>
                      <a:r>
                        <a:rPr lang="en-US" dirty="0" smtClean="0"/>
                        <a:t>550</a:t>
                      </a:r>
                      <a:endParaRPr lang="en-US" dirty="0"/>
                    </a:p>
                  </a:txBody>
                  <a:tcPr/>
                </a:tc>
              </a:tr>
              <a:tr h="370840">
                <a:tc>
                  <a:txBody>
                    <a:bodyPr/>
                    <a:lstStyle/>
                    <a:p>
                      <a:r>
                        <a:rPr lang="en-US" dirty="0" smtClean="0"/>
                        <a:t>Passed</a:t>
                      </a:r>
                      <a:endParaRPr lang="en-US" dirty="0"/>
                    </a:p>
                  </a:txBody>
                  <a:tcPr/>
                </a:tc>
                <a:tc>
                  <a:txBody>
                    <a:bodyPr/>
                    <a:lstStyle/>
                    <a:p>
                      <a:pPr algn="ctr"/>
                      <a:r>
                        <a:rPr lang="en-US" dirty="0" smtClean="0"/>
                        <a:t>6</a:t>
                      </a:r>
                      <a:endParaRPr lang="en-US" dirty="0"/>
                    </a:p>
                  </a:txBody>
                  <a:tcPr/>
                </a:tc>
                <a:tc>
                  <a:txBody>
                    <a:bodyPr/>
                    <a:lstStyle/>
                    <a:p>
                      <a:pPr algn="ctr"/>
                      <a:r>
                        <a:rPr lang="en-US" dirty="0" smtClean="0"/>
                        <a:t>10</a:t>
                      </a:r>
                      <a:endParaRPr lang="en-US" dirty="0"/>
                    </a:p>
                  </a:txBody>
                  <a:tcPr/>
                </a:tc>
                <a:tc>
                  <a:txBody>
                    <a:bodyPr/>
                    <a:lstStyle/>
                    <a:p>
                      <a:pPr algn="ctr"/>
                      <a:r>
                        <a:rPr lang="en-US" dirty="0" smtClean="0"/>
                        <a:t>6</a:t>
                      </a:r>
                      <a:endParaRPr lang="en-US" dirty="0"/>
                    </a:p>
                  </a:txBody>
                  <a:tcPr/>
                </a:tc>
                <a:tc>
                  <a:txBody>
                    <a:bodyPr/>
                    <a:lstStyle/>
                    <a:p>
                      <a:pPr algn="ctr"/>
                      <a:r>
                        <a:rPr lang="en-US" dirty="0" smtClean="0"/>
                        <a:t>17</a:t>
                      </a:r>
                      <a:endParaRPr lang="en-US" dirty="0"/>
                    </a:p>
                  </a:txBody>
                  <a:tcPr/>
                </a:tc>
                <a:tc>
                  <a:txBody>
                    <a:bodyPr/>
                    <a:lstStyle/>
                    <a:p>
                      <a:pPr algn="ctr"/>
                      <a:r>
                        <a:rPr lang="en-US" dirty="0" smtClean="0"/>
                        <a:t>24</a:t>
                      </a:r>
                      <a:endParaRPr lang="en-US" dirty="0"/>
                    </a:p>
                  </a:txBody>
                  <a:tcPr/>
                </a:tc>
                <a:tc>
                  <a:txBody>
                    <a:bodyPr/>
                    <a:lstStyle/>
                    <a:p>
                      <a:pPr algn="ctr"/>
                      <a:r>
                        <a:rPr lang="en-US" dirty="0" smtClean="0"/>
                        <a:t>40</a:t>
                      </a:r>
                      <a:endParaRPr lang="en-US" dirty="0"/>
                    </a:p>
                  </a:txBody>
                  <a:tcPr/>
                </a:tc>
                <a:tc>
                  <a:txBody>
                    <a:bodyPr/>
                    <a:lstStyle/>
                    <a:p>
                      <a:pPr algn="ctr"/>
                      <a:r>
                        <a:rPr lang="en-US" dirty="0" smtClean="0"/>
                        <a:t>64</a:t>
                      </a:r>
                      <a:endParaRPr lang="en-US" dirty="0"/>
                    </a:p>
                  </a:txBody>
                  <a:tcPr/>
                </a:tc>
                <a:tc>
                  <a:txBody>
                    <a:bodyPr/>
                    <a:lstStyle/>
                    <a:p>
                      <a:pPr algn="ctr"/>
                      <a:r>
                        <a:rPr lang="en-US" dirty="0" smtClean="0"/>
                        <a:t>167</a:t>
                      </a:r>
                      <a:endParaRPr lang="en-US" dirty="0"/>
                    </a:p>
                  </a:txBody>
                  <a:tcPr/>
                </a:tc>
              </a:tr>
              <a:tr h="370840">
                <a:tc>
                  <a:txBody>
                    <a:bodyPr/>
                    <a:lstStyle/>
                    <a:p>
                      <a:r>
                        <a:rPr lang="en-US" dirty="0" smtClean="0"/>
                        <a:t>Failed</a:t>
                      </a:r>
                      <a:endParaRPr lang="en-US" dirty="0"/>
                    </a:p>
                  </a:txBody>
                  <a:tcPr/>
                </a:tc>
                <a:tc>
                  <a:txBody>
                    <a:bodyPr/>
                    <a:lstStyle/>
                    <a:p>
                      <a:pPr algn="ctr"/>
                      <a:r>
                        <a:rPr lang="en-US" dirty="0" smtClean="0"/>
                        <a:t>10</a:t>
                      </a:r>
                      <a:endParaRPr lang="en-US" dirty="0"/>
                    </a:p>
                  </a:txBody>
                  <a:tcPr/>
                </a:tc>
                <a:tc>
                  <a:txBody>
                    <a:bodyPr/>
                    <a:lstStyle/>
                    <a:p>
                      <a:pPr algn="ctr"/>
                      <a:r>
                        <a:rPr lang="en-US" dirty="0" smtClean="0"/>
                        <a:t>4</a:t>
                      </a:r>
                      <a:endParaRPr lang="en-US" dirty="0"/>
                    </a:p>
                  </a:txBody>
                  <a:tcPr/>
                </a:tc>
                <a:tc>
                  <a:txBody>
                    <a:bodyPr/>
                    <a:lstStyle/>
                    <a:p>
                      <a:pPr algn="ctr"/>
                      <a:r>
                        <a:rPr lang="en-US" dirty="0" smtClean="0"/>
                        <a:t>0</a:t>
                      </a:r>
                      <a:endParaRPr lang="en-US" dirty="0"/>
                    </a:p>
                  </a:txBody>
                  <a:tcPr/>
                </a:tc>
                <a:tc>
                  <a:txBody>
                    <a:bodyPr/>
                    <a:lstStyle/>
                    <a:p>
                      <a:pPr algn="ctr"/>
                      <a:r>
                        <a:rPr lang="en-US" dirty="0" smtClean="0"/>
                        <a:t>10</a:t>
                      </a:r>
                      <a:endParaRPr lang="en-US" dirty="0"/>
                    </a:p>
                  </a:txBody>
                  <a:tcPr/>
                </a:tc>
                <a:tc>
                  <a:txBody>
                    <a:bodyPr/>
                    <a:lstStyle/>
                    <a:p>
                      <a:pPr algn="ctr"/>
                      <a:r>
                        <a:rPr lang="en-US" dirty="0" smtClean="0"/>
                        <a:t>16</a:t>
                      </a:r>
                      <a:endParaRPr lang="en-US" dirty="0"/>
                    </a:p>
                  </a:txBody>
                  <a:tcPr/>
                </a:tc>
                <a:tc>
                  <a:txBody>
                    <a:bodyPr/>
                    <a:lstStyle/>
                    <a:p>
                      <a:pPr algn="ctr"/>
                      <a:r>
                        <a:rPr lang="en-US" dirty="0" smtClean="0"/>
                        <a:t>34</a:t>
                      </a:r>
                      <a:endParaRPr lang="en-US" dirty="0"/>
                    </a:p>
                  </a:txBody>
                  <a:tcPr/>
                </a:tc>
                <a:tc>
                  <a:txBody>
                    <a:bodyPr/>
                    <a:lstStyle/>
                    <a:p>
                      <a:pPr algn="ctr"/>
                      <a:r>
                        <a:rPr lang="en-US" dirty="0" smtClean="0"/>
                        <a:t>48</a:t>
                      </a:r>
                      <a:endParaRPr lang="en-US" dirty="0"/>
                    </a:p>
                  </a:txBody>
                  <a:tcPr/>
                </a:tc>
                <a:tc>
                  <a:txBody>
                    <a:bodyPr/>
                    <a:lstStyle/>
                    <a:p>
                      <a:pPr algn="ctr"/>
                      <a:r>
                        <a:rPr lang="en-US" dirty="0" smtClean="0"/>
                        <a:t>122</a:t>
                      </a:r>
                      <a:endParaRPr lang="en-US" dirty="0"/>
                    </a:p>
                  </a:txBody>
                  <a:tcPr/>
                </a:tc>
              </a:tr>
              <a:tr h="370840">
                <a:tc>
                  <a:txBody>
                    <a:bodyPr/>
                    <a:lstStyle/>
                    <a:p>
                      <a:r>
                        <a:rPr lang="en-US" dirty="0" smtClean="0"/>
                        <a:t>DNR</a:t>
                      </a:r>
                      <a:endParaRPr lang="en-US" dirty="0"/>
                    </a:p>
                  </a:txBody>
                  <a:tcPr/>
                </a:tc>
                <a:tc>
                  <a:txBody>
                    <a:bodyPr/>
                    <a:lstStyle/>
                    <a:p>
                      <a:pPr algn="ctr"/>
                      <a:r>
                        <a:rPr lang="en-US" dirty="0" smtClean="0"/>
                        <a:t>8</a:t>
                      </a:r>
                      <a:endParaRPr lang="en-US" dirty="0"/>
                    </a:p>
                  </a:txBody>
                  <a:tcPr/>
                </a:tc>
                <a:tc>
                  <a:txBody>
                    <a:bodyPr/>
                    <a:lstStyle/>
                    <a:p>
                      <a:pPr algn="ctr"/>
                      <a:r>
                        <a:rPr lang="en-US" dirty="0" smtClean="0"/>
                        <a:t>12</a:t>
                      </a:r>
                      <a:endParaRPr lang="en-US" dirty="0"/>
                    </a:p>
                  </a:txBody>
                  <a:tcPr/>
                </a:tc>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c>
                  <a:txBody>
                    <a:bodyPr/>
                    <a:lstStyle/>
                    <a:p>
                      <a:pPr algn="ctr"/>
                      <a:r>
                        <a:rPr lang="en-US" dirty="0" smtClean="0"/>
                        <a:t>20</a:t>
                      </a:r>
                      <a:endParaRPr lang="en-US" dirty="0"/>
                    </a:p>
                  </a:txBody>
                  <a:tcPr/>
                </a:tc>
                <a:tc>
                  <a:txBody>
                    <a:bodyPr/>
                    <a:lstStyle/>
                    <a:p>
                      <a:pPr algn="ctr"/>
                      <a:r>
                        <a:rPr lang="en-US" dirty="0" smtClean="0"/>
                        <a:t>29</a:t>
                      </a:r>
                      <a:endParaRPr lang="en-US" dirty="0"/>
                    </a:p>
                  </a:txBody>
                  <a:tcPr/>
                </a:tc>
                <a:tc>
                  <a:txBody>
                    <a:bodyPr/>
                    <a:lstStyle/>
                    <a:p>
                      <a:pPr algn="ctr"/>
                      <a:r>
                        <a:rPr lang="en-US" dirty="0" smtClean="0"/>
                        <a:t>24</a:t>
                      </a:r>
                      <a:endParaRPr lang="en-US" dirty="0"/>
                    </a:p>
                  </a:txBody>
                  <a:tcPr/>
                </a:tc>
                <a:tc>
                  <a:txBody>
                    <a:bodyPr/>
                    <a:lstStyle/>
                    <a:p>
                      <a:pPr algn="ctr"/>
                      <a:r>
                        <a:rPr lang="en-US" dirty="0" smtClean="0"/>
                        <a:t>108</a:t>
                      </a:r>
                      <a:endParaRPr lang="en-US" dirty="0"/>
                    </a:p>
                  </a:txBody>
                  <a:tcPr/>
                </a:tc>
              </a:tr>
              <a:tr h="370840">
                <a:tc>
                  <a:txBody>
                    <a:bodyPr/>
                    <a:lstStyle/>
                    <a:p>
                      <a:r>
                        <a:rPr lang="en-US" dirty="0" smtClean="0"/>
                        <a:t>Withdrawal</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5</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c>
                  <a:txBody>
                    <a:bodyPr/>
                    <a:lstStyle/>
                    <a:p>
                      <a:pPr algn="ctr"/>
                      <a:r>
                        <a:rPr lang="en-US" dirty="0" smtClean="0"/>
                        <a:t>17</a:t>
                      </a:r>
                      <a:endParaRPr lang="en-US" dirty="0"/>
                    </a:p>
                  </a:txBody>
                  <a:tcPr/>
                </a:tc>
              </a:tr>
              <a:tr h="370840">
                <a:tc>
                  <a:txBody>
                    <a:bodyPr/>
                    <a:lstStyle/>
                    <a:p>
                      <a:r>
                        <a:rPr lang="en-US" dirty="0" smtClean="0"/>
                        <a:t>TTL reg.</a:t>
                      </a:r>
                      <a:endParaRPr lang="en-US" dirty="0"/>
                    </a:p>
                  </a:txBody>
                  <a:tcPr/>
                </a:tc>
                <a:tc>
                  <a:txBody>
                    <a:bodyPr/>
                    <a:lstStyle/>
                    <a:p>
                      <a:pPr algn="ctr"/>
                      <a:r>
                        <a:rPr lang="en-US" dirty="0" smtClean="0"/>
                        <a:t>17</a:t>
                      </a:r>
                      <a:endParaRPr lang="en-US" dirty="0"/>
                    </a:p>
                  </a:txBody>
                  <a:tcPr/>
                </a:tc>
                <a:tc>
                  <a:txBody>
                    <a:bodyPr/>
                    <a:lstStyle/>
                    <a:p>
                      <a:pPr algn="ctr"/>
                      <a:r>
                        <a:rPr lang="en-US" dirty="0" smtClean="0"/>
                        <a:t>15</a:t>
                      </a:r>
                      <a:endParaRPr lang="en-US" dirty="0"/>
                    </a:p>
                  </a:txBody>
                  <a:tcPr/>
                </a:tc>
                <a:tc>
                  <a:txBody>
                    <a:bodyPr/>
                    <a:lstStyle/>
                    <a:p>
                      <a:pPr algn="ctr"/>
                      <a:r>
                        <a:rPr lang="en-US" dirty="0" smtClean="0"/>
                        <a:t>6</a:t>
                      </a:r>
                      <a:endParaRPr lang="en-US" dirty="0"/>
                    </a:p>
                  </a:txBody>
                  <a:tcPr/>
                </a:tc>
                <a:tc>
                  <a:txBody>
                    <a:bodyPr/>
                    <a:lstStyle/>
                    <a:p>
                      <a:pPr algn="ctr"/>
                      <a:r>
                        <a:rPr lang="en-US" dirty="0" smtClean="0"/>
                        <a:t>33</a:t>
                      </a:r>
                      <a:endParaRPr lang="en-US" dirty="0"/>
                    </a:p>
                  </a:txBody>
                  <a:tcPr/>
                </a:tc>
                <a:tc>
                  <a:txBody>
                    <a:bodyPr/>
                    <a:lstStyle/>
                    <a:p>
                      <a:pPr algn="ctr"/>
                      <a:r>
                        <a:rPr lang="en-US" dirty="0" smtClean="0"/>
                        <a:t>42</a:t>
                      </a:r>
                      <a:endParaRPr lang="en-US" dirty="0"/>
                    </a:p>
                  </a:txBody>
                  <a:tcPr/>
                </a:tc>
                <a:tc>
                  <a:txBody>
                    <a:bodyPr/>
                    <a:lstStyle/>
                    <a:p>
                      <a:pPr algn="ctr"/>
                      <a:r>
                        <a:rPr lang="en-US" dirty="0" smtClean="0"/>
                        <a:t>78</a:t>
                      </a:r>
                      <a:endParaRPr lang="en-US" dirty="0"/>
                    </a:p>
                  </a:txBody>
                  <a:tcPr/>
                </a:tc>
                <a:tc>
                  <a:txBody>
                    <a:bodyPr/>
                    <a:lstStyle/>
                    <a:p>
                      <a:pPr algn="ctr"/>
                      <a:r>
                        <a:rPr lang="en-US" dirty="0" smtClean="0"/>
                        <a:t>115</a:t>
                      </a:r>
                      <a:endParaRPr lang="en-US" dirty="0"/>
                    </a:p>
                  </a:txBody>
                  <a:tcPr/>
                </a:tc>
                <a:tc>
                  <a:txBody>
                    <a:bodyPr/>
                    <a:lstStyle/>
                    <a:p>
                      <a:pPr algn="ctr"/>
                      <a:r>
                        <a:rPr lang="en-US" dirty="0" smtClean="0"/>
                        <a:t>305</a:t>
                      </a:r>
                      <a:endParaRPr lang="en-US" dirty="0"/>
                    </a:p>
                  </a:txBody>
                  <a:tcPr/>
                </a:tc>
              </a:tr>
              <a:tr h="370840">
                <a:tc>
                  <a:txBody>
                    <a:bodyPr/>
                    <a:lstStyle/>
                    <a:p>
                      <a:r>
                        <a:rPr lang="en-US" dirty="0" smtClean="0"/>
                        <a:t>Pass rate</a:t>
                      </a:r>
                      <a:endParaRPr lang="en-US" dirty="0"/>
                    </a:p>
                  </a:txBody>
                  <a:tcPr/>
                </a:tc>
                <a:tc>
                  <a:txBody>
                    <a:bodyPr/>
                    <a:lstStyle/>
                    <a:p>
                      <a:pPr algn="ctr"/>
                      <a:r>
                        <a:rPr lang="en-US" dirty="0" smtClean="0"/>
                        <a:t>35%</a:t>
                      </a:r>
                      <a:endParaRPr lang="en-US" dirty="0"/>
                    </a:p>
                  </a:txBody>
                  <a:tcPr/>
                </a:tc>
                <a:tc>
                  <a:txBody>
                    <a:bodyPr/>
                    <a:lstStyle/>
                    <a:p>
                      <a:pPr algn="ctr"/>
                      <a:r>
                        <a:rPr lang="en-US" dirty="0" smtClean="0"/>
                        <a:t>67%</a:t>
                      </a:r>
                      <a:endParaRPr lang="en-US" dirty="0"/>
                    </a:p>
                  </a:txBody>
                  <a:tcPr/>
                </a:tc>
                <a:tc>
                  <a:txBody>
                    <a:bodyPr/>
                    <a:lstStyle/>
                    <a:p>
                      <a:pPr algn="ctr"/>
                      <a:r>
                        <a:rPr lang="en-US" dirty="0" smtClean="0"/>
                        <a:t>100%</a:t>
                      </a:r>
                      <a:endParaRPr lang="en-US" dirty="0"/>
                    </a:p>
                  </a:txBody>
                  <a:tcPr/>
                </a:tc>
                <a:tc>
                  <a:txBody>
                    <a:bodyPr/>
                    <a:lstStyle/>
                    <a:p>
                      <a:pPr algn="ctr"/>
                      <a:r>
                        <a:rPr lang="en-US" dirty="0" smtClean="0"/>
                        <a:t>38%</a:t>
                      </a:r>
                      <a:endParaRPr lang="en-US" dirty="0"/>
                    </a:p>
                  </a:txBody>
                  <a:tcPr/>
                </a:tc>
                <a:tc>
                  <a:txBody>
                    <a:bodyPr/>
                    <a:lstStyle/>
                    <a:p>
                      <a:pPr algn="ctr"/>
                      <a:r>
                        <a:rPr lang="en-US" dirty="0" smtClean="0"/>
                        <a:t>57%</a:t>
                      </a:r>
                      <a:endParaRPr lang="en-US" dirty="0"/>
                    </a:p>
                  </a:txBody>
                  <a:tcPr/>
                </a:tc>
                <a:tc>
                  <a:txBody>
                    <a:bodyPr/>
                    <a:lstStyle/>
                    <a:p>
                      <a:pPr algn="ctr"/>
                      <a:r>
                        <a:rPr lang="en-US" dirty="0" smtClean="0"/>
                        <a:t>51%</a:t>
                      </a:r>
                      <a:endParaRPr lang="en-US" dirty="0"/>
                    </a:p>
                  </a:txBody>
                  <a:tcPr/>
                </a:tc>
                <a:tc>
                  <a:txBody>
                    <a:bodyPr/>
                    <a:lstStyle/>
                    <a:p>
                      <a:pPr algn="ctr"/>
                      <a:r>
                        <a:rPr lang="en-US" dirty="0" smtClean="0"/>
                        <a:t>56%</a:t>
                      </a:r>
                      <a:endParaRPr lang="en-US" dirty="0"/>
                    </a:p>
                  </a:txBody>
                  <a:tcPr/>
                </a:tc>
                <a:tc>
                  <a:txBody>
                    <a:bodyPr/>
                    <a:lstStyle/>
                    <a:p>
                      <a:pPr algn="ctr"/>
                      <a:r>
                        <a:rPr lang="en-US" dirty="0" smtClean="0"/>
                        <a:t>55%</a:t>
                      </a:r>
                      <a:endParaRPr lang="en-US" dirty="0"/>
                    </a:p>
                  </a:txBody>
                  <a:tcPr/>
                </a:tc>
              </a:tr>
            </a:tbl>
          </a:graphicData>
        </a:graphic>
      </p:graphicFrame>
    </p:spTree>
    <p:extLst>
      <p:ext uri="{BB962C8B-B14F-4D97-AF65-F5344CB8AC3E}">
        <p14:creationId xmlns:p14="http://schemas.microsoft.com/office/powerpoint/2010/main" val="3875775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spcBef>
                <a:spcPts val="0"/>
              </a:spcBef>
              <a:buNone/>
            </a:pPr>
            <a:r>
              <a:rPr lang="en-US" dirty="0" smtClean="0"/>
              <a:t>Nicole Baird</a:t>
            </a:r>
          </a:p>
          <a:p>
            <a:pPr marL="0" indent="0" algn="ctr">
              <a:spcBef>
                <a:spcPts val="0"/>
              </a:spcBef>
              <a:buNone/>
            </a:pPr>
            <a:r>
              <a:rPr lang="en-US" sz="2600" dirty="0" smtClean="0"/>
              <a:t>Coordinator of Developmental Education - Catonsville </a:t>
            </a:r>
          </a:p>
          <a:p>
            <a:pPr marL="0" indent="0" algn="ctr">
              <a:spcBef>
                <a:spcPts val="0"/>
              </a:spcBef>
              <a:buNone/>
            </a:pPr>
            <a:r>
              <a:rPr lang="en-US" dirty="0" smtClean="0">
                <a:hlinkClick r:id="rId2"/>
              </a:rPr>
              <a:t>nbaird@ccbcmd.edu</a:t>
            </a:r>
            <a:endParaRPr lang="en-US" dirty="0" smtClean="0"/>
          </a:p>
          <a:p>
            <a:pPr marL="0" indent="0" algn="ctr">
              <a:spcBef>
                <a:spcPts val="0"/>
              </a:spcBef>
              <a:buNone/>
            </a:pPr>
            <a:r>
              <a:rPr lang="en-US" dirty="0" smtClean="0"/>
              <a:t>(443) 840-2754</a:t>
            </a:r>
          </a:p>
          <a:p>
            <a:pPr marL="0" indent="0" algn="ctr">
              <a:buNone/>
            </a:pPr>
            <a:endParaRPr lang="en-US" sz="2200" dirty="0" smtClean="0"/>
          </a:p>
          <a:p>
            <a:pPr marL="0" indent="0" algn="ctr">
              <a:buNone/>
            </a:pPr>
            <a:r>
              <a:rPr lang="en-US" dirty="0" smtClean="0"/>
              <a:t>Johari A. Barnes </a:t>
            </a:r>
          </a:p>
          <a:p>
            <a:pPr marL="0" indent="0" algn="ctr">
              <a:buNone/>
            </a:pPr>
            <a:r>
              <a:rPr lang="en-US" sz="2600" dirty="0" smtClean="0"/>
              <a:t>Academic Coach</a:t>
            </a:r>
          </a:p>
          <a:p>
            <a:pPr marL="0" indent="0" algn="ctr">
              <a:buNone/>
            </a:pPr>
            <a:r>
              <a:rPr lang="en-US" dirty="0" smtClean="0">
                <a:hlinkClick r:id="rId3"/>
              </a:rPr>
              <a:t>jbarnes3@ccbcmd.edu</a:t>
            </a:r>
            <a:endParaRPr lang="en-US" dirty="0" smtClean="0"/>
          </a:p>
          <a:p>
            <a:pPr marL="0" indent="0" algn="ctr">
              <a:buNone/>
            </a:pPr>
            <a:r>
              <a:rPr lang="en-US" dirty="0" smtClean="0"/>
              <a:t>(443) 840-2750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Discussion</a:t>
            </a:r>
            <a:endParaRPr lang="en-US" dirty="0"/>
          </a:p>
        </p:txBody>
      </p:sp>
      <p:sp>
        <p:nvSpPr>
          <p:cNvPr id="3" name="Content Placeholder 2"/>
          <p:cNvSpPr>
            <a:spLocks noGrp="1"/>
          </p:cNvSpPr>
          <p:nvPr>
            <p:ph idx="1"/>
          </p:nvPr>
        </p:nvSpPr>
        <p:spPr>
          <a:xfrm>
            <a:off x="914400" y="1524000"/>
            <a:ext cx="8229600" cy="4525963"/>
          </a:xfrm>
        </p:spPr>
        <p:txBody>
          <a:bodyPr/>
          <a:lstStyle/>
          <a:p>
            <a:r>
              <a:rPr lang="en-US" dirty="0" smtClean="0"/>
              <a:t>Overview of CCBC courses and Repeat </a:t>
            </a:r>
            <a:r>
              <a:rPr lang="en-US" dirty="0"/>
              <a:t>Policy</a:t>
            </a:r>
          </a:p>
          <a:p>
            <a:r>
              <a:rPr lang="en-US" dirty="0" smtClean="0"/>
              <a:t>Defining Roles</a:t>
            </a:r>
          </a:p>
          <a:p>
            <a:r>
              <a:rPr lang="en-US" dirty="0" smtClean="0"/>
              <a:t>Transformation of Processes</a:t>
            </a:r>
          </a:p>
          <a:p>
            <a:r>
              <a:rPr lang="en-US" dirty="0" smtClean="0"/>
              <a:t>Post Approval/Denial Interventions</a:t>
            </a:r>
          </a:p>
          <a:p>
            <a:r>
              <a:rPr lang="en-US" dirty="0" smtClean="0"/>
              <a:t>Working Collaboratively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Overview of </a:t>
            </a:r>
            <a:br>
              <a:rPr lang="en-US" sz="3200" dirty="0" smtClean="0"/>
            </a:br>
            <a:r>
              <a:rPr lang="en-US" sz="3200" dirty="0" smtClean="0"/>
              <a:t>Developmental Education at CCBC</a:t>
            </a:r>
            <a:endParaRPr lang="en-US" sz="3200" dirty="0"/>
          </a:p>
        </p:txBody>
      </p:sp>
      <p:sp>
        <p:nvSpPr>
          <p:cNvPr id="3" name="Content Placeholder 2"/>
          <p:cNvSpPr>
            <a:spLocks noGrp="1"/>
          </p:cNvSpPr>
          <p:nvPr>
            <p:ph idx="1"/>
          </p:nvPr>
        </p:nvSpPr>
        <p:spPr/>
        <p:txBody>
          <a:bodyPr>
            <a:normAutofit lnSpcReduction="10000"/>
          </a:bodyPr>
          <a:lstStyle/>
          <a:p>
            <a:pPr>
              <a:lnSpc>
                <a:spcPct val="90000"/>
              </a:lnSpc>
              <a:buFont typeface="Wingdings" pitchFamily="2" charset="2"/>
              <a:buNone/>
            </a:pPr>
            <a:r>
              <a:rPr lang="en-US" sz="2800" dirty="0" smtClean="0"/>
              <a:t>Courses Offered:</a:t>
            </a:r>
          </a:p>
          <a:p>
            <a:pPr lvl="1">
              <a:lnSpc>
                <a:spcPct val="90000"/>
              </a:lnSpc>
              <a:buFont typeface="Wingdings" pitchFamily="2" charset="2"/>
              <a:buNone/>
            </a:pPr>
            <a:r>
              <a:rPr lang="en-US" dirty="0" smtClean="0"/>
              <a:t>Reading 051 – Basic Reading (4)</a:t>
            </a:r>
          </a:p>
          <a:p>
            <a:pPr lvl="1">
              <a:lnSpc>
                <a:spcPct val="90000"/>
              </a:lnSpc>
              <a:buFont typeface="Wingdings" pitchFamily="2" charset="2"/>
              <a:buNone/>
            </a:pPr>
            <a:r>
              <a:rPr lang="en-US" dirty="0" smtClean="0"/>
              <a:t>Reading 052 – College Reading (3.5)</a:t>
            </a:r>
          </a:p>
          <a:p>
            <a:pPr lvl="1">
              <a:lnSpc>
                <a:spcPct val="90000"/>
              </a:lnSpc>
              <a:buFont typeface="Wingdings" pitchFamily="2" charset="2"/>
              <a:buNone/>
            </a:pPr>
            <a:endParaRPr lang="en-US" dirty="0" smtClean="0"/>
          </a:p>
          <a:p>
            <a:pPr lvl="1">
              <a:lnSpc>
                <a:spcPct val="90000"/>
              </a:lnSpc>
              <a:buFont typeface="Wingdings" pitchFamily="2" charset="2"/>
              <a:buNone/>
            </a:pPr>
            <a:r>
              <a:rPr lang="en-US" dirty="0" smtClean="0"/>
              <a:t>English 051 – Basic Writing I (3)</a:t>
            </a:r>
          </a:p>
          <a:p>
            <a:pPr lvl="1">
              <a:lnSpc>
                <a:spcPct val="90000"/>
              </a:lnSpc>
              <a:buNone/>
            </a:pPr>
            <a:r>
              <a:rPr lang="en-US" dirty="0" smtClean="0"/>
              <a:t>English 052 – Basic Writing II (3)</a:t>
            </a:r>
          </a:p>
          <a:p>
            <a:pPr lvl="1">
              <a:lnSpc>
                <a:spcPct val="90000"/>
              </a:lnSpc>
              <a:buNone/>
            </a:pPr>
            <a:endParaRPr lang="en-US" dirty="0" smtClean="0"/>
          </a:p>
          <a:p>
            <a:pPr lvl="1">
              <a:lnSpc>
                <a:spcPct val="90000"/>
              </a:lnSpc>
              <a:buNone/>
            </a:pPr>
            <a:r>
              <a:rPr lang="en-US" dirty="0" smtClean="0"/>
              <a:t>Math 081 – Basic Mathematics (3)</a:t>
            </a:r>
          </a:p>
          <a:p>
            <a:pPr lvl="1">
              <a:lnSpc>
                <a:spcPct val="90000"/>
              </a:lnSpc>
              <a:buNone/>
            </a:pPr>
            <a:r>
              <a:rPr lang="en-US" dirty="0" smtClean="0"/>
              <a:t>Math 082 – Introductory Algebra (3)</a:t>
            </a:r>
          </a:p>
          <a:p>
            <a:pPr lvl="1">
              <a:lnSpc>
                <a:spcPct val="90000"/>
              </a:lnSpc>
              <a:buNone/>
            </a:pPr>
            <a:r>
              <a:rPr lang="en-US" dirty="0" smtClean="0"/>
              <a:t>Math 083 – Intermediate Algebra (3)</a:t>
            </a:r>
          </a:p>
          <a:p>
            <a:endParaRPr lang="en-US" dirty="0"/>
          </a:p>
        </p:txBody>
      </p:sp>
    </p:spTree>
    <p:extLst>
      <p:ext uri="{BB962C8B-B14F-4D97-AF65-F5344CB8AC3E}">
        <p14:creationId xmlns:p14="http://schemas.microsoft.com/office/powerpoint/2010/main" val="2724752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Accuplacer</a:t>
            </a:r>
            <a:r>
              <a:rPr lang="en-US" dirty="0" smtClean="0"/>
              <a:t> Score Breakdown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1325949"/>
              </p:ext>
            </p:extLst>
          </p:nvPr>
        </p:nvGraphicFramePr>
        <p:xfrm>
          <a:off x="990600" y="1752600"/>
          <a:ext cx="7162800" cy="3710759"/>
        </p:xfrm>
        <a:graphic>
          <a:graphicData uri="http://schemas.openxmlformats.org/drawingml/2006/table">
            <a:tbl>
              <a:tblPr firstRow="1" bandRow="1">
                <a:tableStyleId>{5C22544A-7EE6-4342-B048-85BDC9FD1C3A}</a:tableStyleId>
              </a:tblPr>
              <a:tblGrid>
                <a:gridCol w="3114261"/>
                <a:gridCol w="1989234"/>
                <a:gridCol w="2059305"/>
              </a:tblGrid>
              <a:tr h="971551">
                <a:tc>
                  <a:txBody>
                    <a:bodyPr/>
                    <a:lstStyle/>
                    <a:p>
                      <a:pPr algn="ctr"/>
                      <a:r>
                        <a:rPr lang="en-US" sz="2600" dirty="0" smtClean="0"/>
                        <a:t>Course</a:t>
                      </a:r>
                      <a:endParaRPr lang="en-US" sz="2600" dirty="0"/>
                    </a:p>
                  </a:txBody>
                  <a:tcPr/>
                </a:tc>
                <a:tc>
                  <a:txBody>
                    <a:bodyPr/>
                    <a:lstStyle/>
                    <a:p>
                      <a:pPr algn="ctr"/>
                      <a:r>
                        <a:rPr lang="en-US" sz="2600" dirty="0" smtClean="0"/>
                        <a:t>Minimum</a:t>
                      </a:r>
                      <a:r>
                        <a:rPr lang="en-US" sz="2600" baseline="0" dirty="0" smtClean="0"/>
                        <a:t> Score</a:t>
                      </a:r>
                      <a:endParaRPr lang="en-US" sz="2600" dirty="0"/>
                    </a:p>
                  </a:txBody>
                  <a:tcPr/>
                </a:tc>
                <a:tc>
                  <a:txBody>
                    <a:bodyPr/>
                    <a:lstStyle/>
                    <a:p>
                      <a:pPr algn="ctr"/>
                      <a:r>
                        <a:rPr lang="en-US" sz="2600" dirty="0" smtClean="0"/>
                        <a:t>Maximum Score</a:t>
                      </a:r>
                      <a:endParaRPr lang="en-US" sz="2600" dirty="0"/>
                    </a:p>
                  </a:txBody>
                  <a:tcPr/>
                </a:tc>
              </a:tr>
              <a:tr h="562882">
                <a:tc>
                  <a:txBody>
                    <a:bodyPr/>
                    <a:lstStyle/>
                    <a:p>
                      <a:r>
                        <a:rPr lang="en-US" sz="2600" dirty="0" smtClean="0"/>
                        <a:t>Reading floor</a:t>
                      </a:r>
                      <a:endParaRPr lang="en-US" sz="2600" dirty="0"/>
                    </a:p>
                  </a:txBody>
                  <a:tcPr/>
                </a:tc>
                <a:tc>
                  <a:txBody>
                    <a:bodyPr/>
                    <a:lstStyle/>
                    <a:p>
                      <a:pPr algn="ctr"/>
                      <a:r>
                        <a:rPr lang="en-US" sz="2600" dirty="0" smtClean="0"/>
                        <a:t>20</a:t>
                      </a:r>
                      <a:endParaRPr lang="en-US" sz="2600" dirty="0"/>
                    </a:p>
                  </a:txBody>
                  <a:tcPr/>
                </a:tc>
                <a:tc>
                  <a:txBody>
                    <a:bodyPr/>
                    <a:lstStyle/>
                    <a:p>
                      <a:pPr algn="ctr"/>
                      <a:r>
                        <a:rPr lang="en-US" sz="2600" dirty="0" smtClean="0"/>
                        <a:t>35</a:t>
                      </a:r>
                      <a:endParaRPr lang="en-US" sz="2600" dirty="0"/>
                    </a:p>
                  </a:txBody>
                  <a:tcPr/>
                </a:tc>
              </a:tr>
              <a:tr h="446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dirty="0" smtClean="0"/>
                        <a:t>Reading 051 </a:t>
                      </a:r>
                    </a:p>
                  </a:txBody>
                  <a:tcPr/>
                </a:tc>
                <a:tc>
                  <a:txBody>
                    <a:bodyPr/>
                    <a:lstStyle/>
                    <a:p>
                      <a:pPr algn="ctr"/>
                      <a:r>
                        <a:rPr lang="en-US" sz="2600" dirty="0" smtClean="0"/>
                        <a:t>36</a:t>
                      </a:r>
                      <a:endParaRPr lang="en-US" sz="2600" dirty="0"/>
                    </a:p>
                  </a:txBody>
                  <a:tcPr/>
                </a:tc>
                <a:tc>
                  <a:txBody>
                    <a:bodyPr/>
                    <a:lstStyle/>
                    <a:p>
                      <a:pPr algn="ctr"/>
                      <a:r>
                        <a:rPr lang="en-US" sz="2600" dirty="0" smtClean="0"/>
                        <a:t>60</a:t>
                      </a:r>
                      <a:endParaRPr lang="en-US" sz="2600" dirty="0"/>
                    </a:p>
                  </a:txBody>
                  <a:tcPr/>
                </a:tc>
              </a:tr>
              <a:tr h="562882">
                <a:tc>
                  <a:txBody>
                    <a:bodyPr/>
                    <a:lstStyle/>
                    <a:p>
                      <a:r>
                        <a:rPr lang="en-US" sz="2600" dirty="0" smtClean="0"/>
                        <a:t>Reading 052</a:t>
                      </a:r>
                      <a:endParaRPr lang="en-US" sz="2600" dirty="0"/>
                    </a:p>
                  </a:txBody>
                  <a:tcPr/>
                </a:tc>
                <a:tc>
                  <a:txBody>
                    <a:bodyPr/>
                    <a:lstStyle/>
                    <a:p>
                      <a:pPr algn="ctr"/>
                      <a:r>
                        <a:rPr lang="en-US" sz="2600" dirty="0" smtClean="0"/>
                        <a:t>61</a:t>
                      </a:r>
                      <a:endParaRPr lang="en-US" sz="2600" dirty="0"/>
                    </a:p>
                  </a:txBody>
                  <a:tcPr/>
                </a:tc>
                <a:tc>
                  <a:txBody>
                    <a:bodyPr/>
                    <a:lstStyle/>
                    <a:p>
                      <a:pPr algn="ctr"/>
                      <a:r>
                        <a:rPr lang="en-US" sz="2600" dirty="0" smtClean="0"/>
                        <a:t>78</a:t>
                      </a:r>
                      <a:endParaRPr lang="en-US" sz="2600" dirty="0"/>
                    </a:p>
                  </a:txBody>
                  <a:tcPr/>
                </a:tc>
              </a:tr>
              <a:tr h="562882">
                <a:tc>
                  <a:txBody>
                    <a:bodyPr/>
                    <a:lstStyle/>
                    <a:p>
                      <a:r>
                        <a:rPr lang="en-US" sz="2600" dirty="0" smtClean="0"/>
                        <a:t>English</a:t>
                      </a:r>
                      <a:r>
                        <a:rPr lang="en-US" sz="2600" baseline="0" dirty="0" smtClean="0"/>
                        <a:t> 051</a:t>
                      </a:r>
                      <a:endParaRPr lang="en-US" sz="2600" dirty="0"/>
                    </a:p>
                  </a:txBody>
                  <a:tcPr/>
                </a:tc>
                <a:tc>
                  <a:txBody>
                    <a:bodyPr/>
                    <a:lstStyle/>
                    <a:p>
                      <a:pPr algn="ctr"/>
                      <a:r>
                        <a:rPr lang="en-US" sz="2600" dirty="0" smtClean="0"/>
                        <a:t>20</a:t>
                      </a:r>
                      <a:endParaRPr lang="en-US" sz="2600" dirty="0"/>
                    </a:p>
                  </a:txBody>
                  <a:tcPr/>
                </a:tc>
                <a:tc>
                  <a:txBody>
                    <a:bodyPr/>
                    <a:lstStyle/>
                    <a:p>
                      <a:pPr algn="ctr"/>
                      <a:r>
                        <a:rPr lang="en-US" sz="2600" dirty="0" smtClean="0"/>
                        <a:t>57</a:t>
                      </a:r>
                      <a:endParaRPr lang="en-US" sz="2600" dirty="0"/>
                    </a:p>
                  </a:txBody>
                  <a:tcPr/>
                </a:tc>
              </a:tr>
              <a:tr h="562882">
                <a:tc>
                  <a:txBody>
                    <a:bodyPr/>
                    <a:lstStyle/>
                    <a:p>
                      <a:r>
                        <a:rPr lang="en-US" sz="2600" dirty="0" smtClean="0"/>
                        <a:t>English</a:t>
                      </a:r>
                      <a:r>
                        <a:rPr lang="en-US" sz="2600" baseline="0" dirty="0" smtClean="0"/>
                        <a:t> 052</a:t>
                      </a:r>
                      <a:endParaRPr lang="en-US" sz="2600" dirty="0"/>
                    </a:p>
                  </a:txBody>
                  <a:tcPr/>
                </a:tc>
                <a:tc>
                  <a:txBody>
                    <a:bodyPr/>
                    <a:lstStyle/>
                    <a:p>
                      <a:pPr algn="ctr"/>
                      <a:r>
                        <a:rPr lang="en-US" sz="2600" dirty="0" smtClean="0"/>
                        <a:t>58</a:t>
                      </a:r>
                      <a:endParaRPr lang="en-US" sz="2600" dirty="0"/>
                    </a:p>
                  </a:txBody>
                  <a:tcPr/>
                </a:tc>
                <a:tc>
                  <a:txBody>
                    <a:bodyPr/>
                    <a:lstStyle/>
                    <a:p>
                      <a:pPr algn="ctr"/>
                      <a:r>
                        <a:rPr lang="en-US" sz="2600" dirty="0" smtClean="0"/>
                        <a:t>89</a:t>
                      </a:r>
                      <a:endParaRPr lang="en-US" sz="2600" dirty="0"/>
                    </a:p>
                  </a:txBody>
                  <a:tcPr/>
                </a:tc>
              </a:tr>
            </a:tbl>
          </a:graphicData>
        </a:graphic>
      </p:graphicFrame>
    </p:spTree>
    <p:extLst>
      <p:ext uri="{BB962C8B-B14F-4D97-AF65-F5344CB8AC3E}">
        <p14:creationId xmlns:p14="http://schemas.microsoft.com/office/powerpoint/2010/main" val="3883695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4000" dirty="0" smtClean="0"/>
              <a:t>Accuplacer</a:t>
            </a:r>
            <a:r>
              <a:rPr lang="en-US" dirty="0" smtClean="0"/>
              <a:t> </a:t>
            </a:r>
            <a:r>
              <a:rPr lang="en-US" dirty="0" smtClean="0"/>
              <a:t>Math Score </a:t>
            </a:r>
            <a:r>
              <a:rPr lang="en-US" dirty="0" smtClean="0"/>
              <a:t>Breakdown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62497358"/>
              </p:ext>
            </p:extLst>
          </p:nvPr>
        </p:nvGraphicFramePr>
        <p:xfrm>
          <a:off x="1066800" y="1371600"/>
          <a:ext cx="7620000" cy="3183164"/>
        </p:xfrm>
        <a:graphic>
          <a:graphicData uri="http://schemas.openxmlformats.org/drawingml/2006/table">
            <a:tbl>
              <a:tblPr firstRow="1" bandRow="1">
                <a:tableStyleId>{5C22544A-7EE6-4342-B048-85BDC9FD1C3A}</a:tableStyleId>
              </a:tblPr>
              <a:tblGrid>
                <a:gridCol w="1981200"/>
                <a:gridCol w="1828800"/>
                <a:gridCol w="1676400"/>
                <a:gridCol w="2133600"/>
              </a:tblGrid>
              <a:tr h="971551">
                <a:tc>
                  <a:txBody>
                    <a:bodyPr/>
                    <a:lstStyle/>
                    <a:p>
                      <a:pPr algn="ctr"/>
                      <a:r>
                        <a:rPr lang="en-US" sz="2600" dirty="0" smtClean="0"/>
                        <a:t>Course</a:t>
                      </a:r>
                      <a:endParaRPr lang="en-US" sz="2600" dirty="0"/>
                    </a:p>
                  </a:txBody>
                  <a:tcPr/>
                </a:tc>
                <a:tc>
                  <a:txBody>
                    <a:bodyPr/>
                    <a:lstStyle/>
                    <a:p>
                      <a:pPr algn="ctr"/>
                      <a:r>
                        <a:rPr lang="en-US" sz="2600" dirty="0" smtClean="0"/>
                        <a:t>Arithmetic</a:t>
                      </a:r>
                      <a:r>
                        <a:rPr lang="en-US" sz="2600" baseline="0" dirty="0" smtClean="0"/>
                        <a:t> </a:t>
                      </a:r>
                      <a:r>
                        <a:rPr lang="en-US" sz="2600" baseline="0" dirty="0" smtClean="0"/>
                        <a:t>Score</a:t>
                      </a:r>
                      <a:endParaRPr lang="en-US" sz="2600" dirty="0"/>
                    </a:p>
                  </a:txBody>
                  <a:tcPr/>
                </a:tc>
                <a:tc>
                  <a:txBody>
                    <a:bodyPr/>
                    <a:lstStyle/>
                    <a:p>
                      <a:pPr algn="ctr"/>
                      <a:r>
                        <a:rPr lang="en-US" sz="2600" dirty="0" smtClean="0"/>
                        <a:t>Algebra Score *</a:t>
                      </a:r>
                      <a:endParaRPr lang="en-US" sz="2600" dirty="0"/>
                    </a:p>
                  </a:txBody>
                  <a:tcPr/>
                </a:tc>
                <a:tc>
                  <a:txBody>
                    <a:bodyPr/>
                    <a:lstStyle/>
                    <a:p>
                      <a:pPr algn="ctr"/>
                      <a:r>
                        <a:rPr lang="en-US" sz="2600" dirty="0" smtClean="0"/>
                        <a:t>College Math Score</a:t>
                      </a:r>
                      <a:endParaRPr lang="en-US" sz="2600" dirty="0"/>
                    </a:p>
                  </a:txBody>
                  <a:tcPr/>
                </a:tc>
              </a:tr>
              <a:tr h="562882">
                <a:tc>
                  <a:txBody>
                    <a:bodyPr/>
                    <a:lstStyle/>
                    <a:p>
                      <a:r>
                        <a:rPr lang="en-US" sz="2600" dirty="0" smtClean="0"/>
                        <a:t>MATH ASE</a:t>
                      </a:r>
                      <a:endParaRPr lang="en-US" sz="2600" dirty="0"/>
                    </a:p>
                  </a:txBody>
                  <a:tcPr/>
                </a:tc>
                <a:tc>
                  <a:txBody>
                    <a:bodyPr/>
                    <a:lstStyle/>
                    <a:p>
                      <a:pPr algn="ctr"/>
                      <a:r>
                        <a:rPr lang="en-US" sz="2600" dirty="0" smtClean="0"/>
                        <a:t>20-31</a:t>
                      </a:r>
                      <a:endParaRPr lang="en-US" sz="2600" dirty="0"/>
                    </a:p>
                  </a:txBody>
                  <a:tcPr/>
                </a:tc>
                <a:tc>
                  <a:txBody>
                    <a:bodyPr/>
                    <a:lstStyle/>
                    <a:p>
                      <a:pPr algn="ctr"/>
                      <a:r>
                        <a:rPr lang="en-US" sz="2600" dirty="0" smtClean="0"/>
                        <a:t>20-43</a:t>
                      </a:r>
                      <a:endParaRPr lang="en-US" sz="2600" dirty="0"/>
                    </a:p>
                  </a:txBody>
                  <a:tcPr/>
                </a:tc>
                <a:tc>
                  <a:txBody>
                    <a:bodyPr/>
                    <a:lstStyle/>
                    <a:p>
                      <a:pPr algn="ctr"/>
                      <a:r>
                        <a:rPr lang="en-US" sz="2600" dirty="0" smtClean="0"/>
                        <a:t>---</a:t>
                      </a:r>
                      <a:endParaRPr lang="en-US" sz="2600" dirty="0"/>
                    </a:p>
                  </a:txBody>
                  <a:tcPr/>
                </a:tc>
              </a:tr>
              <a:tr h="5229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dirty="0" smtClean="0"/>
                        <a:t>MATH 081</a:t>
                      </a:r>
                      <a:endParaRPr lang="en-US" sz="2600" dirty="0" smtClean="0"/>
                    </a:p>
                  </a:txBody>
                  <a:tcPr/>
                </a:tc>
                <a:tc>
                  <a:txBody>
                    <a:bodyPr/>
                    <a:lstStyle/>
                    <a:p>
                      <a:pPr algn="ctr"/>
                      <a:r>
                        <a:rPr lang="en-US" sz="2600" dirty="0" smtClean="0"/>
                        <a:t>32-120</a:t>
                      </a:r>
                      <a:endParaRPr lang="en-US" sz="2600" dirty="0"/>
                    </a:p>
                  </a:txBody>
                  <a:tcPr/>
                </a:tc>
                <a:tc>
                  <a:txBody>
                    <a:bodyPr/>
                    <a:lstStyle/>
                    <a:p>
                      <a:pPr algn="ctr"/>
                      <a:r>
                        <a:rPr lang="en-US" sz="2600" dirty="0" smtClean="0"/>
                        <a:t>20-43</a:t>
                      </a:r>
                      <a:endParaRPr lang="en-US" sz="2600" dirty="0"/>
                    </a:p>
                  </a:txBody>
                  <a:tcPr/>
                </a:tc>
                <a:tc>
                  <a:txBody>
                    <a:bodyPr/>
                    <a:lstStyle/>
                    <a:p>
                      <a:pPr algn="ctr"/>
                      <a:endParaRPr lang="en-US" sz="2600" dirty="0"/>
                    </a:p>
                  </a:txBody>
                  <a:tcPr/>
                </a:tc>
              </a:tr>
              <a:tr h="562882">
                <a:tc>
                  <a:txBody>
                    <a:bodyPr/>
                    <a:lstStyle/>
                    <a:p>
                      <a:r>
                        <a:rPr lang="en-US" sz="2600" dirty="0" smtClean="0"/>
                        <a:t>MATH 082</a:t>
                      </a:r>
                      <a:endParaRPr lang="en-US" sz="2600" dirty="0"/>
                    </a:p>
                  </a:txBody>
                  <a:tcPr/>
                </a:tc>
                <a:tc>
                  <a:txBody>
                    <a:bodyPr/>
                    <a:lstStyle/>
                    <a:p>
                      <a:pPr algn="ctr"/>
                      <a:r>
                        <a:rPr lang="en-US" sz="2600" dirty="0" smtClean="0"/>
                        <a:t>---</a:t>
                      </a:r>
                      <a:endParaRPr lang="en-US" sz="2600" dirty="0"/>
                    </a:p>
                  </a:txBody>
                  <a:tcPr/>
                </a:tc>
                <a:tc>
                  <a:txBody>
                    <a:bodyPr/>
                    <a:lstStyle/>
                    <a:p>
                      <a:pPr algn="ctr"/>
                      <a:r>
                        <a:rPr lang="en-US" sz="2600" dirty="0" smtClean="0"/>
                        <a:t>44-64</a:t>
                      </a:r>
                      <a:endParaRPr lang="en-US" sz="2600" dirty="0"/>
                    </a:p>
                  </a:txBody>
                  <a:tcPr/>
                </a:tc>
                <a:tc>
                  <a:txBody>
                    <a:bodyPr/>
                    <a:lstStyle/>
                    <a:p>
                      <a:pPr algn="ctr"/>
                      <a:endParaRPr lang="en-US" sz="2600" dirty="0"/>
                    </a:p>
                  </a:txBody>
                  <a:tcPr/>
                </a:tc>
              </a:tr>
              <a:tr h="562882">
                <a:tc>
                  <a:txBody>
                    <a:bodyPr/>
                    <a:lstStyle/>
                    <a:p>
                      <a:r>
                        <a:rPr lang="en-US" sz="2600" dirty="0" smtClean="0"/>
                        <a:t>MATH 083</a:t>
                      </a:r>
                      <a:endParaRPr lang="en-US" sz="2600" dirty="0"/>
                    </a:p>
                  </a:txBody>
                  <a:tcPr/>
                </a:tc>
                <a:tc>
                  <a:txBody>
                    <a:bodyPr/>
                    <a:lstStyle/>
                    <a:p>
                      <a:pPr algn="ctr"/>
                      <a:r>
                        <a:rPr lang="en-US" sz="2600" dirty="0" smtClean="0"/>
                        <a:t>---</a:t>
                      </a:r>
                      <a:endParaRPr lang="en-US" sz="2600" dirty="0"/>
                    </a:p>
                  </a:txBody>
                  <a:tcPr/>
                </a:tc>
                <a:tc>
                  <a:txBody>
                    <a:bodyPr/>
                    <a:lstStyle/>
                    <a:p>
                      <a:pPr algn="ctr"/>
                      <a:r>
                        <a:rPr lang="en-US" sz="2600" dirty="0" smtClean="0"/>
                        <a:t>65-120</a:t>
                      </a:r>
                      <a:endParaRPr lang="en-US" sz="2600" dirty="0"/>
                    </a:p>
                  </a:txBody>
                  <a:tcPr/>
                </a:tc>
                <a:tc>
                  <a:txBody>
                    <a:bodyPr/>
                    <a:lstStyle/>
                    <a:p>
                      <a:pPr algn="ctr"/>
                      <a:r>
                        <a:rPr lang="en-US" sz="2600" dirty="0" smtClean="0"/>
                        <a:t>20-44</a:t>
                      </a:r>
                      <a:endParaRPr lang="en-US" sz="2600" dirty="0"/>
                    </a:p>
                  </a:txBody>
                  <a:tcPr/>
                </a:tc>
              </a:tr>
            </a:tbl>
          </a:graphicData>
        </a:graphic>
      </p:graphicFrame>
    </p:spTree>
    <p:extLst>
      <p:ext uri="{BB962C8B-B14F-4D97-AF65-F5344CB8AC3E}">
        <p14:creationId xmlns:p14="http://schemas.microsoft.com/office/powerpoint/2010/main" val="3161228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914400"/>
          </a:xfrm>
        </p:spPr>
        <p:txBody>
          <a:bodyPr>
            <a:normAutofit fontScale="90000"/>
          </a:bodyPr>
          <a:lstStyle/>
          <a:p>
            <a:r>
              <a:rPr lang="en-US" sz="3200" dirty="0" smtClean="0"/>
              <a:t>Policy for Continuous Enrollment of </a:t>
            </a:r>
            <a:br>
              <a:rPr lang="en-US" sz="3200" dirty="0" smtClean="0"/>
            </a:br>
            <a:r>
              <a:rPr lang="en-US" sz="3200" dirty="0" smtClean="0"/>
              <a:t>Developmental Students </a:t>
            </a:r>
            <a:r>
              <a:rPr lang="en-US" dirty="0" smtClean="0"/>
              <a:t/>
            </a:r>
            <a:br>
              <a:rPr lang="en-US" dirty="0" smtClean="0"/>
            </a:br>
            <a:endParaRPr lang="en-US" dirty="0"/>
          </a:p>
        </p:txBody>
      </p:sp>
      <p:sp>
        <p:nvSpPr>
          <p:cNvPr id="3" name="Content Placeholder 2"/>
          <p:cNvSpPr>
            <a:spLocks noGrp="1"/>
          </p:cNvSpPr>
          <p:nvPr>
            <p:ph idx="1"/>
          </p:nvPr>
        </p:nvSpPr>
        <p:spPr>
          <a:xfrm>
            <a:off x="381000" y="1143000"/>
            <a:ext cx="8153400" cy="4525963"/>
          </a:xfrm>
        </p:spPr>
        <p:txBody>
          <a:bodyPr/>
          <a:lstStyle/>
          <a:p>
            <a:r>
              <a:rPr lang="en-US" sz="2400" dirty="0" smtClean="0"/>
              <a:t>Students who place in developmental reading, writing, and/or mathematics courses must:</a:t>
            </a:r>
          </a:p>
          <a:p>
            <a:pPr lvl="1"/>
            <a:r>
              <a:rPr lang="en-US" sz="2400" dirty="0" smtClean="0"/>
              <a:t>register for each of these courses within their first 15 billable hours. </a:t>
            </a:r>
          </a:p>
          <a:p>
            <a:pPr lvl="1"/>
            <a:r>
              <a:rPr lang="en-US" sz="2400" dirty="0" smtClean="0"/>
              <a:t>continue to enroll in developmental courses every semester until all required developmental courses for the program are successfully completed. </a:t>
            </a:r>
          </a:p>
          <a:p>
            <a:pPr lvl="1"/>
            <a:r>
              <a:rPr lang="en-US" sz="2400" dirty="0" smtClean="0"/>
              <a:t>work closely with an academic advisor  to create a plan for enrolling in and completing required courses. </a:t>
            </a:r>
          </a:p>
          <a:p>
            <a:endParaRPr lang="en-US" sz="2400" dirty="0" smtClean="0"/>
          </a:p>
          <a:p>
            <a:endParaRPr lang="en-US" sz="2400" dirty="0" smtClean="0"/>
          </a:p>
          <a:p>
            <a:endParaRPr lang="en-US" dirty="0"/>
          </a:p>
        </p:txBody>
      </p:sp>
    </p:spTree>
    <p:extLst>
      <p:ext uri="{BB962C8B-B14F-4D97-AF65-F5344CB8AC3E}">
        <p14:creationId xmlns:p14="http://schemas.microsoft.com/office/powerpoint/2010/main" val="68939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Grading System for Developmental Education courses</a:t>
            </a:r>
            <a:endParaRPr lang="en-US" sz="3600" dirty="0"/>
          </a:p>
        </p:txBody>
      </p:sp>
      <p:sp>
        <p:nvSpPr>
          <p:cNvPr id="3" name="Content Placeholder 2"/>
          <p:cNvSpPr>
            <a:spLocks noGrp="1"/>
          </p:cNvSpPr>
          <p:nvPr>
            <p:ph idx="1"/>
          </p:nvPr>
        </p:nvSpPr>
        <p:spPr/>
        <p:txBody>
          <a:bodyPr/>
          <a:lstStyle/>
          <a:p>
            <a:r>
              <a:rPr lang="en-US" dirty="0" smtClean="0"/>
              <a:t>For English and Reading courses</a:t>
            </a:r>
          </a:p>
          <a:p>
            <a:pPr lvl="1"/>
            <a:r>
              <a:rPr lang="en-US" dirty="0" smtClean="0"/>
              <a:t>Satisfactory (S) or </a:t>
            </a:r>
          </a:p>
          <a:p>
            <a:pPr lvl="1"/>
            <a:r>
              <a:rPr lang="en-US" dirty="0" smtClean="0"/>
              <a:t>Unsatisfactory (U)</a:t>
            </a:r>
          </a:p>
          <a:p>
            <a:pPr>
              <a:buNone/>
            </a:pPr>
            <a:endParaRPr lang="en-US" dirty="0" smtClean="0"/>
          </a:p>
          <a:p>
            <a:r>
              <a:rPr lang="en-US" dirty="0" smtClean="0"/>
              <a:t>For math courses</a:t>
            </a:r>
          </a:p>
          <a:p>
            <a:pPr lvl="1"/>
            <a:r>
              <a:rPr lang="en-US" dirty="0" smtClean="0"/>
              <a:t>A, B, C, or F</a:t>
            </a:r>
          </a:p>
        </p:txBody>
      </p:sp>
    </p:spTree>
    <p:extLst>
      <p:ext uri="{BB962C8B-B14F-4D97-AF65-F5344CB8AC3E}">
        <p14:creationId xmlns:p14="http://schemas.microsoft.com/office/powerpoint/2010/main" val="73513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College Repeat Policy</a:t>
            </a:r>
            <a:br>
              <a:rPr lang="en-US" dirty="0" smtClean="0"/>
            </a:br>
            <a:r>
              <a:rPr lang="en-US" sz="3600" i="1" dirty="0" smtClean="0"/>
              <a:t>Revised March 2012</a:t>
            </a:r>
            <a:endParaRPr lang="en-US" sz="3600" i="1" dirty="0"/>
          </a:p>
        </p:txBody>
      </p:sp>
      <p:sp>
        <p:nvSpPr>
          <p:cNvPr id="3" name="Content Placeholder 2"/>
          <p:cNvSpPr>
            <a:spLocks noGrp="1"/>
          </p:cNvSpPr>
          <p:nvPr>
            <p:ph idx="1"/>
          </p:nvPr>
        </p:nvSpPr>
        <p:spPr>
          <a:xfrm>
            <a:off x="609600" y="1447801"/>
            <a:ext cx="7924800" cy="3276600"/>
          </a:xfrm>
        </p:spPr>
        <p:txBody>
          <a:bodyPr>
            <a:normAutofit fontScale="55000" lnSpcReduction="20000"/>
          </a:bodyPr>
          <a:lstStyle/>
          <a:p>
            <a:r>
              <a:rPr lang="en-US" sz="5100" dirty="0" smtClean="0"/>
              <a:t>Students </a:t>
            </a:r>
            <a:r>
              <a:rPr lang="en-US" sz="5100" dirty="0"/>
              <a:t>who have already received two grades (including W, AU, I, and R) in any course are prohibited from registering for the course for the third or subsequent time without the written permission of an academic dean or his/her designee. </a:t>
            </a:r>
            <a:endParaRPr lang="en-US" sz="5100" dirty="0" smtClean="0"/>
          </a:p>
          <a:p>
            <a:r>
              <a:rPr lang="en-US" sz="5100" b="1" dirty="0" smtClean="0"/>
              <a:t>Students </a:t>
            </a:r>
            <a:r>
              <a:rPr lang="en-US" sz="5100" b="1" dirty="0"/>
              <a:t>will not be permitted for the third or subsequent attempts to take on-line, modified on-line or blended courses. </a:t>
            </a:r>
            <a:endParaRPr lang="en-US" sz="5100" dirty="0" smtClean="0"/>
          </a:p>
          <a:p>
            <a:pPr marL="0" indent="0">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6DF16B26ECDE49A0461464110B057F" ma:contentTypeVersion="0" ma:contentTypeDescription="Create a new document." ma:contentTypeScope="" ma:versionID="4f44f258b143519087a8df2bd28f233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CB2A77-8236-4A56-8EF1-4D0F39E706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ED10C83-4AA0-4DF2-B76D-0023F86523E0}">
  <ds:schemaRefs>
    <ds:schemaRef ds:uri="http://purl.org/dc/elements/1.1/"/>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35BC9FE-D8B0-4D18-99F9-78BB449363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273</TotalTime>
  <Words>950</Words>
  <Application>Microsoft Office PowerPoint</Application>
  <PresentationFormat>On-screen Show (4:3)</PresentationFormat>
  <Paragraphs>279</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Third Time’s the Charm: Partnering Academic Coaching and Tutoring for Student Success</vt:lpstr>
      <vt:lpstr>The Community College Of Baltimore County (CCBC)</vt:lpstr>
      <vt:lpstr>Focus of Discussion</vt:lpstr>
      <vt:lpstr>Overview of  Developmental Education at CCBC</vt:lpstr>
      <vt:lpstr>Accuplacer Score Breakdown</vt:lpstr>
      <vt:lpstr>Accuplacer Math Score Breakdown</vt:lpstr>
      <vt:lpstr>Policy for Continuous Enrollment of  Developmental Students  </vt:lpstr>
      <vt:lpstr>Grading System for Developmental Education courses</vt:lpstr>
      <vt:lpstr>The College Repeat Policy Revised March 2012</vt:lpstr>
      <vt:lpstr>Coordinator of  Developmental Education </vt:lpstr>
      <vt:lpstr>The Old Method</vt:lpstr>
      <vt:lpstr>The New Method</vt:lpstr>
      <vt:lpstr>Student Referral Process</vt:lpstr>
      <vt:lpstr>Forms</vt:lpstr>
      <vt:lpstr>Post Approval Interventions</vt:lpstr>
      <vt:lpstr>Approval Registration Options</vt:lpstr>
      <vt:lpstr>Denial/Deferral Interventions</vt:lpstr>
      <vt:lpstr>PowerPoint Presentation</vt:lpstr>
      <vt:lpstr>Academic Coach</vt:lpstr>
      <vt:lpstr>Academic Coach Session</vt:lpstr>
      <vt:lpstr>Tutor’s Role</vt:lpstr>
      <vt:lpstr>SARS</vt:lpstr>
      <vt:lpstr>Fall 2011 Pilot Data</vt:lpstr>
      <vt:lpstr>Contact Us</vt:lpstr>
    </vt:vector>
  </TitlesOfParts>
  <Company>CCBC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Time’s the Charm…Or Is It? Building Collaborative Partnerships Towards Student Success</dc:title>
  <dc:creator>CCBC</dc:creator>
  <cp:lastModifiedBy>Administrator</cp:lastModifiedBy>
  <cp:revision>31</cp:revision>
  <dcterms:created xsi:type="dcterms:W3CDTF">2011-08-22T11:55:29Z</dcterms:created>
  <dcterms:modified xsi:type="dcterms:W3CDTF">2012-06-06T19:32:52Z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0x010100AA6DF16B26ECDE49A0461464110B057F</vt:lpwstr>
  </property>
</Properties>
</file>