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2" r:id="rId16"/>
    <p:sldId id="271" r:id="rId17"/>
    <p:sldId id="274" r:id="rId18"/>
    <p:sldId id="303" r:id="rId19"/>
    <p:sldId id="304" r:id="rId20"/>
    <p:sldId id="305" r:id="rId21"/>
    <p:sldId id="275" r:id="rId22"/>
    <p:sldId id="276" r:id="rId23"/>
    <p:sldId id="306" r:id="rId24"/>
    <p:sldId id="277" r:id="rId25"/>
    <p:sldId id="278" r:id="rId26"/>
    <p:sldId id="288" r:id="rId27"/>
    <p:sldId id="290" r:id="rId28"/>
    <p:sldId id="281" r:id="rId29"/>
    <p:sldId id="282" r:id="rId30"/>
    <p:sldId id="283" r:id="rId31"/>
    <p:sldId id="284" r:id="rId32"/>
    <p:sldId id="285" r:id="rId33"/>
    <p:sldId id="286" r:id="rId34"/>
    <p:sldId id="307"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8"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6" d="100"/>
          <a:sy n="76" d="100"/>
        </p:scale>
        <p:origin x="-972"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BD8B65-A4A4-46A8-8EB0-A80E09DFBE16}" type="datetimeFigureOut">
              <a:rPr lang="en-US" smtClean="0"/>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380C-8B18-47FF-A1A0-74DAF7FABD41}" type="slidenum">
              <a:rPr lang="en-US" smtClean="0"/>
              <a:t>‹#›</a:t>
            </a:fld>
            <a:endParaRPr lang="en-US"/>
          </a:p>
        </p:txBody>
      </p:sp>
    </p:spTree>
    <p:extLst>
      <p:ext uri="{BB962C8B-B14F-4D97-AF65-F5344CB8AC3E}">
        <p14:creationId xmlns:p14="http://schemas.microsoft.com/office/powerpoint/2010/main" val="2350126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D8B65-A4A4-46A8-8EB0-A80E09DFBE16}" type="datetimeFigureOut">
              <a:rPr lang="en-US" smtClean="0"/>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380C-8B18-47FF-A1A0-74DAF7FABD41}" type="slidenum">
              <a:rPr lang="en-US" smtClean="0"/>
              <a:t>‹#›</a:t>
            </a:fld>
            <a:endParaRPr lang="en-US"/>
          </a:p>
        </p:txBody>
      </p:sp>
    </p:spTree>
    <p:extLst>
      <p:ext uri="{BB962C8B-B14F-4D97-AF65-F5344CB8AC3E}">
        <p14:creationId xmlns:p14="http://schemas.microsoft.com/office/powerpoint/2010/main" val="319319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D8B65-A4A4-46A8-8EB0-A80E09DFBE16}" type="datetimeFigureOut">
              <a:rPr lang="en-US" smtClean="0"/>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380C-8B18-47FF-A1A0-74DAF7FABD41}" type="slidenum">
              <a:rPr lang="en-US" smtClean="0"/>
              <a:t>‹#›</a:t>
            </a:fld>
            <a:endParaRPr lang="en-US"/>
          </a:p>
        </p:txBody>
      </p:sp>
    </p:spTree>
    <p:extLst>
      <p:ext uri="{BB962C8B-B14F-4D97-AF65-F5344CB8AC3E}">
        <p14:creationId xmlns:p14="http://schemas.microsoft.com/office/powerpoint/2010/main" val="2274290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D8B65-A4A4-46A8-8EB0-A80E09DFBE16}" type="datetimeFigureOut">
              <a:rPr lang="en-US" smtClean="0"/>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380C-8B18-47FF-A1A0-74DAF7FABD41}" type="slidenum">
              <a:rPr lang="en-US" smtClean="0"/>
              <a:t>‹#›</a:t>
            </a:fld>
            <a:endParaRPr lang="en-US"/>
          </a:p>
        </p:txBody>
      </p:sp>
    </p:spTree>
    <p:extLst>
      <p:ext uri="{BB962C8B-B14F-4D97-AF65-F5344CB8AC3E}">
        <p14:creationId xmlns:p14="http://schemas.microsoft.com/office/powerpoint/2010/main" val="1831924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BD8B65-A4A4-46A8-8EB0-A80E09DFBE16}" type="datetimeFigureOut">
              <a:rPr lang="en-US" smtClean="0"/>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380C-8B18-47FF-A1A0-74DAF7FABD41}" type="slidenum">
              <a:rPr lang="en-US" smtClean="0"/>
              <a:t>‹#›</a:t>
            </a:fld>
            <a:endParaRPr lang="en-US"/>
          </a:p>
        </p:txBody>
      </p:sp>
    </p:spTree>
    <p:extLst>
      <p:ext uri="{BB962C8B-B14F-4D97-AF65-F5344CB8AC3E}">
        <p14:creationId xmlns:p14="http://schemas.microsoft.com/office/powerpoint/2010/main" val="130879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BD8B65-A4A4-46A8-8EB0-A80E09DFBE16}" type="datetimeFigureOut">
              <a:rPr lang="en-US" smtClean="0"/>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D380C-8B18-47FF-A1A0-74DAF7FABD41}" type="slidenum">
              <a:rPr lang="en-US" smtClean="0"/>
              <a:t>‹#›</a:t>
            </a:fld>
            <a:endParaRPr lang="en-US"/>
          </a:p>
        </p:txBody>
      </p:sp>
    </p:spTree>
    <p:extLst>
      <p:ext uri="{BB962C8B-B14F-4D97-AF65-F5344CB8AC3E}">
        <p14:creationId xmlns:p14="http://schemas.microsoft.com/office/powerpoint/2010/main" val="493391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BD8B65-A4A4-46A8-8EB0-A80E09DFBE16}" type="datetimeFigureOut">
              <a:rPr lang="en-US" smtClean="0"/>
              <a:t>6/6/2012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D380C-8B18-47FF-A1A0-74DAF7FABD41}" type="slidenum">
              <a:rPr lang="en-US" smtClean="0"/>
              <a:t>‹#›</a:t>
            </a:fld>
            <a:endParaRPr lang="en-US"/>
          </a:p>
        </p:txBody>
      </p:sp>
    </p:spTree>
    <p:extLst>
      <p:ext uri="{BB962C8B-B14F-4D97-AF65-F5344CB8AC3E}">
        <p14:creationId xmlns:p14="http://schemas.microsoft.com/office/powerpoint/2010/main" val="3595790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BD8B65-A4A4-46A8-8EB0-A80E09DFBE16}" type="datetimeFigureOut">
              <a:rPr lang="en-US" smtClean="0"/>
              <a:t>6/6/2012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D380C-8B18-47FF-A1A0-74DAF7FABD41}" type="slidenum">
              <a:rPr lang="en-US" smtClean="0"/>
              <a:t>‹#›</a:t>
            </a:fld>
            <a:endParaRPr lang="en-US"/>
          </a:p>
        </p:txBody>
      </p:sp>
    </p:spTree>
    <p:extLst>
      <p:ext uri="{BB962C8B-B14F-4D97-AF65-F5344CB8AC3E}">
        <p14:creationId xmlns:p14="http://schemas.microsoft.com/office/powerpoint/2010/main" val="93255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D8B65-A4A4-46A8-8EB0-A80E09DFBE16}" type="datetimeFigureOut">
              <a:rPr lang="en-US" smtClean="0"/>
              <a:t>6/6/2012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3D380C-8B18-47FF-A1A0-74DAF7FABD41}" type="slidenum">
              <a:rPr lang="en-US" smtClean="0"/>
              <a:t>‹#›</a:t>
            </a:fld>
            <a:endParaRPr lang="en-US"/>
          </a:p>
        </p:txBody>
      </p:sp>
    </p:spTree>
    <p:extLst>
      <p:ext uri="{BB962C8B-B14F-4D97-AF65-F5344CB8AC3E}">
        <p14:creationId xmlns:p14="http://schemas.microsoft.com/office/powerpoint/2010/main" val="223391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D8B65-A4A4-46A8-8EB0-A80E09DFBE16}" type="datetimeFigureOut">
              <a:rPr lang="en-US" smtClean="0"/>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D380C-8B18-47FF-A1A0-74DAF7FABD41}" type="slidenum">
              <a:rPr lang="en-US" smtClean="0"/>
              <a:t>‹#›</a:t>
            </a:fld>
            <a:endParaRPr lang="en-US"/>
          </a:p>
        </p:txBody>
      </p:sp>
    </p:spTree>
    <p:extLst>
      <p:ext uri="{BB962C8B-B14F-4D97-AF65-F5344CB8AC3E}">
        <p14:creationId xmlns:p14="http://schemas.microsoft.com/office/powerpoint/2010/main" val="2009472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D8B65-A4A4-46A8-8EB0-A80E09DFBE16}" type="datetimeFigureOut">
              <a:rPr lang="en-US" smtClean="0"/>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D380C-8B18-47FF-A1A0-74DAF7FABD41}" type="slidenum">
              <a:rPr lang="en-US" smtClean="0"/>
              <a:t>‹#›</a:t>
            </a:fld>
            <a:endParaRPr lang="en-US"/>
          </a:p>
        </p:txBody>
      </p:sp>
    </p:spTree>
    <p:extLst>
      <p:ext uri="{BB962C8B-B14F-4D97-AF65-F5344CB8AC3E}">
        <p14:creationId xmlns:p14="http://schemas.microsoft.com/office/powerpoint/2010/main" val="766528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D8B65-A4A4-46A8-8EB0-A80E09DFBE16}" type="datetimeFigureOut">
              <a:rPr lang="en-US" smtClean="0"/>
              <a:t>6/6/2012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D380C-8B18-47FF-A1A0-74DAF7FABD41}" type="slidenum">
              <a:rPr lang="en-US" smtClean="0"/>
              <a:t>‹#›</a:t>
            </a:fld>
            <a:endParaRPr lang="en-US"/>
          </a:p>
        </p:txBody>
      </p:sp>
    </p:spTree>
    <p:extLst>
      <p:ext uri="{BB962C8B-B14F-4D97-AF65-F5344CB8AC3E}">
        <p14:creationId xmlns:p14="http://schemas.microsoft.com/office/powerpoint/2010/main" val="3754034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education.exeter.ac.uk/projects.php?id=41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Non-Remedial approaches to Grammar: Competence focused grammar instruction in a stretch model course at UAlbany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92092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Though they show up at the level of the sentence, most writing problems are not problems with the sentence, but problems in the construction of text.  In order to solve them, you need a text based view of the sentence. </a:t>
            </a:r>
            <a:r>
              <a:rPr lang="en-US" dirty="0" smtClean="0"/>
              <a:t>You cannot do this with an oversimplified view of text or an oversimplified view of the sentence.</a:t>
            </a:r>
            <a:endParaRPr lang="en-US" dirty="0"/>
          </a:p>
        </p:txBody>
      </p:sp>
    </p:spTree>
    <p:extLst>
      <p:ext uri="{BB962C8B-B14F-4D97-AF65-F5344CB8AC3E}">
        <p14:creationId xmlns:p14="http://schemas.microsoft.com/office/powerpoint/2010/main" val="16490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You </a:t>
            </a:r>
            <a:r>
              <a:rPr lang="en-US" dirty="0" smtClean="0"/>
              <a:t>should not </a:t>
            </a:r>
            <a:r>
              <a:rPr lang="en-US" dirty="0"/>
              <a:t>treat the sentence as if it were a neutral form and you </a:t>
            </a:r>
            <a:r>
              <a:rPr lang="en-US" dirty="0" smtClean="0"/>
              <a:t>should not </a:t>
            </a:r>
            <a:r>
              <a:rPr lang="en-US" dirty="0"/>
              <a:t>treat the sentence as if it were isolated from the sentences around it and from the </a:t>
            </a:r>
            <a:r>
              <a:rPr lang="en-US" dirty="0" err="1"/>
              <a:t>ungoing</a:t>
            </a:r>
            <a:r>
              <a:rPr lang="en-US" dirty="0"/>
              <a:t> construction of a text.  You </a:t>
            </a:r>
            <a:r>
              <a:rPr lang="en-US" dirty="0" smtClean="0"/>
              <a:t>should not oversimplify </a:t>
            </a:r>
            <a:r>
              <a:rPr lang="en-US" dirty="0"/>
              <a:t>text, as happens in curriculums that center around the five paragraph theme. </a:t>
            </a:r>
          </a:p>
        </p:txBody>
      </p:sp>
    </p:spTree>
    <p:extLst>
      <p:ext uri="{BB962C8B-B14F-4D97-AF65-F5344CB8AC3E}">
        <p14:creationId xmlns:p14="http://schemas.microsoft.com/office/powerpoint/2010/main" val="489410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critique of the progressive position</a:t>
            </a:r>
            <a:endParaRPr lang="en-US" dirty="0"/>
          </a:p>
        </p:txBody>
      </p:sp>
      <p:sp>
        <p:nvSpPr>
          <p:cNvPr id="3" name="Content Placeholder 2"/>
          <p:cNvSpPr>
            <a:spLocks noGrp="1"/>
          </p:cNvSpPr>
          <p:nvPr>
            <p:ph idx="1"/>
          </p:nvPr>
        </p:nvSpPr>
        <p:spPr/>
        <p:txBody>
          <a:bodyPr/>
          <a:lstStyle/>
          <a:p>
            <a:r>
              <a:rPr lang="en-US" dirty="0"/>
              <a:t>Literacy does not happen solely from engagement, perhaps least of all with students who have been significantly unengaged over their lifetime.  Engagement may be a </a:t>
            </a:r>
            <a:r>
              <a:rPr lang="en-US" dirty="0" smtClean="0"/>
              <a:t>important </a:t>
            </a:r>
            <a:r>
              <a:rPr lang="en-US" dirty="0"/>
              <a:t>component of success, but it is not in and of itself sufficient. </a:t>
            </a:r>
          </a:p>
        </p:txBody>
      </p:sp>
    </p:spTree>
    <p:extLst>
      <p:ext uri="{BB962C8B-B14F-4D97-AF65-F5344CB8AC3E}">
        <p14:creationId xmlns:p14="http://schemas.microsoft.com/office/powerpoint/2010/main" val="1209068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is needed is a much deeper understanding of literacy. If we are to serve as mentors for students aiming at sophisticated goals, we need to understand what goes into the success they are </a:t>
            </a:r>
            <a:r>
              <a:rPr lang="en-US" dirty="0" smtClean="0"/>
              <a:t>aiming for. We can’t assume it will simply rub off.  </a:t>
            </a:r>
            <a:endParaRPr lang="en-US" dirty="0"/>
          </a:p>
        </p:txBody>
      </p:sp>
    </p:spTree>
    <p:extLst>
      <p:ext uri="{BB962C8B-B14F-4D97-AF65-F5344CB8AC3E}">
        <p14:creationId xmlns:p14="http://schemas.microsoft.com/office/powerpoint/2010/main" val="1599087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Principle 1: Start with the end in mind</a:t>
            </a:r>
            <a:endParaRPr lang="en-US" dirty="0"/>
          </a:p>
        </p:txBody>
      </p:sp>
      <p:sp>
        <p:nvSpPr>
          <p:cNvPr id="3" name="Content Placeholder 2"/>
          <p:cNvSpPr>
            <a:spLocks noGrp="1"/>
          </p:cNvSpPr>
          <p:nvPr>
            <p:ph idx="1"/>
          </p:nvPr>
        </p:nvSpPr>
        <p:spPr>
          <a:xfrm>
            <a:off x="304800" y="1600200"/>
            <a:ext cx="8229600" cy="4525963"/>
          </a:xfrm>
        </p:spPr>
        <p:txBody>
          <a:bodyPr/>
          <a:lstStyle/>
          <a:p>
            <a:r>
              <a:rPr lang="en-US" dirty="0" smtClean="0"/>
              <a:t>Establish a foundation for excellence.</a:t>
            </a:r>
          </a:p>
          <a:p>
            <a:r>
              <a:rPr lang="en-US" dirty="0" smtClean="0"/>
              <a:t>Don’t settle for short term expediency at the expense of long-term gain.</a:t>
            </a:r>
          </a:p>
          <a:p>
            <a:r>
              <a:rPr lang="en-US" dirty="0" smtClean="0"/>
              <a:t>Aim for an understanding the student can build on.</a:t>
            </a:r>
          </a:p>
          <a:p>
            <a:r>
              <a:rPr lang="en-US" dirty="0" smtClean="0"/>
              <a:t>Focus not on eliminating error, but on building competence.</a:t>
            </a:r>
            <a:endParaRPr lang="en-US" dirty="0"/>
          </a:p>
        </p:txBody>
      </p:sp>
    </p:spTree>
    <p:extLst>
      <p:ext uri="{BB962C8B-B14F-4D97-AF65-F5344CB8AC3E}">
        <p14:creationId xmlns:p14="http://schemas.microsoft.com/office/powerpoint/2010/main" val="3275097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Principle 2: Stimulate a genuine exploration</a:t>
            </a:r>
            <a:endParaRPr lang="en-US" dirty="0"/>
          </a:p>
        </p:txBody>
      </p:sp>
      <p:sp>
        <p:nvSpPr>
          <p:cNvPr id="3" name="Content Placeholder 2"/>
          <p:cNvSpPr>
            <a:spLocks noGrp="1"/>
          </p:cNvSpPr>
          <p:nvPr>
            <p:ph idx="1"/>
          </p:nvPr>
        </p:nvSpPr>
        <p:spPr/>
        <p:txBody>
          <a:bodyPr/>
          <a:lstStyle/>
          <a:p>
            <a:r>
              <a:rPr lang="en-US" dirty="0" smtClean="0"/>
              <a:t>Find out what the student currently understands.</a:t>
            </a:r>
          </a:p>
          <a:p>
            <a:r>
              <a:rPr lang="en-US" dirty="0" smtClean="0"/>
              <a:t>Challenge misconceptions.</a:t>
            </a:r>
          </a:p>
          <a:p>
            <a:r>
              <a:rPr lang="en-US" dirty="0" smtClean="0"/>
              <a:t>Embrace a genuine complexity.</a:t>
            </a:r>
            <a:endParaRPr lang="en-US" dirty="0"/>
          </a:p>
        </p:txBody>
      </p:sp>
    </p:spTree>
    <p:extLst>
      <p:ext uri="{BB962C8B-B14F-4D97-AF65-F5344CB8AC3E}">
        <p14:creationId xmlns:p14="http://schemas.microsoft.com/office/powerpoint/2010/main" val="1900320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 the sentence to text</a:t>
            </a:r>
            <a:endParaRPr lang="en-US" dirty="0"/>
          </a:p>
        </p:txBody>
      </p:sp>
      <p:sp>
        <p:nvSpPr>
          <p:cNvPr id="3" name="Content Placeholder 2"/>
          <p:cNvSpPr>
            <a:spLocks noGrp="1"/>
          </p:cNvSpPr>
          <p:nvPr>
            <p:ph idx="1"/>
          </p:nvPr>
        </p:nvSpPr>
        <p:spPr/>
        <p:txBody>
          <a:bodyPr/>
          <a:lstStyle/>
          <a:p>
            <a:r>
              <a:rPr lang="en-US" dirty="0" smtClean="0"/>
              <a:t>Both prescriptive (traditional) and formal (structural and generative) grammars deal with sentences in isolation.</a:t>
            </a:r>
          </a:p>
          <a:p>
            <a:r>
              <a:rPr lang="en-US" dirty="0" smtClean="0"/>
              <a:t>Functional, cognitive, and corpus approaches to grammar orient the sentence to text.</a:t>
            </a:r>
            <a:endParaRPr lang="en-US" dirty="0"/>
          </a:p>
        </p:txBody>
      </p:sp>
    </p:spTree>
    <p:extLst>
      <p:ext uri="{BB962C8B-B14F-4D97-AF65-F5344CB8AC3E}">
        <p14:creationId xmlns:p14="http://schemas.microsoft.com/office/powerpoint/2010/main" val="3461457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t>Reorient attention to language as a resource for meaning</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Language represents the world, including the interior world of our thoughts and feelings.</a:t>
            </a:r>
          </a:p>
          <a:p>
            <a:r>
              <a:rPr lang="en-US" dirty="0" smtClean="0"/>
              <a:t>Language allows interaction.</a:t>
            </a:r>
          </a:p>
          <a:p>
            <a:r>
              <a:rPr lang="en-US" dirty="0" smtClean="0"/>
              <a:t>Language participates in the construction of text.</a:t>
            </a:r>
          </a:p>
          <a:p>
            <a:r>
              <a:rPr lang="en-US" dirty="0" smtClean="0"/>
              <a:t>All three of these meta-functions are realized at the level of the sentence.</a:t>
            </a:r>
            <a:endParaRPr lang="en-US" dirty="0"/>
          </a:p>
        </p:txBody>
      </p:sp>
    </p:spTree>
    <p:extLst>
      <p:ext uri="{BB962C8B-B14F-4D97-AF65-F5344CB8AC3E}">
        <p14:creationId xmlns:p14="http://schemas.microsoft.com/office/powerpoint/2010/main" val="190092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drunk driver killed my dog just before Christmas.</a:t>
            </a:r>
          </a:p>
          <a:p>
            <a:r>
              <a:rPr lang="en-US" dirty="0" smtClean="0"/>
              <a:t>My dog was killed by a drunk driver just before Christmas.</a:t>
            </a:r>
          </a:p>
          <a:p>
            <a:r>
              <a:rPr lang="en-US" dirty="0" smtClean="0"/>
              <a:t>Just before Christmas, a drunk driver killed my dog.</a:t>
            </a:r>
            <a:endParaRPr lang="en-US" dirty="0"/>
          </a:p>
        </p:txBody>
      </p:sp>
    </p:spTree>
    <p:extLst>
      <p:ext uri="{BB962C8B-B14F-4D97-AF65-F5344CB8AC3E}">
        <p14:creationId xmlns:p14="http://schemas.microsoft.com/office/powerpoint/2010/main" val="2642863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dog the drunk driver killed just before Christmas was mine.</a:t>
            </a:r>
          </a:p>
          <a:p>
            <a:r>
              <a:rPr lang="en-US" dirty="0" smtClean="0"/>
              <a:t>The driver who killed my dog just before Christmas is drunk. </a:t>
            </a:r>
          </a:p>
          <a:p>
            <a:r>
              <a:rPr lang="en-US" dirty="0" smtClean="0"/>
              <a:t>The driver who killed my dog just before Christmas may have been drunk.</a:t>
            </a:r>
            <a:endParaRPr lang="en-US" dirty="0"/>
          </a:p>
        </p:txBody>
      </p:sp>
    </p:spTree>
    <p:extLst>
      <p:ext uri="{BB962C8B-B14F-4D97-AF65-F5344CB8AC3E}">
        <p14:creationId xmlns:p14="http://schemas.microsoft.com/office/powerpoint/2010/main" val="997876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Craig Hancock</a:t>
            </a:r>
          </a:p>
          <a:p>
            <a:r>
              <a:rPr lang="en-US" dirty="0" smtClean="0"/>
              <a:t>Director, Writing and Reading</a:t>
            </a:r>
          </a:p>
          <a:p>
            <a:pPr marL="0" indent="0">
              <a:buNone/>
            </a:pPr>
            <a:r>
              <a:rPr lang="en-US" dirty="0" smtClean="0"/>
              <a:t>    Educational Opportunity Program</a:t>
            </a:r>
          </a:p>
          <a:p>
            <a:r>
              <a:rPr lang="en-US" dirty="0" smtClean="0"/>
              <a:t>University at Albany (SUNY)</a:t>
            </a:r>
          </a:p>
          <a:p>
            <a:r>
              <a:rPr lang="en-US" dirty="0" smtClean="0"/>
              <a:t>chancock@albany.edu</a:t>
            </a:r>
            <a:endParaRPr lang="en-US" dirty="0"/>
          </a:p>
        </p:txBody>
      </p:sp>
    </p:spTree>
    <p:extLst>
      <p:ext uri="{BB962C8B-B14F-4D97-AF65-F5344CB8AC3E}">
        <p14:creationId xmlns:p14="http://schemas.microsoft.com/office/powerpoint/2010/main" val="2750645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was my dog the drunk driver killed.</a:t>
            </a:r>
          </a:p>
          <a:p>
            <a:r>
              <a:rPr lang="en-US" dirty="0" smtClean="0"/>
              <a:t>It was just before Christmas that my dog was killed.</a:t>
            </a:r>
          </a:p>
          <a:p>
            <a:r>
              <a:rPr lang="en-US" dirty="0" smtClean="0"/>
              <a:t>It was a drunk driver that killed my dog. </a:t>
            </a:r>
            <a:endParaRPr lang="en-US" dirty="0"/>
          </a:p>
        </p:txBody>
      </p:sp>
    </p:spTree>
    <p:extLst>
      <p:ext uri="{BB962C8B-B14F-4D97-AF65-F5344CB8AC3E}">
        <p14:creationId xmlns:p14="http://schemas.microsoft.com/office/powerpoint/2010/main" val="527054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Texts are dialogic</a:t>
            </a:r>
            <a:endParaRPr lang="en-US" dirty="0"/>
          </a:p>
        </p:txBody>
      </p:sp>
      <p:sp>
        <p:nvSpPr>
          <p:cNvPr id="3" name="Content Placeholder 2"/>
          <p:cNvSpPr>
            <a:spLocks noGrp="1"/>
          </p:cNvSpPr>
          <p:nvPr>
            <p:ph idx="1"/>
          </p:nvPr>
        </p:nvSpPr>
        <p:spPr/>
        <p:txBody>
          <a:bodyPr/>
          <a:lstStyle/>
          <a:p>
            <a:r>
              <a:rPr lang="en-US" dirty="0"/>
              <a:t>writing involves entering into a complex conversation and making some sort of contribution to that conversation on the basis of our own unique perspective</a:t>
            </a:r>
            <a:r>
              <a:rPr lang="en-US" dirty="0" smtClean="0"/>
              <a:t>.</a:t>
            </a:r>
          </a:p>
          <a:p>
            <a:r>
              <a:rPr lang="en-US" dirty="0" smtClean="0"/>
              <a:t>To write well, it helps to be a good listener. It helps to be able to summarize. Summary is one of the most effective interventions for improving writing.</a:t>
            </a:r>
            <a:endParaRPr lang="en-US" dirty="0"/>
          </a:p>
        </p:txBody>
      </p:sp>
    </p:spTree>
    <p:extLst>
      <p:ext uri="{BB962C8B-B14F-4D97-AF65-F5344CB8AC3E}">
        <p14:creationId xmlns:p14="http://schemas.microsoft.com/office/powerpoint/2010/main" val="2195716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Sentences as schematic structures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To the cognitivists, schematization is “the process of extracting the commonality inherent in multiple experiences to arrive at a conception representing a higher level of abstraction” (</a:t>
            </a:r>
            <a:r>
              <a:rPr lang="en-US" dirty="0" err="1"/>
              <a:t>Langacker</a:t>
            </a:r>
            <a:r>
              <a:rPr lang="en-US" dirty="0"/>
              <a:t>, 17).    </a:t>
            </a:r>
          </a:p>
        </p:txBody>
      </p:sp>
    </p:spTree>
    <p:extLst>
      <p:ext uri="{BB962C8B-B14F-4D97-AF65-F5344CB8AC3E}">
        <p14:creationId xmlns:p14="http://schemas.microsoft.com/office/powerpoint/2010/main" val="41223408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that means, in essence, is that the meaningful forms of language—word, phrase, clause, sentence, paragraph, text—grow out of use. Language is what it is because of what it does. </a:t>
            </a:r>
            <a:endParaRPr lang="en-US" dirty="0"/>
          </a:p>
        </p:txBody>
      </p:sp>
    </p:spTree>
    <p:extLst>
      <p:ext uri="{BB962C8B-B14F-4D97-AF65-F5344CB8AC3E}">
        <p14:creationId xmlns:p14="http://schemas.microsoft.com/office/powerpoint/2010/main" val="76047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a:t>form of a well- constructed sentence makes certain kinds of meanings possible, and those meanings will continue to be available when we replace one set of words for another. </a:t>
            </a:r>
          </a:p>
        </p:txBody>
      </p:sp>
    </p:spTree>
    <p:extLst>
      <p:ext uri="{BB962C8B-B14F-4D97-AF65-F5344CB8AC3E}">
        <p14:creationId xmlns:p14="http://schemas.microsoft.com/office/powerpoint/2010/main" val="15415505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 sentence</a:t>
            </a:r>
            <a:endParaRPr lang="en-US" dirty="0"/>
          </a:p>
        </p:txBody>
      </p:sp>
      <p:sp>
        <p:nvSpPr>
          <p:cNvPr id="3" name="Content Placeholder 2"/>
          <p:cNvSpPr>
            <a:spLocks noGrp="1"/>
          </p:cNvSpPr>
          <p:nvPr>
            <p:ph idx="1"/>
          </p:nvPr>
        </p:nvSpPr>
        <p:spPr/>
        <p:txBody>
          <a:bodyPr/>
          <a:lstStyle/>
          <a:p>
            <a:r>
              <a:rPr lang="en-US" dirty="0" smtClean="0"/>
              <a:t>Charlie made his way up the stairs.</a:t>
            </a:r>
            <a:endParaRPr lang="en-US" dirty="0"/>
          </a:p>
        </p:txBody>
      </p:sp>
    </p:spTree>
    <p:extLst>
      <p:ext uri="{BB962C8B-B14F-4D97-AF65-F5344CB8AC3E}">
        <p14:creationId xmlns:p14="http://schemas.microsoft.com/office/powerpoint/2010/main" val="17636531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lstStyle/>
          <a:p>
            <a:r>
              <a:rPr lang="en-US" dirty="0" smtClean="0"/>
              <a:t>Additional sentences</a:t>
            </a:r>
            <a:endParaRPr lang="en-US" dirty="0"/>
          </a:p>
        </p:txBody>
      </p:sp>
      <p:sp>
        <p:nvSpPr>
          <p:cNvPr id="3" name="Content Placeholder 2"/>
          <p:cNvSpPr>
            <a:spLocks noGrp="1"/>
          </p:cNvSpPr>
          <p:nvPr>
            <p:ph idx="1"/>
          </p:nvPr>
        </p:nvSpPr>
        <p:spPr/>
        <p:txBody>
          <a:bodyPr/>
          <a:lstStyle/>
          <a:p>
            <a:r>
              <a:rPr lang="en-US" dirty="0" smtClean="0"/>
              <a:t>Sally pushed her way through the crowd.</a:t>
            </a:r>
          </a:p>
          <a:p>
            <a:r>
              <a:rPr lang="en-US" dirty="0" smtClean="0"/>
              <a:t>Paul lied his way out of trouble.</a:t>
            </a:r>
          </a:p>
          <a:p>
            <a:r>
              <a:rPr lang="en-US" dirty="0" smtClean="0"/>
              <a:t>The young boy whistled his way past the cemetery.</a:t>
            </a:r>
          </a:p>
          <a:p>
            <a:r>
              <a:rPr lang="en-US" dirty="0" smtClean="0"/>
              <a:t>He cheated his way to the top.</a:t>
            </a:r>
          </a:p>
          <a:p>
            <a:r>
              <a:rPr lang="en-US" dirty="0" smtClean="0"/>
              <a:t>She sang her way into my heart. </a:t>
            </a:r>
          </a:p>
          <a:p>
            <a:r>
              <a:rPr lang="en-US" dirty="0" smtClean="0"/>
              <a:t>She cooked her way into my bed.</a:t>
            </a:r>
            <a:endParaRPr lang="en-US" dirty="0"/>
          </a:p>
        </p:txBody>
      </p:sp>
    </p:spTree>
    <p:extLst>
      <p:ext uri="{BB962C8B-B14F-4D97-AF65-F5344CB8AC3E}">
        <p14:creationId xmlns:p14="http://schemas.microsoft.com/office/powerpoint/2010/main" val="11009664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Five paragraph theme as schematic structure</a:t>
            </a:r>
            <a:endParaRPr lang="en-US" dirty="0"/>
          </a:p>
        </p:txBody>
      </p:sp>
      <p:sp>
        <p:nvSpPr>
          <p:cNvPr id="3" name="Content Placeholder 2"/>
          <p:cNvSpPr>
            <a:spLocks noGrp="1"/>
          </p:cNvSpPr>
          <p:nvPr>
            <p:ph idx="1"/>
          </p:nvPr>
        </p:nvSpPr>
        <p:spPr/>
        <p:txBody>
          <a:bodyPr/>
          <a:lstStyle/>
          <a:p>
            <a:r>
              <a:rPr lang="en-US" dirty="0" smtClean="0"/>
              <a:t>The five paragraph theme is useful precisely because it makes certain kinds of meanings possible.</a:t>
            </a:r>
          </a:p>
          <a:p>
            <a:r>
              <a:rPr lang="en-US" dirty="0" smtClean="0"/>
              <a:t>The five paragraph theme is limited precisely because it makes a very limited range of meanings possible.</a:t>
            </a:r>
            <a:endParaRPr lang="en-US" dirty="0"/>
          </a:p>
        </p:txBody>
      </p:sp>
    </p:spTree>
    <p:extLst>
      <p:ext uri="{BB962C8B-B14F-4D97-AF65-F5344CB8AC3E}">
        <p14:creationId xmlns:p14="http://schemas.microsoft.com/office/powerpoint/2010/main" val="34095887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Good </a:t>
            </a:r>
            <a:r>
              <a:rPr lang="en-US" dirty="0"/>
              <a:t>writers and very good writers are good precisely because they are comfortable with a wide range of forms and are practiced at finding forms suitable to a wide range of contexts and purposes.</a:t>
            </a:r>
          </a:p>
        </p:txBody>
      </p:sp>
    </p:spTree>
    <p:extLst>
      <p:ext uri="{BB962C8B-B14F-4D97-AF65-F5344CB8AC3E}">
        <p14:creationId xmlns:p14="http://schemas.microsoft.com/office/powerpoint/2010/main" val="7405376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Metadiscourse</a:t>
            </a:r>
            <a:endParaRPr lang="en-US" dirty="0"/>
          </a:p>
        </p:txBody>
      </p:sp>
      <p:sp>
        <p:nvSpPr>
          <p:cNvPr id="3" name="Content Placeholder 2"/>
          <p:cNvSpPr>
            <a:spLocks noGrp="1"/>
          </p:cNvSpPr>
          <p:nvPr>
            <p:ph idx="1"/>
          </p:nvPr>
        </p:nvSpPr>
        <p:spPr/>
        <p:txBody>
          <a:bodyPr/>
          <a:lstStyle/>
          <a:p>
            <a:r>
              <a:rPr lang="en-US" dirty="0" err="1" smtClean="0"/>
              <a:t>Metadiscourse</a:t>
            </a:r>
            <a:r>
              <a:rPr lang="en-US" dirty="0" smtClean="0"/>
              <a:t> </a:t>
            </a:r>
            <a:r>
              <a:rPr lang="en-US" dirty="0"/>
              <a:t>is quite simply </a:t>
            </a:r>
            <a:r>
              <a:rPr lang="en-US" b="1" dirty="0"/>
              <a:t>discourse about discourse</a:t>
            </a:r>
            <a:r>
              <a:rPr lang="en-US" dirty="0"/>
              <a:t>. It’s the places in the text where </a:t>
            </a:r>
            <a:r>
              <a:rPr lang="en-US" b="1" dirty="0"/>
              <a:t>the writer talks directly to the reader about the text as a text</a:t>
            </a:r>
            <a:r>
              <a:rPr lang="en-US" dirty="0"/>
              <a:t>.  Sophisticated writers are aware of their text as a text and are aware of the need to orient their readers.</a:t>
            </a:r>
          </a:p>
          <a:p>
            <a:endParaRPr lang="en-US" dirty="0"/>
          </a:p>
        </p:txBody>
      </p:sp>
    </p:spTree>
    <p:extLst>
      <p:ext uri="{BB962C8B-B14F-4D97-AF65-F5344CB8AC3E}">
        <p14:creationId xmlns:p14="http://schemas.microsoft.com/office/powerpoint/2010/main" val="2774390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Glenn Beck “parted company” with Fox News in June of last year, he took his Glenn </a:t>
            </a:r>
            <a:r>
              <a:rPr lang="en-US" dirty="0" err="1" smtClean="0"/>
              <a:t>Beckness</a:t>
            </a:r>
            <a:r>
              <a:rPr lang="en-US" dirty="0" smtClean="0"/>
              <a:t> with him.” </a:t>
            </a:r>
          </a:p>
          <a:p>
            <a:pPr marL="0" indent="0">
              <a:buNone/>
            </a:pPr>
            <a:r>
              <a:rPr lang="en-US" dirty="0"/>
              <a:t> </a:t>
            </a:r>
            <a:r>
              <a:rPr lang="en-US" dirty="0" smtClean="0"/>
              <a:t>   James Parker, “Glenn Beck in Exile”</a:t>
            </a:r>
          </a:p>
          <a:p>
            <a:pPr marL="0" indent="0">
              <a:buNone/>
            </a:pPr>
            <a:r>
              <a:rPr lang="en-US" dirty="0"/>
              <a:t> </a:t>
            </a:r>
            <a:r>
              <a:rPr lang="en-US" dirty="0" smtClean="0"/>
              <a:t>   </a:t>
            </a:r>
            <a:r>
              <a:rPr lang="en-US" i="1" dirty="0" smtClean="0"/>
              <a:t>Atlantic Monthly   </a:t>
            </a:r>
            <a:r>
              <a:rPr lang="en-US" dirty="0" smtClean="0"/>
              <a:t>June 2012</a:t>
            </a:r>
            <a:endParaRPr lang="en-US" dirty="0"/>
          </a:p>
        </p:txBody>
      </p:sp>
    </p:spTree>
    <p:extLst>
      <p:ext uri="{BB962C8B-B14F-4D97-AF65-F5344CB8AC3E}">
        <p14:creationId xmlns:p14="http://schemas.microsoft.com/office/powerpoint/2010/main" val="1987378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Explicit versus implied meaning</a:t>
            </a:r>
            <a:endParaRPr lang="en-US" dirty="0"/>
          </a:p>
        </p:txBody>
      </p:sp>
      <p:sp>
        <p:nvSpPr>
          <p:cNvPr id="3" name="Content Placeholder 2"/>
          <p:cNvSpPr>
            <a:spLocks noGrp="1"/>
          </p:cNvSpPr>
          <p:nvPr>
            <p:ph idx="1"/>
          </p:nvPr>
        </p:nvSpPr>
        <p:spPr/>
        <p:txBody>
          <a:bodyPr>
            <a:normAutofit/>
          </a:bodyPr>
          <a:lstStyle/>
          <a:p>
            <a:r>
              <a:rPr lang="en-US" dirty="0"/>
              <a:t>Traditionally, English teachers tend to value texts that need to be interpreted more than they value texts in which meaning is overt and explicit. </a:t>
            </a:r>
            <a:r>
              <a:rPr lang="en-US" dirty="0" smtClean="0"/>
              <a:t>Meaning </a:t>
            </a:r>
            <a:r>
              <a:rPr lang="en-US" dirty="0"/>
              <a:t>happens quite differently in nonfiction texts than it does in what we normally think of as literature</a:t>
            </a:r>
            <a:r>
              <a:rPr lang="en-US" dirty="0" smtClean="0"/>
              <a:t>.</a:t>
            </a:r>
          </a:p>
          <a:p>
            <a:r>
              <a:rPr lang="en-US" dirty="0" smtClean="0"/>
              <a:t>Students have very little practice with this kind of reading.</a:t>
            </a:r>
            <a:endParaRPr lang="en-US" dirty="0"/>
          </a:p>
          <a:p>
            <a:endParaRPr lang="en-US" dirty="0"/>
          </a:p>
        </p:txBody>
      </p:sp>
    </p:spTree>
    <p:extLst>
      <p:ext uri="{BB962C8B-B14F-4D97-AF65-F5344CB8AC3E}">
        <p14:creationId xmlns:p14="http://schemas.microsoft.com/office/powerpoint/2010/main" val="13432692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Directive for nonfiction texts</a:t>
            </a:r>
            <a:endParaRPr lang="en-US" dirty="0"/>
          </a:p>
        </p:txBody>
      </p:sp>
      <p:sp>
        <p:nvSpPr>
          <p:cNvPr id="3" name="Content Placeholder 2"/>
          <p:cNvSpPr>
            <a:spLocks noGrp="1"/>
          </p:cNvSpPr>
          <p:nvPr>
            <p:ph idx="1"/>
          </p:nvPr>
        </p:nvSpPr>
        <p:spPr/>
        <p:txBody>
          <a:bodyPr/>
          <a:lstStyle/>
          <a:p>
            <a:r>
              <a:rPr lang="en-US" dirty="0"/>
              <a:t>Find the place where the writer tells you what the text is </a:t>
            </a:r>
            <a:r>
              <a:rPr lang="en-US" dirty="0" smtClean="0"/>
              <a:t>about. </a:t>
            </a:r>
          </a:p>
          <a:p>
            <a:r>
              <a:rPr lang="en-US" dirty="0" smtClean="0"/>
              <a:t>In question form: Is there a place where the writer tells you what the text is about? </a:t>
            </a:r>
          </a:p>
          <a:p>
            <a:r>
              <a:rPr lang="en-US" dirty="0" smtClean="0"/>
              <a:t>What do you see as the most important sentence? The most important paragraph?</a:t>
            </a:r>
            <a:endParaRPr lang="en-US" dirty="0"/>
          </a:p>
        </p:txBody>
      </p:sp>
    </p:spTree>
    <p:extLst>
      <p:ext uri="{BB962C8B-B14F-4D97-AF65-F5344CB8AC3E}">
        <p14:creationId xmlns:p14="http://schemas.microsoft.com/office/powerpoint/2010/main" val="19558534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pairs for </a:t>
            </a:r>
            <a:r>
              <a:rPr lang="en-US" dirty="0" err="1" smtClean="0"/>
              <a:t>metadiscourse</a:t>
            </a:r>
            <a:endParaRPr lang="en-US" dirty="0"/>
          </a:p>
        </p:txBody>
      </p:sp>
      <p:sp>
        <p:nvSpPr>
          <p:cNvPr id="3" name="Content Placeholder 2"/>
          <p:cNvSpPr>
            <a:spLocks noGrp="1"/>
          </p:cNvSpPr>
          <p:nvPr>
            <p:ph idx="1"/>
          </p:nvPr>
        </p:nvSpPr>
        <p:spPr/>
        <p:txBody>
          <a:bodyPr>
            <a:normAutofit lnSpcReduction="10000"/>
          </a:bodyPr>
          <a:lstStyle/>
          <a:p>
            <a:r>
              <a:rPr lang="en-US" dirty="0" smtClean="0"/>
              <a:t>  She </a:t>
            </a:r>
            <a:r>
              <a:rPr lang="en-US" dirty="0"/>
              <a:t>spoke honestly.</a:t>
            </a:r>
          </a:p>
          <a:p>
            <a:r>
              <a:rPr lang="en-US" dirty="0"/>
              <a:t>   Honestly, she spoke</a:t>
            </a:r>
            <a:r>
              <a:rPr lang="en-US" dirty="0" smtClean="0"/>
              <a:t>.</a:t>
            </a:r>
          </a:p>
          <a:p>
            <a:endParaRPr lang="en-US" dirty="0"/>
          </a:p>
          <a:p>
            <a:r>
              <a:rPr lang="en-US" dirty="0"/>
              <a:t>   He fired several workers for example.</a:t>
            </a:r>
          </a:p>
          <a:p>
            <a:r>
              <a:rPr lang="en-US" dirty="0"/>
              <a:t>   For example, he fired several workers.  </a:t>
            </a:r>
            <a:endParaRPr lang="en-US" dirty="0" smtClean="0"/>
          </a:p>
          <a:p>
            <a:endParaRPr lang="en-US" dirty="0"/>
          </a:p>
          <a:p>
            <a:r>
              <a:rPr lang="en-US" dirty="0"/>
              <a:t>  He wore two rings on the other hand.</a:t>
            </a:r>
          </a:p>
          <a:p>
            <a:r>
              <a:rPr lang="en-US" dirty="0"/>
              <a:t>  On the other hand, he wore two rings. </a:t>
            </a:r>
          </a:p>
          <a:p>
            <a:endParaRPr lang="en-US" dirty="0"/>
          </a:p>
        </p:txBody>
      </p:sp>
    </p:spTree>
    <p:extLst>
      <p:ext uri="{BB962C8B-B14F-4D97-AF65-F5344CB8AC3E}">
        <p14:creationId xmlns:p14="http://schemas.microsoft.com/office/powerpoint/2010/main" val="33045974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combining</a:t>
            </a:r>
            <a:endParaRPr lang="en-US" dirty="0"/>
          </a:p>
        </p:txBody>
      </p:sp>
      <p:sp>
        <p:nvSpPr>
          <p:cNvPr id="3" name="Content Placeholder 2"/>
          <p:cNvSpPr>
            <a:spLocks noGrp="1"/>
          </p:cNvSpPr>
          <p:nvPr>
            <p:ph idx="1"/>
          </p:nvPr>
        </p:nvSpPr>
        <p:spPr/>
        <p:txBody>
          <a:bodyPr/>
          <a:lstStyle/>
          <a:p>
            <a:r>
              <a:rPr lang="en-US" dirty="0" smtClean="0"/>
              <a:t>Sentence combining is an intervention that has been shown to improve writing. It seems to work best when accompanied by a conversation about the relative effectiveness of choices.</a:t>
            </a:r>
          </a:p>
          <a:p>
            <a:r>
              <a:rPr lang="en-US" dirty="0" smtClean="0"/>
              <a:t>Sentence combining gives practice in the different ways information can be added into a sentence.</a:t>
            </a:r>
            <a:endParaRPr lang="en-US" dirty="0"/>
          </a:p>
        </p:txBody>
      </p:sp>
    </p:spTree>
    <p:extLst>
      <p:ext uri="{BB962C8B-B14F-4D97-AF65-F5344CB8AC3E}">
        <p14:creationId xmlns:p14="http://schemas.microsoft.com/office/powerpoint/2010/main" val="3310950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Sentence combining gives students practice in loading information into a sentence. </a:t>
            </a:r>
            <a:endParaRPr lang="en-US" dirty="0"/>
          </a:p>
        </p:txBody>
      </p:sp>
    </p:spTree>
    <p:extLst>
      <p:ext uri="{BB962C8B-B14F-4D97-AF65-F5344CB8AC3E}">
        <p14:creationId xmlns:p14="http://schemas.microsoft.com/office/powerpoint/2010/main" val="36727741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Lexical density</a:t>
            </a:r>
            <a:endParaRPr lang="en-US" dirty="0"/>
          </a:p>
        </p:txBody>
      </p:sp>
      <p:sp>
        <p:nvSpPr>
          <p:cNvPr id="3" name="Content Placeholder 2"/>
          <p:cNvSpPr>
            <a:spLocks noGrp="1"/>
          </p:cNvSpPr>
          <p:nvPr>
            <p:ph idx="1"/>
          </p:nvPr>
        </p:nvSpPr>
        <p:spPr/>
        <p:txBody>
          <a:bodyPr/>
          <a:lstStyle/>
          <a:p>
            <a:r>
              <a:rPr lang="en-US" dirty="0" smtClean="0"/>
              <a:t>Lexical density is roughly the information density of a text.</a:t>
            </a:r>
          </a:p>
          <a:p>
            <a:r>
              <a:rPr lang="en-US" dirty="0" smtClean="0"/>
              <a:t>You can measure it in terms of the number of lexical terms per clause OR in the ratio of lexical to non-lexical terms within the text.</a:t>
            </a:r>
            <a:endParaRPr lang="en-US" dirty="0"/>
          </a:p>
        </p:txBody>
      </p:sp>
    </p:spTree>
    <p:extLst>
      <p:ext uri="{BB962C8B-B14F-4D97-AF65-F5344CB8AC3E}">
        <p14:creationId xmlns:p14="http://schemas.microsoft.com/office/powerpoint/2010/main" val="22673811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Lexical versus function words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words have lexical meaning and all carry grammatical meaning, but the balance differs substantially.</a:t>
            </a:r>
          </a:p>
          <a:p>
            <a:r>
              <a:rPr lang="en-US" dirty="0" smtClean="0"/>
              <a:t>Nouns, verb, adjectives, and adverbs—the open class words in the language—carry largely lexical meaning.</a:t>
            </a:r>
          </a:p>
          <a:p>
            <a:r>
              <a:rPr lang="en-US" dirty="0" smtClean="0"/>
              <a:t>Other terms—pronouns, prepositions, determiners, verb auxiliaries, conjunctions and the like, the largely closed class words—carry more weight in terms of the grammar. </a:t>
            </a:r>
            <a:endParaRPr lang="en-US" dirty="0"/>
          </a:p>
        </p:txBody>
      </p:sp>
    </p:spTree>
    <p:extLst>
      <p:ext uri="{BB962C8B-B14F-4D97-AF65-F5344CB8AC3E}">
        <p14:creationId xmlns:p14="http://schemas.microsoft.com/office/powerpoint/2010/main" val="3651978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 versus writing</a:t>
            </a:r>
            <a:endParaRPr lang="en-US" dirty="0"/>
          </a:p>
        </p:txBody>
      </p:sp>
      <p:sp>
        <p:nvSpPr>
          <p:cNvPr id="3" name="Content Placeholder 2"/>
          <p:cNvSpPr>
            <a:spLocks noGrp="1"/>
          </p:cNvSpPr>
          <p:nvPr>
            <p:ph idx="1"/>
          </p:nvPr>
        </p:nvSpPr>
        <p:spPr/>
        <p:txBody>
          <a:bodyPr/>
          <a:lstStyle/>
          <a:p>
            <a:r>
              <a:rPr lang="en-US" dirty="0" smtClean="0"/>
              <a:t>What we know from the corpus grammars—from grammars built out of a large body of texts—is that writing is lexically more dense than speech</a:t>
            </a:r>
          </a:p>
          <a:p>
            <a:r>
              <a:rPr lang="en-US" dirty="0" smtClean="0"/>
              <a:t>Within writing, journalistic prose and academic writing are far more lexically dense than fiction.</a:t>
            </a:r>
            <a:endParaRPr lang="en-US" dirty="0"/>
          </a:p>
        </p:txBody>
      </p:sp>
    </p:spTree>
    <p:extLst>
      <p:ext uri="{BB962C8B-B14F-4D97-AF65-F5344CB8AC3E}">
        <p14:creationId xmlns:p14="http://schemas.microsoft.com/office/powerpoint/2010/main" val="4033903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sentence</a:t>
            </a:r>
            <a:endParaRPr lang="en-US" dirty="0"/>
          </a:p>
        </p:txBody>
      </p:sp>
      <p:sp>
        <p:nvSpPr>
          <p:cNvPr id="3" name="Content Placeholder 2"/>
          <p:cNvSpPr>
            <a:spLocks noGrp="1"/>
          </p:cNvSpPr>
          <p:nvPr>
            <p:ph idx="1"/>
          </p:nvPr>
        </p:nvSpPr>
        <p:spPr/>
        <p:txBody>
          <a:bodyPr/>
          <a:lstStyle/>
          <a:p>
            <a:r>
              <a:rPr lang="en-US" dirty="0" smtClean="0"/>
              <a:t>“Ironically, this high tech behavioral revolution is rooted in the work of a mid-century psychologist once maligned as morally bankrupt, even fascist.”</a:t>
            </a:r>
          </a:p>
          <a:p>
            <a:pPr marL="0" indent="0">
              <a:buNone/>
            </a:pPr>
            <a:r>
              <a:rPr lang="en-US" dirty="0" smtClean="0"/>
              <a:t>David H Freedman, “The Perfected Self”</a:t>
            </a:r>
          </a:p>
          <a:p>
            <a:pPr marL="0" indent="0">
              <a:buNone/>
            </a:pPr>
            <a:r>
              <a:rPr lang="en-US" dirty="0" smtClean="0"/>
              <a:t>Atlantic Monthly, June 2012. </a:t>
            </a:r>
            <a:endParaRPr lang="en-US" dirty="0"/>
          </a:p>
        </p:txBody>
      </p:sp>
    </p:spTree>
    <p:extLst>
      <p:ext uri="{BB962C8B-B14F-4D97-AF65-F5344CB8AC3E}">
        <p14:creationId xmlns:p14="http://schemas.microsoft.com/office/powerpoint/2010/main" val="22562344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Here it is again with the lexical terms in boldface.</a:t>
            </a:r>
          </a:p>
          <a:p>
            <a:r>
              <a:rPr lang="en-US" dirty="0" smtClean="0"/>
              <a:t>“</a:t>
            </a:r>
            <a:r>
              <a:rPr lang="en-US" b="1" dirty="0" smtClean="0"/>
              <a:t>Ironically</a:t>
            </a:r>
            <a:r>
              <a:rPr lang="en-US" dirty="0"/>
              <a:t>, this </a:t>
            </a:r>
            <a:r>
              <a:rPr lang="en-US" b="1" dirty="0"/>
              <a:t>high tech behavioral revolution</a:t>
            </a:r>
            <a:r>
              <a:rPr lang="en-US" dirty="0"/>
              <a:t> is </a:t>
            </a:r>
            <a:r>
              <a:rPr lang="en-US" b="1" dirty="0"/>
              <a:t>rooted</a:t>
            </a:r>
            <a:r>
              <a:rPr lang="en-US" dirty="0"/>
              <a:t> in the </a:t>
            </a:r>
            <a:r>
              <a:rPr lang="en-US" b="1" dirty="0"/>
              <a:t>work</a:t>
            </a:r>
            <a:r>
              <a:rPr lang="en-US" dirty="0"/>
              <a:t> of a </a:t>
            </a:r>
            <a:r>
              <a:rPr lang="en-US" b="1" dirty="0"/>
              <a:t>mid-century psychologist once maligned </a:t>
            </a:r>
            <a:r>
              <a:rPr lang="en-US" dirty="0"/>
              <a:t>as </a:t>
            </a:r>
            <a:r>
              <a:rPr lang="en-US" b="1" dirty="0"/>
              <a:t>morally bankrupt</a:t>
            </a:r>
            <a:r>
              <a:rPr lang="en-US" dirty="0"/>
              <a:t>, even </a:t>
            </a:r>
            <a:r>
              <a:rPr lang="en-US" b="1" dirty="0"/>
              <a:t>fascist.</a:t>
            </a:r>
            <a:r>
              <a:rPr lang="en-US" dirty="0"/>
              <a:t>”</a:t>
            </a:r>
          </a:p>
          <a:p>
            <a:endParaRPr lang="en-US" dirty="0"/>
          </a:p>
        </p:txBody>
      </p:sp>
    </p:spTree>
    <p:extLst>
      <p:ext uri="{BB962C8B-B14F-4D97-AF65-F5344CB8AC3E}">
        <p14:creationId xmlns:p14="http://schemas.microsoft.com/office/powerpoint/2010/main" val="3332112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took his tears, and his chalkboards, and his patriotic unction. He took his world-historical sweep and his zodiac of personal demons. He took his edifying projects and his long-haul feuds, his hobbyhorses and hobgoblins. He took his face, his voice, the vials of his wrath, the quivering curds of his indignation—he took it all, and he left the network. Gone!</a:t>
            </a:r>
            <a:endParaRPr lang="en-US" dirty="0"/>
          </a:p>
        </p:txBody>
      </p:sp>
    </p:spTree>
    <p:extLst>
      <p:ext uri="{BB962C8B-B14F-4D97-AF65-F5344CB8AC3E}">
        <p14:creationId xmlns:p14="http://schemas.microsoft.com/office/powerpoint/2010/main" val="28521695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“Ironically” is </a:t>
            </a:r>
            <a:r>
              <a:rPr lang="en-US" dirty="0" err="1" smtClean="0"/>
              <a:t>metadiscourse</a:t>
            </a:r>
            <a:r>
              <a:rPr lang="en-US" dirty="0" smtClean="0"/>
              <a:t>.</a:t>
            </a:r>
          </a:p>
          <a:p>
            <a:r>
              <a:rPr lang="en-US" dirty="0" smtClean="0"/>
              <a:t>“This high-tech behavioral revolution” is  a complex noun phrase acting as “given.”</a:t>
            </a:r>
          </a:p>
          <a:p>
            <a:r>
              <a:rPr lang="en-US" dirty="0" smtClean="0"/>
              <a:t>“rooted,” the central verb, is highly metaphoric. Probably passive.</a:t>
            </a:r>
          </a:p>
          <a:p>
            <a:r>
              <a:rPr lang="en-US" dirty="0" smtClean="0"/>
              <a:t>The sentence is about seven times more lexically dense than typical speech. A great deal of information is packed in a tight space. </a:t>
            </a:r>
            <a:endParaRPr lang="en-US" dirty="0"/>
          </a:p>
        </p:txBody>
      </p:sp>
    </p:spTree>
    <p:extLst>
      <p:ext uri="{BB962C8B-B14F-4D97-AF65-F5344CB8AC3E}">
        <p14:creationId xmlns:p14="http://schemas.microsoft.com/office/powerpoint/2010/main" val="2101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Punctuation</a:t>
            </a:r>
            <a:endParaRPr lang="en-US" dirty="0"/>
          </a:p>
        </p:txBody>
      </p:sp>
      <p:sp>
        <p:nvSpPr>
          <p:cNvPr id="3" name="Content Placeholder 2"/>
          <p:cNvSpPr>
            <a:spLocks noGrp="1"/>
          </p:cNvSpPr>
          <p:nvPr>
            <p:ph idx="1"/>
          </p:nvPr>
        </p:nvSpPr>
        <p:spPr/>
        <p:txBody>
          <a:bodyPr/>
          <a:lstStyle/>
          <a:p>
            <a:r>
              <a:rPr lang="en-US" dirty="0" smtClean="0"/>
              <a:t>Punctuation is the most functional aspect of traditional grammar.</a:t>
            </a:r>
          </a:p>
          <a:p>
            <a:r>
              <a:rPr lang="en-US" dirty="0" smtClean="0"/>
              <a:t>For end stop punctuation, most students have only “complete thought” to guide them.</a:t>
            </a:r>
          </a:p>
          <a:p>
            <a:r>
              <a:rPr lang="en-US" dirty="0" smtClean="0"/>
              <a:t>For internal punctuation, most students have only “put commas where you hear the pauses.” </a:t>
            </a:r>
          </a:p>
          <a:p>
            <a:endParaRPr lang="en-US" dirty="0"/>
          </a:p>
          <a:p>
            <a:endParaRPr lang="en-US" dirty="0"/>
          </a:p>
        </p:txBody>
      </p:sp>
    </p:spTree>
    <p:extLst>
      <p:ext uri="{BB962C8B-B14F-4D97-AF65-F5344CB8AC3E}">
        <p14:creationId xmlns:p14="http://schemas.microsoft.com/office/powerpoint/2010/main" val="3726307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views</a:t>
            </a:r>
            <a:endParaRPr lang="en-US" dirty="0"/>
          </a:p>
        </p:txBody>
      </p:sp>
      <p:sp>
        <p:nvSpPr>
          <p:cNvPr id="3" name="Content Placeholder 2"/>
          <p:cNvSpPr>
            <a:spLocks noGrp="1"/>
          </p:cNvSpPr>
          <p:nvPr>
            <p:ph idx="1"/>
          </p:nvPr>
        </p:nvSpPr>
        <p:spPr/>
        <p:txBody>
          <a:bodyPr>
            <a:normAutofit lnSpcReduction="10000"/>
          </a:bodyPr>
          <a:lstStyle/>
          <a:p>
            <a:r>
              <a:rPr lang="en-US" dirty="0" smtClean="0"/>
              <a:t>A standard sentence requires at least one independent clause. (Grammatical independence, not semantic).</a:t>
            </a:r>
          </a:p>
          <a:p>
            <a:r>
              <a:rPr lang="en-US" dirty="0" smtClean="0"/>
              <a:t>A sentence is a run-on sentence if independent clauses are joined in non-standard ways.</a:t>
            </a:r>
          </a:p>
          <a:p>
            <a:r>
              <a:rPr lang="en-US" dirty="0" smtClean="0"/>
              <a:t>Rather than “pauses,” speech governs the flow of discourse through intonation groups, governed by the rise and fall of pitch.</a:t>
            </a:r>
            <a:endParaRPr lang="en-US" dirty="0"/>
          </a:p>
        </p:txBody>
      </p:sp>
    </p:spTree>
    <p:extLst>
      <p:ext uri="{BB962C8B-B14F-4D97-AF65-F5344CB8AC3E}">
        <p14:creationId xmlns:p14="http://schemas.microsoft.com/office/powerpoint/2010/main" val="33320377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places for intonation</a:t>
            </a:r>
            <a:endParaRPr lang="en-US" dirty="0"/>
          </a:p>
        </p:txBody>
      </p:sp>
      <p:sp>
        <p:nvSpPr>
          <p:cNvPr id="3" name="Content Placeholder 2"/>
          <p:cNvSpPr>
            <a:spLocks noGrp="1"/>
          </p:cNvSpPr>
          <p:nvPr>
            <p:ph idx="1"/>
          </p:nvPr>
        </p:nvSpPr>
        <p:spPr/>
        <p:txBody>
          <a:bodyPr/>
          <a:lstStyle/>
          <a:p>
            <a:r>
              <a:rPr lang="en-US" dirty="0" smtClean="0"/>
              <a:t>After introductory word groups.</a:t>
            </a:r>
          </a:p>
          <a:p>
            <a:r>
              <a:rPr lang="en-US" dirty="0" smtClean="0"/>
              <a:t>To set off non-restrictive modifiers.</a:t>
            </a:r>
          </a:p>
          <a:p>
            <a:r>
              <a:rPr lang="en-US" dirty="0" smtClean="0"/>
              <a:t>To set off parenthetical insertions.</a:t>
            </a:r>
          </a:p>
          <a:p>
            <a:r>
              <a:rPr lang="en-US" dirty="0" smtClean="0"/>
              <a:t>To mark boundaries in a compound series.</a:t>
            </a:r>
          </a:p>
          <a:p>
            <a:r>
              <a:rPr lang="en-US" dirty="0" smtClean="0"/>
              <a:t>To mark the end of a clause and the beginning of another.</a:t>
            </a:r>
          </a:p>
          <a:p>
            <a:r>
              <a:rPr lang="en-US" dirty="0" smtClean="0"/>
              <a:t>To mark adjectives as coordinate.</a:t>
            </a:r>
            <a:endParaRPr lang="en-US" dirty="0"/>
          </a:p>
        </p:txBody>
      </p:sp>
    </p:spTree>
    <p:extLst>
      <p:ext uri="{BB962C8B-B14F-4D97-AF65-F5344CB8AC3E}">
        <p14:creationId xmlns:p14="http://schemas.microsoft.com/office/powerpoint/2010/main" val="6168705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attention</a:t>
            </a:r>
            <a:endParaRPr lang="en-US" dirty="0"/>
          </a:p>
        </p:txBody>
      </p:sp>
      <p:sp>
        <p:nvSpPr>
          <p:cNvPr id="3" name="Content Placeholder 2"/>
          <p:cNvSpPr>
            <a:spLocks noGrp="1"/>
          </p:cNvSpPr>
          <p:nvPr>
            <p:ph idx="1"/>
          </p:nvPr>
        </p:nvSpPr>
        <p:spPr/>
        <p:txBody>
          <a:bodyPr/>
          <a:lstStyle/>
          <a:p>
            <a:r>
              <a:rPr lang="en-US" dirty="0" smtClean="0"/>
              <a:t>The most important decisions involve how much information we place in a sentence and how that information is organized.</a:t>
            </a:r>
          </a:p>
          <a:p>
            <a:r>
              <a:rPr lang="en-US" dirty="0" smtClean="0"/>
              <a:t>Punctuation decisions should work in harmony with that. </a:t>
            </a:r>
          </a:p>
          <a:p>
            <a:r>
              <a:rPr lang="en-US" dirty="0" smtClean="0"/>
              <a:t>All sentences should work in harmony with each other and in harmony with the unfolding purposes of the text.</a:t>
            </a:r>
            <a:endParaRPr lang="en-US" dirty="0"/>
          </a:p>
        </p:txBody>
      </p:sp>
    </p:spTree>
    <p:extLst>
      <p:ext uri="{BB962C8B-B14F-4D97-AF65-F5344CB8AC3E}">
        <p14:creationId xmlns:p14="http://schemas.microsoft.com/office/powerpoint/2010/main" val="196726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conclusions</a:t>
            </a:r>
            <a:br>
              <a:rPr lang="en-US" dirty="0" smtClean="0"/>
            </a:br>
            <a:endParaRPr lang="en-US" dirty="0"/>
          </a:p>
        </p:txBody>
      </p:sp>
      <p:sp>
        <p:nvSpPr>
          <p:cNvPr id="3" name="Content Placeholder 2"/>
          <p:cNvSpPr>
            <a:spLocks noGrp="1"/>
          </p:cNvSpPr>
          <p:nvPr>
            <p:ph idx="1"/>
          </p:nvPr>
        </p:nvSpPr>
        <p:spPr/>
        <p:txBody>
          <a:bodyPr/>
          <a:lstStyle/>
          <a:p>
            <a:r>
              <a:rPr lang="en-US" dirty="0" smtClean="0"/>
              <a:t>Too often, at all levels, we spend much energy AVOIDING a deeper understanding of language as a flexible resource for the construction of meaning. We try to eliminate error with as little metacognitive demand as possible. These practices aim very low.</a:t>
            </a:r>
            <a:endParaRPr lang="en-US" dirty="0"/>
          </a:p>
        </p:txBody>
      </p:sp>
    </p:spTree>
    <p:extLst>
      <p:ext uri="{BB962C8B-B14F-4D97-AF65-F5344CB8AC3E}">
        <p14:creationId xmlns:p14="http://schemas.microsoft.com/office/powerpoint/2010/main" val="18359521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 alternative is to deepen understanding of how meaning happens in different kinds of texts.</a:t>
            </a:r>
          </a:p>
          <a:p>
            <a:r>
              <a:rPr lang="en-US" dirty="0" smtClean="0"/>
              <a:t>Knowledge about language is a useful resource when the focus is on how language participates in the construction of </a:t>
            </a:r>
            <a:r>
              <a:rPr lang="en-US" smtClean="0"/>
              <a:t>text based meaning</a:t>
            </a:r>
            <a:r>
              <a:rPr lang="en-US" dirty="0" smtClean="0"/>
              <a:t>.</a:t>
            </a:r>
          </a:p>
          <a:p>
            <a:r>
              <a:rPr lang="en-US" dirty="0" smtClean="0"/>
              <a:t>Critical reading and critical writing reinforce each other. The greatest benefit comes from exploring language when language is working well.</a:t>
            </a:r>
            <a:endParaRPr lang="en-US" dirty="0"/>
          </a:p>
        </p:txBody>
      </p:sp>
    </p:spTree>
    <p:extLst>
      <p:ext uri="{BB962C8B-B14F-4D97-AF65-F5344CB8AC3E}">
        <p14:creationId xmlns:p14="http://schemas.microsoft.com/office/powerpoint/2010/main" val="14652783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r>
              <a:rPr lang="en-US" dirty="0"/>
              <a:t>Sources and Suggested Reading</a:t>
            </a:r>
          </a:p>
          <a:p>
            <a:r>
              <a:rPr lang="en-US" dirty="0"/>
              <a:t> </a:t>
            </a:r>
          </a:p>
          <a:p>
            <a:r>
              <a:rPr lang="en-US" dirty="0"/>
              <a:t>Fish, Stanley. </a:t>
            </a:r>
            <a:r>
              <a:rPr lang="en-US" i="1" dirty="0"/>
              <a:t>How to Write a Sentence and How to Read One</a:t>
            </a:r>
            <a:r>
              <a:rPr lang="en-US" dirty="0"/>
              <a:t>. New York.  Harper Collins. 2011</a:t>
            </a:r>
          </a:p>
          <a:p>
            <a:r>
              <a:rPr lang="en-US" dirty="0"/>
              <a:t> </a:t>
            </a:r>
          </a:p>
          <a:p>
            <a:r>
              <a:rPr lang="en-US" dirty="0"/>
              <a:t>Graff, Gerald and Cathy </a:t>
            </a:r>
            <a:r>
              <a:rPr lang="en-US" dirty="0" err="1"/>
              <a:t>Birkenstein</a:t>
            </a:r>
            <a:r>
              <a:rPr lang="en-US" dirty="0"/>
              <a:t>. </a:t>
            </a:r>
            <a:r>
              <a:rPr lang="en-US" i="1" dirty="0"/>
              <a:t>They Say/I Say: The Moves that Matter in Academic Writing</a:t>
            </a:r>
            <a:r>
              <a:rPr lang="en-US" dirty="0"/>
              <a:t>. 2</a:t>
            </a:r>
            <a:r>
              <a:rPr lang="en-US" baseline="30000" dirty="0"/>
              <a:t>nd</a:t>
            </a:r>
            <a:r>
              <a:rPr lang="en-US" dirty="0"/>
              <a:t> </a:t>
            </a:r>
          </a:p>
          <a:p>
            <a:r>
              <a:rPr lang="en-US" dirty="0"/>
              <a:t>edition. New York. Norton. 2010</a:t>
            </a:r>
          </a:p>
          <a:p>
            <a:r>
              <a:rPr lang="en-US" dirty="0"/>
              <a:t> </a:t>
            </a:r>
          </a:p>
          <a:p>
            <a:r>
              <a:rPr lang="en-US" dirty="0"/>
              <a:t>Graham, Steven and Delores </a:t>
            </a:r>
            <a:r>
              <a:rPr lang="en-US" dirty="0" err="1"/>
              <a:t>Perin</a:t>
            </a:r>
            <a:r>
              <a:rPr lang="en-US" dirty="0"/>
              <a:t>. </a:t>
            </a:r>
            <a:r>
              <a:rPr lang="en-US" i="1" dirty="0"/>
              <a:t>Writing Next. Effective Strategies to Improve Writing in Adolescents in Middle and High School.</a:t>
            </a:r>
            <a:r>
              <a:rPr lang="en-US" dirty="0"/>
              <a:t>  New York. Carnegie corporation. 2007. </a:t>
            </a:r>
          </a:p>
          <a:p>
            <a:r>
              <a:rPr lang="en-US" dirty="0"/>
              <a:t> </a:t>
            </a:r>
          </a:p>
          <a:p>
            <a:r>
              <a:rPr lang="en-US" dirty="0" err="1"/>
              <a:t>Halliday</a:t>
            </a:r>
            <a:r>
              <a:rPr lang="en-US" dirty="0"/>
              <a:t>, M.A.K. and C.M.I.M. </a:t>
            </a:r>
            <a:r>
              <a:rPr lang="en-US" dirty="0" err="1"/>
              <a:t>Matthiessen</a:t>
            </a:r>
            <a:r>
              <a:rPr lang="en-US" dirty="0"/>
              <a:t>. </a:t>
            </a:r>
            <a:r>
              <a:rPr lang="en-US" i="1" dirty="0"/>
              <a:t>An Introduction to Functional Grammar. </a:t>
            </a:r>
            <a:r>
              <a:rPr lang="en-US" dirty="0"/>
              <a:t>3</a:t>
            </a:r>
            <a:r>
              <a:rPr lang="en-US" baseline="30000" dirty="0"/>
              <a:t>rd</a:t>
            </a:r>
            <a:r>
              <a:rPr lang="en-US" dirty="0"/>
              <a:t> edition. New York. Oxford. 2004.</a:t>
            </a:r>
          </a:p>
          <a:p>
            <a:r>
              <a:rPr lang="en-US" dirty="0"/>
              <a:t> </a:t>
            </a:r>
          </a:p>
          <a:p>
            <a:r>
              <a:rPr lang="en-US" dirty="0"/>
              <a:t>Hancock, Craig. </a:t>
            </a:r>
            <a:r>
              <a:rPr lang="en-US" i="1" dirty="0"/>
              <a:t>Meaning-Centered Grammar: An Introductory Text.</a:t>
            </a:r>
            <a:r>
              <a:rPr lang="en-US" dirty="0"/>
              <a:t> London. Equinox. 2005.</a:t>
            </a:r>
          </a:p>
          <a:p>
            <a:r>
              <a:rPr lang="en-US" dirty="0"/>
              <a:t>     “How Linguistics can Inform the Teaching of Writing.”  In </a:t>
            </a:r>
            <a:r>
              <a:rPr lang="en-US" i="1" dirty="0"/>
              <a:t>The Sage Handbook of Writing  </a:t>
            </a:r>
            <a:endParaRPr lang="en-US" dirty="0"/>
          </a:p>
          <a:p>
            <a:r>
              <a:rPr lang="en-US" i="1" dirty="0"/>
              <a:t>      Development</a:t>
            </a:r>
            <a:r>
              <a:rPr lang="en-US" dirty="0"/>
              <a:t>. Eds. Roger Beard, Debra </a:t>
            </a:r>
            <a:r>
              <a:rPr lang="en-US" dirty="0" err="1"/>
              <a:t>Myhill</a:t>
            </a:r>
            <a:r>
              <a:rPr lang="en-US" dirty="0"/>
              <a:t>, </a:t>
            </a:r>
            <a:r>
              <a:rPr lang="en-US" dirty="0" err="1"/>
              <a:t>Jeni</a:t>
            </a:r>
            <a:r>
              <a:rPr lang="en-US" dirty="0"/>
              <a:t> Riley, and Martin </a:t>
            </a:r>
            <a:r>
              <a:rPr lang="en-US" dirty="0" err="1"/>
              <a:t>Nystrand</a:t>
            </a:r>
            <a:r>
              <a:rPr lang="en-US" dirty="0"/>
              <a:t>. Sage. London. 2009. </a:t>
            </a:r>
          </a:p>
          <a:p>
            <a:r>
              <a:rPr lang="en-US" dirty="0"/>
              <a:t>      </a:t>
            </a:r>
            <a:r>
              <a:rPr lang="en-US" dirty="0" err="1"/>
              <a:t>Pps</a:t>
            </a:r>
            <a:r>
              <a:rPr lang="en-US" dirty="0"/>
              <a:t>. 194-208.</a:t>
            </a:r>
          </a:p>
          <a:p>
            <a:r>
              <a:rPr lang="en-US" dirty="0"/>
              <a:t> </a:t>
            </a:r>
          </a:p>
          <a:p>
            <a:r>
              <a:rPr lang="en-US" dirty="0" err="1"/>
              <a:t>Langacker</a:t>
            </a:r>
            <a:r>
              <a:rPr lang="en-US" dirty="0"/>
              <a:t>, Ronald W. </a:t>
            </a:r>
            <a:r>
              <a:rPr lang="en-US" i="1" dirty="0"/>
              <a:t>Cognitive Grammar: a Basic Introduction</a:t>
            </a:r>
            <a:r>
              <a:rPr lang="en-US" dirty="0"/>
              <a:t>. New York. Oxford. 2008</a:t>
            </a:r>
          </a:p>
          <a:p>
            <a:r>
              <a:rPr lang="en-US" dirty="0"/>
              <a:t> </a:t>
            </a:r>
          </a:p>
          <a:p>
            <a:r>
              <a:rPr lang="en-US" dirty="0"/>
              <a:t>Locke, Terry. Ed. </a:t>
            </a:r>
            <a:r>
              <a:rPr lang="en-US" i="1" dirty="0"/>
              <a:t>Beyond the Grammar Wars</a:t>
            </a:r>
            <a:r>
              <a:rPr lang="en-US" dirty="0"/>
              <a:t>. New York. </a:t>
            </a:r>
            <a:r>
              <a:rPr lang="en-US" dirty="0" err="1"/>
              <a:t>Routledge</a:t>
            </a:r>
            <a:r>
              <a:rPr lang="en-US" dirty="0"/>
              <a:t>. 2010.</a:t>
            </a:r>
          </a:p>
          <a:p>
            <a:r>
              <a:rPr lang="en-US" dirty="0"/>
              <a:t> </a:t>
            </a:r>
          </a:p>
          <a:p>
            <a:r>
              <a:rPr lang="en-US" dirty="0" err="1"/>
              <a:t>Myhill</a:t>
            </a:r>
            <a:r>
              <a:rPr lang="en-US" dirty="0"/>
              <a:t>, Debra. URL for the Exeter Study </a:t>
            </a:r>
            <a:r>
              <a:rPr lang="en-US" u="sng" dirty="0">
                <a:hlinkClick r:id="rId2"/>
              </a:rPr>
              <a:t>http://education.exeter.ac.uk/projects.php?id=419</a:t>
            </a:r>
            <a:endParaRPr lang="en-US" dirty="0"/>
          </a:p>
          <a:p>
            <a:r>
              <a:rPr lang="en-US" dirty="0"/>
              <a:t> </a:t>
            </a:r>
          </a:p>
          <a:p>
            <a:r>
              <a:rPr lang="en-US" dirty="0" err="1"/>
              <a:t>Schleppegrell</a:t>
            </a:r>
            <a:r>
              <a:rPr lang="en-US" dirty="0"/>
              <a:t>, Mary J. “At Last: The Meaning in Grammar.” </a:t>
            </a:r>
            <a:r>
              <a:rPr lang="en-US" i="1" dirty="0"/>
              <a:t>Research in the Teaching of English.</a:t>
            </a:r>
            <a:r>
              <a:rPr lang="en-US" dirty="0"/>
              <a:t> 42 (1): 121-128. 2007</a:t>
            </a:r>
            <a:endParaRPr lang="en-US" dirty="0"/>
          </a:p>
        </p:txBody>
      </p:sp>
    </p:spTree>
    <p:extLst>
      <p:ext uri="{BB962C8B-B14F-4D97-AF65-F5344CB8AC3E}">
        <p14:creationId xmlns:p14="http://schemas.microsoft.com/office/powerpoint/2010/main" val="49182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was no replacement for Glenn Beck. None was possible. The portal simply resealed itself, and there we were again—we the people, the watchers of Fox, back with the everyday lineup of </a:t>
            </a:r>
            <a:r>
              <a:rPr lang="en-US" dirty="0" err="1" smtClean="0"/>
              <a:t>guffers</a:t>
            </a:r>
            <a:r>
              <a:rPr lang="en-US" dirty="0" smtClean="0"/>
              <a:t> and bluffers.</a:t>
            </a:r>
            <a:endParaRPr lang="en-US" dirty="0"/>
          </a:p>
        </p:txBody>
      </p:sp>
    </p:spTree>
    <p:extLst>
      <p:ext uri="{BB962C8B-B14F-4D97-AF65-F5344CB8AC3E}">
        <p14:creationId xmlns:p14="http://schemas.microsoft.com/office/powerpoint/2010/main" val="317853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we get where we are?</a:t>
            </a:r>
            <a:endParaRPr lang="en-US" dirty="0"/>
          </a:p>
        </p:txBody>
      </p:sp>
      <p:sp>
        <p:nvSpPr>
          <p:cNvPr id="3" name="Content Placeholder 2"/>
          <p:cNvSpPr>
            <a:spLocks noGrp="1"/>
          </p:cNvSpPr>
          <p:nvPr>
            <p:ph idx="1"/>
          </p:nvPr>
        </p:nvSpPr>
        <p:spPr/>
        <p:txBody>
          <a:bodyPr/>
          <a:lstStyle/>
          <a:p>
            <a:r>
              <a:rPr lang="en-US" dirty="0" smtClean="0"/>
              <a:t>Remedial courses have a history rooted in open-admission policies of the late sixties and seventies. They countered criticism that college would be a “revolving door” or a place of lowered standards. They would free other teachers up to teach legitimate college level courses.</a:t>
            </a:r>
            <a:endParaRPr lang="en-US" dirty="0"/>
          </a:p>
        </p:txBody>
      </p:sp>
    </p:spTree>
    <p:extLst>
      <p:ext uri="{BB962C8B-B14F-4D97-AF65-F5344CB8AC3E}">
        <p14:creationId xmlns:p14="http://schemas.microsoft.com/office/powerpoint/2010/main" val="3124593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Now we are faced with the uncomfortable realization that these course may be counter-productive. Rather than helping students, they may be impeding graduation.</a:t>
            </a:r>
            <a:endParaRPr lang="en-US" dirty="0"/>
          </a:p>
        </p:txBody>
      </p:sp>
    </p:spTree>
    <p:extLst>
      <p:ext uri="{BB962C8B-B14F-4D97-AF65-F5344CB8AC3E}">
        <p14:creationId xmlns:p14="http://schemas.microsoft.com/office/powerpoint/2010/main" val="3923935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explanations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There is a stigma to non-credit courses. Students are demeaned by the placement and lack motivation.</a:t>
            </a:r>
          </a:p>
          <a:p>
            <a:pPr marL="0" indent="0">
              <a:buNone/>
            </a:pPr>
            <a:r>
              <a:rPr lang="en-US" dirty="0" smtClean="0"/>
              <a:t>We are at the mercy of placement instruments that are not fully predictive.</a:t>
            </a:r>
          </a:p>
          <a:p>
            <a:pPr marL="0" indent="0">
              <a:buNone/>
            </a:pPr>
            <a:r>
              <a:rPr lang="en-US" dirty="0" smtClean="0"/>
              <a:t>Extending the time a student needs to graduate increases the possibility that family, health, and job problems may intercede.</a:t>
            </a:r>
          </a:p>
          <a:p>
            <a:pPr marL="0" indent="0">
              <a:buNone/>
            </a:pPr>
            <a:r>
              <a:rPr lang="en-US" dirty="0" smtClean="0"/>
              <a:t>Faculty are underpaid, underappreciated, and overworked.</a:t>
            </a:r>
            <a:endParaRPr lang="en-US" dirty="0"/>
          </a:p>
        </p:txBody>
      </p:sp>
    </p:spTree>
    <p:extLst>
      <p:ext uri="{BB962C8B-B14F-4D97-AF65-F5344CB8AC3E}">
        <p14:creationId xmlns:p14="http://schemas.microsoft.com/office/powerpoint/2010/main" val="3032446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Possibility</a:t>
            </a:r>
            <a:endParaRPr lang="en-US" dirty="0"/>
          </a:p>
        </p:txBody>
      </p:sp>
      <p:sp>
        <p:nvSpPr>
          <p:cNvPr id="3" name="Content Placeholder 2"/>
          <p:cNvSpPr>
            <a:spLocks noGrp="1"/>
          </p:cNvSpPr>
          <p:nvPr>
            <p:ph idx="1"/>
          </p:nvPr>
        </p:nvSpPr>
        <p:spPr/>
        <p:txBody>
          <a:bodyPr/>
          <a:lstStyle/>
          <a:p>
            <a:r>
              <a:rPr lang="en-US" dirty="0" smtClean="0"/>
              <a:t>“Remedial” approaches to literacy are philosophically oriented in the wrong direction. </a:t>
            </a:r>
            <a:endParaRPr lang="en-US" dirty="0"/>
          </a:p>
          <a:p>
            <a:r>
              <a:rPr lang="en-US" dirty="0" smtClean="0"/>
              <a:t>Rather than remediate deficiencies, instruction should focus on the construction of competence. </a:t>
            </a:r>
            <a:endParaRPr lang="en-US" dirty="0"/>
          </a:p>
        </p:txBody>
      </p:sp>
    </p:spTree>
    <p:extLst>
      <p:ext uri="{BB962C8B-B14F-4D97-AF65-F5344CB8AC3E}">
        <p14:creationId xmlns:p14="http://schemas.microsoft.com/office/powerpoint/2010/main" val="3465328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2032</Words>
  <Application>Microsoft Office PowerPoint</Application>
  <PresentationFormat>On-screen Show (4:3)</PresentationFormat>
  <Paragraphs>162</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Non-Remedial approaches to Grammar: Competence focused grammar instruction in a stretch model course at UAlbany</vt:lpstr>
      <vt:lpstr>PowerPoint Presentation</vt:lpstr>
      <vt:lpstr>PowerPoint Presentation</vt:lpstr>
      <vt:lpstr>PowerPoint Presentation</vt:lpstr>
      <vt:lpstr>PowerPoint Presentation</vt:lpstr>
      <vt:lpstr>How did we get where we are?</vt:lpstr>
      <vt:lpstr>PowerPoint Presentation</vt:lpstr>
      <vt:lpstr>Possible explanations</vt:lpstr>
      <vt:lpstr>Another Possibility</vt:lpstr>
      <vt:lpstr>PowerPoint Presentation</vt:lpstr>
      <vt:lpstr>PowerPoint Presentation</vt:lpstr>
      <vt:lpstr>A critique of the progressive position</vt:lpstr>
      <vt:lpstr>PowerPoint Presentation</vt:lpstr>
      <vt:lpstr>General Principle 1: Start with the end in mind</vt:lpstr>
      <vt:lpstr>General Principle 2: Stimulate a genuine exploration</vt:lpstr>
      <vt:lpstr>Connect the sentence to text</vt:lpstr>
      <vt:lpstr>Reorient attention to language as a resource for meaning </vt:lpstr>
      <vt:lpstr>PowerPoint Presentation</vt:lpstr>
      <vt:lpstr>PowerPoint Presentation</vt:lpstr>
      <vt:lpstr>PowerPoint Presentation</vt:lpstr>
      <vt:lpstr>Texts are dialogic</vt:lpstr>
      <vt:lpstr>Sentences as schematic structures </vt:lpstr>
      <vt:lpstr>PowerPoint Presentation</vt:lpstr>
      <vt:lpstr>PowerPoint Presentation</vt:lpstr>
      <vt:lpstr>Pattern sentence</vt:lpstr>
      <vt:lpstr>Additional sentences</vt:lpstr>
      <vt:lpstr>Five paragraph theme as schematic structure</vt:lpstr>
      <vt:lpstr>PowerPoint Presentation</vt:lpstr>
      <vt:lpstr>Metadiscourse</vt:lpstr>
      <vt:lpstr>Explicit versus implied meaning</vt:lpstr>
      <vt:lpstr>Directive for nonfiction texts</vt:lpstr>
      <vt:lpstr>Sentence pairs for metadiscourse</vt:lpstr>
      <vt:lpstr>Sentence combining</vt:lpstr>
      <vt:lpstr>PowerPoint Presentation</vt:lpstr>
      <vt:lpstr>Lexical density</vt:lpstr>
      <vt:lpstr>Lexical versus function words</vt:lpstr>
      <vt:lpstr>Speech versus writing</vt:lpstr>
      <vt:lpstr>Sample sentence</vt:lpstr>
      <vt:lpstr>PowerPoint Presentation</vt:lpstr>
      <vt:lpstr>PowerPoint Presentation</vt:lpstr>
      <vt:lpstr>Punctuation</vt:lpstr>
      <vt:lpstr>Alternative views</vt:lpstr>
      <vt:lpstr>Default places for intonation</vt:lpstr>
      <vt:lpstr>Sentence attention</vt:lpstr>
      <vt:lpstr>Some conclusions </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Non-Remedial approaches to Grammar in Stretch Model Curriculum</dc:title>
  <dc:creator>Owner</dc:creator>
  <cp:lastModifiedBy>Owner</cp:lastModifiedBy>
  <cp:revision>32</cp:revision>
  <dcterms:created xsi:type="dcterms:W3CDTF">2012-05-29T15:09:39Z</dcterms:created>
  <dcterms:modified xsi:type="dcterms:W3CDTF">2012-06-06T21:54:38Z</dcterms:modified>
</cp:coreProperties>
</file>