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12" r:id="rId3"/>
    <p:sldId id="313" r:id="rId4"/>
    <p:sldId id="314" r:id="rId5"/>
    <p:sldId id="315" r:id="rId6"/>
    <p:sldId id="316" r:id="rId7"/>
    <p:sldId id="318" r:id="rId8"/>
    <p:sldId id="319" r:id="rId9"/>
    <p:sldId id="321" r:id="rId10"/>
    <p:sldId id="323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9" r:id="rId22"/>
    <p:sldId id="338" r:id="rId23"/>
    <p:sldId id="337" r:id="rId24"/>
    <p:sldId id="342" r:id="rId25"/>
    <p:sldId id="341" r:id="rId26"/>
    <p:sldId id="340" r:id="rId27"/>
    <p:sldId id="336" r:id="rId28"/>
    <p:sldId id="335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4705" autoAdjust="0"/>
  </p:normalViewPr>
  <p:slideViewPr>
    <p:cSldViewPr>
      <p:cViewPr>
        <p:scale>
          <a:sx n="70" d="100"/>
          <a:sy n="70" d="100"/>
        </p:scale>
        <p:origin x="-177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CF859EA-606D-4E12-A5DC-DC7DBDCFD33F}" type="datetimeFigureOut">
              <a:rPr lang="en-US"/>
              <a:pPr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9F3A98D-B2BF-4E45-8D03-C127977A7B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9DEAA43-6B20-4421-B634-BB355B9DB8FA}" type="datetimeFigureOut">
              <a:rPr lang="en-US"/>
              <a:pPr/>
              <a:t>6/13/2013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8EE3770-575B-4092-A867-669586FB1A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F0D60C5-9B1C-4A2E-9E70-EFB3C83A857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59774-3E71-4D22-9B09-EBC2C1350A93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BBCF5-B247-4F18-A68A-C2F78823D7EA}" type="datetimeFigureOut">
              <a:rPr lang="en-US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64A1A-6C5B-40D3-BF76-047388ACA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9C0D2A-277A-4506-9799-56D8A4193A7D}" type="datetimeFigureOut">
              <a:rPr lang="en-US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94FF0-AF6D-4E6B-8774-3466F6417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A5886F-3E96-45F3-A906-62112BB6600F}" type="datetimeFigureOut">
              <a:rPr lang="en-US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21B88-A0EA-4D2F-B5EC-DA4D213FA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7C61C6-FD10-40A4-906D-0F81D759012F}" type="datetimeFigureOut">
              <a:rPr lang="en-US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A91CD-8FE5-4DCD-AB39-D7F03C1A21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EFC976-E839-4456-83D1-EA222A3F67FA}" type="datetimeFigureOut">
              <a:rPr lang="en-US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B5DFF-F230-4EE1-BADF-5ED12A286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8C0D17-0BDE-44C5-AFA6-CC988538D963}" type="datetimeFigureOut">
              <a:rPr lang="en-US"/>
              <a:pPr/>
              <a:t>6/13/2013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23205-8DFA-489E-8BFE-9A95151602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A56257-0399-4F44-B8CC-92958167F8D5}" type="datetimeFigureOut">
              <a:rPr lang="en-US"/>
              <a:pPr/>
              <a:t>6/13/2013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1E5DF-4A41-422B-ACBA-DF34579F3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0703C6-6381-4D17-8A9E-D27C99BEBB9A}" type="datetimeFigureOut">
              <a:rPr lang="en-US"/>
              <a:pPr/>
              <a:t>6/13/2013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4B05D-2218-49BA-8026-D79D8FC227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54821A-4C3E-406E-9C51-FEE83A560ABB}" type="datetimeFigureOut">
              <a:rPr lang="en-US"/>
              <a:pPr/>
              <a:t>6/13/2013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B53CD-B583-4A9B-B540-21BF4DF073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BA971C-5CA4-4577-9B47-A8650B8F8C3F}" type="datetimeFigureOut">
              <a:rPr lang="en-US"/>
              <a:pPr/>
              <a:t>6/13/2013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1869E4-F796-4F6B-A4B0-9448F6DCE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D205D0-AA3A-41A3-AA65-1E778E579671}" type="datetimeFigureOut">
              <a:rPr lang="en-US"/>
              <a:pPr/>
              <a:t>6/13/2013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D89A8-8D16-415D-846B-1B9DF2C5DD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BC9EE3A-69E5-4507-B26D-0434E7DFA3BC}" type="datetimeFigureOut">
              <a:rPr lang="en-US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3438ED7-EE12-470B-A6D6-7323E9D01B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htmlgiant.com/behind-the-scenes/mfa-fiction-workshop-syllabus/attachment/syllabus-shir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dhewett@ccbcmd.edu" TargetMode="External"/><Relationship Id="rId2" Type="http://schemas.openxmlformats.org/officeDocument/2006/relationships/hyperlink" Target="mailto:agarrido@ccbcmd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trevathan@ccbcmd.ed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q=ccbc+catonsville&amp;um=1&amp;sa=N&amp;rls=com.microsoft:en-us:IE-SearchBox&amp;rlz=1I7GPEA_en&amp;hl=en&amp;biw=1366&amp;bih=545&amp;tbm=isch&amp;tbnid=OK0WsOS07GQnzM:&amp;imgrefurl=http://www.baltimorecollegetown.org/colleges/choose-a-college/community-college-of-baltimore-county/&amp;docid=xDdvBwM7YpjLkM&amp;imgurl=http://www.baltimorecollegetown.org/images/colleges/17_Catonsville.jpg&amp;w=639&amp;h=452&amp;ei=kTuvUYeTL9Ox4AOR94CQBg&amp;zoom=1&amp;iact=rc&amp;page=1&amp;tbnh=140&amp;tbnw=186&amp;start=0&amp;ndsp=20&amp;ved=1t:429,r:15,s:0,i:155&amp;tx=101&amp;ty=7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javascript:void(0)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76200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31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solidFill>
                  <a:schemeClr val="tx1"/>
                </a:solidFill>
                <a:cs typeface="Arial" charset="0"/>
              </a:rPr>
              <a:t>Alex </a:t>
            </a:r>
            <a:r>
              <a:rPr lang="en-US" sz="3000" dirty="0" err="1" smtClean="0">
                <a:solidFill>
                  <a:schemeClr val="tx1"/>
                </a:solidFill>
                <a:cs typeface="Arial" charset="0"/>
              </a:rPr>
              <a:t>Garrido</a:t>
            </a:r>
            <a:r>
              <a:rPr lang="en-US" sz="3000" dirty="0" smtClean="0">
                <a:solidFill>
                  <a:schemeClr val="tx1"/>
                </a:solidFill>
                <a:cs typeface="Arial" charset="0"/>
              </a:rPr>
              <a:t>, ESOL faculty  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solidFill>
                  <a:schemeClr val="tx1"/>
                </a:solidFill>
                <a:cs typeface="Arial" charset="0"/>
              </a:rPr>
              <a:t>David Hewitt, English faculty 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solidFill>
                  <a:schemeClr val="tx1"/>
                </a:solidFill>
                <a:cs typeface="Arial" charset="0"/>
              </a:rPr>
              <a:t>Debbie </a:t>
            </a:r>
            <a:r>
              <a:rPr lang="en-US" sz="3000" dirty="0" err="1" smtClean="0">
                <a:solidFill>
                  <a:schemeClr val="tx1"/>
                </a:solidFill>
                <a:cs typeface="Arial" charset="0"/>
              </a:rPr>
              <a:t>Trevathan</a:t>
            </a:r>
            <a:r>
              <a:rPr lang="en-US" sz="3000" dirty="0" smtClean="0">
                <a:solidFill>
                  <a:schemeClr val="tx1"/>
                </a:solidFill>
                <a:cs typeface="Arial" charset="0"/>
              </a:rPr>
              <a:t>, Coordinator</a:t>
            </a:r>
          </a:p>
          <a:p>
            <a:pPr eaLnBrk="1" hangingPunct="1">
              <a:lnSpc>
                <a:spcPct val="90000"/>
              </a:lnSpc>
            </a:pPr>
            <a:r>
              <a:rPr lang="en-US" sz="4500" b="1" dirty="0" smtClean="0">
                <a:solidFill>
                  <a:srgbClr val="898989"/>
                </a:solidFill>
                <a:latin typeface="Arial" charset="0"/>
                <a:cs typeface="Arial" charset="0"/>
              </a:rPr>
              <a:t> </a:t>
            </a:r>
            <a:r>
              <a:rPr lang="en-US" sz="4300" b="1" dirty="0" smtClean="0">
                <a:solidFill>
                  <a:srgbClr val="0070C0"/>
                </a:solidFill>
                <a:cs typeface="Arial" charset="0"/>
              </a:rPr>
              <a:t>5th Annual Conference on Acceleration in Developmental Education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1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June 12, 2013 </a:t>
            </a:r>
          </a:p>
          <a:p>
            <a:pPr eaLnBrk="1" hangingPunct="1">
              <a:lnSpc>
                <a:spcPct val="90000"/>
              </a:lnSpc>
            </a:pPr>
            <a:endParaRPr lang="en-US" sz="3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4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609600"/>
            <a:ext cx="78370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i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Pedagogy in ALPESOL:</a:t>
            </a:r>
          </a:p>
          <a:p>
            <a:pPr algn="ctr"/>
            <a:r>
              <a:rPr lang="en-US" sz="4800" b="1" i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Acceleration Goes Global</a:t>
            </a:r>
            <a:endParaRPr lang="en-US" sz="48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2060"/>
                </a:solidFill>
              </a:rPr>
              <a:t>ESOL 052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800" smtClean="0"/>
              <a:t>6 Billable Hours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/>
              <a:t>Standard Syllabus   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/>
              <a:t>3 Paragraphs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/>
              <a:t>3 Essays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/>
              <a:t>2 In-Class Writings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/>
              <a:t>One Rewrite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/>
              <a:t>Holistic Scoring Rubric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/>
              <a:t>A Midterm and a Final Exam (= 50% of final grade)</a:t>
            </a:r>
          </a:p>
          <a:p>
            <a:pPr>
              <a:buFont typeface="Wingdings" pitchFamily="2" charset="2"/>
              <a:buChar char="ü"/>
            </a:pPr>
            <a:r>
              <a:rPr lang="en-US" sz="2800" smtClean="0"/>
              <a:t>Currently Pass/Fail</a:t>
            </a:r>
          </a:p>
          <a:p>
            <a:endParaRPr lang="en-US" smtClean="0"/>
          </a:p>
        </p:txBody>
      </p:sp>
      <p:pic>
        <p:nvPicPr>
          <p:cNvPr id="11268" name="Picture 3" descr="http://htmlgiant.com/wp-content/uploads/2012/01/syllabus-shirt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600200"/>
            <a:ext cx="30321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latin typeface="+mn-lt"/>
                <a:cs typeface="Arial" pitchFamily="34" charset="0"/>
              </a:rPr>
              <a:t>Academic ESOL &amp; English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013325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9144000" cy="5867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3563" cy="533400"/>
          </a:xfrm>
        </p:spPr>
        <p:txBody>
          <a:bodyPr>
            <a:normAutofit fontScale="90000"/>
          </a:bodyPr>
          <a:lstStyle/>
          <a:p>
            <a:r>
              <a:rPr lang="en-US" sz="2400" u="sng" dirty="0" smtClean="0"/>
              <a:t>Table 1: Course success rates for ALPESOL and ESOL 052 students</a:t>
            </a:r>
            <a:endParaRPr lang="en-US" sz="40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305800" cy="5522596"/>
        </p:xfrm>
        <a:graphic>
          <a:graphicData uri="http://schemas.openxmlformats.org/drawingml/2006/table">
            <a:tbl>
              <a:tblPr/>
              <a:tblGrid>
                <a:gridCol w="1295400"/>
                <a:gridCol w="930275"/>
                <a:gridCol w="1054100"/>
                <a:gridCol w="1054100"/>
                <a:gridCol w="904875"/>
                <a:gridCol w="766763"/>
                <a:gridCol w="766762"/>
                <a:gridCol w="766763"/>
                <a:gridCol w="766762"/>
              </a:tblGrid>
              <a:tr h="3143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Semester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ALPESOL students*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ESOL 052 students*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635" marR="6363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65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Pass rates in ESOL 052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Pass Rates in English 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(A-C)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Pass rates of those enrolling in ESOL 054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Pass rates of those enrolling in English 102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Pass rates in ESOL 052</a:t>
                      </a:r>
                    </a:p>
                  </a:txBody>
                  <a:tcPr marL="63635" marR="63635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Pass Rates in English 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(A-C)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Pass rates of those enrolling in ESOL 054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Pass rates of those enrolling in English 102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Spring 2012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86%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59%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90%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(9)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100%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(1)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78%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(153)</a:t>
                      </a:r>
                    </a:p>
                  </a:txBody>
                  <a:tcPr marL="63635" marR="63635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(103)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(128)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(9)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7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Fall 2012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88%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88%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(14)</a:t>
                      </a:r>
                    </a:p>
                  </a:txBody>
                  <a:tcPr marL="63635" marR="6363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81%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(162)</a:t>
                      </a:r>
                    </a:p>
                  </a:txBody>
                  <a:tcPr marL="63635" marR="63635" marT="0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(137)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63635" marR="6363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229600" cy="762000"/>
          </a:xfrm>
        </p:spPr>
        <p:txBody>
          <a:bodyPr/>
          <a:lstStyle/>
          <a:p>
            <a:r>
              <a:rPr lang="en-US" sz="2400" u="sng" dirty="0" smtClean="0"/>
              <a:t>Table 2: ALPESOL and ESOL students’ retention for all semesters</a:t>
            </a:r>
            <a:endParaRPr lang="en-US" sz="24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62000"/>
          <a:ext cx="9144001" cy="6249989"/>
        </p:xfrm>
        <a:graphic>
          <a:graphicData uri="http://schemas.openxmlformats.org/drawingml/2006/table">
            <a:tbl>
              <a:tblPr/>
              <a:tblGrid>
                <a:gridCol w="1077913"/>
                <a:gridCol w="1122363"/>
                <a:gridCol w="1458912"/>
                <a:gridCol w="1457325"/>
                <a:gridCol w="1331913"/>
                <a:gridCol w="1347787"/>
                <a:gridCol w="1347788"/>
              </a:tblGrid>
              <a:tr h="4254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Semester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ALPESOL students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ESOL 052 students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2002" marR="620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9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Next Semester</a:t>
                      </a:r>
                    </a:p>
                  </a:txBody>
                  <a:tcPr marL="62002" marR="620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Next semester</a:t>
                      </a:r>
                    </a:p>
                  </a:txBody>
                  <a:tcPr marL="62002" marR="6200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33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Retention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Mean GPA in Credit Courses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Mean Credits Earned in Credit Courses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Retention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Mean GPA in Credit Courses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Mean Credits Earned in Credit Courses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Spring 2012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59%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(13)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2.62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15.77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77%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(150)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2.67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12.22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Fall 2012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88%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(21)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79%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(153)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NA</a:t>
                      </a:r>
                    </a:p>
                  </a:txBody>
                  <a:tcPr marL="62002" marR="6200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563" cy="533400"/>
          </a:xfrm>
        </p:spPr>
        <p:txBody>
          <a:bodyPr>
            <a:normAutofit fontScale="90000"/>
          </a:bodyPr>
          <a:lstStyle/>
          <a:p>
            <a:r>
              <a:rPr lang="en-US" sz="2700" u="sng" dirty="0" smtClean="0"/>
              <a:t>Table 3: Number of students enrolled in ALPESOL and ESOL 052 sections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985835"/>
          <a:ext cx="8382000" cy="5644190"/>
        </p:xfrm>
        <a:graphic>
          <a:graphicData uri="http://schemas.openxmlformats.org/drawingml/2006/table">
            <a:tbl>
              <a:tblPr/>
              <a:tblGrid>
                <a:gridCol w="2794000"/>
                <a:gridCol w="2794000"/>
                <a:gridCol w="2794000"/>
              </a:tblGrid>
              <a:tr h="4199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Semester</a:t>
                      </a:r>
                    </a:p>
                  </a:txBody>
                  <a:tcPr marL="68091" marR="68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ALPESOL students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091" marR="68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ESOL 052 students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091" marR="68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Spring 2010</a:t>
                      </a:r>
                    </a:p>
                  </a:txBody>
                  <a:tcPr marL="68091" marR="68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091" marR="68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188</a:t>
                      </a:r>
                    </a:p>
                  </a:txBody>
                  <a:tcPr marL="68091" marR="68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Fall 2010</a:t>
                      </a:r>
                    </a:p>
                  </a:txBody>
                  <a:tcPr marL="68091" marR="68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091" marR="68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196</a:t>
                      </a:r>
                    </a:p>
                  </a:txBody>
                  <a:tcPr marL="68091" marR="68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Spring 2011</a:t>
                      </a:r>
                    </a:p>
                  </a:txBody>
                  <a:tcPr marL="68091" marR="68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091" marR="68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215</a:t>
                      </a:r>
                    </a:p>
                  </a:txBody>
                  <a:tcPr marL="68091" marR="68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Fall 2011</a:t>
                      </a:r>
                    </a:p>
                  </a:txBody>
                  <a:tcPr marL="68091" marR="68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091" marR="68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170</a:t>
                      </a:r>
                    </a:p>
                  </a:txBody>
                  <a:tcPr marL="68091" marR="68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Spring 2012</a:t>
                      </a:r>
                    </a:p>
                  </a:txBody>
                  <a:tcPr marL="68091" marR="68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8091" marR="68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196</a:t>
                      </a:r>
                    </a:p>
                  </a:txBody>
                  <a:tcPr marL="68091" marR="68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0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Fall 2012</a:t>
                      </a:r>
                    </a:p>
                  </a:txBody>
                  <a:tcPr marL="68091" marR="6809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091" marR="68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195</a:t>
                      </a:r>
                    </a:p>
                  </a:txBody>
                  <a:tcPr marL="68091" marR="6809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8319" y="1600200"/>
            <a:ext cx="872540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On the syllabus and in the classroom:</a:t>
            </a:r>
          </a:p>
          <a:p>
            <a:pPr algn="ctr"/>
            <a:endParaRPr lang="en-US" sz="4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How ALPESOL differs from</a:t>
            </a:r>
          </a:p>
          <a:p>
            <a:pPr algn="ctr"/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standard Academic ESOL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smtClean="0">
                <a:solidFill>
                  <a:srgbClr val="002060"/>
                </a:solidFill>
              </a:rPr>
              <a:t>CCBC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2713" y="457200"/>
            <a:ext cx="4916487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513" y="1879600"/>
            <a:ext cx="35052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924800" cy="1524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How does ALPESOL differ from standard Academic ESOL?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162800" cy="2209800"/>
          </a:xfrm>
        </p:spPr>
        <p:txBody>
          <a:bodyPr>
            <a:normAutofit/>
          </a:bodyPr>
          <a:lstStyle/>
          <a:p>
            <a:pPr marL="742950" indent="-7429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Grading criteria</a:t>
            </a:r>
          </a:p>
          <a:p>
            <a:pPr marL="742950" indent="-7429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Choice of assignment topics</a:t>
            </a:r>
          </a:p>
          <a:p>
            <a:pPr marL="742950" indent="-7429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Use of classroom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4191000" cy="1219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Grading Criteria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305800" cy="3352800"/>
          </a:xfrm>
        </p:spPr>
        <p:txBody>
          <a:bodyPr>
            <a:normAutofit/>
          </a:bodyPr>
          <a:lstStyle/>
          <a:p>
            <a:pPr marL="742950" indent="-742950" algn="l" eaLnBrk="1" hangingPunct="1">
              <a:lnSpc>
                <a:spcPct val="9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While standards for a passing paragraph/</a:t>
            </a:r>
          </a:p>
          <a:p>
            <a:pPr marL="742950" indent="-742950" algn="l" eaLnBrk="1" hangingPunct="1">
              <a:lnSpc>
                <a:spcPct val="9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essay/exam are identical to those in a</a:t>
            </a:r>
          </a:p>
          <a:p>
            <a:pPr marL="742950" indent="-742950" algn="l" eaLnBrk="1" hangingPunct="1">
              <a:lnSpc>
                <a:spcPct val="9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standard Academic ESOL course, grading]</a:t>
            </a:r>
          </a:p>
          <a:p>
            <a:pPr marL="742950" indent="-742950" algn="l" eaLnBrk="1" hangingPunct="1">
              <a:lnSpc>
                <a:spcPct val="9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criteria for the course (for instance number</a:t>
            </a:r>
          </a:p>
          <a:p>
            <a:pPr marL="742950" indent="-742950" algn="l" eaLnBrk="1" hangingPunct="1">
              <a:lnSpc>
                <a:spcPct val="90000"/>
              </a:lnSpc>
            </a:pPr>
            <a:r>
              <a:rPr lang="en-US" sz="3600" dirty="0" smtClean="0">
                <a:solidFill>
                  <a:schemeClr val="tx1"/>
                </a:solidFill>
              </a:rPr>
              <a:t>and types of assignments) may vary.</a:t>
            </a:r>
          </a:p>
          <a:p>
            <a:pPr marL="742950" indent="-7429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36874" name="Picture 10" descr="C:\Users\Dave\AppData\Local\Microsoft\Windows\Temporary Internet Files\Content.IE5\XKUU898S\MC9002340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04800"/>
            <a:ext cx="2713022" cy="1351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6934200" cy="12954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Choice of Assignment</a:t>
            </a:r>
            <a:br>
              <a:rPr lang="en-US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 Topics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133600"/>
            <a:ext cx="7467600" cy="3505200"/>
          </a:xfrm>
        </p:spPr>
        <p:txBody>
          <a:bodyPr>
            <a:noAutofit/>
          </a:bodyPr>
          <a:lstStyle/>
          <a:p>
            <a:pPr marL="742950" indent="-742950" algn="l" eaLnBrk="1" hangingPunct="1"/>
            <a:r>
              <a:rPr lang="en-US" sz="3600" dirty="0" smtClean="0">
                <a:solidFill>
                  <a:schemeClr val="tx1"/>
                </a:solidFill>
              </a:rPr>
              <a:t>With an eye toward integrating the</a:t>
            </a:r>
          </a:p>
          <a:p>
            <a:pPr marL="742950" indent="-742950" algn="l" eaLnBrk="1" hangingPunct="1"/>
            <a:r>
              <a:rPr lang="en-US" sz="3600" dirty="0" smtClean="0">
                <a:solidFill>
                  <a:schemeClr val="tx1"/>
                </a:solidFill>
              </a:rPr>
              <a:t>ESOL course with the English 101</a:t>
            </a:r>
          </a:p>
          <a:p>
            <a:pPr marL="742950" indent="-742950" algn="l" eaLnBrk="1" hangingPunct="1"/>
            <a:r>
              <a:rPr lang="en-US" sz="3600" dirty="0" smtClean="0">
                <a:solidFill>
                  <a:schemeClr val="tx1"/>
                </a:solidFill>
              </a:rPr>
              <a:t>course, some ALPESOL assignment</a:t>
            </a:r>
          </a:p>
          <a:p>
            <a:pPr marL="742950" indent="-742950" algn="l" eaLnBrk="1" hangingPunct="1"/>
            <a:r>
              <a:rPr lang="en-US" sz="3600" dirty="0" smtClean="0">
                <a:solidFill>
                  <a:schemeClr val="tx1"/>
                </a:solidFill>
              </a:rPr>
              <a:t>topics may, or should, be designed as</a:t>
            </a:r>
          </a:p>
          <a:p>
            <a:pPr marL="742950" indent="-742950" algn="l" eaLnBrk="1" hangingPunct="1"/>
            <a:r>
              <a:rPr lang="en-US" sz="3600" dirty="0" smtClean="0">
                <a:solidFill>
                  <a:schemeClr val="tx1"/>
                </a:solidFill>
              </a:rPr>
              <a:t>scaffolds toward success on particular</a:t>
            </a:r>
          </a:p>
          <a:p>
            <a:pPr marL="742950" indent="-742950" algn="l" eaLnBrk="1" hangingPunct="1"/>
            <a:r>
              <a:rPr lang="en-US" sz="3600" dirty="0" smtClean="0">
                <a:solidFill>
                  <a:schemeClr val="tx1"/>
                </a:solidFill>
              </a:rPr>
              <a:t>English 101 assignments.</a:t>
            </a:r>
          </a:p>
        </p:txBody>
      </p:sp>
      <p:pic>
        <p:nvPicPr>
          <p:cNvPr id="37890" name="Picture 2" descr="C:\Users\Dave\AppData\Local\Microsoft\Windows\Temporary Internet Files\Content.IE5\I6DFQ1YS\MC9000487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4620" y="363017"/>
            <a:ext cx="1668780" cy="16943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5791200" cy="12954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Use of Classroom Time: </a:t>
            </a:r>
            <a:br>
              <a:rPr lang="en-US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b="1" dirty="0" smtClean="0">
                <a:solidFill>
                  <a:srgbClr val="7030A0"/>
                </a:solidFill>
                <a:cs typeface="Arial" pitchFamily="34" charset="0"/>
              </a:rPr>
              <a:t>Mechanics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7848600" cy="2057400"/>
          </a:xfrm>
        </p:spPr>
        <p:txBody>
          <a:bodyPr>
            <a:normAutofit/>
          </a:bodyPr>
          <a:lstStyle/>
          <a:p>
            <a:pPr marL="742950" indent="-742950" algn="l" eaLnBrk="1" hangingPunct="1">
              <a:lnSpc>
                <a:spcPct val="90000"/>
              </a:lnSpc>
            </a:pPr>
            <a:r>
              <a:rPr lang="en-US" sz="3900" dirty="0" smtClean="0">
                <a:solidFill>
                  <a:schemeClr val="tx1"/>
                </a:solidFill>
              </a:rPr>
              <a:t>ALPESOL still covers all crucial </a:t>
            </a:r>
          </a:p>
          <a:p>
            <a:pPr marL="742950" indent="-742950" algn="l" eaLnBrk="1" hangingPunct="1">
              <a:lnSpc>
                <a:spcPct val="90000"/>
              </a:lnSpc>
            </a:pPr>
            <a:r>
              <a:rPr lang="en-US" sz="3900" dirty="0" smtClean="0">
                <a:solidFill>
                  <a:schemeClr val="tx1"/>
                </a:solidFill>
              </a:rPr>
              <a:t>material from ESOL 052: mechanics,</a:t>
            </a:r>
          </a:p>
          <a:p>
            <a:pPr marL="742950" indent="-742950" algn="l" eaLnBrk="1" hangingPunct="1">
              <a:lnSpc>
                <a:spcPct val="90000"/>
              </a:lnSpc>
            </a:pPr>
            <a:r>
              <a:rPr lang="en-US" sz="3900" dirty="0" smtClean="0">
                <a:solidFill>
                  <a:schemeClr val="tx1"/>
                </a:solidFill>
              </a:rPr>
              <a:t>process, paragraph/essay structure 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pic>
        <p:nvPicPr>
          <p:cNvPr id="38919" name="Picture 7" descr="C:\Users\Dave\AppData\Local\Microsoft\Windows\Temporary Internet Files\Content.IE5\VTOVZS6S\MC9003608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04800"/>
            <a:ext cx="2133600" cy="2210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6096000" cy="12954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Use of Classroom Time: </a:t>
            </a:r>
            <a:br>
              <a:rPr lang="en-US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b="1" dirty="0" smtClean="0">
                <a:solidFill>
                  <a:srgbClr val="7030A0"/>
                </a:solidFill>
                <a:cs typeface="Arial" pitchFamily="34" charset="0"/>
              </a:rPr>
              <a:t>Clarification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848600" cy="1447800"/>
          </a:xfrm>
        </p:spPr>
        <p:txBody>
          <a:bodyPr>
            <a:normAutofit fontScale="92500"/>
          </a:bodyPr>
          <a:lstStyle/>
          <a:p>
            <a:pPr marL="742950" indent="-742950" algn="l" eaLnBrk="1" hangingPunct="1">
              <a:lnSpc>
                <a:spcPct val="90000"/>
              </a:lnSpc>
            </a:pPr>
            <a:r>
              <a:rPr lang="en-US" sz="3900" dirty="0" smtClean="0">
                <a:solidFill>
                  <a:schemeClr val="tx1"/>
                </a:solidFill>
              </a:rPr>
              <a:t>Additional clarification/discussion of</a:t>
            </a:r>
          </a:p>
          <a:p>
            <a:pPr marL="742950" indent="-742950" algn="l" eaLnBrk="1" hangingPunct="1">
              <a:lnSpc>
                <a:spcPct val="90000"/>
              </a:lnSpc>
            </a:pPr>
            <a:r>
              <a:rPr lang="en-US" sz="3900" dirty="0" smtClean="0">
                <a:solidFill>
                  <a:schemeClr val="tx1"/>
                </a:solidFill>
              </a:rPr>
              <a:t>material or assignments from ENG 101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5715000" cy="12954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Use of Classroom Time: </a:t>
            </a:r>
            <a:br>
              <a:rPr lang="en-US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b="1" dirty="0" smtClean="0">
                <a:solidFill>
                  <a:srgbClr val="7030A0"/>
                </a:solidFill>
                <a:cs typeface="Arial" pitchFamily="34" charset="0"/>
              </a:rPr>
              <a:t>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7848600" cy="3962400"/>
          </a:xfrm>
        </p:spPr>
        <p:txBody>
          <a:bodyPr>
            <a:normAutofit/>
          </a:bodyPr>
          <a:lstStyle/>
          <a:p>
            <a:pPr marL="742950" indent="-7429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Question time: issues from ENG 101 (both to clarify and to train them to be more proactive about asking)</a:t>
            </a:r>
          </a:p>
          <a:p>
            <a:pPr marL="742950" indent="-742950" algn="l" eaLnBrk="1" hangingPunct="1">
              <a:lnSpc>
                <a:spcPct val="90000"/>
              </a:lnSpc>
            </a:pPr>
            <a:endParaRPr lang="en-US" sz="3600" dirty="0" smtClean="0">
              <a:solidFill>
                <a:schemeClr val="tx1"/>
              </a:solidFill>
            </a:endParaRPr>
          </a:p>
          <a:p>
            <a:pPr marL="742950" indent="-7429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If they don’t have questions for me,  I often have questions for them.</a:t>
            </a:r>
          </a:p>
          <a:p>
            <a:pPr marL="742950" indent="-7429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sz="3900" dirty="0" smtClean="0">
              <a:solidFill>
                <a:schemeClr val="tx1"/>
              </a:solidFill>
            </a:endParaRPr>
          </a:p>
          <a:p>
            <a:pPr marL="742950" indent="-742950" algn="l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5943600" cy="1295400"/>
          </a:xfrm>
        </p:spPr>
        <p:txBody>
          <a:bodyPr/>
          <a:lstStyle/>
          <a:p>
            <a:pPr algn="l" eaLnBrk="1" hangingPunct="1"/>
            <a:r>
              <a:rPr lang="en-US" b="1" dirty="0" smtClean="0">
                <a:solidFill>
                  <a:srgbClr val="C00000"/>
                </a:solidFill>
                <a:cs typeface="Arial" pitchFamily="34" charset="0"/>
              </a:rPr>
              <a:t>Use of Classroom Time: </a:t>
            </a:r>
            <a:br>
              <a:rPr lang="en-US" b="1" dirty="0" smtClean="0">
                <a:solidFill>
                  <a:srgbClr val="C00000"/>
                </a:solidFill>
                <a:cs typeface="Arial" pitchFamily="34" charset="0"/>
              </a:rPr>
            </a:br>
            <a:r>
              <a:rPr lang="en-US" b="1" dirty="0" smtClean="0">
                <a:solidFill>
                  <a:srgbClr val="7030A0"/>
                </a:solidFill>
                <a:cs typeface="Arial" pitchFamily="34" charset="0"/>
              </a:rPr>
              <a:t>Individual Conferences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7772400" cy="3352800"/>
          </a:xfrm>
        </p:spPr>
        <p:txBody>
          <a:bodyPr>
            <a:noAutofit/>
          </a:bodyPr>
          <a:lstStyle/>
          <a:p>
            <a:pPr marL="742950" indent="-7429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Smaller class size more readily permits one-on-one talks.</a:t>
            </a:r>
          </a:p>
          <a:p>
            <a:pPr marL="742950" indent="-7429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In my sections, particularly outline or revision conferences</a:t>
            </a:r>
          </a:p>
          <a:p>
            <a:pPr marL="742950" indent="-742950"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Concepts that were not sinking in from whole-class instruction may get through when talking about that individual’s own work.</a:t>
            </a:r>
          </a:p>
        </p:txBody>
      </p:sp>
      <p:pic>
        <p:nvPicPr>
          <p:cNvPr id="39941" name="Picture 5" descr="C:\Users\Dave\AppData\Local\Microsoft\Windows\Temporary Internet Files\Content.IE5\7W3N8B9T\MC90035502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57200"/>
            <a:ext cx="2620409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>
                <a:cs typeface="Arial" pitchFamily="34" charset="0"/>
              </a:rPr>
              <a:t>Questions?</a:t>
            </a:r>
          </a:p>
        </p:txBody>
      </p:sp>
      <p:pic>
        <p:nvPicPr>
          <p:cNvPr id="40962" name="Picture 2" descr="C:\Users\Dave\AppData\Local\Microsoft\Windows\Temporary Internet Files\Content.IE5\IYWKN388\MC9003832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447800"/>
            <a:ext cx="3276600" cy="4143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cs typeface="Arial" pitchFamily="34" charset="0"/>
              </a:rPr>
              <a:t>Contact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1"/>
            <a:ext cx="8229600" cy="3124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buClr>
                <a:srgbClr val="E46C0A"/>
              </a:buClr>
            </a:pPr>
            <a:r>
              <a:rPr lang="en-US" sz="3000" dirty="0" smtClean="0"/>
              <a:t>Alex </a:t>
            </a:r>
            <a:r>
              <a:rPr lang="en-US" sz="3000" dirty="0" err="1" smtClean="0"/>
              <a:t>Garrido</a:t>
            </a:r>
            <a:r>
              <a:rPr lang="en-US" sz="3000" dirty="0" smtClean="0"/>
              <a:t>, ESOL: </a:t>
            </a:r>
            <a:r>
              <a:rPr lang="en-US" sz="3000" dirty="0" smtClean="0">
                <a:hlinkClick r:id="rId2"/>
              </a:rPr>
              <a:t>agarrido@ccbcmd.edu</a:t>
            </a:r>
            <a:r>
              <a:rPr lang="en-US" sz="3000" dirty="0" smtClean="0"/>
              <a:t> </a:t>
            </a:r>
          </a:p>
          <a:p>
            <a:pPr eaLnBrk="1" hangingPunct="1">
              <a:lnSpc>
                <a:spcPct val="110000"/>
              </a:lnSpc>
              <a:buClr>
                <a:srgbClr val="E46C0A"/>
              </a:buClr>
            </a:pPr>
            <a:endParaRPr lang="en-US" sz="1200" dirty="0" smtClean="0"/>
          </a:p>
          <a:p>
            <a:pPr eaLnBrk="1" hangingPunct="1">
              <a:lnSpc>
                <a:spcPct val="110000"/>
              </a:lnSpc>
              <a:buClr>
                <a:srgbClr val="E46C0A"/>
              </a:buClr>
            </a:pPr>
            <a:r>
              <a:rPr lang="en-US" sz="3000" dirty="0" smtClean="0"/>
              <a:t>David Hewitt, English: </a:t>
            </a:r>
            <a:r>
              <a:rPr lang="en-US" sz="3000" dirty="0" smtClean="0">
                <a:hlinkClick r:id="rId3"/>
              </a:rPr>
              <a:t>dhewitt@ccbcmd.edu</a:t>
            </a:r>
            <a:endParaRPr lang="en-US" sz="3000" dirty="0" smtClean="0"/>
          </a:p>
          <a:p>
            <a:pPr eaLnBrk="1" hangingPunct="1">
              <a:lnSpc>
                <a:spcPct val="110000"/>
              </a:lnSpc>
              <a:buClr>
                <a:srgbClr val="E46C0A"/>
              </a:buClr>
            </a:pPr>
            <a:endParaRPr lang="en-US" sz="1100" dirty="0" smtClean="0"/>
          </a:p>
          <a:p>
            <a:pPr eaLnBrk="1" hangingPunct="1">
              <a:lnSpc>
                <a:spcPct val="110000"/>
              </a:lnSpc>
              <a:buClr>
                <a:srgbClr val="E46C0A"/>
              </a:buClr>
            </a:pPr>
            <a:r>
              <a:rPr lang="en-US" sz="3000" dirty="0" smtClean="0"/>
              <a:t>Debbie </a:t>
            </a:r>
            <a:r>
              <a:rPr lang="en-US" sz="3000" dirty="0" err="1" smtClean="0"/>
              <a:t>Trevathan</a:t>
            </a:r>
            <a:r>
              <a:rPr lang="en-US" sz="3000" dirty="0" smtClean="0"/>
              <a:t>, ESOL Westside Coordinator: </a:t>
            </a:r>
            <a:r>
              <a:rPr lang="en-US" sz="3000" dirty="0" smtClean="0">
                <a:hlinkClick r:id="rId4"/>
              </a:rPr>
              <a:t>dtrevathan@ccbcmd.edu</a:t>
            </a:r>
            <a:r>
              <a:rPr lang="en-US" sz="3000" dirty="0" smtClean="0"/>
              <a:t> </a:t>
            </a:r>
          </a:p>
          <a:p>
            <a:pPr eaLnBrk="1" hangingPunct="1">
              <a:lnSpc>
                <a:spcPct val="110000"/>
              </a:lnSpc>
              <a:buClr>
                <a:srgbClr val="E46C0A"/>
              </a:buClr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CCBC Student Population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Enrollment 71,400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Credit Enrollment 35,498</a:t>
            </a:r>
          </a:p>
          <a:p>
            <a:r>
              <a:rPr lang="en-US" dirty="0" smtClean="0"/>
              <a:t>Age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20-39		54%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40-59		24%</a:t>
            </a:r>
          </a:p>
          <a:p>
            <a:r>
              <a:rPr lang="en-US" dirty="0" smtClean="0"/>
              <a:t>Ethnicity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51% Minority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100" name="Picture 10" descr="http://t2.gstatic.com/images?q=tbn:ANd9GcTEUIocQaYKYgyiPxCYeJ6PHjlniYtnZUL4gMLQ6WoDIkAOrjZ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895600"/>
            <a:ext cx="3276600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57% of students work 20 hours or more per week.</a:t>
            </a:r>
          </a:p>
          <a:p>
            <a:r>
              <a:rPr lang="en-US" smtClean="0"/>
              <a:t>45% of students receive some form of financial aid</a:t>
            </a:r>
          </a:p>
          <a:p>
            <a:r>
              <a:rPr lang="en-US" smtClean="0"/>
              <a:t>81% of students need at least one developmental course.  </a:t>
            </a:r>
          </a:p>
        </p:txBody>
      </p:sp>
      <p:pic>
        <p:nvPicPr>
          <p:cNvPr id="5123" name="Picture 3" descr="Come back to CC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533400"/>
            <a:ext cx="3951288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900 students</a:t>
            </a:r>
          </a:p>
          <a:p>
            <a:pPr lvl="1"/>
            <a:r>
              <a:rPr lang="en-US" sz="2400" dirty="0" smtClean="0">
                <a:solidFill>
                  <a:srgbClr val="17375E"/>
                </a:solidFill>
              </a:rPr>
              <a:t>Adult Immigrants</a:t>
            </a:r>
          </a:p>
          <a:p>
            <a:pPr lvl="1"/>
            <a:r>
              <a:rPr lang="en-US" sz="2400" dirty="0" smtClean="0">
                <a:solidFill>
                  <a:srgbClr val="17375E"/>
                </a:solidFill>
              </a:rPr>
              <a:t>Generation 1.5 Students</a:t>
            </a:r>
          </a:p>
          <a:p>
            <a:pPr lvl="1"/>
            <a:r>
              <a:rPr lang="en-US" sz="2400" dirty="0" smtClean="0">
                <a:solidFill>
                  <a:srgbClr val="17375E"/>
                </a:solidFill>
              </a:rPr>
              <a:t>World English Speakers</a:t>
            </a:r>
          </a:p>
          <a:p>
            <a:pPr lvl="1"/>
            <a:r>
              <a:rPr lang="en-US" sz="2400" dirty="0" smtClean="0">
                <a:solidFill>
                  <a:srgbClr val="17375E"/>
                </a:solidFill>
              </a:rPr>
              <a:t>International ESOL Students</a:t>
            </a:r>
          </a:p>
          <a:p>
            <a:r>
              <a:rPr lang="en-US" dirty="0" smtClean="0"/>
              <a:t>Predominate Areas of Origin			</a:t>
            </a:r>
          </a:p>
          <a:p>
            <a:pPr lvl="1"/>
            <a:r>
              <a:rPr lang="en-US" sz="2400" dirty="0" smtClean="0">
                <a:solidFill>
                  <a:srgbClr val="17375E"/>
                </a:solidFill>
              </a:rPr>
              <a:t>West  and North Africa</a:t>
            </a:r>
          </a:p>
          <a:p>
            <a:pPr lvl="1"/>
            <a:r>
              <a:rPr lang="en-US" sz="2400" dirty="0" smtClean="0">
                <a:solidFill>
                  <a:srgbClr val="17375E"/>
                </a:solidFill>
              </a:rPr>
              <a:t>South Asia</a:t>
            </a:r>
          </a:p>
          <a:p>
            <a:endParaRPr lang="en-US" dirty="0" smtClean="0"/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CCBC ESOL Population</a:t>
            </a:r>
          </a:p>
        </p:txBody>
      </p:sp>
      <p:pic>
        <p:nvPicPr>
          <p:cNvPr id="6148" name="il_fi" descr="http://diddilydeedot.zoomshare.com/files/Africa/north-africa-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295400"/>
            <a:ext cx="2895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http://www.wpmap.org/wp-content/uploads/2011/05/study_abroad_ma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94400" y="35814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CCBC ESOL Program</a:t>
            </a:r>
            <a:endParaRPr lang="en-US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It is an academic program that prepares students for college-level courses and professional careers.</a:t>
            </a:r>
          </a:p>
          <a:p>
            <a:r>
              <a:rPr lang="en-US" dirty="0" smtClean="0"/>
              <a:t>There is a 4-level sequence of courses with 11 required courses total.</a:t>
            </a:r>
          </a:p>
          <a:p>
            <a:r>
              <a:rPr lang="en-US" dirty="0" smtClean="0"/>
              <a:t>The majority of students place into the highest level of the program.</a:t>
            </a:r>
          </a:p>
          <a:p>
            <a:r>
              <a:rPr lang="en-US" dirty="0" smtClean="0"/>
              <a:t>Students who complete the ESOL program are eligible for ENGL 101.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b="1" smtClean="0">
                <a:solidFill>
                  <a:srgbClr val="002060"/>
                </a:solidFill>
              </a:rPr>
              <a:t>ESOL Curriculum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1374775"/>
            <a:ext cx="3184525" cy="42703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r>
              <a:rPr lang="en-US" smtClean="0"/>
              <a:t>The majority of students test into academic level classes.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81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1066800"/>
            <a:ext cx="525780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eft Arrow 12"/>
          <p:cNvSpPr/>
          <p:nvPr/>
        </p:nvSpPr>
        <p:spPr>
          <a:xfrm>
            <a:off x="5111750" y="1981200"/>
            <a:ext cx="327025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422275" y="609600"/>
          <a:ext cx="8305800" cy="5700068"/>
        </p:xfrm>
        <a:graphic>
          <a:graphicData uri="http://schemas.openxmlformats.org/drawingml/2006/table">
            <a:tbl>
              <a:tblPr/>
              <a:tblGrid>
                <a:gridCol w="1371600"/>
                <a:gridCol w="685800"/>
                <a:gridCol w="685800"/>
                <a:gridCol w="1371600"/>
                <a:gridCol w="2057400"/>
                <a:gridCol w="2133600"/>
              </a:tblGrid>
              <a:tr h="13716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ENGL 101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3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ESOL 054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Academic Reading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ESOL 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Academic ESOL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ENGL 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Basic Writing 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RDNG 052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College Reading 2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191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ESOL 042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Advanced ESOL Grammar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&amp; Comm.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ESOL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Advanced ESOL Writing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ESOL 044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Advanced ESOL Reading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ENGL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Basic Writing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RDNG 051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College Reading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9" name="Up Arrow Callout 18"/>
          <p:cNvSpPr/>
          <p:nvPr/>
        </p:nvSpPr>
        <p:spPr>
          <a:xfrm>
            <a:off x="381000" y="2097088"/>
            <a:ext cx="8305800" cy="742950"/>
          </a:xfrm>
          <a:prstGeom prst="upArrowCallout">
            <a:avLst>
              <a:gd name="adj1" fmla="val 71641"/>
              <a:gd name="adj2" fmla="val 60821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533400" y="914400"/>
            <a:ext cx="2209800" cy="1554163"/>
          </a:xfrm>
          <a:prstGeom prst="wedgeRoundRectCallout">
            <a:avLst>
              <a:gd name="adj1" fmla="val 51427"/>
              <a:gd name="adj2" fmla="val 8532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</a:rPr>
              <a:t>The most heavily enrolled ESOL clas</a:t>
            </a:r>
            <a:r>
              <a:rPr lang="en-US" dirty="0">
                <a:solidFill>
                  <a:srgbClr val="FF0000"/>
                </a:solidFill>
              </a:rPr>
              <a:t>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011363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b="1" smtClean="0"/>
              <a:t> </a:t>
            </a:r>
            <a:br>
              <a:rPr lang="en-US" b="1" smtClean="0"/>
            </a:br>
            <a:r>
              <a:rPr lang="en-US" b="1" smtClean="0">
                <a:solidFill>
                  <a:srgbClr val="002060"/>
                </a:solidFill>
              </a:rPr>
              <a:t>ESOL 052  </a:t>
            </a: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smtClean="0">
                <a:solidFill>
                  <a:srgbClr val="C00000"/>
                </a:solidFill>
              </a:rPr>
              <a:t>Academic English for Speakers of Other Languages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1800" smtClean="0"/>
              <a:t>0 Credits. 6 Billable Hours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819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Develops the written English language skills necessary for success in college courses; provides instruction and practice in advanced mechanics, effective writing strategies, and paragraph and essay organization.</a:t>
            </a:r>
            <a:br>
              <a:rPr lang="en-US" smtClean="0"/>
            </a:br>
            <a:endParaRPr lang="en-US" smtClean="0"/>
          </a:p>
        </p:txBody>
      </p:sp>
      <p:pic>
        <p:nvPicPr>
          <p:cNvPr id="10244" name="imgHvThumb" descr="View detail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7244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</TotalTime>
  <Words>766</Words>
  <Application>Microsoft Office PowerPoint</Application>
  <PresentationFormat>On-screen Show (4:3)</PresentationFormat>
  <Paragraphs>217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CCBC</vt:lpstr>
      <vt:lpstr>CCBC Student Population</vt:lpstr>
      <vt:lpstr>Slide 4</vt:lpstr>
      <vt:lpstr>CCBC ESOL Population</vt:lpstr>
      <vt:lpstr>CCBC ESOL Program</vt:lpstr>
      <vt:lpstr>ESOL Curriculum</vt:lpstr>
      <vt:lpstr>Slide 8</vt:lpstr>
      <vt:lpstr>   ESOL 052   Academic English for Speakers of Other Languages 0 Credits. 6 Billable Hours   </vt:lpstr>
      <vt:lpstr>ESOL 052</vt:lpstr>
      <vt:lpstr>Slide 11</vt:lpstr>
      <vt:lpstr>Academic ESOL &amp; English</vt:lpstr>
      <vt:lpstr>Slide 13</vt:lpstr>
      <vt:lpstr>Slide 14</vt:lpstr>
      <vt:lpstr>Slide 15</vt:lpstr>
      <vt:lpstr>Table 1: Course success rates for ALPESOL and ESOL 052 students</vt:lpstr>
      <vt:lpstr>Table 2: ALPESOL and ESOL students’ retention for all semesters</vt:lpstr>
      <vt:lpstr>Table 3: Number of students enrolled in ALPESOL and ESOL 052 sections </vt:lpstr>
      <vt:lpstr>Slide 19</vt:lpstr>
      <vt:lpstr>How does ALPESOL differ from standard Academic ESOL?</vt:lpstr>
      <vt:lpstr>Grading Criteria</vt:lpstr>
      <vt:lpstr>Choice of Assignment  Topics</vt:lpstr>
      <vt:lpstr>Use of Classroom Time:  Mechanics</vt:lpstr>
      <vt:lpstr>Use of Classroom Time:  Clarification</vt:lpstr>
      <vt:lpstr>Use of Classroom Time:  Questions</vt:lpstr>
      <vt:lpstr>Use of Classroom Time:  Individual Conferences</vt:lpstr>
      <vt:lpstr>Questions?</vt:lpstr>
      <vt:lpstr>Contact Information </vt:lpstr>
    </vt:vector>
  </TitlesOfParts>
  <Company>The Community College of Baltimore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ALPESOL  Stomach medicine  or</dc:title>
  <dc:creator>Administrator</dc:creator>
  <cp:lastModifiedBy>Dave</cp:lastModifiedBy>
  <cp:revision>128</cp:revision>
  <cp:lastPrinted>2011-09-30T20:38:36Z</cp:lastPrinted>
  <dcterms:created xsi:type="dcterms:W3CDTF">2010-06-15T12:31:07Z</dcterms:created>
  <dcterms:modified xsi:type="dcterms:W3CDTF">2013-06-13T11:28:16Z</dcterms:modified>
</cp:coreProperties>
</file>