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6" r:id="rId1"/>
  </p:sldMasterIdLst>
  <p:notesMasterIdLst>
    <p:notesMasterId r:id="rId58"/>
  </p:notesMasterIdLst>
  <p:handoutMasterIdLst>
    <p:handoutMasterId r:id="rId59"/>
  </p:handoutMasterIdLst>
  <p:sldIdLst>
    <p:sldId id="519" r:id="rId2"/>
    <p:sldId id="468" r:id="rId3"/>
    <p:sldId id="469" r:id="rId4"/>
    <p:sldId id="428" r:id="rId5"/>
    <p:sldId id="490" r:id="rId6"/>
    <p:sldId id="491" r:id="rId7"/>
    <p:sldId id="496" r:id="rId8"/>
    <p:sldId id="497" r:id="rId9"/>
    <p:sldId id="500" r:id="rId10"/>
    <p:sldId id="492" r:id="rId11"/>
    <p:sldId id="489" r:id="rId12"/>
    <p:sldId id="493" r:id="rId13"/>
    <p:sldId id="529" r:id="rId14"/>
    <p:sldId id="495" r:id="rId15"/>
    <p:sldId id="498" r:id="rId16"/>
    <p:sldId id="447" r:id="rId17"/>
    <p:sldId id="363" r:id="rId18"/>
    <p:sldId id="485" r:id="rId19"/>
    <p:sldId id="429" r:id="rId20"/>
    <p:sldId id="364" r:id="rId21"/>
    <p:sldId id="438" r:id="rId22"/>
    <p:sldId id="381" r:id="rId23"/>
    <p:sldId id="382" r:id="rId24"/>
    <p:sldId id="384" r:id="rId25"/>
    <p:sldId id="484" r:id="rId26"/>
    <p:sldId id="386" r:id="rId27"/>
    <p:sldId id="387" r:id="rId28"/>
    <p:sldId id="395" r:id="rId29"/>
    <p:sldId id="488" r:id="rId30"/>
    <p:sldId id="513" r:id="rId31"/>
    <p:sldId id="501" r:id="rId32"/>
    <p:sldId id="502" r:id="rId33"/>
    <p:sldId id="503" r:id="rId34"/>
    <p:sldId id="504" r:id="rId35"/>
    <p:sldId id="505" r:id="rId36"/>
    <p:sldId id="506" r:id="rId37"/>
    <p:sldId id="481" r:id="rId38"/>
    <p:sldId id="509" r:id="rId39"/>
    <p:sldId id="510" r:id="rId40"/>
    <p:sldId id="511" r:id="rId41"/>
    <p:sldId id="415" r:id="rId42"/>
    <p:sldId id="417" r:id="rId43"/>
    <p:sldId id="528" r:id="rId44"/>
    <p:sldId id="418" r:id="rId45"/>
    <p:sldId id="419" r:id="rId46"/>
    <p:sldId id="524" r:id="rId47"/>
    <p:sldId id="421" r:id="rId48"/>
    <p:sldId id="422" r:id="rId49"/>
    <p:sldId id="515" r:id="rId50"/>
    <p:sldId id="520" r:id="rId51"/>
    <p:sldId id="527" r:id="rId52"/>
    <p:sldId id="526" r:id="rId53"/>
    <p:sldId id="521" r:id="rId54"/>
    <p:sldId id="522" r:id="rId55"/>
    <p:sldId id="523" r:id="rId56"/>
    <p:sldId id="516" r:id="rId57"/>
  </p:sldIdLst>
  <p:sldSz cx="9144000" cy="6858000" type="overhead"/>
  <p:notesSz cx="9388475" cy="7102475"/>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99"/>
    <a:srgbClr val="FF66CC"/>
    <a:srgbClr val="FF9966"/>
    <a:srgbClr val="FF66FF"/>
    <a:srgbClr val="008080"/>
    <a:srgbClr val="003399"/>
    <a:srgbClr val="3366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633" autoAdjust="0"/>
  </p:normalViewPr>
  <p:slideViewPr>
    <p:cSldViewPr>
      <p:cViewPr>
        <p:scale>
          <a:sx n="70" d="100"/>
          <a:sy n="70" d="100"/>
        </p:scale>
        <p:origin x="-1158" y="-78"/>
      </p:cViewPr>
      <p:guideLst>
        <p:guide orient="horz" pos="2160"/>
        <p:guide pos="2880"/>
      </p:guideLst>
    </p:cSldViewPr>
  </p:slideViewPr>
  <p:outlineViewPr>
    <p:cViewPr>
      <p:scale>
        <a:sx n="33" d="100"/>
        <a:sy n="33" d="100"/>
      </p:scale>
      <p:origin x="0" y="9924"/>
    </p:cViewPr>
  </p:outlineViewPr>
  <p:notesTextViewPr>
    <p:cViewPr>
      <p:scale>
        <a:sx n="1" d="1"/>
        <a:sy n="1" d="1"/>
      </p:scale>
      <p:origin x="0" y="0"/>
    </p:cViewPr>
  </p:notesTextViewPr>
  <p:sorterViewPr>
    <p:cViewPr>
      <p:scale>
        <a:sx n="100" d="100"/>
        <a:sy n="100" d="100"/>
      </p:scale>
      <p:origin x="0" y="7116"/>
    </p:cViewPr>
  </p:sorterViewPr>
  <p:notesViewPr>
    <p:cSldViewPr>
      <p:cViewPr varScale="1">
        <p:scale>
          <a:sx n="54" d="100"/>
          <a:sy n="54" d="100"/>
        </p:scale>
        <p:origin x="-2838" y="-90"/>
      </p:cViewPr>
      <p:guideLst>
        <p:guide orient="horz" pos="2238"/>
        <p:guide pos="295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2" y="0"/>
            <a:ext cx="4068899" cy="355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p>
        </p:txBody>
      </p:sp>
      <p:sp>
        <p:nvSpPr>
          <p:cNvPr id="14339" name="Rectangle 3"/>
          <p:cNvSpPr>
            <a:spLocks noGrp="1" noChangeArrowheads="1"/>
          </p:cNvSpPr>
          <p:nvPr>
            <p:ph type="dt" sz="quarter" idx="1"/>
          </p:nvPr>
        </p:nvSpPr>
        <p:spPr bwMode="auto">
          <a:xfrm>
            <a:off x="5319577" y="0"/>
            <a:ext cx="4068898" cy="355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200"/>
            </a:lvl1pPr>
          </a:lstStyle>
          <a:p>
            <a:pPr>
              <a:defRPr/>
            </a:pPr>
            <a:fld id="{5C0DCA31-C6B5-445E-B0B1-91521EAA9679}" type="datetime1">
              <a:rPr lang="en-US"/>
              <a:pPr>
                <a:defRPr/>
              </a:pPr>
              <a:t>6/13/2013</a:t>
            </a:fld>
            <a:endParaRPr lang="en-US"/>
          </a:p>
        </p:txBody>
      </p:sp>
      <p:sp>
        <p:nvSpPr>
          <p:cNvPr id="14340" name="Rectangle 4"/>
          <p:cNvSpPr>
            <a:spLocks noGrp="1" noChangeArrowheads="1"/>
          </p:cNvSpPr>
          <p:nvPr>
            <p:ph type="ftr" sz="quarter" idx="2"/>
          </p:nvPr>
        </p:nvSpPr>
        <p:spPr bwMode="auto">
          <a:xfrm>
            <a:off x="2" y="6746991"/>
            <a:ext cx="4068899" cy="355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0" sz="1200"/>
            </a:lvl1pPr>
          </a:lstStyle>
          <a:p>
            <a:pPr>
              <a:defRPr/>
            </a:pPr>
            <a:r>
              <a:rPr lang="en-US"/>
              <a:t>Grammar for the Right Brain</a:t>
            </a:r>
          </a:p>
        </p:txBody>
      </p:sp>
      <p:sp>
        <p:nvSpPr>
          <p:cNvPr id="14341" name="Rectangle 5"/>
          <p:cNvSpPr>
            <a:spLocks noGrp="1" noChangeArrowheads="1"/>
          </p:cNvSpPr>
          <p:nvPr>
            <p:ph type="sldNum" sz="quarter" idx="3"/>
          </p:nvPr>
        </p:nvSpPr>
        <p:spPr bwMode="auto">
          <a:xfrm>
            <a:off x="5319577" y="6746991"/>
            <a:ext cx="4068898" cy="355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kumimoji="0" sz="1200"/>
            </a:lvl1pPr>
          </a:lstStyle>
          <a:p>
            <a:pPr>
              <a:defRPr/>
            </a:pPr>
            <a:fld id="{47BF8167-D837-4B63-8ED2-074D55E063EC}" type="slidenum">
              <a:rPr lang="en-US"/>
              <a:pPr>
                <a:defRPr/>
              </a:pPr>
              <a:t>‹#›</a:t>
            </a:fld>
            <a:endParaRPr lang="en-US"/>
          </a:p>
        </p:txBody>
      </p:sp>
    </p:spTree>
    <p:extLst>
      <p:ext uri="{BB962C8B-B14F-4D97-AF65-F5344CB8AC3E}">
        <p14:creationId xmlns:p14="http://schemas.microsoft.com/office/powerpoint/2010/main" val="2579741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2" y="0"/>
            <a:ext cx="4068899" cy="355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p>
        </p:txBody>
      </p:sp>
      <p:sp>
        <p:nvSpPr>
          <p:cNvPr id="67587" name="Rectangle 9"/>
          <p:cNvSpPr>
            <a:spLocks noGrp="1" noRot="1" noChangeAspect="1" noChangeArrowheads="1"/>
          </p:cNvSpPr>
          <p:nvPr>
            <p:ph type="sldImg" idx="2"/>
          </p:nvPr>
        </p:nvSpPr>
        <p:spPr bwMode="auto">
          <a:xfrm>
            <a:off x="2919413" y="533400"/>
            <a:ext cx="3549650" cy="2662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1252778" y="3373497"/>
            <a:ext cx="6882923" cy="3195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9" name="Rectangle 11"/>
          <p:cNvSpPr>
            <a:spLocks noGrp="1" noChangeArrowheads="1"/>
          </p:cNvSpPr>
          <p:nvPr>
            <p:ph type="dt" idx="1"/>
          </p:nvPr>
        </p:nvSpPr>
        <p:spPr bwMode="auto">
          <a:xfrm>
            <a:off x="5319577" y="0"/>
            <a:ext cx="4068898" cy="355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200"/>
            </a:lvl1pPr>
          </a:lstStyle>
          <a:p>
            <a:pPr>
              <a:defRPr/>
            </a:pPr>
            <a:fld id="{3CD79543-F18F-4971-B836-1CFCBC434BE9}" type="datetime1">
              <a:rPr lang="en-US"/>
              <a:pPr>
                <a:defRPr/>
              </a:pPr>
              <a:t>6/13/2013</a:t>
            </a:fld>
            <a:endParaRPr lang="en-US"/>
          </a:p>
        </p:txBody>
      </p:sp>
      <p:sp>
        <p:nvSpPr>
          <p:cNvPr id="2060" name="Rectangle 12"/>
          <p:cNvSpPr>
            <a:spLocks noGrp="1" noChangeArrowheads="1"/>
          </p:cNvSpPr>
          <p:nvPr>
            <p:ph type="ftr" sz="quarter" idx="4"/>
          </p:nvPr>
        </p:nvSpPr>
        <p:spPr bwMode="auto">
          <a:xfrm>
            <a:off x="2" y="6746991"/>
            <a:ext cx="4068899" cy="355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0" sz="1200"/>
            </a:lvl1pPr>
          </a:lstStyle>
          <a:p>
            <a:pPr>
              <a:defRPr/>
            </a:pPr>
            <a:endParaRPr lang="en-US"/>
          </a:p>
        </p:txBody>
      </p:sp>
      <p:sp>
        <p:nvSpPr>
          <p:cNvPr id="2061" name="Rectangle 13"/>
          <p:cNvSpPr>
            <a:spLocks noGrp="1" noChangeArrowheads="1"/>
          </p:cNvSpPr>
          <p:nvPr>
            <p:ph type="sldNum" sz="quarter" idx="5"/>
          </p:nvPr>
        </p:nvSpPr>
        <p:spPr bwMode="auto">
          <a:xfrm>
            <a:off x="5319577" y="6746991"/>
            <a:ext cx="4068898" cy="355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kumimoji="0" sz="1200"/>
            </a:lvl1pPr>
          </a:lstStyle>
          <a:p>
            <a:pPr>
              <a:defRPr/>
            </a:pPr>
            <a:fld id="{062AA0E1-1DC5-4470-A4A5-1D1A7E2C1C61}" type="slidenum">
              <a:rPr lang="en-US"/>
              <a:pPr>
                <a:defRPr/>
              </a:pPr>
              <a:t>‹#›</a:t>
            </a:fld>
            <a:endParaRPr lang="en-US"/>
          </a:p>
        </p:txBody>
      </p:sp>
    </p:spTree>
    <p:extLst>
      <p:ext uri="{BB962C8B-B14F-4D97-AF65-F5344CB8AC3E}">
        <p14:creationId xmlns:p14="http://schemas.microsoft.com/office/powerpoint/2010/main" val="336953716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3CD79543-F18F-4971-B836-1CFCBC434BE9}" type="datetime1">
              <a:rPr lang="en-US" smtClean="0"/>
              <a:pPr>
                <a:defRPr/>
              </a:pPr>
              <a:t>6/13/2013</a:t>
            </a:fld>
            <a:endParaRPr lang="en-US"/>
          </a:p>
        </p:txBody>
      </p:sp>
      <p:sp>
        <p:nvSpPr>
          <p:cNvPr id="5" name="Slide Number Placeholder 4"/>
          <p:cNvSpPr>
            <a:spLocks noGrp="1"/>
          </p:cNvSpPr>
          <p:nvPr>
            <p:ph type="sldNum" sz="quarter" idx="11"/>
          </p:nvPr>
        </p:nvSpPr>
        <p:spPr/>
        <p:txBody>
          <a:bodyPr/>
          <a:lstStyle/>
          <a:p>
            <a:pPr>
              <a:defRPr/>
            </a:pPr>
            <a:fld id="{062AA0E1-1DC5-4470-A4A5-1D1A7E2C1C61}" type="slidenum">
              <a:rPr lang="en-US" smtClean="0"/>
              <a:pPr>
                <a:defRPr/>
              </a:pPr>
              <a:t>4</a:t>
            </a:fld>
            <a:endParaRPr lang="en-US"/>
          </a:p>
        </p:txBody>
      </p:sp>
    </p:spTree>
    <p:extLst>
      <p:ext uri="{BB962C8B-B14F-4D97-AF65-F5344CB8AC3E}">
        <p14:creationId xmlns:p14="http://schemas.microsoft.com/office/powerpoint/2010/main" val="994773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3CD79543-F18F-4971-B836-1CFCBC434BE9}" type="datetime1">
              <a:rPr lang="en-US" smtClean="0"/>
              <a:pPr>
                <a:defRPr/>
              </a:pPr>
              <a:t>6/13/2013</a:t>
            </a:fld>
            <a:endParaRPr lang="en-US"/>
          </a:p>
        </p:txBody>
      </p:sp>
      <p:sp>
        <p:nvSpPr>
          <p:cNvPr id="5" name="Slide Number Placeholder 4"/>
          <p:cNvSpPr>
            <a:spLocks noGrp="1"/>
          </p:cNvSpPr>
          <p:nvPr>
            <p:ph type="sldNum" sz="quarter" idx="11"/>
          </p:nvPr>
        </p:nvSpPr>
        <p:spPr/>
        <p:txBody>
          <a:bodyPr/>
          <a:lstStyle/>
          <a:p>
            <a:pPr>
              <a:defRPr/>
            </a:pPr>
            <a:fld id="{062AA0E1-1DC5-4470-A4A5-1D1A7E2C1C61}" type="slidenum">
              <a:rPr lang="en-US" smtClean="0"/>
              <a:pPr>
                <a:defRPr/>
              </a:pPr>
              <a:t>26</a:t>
            </a:fld>
            <a:endParaRPr lang="en-US"/>
          </a:p>
        </p:txBody>
      </p:sp>
    </p:spTree>
    <p:extLst>
      <p:ext uri="{BB962C8B-B14F-4D97-AF65-F5344CB8AC3E}">
        <p14:creationId xmlns:p14="http://schemas.microsoft.com/office/powerpoint/2010/main" val="366668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3CD79543-F18F-4971-B836-1CFCBC434BE9}" type="datetime1">
              <a:rPr lang="en-US" smtClean="0"/>
              <a:pPr>
                <a:defRPr/>
              </a:pPr>
              <a:t>6/13/2013</a:t>
            </a:fld>
            <a:endParaRPr lang="en-US"/>
          </a:p>
        </p:txBody>
      </p:sp>
      <p:sp>
        <p:nvSpPr>
          <p:cNvPr id="5" name="Slide Number Placeholder 4"/>
          <p:cNvSpPr>
            <a:spLocks noGrp="1"/>
          </p:cNvSpPr>
          <p:nvPr>
            <p:ph type="sldNum" sz="quarter" idx="11"/>
          </p:nvPr>
        </p:nvSpPr>
        <p:spPr/>
        <p:txBody>
          <a:bodyPr/>
          <a:lstStyle/>
          <a:p>
            <a:pPr>
              <a:defRPr/>
            </a:pPr>
            <a:fld id="{062AA0E1-1DC5-4470-A4A5-1D1A7E2C1C61}" type="slidenum">
              <a:rPr lang="en-US" smtClean="0"/>
              <a:pPr>
                <a:defRPr/>
              </a:pPr>
              <a:t>27</a:t>
            </a:fld>
            <a:endParaRPr lang="en-US"/>
          </a:p>
        </p:txBody>
      </p:sp>
    </p:spTree>
    <p:extLst>
      <p:ext uri="{BB962C8B-B14F-4D97-AF65-F5344CB8AC3E}">
        <p14:creationId xmlns:p14="http://schemas.microsoft.com/office/powerpoint/2010/main" val="495124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3CD79543-F18F-4971-B836-1CFCBC434BE9}" type="datetime1">
              <a:rPr lang="en-US" smtClean="0"/>
              <a:pPr>
                <a:defRPr/>
              </a:pPr>
              <a:t>6/13/2013</a:t>
            </a:fld>
            <a:endParaRPr lang="en-US"/>
          </a:p>
        </p:txBody>
      </p:sp>
      <p:sp>
        <p:nvSpPr>
          <p:cNvPr id="5" name="Slide Number Placeholder 4"/>
          <p:cNvSpPr>
            <a:spLocks noGrp="1"/>
          </p:cNvSpPr>
          <p:nvPr>
            <p:ph type="sldNum" sz="quarter" idx="11"/>
          </p:nvPr>
        </p:nvSpPr>
        <p:spPr/>
        <p:txBody>
          <a:bodyPr/>
          <a:lstStyle/>
          <a:p>
            <a:pPr>
              <a:defRPr/>
            </a:pPr>
            <a:fld id="{062AA0E1-1DC5-4470-A4A5-1D1A7E2C1C61}" type="slidenum">
              <a:rPr lang="en-US" smtClean="0"/>
              <a:pPr>
                <a:defRPr/>
              </a:pPr>
              <a:t>28</a:t>
            </a:fld>
            <a:endParaRPr lang="en-US"/>
          </a:p>
        </p:txBody>
      </p:sp>
    </p:spTree>
    <p:extLst>
      <p:ext uri="{BB962C8B-B14F-4D97-AF65-F5344CB8AC3E}">
        <p14:creationId xmlns:p14="http://schemas.microsoft.com/office/powerpoint/2010/main" val="1590048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3CD79543-F18F-4971-B836-1CFCBC434BE9}" type="datetime1">
              <a:rPr lang="en-US" smtClean="0"/>
              <a:pPr>
                <a:defRPr/>
              </a:pPr>
              <a:t>6/13/2013</a:t>
            </a:fld>
            <a:endParaRPr lang="en-US"/>
          </a:p>
        </p:txBody>
      </p:sp>
      <p:sp>
        <p:nvSpPr>
          <p:cNvPr id="5" name="Slide Number Placeholder 4"/>
          <p:cNvSpPr>
            <a:spLocks noGrp="1"/>
          </p:cNvSpPr>
          <p:nvPr>
            <p:ph type="sldNum" sz="quarter" idx="11"/>
          </p:nvPr>
        </p:nvSpPr>
        <p:spPr/>
        <p:txBody>
          <a:bodyPr/>
          <a:lstStyle/>
          <a:p>
            <a:pPr>
              <a:defRPr/>
            </a:pPr>
            <a:fld id="{062AA0E1-1DC5-4470-A4A5-1D1A7E2C1C61}" type="slidenum">
              <a:rPr lang="en-US" smtClean="0"/>
              <a:pPr>
                <a:defRPr/>
              </a:pPr>
              <a:t>41</a:t>
            </a:fld>
            <a:endParaRPr lang="en-US"/>
          </a:p>
        </p:txBody>
      </p:sp>
    </p:spTree>
    <p:extLst>
      <p:ext uri="{BB962C8B-B14F-4D97-AF65-F5344CB8AC3E}">
        <p14:creationId xmlns:p14="http://schemas.microsoft.com/office/powerpoint/2010/main" val="1129994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3CD79543-F18F-4971-B836-1CFCBC434BE9}" type="datetime1">
              <a:rPr lang="en-US" smtClean="0"/>
              <a:pPr>
                <a:defRPr/>
              </a:pPr>
              <a:t>6/13/2013</a:t>
            </a:fld>
            <a:endParaRPr lang="en-US"/>
          </a:p>
        </p:txBody>
      </p:sp>
      <p:sp>
        <p:nvSpPr>
          <p:cNvPr id="5" name="Slide Number Placeholder 4"/>
          <p:cNvSpPr>
            <a:spLocks noGrp="1"/>
          </p:cNvSpPr>
          <p:nvPr>
            <p:ph type="sldNum" sz="quarter" idx="11"/>
          </p:nvPr>
        </p:nvSpPr>
        <p:spPr/>
        <p:txBody>
          <a:bodyPr/>
          <a:lstStyle/>
          <a:p>
            <a:pPr>
              <a:defRPr/>
            </a:pPr>
            <a:fld id="{062AA0E1-1DC5-4470-A4A5-1D1A7E2C1C61}" type="slidenum">
              <a:rPr lang="en-US" smtClean="0"/>
              <a:pPr>
                <a:defRPr/>
              </a:pPr>
              <a:t>42</a:t>
            </a:fld>
            <a:endParaRPr lang="en-US"/>
          </a:p>
        </p:txBody>
      </p:sp>
    </p:spTree>
    <p:extLst>
      <p:ext uri="{BB962C8B-B14F-4D97-AF65-F5344CB8AC3E}">
        <p14:creationId xmlns:p14="http://schemas.microsoft.com/office/powerpoint/2010/main" val="3447478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3CD79543-F18F-4971-B836-1CFCBC434BE9}" type="datetime1">
              <a:rPr lang="en-US" smtClean="0"/>
              <a:pPr>
                <a:defRPr/>
              </a:pPr>
              <a:t>6/13/2013</a:t>
            </a:fld>
            <a:endParaRPr lang="en-US"/>
          </a:p>
        </p:txBody>
      </p:sp>
      <p:sp>
        <p:nvSpPr>
          <p:cNvPr id="5" name="Slide Number Placeholder 4"/>
          <p:cNvSpPr>
            <a:spLocks noGrp="1"/>
          </p:cNvSpPr>
          <p:nvPr>
            <p:ph type="sldNum" sz="quarter" idx="11"/>
          </p:nvPr>
        </p:nvSpPr>
        <p:spPr/>
        <p:txBody>
          <a:bodyPr/>
          <a:lstStyle/>
          <a:p>
            <a:pPr>
              <a:defRPr/>
            </a:pPr>
            <a:fld id="{062AA0E1-1DC5-4470-A4A5-1D1A7E2C1C61}" type="slidenum">
              <a:rPr lang="en-US" smtClean="0"/>
              <a:pPr>
                <a:defRPr/>
              </a:pPr>
              <a:t>44</a:t>
            </a:fld>
            <a:endParaRPr lang="en-US"/>
          </a:p>
        </p:txBody>
      </p:sp>
    </p:spTree>
    <p:extLst>
      <p:ext uri="{BB962C8B-B14F-4D97-AF65-F5344CB8AC3E}">
        <p14:creationId xmlns:p14="http://schemas.microsoft.com/office/powerpoint/2010/main" val="4012725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3CD79543-F18F-4971-B836-1CFCBC434BE9}" type="datetime1">
              <a:rPr lang="en-US" smtClean="0"/>
              <a:pPr>
                <a:defRPr/>
              </a:pPr>
              <a:t>6/13/2013</a:t>
            </a:fld>
            <a:endParaRPr lang="en-US"/>
          </a:p>
        </p:txBody>
      </p:sp>
      <p:sp>
        <p:nvSpPr>
          <p:cNvPr id="5" name="Slide Number Placeholder 4"/>
          <p:cNvSpPr>
            <a:spLocks noGrp="1"/>
          </p:cNvSpPr>
          <p:nvPr>
            <p:ph type="sldNum" sz="quarter" idx="11"/>
          </p:nvPr>
        </p:nvSpPr>
        <p:spPr/>
        <p:txBody>
          <a:bodyPr/>
          <a:lstStyle/>
          <a:p>
            <a:pPr>
              <a:defRPr/>
            </a:pPr>
            <a:fld id="{062AA0E1-1DC5-4470-A4A5-1D1A7E2C1C61}" type="slidenum">
              <a:rPr lang="en-US" smtClean="0"/>
              <a:pPr>
                <a:defRPr/>
              </a:pPr>
              <a:t>45</a:t>
            </a:fld>
            <a:endParaRPr lang="en-US"/>
          </a:p>
        </p:txBody>
      </p:sp>
    </p:spTree>
    <p:extLst>
      <p:ext uri="{BB962C8B-B14F-4D97-AF65-F5344CB8AC3E}">
        <p14:creationId xmlns:p14="http://schemas.microsoft.com/office/powerpoint/2010/main" val="4112563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3CD79543-F18F-4971-B836-1CFCBC434BE9}" type="datetime1">
              <a:rPr lang="en-US" smtClean="0"/>
              <a:pPr>
                <a:defRPr/>
              </a:pPr>
              <a:t>6/13/2013</a:t>
            </a:fld>
            <a:endParaRPr lang="en-US"/>
          </a:p>
        </p:txBody>
      </p:sp>
      <p:sp>
        <p:nvSpPr>
          <p:cNvPr id="5" name="Slide Number Placeholder 4"/>
          <p:cNvSpPr>
            <a:spLocks noGrp="1"/>
          </p:cNvSpPr>
          <p:nvPr>
            <p:ph type="sldNum" sz="quarter" idx="11"/>
          </p:nvPr>
        </p:nvSpPr>
        <p:spPr/>
        <p:txBody>
          <a:bodyPr/>
          <a:lstStyle/>
          <a:p>
            <a:pPr>
              <a:defRPr/>
            </a:pPr>
            <a:fld id="{062AA0E1-1DC5-4470-A4A5-1D1A7E2C1C61}" type="slidenum">
              <a:rPr lang="en-US" smtClean="0"/>
              <a:pPr>
                <a:defRPr/>
              </a:pPr>
              <a:t>47</a:t>
            </a:fld>
            <a:endParaRPr lang="en-US"/>
          </a:p>
        </p:txBody>
      </p:sp>
    </p:spTree>
    <p:extLst>
      <p:ext uri="{BB962C8B-B14F-4D97-AF65-F5344CB8AC3E}">
        <p14:creationId xmlns:p14="http://schemas.microsoft.com/office/powerpoint/2010/main" val="3401967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3CD79543-F18F-4971-B836-1CFCBC434BE9}" type="datetime1">
              <a:rPr lang="en-US" smtClean="0"/>
              <a:pPr>
                <a:defRPr/>
              </a:pPr>
              <a:t>6/13/2013</a:t>
            </a:fld>
            <a:endParaRPr lang="en-US"/>
          </a:p>
        </p:txBody>
      </p:sp>
      <p:sp>
        <p:nvSpPr>
          <p:cNvPr id="5" name="Slide Number Placeholder 4"/>
          <p:cNvSpPr>
            <a:spLocks noGrp="1"/>
          </p:cNvSpPr>
          <p:nvPr>
            <p:ph type="sldNum" sz="quarter" idx="11"/>
          </p:nvPr>
        </p:nvSpPr>
        <p:spPr/>
        <p:txBody>
          <a:bodyPr/>
          <a:lstStyle/>
          <a:p>
            <a:pPr>
              <a:defRPr/>
            </a:pPr>
            <a:fld id="{062AA0E1-1DC5-4470-A4A5-1D1A7E2C1C61}" type="slidenum">
              <a:rPr lang="en-US" smtClean="0"/>
              <a:pPr>
                <a:defRPr/>
              </a:pPr>
              <a:t>48</a:t>
            </a:fld>
            <a:endParaRPr lang="en-US"/>
          </a:p>
        </p:txBody>
      </p:sp>
    </p:spTree>
    <p:extLst>
      <p:ext uri="{BB962C8B-B14F-4D97-AF65-F5344CB8AC3E}">
        <p14:creationId xmlns:p14="http://schemas.microsoft.com/office/powerpoint/2010/main" val="1458945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3CD79543-F18F-4971-B836-1CFCBC434BE9}" type="datetime1">
              <a:rPr lang="en-US" smtClean="0"/>
              <a:pPr>
                <a:defRPr/>
              </a:pPr>
              <a:t>6/13/2013</a:t>
            </a:fld>
            <a:endParaRPr lang="en-US"/>
          </a:p>
        </p:txBody>
      </p:sp>
      <p:sp>
        <p:nvSpPr>
          <p:cNvPr id="5" name="Slide Number Placeholder 4"/>
          <p:cNvSpPr>
            <a:spLocks noGrp="1"/>
          </p:cNvSpPr>
          <p:nvPr>
            <p:ph type="sldNum" sz="quarter" idx="11"/>
          </p:nvPr>
        </p:nvSpPr>
        <p:spPr/>
        <p:txBody>
          <a:bodyPr/>
          <a:lstStyle/>
          <a:p>
            <a:pPr>
              <a:defRPr/>
            </a:pPr>
            <a:fld id="{062AA0E1-1DC5-4470-A4A5-1D1A7E2C1C61}" type="slidenum">
              <a:rPr lang="en-US" smtClean="0"/>
              <a:pPr>
                <a:defRPr/>
              </a:pPr>
              <a:t>16</a:t>
            </a:fld>
            <a:endParaRPr lang="en-US"/>
          </a:p>
        </p:txBody>
      </p:sp>
    </p:spTree>
    <p:extLst>
      <p:ext uri="{BB962C8B-B14F-4D97-AF65-F5344CB8AC3E}">
        <p14:creationId xmlns:p14="http://schemas.microsoft.com/office/powerpoint/2010/main" val="3209751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3CD79543-F18F-4971-B836-1CFCBC434BE9}" type="datetime1">
              <a:rPr lang="en-US" smtClean="0"/>
              <a:pPr>
                <a:defRPr/>
              </a:pPr>
              <a:t>6/13/2013</a:t>
            </a:fld>
            <a:endParaRPr lang="en-US"/>
          </a:p>
        </p:txBody>
      </p:sp>
      <p:sp>
        <p:nvSpPr>
          <p:cNvPr id="5" name="Slide Number Placeholder 4"/>
          <p:cNvSpPr>
            <a:spLocks noGrp="1"/>
          </p:cNvSpPr>
          <p:nvPr>
            <p:ph type="sldNum" sz="quarter" idx="11"/>
          </p:nvPr>
        </p:nvSpPr>
        <p:spPr/>
        <p:txBody>
          <a:bodyPr/>
          <a:lstStyle/>
          <a:p>
            <a:pPr>
              <a:defRPr/>
            </a:pPr>
            <a:fld id="{062AA0E1-1DC5-4470-A4A5-1D1A7E2C1C61}" type="slidenum">
              <a:rPr lang="en-US" smtClean="0"/>
              <a:pPr>
                <a:defRPr/>
              </a:pPr>
              <a:t>17</a:t>
            </a:fld>
            <a:endParaRPr lang="en-US"/>
          </a:p>
        </p:txBody>
      </p:sp>
    </p:spTree>
    <p:extLst>
      <p:ext uri="{BB962C8B-B14F-4D97-AF65-F5344CB8AC3E}">
        <p14:creationId xmlns:p14="http://schemas.microsoft.com/office/powerpoint/2010/main" val="321338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3CD79543-F18F-4971-B836-1CFCBC434BE9}" type="datetime1">
              <a:rPr lang="en-US" smtClean="0"/>
              <a:pPr>
                <a:defRPr/>
              </a:pPr>
              <a:t>6/13/2013</a:t>
            </a:fld>
            <a:endParaRPr lang="en-US"/>
          </a:p>
        </p:txBody>
      </p:sp>
      <p:sp>
        <p:nvSpPr>
          <p:cNvPr id="5" name="Slide Number Placeholder 4"/>
          <p:cNvSpPr>
            <a:spLocks noGrp="1"/>
          </p:cNvSpPr>
          <p:nvPr>
            <p:ph type="sldNum" sz="quarter" idx="11"/>
          </p:nvPr>
        </p:nvSpPr>
        <p:spPr/>
        <p:txBody>
          <a:bodyPr/>
          <a:lstStyle/>
          <a:p>
            <a:pPr>
              <a:defRPr/>
            </a:pPr>
            <a:fld id="{062AA0E1-1DC5-4470-A4A5-1D1A7E2C1C61}" type="slidenum">
              <a:rPr lang="en-US" smtClean="0"/>
              <a:pPr>
                <a:defRPr/>
              </a:pPr>
              <a:t>19</a:t>
            </a:fld>
            <a:endParaRPr lang="en-US"/>
          </a:p>
        </p:txBody>
      </p:sp>
    </p:spTree>
    <p:extLst>
      <p:ext uri="{BB962C8B-B14F-4D97-AF65-F5344CB8AC3E}">
        <p14:creationId xmlns:p14="http://schemas.microsoft.com/office/powerpoint/2010/main" val="3348611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3CD79543-F18F-4971-B836-1CFCBC434BE9}" type="datetime1">
              <a:rPr lang="en-US" smtClean="0"/>
              <a:pPr>
                <a:defRPr/>
              </a:pPr>
              <a:t>6/13/2013</a:t>
            </a:fld>
            <a:endParaRPr lang="en-US"/>
          </a:p>
        </p:txBody>
      </p:sp>
      <p:sp>
        <p:nvSpPr>
          <p:cNvPr id="5" name="Slide Number Placeholder 4"/>
          <p:cNvSpPr>
            <a:spLocks noGrp="1"/>
          </p:cNvSpPr>
          <p:nvPr>
            <p:ph type="sldNum" sz="quarter" idx="11"/>
          </p:nvPr>
        </p:nvSpPr>
        <p:spPr/>
        <p:txBody>
          <a:bodyPr/>
          <a:lstStyle/>
          <a:p>
            <a:pPr>
              <a:defRPr/>
            </a:pPr>
            <a:fld id="{062AA0E1-1DC5-4470-A4A5-1D1A7E2C1C61}" type="slidenum">
              <a:rPr lang="en-US" smtClean="0"/>
              <a:pPr>
                <a:defRPr/>
              </a:pPr>
              <a:t>20</a:t>
            </a:fld>
            <a:endParaRPr lang="en-US"/>
          </a:p>
        </p:txBody>
      </p:sp>
    </p:spTree>
    <p:extLst>
      <p:ext uri="{BB962C8B-B14F-4D97-AF65-F5344CB8AC3E}">
        <p14:creationId xmlns:p14="http://schemas.microsoft.com/office/powerpoint/2010/main" val="3620833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3CD79543-F18F-4971-B836-1CFCBC434BE9}" type="datetime1">
              <a:rPr lang="en-US" smtClean="0"/>
              <a:pPr>
                <a:defRPr/>
              </a:pPr>
              <a:t>6/13/2013</a:t>
            </a:fld>
            <a:endParaRPr lang="en-US"/>
          </a:p>
        </p:txBody>
      </p:sp>
      <p:sp>
        <p:nvSpPr>
          <p:cNvPr id="5" name="Slide Number Placeholder 4"/>
          <p:cNvSpPr>
            <a:spLocks noGrp="1"/>
          </p:cNvSpPr>
          <p:nvPr>
            <p:ph type="sldNum" sz="quarter" idx="11"/>
          </p:nvPr>
        </p:nvSpPr>
        <p:spPr/>
        <p:txBody>
          <a:bodyPr/>
          <a:lstStyle/>
          <a:p>
            <a:pPr>
              <a:defRPr/>
            </a:pPr>
            <a:fld id="{062AA0E1-1DC5-4470-A4A5-1D1A7E2C1C61}" type="slidenum">
              <a:rPr lang="en-US" smtClean="0"/>
              <a:pPr>
                <a:defRPr/>
              </a:pPr>
              <a:t>21</a:t>
            </a:fld>
            <a:endParaRPr lang="en-US"/>
          </a:p>
        </p:txBody>
      </p:sp>
    </p:spTree>
    <p:extLst>
      <p:ext uri="{BB962C8B-B14F-4D97-AF65-F5344CB8AC3E}">
        <p14:creationId xmlns:p14="http://schemas.microsoft.com/office/powerpoint/2010/main" val="1197136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3CD79543-F18F-4971-B836-1CFCBC434BE9}" type="datetime1">
              <a:rPr lang="en-US" smtClean="0"/>
              <a:pPr>
                <a:defRPr/>
              </a:pPr>
              <a:t>6/13/2013</a:t>
            </a:fld>
            <a:endParaRPr lang="en-US"/>
          </a:p>
        </p:txBody>
      </p:sp>
      <p:sp>
        <p:nvSpPr>
          <p:cNvPr id="5" name="Slide Number Placeholder 4"/>
          <p:cNvSpPr>
            <a:spLocks noGrp="1"/>
          </p:cNvSpPr>
          <p:nvPr>
            <p:ph type="sldNum" sz="quarter" idx="11"/>
          </p:nvPr>
        </p:nvSpPr>
        <p:spPr/>
        <p:txBody>
          <a:bodyPr/>
          <a:lstStyle/>
          <a:p>
            <a:pPr>
              <a:defRPr/>
            </a:pPr>
            <a:fld id="{062AA0E1-1DC5-4470-A4A5-1D1A7E2C1C61}" type="slidenum">
              <a:rPr lang="en-US" smtClean="0"/>
              <a:pPr>
                <a:defRPr/>
              </a:pPr>
              <a:t>22</a:t>
            </a:fld>
            <a:endParaRPr lang="en-US"/>
          </a:p>
        </p:txBody>
      </p:sp>
    </p:spTree>
    <p:extLst>
      <p:ext uri="{BB962C8B-B14F-4D97-AF65-F5344CB8AC3E}">
        <p14:creationId xmlns:p14="http://schemas.microsoft.com/office/powerpoint/2010/main" val="352998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3CD79543-F18F-4971-B836-1CFCBC434BE9}" type="datetime1">
              <a:rPr lang="en-US" smtClean="0"/>
              <a:pPr>
                <a:defRPr/>
              </a:pPr>
              <a:t>6/13/2013</a:t>
            </a:fld>
            <a:endParaRPr lang="en-US"/>
          </a:p>
        </p:txBody>
      </p:sp>
      <p:sp>
        <p:nvSpPr>
          <p:cNvPr id="5" name="Slide Number Placeholder 4"/>
          <p:cNvSpPr>
            <a:spLocks noGrp="1"/>
          </p:cNvSpPr>
          <p:nvPr>
            <p:ph type="sldNum" sz="quarter" idx="11"/>
          </p:nvPr>
        </p:nvSpPr>
        <p:spPr/>
        <p:txBody>
          <a:bodyPr/>
          <a:lstStyle/>
          <a:p>
            <a:pPr>
              <a:defRPr/>
            </a:pPr>
            <a:fld id="{062AA0E1-1DC5-4470-A4A5-1D1A7E2C1C61}" type="slidenum">
              <a:rPr lang="en-US" smtClean="0"/>
              <a:pPr>
                <a:defRPr/>
              </a:pPr>
              <a:t>23</a:t>
            </a:fld>
            <a:endParaRPr lang="en-US"/>
          </a:p>
        </p:txBody>
      </p:sp>
    </p:spTree>
    <p:extLst>
      <p:ext uri="{BB962C8B-B14F-4D97-AF65-F5344CB8AC3E}">
        <p14:creationId xmlns:p14="http://schemas.microsoft.com/office/powerpoint/2010/main" val="246387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3CD79543-F18F-4971-B836-1CFCBC434BE9}" type="datetime1">
              <a:rPr lang="en-US" smtClean="0"/>
              <a:pPr>
                <a:defRPr/>
              </a:pPr>
              <a:t>6/13/2013</a:t>
            </a:fld>
            <a:endParaRPr lang="en-US"/>
          </a:p>
        </p:txBody>
      </p:sp>
      <p:sp>
        <p:nvSpPr>
          <p:cNvPr id="5" name="Slide Number Placeholder 4"/>
          <p:cNvSpPr>
            <a:spLocks noGrp="1"/>
          </p:cNvSpPr>
          <p:nvPr>
            <p:ph type="sldNum" sz="quarter" idx="11"/>
          </p:nvPr>
        </p:nvSpPr>
        <p:spPr/>
        <p:txBody>
          <a:bodyPr/>
          <a:lstStyle/>
          <a:p>
            <a:pPr>
              <a:defRPr/>
            </a:pPr>
            <a:fld id="{062AA0E1-1DC5-4470-A4A5-1D1A7E2C1C61}" type="slidenum">
              <a:rPr lang="en-US" smtClean="0"/>
              <a:pPr>
                <a:defRPr/>
              </a:pPr>
              <a:t>24</a:t>
            </a:fld>
            <a:endParaRPr lang="en-US"/>
          </a:p>
        </p:txBody>
      </p:sp>
    </p:spTree>
    <p:extLst>
      <p:ext uri="{BB962C8B-B14F-4D97-AF65-F5344CB8AC3E}">
        <p14:creationId xmlns:p14="http://schemas.microsoft.com/office/powerpoint/2010/main" val="2319797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12D4AF4-E917-46B0-827A-52E03F6470A6}" type="slidenum">
              <a:rPr lang="en-US" smtClean="0"/>
              <a:pPr>
                <a:defRPr/>
              </a:pPr>
              <a:t>‹#›</a:t>
            </a:fld>
            <a:endParaRPr lang="en-US"/>
          </a:p>
        </p:txBody>
      </p:sp>
    </p:spTree>
    <p:extLst>
      <p:ext uri="{BB962C8B-B14F-4D97-AF65-F5344CB8AC3E}">
        <p14:creationId xmlns:p14="http://schemas.microsoft.com/office/powerpoint/2010/main" val="236877397"/>
      </p:ext>
    </p:extLst>
  </p:cSld>
  <p:clrMapOvr>
    <a:masterClrMapping/>
  </p:clrMapOvr>
  <p:transition spd="med">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1F0F253-F0D8-4D4C-AA03-295A98E69AE2}" type="slidenum">
              <a:rPr lang="en-US" smtClean="0"/>
              <a:pPr>
                <a:defRPr/>
              </a:pPr>
              <a:t>‹#›</a:t>
            </a:fld>
            <a:endParaRPr lang="en-US"/>
          </a:p>
        </p:txBody>
      </p:sp>
    </p:spTree>
    <p:extLst>
      <p:ext uri="{BB962C8B-B14F-4D97-AF65-F5344CB8AC3E}">
        <p14:creationId xmlns:p14="http://schemas.microsoft.com/office/powerpoint/2010/main" val="1485792857"/>
      </p:ext>
    </p:extLst>
  </p:cSld>
  <p:clrMapOvr>
    <a:masterClrMapping/>
  </p:clrMapOvr>
  <p:transition spd="med">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BB21789-BA51-4F8B-B4F0-B24134121AB5}" type="slidenum">
              <a:rPr lang="en-US" smtClean="0"/>
              <a:pPr>
                <a:defRPr/>
              </a:pPr>
              <a:t>‹#›</a:t>
            </a:fld>
            <a:endParaRPr lang="en-US"/>
          </a:p>
        </p:txBody>
      </p:sp>
    </p:spTree>
    <p:extLst>
      <p:ext uri="{BB962C8B-B14F-4D97-AF65-F5344CB8AC3E}">
        <p14:creationId xmlns:p14="http://schemas.microsoft.com/office/powerpoint/2010/main" val="1656456442"/>
      </p:ext>
    </p:extLst>
  </p:cSld>
  <p:clrMapOvr>
    <a:masterClrMapping/>
  </p:clrMapOvr>
  <p:transition spd="med">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87768AA-AEBB-4FAF-9C35-12A680D25FCF}" type="slidenum">
              <a:rPr lang="en-US" smtClean="0"/>
              <a:pPr>
                <a:defRPr/>
              </a:pPr>
              <a:t>‹#›</a:t>
            </a:fld>
            <a:endParaRPr lang="en-US"/>
          </a:p>
        </p:txBody>
      </p:sp>
    </p:spTree>
    <p:extLst>
      <p:ext uri="{BB962C8B-B14F-4D97-AF65-F5344CB8AC3E}">
        <p14:creationId xmlns:p14="http://schemas.microsoft.com/office/powerpoint/2010/main" val="3405436010"/>
      </p:ext>
    </p:extLst>
  </p:cSld>
  <p:clrMapOvr>
    <a:masterClrMapping/>
  </p:clrMapOvr>
  <p:transition spd="med">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48E65DF-9982-421B-807E-DA809CF8CF12}" type="slidenum">
              <a:rPr lang="en-US" smtClean="0"/>
              <a:pPr>
                <a:defRPr/>
              </a:pPr>
              <a:t>‹#›</a:t>
            </a:fld>
            <a:endParaRPr lang="en-US"/>
          </a:p>
        </p:txBody>
      </p:sp>
    </p:spTree>
    <p:extLst>
      <p:ext uri="{BB962C8B-B14F-4D97-AF65-F5344CB8AC3E}">
        <p14:creationId xmlns:p14="http://schemas.microsoft.com/office/powerpoint/2010/main" val="2875261130"/>
      </p:ext>
    </p:extLst>
  </p:cSld>
  <p:clrMapOvr>
    <a:masterClrMapping/>
  </p:clrMapOvr>
  <p:transition spd="med">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72F8E0F-8C90-4856-9A14-F306BECAA026}" type="slidenum">
              <a:rPr lang="en-US" smtClean="0"/>
              <a:pPr>
                <a:defRPr/>
              </a:pPr>
              <a:t>‹#›</a:t>
            </a:fld>
            <a:endParaRPr lang="en-US"/>
          </a:p>
        </p:txBody>
      </p:sp>
    </p:spTree>
    <p:extLst>
      <p:ext uri="{BB962C8B-B14F-4D97-AF65-F5344CB8AC3E}">
        <p14:creationId xmlns:p14="http://schemas.microsoft.com/office/powerpoint/2010/main" val="4132980727"/>
      </p:ext>
    </p:extLst>
  </p:cSld>
  <p:clrMapOvr>
    <a:masterClrMapping/>
  </p:clrMapOvr>
  <p:transition spd="med">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FFCF238-C4B0-4F0A-8318-E5CB9E8D5CEE}" type="slidenum">
              <a:rPr lang="en-US" smtClean="0"/>
              <a:pPr>
                <a:defRPr/>
              </a:pPr>
              <a:t>‹#›</a:t>
            </a:fld>
            <a:endParaRPr lang="en-US"/>
          </a:p>
        </p:txBody>
      </p:sp>
    </p:spTree>
    <p:extLst>
      <p:ext uri="{BB962C8B-B14F-4D97-AF65-F5344CB8AC3E}">
        <p14:creationId xmlns:p14="http://schemas.microsoft.com/office/powerpoint/2010/main" val="2451245116"/>
      </p:ext>
    </p:extLst>
  </p:cSld>
  <p:clrMapOvr>
    <a:masterClrMapping/>
  </p:clrMapOvr>
  <p:transition spd="med">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E12901D-AA37-43AF-8D45-0517CC717D18}" type="slidenum">
              <a:rPr lang="en-US" smtClean="0"/>
              <a:pPr>
                <a:defRPr/>
              </a:pPr>
              <a:t>‹#›</a:t>
            </a:fld>
            <a:endParaRPr lang="en-US"/>
          </a:p>
        </p:txBody>
      </p:sp>
    </p:spTree>
    <p:extLst>
      <p:ext uri="{BB962C8B-B14F-4D97-AF65-F5344CB8AC3E}">
        <p14:creationId xmlns:p14="http://schemas.microsoft.com/office/powerpoint/2010/main" val="2575692367"/>
      </p:ext>
    </p:extLst>
  </p:cSld>
  <p:clrMapOvr>
    <a:masterClrMapping/>
  </p:clrMapOvr>
  <p:transition spd="med">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A505B2A-E61E-4735-826B-7B4EDD7627F0}" type="slidenum">
              <a:rPr lang="en-US" smtClean="0"/>
              <a:pPr>
                <a:defRPr/>
              </a:pPr>
              <a:t>‹#›</a:t>
            </a:fld>
            <a:endParaRPr lang="en-US"/>
          </a:p>
        </p:txBody>
      </p:sp>
    </p:spTree>
    <p:extLst>
      <p:ext uri="{BB962C8B-B14F-4D97-AF65-F5344CB8AC3E}">
        <p14:creationId xmlns:p14="http://schemas.microsoft.com/office/powerpoint/2010/main" val="1226686285"/>
      </p:ext>
    </p:extLst>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94DBCBE-A136-4F70-AE38-41D2F07676F5}" type="slidenum">
              <a:rPr lang="en-US" smtClean="0"/>
              <a:pPr>
                <a:defRPr/>
              </a:pPr>
              <a:t>‹#›</a:t>
            </a:fld>
            <a:endParaRPr lang="en-US"/>
          </a:p>
        </p:txBody>
      </p:sp>
    </p:spTree>
    <p:extLst>
      <p:ext uri="{BB962C8B-B14F-4D97-AF65-F5344CB8AC3E}">
        <p14:creationId xmlns:p14="http://schemas.microsoft.com/office/powerpoint/2010/main" val="3447518836"/>
      </p:ext>
    </p:extLst>
  </p:cSld>
  <p:clrMapOvr>
    <a:masterClrMapping/>
  </p:clrMapOvr>
  <p:transition spd="med">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B06B451-41CD-48A6-B5ED-DED53E8D0A83}" type="slidenum">
              <a:rPr lang="en-US" smtClean="0"/>
              <a:pPr>
                <a:defRPr/>
              </a:pPr>
              <a:t>‹#›</a:t>
            </a:fld>
            <a:endParaRPr lang="en-US"/>
          </a:p>
        </p:txBody>
      </p:sp>
    </p:spTree>
    <p:extLst>
      <p:ext uri="{BB962C8B-B14F-4D97-AF65-F5344CB8AC3E}">
        <p14:creationId xmlns:p14="http://schemas.microsoft.com/office/powerpoint/2010/main" val="810590399"/>
      </p:ext>
    </p:extLst>
  </p:cSld>
  <p:clrMapOvr>
    <a:masterClrMapping/>
  </p:clrMapOvr>
  <p:transition spd="med">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709A945-58D5-4637-96BF-B10E0396B05E}" type="slidenum">
              <a:rPr lang="en-US" smtClean="0"/>
              <a:pPr>
                <a:defRPr/>
              </a:pPr>
              <a:t>‹#›</a:t>
            </a:fld>
            <a:endParaRPr lang="en-US"/>
          </a:p>
        </p:txBody>
      </p:sp>
    </p:spTree>
    <p:extLst>
      <p:ext uri="{BB962C8B-B14F-4D97-AF65-F5344CB8AC3E}">
        <p14:creationId xmlns:p14="http://schemas.microsoft.com/office/powerpoint/2010/main" val="2655685715"/>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med">
    <p:fade thruBlk="1"/>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press.uchicago.edu/ucp/books/book/chicago/A/bo10327226.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search?hl=en&amp;biw=1093&amp;bih=507&amp;site=imghp&amp;tbm=isch&amp;q=professor+teaching&amp;revid=561970846"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oleObject2.bin"/><Relationship Id="rId4" Type="http://schemas.openxmlformats.org/officeDocument/2006/relationships/image" Target="../media/image13.emf"/></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3200400" y="5105400"/>
            <a:ext cx="5791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r"/>
            <a:r>
              <a:rPr lang="en-US" b="1" i="1" dirty="0">
                <a:solidFill>
                  <a:srgbClr val="FFFF00"/>
                </a:solidFill>
                <a:latin typeface="Arial" charset="0"/>
              </a:rPr>
              <a:t>By Geoffrey W. Layton</a:t>
            </a:r>
          </a:p>
          <a:p>
            <a:pPr algn="r"/>
            <a:r>
              <a:rPr lang="en-US" sz="1800" b="1" i="1" dirty="0" smtClean="0">
                <a:solidFill>
                  <a:srgbClr val="FFFF00"/>
                </a:solidFill>
                <a:latin typeface="Arial" charset="0"/>
              </a:rPr>
              <a:t>University of Oklahoma</a:t>
            </a:r>
            <a:endParaRPr lang="en-US" sz="1800" b="1" i="1" dirty="0">
              <a:solidFill>
                <a:srgbClr val="FFFF00"/>
              </a:solidFill>
              <a:latin typeface="Arial" charset="0"/>
            </a:endParaRPr>
          </a:p>
          <a:p>
            <a:pPr algn="r"/>
            <a:r>
              <a:rPr lang="en-US" sz="1800" b="1" i="1" dirty="0" smtClean="0">
                <a:solidFill>
                  <a:srgbClr val="FFFF00"/>
                </a:solidFill>
                <a:latin typeface="Arial" charset="0"/>
              </a:rPr>
              <a:t>Geoffrey.Layton-1@ou.edu</a:t>
            </a:r>
            <a:endParaRPr lang="en-US" sz="1800" b="1" i="1" dirty="0">
              <a:solidFill>
                <a:srgbClr val="FFFF00"/>
              </a:solidFill>
              <a:latin typeface="Arial" charset="0"/>
            </a:endParaRPr>
          </a:p>
          <a:p>
            <a:pPr algn="r"/>
            <a:r>
              <a:rPr lang="en-US" b="1" i="1" dirty="0" smtClean="0">
                <a:solidFill>
                  <a:srgbClr val="FFFF00"/>
                </a:solidFill>
                <a:latin typeface="Arial" charset="0"/>
              </a:rPr>
              <a:t>2013 ALP CONFERENCE</a:t>
            </a:r>
            <a:endParaRPr lang="en-US" b="1" i="1" dirty="0">
              <a:solidFill>
                <a:srgbClr val="FFFF00"/>
              </a:solidFill>
              <a:latin typeface="Arial" charset="0"/>
            </a:endParaRPr>
          </a:p>
        </p:txBody>
      </p:sp>
      <p:sp>
        <p:nvSpPr>
          <p:cNvPr id="3" name="Rectangle 2"/>
          <p:cNvSpPr txBox="1">
            <a:spLocks noChangeArrowheads="1"/>
          </p:cNvSpPr>
          <p:nvPr/>
        </p:nvSpPr>
        <p:spPr bwMode="auto">
          <a:xfrm>
            <a:off x="-13855" y="665018"/>
            <a:ext cx="9144000" cy="1579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a:lstStyle>
          <a:p>
            <a:pPr algn="ctr">
              <a:lnSpc>
                <a:spcPct val="85000"/>
              </a:lnSpc>
              <a:defRPr/>
            </a:pPr>
            <a:r>
              <a:rPr lang="en-US" sz="6000" i="1" dirty="0" smtClean="0">
                <a:solidFill>
                  <a:srgbClr val="FF0000"/>
                </a:solidFill>
                <a:effectLst>
                  <a:outerShdw blurRad="38100" dist="38100" dir="2700000" algn="tl">
                    <a:srgbClr val="C0C0C0"/>
                  </a:outerShdw>
                </a:effectLst>
              </a:rPr>
              <a:t>Accelerating the Transition</a:t>
            </a:r>
            <a:r>
              <a:rPr lang="en-US" sz="6000" i="1" dirty="0">
                <a:solidFill>
                  <a:srgbClr val="FF0000"/>
                </a:solidFill>
                <a:effectLst>
                  <a:outerShdw blurRad="38100" dist="38100" dir="2700000" algn="tl">
                    <a:srgbClr val="C0C0C0"/>
                  </a:outerShdw>
                </a:effectLst>
              </a:rPr>
              <a:t> </a:t>
            </a:r>
            <a:endParaRPr lang="en-US" sz="6000" i="1" dirty="0" smtClean="0">
              <a:solidFill>
                <a:srgbClr val="FF0000"/>
              </a:solidFill>
              <a:effectLst>
                <a:outerShdw blurRad="38100" dist="38100" dir="2700000" algn="tl">
                  <a:srgbClr val="C0C0C0"/>
                </a:outerShdw>
              </a:effectLst>
            </a:endParaRPr>
          </a:p>
          <a:p>
            <a:pPr algn="ctr">
              <a:lnSpc>
                <a:spcPct val="85000"/>
              </a:lnSpc>
              <a:defRPr/>
            </a:pPr>
            <a:r>
              <a:rPr lang="en-US" sz="6000" i="1" dirty="0" smtClean="0">
                <a:solidFill>
                  <a:srgbClr val="FF0000"/>
                </a:solidFill>
                <a:effectLst>
                  <a:outerShdw blurRad="38100" dist="38100" dir="2700000" algn="tl">
                    <a:srgbClr val="C0C0C0"/>
                  </a:outerShdw>
                </a:effectLst>
              </a:rPr>
              <a:t>to English 101</a:t>
            </a:r>
            <a:endParaRPr lang="en-US" sz="6000" i="1" dirty="0" smtClean="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0945" y="2362200"/>
            <a:ext cx="3454400" cy="2590800"/>
          </a:xfrm>
          <a:prstGeom prst="rect">
            <a:avLst/>
          </a:prstGeom>
        </p:spPr>
      </p:pic>
    </p:spTree>
    <p:extLst>
      <p:ext uri="{BB962C8B-B14F-4D97-AF65-F5344CB8AC3E}">
        <p14:creationId xmlns:p14="http://schemas.microsoft.com/office/powerpoint/2010/main" val="3774368101"/>
      </p:ext>
    </p:extLst>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0" y="706438"/>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a:r>
              <a:rPr lang="en-US" sz="4800" b="1" dirty="0">
                <a:solidFill>
                  <a:srgbClr val="FF0000"/>
                </a:solidFill>
                <a:latin typeface="Arial Black" pitchFamily="34" charset="0"/>
              </a:rPr>
              <a:t>CARNEGIE </a:t>
            </a:r>
            <a:r>
              <a:rPr lang="en-US" sz="4800" b="1" dirty="0" smtClean="0">
                <a:solidFill>
                  <a:srgbClr val="FF0000"/>
                </a:solidFill>
                <a:latin typeface="Arial Black" pitchFamily="34" charset="0"/>
              </a:rPr>
              <a:t>CORP </a:t>
            </a:r>
            <a:r>
              <a:rPr lang="en-US" sz="4800" b="1" dirty="0">
                <a:solidFill>
                  <a:srgbClr val="FF0000"/>
                </a:solidFill>
                <a:latin typeface="Arial Black" pitchFamily="34" charset="0"/>
              </a:rPr>
              <a:t>2007</a:t>
            </a:r>
          </a:p>
        </p:txBody>
      </p:sp>
      <p:sp>
        <p:nvSpPr>
          <p:cNvPr id="5" name="TextBox 4"/>
          <p:cNvSpPr txBox="1"/>
          <p:nvPr/>
        </p:nvSpPr>
        <p:spPr>
          <a:xfrm>
            <a:off x="0" y="4953000"/>
            <a:ext cx="9144000" cy="1016000"/>
          </a:xfrm>
          <a:prstGeom prst="rect">
            <a:avLst/>
          </a:prstGeom>
          <a:noFill/>
        </p:spPr>
        <p:txBody>
          <a:bodyPr wrap="square">
            <a:spAutoFit/>
          </a:bodyPr>
          <a:lstStyle/>
          <a:p>
            <a:pPr algn="ctr">
              <a:defRPr/>
            </a:pPr>
            <a:r>
              <a:rPr lang="en-US" sz="3000" dirty="0">
                <a:solidFill>
                  <a:srgbClr val="FFFF00"/>
                </a:solidFill>
                <a:latin typeface="Arial Black" pitchFamily="34" charset="0"/>
              </a:rPr>
              <a:t>“A </a:t>
            </a:r>
            <a:r>
              <a:rPr lang="en-US" sz="3000" cap="all" dirty="0">
                <a:solidFill>
                  <a:srgbClr val="FFFF00"/>
                </a:solidFill>
                <a:latin typeface="Arial Black" pitchFamily="34" charset="0"/>
              </a:rPr>
              <a:t>Writing Proficiency Crisis</a:t>
            </a:r>
            <a:r>
              <a:rPr lang="en-US" sz="3000" dirty="0">
                <a:solidFill>
                  <a:srgbClr val="FFFF00"/>
                </a:solidFill>
                <a:latin typeface="Arial Black" pitchFamily="34" charset="0"/>
              </a:rPr>
              <a:t>: </a:t>
            </a:r>
          </a:p>
          <a:p>
            <a:pPr algn="ctr">
              <a:defRPr/>
            </a:pPr>
            <a:r>
              <a:rPr lang="en-US" sz="3000" dirty="0">
                <a:solidFill>
                  <a:srgbClr val="FFFF00"/>
                </a:solidFill>
                <a:latin typeface="Arial Black" pitchFamily="34" charset="0"/>
              </a:rPr>
              <a:t>A CAUSE </a:t>
            </a:r>
            <a:r>
              <a:rPr lang="en-US" sz="3000" dirty="0" smtClean="0">
                <a:solidFill>
                  <a:srgbClr val="FFFF00"/>
                </a:solidFill>
                <a:latin typeface="Arial Black" pitchFamily="34" charset="0"/>
              </a:rPr>
              <a:t>FOR </a:t>
            </a:r>
            <a:r>
              <a:rPr lang="en-US" sz="3000" dirty="0">
                <a:solidFill>
                  <a:srgbClr val="FFFF00"/>
                </a:solidFill>
                <a:latin typeface="Arial Black" pitchFamily="34" charset="0"/>
              </a:rPr>
              <a:t>ALARM”</a:t>
            </a:r>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b="11542"/>
          <a:stretch>
            <a:fillRect/>
          </a:stretch>
        </p:blipFill>
        <p:spPr bwMode="auto">
          <a:xfrm>
            <a:off x="492125" y="1885950"/>
            <a:ext cx="8110538"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60031"/>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0" y="5334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a:r>
              <a:rPr lang="en-US" sz="4800" dirty="0">
                <a:solidFill>
                  <a:srgbClr val="FF0000"/>
                </a:solidFill>
                <a:effectLst>
                  <a:outerShdw blurRad="38100" dist="38100" dir="2700000" algn="tl">
                    <a:srgbClr val="000000">
                      <a:alpha val="43137"/>
                    </a:srgbClr>
                  </a:outerShdw>
                </a:effectLst>
                <a:latin typeface="Arial Black" pitchFamily="34" charset="0"/>
              </a:rPr>
              <a:t>CARNEGIE CORP – 2010</a:t>
            </a:r>
          </a:p>
        </p:txBody>
      </p:sp>
      <p:sp>
        <p:nvSpPr>
          <p:cNvPr id="5" name="TextBox 4"/>
          <p:cNvSpPr txBox="1"/>
          <p:nvPr/>
        </p:nvSpPr>
        <p:spPr>
          <a:xfrm>
            <a:off x="304800" y="4953000"/>
            <a:ext cx="8534400" cy="1570038"/>
          </a:xfrm>
          <a:prstGeom prst="rect">
            <a:avLst/>
          </a:prstGeom>
          <a:noFill/>
        </p:spPr>
        <p:txBody>
          <a:bodyPr wrap="square">
            <a:spAutoFit/>
          </a:bodyPr>
          <a:lstStyle/>
          <a:p>
            <a:pPr algn="ctr">
              <a:defRPr/>
            </a:pPr>
            <a:r>
              <a:rPr lang="en-US" sz="3200" cap="all" dirty="0">
                <a:solidFill>
                  <a:srgbClr val="FFFF00"/>
                </a:solidFill>
                <a:effectLst>
                  <a:outerShdw blurRad="38100" dist="38100" dir="2700000" algn="tl">
                    <a:srgbClr val="000000">
                      <a:alpha val="43137"/>
                    </a:srgbClr>
                  </a:outerShdw>
                </a:effectLst>
                <a:latin typeface="Arial Black" pitchFamily="34" charset="0"/>
                <a:cs typeface="Aharoni" pitchFamily="2" charset="-79"/>
              </a:rPr>
              <a:t>“a marked decline in the reading and writing skills of adolescent learners”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503416"/>
            <a:ext cx="2438400" cy="314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3241578"/>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ademically Adrift: Limited Learning on College Campuse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811439" y="1447800"/>
            <a:ext cx="3124200" cy="3581400"/>
          </a:xfrm>
          <a:prstGeom prst="rect">
            <a:avLst/>
          </a:prstGeom>
          <a:noFill/>
          <a:ln>
            <a:noFill/>
          </a:ln>
        </p:spPr>
      </p:pic>
      <p:sp>
        <p:nvSpPr>
          <p:cNvPr id="5" name="TextBox 4"/>
          <p:cNvSpPr txBox="1"/>
          <p:nvPr/>
        </p:nvSpPr>
        <p:spPr>
          <a:xfrm>
            <a:off x="685800" y="5105400"/>
            <a:ext cx="8077200" cy="954107"/>
          </a:xfrm>
          <a:prstGeom prst="rect">
            <a:avLst/>
          </a:prstGeom>
          <a:noFill/>
        </p:spPr>
        <p:txBody>
          <a:bodyPr wrap="square" rtlCol="0">
            <a:spAutoFit/>
          </a:bodyPr>
          <a:lstStyle/>
          <a:p>
            <a:pPr algn="ctr"/>
            <a:r>
              <a:rPr lang="en-US" sz="2800" b="1" dirty="0" smtClean="0">
                <a:solidFill>
                  <a:srgbClr val="FFFF00"/>
                </a:solidFill>
                <a:latin typeface="+mj-lt"/>
              </a:rPr>
              <a:t>POOR PERFORMANCE ON THE “COLLEGE LEARNING ASSESSMENT” – ESSENTIALLY A TEST OF WRITING</a:t>
            </a:r>
            <a:endParaRPr lang="en-US" sz="2800" b="1" dirty="0">
              <a:solidFill>
                <a:srgbClr val="FFFF00"/>
              </a:solidFill>
              <a:latin typeface="+mj-lt"/>
            </a:endParaRPr>
          </a:p>
        </p:txBody>
      </p:sp>
      <p:sp>
        <p:nvSpPr>
          <p:cNvPr id="6" name="TextBox 5"/>
          <p:cNvSpPr txBox="1"/>
          <p:nvPr/>
        </p:nvSpPr>
        <p:spPr>
          <a:xfrm>
            <a:off x="0" y="457200"/>
            <a:ext cx="9144000" cy="830997"/>
          </a:xfrm>
          <a:prstGeom prst="rect">
            <a:avLst/>
          </a:prstGeom>
          <a:noFill/>
        </p:spPr>
        <p:txBody>
          <a:bodyPr wrap="square" rtlCol="0">
            <a:spAutoFit/>
          </a:bodyPr>
          <a:lstStyle/>
          <a:p>
            <a:pPr algn="ctr"/>
            <a:r>
              <a:rPr lang="en-US" sz="4800" b="1" i="1" dirty="0" smtClean="0">
                <a:solidFill>
                  <a:srgbClr val="FF0000"/>
                </a:solidFill>
                <a:latin typeface="+mj-lt"/>
              </a:rPr>
              <a:t>ACADEMICALLY ADRIFT </a:t>
            </a:r>
            <a:r>
              <a:rPr lang="en-US" sz="4800" b="1" dirty="0" smtClean="0">
                <a:solidFill>
                  <a:srgbClr val="FF0000"/>
                </a:solidFill>
                <a:latin typeface="+mj-lt"/>
              </a:rPr>
              <a:t>2011</a:t>
            </a:r>
            <a:endParaRPr lang="en-US" sz="4800" b="1" dirty="0">
              <a:solidFill>
                <a:srgbClr val="FF0000"/>
              </a:solidFill>
              <a:latin typeface="+mj-lt"/>
            </a:endParaRPr>
          </a:p>
        </p:txBody>
      </p:sp>
    </p:spTree>
    <p:extLst>
      <p:ext uri="{BB962C8B-B14F-4D97-AF65-F5344CB8AC3E}">
        <p14:creationId xmlns:p14="http://schemas.microsoft.com/office/powerpoint/2010/main" val="1287806283"/>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www.google.com/url?sa=i&amp;source=images&amp;cd=&amp;docid=aHxxaunT9ggHzM&amp;tbnid=xcLBlMH__qo6AM:&amp;ved=0CAUQjBwwAA&amp;url=http%3A%2F%2F1.bp.blogspot.com%2F-e17I4xm6Aqc%2FT1uD7DaQSaI%2FAAAAAAAAAOg%2F-lPpflXsYWs%2Fs1600%2F2006-05-03%2BMale%2Bprofessor%2Bteaching.1.jpg&amp;ei=vT-5Uf_cF6rC4AOfwoEI&amp;psig=AFQjCNFudR5ddxvaBDmx7i-skMVIRpv5ow&amp;ust=1371181373440454"/>
          <p:cNvSpPr>
            <a:spLocks noChangeAspect="1" noChangeArrowheads="1"/>
          </p:cNvSpPr>
          <p:nvPr/>
        </p:nvSpPr>
        <p:spPr bwMode="auto">
          <a:xfrm>
            <a:off x="63500" y="-136525"/>
            <a:ext cx="8582025" cy="571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www.google.com/url?sa=i&amp;source=images&amp;cd=&amp;docid=aHxxaunT9ggHzM&amp;tbnid=xcLBlMH__qo6AM:&amp;ved=0CAUQjBwwAA&amp;url=http%3A%2F%2F1.bp.blogspot.com%2F-e17I4xm6Aqc%2FT1uD7DaQSaI%2FAAAAAAAAAOg%2F-lPpflXsYWs%2Fs1600%2F2006-05-03%2BMale%2Bprofessor%2Bteaching.1.jpg&amp;ei=vT-5Uf_cF6rC4AOfwoEI&amp;psig=AFQjCNFudR5ddxvaBDmx7i-skMVIRpv5ow&amp;ust=1371181373440454"/>
          <p:cNvSpPr>
            <a:spLocks noChangeAspect="1" noChangeArrowheads="1"/>
          </p:cNvSpPr>
          <p:nvPr/>
        </p:nvSpPr>
        <p:spPr bwMode="auto">
          <a:xfrm>
            <a:off x="215900" y="15875"/>
            <a:ext cx="8582025" cy="571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http://t1.gstatic.com/images?q=tbn:ANd9GcRhdUYdIKtVMxUQ7RXZel2_qO6Itr1GFKZbFR2zT5jacZbfNnejBEEX-iEL">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656988" y="1686818"/>
            <a:ext cx="3699847" cy="2722245"/>
          </a:xfrm>
          <a:prstGeom prst="rect">
            <a:avLst/>
          </a:prstGeom>
          <a:noFill/>
          <a:ln>
            <a:noFill/>
          </a:ln>
        </p:spPr>
      </p:pic>
      <p:sp>
        <p:nvSpPr>
          <p:cNvPr id="5" name="TextBox 4"/>
          <p:cNvSpPr txBox="1"/>
          <p:nvPr/>
        </p:nvSpPr>
        <p:spPr>
          <a:xfrm>
            <a:off x="598227" y="304800"/>
            <a:ext cx="7315200" cy="1200329"/>
          </a:xfrm>
          <a:prstGeom prst="rect">
            <a:avLst/>
          </a:prstGeom>
          <a:noFill/>
        </p:spPr>
        <p:txBody>
          <a:bodyPr wrap="square" rtlCol="0">
            <a:spAutoFit/>
          </a:bodyPr>
          <a:lstStyle/>
          <a:p>
            <a:pPr algn="ctr"/>
            <a:r>
              <a:rPr lang="en-US" sz="3600" b="1" dirty="0" smtClean="0">
                <a:solidFill>
                  <a:srgbClr val="FF0000"/>
                </a:solidFill>
                <a:latin typeface="+mj-lt"/>
              </a:rPr>
              <a:t>And now, a word from our colleagues in the other disciplines . . . </a:t>
            </a:r>
            <a:endParaRPr lang="en-US" sz="3600" b="1" dirty="0">
              <a:solidFill>
                <a:srgbClr val="FF0000"/>
              </a:solidFill>
              <a:latin typeface="+mj-lt"/>
            </a:endParaRPr>
          </a:p>
        </p:txBody>
      </p:sp>
      <p:sp>
        <p:nvSpPr>
          <p:cNvPr id="6" name="TextBox 5"/>
          <p:cNvSpPr txBox="1"/>
          <p:nvPr/>
        </p:nvSpPr>
        <p:spPr>
          <a:xfrm>
            <a:off x="297975" y="4701312"/>
            <a:ext cx="8493125" cy="1200329"/>
          </a:xfrm>
          <a:prstGeom prst="rect">
            <a:avLst/>
          </a:prstGeom>
          <a:noFill/>
        </p:spPr>
        <p:txBody>
          <a:bodyPr wrap="square" rtlCol="0">
            <a:spAutoFit/>
          </a:bodyPr>
          <a:lstStyle/>
          <a:p>
            <a:pPr algn="ctr"/>
            <a:r>
              <a:rPr lang="en-US" sz="3600" dirty="0" smtClean="0">
                <a:solidFill>
                  <a:srgbClr val="FFFF00"/>
                </a:solidFill>
                <a:latin typeface="Snap ITC" pitchFamily="82" charset="0"/>
              </a:rPr>
              <a:t>“WHY CAN’T YOU TEACH STUDENTS HOW TO WRITE?”</a:t>
            </a:r>
            <a:endParaRPr lang="en-US" sz="3600" dirty="0">
              <a:solidFill>
                <a:srgbClr val="FFFF00"/>
              </a:solidFill>
              <a:latin typeface="Snap ITC" pitchFamily="82" charset="0"/>
            </a:endParaRPr>
          </a:p>
        </p:txBody>
      </p:sp>
    </p:spTree>
    <p:extLst>
      <p:ext uri="{BB962C8B-B14F-4D97-AF65-F5344CB8AC3E}">
        <p14:creationId xmlns:p14="http://schemas.microsoft.com/office/powerpoint/2010/main" val="2454442831"/>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l="63663" t="8851" b="16877"/>
          <a:stretch/>
        </p:blipFill>
        <p:spPr bwMode="auto">
          <a:xfrm>
            <a:off x="6248400" y="533401"/>
            <a:ext cx="2336032" cy="5843594"/>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431032" y="2438400"/>
            <a:ext cx="5334000" cy="3785652"/>
          </a:xfrm>
          <a:prstGeom prst="rect">
            <a:avLst/>
          </a:prstGeom>
          <a:noFill/>
        </p:spPr>
        <p:txBody>
          <a:bodyPr wrap="square" rtlCol="0">
            <a:spAutoFit/>
          </a:bodyPr>
          <a:lstStyle/>
          <a:p>
            <a:r>
              <a:rPr lang="en-US" sz="6000" b="1" i="1" dirty="0" smtClean="0">
                <a:solidFill>
                  <a:srgbClr val="FF0000"/>
                </a:solidFill>
                <a:latin typeface="+mj-lt"/>
              </a:rPr>
              <a:t>. . . there’s always the “hard place”  of . . . </a:t>
            </a:r>
            <a:endParaRPr lang="en-US" sz="6000" b="1" i="1" dirty="0">
              <a:solidFill>
                <a:srgbClr val="FF0000"/>
              </a:solidFill>
              <a:latin typeface="+mj-lt"/>
            </a:endParaRPr>
          </a:p>
        </p:txBody>
      </p:sp>
      <p:sp>
        <p:nvSpPr>
          <p:cNvPr id="6" name="TextBox 5"/>
          <p:cNvSpPr txBox="1"/>
          <p:nvPr/>
        </p:nvSpPr>
        <p:spPr>
          <a:xfrm>
            <a:off x="431032" y="533400"/>
            <a:ext cx="5817368" cy="1754326"/>
          </a:xfrm>
          <a:prstGeom prst="rect">
            <a:avLst/>
          </a:prstGeom>
          <a:noFill/>
        </p:spPr>
        <p:txBody>
          <a:bodyPr wrap="square" rtlCol="0">
            <a:spAutoFit/>
          </a:bodyPr>
          <a:lstStyle/>
          <a:p>
            <a:r>
              <a:rPr lang="en-US" sz="3600" b="1" dirty="0" smtClean="0">
                <a:solidFill>
                  <a:srgbClr val="FFFF00"/>
                </a:solidFill>
                <a:latin typeface="+mj-lt"/>
              </a:rPr>
              <a:t>So if the “Rock” of the Process Approach is less  than effective . . .</a:t>
            </a:r>
            <a:endParaRPr lang="en-US" sz="3600" b="1" dirty="0">
              <a:solidFill>
                <a:srgbClr val="FFFF00"/>
              </a:solidFill>
              <a:latin typeface="+mj-lt"/>
            </a:endParaRPr>
          </a:p>
        </p:txBody>
      </p:sp>
    </p:spTree>
    <p:extLst>
      <p:ext uri="{BB962C8B-B14F-4D97-AF65-F5344CB8AC3E}">
        <p14:creationId xmlns:p14="http://schemas.microsoft.com/office/powerpoint/2010/main" val="2751958384"/>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76400"/>
            <a:ext cx="9130352" cy="2246769"/>
          </a:xfrm>
          <a:prstGeom prst="rect">
            <a:avLst/>
          </a:prstGeom>
          <a:noFill/>
        </p:spPr>
        <p:txBody>
          <a:bodyPr wrap="square" rtlCol="0">
            <a:spAutoFit/>
          </a:bodyPr>
          <a:lstStyle/>
          <a:p>
            <a:pPr algn="ctr"/>
            <a:r>
              <a:rPr lang="en-US" sz="14000" b="1" dirty="0" smtClean="0">
                <a:ln w="28575">
                  <a:solidFill>
                    <a:schemeClr val="bg1"/>
                  </a:solidFill>
                </a:ln>
                <a:solidFill>
                  <a:srgbClr val="FF0000"/>
                </a:solidFill>
                <a:latin typeface="Stencil" pitchFamily="82" charset="0"/>
              </a:rPr>
              <a:t>GRAMMAR</a:t>
            </a:r>
            <a:endParaRPr lang="en-US" sz="14000" b="1" dirty="0">
              <a:ln w="28575">
                <a:solidFill>
                  <a:schemeClr val="bg1"/>
                </a:solidFill>
              </a:ln>
              <a:solidFill>
                <a:srgbClr val="FF0000"/>
              </a:solidFill>
              <a:latin typeface="Stencil" pitchFamily="82" charset="0"/>
            </a:endParaRPr>
          </a:p>
        </p:txBody>
      </p:sp>
    </p:spTree>
    <p:extLst>
      <p:ext uri="{BB962C8B-B14F-4D97-AF65-F5344CB8AC3E}">
        <p14:creationId xmlns:p14="http://schemas.microsoft.com/office/powerpoint/2010/main" val="2601702251"/>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819400" y="2159758"/>
            <a:ext cx="4876800" cy="3860042"/>
          </a:xfrm>
        </p:spPr>
        <p:txBody>
          <a:bodyPr>
            <a:noAutofit/>
          </a:bodyPr>
          <a:lstStyle/>
          <a:p>
            <a:pPr marL="0" indent="0">
              <a:buFont typeface="Monotype Sorts" pitchFamily="2" charset="2"/>
              <a:buNone/>
              <a:defRPr/>
            </a:pPr>
            <a:r>
              <a:rPr lang="en-US" sz="4000" b="1" dirty="0" smtClean="0">
                <a:solidFill>
                  <a:srgbClr val="FFFF00"/>
                </a:solidFill>
                <a:effectLst>
                  <a:outerShdw blurRad="38100" dist="38100" dir="2700000" algn="tl">
                    <a:srgbClr val="000000">
                      <a:alpha val="43137"/>
                    </a:srgbClr>
                  </a:outerShdw>
                </a:effectLst>
              </a:rPr>
              <a:t>Research says </a:t>
            </a:r>
          </a:p>
          <a:p>
            <a:pPr marL="533400" indent="-533400">
              <a:buFont typeface="Monotype Sorts" pitchFamily="2" charset="2"/>
              <a:buNone/>
              <a:defRPr/>
            </a:pPr>
            <a:r>
              <a:rPr lang="en-US" sz="4000" b="1" dirty="0" smtClean="0">
                <a:solidFill>
                  <a:srgbClr val="FFFF00"/>
                </a:solidFill>
                <a:effectLst>
                  <a:outerShdw blurRad="38100" dist="38100" dir="2700000" algn="tl">
                    <a:srgbClr val="000000">
                      <a:alpha val="43137"/>
                    </a:srgbClr>
                  </a:outerShdw>
                </a:effectLst>
              </a:rPr>
              <a:t>	a) little</a:t>
            </a:r>
          </a:p>
          <a:p>
            <a:pPr marL="533400" indent="-533400">
              <a:buFont typeface="Monotype Sorts" pitchFamily="2" charset="2"/>
              <a:buNone/>
              <a:defRPr/>
            </a:pPr>
            <a:r>
              <a:rPr lang="en-US" sz="4000" b="1" dirty="0" smtClean="0">
                <a:solidFill>
                  <a:srgbClr val="FFFF00"/>
                </a:solidFill>
                <a:effectLst>
                  <a:outerShdw blurRad="38100" dist="38100" dir="2700000" algn="tl">
                    <a:srgbClr val="000000">
                      <a:alpha val="43137"/>
                    </a:srgbClr>
                  </a:outerShdw>
                </a:effectLst>
              </a:rPr>
              <a:t>	b) none</a:t>
            </a:r>
          </a:p>
          <a:p>
            <a:pPr marL="533400" indent="-533400">
              <a:buFont typeface="Monotype Sorts" pitchFamily="2" charset="2"/>
              <a:buNone/>
              <a:defRPr/>
            </a:pPr>
            <a:r>
              <a:rPr lang="en-US" sz="4000" b="1" dirty="0" smtClean="0">
                <a:solidFill>
                  <a:srgbClr val="FFFF00"/>
                </a:solidFill>
                <a:effectLst>
                  <a:outerShdw blurRad="38100" dist="38100" dir="2700000" algn="tl">
                    <a:srgbClr val="000000">
                      <a:alpha val="43137"/>
                    </a:srgbClr>
                  </a:outerShdw>
                </a:effectLst>
              </a:rPr>
              <a:t>	c) detrimental</a:t>
            </a:r>
          </a:p>
          <a:p>
            <a:pPr marL="533400" indent="-533400">
              <a:buFont typeface="Monotype Sorts" pitchFamily="2" charset="2"/>
              <a:buNone/>
              <a:defRPr/>
            </a:pPr>
            <a:r>
              <a:rPr lang="en-US" sz="4000" b="1" dirty="0" smtClean="0">
                <a:effectLst>
                  <a:outerShdw blurRad="38100" dist="38100" dir="2700000" algn="tl">
                    <a:srgbClr val="000000">
                      <a:alpha val="43137"/>
                    </a:srgbClr>
                  </a:outerShdw>
                </a:effectLst>
              </a:rPr>
              <a:t>	d) all of the above</a:t>
            </a:r>
          </a:p>
        </p:txBody>
      </p:sp>
      <p:sp>
        <p:nvSpPr>
          <p:cNvPr id="5" name="Title 1"/>
          <p:cNvSpPr txBox="1">
            <a:spLocks/>
          </p:cNvSpPr>
          <p:nvPr/>
        </p:nvSpPr>
        <p:spPr bwMode="auto">
          <a:xfrm>
            <a:off x="0" y="14478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a:lstStyle>
          <a:p>
            <a:pPr algn="ctr">
              <a:lnSpc>
                <a:spcPct val="100000"/>
              </a:lnSpc>
            </a:pPr>
            <a:endParaRPr lang="en-US" dirty="0" smtClean="0">
              <a:solidFill>
                <a:srgbClr val="FFFF00"/>
              </a:solidFill>
            </a:endParaRPr>
          </a:p>
        </p:txBody>
      </p:sp>
      <p:sp>
        <p:nvSpPr>
          <p:cNvPr id="2" name="Title 1"/>
          <p:cNvSpPr>
            <a:spLocks noGrp="1"/>
          </p:cNvSpPr>
          <p:nvPr>
            <p:ph type="title"/>
          </p:nvPr>
        </p:nvSpPr>
        <p:spPr>
          <a:xfrm>
            <a:off x="0" y="904733"/>
            <a:ext cx="9144000" cy="1143000"/>
          </a:xfrm>
        </p:spPr>
        <p:txBody>
          <a:bodyPr>
            <a:normAutofit/>
          </a:bodyPr>
          <a:lstStyle/>
          <a:p>
            <a:r>
              <a:rPr lang="en-US" sz="4800" b="1" dirty="0">
                <a:solidFill>
                  <a:srgbClr val="FF0000"/>
                </a:solidFill>
              </a:rPr>
              <a:t>Impact of Grammar on </a:t>
            </a:r>
            <a:r>
              <a:rPr lang="en-US" sz="4800" b="1" dirty="0" smtClean="0">
                <a:solidFill>
                  <a:srgbClr val="FF0000"/>
                </a:solidFill>
              </a:rPr>
              <a:t>Writing</a:t>
            </a:r>
            <a:endParaRPr lang="en-US" sz="4800" b="1" dirty="0">
              <a:solidFill>
                <a:srgbClr val="FF0000"/>
              </a:solidFill>
            </a:endParaRPr>
          </a:p>
        </p:txBody>
      </p:sp>
    </p:spTree>
    <p:extLst>
      <p:ext uri="{BB962C8B-B14F-4D97-AF65-F5344CB8AC3E}">
        <p14:creationId xmlns:p14="http://schemas.microsoft.com/office/powerpoint/2010/main" val="725943899"/>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1026"/>
          <p:cNvSpPr>
            <a:spLocks noGrp="1" noChangeArrowheads="1"/>
          </p:cNvSpPr>
          <p:nvPr>
            <p:ph type="title"/>
          </p:nvPr>
        </p:nvSpPr>
        <p:spPr>
          <a:xfrm>
            <a:off x="0" y="609600"/>
            <a:ext cx="9144000" cy="1143000"/>
          </a:xfrm>
        </p:spPr>
        <p:txBody>
          <a:bodyPr>
            <a:normAutofit/>
          </a:bodyPr>
          <a:lstStyle/>
          <a:p>
            <a:r>
              <a:rPr lang="en-US" sz="6600" b="1" dirty="0" smtClean="0">
                <a:solidFill>
                  <a:srgbClr val="FF0000"/>
                </a:solidFill>
                <a:effectLst>
                  <a:outerShdw blurRad="38100" dist="38100" dir="2700000" algn="tl">
                    <a:srgbClr val="000000">
                      <a:alpha val="43137"/>
                    </a:srgbClr>
                  </a:outerShdw>
                </a:effectLst>
              </a:rPr>
              <a:t>The “Braddock Report”</a:t>
            </a:r>
          </a:p>
        </p:txBody>
      </p:sp>
      <p:sp>
        <p:nvSpPr>
          <p:cNvPr id="7" name="Rectangle 1027"/>
          <p:cNvSpPr txBox="1">
            <a:spLocks noChangeArrowheads="1"/>
          </p:cNvSpPr>
          <p:nvPr/>
        </p:nvSpPr>
        <p:spPr bwMode="auto">
          <a:xfrm>
            <a:off x="457200" y="2029685"/>
            <a:ext cx="8077200" cy="4523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a:lstStyle>
          <a:p>
            <a:pPr>
              <a:spcBef>
                <a:spcPts val="0"/>
              </a:spcBef>
              <a:spcAft>
                <a:spcPts val="1200"/>
              </a:spcAft>
              <a:buNone/>
            </a:pPr>
            <a:r>
              <a:rPr lang="en-US" sz="4800" b="1" i="1" dirty="0" smtClean="0">
                <a:solidFill>
                  <a:srgbClr val="FFFF00"/>
                </a:solidFill>
                <a:effectLst>
                  <a:outerShdw blurRad="38100" dist="38100" dir="2700000" algn="tl">
                    <a:srgbClr val="000000">
                      <a:alpha val="43137"/>
                    </a:srgbClr>
                  </a:outerShdw>
                </a:effectLst>
              </a:rPr>
              <a:t>“. . . the teaching of formal grammar has a negligible or  . . . even a harmful effect on the improvement of writing.”</a:t>
            </a:r>
            <a:endParaRPr lang="en-US" sz="4800" b="1" dirty="0" smtClean="0"/>
          </a:p>
          <a:p>
            <a:pPr algn="r">
              <a:spcBef>
                <a:spcPts val="0"/>
              </a:spcBef>
              <a:spcAft>
                <a:spcPts val="1200"/>
              </a:spcAft>
              <a:buNone/>
            </a:pPr>
            <a:r>
              <a:rPr lang="en-US" sz="2400" b="1" dirty="0" smtClean="0"/>
              <a:t>Richard Braddock, Richard Lloyd-Jones, and Lowell </a:t>
            </a:r>
            <a:r>
              <a:rPr lang="en-US" sz="2400" b="1" dirty="0" err="1" smtClean="0"/>
              <a:t>Schoer</a:t>
            </a:r>
            <a:r>
              <a:rPr lang="en-US" sz="2400" b="1" dirty="0" smtClean="0"/>
              <a:t>.  </a:t>
            </a:r>
            <a:r>
              <a:rPr lang="en-US" sz="2400" b="1" i="1" dirty="0" smtClean="0"/>
              <a:t>Research in Written Composition</a:t>
            </a:r>
            <a:r>
              <a:rPr lang="en-US" sz="2400" b="1" dirty="0" smtClean="0"/>
              <a:t>, Urbana, IL:  NCTE, 1963</a:t>
            </a:r>
          </a:p>
        </p:txBody>
      </p:sp>
    </p:spTree>
    <p:extLst>
      <p:ext uri="{BB962C8B-B14F-4D97-AF65-F5344CB8AC3E}">
        <p14:creationId xmlns:p14="http://schemas.microsoft.com/office/powerpoint/2010/main" val="3350784566"/>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57200"/>
            <a:ext cx="91440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smtClean="0">
                <a:solidFill>
                  <a:srgbClr val="FF0000"/>
                </a:solidFill>
                <a:effectLst>
                  <a:outerShdw blurRad="38100" dist="38100" dir="2700000" algn="tl">
                    <a:srgbClr val="000000">
                      <a:alpha val="43137"/>
                    </a:srgbClr>
                  </a:outerShdw>
                </a:effectLst>
              </a:rPr>
              <a:t>NCTE</a:t>
            </a:r>
          </a:p>
        </p:txBody>
      </p:sp>
      <p:sp>
        <p:nvSpPr>
          <p:cNvPr id="5" name="Content Placeholder 2"/>
          <p:cNvSpPr txBox="1">
            <a:spLocks/>
          </p:cNvSpPr>
          <p:nvPr/>
        </p:nvSpPr>
        <p:spPr>
          <a:xfrm>
            <a:off x="533400" y="1600200"/>
            <a:ext cx="8153400" cy="46482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5600" b="1" i="1" dirty="0" smtClean="0">
                <a:solidFill>
                  <a:srgbClr val="FFFF00"/>
                </a:solidFill>
                <a:effectLst>
                  <a:outerShdw blurRad="38100" dist="38100" dir="2700000" algn="tl">
                    <a:srgbClr val="000000">
                      <a:alpha val="43137"/>
                    </a:srgbClr>
                  </a:outerShdw>
                </a:effectLst>
              </a:rPr>
              <a:t>“Resolved, that NCTE urge the discontinuance of testing practices that encourage the teaching of grammar rather than English language arts instruction.” </a:t>
            </a:r>
            <a:r>
              <a:rPr lang="en-US" sz="2600" b="1" i="1" dirty="0" smtClean="0">
                <a:effectLst>
                  <a:outerShdw blurRad="38100" dist="38100" dir="2700000" algn="tl">
                    <a:srgbClr val="000000">
                      <a:alpha val="43137"/>
                    </a:srgbClr>
                  </a:outerShdw>
                </a:effectLst>
              </a:rPr>
              <a:t>1985 Resolution</a:t>
            </a:r>
          </a:p>
        </p:txBody>
      </p:sp>
    </p:spTree>
    <p:extLst>
      <p:ext uri="{BB962C8B-B14F-4D97-AF65-F5344CB8AC3E}">
        <p14:creationId xmlns:p14="http://schemas.microsoft.com/office/powerpoint/2010/main" val="4113394933"/>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1026"/>
          <p:cNvSpPr>
            <a:spLocks noGrp="1" noChangeArrowheads="1"/>
          </p:cNvSpPr>
          <p:nvPr>
            <p:ph type="title"/>
          </p:nvPr>
        </p:nvSpPr>
        <p:spPr>
          <a:xfrm>
            <a:off x="0" y="304800"/>
            <a:ext cx="9144000" cy="1143000"/>
          </a:xfrm>
        </p:spPr>
        <p:txBody>
          <a:bodyPr>
            <a:normAutofit/>
          </a:bodyPr>
          <a:lstStyle/>
          <a:p>
            <a:r>
              <a:rPr lang="en-US" sz="6600" b="1" dirty="0" smtClean="0">
                <a:solidFill>
                  <a:srgbClr val="FF0000"/>
                </a:solidFill>
                <a:effectLst>
                  <a:outerShdw blurRad="38100" dist="38100" dir="2700000" algn="tl">
                    <a:srgbClr val="000000">
                      <a:alpha val="43137"/>
                    </a:srgbClr>
                  </a:outerShdw>
                </a:effectLst>
              </a:rPr>
              <a:t>The “Hillocks Report”</a:t>
            </a:r>
          </a:p>
        </p:txBody>
      </p:sp>
      <p:sp>
        <p:nvSpPr>
          <p:cNvPr id="5" name="Rectangle 1027"/>
          <p:cNvSpPr txBox="1">
            <a:spLocks noChangeArrowheads="1"/>
          </p:cNvSpPr>
          <p:nvPr/>
        </p:nvSpPr>
        <p:spPr bwMode="auto">
          <a:xfrm>
            <a:off x="644236" y="1447800"/>
            <a:ext cx="7924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a:lstStyle>
          <a:p>
            <a:pPr>
              <a:buFont typeface="Monotype Sorts" pitchFamily="2" charset="2"/>
              <a:buNone/>
            </a:pPr>
            <a:r>
              <a:rPr lang="en-US" sz="4800" b="1" i="1" dirty="0" smtClean="0">
                <a:solidFill>
                  <a:srgbClr val="FFFF00"/>
                </a:solidFill>
                <a:effectLst>
                  <a:outerShdw blurRad="38100" dist="38100" dir="2700000" algn="tl">
                    <a:srgbClr val="000000">
                      <a:alpha val="43137"/>
                    </a:srgbClr>
                  </a:outerShdw>
                </a:effectLst>
              </a:rPr>
              <a:t>“None of the studies . . . provides any support for teaching grammar as a means of improving composition skills.”</a:t>
            </a:r>
          </a:p>
          <a:p>
            <a:pPr>
              <a:buFont typeface="Monotype Sorts" pitchFamily="2" charset="2"/>
              <a:buNone/>
            </a:pPr>
            <a:r>
              <a:rPr lang="en-US" sz="1800" dirty="0" smtClean="0"/>
              <a:t>	</a:t>
            </a:r>
            <a:r>
              <a:rPr lang="en-US" sz="2400" b="1" dirty="0" smtClean="0">
                <a:effectLst>
                  <a:outerShdw blurRad="38100" dist="38100" dir="2700000" algn="tl">
                    <a:srgbClr val="000000">
                      <a:alpha val="43137"/>
                    </a:srgbClr>
                  </a:outerShdw>
                </a:effectLst>
              </a:rPr>
              <a:t>George Hillocks, </a:t>
            </a:r>
            <a:r>
              <a:rPr lang="en-US" sz="2400" b="1" i="1" dirty="0" smtClean="0">
                <a:effectLst>
                  <a:outerShdw blurRad="38100" dist="38100" dir="2700000" algn="tl">
                    <a:srgbClr val="000000">
                      <a:alpha val="43137"/>
                    </a:srgbClr>
                  </a:outerShdw>
                </a:effectLst>
              </a:rPr>
              <a:t>Research on written composition:  New directions for teaching</a:t>
            </a:r>
            <a:r>
              <a:rPr lang="en-US" sz="2400" b="1" dirty="0" smtClean="0">
                <a:effectLst>
                  <a:outerShdw blurRad="38100" dist="38100" dir="2700000" algn="tl">
                    <a:srgbClr val="000000">
                      <a:alpha val="43137"/>
                    </a:srgbClr>
                  </a:outerShdw>
                </a:effectLst>
              </a:rPr>
              <a:t>.  Urbana:  NCTE/ERIC, 1986.</a:t>
            </a:r>
          </a:p>
        </p:txBody>
      </p:sp>
    </p:spTree>
    <p:extLst>
      <p:ext uri="{BB962C8B-B14F-4D97-AF65-F5344CB8AC3E}">
        <p14:creationId xmlns:p14="http://schemas.microsoft.com/office/powerpoint/2010/main" val="1504921082"/>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1143000"/>
            <a:ext cx="9144000" cy="1094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a:lstStyle>
          <a:p>
            <a:pPr algn="ctr">
              <a:lnSpc>
                <a:spcPts val="6000"/>
              </a:lnSpc>
              <a:defRPr/>
            </a:pPr>
            <a:r>
              <a:rPr lang="en-US" sz="6000" i="1" dirty="0" smtClean="0">
                <a:solidFill>
                  <a:srgbClr val="FF0000"/>
                </a:solidFill>
                <a:effectLst>
                  <a:outerShdw blurRad="38100" dist="38100" dir="2700000" algn="tl">
                    <a:srgbClr val="C0C0C0"/>
                  </a:outerShdw>
                </a:effectLst>
              </a:rPr>
              <a:t>Developmental Writers . .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1" y="2438399"/>
            <a:ext cx="1831406" cy="2895601"/>
          </a:xfrm>
          <a:prstGeom prst="rect">
            <a:avLst/>
          </a:prstGeom>
        </p:spPr>
      </p:pic>
    </p:spTree>
    <p:extLst>
      <p:ext uri="{BB962C8B-B14F-4D97-AF65-F5344CB8AC3E}">
        <p14:creationId xmlns:p14="http://schemas.microsoft.com/office/powerpoint/2010/main" val="3619876220"/>
      </p:ext>
    </p:extLst>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title"/>
          </p:nvPr>
        </p:nvSpPr>
        <p:spPr>
          <a:xfrm>
            <a:off x="76200" y="152400"/>
            <a:ext cx="9144000" cy="1143000"/>
          </a:xfrm>
        </p:spPr>
        <p:txBody>
          <a:bodyPr/>
          <a:lstStyle/>
          <a:p>
            <a:pPr algn="ctr">
              <a:lnSpc>
                <a:spcPct val="100000"/>
              </a:lnSpc>
            </a:pPr>
            <a:r>
              <a:rPr lang="en-US" b="1" dirty="0" smtClean="0">
                <a:solidFill>
                  <a:srgbClr val="FF0000"/>
                </a:solidFill>
                <a:effectLst>
                  <a:outerShdw blurRad="38100" dist="38100" dir="2700000" algn="tl">
                    <a:srgbClr val="000000">
                      <a:alpha val="43137"/>
                    </a:srgbClr>
                  </a:outerShdw>
                </a:effectLst>
              </a:rPr>
              <a:t>Mike Rose’s “Goddess </a:t>
            </a:r>
            <a:r>
              <a:rPr lang="en-US" b="1" dirty="0" err="1" smtClean="0">
                <a:solidFill>
                  <a:srgbClr val="FF0000"/>
                </a:solidFill>
                <a:effectLst>
                  <a:outerShdw blurRad="38100" dist="38100" dir="2700000" algn="tl">
                    <a:srgbClr val="000000">
                      <a:alpha val="43137"/>
                    </a:srgbClr>
                  </a:outerShdw>
                </a:effectLst>
              </a:rPr>
              <a:t>Grammatica</a:t>
            </a:r>
            <a:r>
              <a:rPr lang="en-US" b="1" dirty="0" smtClean="0">
                <a:solidFill>
                  <a:srgbClr val="FF0000"/>
                </a:solidFill>
                <a:effectLst>
                  <a:outerShdw blurRad="38100" dist="38100" dir="2700000" algn="tl">
                    <a:srgbClr val="000000">
                      <a:alpha val="43137"/>
                    </a:srgbClr>
                  </a:outerShdw>
                </a:effectLst>
              </a:rPr>
              <a:t>” </a:t>
            </a:r>
          </a:p>
        </p:txBody>
      </p:sp>
      <p:sp>
        <p:nvSpPr>
          <p:cNvPr id="8" name="Content Placeholder 2"/>
          <p:cNvSpPr>
            <a:spLocks noGrp="1"/>
          </p:cNvSpPr>
          <p:nvPr>
            <p:ph idx="1"/>
          </p:nvPr>
        </p:nvSpPr>
        <p:spPr>
          <a:xfrm>
            <a:off x="3733800" y="1295400"/>
            <a:ext cx="5181600" cy="5181600"/>
          </a:xfrm>
        </p:spPr>
        <p:txBody>
          <a:bodyPr>
            <a:normAutofit lnSpcReduction="10000"/>
          </a:bodyPr>
          <a:lstStyle/>
          <a:p>
            <a:pPr marL="0" indent="0">
              <a:buFont typeface="Monotype Sorts" pitchFamily="2" charset="2"/>
              <a:buNone/>
            </a:pPr>
            <a:r>
              <a:rPr lang="en-US" sz="2200" b="1" i="1" dirty="0" smtClean="0">
                <a:solidFill>
                  <a:srgbClr val="FFFF00"/>
                </a:solidFill>
              </a:rPr>
              <a:t>The Middle Ages envisioned </a:t>
            </a:r>
            <a:r>
              <a:rPr lang="en-US" sz="2200" b="1" i="1" dirty="0" err="1" smtClean="0">
                <a:solidFill>
                  <a:srgbClr val="FFFF00"/>
                </a:solidFill>
              </a:rPr>
              <a:t>Grammatica</a:t>
            </a:r>
            <a:r>
              <a:rPr lang="en-US" sz="2200" b="1" i="1" dirty="0" smtClean="0">
                <a:solidFill>
                  <a:srgbClr val="FFFF00"/>
                </a:solidFill>
              </a:rPr>
              <a:t>, the goddess of grammar, as a severe old woman with a scalpel and a large pair of pincers.  Her right hand grasps a bird by its neck, its mouth open, as if in a gasp or a squawk.  Lord, how fitting the choices of emblem – the living thing being strangled, beak open but silent, muted by the goddess </a:t>
            </a:r>
            <a:r>
              <a:rPr lang="en-US" sz="2200" b="1" i="1" dirty="0" err="1" smtClean="0">
                <a:solidFill>
                  <a:srgbClr val="FFFF00"/>
                </a:solidFill>
              </a:rPr>
              <a:t>Grammatica</a:t>
            </a:r>
            <a:r>
              <a:rPr lang="en-US" sz="2200" b="1" i="1" dirty="0" smtClean="0">
                <a:solidFill>
                  <a:srgbClr val="FFFF00"/>
                </a:solidFill>
              </a:rPr>
              <a:t>.  And the scalpel, the pincers, are reminders to the teacher to be vigilant for error, to cut it out with the coldest tool.  Laura knows the goddess intimately, the squinting figure who breathes up to her side whenever she sits down to write</a:t>
            </a:r>
            <a:r>
              <a:rPr lang="en-US" sz="2000" b="1" i="1" dirty="0" smtClean="0">
                <a:solidFill>
                  <a:srgbClr val="FFFF00"/>
                </a:solidFill>
              </a:rPr>
              <a:t>.</a:t>
            </a:r>
          </a:p>
          <a:p>
            <a:pPr marL="0" indent="0" algn="r">
              <a:buFont typeface="Monotype Sorts" pitchFamily="2" charset="2"/>
              <a:buNone/>
            </a:pPr>
            <a:r>
              <a:rPr lang="en-US" sz="2000" b="1" i="1" dirty="0" smtClean="0"/>
              <a:t>Lives on the Boundary</a:t>
            </a:r>
          </a:p>
          <a:p>
            <a:pPr marL="0" indent="0">
              <a:buFont typeface="Monotype Sorts" pitchFamily="2" charset="2"/>
              <a:buNone/>
            </a:pPr>
            <a:endParaRPr lang="en-US" sz="1600" dirty="0" smtClean="0">
              <a:solidFill>
                <a:srgbClr val="FFFF00"/>
              </a:solidFill>
            </a:endParaRPr>
          </a:p>
        </p:txBody>
      </p:sp>
      <p:pic>
        <p:nvPicPr>
          <p:cNvPr id="9" name="Picture 3"/>
          <p:cNvPicPr>
            <a:picLocks noChangeAspect="1"/>
          </p:cNvPicPr>
          <p:nvPr/>
        </p:nvPicPr>
        <p:blipFill>
          <a:blip r:embed="rId3">
            <a:extLst>
              <a:ext uri="{28A0092B-C50C-407E-A947-70E740481C1C}">
                <a14:useLocalDpi xmlns:a14="http://schemas.microsoft.com/office/drawing/2010/main" val="0"/>
              </a:ext>
            </a:extLst>
          </a:blip>
          <a:srcRect l="25011" r="19765"/>
          <a:stretch>
            <a:fillRect/>
          </a:stretch>
        </p:blipFill>
        <p:spPr bwMode="auto">
          <a:xfrm flipH="1">
            <a:off x="304800" y="1447800"/>
            <a:ext cx="32369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7626576"/>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609600"/>
            <a:ext cx="9144000" cy="1406250"/>
          </a:xfrm>
          <a:noFill/>
        </p:spPr>
        <p:txBody>
          <a:bodyPr>
            <a:normAutofit fontScale="90000"/>
          </a:bodyPr>
          <a:lstStyle/>
          <a:p>
            <a:pPr algn="ctr">
              <a:lnSpc>
                <a:spcPct val="100000"/>
              </a:lnSpc>
            </a:pPr>
            <a:r>
              <a:rPr lang="en-US" sz="5400" b="1" dirty="0" smtClean="0">
                <a:solidFill>
                  <a:srgbClr val="FF0000"/>
                </a:solidFill>
                <a:effectLst>
                  <a:outerShdw blurRad="38100" dist="38100" dir="2700000" algn="tl">
                    <a:srgbClr val="000000">
                      <a:alpha val="43137"/>
                    </a:srgbClr>
                  </a:outerShdw>
                </a:effectLst>
              </a:rPr>
              <a:t>Traditional Grammar Instruction =</a:t>
            </a:r>
            <a:br>
              <a:rPr lang="en-US" sz="5400" b="1" dirty="0" smtClean="0">
                <a:solidFill>
                  <a:srgbClr val="FF0000"/>
                </a:solidFill>
                <a:effectLst>
                  <a:outerShdw blurRad="38100" dist="38100" dir="2700000" algn="tl">
                    <a:srgbClr val="000000">
                      <a:alpha val="43137"/>
                    </a:srgbClr>
                  </a:outerShdw>
                </a:effectLst>
              </a:rPr>
            </a:br>
            <a:r>
              <a:rPr lang="en-US" sz="5400" b="1" dirty="0" smtClean="0">
                <a:solidFill>
                  <a:srgbClr val="FF0000"/>
                </a:solidFill>
                <a:effectLst>
                  <a:outerShdw blurRad="38100" dist="38100" dir="2700000" algn="tl">
                    <a:srgbClr val="000000">
                      <a:alpha val="43137"/>
                    </a:srgbClr>
                  </a:outerShdw>
                </a:effectLst>
              </a:rPr>
              <a:t>“Grammar for the Left Brain”</a:t>
            </a:r>
          </a:p>
        </p:txBody>
      </p:sp>
      <p:sp>
        <p:nvSpPr>
          <p:cNvPr id="5" name="Rectangle 3"/>
          <p:cNvSpPr txBox="1">
            <a:spLocks noChangeArrowheads="1"/>
          </p:cNvSpPr>
          <p:nvPr/>
        </p:nvSpPr>
        <p:spPr bwMode="auto">
          <a:xfrm>
            <a:off x="2126675" y="2216755"/>
            <a:ext cx="6096000" cy="334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a:lstStyle>
          <a:p>
            <a:pPr>
              <a:buClr>
                <a:srgbClr val="FFFF00"/>
              </a:buClr>
              <a:buSzPct val="75000"/>
              <a:buFont typeface="Wingdings" pitchFamily="2" charset="2"/>
              <a:buChar char="§"/>
            </a:pPr>
            <a:r>
              <a:rPr lang="en-US" sz="3600" b="1" dirty="0">
                <a:solidFill>
                  <a:srgbClr val="FFFF00"/>
                </a:solidFill>
                <a:effectLst>
                  <a:outerShdw blurRad="38100" dist="38100" dir="2700000" algn="tl">
                    <a:srgbClr val="000000">
                      <a:alpha val="43137"/>
                    </a:srgbClr>
                  </a:outerShdw>
                </a:effectLst>
              </a:rPr>
              <a:t>Know the rules</a:t>
            </a:r>
            <a:r>
              <a:rPr lang="en-US" sz="3600" b="1" dirty="0" smtClean="0">
                <a:solidFill>
                  <a:srgbClr val="FFFF00"/>
                </a:solidFill>
                <a:effectLst>
                  <a:outerShdw blurRad="38100" dist="38100" dir="2700000" algn="tl">
                    <a:srgbClr val="000000">
                      <a:alpha val="43137"/>
                    </a:srgbClr>
                  </a:outerShdw>
                </a:effectLst>
              </a:rPr>
              <a:t>!</a:t>
            </a:r>
          </a:p>
          <a:p>
            <a:pPr>
              <a:buClr>
                <a:srgbClr val="FFFF00"/>
              </a:buClr>
              <a:buSzPct val="75000"/>
              <a:buFont typeface="Wingdings" pitchFamily="2" charset="2"/>
              <a:buChar char="§"/>
            </a:pPr>
            <a:r>
              <a:rPr lang="en-US" sz="3600" b="1" dirty="0" smtClean="0">
                <a:solidFill>
                  <a:srgbClr val="FFFF00"/>
                </a:solidFill>
                <a:effectLst>
                  <a:outerShdw blurRad="38100" dist="38100" dir="2700000" algn="tl">
                    <a:srgbClr val="000000">
                      <a:alpha val="43137"/>
                    </a:srgbClr>
                  </a:outerShdw>
                </a:effectLst>
              </a:rPr>
              <a:t>Learn and apply terminology</a:t>
            </a:r>
            <a:endParaRPr lang="en-US" sz="3600" b="1" dirty="0">
              <a:solidFill>
                <a:srgbClr val="FFFF00"/>
              </a:solidFill>
              <a:effectLst>
                <a:outerShdw blurRad="38100" dist="38100" dir="2700000" algn="tl">
                  <a:srgbClr val="000000">
                    <a:alpha val="43137"/>
                  </a:srgbClr>
                </a:outerShdw>
              </a:effectLst>
            </a:endParaRPr>
          </a:p>
          <a:p>
            <a:pPr>
              <a:buClr>
                <a:srgbClr val="FFFF00"/>
              </a:buClr>
              <a:buSzPct val="75000"/>
              <a:buFont typeface="Wingdings" pitchFamily="2" charset="2"/>
              <a:buChar char="§"/>
            </a:pPr>
            <a:r>
              <a:rPr lang="en-US" sz="3600" b="1" dirty="0" smtClean="0">
                <a:solidFill>
                  <a:srgbClr val="FFFF00"/>
                </a:solidFill>
                <a:effectLst>
                  <a:outerShdw blurRad="38100" dist="38100" dir="2700000" algn="tl">
                    <a:srgbClr val="000000">
                      <a:alpha val="43137"/>
                    </a:srgbClr>
                  </a:outerShdw>
                </a:effectLst>
              </a:rPr>
              <a:t>Identify Parts of Speech</a:t>
            </a:r>
          </a:p>
          <a:p>
            <a:pPr>
              <a:buClr>
                <a:srgbClr val="FFFF00"/>
              </a:buClr>
              <a:buSzPct val="75000"/>
              <a:buFont typeface="Wingdings" pitchFamily="2" charset="2"/>
              <a:buChar char="§"/>
            </a:pPr>
            <a:r>
              <a:rPr lang="en-US" sz="3600" b="1" dirty="0" smtClean="0">
                <a:solidFill>
                  <a:srgbClr val="FFFF00"/>
                </a:solidFill>
                <a:effectLst>
                  <a:outerShdw blurRad="38100" dist="38100" dir="2700000" algn="tl">
                    <a:srgbClr val="000000">
                      <a:alpha val="43137"/>
                    </a:srgbClr>
                  </a:outerShdw>
                </a:effectLst>
              </a:rPr>
              <a:t>Focus </a:t>
            </a:r>
            <a:r>
              <a:rPr lang="en-US" sz="3600" b="1" dirty="0">
                <a:solidFill>
                  <a:srgbClr val="FFFF00"/>
                </a:solidFill>
                <a:effectLst>
                  <a:outerShdw blurRad="38100" dist="38100" dir="2700000" algn="tl">
                    <a:srgbClr val="000000">
                      <a:alpha val="43137"/>
                    </a:srgbClr>
                  </a:outerShdw>
                </a:effectLst>
              </a:rPr>
              <a:t>on Error</a:t>
            </a:r>
          </a:p>
          <a:p>
            <a:pPr>
              <a:buClr>
                <a:srgbClr val="FFFF00"/>
              </a:buClr>
              <a:buSzPct val="75000"/>
              <a:buFont typeface="Wingdings" pitchFamily="2" charset="2"/>
              <a:buChar char="§"/>
            </a:pPr>
            <a:r>
              <a:rPr lang="en-US" sz="3600" b="1" dirty="0" smtClean="0">
                <a:solidFill>
                  <a:srgbClr val="FFFF00"/>
                </a:solidFill>
                <a:effectLst>
                  <a:outerShdw blurRad="38100" dist="38100" dir="2700000" algn="tl">
                    <a:srgbClr val="000000">
                      <a:alpha val="43137"/>
                    </a:srgbClr>
                  </a:outerShdw>
                </a:effectLst>
              </a:rPr>
              <a:t>“Drill and Kill”</a:t>
            </a:r>
          </a:p>
        </p:txBody>
      </p:sp>
      <p:sp>
        <p:nvSpPr>
          <p:cNvPr id="3" name="TextBox 2"/>
          <p:cNvSpPr txBox="1"/>
          <p:nvPr/>
        </p:nvSpPr>
        <p:spPr>
          <a:xfrm>
            <a:off x="533400" y="5715000"/>
            <a:ext cx="8153400"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400" b="1" dirty="0">
                <a:solidFill>
                  <a:srgbClr val="FF0000"/>
                </a:solidFill>
                <a:effectLst>
                  <a:outerShdw blurRad="38100" dist="38100" dir="2700000" algn="tl">
                    <a:srgbClr val="000000">
                      <a:alpha val="43137"/>
                    </a:srgbClr>
                  </a:outerShdw>
                </a:effectLst>
                <a:latin typeface="+mj-lt"/>
              </a:rPr>
              <a:t>DON’T USE TO TEACH WRITING</a:t>
            </a:r>
            <a:r>
              <a:rPr lang="en-US" sz="4400" b="1" dirty="0" smtClean="0">
                <a:solidFill>
                  <a:srgbClr val="FF0000"/>
                </a:solidFill>
                <a:effectLst>
                  <a:outerShdw blurRad="38100" dist="38100" dir="2700000" algn="tl">
                    <a:srgbClr val="000000">
                      <a:alpha val="43137"/>
                    </a:srgbClr>
                  </a:outerShdw>
                </a:effectLst>
                <a:latin typeface="+mj-lt"/>
              </a:rPr>
              <a:t>!</a:t>
            </a:r>
            <a:endParaRPr lang="en-US" sz="4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28880088"/>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3" name="Rectangle 5"/>
          <p:cNvSpPr>
            <a:spLocks noGrp="1" noChangeArrowheads="1"/>
          </p:cNvSpPr>
          <p:nvPr>
            <p:ph type="title"/>
          </p:nvPr>
        </p:nvSpPr>
        <p:spPr>
          <a:xfrm>
            <a:off x="0" y="505691"/>
            <a:ext cx="8991600" cy="2133600"/>
          </a:xfrm>
        </p:spPr>
        <p:txBody>
          <a:bodyPr>
            <a:normAutofit/>
          </a:bodyPr>
          <a:lstStyle/>
          <a:p>
            <a:pPr algn="ctr">
              <a:lnSpc>
                <a:spcPts val="8000"/>
              </a:lnSpc>
              <a:defRPr/>
            </a:pPr>
            <a:r>
              <a:rPr lang="en-US" sz="6600" b="1" i="1" dirty="0" smtClean="0">
                <a:solidFill>
                  <a:srgbClr val="FF66CC"/>
                </a:solidFill>
                <a:effectLst>
                  <a:outerShdw blurRad="38100" dist="38100" dir="2700000" algn="tl">
                    <a:srgbClr val="000000">
                      <a:alpha val="43137"/>
                    </a:srgbClr>
                  </a:outerShdw>
                </a:effectLst>
                <a:latin typeface="Gigi" pitchFamily="82" charset="0"/>
              </a:rPr>
              <a:t>Introducing Grammar </a:t>
            </a:r>
            <a:br>
              <a:rPr lang="en-US" sz="6600" b="1" i="1" dirty="0" smtClean="0">
                <a:solidFill>
                  <a:srgbClr val="FF66CC"/>
                </a:solidFill>
                <a:effectLst>
                  <a:outerShdw blurRad="38100" dist="38100" dir="2700000" algn="tl">
                    <a:srgbClr val="000000">
                      <a:alpha val="43137"/>
                    </a:srgbClr>
                  </a:outerShdw>
                </a:effectLst>
                <a:latin typeface="Gigi" pitchFamily="82" charset="0"/>
              </a:rPr>
            </a:br>
            <a:r>
              <a:rPr lang="en-US" sz="6600" b="1" i="1" dirty="0" smtClean="0">
                <a:solidFill>
                  <a:srgbClr val="FF66CC"/>
                </a:solidFill>
                <a:effectLst>
                  <a:outerShdw blurRad="38100" dist="38100" dir="2700000" algn="tl">
                    <a:srgbClr val="000000">
                      <a:alpha val="43137"/>
                    </a:srgbClr>
                  </a:outerShdw>
                </a:effectLst>
                <a:latin typeface="Gigi" pitchFamily="82" charset="0"/>
              </a:rPr>
              <a:t>for the Right Brain!</a:t>
            </a:r>
            <a:endParaRPr lang="en-US" sz="6600" b="1" dirty="0" smtClean="0">
              <a:solidFill>
                <a:srgbClr val="FF66CC"/>
              </a:solidFill>
              <a:effectLst>
                <a:outerShdw blurRad="38100" dist="38100" dir="2700000" algn="tl">
                  <a:srgbClr val="000000">
                    <a:alpha val="43137"/>
                  </a:srgbClr>
                </a:outerShdw>
              </a:effectLst>
              <a:latin typeface="Gigi" pitchFamily="82"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9109" t="4834" r="15912" b="22379"/>
          <a:stretch/>
        </p:blipFill>
        <p:spPr>
          <a:xfrm>
            <a:off x="2370161" y="2895600"/>
            <a:ext cx="4191000" cy="3640600"/>
          </a:xfrm>
          <a:prstGeom prst="rect">
            <a:avLst/>
          </a:prstGeom>
        </p:spPr>
      </p:pic>
    </p:spTree>
    <p:extLst>
      <p:ext uri="{BB962C8B-B14F-4D97-AF65-F5344CB8AC3E}">
        <p14:creationId xmlns:p14="http://schemas.microsoft.com/office/powerpoint/2010/main" val="2950620630"/>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1030"/>
          <p:cNvSpPr>
            <a:spLocks noChangeArrowheads="1"/>
          </p:cNvSpPr>
          <p:nvPr/>
        </p:nvSpPr>
        <p:spPr bwMode="auto">
          <a:xfrm>
            <a:off x="831376" y="1742368"/>
            <a:ext cx="7795146" cy="382137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lvl="1" indent="-285750">
              <a:spcBef>
                <a:spcPct val="20000"/>
              </a:spcBef>
              <a:buClr>
                <a:srgbClr val="FFFF00"/>
              </a:buClr>
              <a:buSzPct val="75000"/>
              <a:buFont typeface="Monotype Sorts" pitchFamily="2" charset="2"/>
              <a:buChar char="u"/>
            </a:pPr>
            <a:endParaRPr lang="en-US"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lvl="1" indent="-457200">
              <a:spcBef>
                <a:spcPts val="0"/>
              </a:spcBef>
              <a:spcAft>
                <a:spcPts val="1200"/>
              </a:spcAft>
              <a:buClr>
                <a:srgbClr val="FFFF00"/>
              </a:buClr>
              <a:buSzPct val="75000"/>
              <a:buFont typeface="Monotype Sorts" pitchFamily="2" charset="2"/>
              <a:buChar char="u"/>
            </a:pPr>
            <a:r>
              <a:rPr lang="en-US"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No memorization or application of terminology.</a:t>
            </a:r>
          </a:p>
          <a:p>
            <a:pPr lvl="1" indent="-457200">
              <a:spcBef>
                <a:spcPts val="0"/>
              </a:spcBef>
              <a:spcAft>
                <a:spcPts val="1200"/>
              </a:spcAft>
              <a:buClr>
                <a:srgbClr val="FFFF00"/>
              </a:buClr>
              <a:buSzPct val="75000"/>
              <a:buFont typeface="Monotype Sorts" pitchFamily="2" charset="2"/>
              <a:buChar char="u"/>
            </a:pPr>
            <a:r>
              <a:rPr lang="en-US"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Students use “Grammar in their heads” (Patrick Hartwell). </a:t>
            </a:r>
          </a:p>
          <a:p>
            <a:pPr lvl="1" indent="-457200">
              <a:spcBef>
                <a:spcPts val="0"/>
              </a:spcBef>
              <a:spcAft>
                <a:spcPts val="1200"/>
              </a:spcAft>
              <a:buClr>
                <a:srgbClr val="FFFF00"/>
              </a:buClr>
              <a:buSzPct val="75000"/>
              <a:buFont typeface="Monotype Sorts" pitchFamily="2" charset="2"/>
              <a:buChar char="u"/>
            </a:pPr>
            <a:r>
              <a:rPr lang="en-US"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Use grammar to teach writing.</a:t>
            </a:r>
          </a:p>
          <a:p>
            <a:pPr marL="0" lvl="1">
              <a:spcBef>
                <a:spcPts val="0"/>
              </a:spcBef>
              <a:spcAft>
                <a:spcPts val="1200"/>
              </a:spcAft>
              <a:buClr>
                <a:srgbClr val="FFFF00"/>
              </a:buClr>
              <a:buSzPct val="75000"/>
            </a:pPr>
            <a:endParaRPr lang="en-US"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838200" y="839344"/>
            <a:ext cx="7795146"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800" b="1" spc="-200" dirty="0" smtClean="0">
                <a:solidFill>
                  <a:srgbClr val="FF66CC"/>
                </a:solidFill>
                <a:latin typeface="Gigi" pitchFamily="82" charset="0"/>
              </a:rPr>
              <a:t>“</a:t>
            </a:r>
            <a:r>
              <a:rPr lang="en-US" sz="4800" b="1" spc="-200" dirty="0">
                <a:solidFill>
                  <a:srgbClr val="FF66CC"/>
                </a:solidFill>
                <a:latin typeface="Gigi" pitchFamily="82" charset="0"/>
              </a:rPr>
              <a:t>RIGHT </a:t>
            </a:r>
            <a:r>
              <a:rPr lang="en-US" sz="4800" b="1" spc="-200" dirty="0" smtClean="0">
                <a:solidFill>
                  <a:srgbClr val="FF66CC"/>
                </a:solidFill>
                <a:latin typeface="Gigi" pitchFamily="82" charset="0"/>
              </a:rPr>
              <a:t>BRAIN” GRAMMAR</a:t>
            </a:r>
            <a:endParaRPr lang="en-US" sz="4800" b="1" spc="-200" dirty="0">
              <a:solidFill>
                <a:srgbClr val="FF66CC"/>
              </a:solidFill>
              <a:latin typeface="Gigi" pitchFamily="82" charset="0"/>
            </a:endParaRPr>
          </a:p>
        </p:txBody>
      </p:sp>
    </p:spTree>
    <p:extLst>
      <p:ext uri="{BB962C8B-B14F-4D97-AF65-F5344CB8AC3E}">
        <p14:creationId xmlns:p14="http://schemas.microsoft.com/office/powerpoint/2010/main" val="1602147147"/>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33400" y="1447800"/>
            <a:ext cx="7924800" cy="3970318"/>
          </a:xfrm>
          <a:prstGeom prst="rect">
            <a:avLst/>
          </a:prstGeom>
          <a:noFill/>
        </p:spPr>
        <p:txBody>
          <a:bodyPr wrap="square" rtlCol="0">
            <a:spAutoFit/>
          </a:bodyPr>
          <a:lstStyle/>
          <a:p>
            <a:pPr algn="ctr"/>
            <a:r>
              <a:rPr lang="en-US" sz="6000" b="1" dirty="0">
                <a:solidFill>
                  <a:srgbClr val="FF0000"/>
                </a:solidFill>
                <a:effectLst>
                  <a:outerShdw blurRad="38100" dist="38100" dir="2700000" algn="tl">
                    <a:srgbClr val="000000">
                      <a:alpha val="43137"/>
                    </a:srgbClr>
                  </a:outerShdw>
                </a:effectLst>
                <a:latin typeface="+mj-lt"/>
              </a:rPr>
              <a:t>How can </a:t>
            </a:r>
            <a:r>
              <a:rPr lang="en-US" sz="6000" b="1" dirty="0" smtClean="0">
                <a:solidFill>
                  <a:srgbClr val="FF0000"/>
                </a:solidFill>
                <a:effectLst>
                  <a:outerShdw blurRad="38100" dist="38100" dir="2700000" algn="tl">
                    <a:srgbClr val="000000">
                      <a:alpha val="43137"/>
                    </a:srgbClr>
                  </a:outerShdw>
                </a:effectLst>
                <a:latin typeface="+mj-lt"/>
              </a:rPr>
              <a:t>grammar</a:t>
            </a:r>
          </a:p>
          <a:p>
            <a:pPr algn="ctr"/>
            <a:r>
              <a:rPr lang="en-US" sz="3600" b="1" dirty="0" smtClean="0">
                <a:solidFill>
                  <a:srgbClr val="FFFF00"/>
                </a:solidFill>
                <a:effectLst>
                  <a:outerShdw blurRad="38100" dist="38100" dir="2700000" algn="tl">
                    <a:srgbClr val="000000">
                      <a:alpha val="43137"/>
                    </a:srgbClr>
                  </a:outerShdw>
                </a:effectLst>
                <a:latin typeface="+mj-lt"/>
              </a:rPr>
              <a:t>(that </a:t>
            </a:r>
            <a:r>
              <a:rPr lang="en-US" sz="3600" b="1" dirty="0">
                <a:solidFill>
                  <a:srgbClr val="FFFF00"/>
                </a:solidFill>
                <a:effectLst>
                  <a:outerShdw blurRad="38100" dist="38100" dir="2700000" algn="tl">
                    <a:srgbClr val="000000">
                      <a:alpha val="43137"/>
                    </a:srgbClr>
                  </a:outerShdw>
                </a:effectLst>
                <a:latin typeface="+mj-lt"/>
              </a:rPr>
              <a:t>which we have been told </a:t>
            </a:r>
            <a:endParaRPr lang="en-US" sz="3600" b="1" dirty="0" smtClean="0">
              <a:solidFill>
                <a:srgbClr val="FFFF00"/>
              </a:solidFill>
              <a:effectLst>
                <a:outerShdw blurRad="38100" dist="38100" dir="2700000" algn="tl">
                  <a:srgbClr val="000000">
                    <a:alpha val="43137"/>
                  </a:srgbClr>
                </a:outerShdw>
              </a:effectLst>
              <a:latin typeface="+mj-lt"/>
            </a:endParaRPr>
          </a:p>
          <a:p>
            <a:pPr algn="ctr"/>
            <a:r>
              <a:rPr lang="en-US" sz="3600" b="1" dirty="0" smtClean="0">
                <a:solidFill>
                  <a:srgbClr val="FFFF00"/>
                </a:solidFill>
                <a:effectLst>
                  <a:outerShdw blurRad="38100" dist="38100" dir="2700000" algn="tl">
                    <a:srgbClr val="000000">
                      <a:alpha val="43137"/>
                    </a:srgbClr>
                  </a:outerShdw>
                </a:effectLst>
                <a:latin typeface="+mj-lt"/>
              </a:rPr>
              <a:t>will </a:t>
            </a:r>
            <a:r>
              <a:rPr lang="en-US" sz="3600" b="1" dirty="0">
                <a:solidFill>
                  <a:srgbClr val="FFFF00"/>
                </a:solidFill>
                <a:effectLst>
                  <a:outerShdw blurRad="38100" dist="38100" dir="2700000" algn="tl">
                    <a:srgbClr val="000000">
                      <a:alpha val="43137"/>
                    </a:srgbClr>
                  </a:outerShdw>
                </a:effectLst>
                <a:latin typeface="+mj-lt"/>
              </a:rPr>
              <a:t>inhibit </a:t>
            </a:r>
            <a:r>
              <a:rPr lang="en-US" sz="3600" b="1" dirty="0" smtClean="0">
                <a:solidFill>
                  <a:srgbClr val="FFFF00"/>
                </a:solidFill>
                <a:effectLst>
                  <a:outerShdw blurRad="38100" dist="38100" dir="2700000" algn="tl">
                    <a:srgbClr val="000000">
                      <a:alpha val="43137"/>
                    </a:srgbClr>
                  </a:outerShdw>
                </a:effectLst>
                <a:latin typeface="+mj-lt"/>
              </a:rPr>
              <a:t>writing) </a:t>
            </a:r>
          </a:p>
          <a:p>
            <a:pPr algn="ctr"/>
            <a:r>
              <a:rPr lang="en-US" sz="6000" b="1" dirty="0" smtClean="0">
                <a:solidFill>
                  <a:srgbClr val="FF0000"/>
                </a:solidFill>
                <a:effectLst>
                  <a:outerShdw blurRad="38100" dist="38100" dir="2700000" algn="tl">
                    <a:srgbClr val="000000">
                      <a:alpha val="43137"/>
                    </a:srgbClr>
                  </a:outerShdw>
                </a:effectLst>
                <a:latin typeface="+mj-lt"/>
              </a:rPr>
              <a:t>now </a:t>
            </a:r>
            <a:r>
              <a:rPr lang="en-US" sz="6000" b="1" dirty="0">
                <a:solidFill>
                  <a:srgbClr val="FF0000"/>
                </a:solidFill>
                <a:effectLst>
                  <a:outerShdw blurRad="38100" dist="38100" dir="2700000" algn="tl">
                    <a:srgbClr val="000000">
                      <a:alpha val="43137"/>
                    </a:srgbClr>
                  </a:outerShdw>
                </a:effectLst>
                <a:latin typeface="+mj-lt"/>
              </a:rPr>
              <a:t>be said to </a:t>
            </a:r>
            <a:endParaRPr lang="en-US" sz="6000" b="1" dirty="0" smtClean="0">
              <a:solidFill>
                <a:srgbClr val="FF0000"/>
              </a:solidFill>
              <a:effectLst>
                <a:outerShdw blurRad="38100" dist="38100" dir="2700000" algn="tl">
                  <a:srgbClr val="000000">
                    <a:alpha val="43137"/>
                  </a:srgbClr>
                </a:outerShdw>
              </a:effectLst>
              <a:latin typeface="+mj-lt"/>
            </a:endParaRPr>
          </a:p>
          <a:p>
            <a:pPr algn="ctr"/>
            <a:r>
              <a:rPr lang="en-US" sz="6000" b="1" dirty="0" smtClean="0">
                <a:solidFill>
                  <a:srgbClr val="FF0000"/>
                </a:solidFill>
                <a:effectLst>
                  <a:outerShdw blurRad="38100" dist="38100" dir="2700000" algn="tl">
                    <a:srgbClr val="000000">
                      <a:alpha val="43137"/>
                    </a:srgbClr>
                  </a:outerShdw>
                </a:effectLst>
                <a:latin typeface="+mj-lt"/>
              </a:rPr>
              <a:t>enhance </a:t>
            </a:r>
            <a:r>
              <a:rPr lang="en-US" sz="6000" b="1" dirty="0">
                <a:solidFill>
                  <a:srgbClr val="FF0000"/>
                </a:solidFill>
                <a:effectLst>
                  <a:outerShdw blurRad="38100" dist="38100" dir="2700000" algn="tl">
                    <a:srgbClr val="000000">
                      <a:alpha val="43137"/>
                    </a:srgbClr>
                  </a:outerShdw>
                </a:effectLst>
                <a:latin typeface="+mj-lt"/>
              </a:rPr>
              <a:t>it? </a:t>
            </a:r>
            <a:endParaRPr lang="en-US" sz="6000" dirty="0">
              <a:latin typeface="+mj-lt"/>
            </a:endParaRPr>
          </a:p>
        </p:txBody>
      </p:sp>
    </p:spTree>
    <p:extLst>
      <p:ext uri="{BB962C8B-B14F-4D97-AF65-F5344CB8AC3E}">
        <p14:creationId xmlns:p14="http://schemas.microsoft.com/office/powerpoint/2010/main" val="3011681895"/>
      </p:ext>
    </p:extLst>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381000"/>
            <a:ext cx="7924800" cy="6370975"/>
          </a:xfrm>
          <a:prstGeom prst="rect">
            <a:avLst/>
          </a:prstGeom>
          <a:noFill/>
        </p:spPr>
        <p:txBody>
          <a:bodyPr wrap="square" rtlCol="0">
            <a:spAutoFit/>
          </a:bodyPr>
          <a:lstStyle/>
          <a:p>
            <a:pPr marL="0" lvl="1" algn="ctr"/>
            <a:r>
              <a:rPr lang="en-US" sz="9600" b="1" i="1" dirty="0" smtClean="0">
                <a:solidFill>
                  <a:srgbClr val="FFFF00"/>
                </a:solidFill>
                <a:effectLst>
                  <a:outerShdw blurRad="38100" dist="38100" dir="2700000" algn="tl">
                    <a:srgbClr val="000000">
                      <a:alpha val="43137"/>
                    </a:srgbClr>
                  </a:outerShdw>
                </a:effectLst>
                <a:latin typeface="+mj-lt"/>
              </a:rPr>
              <a:t>Grammar – </a:t>
            </a:r>
          </a:p>
          <a:p>
            <a:pPr marL="0" lvl="1" algn="ctr"/>
            <a:r>
              <a:rPr lang="en-US" sz="9600" b="1" i="1" dirty="0" smtClean="0">
                <a:solidFill>
                  <a:srgbClr val="FFFF00"/>
                </a:solidFill>
                <a:effectLst>
                  <a:outerShdw blurRad="38100" dist="38100" dir="2700000" algn="tl">
                    <a:srgbClr val="000000">
                      <a:alpha val="43137"/>
                    </a:srgbClr>
                  </a:outerShdw>
                </a:effectLst>
                <a:latin typeface="+mj-lt"/>
              </a:rPr>
              <a:t>form </a:t>
            </a:r>
          </a:p>
          <a:p>
            <a:pPr marL="0" lvl="1" algn="ctr"/>
            <a:r>
              <a:rPr lang="en-US" sz="9600" b="1" i="1" dirty="0" smtClean="0">
                <a:solidFill>
                  <a:srgbClr val="FFFF00"/>
                </a:solidFill>
                <a:effectLst>
                  <a:outerShdw blurRad="38100" dist="38100" dir="2700000" algn="tl">
                    <a:srgbClr val="000000">
                      <a:alpha val="43137"/>
                    </a:srgbClr>
                  </a:outerShdw>
                </a:effectLst>
                <a:latin typeface="+mj-lt"/>
              </a:rPr>
              <a:t>enables meaning</a:t>
            </a:r>
            <a:endParaRPr lang="en-US" sz="9600" b="1" i="1" dirty="0">
              <a:solidFill>
                <a:srgbClr val="FFFF00"/>
              </a:solidFill>
              <a:effectLst>
                <a:outerShdw blurRad="38100" dist="38100" dir="2700000" algn="tl">
                  <a:srgbClr val="000000">
                    <a:alpha val="43137"/>
                  </a:srgbClr>
                </a:outerShdw>
              </a:effectLst>
              <a:latin typeface="+mj-lt"/>
            </a:endParaRPr>
          </a:p>
          <a:p>
            <a:endParaRPr lang="en-US" dirty="0"/>
          </a:p>
        </p:txBody>
      </p:sp>
    </p:spTree>
    <p:extLst>
      <p:ext uri="{BB962C8B-B14F-4D97-AF65-F5344CB8AC3E}">
        <p14:creationId xmlns:p14="http://schemas.microsoft.com/office/powerpoint/2010/main" val="3725140100"/>
      </p:ext>
    </p:extLst>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050"/>
          <p:cNvSpPr>
            <a:spLocks noGrp="1" noChangeArrowheads="1"/>
          </p:cNvSpPr>
          <p:nvPr>
            <p:ph type="title"/>
          </p:nvPr>
        </p:nvSpPr>
        <p:spPr>
          <a:xfrm>
            <a:off x="0" y="27709"/>
            <a:ext cx="9144000" cy="2590800"/>
          </a:xfrm>
        </p:spPr>
        <p:txBody>
          <a:bodyPr/>
          <a:lstStyle/>
          <a:p>
            <a:r>
              <a:rPr lang="en-US" sz="7200" b="1" dirty="0" smtClean="0">
                <a:solidFill>
                  <a:srgbClr val="FFFF00"/>
                </a:solidFill>
                <a:effectLst>
                  <a:outerShdw blurRad="38100" dist="38100" dir="2700000" algn="tl">
                    <a:srgbClr val="000000">
                      <a:alpha val="43137"/>
                    </a:srgbClr>
                  </a:outerShdw>
                </a:effectLst>
                <a:latin typeface="Old English Text MT" pitchFamily="66" charset="0"/>
              </a:rPr>
              <a:t>But what is </a:t>
            </a:r>
            <a:br>
              <a:rPr lang="en-US" sz="7200" b="1" dirty="0" smtClean="0">
                <a:solidFill>
                  <a:srgbClr val="FFFF00"/>
                </a:solidFill>
                <a:effectLst>
                  <a:outerShdw blurRad="38100" dist="38100" dir="2700000" algn="tl">
                    <a:srgbClr val="000000">
                      <a:alpha val="43137"/>
                    </a:srgbClr>
                  </a:outerShdw>
                </a:effectLst>
                <a:latin typeface="Old English Text MT" pitchFamily="66" charset="0"/>
              </a:rPr>
            </a:br>
            <a:r>
              <a:rPr lang="en-US" sz="7200" b="1" dirty="0" smtClean="0">
                <a:solidFill>
                  <a:srgbClr val="FFFF00"/>
                </a:solidFill>
                <a:effectLst>
                  <a:outerShdw blurRad="38100" dist="38100" dir="2700000" algn="tl">
                    <a:srgbClr val="000000">
                      <a:alpha val="43137"/>
                    </a:srgbClr>
                  </a:outerShdw>
                </a:effectLst>
                <a:latin typeface="Old English Text MT" pitchFamily="66" charset="0"/>
              </a:rPr>
              <a:t>meaning?</a:t>
            </a:r>
            <a:endParaRPr lang="en-US" b="1" dirty="0" smtClean="0">
              <a:solidFill>
                <a:srgbClr val="FFFF00"/>
              </a:solidFill>
              <a:effectLst>
                <a:outerShdw blurRad="38100" dist="38100" dir="2700000" algn="tl">
                  <a:srgbClr val="000000">
                    <a:alpha val="43137"/>
                  </a:srgbClr>
                </a:outerShdw>
              </a:effectLst>
              <a:latin typeface="Old English Text MT" pitchFamily="66"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2514600"/>
            <a:ext cx="2438400" cy="3421888"/>
          </a:xfrm>
          <a:prstGeom prst="rect">
            <a:avLst/>
          </a:prstGeom>
        </p:spPr>
      </p:pic>
    </p:spTree>
    <p:extLst>
      <p:ext uri="{BB962C8B-B14F-4D97-AF65-F5344CB8AC3E}">
        <p14:creationId xmlns:p14="http://schemas.microsoft.com/office/powerpoint/2010/main" val="2066443125"/>
      </p:ext>
    </p:extLst>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0" y="310488"/>
            <a:ext cx="9144000" cy="1905000"/>
          </a:xfrm>
        </p:spPr>
        <p:txBody>
          <a:bodyPr>
            <a:normAutofit/>
          </a:bodyPr>
          <a:lstStyle/>
          <a:p>
            <a:pPr>
              <a:lnSpc>
                <a:spcPct val="90000"/>
              </a:lnSpc>
            </a:pPr>
            <a:r>
              <a:rPr lang="en-US" sz="6000" b="1" dirty="0" smtClean="0">
                <a:solidFill>
                  <a:srgbClr val="FF0000"/>
                </a:solidFill>
                <a:effectLst>
                  <a:outerShdw blurRad="38100" dist="38100" dir="2700000" algn="tl">
                    <a:srgbClr val="000000">
                      <a:alpha val="43137"/>
                    </a:srgbClr>
                  </a:outerShdw>
                </a:effectLst>
              </a:rPr>
              <a:t>The Six Parts of Meaning </a:t>
            </a:r>
            <a:br>
              <a:rPr lang="en-US" sz="6000" b="1" dirty="0" smtClean="0">
                <a:solidFill>
                  <a:srgbClr val="FF0000"/>
                </a:solidFill>
                <a:effectLst>
                  <a:outerShdw blurRad="38100" dist="38100" dir="2700000" algn="tl">
                    <a:srgbClr val="000000">
                      <a:alpha val="43137"/>
                    </a:srgbClr>
                  </a:outerShdw>
                </a:effectLst>
              </a:rPr>
            </a:br>
            <a:r>
              <a:rPr lang="en-US" sz="4000" b="1" dirty="0" smtClean="0">
                <a:solidFill>
                  <a:srgbClr val="FF0000"/>
                </a:solidFill>
                <a:effectLst>
                  <a:outerShdw blurRad="38100" dist="38100" dir="2700000" algn="tl">
                    <a:srgbClr val="000000">
                      <a:alpha val="43137"/>
                    </a:srgbClr>
                  </a:outerShdw>
                </a:effectLst>
              </a:rPr>
              <a:t>(rather than the 8 parts of speech):</a:t>
            </a:r>
          </a:p>
        </p:txBody>
      </p:sp>
      <p:sp>
        <p:nvSpPr>
          <p:cNvPr id="26629" name="Rectangle 1030"/>
          <p:cNvSpPr>
            <a:spLocks noChangeArrowheads="1"/>
          </p:cNvSpPr>
          <p:nvPr/>
        </p:nvSpPr>
        <p:spPr bwMode="auto">
          <a:xfrm>
            <a:off x="4648200" y="2178691"/>
            <a:ext cx="3048000" cy="2161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spcBef>
                <a:spcPts val="0"/>
              </a:spcBef>
              <a:buClr>
                <a:srgbClr val="FFFF00"/>
              </a:buClr>
              <a:buSzPct val="50000"/>
              <a:buFont typeface="Monotype Sorts" pitchFamily="2" charset="2"/>
              <a:buChar char="n"/>
            </a:pPr>
            <a:r>
              <a:rPr lang="en-US" sz="4000" b="1" dirty="0">
                <a:solidFill>
                  <a:srgbClr val="FFFF00"/>
                </a:solidFill>
                <a:effectLst>
                  <a:outerShdw blurRad="38100" dist="38100" dir="2700000" algn="tl">
                    <a:srgbClr val="000000">
                      <a:alpha val="43137"/>
                    </a:srgbClr>
                  </a:outerShdw>
                </a:effectLst>
                <a:latin typeface="+mn-lt"/>
              </a:rPr>
              <a:t>Where	</a:t>
            </a:r>
          </a:p>
          <a:p>
            <a:pPr marL="342900" indent="-342900">
              <a:spcBef>
                <a:spcPts val="0"/>
              </a:spcBef>
              <a:buClr>
                <a:srgbClr val="FFFF00"/>
              </a:buClr>
              <a:buSzPct val="50000"/>
              <a:buFont typeface="Monotype Sorts" pitchFamily="2" charset="2"/>
              <a:buChar char="n"/>
            </a:pPr>
            <a:r>
              <a:rPr lang="en-US" sz="4000" b="1" dirty="0">
                <a:solidFill>
                  <a:srgbClr val="FFFF00"/>
                </a:solidFill>
                <a:effectLst>
                  <a:outerShdw blurRad="38100" dist="38100" dir="2700000" algn="tl">
                    <a:srgbClr val="000000">
                      <a:alpha val="43137"/>
                    </a:srgbClr>
                  </a:outerShdw>
                </a:effectLst>
                <a:latin typeface="+mn-lt"/>
              </a:rPr>
              <a:t>When</a:t>
            </a:r>
          </a:p>
          <a:p>
            <a:pPr marL="342900" indent="-342900">
              <a:spcBef>
                <a:spcPts val="0"/>
              </a:spcBef>
              <a:buClr>
                <a:srgbClr val="FFFF00"/>
              </a:buClr>
              <a:buSzPct val="50000"/>
              <a:buFont typeface="Monotype Sorts" pitchFamily="2" charset="2"/>
              <a:buChar char="n"/>
            </a:pPr>
            <a:r>
              <a:rPr lang="en-US" sz="4000" b="1" dirty="0">
                <a:solidFill>
                  <a:srgbClr val="FFFF00"/>
                </a:solidFill>
                <a:effectLst>
                  <a:outerShdw blurRad="38100" dist="38100" dir="2700000" algn="tl">
                    <a:srgbClr val="000000">
                      <a:alpha val="43137"/>
                    </a:srgbClr>
                  </a:outerShdw>
                </a:effectLst>
                <a:latin typeface="+mn-lt"/>
              </a:rPr>
              <a:t>How</a:t>
            </a:r>
          </a:p>
        </p:txBody>
      </p:sp>
      <p:sp>
        <p:nvSpPr>
          <p:cNvPr id="8" name="Rectangle 1030"/>
          <p:cNvSpPr>
            <a:spLocks noChangeArrowheads="1"/>
          </p:cNvSpPr>
          <p:nvPr/>
        </p:nvSpPr>
        <p:spPr bwMode="auto">
          <a:xfrm>
            <a:off x="1752600" y="2178685"/>
            <a:ext cx="3048000" cy="2161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spcBef>
                <a:spcPts val="0"/>
              </a:spcBef>
              <a:buClr>
                <a:srgbClr val="FFFF00"/>
              </a:buClr>
              <a:buSzPct val="50000"/>
              <a:buFont typeface="Monotype Sorts" pitchFamily="2" charset="2"/>
              <a:buChar char="n"/>
            </a:pPr>
            <a:r>
              <a:rPr lang="en-US" sz="4000" b="1" dirty="0" smtClean="0">
                <a:solidFill>
                  <a:srgbClr val="FFFF00"/>
                </a:solidFill>
                <a:effectLst>
                  <a:outerShdw blurRad="38100" dist="38100" dir="2700000" algn="tl">
                    <a:srgbClr val="000000">
                      <a:alpha val="43137"/>
                    </a:srgbClr>
                  </a:outerShdw>
                </a:effectLst>
                <a:latin typeface="+mn-lt"/>
              </a:rPr>
              <a:t>Who</a:t>
            </a:r>
            <a:endParaRPr lang="en-US" sz="4000" b="1" dirty="0">
              <a:solidFill>
                <a:srgbClr val="FFFF00"/>
              </a:solidFill>
              <a:effectLst>
                <a:outerShdw blurRad="38100" dist="38100" dir="2700000" algn="tl">
                  <a:srgbClr val="000000">
                    <a:alpha val="43137"/>
                  </a:srgbClr>
                </a:outerShdw>
              </a:effectLst>
              <a:latin typeface="+mn-lt"/>
            </a:endParaRPr>
          </a:p>
          <a:p>
            <a:pPr marL="342900" indent="-342900">
              <a:spcBef>
                <a:spcPts val="0"/>
              </a:spcBef>
              <a:buClr>
                <a:srgbClr val="FFFF00"/>
              </a:buClr>
              <a:buSzPct val="50000"/>
              <a:buFont typeface="Monotype Sorts" pitchFamily="2" charset="2"/>
              <a:buChar char="n"/>
            </a:pPr>
            <a:r>
              <a:rPr lang="en-US" sz="4000" b="1" dirty="0" smtClean="0">
                <a:solidFill>
                  <a:srgbClr val="FFFF00"/>
                </a:solidFill>
                <a:effectLst>
                  <a:outerShdw blurRad="38100" dist="38100" dir="2700000" algn="tl">
                    <a:srgbClr val="000000">
                      <a:alpha val="43137"/>
                    </a:srgbClr>
                  </a:outerShdw>
                </a:effectLst>
                <a:latin typeface="+mn-lt"/>
              </a:rPr>
              <a:t>What</a:t>
            </a:r>
            <a:endParaRPr lang="en-US" sz="4000" b="1" dirty="0">
              <a:solidFill>
                <a:srgbClr val="FFFF00"/>
              </a:solidFill>
              <a:effectLst>
                <a:outerShdw blurRad="38100" dist="38100" dir="2700000" algn="tl">
                  <a:srgbClr val="000000">
                    <a:alpha val="43137"/>
                  </a:srgbClr>
                </a:outerShdw>
              </a:effectLst>
              <a:latin typeface="+mn-lt"/>
            </a:endParaRPr>
          </a:p>
          <a:p>
            <a:pPr marL="342900" indent="-342900">
              <a:spcBef>
                <a:spcPts val="0"/>
              </a:spcBef>
              <a:buClr>
                <a:srgbClr val="FFFF00"/>
              </a:buClr>
              <a:buSzPct val="50000"/>
              <a:buFont typeface="Monotype Sorts" pitchFamily="2" charset="2"/>
              <a:buChar char="n"/>
            </a:pPr>
            <a:r>
              <a:rPr lang="en-US" sz="4000" b="1" dirty="0" smtClean="0">
                <a:solidFill>
                  <a:srgbClr val="FFFF00"/>
                </a:solidFill>
                <a:effectLst>
                  <a:outerShdw blurRad="38100" dist="38100" dir="2700000" algn="tl">
                    <a:srgbClr val="000000">
                      <a:alpha val="43137"/>
                    </a:srgbClr>
                  </a:outerShdw>
                </a:effectLst>
                <a:latin typeface="+mn-lt"/>
              </a:rPr>
              <a:t>Why</a:t>
            </a:r>
            <a:endParaRPr lang="en-US" sz="4000" b="1" dirty="0">
              <a:solidFill>
                <a:srgbClr val="FFFF00"/>
              </a:solidFill>
              <a:effectLst>
                <a:outerShdw blurRad="38100" dist="38100" dir="2700000" algn="tl">
                  <a:srgbClr val="000000">
                    <a:alpha val="43137"/>
                  </a:srgbClr>
                </a:outerShdw>
              </a:effectLst>
              <a:latin typeface="+mn-lt"/>
            </a:endParaRPr>
          </a:p>
        </p:txBody>
      </p:sp>
      <p:sp>
        <p:nvSpPr>
          <p:cNvPr id="5" name="Rectangle 1026"/>
          <p:cNvSpPr txBox="1">
            <a:spLocks noChangeArrowheads="1"/>
          </p:cNvSpPr>
          <p:nvPr/>
        </p:nvSpPr>
        <p:spPr>
          <a:xfrm>
            <a:off x="0" y="4343400"/>
            <a:ext cx="9144000" cy="18288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6000" b="1" dirty="0" smtClean="0">
                <a:solidFill>
                  <a:srgbClr val="FF0000"/>
                </a:solidFill>
                <a:effectLst>
                  <a:outerShdw blurRad="38100" dist="38100" dir="2700000" algn="tl">
                    <a:srgbClr val="000000">
                      <a:alpha val="43137"/>
                    </a:srgbClr>
                  </a:outerShdw>
                </a:effectLst>
              </a:rPr>
              <a:t>All created using grammatical forms!</a:t>
            </a:r>
          </a:p>
        </p:txBody>
      </p:sp>
    </p:spTree>
    <p:extLst>
      <p:ext uri="{BB962C8B-B14F-4D97-AF65-F5344CB8AC3E}">
        <p14:creationId xmlns:p14="http://schemas.microsoft.com/office/powerpoint/2010/main" val="719323498"/>
      </p:ext>
    </p:extLst>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907584"/>
            <a:ext cx="8839200" cy="1752600"/>
          </a:xfrm>
          <a:noFill/>
        </p:spPr>
        <p:txBody>
          <a:bodyPr>
            <a:normAutofit/>
          </a:bodyPr>
          <a:lstStyle/>
          <a:p>
            <a:pPr>
              <a:lnSpc>
                <a:spcPct val="90000"/>
              </a:lnSpc>
            </a:pPr>
            <a:r>
              <a:rPr lang="en-US" sz="4800" b="1" dirty="0" smtClean="0">
                <a:solidFill>
                  <a:srgbClr val="FF0000"/>
                </a:solidFill>
                <a:effectLst>
                  <a:outerShdw blurRad="38100" dist="38100" dir="2700000" algn="tl">
                    <a:srgbClr val="000000">
                      <a:alpha val="43137"/>
                    </a:srgbClr>
                  </a:outerShdw>
                </a:effectLst>
              </a:rPr>
              <a:t>Let’s see how</a:t>
            </a:r>
            <a:r>
              <a:rPr lang="en-US" sz="4800" b="1" dirty="0">
                <a:solidFill>
                  <a:srgbClr val="FF0000"/>
                </a:solidFill>
                <a:effectLst>
                  <a:outerShdw blurRad="38100" dist="38100" dir="2700000" algn="tl">
                    <a:srgbClr val="000000">
                      <a:alpha val="43137"/>
                    </a:srgbClr>
                  </a:outerShdw>
                </a:effectLst>
              </a:rPr>
              <a:t> </a:t>
            </a:r>
            <a:r>
              <a:rPr lang="en-US" sz="4800" b="1" dirty="0" smtClean="0">
                <a:solidFill>
                  <a:srgbClr val="FF0000"/>
                </a:solidFill>
                <a:effectLst>
                  <a:outerShdw blurRad="38100" dist="38100" dir="2700000" algn="tl">
                    <a:srgbClr val="000000">
                      <a:alpha val="43137"/>
                    </a:srgbClr>
                  </a:outerShdw>
                </a:effectLst>
              </a:rPr>
              <a:t>grammatical forms can create</a:t>
            </a:r>
          </a:p>
        </p:txBody>
      </p:sp>
      <p:sp>
        <p:nvSpPr>
          <p:cNvPr id="34819" name="Rectangle 3"/>
          <p:cNvSpPr>
            <a:spLocks noGrp="1" noChangeArrowheads="1"/>
          </p:cNvSpPr>
          <p:nvPr>
            <p:ph idx="1"/>
          </p:nvPr>
        </p:nvSpPr>
        <p:spPr>
          <a:xfrm>
            <a:off x="2209800" y="2736384"/>
            <a:ext cx="4800600" cy="2286000"/>
          </a:xfrm>
          <a:noFill/>
        </p:spPr>
        <p:txBody>
          <a:bodyPr>
            <a:noAutofit/>
          </a:bodyPr>
          <a:lstStyle/>
          <a:p>
            <a:r>
              <a:rPr lang="en-US" sz="4000" b="1" dirty="0" smtClean="0">
                <a:solidFill>
                  <a:srgbClr val="FFFF00"/>
                </a:solidFill>
                <a:latin typeface="Arial Black" pitchFamily="34" charset="0"/>
              </a:rPr>
              <a:t>WHEN</a:t>
            </a:r>
            <a:r>
              <a:rPr lang="en-US" sz="4000" dirty="0" smtClean="0">
                <a:solidFill>
                  <a:srgbClr val="FFFF00"/>
                </a:solidFill>
              </a:rPr>
              <a:t> meaning</a:t>
            </a:r>
          </a:p>
          <a:p>
            <a:r>
              <a:rPr lang="en-US" sz="4000" dirty="0" smtClean="0">
                <a:solidFill>
                  <a:srgbClr val="FFFF00"/>
                </a:solidFill>
                <a:latin typeface="Arial Black" pitchFamily="34" charset="0"/>
              </a:rPr>
              <a:t>WHERE</a:t>
            </a:r>
            <a:r>
              <a:rPr lang="en-US" sz="4000" dirty="0" smtClean="0">
                <a:solidFill>
                  <a:srgbClr val="FFFF00"/>
                </a:solidFill>
              </a:rPr>
              <a:t> meaning</a:t>
            </a:r>
          </a:p>
          <a:p>
            <a:r>
              <a:rPr lang="en-US" sz="4000" dirty="0" smtClean="0">
                <a:solidFill>
                  <a:srgbClr val="FFFF00"/>
                </a:solidFill>
                <a:latin typeface="Arial Black" pitchFamily="34" charset="0"/>
              </a:rPr>
              <a:t>WHY</a:t>
            </a:r>
            <a:r>
              <a:rPr lang="en-US" sz="4000" dirty="0" smtClean="0">
                <a:solidFill>
                  <a:srgbClr val="FFFF00"/>
                </a:solidFill>
              </a:rPr>
              <a:t> meaning</a:t>
            </a:r>
          </a:p>
        </p:txBody>
      </p:sp>
    </p:spTree>
    <p:extLst>
      <p:ext uri="{BB962C8B-B14F-4D97-AF65-F5344CB8AC3E}">
        <p14:creationId xmlns:p14="http://schemas.microsoft.com/office/powerpoint/2010/main" val="3680770660"/>
      </p:ext>
    </p:extLst>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62000"/>
            <a:ext cx="9144000" cy="4524315"/>
          </a:xfrm>
          <a:prstGeom prst="rect">
            <a:avLst/>
          </a:prstGeom>
          <a:noFill/>
        </p:spPr>
        <p:txBody>
          <a:bodyPr wrap="square" rtlCol="0">
            <a:spAutoFit/>
          </a:bodyPr>
          <a:lstStyle/>
          <a:p>
            <a:pPr algn="ctr"/>
            <a:r>
              <a:rPr lang="en-US" sz="8800" i="1" dirty="0" smtClean="0">
                <a:solidFill>
                  <a:srgbClr val="FFFF00"/>
                </a:solidFill>
                <a:effectLst>
                  <a:outerShdw blurRad="38100" dist="38100" dir="2700000" algn="tl">
                    <a:srgbClr val="000000">
                      <a:alpha val="43137"/>
                    </a:srgbClr>
                  </a:outerShdw>
                </a:effectLst>
                <a:latin typeface="Broadway" pitchFamily="82" charset="0"/>
              </a:rPr>
              <a:t>Are you ready for some writing?</a:t>
            </a:r>
          </a:p>
          <a:p>
            <a:pPr algn="ctr"/>
            <a:r>
              <a:rPr lang="en-US" i="1" dirty="0" smtClean="0">
                <a:effectLst>
                  <a:outerShdw blurRad="38100" dist="38100" dir="2700000" algn="tl">
                    <a:srgbClr val="000000">
                      <a:alpha val="43137"/>
                    </a:srgbClr>
                  </a:outerShdw>
                </a:effectLst>
                <a:latin typeface="+mj-lt"/>
              </a:rPr>
              <a:t>Props to Hank Williams, Jr. “late” of Monday Night Football</a:t>
            </a:r>
            <a:endParaRPr lang="en-US" i="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331514734"/>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8851" b="16877"/>
          <a:stretch/>
        </p:blipFill>
        <p:spPr>
          <a:xfrm>
            <a:off x="2668989" y="1295400"/>
            <a:ext cx="3771900" cy="3725839"/>
          </a:xfrm>
          <a:prstGeom prst="rect">
            <a:avLst/>
          </a:prstGeom>
        </p:spPr>
      </p:pic>
      <p:sp>
        <p:nvSpPr>
          <p:cNvPr id="3" name="Rectangle 2"/>
          <p:cNvSpPr txBox="1">
            <a:spLocks noChangeArrowheads="1"/>
          </p:cNvSpPr>
          <p:nvPr/>
        </p:nvSpPr>
        <p:spPr bwMode="auto">
          <a:xfrm>
            <a:off x="0" y="5257800"/>
            <a:ext cx="9109881" cy="942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a:lstStyle>
          <a:p>
            <a:pPr algn="ctr">
              <a:lnSpc>
                <a:spcPct val="100000"/>
              </a:lnSpc>
              <a:defRPr/>
            </a:pPr>
            <a:endParaRPr lang="en-US" i="1" dirty="0" smtClean="0">
              <a:solidFill>
                <a:srgbClr val="FF0000"/>
              </a:solidFill>
              <a:effectLst>
                <a:outerShdw blurRad="38100" dist="38100" dir="2700000" algn="tl">
                  <a:srgbClr val="C0C0C0"/>
                </a:outerShdw>
              </a:effectLst>
            </a:endParaRPr>
          </a:p>
          <a:p>
            <a:pPr algn="ctr">
              <a:lnSpc>
                <a:spcPct val="100000"/>
              </a:lnSpc>
              <a:defRPr/>
            </a:pPr>
            <a:endParaRPr lang="en-US" i="1" dirty="0">
              <a:solidFill>
                <a:srgbClr val="FF0000"/>
              </a:solidFill>
              <a:effectLst>
                <a:outerShdw blurRad="38100" dist="38100" dir="2700000" algn="tl">
                  <a:srgbClr val="C0C0C0"/>
                </a:outerShdw>
              </a:effectLst>
            </a:endParaRPr>
          </a:p>
          <a:p>
            <a:pPr algn="ctr">
              <a:lnSpc>
                <a:spcPct val="100000"/>
              </a:lnSpc>
              <a:defRPr/>
            </a:pPr>
            <a:r>
              <a:rPr lang="en-US" sz="6000" i="1" dirty="0" smtClean="0">
                <a:solidFill>
                  <a:srgbClr val="FF0000"/>
                </a:solidFill>
                <a:effectLst>
                  <a:outerShdw blurRad="38100" dist="38100" dir="2700000" algn="tl">
                    <a:srgbClr val="C0C0C0"/>
                  </a:outerShdw>
                </a:effectLst>
              </a:rPr>
              <a:t>. . . and a hard place!</a:t>
            </a:r>
            <a:endParaRPr lang="en-US" sz="6000" i="1" dirty="0" smtClean="0">
              <a:solidFill>
                <a:srgbClr val="FF0000"/>
              </a:solidFill>
            </a:endParaRPr>
          </a:p>
        </p:txBody>
      </p:sp>
      <p:sp>
        <p:nvSpPr>
          <p:cNvPr id="4" name="TextBox 3"/>
          <p:cNvSpPr txBox="1"/>
          <p:nvPr/>
        </p:nvSpPr>
        <p:spPr>
          <a:xfrm>
            <a:off x="-1" y="228600"/>
            <a:ext cx="9109881" cy="769441"/>
          </a:xfrm>
          <a:prstGeom prst="rect">
            <a:avLst/>
          </a:prstGeom>
          <a:noFill/>
        </p:spPr>
        <p:txBody>
          <a:bodyPr wrap="square" rtlCol="0">
            <a:spAutoFit/>
          </a:bodyPr>
          <a:lstStyle/>
          <a:p>
            <a:pPr algn="ctr"/>
            <a:r>
              <a:rPr lang="en-US" sz="4400" b="1" i="1" dirty="0" smtClean="0">
                <a:solidFill>
                  <a:srgbClr val="FF0000"/>
                </a:solidFill>
                <a:effectLst>
                  <a:outerShdw blurRad="38100" dist="38100" dir="2700000" algn="tl">
                    <a:srgbClr val="C0C0C0"/>
                  </a:outerShdw>
                </a:effectLst>
                <a:latin typeface="+mj-lt"/>
              </a:rPr>
              <a:t>. . . are often stuck between </a:t>
            </a:r>
            <a:r>
              <a:rPr lang="en-US" sz="4400" b="1" i="1" dirty="0">
                <a:solidFill>
                  <a:srgbClr val="FF0000"/>
                </a:solidFill>
                <a:effectLst>
                  <a:outerShdw blurRad="38100" dist="38100" dir="2700000" algn="tl">
                    <a:srgbClr val="C0C0C0"/>
                  </a:outerShdw>
                </a:effectLst>
                <a:latin typeface="+mj-lt"/>
              </a:rPr>
              <a:t>a rock . . </a:t>
            </a:r>
            <a:r>
              <a:rPr lang="en-US" sz="4400" b="1" i="1" dirty="0" smtClean="0">
                <a:solidFill>
                  <a:srgbClr val="FF0000"/>
                </a:solidFill>
                <a:effectLst>
                  <a:outerShdw blurRad="38100" dist="38100" dir="2700000" algn="tl">
                    <a:srgbClr val="C0C0C0"/>
                  </a:outerShdw>
                </a:effectLst>
                <a:latin typeface="+mj-lt"/>
              </a:rPr>
              <a:t>.</a:t>
            </a:r>
            <a:endParaRPr lang="en-US" sz="4400" dirty="0"/>
          </a:p>
        </p:txBody>
      </p:sp>
    </p:spTree>
    <p:extLst>
      <p:ext uri="{BB962C8B-B14F-4D97-AF65-F5344CB8AC3E}">
        <p14:creationId xmlns:p14="http://schemas.microsoft.com/office/powerpoint/2010/main" val="1862943635"/>
      </p:ext>
    </p:extLst>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424" y="159216"/>
            <a:ext cx="8686800" cy="6155531"/>
          </a:xfrm>
          <a:prstGeom prst="rect">
            <a:avLst/>
          </a:prstGeom>
          <a:noFill/>
        </p:spPr>
        <p:txBody>
          <a:bodyPr wrap="square" rtlCol="0">
            <a:spAutoFit/>
          </a:bodyPr>
          <a:lstStyle/>
          <a:p>
            <a:pPr>
              <a:spcAft>
                <a:spcPts val="1200"/>
              </a:spcAft>
            </a:pPr>
            <a:r>
              <a:rPr lang="en-US" b="1" dirty="0" smtClean="0">
                <a:solidFill>
                  <a:srgbClr val="FF0000"/>
                </a:solidFill>
                <a:latin typeface="+mj-lt"/>
                <a:cs typeface="Arial" pitchFamily="34" charset="0"/>
              </a:rPr>
              <a:t>OBJECTIVE: STUDENTS WILL BE ABLE TO USE GRAMMATICAL FORMS TO CREATE WHEN, WHERE, AND WHY MEANING FOR THE FOLLOWING “KERNEL” SENTENCES:</a:t>
            </a:r>
            <a:endParaRPr lang="en-US" dirty="0" smtClean="0">
              <a:solidFill>
                <a:srgbClr val="FFFF00"/>
              </a:solidFill>
              <a:latin typeface="+mj-lt"/>
              <a:cs typeface="Arial" pitchFamily="34" charset="0"/>
            </a:endParaRPr>
          </a:p>
          <a:p>
            <a:r>
              <a:rPr lang="en-US" b="1" dirty="0" smtClean="0">
                <a:solidFill>
                  <a:srgbClr val="FFFF00"/>
                </a:solidFill>
                <a:latin typeface="+mj-lt"/>
              </a:rPr>
              <a:t>The </a:t>
            </a:r>
            <a:r>
              <a:rPr lang="en-US" b="1" dirty="0">
                <a:solidFill>
                  <a:srgbClr val="FFFF00"/>
                </a:solidFill>
                <a:latin typeface="+mj-lt"/>
              </a:rPr>
              <a:t>boy ran.</a:t>
            </a:r>
          </a:p>
          <a:p>
            <a:pPr>
              <a:lnSpc>
                <a:spcPct val="400000"/>
              </a:lnSpc>
            </a:pPr>
            <a:r>
              <a:rPr lang="en-US" b="1" dirty="0" smtClean="0">
                <a:solidFill>
                  <a:srgbClr val="FFFF00"/>
                </a:solidFill>
                <a:latin typeface="+mj-lt"/>
              </a:rPr>
              <a:t>The </a:t>
            </a:r>
            <a:r>
              <a:rPr lang="en-US" b="1" dirty="0">
                <a:solidFill>
                  <a:srgbClr val="FFFF00"/>
                </a:solidFill>
                <a:latin typeface="+mj-lt"/>
              </a:rPr>
              <a:t>girls went.</a:t>
            </a:r>
          </a:p>
          <a:p>
            <a:pPr>
              <a:lnSpc>
                <a:spcPct val="400000"/>
              </a:lnSpc>
            </a:pPr>
            <a:r>
              <a:rPr lang="en-US" b="1" dirty="0" smtClean="0">
                <a:solidFill>
                  <a:srgbClr val="FFFF00"/>
                </a:solidFill>
                <a:latin typeface="+mj-lt"/>
              </a:rPr>
              <a:t>The </a:t>
            </a:r>
            <a:r>
              <a:rPr lang="en-US" b="1" dirty="0">
                <a:solidFill>
                  <a:srgbClr val="FFFF00"/>
                </a:solidFill>
                <a:latin typeface="+mj-lt"/>
              </a:rPr>
              <a:t>baby cried.</a:t>
            </a:r>
          </a:p>
          <a:p>
            <a:pPr>
              <a:lnSpc>
                <a:spcPct val="400000"/>
              </a:lnSpc>
            </a:pPr>
            <a:r>
              <a:rPr lang="en-US" b="1" dirty="0" smtClean="0">
                <a:solidFill>
                  <a:srgbClr val="FFFF00"/>
                </a:solidFill>
                <a:latin typeface="+mj-lt"/>
              </a:rPr>
              <a:t>The </a:t>
            </a:r>
            <a:r>
              <a:rPr lang="en-US" b="1" dirty="0">
                <a:solidFill>
                  <a:srgbClr val="FFFF00"/>
                </a:solidFill>
                <a:latin typeface="+mj-lt"/>
              </a:rPr>
              <a:t>children played.  </a:t>
            </a:r>
            <a:endParaRPr lang="en-US" b="1" dirty="0">
              <a:latin typeface="+mj-lt"/>
            </a:endParaRPr>
          </a:p>
        </p:txBody>
      </p:sp>
    </p:spTree>
    <p:extLst>
      <p:ext uri="{BB962C8B-B14F-4D97-AF65-F5344CB8AC3E}">
        <p14:creationId xmlns:p14="http://schemas.microsoft.com/office/powerpoint/2010/main" val="584000876"/>
      </p:ext>
    </p:extLst>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322" y="228600"/>
            <a:ext cx="8839200" cy="6309420"/>
          </a:xfrm>
          <a:prstGeom prst="rect">
            <a:avLst/>
          </a:prstGeom>
          <a:noFill/>
        </p:spPr>
        <p:txBody>
          <a:bodyPr wrap="square" rtlCol="0">
            <a:spAutoFit/>
          </a:bodyPr>
          <a:lstStyle/>
          <a:p>
            <a:pPr algn="ctr">
              <a:spcAft>
                <a:spcPts val="1200"/>
              </a:spcAft>
            </a:pPr>
            <a:r>
              <a:rPr lang="en-US" sz="3600" b="1" dirty="0" smtClean="0">
                <a:solidFill>
                  <a:srgbClr val="FF0000"/>
                </a:solidFill>
                <a:latin typeface="+mj-lt"/>
              </a:rPr>
              <a:t>“WHEN” ADVERBS</a:t>
            </a:r>
            <a:endParaRPr lang="en-US" sz="3600" b="1" dirty="0">
              <a:solidFill>
                <a:srgbClr val="FF0000"/>
              </a:solidFill>
              <a:latin typeface="+mj-lt"/>
            </a:endParaRPr>
          </a:p>
          <a:p>
            <a:pPr marR="14400" algn="ctr"/>
            <a:r>
              <a:rPr lang="en-US" sz="2800" b="1" i="1" dirty="0">
                <a:solidFill>
                  <a:srgbClr val="FFFF00"/>
                </a:solidFill>
              </a:rPr>
              <a:t>Today, yesterday, tomorrow, last night, tonight, daily, weekly, now, then, early(</a:t>
            </a:r>
            <a:r>
              <a:rPr lang="en-US" sz="2800" b="1" i="1" dirty="0" err="1">
                <a:solidFill>
                  <a:srgbClr val="FFFF00"/>
                </a:solidFill>
              </a:rPr>
              <a:t>ier</a:t>
            </a:r>
            <a:r>
              <a:rPr lang="en-US" sz="2800" b="1" i="1" dirty="0">
                <a:solidFill>
                  <a:srgbClr val="FFFF00"/>
                </a:solidFill>
              </a:rPr>
              <a:t>), late(r), soon(</a:t>
            </a:r>
            <a:r>
              <a:rPr lang="en-US" sz="2800" b="1" i="1" dirty="0" err="1">
                <a:solidFill>
                  <a:srgbClr val="FFFF00"/>
                </a:solidFill>
              </a:rPr>
              <a:t>er</a:t>
            </a:r>
            <a:r>
              <a:rPr lang="en-US" sz="2800" b="1" i="1" dirty="0">
                <a:solidFill>
                  <a:srgbClr val="FFFF00"/>
                </a:solidFill>
              </a:rPr>
              <a:t>), always, never, immediately, sometimes, seldom, often, occasionally, finally, eventually, ultimately, next, after(wards), first, last, not, at, yet, again, </a:t>
            </a:r>
          </a:p>
          <a:p>
            <a:pPr marR="14400" algn="ctr">
              <a:spcAft>
                <a:spcPts val="1200"/>
              </a:spcAft>
            </a:pPr>
            <a:r>
              <a:rPr lang="en-US" sz="2800" b="1" i="1" dirty="0">
                <a:solidFill>
                  <a:srgbClr val="FFFF00"/>
                </a:solidFill>
              </a:rPr>
              <a:t>every (hour, day, week, time, year, etc</a:t>
            </a:r>
            <a:r>
              <a:rPr lang="en-US" sz="2800" b="1" i="1" dirty="0" smtClean="0">
                <a:solidFill>
                  <a:srgbClr val="FFFF00"/>
                </a:solidFill>
              </a:rPr>
              <a:t>.)</a:t>
            </a:r>
            <a:endParaRPr lang="en-US" sz="2800" b="1" dirty="0" smtClean="0">
              <a:latin typeface="+mj-lt"/>
            </a:endParaRPr>
          </a:p>
          <a:p>
            <a:pPr algn="ctr">
              <a:spcAft>
                <a:spcPts val="0"/>
              </a:spcAft>
            </a:pPr>
            <a:r>
              <a:rPr lang="en-US" sz="2800" b="1" dirty="0" smtClean="0">
                <a:latin typeface="+mj-lt"/>
              </a:rPr>
              <a:t>EXAMPLES</a:t>
            </a:r>
            <a:r>
              <a:rPr lang="en-US" sz="2800" b="1" dirty="0">
                <a:latin typeface="+mj-lt"/>
              </a:rPr>
              <a:t>:  </a:t>
            </a:r>
            <a:r>
              <a:rPr lang="en-US" sz="2800" b="1" i="1" u="sng" dirty="0">
                <a:latin typeface="+mj-lt"/>
              </a:rPr>
              <a:t>Tomorrow</a:t>
            </a:r>
            <a:r>
              <a:rPr lang="en-US" sz="2800" b="1" i="1" dirty="0">
                <a:latin typeface="+mj-lt"/>
              </a:rPr>
              <a:t>, he will return to school. </a:t>
            </a:r>
            <a:endParaRPr lang="en-US" sz="2800" b="1" i="1" dirty="0" smtClean="0">
              <a:latin typeface="+mj-lt"/>
            </a:endParaRPr>
          </a:p>
          <a:p>
            <a:pPr algn="ctr">
              <a:spcAft>
                <a:spcPts val="0"/>
              </a:spcAft>
            </a:pPr>
            <a:r>
              <a:rPr lang="en-US" sz="2800" b="1" dirty="0">
                <a:solidFill>
                  <a:srgbClr val="FFFF00"/>
                </a:solidFill>
                <a:latin typeface="+mj-lt"/>
              </a:rPr>
              <a:t>o</a:t>
            </a:r>
            <a:r>
              <a:rPr lang="en-US" sz="2800" b="1" dirty="0" smtClean="0">
                <a:solidFill>
                  <a:srgbClr val="FFFF00"/>
                </a:solidFill>
                <a:latin typeface="+mj-lt"/>
              </a:rPr>
              <a:t>r</a:t>
            </a:r>
            <a:r>
              <a:rPr lang="en-US" sz="2800" b="1" i="1" dirty="0">
                <a:solidFill>
                  <a:srgbClr val="FFFF00"/>
                </a:solidFill>
                <a:latin typeface="+mj-lt"/>
              </a:rPr>
              <a:t>,</a:t>
            </a:r>
            <a:r>
              <a:rPr lang="en-US" sz="2800" b="1" dirty="0">
                <a:solidFill>
                  <a:srgbClr val="FFFF00"/>
                </a:solidFill>
                <a:latin typeface="+mj-lt"/>
              </a:rPr>
              <a:t> </a:t>
            </a:r>
            <a:endParaRPr lang="en-US" sz="2800" b="1" dirty="0" smtClean="0">
              <a:solidFill>
                <a:srgbClr val="FFFF00"/>
              </a:solidFill>
              <a:latin typeface="+mj-lt"/>
            </a:endParaRPr>
          </a:p>
          <a:p>
            <a:pPr algn="ctr">
              <a:spcAft>
                <a:spcPts val="1200"/>
              </a:spcAft>
            </a:pPr>
            <a:r>
              <a:rPr lang="en-US" sz="2800" b="1" i="1" dirty="0" smtClean="0">
                <a:latin typeface="+mj-lt"/>
              </a:rPr>
              <a:t>He will return to school </a:t>
            </a:r>
            <a:r>
              <a:rPr lang="en-US" sz="2800" b="1" i="1" u="sng" dirty="0" smtClean="0">
                <a:latin typeface="+mj-lt"/>
              </a:rPr>
              <a:t>tomorrow</a:t>
            </a:r>
            <a:r>
              <a:rPr lang="en-US" sz="2800" b="1" i="1" dirty="0" smtClean="0">
                <a:latin typeface="Times New Roman"/>
              </a:rPr>
              <a:t>.</a:t>
            </a:r>
            <a:r>
              <a:rPr lang="en-US" sz="2800" b="1" dirty="0" smtClean="0">
                <a:latin typeface="Times New Roman"/>
              </a:rPr>
              <a:t>  </a:t>
            </a:r>
          </a:p>
          <a:p>
            <a:pPr marR="14400" algn="ctr"/>
            <a:r>
              <a:rPr lang="en-US" sz="3000" b="1" cap="all" dirty="0" smtClean="0">
                <a:solidFill>
                  <a:srgbClr val="FF0000"/>
                </a:solidFill>
                <a:latin typeface="+mj-lt"/>
              </a:rPr>
              <a:t>Modify adverbs </a:t>
            </a:r>
            <a:r>
              <a:rPr lang="en-US" sz="3000" b="1" cap="all" dirty="0">
                <a:solidFill>
                  <a:srgbClr val="FF0000"/>
                </a:solidFill>
                <a:latin typeface="+mj-lt"/>
              </a:rPr>
              <a:t>to </a:t>
            </a:r>
            <a:r>
              <a:rPr lang="en-US" sz="3000" b="1" cap="all" dirty="0" smtClean="0">
                <a:solidFill>
                  <a:srgbClr val="FF0000"/>
                </a:solidFill>
                <a:latin typeface="+mj-lt"/>
              </a:rPr>
              <a:t>CREATE </a:t>
            </a:r>
            <a:r>
              <a:rPr lang="en-US" sz="3000" b="1" cap="all" dirty="0">
                <a:solidFill>
                  <a:srgbClr val="FF0000"/>
                </a:solidFill>
                <a:latin typeface="+mj-lt"/>
              </a:rPr>
              <a:t>more </a:t>
            </a:r>
            <a:r>
              <a:rPr lang="en-US" sz="3000" b="1" cap="all" dirty="0" smtClean="0">
                <a:solidFill>
                  <a:srgbClr val="FF0000"/>
                </a:solidFill>
                <a:latin typeface="+mj-lt"/>
              </a:rPr>
              <a:t>detail</a:t>
            </a:r>
            <a:endParaRPr lang="en-US" sz="3000" b="1" cap="all" dirty="0">
              <a:solidFill>
                <a:srgbClr val="FF0000"/>
              </a:solidFill>
              <a:latin typeface="+mj-lt"/>
            </a:endParaRPr>
          </a:p>
          <a:p>
            <a:pPr marR="14400" algn="ctr"/>
            <a:r>
              <a:rPr lang="en-US" sz="2800" b="1" i="1" dirty="0" smtClean="0">
                <a:latin typeface="+mj-lt"/>
              </a:rPr>
              <a:t>EXAMPLES: </a:t>
            </a:r>
            <a:r>
              <a:rPr lang="en-US" sz="2800" b="1" i="1" u="sng" dirty="0" smtClean="0">
                <a:latin typeface="+mj-lt"/>
              </a:rPr>
              <a:t>Last </a:t>
            </a:r>
            <a:r>
              <a:rPr lang="en-US" sz="2800" b="1" i="1" u="sng" dirty="0">
                <a:latin typeface="+mj-lt"/>
              </a:rPr>
              <a:t>night</a:t>
            </a:r>
            <a:r>
              <a:rPr lang="en-US" sz="2800" b="1" i="1" dirty="0">
                <a:latin typeface="+mj-lt"/>
              </a:rPr>
              <a:t> </a:t>
            </a:r>
            <a:r>
              <a:rPr lang="en-US" sz="2800" b="1" dirty="0" smtClean="0">
                <a:solidFill>
                  <a:srgbClr val="FFFF00"/>
                </a:solidFill>
                <a:latin typeface="+mj-lt"/>
              </a:rPr>
              <a:t>or</a:t>
            </a:r>
            <a:r>
              <a:rPr lang="en-US" sz="2800" b="1" i="1" dirty="0" smtClean="0">
                <a:latin typeface="+mj-lt"/>
              </a:rPr>
              <a:t> </a:t>
            </a:r>
            <a:r>
              <a:rPr lang="en-US" sz="2800" b="1" i="1" u="sng" dirty="0" smtClean="0">
                <a:latin typeface="+mj-lt"/>
              </a:rPr>
              <a:t>Late last night </a:t>
            </a:r>
            <a:r>
              <a:rPr lang="en-US" sz="2800" b="1" dirty="0" smtClean="0">
                <a:solidFill>
                  <a:srgbClr val="FFFF00"/>
                </a:solidFill>
                <a:latin typeface="+mj-lt"/>
              </a:rPr>
              <a:t>or</a:t>
            </a:r>
            <a:r>
              <a:rPr lang="en-US" sz="2800" b="1" i="1" dirty="0" smtClean="0">
                <a:latin typeface="+mj-lt"/>
              </a:rPr>
              <a:t> </a:t>
            </a:r>
            <a:r>
              <a:rPr lang="en-US" sz="2800" b="1" i="1" u="sng" dirty="0">
                <a:latin typeface="+mj-lt"/>
              </a:rPr>
              <a:t>V</a:t>
            </a:r>
            <a:r>
              <a:rPr lang="en-US" sz="2800" b="1" i="1" u="sng" dirty="0" smtClean="0">
                <a:latin typeface="+mj-lt"/>
              </a:rPr>
              <a:t>ery late . . .</a:t>
            </a:r>
            <a:r>
              <a:rPr lang="en-US" sz="2800" b="1" i="1" dirty="0" smtClean="0">
                <a:latin typeface="+mj-lt"/>
              </a:rPr>
              <a:t> </a:t>
            </a:r>
            <a:r>
              <a:rPr lang="en-US" sz="2800" b="1" dirty="0" smtClean="0">
                <a:solidFill>
                  <a:srgbClr val="FFFF00"/>
                </a:solidFill>
                <a:latin typeface="+mj-lt"/>
              </a:rPr>
              <a:t>or </a:t>
            </a:r>
            <a:r>
              <a:rPr lang="en-US" sz="2800" b="1" u="sng" dirty="0" smtClean="0">
                <a:latin typeface="+mj-lt"/>
              </a:rPr>
              <a:t>Much </a:t>
            </a:r>
            <a:r>
              <a:rPr lang="en-US" sz="2800" b="1" i="1" u="sng" dirty="0" smtClean="0">
                <a:latin typeface="+mj-lt"/>
              </a:rPr>
              <a:t>later/earlier last night . . .</a:t>
            </a:r>
            <a:endParaRPr lang="en-US" dirty="0"/>
          </a:p>
        </p:txBody>
      </p:sp>
    </p:spTree>
    <p:extLst>
      <p:ext uri="{BB962C8B-B14F-4D97-AF65-F5344CB8AC3E}">
        <p14:creationId xmlns:p14="http://schemas.microsoft.com/office/powerpoint/2010/main" val="3359542675"/>
      </p:ext>
    </p:extLst>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14400"/>
            <a:ext cx="8077200" cy="3877985"/>
          </a:xfrm>
          <a:prstGeom prst="rect">
            <a:avLst/>
          </a:prstGeom>
          <a:noFill/>
        </p:spPr>
        <p:txBody>
          <a:bodyPr wrap="square" rtlCol="0">
            <a:spAutoFit/>
          </a:bodyPr>
          <a:lstStyle/>
          <a:p>
            <a:pPr algn="ctr">
              <a:spcAft>
                <a:spcPts val="1200"/>
              </a:spcAft>
            </a:pPr>
            <a:r>
              <a:rPr lang="en-US" sz="3200" b="1" dirty="0">
                <a:solidFill>
                  <a:srgbClr val="FF0000"/>
                </a:solidFill>
                <a:latin typeface="+mj-lt"/>
              </a:rPr>
              <a:t>“WHEN” PREPOSITIONS</a:t>
            </a:r>
          </a:p>
          <a:p>
            <a:pPr algn="ctr"/>
            <a:r>
              <a:rPr lang="en-US" b="1" i="1" dirty="0">
                <a:solidFill>
                  <a:srgbClr val="FFFF00"/>
                </a:solidFill>
                <a:latin typeface="+mj-lt"/>
              </a:rPr>
              <a:t>Before, after, during, in the middle of, past, prior to, until, since, as, at, upon, </a:t>
            </a:r>
            <a:r>
              <a:rPr lang="en-US" b="1" i="1" dirty="0" err="1">
                <a:solidFill>
                  <a:srgbClr val="FFFF00"/>
                </a:solidFill>
                <a:latin typeface="+mj-lt"/>
              </a:rPr>
              <a:t>for,on</a:t>
            </a:r>
            <a:r>
              <a:rPr lang="en-US" b="1" i="1" dirty="0">
                <a:solidFill>
                  <a:srgbClr val="FFFF00"/>
                </a:solidFill>
                <a:latin typeface="+mj-lt"/>
              </a:rPr>
              <a:t>, </a:t>
            </a:r>
            <a:r>
              <a:rPr lang="en-US" b="1" i="1" dirty="0" smtClean="0">
                <a:solidFill>
                  <a:srgbClr val="FFFF00"/>
                </a:solidFill>
                <a:latin typeface="+mj-lt"/>
              </a:rPr>
              <a:t>about</a:t>
            </a:r>
          </a:p>
          <a:p>
            <a:pPr algn="ctr"/>
            <a:endParaRPr lang="en-US" b="1" i="1" dirty="0">
              <a:solidFill>
                <a:srgbClr val="FFFF00"/>
              </a:solidFill>
              <a:latin typeface="+mj-lt"/>
            </a:endParaRPr>
          </a:p>
          <a:p>
            <a:r>
              <a:rPr lang="en-US" sz="2800" b="1" dirty="0">
                <a:latin typeface="+mj-lt"/>
              </a:rPr>
              <a:t>EXAMPLE:  Tomorrow </a:t>
            </a:r>
            <a:r>
              <a:rPr lang="en-US" sz="2800" b="1" i="1" u="sng" dirty="0">
                <a:latin typeface="+mj-lt"/>
              </a:rPr>
              <a:t>during lunch</a:t>
            </a:r>
            <a:r>
              <a:rPr lang="en-US" sz="2800" b="1" i="1" dirty="0">
                <a:latin typeface="+mj-lt"/>
              </a:rPr>
              <a:t>, he will return to school.</a:t>
            </a:r>
            <a:r>
              <a:rPr lang="en-US" sz="2800" b="1" dirty="0">
                <a:latin typeface="+mj-lt"/>
              </a:rPr>
              <a:t> </a:t>
            </a:r>
            <a:endParaRPr lang="en-US" sz="2800" b="1" i="1" dirty="0">
              <a:solidFill>
                <a:srgbClr val="FFFF00"/>
              </a:solidFill>
              <a:latin typeface="+mj-lt"/>
            </a:endParaRPr>
          </a:p>
          <a:p>
            <a:endParaRPr lang="en-US" dirty="0">
              <a:latin typeface="+mj-lt"/>
            </a:endParaRPr>
          </a:p>
          <a:p>
            <a:pPr algn="ctr"/>
            <a:r>
              <a:rPr lang="en-US" sz="2800" b="1" dirty="0">
                <a:solidFill>
                  <a:srgbClr val="FF0000"/>
                </a:solidFill>
                <a:latin typeface="+mj-lt"/>
              </a:rPr>
              <a:t>A NOTE ABOUT PREPOSITIONS:</a:t>
            </a:r>
            <a:r>
              <a:rPr lang="en-US" sz="2800" b="1" dirty="0">
                <a:latin typeface="+mj-lt"/>
              </a:rPr>
              <a:t>  </a:t>
            </a:r>
            <a:endParaRPr lang="en-US" sz="2800" b="1" dirty="0" smtClean="0">
              <a:latin typeface="+mj-lt"/>
            </a:endParaRPr>
          </a:p>
          <a:p>
            <a:pPr algn="ctr"/>
            <a:r>
              <a:rPr lang="en-US" b="1" i="1" u="sng" dirty="0" smtClean="0">
                <a:solidFill>
                  <a:srgbClr val="FFFF00"/>
                </a:solidFill>
                <a:latin typeface="+mj-lt"/>
              </a:rPr>
              <a:t>All</a:t>
            </a:r>
            <a:r>
              <a:rPr lang="en-US" b="1" dirty="0" smtClean="0">
                <a:solidFill>
                  <a:srgbClr val="FFFF00"/>
                </a:solidFill>
                <a:latin typeface="+mj-lt"/>
              </a:rPr>
              <a:t> </a:t>
            </a:r>
            <a:r>
              <a:rPr lang="en-US" b="1" dirty="0">
                <a:solidFill>
                  <a:srgbClr val="FFFF00"/>
                </a:solidFill>
                <a:latin typeface="+mj-lt"/>
              </a:rPr>
              <a:t>prepositions are followed by a noun or a pronoun</a:t>
            </a:r>
            <a:r>
              <a:rPr lang="en-US" b="1" dirty="0" smtClean="0">
                <a:solidFill>
                  <a:srgbClr val="FFFF00"/>
                </a:solidFill>
                <a:latin typeface="Times New Roman"/>
              </a:rPr>
              <a:t>.</a:t>
            </a:r>
            <a:endParaRPr lang="en-US" b="1" dirty="0">
              <a:solidFill>
                <a:srgbClr val="FFFF00"/>
              </a:solidFill>
              <a:latin typeface="Times New Roman"/>
            </a:endParaRPr>
          </a:p>
        </p:txBody>
      </p:sp>
    </p:spTree>
    <p:extLst>
      <p:ext uri="{BB962C8B-B14F-4D97-AF65-F5344CB8AC3E}">
        <p14:creationId xmlns:p14="http://schemas.microsoft.com/office/powerpoint/2010/main" val="2664235847"/>
      </p:ext>
    </p:extLst>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561" y="304800"/>
            <a:ext cx="8534400" cy="5786199"/>
          </a:xfrm>
          <a:prstGeom prst="rect">
            <a:avLst/>
          </a:prstGeom>
          <a:noFill/>
        </p:spPr>
        <p:txBody>
          <a:bodyPr wrap="square" rtlCol="0">
            <a:spAutoFit/>
          </a:bodyPr>
          <a:lstStyle/>
          <a:p>
            <a:pPr marR="21600" algn="ctr"/>
            <a:r>
              <a:rPr lang="en-US" sz="3200" b="1" dirty="0" smtClean="0">
                <a:solidFill>
                  <a:srgbClr val="FF0000"/>
                </a:solidFill>
                <a:latin typeface="+mj-lt"/>
              </a:rPr>
              <a:t>“</a:t>
            </a:r>
            <a:r>
              <a:rPr lang="en-US" sz="3200" b="1" dirty="0">
                <a:solidFill>
                  <a:srgbClr val="FF0000"/>
                </a:solidFill>
                <a:latin typeface="+mj-lt"/>
              </a:rPr>
              <a:t>WHEN” DEPENDENT CLAUSE </a:t>
            </a:r>
            <a:r>
              <a:rPr lang="en-US" sz="3200" b="1" dirty="0" smtClean="0">
                <a:solidFill>
                  <a:srgbClr val="FF0000"/>
                </a:solidFill>
                <a:latin typeface="+mj-lt"/>
              </a:rPr>
              <a:t>WORDS</a:t>
            </a:r>
          </a:p>
          <a:p>
            <a:pPr marR="21600" algn="ctr">
              <a:spcAft>
                <a:spcPts val="1200"/>
              </a:spcAft>
            </a:pPr>
            <a:r>
              <a:rPr lang="en-US" b="1" dirty="0" smtClean="0">
                <a:solidFill>
                  <a:srgbClr val="FF0000"/>
                </a:solidFill>
                <a:latin typeface="+mj-lt"/>
              </a:rPr>
              <a:t>(SUBORDINATING CONJUNCTIONS)</a:t>
            </a:r>
            <a:endParaRPr lang="en-US" b="1" dirty="0">
              <a:latin typeface="+mj-lt"/>
            </a:endParaRPr>
          </a:p>
          <a:p>
            <a:pPr marR="21600" lvl="1" algn="ctr"/>
            <a:r>
              <a:rPr lang="en-US" b="1" i="1" dirty="0">
                <a:solidFill>
                  <a:srgbClr val="FFFF00"/>
                </a:solidFill>
                <a:latin typeface="+mj-lt"/>
              </a:rPr>
              <a:t>Before, after, when, until, while, as long as, as soon as, </a:t>
            </a:r>
            <a:r>
              <a:rPr lang="en-US" b="1" i="1" dirty="0" smtClean="0">
                <a:solidFill>
                  <a:srgbClr val="FFFF00"/>
                </a:solidFill>
                <a:latin typeface="+mj-lt"/>
              </a:rPr>
              <a:t>as</a:t>
            </a:r>
          </a:p>
          <a:p>
            <a:pPr marR="21600" lvl="1" algn="ctr"/>
            <a:endParaRPr lang="en-US" b="1" i="1" dirty="0" smtClean="0">
              <a:latin typeface="+mj-lt"/>
            </a:endParaRPr>
          </a:p>
          <a:p>
            <a:pPr marR="21600" lvl="1" algn="ctr">
              <a:spcAft>
                <a:spcPts val="1200"/>
              </a:spcAft>
            </a:pPr>
            <a:r>
              <a:rPr lang="en-US" sz="2800" b="1" dirty="0">
                <a:latin typeface="+mj-lt"/>
              </a:rPr>
              <a:t>EXAMPLE:  </a:t>
            </a:r>
            <a:r>
              <a:rPr lang="en-US" sz="2800" b="1" i="1" dirty="0">
                <a:latin typeface="+mj-lt"/>
              </a:rPr>
              <a:t>Tomorrow during lunch</a:t>
            </a:r>
            <a:r>
              <a:rPr lang="en-US" sz="2800" b="1" dirty="0">
                <a:latin typeface="+mj-lt"/>
              </a:rPr>
              <a:t> </a:t>
            </a:r>
            <a:r>
              <a:rPr lang="en-US" sz="2800" b="1" i="1" u="sng" dirty="0">
                <a:latin typeface="+mj-lt"/>
              </a:rPr>
              <a:t>when the other students are not in the building</a:t>
            </a:r>
            <a:r>
              <a:rPr lang="en-US" sz="2800" b="1" dirty="0">
                <a:latin typeface="+mj-lt"/>
              </a:rPr>
              <a:t>, </a:t>
            </a:r>
            <a:r>
              <a:rPr lang="en-US" sz="2800" b="1" i="1" dirty="0">
                <a:latin typeface="+mj-lt"/>
              </a:rPr>
              <a:t>he will return to school</a:t>
            </a:r>
            <a:r>
              <a:rPr lang="en-US" sz="2800" b="1" dirty="0" smtClean="0">
                <a:latin typeface="+mj-lt"/>
              </a:rPr>
              <a:t>.</a:t>
            </a:r>
            <a:endParaRPr lang="en-US" sz="2800" b="1" dirty="0">
              <a:latin typeface="+mj-lt"/>
            </a:endParaRPr>
          </a:p>
          <a:p>
            <a:pPr algn="ctr"/>
            <a:r>
              <a:rPr lang="en-US" b="1" dirty="0">
                <a:solidFill>
                  <a:srgbClr val="FF0000"/>
                </a:solidFill>
                <a:latin typeface="+mj-lt"/>
              </a:rPr>
              <a:t>A NOTE ABOUT DEPENDENT CLAUSE WORDS </a:t>
            </a:r>
            <a:endParaRPr lang="en-US" b="1" dirty="0" smtClean="0">
              <a:solidFill>
                <a:srgbClr val="FF0000"/>
              </a:solidFill>
              <a:latin typeface="+mj-lt"/>
            </a:endParaRPr>
          </a:p>
          <a:p>
            <a:pPr algn="ctr"/>
            <a:r>
              <a:rPr lang="en-US" sz="1800" b="1" dirty="0" smtClean="0">
                <a:solidFill>
                  <a:srgbClr val="FF0000"/>
                </a:solidFill>
                <a:latin typeface="+mj-lt"/>
              </a:rPr>
              <a:t>(“</a:t>
            </a:r>
            <a:r>
              <a:rPr lang="en-US" sz="1800" b="1" dirty="0">
                <a:solidFill>
                  <a:srgbClr val="FF0000"/>
                </a:solidFill>
                <a:latin typeface="+mj-lt"/>
              </a:rPr>
              <a:t>SUBORDINATING CONUNCTIONS</a:t>
            </a:r>
            <a:r>
              <a:rPr lang="en-US" sz="1800" b="1" dirty="0" smtClean="0">
                <a:solidFill>
                  <a:srgbClr val="FF0000"/>
                </a:solidFill>
                <a:latin typeface="+mj-lt"/>
              </a:rPr>
              <a:t>)  </a:t>
            </a:r>
          </a:p>
          <a:p>
            <a:pPr algn="ctr"/>
            <a:r>
              <a:rPr lang="en-US" b="1" dirty="0" smtClean="0">
                <a:solidFill>
                  <a:srgbClr val="FFFF00"/>
                </a:solidFill>
                <a:latin typeface="+mj-lt"/>
              </a:rPr>
              <a:t>Some </a:t>
            </a:r>
            <a:r>
              <a:rPr lang="en-US" b="1" dirty="0">
                <a:solidFill>
                  <a:srgbClr val="FFFF00"/>
                </a:solidFill>
                <a:latin typeface="+mj-lt"/>
              </a:rPr>
              <a:t>of these words – specifically </a:t>
            </a:r>
            <a:r>
              <a:rPr lang="en-US" b="1" i="1" dirty="0">
                <a:solidFill>
                  <a:srgbClr val="FFFF00"/>
                </a:solidFill>
                <a:latin typeface="+mj-lt"/>
              </a:rPr>
              <a:t>before</a:t>
            </a:r>
            <a:r>
              <a:rPr lang="en-US" b="1" dirty="0">
                <a:solidFill>
                  <a:srgbClr val="FFFF00"/>
                </a:solidFill>
                <a:latin typeface="+mj-lt"/>
              </a:rPr>
              <a:t> and </a:t>
            </a:r>
            <a:r>
              <a:rPr lang="en-US" b="1" i="1" dirty="0">
                <a:solidFill>
                  <a:srgbClr val="FFFF00"/>
                </a:solidFill>
                <a:latin typeface="+mj-lt"/>
              </a:rPr>
              <a:t>after</a:t>
            </a:r>
            <a:r>
              <a:rPr lang="en-US" b="1" dirty="0">
                <a:solidFill>
                  <a:srgbClr val="FFFF00"/>
                </a:solidFill>
                <a:latin typeface="+mj-lt"/>
              </a:rPr>
              <a:t> – are the same as prepositions.  The difference between a preposition and a subordinating conjunction is simply this:  a subordinating conjunction is followed by an entire sentence – a subject and a predicate – rather than just a noun or a pronoun</a:t>
            </a:r>
            <a:r>
              <a:rPr lang="en-US" b="1" dirty="0" smtClean="0">
                <a:solidFill>
                  <a:srgbClr val="FFFF00"/>
                </a:solidFill>
                <a:latin typeface="+mj-lt"/>
              </a:rPr>
              <a:t>.</a:t>
            </a:r>
            <a:endParaRPr lang="en-US" b="1" dirty="0">
              <a:solidFill>
                <a:srgbClr val="FFFF00"/>
              </a:solidFill>
              <a:latin typeface="+mj-lt"/>
            </a:endParaRPr>
          </a:p>
        </p:txBody>
      </p:sp>
    </p:spTree>
    <p:extLst>
      <p:ext uri="{BB962C8B-B14F-4D97-AF65-F5344CB8AC3E}">
        <p14:creationId xmlns:p14="http://schemas.microsoft.com/office/powerpoint/2010/main" val="1461675512"/>
      </p:ext>
    </p:extLst>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2487"/>
            <a:ext cx="8382000" cy="5478423"/>
          </a:xfrm>
          <a:prstGeom prst="rect">
            <a:avLst/>
          </a:prstGeom>
          <a:noFill/>
        </p:spPr>
        <p:txBody>
          <a:bodyPr wrap="square" rtlCol="0">
            <a:spAutoFit/>
          </a:bodyPr>
          <a:lstStyle/>
          <a:p>
            <a:pPr algn="ctr">
              <a:spcAft>
                <a:spcPts val="1800"/>
              </a:spcAft>
            </a:pPr>
            <a:r>
              <a:rPr lang="en-US" sz="3600" b="1" cap="all" dirty="0">
                <a:solidFill>
                  <a:srgbClr val="FF0000"/>
                </a:solidFill>
                <a:latin typeface="+mj-lt"/>
              </a:rPr>
              <a:t>“Where” </a:t>
            </a:r>
            <a:r>
              <a:rPr lang="en-US" sz="3600" b="1" cap="all" dirty="0" smtClean="0">
                <a:solidFill>
                  <a:srgbClr val="FF0000"/>
                </a:solidFill>
                <a:latin typeface="+mj-lt"/>
              </a:rPr>
              <a:t>Adverbs</a:t>
            </a:r>
          </a:p>
          <a:p>
            <a:pPr algn="ctr"/>
            <a:r>
              <a:rPr lang="en-US" sz="2800" b="1" i="1" dirty="0" smtClean="0">
                <a:solidFill>
                  <a:srgbClr val="FFFF00"/>
                </a:solidFill>
                <a:latin typeface="+mj-lt"/>
              </a:rPr>
              <a:t>ahead/behind	apart/together	 alone/</a:t>
            </a:r>
            <a:r>
              <a:rPr lang="en-US" sz="2800" b="1" i="1" dirty="0" err="1" smtClean="0">
                <a:solidFill>
                  <a:srgbClr val="FFFF00"/>
                </a:solidFill>
                <a:latin typeface="+mj-lt"/>
              </a:rPr>
              <a:t>awa</a:t>
            </a:r>
            <a:r>
              <a:rPr lang="en-US" sz="2800" b="1" i="1" dirty="0">
                <a:solidFill>
                  <a:srgbClr val="FFFF00"/>
                </a:solidFill>
                <a:latin typeface="+mj-lt"/>
              </a:rPr>
              <a:t>	</a:t>
            </a:r>
          </a:p>
          <a:p>
            <a:pPr algn="ctr"/>
            <a:r>
              <a:rPr lang="en-US" sz="2800" b="1" i="1" dirty="0">
                <a:solidFill>
                  <a:srgbClr val="FFFF00"/>
                </a:solidFill>
                <a:latin typeface="+mj-lt"/>
              </a:rPr>
              <a:t>b</a:t>
            </a:r>
            <a:r>
              <a:rPr lang="en-US" sz="2800" b="1" i="1" dirty="0" smtClean="0">
                <a:solidFill>
                  <a:srgbClr val="FFFF00"/>
                </a:solidFill>
                <a:latin typeface="+mj-lt"/>
              </a:rPr>
              <a:t>ack/front</a:t>
            </a:r>
            <a:r>
              <a:rPr lang="en-US" sz="2800" b="1" i="1" dirty="0">
                <a:solidFill>
                  <a:srgbClr val="FFFF00"/>
                </a:solidFill>
                <a:latin typeface="+mj-lt"/>
              </a:rPr>
              <a:t>	 </a:t>
            </a:r>
            <a:r>
              <a:rPr lang="en-US" sz="2800" b="1" i="1" dirty="0" smtClean="0">
                <a:solidFill>
                  <a:srgbClr val="FFFF00"/>
                </a:solidFill>
                <a:latin typeface="+mj-lt"/>
              </a:rPr>
              <a:t>  around </a:t>
            </a:r>
            <a:r>
              <a:rPr lang="en-US" sz="2800" b="1" i="1" dirty="0">
                <a:solidFill>
                  <a:srgbClr val="FFFF00"/>
                </a:solidFill>
                <a:latin typeface="+mj-lt"/>
              </a:rPr>
              <a:t>	</a:t>
            </a:r>
            <a:r>
              <a:rPr lang="en-US" sz="2800" b="1" i="1" dirty="0" smtClean="0">
                <a:solidFill>
                  <a:srgbClr val="FFFF00"/>
                </a:solidFill>
                <a:latin typeface="+mj-lt"/>
              </a:rPr>
              <a:t>backward(s)/forward(s</a:t>
            </a:r>
            <a:r>
              <a:rPr lang="en-US" sz="2800" b="1" i="1" dirty="0">
                <a:solidFill>
                  <a:srgbClr val="FFFF00"/>
                </a:solidFill>
                <a:latin typeface="+mj-lt"/>
              </a:rPr>
              <a:t>)	</a:t>
            </a:r>
          </a:p>
          <a:p>
            <a:pPr algn="ctr"/>
            <a:r>
              <a:rPr lang="en-US" sz="2800" b="1" i="1" dirty="0" smtClean="0">
                <a:solidFill>
                  <a:srgbClr val="FFFF00"/>
                </a:solidFill>
                <a:latin typeface="+mj-lt"/>
              </a:rPr>
              <a:t>near(by)/far</a:t>
            </a:r>
            <a:r>
              <a:rPr lang="en-US" sz="2800" b="1" i="1" dirty="0">
                <a:solidFill>
                  <a:srgbClr val="FFFF00"/>
                </a:solidFill>
                <a:latin typeface="+mj-lt"/>
              </a:rPr>
              <a:t>	</a:t>
            </a:r>
            <a:r>
              <a:rPr lang="en-US" sz="2800" b="1" i="1" dirty="0" smtClean="0">
                <a:solidFill>
                  <a:srgbClr val="FFFF00"/>
                </a:solidFill>
                <a:latin typeface="+mj-lt"/>
              </a:rPr>
              <a:t> 	up/down</a:t>
            </a:r>
            <a:r>
              <a:rPr lang="en-US" sz="2800" b="1" i="1" dirty="0">
                <a:solidFill>
                  <a:srgbClr val="FFFF00"/>
                </a:solidFill>
                <a:latin typeface="+mj-lt"/>
              </a:rPr>
              <a:t>	</a:t>
            </a:r>
            <a:r>
              <a:rPr lang="en-US" sz="2800" b="1" i="1" dirty="0" smtClean="0">
                <a:solidFill>
                  <a:srgbClr val="FFFF00"/>
                </a:solidFill>
                <a:latin typeface="+mj-lt"/>
              </a:rPr>
              <a:t>	in/out</a:t>
            </a:r>
            <a:r>
              <a:rPr lang="en-US" sz="2800" b="1" i="1" dirty="0">
                <a:solidFill>
                  <a:srgbClr val="FFFF00"/>
                </a:solidFill>
                <a:latin typeface="+mj-lt"/>
              </a:rPr>
              <a:t>	</a:t>
            </a:r>
          </a:p>
          <a:p>
            <a:pPr algn="ctr">
              <a:spcAft>
                <a:spcPts val="1800"/>
              </a:spcAft>
            </a:pPr>
            <a:r>
              <a:rPr lang="en-US" sz="2800" b="1" i="1" dirty="0">
                <a:solidFill>
                  <a:srgbClr val="FFFF00"/>
                </a:solidFill>
                <a:latin typeface="+mj-lt"/>
              </a:rPr>
              <a:t>h</a:t>
            </a:r>
            <a:r>
              <a:rPr lang="en-US" sz="2800" b="1" i="1" dirty="0" smtClean="0">
                <a:solidFill>
                  <a:srgbClr val="FFFF00"/>
                </a:solidFill>
                <a:latin typeface="+mj-lt"/>
              </a:rPr>
              <a:t>ere/there</a:t>
            </a:r>
            <a:r>
              <a:rPr lang="en-US" sz="2800" b="1" i="1" dirty="0">
                <a:solidFill>
                  <a:srgbClr val="FFFF00"/>
                </a:solidFill>
                <a:latin typeface="+mj-lt"/>
              </a:rPr>
              <a:t>	</a:t>
            </a:r>
            <a:r>
              <a:rPr lang="en-US" sz="2800" b="1" i="1" dirty="0" smtClean="0">
                <a:solidFill>
                  <a:srgbClr val="FFFF00"/>
                </a:solidFill>
                <a:latin typeface="+mj-lt"/>
              </a:rPr>
              <a:t>outside/inside     sideways anywhere/everywhere/nowhere/somewhere </a:t>
            </a:r>
            <a:endParaRPr lang="en-US" sz="2800" dirty="0">
              <a:solidFill>
                <a:srgbClr val="FFFF00"/>
              </a:solidFill>
              <a:latin typeface="+mj-lt"/>
            </a:endParaRPr>
          </a:p>
          <a:p>
            <a:pPr algn="just"/>
            <a:r>
              <a:rPr lang="en-US" b="1" dirty="0" smtClean="0">
                <a:latin typeface="+mj-lt"/>
              </a:rPr>
              <a:t>EXAMPLES</a:t>
            </a:r>
            <a:r>
              <a:rPr lang="en-US" b="1" dirty="0">
                <a:latin typeface="+mj-lt"/>
              </a:rPr>
              <a:t>:  </a:t>
            </a:r>
            <a:r>
              <a:rPr lang="en-US" b="1" i="1" dirty="0">
                <a:latin typeface="+mj-lt"/>
              </a:rPr>
              <a:t>He went </a:t>
            </a:r>
            <a:r>
              <a:rPr lang="en-US" b="1" i="1" u="sng" dirty="0">
                <a:latin typeface="+mj-lt"/>
              </a:rPr>
              <a:t>outside</a:t>
            </a:r>
            <a:r>
              <a:rPr lang="en-US" b="1" i="1" dirty="0">
                <a:latin typeface="+mj-lt"/>
              </a:rPr>
              <a:t>.  He walked </a:t>
            </a:r>
            <a:r>
              <a:rPr lang="en-US" b="1" i="1" u="sng" dirty="0">
                <a:latin typeface="+mj-lt"/>
              </a:rPr>
              <a:t>inside</a:t>
            </a:r>
            <a:r>
              <a:rPr lang="en-US" b="1" i="1" dirty="0">
                <a:latin typeface="+mj-lt"/>
              </a:rPr>
              <a:t>.  He moved </a:t>
            </a:r>
            <a:r>
              <a:rPr lang="en-US" b="1" i="1" u="sng" dirty="0">
                <a:latin typeface="+mj-lt"/>
              </a:rPr>
              <a:t>sideways</a:t>
            </a:r>
            <a:r>
              <a:rPr lang="en-US" b="1" i="1" dirty="0">
                <a:latin typeface="+mj-lt"/>
              </a:rPr>
              <a:t>.  He jumped </a:t>
            </a:r>
            <a:r>
              <a:rPr lang="en-US" b="1" i="1" u="sng" dirty="0">
                <a:latin typeface="+mj-lt"/>
              </a:rPr>
              <a:t>up</a:t>
            </a:r>
            <a:r>
              <a:rPr lang="en-US" b="1" i="1" dirty="0">
                <a:latin typeface="+mj-lt"/>
              </a:rPr>
              <a:t>.  He sat </a:t>
            </a:r>
            <a:r>
              <a:rPr lang="en-US" b="1" i="1" u="sng" dirty="0">
                <a:latin typeface="+mj-lt"/>
              </a:rPr>
              <a:t>down</a:t>
            </a:r>
            <a:r>
              <a:rPr lang="en-US" b="1" i="1" dirty="0">
                <a:latin typeface="+mj-lt"/>
              </a:rPr>
              <a:t>. He looked </a:t>
            </a:r>
            <a:r>
              <a:rPr lang="en-US" b="1" i="1" u="sng" dirty="0">
                <a:latin typeface="+mj-lt"/>
              </a:rPr>
              <a:t>around</a:t>
            </a:r>
            <a:r>
              <a:rPr lang="en-US" b="1" i="1" dirty="0">
                <a:latin typeface="+mj-lt"/>
              </a:rPr>
              <a:t>.  Leave me </a:t>
            </a:r>
            <a:r>
              <a:rPr lang="en-US" b="1" i="1" u="sng" dirty="0">
                <a:latin typeface="+mj-lt"/>
              </a:rPr>
              <a:t>alone</a:t>
            </a:r>
            <a:r>
              <a:rPr lang="en-US" b="1" i="1" dirty="0">
                <a:latin typeface="+mj-lt"/>
              </a:rPr>
              <a:t>.  Please come </a:t>
            </a:r>
            <a:r>
              <a:rPr lang="en-US" b="1" i="1" u="sng" dirty="0">
                <a:latin typeface="+mj-lt"/>
              </a:rPr>
              <a:t>here</a:t>
            </a:r>
            <a:r>
              <a:rPr lang="en-US" b="1" i="1" dirty="0">
                <a:latin typeface="+mj-lt"/>
              </a:rPr>
              <a:t>.  Go over </a:t>
            </a:r>
            <a:r>
              <a:rPr lang="en-US" b="1" i="1" u="sng" dirty="0">
                <a:latin typeface="+mj-lt"/>
              </a:rPr>
              <a:t>there</a:t>
            </a:r>
            <a:r>
              <a:rPr lang="en-US" b="1" i="1" dirty="0">
                <a:latin typeface="+mj-lt"/>
              </a:rPr>
              <a:t>.  She searched </a:t>
            </a:r>
            <a:r>
              <a:rPr lang="en-US" b="1" i="1" u="sng" dirty="0">
                <a:latin typeface="+mj-lt"/>
              </a:rPr>
              <a:t>everywhere</a:t>
            </a:r>
            <a:r>
              <a:rPr lang="en-US" b="1" i="1" dirty="0">
                <a:latin typeface="+mj-lt"/>
              </a:rPr>
              <a:t>. Don’t look </a:t>
            </a:r>
            <a:r>
              <a:rPr lang="en-US" b="1" i="1" u="sng" dirty="0">
                <a:latin typeface="+mj-lt"/>
              </a:rPr>
              <a:t>back</a:t>
            </a:r>
            <a:r>
              <a:rPr lang="en-US" b="1" i="1" dirty="0">
                <a:latin typeface="+mj-lt"/>
              </a:rPr>
              <a:t>.  Don’t go </a:t>
            </a:r>
            <a:r>
              <a:rPr lang="en-US" b="1" i="1" u="sng" dirty="0">
                <a:latin typeface="+mj-lt"/>
              </a:rPr>
              <a:t>far</a:t>
            </a:r>
            <a:r>
              <a:rPr lang="en-US" b="1" i="1" dirty="0">
                <a:latin typeface="+mj-lt"/>
              </a:rPr>
              <a:t>.  Stay </a:t>
            </a:r>
            <a:r>
              <a:rPr lang="en-US" b="1" i="1" u="sng" dirty="0">
                <a:latin typeface="+mj-lt"/>
              </a:rPr>
              <a:t>nearby</a:t>
            </a:r>
            <a:r>
              <a:rPr lang="en-US" b="1" i="1" dirty="0">
                <a:latin typeface="+mj-lt"/>
              </a:rPr>
              <a:t>.  Let’s go </a:t>
            </a:r>
            <a:r>
              <a:rPr lang="en-US" b="1" i="1" u="sng" dirty="0">
                <a:latin typeface="+mj-lt"/>
              </a:rPr>
              <a:t>together</a:t>
            </a:r>
            <a:r>
              <a:rPr lang="en-US" b="1" i="1" dirty="0">
                <a:latin typeface="+mj-lt"/>
              </a:rPr>
              <a:t>.  I left it </a:t>
            </a:r>
            <a:r>
              <a:rPr lang="en-US" b="1" i="1" u="sng" dirty="0">
                <a:latin typeface="+mj-lt"/>
              </a:rPr>
              <a:t>somewhere</a:t>
            </a:r>
            <a:r>
              <a:rPr lang="en-US" b="1" i="1" dirty="0">
                <a:latin typeface="+mj-lt"/>
              </a:rPr>
              <a:t>!  I can’t find it </a:t>
            </a:r>
            <a:r>
              <a:rPr lang="en-US" b="1" i="1" u="sng" dirty="0">
                <a:latin typeface="+mj-lt"/>
              </a:rPr>
              <a:t>anywhere</a:t>
            </a:r>
            <a:r>
              <a:rPr lang="en-US" b="1" i="1" dirty="0">
                <a:latin typeface="+mj-lt"/>
              </a:rPr>
              <a:t>!  Drive </a:t>
            </a:r>
            <a:r>
              <a:rPr lang="en-US" b="1" i="1" u="sng" dirty="0" smtClean="0">
                <a:latin typeface="+mj-lt"/>
              </a:rPr>
              <a:t>through</a:t>
            </a:r>
            <a:r>
              <a:rPr lang="en-US" b="1" i="1" dirty="0" smtClean="0">
                <a:latin typeface="+mj-lt"/>
              </a:rPr>
              <a:t>. </a:t>
            </a:r>
            <a:r>
              <a:rPr lang="en-US" b="1" i="1" dirty="0">
                <a:latin typeface="+mj-lt"/>
              </a:rPr>
              <a:t>Go </a:t>
            </a:r>
            <a:r>
              <a:rPr lang="en-US" b="1" i="1" u="sng" dirty="0" smtClean="0">
                <a:latin typeface="+mj-lt"/>
              </a:rPr>
              <a:t>around</a:t>
            </a:r>
            <a:r>
              <a:rPr lang="en-US" b="1" i="1" dirty="0" smtClean="0">
                <a:latin typeface="+mj-lt"/>
              </a:rPr>
              <a:t>. Stay </a:t>
            </a:r>
            <a:r>
              <a:rPr lang="en-US" b="1" i="1" u="sng" dirty="0">
                <a:latin typeface="+mj-lt"/>
              </a:rPr>
              <a:t>behind</a:t>
            </a:r>
            <a:r>
              <a:rPr lang="en-US" sz="2000" b="1" i="1" dirty="0" smtClean="0">
                <a:latin typeface="+mj-lt"/>
              </a:rPr>
              <a:t>.</a:t>
            </a:r>
          </a:p>
        </p:txBody>
      </p:sp>
    </p:spTree>
    <p:extLst>
      <p:ext uri="{BB962C8B-B14F-4D97-AF65-F5344CB8AC3E}">
        <p14:creationId xmlns:p14="http://schemas.microsoft.com/office/powerpoint/2010/main" val="2736735379"/>
      </p:ext>
    </p:extLst>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457200"/>
            <a:ext cx="8763000" cy="5430204"/>
          </a:xfrm>
          <a:prstGeom prst="rect">
            <a:avLst/>
          </a:prstGeom>
          <a:noFill/>
        </p:spPr>
        <p:txBody>
          <a:bodyPr wrap="square" rtlCol="0">
            <a:spAutoFit/>
          </a:bodyPr>
          <a:lstStyle/>
          <a:p>
            <a:pPr algn="ctr">
              <a:spcAft>
                <a:spcPts val="1200"/>
              </a:spcAft>
            </a:pPr>
            <a:r>
              <a:rPr lang="en-US" sz="3600" b="1" cap="all" dirty="0" smtClean="0">
                <a:solidFill>
                  <a:srgbClr val="FF0000"/>
                </a:solidFill>
                <a:latin typeface="+mj-lt"/>
              </a:rPr>
              <a:t>“Where” Prepositions</a:t>
            </a:r>
          </a:p>
          <a:p>
            <a:pPr algn="ctr">
              <a:lnSpc>
                <a:spcPct val="114000"/>
              </a:lnSpc>
            </a:pPr>
            <a:r>
              <a:rPr lang="en-US" b="1" i="1" dirty="0" smtClean="0">
                <a:solidFill>
                  <a:srgbClr val="FFFF00"/>
                </a:solidFill>
                <a:latin typeface="+mj-lt"/>
              </a:rPr>
              <a:t>in(to</a:t>
            </a:r>
            <a:r>
              <a:rPr lang="en-US" b="1" i="1" dirty="0">
                <a:solidFill>
                  <a:srgbClr val="FFFF00"/>
                </a:solidFill>
                <a:latin typeface="+mj-lt"/>
              </a:rPr>
              <a:t>), out (of</a:t>
            </a:r>
            <a:r>
              <a:rPr lang="en-US" b="1" i="1" dirty="0" smtClean="0">
                <a:solidFill>
                  <a:srgbClr val="FFFF00"/>
                </a:solidFill>
                <a:latin typeface="+mj-lt"/>
              </a:rPr>
              <a:t>), above</a:t>
            </a:r>
            <a:r>
              <a:rPr lang="en-US" b="1" i="1" dirty="0">
                <a:solidFill>
                  <a:srgbClr val="FFFF00"/>
                </a:solidFill>
                <a:latin typeface="+mj-lt"/>
              </a:rPr>
              <a:t>, </a:t>
            </a:r>
            <a:r>
              <a:rPr lang="en-US" b="1" i="1" dirty="0" smtClean="0">
                <a:solidFill>
                  <a:srgbClr val="FFFF00"/>
                </a:solidFill>
                <a:latin typeface="+mj-lt"/>
              </a:rPr>
              <a:t>below, across </a:t>
            </a:r>
            <a:r>
              <a:rPr lang="en-US" b="1" i="1" dirty="0">
                <a:solidFill>
                  <a:srgbClr val="FFFF00"/>
                </a:solidFill>
                <a:latin typeface="+mj-lt"/>
              </a:rPr>
              <a:t>(from), next </a:t>
            </a:r>
            <a:r>
              <a:rPr lang="en-US" b="1" i="1" dirty="0" smtClean="0">
                <a:solidFill>
                  <a:srgbClr val="FFFF00"/>
                </a:solidFill>
                <a:latin typeface="+mj-lt"/>
              </a:rPr>
              <a:t>to, through</a:t>
            </a:r>
            <a:r>
              <a:rPr lang="en-US" b="1" i="1" dirty="0">
                <a:solidFill>
                  <a:srgbClr val="FFFF00"/>
                </a:solidFill>
                <a:latin typeface="+mj-lt"/>
              </a:rPr>
              <a:t>, </a:t>
            </a:r>
            <a:r>
              <a:rPr lang="en-US" b="1" i="1" dirty="0" smtClean="0">
                <a:solidFill>
                  <a:srgbClr val="FFFF00"/>
                </a:solidFill>
                <a:latin typeface="+mj-lt"/>
              </a:rPr>
              <a:t>throughout, far </a:t>
            </a:r>
            <a:r>
              <a:rPr lang="en-US" b="1" i="1" dirty="0">
                <a:solidFill>
                  <a:srgbClr val="FFFF00"/>
                </a:solidFill>
                <a:latin typeface="+mj-lt"/>
              </a:rPr>
              <a:t>(</a:t>
            </a:r>
            <a:r>
              <a:rPr lang="en-US" b="1" i="1" dirty="0" smtClean="0">
                <a:solidFill>
                  <a:srgbClr val="FFFF00"/>
                </a:solidFill>
                <a:latin typeface="+mj-lt"/>
              </a:rPr>
              <a:t>from), on </a:t>
            </a:r>
            <a:r>
              <a:rPr lang="en-US" b="1" i="1" dirty="0">
                <a:solidFill>
                  <a:srgbClr val="FFFF00"/>
                </a:solidFill>
                <a:latin typeface="+mj-lt"/>
              </a:rPr>
              <a:t>top </a:t>
            </a:r>
            <a:r>
              <a:rPr lang="en-US" b="1" i="1" dirty="0" smtClean="0">
                <a:solidFill>
                  <a:srgbClr val="FFFF00"/>
                </a:solidFill>
                <a:latin typeface="+mj-lt"/>
              </a:rPr>
              <a:t>of, inside </a:t>
            </a:r>
            <a:r>
              <a:rPr lang="en-US" b="1" i="1" dirty="0">
                <a:solidFill>
                  <a:srgbClr val="FFFF00"/>
                </a:solidFill>
                <a:latin typeface="+mj-lt"/>
              </a:rPr>
              <a:t>(of), outside (of)	</a:t>
            </a:r>
            <a:endParaRPr lang="en-US" b="1" i="1" dirty="0" smtClean="0">
              <a:solidFill>
                <a:srgbClr val="FFFF00"/>
              </a:solidFill>
              <a:latin typeface="+mj-lt"/>
            </a:endParaRPr>
          </a:p>
          <a:p>
            <a:pPr algn="ctr">
              <a:lnSpc>
                <a:spcPct val="114000"/>
              </a:lnSpc>
            </a:pPr>
            <a:r>
              <a:rPr lang="en-US" b="1" i="1" dirty="0" smtClean="0">
                <a:solidFill>
                  <a:srgbClr val="FFFF00"/>
                </a:solidFill>
                <a:latin typeface="+mj-lt"/>
              </a:rPr>
              <a:t>along </a:t>
            </a:r>
            <a:r>
              <a:rPr lang="en-US" b="1" i="1" dirty="0">
                <a:solidFill>
                  <a:srgbClr val="FFFF00"/>
                </a:solidFill>
                <a:latin typeface="+mj-lt"/>
              </a:rPr>
              <a:t>(with, side </a:t>
            </a:r>
            <a:r>
              <a:rPr lang="en-US" b="1" i="1" dirty="0" smtClean="0">
                <a:solidFill>
                  <a:srgbClr val="FFFF00"/>
                </a:solidFill>
                <a:latin typeface="+mj-lt"/>
              </a:rPr>
              <a:t>of), at, by, between, upon, under(</a:t>
            </a:r>
            <a:r>
              <a:rPr lang="en-US" b="1" i="1" dirty="0" err="1" smtClean="0">
                <a:solidFill>
                  <a:srgbClr val="FFFF00"/>
                </a:solidFill>
                <a:latin typeface="+mj-lt"/>
              </a:rPr>
              <a:t>neath</a:t>
            </a:r>
            <a:r>
              <a:rPr lang="en-US" b="1" i="1" dirty="0" smtClean="0">
                <a:solidFill>
                  <a:srgbClr val="FFFF00"/>
                </a:solidFill>
                <a:latin typeface="+mj-lt"/>
              </a:rPr>
              <a:t>), </a:t>
            </a:r>
            <a:r>
              <a:rPr lang="en-US" b="1" i="1" dirty="0">
                <a:solidFill>
                  <a:srgbClr val="FFFF00"/>
                </a:solidFill>
                <a:latin typeface="+mj-lt"/>
              </a:rPr>
              <a:t>beneath</a:t>
            </a:r>
          </a:p>
          <a:p>
            <a:pPr algn="ctr">
              <a:lnSpc>
                <a:spcPct val="114000"/>
              </a:lnSpc>
            </a:pPr>
            <a:r>
              <a:rPr lang="en-US" b="1" i="1" dirty="0">
                <a:solidFill>
                  <a:srgbClr val="FFFF00"/>
                </a:solidFill>
                <a:latin typeface="+mj-lt"/>
              </a:rPr>
              <a:t>o</a:t>
            </a:r>
            <a:r>
              <a:rPr lang="en-US" b="1" i="1" dirty="0" smtClean="0">
                <a:solidFill>
                  <a:srgbClr val="FFFF00"/>
                </a:solidFill>
                <a:latin typeface="+mj-lt"/>
              </a:rPr>
              <a:t>ver, about, before, after, ahead of, behind, near(by/to</a:t>
            </a:r>
            <a:r>
              <a:rPr lang="en-US" b="1" i="1" dirty="0">
                <a:solidFill>
                  <a:srgbClr val="FFFF00"/>
                </a:solidFill>
                <a:latin typeface="+mj-lt"/>
              </a:rPr>
              <a:t>), </a:t>
            </a:r>
            <a:r>
              <a:rPr lang="en-US" b="1" i="1" dirty="0" smtClean="0">
                <a:solidFill>
                  <a:srgbClr val="FFFF00"/>
                </a:solidFill>
                <a:latin typeface="+mj-lt"/>
              </a:rPr>
              <a:t>around</a:t>
            </a:r>
            <a:r>
              <a:rPr lang="en-US" b="1" i="1" dirty="0">
                <a:solidFill>
                  <a:srgbClr val="FFFF00"/>
                </a:solidFill>
                <a:latin typeface="+mj-lt"/>
              </a:rPr>
              <a:t>	</a:t>
            </a:r>
            <a:endParaRPr lang="en-US" b="1" i="1" dirty="0" smtClean="0">
              <a:solidFill>
                <a:srgbClr val="FFFF00"/>
              </a:solidFill>
              <a:latin typeface="+mj-lt"/>
            </a:endParaRPr>
          </a:p>
          <a:p>
            <a:pPr algn="ctr">
              <a:lnSpc>
                <a:spcPct val="114000"/>
              </a:lnSpc>
              <a:spcAft>
                <a:spcPts val="1200"/>
              </a:spcAft>
            </a:pPr>
            <a:r>
              <a:rPr lang="en-US" b="1" i="1" dirty="0" smtClean="0">
                <a:solidFill>
                  <a:srgbClr val="FFFF00"/>
                </a:solidFill>
                <a:latin typeface="+mj-lt"/>
              </a:rPr>
              <a:t>in </a:t>
            </a:r>
            <a:r>
              <a:rPr lang="en-US" b="1" i="1" dirty="0">
                <a:solidFill>
                  <a:srgbClr val="FFFF00"/>
                </a:solidFill>
                <a:latin typeface="+mj-lt"/>
              </a:rPr>
              <a:t>back of, in front </a:t>
            </a:r>
            <a:r>
              <a:rPr lang="en-US" b="1" i="1" dirty="0" smtClean="0">
                <a:solidFill>
                  <a:srgbClr val="FFFF00"/>
                </a:solidFill>
                <a:latin typeface="+mj-lt"/>
              </a:rPr>
              <a:t>of, beside, beyond, among/amid, apart </a:t>
            </a:r>
            <a:r>
              <a:rPr lang="en-US" b="1" i="1" dirty="0">
                <a:solidFill>
                  <a:srgbClr val="FFFF00"/>
                </a:solidFill>
                <a:latin typeface="+mj-lt"/>
              </a:rPr>
              <a:t>(</a:t>
            </a:r>
            <a:r>
              <a:rPr lang="en-US" b="1" i="1" dirty="0" smtClean="0">
                <a:solidFill>
                  <a:srgbClr val="FFFF00"/>
                </a:solidFill>
                <a:latin typeface="+mj-lt"/>
              </a:rPr>
              <a:t>from), against, away </a:t>
            </a:r>
            <a:r>
              <a:rPr lang="en-US" b="1" i="1" dirty="0">
                <a:solidFill>
                  <a:srgbClr val="FFFF00"/>
                </a:solidFill>
                <a:latin typeface="+mj-lt"/>
              </a:rPr>
              <a:t>(</a:t>
            </a:r>
            <a:r>
              <a:rPr lang="en-US" b="1" i="1" dirty="0" smtClean="0">
                <a:solidFill>
                  <a:srgbClr val="FFFF00"/>
                </a:solidFill>
                <a:latin typeface="+mj-lt"/>
              </a:rPr>
              <a:t>from), up </a:t>
            </a:r>
            <a:r>
              <a:rPr lang="en-US" b="1" i="1" dirty="0">
                <a:solidFill>
                  <a:srgbClr val="FFFF00"/>
                </a:solidFill>
                <a:latin typeface="+mj-lt"/>
              </a:rPr>
              <a:t>(from), down (</a:t>
            </a:r>
            <a:r>
              <a:rPr lang="en-US" b="1" i="1" dirty="0" smtClean="0">
                <a:solidFill>
                  <a:srgbClr val="FFFF00"/>
                </a:solidFill>
                <a:latin typeface="+mj-lt"/>
              </a:rPr>
              <a:t>from), to</a:t>
            </a:r>
            <a:r>
              <a:rPr lang="en-US" b="1" i="1" dirty="0">
                <a:solidFill>
                  <a:srgbClr val="FFFF00"/>
                </a:solidFill>
                <a:latin typeface="+mj-lt"/>
              </a:rPr>
              <a:t>, </a:t>
            </a:r>
            <a:r>
              <a:rPr lang="en-US" b="1" i="1" dirty="0" smtClean="0">
                <a:solidFill>
                  <a:srgbClr val="FFFF00"/>
                </a:solidFill>
                <a:latin typeface="+mj-lt"/>
              </a:rPr>
              <a:t>from, with</a:t>
            </a:r>
            <a:r>
              <a:rPr lang="en-US" b="1" i="1" dirty="0">
                <a:solidFill>
                  <a:srgbClr val="FFFF00"/>
                </a:solidFill>
                <a:latin typeface="+mj-lt"/>
              </a:rPr>
              <a:t>, </a:t>
            </a:r>
            <a:r>
              <a:rPr lang="en-US" b="1" i="1" dirty="0" smtClean="0">
                <a:solidFill>
                  <a:srgbClr val="FFFF00"/>
                </a:solidFill>
                <a:latin typeface="+mj-lt"/>
              </a:rPr>
              <a:t>within, on(to</a:t>
            </a:r>
            <a:r>
              <a:rPr lang="en-US" b="1" i="1" dirty="0">
                <a:solidFill>
                  <a:srgbClr val="FFFF00"/>
                </a:solidFill>
                <a:latin typeface="+mj-lt"/>
              </a:rPr>
              <a:t>), off (</a:t>
            </a:r>
            <a:r>
              <a:rPr lang="en-US" b="1" i="1" dirty="0" smtClean="0">
                <a:solidFill>
                  <a:srgbClr val="FFFF00"/>
                </a:solidFill>
                <a:latin typeface="+mj-lt"/>
              </a:rPr>
              <a:t>of), with/without/within, opposite </a:t>
            </a:r>
            <a:r>
              <a:rPr lang="en-US" b="1" i="1" dirty="0">
                <a:solidFill>
                  <a:srgbClr val="FFFF00"/>
                </a:solidFill>
                <a:latin typeface="+mj-lt"/>
              </a:rPr>
              <a:t>(from</a:t>
            </a:r>
            <a:r>
              <a:rPr lang="en-US" b="1" i="1" dirty="0" smtClean="0">
                <a:solidFill>
                  <a:srgbClr val="FFFF00"/>
                </a:solidFill>
                <a:latin typeface="+mj-lt"/>
              </a:rPr>
              <a:t>), </a:t>
            </a:r>
            <a:r>
              <a:rPr lang="en-US" b="1" i="1" dirty="0">
                <a:solidFill>
                  <a:srgbClr val="FFFF00"/>
                </a:solidFill>
                <a:latin typeface="+mj-lt"/>
              </a:rPr>
              <a:t>toward, </a:t>
            </a:r>
            <a:r>
              <a:rPr lang="en-US" b="1" i="1" dirty="0" smtClean="0">
                <a:solidFill>
                  <a:srgbClr val="FFFF00"/>
                </a:solidFill>
                <a:latin typeface="+mj-lt"/>
              </a:rPr>
              <a:t>at</a:t>
            </a:r>
          </a:p>
          <a:p>
            <a:r>
              <a:rPr lang="en-US" dirty="0">
                <a:latin typeface="+mj-lt"/>
              </a:rPr>
              <a:t>EXAMPLE:  </a:t>
            </a:r>
            <a:r>
              <a:rPr lang="en-US" i="1" dirty="0">
                <a:latin typeface="+mj-lt"/>
              </a:rPr>
              <a:t>He walked outside </a:t>
            </a:r>
            <a:r>
              <a:rPr lang="en-US" i="1" u="sng" dirty="0">
                <a:latin typeface="+mj-lt"/>
              </a:rPr>
              <a:t>around</a:t>
            </a:r>
            <a:r>
              <a:rPr lang="en-US" i="1" dirty="0">
                <a:latin typeface="+mj-lt"/>
              </a:rPr>
              <a:t> the </a:t>
            </a:r>
            <a:r>
              <a:rPr lang="en-US" i="1" dirty="0" smtClean="0">
                <a:latin typeface="+mj-lt"/>
              </a:rPr>
              <a:t>block</a:t>
            </a:r>
            <a:r>
              <a:rPr lang="en-US" dirty="0" smtClean="0">
                <a:latin typeface="+mj-lt"/>
              </a:rPr>
              <a:t>. </a:t>
            </a:r>
            <a:endParaRPr lang="en-US" dirty="0">
              <a:latin typeface="+mj-lt"/>
            </a:endParaRPr>
          </a:p>
          <a:p>
            <a:endParaRPr lang="en-US" dirty="0">
              <a:latin typeface="Times New Roman"/>
            </a:endParaRPr>
          </a:p>
          <a:p>
            <a:endParaRPr lang="en-US" dirty="0"/>
          </a:p>
        </p:txBody>
      </p:sp>
    </p:spTree>
    <p:extLst>
      <p:ext uri="{BB962C8B-B14F-4D97-AF65-F5344CB8AC3E}">
        <p14:creationId xmlns:p14="http://schemas.microsoft.com/office/powerpoint/2010/main" val="2396035290"/>
      </p:ext>
    </p:extLst>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219200"/>
            <a:ext cx="8610600" cy="3477875"/>
          </a:xfrm>
          <a:prstGeom prst="rect">
            <a:avLst/>
          </a:prstGeom>
          <a:noFill/>
        </p:spPr>
        <p:txBody>
          <a:bodyPr wrap="square" rtlCol="0">
            <a:spAutoFit/>
          </a:bodyPr>
          <a:lstStyle/>
          <a:p>
            <a:pPr algn="ctr">
              <a:spcAft>
                <a:spcPts val="1200"/>
              </a:spcAft>
            </a:pPr>
            <a:r>
              <a:rPr lang="en-US" sz="3200" b="1" dirty="0">
                <a:solidFill>
                  <a:srgbClr val="FF0000"/>
                </a:solidFill>
                <a:latin typeface="+mj-lt"/>
              </a:rPr>
              <a:t>“</a:t>
            </a:r>
            <a:r>
              <a:rPr lang="en-US" sz="3200" b="1" cap="all" dirty="0">
                <a:solidFill>
                  <a:srgbClr val="FF0000"/>
                </a:solidFill>
                <a:latin typeface="+mj-lt"/>
              </a:rPr>
              <a:t>Where</a:t>
            </a:r>
            <a:r>
              <a:rPr lang="en-US" sz="3200" b="1" dirty="0" smtClean="0">
                <a:solidFill>
                  <a:srgbClr val="FF0000"/>
                </a:solidFill>
                <a:latin typeface="+mj-lt"/>
              </a:rPr>
              <a:t>” DEPENDENT CLAUSE WORDS </a:t>
            </a:r>
          </a:p>
          <a:p>
            <a:pPr algn="ctr">
              <a:spcAft>
                <a:spcPts val="1200"/>
              </a:spcAft>
            </a:pPr>
            <a:r>
              <a:rPr lang="en-US" b="1" cap="all" dirty="0" smtClean="0">
                <a:solidFill>
                  <a:srgbClr val="FF0000"/>
                </a:solidFill>
                <a:latin typeface="+mj-lt"/>
              </a:rPr>
              <a:t>Subordinating </a:t>
            </a:r>
            <a:r>
              <a:rPr lang="en-US" b="1" cap="all" dirty="0">
                <a:solidFill>
                  <a:srgbClr val="FF0000"/>
                </a:solidFill>
                <a:latin typeface="+mj-lt"/>
              </a:rPr>
              <a:t>Conjunctions</a:t>
            </a:r>
          </a:p>
          <a:p>
            <a:pPr algn="ctr"/>
            <a:endParaRPr lang="en-US" b="1" i="1" dirty="0" smtClean="0">
              <a:solidFill>
                <a:srgbClr val="FFFF00"/>
              </a:solidFill>
              <a:latin typeface="+mj-lt"/>
            </a:endParaRPr>
          </a:p>
          <a:p>
            <a:pPr algn="ctr"/>
            <a:r>
              <a:rPr lang="en-US" b="1" i="1" dirty="0" smtClean="0">
                <a:solidFill>
                  <a:srgbClr val="FFFF00"/>
                </a:solidFill>
                <a:latin typeface="+mj-lt"/>
              </a:rPr>
              <a:t>Where</a:t>
            </a:r>
          </a:p>
          <a:p>
            <a:pPr algn="ctr"/>
            <a:endParaRPr lang="en-US" b="1" i="1" dirty="0">
              <a:latin typeface="+mj-lt"/>
            </a:endParaRPr>
          </a:p>
          <a:p>
            <a:pPr algn="ctr"/>
            <a:r>
              <a:rPr lang="en-US" dirty="0">
                <a:latin typeface="+mj-lt"/>
              </a:rPr>
              <a:t>EXAMPLE: </a:t>
            </a:r>
            <a:r>
              <a:rPr lang="en-US" i="1" dirty="0">
                <a:latin typeface="+mj-lt"/>
              </a:rPr>
              <a:t>He walked outside around the block </a:t>
            </a:r>
            <a:r>
              <a:rPr lang="en-US" i="1" u="sng" dirty="0">
                <a:latin typeface="+mj-lt"/>
              </a:rPr>
              <a:t>where his friends were waiting</a:t>
            </a:r>
            <a:r>
              <a:rPr lang="en-US" dirty="0">
                <a:latin typeface="+mj-lt"/>
              </a:rPr>
              <a:t>. </a:t>
            </a:r>
            <a:endParaRPr lang="en-US" dirty="0" smtClean="0">
              <a:latin typeface="+mj-lt"/>
            </a:endParaRPr>
          </a:p>
          <a:p>
            <a:endParaRPr lang="en-US" dirty="0"/>
          </a:p>
        </p:txBody>
      </p:sp>
    </p:spTree>
    <p:extLst>
      <p:ext uri="{BB962C8B-B14F-4D97-AF65-F5344CB8AC3E}">
        <p14:creationId xmlns:p14="http://schemas.microsoft.com/office/powerpoint/2010/main" val="2616448920"/>
      </p:ext>
    </p:extLst>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6256" y="775647"/>
            <a:ext cx="8270544" cy="4739759"/>
          </a:xfrm>
          <a:prstGeom prst="rect">
            <a:avLst/>
          </a:prstGeom>
          <a:noFill/>
        </p:spPr>
        <p:txBody>
          <a:bodyPr wrap="square" rtlCol="0">
            <a:spAutoFit/>
          </a:bodyPr>
          <a:lstStyle/>
          <a:p>
            <a:pPr algn="ctr">
              <a:spcAft>
                <a:spcPts val="1200"/>
              </a:spcAft>
            </a:pPr>
            <a:r>
              <a:rPr lang="en-US" sz="3200" b="1" cap="all" dirty="0" smtClean="0">
                <a:solidFill>
                  <a:srgbClr val="FF0000"/>
                </a:solidFill>
                <a:latin typeface="+mj-lt"/>
              </a:rPr>
              <a:t>1. “Why</a:t>
            </a:r>
            <a:r>
              <a:rPr lang="en-US" sz="3200" b="1" cap="all" dirty="0">
                <a:solidFill>
                  <a:srgbClr val="FF0000"/>
                </a:solidFill>
                <a:latin typeface="+mj-lt"/>
              </a:rPr>
              <a:t>” – A Simple </a:t>
            </a:r>
            <a:r>
              <a:rPr lang="en-US" sz="3200" b="1" cap="all" dirty="0" smtClean="0">
                <a:solidFill>
                  <a:srgbClr val="FF0000"/>
                </a:solidFill>
                <a:latin typeface="+mj-lt"/>
              </a:rPr>
              <a:t>Explanation*</a:t>
            </a:r>
            <a:endParaRPr lang="en-US" sz="3200" b="1" cap="all" dirty="0">
              <a:solidFill>
                <a:srgbClr val="FF0000"/>
              </a:solidFill>
              <a:latin typeface="+mj-lt"/>
            </a:endParaRPr>
          </a:p>
          <a:p>
            <a:r>
              <a:rPr lang="en-US" dirty="0">
                <a:latin typeface="+mj-lt"/>
              </a:rPr>
              <a:t>A simple explanation gives no real reason to answer the question why.  There are two basic structures used to answer this question – the infinitive phrase and the prepositional phrase</a:t>
            </a:r>
            <a:r>
              <a:rPr lang="en-US" dirty="0" smtClean="0">
                <a:latin typeface="+mj-lt"/>
              </a:rPr>
              <a:t>.</a:t>
            </a:r>
          </a:p>
          <a:p>
            <a:endParaRPr lang="en-US" dirty="0">
              <a:latin typeface="+mj-lt"/>
            </a:endParaRPr>
          </a:p>
          <a:p>
            <a:pPr algn="just"/>
            <a:r>
              <a:rPr lang="en-US" b="1" dirty="0">
                <a:solidFill>
                  <a:srgbClr val="FFFF00"/>
                </a:solidFill>
                <a:latin typeface="+mj-lt"/>
              </a:rPr>
              <a:t>Infinitive Phrase Words </a:t>
            </a:r>
            <a:r>
              <a:rPr lang="en-US" b="1" i="1" dirty="0">
                <a:solidFill>
                  <a:srgbClr val="FFFF00"/>
                </a:solidFill>
                <a:latin typeface="+mj-lt"/>
              </a:rPr>
              <a:t>to</a:t>
            </a:r>
            <a:r>
              <a:rPr lang="en-US" b="1" dirty="0">
                <a:solidFill>
                  <a:srgbClr val="FFFF00"/>
                </a:solidFill>
                <a:latin typeface="+mj-lt"/>
              </a:rPr>
              <a:t> . . . OR  </a:t>
            </a:r>
            <a:r>
              <a:rPr lang="en-US" b="1" i="1" dirty="0">
                <a:solidFill>
                  <a:srgbClr val="FFFF00"/>
                </a:solidFill>
                <a:latin typeface="+mj-lt"/>
              </a:rPr>
              <a:t>in order to . . .</a:t>
            </a:r>
            <a:r>
              <a:rPr lang="en-US" b="1" dirty="0">
                <a:solidFill>
                  <a:srgbClr val="FFFF00"/>
                </a:solidFill>
                <a:latin typeface="+mj-lt"/>
              </a:rPr>
              <a:t> </a:t>
            </a:r>
          </a:p>
          <a:p>
            <a:pPr algn="just">
              <a:spcAft>
                <a:spcPts val="1200"/>
              </a:spcAft>
            </a:pPr>
            <a:r>
              <a:rPr lang="en-US" b="1" dirty="0">
                <a:latin typeface="+mj-lt"/>
              </a:rPr>
              <a:t>EXAMPLE:</a:t>
            </a:r>
            <a:r>
              <a:rPr lang="en-US" dirty="0">
                <a:latin typeface="+mj-lt"/>
              </a:rPr>
              <a:t>  </a:t>
            </a:r>
            <a:r>
              <a:rPr lang="en-US" i="1" dirty="0">
                <a:latin typeface="+mj-lt"/>
              </a:rPr>
              <a:t>I’m going to the store (</a:t>
            </a:r>
            <a:r>
              <a:rPr lang="en-US" i="1" u="sng" dirty="0">
                <a:latin typeface="+mj-lt"/>
              </a:rPr>
              <a:t>in order) to</a:t>
            </a:r>
            <a:r>
              <a:rPr lang="en-US" i="1" dirty="0">
                <a:latin typeface="+mj-lt"/>
              </a:rPr>
              <a:t> buy some milk</a:t>
            </a:r>
            <a:r>
              <a:rPr lang="en-US" dirty="0" smtClean="0">
                <a:latin typeface="+mj-lt"/>
              </a:rPr>
              <a:t>.</a:t>
            </a:r>
          </a:p>
          <a:p>
            <a:pPr algn="just">
              <a:spcAft>
                <a:spcPts val="1200"/>
              </a:spcAft>
            </a:pPr>
            <a:r>
              <a:rPr lang="en-US" b="1" dirty="0" smtClean="0">
                <a:latin typeface="+mj-lt"/>
              </a:rPr>
              <a:t>OR</a:t>
            </a:r>
            <a:endParaRPr lang="en-US" b="1" dirty="0">
              <a:latin typeface="+mj-lt"/>
            </a:endParaRPr>
          </a:p>
          <a:p>
            <a:pPr algn="just"/>
            <a:r>
              <a:rPr lang="en-US" b="1" dirty="0">
                <a:solidFill>
                  <a:srgbClr val="FFFF00"/>
                </a:solidFill>
                <a:latin typeface="+mj-lt"/>
              </a:rPr>
              <a:t>Prepositional Phrase Word – </a:t>
            </a:r>
            <a:r>
              <a:rPr lang="en-US" b="1" i="1" dirty="0">
                <a:solidFill>
                  <a:srgbClr val="FFFF00"/>
                </a:solidFill>
                <a:latin typeface="+mj-lt"/>
              </a:rPr>
              <a:t>for</a:t>
            </a:r>
            <a:r>
              <a:rPr lang="en-US" b="1" dirty="0">
                <a:solidFill>
                  <a:srgbClr val="FFFF00"/>
                </a:solidFill>
                <a:latin typeface="+mj-lt"/>
              </a:rPr>
              <a:t>  </a:t>
            </a:r>
          </a:p>
          <a:p>
            <a:pPr algn="just"/>
            <a:r>
              <a:rPr lang="en-US" b="1" dirty="0">
                <a:latin typeface="+mj-lt"/>
              </a:rPr>
              <a:t>EXAMPLE:</a:t>
            </a:r>
            <a:r>
              <a:rPr lang="en-US" dirty="0">
                <a:latin typeface="+mj-lt"/>
              </a:rPr>
              <a:t>  </a:t>
            </a:r>
            <a:r>
              <a:rPr lang="en-US" i="1" dirty="0">
                <a:latin typeface="+mj-lt"/>
              </a:rPr>
              <a:t>I’m going to the store for some milk</a:t>
            </a:r>
            <a:r>
              <a:rPr lang="en-US" dirty="0">
                <a:latin typeface="+mj-lt"/>
              </a:rPr>
              <a:t>.</a:t>
            </a:r>
          </a:p>
          <a:p>
            <a:endParaRPr lang="en-US" dirty="0"/>
          </a:p>
        </p:txBody>
      </p:sp>
      <p:sp>
        <p:nvSpPr>
          <p:cNvPr id="2" name="TextBox 1"/>
          <p:cNvSpPr txBox="1"/>
          <p:nvPr/>
        </p:nvSpPr>
        <p:spPr>
          <a:xfrm>
            <a:off x="432178" y="5524505"/>
            <a:ext cx="7721222" cy="461665"/>
          </a:xfrm>
          <a:prstGeom prst="rect">
            <a:avLst/>
          </a:prstGeom>
          <a:noFill/>
        </p:spPr>
        <p:txBody>
          <a:bodyPr wrap="square" rtlCol="0">
            <a:spAutoFit/>
          </a:bodyPr>
          <a:lstStyle/>
          <a:p>
            <a:pPr>
              <a:defRPr/>
            </a:pPr>
            <a:r>
              <a:rPr lang="en-US" b="1" dirty="0" smtClean="0">
                <a:solidFill>
                  <a:srgbClr val="FF0000"/>
                </a:solidFill>
                <a:latin typeface="+mj-lt"/>
              </a:rPr>
              <a:t>* THERE ARE FOUR DIFFERENT TYPES OF “WHY” MEANING.</a:t>
            </a:r>
            <a:endParaRPr lang="en-US" b="1" dirty="0">
              <a:solidFill>
                <a:srgbClr val="FF0000"/>
              </a:solidFill>
              <a:latin typeface="+mj-lt"/>
            </a:endParaRPr>
          </a:p>
        </p:txBody>
      </p:sp>
    </p:spTree>
    <p:extLst>
      <p:ext uri="{BB962C8B-B14F-4D97-AF65-F5344CB8AC3E}">
        <p14:creationId xmlns:p14="http://schemas.microsoft.com/office/powerpoint/2010/main" val="1398281962"/>
      </p:ext>
    </p:extLst>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686800" cy="6217087"/>
          </a:xfrm>
          <a:prstGeom prst="rect">
            <a:avLst/>
          </a:prstGeom>
          <a:noFill/>
        </p:spPr>
        <p:txBody>
          <a:bodyPr wrap="square" rtlCol="0">
            <a:spAutoFit/>
          </a:bodyPr>
          <a:lstStyle/>
          <a:p>
            <a:pPr algn="ctr">
              <a:spcAft>
                <a:spcPts val="1200"/>
              </a:spcAft>
            </a:pPr>
            <a:r>
              <a:rPr lang="en-US" sz="3200" b="1" cap="all" dirty="0" smtClean="0">
                <a:solidFill>
                  <a:srgbClr val="FF0000"/>
                </a:solidFill>
                <a:latin typeface="+mj-lt"/>
              </a:rPr>
              <a:t>2. “Why</a:t>
            </a:r>
            <a:r>
              <a:rPr lang="en-US" sz="3200" b="1" cap="all" dirty="0">
                <a:solidFill>
                  <a:srgbClr val="FF0000"/>
                </a:solidFill>
                <a:latin typeface="+mj-lt"/>
              </a:rPr>
              <a:t>” – Cause and Effect</a:t>
            </a:r>
            <a:endParaRPr lang="en-US" sz="3200" cap="all" dirty="0">
              <a:solidFill>
                <a:srgbClr val="FF0000"/>
              </a:solidFill>
              <a:latin typeface="+mj-lt"/>
            </a:endParaRPr>
          </a:p>
          <a:p>
            <a:pPr>
              <a:spcAft>
                <a:spcPts val="1200"/>
              </a:spcAft>
            </a:pPr>
            <a:r>
              <a:rPr lang="en-US" dirty="0">
                <a:latin typeface="+mj-lt"/>
              </a:rPr>
              <a:t>The question “why” can also be answered by telling how one event causes another event to occur. This is the “standard” or expected answer to the question “why”</a:t>
            </a:r>
          </a:p>
          <a:p>
            <a:r>
              <a:rPr lang="en-US" b="1" dirty="0">
                <a:solidFill>
                  <a:srgbClr val="FFFF00"/>
                </a:solidFill>
                <a:latin typeface="+mj-lt"/>
              </a:rPr>
              <a:t>Prepositional Phrase Words:</a:t>
            </a:r>
            <a:r>
              <a:rPr lang="en-US" i="1" dirty="0">
                <a:solidFill>
                  <a:srgbClr val="FFFF00"/>
                </a:solidFill>
                <a:latin typeface="+mj-lt"/>
              </a:rPr>
              <a:t>  </a:t>
            </a:r>
            <a:r>
              <a:rPr lang="en-US" b="1" i="1" dirty="0">
                <a:solidFill>
                  <a:srgbClr val="FFFF00"/>
                </a:solidFill>
                <a:latin typeface="+mj-lt"/>
              </a:rPr>
              <a:t>because of, by means of, in view of, on account of, due to, for, upon</a:t>
            </a:r>
            <a:r>
              <a:rPr lang="en-US" b="1" dirty="0">
                <a:solidFill>
                  <a:srgbClr val="FFFF00"/>
                </a:solidFill>
                <a:latin typeface="+mj-lt"/>
              </a:rPr>
              <a:t>   </a:t>
            </a:r>
            <a:endParaRPr lang="en-US" b="1" dirty="0" smtClean="0">
              <a:solidFill>
                <a:srgbClr val="FFFF00"/>
              </a:solidFill>
              <a:latin typeface="+mj-lt"/>
            </a:endParaRPr>
          </a:p>
          <a:p>
            <a:pPr>
              <a:spcAft>
                <a:spcPts val="1200"/>
              </a:spcAft>
            </a:pPr>
            <a:r>
              <a:rPr lang="en-US" b="1" dirty="0" smtClean="0">
                <a:latin typeface="+mj-lt"/>
              </a:rPr>
              <a:t>EXAMPLE</a:t>
            </a:r>
            <a:r>
              <a:rPr lang="en-US" b="1" dirty="0">
                <a:latin typeface="+mj-lt"/>
              </a:rPr>
              <a:t>:  </a:t>
            </a:r>
            <a:r>
              <a:rPr lang="en-US" b="1" i="1" u="sng" dirty="0">
                <a:latin typeface="+mj-lt"/>
              </a:rPr>
              <a:t>Due to</a:t>
            </a:r>
            <a:r>
              <a:rPr lang="en-US" b="1" i="1" dirty="0">
                <a:latin typeface="+mj-lt"/>
              </a:rPr>
              <a:t> </a:t>
            </a:r>
            <a:r>
              <a:rPr lang="en-US" b="1" i="1" dirty="0" smtClean="0">
                <a:latin typeface="+mj-lt"/>
              </a:rPr>
              <a:t>the </a:t>
            </a:r>
            <a:r>
              <a:rPr lang="en-US" b="1" i="1" dirty="0">
                <a:latin typeface="+mj-lt"/>
              </a:rPr>
              <a:t>lack of milk, I’m going to the store to buy some more.</a:t>
            </a:r>
            <a:endParaRPr lang="en-US" b="1" dirty="0">
              <a:latin typeface="+mj-lt"/>
            </a:endParaRPr>
          </a:p>
          <a:p>
            <a:r>
              <a:rPr lang="en-US" b="1" dirty="0">
                <a:solidFill>
                  <a:srgbClr val="FFFF00"/>
                </a:solidFill>
                <a:latin typeface="+mj-lt"/>
              </a:rPr>
              <a:t>Dependent Clause </a:t>
            </a:r>
            <a:r>
              <a:rPr lang="en-US" b="1" dirty="0" smtClean="0">
                <a:solidFill>
                  <a:srgbClr val="FFFF00"/>
                </a:solidFill>
                <a:latin typeface="+mj-lt"/>
              </a:rPr>
              <a:t>Words (Subordinating Conjunctions):</a:t>
            </a:r>
            <a:r>
              <a:rPr lang="en-US" b="1" i="1" dirty="0" smtClean="0">
                <a:solidFill>
                  <a:srgbClr val="FFFF00"/>
                </a:solidFill>
                <a:latin typeface="+mj-lt"/>
              </a:rPr>
              <a:t> </a:t>
            </a:r>
            <a:r>
              <a:rPr lang="en-US" b="1" i="1" dirty="0">
                <a:solidFill>
                  <a:srgbClr val="FFFF00"/>
                </a:solidFill>
                <a:latin typeface="+mj-lt"/>
              </a:rPr>
              <a:t>because, in order that, since, so that, as, for, when</a:t>
            </a:r>
            <a:r>
              <a:rPr lang="en-US" b="1" dirty="0">
                <a:solidFill>
                  <a:srgbClr val="FFFF00"/>
                </a:solidFill>
                <a:latin typeface="+mj-lt"/>
              </a:rPr>
              <a:t> (</a:t>
            </a:r>
            <a:r>
              <a:rPr lang="en-US" dirty="0">
                <a:solidFill>
                  <a:srgbClr val="FFFF00"/>
                </a:solidFill>
                <a:latin typeface="+mj-lt"/>
              </a:rPr>
              <a:t>past tense only</a:t>
            </a:r>
            <a:r>
              <a:rPr lang="en-US" b="1" dirty="0">
                <a:solidFill>
                  <a:srgbClr val="FFFF00"/>
                </a:solidFill>
                <a:latin typeface="+mj-lt"/>
              </a:rPr>
              <a:t>)  </a:t>
            </a:r>
            <a:endParaRPr lang="en-US" b="1" dirty="0" smtClean="0">
              <a:solidFill>
                <a:srgbClr val="FFFF00"/>
              </a:solidFill>
              <a:latin typeface="+mj-lt"/>
            </a:endParaRPr>
          </a:p>
          <a:p>
            <a:r>
              <a:rPr lang="en-US" b="1" dirty="0" smtClean="0">
                <a:latin typeface="+mj-lt"/>
              </a:rPr>
              <a:t>EXAMPLES</a:t>
            </a:r>
            <a:r>
              <a:rPr lang="en-US" b="1" dirty="0">
                <a:latin typeface="+mj-lt"/>
              </a:rPr>
              <a:t>:  </a:t>
            </a:r>
            <a:r>
              <a:rPr lang="en-US" b="1" i="1" dirty="0">
                <a:latin typeface="+mj-lt"/>
              </a:rPr>
              <a:t>I have to go home now </a:t>
            </a:r>
            <a:r>
              <a:rPr lang="en-US" b="1" i="1" u="sng" dirty="0">
                <a:latin typeface="+mj-lt"/>
              </a:rPr>
              <a:t>because</a:t>
            </a:r>
            <a:r>
              <a:rPr lang="en-US" b="1" i="1" dirty="0">
                <a:latin typeface="+mj-lt"/>
              </a:rPr>
              <a:t> I am very tired. </a:t>
            </a:r>
            <a:r>
              <a:rPr lang="en-US" b="1" dirty="0">
                <a:latin typeface="+mj-lt"/>
              </a:rPr>
              <a:t>OR</a:t>
            </a:r>
            <a:r>
              <a:rPr lang="en-US" b="1" i="1" dirty="0">
                <a:latin typeface="+mj-lt"/>
              </a:rPr>
              <a:t> </a:t>
            </a:r>
            <a:r>
              <a:rPr lang="en-US" b="1" i="1" u="sng" dirty="0">
                <a:latin typeface="+mj-lt"/>
              </a:rPr>
              <a:t>for</a:t>
            </a:r>
            <a:r>
              <a:rPr lang="en-US" b="1" i="1" dirty="0">
                <a:latin typeface="+mj-lt"/>
              </a:rPr>
              <a:t> I am very tired. </a:t>
            </a:r>
            <a:r>
              <a:rPr lang="en-US" b="1" dirty="0">
                <a:latin typeface="+mj-lt"/>
              </a:rPr>
              <a:t>OR </a:t>
            </a:r>
            <a:r>
              <a:rPr lang="en-US" b="1" i="1" u="sng" dirty="0">
                <a:latin typeface="+mj-lt"/>
              </a:rPr>
              <a:t>as</a:t>
            </a:r>
            <a:r>
              <a:rPr lang="en-US" b="1" i="1" dirty="0">
                <a:latin typeface="+mj-lt"/>
              </a:rPr>
              <a:t> I am very tired. </a:t>
            </a:r>
            <a:r>
              <a:rPr lang="en-US" b="1" dirty="0">
                <a:latin typeface="+mj-lt"/>
              </a:rPr>
              <a:t>OR</a:t>
            </a:r>
            <a:r>
              <a:rPr lang="en-US" b="1" i="1" dirty="0">
                <a:latin typeface="+mj-lt"/>
              </a:rPr>
              <a:t> </a:t>
            </a:r>
            <a:r>
              <a:rPr lang="en-US" b="1" i="1" u="sng" dirty="0">
                <a:latin typeface="+mj-lt"/>
              </a:rPr>
              <a:t>since</a:t>
            </a:r>
            <a:r>
              <a:rPr lang="en-US" b="1" i="1" dirty="0">
                <a:latin typeface="+mj-lt"/>
              </a:rPr>
              <a:t> I am very tired. </a:t>
            </a:r>
            <a:r>
              <a:rPr lang="en-US" b="1" dirty="0">
                <a:latin typeface="+mj-lt"/>
              </a:rPr>
              <a:t>OR</a:t>
            </a:r>
            <a:r>
              <a:rPr lang="en-US" b="1" i="1" dirty="0">
                <a:latin typeface="+mj-lt"/>
              </a:rPr>
              <a:t> </a:t>
            </a:r>
            <a:r>
              <a:rPr lang="en-US" b="1" i="1" u="sng" dirty="0">
                <a:latin typeface="+mj-lt"/>
              </a:rPr>
              <a:t>so that</a:t>
            </a:r>
            <a:r>
              <a:rPr lang="en-US" b="1" i="1" dirty="0">
                <a:latin typeface="+mj-lt"/>
              </a:rPr>
              <a:t> I can sleep.</a:t>
            </a:r>
            <a:r>
              <a:rPr lang="en-US" b="1" dirty="0">
                <a:latin typeface="+mj-lt"/>
              </a:rPr>
              <a:t> OR</a:t>
            </a:r>
            <a:r>
              <a:rPr lang="en-US" b="1" i="1" u="sng" dirty="0">
                <a:latin typeface="+mj-lt"/>
              </a:rPr>
              <a:t> in order that</a:t>
            </a:r>
            <a:r>
              <a:rPr lang="en-US" b="1" i="1" dirty="0">
                <a:latin typeface="+mj-lt"/>
              </a:rPr>
              <a:t> I can</a:t>
            </a:r>
            <a:r>
              <a:rPr lang="en-US" b="1" dirty="0">
                <a:latin typeface="+mj-lt"/>
              </a:rPr>
              <a:t> </a:t>
            </a:r>
            <a:r>
              <a:rPr lang="en-US" b="1" i="1" dirty="0">
                <a:latin typeface="+mj-lt"/>
              </a:rPr>
              <a:t>sleep. </a:t>
            </a:r>
            <a:r>
              <a:rPr lang="en-US" b="1" dirty="0">
                <a:latin typeface="+mj-lt"/>
              </a:rPr>
              <a:t>OR</a:t>
            </a:r>
            <a:r>
              <a:rPr lang="en-US" b="1" i="1" dirty="0">
                <a:latin typeface="+mj-lt"/>
              </a:rPr>
              <a:t> </a:t>
            </a:r>
            <a:r>
              <a:rPr lang="en-US" b="1" dirty="0">
                <a:latin typeface="+mj-lt"/>
              </a:rPr>
              <a:t>(past tense using “when) </a:t>
            </a:r>
            <a:r>
              <a:rPr lang="en-US" b="1" i="1" dirty="0">
                <a:latin typeface="+mj-lt"/>
              </a:rPr>
              <a:t>I had to go home </a:t>
            </a:r>
            <a:r>
              <a:rPr lang="en-US" b="1" i="1" u="sng" dirty="0">
                <a:latin typeface="+mj-lt"/>
              </a:rPr>
              <a:t>when</a:t>
            </a:r>
            <a:r>
              <a:rPr lang="en-US" b="1" i="1" dirty="0">
                <a:latin typeface="+mj-lt"/>
              </a:rPr>
              <a:t> I was tired.</a:t>
            </a:r>
            <a:endParaRPr lang="en-US" b="1" dirty="0">
              <a:latin typeface="+mj-lt"/>
            </a:endParaRPr>
          </a:p>
          <a:p>
            <a:endParaRPr lang="en-US" dirty="0"/>
          </a:p>
        </p:txBody>
      </p:sp>
    </p:spTree>
    <p:extLst>
      <p:ext uri="{BB962C8B-B14F-4D97-AF65-F5344CB8AC3E}">
        <p14:creationId xmlns:p14="http://schemas.microsoft.com/office/powerpoint/2010/main" val="2164510898"/>
      </p:ext>
    </p:extLst>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457200"/>
            <a:ext cx="8534400" cy="6217087"/>
          </a:xfrm>
          <a:prstGeom prst="rect">
            <a:avLst/>
          </a:prstGeom>
          <a:noFill/>
        </p:spPr>
        <p:txBody>
          <a:bodyPr wrap="square" rtlCol="0">
            <a:spAutoFit/>
          </a:bodyPr>
          <a:lstStyle/>
          <a:p>
            <a:pPr algn="ctr">
              <a:spcAft>
                <a:spcPts val="1200"/>
              </a:spcAft>
            </a:pPr>
            <a:r>
              <a:rPr lang="en-US" sz="3200" b="1" cap="all" dirty="0" smtClean="0">
                <a:solidFill>
                  <a:srgbClr val="FF0000"/>
                </a:solidFill>
                <a:latin typeface="+mj-lt"/>
              </a:rPr>
              <a:t>3. “Why</a:t>
            </a:r>
            <a:r>
              <a:rPr lang="en-US" sz="3200" b="1" cap="all" dirty="0">
                <a:solidFill>
                  <a:srgbClr val="FF0000"/>
                </a:solidFill>
                <a:latin typeface="+mj-lt"/>
              </a:rPr>
              <a:t>” – Comparison and Contrast</a:t>
            </a:r>
          </a:p>
          <a:p>
            <a:pPr>
              <a:spcAft>
                <a:spcPts val="1200"/>
              </a:spcAft>
            </a:pPr>
            <a:r>
              <a:rPr lang="en-US" b="1" dirty="0">
                <a:latin typeface="+mj-lt"/>
              </a:rPr>
              <a:t>Comparison and contrast is the logical opposite of cause and effect – namely,  one event should have caused another to occur, but didn’t; or, one event should </a:t>
            </a:r>
            <a:r>
              <a:rPr lang="en-US" b="1" i="1" dirty="0">
                <a:latin typeface="+mj-lt"/>
              </a:rPr>
              <a:t>not</a:t>
            </a:r>
            <a:r>
              <a:rPr lang="en-US" b="1" dirty="0">
                <a:latin typeface="+mj-lt"/>
              </a:rPr>
              <a:t> have caused another to occur, but it happened anyway. </a:t>
            </a:r>
            <a:endParaRPr lang="en-US" b="1" dirty="0" smtClean="0">
              <a:latin typeface="+mj-lt"/>
            </a:endParaRPr>
          </a:p>
          <a:p>
            <a:r>
              <a:rPr lang="en-US" b="1" dirty="0" smtClean="0">
                <a:solidFill>
                  <a:srgbClr val="FFFF00"/>
                </a:solidFill>
                <a:latin typeface="+mj-lt"/>
              </a:rPr>
              <a:t>Prepositional </a:t>
            </a:r>
            <a:r>
              <a:rPr lang="en-US" b="1" dirty="0">
                <a:solidFill>
                  <a:srgbClr val="FFFF00"/>
                </a:solidFill>
                <a:latin typeface="+mj-lt"/>
              </a:rPr>
              <a:t>Phrase Words  </a:t>
            </a:r>
            <a:r>
              <a:rPr lang="en-US" b="1" i="1" dirty="0">
                <a:solidFill>
                  <a:srgbClr val="FFFF00"/>
                </a:solidFill>
                <a:latin typeface="+mj-lt"/>
              </a:rPr>
              <a:t>in spite of, aside from</a:t>
            </a:r>
            <a:r>
              <a:rPr lang="en-US" b="1" dirty="0">
                <a:solidFill>
                  <a:srgbClr val="FFFF00"/>
                </a:solidFill>
                <a:latin typeface="+mj-lt"/>
              </a:rPr>
              <a:t> </a:t>
            </a:r>
            <a:endParaRPr lang="en-US" b="1" dirty="0" smtClean="0">
              <a:solidFill>
                <a:srgbClr val="FFFF00"/>
              </a:solidFill>
              <a:latin typeface="+mj-lt"/>
            </a:endParaRPr>
          </a:p>
          <a:p>
            <a:pPr>
              <a:spcAft>
                <a:spcPts val="1200"/>
              </a:spcAft>
            </a:pPr>
            <a:r>
              <a:rPr lang="en-US" b="1" dirty="0" smtClean="0">
                <a:latin typeface="+mj-lt"/>
              </a:rPr>
              <a:t>EXAMPLE</a:t>
            </a:r>
            <a:r>
              <a:rPr lang="en-US" b="1" dirty="0">
                <a:latin typeface="+mj-lt"/>
              </a:rPr>
              <a:t>:  </a:t>
            </a:r>
            <a:r>
              <a:rPr lang="en-US" b="1" i="1" u="sng" dirty="0">
                <a:latin typeface="+mj-lt"/>
              </a:rPr>
              <a:t>In spite of</a:t>
            </a:r>
            <a:r>
              <a:rPr lang="en-US" b="1" dirty="0">
                <a:latin typeface="+mj-lt"/>
              </a:rPr>
              <a:t> </a:t>
            </a:r>
            <a:r>
              <a:rPr lang="en-US" b="1" i="1" dirty="0">
                <a:latin typeface="+mj-lt"/>
              </a:rPr>
              <a:t>our lack of milk, I’m not going to the store to buy some more.</a:t>
            </a:r>
            <a:endParaRPr lang="en-US" b="1" dirty="0">
              <a:latin typeface="+mj-lt"/>
            </a:endParaRPr>
          </a:p>
          <a:p>
            <a:r>
              <a:rPr lang="en-US" b="1" dirty="0">
                <a:solidFill>
                  <a:srgbClr val="FFFF00"/>
                </a:solidFill>
                <a:latin typeface="+mj-lt"/>
              </a:rPr>
              <a:t>Dependent Clause </a:t>
            </a:r>
            <a:r>
              <a:rPr lang="en-US" b="1" dirty="0" smtClean="0">
                <a:solidFill>
                  <a:srgbClr val="FFFF00"/>
                </a:solidFill>
                <a:latin typeface="+mj-lt"/>
              </a:rPr>
              <a:t>Words (Subordinating Conjunctions) </a:t>
            </a:r>
            <a:r>
              <a:rPr lang="en-US" b="1" dirty="0">
                <a:solidFill>
                  <a:srgbClr val="FFFF00"/>
                </a:solidFill>
                <a:latin typeface="+mj-lt"/>
              </a:rPr>
              <a:t>– </a:t>
            </a:r>
            <a:r>
              <a:rPr lang="en-US" b="1" i="1" dirty="0">
                <a:solidFill>
                  <a:srgbClr val="FFFF00"/>
                </a:solidFill>
                <a:latin typeface="+mj-lt"/>
              </a:rPr>
              <a:t>although, though, even though, aside from the fact that</a:t>
            </a:r>
            <a:r>
              <a:rPr lang="en-US" b="1" dirty="0">
                <a:solidFill>
                  <a:srgbClr val="FFFF00"/>
                </a:solidFill>
                <a:latin typeface="+mj-lt"/>
              </a:rPr>
              <a:t> </a:t>
            </a:r>
            <a:endParaRPr lang="en-US" b="1" dirty="0" smtClean="0">
              <a:solidFill>
                <a:srgbClr val="FFFF00"/>
              </a:solidFill>
              <a:latin typeface="+mj-lt"/>
            </a:endParaRPr>
          </a:p>
          <a:p>
            <a:r>
              <a:rPr lang="en-US" b="1" dirty="0" smtClean="0">
                <a:latin typeface="+mj-lt"/>
              </a:rPr>
              <a:t>EXAMPLES</a:t>
            </a:r>
            <a:r>
              <a:rPr lang="en-US" b="1" dirty="0">
                <a:latin typeface="+mj-lt"/>
              </a:rPr>
              <a:t>:  </a:t>
            </a:r>
            <a:r>
              <a:rPr lang="en-US" b="1" i="1" u="sng" dirty="0">
                <a:latin typeface="+mj-lt"/>
              </a:rPr>
              <a:t>Although</a:t>
            </a:r>
            <a:r>
              <a:rPr lang="en-US" b="1" i="1" dirty="0">
                <a:latin typeface="+mj-lt"/>
              </a:rPr>
              <a:t> we still have some milk, I’m going to the store to buy some anyway. </a:t>
            </a:r>
            <a:r>
              <a:rPr lang="en-US" b="1" i="1" u="sng" dirty="0">
                <a:latin typeface="+mj-lt"/>
              </a:rPr>
              <a:t>Aside from the fact that</a:t>
            </a:r>
            <a:r>
              <a:rPr lang="en-US" b="1" i="1" dirty="0">
                <a:latin typeface="+mj-lt"/>
              </a:rPr>
              <a:t> I’m tired, I’m having a great time.</a:t>
            </a:r>
            <a:r>
              <a:rPr lang="en-US" b="1" dirty="0">
                <a:latin typeface="+mj-lt"/>
              </a:rPr>
              <a:t> </a:t>
            </a:r>
            <a:r>
              <a:rPr lang="en-US" b="1" i="1" u="sng" dirty="0">
                <a:latin typeface="+mj-lt"/>
              </a:rPr>
              <a:t>Even though</a:t>
            </a:r>
            <a:r>
              <a:rPr lang="en-US" b="1" i="1" dirty="0">
                <a:latin typeface="+mj-lt"/>
              </a:rPr>
              <a:t> I woke up late, I still made it to school on time. </a:t>
            </a:r>
            <a:endParaRPr lang="en-US" b="1" dirty="0">
              <a:latin typeface="+mj-lt"/>
            </a:endParaRPr>
          </a:p>
          <a:p>
            <a:endParaRPr lang="en-US" dirty="0"/>
          </a:p>
        </p:txBody>
      </p:sp>
    </p:spTree>
    <p:extLst>
      <p:ext uri="{BB962C8B-B14F-4D97-AF65-F5344CB8AC3E}">
        <p14:creationId xmlns:p14="http://schemas.microsoft.com/office/powerpoint/2010/main" val="4191698805"/>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p:nvPr/>
        </p:nvPicPr>
        <p:blipFill rotWithShape="1">
          <a:blip r:embed="rId3">
            <a:extLst>
              <a:ext uri="{28A0092B-C50C-407E-A947-70E740481C1C}">
                <a14:useLocalDpi xmlns:a14="http://schemas.microsoft.com/office/drawing/2010/main" val="0"/>
              </a:ext>
            </a:extLst>
          </a:blip>
          <a:srcRect t="8851" r="62358" b="16877"/>
          <a:stretch/>
        </p:blipFill>
        <p:spPr bwMode="auto">
          <a:xfrm>
            <a:off x="762000" y="685800"/>
            <a:ext cx="2133600" cy="5598910"/>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3124200" y="1295400"/>
            <a:ext cx="5181600" cy="3477875"/>
          </a:xfrm>
          <a:prstGeom prst="rect">
            <a:avLst/>
          </a:prstGeom>
          <a:noFill/>
        </p:spPr>
        <p:txBody>
          <a:bodyPr wrap="square" rtlCol="0">
            <a:spAutoFit/>
          </a:bodyPr>
          <a:lstStyle/>
          <a:p>
            <a:r>
              <a:rPr lang="en-US" sz="4400" b="1" dirty="0" smtClean="0">
                <a:solidFill>
                  <a:srgbClr val="FFFF00"/>
                </a:solidFill>
                <a:latin typeface="+mj-lt"/>
              </a:rPr>
              <a:t>First, there’s the “rock” of the writing process model . . .</a:t>
            </a:r>
          </a:p>
          <a:p>
            <a:r>
              <a:rPr lang="en-US" sz="4400" b="1" i="1" dirty="0" smtClean="0">
                <a:solidFill>
                  <a:srgbClr val="FFFF00"/>
                </a:solidFill>
                <a:latin typeface="+mj-lt"/>
              </a:rPr>
              <a:t>We teach “process” but grade product.</a:t>
            </a:r>
          </a:p>
        </p:txBody>
      </p:sp>
    </p:spTree>
    <p:extLst>
      <p:ext uri="{BB962C8B-B14F-4D97-AF65-F5344CB8AC3E}">
        <p14:creationId xmlns:p14="http://schemas.microsoft.com/office/powerpoint/2010/main" val="3412014256"/>
      </p:ext>
    </p:extLst>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85800"/>
            <a:ext cx="8686800" cy="5816977"/>
          </a:xfrm>
          <a:prstGeom prst="rect">
            <a:avLst/>
          </a:prstGeom>
          <a:noFill/>
        </p:spPr>
        <p:txBody>
          <a:bodyPr wrap="square" rtlCol="0">
            <a:spAutoFit/>
          </a:bodyPr>
          <a:lstStyle/>
          <a:p>
            <a:pPr algn="ctr">
              <a:spcAft>
                <a:spcPts val="1200"/>
              </a:spcAft>
            </a:pPr>
            <a:r>
              <a:rPr lang="en-US" sz="3000" b="1" cap="all" dirty="0" smtClean="0">
                <a:solidFill>
                  <a:srgbClr val="FF0000"/>
                </a:solidFill>
                <a:latin typeface="+mj-lt"/>
              </a:rPr>
              <a:t>4. “Why</a:t>
            </a:r>
            <a:r>
              <a:rPr lang="en-US" sz="3000" b="1" cap="all" dirty="0">
                <a:solidFill>
                  <a:srgbClr val="FF0000"/>
                </a:solidFill>
                <a:latin typeface="+mj-lt"/>
              </a:rPr>
              <a:t>” – Conditional Cause and Effect</a:t>
            </a:r>
          </a:p>
          <a:p>
            <a:pPr>
              <a:spcAft>
                <a:spcPts val="1200"/>
              </a:spcAft>
            </a:pPr>
            <a:r>
              <a:rPr lang="en-US" b="1" dirty="0">
                <a:latin typeface="+mj-lt"/>
              </a:rPr>
              <a:t>Conditional Cause and Effect describes how one event </a:t>
            </a:r>
            <a:r>
              <a:rPr lang="en-US" b="1" i="1" u="sng" dirty="0">
                <a:latin typeface="+mj-lt"/>
              </a:rPr>
              <a:t>may</a:t>
            </a:r>
            <a:r>
              <a:rPr lang="en-US" b="1" dirty="0">
                <a:latin typeface="+mj-lt"/>
              </a:rPr>
              <a:t> cause another event to occur, but it hasn’t happened yet. </a:t>
            </a:r>
          </a:p>
          <a:p>
            <a:pPr>
              <a:spcAft>
                <a:spcPts val="1200"/>
              </a:spcAft>
            </a:pPr>
            <a:r>
              <a:rPr lang="en-US" b="1" dirty="0">
                <a:solidFill>
                  <a:srgbClr val="FFFF00"/>
                </a:solidFill>
                <a:latin typeface="+mj-lt"/>
              </a:rPr>
              <a:t>Dependent Clause </a:t>
            </a:r>
            <a:r>
              <a:rPr lang="en-US" b="1" dirty="0" smtClean="0">
                <a:solidFill>
                  <a:srgbClr val="FFFF00"/>
                </a:solidFill>
                <a:latin typeface="+mj-lt"/>
              </a:rPr>
              <a:t>Words (Subordinating Conjunctions) </a:t>
            </a:r>
            <a:r>
              <a:rPr lang="en-US" b="1" dirty="0">
                <a:solidFill>
                  <a:srgbClr val="FFFF00"/>
                </a:solidFill>
                <a:latin typeface="+mj-lt"/>
              </a:rPr>
              <a:t>– </a:t>
            </a:r>
            <a:r>
              <a:rPr lang="en-US" b="1" i="1" dirty="0">
                <a:solidFill>
                  <a:srgbClr val="FFFF00"/>
                </a:solidFill>
                <a:latin typeface="+mj-lt"/>
              </a:rPr>
              <a:t>Unless, Until, As long as, As far as, as soon as, if, if . . . then, when, whenever, provided (that)</a:t>
            </a:r>
            <a:r>
              <a:rPr lang="en-US" b="1" dirty="0">
                <a:solidFill>
                  <a:srgbClr val="FFFF00"/>
                </a:solidFill>
                <a:latin typeface="+mj-lt"/>
              </a:rPr>
              <a:t>  </a:t>
            </a:r>
            <a:endParaRPr lang="en-US" b="1" dirty="0" smtClean="0">
              <a:solidFill>
                <a:srgbClr val="FFFF00"/>
              </a:solidFill>
              <a:latin typeface="+mj-lt"/>
            </a:endParaRPr>
          </a:p>
          <a:p>
            <a:r>
              <a:rPr lang="en-US" b="1" dirty="0" smtClean="0">
                <a:latin typeface="+mj-lt"/>
              </a:rPr>
              <a:t>EXAMPLES</a:t>
            </a:r>
            <a:r>
              <a:rPr lang="en-US" b="1" dirty="0">
                <a:latin typeface="+mj-lt"/>
              </a:rPr>
              <a:t>: </a:t>
            </a:r>
            <a:r>
              <a:rPr lang="en-US" b="1" i="1" u="sng" dirty="0">
                <a:latin typeface="+mj-lt"/>
              </a:rPr>
              <a:t>Unless</a:t>
            </a:r>
            <a:r>
              <a:rPr lang="en-US" b="1" i="1" dirty="0">
                <a:latin typeface="+mj-lt"/>
              </a:rPr>
              <a:t> you get ready to go right now, we can’t leave on time.</a:t>
            </a:r>
            <a:r>
              <a:rPr lang="en-US" b="1" dirty="0">
                <a:latin typeface="+mj-lt"/>
              </a:rPr>
              <a:t> </a:t>
            </a:r>
            <a:r>
              <a:rPr lang="en-US" b="1" i="1" u="sng" dirty="0">
                <a:latin typeface="+mj-lt"/>
              </a:rPr>
              <a:t>Until</a:t>
            </a:r>
            <a:r>
              <a:rPr lang="en-US" b="1" i="1" dirty="0">
                <a:latin typeface="+mj-lt"/>
              </a:rPr>
              <a:t> you’re ready to go, we can’t leave.</a:t>
            </a:r>
            <a:r>
              <a:rPr lang="en-US" b="1" dirty="0">
                <a:latin typeface="+mj-lt"/>
              </a:rPr>
              <a:t>  </a:t>
            </a:r>
            <a:r>
              <a:rPr lang="en-US" b="1" i="1" u="sng" dirty="0">
                <a:latin typeface="+mj-lt"/>
              </a:rPr>
              <a:t>As long as</a:t>
            </a:r>
            <a:r>
              <a:rPr lang="en-US" b="1" i="1" dirty="0">
                <a:latin typeface="+mj-lt"/>
              </a:rPr>
              <a:t> you’re not ready, we can’t leave. </a:t>
            </a:r>
            <a:r>
              <a:rPr lang="en-US" b="1" i="1" u="sng" dirty="0">
                <a:latin typeface="+mj-lt"/>
              </a:rPr>
              <a:t>As far as</a:t>
            </a:r>
            <a:r>
              <a:rPr lang="en-US" b="1" i="1" dirty="0">
                <a:latin typeface="+mj-lt"/>
              </a:rPr>
              <a:t> I can tell, you’re not ready to go.  </a:t>
            </a:r>
            <a:r>
              <a:rPr lang="en-US" b="1" i="1" u="sng" dirty="0">
                <a:latin typeface="+mj-lt"/>
              </a:rPr>
              <a:t>As soon as</a:t>
            </a:r>
            <a:r>
              <a:rPr lang="en-US" b="1" i="1" dirty="0">
                <a:latin typeface="+mj-lt"/>
              </a:rPr>
              <a:t> you’re ready to go, we can leave.  </a:t>
            </a:r>
            <a:r>
              <a:rPr lang="en-US" b="1" i="1" u="sng" dirty="0">
                <a:latin typeface="+mj-lt"/>
              </a:rPr>
              <a:t>If </a:t>
            </a:r>
            <a:r>
              <a:rPr lang="en-US" b="1" i="1" dirty="0">
                <a:latin typeface="+mj-lt"/>
              </a:rPr>
              <a:t>you’re ready to go, we can leave. </a:t>
            </a:r>
            <a:r>
              <a:rPr lang="en-US" b="1" i="1" u="sng" dirty="0">
                <a:latin typeface="+mj-lt"/>
              </a:rPr>
              <a:t> If</a:t>
            </a:r>
            <a:r>
              <a:rPr lang="en-US" b="1" i="1" dirty="0">
                <a:latin typeface="+mj-lt"/>
              </a:rPr>
              <a:t> you’re ready to go, </a:t>
            </a:r>
            <a:r>
              <a:rPr lang="en-US" b="1" i="1" u="sng" dirty="0">
                <a:latin typeface="+mj-lt"/>
              </a:rPr>
              <a:t>then</a:t>
            </a:r>
            <a:r>
              <a:rPr lang="en-US" b="1" i="1" dirty="0">
                <a:latin typeface="+mj-lt"/>
              </a:rPr>
              <a:t> we can leave.  </a:t>
            </a:r>
            <a:r>
              <a:rPr lang="en-US" b="1" i="1" u="sng" dirty="0">
                <a:latin typeface="+mj-lt"/>
              </a:rPr>
              <a:t>When</a:t>
            </a:r>
            <a:r>
              <a:rPr lang="en-US" b="1" i="1" dirty="0">
                <a:latin typeface="+mj-lt"/>
              </a:rPr>
              <a:t> you’re ready to go, we can leave.  </a:t>
            </a:r>
            <a:r>
              <a:rPr lang="en-US" b="1" i="1" u="sng" dirty="0">
                <a:latin typeface="+mj-lt"/>
              </a:rPr>
              <a:t>Whenever</a:t>
            </a:r>
            <a:r>
              <a:rPr lang="en-US" b="1" i="1" dirty="0">
                <a:latin typeface="+mj-lt"/>
              </a:rPr>
              <a:t> you’re ready to go, we can leave.  </a:t>
            </a:r>
            <a:r>
              <a:rPr lang="en-US" b="1" i="1" u="sng" dirty="0">
                <a:latin typeface="+mj-lt"/>
              </a:rPr>
              <a:t>Provided (that)</a:t>
            </a:r>
            <a:r>
              <a:rPr lang="en-US" b="1" i="1" dirty="0">
                <a:latin typeface="+mj-lt"/>
              </a:rPr>
              <a:t> you’re ready to go, we can leave.</a:t>
            </a:r>
            <a:r>
              <a:rPr lang="en-US" b="1" dirty="0">
                <a:latin typeface="+mj-lt"/>
              </a:rPr>
              <a:t> </a:t>
            </a:r>
          </a:p>
          <a:p>
            <a:endParaRPr lang="en-US" b="1" dirty="0"/>
          </a:p>
        </p:txBody>
      </p:sp>
    </p:spTree>
    <p:extLst>
      <p:ext uri="{BB962C8B-B14F-4D97-AF65-F5344CB8AC3E}">
        <p14:creationId xmlns:p14="http://schemas.microsoft.com/office/powerpoint/2010/main" val="3137939647"/>
      </p:ext>
    </p:extLst>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990600"/>
          </a:xfrm>
        </p:spPr>
        <p:txBody>
          <a:bodyPr>
            <a:noAutofit/>
          </a:bodyPr>
          <a:lstStyle/>
          <a:p>
            <a:pPr>
              <a:lnSpc>
                <a:spcPct val="100000"/>
              </a:lnSpc>
            </a:pPr>
            <a:r>
              <a:rPr lang="en-US" sz="4800" b="1" dirty="0" smtClean="0">
                <a:solidFill>
                  <a:srgbClr val="FF0000"/>
                </a:solidFill>
                <a:effectLst>
                  <a:outerShdw blurRad="38100" dist="38100" dir="2700000" algn="tl">
                    <a:srgbClr val="000000">
                      <a:alpha val="43137"/>
                    </a:srgbClr>
                  </a:outerShdw>
                </a:effectLst>
              </a:rPr>
              <a:t>WHO, WHAT, and HOW Meaning</a:t>
            </a:r>
            <a:endParaRPr lang="en-US" sz="4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438400" y="1676400"/>
            <a:ext cx="5181600" cy="4343400"/>
          </a:xfrm>
        </p:spPr>
        <p:txBody>
          <a:bodyPr>
            <a:noAutofit/>
          </a:bodyPr>
          <a:lstStyle/>
          <a:p>
            <a:r>
              <a:rPr lang="en-US" sz="4000" b="1" dirty="0" smtClean="0">
                <a:solidFill>
                  <a:srgbClr val="FFFF00"/>
                </a:solidFill>
                <a:effectLst>
                  <a:outerShdw blurRad="38100" dist="38100" dir="2700000" algn="tl">
                    <a:srgbClr val="000000">
                      <a:alpha val="43137"/>
                    </a:srgbClr>
                  </a:outerShdw>
                </a:effectLst>
              </a:rPr>
              <a:t>Appositives</a:t>
            </a:r>
          </a:p>
          <a:p>
            <a:r>
              <a:rPr lang="en-US" sz="4000" b="1" dirty="0" smtClean="0">
                <a:solidFill>
                  <a:srgbClr val="FFFF00"/>
                </a:solidFill>
                <a:effectLst>
                  <a:outerShdw blurRad="38100" dist="38100" dir="2700000" algn="tl">
                    <a:srgbClr val="000000">
                      <a:alpha val="43137"/>
                    </a:srgbClr>
                  </a:outerShdw>
                </a:effectLst>
              </a:rPr>
              <a:t>Noun clauses</a:t>
            </a:r>
          </a:p>
          <a:p>
            <a:r>
              <a:rPr lang="en-US" sz="4000" b="1" dirty="0" smtClean="0">
                <a:solidFill>
                  <a:srgbClr val="FFFF00"/>
                </a:solidFill>
                <a:effectLst>
                  <a:outerShdw blurRad="38100" dist="38100" dir="2700000" algn="tl">
                    <a:srgbClr val="000000">
                      <a:alpha val="43137"/>
                    </a:srgbClr>
                  </a:outerShdw>
                </a:effectLst>
              </a:rPr>
              <a:t>Participles</a:t>
            </a:r>
          </a:p>
          <a:p>
            <a:r>
              <a:rPr lang="en-US" sz="4000" b="1" dirty="0" smtClean="0">
                <a:solidFill>
                  <a:srgbClr val="FFFF00"/>
                </a:solidFill>
                <a:effectLst>
                  <a:outerShdw blurRad="38100" dist="38100" dir="2700000" algn="tl">
                    <a:srgbClr val="000000">
                      <a:alpha val="43137"/>
                    </a:srgbClr>
                  </a:outerShdw>
                </a:effectLst>
              </a:rPr>
              <a:t>Adverbs</a:t>
            </a:r>
          </a:p>
          <a:p>
            <a:r>
              <a:rPr lang="en-US" sz="4000" b="1" dirty="0" smtClean="0">
                <a:solidFill>
                  <a:srgbClr val="FFFF00"/>
                </a:solidFill>
                <a:effectLst>
                  <a:outerShdw blurRad="38100" dist="38100" dir="2700000" algn="tl">
                    <a:srgbClr val="000000">
                      <a:alpha val="43137"/>
                    </a:srgbClr>
                  </a:outerShdw>
                </a:effectLst>
              </a:rPr>
              <a:t>Prepositional phrases</a:t>
            </a:r>
          </a:p>
          <a:p>
            <a:r>
              <a:rPr lang="en-US" sz="4000" b="1" dirty="0" smtClean="0">
                <a:solidFill>
                  <a:srgbClr val="FFFF00"/>
                </a:solidFill>
                <a:effectLst>
                  <a:outerShdw blurRad="38100" dist="38100" dir="2700000" algn="tl">
                    <a:srgbClr val="000000">
                      <a:alpha val="43137"/>
                    </a:srgbClr>
                  </a:outerShdw>
                </a:effectLst>
              </a:rPr>
              <a:t>And more!</a:t>
            </a:r>
            <a:endParaRPr lang="en-US"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2564624"/>
      </p:ext>
    </p:extLst>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762000"/>
            <a:ext cx="9144000" cy="990600"/>
          </a:xfrm>
        </p:spPr>
        <p:txBody>
          <a:bodyPr>
            <a:normAutofit fontScale="90000"/>
          </a:bodyPr>
          <a:lstStyle/>
          <a:p>
            <a:pPr>
              <a:lnSpc>
                <a:spcPct val="100000"/>
              </a:lnSpc>
            </a:pPr>
            <a:r>
              <a:rPr lang="en-US" sz="9600" b="1" dirty="0" smtClean="0">
                <a:solidFill>
                  <a:srgbClr val="FF0000"/>
                </a:solidFill>
                <a:effectLst>
                  <a:outerShdw blurRad="38100" dist="38100" dir="2700000" algn="tl">
                    <a:srgbClr val="000000">
                      <a:alpha val="43137"/>
                    </a:srgbClr>
                  </a:outerShdw>
                </a:effectLst>
              </a:rPr>
              <a:t>Does it work?</a:t>
            </a:r>
            <a:endParaRPr lang="en-US" sz="3200" b="1" dirty="0" smtClean="0">
              <a:solidFill>
                <a:srgbClr val="FF0000"/>
              </a:solidFill>
              <a:effectLst>
                <a:outerShdw blurRad="38100" dist="38100" dir="2700000" algn="tl">
                  <a:srgbClr val="000000">
                    <a:alpha val="43137"/>
                  </a:srgbClr>
                </a:outerShdw>
              </a:effectLst>
            </a:endParaRPr>
          </a:p>
        </p:txBody>
      </p:sp>
      <p:sp>
        <p:nvSpPr>
          <p:cNvPr id="2" name="TextBox 1"/>
          <p:cNvSpPr txBox="1"/>
          <p:nvPr/>
        </p:nvSpPr>
        <p:spPr>
          <a:xfrm>
            <a:off x="0" y="2238375"/>
            <a:ext cx="8991600" cy="3785652"/>
          </a:xfrm>
          <a:prstGeom prst="rect">
            <a:avLst/>
          </a:prstGeom>
          <a:noFill/>
        </p:spPr>
        <p:txBody>
          <a:bodyPr wrap="square">
            <a:spAutoFit/>
          </a:bodyPr>
          <a:lstStyle/>
          <a:p>
            <a:pPr algn="ctr">
              <a:defRPr/>
            </a:pPr>
            <a:r>
              <a:rPr lang="en-US" sz="4800" b="1" dirty="0">
                <a:solidFill>
                  <a:srgbClr val="FFFF00"/>
                </a:solidFill>
                <a:effectLst>
                  <a:outerShdw blurRad="38100" dist="38100" dir="2700000" algn="tl">
                    <a:srgbClr val="000000">
                      <a:alpha val="43137"/>
                    </a:srgbClr>
                  </a:outerShdw>
                </a:effectLst>
                <a:latin typeface="+mn-lt"/>
              </a:rPr>
              <a:t>Do “real” writers </a:t>
            </a:r>
            <a:r>
              <a:rPr lang="en-US" sz="4800" b="1" dirty="0" smtClean="0">
                <a:solidFill>
                  <a:srgbClr val="FFFF00"/>
                </a:solidFill>
                <a:effectLst>
                  <a:outerShdw blurRad="38100" dist="38100" dir="2700000" algn="tl">
                    <a:srgbClr val="000000">
                      <a:alpha val="43137"/>
                    </a:srgbClr>
                  </a:outerShdw>
                </a:effectLst>
                <a:latin typeface="+mn-lt"/>
              </a:rPr>
              <a:t>use</a:t>
            </a:r>
          </a:p>
          <a:p>
            <a:pPr algn="ctr">
              <a:defRPr/>
            </a:pPr>
            <a:r>
              <a:rPr lang="en-US" sz="4800" b="1" dirty="0" smtClean="0">
                <a:solidFill>
                  <a:srgbClr val="FFFF00"/>
                </a:solidFill>
                <a:effectLst>
                  <a:outerShdw blurRad="38100" dist="38100" dir="2700000" algn="tl">
                    <a:srgbClr val="000000">
                      <a:alpha val="43137"/>
                    </a:srgbClr>
                  </a:outerShdw>
                </a:effectLst>
                <a:latin typeface="+mn-lt"/>
              </a:rPr>
              <a:t>Grammar for the Right Brain? </a:t>
            </a:r>
          </a:p>
          <a:p>
            <a:pPr algn="ctr">
              <a:defRPr/>
            </a:pPr>
            <a:r>
              <a:rPr lang="en-US" sz="4800" b="1" dirty="0">
                <a:solidFill>
                  <a:srgbClr val="FFFF00"/>
                </a:solidFill>
                <a:latin typeface="+mn-lt"/>
              </a:rPr>
              <a:t>Do they construct “the six parts of meaning” </a:t>
            </a:r>
            <a:r>
              <a:rPr lang="en-US" sz="4800" b="1" dirty="0" smtClean="0">
                <a:solidFill>
                  <a:srgbClr val="FFFF00"/>
                </a:solidFill>
                <a:latin typeface="+mn-lt"/>
              </a:rPr>
              <a:t>using </a:t>
            </a:r>
            <a:r>
              <a:rPr lang="en-US" sz="4800" b="1" dirty="0">
                <a:solidFill>
                  <a:srgbClr val="FFFF00"/>
                </a:solidFill>
                <a:latin typeface="+mn-lt"/>
              </a:rPr>
              <a:t>grammar and grammatical constructions</a:t>
            </a:r>
            <a:r>
              <a:rPr lang="en-US" sz="4800" b="1" dirty="0" smtClean="0">
                <a:solidFill>
                  <a:srgbClr val="FFFF00"/>
                </a:solidFill>
                <a:latin typeface="+mn-lt"/>
              </a:rPr>
              <a:t>?</a:t>
            </a:r>
            <a:endParaRPr lang="en-US" sz="4800" b="1" dirty="0">
              <a:solidFill>
                <a:srgbClr val="FFFF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111505484"/>
      </p:ext>
    </p:extLst>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94438"/>
            <a:ext cx="91440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0" lang="en-US" sz="4000" b="1" smtClean="0">
                <a:solidFill>
                  <a:srgbClr val="FF0000"/>
                </a:solidFill>
                <a:effectLst>
                  <a:outerShdw blurRad="38100" dist="38100" dir="2700000" algn="tl">
                    <a:srgbClr val="000000">
                      <a:alpha val="43137"/>
                    </a:srgbClr>
                  </a:outerShdw>
                </a:effectLst>
              </a:rPr>
              <a:t>“Real” writers include student writers!</a:t>
            </a:r>
            <a:endParaRPr kumimoji="0" lang="en-US" sz="4000" b="1" dirty="0" smtClean="0">
              <a:solidFill>
                <a:srgbClr val="FF0000"/>
              </a:solidFill>
              <a:effectLst>
                <a:outerShdw blurRad="38100" dist="38100" dir="2700000" algn="tl">
                  <a:srgbClr val="000000">
                    <a:alpha val="43137"/>
                  </a:srgbClr>
                </a:outerShdw>
              </a:effectLs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696291021"/>
              </p:ext>
            </p:extLst>
          </p:nvPr>
        </p:nvGraphicFramePr>
        <p:xfrm>
          <a:off x="152400" y="1066800"/>
          <a:ext cx="4191000" cy="5427071"/>
        </p:xfrm>
        <a:graphic>
          <a:graphicData uri="http://schemas.openxmlformats.org/presentationml/2006/ole">
            <mc:AlternateContent xmlns:mc="http://schemas.openxmlformats.org/markup-compatibility/2006">
              <mc:Choice xmlns:v="urn:schemas-microsoft-com:vml" Requires="v">
                <p:oleObj spid="_x0000_s61458" name="Acrobat Document" r:id="rId3" imgW="5819655" imgH="7534116" progId="AcroExch.Document.7">
                  <p:embed/>
                </p:oleObj>
              </mc:Choice>
              <mc:Fallback>
                <p:oleObj name="Acrobat Document" r:id="rId3" imgW="5819655" imgH="7534116"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66800"/>
                        <a:ext cx="4191000" cy="5427071"/>
                      </a:xfrm>
                      <a:prstGeom prst="rect">
                        <a:avLst/>
                      </a:prstGeom>
                      <a:noFill/>
                      <a:ln>
                        <a:noFill/>
                      </a:ln>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290715476"/>
              </p:ext>
            </p:extLst>
          </p:nvPr>
        </p:nvGraphicFramePr>
        <p:xfrm>
          <a:off x="4648200" y="1066800"/>
          <a:ext cx="4267200" cy="5524002"/>
        </p:xfrm>
        <a:graphic>
          <a:graphicData uri="http://schemas.openxmlformats.org/presentationml/2006/ole">
            <mc:AlternateContent xmlns:mc="http://schemas.openxmlformats.org/markup-compatibility/2006">
              <mc:Choice xmlns:v="urn:schemas-microsoft-com:vml" Requires="v">
                <p:oleObj spid="_x0000_s61459" name="Acrobat Document" r:id="rId5" imgW="5819655" imgH="7534116" progId="AcroExch.Document.7">
                  <p:embed/>
                </p:oleObj>
              </mc:Choice>
              <mc:Fallback>
                <p:oleObj name="Acrobat Document" r:id="rId5" imgW="5819655" imgH="7534116"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066800"/>
                        <a:ext cx="4267200" cy="552400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736056197"/>
      </p:ext>
    </p:extLst>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206991" y="152400"/>
            <a:ext cx="8610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Aft>
                <a:spcPts val="600"/>
              </a:spcAft>
            </a:pPr>
            <a:r>
              <a:rPr lang="en-US" b="1" i="1" dirty="0" smtClean="0">
                <a:solidFill>
                  <a:srgbClr val="FF0000"/>
                </a:solidFill>
                <a:effectLst>
                  <a:outerShdw blurRad="38100" dist="38100" dir="2700000" algn="tl">
                    <a:srgbClr val="000000">
                      <a:alpha val="43137"/>
                    </a:srgbClr>
                  </a:outerShdw>
                </a:effectLst>
                <a:latin typeface="+mj-lt"/>
              </a:rPr>
              <a:t>“I</a:t>
            </a:r>
            <a:r>
              <a:rPr lang="en-US" sz="2800" b="1" i="1" dirty="0" smtClean="0">
                <a:solidFill>
                  <a:srgbClr val="FF0000"/>
                </a:solidFill>
                <a:effectLst>
                  <a:outerShdw blurRad="38100" dist="38100" dir="2700000" algn="tl">
                    <a:srgbClr val="000000">
                      <a:alpha val="43137"/>
                    </a:srgbClr>
                  </a:outerShdw>
                </a:effectLst>
                <a:latin typeface="+mj-lt"/>
              </a:rPr>
              <a:t>n </a:t>
            </a:r>
            <a:r>
              <a:rPr lang="en-US" sz="2800" b="1" i="1" dirty="0">
                <a:solidFill>
                  <a:srgbClr val="FF0000"/>
                </a:solidFill>
                <a:effectLst>
                  <a:outerShdw blurRad="38100" dist="38100" dir="2700000" algn="tl">
                    <a:srgbClr val="000000">
                      <a:alpha val="43137"/>
                    </a:srgbClr>
                  </a:outerShdw>
                </a:effectLst>
                <a:latin typeface="+mj-lt"/>
              </a:rPr>
              <a:t>my younger and more vulnerable </a:t>
            </a:r>
            <a:r>
              <a:rPr lang="en-US" sz="2800" b="1" i="1" dirty="0" smtClean="0">
                <a:solidFill>
                  <a:srgbClr val="FF0000"/>
                </a:solidFill>
                <a:effectLst>
                  <a:outerShdw blurRad="38100" dist="38100" dir="2700000" algn="tl">
                    <a:srgbClr val="000000">
                      <a:alpha val="43137"/>
                    </a:srgbClr>
                  </a:outerShdw>
                </a:effectLst>
                <a:latin typeface="+mj-lt"/>
              </a:rPr>
              <a:t>years </a:t>
            </a:r>
            <a:r>
              <a:rPr lang="en-US" sz="2800" b="1" i="1" dirty="0" smtClean="0">
                <a:effectLst>
                  <a:outerShdw blurRad="38100" dist="38100" dir="2700000" algn="tl">
                    <a:srgbClr val="000000">
                      <a:alpha val="43137"/>
                    </a:srgbClr>
                  </a:outerShdw>
                </a:effectLst>
                <a:latin typeface="+mj-lt"/>
              </a:rPr>
              <a:t>(“WHEN” PREPOSTIONAL PHRASE)</a:t>
            </a:r>
            <a:r>
              <a:rPr lang="en-US" sz="2800" b="1" i="1" dirty="0" smtClean="0">
                <a:solidFill>
                  <a:srgbClr val="FFFF00"/>
                </a:solidFill>
                <a:effectLst>
                  <a:outerShdw blurRad="38100" dist="38100" dir="2700000" algn="tl">
                    <a:srgbClr val="000000">
                      <a:alpha val="43137"/>
                    </a:srgbClr>
                  </a:outerShdw>
                </a:effectLst>
                <a:latin typeface="+mj-lt"/>
              </a:rPr>
              <a:t>, </a:t>
            </a:r>
            <a:r>
              <a:rPr lang="en-US" sz="2800" b="1" i="1" dirty="0">
                <a:solidFill>
                  <a:srgbClr val="66FF99"/>
                </a:solidFill>
                <a:effectLst>
                  <a:outerShdw blurRad="38100" dist="38100" dir="2700000" algn="tl">
                    <a:srgbClr val="000000">
                      <a:alpha val="43137"/>
                    </a:srgbClr>
                  </a:outerShdw>
                </a:effectLst>
                <a:latin typeface="+mj-lt"/>
              </a:rPr>
              <a:t>my father gave me some advice</a:t>
            </a:r>
            <a:r>
              <a:rPr lang="en-US" sz="2800" b="1" i="1" dirty="0">
                <a:effectLst>
                  <a:outerShdw blurRad="38100" dist="38100" dir="2700000" algn="tl">
                    <a:srgbClr val="000000">
                      <a:alpha val="43137"/>
                    </a:srgbClr>
                  </a:outerShdw>
                </a:effectLst>
                <a:latin typeface="+mj-lt"/>
              </a:rPr>
              <a:t> </a:t>
            </a:r>
            <a:r>
              <a:rPr lang="en-US" sz="2800" b="1" i="1" dirty="0" smtClean="0">
                <a:effectLst>
                  <a:outerShdw blurRad="38100" dist="38100" dir="2700000" algn="tl">
                    <a:srgbClr val="000000">
                      <a:alpha val="43137"/>
                    </a:srgbClr>
                  </a:outerShdw>
                </a:effectLst>
                <a:latin typeface="+mj-lt"/>
              </a:rPr>
              <a:t>(KERNEL SENTENCE) </a:t>
            </a:r>
            <a:r>
              <a:rPr lang="en-US" sz="2800" b="1" i="1" dirty="0" smtClean="0">
                <a:solidFill>
                  <a:srgbClr val="FFFF00"/>
                </a:solidFill>
                <a:effectLst>
                  <a:outerShdw blurRad="38100" dist="38100" dir="2700000" algn="tl">
                    <a:srgbClr val="000000">
                      <a:alpha val="43137"/>
                    </a:srgbClr>
                  </a:outerShdw>
                </a:effectLst>
                <a:latin typeface="+mj-lt"/>
              </a:rPr>
              <a:t>that </a:t>
            </a:r>
            <a:r>
              <a:rPr lang="en-US" sz="2800" b="1" i="1" dirty="0">
                <a:solidFill>
                  <a:srgbClr val="FFFF00"/>
                </a:solidFill>
                <a:effectLst>
                  <a:outerShdw blurRad="38100" dist="38100" dir="2700000" algn="tl">
                    <a:srgbClr val="000000">
                      <a:alpha val="43137"/>
                    </a:srgbClr>
                  </a:outerShdw>
                </a:effectLst>
                <a:latin typeface="+mj-lt"/>
              </a:rPr>
              <a:t>I’ve been turning </a:t>
            </a:r>
            <a:r>
              <a:rPr lang="en-US" sz="2800" b="1" i="1" dirty="0" smtClean="0">
                <a:solidFill>
                  <a:srgbClr val="FFFF00"/>
                </a:solidFill>
                <a:effectLst>
                  <a:outerShdw blurRad="38100" dist="38100" dir="2700000" algn="tl">
                    <a:srgbClr val="000000">
                      <a:alpha val="43137"/>
                    </a:srgbClr>
                  </a:outerShdw>
                </a:effectLst>
                <a:latin typeface="+mj-lt"/>
              </a:rPr>
              <a:t>over* </a:t>
            </a:r>
            <a:r>
              <a:rPr lang="en-US" sz="2800" b="1" i="1" dirty="0">
                <a:solidFill>
                  <a:srgbClr val="FF0000"/>
                </a:solidFill>
                <a:effectLst>
                  <a:outerShdw blurRad="38100" dist="38100" dir="2700000" algn="tl">
                    <a:srgbClr val="000000">
                      <a:alpha val="43137"/>
                    </a:srgbClr>
                  </a:outerShdw>
                </a:effectLst>
                <a:latin typeface="+mj-lt"/>
              </a:rPr>
              <a:t>in my </a:t>
            </a:r>
            <a:r>
              <a:rPr lang="en-US" sz="2800" b="1" i="1" dirty="0" smtClean="0">
                <a:solidFill>
                  <a:srgbClr val="FF0000"/>
                </a:solidFill>
                <a:effectLst>
                  <a:outerShdw blurRad="38100" dist="38100" dir="2700000" algn="tl">
                    <a:srgbClr val="000000">
                      <a:alpha val="43137"/>
                    </a:srgbClr>
                  </a:outerShdw>
                </a:effectLst>
                <a:latin typeface="+mj-lt"/>
              </a:rPr>
              <a:t>mind </a:t>
            </a:r>
            <a:r>
              <a:rPr lang="en-US" sz="2800" b="1" i="1" dirty="0" smtClean="0">
                <a:effectLst>
                  <a:outerShdw blurRad="38100" dist="38100" dir="2700000" algn="tl">
                    <a:srgbClr val="000000">
                      <a:alpha val="43137"/>
                    </a:srgbClr>
                  </a:outerShdw>
                </a:effectLst>
                <a:latin typeface="+mj-lt"/>
              </a:rPr>
              <a:t>(“WHERE” PREPOSITIONAL PHRASE) </a:t>
            </a:r>
            <a:r>
              <a:rPr lang="en-US" sz="2800" b="1" i="1" dirty="0">
                <a:solidFill>
                  <a:srgbClr val="FF0000"/>
                </a:solidFill>
                <a:effectLst>
                  <a:outerShdw blurRad="38100" dist="38100" dir="2700000" algn="tl">
                    <a:srgbClr val="000000">
                      <a:alpha val="43137"/>
                    </a:srgbClr>
                  </a:outerShdw>
                </a:effectLst>
                <a:latin typeface="+mj-lt"/>
              </a:rPr>
              <a:t>ever </a:t>
            </a:r>
            <a:r>
              <a:rPr lang="en-US" sz="2800" b="1" i="1" dirty="0" smtClean="0">
                <a:solidFill>
                  <a:srgbClr val="FF0000"/>
                </a:solidFill>
                <a:effectLst>
                  <a:outerShdw blurRad="38100" dist="38100" dir="2700000" algn="tl">
                    <a:srgbClr val="000000">
                      <a:alpha val="43137"/>
                    </a:srgbClr>
                  </a:outerShdw>
                </a:effectLst>
                <a:latin typeface="+mj-lt"/>
              </a:rPr>
              <a:t>since</a:t>
            </a:r>
            <a:r>
              <a:rPr lang="en-US" sz="2800" b="1" i="1" dirty="0" smtClean="0">
                <a:solidFill>
                  <a:srgbClr val="FFFF00"/>
                </a:solidFill>
                <a:effectLst>
                  <a:outerShdw blurRad="38100" dist="38100" dir="2700000" algn="tl">
                    <a:srgbClr val="000000">
                      <a:alpha val="43137"/>
                    </a:srgbClr>
                  </a:outerShdw>
                </a:effectLst>
                <a:latin typeface="+mj-lt"/>
              </a:rPr>
              <a:t> </a:t>
            </a:r>
            <a:r>
              <a:rPr lang="en-US" sz="2800" b="1" i="1" dirty="0" smtClean="0">
                <a:effectLst>
                  <a:outerShdw blurRad="38100" dist="38100" dir="2700000" algn="tl">
                    <a:srgbClr val="000000">
                      <a:alpha val="43137"/>
                    </a:srgbClr>
                  </a:outerShdw>
                </a:effectLst>
                <a:latin typeface="+mj-lt"/>
              </a:rPr>
              <a:t>(WHEN ADVERB)</a:t>
            </a:r>
            <a:r>
              <a:rPr lang="en-US" sz="2800" b="1" i="1" dirty="0" smtClean="0">
                <a:solidFill>
                  <a:srgbClr val="FF0000"/>
                </a:solidFill>
                <a:effectLst>
                  <a:outerShdw blurRad="38100" dist="38100" dir="2700000" algn="tl">
                    <a:srgbClr val="000000">
                      <a:alpha val="43137"/>
                    </a:srgbClr>
                  </a:outerShdw>
                </a:effectLst>
                <a:latin typeface="+mj-lt"/>
              </a:rPr>
              <a:t>.”</a:t>
            </a:r>
            <a:endParaRPr lang="en-US" sz="1800" dirty="0">
              <a:solidFill>
                <a:srgbClr val="FF0000"/>
              </a:solidFill>
            </a:endParaRPr>
          </a:p>
        </p:txBody>
      </p:sp>
      <p:pic>
        <p:nvPicPr>
          <p:cNvPr id="5734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667000"/>
            <a:ext cx="542657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14801" y="5815950"/>
            <a:ext cx="4790812"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latin typeface="Arial" pitchFamily="34" charset="0"/>
                <a:cs typeface="Arial" pitchFamily="34" charset="0"/>
              </a:rPr>
              <a:t>F. Scott Fitzgerald, </a:t>
            </a:r>
            <a:r>
              <a:rPr lang="en-US" sz="2000" b="1" i="1" dirty="0">
                <a:effectLst>
                  <a:outerShdw blurRad="38100" dist="38100" dir="2700000" algn="tl">
                    <a:srgbClr val="000000">
                      <a:alpha val="43137"/>
                    </a:srgbClr>
                  </a:outerShdw>
                </a:effectLst>
                <a:latin typeface="Arial" pitchFamily="34" charset="0"/>
                <a:cs typeface="Arial" pitchFamily="34" charset="0"/>
              </a:rPr>
              <a:t>The Great </a:t>
            </a:r>
            <a:r>
              <a:rPr lang="en-US" sz="2000" b="1" i="1" dirty="0" smtClean="0">
                <a:effectLst>
                  <a:outerShdw blurRad="38100" dist="38100" dir="2700000" algn="tl">
                    <a:srgbClr val="000000">
                      <a:alpha val="43137"/>
                    </a:srgbClr>
                  </a:outerShdw>
                </a:effectLst>
                <a:latin typeface="Arial" pitchFamily="34" charset="0"/>
                <a:cs typeface="Arial" pitchFamily="34" charset="0"/>
              </a:rPr>
              <a:t>Gatsby</a:t>
            </a:r>
            <a:endParaRPr lang="en-US" sz="2000" dirty="0"/>
          </a:p>
        </p:txBody>
      </p:sp>
      <p:sp>
        <p:nvSpPr>
          <p:cNvPr id="6" name="TextBox 5"/>
          <p:cNvSpPr txBox="1"/>
          <p:nvPr/>
        </p:nvSpPr>
        <p:spPr>
          <a:xfrm>
            <a:off x="228600" y="5842975"/>
            <a:ext cx="3200400" cy="400110"/>
          </a:xfrm>
          <a:prstGeom prst="rect">
            <a:avLst/>
          </a:prstGeom>
          <a:noFill/>
        </p:spPr>
        <p:txBody>
          <a:bodyPr wrap="square" rtlCol="0">
            <a:spAutoFit/>
          </a:bodyPr>
          <a:lstStyle/>
          <a:p>
            <a:r>
              <a:rPr lang="en-US" sz="2000" b="1" dirty="0" smtClean="0">
                <a:solidFill>
                  <a:srgbClr val="FFFF00"/>
                </a:solidFill>
                <a:latin typeface="Arial" pitchFamily="34" charset="0"/>
                <a:cs typeface="Arial" pitchFamily="34" charset="0"/>
              </a:rPr>
              <a:t>*Noun clauses to come</a:t>
            </a:r>
            <a:endParaRPr lang="en-US" sz="20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905384968"/>
      </p:ext>
    </p:extLst>
  </p:cSld>
  <p:clrMapOvr>
    <a:masterClrMapping/>
  </p:clrMapOvr>
  <p:transition spd="med">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2225" y="457200"/>
            <a:ext cx="9144000" cy="1981200"/>
          </a:xfrm>
        </p:spPr>
        <p:txBody>
          <a:bodyPr>
            <a:noAutofit/>
          </a:bodyPr>
          <a:lstStyle/>
          <a:p>
            <a:pPr>
              <a:lnSpc>
                <a:spcPct val="95000"/>
              </a:lnSpc>
              <a:spcAft>
                <a:spcPts val="600"/>
              </a:spcAft>
            </a:pPr>
            <a:r>
              <a:rPr lang="en-US" sz="2800" b="1" i="1" dirty="0" smtClean="0">
                <a:solidFill>
                  <a:srgbClr val="FF0000"/>
                </a:solidFill>
                <a:effectLst>
                  <a:outerShdw blurRad="38100" dist="38100" dir="2700000" algn="tl">
                    <a:srgbClr val="000000">
                      <a:alpha val="43137"/>
                    </a:srgbClr>
                  </a:outerShdw>
                </a:effectLst>
              </a:rPr>
              <a:t>“In the late summer of that year</a:t>
            </a:r>
            <a:r>
              <a:rPr lang="en-US" sz="2800" b="1" dirty="0" smtClean="0">
                <a:solidFill>
                  <a:srgbClr val="FF0000"/>
                </a:solidFill>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a:t>
            </a:r>
            <a:r>
              <a:rPr lang="en-US" sz="2800" b="1" dirty="0" smtClean="0">
                <a:effectLst>
                  <a:outerShdw blurRad="38100" dist="38100" dir="2700000" algn="tl">
                    <a:srgbClr val="000000">
                      <a:alpha val="43137"/>
                    </a:srgbClr>
                  </a:outerShdw>
                </a:effectLst>
              </a:rPr>
              <a:t>“WHEN” PREPOSITIONAL PHRASES)</a:t>
            </a:r>
            <a:r>
              <a:rPr lang="en-US" sz="2800" b="1" i="1" dirty="0" smtClean="0">
                <a:effectLst>
                  <a:outerShdw blurRad="38100" dist="38100" dir="2700000" algn="tl">
                    <a:srgbClr val="000000">
                      <a:alpha val="43137"/>
                    </a:srgbClr>
                  </a:outerShdw>
                </a:effectLst>
              </a:rPr>
              <a:t>,</a:t>
            </a:r>
            <a:r>
              <a:rPr lang="en-US" sz="2800" b="1" i="1" dirty="0" smtClean="0">
                <a:solidFill>
                  <a:srgbClr val="FFFF00"/>
                </a:solidFill>
                <a:effectLst>
                  <a:outerShdw blurRad="38100" dist="38100" dir="2700000" algn="tl">
                    <a:srgbClr val="000000">
                      <a:alpha val="43137"/>
                    </a:srgbClr>
                  </a:outerShdw>
                </a:effectLst>
              </a:rPr>
              <a:t> </a:t>
            </a:r>
            <a:r>
              <a:rPr lang="en-US" sz="2800" b="1" i="1" dirty="0" smtClean="0">
                <a:solidFill>
                  <a:srgbClr val="66FF99"/>
                </a:solidFill>
                <a:effectLst>
                  <a:outerShdw blurRad="38100" dist="38100" dir="2700000" algn="tl">
                    <a:srgbClr val="000000">
                      <a:alpha val="43137"/>
                    </a:srgbClr>
                  </a:outerShdw>
                </a:effectLst>
              </a:rPr>
              <a:t>we lived </a:t>
            </a:r>
            <a:r>
              <a:rPr lang="en-US" sz="2800" b="1" dirty="0" smtClean="0">
                <a:effectLst>
                  <a:outerShdw blurRad="38100" dist="38100" dir="2700000" algn="tl">
                    <a:srgbClr val="000000">
                      <a:alpha val="43137"/>
                    </a:srgbClr>
                  </a:outerShdw>
                </a:effectLst>
              </a:rPr>
              <a:t>(KERNEL SENTENCE)</a:t>
            </a:r>
            <a:r>
              <a:rPr lang="en-US" sz="2800" b="1" i="1" dirty="0" smtClean="0">
                <a:solidFill>
                  <a:srgbClr val="66FF99"/>
                </a:solidFill>
                <a:effectLst>
                  <a:outerShdw blurRad="38100" dist="38100" dir="2700000" algn="tl">
                    <a:srgbClr val="000000">
                      <a:alpha val="43137"/>
                    </a:srgbClr>
                  </a:outerShdw>
                </a:effectLst>
              </a:rPr>
              <a:t> </a:t>
            </a:r>
            <a:r>
              <a:rPr lang="en-US" sz="2800" b="1" i="1" dirty="0" smtClean="0">
                <a:solidFill>
                  <a:srgbClr val="FF0000"/>
                </a:solidFill>
                <a:effectLst>
                  <a:outerShdw blurRad="38100" dist="38100" dir="2700000" algn="tl">
                    <a:srgbClr val="000000">
                      <a:alpha val="43137"/>
                    </a:srgbClr>
                  </a:outerShdw>
                </a:effectLst>
              </a:rPr>
              <a:t>in a house in a village </a:t>
            </a:r>
            <a:r>
              <a:rPr lang="en-US" sz="2800" b="1" i="1" dirty="0" smtClean="0">
                <a:effectLst>
                  <a:outerShdw blurRad="38100" dist="38100" dir="2700000" algn="tl">
                    <a:srgbClr val="000000">
                      <a:alpha val="43137"/>
                    </a:srgbClr>
                  </a:outerShdw>
                </a:effectLst>
              </a:rPr>
              <a:t>(WHERE” PREPOSITIONAL PHRASES) </a:t>
            </a:r>
            <a:r>
              <a:rPr lang="en-US" sz="2800" b="1" i="1" dirty="0" smtClean="0">
                <a:solidFill>
                  <a:srgbClr val="FFFF00"/>
                </a:solidFill>
                <a:effectLst>
                  <a:outerShdw blurRad="38100" dist="38100" dir="2700000" algn="tl">
                    <a:srgbClr val="000000">
                      <a:alpha val="43137"/>
                    </a:srgbClr>
                  </a:outerShdw>
                </a:effectLst>
              </a:rPr>
              <a:t>that looked* </a:t>
            </a:r>
            <a:r>
              <a:rPr lang="en-US" sz="2800" b="1" i="1" dirty="0" smtClean="0">
                <a:solidFill>
                  <a:srgbClr val="FF0000"/>
                </a:solidFill>
                <a:effectLst>
                  <a:outerShdw blurRad="38100" dist="38100" dir="2700000" algn="tl">
                    <a:srgbClr val="000000">
                      <a:alpha val="43137"/>
                    </a:srgbClr>
                  </a:outerShdw>
                </a:effectLst>
              </a:rPr>
              <a:t>across the river and the plain to the mountains </a:t>
            </a:r>
            <a:r>
              <a:rPr lang="en-US" sz="2800" b="1" i="1" dirty="0" smtClean="0">
                <a:effectLst>
                  <a:outerShdw blurRad="38100" dist="38100" dir="2700000" algn="tl">
                    <a:srgbClr val="000000">
                      <a:alpha val="43137"/>
                    </a:srgbClr>
                  </a:outerShdw>
                </a:effectLst>
              </a:rPr>
              <a:t>(“</a:t>
            </a:r>
            <a:r>
              <a:rPr lang="en-US" sz="2800" b="1" i="1" dirty="0">
                <a:effectLst>
                  <a:outerShdw blurRad="38100" dist="38100" dir="2700000" algn="tl">
                    <a:srgbClr val="000000">
                      <a:alpha val="43137"/>
                    </a:srgbClr>
                  </a:outerShdw>
                </a:effectLst>
              </a:rPr>
              <a:t>WHERE” PREPOSITIONAL PHRASES)</a:t>
            </a:r>
            <a:r>
              <a:rPr lang="en-US" sz="2800" b="1" i="1" dirty="0" smtClean="0">
                <a:solidFill>
                  <a:srgbClr val="FF0000"/>
                </a:solidFill>
                <a:effectLst>
                  <a:outerShdw blurRad="38100" dist="38100" dir="2700000" algn="tl">
                    <a:srgbClr val="000000">
                      <a:alpha val="43137"/>
                    </a:srgbClr>
                  </a:outerShdw>
                </a:effectLst>
              </a:rPr>
              <a:t> .”</a:t>
            </a:r>
            <a:endParaRPr lang="en-US" sz="2800" b="1" dirty="0" smtClean="0">
              <a:solidFill>
                <a:srgbClr val="FF0000"/>
              </a:solidFill>
              <a:effectLst>
                <a:outerShdw blurRad="38100" dist="38100" dir="2700000" algn="tl">
                  <a:srgbClr val="000000">
                    <a:alpha val="43137"/>
                  </a:srgbClr>
                </a:outerShdw>
              </a:effectLst>
            </a:endParaRPr>
          </a:p>
        </p:txBody>
      </p:sp>
      <p:sp>
        <p:nvSpPr>
          <p:cNvPr id="58371" name="Rectangle 1"/>
          <p:cNvSpPr>
            <a:spLocks noChangeArrowheads="1"/>
          </p:cNvSpPr>
          <p:nvPr/>
        </p:nvSpPr>
        <p:spPr bwMode="auto">
          <a:xfrm>
            <a:off x="3581400" y="6182165"/>
            <a:ext cx="510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000" b="1" dirty="0">
                <a:effectLst>
                  <a:outerShdw blurRad="38100" dist="38100" dir="2700000" algn="tl">
                    <a:srgbClr val="000000">
                      <a:alpha val="43137"/>
                    </a:srgbClr>
                  </a:outerShdw>
                </a:effectLst>
                <a:latin typeface="Arial" charset="0"/>
              </a:rPr>
              <a:t>Ernest Hemingway, </a:t>
            </a:r>
            <a:r>
              <a:rPr lang="en-US" sz="2000" b="1" i="1" dirty="0">
                <a:effectLst>
                  <a:outerShdw blurRad="38100" dist="38100" dir="2700000" algn="tl">
                    <a:srgbClr val="000000">
                      <a:alpha val="43137"/>
                    </a:srgbClr>
                  </a:outerShdw>
                </a:effectLst>
                <a:latin typeface="Arial" charset="0"/>
              </a:rPr>
              <a:t>A Farewell to Arms</a:t>
            </a:r>
            <a:endParaRPr lang="en-US" sz="2000" b="1" dirty="0">
              <a:effectLst>
                <a:outerShdw blurRad="38100" dist="38100" dir="2700000" algn="tl">
                  <a:srgbClr val="000000">
                    <a:alpha val="43137"/>
                  </a:srgbClr>
                </a:outerShdw>
              </a:effectLst>
            </a:endParaRPr>
          </a:p>
        </p:txBody>
      </p:sp>
      <p:pic>
        <p:nvPicPr>
          <p:cNvPr id="58372" name="Picture 2"/>
          <p:cNvPicPr>
            <a:picLocks noChangeAspect="1"/>
          </p:cNvPicPr>
          <p:nvPr/>
        </p:nvPicPr>
        <p:blipFill>
          <a:blip r:embed="rId3">
            <a:extLst>
              <a:ext uri="{28A0092B-C50C-407E-A947-70E740481C1C}">
                <a14:useLocalDpi xmlns:a14="http://schemas.microsoft.com/office/drawing/2010/main" val="0"/>
              </a:ext>
            </a:extLst>
          </a:blip>
          <a:srcRect t="18826" b="10681"/>
          <a:stretch>
            <a:fillRect/>
          </a:stretch>
        </p:blipFill>
        <p:spPr bwMode="auto">
          <a:xfrm>
            <a:off x="1198728" y="2514600"/>
            <a:ext cx="6767945" cy="345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 y="6182165"/>
            <a:ext cx="3200400" cy="400110"/>
          </a:xfrm>
          <a:prstGeom prst="rect">
            <a:avLst/>
          </a:prstGeom>
          <a:noFill/>
        </p:spPr>
        <p:txBody>
          <a:bodyPr wrap="square" rtlCol="0">
            <a:spAutoFit/>
          </a:bodyPr>
          <a:lstStyle/>
          <a:p>
            <a:r>
              <a:rPr lang="en-US" sz="2000" b="1" dirty="0" smtClean="0">
                <a:solidFill>
                  <a:srgbClr val="FFFF00"/>
                </a:solidFill>
                <a:latin typeface="Arial" pitchFamily="34" charset="0"/>
                <a:cs typeface="Arial" pitchFamily="34" charset="0"/>
              </a:rPr>
              <a:t>*Noun clauses to come</a:t>
            </a:r>
            <a:endParaRPr lang="en-US" sz="20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4010842495"/>
      </p:ext>
    </p:extLst>
  </p:cSld>
  <p:clrMapOvr>
    <a:masterClrMapping/>
  </p:clrMapOvr>
  <p:transition spd="med">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804514"/>
            <a:ext cx="9144000" cy="46766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kumimoji="0" lang="en-US" sz="7200" b="1" dirty="0" smtClean="0">
                <a:solidFill>
                  <a:srgbClr val="FFFF00"/>
                </a:solidFill>
                <a:latin typeface="Bradley Hand ITC" pitchFamily="66" charset="0"/>
              </a:rPr>
              <a:t>Further use of structured forms help students learn academic writing.</a:t>
            </a:r>
          </a:p>
        </p:txBody>
      </p:sp>
    </p:spTree>
    <p:extLst>
      <p:ext uri="{BB962C8B-B14F-4D97-AF65-F5344CB8AC3E}">
        <p14:creationId xmlns:p14="http://schemas.microsoft.com/office/powerpoint/2010/main" val="2156201185"/>
      </p:ext>
    </p:extLst>
  </p:cSld>
  <p:clrMapOvr>
    <a:masterClrMapping/>
  </p:clrMapOvr>
  <p:transition spd="med">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http://ecx.images-amazon.com/images/I/41Oi3gNShpL._BO2,204,203,200_PIsitb-sticker-arrow-click,TopRight,35,-76_AA300_SH20_OU01_.jpg"/>
          <p:cNvPicPr/>
          <p:nvPr/>
        </p:nvPicPr>
        <p:blipFill rotWithShape="1">
          <a:blip r:embed="rId3">
            <a:extLst>
              <a:ext uri="{28A0092B-C50C-407E-A947-70E740481C1C}">
                <a14:useLocalDpi xmlns:a14="http://schemas.microsoft.com/office/drawing/2010/main" val="0"/>
              </a:ext>
            </a:extLst>
          </a:blip>
          <a:srcRect l="18429" t="13595" r="25076"/>
          <a:stretch/>
        </p:blipFill>
        <p:spPr bwMode="auto">
          <a:xfrm>
            <a:off x="3303895" y="1371600"/>
            <a:ext cx="1930400" cy="2895600"/>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29688" y="4495800"/>
            <a:ext cx="9144000" cy="1815882"/>
          </a:xfrm>
          <a:prstGeom prst="rect">
            <a:avLst/>
          </a:prstGeom>
          <a:noFill/>
        </p:spPr>
        <p:txBody>
          <a:bodyPr wrap="square" rtlCol="0">
            <a:spAutoFit/>
          </a:bodyPr>
          <a:lstStyle/>
          <a:p>
            <a:pPr algn="ctr"/>
            <a:r>
              <a:rPr lang="en-US" sz="2800" dirty="0" smtClean="0">
                <a:solidFill>
                  <a:srgbClr val="FFFF00"/>
                </a:solidFill>
                <a:latin typeface="+mj-lt"/>
              </a:rPr>
              <a:t>“Expand </a:t>
            </a:r>
            <a:r>
              <a:rPr lang="en-US" sz="2800" dirty="0">
                <a:solidFill>
                  <a:srgbClr val="FFFF00"/>
                </a:solidFill>
                <a:latin typeface="+mj-lt"/>
              </a:rPr>
              <a:t>base </a:t>
            </a:r>
            <a:r>
              <a:rPr lang="en-US" sz="2800" dirty="0" smtClean="0">
                <a:solidFill>
                  <a:srgbClr val="FFFF00"/>
                </a:solidFill>
                <a:latin typeface="+mj-lt"/>
              </a:rPr>
              <a:t>sentences using grammatical </a:t>
            </a:r>
            <a:r>
              <a:rPr lang="en-US" sz="2800" dirty="0">
                <a:solidFill>
                  <a:srgbClr val="FFFF00"/>
                </a:solidFill>
                <a:latin typeface="+mj-lt"/>
              </a:rPr>
              <a:t>devices – single word modifiers, prepositional phrases, modifying clauses, etc. – even though </a:t>
            </a:r>
            <a:r>
              <a:rPr lang="en-US" sz="2800" dirty="0" smtClean="0">
                <a:solidFill>
                  <a:srgbClr val="FFFF00"/>
                </a:solidFill>
                <a:latin typeface="+mj-lt"/>
              </a:rPr>
              <a:t>students </a:t>
            </a:r>
            <a:r>
              <a:rPr lang="en-US" sz="2800" dirty="0">
                <a:solidFill>
                  <a:srgbClr val="FFFF00"/>
                </a:solidFill>
                <a:latin typeface="+mj-lt"/>
              </a:rPr>
              <a:t>may not know the formal grammatical </a:t>
            </a:r>
            <a:r>
              <a:rPr lang="en-US" sz="2800" dirty="0" smtClean="0">
                <a:solidFill>
                  <a:srgbClr val="FFFF00"/>
                </a:solidFill>
                <a:latin typeface="+mj-lt"/>
              </a:rPr>
              <a:t>terms </a:t>
            </a:r>
            <a:r>
              <a:rPr lang="en-US" sz="2800" dirty="0">
                <a:solidFill>
                  <a:srgbClr val="FFFF00"/>
                </a:solidFill>
                <a:latin typeface="+mj-lt"/>
              </a:rPr>
              <a:t>of the devices they are </a:t>
            </a:r>
            <a:r>
              <a:rPr lang="en-US" sz="2800" dirty="0" smtClean="0">
                <a:solidFill>
                  <a:srgbClr val="FFFF00"/>
                </a:solidFill>
                <a:latin typeface="+mj-lt"/>
              </a:rPr>
              <a:t>using.”</a:t>
            </a:r>
            <a:endParaRPr lang="en-US" sz="2800" dirty="0">
              <a:solidFill>
                <a:srgbClr val="FFFF00"/>
              </a:solidFill>
              <a:latin typeface="+mj-lt"/>
            </a:endParaRPr>
          </a:p>
        </p:txBody>
      </p:sp>
      <p:sp>
        <p:nvSpPr>
          <p:cNvPr id="2" name="TextBox 1"/>
          <p:cNvSpPr txBox="1"/>
          <p:nvPr/>
        </p:nvSpPr>
        <p:spPr>
          <a:xfrm>
            <a:off x="0" y="533400"/>
            <a:ext cx="9144000" cy="646331"/>
          </a:xfrm>
          <a:prstGeom prst="rect">
            <a:avLst/>
          </a:prstGeom>
          <a:noFill/>
          <a:ln>
            <a:noFill/>
          </a:ln>
        </p:spPr>
        <p:txBody>
          <a:bodyPr wrap="square" rtlCol="0">
            <a:spAutoFit/>
          </a:bodyPr>
          <a:lstStyle/>
          <a:p>
            <a:pPr algn="ctr"/>
            <a:r>
              <a:rPr lang="en-US" sz="3600" b="1" dirty="0" smtClean="0">
                <a:solidFill>
                  <a:srgbClr val="FF0000"/>
                </a:solidFill>
                <a:latin typeface="+mj-lt"/>
              </a:rPr>
              <a:t>Mina Shaughnessy’s “Sentence Expansion”</a:t>
            </a:r>
            <a:endParaRPr lang="en-US" sz="3600" b="1" dirty="0">
              <a:solidFill>
                <a:srgbClr val="FF0000"/>
              </a:solidFill>
              <a:latin typeface="+mj-lt"/>
            </a:endParaRPr>
          </a:p>
        </p:txBody>
      </p:sp>
    </p:spTree>
    <p:extLst>
      <p:ext uri="{BB962C8B-B14F-4D97-AF65-F5344CB8AC3E}">
        <p14:creationId xmlns:p14="http://schemas.microsoft.com/office/powerpoint/2010/main" val="4229452210"/>
      </p:ext>
    </p:extLst>
  </p:cSld>
  <p:clrMapOvr>
    <a:masterClrMapping/>
  </p:clrMapOvr>
  <p:transition spd="med">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52400" y="381000"/>
            <a:ext cx="8763000" cy="5632311"/>
          </a:xfrm>
          <a:prstGeom prst="rect">
            <a:avLst/>
          </a:prstGeom>
        </p:spPr>
        <p:txBody>
          <a:bodyPr wrap="square">
            <a:spAutoFit/>
          </a:bodyPr>
          <a:lstStyle/>
          <a:p>
            <a:pPr algn="ctr"/>
            <a:r>
              <a:rPr lang="en-US" sz="3600" i="1" dirty="0" smtClean="0">
                <a:solidFill>
                  <a:srgbClr val="66FF99"/>
                </a:solidFill>
                <a:latin typeface="+mj-lt"/>
              </a:rPr>
              <a:t>The </a:t>
            </a:r>
            <a:r>
              <a:rPr lang="en-US" sz="3600" i="1" dirty="0">
                <a:solidFill>
                  <a:srgbClr val="66FF99"/>
                </a:solidFill>
                <a:latin typeface="+mj-lt"/>
              </a:rPr>
              <a:t>problem will be solved </a:t>
            </a:r>
            <a:r>
              <a:rPr lang="en-US" sz="3600" i="1" dirty="0">
                <a:solidFill>
                  <a:srgbClr val="FFFF00"/>
                </a:solidFill>
                <a:latin typeface="+mj-lt"/>
              </a:rPr>
              <a:t>with the help of the Almighty, who, except for an occasional thunderstorm, reigns unmolested, high in the heavens above, when all of us, regardless of race or religious difference, can come together and study this severe problem inside out, all day and night if necessary, and are able to come to you on that great </a:t>
            </a:r>
            <a:r>
              <a:rPr lang="en-US" sz="3600" i="1" dirty="0" err="1">
                <a:solidFill>
                  <a:srgbClr val="FFFF00"/>
                </a:solidFill>
                <a:latin typeface="+mj-lt"/>
              </a:rPr>
              <a:t>gettin</a:t>
            </a:r>
            <a:r>
              <a:rPr lang="en-US" sz="3600" i="1" dirty="0">
                <a:solidFill>
                  <a:srgbClr val="FFFF00"/>
                </a:solidFill>
                <a:latin typeface="+mj-lt"/>
              </a:rPr>
              <a:t>’ up morning and say, “Mrs. Shaughnessy, we do know our verbs and adverbs</a:t>
            </a:r>
            <a:r>
              <a:rPr lang="en-US" sz="3600" i="1" dirty="0" smtClean="0">
                <a:solidFill>
                  <a:srgbClr val="FFFF00"/>
                </a:solidFill>
                <a:latin typeface="+mj-lt"/>
              </a:rPr>
              <a:t>.”</a:t>
            </a:r>
            <a:endParaRPr lang="en-US" sz="3600" i="1" dirty="0">
              <a:solidFill>
                <a:srgbClr val="FFFF00"/>
              </a:solidFill>
              <a:latin typeface="+mj-lt"/>
            </a:endParaRPr>
          </a:p>
        </p:txBody>
      </p:sp>
    </p:spTree>
    <p:extLst>
      <p:ext uri="{BB962C8B-B14F-4D97-AF65-F5344CB8AC3E}">
        <p14:creationId xmlns:p14="http://schemas.microsoft.com/office/powerpoint/2010/main" val="4256986457"/>
      </p:ext>
    </p:extLst>
  </p:cSld>
  <p:clrMapOvr>
    <a:masterClrMapping/>
  </p:clrMapOvr>
  <p:transition spd="med">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78475" y="4495800"/>
            <a:ext cx="8991600" cy="1828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kumimoji="0" lang="en-US" b="1" i="1" dirty="0" smtClean="0">
                <a:solidFill>
                  <a:srgbClr val="FFFF00"/>
                </a:solidFill>
              </a:rPr>
              <a:t>“Grammar </a:t>
            </a:r>
            <a:r>
              <a:rPr kumimoji="0" lang="en-US" b="1" i="1" dirty="0">
                <a:solidFill>
                  <a:srgbClr val="FFFF00"/>
                </a:solidFill>
              </a:rPr>
              <a:t>can be a door to rooms you might never otherwise discover, a way to realize and articulate your visions in </a:t>
            </a:r>
            <a:r>
              <a:rPr kumimoji="0" lang="en-US" b="1" i="1" dirty="0" smtClean="0">
                <a:solidFill>
                  <a:srgbClr val="FFFF00"/>
                </a:solidFill>
              </a:rPr>
              <a:t>language.”</a:t>
            </a:r>
            <a:endParaRPr kumimoji="0" lang="en-US" b="1" i="1" dirty="0">
              <a:solidFill>
                <a:srgbClr val="FFFF00"/>
              </a:solidFill>
            </a:endParaRPr>
          </a:p>
        </p:txBody>
      </p:sp>
      <p:pic>
        <p:nvPicPr>
          <p:cNvPr id="61442" name="Picture 2" descr="http://img1.imagesbn.com/p/9780393316544_p0_v1_s260x4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918" y="990600"/>
            <a:ext cx="2103496"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631628"/>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extLst>
              <a:ext uri="{28A0092B-C50C-407E-A947-70E740481C1C}">
                <a14:useLocalDpi xmlns:a14="http://schemas.microsoft.com/office/drawing/2010/main" val="0"/>
              </a:ext>
            </a:extLst>
          </a:blip>
          <a:srcRect t="8851" r="62358" b="16877"/>
          <a:stretch/>
        </p:blipFill>
        <p:spPr bwMode="auto">
          <a:xfrm>
            <a:off x="381000" y="1057056"/>
            <a:ext cx="1419225" cy="372427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2048296" y="1033172"/>
            <a:ext cx="6790904" cy="3200876"/>
          </a:xfrm>
          <a:prstGeom prst="rect">
            <a:avLst/>
          </a:prstGeom>
          <a:noFill/>
        </p:spPr>
        <p:txBody>
          <a:bodyPr wrap="square" rtlCol="0">
            <a:spAutoFit/>
          </a:bodyPr>
          <a:lstStyle/>
          <a:p>
            <a:pPr>
              <a:spcAft>
                <a:spcPts val="1200"/>
              </a:spcAft>
            </a:pPr>
            <a:r>
              <a:rPr lang="en-US" sz="3600" b="1" i="1" dirty="0" smtClean="0">
                <a:solidFill>
                  <a:srgbClr val="FFFF00"/>
                </a:solidFill>
                <a:latin typeface="+mj-lt"/>
              </a:rPr>
              <a:t>“There is little research data supporting the major tenets of process approaches over other forms of literacy instruction</a:t>
            </a:r>
            <a:r>
              <a:rPr lang="en-US" sz="3600" b="1" i="1" dirty="0">
                <a:solidFill>
                  <a:srgbClr val="FFFF00"/>
                </a:solidFill>
                <a:latin typeface="+mj-lt"/>
              </a:rPr>
              <a:t> </a:t>
            </a:r>
            <a:r>
              <a:rPr lang="en-US" sz="3600" b="1" i="1" dirty="0" smtClean="0">
                <a:solidFill>
                  <a:srgbClr val="FFFF00"/>
                </a:solidFill>
                <a:latin typeface="+mj-lt"/>
              </a:rPr>
              <a:t>. . . ” </a:t>
            </a:r>
          </a:p>
          <a:p>
            <a:pPr algn="r"/>
            <a:r>
              <a:rPr lang="en-US" dirty="0" smtClean="0">
                <a:solidFill>
                  <a:srgbClr val="FFFF00"/>
                </a:solidFill>
                <a:latin typeface="+mj-lt"/>
              </a:rPr>
              <a:t>“</a:t>
            </a:r>
            <a:r>
              <a:rPr lang="en-US" dirty="0">
                <a:solidFill>
                  <a:srgbClr val="FFFF00"/>
                </a:solidFill>
                <a:latin typeface="+mj-lt"/>
              </a:rPr>
              <a:t>The Silenced </a:t>
            </a:r>
            <a:r>
              <a:rPr lang="en-US" dirty="0" smtClean="0">
                <a:solidFill>
                  <a:srgbClr val="FFFF00"/>
                </a:solidFill>
                <a:latin typeface="+mj-lt"/>
              </a:rPr>
              <a:t>Dialogue,” </a:t>
            </a:r>
          </a:p>
          <a:p>
            <a:pPr algn="r"/>
            <a:r>
              <a:rPr lang="en-US" dirty="0" smtClean="0">
                <a:solidFill>
                  <a:srgbClr val="FFFF00"/>
                </a:solidFill>
                <a:latin typeface="+mj-lt"/>
              </a:rPr>
              <a:t>Lisa Delpit quoting E. V. </a:t>
            </a:r>
            <a:r>
              <a:rPr lang="en-US" dirty="0" err="1" smtClean="0">
                <a:solidFill>
                  <a:srgbClr val="FFFF00"/>
                </a:solidFill>
                <a:latin typeface="+mj-lt"/>
              </a:rPr>
              <a:t>Siddle</a:t>
            </a:r>
            <a:endParaRPr lang="en-US" dirty="0">
              <a:solidFill>
                <a:srgbClr val="FFFF00"/>
              </a:solidFill>
              <a:latin typeface="+mj-lt"/>
            </a:endParaRPr>
          </a:p>
        </p:txBody>
      </p:sp>
    </p:spTree>
    <p:extLst>
      <p:ext uri="{BB962C8B-B14F-4D97-AF65-F5344CB8AC3E}">
        <p14:creationId xmlns:p14="http://schemas.microsoft.com/office/powerpoint/2010/main" val="1033293771"/>
      </p:ext>
    </p:extLst>
  </p:cSld>
  <p:clrMapOvr>
    <a:masterClrMapping/>
  </p:clrMapOvr>
  <p:transition spd="med">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2" y="228600"/>
            <a:ext cx="9144000" cy="957618"/>
          </a:xfrm>
        </p:spPr>
        <p:txBody>
          <a:bodyPr>
            <a:noAutofit/>
          </a:bodyPr>
          <a:lstStyle/>
          <a:p>
            <a:pPr algn="ctr">
              <a:lnSpc>
                <a:spcPct val="100000"/>
              </a:lnSpc>
            </a:pPr>
            <a:r>
              <a:rPr lang="en-US" sz="5400" dirty="0" smtClean="0">
                <a:solidFill>
                  <a:srgbClr val="FF0000"/>
                </a:solidFill>
                <a:effectLst>
                  <a:outerShdw blurRad="38100" dist="38100" dir="2700000" algn="tl">
                    <a:srgbClr val="000000">
                      <a:alpha val="43137"/>
                    </a:srgbClr>
                  </a:outerShdw>
                </a:effectLst>
                <a:latin typeface="Gigi" pitchFamily="82" charset="0"/>
              </a:rPr>
              <a:t>Grandma Stella on Appositives</a:t>
            </a: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l="650" r="-650" b="10687"/>
          <a:stretch>
            <a:fillRect/>
          </a:stretch>
        </p:blipFill>
        <p:spPr bwMode="auto">
          <a:xfrm>
            <a:off x="2857500" y="1851273"/>
            <a:ext cx="3428999"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28600" y="4682353"/>
            <a:ext cx="8610600" cy="1692771"/>
          </a:xfrm>
          <a:prstGeom prst="rect">
            <a:avLst/>
          </a:prstGeom>
          <a:noFill/>
        </p:spPr>
        <p:txBody>
          <a:bodyPr wrap="square" rtlCol="0">
            <a:spAutoFit/>
          </a:bodyPr>
          <a:lstStyle/>
          <a:p>
            <a:pPr algn="ctr" fontAlgn="auto">
              <a:spcAft>
                <a:spcPts val="0"/>
              </a:spcAft>
            </a:pPr>
            <a:r>
              <a:rPr kumimoji="0" lang="en-US" sz="2600" b="1" i="1" dirty="0">
                <a:solidFill>
                  <a:srgbClr val="66FF99"/>
                </a:solidFill>
                <a:effectLst>
                  <a:outerShdw blurRad="38100" dist="38100" dir="2700000" algn="tl">
                    <a:srgbClr val="000000">
                      <a:alpha val="43137"/>
                    </a:srgbClr>
                  </a:outerShdw>
                </a:effectLst>
              </a:rPr>
              <a:t>My grandmother Stella</a:t>
            </a:r>
            <a:r>
              <a:rPr kumimoji="0" lang="en-US" sz="2600" b="1" i="1" dirty="0">
                <a:solidFill>
                  <a:srgbClr val="FFFF00"/>
                </a:solidFill>
                <a:effectLst>
                  <a:outerShdw blurRad="38100" dist="38100" dir="2700000" algn="tl">
                    <a:srgbClr val="000000">
                      <a:alpha val="43137"/>
                    </a:srgbClr>
                  </a:outerShdw>
                </a:effectLst>
              </a:rPr>
              <a:t>, a tiny </a:t>
            </a:r>
            <a:r>
              <a:rPr kumimoji="0" lang="en-US" sz="2600" b="1" i="1" dirty="0" smtClean="0">
                <a:solidFill>
                  <a:srgbClr val="FFFF00"/>
                </a:solidFill>
                <a:effectLst>
                  <a:outerShdw blurRad="38100" dist="38100" dir="2700000" algn="tl">
                    <a:srgbClr val="000000">
                      <a:alpha val="43137"/>
                    </a:srgbClr>
                  </a:outerShdw>
                </a:effectLst>
              </a:rPr>
              <a:t>woman/ with </a:t>
            </a:r>
            <a:r>
              <a:rPr kumimoji="0" lang="en-US" sz="2600" b="1" i="1" dirty="0">
                <a:solidFill>
                  <a:srgbClr val="FFFF00"/>
                </a:solidFill>
                <a:effectLst>
                  <a:outerShdw blurRad="38100" dist="38100" dir="2700000" algn="tl">
                    <a:srgbClr val="000000">
                      <a:alpha val="43137"/>
                    </a:srgbClr>
                  </a:outerShdw>
                </a:effectLst>
              </a:rPr>
              <a:t>long white hair and the </a:t>
            </a:r>
            <a:r>
              <a:rPr kumimoji="0" lang="en-US" sz="2600" b="1" i="1" dirty="0" smtClean="0">
                <a:solidFill>
                  <a:srgbClr val="FFFF00"/>
                </a:solidFill>
                <a:effectLst>
                  <a:outerShdw blurRad="38100" dist="38100" dir="2700000" algn="tl">
                    <a:srgbClr val="000000">
                      <a:alpha val="43137"/>
                    </a:srgbClr>
                  </a:outerShdw>
                </a:effectLst>
              </a:rPr>
              <a:t>face/ of </a:t>
            </a:r>
            <a:r>
              <a:rPr kumimoji="0" lang="en-US" sz="2600" b="1" i="1" dirty="0">
                <a:solidFill>
                  <a:srgbClr val="FFFF00"/>
                </a:solidFill>
                <a:effectLst>
                  <a:outerShdw blurRad="38100" dist="38100" dir="2700000" algn="tl">
                    <a:srgbClr val="000000">
                      <a:alpha val="43137"/>
                    </a:srgbClr>
                  </a:outerShdw>
                </a:effectLst>
              </a:rPr>
              <a:t>a Botticelli angel</a:t>
            </a:r>
            <a:r>
              <a:rPr kumimoji="0" lang="en-US" sz="2600" b="1" i="1" dirty="0" smtClean="0">
                <a:solidFill>
                  <a:srgbClr val="FFFF00"/>
                </a:solidFill>
                <a:effectLst>
                  <a:outerShdw blurRad="38100" dist="38100" dir="2700000" algn="tl">
                    <a:srgbClr val="000000">
                      <a:alpha val="43137"/>
                    </a:srgbClr>
                  </a:outerShdw>
                </a:effectLst>
              </a:rPr>
              <a:t>,/</a:t>
            </a:r>
            <a:r>
              <a:rPr kumimoji="0" lang="en-US" sz="2600" b="1" i="1" dirty="0" smtClean="0">
                <a:solidFill>
                  <a:srgbClr val="66FF99"/>
                </a:solidFill>
                <a:effectLst>
                  <a:outerShdw blurRad="38100" dist="38100" dir="2700000" algn="tl">
                    <a:srgbClr val="000000">
                      <a:alpha val="43137"/>
                    </a:srgbClr>
                  </a:outerShdw>
                </a:effectLst>
              </a:rPr>
              <a:t> stands </a:t>
            </a:r>
            <a:r>
              <a:rPr kumimoji="0" lang="en-US" sz="2600" b="1" i="1" dirty="0">
                <a:solidFill>
                  <a:srgbClr val="66FF99"/>
                </a:solidFill>
                <a:effectLst>
                  <a:outerShdw blurRad="38100" dist="38100" dir="2700000" algn="tl">
                    <a:srgbClr val="000000">
                      <a:alpha val="43137"/>
                    </a:srgbClr>
                  </a:outerShdw>
                </a:effectLst>
              </a:rPr>
              <a:t>in the kitchen</a:t>
            </a:r>
            <a:r>
              <a:rPr kumimoji="0" lang="en-US" sz="2600" b="1" i="1" dirty="0">
                <a:solidFill>
                  <a:srgbClr val="FFFF00"/>
                </a:solidFill>
                <a:effectLst>
                  <a:outerShdw blurRad="38100" dist="38100" dir="2700000" algn="tl">
                    <a:srgbClr val="000000">
                      <a:alpha val="43137"/>
                    </a:srgbClr>
                  </a:outerShdw>
                </a:effectLst>
              </a:rPr>
              <a:t>, a long low </a:t>
            </a:r>
            <a:r>
              <a:rPr kumimoji="0" lang="en-US" sz="2600" b="1" i="1" dirty="0" smtClean="0">
                <a:solidFill>
                  <a:srgbClr val="FFFF00"/>
                </a:solidFill>
                <a:effectLst>
                  <a:outerShdw blurRad="38100" dist="38100" dir="2700000" algn="tl">
                    <a:srgbClr val="000000">
                      <a:alpha val="43137"/>
                    </a:srgbClr>
                  </a:outerShdw>
                </a:effectLst>
              </a:rPr>
              <a:t>room/ filled </a:t>
            </a:r>
            <a:r>
              <a:rPr kumimoji="0" lang="en-US" sz="2600" b="1" i="1" dirty="0">
                <a:solidFill>
                  <a:srgbClr val="FFFF00"/>
                </a:solidFill>
                <a:effectLst>
                  <a:outerShdw blurRad="38100" dist="38100" dir="2700000" algn="tl">
                    <a:srgbClr val="000000">
                      <a:alpha val="43137"/>
                    </a:srgbClr>
                  </a:outerShdw>
                </a:effectLst>
              </a:rPr>
              <a:t>with the </a:t>
            </a:r>
            <a:r>
              <a:rPr kumimoji="0" lang="en-US" sz="2600" b="1" i="1" dirty="0" smtClean="0">
                <a:solidFill>
                  <a:srgbClr val="FFFF00"/>
                </a:solidFill>
                <a:effectLst>
                  <a:outerShdw blurRad="38100" dist="38100" dir="2700000" algn="tl">
                    <a:srgbClr val="000000">
                      <a:alpha val="43137"/>
                    </a:srgbClr>
                  </a:outerShdw>
                </a:effectLst>
              </a:rPr>
              <a:t>smell/ of </a:t>
            </a:r>
            <a:r>
              <a:rPr kumimoji="0" lang="en-US" sz="2600" b="1" i="1" dirty="0">
                <a:solidFill>
                  <a:srgbClr val="FFFF00"/>
                </a:solidFill>
                <a:effectLst>
                  <a:outerShdw blurRad="38100" dist="38100" dir="2700000" algn="tl">
                    <a:srgbClr val="000000">
                      <a:alpha val="43137"/>
                    </a:srgbClr>
                  </a:outerShdw>
                </a:effectLst>
              </a:rPr>
              <a:t>grilling onions and roasting garlic</a:t>
            </a:r>
            <a:r>
              <a:rPr kumimoji="0" lang="en-US" sz="2600" b="1" i="1" dirty="0" smtClean="0">
                <a:solidFill>
                  <a:srgbClr val="FFFF00"/>
                </a:solidFill>
                <a:effectLst>
                  <a:outerShdw blurRad="38100" dist="38100" dir="2700000" algn="tl">
                    <a:srgbClr val="000000">
                      <a:alpha val="43137"/>
                    </a:srgbClr>
                  </a:outerShdw>
                </a:effectLst>
              </a:rPr>
              <a:t>,/</a:t>
            </a:r>
            <a:r>
              <a:rPr kumimoji="0" lang="en-US" sz="2600" b="1" dirty="0" smtClean="0">
                <a:solidFill>
                  <a:srgbClr val="FFFF00"/>
                </a:solidFill>
                <a:effectLst>
                  <a:outerShdw blurRad="38100" dist="38100" dir="2700000" algn="tl">
                    <a:srgbClr val="000000">
                      <a:alpha val="43137"/>
                    </a:srgbClr>
                  </a:outerShdw>
                </a:effectLst>
              </a:rPr>
              <a:t> </a:t>
            </a:r>
            <a:r>
              <a:rPr kumimoji="0" lang="en-US" sz="2600" b="1" i="1" dirty="0" smtClean="0">
                <a:solidFill>
                  <a:srgbClr val="FFFF00"/>
                </a:solidFill>
                <a:effectLst>
                  <a:outerShdw blurRad="38100" dist="38100" dir="2700000" algn="tl">
                    <a:srgbClr val="000000">
                      <a:alpha val="43137"/>
                    </a:srgbClr>
                  </a:outerShdw>
                </a:effectLst>
              </a:rPr>
              <a:t>a </a:t>
            </a:r>
            <a:r>
              <a:rPr kumimoji="0" lang="en-US" sz="2600" b="1" i="1" dirty="0">
                <a:solidFill>
                  <a:srgbClr val="FFFF00"/>
                </a:solidFill>
                <a:effectLst>
                  <a:outerShdw blurRad="38100" dist="38100" dir="2700000" algn="tl">
                    <a:srgbClr val="000000">
                      <a:alpha val="43137"/>
                    </a:srgbClr>
                  </a:outerShdw>
                </a:effectLst>
              </a:rPr>
              <a:t>smell I remember from childhood</a:t>
            </a:r>
            <a:r>
              <a:rPr kumimoji="0" lang="en-US" sz="2600" b="1" i="1" dirty="0" smtClean="0">
                <a:solidFill>
                  <a:srgbClr val="FFFF00"/>
                </a:solidFill>
                <a:effectLst>
                  <a:outerShdw blurRad="38100" dist="38100" dir="2700000" algn="tl">
                    <a:srgbClr val="000000">
                      <a:alpha val="43137"/>
                    </a:srgbClr>
                  </a:outerShdw>
                </a:effectLst>
              </a:rPr>
              <a:t>.</a:t>
            </a:r>
            <a:endParaRPr lang="en-US" sz="2600" dirty="0">
              <a:solidFill>
                <a:srgbClr val="FFFF00"/>
              </a:solidFill>
            </a:endParaRPr>
          </a:p>
        </p:txBody>
      </p:sp>
      <p:sp>
        <p:nvSpPr>
          <p:cNvPr id="10" name="TextBox 9"/>
          <p:cNvSpPr txBox="1"/>
          <p:nvPr/>
        </p:nvSpPr>
        <p:spPr>
          <a:xfrm>
            <a:off x="0" y="1171902"/>
            <a:ext cx="9144000" cy="584775"/>
          </a:xfrm>
          <a:prstGeom prst="rect">
            <a:avLst/>
          </a:prstGeom>
          <a:noFill/>
        </p:spPr>
        <p:txBody>
          <a:bodyPr wrap="square" rtlCol="0">
            <a:spAutoFit/>
          </a:bodyPr>
          <a:lstStyle/>
          <a:p>
            <a:pPr algn="ctr"/>
            <a:r>
              <a:rPr kumimoji="0" lang="en-US" sz="3200" b="1" i="1" dirty="0" smtClean="0">
                <a:solidFill>
                  <a:srgbClr val="66FF99"/>
                </a:solidFill>
                <a:effectLst>
                  <a:outerShdw blurRad="38100" dist="38100" dir="2700000" algn="tl">
                    <a:srgbClr val="000000">
                      <a:alpha val="43137"/>
                    </a:srgbClr>
                  </a:outerShdw>
                </a:effectLst>
              </a:rPr>
              <a:t>“My </a:t>
            </a:r>
            <a:r>
              <a:rPr kumimoji="0" lang="en-US" sz="3200" b="1" i="1" dirty="0">
                <a:solidFill>
                  <a:srgbClr val="66FF99"/>
                </a:solidFill>
                <a:effectLst>
                  <a:outerShdw blurRad="38100" dist="38100" dir="2700000" algn="tl">
                    <a:srgbClr val="000000">
                      <a:alpha val="43137"/>
                    </a:srgbClr>
                  </a:outerShdw>
                </a:effectLst>
              </a:rPr>
              <a:t>grandmother </a:t>
            </a:r>
            <a:r>
              <a:rPr kumimoji="0" lang="en-US" sz="3200" b="1" i="1" dirty="0" smtClean="0">
                <a:solidFill>
                  <a:srgbClr val="66FF99"/>
                </a:solidFill>
                <a:effectLst>
                  <a:outerShdw blurRad="38100" dist="38100" dir="2700000" algn="tl">
                    <a:srgbClr val="000000">
                      <a:alpha val="43137"/>
                    </a:srgbClr>
                  </a:outerShdw>
                </a:effectLst>
              </a:rPr>
              <a:t>Stella stands </a:t>
            </a:r>
            <a:r>
              <a:rPr kumimoji="0" lang="en-US" sz="3200" b="1" i="1" dirty="0">
                <a:solidFill>
                  <a:srgbClr val="66FF99"/>
                </a:solidFill>
                <a:effectLst>
                  <a:outerShdw blurRad="38100" dist="38100" dir="2700000" algn="tl">
                    <a:srgbClr val="000000">
                      <a:alpha val="43137"/>
                    </a:srgbClr>
                  </a:outerShdw>
                </a:effectLst>
              </a:rPr>
              <a:t>in the </a:t>
            </a:r>
            <a:r>
              <a:rPr kumimoji="0" lang="en-US" sz="3200" b="1" i="1" dirty="0" smtClean="0">
                <a:solidFill>
                  <a:srgbClr val="66FF99"/>
                </a:solidFill>
                <a:effectLst>
                  <a:outerShdw blurRad="38100" dist="38100" dir="2700000" algn="tl">
                    <a:srgbClr val="000000">
                      <a:alpha val="43137"/>
                    </a:srgbClr>
                  </a:outerShdw>
                </a:effectLst>
              </a:rPr>
              <a:t>kitchen”</a:t>
            </a:r>
            <a:endParaRPr lang="en-US" sz="3200" dirty="0">
              <a:solidFill>
                <a:srgbClr val="66FF99"/>
              </a:solidFill>
            </a:endParaRPr>
          </a:p>
        </p:txBody>
      </p:sp>
    </p:spTree>
    <p:extLst>
      <p:ext uri="{BB962C8B-B14F-4D97-AF65-F5344CB8AC3E}">
        <p14:creationId xmlns:p14="http://schemas.microsoft.com/office/powerpoint/2010/main" val="1771792081"/>
      </p:ext>
    </p:extLst>
  </p:cSld>
  <p:clrMapOvr>
    <a:masterClrMapping/>
  </p:clrMapOvr>
  <p:transition spd="med">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2.bp.blogspot.com/-LSG7mIpwTqc/Tz6Zcl0KCjI/AAAAAAAAAB8/boRMaEwA-hY/s1600/they+say+i+say.jpg"/>
          <p:cNvPicPr/>
          <p:nvPr/>
        </p:nvPicPr>
        <p:blipFill rotWithShape="1">
          <a:blip r:embed="rId2">
            <a:extLst>
              <a:ext uri="{28A0092B-C50C-407E-A947-70E740481C1C}">
                <a14:useLocalDpi xmlns:a14="http://schemas.microsoft.com/office/drawing/2010/main" val="0"/>
              </a:ext>
            </a:extLst>
          </a:blip>
          <a:srcRect l="15333" r="14667"/>
          <a:stretch/>
        </p:blipFill>
        <p:spPr bwMode="auto">
          <a:xfrm>
            <a:off x="3525363" y="1828800"/>
            <a:ext cx="2000250" cy="2857500"/>
          </a:xfrm>
          <a:prstGeom prst="rect">
            <a:avLst/>
          </a:prstGeom>
          <a:noFill/>
          <a:ln>
            <a:noFill/>
          </a:ln>
          <a:extLst>
            <a:ext uri="{53640926-AAD7-44D8-BBD7-CCE9431645EC}">
              <a14:shadowObscured xmlns:a14="http://schemas.microsoft.com/office/drawing/2010/main"/>
            </a:ext>
          </a:extLst>
        </p:spPr>
      </p:pic>
      <p:sp>
        <p:nvSpPr>
          <p:cNvPr id="3" name="Content Placeholder 2"/>
          <p:cNvSpPr txBox="1">
            <a:spLocks/>
          </p:cNvSpPr>
          <p:nvPr/>
        </p:nvSpPr>
        <p:spPr>
          <a:xfrm>
            <a:off x="7917" y="381000"/>
            <a:ext cx="9144000" cy="1371600"/>
          </a:xfrm>
          <a:prstGeom prst="rect">
            <a:avLst/>
          </a:prstGeom>
          <a:ln w="127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kumimoji="0" lang="en-US" sz="3600" b="1" i="1" dirty="0" smtClean="0">
                <a:solidFill>
                  <a:srgbClr val="FF0000"/>
                </a:solidFill>
              </a:rPr>
              <a:t>Argument </a:t>
            </a:r>
            <a:r>
              <a:rPr kumimoji="0" lang="en-US" sz="3600" b="1" i="1" dirty="0">
                <a:solidFill>
                  <a:srgbClr val="FF0000"/>
                </a:solidFill>
              </a:rPr>
              <a:t>templates generate writing </a:t>
            </a:r>
            <a:endParaRPr kumimoji="0" lang="en-US" sz="3600" b="1" i="1" dirty="0" smtClean="0">
              <a:solidFill>
                <a:srgbClr val="FF0000"/>
              </a:solidFill>
            </a:endParaRPr>
          </a:p>
          <a:p>
            <a:pPr marL="0" indent="0" algn="ctr" fontAlgn="auto">
              <a:spcAft>
                <a:spcPts val="0"/>
              </a:spcAft>
              <a:buNone/>
            </a:pPr>
            <a:r>
              <a:rPr kumimoji="0" lang="en-US" sz="3600" b="1" i="1" dirty="0">
                <a:solidFill>
                  <a:srgbClr val="FF0000"/>
                </a:solidFill>
              </a:rPr>
              <a:t>j</a:t>
            </a:r>
            <a:r>
              <a:rPr kumimoji="0" lang="en-US" sz="3600" b="1" i="1" dirty="0" smtClean="0">
                <a:solidFill>
                  <a:srgbClr val="FF0000"/>
                </a:solidFill>
              </a:rPr>
              <a:t>ust </a:t>
            </a:r>
            <a:r>
              <a:rPr kumimoji="0" lang="en-US" sz="3600" b="1" i="1" dirty="0">
                <a:solidFill>
                  <a:srgbClr val="FF0000"/>
                </a:solidFill>
              </a:rPr>
              <a:t>like grammatical </a:t>
            </a:r>
            <a:r>
              <a:rPr kumimoji="0" lang="en-US" sz="3600" b="1" i="1" dirty="0" smtClean="0">
                <a:solidFill>
                  <a:srgbClr val="FF0000"/>
                </a:solidFill>
              </a:rPr>
              <a:t>forms.</a:t>
            </a:r>
          </a:p>
        </p:txBody>
      </p:sp>
      <p:sp>
        <p:nvSpPr>
          <p:cNvPr id="4" name="TextBox 3"/>
          <p:cNvSpPr txBox="1"/>
          <p:nvPr/>
        </p:nvSpPr>
        <p:spPr>
          <a:xfrm>
            <a:off x="228600" y="4876800"/>
            <a:ext cx="8610600" cy="1200329"/>
          </a:xfrm>
          <a:prstGeom prst="rect">
            <a:avLst/>
          </a:prstGeom>
          <a:noFill/>
        </p:spPr>
        <p:txBody>
          <a:bodyPr wrap="square" rtlCol="0">
            <a:spAutoFit/>
          </a:bodyPr>
          <a:lstStyle/>
          <a:p>
            <a:pPr algn="ctr"/>
            <a:r>
              <a:rPr lang="en-US" b="1" dirty="0">
                <a:solidFill>
                  <a:srgbClr val="FFFF00"/>
                </a:solidFill>
                <a:latin typeface="+mj-lt"/>
              </a:rPr>
              <a:t>“Our templates </a:t>
            </a:r>
            <a:r>
              <a:rPr lang="en-US" b="1" dirty="0" smtClean="0">
                <a:solidFill>
                  <a:srgbClr val="FFFF00"/>
                </a:solidFill>
                <a:latin typeface="+mj-lt"/>
              </a:rPr>
              <a:t>have </a:t>
            </a:r>
            <a:r>
              <a:rPr lang="en-US" b="1" dirty="0">
                <a:solidFill>
                  <a:srgbClr val="FFFF00"/>
                </a:solidFill>
                <a:latin typeface="+mj-lt"/>
              </a:rPr>
              <a:t>a generative quality, prompting students to make moves in their writing that they might not otherwise make or even know they should </a:t>
            </a:r>
            <a:r>
              <a:rPr lang="en-US" b="1" dirty="0" smtClean="0">
                <a:solidFill>
                  <a:srgbClr val="FFFF00"/>
                </a:solidFill>
                <a:latin typeface="+mj-lt"/>
              </a:rPr>
              <a:t>make.”</a:t>
            </a:r>
            <a:endParaRPr lang="en-US" b="1" dirty="0">
              <a:solidFill>
                <a:srgbClr val="FFFF00"/>
              </a:solidFill>
              <a:latin typeface="+mj-lt"/>
            </a:endParaRPr>
          </a:p>
        </p:txBody>
      </p:sp>
    </p:spTree>
    <p:extLst>
      <p:ext uri="{BB962C8B-B14F-4D97-AF65-F5344CB8AC3E}">
        <p14:creationId xmlns:p14="http://schemas.microsoft.com/office/powerpoint/2010/main" val="1919991884"/>
      </p:ext>
    </p:extLst>
  </p:cSld>
  <p:clrMapOvr>
    <a:masterClrMapping/>
  </p:clrMapOvr>
  <p:transition spd="med">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721169"/>
            <a:ext cx="9144000" cy="81518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FF00"/>
                </a:solidFill>
              </a:rPr>
              <a:t>Stanley Fish:</a:t>
            </a:r>
            <a:endParaRPr lang="en-US" b="1" dirty="0">
              <a:solidFill>
                <a:srgbClr val="FFFF00"/>
              </a:solidFill>
            </a:endParaRPr>
          </a:p>
        </p:txBody>
      </p:sp>
      <p:sp>
        <p:nvSpPr>
          <p:cNvPr id="5" name="Content Placeholder 2"/>
          <p:cNvSpPr txBox="1">
            <a:spLocks/>
          </p:cNvSpPr>
          <p:nvPr/>
        </p:nvSpPr>
        <p:spPr>
          <a:xfrm>
            <a:off x="381000" y="1828800"/>
            <a:ext cx="8229600" cy="3581400"/>
          </a:xfrm>
          <a:prstGeom prst="rect">
            <a:avLst/>
          </a:prstGeom>
        </p:spPr>
        <p:style>
          <a:lnRef idx="2">
            <a:schemeClr val="accent5"/>
          </a:lnRef>
          <a:fillRef idx="1">
            <a:schemeClr val="lt1"/>
          </a:fillRef>
          <a:effectRef idx="0">
            <a:schemeClr val="accent5"/>
          </a:effectRef>
          <a:fontRef idx="minor">
            <a:schemeClr val="dk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buFont typeface="Wingdings" pitchFamily="2" charset="2"/>
              <a:buChar char="Ø"/>
            </a:pPr>
            <a:r>
              <a:rPr lang="en-US" sz="3500" b="1" i="1" dirty="0" smtClean="0">
                <a:solidFill>
                  <a:srgbClr val="0070C0"/>
                </a:solidFill>
                <a:effectLst>
                  <a:outerShdw blurRad="38100" dist="38100" dir="2700000" algn="tl">
                    <a:srgbClr val="000000">
                      <a:alpha val="43137"/>
                    </a:srgbClr>
                  </a:outerShdw>
                </a:effectLst>
              </a:rPr>
              <a:t> What students must learn are the forms. </a:t>
            </a:r>
          </a:p>
          <a:p>
            <a:pPr>
              <a:buFont typeface="Wingdings" pitchFamily="2" charset="2"/>
              <a:buChar char="Ø"/>
            </a:pPr>
            <a:r>
              <a:rPr lang="en-US" sz="3500" b="1" i="1" dirty="0" smtClean="0">
                <a:solidFill>
                  <a:srgbClr val="0070C0"/>
                </a:solidFill>
                <a:effectLst>
                  <a:outerShdw blurRad="38100" dist="38100" dir="2700000" algn="tl">
                    <a:srgbClr val="000000">
                      <a:alpha val="43137"/>
                    </a:srgbClr>
                  </a:outerShdw>
                </a:effectLst>
              </a:rPr>
              <a:t> The content will follow. </a:t>
            </a:r>
          </a:p>
          <a:p>
            <a:pPr indent="-274320">
              <a:buFont typeface="Wingdings" pitchFamily="2" charset="2"/>
              <a:buChar char="Ø"/>
            </a:pPr>
            <a:r>
              <a:rPr lang="en-US" sz="3500" b="1" i="1" dirty="0" smtClean="0">
                <a:solidFill>
                  <a:srgbClr val="0070C0"/>
                </a:solidFill>
                <a:effectLst>
                  <a:outerShdw blurRad="38100" dist="38100" dir="2700000" algn="tl">
                    <a:srgbClr val="000000">
                      <a:alpha val="43137"/>
                    </a:srgbClr>
                  </a:outerShdw>
                </a:effectLst>
              </a:rPr>
              <a:t> Drill students in the forms that enable</a:t>
            </a:r>
          </a:p>
          <a:p>
            <a:pPr marL="0" indent="0">
              <a:spcBef>
                <a:spcPts val="0"/>
              </a:spcBef>
              <a:buNone/>
            </a:pPr>
            <a:r>
              <a:rPr lang="en-US" sz="3500" b="1" i="1" dirty="0" smtClean="0">
                <a:solidFill>
                  <a:srgbClr val="0070C0"/>
                </a:solidFill>
                <a:effectLst>
                  <a:outerShdw blurRad="38100" dist="38100" dir="2700000" algn="tl">
                    <a:srgbClr val="000000">
                      <a:alpha val="43137"/>
                    </a:srgbClr>
                  </a:outerShdw>
                </a:effectLst>
              </a:rPr>
              <a:t>      meaning.</a:t>
            </a:r>
          </a:p>
          <a:p>
            <a:pPr marL="0" indent="0" algn="r">
              <a:lnSpc>
                <a:spcPts val="2400"/>
              </a:lnSpc>
              <a:buNone/>
            </a:pPr>
            <a:r>
              <a:rPr lang="en-US" sz="2400" b="1" i="1" dirty="0" smtClean="0">
                <a:solidFill>
                  <a:srgbClr val="0070C0"/>
                </a:solidFill>
              </a:rPr>
              <a:t>“</a:t>
            </a:r>
            <a:r>
              <a:rPr lang="en-US" sz="2400" b="1" i="1" dirty="0">
                <a:solidFill>
                  <a:srgbClr val="0070C0"/>
                </a:solidFill>
              </a:rPr>
              <a:t>What should colleges teach</a:t>
            </a:r>
            <a:r>
              <a:rPr lang="en-US" sz="2400" b="1" i="1" dirty="0" smtClean="0">
                <a:solidFill>
                  <a:srgbClr val="0070C0"/>
                </a:solidFill>
              </a:rPr>
              <a:t>? Part 2” </a:t>
            </a:r>
          </a:p>
          <a:p>
            <a:pPr marL="0" indent="0" algn="r">
              <a:lnSpc>
                <a:spcPts val="2400"/>
              </a:lnSpc>
              <a:buNone/>
            </a:pPr>
            <a:r>
              <a:rPr lang="en-US" sz="2400" b="1" i="1" dirty="0">
                <a:solidFill>
                  <a:srgbClr val="0070C0"/>
                </a:solidFill>
              </a:rPr>
              <a:t>http://opinionator.blogs.nytimes.com</a:t>
            </a:r>
          </a:p>
          <a:p>
            <a:pPr marL="0" indent="0">
              <a:buNone/>
            </a:pPr>
            <a:endParaRPr lang="en-US" sz="3500" i="1" dirty="0">
              <a:solidFill>
                <a:srgbClr val="0070C0"/>
              </a:solidFill>
            </a:endParaRPr>
          </a:p>
        </p:txBody>
      </p:sp>
    </p:spTree>
    <p:extLst>
      <p:ext uri="{BB962C8B-B14F-4D97-AF65-F5344CB8AC3E}">
        <p14:creationId xmlns:p14="http://schemas.microsoft.com/office/powerpoint/2010/main" val="1370443213"/>
      </p:ext>
    </p:extLst>
  </p:cSld>
  <p:clrMapOvr>
    <a:masterClrMapping/>
  </p:clrMapOvr>
  <p:transition spd="med">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99554"/>
            <a:ext cx="9144000" cy="2743200"/>
          </a:xfrm>
          <a:prstGeom prst="rect">
            <a:avLst/>
          </a:prstGeom>
        </p:spPr>
        <p:txBody>
          <a:bodyP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20000"/>
              </a:lnSpc>
              <a:spcAft>
                <a:spcPts val="0"/>
              </a:spcAft>
            </a:pPr>
            <a:r>
              <a:rPr kumimoji="0" lang="en-US" sz="9000" b="1" dirty="0" smtClean="0">
                <a:solidFill>
                  <a:srgbClr val="FF0000"/>
                </a:solidFill>
                <a:effectLst>
                  <a:outerShdw blurRad="38100" dist="38100" dir="2700000" algn="tl">
                    <a:srgbClr val="000000">
                      <a:alpha val="43137"/>
                    </a:srgbClr>
                  </a:outerShdw>
                </a:effectLst>
              </a:rPr>
              <a:t>Can </a:t>
            </a:r>
          </a:p>
          <a:p>
            <a:pPr fontAlgn="auto">
              <a:lnSpc>
                <a:spcPct val="120000"/>
              </a:lnSpc>
              <a:spcAft>
                <a:spcPts val="0"/>
              </a:spcAft>
            </a:pPr>
            <a:r>
              <a:rPr kumimoji="0" lang="en-US" sz="9000" b="1" dirty="0" smtClean="0">
                <a:solidFill>
                  <a:srgbClr val="FF0000"/>
                </a:solidFill>
                <a:effectLst>
                  <a:outerShdw blurRad="38100" dist="38100" dir="2700000" algn="tl">
                    <a:srgbClr val="000000">
                      <a:alpha val="43137"/>
                    </a:srgbClr>
                  </a:outerShdw>
                </a:effectLst>
              </a:rPr>
              <a:t>Grammar for the Right Brain</a:t>
            </a:r>
          </a:p>
          <a:p>
            <a:pPr fontAlgn="auto">
              <a:lnSpc>
                <a:spcPct val="120000"/>
              </a:lnSpc>
              <a:spcAft>
                <a:spcPts val="0"/>
              </a:spcAft>
            </a:pPr>
            <a:r>
              <a:rPr kumimoji="0" lang="en-US" sz="9000" b="1" dirty="0" smtClean="0">
                <a:solidFill>
                  <a:srgbClr val="FF0000"/>
                </a:solidFill>
                <a:effectLst>
                  <a:outerShdw blurRad="38100" dist="38100" dir="2700000" algn="tl">
                    <a:srgbClr val="000000">
                      <a:alpha val="43137"/>
                    </a:srgbClr>
                  </a:outerShdw>
                </a:effectLst>
              </a:rPr>
              <a:t>improve reading skills?</a:t>
            </a:r>
            <a:endParaRPr kumimoji="0" lang="en-US" sz="9000" dirty="0" smtClean="0"/>
          </a:p>
        </p:txBody>
      </p:sp>
      <p:sp>
        <p:nvSpPr>
          <p:cNvPr id="3" name="TextBox 2"/>
          <p:cNvSpPr txBox="1"/>
          <p:nvPr/>
        </p:nvSpPr>
        <p:spPr>
          <a:xfrm>
            <a:off x="342900" y="3124200"/>
            <a:ext cx="8458200" cy="2769989"/>
          </a:xfrm>
          <a:prstGeom prst="rect">
            <a:avLst/>
          </a:prstGeom>
          <a:noFill/>
        </p:spPr>
        <p:txBody>
          <a:bodyPr wrap="square">
            <a:spAutoFit/>
          </a:bodyPr>
          <a:lstStyle/>
          <a:p>
            <a:pPr marL="0" lvl="1">
              <a:spcAft>
                <a:spcPts val="1200"/>
              </a:spcAft>
              <a:buFont typeface="Wingdings" pitchFamily="2" charset="2"/>
              <a:buChar char="Ø"/>
              <a:defRPr/>
            </a:pPr>
            <a:r>
              <a:rPr lang="en-US" sz="3600" b="1" dirty="0" smtClean="0">
                <a:solidFill>
                  <a:srgbClr val="FFFF00"/>
                </a:solidFill>
                <a:latin typeface="+mn-lt"/>
              </a:rPr>
              <a:t>  Use grammar to </a:t>
            </a:r>
            <a:r>
              <a:rPr lang="en-US" sz="3600" b="1" dirty="0">
                <a:solidFill>
                  <a:srgbClr val="FFFF00"/>
                </a:solidFill>
                <a:latin typeface="+mn-lt"/>
              </a:rPr>
              <a:t>discern </a:t>
            </a:r>
            <a:r>
              <a:rPr lang="en-US" sz="3600" b="1" dirty="0" smtClean="0">
                <a:solidFill>
                  <a:srgbClr val="FFFF00"/>
                </a:solidFill>
                <a:latin typeface="+mn-lt"/>
              </a:rPr>
              <a:t>meaning</a:t>
            </a:r>
            <a:r>
              <a:rPr lang="en-US" sz="3600" b="1" dirty="0">
                <a:solidFill>
                  <a:srgbClr val="FFFF00"/>
                </a:solidFill>
                <a:latin typeface="+mn-lt"/>
              </a:rPr>
              <a:t>.</a:t>
            </a:r>
          </a:p>
          <a:p>
            <a:pPr marL="0" lvl="1">
              <a:spcAft>
                <a:spcPts val="1200"/>
              </a:spcAft>
              <a:buFont typeface="Wingdings" pitchFamily="2" charset="2"/>
              <a:buChar char="Ø"/>
              <a:defRPr/>
            </a:pPr>
            <a:r>
              <a:rPr lang="en-US" sz="3600" b="1" dirty="0" smtClean="0">
                <a:solidFill>
                  <a:srgbClr val="FFFF00"/>
                </a:solidFill>
                <a:latin typeface="+mn-lt"/>
              </a:rPr>
              <a:t>  Meaning discerned through form.</a:t>
            </a:r>
            <a:endParaRPr lang="en-US" sz="3600" b="1" dirty="0">
              <a:solidFill>
                <a:srgbClr val="FFFF00"/>
              </a:solidFill>
              <a:latin typeface="+mn-lt"/>
            </a:endParaRPr>
          </a:p>
          <a:p>
            <a:pPr marL="0" lvl="1" indent="-457200">
              <a:spcAft>
                <a:spcPts val="1200"/>
              </a:spcAft>
              <a:buFont typeface="Wingdings" pitchFamily="2" charset="2"/>
              <a:buChar char="Ø"/>
              <a:defRPr/>
            </a:pPr>
            <a:r>
              <a:rPr lang="en-US" sz="3600" b="1" dirty="0" smtClean="0">
                <a:solidFill>
                  <a:srgbClr val="FFFF00"/>
                </a:solidFill>
                <a:latin typeface="+mn-lt"/>
              </a:rPr>
              <a:t>  Reading </a:t>
            </a:r>
            <a:r>
              <a:rPr lang="en-US" sz="3600" b="1" dirty="0">
                <a:solidFill>
                  <a:srgbClr val="FFFF00"/>
                </a:solidFill>
                <a:latin typeface="+mn-lt"/>
              </a:rPr>
              <a:t>and </a:t>
            </a:r>
            <a:r>
              <a:rPr lang="en-US" sz="3600" b="1" dirty="0" smtClean="0">
                <a:solidFill>
                  <a:srgbClr val="FFFF00"/>
                </a:solidFill>
                <a:latin typeface="+mn-lt"/>
              </a:rPr>
              <a:t>writing – forms to be</a:t>
            </a:r>
          </a:p>
          <a:p>
            <a:pPr marL="0" lvl="1">
              <a:spcAft>
                <a:spcPts val="1200"/>
              </a:spcAft>
              <a:defRPr/>
            </a:pPr>
            <a:r>
              <a:rPr lang="en-US" sz="3600" b="1" dirty="0">
                <a:solidFill>
                  <a:srgbClr val="FFFF00"/>
                </a:solidFill>
                <a:latin typeface="+mn-lt"/>
              </a:rPr>
              <a:t>	</a:t>
            </a:r>
            <a:r>
              <a:rPr lang="en-US" sz="3600" b="1" dirty="0" smtClean="0">
                <a:solidFill>
                  <a:srgbClr val="FFFF00"/>
                </a:solidFill>
                <a:latin typeface="+mn-lt"/>
              </a:rPr>
              <a:t>learned </a:t>
            </a:r>
            <a:r>
              <a:rPr lang="en-US" sz="3600" b="1" dirty="0">
                <a:solidFill>
                  <a:srgbClr val="FFFF00"/>
                </a:solidFill>
                <a:latin typeface="+mn-lt"/>
              </a:rPr>
              <a:t>together</a:t>
            </a:r>
            <a:r>
              <a:rPr lang="en-US" sz="3600" dirty="0">
                <a:solidFill>
                  <a:srgbClr val="FFFF00"/>
                </a:solidFill>
                <a:latin typeface="+mn-lt"/>
              </a:rPr>
              <a:t>!</a:t>
            </a:r>
          </a:p>
        </p:txBody>
      </p:sp>
    </p:spTree>
    <p:extLst>
      <p:ext uri="{BB962C8B-B14F-4D97-AF65-F5344CB8AC3E}">
        <p14:creationId xmlns:p14="http://schemas.microsoft.com/office/powerpoint/2010/main" val="3871679072"/>
      </p:ext>
    </p:extLst>
  </p:cSld>
  <p:clrMapOvr>
    <a:masterClrMapping/>
  </p:clrMapOvr>
  <p:transition spd="med">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68184"/>
            <a:ext cx="9144000" cy="72241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0" lang="en-US" b="1" smtClean="0">
                <a:solidFill>
                  <a:srgbClr val="FF0000"/>
                </a:solidFill>
                <a:effectLst>
                  <a:outerShdw blurRad="38100" dist="38100" dir="2700000" algn="tl">
                    <a:srgbClr val="000000">
                      <a:alpha val="43137"/>
                    </a:srgbClr>
                  </a:outerShdw>
                </a:effectLst>
              </a:rPr>
              <a:t>Reading History</a:t>
            </a:r>
            <a:endParaRPr kumimoji="0" lang="en-US" b="1" dirty="0" smtClean="0">
              <a:solidFill>
                <a:srgbClr val="FF0000"/>
              </a:solidFill>
              <a:effectLst>
                <a:outerShdw blurRad="38100" dist="38100" dir="2700000" algn="tl">
                  <a:srgbClr val="000000">
                    <a:alpha val="43137"/>
                  </a:srgbClr>
                </a:outerShdw>
              </a:effectLst>
            </a:endParaRPr>
          </a:p>
        </p:txBody>
      </p:sp>
      <p:sp>
        <p:nvSpPr>
          <p:cNvPr id="3" name="Content Placeholder 2"/>
          <p:cNvSpPr txBox="1">
            <a:spLocks/>
          </p:cNvSpPr>
          <p:nvPr/>
        </p:nvSpPr>
        <p:spPr>
          <a:xfrm>
            <a:off x="228600" y="1061733"/>
            <a:ext cx="8686800" cy="83819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Monotype Sorts" pitchFamily="2" charset="2"/>
              <a:buNone/>
            </a:pPr>
            <a:r>
              <a:rPr kumimoji="0" lang="en-US" sz="2400" i="1" dirty="0" smtClean="0">
                <a:solidFill>
                  <a:srgbClr val="FFFF00"/>
                </a:solidFill>
              </a:rPr>
              <a:t>When, in the course of human events, it becomes necessary for one people to dissolve the political bands which have connected them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b="31584"/>
          <a:stretch>
            <a:fillRect/>
          </a:stretch>
        </p:blipFill>
        <p:spPr bwMode="auto">
          <a:xfrm>
            <a:off x="394850" y="1899932"/>
            <a:ext cx="4421351" cy="244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948050" y="1816807"/>
            <a:ext cx="3514725" cy="2677656"/>
          </a:xfrm>
          <a:prstGeom prst="rect">
            <a:avLst/>
          </a:prstGeom>
          <a:noFill/>
        </p:spPr>
        <p:txBody>
          <a:bodyPr wrap="square">
            <a:spAutoFit/>
          </a:bodyPr>
          <a:lstStyle/>
          <a:p>
            <a:pPr>
              <a:defRPr/>
            </a:pPr>
            <a:r>
              <a:rPr lang="en-US" i="1" dirty="0" smtClean="0">
                <a:solidFill>
                  <a:srgbClr val="FFFF00"/>
                </a:solidFill>
                <a:latin typeface="+mn-lt"/>
              </a:rPr>
              <a:t>with </a:t>
            </a:r>
            <a:r>
              <a:rPr lang="en-US" i="1" dirty="0">
                <a:solidFill>
                  <a:srgbClr val="FFFF00"/>
                </a:solidFill>
                <a:latin typeface="+mn-lt"/>
              </a:rPr>
              <a:t>another, and </a:t>
            </a:r>
            <a:r>
              <a:rPr lang="en-US" i="1" dirty="0" smtClean="0">
                <a:solidFill>
                  <a:srgbClr val="FFFF00"/>
                </a:solidFill>
                <a:latin typeface="+mn-lt"/>
              </a:rPr>
              <a:t>to </a:t>
            </a:r>
            <a:r>
              <a:rPr lang="en-US" i="1" dirty="0">
                <a:solidFill>
                  <a:srgbClr val="FFFF00"/>
                </a:solidFill>
                <a:latin typeface="+mn-lt"/>
              </a:rPr>
              <a:t>assume among the powers of the </a:t>
            </a:r>
            <a:r>
              <a:rPr lang="en-US" i="1" dirty="0" smtClean="0">
                <a:solidFill>
                  <a:srgbClr val="FFFF00"/>
                </a:solidFill>
                <a:latin typeface="+mn-lt"/>
              </a:rPr>
              <a:t>earth </a:t>
            </a:r>
            <a:r>
              <a:rPr lang="en-US" i="1" dirty="0">
                <a:solidFill>
                  <a:srgbClr val="FFFF00"/>
                </a:solidFill>
                <a:latin typeface="+mn-lt"/>
              </a:rPr>
              <a:t>the separate and equal station to which </a:t>
            </a:r>
            <a:r>
              <a:rPr lang="en-US" i="1" dirty="0" smtClean="0">
                <a:solidFill>
                  <a:srgbClr val="FFFF00"/>
                </a:solidFill>
                <a:latin typeface="+mn-lt"/>
              </a:rPr>
              <a:t>the laws of nature and of nature’s God entitle them </a:t>
            </a:r>
            <a:r>
              <a:rPr lang="en-US" b="1" i="1" dirty="0" smtClean="0">
                <a:latin typeface="+mn-lt"/>
              </a:rPr>
              <a:t>(INTRODUCTORY “WHEN”</a:t>
            </a:r>
            <a:endParaRPr lang="en-US" b="1" i="1" dirty="0">
              <a:latin typeface="+mn-lt"/>
            </a:endParaRPr>
          </a:p>
        </p:txBody>
      </p:sp>
      <p:sp>
        <p:nvSpPr>
          <p:cNvPr id="6" name="TextBox 5"/>
          <p:cNvSpPr txBox="1"/>
          <p:nvPr/>
        </p:nvSpPr>
        <p:spPr>
          <a:xfrm>
            <a:off x="252248" y="4368335"/>
            <a:ext cx="8374648" cy="1200329"/>
          </a:xfrm>
          <a:prstGeom prst="rect">
            <a:avLst/>
          </a:prstGeom>
          <a:noFill/>
        </p:spPr>
        <p:txBody>
          <a:bodyPr wrap="square">
            <a:spAutoFit/>
          </a:bodyPr>
          <a:lstStyle/>
          <a:p>
            <a:pPr>
              <a:defRPr/>
            </a:pPr>
            <a:r>
              <a:rPr lang="en-US" b="1" i="1" dirty="0">
                <a:latin typeface="+mj-lt"/>
              </a:rPr>
              <a:t>DEPENDENT </a:t>
            </a:r>
            <a:r>
              <a:rPr lang="en-US" b="1" i="1" dirty="0" smtClean="0">
                <a:latin typeface="+mj-lt"/>
              </a:rPr>
              <a:t>CLAUSES AND PREPOSITIONAL PHRASES</a:t>
            </a:r>
            <a:r>
              <a:rPr lang="en-US" i="1" dirty="0" smtClean="0">
                <a:latin typeface="+mj-lt"/>
              </a:rPr>
              <a:t>)</a:t>
            </a:r>
            <a:r>
              <a:rPr lang="en-US" i="1" dirty="0" smtClean="0">
                <a:solidFill>
                  <a:srgbClr val="FFFF00"/>
                </a:solidFill>
                <a:latin typeface="+mj-lt"/>
              </a:rPr>
              <a:t>, </a:t>
            </a:r>
            <a:r>
              <a:rPr lang="en-US" i="1" dirty="0">
                <a:solidFill>
                  <a:srgbClr val="66FF99"/>
                </a:solidFill>
                <a:latin typeface="+mj-lt"/>
              </a:rPr>
              <a:t>a decent respect to the </a:t>
            </a:r>
            <a:r>
              <a:rPr lang="en-US" i="1" dirty="0" smtClean="0">
                <a:solidFill>
                  <a:srgbClr val="66FF99"/>
                </a:solidFill>
                <a:latin typeface="+mj-lt"/>
                <a:cs typeface="Times New Roman" pitchFamily="18" charset="0"/>
              </a:rPr>
              <a:t>opinions </a:t>
            </a:r>
            <a:r>
              <a:rPr lang="en-US" i="1" dirty="0">
                <a:solidFill>
                  <a:srgbClr val="66FF99"/>
                </a:solidFill>
                <a:latin typeface="+mj-lt"/>
                <a:cs typeface="Times New Roman" pitchFamily="18" charset="0"/>
              </a:rPr>
              <a:t>of mankind requires </a:t>
            </a:r>
            <a:r>
              <a:rPr lang="en-US" i="1" dirty="0">
                <a:solidFill>
                  <a:srgbClr val="FFFF00"/>
                </a:solidFill>
                <a:latin typeface="+mj-lt"/>
                <a:cs typeface="Times New Roman" pitchFamily="18" charset="0"/>
              </a:rPr>
              <a:t>that they should declare the causes which impel them to the separation</a:t>
            </a:r>
            <a:r>
              <a:rPr lang="en-US" i="1" dirty="0" smtClean="0">
                <a:solidFill>
                  <a:srgbClr val="FFFF00"/>
                </a:solidFill>
                <a:latin typeface="+mj-lt"/>
                <a:cs typeface="Times New Roman" pitchFamily="18" charset="0"/>
              </a:rPr>
              <a:t>.*</a:t>
            </a:r>
            <a:endParaRPr lang="en-US" i="1" dirty="0">
              <a:solidFill>
                <a:srgbClr val="FFFF00"/>
              </a:solidFill>
              <a:latin typeface="+mj-lt"/>
              <a:cs typeface="Times New Roman" pitchFamily="18" charset="0"/>
            </a:endParaRPr>
          </a:p>
        </p:txBody>
      </p:sp>
      <p:sp>
        <p:nvSpPr>
          <p:cNvPr id="7" name="TextBox 6"/>
          <p:cNvSpPr txBox="1"/>
          <p:nvPr/>
        </p:nvSpPr>
        <p:spPr>
          <a:xfrm>
            <a:off x="296917" y="5965061"/>
            <a:ext cx="5167750" cy="461665"/>
          </a:xfrm>
          <a:prstGeom prst="rect">
            <a:avLst/>
          </a:prstGeom>
          <a:noFill/>
        </p:spPr>
        <p:txBody>
          <a:bodyPr wrap="square" rtlCol="0">
            <a:spAutoFit/>
          </a:bodyPr>
          <a:lstStyle/>
          <a:p>
            <a:pPr>
              <a:spcBef>
                <a:spcPts val="0"/>
              </a:spcBef>
              <a:spcAft>
                <a:spcPts val="0"/>
              </a:spcAft>
            </a:pPr>
            <a:r>
              <a:rPr lang="en-US" b="1" dirty="0" smtClean="0">
                <a:solidFill>
                  <a:srgbClr val="FFFF00"/>
                </a:solidFill>
                <a:latin typeface="Calibri"/>
              </a:rPr>
              <a:t>*Noun clauses to come. </a:t>
            </a:r>
            <a:endParaRPr lang="en-US" b="1" dirty="0"/>
          </a:p>
        </p:txBody>
      </p:sp>
    </p:spTree>
    <p:extLst>
      <p:ext uri="{BB962C8B-B14F-4D97-AF65-F5344CB8AC3E}">
        <p14:creationId xmlns:p14="http://schemas.microsoft.com/office/powerpoint/2010/main" val="3492654166"/>
      </p:ext>
    </p:extLst>
  </p:cSld>
  <p:clrMapOvr>
    <a:masterClrMapping/>
  </p:clrMapOvr>
  <p:transition spd="med">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 y="304800"/>
            <a:ext cx="8915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0" lang="en-US" b="1" dirty="0" smtClean="0">
                <a:solidFill>
                  <a:srgbClr val="FF0000"/>
                </a:solidFill>
                <a:effectLst>
                  <a:outerShdw blurRad="38100" dist="38100" dir="2700000" algn="tl">
                    <a:srgbClr val="000000">
                      <a:alpha val="43137"/>
                    </a:srgbClr>
                  </a:outerShdw>
                </a:effectLst>
              </a:rPr>
              <a:t>Reading Literature</a:t>
            </a:r>
          </a:p>
        </p:txBody>
      </p:sp>
      <p:sp>
        <p:nvSpPr>
          <p:cNvPr id="3" name="Content Placeholder 2"/>
          <p:cNvSpPr txBox="1">
            <a:spLocks/>
          </p:cNvSpPr>
          <p:nvPr/>
        </p:nvSpPr>
        <p:spPr>
          <a:xfrm>
            <a:off x="3802063" y="1295400"/>
            <a:ext cx="5334000" cy="329045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fontAlgn="auto">
              <a:lnSpc>
                <a:spcPct val="90000"/>
              </a:lnSpc>
              <a:spcAft>
                <a:spcPts val="0"/>
              </a:spcAft>
              <a:buFont typeface="Monotype Sorts" pitchFamily="2" charset="2"/>
              <a:buNone/>
            </a:pPr>
            <a:r>
              <a:rPr kumimoji="0" lang="en-US" sz="2400" i="1" dirty="0" smtClean="0">
                <a:solidFill>
                  <a:srgbClr val="FFFF00"/>
                </a:solidFill>
              </a:rPr>
              <a:t>When in April, the sweet showers fall/ </a:t>
            </a:r>
          </a:p>
          <a:p>
            <a:pPr marL="0" indent="-228600" fontAlgn="auto">
              <a:lnSpc>
                <a:spcPct val="90000"/>
              </a:lnSpc>
              <a:spcBef>
                <a:spcPct val="0"/>
              </a:spcBef>
              <a:spcAft>
                <a:spcPts val="0"/>
              </a:spcAft>
              <a:buFont typeface="Monotype Sorts" pitchFamily="2" charset="2"/>
              <a:buNone/>
            </a:pPr>
            <a:r>
              <a:rPr kumimoji="0" lang="en-US" sz="2400" i="1" dirty="0" smtClean="0">
                <a:solidFill>
                  <a:srgbClr val="FFFF00"/>
                </a:solidFill>
              </a:rPr>
              <a:t>And pierce the drought of March to 	the root, and all/ The veins are bathed in liquor of such 	power/ As brings about the engendering of the flower,/ When also Zephyrus with this sweet breath/ Exhales an air in every grove and heath/ Upon the tender shoots, and the young sun/ His half course in the sign of the Ram has run,/ and the small fowl are</a:t>
            </a:r>
          </a:p>
        </p:txBody>
      </p:sp>
      <p:sp>
        <p:nvSpPr>
          <p:cNvPr id="4" name="TextBox 3"/>
          <p:cNvSpPr txBox="1"/>
          <p:nvPr/>
        </p:nvSpPr>
        <p:spPr>
          <a:xfrm>
            <a:off x="228600" y="4585850"/>
            <a:ext cx="8458200" cy="1569660"/>
          </a:xfrm>
          <a:prstGeom prst="rect">
            <a:avLst/>
          </a:prstGeom>
          <a:noFill/>
        </p:spPr>
        <p:txBody>
          <a:bodyPr wrap="square">
            <a:spAutoFit/>
          </a:bodyPr>
          <a:lstStyle/>
          <a:p>
            <a:pPr>
              <a:defRPr/>
            </a:pPr>
            <a:r>
              <a:rPr lang="en-US" i="1" dirty="0" smtClean="0">
                <a:solidFill>
                  <a:srgbClr val="FFFF00"/>
                </a:solidFill>
                <a:latin typeface="+mn-lt"/>
              </a:rPr>
              <a:t>making melody/ That </a:t>
            </a:r>
            <a:r>
              <a:rPr lang="en-US" i="1" dirty="0">
                <a:solidFill>
                  <a:srgbClr val="FFFF00"/>
                </a:solidFill>
                <a:latin typeface="+mn-lt"/>
              </a:rPr>
              <a:t>sleep away the night with open eye/ (So nature pricks them and their heart engages</a:t>
            </a:r>
            <a:r>
              <a:rPr lang="en-US" i="1" dirty="0" smtClean="0">
                <a:solidFill>
                  <a:srgbClr val="FFFF00"/>
                </a:solidFill>
                <a:latin typeface="+mn-lt"/>
              </a:rPr>
              <a:t>) </a:t>
            </a:r>
            <a:r>
              <a:rPr lang="en-US" b="1" i="1" dirty="0" smtClean="0">
                <a:latin typeface="+mn-lt"/>
              </a:rPr>
              <a:t>(INTRODUCTORY WHEN DEPENDENT CLAUSES)</a:t>
            </a:r>
            <a:r>
              <a:rPr lang="en-US" b="1" i="1" dirty="0" smtClean="0">
                <a:solidFill>
                  <a:srgbClr val="FFFF00"/>
                </a:solidFill>
                <a:latin typeface="+mn-lt"/>
              </a:rPr>
              <a:t>/ </a:t>
            </a:r>
            <a:r>
              <a:rPr lang="en-US" i="1" dirty="0">
                <a:solidFill>
                  <a:srgbClr val="66FF99"/>
                </a:solidFill>
                <a:latin typeface="+mn-lt"/>
              </a:rPr>
              <a:t>Then people long to go on </a:t>
            </a:r>
            <a:r>
              <a:rPr lang="en-US" i="1" dirty="0" smtClean="0">
                <a:solidFill>
                  <a:srgbClr val="66FF99"/>
                </a:solidFill>
                <a:latin typeface="+mn-lt"/>
              </a:rPr>
              <a:t>pilgrimages.</a:t>
            </a:r>
            <a:endParaRPr lang="en-US" i="1" dirty="0">
              <a:solidFill>
                <a:srgbClr val="FFFF00"/>
              </a:solidFill>
              <a:latin typeface="+mn-lt"/>
              <a:cs typeface="Times New Roman" pitchFamily="18" charset="0"/>
            </a:endParaRPr>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341880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467986" y="6017724"/>
            <a:ext cx="5181600" cy="400110"/>
          </a:xfrm>
          <a:prstGeom prst="rect">
            <a:avLst/>
          </a:prstGeom>
          <a:noFill/>
        </p:spPr>
        <p:txBody>
          <a:bodyPr wrap="square" rtlCol="0">
            <a:spAutoFit/>
          </a:bodyPr>
          <a:lstStyle/>
          <a:p>
            <a:pPr algn="r"/>
            <a:r>
              <a:rPr lang="en-US" sz="2000" b="1" dirty="0" smtClean="0">
                <a:latin typeface="Calibri" pitchFamily="34" charset="0"/>
              </a:rPr>
              <a:t>Geoffrey Chaucer, </a:t>
            </a:r>
            <a:r>
              <a:rPr lang="en-US" sz="2000" b="1" i="1" dirty="0" smtClean="0">
                <a:latin typeface="Calibri" pitchFamily="34" charset="0"/>
              </a:rPr>
              <a:t>The Canterbury Tales</a:t>
            </a:r>
            <a:endParaRPr lang="en-US" sz="2000" b="1" i="1" dirty="0">
              <a:latin typeface="Calibri" pitchFamily="34" charset="0"/>
            </a:endParaRPr>
          </a:p>
        </p:txBody>
      </p:sp>
    </p:spTree>
    <p:extLst>
      <p:ext uri="{BB962C8B-B14F-4D97-AF65-F5344CB8AC3E}">
        <p14:creationId xmlns:p14="http://schemas.microsoft.com/office/powerpoint/2010/main" val="2821576374"/>
      </p:ext>
    </p:extLst>
  </p:cSld>
  <p:clrMapOvr>
    <a:masterClrMapping/>
  </p:clrMapOvr>
  <p:transition spd="med">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4800"/>
            <a:ext cx="9144000" cy="2308324"/>
          </a:xfrm>
          <a:prstGeom prst="rect">
            <a:avLst/>
          </a:prstGeom>
          <a:noFill/>
        </p:spPr>
        <p:txBody>
          <a:bodyPr wrap="square" rtlCol="0">
            <a:spAutoFit/>
          </a:bodyPr>
          <a:lstStyle/>
          <a:p>
            <a:pPr algn="ctr"/>
            <a:r>
              <a:rPr lang="en-US" sz="7200" b="1" i="1" dirty="0" smtClean="0">
                <a:solidFill>
                  <a:srgbClr val="FF0000"/>
                </a:solidFill>
                <a:effectLst>
                  <a:outerShdw blurRad="38100" dist="38100" dir="2700000" algn="tl">
                    <a:srgbClr val="000000">
                      <a:alpha val="43137"/>
                    </a:srgbClr>
                  </a:outerShdw>
                </a:effectLst>
                <a:latin typeface="+mj-lt"/>
              </a:rPr>
              <a:t>“Grammar </a:t>
            </a:r>
          </a:p>
          <a:p>
            <a:pPr algn="ctr"/>
            <a:r>
              <a:rPr lang="en-US" sz="7200" b="1" i="1" dirty="0" smtClean="0">
                <a:solidFill>
                  <a:srgbClr val="FF0000"/>
                </a:solidFill>
                <a:effectLst>
                  <a:outerShdw blurRad="38100" dist="38100" dir="2700000" algn="tl">
                    <a:srgbClr val="000000">
                      <a:alpha val="43137"/>
                    </a:srgbClr>
                  </a:outerShdw>
                </a:effectLst>
                <a:latin typeface="+mj-lt"/>
              </a:rPr>
              <a:t>for the Right Brain”</a:t>
            </a:r>
          </a:p>
        </p:txBody>
      </p:sp>
      <p:pic>
        <p:nvPicPr>
          <p:cNvPr id="62466" name="Picture 2" descr="http://www.disneypictures.net/data/media/202/Buzz_Lightyear_h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110" r="14009" b="1970"/>
          <a:stretch/>
        </p:blipFill>
        <p:spPr bwMode="auto">
          <a:xfrm>
            <a:off x="809781" y="2744063"/>
            <a:ext cx="2179079"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71800" y="3200400"/>
            <a:ext cx="5638800" cy="461665"/>
          </a:xfrm>
          <a:prstGeom prst="rect">
            <a:avLst/>
          </a:prstGeom>
          <a:noFill/>
        </p:spPr>
        <p:txBody>
          <a:bodyPr wrap="square" rtlCol="0">
            <a:spAutoFit/>
          </a:bodyPr>
          <a:lstStyle/>
          <a:p>
            <a:endParaRPr lang="en-US" dirty="0"/>
          </a:p>
        </p:txBody>
      </p:sp>
      <p:sp>
        <p:nvSpPr>
          <p:cNvPr id="3" name="TextBox 2"/>
          <p:cNvSpPr txBox="1"/>
          <p:nvPr/>
        </p:nvSpPr>
        <p:spPr>
          <a:xfrm>
            <a:off x="2971800" y="2744063"/>
            <a:ext cx="4800600" cy="3046988"/>
          </a:xfrm>
          <a:prstGeom prst="rect">
            <a:avLst/>
          </a:prstGeom>
          <a:noFill/>
        </p:spPr>
        <p:txBody>
          <a:bodyPr wrap="square" rtlCol="0">
            <a:spAutoFit/>
          </a:bodyPr>
          <a:lstStyle/>
          <a:p>
            <a:pPr algn="ctr"/>
            <a:r>
              <a:rPr lang="en-US" sz="4800" i="1" dirty="0">
                <a:solidFill>
                  <a:srgbClr val="FFFF00"/>
                </a:solidFill>
                <a:effectLst>
                  <a:outerShdw blurRad="38100" dist="38100" dir="2700000" algn="tl">
                    <a:srgbClr val="000000">
                      <a:alpha val="43137"/>
                    </a:srgbClr>
                  </a:outerShdw>
                </a:effectLst>
                <a:latin typeface="+mj-lt"/>
              </a:rPr>
              <a:t>Preparing Students </a:t>
            </a:r>
          </a:p>
          <a:p>
            <a:pPr algn="ctr"/>
            <a:r>
              <a:rPr lang="en-US" sz="4800" i="1" dirty="0">
                <a:solidFill>
                  <a:srgbClr val="FFFF00"/>
                </a:solidFill>
                <a:effectLst>
                  <a:outerShdw blurRad="38100" dist="38100" dir="2700000" algn="tl">
                    <a:srgbClr val="000000">
                      <a:alpha val="43137"/>
                    </a:srgbClr>
                  </a:outerShdw>
                </a:effectLst>
                <a:latin typeface="+mj-lt"/>
              </a:rPr>
              <a:t>for English 101 – </a:t>
            </a:r>
          </a:p>
          <a:p>
            <a:pPr algn="ctr"/>
            <a:r>
              <a:rPr lang="en-US" sz="4800" i="1" dirty="0">
                <a:solidFill>
                  <a:srgbClr val="FFFF00"/>
                </a:solidFill>
                <a:effectLst>
                  <a:outerShdw blurRad="38100" dist="38100" dir="2700000" algn="tl">
                    <a:srgbClr val="000000">
                      <a:alpha val="43137"/>
                    </a:srgbClr>
                  </a:outerShdw>
                </a:effectLst>
                <a:latin typeface="+mj-lt"/>
              </a:rPr>
              <a:t>and Beyond</a:t>
            </a:r>
            <a:r>
              <a:rPr lang="en-US" sz="4800" i="1" dirty="0" smtClean="0">
                <a:solidFill>
                  <a:srgbClr val="FFFF00"/>
                </a:solidFill>
                <a:effectLst>
                  <a:outerShdw blurRad="38100" dist="38100" dir="2700000" algn="tl">
                    <a:srgbClr val="000000">
                      <a:alpha val="43137"/>
                    </a:srgbClr>
                  </a:outerShdw>
                </a:effectLst>
                <a:latin typeface="+mj-lt"/>
              </a:rPr>
              <a:t>!</a:t>
            </a:r>
            <a:endParaRPr lang="en-US" sz="4800" i="1"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59011052"/>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8851" r="62358" b="16877"/>
          <a:stretch/>
        </p:blipFill>
        <p:spPr bwMode="auto">
          <a:xfrm>
            <a:off x="609600" y="821978"/>
            <a:ext cx="1419225" cy="353943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2209800" y="821977"/>
            <a:ext cx="6400800" cy="3539430"/>
          </a:xfrm>
          <a:prstGeom prst="rect">
            <a:avLst/>
          </a:prstGeom>
          <a:noFill/>
        </p:spPr>
        <p:txBody>
          <a:bodyPr wrap="square" rtlCol="0">
            <a:spAutoFit/>
          </a:bodyPr>
          <a:lstStyle/>
          <a:p>
            <a:r>
              <a:rPr lang="en-US" sz="2800" b="1" dirty="0" smtClean="0">
                <a:solidFill>
                  <a:srgbClr val="FF0000"/>
                </a:solidFill>
                <a:latin typeface="+mj-lt"/>
              </a:rPr>
              <a:t>SOME COMMENTS BY DELPIT’S STUDENTS REGARDING THE “PROCESS APPROACH”</a:t>
            </a:r>
            <a:endParaRPr lang="en-US" sz="2800" b="1" dirty="0">
              <a:solidFill>
                <a:srgbClr val="FF0000"/>
              </a:solidFill>
              <a:latin typeface="+mj-lt"/>
            </a:endParaRPr>
          </a:p>
          <a:p>
            <a:pPr marL="800100" lvl="1" indent="-342900">
              <a:buSzPct val="120000"/>
              <a:buFont typeface="Arial" pitchFamily="34" charset="0"/>
              <a:buChar char="•"/>
            </a:pPr>
            <a:r>
              <a:rPr lang="en-US" b="1" dirty="0" smtClean="0">
                <a:solidFill>
                  <a:srgbClr val="FFFF00"/>
                </a:solidFill>
                <a:latin typeface="+mj-lt"/>
              </a:rPr>
              <a:t>“She (</a:t>
            </a:r>
            <a:r>
              <a:rPr lang="en-US" b="1" i="1" dirty="0" smtClean="0">
                <a:solidFill>
                  <a:srgbClr val="FFFF00"/>
                </a:solidFill>
                <a:latin typeface="+mj-lt"/>
              </a:rPr>
              <a:t>the writing process teacher – </a:t>
            </a:r>
            <a:r>
              <a:rPr lang="en-US" b="1" i="1" dirty="0" smtClean="0">
                <a:solidFill>
                  <a:srgbClr val="FFFF00"/>
                </a:solidFill>
                <a:latin typeface="+mj-lt"/>
              </a:rPr>
              <a:t>not</a:t>
            </a:r>
          </a:p>
          <a:p>
            <a:pPr lvl="1">
              <a:buSzPct val="120000"/>
            </a:pPr>
            <a:r>
              <a:rPr lang="en-US" b="1" i="1" dirty="0">
                <a:solidFill>
                  <a:srgbClr val="FFFF00"/>
                </a:solidFill>
                <a:latin typeface="+mj-lt"/>
              </a:rPr>
              <a:t> </a:t>
            </a:r>
            <a:r>
              <a:rPr lang="en-US" b="1" i="1" dirty="0" smtClean="0">
                <a:solidFill>
                  <a:srgbClr val="FFFF00"/>
                </a:solidFill>
                <a:latin typeface="+mj-lt"/>
              </a:rPr>
              <a:t>      </a:t>
            </a:r>
            <a:r>
              <a:rPr lang="en-US" b="1" i="1" dirty="0" smtClean="0">
                <a:solidFill>
                  <a:srgbClr val="FFFF00"/>
                </a:solidFill>
                <a:latin typeface="+mj-lt"/>
              </a:rPr>
              <a:t>Delpit</a:t>
            </a:r>
            <a:r>
              <a:rPr lang="en-US" b="1" dirty="0" smtClean="0">
                <a:solidFill>
                  <a:srgbClr val="FFFF00"/>
                </a:solidFill>
                <a:latin typeface="+mj-lt"/>
              </a:rPr>
              <a:t>) didn’t teach us anything”;</a:t>
            </a:r>
          </a:p>
          <a:p>
            <a:pPr marL="800100" lvl="1" indent="-342900">
              <a:buSzPct val="120000"/>
              <a:buFont typeface="Arial" pitchFamily="34" charset="0"/>
              <a:buChar char="•"/>
            </a:pPr>
            <a:r>
              <a:rPr lang="en-US" b="1" dirty="0" smtClean="0">
                <a:solidFill>
                  <a:srgbClr val="FFFF00"/>
                </a:solidFill>
                <a:latin typeface="+mj-lt"/>
              </a:rPr>
              <a:t>“When I’m in the classroom, I’m </a:t>
            </a:r>
            <a:r>
              <a:rPr lang="en-US" b="1" dirty="0" smtClean="0">
                <a:solidFill>
                  <a:srgbClr val="FFFF00"/>
                </a:solidFill>
                <a:latin typeface="+mj-lt"/>
              </a:rPr>
              <a:t>looking</a:t>
            </a:r>
          </a:p>
          <a:p>
            <a:pPr lvl="1">
              <a:buSzPct val="120000"/>
            </a:pPr>
            <a:r>
              <a:rPr lang="en-US" b="1" dirty="0">
                <a:solidFill>
                  <a:srgbClr val="FFFF00"/>
                </a:solidFill>
                <a:latin typeface="+mj-lt"/>
              </a:rPr>
              <a:t> </a:t>
            </a:r>
            <a:r>
              <a:rPr lang="en-US" b="1" dirty="0" smtClean="0">
                <a:solidFill>
                  <a:srgbClr val="FFFF00"/>
                </a:solidFill>
                <a:latin typeface="+mj-lt"/>
              </a:rPr>
              <a:t>      </a:t>
            </a:r>
            <a:r>
              <a:rPr lang="en-US" b="1" dirty="0" smtClean="0">
                <a:solidFill>
                  <a:srgbClr val="FFFF00"/>
                </a:solidFill>
                <a:latin typeface="+mj-lt"/>
              </a:rPr>
              <a:t>for structure</a:t>
            </a:r>
            <a:r>
              <a:rPr lang="en-US" b="1" dirty="0" smtClean="0">
                <a:solidFill>
                  <a:srgbClr val="FFFF00"/>
                </a:solidFill>
                <a:latin typeface="+mj-lt"/>
              </a:rPr>
              <a:t>”; </a:t>
            </a:r>
          </a:p>
          <a:p>
            <a:pPr marL="800100" lvl="1" indent="-342900">
              <a:spcAft>
                <a:spcPts val="0"/>
              </a:spcAft>
              <a:buSzPct val="120000"/>
              <a:buFont typeface="Arial" pitchFamily="34" charset="0"/>
              <a:buChar char="•"/>
            </a:pPr>
            <a:r>
              <a:rPr lang="en-US" b="1" dirty="0" smtClean="0">
                <a:solidFill>
                  <a:srgbClr val="FFFF00"/>
                </a:solidFill>
                <a:latin typeface="+mj-lt"/>
              </a:rPr>
              <a:t>“The teacher claimed to use a </a:t>
            </a:r>
            <a:r>
              <a:rPr lang="en-US" b="1" dirty="0" smtClean="0">
                <a:solidFill>
                  <a:srgbClr val="FFFF00"/>
                </a:solidFill>
                <a:latin typeface="+mj-lt"/>
              </a:rPr>
              <a:t>process</a:t>
            </a:r>
          </a:p>
          <a:p>
            <a:pPr lvl="1">
              <a:spcAft>
                <a:spcPts val="0"/>
              </a:spcAft>
              <a:buSzPct val="120000"/>
            </a:pPr>
            <a:r>
              <a:rPr lang="en-US" b="1" dirty="0">
                <a:solidFill>
                  <a:srgbClr val="FFFF00"/>
                </a:solidFill>
                <a:latin typeface="+mj-lt"/>
              </a:rPr>
              <a:t> </a:t>
            </a:r>
            <a:r>
              <a:rPr lang="en-US" b="1" dirty="0" smtClean="0">
                <a:solidFill>
                  <a:srgbClr val="FFFF00"/>
                </a:solidFill>
                <a:latin typeface="+mj-lt"/>
              </a:rPr>
              <a:t>       </a:t>
            </a:r>
            <a:r>
              <a:rPr lang="en-US" b="1" dirty="0" smtClean="0">
                <a:solidFill>
                  <a:srgbClr val="FFFF00"/>
                </a:solidFill>
                <a:latin typeface="+mj-lt"/>
              </a:rPr>
              <a:t>approach</a:t>
            </a:r>
            <a:r>
              <a:rPr lang="en-US" b="1" dirty="0" smtClean="0">
                <a:solidFill>
                  <a:srgbClr val="FFFF00"/>
                </a:solidFill>
                <a:latin typeface="+mj-lt"/>
              </a:rPr>
              <a:t>, but what she really did </a:t>
            </a:r>
            <a:r>
              <a:rPr lang="en-US" b="1" dirty="0" smtClean="0">
                <a:solidFill>
                  <a:srgbClr val="FFFF00"/>
                </a:solidFill>
                <a:latin typeface="+mj-lt"/>
              </a:rPr>
              <a:t>was</a:t>
            </a:r>
          </a:p>
          <a:p>
            <a:pPr lvl="1">
              <a:spcAft>
                <a:spcPts val="0"/>
              </a:spcAft>
              <a:buSzPct val="120000"/>
            </a:pPr>
            <a:r>
              <a:rPr lang="en-US" b="1" dirty="0">
                <a:solidFill>
                  <a:srgbClr val="FFFF00"/>
                </a:solidFill>
                <a:latin typeface="+mj-lt"/>
              </a:rPr>
              <a:t> </a:t>
            </a:r>
            <a:r>
              <a:rPr lang="en-US" b="1" dirty="0" smtClean="0">
                <a:solidFill>
                  <a:srgbClr val="FFFF00"/>
                </a:solidFill>
                <a:latin typeface="+mj-lt"/>
              </a:rPr>
              <a:t>       </a:t>
            </a:r>
            <a:r>
              <a:rPr lang="en-US" b="1" dirty="0" smtClean="0">
                <a:solidFill>
                  <a:srgbClr val="FFFF00"/>
                </a:solidFill>
                <a:latin typeface="+mj-lt"/>
              </a:rPr>
              <a:t>hide </a:t>
            </a:r>
            <a:r>
              <a:rPr lang="en-US" b="1" dirty="0" smtClean="0">
                <a:solidFill>
                  <a:srgbClr val="FFFF00"/>
                </a:solidFill>
                <a:latin typeface="+mj-lt"/>
              </a:rPr>
              <a:t>behind fancy words.” </a:t>
            </a:r>
            <a:endParaRPr lang="en-US" b="1" dirty="0">
              <a:solidFill>
                <a:srgbClr val="FFFF00"/>
              </a:solidFill>
              <a:latin typeface="+mj-lt"/>
            </a:endParaRPr>
          </a:p>
        </p:txBody>
      </p:sp>
      <p:sp>
        <p:nvSpPr>
          <p:cNvPr id="6" name="TextBox 5"/>
          <p:cNvSpPr txBox="1"/>
          <p:nvPr/>
        </p:nvSpPr>
        <p:spPr>
          <a:xfrm>
            <a:off x="609600" y="4648200"/>
            <a:ext cx="8001000" cy="1569660"/>
          </a:xfrm>
          <a:prstGeom prst="rect">
            <a:avLst/>
          </a:prstGeom>
          <a:noFill/>
        </p:spPr>
        <p:txBody>
          <a:bodyPr wrap="square" rtlCol="0">
            <a:spAutoFit/>
          </a:bodyPr>
          <a:lstStyle/>
          <a:p>
            <a:pPr marL="0" lvl="1"/>
            <a:r>
              <a:rPr lang="en-US" sz="3200" b="1" dirty="0">
                <a:solidFill>
                  <a:srgbClr val="FF0000"/>
                </a:solidFill>
                <a:latin typeface="+mj-lt"/>
              </a:rPr>
              <a:t>DELPIT’S CONCLUSION: </a:t>
            </a:r>
            <a:r>
              <a:rPr lang="en-US" sz="3200" b="1" dirty="0" smtClean="0">
                <a:solidFill>
                  <a:srgbClr val="FFFF00"/>
                </a:solidFill>
                <a:latin typeface="+mj-lt"/>
              </a:rPr>
              <a:t>“Teachers </a:t>
            </a:r>
            <a:r>
              <a:rPr lang="en-US" sz="3200" b="1" dirty="0">
                <a:solidFill>
                  <a:srgbClr val="FFFF00"/>
                </a:solidFill>
                <a:latin typeface="+mj-lt"/>
              </a:rPr>
              <a:t>do students no service to suggest, even implicitly, that </a:t>
            </a:r>
            <a:r>
              <a:rPr lang="en-US" sz="3200" b="1" dirty="0" smtClean="0">
                <a:solidFill>
                  <a:srgbClr val="FFFF00"/>
                </a:solidFill>
                <a:latin typeface="+mj-lt"/>
              </a:rPr>
              <a:t>‘product’ </a:t>
            </a:r>
            <a:r>
              <a:rPr lang="en-US" sz="3200" b="1" dirty="0">
                <a:solidFill>
                  <a:srgbClr val="FFFF00"/>
                </a:solidFill>
                <a:latin typeface="+mj-lt"/>
              </a:rPr>
              <a:t>is not important</a:t>
            </a:r>
            <a:r>
              <a:rPr lang="en-US" sz="3200" b="1" dirty="0" smtClean="0">
                <a:solidFill>
                  <a:srgbClr val="FFFF00"/>
                </a:solidFill>
                <a:latin typeface="+mj-lt"/>
              </a:rPr>
              <a:t>.”</a:t>
            </a:r>
            <a:endParaRPr lang="en-US" dirty="0">
              <a:solidFill>
                <a:srgbClr val="FFFF00"/>
              </a:solidFill>
            </a:endParaRPr>
          </a:p>
        </p:txBody>
      </p:sp>
    </p:spTree>
    <p:extLst>
      <p:ext uri="{BB962C8B-B14F-4D97-AF65-F5344CB8AC3E}">
        <p14:creationId xmlns:p14="http://schemas.microsoft.com/office/powerpoint/2010/main" val="3555811293"/>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9144000" cy="3886200"/>
          </a:xfrm>
        </p:spPr>
        <p:txBody>
          <a:bodyPr>
            <a:noAutofit/>
          </a:bodyPr>
          <a:lstStyle/>
          <a:p>
            <a:r>
              <a:rPr lang="en-US" sz="6000" b="1" dirty="0" smtClean="0">
                <a:solidFill>
                  <a:srgbClr val="FF0000"/>
                </a:solidFill>
              </a:rPr>
              <a:t>Some discouraging news from decades of the “process approach” to writing</a:t>
            </a:r>
            <a:endParaRPr lang="en-US" sz="6000" b="1" dirty="0">
              <a:solidFill>
                <a:srgbClr val="FF0000"/>
              </a:solidFill>
            </a:endParaRPr>
          </a:p>
        </p:txBody>
      </p:sp>
    </p:spTree>
    <p:extLst>
      <p:ext uri="{BB962C8B-B14F-4D97-AF65-F5344CB8AC3E}">
        <p14:creationId xmlns:p14="http://schemas.microsoft.com/office/powerpoint/2010/main" val="1063290445"/>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eph_banne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128" y="1368184"/>
            <a:ext cx="82010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295400" y="375312"/>
            <a:ext cx="6324600" cy="830997"/>
          </a:xfrm>
          <a:prstGeom prst="rect">
            <a:avLst/>
          </a:prstGeom>
          <a:noFill/>
        </p:spPr>
        <p:txBody>
          <a:bodyPr>
            <a:spAutoFit/>
          </a:bodyPr>
          <a:lstStyle/>
          <a:p>
            <a:pPr algn="ctr">
              <a:defRPr/>
            </a:pPr>
            <a:r>
              <a:rPr lang="en-US" sz="4800" b="1" dirty="0" smtClean="0">
                <a:solidFill>
                  <a:srgbClr val="FF0000"/>
                </a:solidFill>
                <a:latin typeface="+mn-lt"/>
              </a:rPr>
              <a:t>NAEP, 1999</a:t>
            </a:r>
            <a:endParaRPr lang="en-US" sz="4800" b="1" dirty="0">
              <a:solidFill>
                <a:srgbClr val="FF0000"/>
              </a:solidFill>
              <a:latin typeface="+mn-lt"/>
            </a:endParaRPr>
          </a:p>
        </p:txBody>
      </p:sp>
      <p:sp>
        <p:nvSpPr>
          <p:cNvPr id="6" name="TextBox 5"/>
          <p:cNvSpPr txBox="1"/>
          <p:nvPr/>
        </p:nvSpPr>
        <p:spPr>
          <a:xfrm>
            <a:off x="620713" y="4691416"/>
            <a:ext cx="7304087" cy="1600438"/>
          </a:xfrm>
          <a:prstGeom prst="rect">
            <a:avLst/>
          </a:prstGeom>
          <a:noFill/>
        </p:spPr>
        <p:txBody>
          <a:bodyPr>
            <a:spAutoFit/>
          </a:bodyPr>
          <a:lstStyle/>
          <a:p>
            <a:pPr algn="ctr">
              <a:defRPr/>
            </a:pPr>
            <a:r>
              <a:rPr lang="en-US" sz="4000" b="1" dirty="0">
                <a:solidFill>
                  <a:srgbClr val="FFFF00"/>
                </a:solidFill>
                <a:latin typeface="+mn-lt"/>
              </a:rPr>
              <a:t>“The overall writing performance of students has </a:t>
            </a:r>
            <a:r>
              <a:rPr lang="en-US" sz="4000" b="1" dirty="0" smtClean="0">
                <a:solidFill>
                  <a:srgbClr val="FFFF00"/>
                </a:solidFill>
                <a:latin typeface="+mn-lt"/>
              </a:rPr>
              <a:t>stagnated” </a:t>
            </a:r>
          </a:p>
          <a:p>
            <a:pPr algn="ctr">
              <a:defRPr/>
            </a:pPr>
            <a:r>
              <a:rPr lang="en-US" sz="1800" b="1" dirty="0" smtClean="0">
                <a:solidFill>
                  <a:srgbClr val="FFFF00"/>
                </a:solidFill>
                <a:latin typeface="+mn-lt"/>
              </a:rPr>
              <a:t>(quoted in “Losing the Product in the Process” EJ </a:t>
            </a:r>
            <a:r>
              <a:rPr lang="en-US" sz="1800" b="1" dirty="0" err="1" smtClean="0">
                <a:solidFill>
                  <a:srgbClr val="FFFF00"/>
                </a:solidFill>
                <a:latin typeface="+mn-lt"/>
              </a:rPr>
              <a:t>Vol</a:t>
            </a:r>
            <a:r>
              <a:rPr lang="en-US" sz="1800" b="1" dirty="0" smtClean="0">
                <a:solidFill>
                  <a:srgbClr val="FFFF00"/>
                </a:solidFill>
                <a:latin typeface="+mn-lt"/>
              </a:rPr>
              <a:t> 88, No 5</a:t>
            </a:r>
            <a:endParaRPr lang="en-US" sz="1800" b="1" dirty="0">
              <a:solidFill>
                <a:srgbClr val="FFFF00"/>
              </a:solidFill>
              <a:latin typeface="+mn-lt"/>
            </a:endParaRPr>
          </a:p>
        </p:txBody>
      </p:sp>
    </p:spTree>
    <p:extLst>
      <p:ext uri="{BB962C8B-B14F-4D97-AF65-F5344CB8AC3E}">
        <p14:creationId xmlns:p14="http://schemas.microsoft.com/office/powerpoint/2010/main" val="3164379894"/>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350715" y="2022143"/>
            <a:ext cx="6477000" cy="2057400"/>
          </a:xfrm>
          <a:prstGeom prst="rect">
            <a:avLst/>
          </a:prstGeom>
        </p:spPr>
      </p:pic>
      <p:sp>
        <p:nvSpPr>
          <p:cNvPr id="5" name="TextBox 4"/>
          <p:cNvSpPr txBox="1"/>
          <p:nvPr/>
        </p:nvSpPr>
        <p:spPr>
          <a:xfrm>
            <a:off x="6824" y="4114800"/>
            <a:ext cx="9164782" cy="1692771"/>
          </a:xfrm>
          <a:prstGeom prst="rect">
            <a:avLst/>
          </a:prstGeom>
          <a:noFill/>
        </p:spPr>
        <p:txBody>
          <a:bodyPr wrap="square" rtlCol="0">
            <a:spAutoFit/>
          </a:bodyPr>
          <a:lstStyle/>
          <a:p>
            <a:pPr algn="ctr"/>
            <a:r>
              <a:rPr lang="en-US" sz="4000" b="1" dirty="0" smtClean="0">
                <a:solidFill>
                  <a:srgbClr val="FFFF00"/>
                </a:solidFill>
                <a:effectLst>
                  <a:outerShdw blurRad="38100" dist="38100" dir="2700000" algn="tl">
                    <a:srgbClr val="000000">
                      <a:alpha val="43137"/>
                    </a:srgbClr>
                  </a:outerShdw>
                </a:effectLst>
                <a:latin typeface="+mn-lt"/>
              </a:rPr>
              <a:t>“M.B.A</a:t>
            </a:r>
            <a:r>
              <a:rPr lang="en-US" sz="4000" b="1" dirty="0">
                <a:solidFill>
                  <a:srgbClr val="FFFF00"/>
                </a:solidFill>
                <a:effectLst>
                  <a:outerShdw blurRad="38100" dist="38100" dir="2700000" algn="tl">
                    <a:srgbClr val="000000">
                      <a:alpha val="43137"/>
                    </a:srgbClr>
                  </a:outerShdw>
                </a:effectLst>
                <a:latin typeface="+mn-lt"/>
              </a:rPr>
              <a:t>. Recruiters’ No. 1 Pet Peeve: </a:t>
            </a:r>
            <a:endParaRPr lang="en-US" sz="4000" dirty="0">
              <a:solidFill>
                <a:srgbClr val="FFFF00"/>
              </a:solidFill>
              <a:effectLst>
                <a:outerShdw blurRad="38100" dist="38100" dir="2700000" algn="tl">
                  <a:srgbClr val="000000">
                    <a:alpha val="43137"/>
                  </a:srgbClr>
                </a:outerShdw>
              </a:effectLst>
              <a:latin typeface="+mn-lt"/>
            </a:endParaRPr>
          </a:p>
          <a:p>
            <a:pPr algn="ctr"/>
            <a:r>
              <a:rPr lang="en-US" sz="4000" b="1" dirty="0">
                <a:solidFill>
                  <a:srgbClr val="FFFF00"/>
                </a:solidFill>
                <a:effectLst>
                  <a:outerShdw blurRad="38100" dist="38100" dir="2700000" algn="tl">
                    <a:srgbClr val="000000">
                      <a:alpha val="43137"/>
                    </a:srgbClr>
                  </a:outerShdw>
                </a:effectLst>
                <a:latin typeface="+mn-lt"/>
              </a:rPr>
              <a:t>Poor Writing and Speaking </a:t>
            </a:r>
            <a:r>
              <a:rPr lang="en-US" sz="4000" b="1" dirty="0" smtClean="0">
                <a:solidFill>
                  <a:srgbClr val="FFFF00"/>
                </a:solidFill>
                <a:effectLst>
                  <a:outerShdw blurRad="38100" dist="38100" dir="2700000" algn="tl">
                    <a:srgbClr val="000000">
                      <a:alpha val="43137"/>
                    </a:srgbClr>
                  </a:outerShdw>
                </a:effectLst>
                <a:latin typeface="+mn-lt"/>
              </a:rPr>
              <a:t>Skills”</a:t>
            </a:r>
            <a:endParaRPr lang="en-US" sz="4000" dirty="0">
              <a:solidFill>
                <a:srgbClr val="FFFF00"/>
              </a:solidFill>
              <a:effectLst>
                <a:outerShdw blurRad="38100" dist="38100" dir="2700000" algn="tl">
                  <a:srgbClr val="000000">
                    <a:alpha val="43137"/>
                  </a:srgbClr>
                </a:outerShdw>
              </a:effectLst>
              <a:latin typeface="+mn-lt"/>
            </a:endParaRPr>
          </a:p>
          <a:p>
            <a:endParaRPr lang="en-US" dirty="0"/>
          </a:p>
        </p:txBody>
      </p:sp>
      <p:sp>
        <p:nvSpPr>
          <p:cNvPr id="6" name="TextBox 5"/>
          <p:cNvSpPr txBox="1"/>
          <p:nvPr/>
        </p:nvSpPr>
        <p:spPr>
          <a:xfrm>
            <a:off x="0" y="1066800"/>
            <a:ext cx="9144000" cy="830997"/>
          </a:xfrm>
          <a:prstGeom prst="rect">
            <a:avLst/>
          </a:prstGeom>
          <a:noFill/>
        </p:spPr>
        <p:txBody>
          <a:bodyPr wrap="square" rtlCol="0">
            <a:spAutoFit/>
          </a:bodyPr>
          <a:lstStyle/>
          <a:p>
            <a:pPr algn="ctr"/>
            <a:r>
              <a:rPr lang="en-US" sz="4800" b="1" dirty="0" smtClean="0">
                <a:solidFill>
                  <a:srgbClr val="FF0000"/>
                </a:solidFill>
                <a:effectLst>
                  <a:outerShdw blurRad="38100" dist="38100" dir="2700000" algn="tl">
                    <a:srgbClr val="000000">
                      <a:alpha val="43137"/>
                    </a:srgbClr>
                  </a:outerShdw>
                </a:effectLst>
                <a:latin typeface="+mj-lt"/>
              </a:rPr>
              <a:t>THE WALL STREET JOURNAL 2006</a:t>
            </a:r>
            <a:endParaRPr lang="en-US" sz="4800" b="1" dirty="0">
              <a:solidFill>
                <a:srgbClr val="FF0000"/>
              </a:solidFill>
            </a:endParaRPr>
          </a:p>
        </p:txBody>
      </p:sp>
    </p:spTree>
    <p:extLst>
      <p:ext uri="{BB962C8B-B14F-4D97-AF65-F5344CB8AC3E}">
        <p14:creationId xmlns:p14="http://schemas.microsoft.com/office/powerpoint/2010/main" val="3677986299"/>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2975</TotalTime>
  <Words>2512</Words>
  <Application>Microsoft Office PowerPoint</Application>
  <PresentationFormat>Overhead</PresentationFormat>
  <Paragraphs>262</Paragraphs>
  <Slides>56</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Some discouraging news from decades of the “process approach” to writing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Impact of Grammar on Writing</vt:lpstr>
      <vt:lpstr>The “Braddock Report”</vt:lpstr>
      <vt:lpstr>PowerPoint Presentation</vt:lpstr>
      <vt:lpstr>The “Hillocks Report”</vt:lpstr>
      <vt:lpstr>Mike Rose’s “Goddess Grammatica” </vt:lpstr>
      <vt:lpstr>Traditional Grammar Instruction = “Grammar for the Left Brain”</vt:lpstr>
      <vt:lpstr>Introducing Grammar  for the Right Brain!</vt:lpstr>
      <vt:lpstr>PowerPoint Presentation</vt:lpstr>
      <vt:lpstr>PowerPoint Presentation</vt:lpstr>
      <vt:lpstr>PowerPoint Presentation</vt:lpstr>
      <vt:lpstr>But what is  meaning?</vt:lpstr>
      <vt:lpstr>The Six Parts of Meaning  (rather than the 8 parts of speech):</vt:lpstr>
      <vt:lpstr>Let’s see how grammatical forms can create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WHAT, and HOW Meaning</vt:lpstr>
      <vt:lpstr>Does it work?</vt:lpstr>
      <vt:lpstr>PowerPoint Presentation</vt:lpstr>
      <vt:lpstr>PowerPoint Presentation</vt:lpstr>
      <vt:lpstr>“In the late summer of that year (“WHEN” PREPOSITIONAL PHRASES), we lived (KERNEL SENTENCE) in a house in a village (WHERE” PREPOSITIONAL PHRASES) that looked* across the river and the plain to the mountains (“WHERE” PREPOSITIONAL PHRASES) .”</vt:lpstr>
      <vt:lpstr>PowerPoint Presentation</vt:lpstr>
      <vt:lpstr>PowerPoint Presentation</vt:lpstr>
      <vt:lpstr>PowerPoint Presentation</vt:lpstr>
      <vt:lpstr>PowerPoint Presentation</vt:lpstr>
      <vt:lpstr>Grandma Stella on Appositives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Grammar for the Right Brain</dc:title>
  <dc:creator>Linda K. Allen</dc:creator>
  <cp:lastModifiedBy>owner</cp:lastModifiedBy>
  <cp:revision>366</cp:revision>
  <cp:lastPrinted>2013-06-05T05:46:04Z</cp:lastPrinted>
  <dcterms:created xsi:type="dcterms:W3CDTF">2005-08-27T13:33:16Z</dcterms:created>
  <dcterms:modified xsi:type="dcterms:W3CDTF">2013-06-13T15:16:28Z</dcterms:modified>
</cp:coreProperties>
</file>