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Lst>
  <p:sldIdLst>
    <p:sldId id="256" r:id="rId2"/>
    <p:sldId id="257" r:id="rId3"/>
    <p:sldId id="258" r:id="rId4"/>
    <p:sldId id="268" r:id="rId5"/>
    <p:sldId id="261" r:id="rId6"/>
    <p:sldId id="262" r:id="rId7"/>
    <p:sldId id="263" r:id="rId8"/>
    <p:sldId id="269" r:id="rId9"/>
    <p:sldId id="264" r:id="rId10"/>
    <p:sldId id="265" r:id="rId11"/>
    <p:sldId id="266" r:id="rId12"/>
    <p:sldId id="270" r:id="rId13"/>
    <p:sldId id="271" r:id="rId14"/>
    <p:sldId id="272" r:id="rId15"/>
    <p:sldId id="273" r:id="rId16"/>
    <p:sldId id="274" r:id="rId17"/>
    <p:sldId id="267"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25CF0F-4079-45FD-B311-1BFD9E3CF266}"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309894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5CF0F-4079-45FD-B311-1BFD9E3CF266}"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296565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5CF0F-4079-45FD-B311-1BFD9E3CF266}"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416320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5CF0F-4079-45FD-B311-1BFD9E3CF266}"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143062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5CF0F-4079-45FD-B311-1BFD9E3CF266}"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100415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25CF0F-4079-45FD-B311-1BFD9E3CF266}"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105400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25CF0F-4079-45FD-B311-1BFD9E3CF266}" type="datetimeFigureOut">
              <a:rPr lang="en-US" smtClean="0"/>
              <a:pPr/>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201614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25CF0F-4079-45FD-B311-1BFD9E3CF266}" type="datetimeFigureOut">
              <a:rPr lang="en-US" smtClean="0"/>
              <a:pPr/>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12718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5CF0F-4079-45FD-B311-1BFD9E3CF266}" type="datetimeFigureOut">
              <a:rPr lang="en-US" smtClean="0"/>
              <a:pPr/>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301498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5CF0F-4079-45FD-B311-1BFD9E3CF266}"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272022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5CF0F-4079-45FD-B311-1BFD9E3CF266}"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C769B-C530-4C08-9CAE-6CF17AF2CAF3}" type="slidenum">
              <a:rPr lang="en-US" smtClean="0"/>
              <a:pPr/>
              <a:t>‹#›</a:t>
            </a:fld>
            <a:endParaRPr lang="en-US"/>
          </a:p>
        </p:txBody>
      </p:sp>
    </p:spTree>
    <p:extLst>
      <p:ext uri="{BB962C8B-B14F-4D97-AF65-F5344CB8AC3E}">
        <p14:creationId xmlns:p14="http://schemas.microsoft.com/office/powerpoint/2010/main" val="239685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5CF0F-4079-45FD-B311-1BFD9E3CF266}" type="datetimeFigureOut">
              <a:rPr lang="en-US" smtClean="0"/>
              <a:pPr/>
              <a:t>6/12/2013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C769B-C530-4C08-9CAE-6CF17AF2CAF3}" type="slidenum">
              <a:rPr lang="en-US" smtClean="0"/>
              <a:pPr/>
              <a:t>‹#›</a:t>
            </a:fld>
            <a:endParaRPr lang="en-US"/>
          </a:p>
        </p:txBody>
      </p:sp>
    </p:spTree>
    <p:extLst>
      <p:ext uri="{BB962C8B-B14F-4D97-AF65-F5344CB8AC3E}">
        <p14:creationId xmlns:p14="http://schemas.microsoft.com/office/powerpoint/2010/main" val="3755084165"/>
      </p:ext>
    </p:extLst>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Autofit/>
          </a:bodyPr>
          <a:lstStyle/>
          <a:p>
            <a:r>
              <a:rPr lang="en-US" sz="9600" i="1" dirty="0" smtClean="0"/>
              <a:t/>
            </a:r>
            <a:br>
              <a:rPr lang="en-US" sz="9600" i="1" dirty="0" smtClean="0"/>
            </a:br>
            <a:r>
              <a:rPr lang="en-US" sz="9600" i="1" dirty="0" smtClean="0"/>
              <a:t>LEAP</a:t>
            </a:r>
            <a:r>
              <a:rPr lang="en-US" sz="2800" i="1" dirty="0" smtClean="0"/>
              <a:t> </a:t>
            </a:r>
            <a:br>
              <a:rPr lang="en-US" sz="2800" i="1" dirty="0" smtClean="0"/>
            </a:br>
            <a:r>
              <a:rPr lang="en-US" sz="2800" i="1" dirty="0" smtClean="0"/>
              <a:t>at </a:t>
            </a:r>
            <a:br>
              <a:rPr lang="en-US" sz="2800" i="1" dirty="0" smtClean="0"/>
            </a:br>
            <a:r>
              <a:rPr lang="en-US" sz="2800" i="1" dirty="0" smtClean="0"/>
              <a:t>Union County College </a:t>
            </a:r>
            <a:r>
              <a:rPr lang="en-US" sz="9600" i="1" dirty="0" smtClean="0"/>
              <a:t/>
            </a:r>
            <a:br>
              <a:rPr lang="en-US" sz="9600" i="1" dirty="0" smtClean="0"/>
            </a:br>
            <a:endParaRPr lang="en-US" sz="9600" i="1" dirty="0"/>
          </a:p>
        </p:txBody>
      </p:sp>
      <p:sp>
        <p:nvSpPr>
          <p:cNvPr id="3" name="Subtitle 2"/>
          <p:cNvSpPr>
            <a:spLocks noGrp="1"/>
          </p:cNvSpPr>
          <p:nvPr>
            <p:ph type="subTitle" idx="1"/>
          </p:nvPr>
        </p:nvSpPr>
        <p:spPr/>
        <p:txBody>
          <a:bodyPr>
            <a:normAutofit/>
          </a:bodyPr>
          <a:lstStyle/>
          <a:p>
            <a:r>
              <a:rPr lang="en-US" b="1" dirty="0" smtClean="0">
                <a:solidFill>
                  <a:schemeClr val="tx1"/>
                </a:solidFill>
              </a:rPr>
              <a:t>Title V Grant:</a:t>
            </a:r>
          </a:p>
          <a:p>
            <a:r>
              <a:rPr lang="en-US" b="1" dirty="0" smtClean="0">
                <a:solidFill>
                  <a:schemeClr val="tx1"/>
                </a:solidFill>
              </a:rPr>
              <a:t>Learning Enhanced Through Accelerated Paths</a:t>
            </a:r>
            <a:endParaRPr lang="en-US"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953000"/>
            <a:ext cx="1752600" cy="1467803"/>
          </a:xfrm>
          <a:prstGeom prst="rect">
            <a:avLst/>
          </a:prstGeom>
        </p:spPr>
      </p:pic>
    </p:spTree>
    <p:custDataLst>
      <p:tags r:id="rId1"/>
    </p:custDataLst>
    <p:extLst>
      <p:ext uri="{BB962C8B-B14F-4D97-AF65-F5344CB8AC3E}">
        <p14:creationId xmlns:p14="http://schemas.microsoft.com/office/powerpoint/2010/main" val="2749872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097 OUTCOMES</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marL="0" indent="0">
              <a:buNone/>
            </a:pPr>
            <a:endParaRPr lang="en-US" dirty="0" smtClean="0"/>
          </a:p>
          <a:p>
            <a:pPr marL="0" indent="0">
              <a:buNone/>
            </a:pPr>
            <a:r>
              <a:rPr lang="en-US" dirty="0" smtClean="0"/>
              <a:t>Upon </a:t>
            </a:r>
            <a:r>
              <a:rPr lang="en-US" dirty="0"/>
              <a:t>completion of the course, students will be able to</a:t>
            </a:r>
          </a:p>
          <a:p>
            <a:pPr lvl="0"/>
            <a:r>
              <a:rPr lang="en-US" dirty="0"/>
              <a:t>Read critically from a variety of texts (primarily non-fiction): improve note-taking, ask their own questions, reflect on what is significant in a text, consider in what way(s) texts relate to their own personal experience.</a:t>
            </a:r>
          </a:p>
          <a:p>
            <a:pPr lvl="0"/>
            <a:r>
              <a:rPr lang="en-US" dirty="0"/>
              <a:t>Develop text-based writings, making use of a variety of genres, including narrative and description, analysis and interpretation of a text, and the persuasive essay.</a:t>
            </a:r>
          </a:p>
          <a:p>
            <a:pPr lvl="0"/>
            <a:r>
              <a:rPr lang="en-US" dirty="0"/>
              <a:t>Follow the steps of the writing process, taking papers through several drafts and a final editing.</a:t>
            </a:r>
          </a:p>
          <a:p>
            <a:pPr lvl="0"/>
            <a:r>
              <a:rPr lang="en-US" dirty="0"/>
              <a:t>Through the use of a writing skills handbook or computer based program, master the skills necessary to write essays free of surface errors.</a:t>
            </a:r>
          </a:p>
          <a:p>
            <a:pPr lvl="0"/>
            <a:r>
              <a:rPr lang="en-US" dirty="0"/>
              <a:t>Respond to readings by means of informal writing and objective questions.</a:t>
            </a:r>
          </a:p>
          <a:p>
            <a:pPr lvl="0"/>
            <a:r>
              <a:rPr lang="en-US" dirty="0"/>
              <a:t>Demonstrate information literacy through library database and Internet assignments and the completion of a short research paper.</a:t>
            </a:r>
          </a:p>
          <a:p>
            <a:r>
              <a:rPr lang="en-US" dirty="0" smtClean="0"/>
              <a:t>Write </a:t>
            </a:r>
            <a:r>
              <a:rPr lang="en-US" dirty="0"/>
              <a:t>focused in-class essays  </a:t>
            </a:r>
          </a:p>
          <a:p>
            <a:r>
              <a:rPr lang="en-US" dirty="0" smtClean="0"/>
              <a:t>Work </a:t>
            </a:r>
            <a:r>
              <a:rPr lang="en-US" dirty="0"/>
              <a:t>on building vocabulary.</a:t>
            </a:r>
          </a:p>
          <a:p>
            <a:pPr>
              <a:buNone/>
            </a:pPr>
            <a:r>
              <a:rPr lang="en-US" dirty="0"/>
              <a:t> </a:t>
            </a:r>
          </a:p>
          <a:p>
            <a:endParaRPr lang="en-US" dirty="0"/>
          </a:p>
        </p:txBody>
      </p:sp>
    </p:spTree>
    <p:custDataLst>
      <p:tags r:id="rId1"/>
    </p:custDataLst>
    <p:extLst>
      <p:ext uri="{BB962C8B-B14F-4D97-AF65-F5344CB8AC3E}">
        <p14:creationId xmlns:p14="http://schemas.microsoft.com/office/powerpoint/2010/main" val="123362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rmAutofit/>
          </a:bodyPr>
          <a:lstStyle/>
          <a:p>
            <a:r>
              <a:rPr lang="en-US" dirty="0" smtClean="0"/>
              <a:t>ENGLISH 097 TEACHING STRATEGIES</a:t>
            </a:r>
            <a:endParaRPr lang="en-US" dirty="0"/>
          </a:p>
        </p:txBody>
      </p:sp>
      <p:sp>
        <p:nvSpPr>
          <p:cNvPr id="3" name="Subtitle 2"/>
          <p:cNvSpPr>
            <a:spLocks noGrp="1"/>
          </p:cNvSpPr>
          <p:nvPr>
            <p:ph type="subTitle" idx="1"/>
          </p:nvPr>
        </p:nvSpPr>
        <p:spPr>
          <a:xfrm>
            <a:off x="762000" y="1981200"/>
            <a:ext cx="7467600" cy="4495800"/>
          </a:xfrm>
        </p:spPr>
        <p:txBody>
          <a:bodyPr>
            <a:normAutofit/>
          </a:bodyPr>
          <a:lstStyle/>
          <a:p>
            <a:pPr algn="l">
              <a:buFont typeface="Arial" pitchFamily="34" charset="0"/>
              <a:buChar char="•"/>
            </a:pPr>
            <a:r>
              <a:rPr lang="en-US" sz="2000" dirty="0" smtClean="0">
                <a:solidFill>
                  <a:schemeClr val="tx1"/>
                </a:solidFill>
              </a:rPr>
              <a:t>Assign full-length work of non-fiction and periodical readings</a:t>
            </a:r>
          </a:p>
          <a:p>
            <a:pPr algn="l">
              <a:buFont typeface="Arial" pitchFamily="34" charset="0"/>
              <a:buChar char="•"/>
            </a:pPr>
            <a:r>
              <a:rPr lang="en-US" sz="2000" dirty="0" smtClean="0">
                <a:solidFill>
                  <a:schemeClr val="tx1"/>
                </a:solidFill>
              </a:rPr>
              <a:t>Use full-length text to practice reading skills</a:t>
            </a:r>
          </a:p>
          <a:p>
            <a:pPr algn="l">
              <a:buFont typeface="Arial" pitchFamily="34" charset="0"/>
              <a:buChar char="•"/>
            </a:pPr>
            <a:r>
              <a:rPr lang="en-US" sz="2000" dirty="0" smtClean="0">
                <a:solidFill>
                  <a:schemeClr val="tx1"/>
                </a:solidFill>
              </a:rPr>
              <a:t>Use full-length text selections to  teach grammar and style through modeling exercises</a:t>
            </a:r>
          </a:p>
          <a:p>
            <a:pPr algn="l">
              <a:buFont typeface="Arial" pitchFamily="34" charset="0"/>
              <a:buChar char="•"/>
            </a:pPr>
            <a:r>
              <a:rPr lang="en-US" sz="2000" dirty="0" smtClean="0">
                <a:solidFill>
                  <a:schemeClr val="tx1"/>
                </a:solidFill>
              </a:rPr>
              <a:t>Demonstrate strategies for responding to text and developing text-based in-class essay writing</a:t>
            </a:r>
          </a:p>
          <a:p>
            <a:pPr algn="l">
              <a:buFont typeface="Arial" pitchFamily="34" charset="0"/>
              <a:buChar char="•"/>
            </a:pPr>
            <a:r>
              <a:rPr lang="en-US" sz="2000" dirty="0" smtClean="0">
                <a:solidFill>
                  <a:schemeClr val="tx1"/>
                </a:solidFill>
              </a:rPr>
              <a:t>Use peer review for  reading responses and summaries</a:t>
            </a:r>
          </a:p>
          <a:p>
            <a:pPr algn="l">
              <a:buFont typeface="Arial" pitchFamily="34" charset="0"/>
              <a:buChar char="•"/>
            </a:pPr>
            <a:r>
              <a:rPr lang="en-US" sz="2000" dirty="0" smtClean="0">
                <a:solidFill>
                  <a:schemeClr val="tx1"/>
                </a:solidFill>
              </a:rPr>
              <a:t>Teach research techniques and demonstrate the process for developing a research paper utilizing full-length work of non-fiction and additional secondary periodical resources</a:t>
            </a:r>
          </a:p>
          <a:p>
            <a:pPr algn="l">
              <a:buFont typeface="Arial" pitchFamily="34" charset="0"/>
              <a:buChar char="•"/>
            </a:pPr>
            <a:r>
              <a:rPr lang="en-US" sz="2000" dirty="0" smtClean="0">
                <a:solidFill>
                  <a:schemeClr val="tx1"/>
                </a:solidFill>
              </a:rPr>
              <a:t>Group work on reading response and grammar review</a:t>
            </a:r>
          </a:p>
          <a:p>
            <a:pPr algn="l">
              <a:buFont typeface="Arial" pitchFamily="34" charset="0"/>
              <a:buChar char="•"/>
            </a:pPr>
            <a:r>
              <a:rPr lang="en-US" sz="2000" dirty="0" smtClean="0">
                <a:solidFill>
                  <a:schemeClr val="tx1"/>
                </a:solidFill>
              </a:rPr>
              <a:t>Individual conferencing with professor and professional tutor</a:t>
            </a:r>
          </a:p>
          <a:p>
            <a:pPr algn="l">
              <a:buFont typeface="Arial" pitchFamily="34" charset="0"/>
              <a:buChar char="•"/>
            </a:pPr>
            <a:endParaRPr lang="en-US" sz="2000" dirty="0" smtClean="0">
              <a:solidFill>
                <a:schemeClr val="tx1"/>
              </a:solidFill>
            </a:endParaRPr>
          </a:p>
          <a:p>
            <a:pPr algn="l"/>
            <a:endParaRPr lang="en-US" sz="2000" dirty="0" smtClean="0"/>
          </a:p>
          <a:p>
            <a:pPr algn="l"/>
            <a:endParaRPr lang="en-US" dirty="0"/>
          </a:p>
        </p:txBody>
      </p:sp>
    </p:spTree>
    <p:custDataLst>
      <p:tags r:id="rId1"/>
    </p:custDataLst>
    <p:extLst>
      <p:ext uri="{BB962C8B-B14F-4D97-AF65-F5344CB8AC3E}">
        <p14:creationId xmlns:p14="http://schemas.microsoft.com/office/powerpoint/2010/main" val="618666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a:t>ENGLISH 097-002</a:t>
            </a:r>
            <a:br>
              <a:rPr lang="en-US" dirty="0"/>
            </a:br>
            <a:r>
              <a:rPr lang="en-US" b="1" dirty="0"/>
              <a:t>Accelerated Reading and Writing </a:t>
            </a:r>
            <a:r>
              <a:rPr lang="en-US" dirty="0"/>
              <a:t/>
            </a:r>
            <a:br>
              <a:rPr lang="en-US" dirty="0"/>
            </a:br>
            <a:r>
              <a:rPr lang="en-US" b="1" dirty="0"/>
              <a:t>in Context</a:t>
            </a:r>
            <a:endParaRPr lang="en-US" dirty="0"/>
          </a:p>
        </p:txBody>
      </p:sp>
      <p:sp>
        <p:nvSpPr>
          <p:cNvPr id="3" name="Content Placeholder 2"/>
          <p:cNvSpPr>
            <a:spLocks noGrp="1"/>
          </p:cNvSpPr>
          <p:nvPr>
            <p:ph idx="1"/>
          </p:nvPr>
        </p:nvSpPr>
        <p:spPr>
          <a:xfrm>
            <a:off x="457200" y="2133600"/>
            <a:ext cx="8229600" cy="3992563"/>
          </a:xfrm>
        </p:spPr>
        <p:txBody>
          <a:bodyPr>
            <a:normAutofit fontScale="85000" lnSpcReduction="20000"/>
          </a:bodyPr>
          <a:lstStyle/>
          <a:p>
            <a:r>
              <a:rPr lang="en-US" dirty="0"/>
              <a:t>Contextualization involves teaching a skills course with material from a “content course.”</a:t>
            </a:r>
          </a:p>
          <a:p>
            <a:pPr>
              <a:buNone/>
            </a:pPr>
            <a:endParaRPr lang="en-US" dirty="0"/>
          </a:p>
          <a:p>
            <a:r>
              <a:rPr lang="en-US" dirty="0"/>
              <a:t>According to Dolores </a:t>
            </a:r>
            <a:r>
              <a:rPr lang="en-US" dirty="0" err="1"/>
              <a:t>Perin</a:t>
            </a:r>
            <a:r>
              <a:rPr lang="en-US" dirty="0"/>
              <a:t> from the CCRC (2011):</a:t>
            </a:r>
          </a:p>
          <a:p>
            <a:pPr marL="457200" lvl="1" indent="0">
              <a:buFont typeface="Symbol" pitchFamily="-112" charset="2"/>
              <a:buChar char="¾"/>
            </a:pPr>
            <a:r>
              <a:rPr lang="en-US" sz="3200" dirty="0"/>
              <a:t>“Contextualization seems to be a promising direction for accelerating the progress of academically underprepared students.”</a:t>
            </a:r>
          </a:p>
          <a:p>
            <a:pPr marL="457200" lvl="1" indent="0">
              <a:buNone/>
            </a:pPr>
            <a:endParaRPr lang="en-US" sz="1297" dirty="0"/>
          </a:p>
          <a:p>
            <a:pPr marL="457200" lvl="1" indent="0">
              <a:buNone/>
            </a:pPr>
            <a:endParaRPr lang="en-US" sz="1297" dirty="0"/>
          </a:p>
          <a:p>
            <a:pPr marL="457200" lvl="1" indent="0">
              <a:buNone/>
            </a:pPr>
            <a:endParaRPr lang="en-US" sz="1297" dirty="0"/>
          </a:p>
          <a:p>
            <a:pPr marL="457200" lvl="1" indent="0">
              <a:buNone/>
            </a:pPr>
            <a:r>
              <a:rPr lang="en-US" sz="1297" dirty="0" err="1"/>
              <a:t>Perin</a:t>
            </a:r>
            <a:r>
              <a:rPr lang="en-US" sz="1297" dirty="0"/>
              <a:t>, Dolores  (2011). </a:t>
            </a:r>
            <a:r>
              <a:rPr lang="en-US" sz="1297" i="1" dirty="0"/>
              <a:t>Facilitating student learning through contextualization. </a:t>
            </a:r>
            <a:r>
              <a:rPr lang="en-US" sz="1297" dirty="0"/>
              <a:t>New York, NY: Columbia University, </a:t>
            </a:r>
          </a:p>
          <a:p>
            <a:pPr marL="457200" lvl="1" indent="0">
              <a:buNone/>
            </a:pPr>
            <a:r>
              <a:rPr lang="en-US" sz="1297" dirty="0"/>
              <a:t>      Teachers College, Community College Research Center. Retrieved from</a:t>
            </a:r>
            <a:endParaRPr lang="en-US" sz="1297" i="1" dirty="0"/>
          </a:p>
          <a:p>
            <a:pPr marL="457200" lvl="1" indent="0">
              <a:buNone/>
            </a:pPr>
            <a:r>
              <a:rPr lang="en-US" sz="1297" dirty="0"/>
              <a:t>     http://ccrc.tc.columbia.edu/publications/facilitating-student-learning-contextualization.html</a:t>
            </a:r>
          </a:p>
          <a:p>
            <a:endParaRPr lang="en-US" dirty="0"/>
          </a:p>
        </p:txBody>
      </p:sp>
    </p:spTree>
    <p:custDataLst>
      <p:tags r:id="rId1"/>
    </p:custDataLst>
    <p:extLst>
      <p:ext uri="{BB962C8B-B14F-4D97-AF65-F5344CB8AC3E}">
        <p14:creationId xmlns:p14="http://schemas.microsoft.com/office/powerpoint/2010/main" val="42939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Benefits of Contextualization for Learners of Basic Skills (</a:t>
            </a:r>
            <a:r>
              <a:rPr lang="en-US" b="1" dirty="0" err="1"/>
              <a:t>Perin</a:t>
            </a:r>
            <a:r>
              <a:rPr lang="en-US" b="1" dirty="0"/>
              <a:t>, 2011)</a:t>
            </a:r>
            <a:endParaRPr lang="en-US" dirty="0"/>
          </a:p>
        </p:txBody>
      </p:sp>
      <p:sp>
        <p:nvSpPr>
          <p:cNvPr id="3" name="Content Placeholder 2"/>
          <p:cNvSpPr>
            <a:spLocks noGrp="1"/>
          </p:cNvSpPr>
          <p:nvPr>
            <p:ph idx="1"/>
          </p:nvPr>
        </p:nvSpPr>
        <p:spPr/>
        <p:txBody>
          <a:bodyPr>
            <a:normAutofit fontScale="92500"/>
          </a:bodyPr>
          <a:lstStyle/>
          <a:p>
            <a:r>
              <a:rPr lang="en-US" dirty="0"/>
              <a:t>Reading or Writing skills taught “generically” often seem irrelevant to students’ personal goals.</a:t>
            </a:r>
          </a:p>
          <a:p>
            <a:r>
              <a:rPr lang="en-US" dirty="0"/>
              <a:t>Studies show that students do not necessarily transfer basic skills learned in a writing or reading class to their content courses.</a:t>
            </a:r>
          </a:p>
          <a:p>
            <a:r>
              <a:rPr lang="en-US" dirty="0"/>
              <a:t>There is some evidence that teaching basic skills through a content area improves student engagement and enhances student ability to transfer skills. </a:t>
            </a:r>
          </a:p>
          <a:p>
            <a:endParaRPr lang="en-US" dirty="0"/>
          </a:p>
        </p:txBody>
      </p:sp>
    </p:spTree>
    <p:custDataLst>
      <p:tags r:id="rId1"/>
    </p:custDataLst>
    <p:extLst>
      <p:ext uri="{BB962C8B-B14F-4D97-AF65-F5344CB8AC3E}">
        <p14:creationId xmlns:p14="http://schemas.microsoft.com/office/powerpoint/2010/main" val="1720083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Culture, Identity, and Immigration</a:t>
            </a:r>
          </a:p>
        </p:txBody>
      </p:sp>
      <p:sp>
        <p:nvSpPr>
          <p:cNvPr id="3" name="Content Placeholder 2"/>
          <p:cNvSpPr>
            <a:spLocks noGrp="1"/>
          </p:cNvSpPr>
          <p:nvPr>
            <p:ph idx="1"/>
          </p:nvPr>
        </p:nvSpPr>
        <p:spPr/>
        <p:txBody>
          <a:bodyPr>
            <a:normAutofit lnSpcReduction="10000"/>
          </a:bodyPr>
          <a:lstStyle/>
          <a:p>
            <a:r>
              <a:rPr lang="en-US" sz="2200" dirty="0"/>
              <a:t>Mary </a:t>
            </a:r>
            <a:r>
              <a:rPr lang="en-US" sz="2200" dirty="0" err="1"/>
              <a:t>Fjeldstad’s</a:t>
            </a:r>
            <a:r>
              <a:rPr lang="en-US" sz="2200" dirty="0"/>
              <a:t> </a:t>
            </a:r>
            <a:r>
              <a:rPr lang="en-US" sz="2200" i="1" dirty="0"/>
              <a:t>The Thoughtful Reader (</a:t>
            </a:r>
            <a:r>
              <a:rPr lang="en-US" sz="2200" dirty="0" err="1"/>
              <a:t>Cengage</a:t>
            </a:r>
            <a:r>
              <a:rPr lang="en-US" sz="2200" dirty="0"/>
              <a:t>)</a:t>
            </a:r>
            <a:r>
              <a:rPr lang="en-US" sz="2200" i="1" dirty="0"/>
              <a:t> </a:t>
            </a:r>
            <a:r>
              <a:rPr lang="en-US" sz="2200" dirty="0"/>
              <a:t>with excerpts from sociology texts</a:t>
            </a:r>
          </a:p>
          <a:p>
            <a:pPr>
              <a:buNone/>
            </a:pPr>
            <a:r>
              <a:rPr lang="en-US" sz="2200" dirty="0"/>
              <a:t>			 </a:t>
            </a:r>
            <a:r>
              <a:rPr lang="en-US" sz="2200" dirty="0">
                <a:sym typeface="Symbol"/>
              </a:rPr>
              <a:t></a:t>
            </a:r>
            <a:r>
              <a:rPr lang="en-US" sz="2200" dirty="0"/>
              <a:t>  Definition of culture and cultural elements</a:t>
            </a:r>
          </a:p>
          <a:p>
            <a:pPr>
              <a:buNone/>
            </a:pPr>
            <a:r>
              <a:rPr lang="en-US" sz="2200" dirty="0"/>
              <a:t>			 </a:t>
            </a:r>
            <a:r>
              <a:rPr lang="en-US" sz="2200" dirty="0">
                <a:sym typeface="Symbol"/>
              </a:rPr>
              <a:t></a:t>
            </a:r>
            <a:r>
              <a:rPr lang="en-US" sz="2200" dirty="0"/>
              <a:t>  How culture determines our behaviors and beliefs though norms of behavior and values</a:t>
            </a:r>
          </a:p>
          <a:p>
            <a:pPr>
              <a:buNone/>
            </a:pPr>
            <a:r>
              <a:rPr lang="en-US" sz="2200" dirty="0"/>
              <a:t>			 </a:t>
            </a:r>
            <a:r>
              <a:rPr lang="en-US" sz="2200" dirty="0">
                <a:sym typeface="Symbol"/>
              </a:rPr>
              <a:t></a:t>
            </a:r>
            <a:r>
              <a:rPr lang="en-US" sz="2200" dirty="0"/>
              <a:t>  Cultural diversity</a:t>
            </a:r>
          </a:p>
          <a:p>
            <a:pPr marL="342900" lvl="3" indent="-342900">
              <a:buFont typeface="Arial"/>
              <a:buChar char="•"/>
            </a:pPr>
            <a:r>
              <a:rPr lang="en-US" sz="2200" dirty="0"/>
              <a:t>A number of expository essays from more traditional Composition sources about the immigrant experience in America</a:t>
            </a:r>
          </a:p>
          <a:p>
            <a:pPr marL="342900" lvl="3" indent="-342900">
              <a:buNone/>
            </a:pPr>
            <a:r>
              <a:rPr lang="en-US" sz="2200" dirty="0"/>
              <a:t>			 </a:t>
            </a:r>
            <a:r>
              <a:rPr lang="en-US" sz="2200" dirty="0">
                <a:sym typeface="Symbol"/>
              </a:rPr>
              <a:t></a:t>
            </a:r>
            <a:r>
              <a:rPr lang="en-US" sz="2200" dirty="0"/>
              <a:t> Various topics that relate to ways culture shapes our identities</a:t>
            </a:r>
          </a:p>
          <a:p>
            <a:r>
              <a:rPr lang="en-US" sz="2200" dirty="0"/>
              <a:t> Memoir </a:t>
            </a:r>
            <a:r>
              <a:rPr lang="en-US" sz="2200" i="1" dirty="0" smtClean="0"/>
              <a:t>Brother, </a:t>
            </a:r>
            <a:r>
              <a:rPr lang="en-US" sz="2200" i="1" dirty="0"/>
              <a:t>I’m Dying </a:t>
            </a:r>
            <a:r>
              <a:rPr lang="en-US" sz="2200" dirty="0"/>
              <a:t>by </a:t>
            </a:r>
            <a:r>
              <a:rPr lang="en-US" sz="2200" dirty="0" err="1"/>
              <a:t>Edwidge</a:t>
            </a:r>
            <a:r>
              <a:rPr lang="en-US" sz="2200" dirty="0"/>
              <a:t> </a:t>
            </a:r>
            <a:r>
              <a:rPr lang="en-US" sz="2200" dirty="0" err="1"/>
              <a:t>Danticat</a:t>
            </a:r>
            <a:r>
              <a:rPr lang="en-US" sz="2200" dirty="0"/>
              <a:t> (Vintage)</a:t>
            </a:r>
          </a:p>
          <a:p>
            <a:pPr>
              <a:buNone/>
            </a:pPr>
            <a:r>
              <a:rPr lang="en-US" sz="2200" dirty="0"/>
              <a:t>		 	 </a:t>
            </a:r>
            <a:r>
              <a:rPr lang="en-US" sz="2200" dirty="0">
                <a:sym typeface="Symbol"/>
              </a:rPr>
              <a:t></a:t>
            </a:r>
            <a:r>
              <a:rPr lang="en-US" sz="2200" dirty="0"/>
              <a:t> Cultural diversity and American attitudes toward immigration</a:t>
            </a:r>
          </a:p>
          <a:p>
            <a:endParaRPr lang="en-US" dirty="0"/>
          </a:p>
        </p:txBody>
      </p:sp>
    </p:spTree>
    <p:custDataLst>
      <p:tags r:id="rId1"/>
    </p:custDataLst>
    <p:extLst>
      <p:ext uri="{BB962C8B-B14F-4D97-AF65-F5344CB8AC3E}">
        <p14:creationId xmlns:p14="http://schemas.microsoft.com/office/powerpoint/2010/main" val="1969943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Essay I</a:t>
            </a:r>
            <a:br>
              <a:rPr lang="en-US" dirty="0"/>
            </a:br>
            <a:r>
              <a:rPr lang="en-US" dirty="0"/>
              <a:t>Culture, Norms and Values</a:t>
            </a:r>
          </a:p>
        </p:txBody>
      </p:sp>
      <p:sp>
        <p:nvSpPr>
          <p:cNvPr id="3" name="Content Placeholder 2"/>
          <p:cNvSpPr>
            <a:spLocks noGrp="1"/>
          </p:cNvSpPr>
          <p:nvPr>
            <p:ph idx="1"/>
          </p:nvPr>
        </p:nvSpPr>
        <p:spPr/>
        <p:txBody>
          <a:bodyPr>
            <a:normAutofit fontScale="85000" lnSpcReduction="10000"/>
          </a:bodyPr>
          <a:lstStyle/>
          <a:p>
            <a:r>
              <a:rPr lang="en-US" dirty="0" err="1"/>
              <a:t>Scaffolded</a:t>
            </a:r>
            <a:r>
              <a:rPr lang="en-US" dirty="0"/>
              <a:t> assignment using writing responses to sociology essays that defined “norms,” “values,” and the relationship of these concepts</a:t>
            </a:r>
          </a:p>
          <a:p>
            <a:r>
              <a:rPr lang="en-US" dirty="0"/>
              <a:t>Students then wrote an essay building upon those responses.</a:t>
            </a:r>
          </a:p>
          <a:p>
            <a:r>
              <a:rPr lang="en-US" dirty="0"/>
              <a:t>The essays incorporated a range of rhetorical modes: narration, comparison and contrast, definition, and/or description. </a:t>
            </a:r>
          </a:p>
          <a:p>
            <a:r>
              <a:rPr lang="en-US" dirty="0"/>
              <a:t>Students used quotations. </a:t>
            </a:r>
          </a:p>
          <a:p>
            <a:r>
              <a:rPr lang="en-US" dirty="0"/>
              <a:t>The sequence grounded students in concepts they would apply to other texts throughout the semester. </a:t>
            </a:r>
          </a:p>
          <a:p>
            <a:endParaRPr lang="en-US" dirty="0"/>
          </a:p>
        </p:txBody>
      </p:sp>
    </p:spTree>
    <p:custDataLst>
      <p:tags r:id="rId1"/>
    </p:custDataLst>
    <p:extLst>
      <p:ext uri="{BB962C8B-B14F-4D97-AF65-F5344CB8AC3E}">
        <p14:creationId xmlns:p14="http://schemas.microsoft.com/office/powerpoint/2010/main" val="1730703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dirty="0"/>
              <a:t>Example from Essay Comparing Norm of Polygamy (Nigerian Yoruba Tribe) and Monogamy (US). </a:t>
            </a:r>
          </a:p>
        </p:txBody>
      </p:sp>
      <p:sp>
        <p:nvSpPr>
          <p:cNvPr id="3" name="Content Placeholder 2"/>
          <p:cNvSpPr>
            <a:spLocks noGrp="1"/>
          </p:cNvSpPr>
          <p:nvPr>
            <p:ph idx="1"/>
          </p:nvPr>
        </p:nvSpPr>
        <p:spPr/>
        <p:txBody>
          <a:bodyPr/>
          <a:lstStyle/>
          <a:p>
            <a:r>
              <a:rPr lang="en-US" dirty="0"/>
              <a:t>“As far as values, tradition is more important in Nigeria, which mean [</a:t>
            </a:r>
            <a:r>
              <a:rPr lang="en-US" i="1" dirty="0"/>
              <a:t>sic</a:t>
            </a:r>
            <a:r>
              <a:rPr lang="en-US" dirty="0"/>
              <a:t>] the women do as the men say. In America we value equality more, which mean [</a:t>
            </a:r>
            <a:r>
              <a:rPr lang="en-US" i="1" dirty="0"/>
              <a:t>sic</a:t>
            </a:r>
            <a:r>
              <a:rPr lang="en-US" dirty="0"/>
              <a:t>] rights for women are more important.”</a:t>
            </a:r>
          </a:p>
          <a:p>
            <a:endParaRPr lang="en-US" dirty="0"/>
          </a:p>
        </p:txBody>
      </p:sp>
    </p:spTree>
    <p:custDataLst>
      <p:tags r:id="rId1"/>
    </p:custDataLst>
    <p:extLst>
      <p:ext uri="{BB962C8B-B14F-4D97-AF65-F5344CB8AC3E}">
        <p14:creationId xmlns:p14="http://schemas.microsoft.com/office/powerpoint/2010/main" val="501319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dirty="0" smtClean="0"/>
              <a:t>OTHER AREAS OF ACCELERATION AT UNION COUNTY COLLEGE</a:t>
            </a:r>
            <a:endParaRPr lang="en-US" dirty="0"/>
          </a:p>
        </p:txBody>
      </p:sp>
      <p:sp>
        <p:nvSpPr>
          <p:cNvPr id="3" name="Subtitle 2"/>
          <p:cNvSpPr>
            <a:spLocks noGrp="1"/>
          </p:cNvSpPr>
          <p:nvPr>
            <p:ph type="subTitle" idx="1"/>
          </p:nvPr>
        </p:nvSpPr>
        <p:spPr>
          <a:xfrm>
            <a:off x="1295400" y="2438400"/>
            <a:ext cx="6400800" cy="3276600"/>
          </a:xfrm>
        </p:spPr>
        <p:txBody>
          <a:bodyPr/>
          <a:lstStyle/>
          <a:p>
            <a:r>
              <a:rPr lang="en-US" dirty="0">
                <a:solidFill>
                  <a:schemeClr val="tx1"/>
                </a:solidFill>
              </a:rPr>
              <a:t>Improved placement process</a:t>
            </a:r>
          </a:p>
          <a:p>
            <a:r>
              <a:rPr lang="en-US" dirty="0" smtClean="0">
                <a:solidFill>
                  <a:schemeClr val="tx1"/>
                </a:solidFill>
              </a:rPr>
              <a:t>LEAP Ahead Summer Sessions</a:t>
            </a:r>
          </a:p>
          <a:p>
            <a:r>
              <a:rPr lang="en-US" dirty="0" smtClean="0">
                <a:solidFill>
                  <a:schemeClr val="tx1"/>
                </a:solidFill>
              </a:rPr>
              <a:t>Portfolios </a:t>
            </a:r>
            <a:r>
              <a:rPr lang="en-US" dirty="0">
                <a:solidFill>
                  <a:schemeClr val="tx1"/>
                </a:solidFill>
              </a:rPr>
              <a:t>for final assessment</a:t>
            </a:r>
          </a:p>
          <a:p>
            <a:r>
              <a:rPr lang="en-US" dirty="0">
                <a:solidFill>
                  <a:schemeClr val="tx1"/>
                </a:solidFill>
              </a:rPr>
              <a:t>Professional development</a:t>
            </a:r>
          </a:p>
          <a:p>
            <a:endParaRPr lang="en-US" dirty="0">
              <a:solidFill>
                <a:schemeClr val="tx1"/>
              </a:solidFill>
            </a:endParaRPr>
          </a:p>
        </p:txBody>
      </p:sp>
      <p:pic>
        <p:nvPicPr>
          <p:cNvPr id="3074" name="Picture 2" descr="D:\Users\donovan\AppData\Local\Microsoft\Windows\Temporary Internet Files\Content.IE5\PR1NRTRH\MP90040081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4953000"/>
            <a:ext cx="2529840" cy="16859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25625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Facts about Developmental Education at Union County College	</a:t>
            </a:r>
            <a:endParaRPr lang="en-US" dirty="0"/>
          </a:p>
        </p:txBody>
      </p:sp>
      <p:sp>
        <p:nvSpPr>
          <p:cNvPr id="3" name="Content Placeholder 2"/>
          <p:cNvSpPr>
            <a:spLocks noGrp="1"/>
          </p:cNvSpPr>
          <p:nvPr>
            <p:ph idx="1"/>
          </p:nvPr>
        </p:nvSpPr>
        <p:spPr/>
        <p:txBody>
          <a:bodyPr>
            <a:normAutofit/>
          </a:bodyPr>
          <a:lstStyle/>
          <a:p>
            <a:r>
              <a:rPr lang="en-US" sz="2400" dirty="0" smtClean="0"/>
              <a:t>62% of incoming freshman  require one or more courses in developmental math or English. In Fall 2011 42% required reading and 37% required writing.</a:t>
            </a:r>
          </a:p>
          <a:p>
            <a:r>
              <a:rPr lang="en-US" sz="2400" dirty="0" smtClean="0"/>
              <a:t>In Fall 2011, </a:t>
            </a:r>
            <a:r>
              <a:rPr lang="en-US" sz="2400" dirty="0" err="1" smtClean="0"/>
              <a:t>Dev</a:t>
            </a:r>
            <a:r>
              <a:rPr lang="en-US" sz="2400" dirty="0" smtClean="0"/>
              <a:t> English passing rates were:</a:t>
            </a:r>
          </a:p>
          <a:p>
            <a:pPr lvl="1"/>
            <a:r>
              <a:rPr lang="en-US" sz="2400" dirty="0" err="1" smtClean="0"/>
              <a:t>Eng</a:t>
            </a:r>
            <a:r>
              <a:rPr lang="en-US" sz="2400" dirty="0" smtClean="0"/>
              <a:t> 087 63%</a:t>
            </a:r>
          </a:p>
          <a:p>
            <a:pPr lvl="1"/>
            <a:r>
              <a:rPr lang="en-US" sz="2400" dirty="0" err="1" smtClean="0"/>
              <a:t>Eng</a:t>
            </a:r>
            <a:r>
              <a:rPr lang="en-US" sz="2400" dirty="0" smtClean="0"/>
              <a:t> 088 64%</a:t>
            </a:r>
          </a:p>
          <a:p>
            <a:pPr lvl="1"/>
            <a:r>
              <a:rPr lang="en-US" sz="2400" dirty="0" err="1" smtClean="0"/>
              <a:t>Eng</a:t>
            </a:r>
            <a:r>
              <a:rPr lang="en-US" sz="2400" dirty="0" smtClean="0"/>
              <a:t> 089 65%</a:t>
            </a:r>
          </a:p>
          <a:p>
            <a:pPr lvl="1"/>
            <a:r>
              <a:rPr lang="en-US" sz="2400" dirty="0" err="1" smtClean="0"/>
              <a:t>Eng</a:t>
            </a:r>
            <a:r>
              <a:rPr lang="en-US" sz="2400" dirty="0" smtClean="0"/>
              <a:t> 098 68%</a:t>
            </a:r>
          </a:p>
          <a:p>
            <a:pPr lvl="1"/>
            <a:r>
              <a:rPr lang="en-US" sz="2400" dirty="0" err="1" smtClean="0"/>
              <a:t>Eng</a:t>
            </a:r>
            <a:r>
              <a:rPr lang="en-US" sz="2400" dirty="0" smtClean="0"/>
              <a:t> 099 70%</a:t>
            </a:r>
          </a:p>
          <a:p>
            <a:pPr lvl="1">
              <a:buFont typeface="Arial" pitchFamily="34" charset="0"/>
              <a:buChar char="•"/>
            </a:pPr>
            <a:endParaRPr lang="en-US" sz="2400" dirty="0" smtClean="0"/>
          </a:p>
          <a:p>
            <a:pPr lvl="1"/>
            <a:endParaRPr lang="en-US" dirty="0"/>
          </a:p>
        </p:txBody>
      </p:sp>
      <p:pic>
        <p:nvPicPr>
          <p:cNvPr id="1026" name="Picture 2" descr="D:\Users\donovan\AppData\Local\Microsoft\Windows\Temporary Internet Files\Content.IE5\QCVKB6QO\MC9000890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4059" y="4290822"/>
            <a:ext cx="1795882" cy="17236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49453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r>
              <a:rPr lang="en-US" dirty="0" smtClean="0"/>
              <a:t>79% of students who take English 099 pass English 101</a:t>
            </a:r>
          </a:p>
          <a:p>
            <a:r>
              <a:rPr lang="en-US" dirty="0" smtClean="0"/>
              <a:t>Number one reason students fail their Developmental English classes is attrition. Second reason is a failure to turn in required work</a:t>
            </a:r>
          </a:p>
          <a:p>
            <a:r>
              <a:rPr lang="en-US" dirty="0" smtClean="0"/>
              <a:t>Studies show that the more levels of Developmental courses students are required to take, the more likely they are to drop out (see research at the CCRC: http://ccrc.tc.columbia.edu </a:t>
            </a:r>
          </a:p>
          <a:p>
            <a:endParaRPr lang="en-US" dirty="0"/>
          </a:p>
        </p:txBody>
      </p:sp>
    </p:spTree>
    <p:custDataLst>
      <p:tags r:id="rId1"/>
    </p:custDataLst>
    <p:extLst>
      <p:ext uri="{BB962C8B-B14F-4D97-AF65-F5344CB8AC3E}">
        <p14:creationId xmlns:p14="http://schemas.microsoft.com/office/powerpoint/2010/main" val="822760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Title V Grant Details	</a:t>
            </a:r>
            <a:endParaRPr lang="en-US" dirty="0"/>
          </a:p>
        </p:txBody>
      </p:sp>
      <p:sp>
        <p:nvSpPr>
          <p:cNvPr id="3" name="Content Placeholder 2"/>
          <p:cNvSpPr>
            <a:spLocks noGrp="1"/>
          </p:cNvSpPr>
          <p:nvPr>
            <p:ph idx="1"/>
          </p:nvPr>
        </p:nvSpPr>
        <p:spPr/>
        <p:txBody>
          <a:bodyPr/>
          <a:lstStyle/>
          <a:p>
            <a:r>
              <a:rPr lang="en-US" dirty="0" smtClean="0"/>
              <a:t>Targeted student cohorts (special placement score parameters/application process)</a:t>
            </a:r>
          </a:p>
          <a:p>
            <a:r>
              <a:rPr lang="en-US" dirty="0" smtClean="0"/>
              <a:t>Specialized counseling</a:t>
            </a:r>
          </a:p>
          <a:p>
            <a:r>
              <a:rPr lang="en-US" dirty="0" smtClean="0"/>
              <a:t>Professional tutors</a:t>
            </a:r>
          </a:p>
          <a:p>
            <a:r>
              <a:rPr lang="en-US" dirty="0" smtClean="0"/>
              <a:t>Students will be tracked as a cohort through their next level of credit English classes</a:t>
            </a:r>
            <a:endParaRPr lang="en-US" dirty="0"/>
          </a:p>
        </p:txBody>
      </p:sp>
      <p:pic>
        <p:nvPicPr>
          <p:cNvPr id="2050" name="Picture 2" descr="D:\Users\donovan\AppData\Local\Microsoft\Windows\Temporary Internet Files\Content.IE5\JWANYZ0M\MC9000888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9600" y="4876800"/>
            <a:ext cx="1822399" cy="159197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Accelerated English Courses </a:t>
            </a:r>
            <a:br>
              <a:rPr lang="en-US" dirty="0" smtClean="0"/>
            </a:br>
            <a:r>
              <a:rPr lang="en-US" dirty="0" smtClean="0"/>
              <a:t>at Union County College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English 101 paired with 2 credit English 091</a:t>
            </a:r>
          </a:p>
          <a:p>
            <a:pPr marL="0" indent="0">
              <a:buNone/>
            </a:pPr>
            <a:r>
              <a:rPr lang="en-US" dirty="0" smtClean="0"/>
              <a:t>	COURSE </a:t>
            </a:r>
            <a:r>
              <a:rPr lang="en-US" dirty="0"/>
              <a:t>DESCRIPTION:</a:t>
            </a:r>
          </a:p>
          <a:p>
            <a:pPr marL="0" indent="0">
              <a:buNone/>
            </a:pPr>
            <a:r>
              <a:rPr lang="en-US" dirty="0" smtClean="0"/>
              <a:t>		English </a:t>
            </a:r>
            <a:r>
              <a:rPr lang="en-US" dirty="0"/>
              <a:t>091 is an accelerated version of the last course in a multi-level sequence designed to help the under-prepared student to improve writing skills and successfully complete freshman composition.  Placement is determined by scores on the College's placement test. </a:t>
            </a:r>
            <a:endParaRPr lang="en-US" dirty="0" smtClean="0"/>
          </a:p>
          <a:p>
            <a:pPr marL="0" indent="0">
              <a:buNone/>
            </a:pPr>
            <a:r>
              <a:rPr lang="en-US" dirty="0"/>
              <a:t>	</a:t>
            </a:r>
            <a:r>
              <a:rPr lang="en-US" dirty="0" smtClean="0"/>
              <a:t>Course program includes intrusive counseling and professional tutors.</a:t>
            </a:r>
            <a:endParaRPr lang="en-US" dirty="0"/>
          </a:p>
          <a:p>
            <a:pPr lvl="1"/>
            <a:endParaRPr lang="en-US" dirty="0" smtClean="0"/>
          </a:p>
        </p:txBody>
      </p:sp>
    </p:spTree>
    <p:custDataLst>
      <p:tags r:id="rId1"/>
    </p:custDataLst>
    <p:extLst>
      <p:ext uri="{BB962C8B-B14F-4D97-AF65-F5344CB8AC3E}">
        <p14:creationId xmlns:p14="http://schemas.microsoft.com/office/powerpoint/2010/main" val="255399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normAutofit/>
          </a:bodyPr>
          <a:lstStyle/>
          <a:p>
            <a:r>
              <a:rPr lang="en-US" dirty="0" smtClean="0"/>
              <a:t>ENGLISH 091</a:t>
            </a:r>
            <a:br>
              <a:rPr lang="en-US" dirty="0" smtClean="0"/>
            </a:br>
            <a:r>
              <a:rPr lang="en-US" dirty="0" smtClean="0"/>
              <a:t>COURSE OUTCOMES</a:t>
            </a:r>
            <a:endParaRPr lang="en-US" dirty="0"/>
          </a:p>
        </p:txBody>
      </p:sp>
      <p:sp>
        <p:nvSpPr>
          <p:cNvPr id="3" name="Subtitle 2"/>
          <p:cNvSpPr>
            <a:spLocks noGrp="1"/>
          </p:cNvSpPr>
          <p:nvPr>
            <p:ph type="subTitle" idx="1"/>
          </p:nvPr>
        </p:nvSpPr>
        <p:spPr>
          <a:xfrm>
            <a:off x="1006764" y="1902691"/>
            <a:ext cx="7222836" cy="4193309"/>
          </a:xfrm>
        </p:spPr>
        <p:txBody>
          <a:bodyPr>
            <a:normAutofit fontScale="77500" lnSpcReduction="20000"/>
          </a:bodyPr>
          <a:lstStyle/>
          <a:p>
            <a:r>
              <a:rPr lang="en-US" dirty="0" smtClean="0">
                <a:solidFill>
                  <a:schemeClr val="tx1"/>
                </a:solidFill>
              </a:rPr>
              <a:t>1</a:t>
            </a:r>
            <a:r>
              <a:rPr lang="en-US" dirty="0">
                <a:solidFill>
                  <a:schemeClr val="tx1"/>
                </a:solidFill>
              </a:rPr>
              <a:t>.  Respond in writing to a broad range of expository readings.</a:t>
            </a:r>
          </a:p>
          <a:p>
            <a:r>
              <a:rPr lang="en-US" dirty="0">
                <a:solidFill>
                  <a:schemeClr val="tx1"/>
                </a:solidFill>
              </a:rPr>
              <a:t>2.  Develop text-based writings on a variety of themes, making use of a variety of genres, including narrative and description, analysis and interpretation of a text, and the persuasive essay.  These papers go through several drafts and a final editing.</a:t>
            </a:r>
          </a:p>
          <a:p>
            <a:r>
              <a:rPr lang="en-US" dirty="0">
                <a:solidFill>
                  <a:schemeClr val="tx1"/>
                </a:solidFill>
              </a:rPr>
              <a:t>3.  Write at least one essay utilizing library databases and including MLA 	citations and bibliography</a:t>
            </a:r>
          </a:p>
          <a:p>
            <a:r>
              <a:rPr lang="en-US" dirty="0">
                <a:solidFill>
                  <a:schemeClr val="tx1"/>
                </a:solidFill>
              </a:rPr>
              <a:t>4. Write focused in-class essays free of surface errors.</a:t>
            </a:r>
          </a:p>
          <a:p>
            <a:r>
              <a:rPr lang="en-US" dirty="0">
                <a:solidFill>
                  <a:schemeClr val="tx1"/>
                </a:solidFill>
              </a:rPr>
              <a:t>5. Reflect on writing practices in other college courses.</a:t>
            </a:r>
          </a:p>
          <a:p>
            <a:endParaRPr lang="en-US" dirty="0">
              <a:solidFill>
                <a:schemeClr val="tx1"/>
              </a:solidFill>
            </a:endParaRPr>
          </a:p>
        </p:txBody>
      </p:sp>
    </p:spTree>
    <p:custDataLst>
      <p:tags r:id="rId1"/>
    </p:custDataLst>
    <p:extLst>
      <p:ext uri="{BB962C8B-B14F-4D97-AF65-F5344CB8AC3E}">
        <p14:creationId xmlns:p14="http://schemas.microsoft.com/office/powerpoint/2010/main" val="2630458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dirty="0" smtClean="0"/>
              <a:t>091/101 Curriculum Development and Pedagogy</a:t>
            </a:r>
            <a:endParaRPr lang="en-US" dirty="0"/>
          </a:p>
        </p:txBody>
      </p:sp>
      <p:sp>
        <p:nvSpPr>
          <p:cNvPr id="3" name="Subtitle 2"/>
          <p:cNvSpPr>
            <a:spLocks noGrp="1"/>
          </p:cNvSpPr>
          <p:nvPr>
            <p:ph type="subTitle" idx="1"/>
          </p:nvPr>
        </p:nvSpPr>
        <p:spPr>
          <a:xfrm>
            <a:off x="1143000" y="1981200"/>
            <a:ext cx="6858000" cy="4572000"/>
          </a:xfrm>
        </p:spPr>
        <p:txBody>
          <a:bodyPr>
            <a:normAutofit/>
          </a:bodyPr>
          <a:lstStyle/>
          <a:p>
            <a:pPr marL="457200" indent="-457200" algn="l">
              <a:buFont typeface="Arial" pitchFamily="34" charset="0"/>
              <a:buChar char="•"/>
            </a:pPr>
            <a:r>
              <a:rPr lang="en-US" dirty="0" smtClean="0">
                <a:solidFill>
                  <a:schemeClr val="tx1"/>
                </a:solidFill>
              </a:rPr>
              <a:t>UConn</a:t>
            </a:r>
            <a:endParaRPr lang="en-US" dirty="0">
              <a:solidFill>
                <a:schemeClr val="tx1"/>
              </a:solidFill>
            </a:endParaRPr>
          </a:p>
          <a:p>
            <a:pPr marL="457200" indent="-457200" algn="l">
              <a:buFont typeface="Arial" pitchFamily="34" charset="0"/>
              <a:buChar char="•"/>
            </a:pPr>
            <a:r>
              <a:rPr lang="en-US" dirty="0">
                <a:solidFill>
                  <a:schemeClr val="tx1"/>
                </a:solidFill>
              </a:rPr>
              <a:t>UMass</a:t>
            </a:r>
          </a:p>
          <a:p>
            <a:pPr marL="457200" indent="-457200" algn="l">
              <a:buFont typeface="Arial" pitchFamily="34" charset="0"/>
              <a:buChar char="•"/>
            </a:pPr>
            <a:r>
              <a:rPr lang="en-US" dirty="0">
                <a:solidFill>
                  <a:schemeClr val="tx1"/>
                </a:solidFill>
              </a:rPr>
              <a:t>Content or </a:t>
            </a:r>
            <a:r>
              <a:rPr lang="en-US" dirty="0" smtClean="0">
                <a:solidFill>
                  <a:schemeClr val="tx1"/>
                </a:solidFill>
              </a:rPr>
              <a:t>Skill</a:t>
            </a:r>
            <a:r>
              <a:rPr lang="en-US" dirty="0">
                <a:solidFill>
                  <a:schemeClr val="tx1"/>
                </a:solidFill>
              </a:rPr>
              <a:t> </a:t>
            </a:r>
          </a:p>
          <a:p>
            <a:pPr marL="457200" indent="-457200" algn="l">
              <a:buFont typeface="Arial" pitchFamily="34" charset="0"/>
              <a:buChar char="•"/>
            </a:pPr>
            <a:r>
              <a:rPr lang="en-US" dirty="0" smtClean="0">
                <a:solidFill>
                  <a:schemeClr val="tx1"/>
                </a:solidFill>
              </a:rPr>
              <a:t>Investigating Literacy - The Five Unit Sequence Suresh </a:t>
            </a:r>
            <a:r>
              <a:rPr lang="en-US" dirty="0" err="1" smtClean="0">
                <a:solidFill>
                  <a:schemeClr val="tx1"/>
                </a:solidFill>
              </a:rPr>
              <a:t>Canagarajah</a:t>
            </a:r>
            <a:r>
              <a:rPr lang="en-US" dirty="0" smtClean="0">
                <a:solidFill>
                  <a:schemeClr val="tx1"/>
                </a:solidFill>
              </a:rPr>
              <a:t> - Code Meshing Peter Elbow - Code Switching </a:t>
            </a:r>
            <a:r>
              <a:rPr lang="en-US" dirty="0" err="1" smtClean="0">
                <a:solidFill>
                  <a:schemeClr val="tx1"/>
                </a:solidFill>
              </a:rPr>
              <a:t>MinZhan</a:t>
            </a:r>
            <a:r>
              <a:rPr lang="en-US" dirty="0" smtClean="0">
                <a:solidFill>
                  <a:schemeClr val="tx1"/>
                </a:solidFill>
              </a:rPr>
              <a:t> </a:t>
            </a:r>
            <a:r>
              <a:rPr lang="en-US" dirty="0">
                <a:solidFill>
                  <a:schemeClr val="tx1"/>
                </a:solidFill>
              </a:rPr>
              <a:t>Lu - Negotiation</a:t>
            </a:r>
          </a:p>
          <a:p>
            <a:pPr marL="457200" indent="-457200" algn="l">
              <a:buFont typeface="Arial" pitchFamily="34" charset="0"/>
              <a:buChar char="•"/>
            </a:pPr>
            <a:r>
              <a:rPr lang="en-US" dirty="0" smtClean="0">
                <a:solidFill>
                  <a:schemeClr val="tx1"/>
                </a:solidFill>
              </a:rPr>
              <a:t>Theory </a:t>
            </a:r>
            <a:r>
              <a:rPr lang="en-US" dirty="0">
                <a:solidFill>
                  <a:schemeClr val="tx1"/>
                </a:solidFill>
              </a:rPr>
              <a:t>of Language as </a:t>
            </a:r>
            <a:r>
              <a:rPr lang="en-US" dirty="0" smtClean="0">
                <a:solidFill>
                  <a:schemeClr val="tx1"/>
                </a:solidFill>
              </a:rPr>
              <a:t>Gateway</a:t>
            </a:r>
            <a:endParaRPr lang="en-US" dirty="0">
              <a:solidFill>
                <a:schemeClr val="tx1"/>
              </a:solidFill>
            </a:endParaRPr>
          </a:p>
          <a:p>
            <a:endParaRPr lang="en-US" dirty="0"/>
          </a:p>
        </p:txBody>
      </p:sp>
    </p:spTree>
    <p:custDataLst>
      <p:tags r:id="rId1"/>
    </p:custDataLst>
    <p:extLst>
      <p:ext uri="{BB962C8B-B14F-4D97-AF65-F5344CB8AC3E}">
        <p14:creationId xmlns:p14="http://schemas.microsoft.com/office/powerpoint/2010/main" val="1638746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7543800" cy="4339650"/>
          </a:xfrm>
          <a:prstGeom prst="rect">
            <a:avLst/>
          </a:prstGeom>
        </p:spPr>
        <p:txBody>
          <a:bodyPr wrap="square">
            <a:spAutoFit/>
          </a:bodyPr>
          <a:lstStyle/>
          <a:p>
            <a:endParaRPr lang="en-US" sz="1200" dirty="0"/>
          </a:p>
          <a:p>
            <a:r>
              <a:rPr lang="en-US" sz="2400" dirty="0"/>
              <a:t>• </a:t>
            </a:r>
            <a:r>
              <a:rPr lang="en-US" sz="2400" b="1" dirty="0"/>
              <a:t>Introduce Key Concepts In 101/workshop in 91</a:t>
            </a:r>
            <a:endParaRPr lang="en-US" sz="2400" dirty="0"/>
          </a:p>
          <a:p>
            <a:r>
              <a:rPr lang="en-US" sz="2400" b="1" dirty="0" err="1"/>
              <a:t>Exs</a:t>
            </a:r>
            <a:r>
              <a:rPr lang="en-US" sz="2400" b="1" dirty="0"/>
              <a:t>: transitions, introductions, note-taking</a:t>
            </a:r>
            <a:endParaRPr lang="en-US" sz="2400" dirty="0"/>
          </a:p>
          <a:p>
            <a:r>
              <a:rPr lang="en-US" sz="2400" dirty="0"/>
              <a:t>• </a:t>
            </a:r>
            <a:r>
              <a:rPr lang="en-US" sz="2400" b="1" dirty="0"/>
              <a:t>Facilitate Focused Free writing to every class</a:t>
            </a:r>
            <a:endParaRPr lang="en-US" sz="2400" dirty="0"/>
          </a:p>
          <a:p>
            <a:r>
              <a:rPr lang="en-US" sz="2400" dirty="0"/>
              <a:t>• </a:t>
            </a:r>
            <a:r>
              <a:rPr lang="en-US" sz="2400" b="1" dirty="0"/>
              <a:t>Assign essay writing through a progression of tasks</a:t>
            </a:r>
            <a:endParaRPr lang="en-US" sz="2400" dirty="0"/>
          </a:p>
          <a:p>
            <a:r>
              <a:rPr lang="en-US" sz="2400" dirty="0"/>
              <a:t>• </a:t>
            </a:r>
            <a:r>
              <a:rPr lang="en-US" sz="2400" b="1" dirty="0"/>
              <a:t>Discuss and write about published texts on a weekly basis</a:t>
            </a:r>
            <a:endParaRPr lang="en-US" sz="2400" dirty="0"/>
          </a:p>
          <a:p>
            <a:r>
              <a:rPr lang="en-US" sz="2400" dirty="0"/>
              <a:t>• </a:t>
            </a:r>
            <a:r>
              <a:rPr lang="en-US" sz="2400" b="1" dirty="0"/>
              <a:t>Facilitate student translation and application of writing handbook</a:t>
            </a:r>
            <a:endParaRPr lang="en-US" sz="2400" dirty="0"/>
          </a:p>
          <a:p>
            <a:r>
              <a:rPr lang="en-US" sz="2400" dirty="0"/>
              <a:t>• </a:t>
            </a:r>
            <a:r>
              <a:rPr lang="en-US" sz="2400" b="1" dirty="0"/>
              <a:t>Peer Review</a:t>
            </a:r>
            <a:endParaRPr lang="en-US" sz="2400" dirty="0"/>
          </a:p>
          <a:p>
            <a:r>
              <a:rPr lang="en-US" sz="2400" dirty="0"/>
              <a:t>• </a:t>
            </a:r>
            <a:r>
              <a:rPr lang="en-US" sz="2400" b="1" dirty="0"/>
              <a:t>Individual Conferencing</a:t>
            </a:r>
            <a:endParaRPr lang="en-US" sz="2400" dirty="0"/>
          </a:p>
          <a:p>
            <a:r>
              <a:rPr lang="en-US" sz="2400" dirty="0"/>
              <a:t>• </a:t>
            </a:r>
            <a:r>
              <a:rPr lang="en-US" sz="2400" b="1" dirty="0"/>
              <a:t>Maintain Class discussion forum on-line</a:t>
            </a:r>
            <a:endParaRPr lang="en-US" sz="2400" dirty="0"/>
          </a:p>
        </p:txBody>
      </p:sp>
      <p:sp>
        <p:nvSpPr>
          <p:cNvPr id="5" name="Title 4"/>
          <p:cNvSpPr>
            <a:spLocks noGrp="1"/>
          </p:cNvSpPr>
          <p:nvPr>
            <p:ph type="title"/>
          </p:nvPr>
        </p:nvSpPr>
        <p:spPr/>
        <p:txBody>
          <a:bodyPr>
            <a:normAutofit/>
          </a:bodyPr>
          <a:lstStyle/>
          <a:p>
            <a:r>
              <a:rPr lang="en-US" dirty="0" smtClean="0"/>
              <a:t>091/101 Teaching Strategies</a:t>
            </a:r>
            <a:endParaRPr lang="en-US" dirty="0"/>
          </a:p>
        </p:txBody>
      </p:sp>
    </p:spTree>
    <p:custDataLst>
      <p:tags r:id="rId1"/>
    </p:custDataLst>
    <p:extLst>
      <p:ext uri="{BB962C8B-B14F-4D97-AF65-F5344CB8AC3E}">
        <p14:creationId xmlns:p14="http://schemas.microsoft.com/office/powerpoint/2010/main" val="3900865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743200"/>
          </a:xfrm>
        </p:spPr>
        <p:txBody>
          <a:bodyPr>
            <a:normAutofit fontScale="90000"/>
          </a:bodyPr>
          <a:lstStyle/>
          <a:p>
            <a:r>
              <a:rPr lang="en-US" sz="3600" dirty="0" smtClean="0"/>
              <a:t>ENGLISH 097:</a:t>
            </a:r>
            <a:br>
              <a:rPr lang="en-US" sz="3600" dirty="0" smtClean="0"/>
            </a:br>
            <a:r>
              <a:rPr lang="en-US" sz="3600" dirty="0" smtClean="0"/>
              <a:t>NEW 6-CREDIT COMBINED</a:t>
            </a:r>
            <a:br>
              <a:rPr lang="en-US" sz="3600" dirty="0" smtClean="0"/>
            </a:br>
            <a:r>
              <a:rPr lang="en-US" sz="3600" dirty="0" smtClean="0"/>
              <a:t>UPPER-LEVEL </a:t>
            </a:r>
            <a:br>
              <a:rPr lang="en-US" sz="3600" dirty="0" smtClean="0"/>
            </a:br>
            <a:r>
              <a:rPr lang="en-US" sz="3600" dirty="0" smtClean="0"/>
              <a:t>DEVELOPMENTAL READING AND WRITING </a:t>
            </a:r>
            <a:endParaRPr lang="en-US" sz="3600" dirty="0"/>
          </a:p>
        </p:txBody>
      </p:sp>
      <p:sp>
        <p:nvSpPr>
          <p:cNvPr id="3" name="Subtitle 2"/>
          <p:cNvSpPr>
            <a:spLocks noGrp="1"/>
          </p:cNvSpPr>
          <p:nvPr>
            <p:ph type="subTitle" idx="1"/>
          </p:nvPr>
        </p:nvSpPr>
        <p:spPr>
          <a:xfrm>
            <a:off x="381000" y="3200400"/>
            <a:ext cx="7848600" cy="3429000"/>
          </a:xfrm>
        </p:spPr>
        <p:txBody>
          <a:bodyPr>
            <a:noAutofit/>
          </a:bodyPr>
          <a:lstStyle/>
          <a:p>
            <a:r>
              <a:rPr lang="en-US" sz="2400" dirty="0">
                <a:solidFill>
                  <a:schemeClr val="tx1"/>
                </a:solidFill>
              </a:rPr>
              <a:t>Introduction to College Reading and Writing II is an upper level course designed to help students whose reading and writing abilities indicate the need for concentrated involvement in the reading process, particularly to improve comprehension, critical reading and vocabulary, and in the writing process, particularly to learn and practice the conventions of college-level writing </a:t>
            </a:r>
            <a:endParaRPr lang="en-US" sz="2400" dirty="0" smtClean="0">
              <a:solidFill>
                <a:schemeClr val="tx1"/>
              </a:solidFill>
            </a:endParaRPr>
          </a:p>
          <a:p>
            <a:r>
              <a:rPr lang="en-US" sz="2400" dirty="0" smtClean="0">
                <a:solidFill>
                  <a:schemeClr val="tx1"/>
                </a:solidFill>
              </a:rPr>
              <a:t>Course program includes intrusive counseling and professional tutors</a:t>
            </a:r>
            <a:endParaRPr lang="en-US" sz="2400" dirty="0">
              <a:solidFill>
                <a:schemeClr val="tx1"/>
              </a:solidFill>
            </a:endParaRPr>
          </a:p>
        </p:txBody>
      </p:sp>
    </p:spTree>
    <p:custDataLst>
      <p:tags r:id="rId1"/>
    </p:custDataLst>
    <p:extLst>
      <p:ext uri="{BB962C8B-B14F-4D97-AF65-F5344CB8AC3E}">
        <p14:creationId xmlns:p14="http://schemas.microsoft.com/office/powerpoint/2010/main" val="20909623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919</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LEAP  at  Union County College  </vt:lpstr>
      <vt:lpstr>Facts about Developmental Education at Union County College </vt:lpstr>
      <vt:lpstr>PowerPoint Presentation</vt:lpstr>
      <vt:lpstr>Title V Grant Details </vt:lpstr>
      <vt:lpstr>Accelerated English Courses  at Union County College</vt:lpstr>
      <vt:lpstr>ENGLISH 091 COURSE OUTCOMES</vt:lpstr>
      <vt:lpstr>091/101 Curriculum Development and Pedagogy</vt:lpstr>
      <vt:lpstr>091/101 Teaching Strategies</vt:lpstr>
      <vt:lpstr>ENGLISH 097: NEW 6-CREDIT COMBINED UPPER-LEVEL  DEVELOPMENTAL READING AND WRITING </vt:lpstr>
      <vt:lpstr>ENGLISH 097 OUTCOMES</vt:lpstr>
      <vt:lpstr>ENGLISH 097 TEACHING STRATEGIES</vt:lpstr>
      <vt:lpstr>ENGLISH 097-002 Accelerated Reading and Writing  in Context</vt:lpstr>
      <vt:lpstr>Benefits of Contextualization for Learners of Basic Skills (Perin, 2011)</vt:lpstr>
      <vt:lpstr>Culture, Identity, and Immigration</vt:lpstr>
      <vt:lpstr>Essay I Culture, Norms and Values</vt:lpstr>
      <vt:lpstr>Example from Essay Comparing Norm of Polygamy (Nigerian Yoruba Tribe) and Monogamy (US). </vt:lpstr>
      <vt:lpstr>OTHER AREAS OF ACCELERATION AT UNION COUNTY COLLEGE</vt:lpstr>
    </vt:vector>
  </TitlesOfParts>
  <Company>Union County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Elise Donovan</dc:creator>
  <cp:lastModifiedBy>Dr. Elise Donovan</cp:lastModifiedBy>
  <cp:revision>22</cp:revision>
  <cp:lastPrinted>2013-04-25T16:06:41Z</cp:lastPrinted>
  <dcterms:created xsi:type="dcterms:W3CDTF">2012-10-03T14:47:43Z</dcterms:created>
  <dcterms:modified xsi:type="dcterms:W3CDTF">2013-06-12T17:10:01Z</dcterms:modified>
</cp:coreProperties>
</file>