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4"/>
  </p:notesMasterIdLst>
  <p:sldIdLst>
    <p:sldId id="297" r:id="rId2"/>
    <p:sldId id="300" r:id="rId3"/>
    <p:sldId id="301" r:id="rId4"/>
    <p:sldId id="303" r:id="rId5"/>
    <p:sldId id="304" r:id="rId6"/>
    <p:sldId id="306" r:id="rId7"/>
    <p:sldId id="323" r:id="rId8"/>
    <p:sldId id="307" r:id="rId9"/>
    <p:sldId id="321" r:id="rId10"/>
    <p:sldId id="322" r:id="rId11"/>
    <p:sldId id="337" r:id="rId12"/>
    <p:sldId id="324" r:id="rId13"/>
    <p:sldId id="262" r:id="rId14"/>
    <p:sldId id="263" r:id="rId15"/>
    <p:sldId id="274" r:id="rId16"/>
    <p:sldId id="272" r:id="rId17"/>
    <p:sldId id="264" r:id="rId18"/>
    <p:sldId id="265" r:id="rId19"/>
    <p:sldId id="325" r:id="rId20"/>
    <p:sldId id="275" r:id="rId21"/>
    <p:sldId id="276" r:id="rId22"/>
    <p:sldId id="273" r:id="rId23"/>
    <p:sldId id="326" r:id="rId24"/>
    <p:sldId id="335" r:id="rId25"/>
    <p:sldId id="334" r:id="rId26"/>
    <p:sldId id="333" r:id="rId27"/>
    <p:sldId id="331" r:id="rId28"/>
    <p:sldId id="332" r:id="rId29"/>
    <p:sldId id="266" r:id="rId30"/>
    <p:sldId id="267" r:id="rId31"/>
    <p:sldId id="270" r:id="rId32"/>
    <p:sldId id="268" r:id="rId33"/>
    <p:sldId id="269" r:id="rId34"/>
    <p:sldId id="271" r:id="rId35"/>
    <p:sldId id="329" r:id="rId36"/>
    <p:sldId id="327" r:id="rId37"/>
    <p:sldId id="330" r:id="rId38"/>
    <p:sldId id="328" r:id="rId39"/>
    <p:sldId id="317" r:id="rId40"/>
    <p:sldId id="318" r:id="rId41"/>
    <p:sldId id="279" r:id="rId42"/>
    <p:sldId id="280" r:id="rId43"/>
    <p:sldId id="315" r:id="rId44"/>
    <p:sldId id="316" r:id="rId45"/>
    <p:sldId id="319" r:id="rId46"/>
    <p:sldId id="281" r:id="rId47"/>
    <p:sldId id="282" r:id="rId48"/>
    <p:sldId id="283" r:id="rId49"/>
    <p:sldId id="320" r:id="rId50"/>
    <p:sldId id="286" r:id="rId51"/>
    <p:sldId id="336" r:id="rId52"/>
    <p:sldId id="31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FF"/>
    <a:srgbClr val="F8FC64"/>
    <a:srgbClr val="66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66" d="100"/>
          <a:sy n="66" d="100"/>
        </p:scale>
        <p:origin x="-1494" y="-180"/>
      </p:cViewPr>
      <p:guideLst>
        <p:guide orient="horz" pos="2160"/>
        <p:guide pos="2880"/>
      </p:guideLst>
    </p:cSldViewPr>
  </p:slideViewPr>
  <p:outlineViewPr>
    <p:cViewPr>
      <p:scale>
        <a:sx n="33" d="100"/>
        <a:sy n="33" d="100"/>
      </p:scale>
      <p:origin x="0" y="45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4895C-9FE5-455A-A556-03B1C37482B1}" type="datetimeFigureOut">
              <a:rPr lang="en-US" smtClean="0"/>
              <a:pPr/>
              <a:t>6/18/2014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461A1-C8BB-49CD-8D51-66B2EEA38FAC}" type="slidenum">
              <a:rPr lang="en-US" smtClean="0"/>
              <a:pPr/>
              <a:t>‹#›</a:t>
            </a:fld>
            <a:endParaRPr lang="en-US"/>
          </a:p>
        </p:txBody>
      </p:sp>
    </p:spTree>
    <p:extLst>
      <p:ext uri="{BB962C8B-B14F-4D97-AF65-F5344CB8AC3E}">
        <p14:creationId xmlns:p14="http://schemas.microsoft.com/office/powerpoint/2010/main" val="245036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 FTEs from PRE in SharePoint</a:t>
            </a:r>
          </a:p>
          <a:p>
            <a:r>
              <a:rPr lang="en-US" dirty="0" smtClean="0"/>
              <a:t>(saved</a:t>
            </a:r>
            <a:r>
              <a:rPr lang="en-US" baseline="0" dirty="0" smtClean="0"/>
              <a:t> to Enrollment Tracking folder of mine on </a:t>
            </a:r>
            <a:r>
              <a:rPr lang="en-US" baseline="0" dirty="0" err="1" smtClean="0"/>
              <a:t>Dropbox</a:t>
            </a:r>
            <a:r>
              <a:rPr lang="en-US" baseline="0" dirty="0" smtClean="0"/>
              <a:t>)</a:t>
            </a:r>
          </a:p>
          <a:p>
            <a:endParaRPr lang="en-US" baseline="0" dirty="0" smtClean="0"/>
          </a:p>
          <a:p>
            <a:r>
              <a:rPr lang="en-US" baseline="0" dirty="0" smtClean="0"/>
              <a:t>Fall 2013 enrollment from EOTW – Sept 13, 2013</a:t>
            </a:r>
          </a:p>
          <a:p>
            <a:endParaRPr lang="en-US" baseline="0" dirty="0" smtClean="0"/>
          </a:p>
          <a:p>
            <a:r>
              <a:rPr lang="en-US" baseline="0" dirty="0" smtClean="0"/>
              <a:t>Spring 2014 enrollment from beg of third week = Feb 10</a:t>
            </a:r>
            <a:endParaRPr lang="en-US" dirty="0"/>
          </a:p>
        </p:txBody>
      </p:sp>
      <p:sp>
        <p:nvSpPr>
          <p:cNvPr id="4" name="Slide Number Placeholder 3"/>
          <p:cNvSpPr>
            <a:spLocks noGrp="1"/>
          </p:cNvSpPr>
          <p:nvPr>
            <p:ph type="sldNum" sz="quarter" idx="10"/>
          </p:nvPr>
        </p:nvSpPr>
        <p:spPr/>
        <p:txBody>
          <a:bodyPr/>
          <a:lstStyle/>
          <a:p>
            <a:fld id="{CF0461A1-C8BB-49CD-8D51-66B2EEA38FAC}" type="slidenum">
              <a:rPr lang="en-US" smtClean="0"/>
              <a:pPr/>
              <a:t>4</a:t>
            </a:fld>
            <a:endParaRPr lang="en-US"/>
          </a:p>
        </p:txBody>
      </p:sp>
    </p:spTree>
    <p:extLst>
      <p:ext uri="{BB962C8B-B14F-4D97-AF65-F5344CB8AC3E}">
        <p14:creationId xmlns:p14="http://schemas.microsoft.com/office/powerpoint/2010/main" val="23104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Less</a:t>
            </a:r>
            <a:r>
              <a:rPr lang="en-US" baseline="0" dirty="0" smtClean="0"/>
              <a:t> work, grant money   2.  they come with better questions and more prepared 3. more time, and how to use it.  </a:t>
            </a:r>
            <a:endParaRPr lang="en-US" dirty="0"/>
          </a:p>
        </p:txBody>
      </p:sp>
      <p:sp>
        <p:nvSpPr>
          <p:cNvPr id="4" name="Slide Number Placeholder 3"/>
          <p:cNvSpPr>
            <a:spLocks noGrp="1"/>
          </p:cNvSpPr>
          <p:nvPr>
            <p:ph type="sldNum" sz="quarter" idx="10"/>
          </p:nvPr>
        </p:nvSpPr>
        <p:spPr/>
        <p:txBody>
          <a:bodyPr/>
          <a:lstStyle/>
          <a:p>
            <a:fld id="{A2762B08-E40E-4EC3-AB8D-9D7466814979}" type="slidenum">
              <a:rPr lang="en-US" smtClean="0"/>
              <a:pPr/>
              <a:t>39</a:t>
            </a:fld>
            <a:endParaRPr lang="en-US"/>
          </a:p>
        </p:txBody>
      </p:sp>
    </p:spTree>
    <p:extLst>
      <p:ext uri="{BB962C8B-B14F-4D97-AF65-F5344CB8AC3E}">
        <p14:creationId xmlns:p14="http://schemas.microsoft.com/office/powerpoint/2010/main" val="19946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EA60CFD-6969-440F-8964-75C1AE5A66A7}"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2A84-3934-44FB-BDC4-AC66C3DBF086}"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60CFD-6969-440F-8964-75C1AE5A66A7}"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2A84-3934-44FB-BDC4-AC66C3DBF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60CFD-6969-440F-8964-75C1AE5A66A7}"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2A84-3934-44FB-BDC4-AC66C3DBF0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60CFD-6969-440F-8964-75C1AE5A66A7}"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2A84-3934-44FB-BDC4-AC66C3DBF0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EA60CFD-6969-440F-8964-75C1AE5A66A7}" type="datetimeFigureOut">
              <a:rPr lang="en-US" smtClean="0"/>
              <a:pPr/>
              <a:t>6/18/2014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99D92A84-3934-44FB-BDC4-AC66C3DBF0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60CFD-6969-440F-8964-75C1AE5A66A7}"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92A84-3934-44FB-BDC4-AC66C3DBF0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60CFD-6969-440F-8964-75C1AE5A66A7}" type="datetimeFigureOut">
              <a:rPr lang="en-US" smtClean="0"/>
              <a:pPr/>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D92A84-3934-44FB-BDC4-AC66C3DBF0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60CFD-6969-440F-8964-75C1AE5A66A7}" type="datetimeFigureOut">
              <a:rPr lang="en-US" smtClean="0"/>
              <a:pPr/>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D92A84-3934-44FB-BDC4-AC66C3DBF0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60CFD-6969-440F-8964-75C1AE5A66A7}" type="datetimeFigureOut">
              <a:rPr lang="en-US" smtClean="0"/>
              <a:pPr/>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D92A84-3934-44FB-BDC4-AC66C3DBF0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A60CFD-6969-440F-8964-75C1AE5A66A7}"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92A84-3934-44FB-BDC4-AC66C3DBF086}"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EA60CFD-6969-440F-8964-75C1AE5A66A7}"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92A84-3934-44FB-BDC4-AC66C3DBF086}"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EA60CFD-6969-440F-8964-75C1AE5A66A7}" type="datetimeFigureOut">
              <a:rPr lang="en-US" smtClean="0"/>
              <a:pPr/>
              <a:t>6/18/2014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9D92A84-3934-44FB-BDC4-AC66C3DBF08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cbcmd.edu/math_science/math/math081text.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file/d/0B9pTQMnDM0jKMy1FeVd2M1FxQ1k/edit?usp=sharing" TargetMode="Externa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file:///C:\Users\jkiefner\Desktop\Google%20Drive\Committees%20&amp;%20Projects\AMP%20Communication\Poster.pdf" TargetMode="External"/><Relationship Id="rId5" Type="http://schemas.openxmlformats.org/officeDocument/2006/relationships/image" Target="../media/image33.wmf"/><Relationship Id="rId4" Type="http://schemas.openxmlformats.org/officeDocument/2006/relationships/oleObject" Target="file:///C:\Users\jkiefner\Desktop\Google%20Drive\Committees%20&amp;%20Projects\AMP%20Communication\Brochure.pdf"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229600" cy="1447800"/>
          </a:xfrm>
        </p:spPr>
        <p:txBody>
          <a:bodyPr>
            <a:normAutofit/>
          </a:bodyPr>
          <a:lstStyle/>
          <a:p>
            <a:r>
              <a:rPr lang="en-US" sz="3600" dirty="0" smtClean="0"/>
              <a:t>Acceleration in Mathematics:</a:t>
            </a:r>
            <a:br>
              <a:rPr lang="en-US" sz="3600" dirty="0" smtClean="0"/>
            </a:br>
            <a:r>
              <a:rPr lang="en-US" sz="3200" dirty="0" smtClean="0">
                <a:effectLst>
                  <a:outerShdw blurRad="38100" dist="38100" dir="2700000" algn="tl">
                    <a:srgbClr val="000000">
                      <a:alpha val="43137"/>
                    </a:srgbClr>
                  </a:outerShdw>
                </a:effectLst>
              </a:rPr>
              <a:t>A Matured Model for Success</a:t>
            </a:r>
            <a:endParaRPr lang="en-US" sz="3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2306462"/>
            <a:ext cx="8229600" cy="2992902"/>
          </a:xfrm>
        </p:spPr>
        <p:txBody>
          <a:bodyPr>
            <a:normAutofit/>
          </a:bodyPr>
          <a:lstStyle/>
          <a:p>
            <a:r>
              <a:rPr lang="en-US" sz="2400" dirty="0" smtClean="0"/>
              <a:t>Danielle Truszkowski</a:t>
            </a:r>
            <a:br>
              <a:rPr lang="en-US" sz="2400" dirty="0" smtClean="0"/>
            </a:br>
            <a:r>
              <a:rPr lang="en-US" sz="1800" dirty="0" smtClean="0"/>
              <a:t>Director </a:t>
            </a:r>
            <a:r>
              <a:rPr lang="en-US" sz="1800" dirty="0"/>
              <a:t>of </a:t>
            </a:r>
            <a:r>
              <a:rPr lang="en-US" sz="1800" dirty="0" smtClean="0"/>
              <a:t>the Accelerated Math Program</a:t>
            </a:r>
            <a:r>
              <a:rPr lang="en-US" sz="2400" dirty="0" smtClean="0"/>
              <a:t/>
            </a:r>
            <a:br>
              <a:rPr lang="en-US" sz="2400" dirty="0" smtClean="0"/>
            </a:br>
            <a:r>
              <a:rPr lang="en-US" sz="1000" dirty="0" smtClean="0"/>
              <a:t> </a:t>
            </a:r>
            <a:r>
              <a:rPr lang="en-US" sz="2400" dirty="0" smtClean="0"/>
              <a:t/>
            </a:r>
            <a:br>
              <a:rPr lang="en-US" sz="2400" dirty="0" smtClean="0"/>
            </a:br>
            <a:r>
              <a:rPr lang="en-US" sz="2400" dirty="0" smtClean="0"/>
              <a:t>Jesse Kiefner</a:t>
            </a:r>
            <a:br>
              <a:rPr lang="en-US" sz="2400" dirty="0" smtClean="0"/>
            </a:br>
            <a:r>
              <a:rPr lang="en-US" sz="1800" dirty="0" smtClean="0"/>
              <a:t>Assistant Director of the Accelerated Math Program</a:t>
            </a:r>
          </a:p>
          <a:p>
            <a:r>
              <a:rPr lang="en-US" sz="1000" dirty="0" smtClean="0"/>
              <a:t> </a:t>
            </a:r>
            <a:r>
              <a:rPr lang="en-US" sz="2400" dirty="0" smtClean="0"/>
              <a:t/>
            </a:r>
            <a:br>
              <a:rPr lang="en-US" sz="2400" dirty="0" smtClean="0"/>
            </a:br>
            <a:r>
              <a:rPr lang="en-US" sz="2400" dirty="0" smtClean="0"/>
              <a:t>Kate Abromaitis</a:t>
            </a:r>
            <a:br>
              <a:rPr lang="en-US" sz="2400" dirty="0" smtClean="0"/>
            </a:br>
            <a:r>
              <a:rPr lang="en-US" sz="1800" dirty="0" smtClean="0"/>
              <a:t>Developmental Math Coordinator</a:t>
            </a:r>
          </a:p>
        </p:txBody>
      </p:sp>
      <p:pic>
        <p:nvPicPr>
          <p:cNvPr id="4" name="Picture 3" descr="CCBCppt_logo-white-nobckgd.psd"/>
          <p:cNvPicPr>
            <a:picLocks noChangeAspect="1"/>
          </p:cNvPicPr>
          <p:nvPr/>
        </p:nvPicPr>
        <p:blipFill rotWithShape="1">
          <a:blip r:embed="rId2" cstate="print"/>
          <a:srcRect l="14265" t="23172" r="11248" b="9081"/>
          <a:stretch/>
        </p:blipFill>
        <p:spPr>
          <a:xfrm>
            <a:off x="5029200" y="5334000"/>
            <a:ext cx="3844969" cy="1293152"/>
          </a:xfrm>
          <a:prstGeom prst="rect">
            <a:avLst/>
          </a:prstGeom>
        </p:spPr>
      </p:pic>
    </p:spTree>
    <p:extLst>
      <p:ext uri="{BB962C8B-B14F-4D97-AF65-F5344CB8AC3E}">
        <p14:creationId xmlns:p14="http://schemas.microsoft.com/office/powerpoint/2010/main" val="224965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Data – MATH 083/163 Combined</a:t>
            </a:r>
            <a:endParaRPr lang="en-US" dirty="0">
              <a:solidFill>
                <a:srgbClr val="FFFF00"/>
              </a:solidFill>
            </a:endParaRPr>
          </a:p>
        </p:txBody>
      </p:sp>
      <p:sp>
        <p:nvSpPr>
          <p:cNvPr id="6" name="TextBox 5"/>
          <p:cNvSpPr txBox="1"/>
          <p:nvPr/>
        </p:nvSpPr>
        <p:spPr>
          <a:xfrm>
            <a:off x="3429000" y="5943600"/>
            <a:ext cx="4926541" cy="369332"/>
          </a:xfrm>
          <a:prstGeom prst="rect">
            <a:avLst/>
          </a:prstGeom>
          <a:noFill/>
        </p:spPr>
        <p:txBody>
          <a:bodyPr wrap="none" rtlCol="0">
            <a:spAutoFit/>
          </a:bodyPr>
          <a:lstStyle/>
          <a:p>
            <a:r>
              <a:rPr lang="en-US" dirty="0" smtClean="0"/>
              <a:t>Fall 2011 (MATH 083 students) Tracked for 2 Years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25188409"/>
              </p:ext>
            </p:extLst>
          </p:nvPr>
        </p:nvGraphicFramePr>
        <p:xfrm>
          <a:off x="567906" y="1828800"/>
          <a:ext cx="7696200" cy="1483360"/>
        </p:xfrm>
        <a:graphic>
          <a:graphicData uri="http://schemas.openxmlformats.org/drawingml/2006/table">
            <a:tbl>
              <a:tblPr firstRow="1" bandRow="1">
                <a:tableStyleId>{5C22544A-7EE6-4342-B048-85BDC9FD1C3A}</a:tableStyleId>
              </a:tblPr>
              <a:tblGrid>
                <a:gridCol w="1924050"/>
                <a:gridCol w="1924050"/>
                <a:gridCol w="1924050"/>
                <a:gridCol w="1924050"/>
              </a:tblGrid>
              <a:tr h="370840">
                <a:tc>
                  <a:txBody>
                    <a:bodyPr/>
                    <a:lstStyle/>
                    <a:p>
                      <a:endParaRPr lang="en-US" dirty="0"/>
                    </a:p>
                  </a:txBody>
                  <a:tcPr/>
                </a:tc>
                <a:tc>
                  <a:txBody>
                    <a:bodyPr/>
                    <a:lstStyle/>
                    <a:p>
                      <a:pPr algn="ctr"/>
                      <a:r>
                        <a:rPr lang="en-US" dirty="0" smtClean="0"/>
                        <a:t>Traditional</a:t>
                      </a:r>
                      <a:endParaRPr lang="en-US" dirty="0"/>
                    </a:p>
                  </a:txBody>
                  <a:tcPr/>
                </a:tc>
                <a:tc>
                  <a:txBody>
                    <a:bodyPr/>
                    <a:lstStyle/>
                    <a:p>
                      <a:pPr algn="ctr"/>
                      <a:r>
                        <a:rPr lang="en-US" dirty="0" smtClean="0"/>
                        <a:t>Fast-track</a:t>
                      </a:r>
                      <a:endParaRPr lang="en-US" dirty="0"/>
                    </a:p>
                  </a:txBody>
                  <a:tcPr/>
                </a:tc>
                <a:tc>
                  <a:txBody>
                    <a:bodyPr/>
                    <a:lstStyle/>
                    <a:p>
                      <a:pPr algn="ctr"/>
                      <a:r>
                        <a:rPr lang="en-US" dirty="0" smtClean="0"/>
                        <a:t>083/163 AMP</a:t>
                      </a:r>
                      <a:endParaRPr lang="en-US" dirty="0"/>
                    </a:p>
                  </a:txBody>
                  <a:tcPr/>
                </a:tc>
              </a:tr>
              <a:tr h="370840">
                <a:tc>
                  <a:txBody>
                    <a:bodyPr/>
                    <a:lstStyle/>
                    <a:p>
                      <a:r>
                        <a:rPr lang="en-US" dirty="0" smtClean="0"/>
                        <a:t>Pass M 083</a:t>
                      </a:r>
                      <a:endParaRPr lang="en-US" dirty="0"/>
                    </a:p>
                  </a:txBody>
                  <a:tcPr/>
                </a:tc>
                <a:tc>
                  <a:txBody>
                    <a:bodyPr/>
                    <a:lstStyle/>
                    <a:p>
                      <a:pPr algn="ctr"/>
                      <a:r>
                        <a:rPr lang="en-US" dirty="0" smtClean="0"/>
                        <a:t>64.5%</a:t>
                      </a:r>
                      <a:endParaRPr lang="en-US" dirty="0"/>
                    </a:p>
                  </a:txBody>
                  <a:tcPr/>
                </a:tc>
                <a:tc>
                  <a:txBody>
                    <a:bodyPr/>
                    <a:lstStyle/>
                    <a:p>
                      <a:pPr algn="ctr"/>
                      <a:r>
                        <a:rPr lang="en-US" dirty="0" smtClean="0"/>
                        <a:t>75.3%</a:t>
                      </a:r>
                      <a:endParaRPr lang="en-US" dirty="0"/>
                    </a:p>
                  </a:txBody>
                  <a:tcPr/>
                </a:tc>
                <a:tc>
                  <a:txBody>
                    <a:bodyPr/>
                    <a:lstStyle/>
                    <a:p>
                      <a:pPr algn="ctr"/>
                      <a:r>
                        <a:rPr lang="en-US" dirty="0" smtClean="0"/>
                        <a:t>81.2%</a:t>
                      </a:r>
                      <a:endParaRPr lang="en-US" dirty="0"/>
                    </a:p>
                  </a:txBody>
                  <a:tcPr/>
                </a:tc>
              </a:tr>
              <a:tr h="370840">
                <a:tc>
                  <a:txBody>
                    <a:bodyPr/>
                    <a:lstStyle/>
                    <a:p>
                      <a:r>
                        <a:rPr lang="en-US" dirty="0" smtClean="0"/>
                        <a:t>Enroll in Credit</a:t>
                      </a:r>
                      <a:endParaRPr lang="en-US" dirty="0"/>
                    </a:p>
                  </a:txBody>
                  <a:tcPr/>
                </a:tc>
                <a:tc>
                  <a:txBody>
                    <a:bodyPr/>
                    <a:lstStyle/>
                    <a:p>
                      <a:pPr algn="ctr"/>
                      <a:r>
                        <a:rPr lang="en-US" dirty="0" smtClean="0"/>
                        <a:t>49.6%</a:t>
                      </a:r>
                      <a:endParaRPr lang="en-US" dirty="0"/>
                    </a:p>
                  </a:txBody>
                  <a:tcPr/>
                </a:tc>
                <a:tc>
                  <a:txBody>
                    <a:bodyPr/>
                    <a:lstStyle/>
                    <a:p>
                      <a:pPr algn="ctr"/>
                      <a:r>
                        <a:rPr lang="en-US" dirty="0" smtClean="0"/>
                        <a:t>63.0%</a:t>
                      </a:r>
                      <a:endParaRPr lang="en-US" dirty="0"/>
                    </a:p>
                  </a:txBody>
                  <a:tcPr/>
                </a:tc>
                <a:tc>
                  <a:txBody>
                    <a:bodyPr/>
                    <a:lstStyle/>
                    <a:p>
                      <a:pPr algn="ctr"/>
                      <a:r>
                        <a:rPr lang="en-US" dirty="0" smtClean="0"/>
                        <a:t>100.0%</a:t>
                      </a:r>
                      <a:endParaRPr lang="en-US" dirty="0"/>
                    </a:p>
                  </a:txBody>
                  <a:tcPr/>
                </a:tc>
              </a:tr>
              <a:tr h="370840">
                <a:tc>
                  <a:txBody>
                    <a:bodyPr/>
                    <a:lstStyle/>
                    <a:p>
                      <a:r>
                        <a:rPr lang="en-US" dirty="0" smtClean="0"/>
                        <a:t>Pass Credit math</a:t>
                      </a:r>
                      <a:endParaRPr lang="en-US" dirty="0"/>
                    </a:p>
                  </a:txBody>
                  <a:tcPr/>
                </a:tc>
                <a:tc>
                  <a:txBody>
                    <a:bodyPr/>
                    <a:lstStyle/>
                    <a:p>
                      <a:pPr algn="ctr"/>
                      <a:r>
                        <a:rPr lang="en-US" dirty="0" smtClean="0"/>
                        <a:t>39.6%</a:t>
                      </a:r>
                      <a:endParaRPr lang="en-US" dirty="0"/>
                    </a:p>
                  </a:txBody>
                  <a:tcPr/>
                </a:tc>
                <a:tc>
                  <a:txBody>
                    <a:bodyPr/>
                    <a:lstStyle/>
                    <a:p>
                      <a:pPr algn="ctr"/>
                      <a:r>
                        <a:rPr lang="en-US" dirty="0" smtClean="0"/>
                        <a:t>45.2%</a:t>
                      </a:r>
                      <a:endParaRPr lang="en-US" dirty="0"/>
                    </a:p>
                  </a:txBody>
                  <a:tcPr/>
                </a:tc>
                <a:tc>
                  <a:txBody>
                    <a:bodyPr/>
                    <a:lstStyle/>
                    <a:p>
                      <a:pPr algn="ctr"/>
                      <a:r>
                        <a:rPr lang="en-US" dirty="0" smtClean="0"/>
                        <a:t>65.4%</a:t>
                      </a:r>
                      <a:endParaRPr lang="en-US" dirty="0"/>
                    </a:p>
                  </a:txBody>
                  <a:tcPr/>
                </a:tc>
              </a:tr>
            </a:tbl>
          </a:graphicData>
        </a:graphic>
      </p:graphicFrame>
    </p:spTree>
    <p:extLst>
      <p:ext uri="{BB962C8B-B14F-4D97-AF65-F5344CB8AC3E}">
        <p14:creationId xmlns:p14="http://schemas.microsoft.com/office/powerpoint/2010/main" val="1067730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African-American Students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41613436"/>
              </p:ext>
            </p:extLst>
          </p:nvPr>
        </p:nvGraphicFramePr>
        <p:xfrm>
          <a:off x="990600" y="1752600"/>
          <a:ext cx="7132320" cy="4187952"/>
        </p:xfrm>
        <a:graphic>
          <a:graphicData uri="http://schemas.openxmlformats.org/drawingml/2006/table">
            <a:tbl>
              <a:tblPr firstRow="1" bandRow="1">
                <a:tableStyleId>{5C22544A-7EE6-4342-B048-85BDC9FD1C3A}</a:tableStyleId>
              </a:tblPr>
              <a:tblGrid>
                <a:gridCol w="2377440"/>
                <a:gridCol w="2377440"/>
                <a:gridCol w="2377440"/>
              </a:tblGrid>
              <a:tr h="530352">
                <a:tc>
                  <a:txBody>
                    <a:bodyPr/>
                    <a:lstStyle/>
                    <a:p>
                      <a:pPr>
                        <a:lnSpc>
                          <a:spcPct val="150000"/>
                        </a:lnSpc>
                      </a:pPr>
                      <a:endParaRPr lang="en-US" dirty="0"/>
                    </a:p>
                  </a:txBody>
                  <a:tcPr/>
                </a:tc>
                <a:tc>
                  <a:txBody>
                    <a:bodyPr/>
                    <a:lstStyle/>
                    <a:p>
                      <a:pPr algn="ctr">
                        <a:lnSpc>
                          <a:spcPct val="150000"/>
                        </a:lnSpc>
                      </a:pPr>
                      <a:r>
                        <a:rPr lang="en-US" dirty="0" smtClean="0"/>
                        <a:t>Traditional path</a:t>
                      </a:r>
                      <a:endParaRPr lang="en-US" dirty="0"/>
                    </a:p>
                  </a:txBody>
                  <a:tcPr/>
                </a:tc>
                <a:tc>
                  <a:txBody>
                    <a:bodyPr/>
                    <a:lstStyle/>
                    <a:p>
                      <a:pPr algn="ctr">
                        <a:lnSpc>
                          <a:spcPct val="150000"/>
                        </a:lnSpc>
                      </a:pPr>
                      <a:r>
                        <a:rPr lang="en-US" dirty="0" smtClean="0"/>
                        <a:t>AMP path</a:t>
                      </a:r>
                      <a:endParaRPr lang="en-US" dirty="0"/>
                    </a:p>
                  </a:txBody>
                  <a:tcPr/>
                </a:tc>
              </a:tr>
              <a:tr h="530352">
                <a:tc>
                  <a:txBody>
                    <a:bodyPr/>
                    <a:lstStyle/>
                    <a:p>
                      <a:pPr>
                        <a:lnSpc>
                          <a:spcPct val="150000"/>
                        </a:lnSpc>
                      </a:pPr>
                      <a:r>
                        <a:rPr lang="en-US" dirty="0" smtClean="0"/>
                        <a:t>Pre-Algebra</a:t>
                      </a:r>
                    </a:p>
                    <a:p>
                      <a:pPr>
                        <a:lnSpc>
                          <a:spcPct val="150000"/>
                        </a:lnSpc>
                      </a:pPr>
                      <a:endParaRPr lang="en-US" dirty="0"/>
                    </a:p>
                  </a:txBody>
                  <a:tcPr/>
                </a:tc>
                <a:tc>
                  <a:txBody>
                    <a:bodyPr/>
                    <a:lstStyle/>
                    <a:p>
                      <a:pPr algn="ctr">
                        <a:lnSpc>
                          <a:spcPct val="150000"/>
                        </a:lnSpc>
                      </a:pPr>
                      <a:r>
                        <a:rPr lang="en-US" dirty="0" smtClean="0"/>
                        <a:t>43.5%</a:t>
                      </a:r>
                      <a:endParaRPr lang="en-US" dirty="0"/>
                    </a:p>
                  </a:txBody>
                  <a:tcPr/>
                </a:tc>
                <a:tc>
                  <a:txBody>
                    <a:bodyPr/>
                    <a:lstStyle/>
                    <a:p>
                      <a:pPr algn="ctr">
                        <a:lnSpc>
                          <a:spcPct val="150000"/>
                        </a:lnSpc>
                      </a:pPr>
                      <a:endParaRPr lang="en-US" dirty="0" smtClean="0"/>
                    </a:p>
                    <a:p>
                      <a:pPr algn="ctr">
                        <a:lnSpc>
                          <a:spcPct val="150000"/>
                        </a:lnSpc>
                      </a:pPr>
                      <a:endParaRPr lang="en-US" dirty="0"/>
                    </a:p>
                  </a:txBody>
                  <a:tcPr/>
                </a:tc>
              </a:tr>
              <a:tr h="530352">
                <a:tc>
                  <a:txBody>
                    <a:bodyPr/>
                    <a:lstStyle/>
                    <a:p>
                      <a:pPr>
                        <a:lnSpc>
                          <a:spcPct val="150000"/>
                        </a:lnSpc>
                      </a:pPr>
                      <a:r>
                        <a:rPr lang="en-US" dirty="0" smtClean="0"/>
                        <a:t>Introductory</a:t>
                      </a:r>
                      <a:r>
                        <a:rPr lang="en-US" baseline="0" dirty="0" smtClean="0"/>
                        <a:t> Algebra</a:t>
                      </a:r>
                    </a:p>
                    <a:p>
                      <a:pPr>
                        <a:lnSpc>
                          <a:spcPct val="150000"/>
                        </a:lnSpc>
                      </a:pPr>
                      <a:endParaRPr lang="en-US" dirty="0"/>
                    </a:p>
                  </a:txBody>
                  <a:tcPr/>
                </a:tc>
                <a:tc>
                  <a:txBody>
                    <a:bodyPr/>
                    <a:lstStyle/>
                    <a:p>
                      <a:pPr algn="ctr">
                        <a:lnSpc>
                          <a:spcPct val="150000"/>
                        </a:lnSpc>
                      </a:pPr>
                      <a:r>
                        <a:rPr lang="en-US" dirty="0" smtClean="0"/>
                        <a:t>44.7%</a:t>
                      </a:r>
                      <a:endParaRPr lang="en-US" dirty="0"/>
                    </a:p>
                  </a:txBody>
                  <a:tcPr/>
                </a:tc>
                <a:tc>
                  <a:txBody>
                    <a:bodyPr/>
                    <a:lstStyle/>
                    <a:p>
                      <a:pPr algn="ctr">
                        <a:lnSpc>
                          <a:spcPct val="150000"/>
                        </a:lnSpc>
                      </a:pPr>
                      <a:endParaRPr lang="en-US" dirty="0"/>
                    </a:p>
                  </a:txBody>
                  <a:tcPr/>
                </a:tc>
              </a:tr>
              <a:tr h="530352">
                <a:tc>
                  <a:txBody>
                    <a:bodyPr/>
                    <a:lstStyle/>
                    <a:p>
                      <a:pPr>
                        <a:lnSpc>
                          <a:spcPct val="150000"/>
                        </a:lnSpc>
                      </a:pPr>
                      <a:r>
                        <a:rPr lang="en-US" dirty="0" smtClean="0"/>
                        <a:t>Intermediate Algebra</a:t>
                      </a:r>
                    </a:p>
                    <a:p>
                      <a:pPr>
                        <a:lnSpc>
                          <a:spcPct val="150000"/>
                        </a:lnSpc>
                      </a:pPr>
                      <a:endParaRPr lang="en-US" dirty="0"/>
                    </a:p>
                  </a:txBody>
                  <a:tcPr/>
                </a:tc>
                <a:tc>
                  <a:txBody>
                    <a:bodyPr/>
                    <a:lstStyle/>
                    <a:p>
                      <a:pPr algn="ctr">
                        <a:lnSpc>
                          <a:spcPct val="150000"/>
                        </a:lnSpc>
                      </a:pPr>
                      <a:r>
                        <a:rPr lang="en-US" dirty="0" smtClean="0"/>
                        <a:t>42.3%</a:t>
                      </a:r>
                      <a:endParaRPr lang="en-US" dirty="0"/>
                    </a:p>
                  </a:txBody>
                  <a:tcPr/>
                </a:tc>
                <a:tc>
                  <a:txBody>
                    <a:bodyPr/>
                    <a:lstStyle/>
                    <a:p>
                      <a:pPr algn="ctr">
                        <a:lnSpc>
                          <a:spcPct val="150000"/>
                        </a:lnSpc>
                      </a:pPr>
                      <a:endParaRPr lang="en-US" dirty="0"/>
                    </a:p>
                  </a:txBody>
                  <a:tcPr/>
                </a:tc>
              </a:tr>
              <a:tr h="530352">
                <a:tc>
                  <a:txBody>
                    <a:bodyPr/>
                    <a:lstStyle/>
                    <a:p>
                      <a:pPr>
                        <a:lnSpc>
                          <a:spcPct val="150000"/>
                        </a:lnSpc>
                      </a:pPr>
                      <a:r>
                        <a:rPr lang="en-US" dirty="0" smtClean="0"/>
                        <a:t>College Algebra</a:t>
                      </a:r>
                    </a:p>
                    <a:p>
                      <a:pPr>
                        <a:lnSpc>
                          <a:spcPct val="150000"/>
                        </a:lnSpc>
                      </a:pPr>
                      <a:endParaRPr lang="en-US" dirty="0"/>
                    </a:p>
                  </a:txBody>
                  <a:tcPr/>
                </a:tc>
                <a:tc>
                  <a:txBody>
                    <a:bodyPr/>
                    <a:lstStyle/>
                    <a:p>
                      <a:pPr algn="ctr">
                        <a:lnSpc>
                          <a:spcPct val="150000"/>
                        </a:lnSpc>
                      </a:pPr>
                      <a:r>
                        <a:rPr lang="en-US" dirty="0" smtClean="0"/>
                        <a:t>54.1%</a:t>
                      </a:r>
                      <a:endParaRPr lang="en-US" dirty="0"/>
                    </a:p>
                  </a:txBody>
                  <a:tcPr/>
                </a:tc>
                <a:tc>
                  <a:txBody>
                    <a:bodyPr/>
                    <a:lstStyle/>
                    <a:p>
                      <a:pPr algn="ctr">
                        <a:lnSpc>
                          <a:spcPct val="150000"/>
                        </a:lnSpc>
                      </a:pPr>
                      <a:endParaRPr lang="en-US" dirty="0"/>
                    </a:p>
                  </a:txBody>
                  <a:tcPr/>
                </a:tc>
              </a:tr>
            </a:tbl>
          </a:graphicData>
        </a:graphic>
      </p:graphicFrame>
      <p:sp>
        <p:nvSpPr>
          <p:cNvPr id="9" name="TextBox 8"/>
          <p:cNvSpPr txBox="1"/>
          <p:nvPr/>
        </p:nvSpPr>
        <p:spPr>
          <a:xfrm>
            <a:off x="6685013" y="2720754"/>
            <a:ext cx="782587" cy="923330"/>
          </a:xfrm>
          <a:prstGeom prst="rect">
            <a:avLst/>
          </a:prstGeom>
          <a:noFill/>
        </p:spPr>
        <p:txBody>
          <a:bodyPr wrap="none" rtlCol="0">
            <a:spAutoFit/>
          </a:bodyPr>
          <a:lstStyle/>
          <a:p>
            <a:pPr>
              <a:lnSpc>
                <a:spcPct val="150000"/>
              </a:lnSpc>
            </a:pPr>
            <a:r>
              <a:rPr lang="en-US" dirty="0" smtClean="0">
                <a:solidFill>
                  <a:schemeClr val="bg1"/>
                </a:solidFill>
              </a:rPr>
              <a:t>66.0%</a:t>
            </a:r>
          </a:p>
          <a:p>
            <a:pPr>
              <a:lnSpc>
                <a:spcPct val="150000"/>
              </a:lnSpc>
            </a:pPr>
            <a:r>
              <a:rPr lang="en-US" dirty="0" smtClean="0">
                <a:solidFill>
                  <a:schemeClr val="bg1"/>
                </a:solidFill>
              </a:rPr>
              <a:t>66.7%</a:t>
            </a:r>
            <a:endParaRPr lang="en-US" dirty="0">
              <a:solidFill>
                <a:schemeClr val="bg1"/>
              </a:solidFill>
            </a:endParaRPr>
          </a:p>
        </p:txBody>
      </p:sp>
      <p:sp>
        <p:nvSpPr>
          <p:cNvPr id="10" name="TextBox 9"/>
          <p:cNvSpPr txBox="1"/>
          <p:nvPr/>
        </p:nvSpPr>
        <p:spPr>
          <a:xfrm>
            <a:off x="6685012" y="3720370"/>
            <a:ext cx="782587" cy="923330"/>
          </a:xfrm>
          <a:prstGeom prst="rect">
            <a:avLst/>
          </a:prstGeom>
          <a:noFill/>
        </p:spPr>
        <p:txBody>
          <a:bodyPr wrap="none" rtlCol="0">
            <a:spAutoFit/>
          </a:bodyPr>
          <a:lstStyle/>
          <a:p>
            <a:pPr>
              <a:lnSpc>
                <a:spcPct val="150000"/>
              </a:lnSpc>
            </a:pPr>
            <a:r>
              <a:rPr lang="en-US" dirty="0" smtClean="0">
                <a:solidFill>
                  <a:schemeClr val="bg1"/>
                </a:solidFill>
              </a:rPr>
              <a:t>50.5%</a:t>
            </a:r>
          </a:p>
          <a:p>
            <a:pPr>
              <a:lnSpc>
                <a:spcPct val="150000"/>
              </a:lnSpc>
            </a:pPr>
            <a:r>
              <a:rPr lang="en-US" dirty="0" smtClean="0">
                <a:solidFill>
                  <a:schemeClr val="bg1"/>
                </a:solidFill>
              </a:rPr>
              <a:t>58.7%</a:t>
            </a:r>
            <a:endParaRPr lang="en-US" dirty="0">
              <a:solidFill>
                <a:schemeClr val="bg1"/>
              </a:solidFill>
            </a:endParaRPr>
          </a:p>
        </p:txBody>
      </p:sp>
      <p:sp>
        <p:nvSpPr>
          <p:cNvPr id="11" name="TextBox 10"/>
          <p:cNvSpPr txBox="1"/>
          <p:nvPr/>
        </p:nvSpPr>
        <p:spPr>
          <a:xfrm>
            <a:off x="6676047" y="4607876"/>
            <a:ext cx="782587" cy="923330"/>
          </a:xfrm>
          <a:prstGeom prst="rect">
            <a:avLst/>
          </a:prstGeom>
          <a:noFill/>
        </p:spPr>
        <p:txBody>
          <a:bodyPr wrap="none" rtlCol="0">
            <a:spAutoFit/>
          </a:bodyPr>
          <a:lstStyle/>
          <a:p>
            <a:pPr>
              <a:lnSpc>
                <a:spcPct val="150000"/>
              </a:lnSpc>
            </a:pPr>
            <a:r>
              <a:rPr lang="en-US" dirty="0" smtClean="0">
                <a:solidFill>
                  <a:schemeClr val="bg1"/>
                </a:solidFill>
              </a:rPr>
              <a:t>49.6%</a:t>
            </a:r>
          </a:p>
          <a:p>
            <a:pPr>
              <a:lnSpc>
                <a:spcPct val="150000"/>
              </a:lnSpc>
            </a:pPr>
            <a:r>
              <a:rPr lang="en-US" dirty="0" smtClean="0">
                <a:solidFill>
                  <a:schemeClr val="bg1"/>
                </a:solidFill>
              </a:rPr>
              <a:t>79.5%</a:t>
            </a:r>
            <a:endParaRPr lang="en-US" dirty="0">
              <a:solidFill>
                <a:schemeClr val="bg1"/>
              </a:solidFill>
            </a:endParaRPr>
          </a:p>
        </p:txBody>
      </p:sp>
    </p:spTree>
    <p:extLst>
      <p:ext uri="{BB962C8B-B14F-4D97-AF65-F5344CB8AC3E}">
        <p14:creationId xmlns:p14="http://schemas.microsoft.com/office/powerpoint/2010/main" val="33112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4745182" cy="3429000"/>
          </a:xfrm>
        </p:spPr>
        <p:txBody>
          <a:bodyPr>
            <a:normAutofit/>
          </a:bodyPr>
          <a:lstStyle/>
          <a:p>
            <a:pPr algn="ctr"/>
            <a:r>
              <a:rPr lang="en-US" sz="7000" dirty="0" smtClean="0"/>
              <a:t>Building It</a:t>
            </a:r>
            <a:br>
              <a:rPr lang="en-US" sz="7000" dirty="0" smtClean="0"/>
            </a:br>
            <a:r>
              <a:rPr lang="en-US" sz="3500" dirty="0" smtClean="0"/>
              <a:t> </a:t>
            </a:r>
            <a:r>
              <a:rPr lang="en-US" sz="7000" dirty="0" smtClean="0"/>
              <a:t/>
            </a:r>
            <a:br>
              <a:rPr lang="en-US" sz="7000" dirty="0" smtClean="0"/>
            </a:br>
            <a:r>
              <a:rPr lang="en-US" sz="2200" dirty="0" smtClean="0"/>
              <a:t> </a:t>
            </a:r>
            <a:r>
              <a:rPr lang="en-US" sz="7000" dirty="0" smtClean="0"/>
              <a:t/>
            </a:r>
            <a:br>
              <a:rPr lang="en-US" sz="7000" dirty="0" smtClean="0"/>
            </a:br>
            <a:r>
              <a:rPr lang="en-US" sz="2800" dirty="0" smtClean="0"/>
              <a:t>Jesse Kiefner</a:t>
            </a:r>
            <a:endParaRPr lang="en-US" sz="2800" dirty="0"/>
          </a:p>
        </p:txBody>
      </p:sp>
    </p:spTree>
    <p:extLst>
      <p:ext uri="{BB962C8B-B14F-4D97-AF65-F5344CB8AC3E}">
        <p14:creationId xmlns:p14="http://schemas.microsoft.com/office/powerpoint/2010/main" val="3314823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Combined Course Options</a:t>
            </a:r>
            <a:endParaRPr lang="en-US" dirty="0">
              <a:solidFill>
                <a:srgbClr val="FFFF00"/>
              </a:solidFill>
            </a:endParaRPr>
          </a:p>
        </p:txBody>
      </p:sp>
      <p:sp>
        <p:nvSpPr>
          <p:cNvPr id="3" name="Content Placeholder 2"/>
          <p:cNvSpPr>
            <a:spLocks noGrp="1"/>
          </p:cNvSpPr>
          <p:nvPr>
            <p:ph idx="1"/>
          </p:nvPr>
        </p:nvSpPr>
        <p:spPr/>
        <p:txBody>
          <a:bodyPr>
            <a:normAutofit/>
          </a:bodyPr>
          <a:lstStyle/>
          <a:p>
            <a:pPr marL="137160" indent="0">
              <a:buNone/>
            </a:pPr>
            <a:r>
              <a:rPr lang="en-US" dirty="0" smtClean="0"/>
              <a:t>Developmental Combination Options</a:t>
            </a:r>
          </a:p>
          <a:p>
            <a:r>
              <a:rPr lang="en-US" dirty="0" smtClean="0"/>
              <a:t>Pre-Algebra / Introductory Algebra</a:t>
            </a:r>
          </a:p>
          <a:p>
            <a:r>
              <a:rPr lang="en-US" dirty="0" smtClean="0"/>
              <a:t>Introductory Algebra / Intermediate Algebra (But…)</a:t>
            </a:r>
          </a:p>
          <a:p>
            <a:endParaRPr lang="en-US" dirty="0"/>
          </a:p>
          <a:p>
            <a:pPr marL="137160" indent="0">
              <a:buNone/>
            </a:pPr>
            <a:r>
              <a:rPr lang="en-US" dirty="0" smtClean="0"/>
              <a:t>Developmental &amp; Credit Combination Options</a:t>
            </a:r>
          </a:p>
          <a:p>
            <a:r>
              <a:rPr lang="en-US" dirty="0" smtClean="0"/>
              <a:t>Intermediate Algebra / College Algebra</a:t>
            </a:r>
          </a:p>
          <a:p>
            <a:r>
              <a:rPr lang="en-US" dirty="0" smtClean="0"/>
              <a:t>Intermediate Algebra / Applied Algebra &amp; Trigonometry</a:t>
            </a:r>
          </a:p>
          <a:p>
            <a:endParaRPr lang="en-US" dirty="0"/>
          </a:p>
          <a:p>
            <a:pPr marL="137160" indent="0">
              <a:buNone/>
            </a:pPr>
            <a:r>
              <a:rPr lang="en-US" dirty="0" smtClean="0"/>
              <a:t>(Each combined pair totals 6 credits.)</a:t>
            </a:r>
            <a:endParaRPr lang="en-US" dirty="0"/>
          </a:p>
        </p:txBody>
      </p:sp>
    </p:spTree>
    <p:extLst>
      <p:ext uri="{BB962C8B-B14F-4D97-AF65-F5344CB8AC3E}">
        <p14:creationId xmlns:p14="http://schemas.microsoft.com/office/powerpoint/2010/main" val="2332638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Combined Course Setup</a:t>
            </a:r>
            <a:endParaRPr lang="en-US" dirty="0">
              <a:solidFill>
                <a:srgbClr val="FFFF00"/>
              </a:solidFill>
            </a:endParaRPr>
          </a:p>
        </p:txBody>
      </p:sp>
      <p:sp>
        <p:nvSpPr>
          <p:cNvPr id="3" name="Content Placeholder 2"/>
          <p:cNvSpPr>
            <a:spLocks noGrp="1"/>
          </p:cNvSpPr>
          <p:nvPr>
            <p:ph idx="1"/>
          </p:nvPr>
        </p:nvSpPr>
        <p:spPr/>
        <p:txBody>
          <a:bodyPr>
            <a:normAutofit fontScale="92500"/>
          </a:bodyPr>
          <a:lstStyle/>
          <a:p>
            <a:r>
              <a:rPr lang="en-US" dirty="0" smtClean="0"/>
              <a:t>Combined courses are 6-credits total.</a:t>
            </a:r>
          </a:p>
          <a:p>
            <a:r>
              <a:rPr lang="en-US" dirty="0" smtClean="0"/>
              <a:t>Each student must register for two courses (3 credits each) that are scheduled during consecutive time periods.</a:t>
            </a:r>
          </a:p>
          <a:p>
            <a:r>
              <a:rPr lang="en-US" dirty="0" smtClean="0"/>
              <a:t>The combined class, both sections, are taught by the same instructor.</a:t>
            </a:r>
          </a:p>
          <a:p>
            <a:r>
              <a:rPr lang="en-US" dirty="0" smtClean="0"/>
              <a:t>No </a:t>
            </a:r>
            <a:r>
              <a:rPr lang="en-US" dirty="0"/>
              <a:t>registration blocks! Open to all!</a:t>
            </a:r>
          </a:p>
          <a:p>
            <a:r>
              <a:rPr lang="en-US" dirty="0" smtClean="0"/>
              <a:t>Students cannot drop one course; both courses must be dropped if requesting withdraw.</a:t>
            </a:r>
          </a:p>
          <a:p>
            <a:r>
              <a:rPr lang="en-US" dirty="0" smtClean="0"/>
              <a:t>Topics in each course are integrated.</a:t>
            </a:r>
          </a:p>
          <a:p>
            <a:r>
              <a:rPr lang="en-US" dirty="0" smtClean="0"/>
              <a:t>Students only purchase the higher-level course textbook.</a:t>
            </a:r>
          </a:p>
          <a:p>
            <a:r>
              <a:rPr lang="en-US" dirty="0" smtClean="0"/>
              <a:t>Grading is separated along the way and the student receives two grades. (There’s a catch here.)</a:t>
            </a:r>
          </a:p>
          <a:p>
            <a:endParaRPr lang="en-US" dirty="0"/>
          </a:p>
        </p:txBody>
      </p:sp>
    </p:spTree>
    <p:extLst>
      <p:ext uri="{BB962C8B-B14F-4D97-AF65-F5344CB8AC3E}">
        <p14:creationId xmlns:p14="http://schemas.microsoft.com/office/powerpoint/2010/main" val="2555572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dirty="0" smtClean="0">
                <a:solidFill>
                  <a:srgbClr val="FFFF00"/>
                </a:solidFill>
              </a:rPr>
              <a:t>Challenge 1: How do we integrate the topics?</a:t>
            </a:r>
            <a:endParaRPr lang="en-US"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93501748"/>
              </p:ext>
            </p:extLst>
          </p:nvPr>
        </p:nvGraphicFramePr>
        <p:xfrm>
          <a:off x="-6927" y="761077"/>
          <a:ext cx="9150927" cy="6096923"/>
        </p:xfrm>
        <a:graphic>
          <a:graphicData uri="http://schemas.openxmlformats.org/drawingml/2006/table">
            <a:tbl>
              <a:tblPr firstRow="1" bandRow="1">
                <a:tableStyleId>{3C2FFA5D-87B4-456A-9821-1D502468CF0F}</a:tableStyleId>
              </a:tblPr>
              <a:tblGrid>
                <a:gridCol w="1497330"/>
                <a:gridCol w="1617980"/>
                <a:gridCol w="1586230"/>
                <a:gridCol w="2163387"/>
                <a:gridCol w="2286000"/>
              </a:tblGrid>
              <a:tr h="588028">
                <a:tc>
                  <a:txBody>
                    <a:bodyPr/>
                    <a:lstStyle/>
                    <a:p>
                      <a:pPr algn="ctr"/>
                      <a:r>
                        <a:rPr lang="en-US" sz="1600" dirty="0" smtClean="0"/>
                        <a:t>Pre-Algebra</a:t>
                      </a:r>
                      <a:endParaRPr lang="en-US" sz="1600" dirty="0"/>
                    </a:p>
                  </a:txBody>
                  <a:tcPr/>
                </a:tc>
                <a:tc>
                  <a:txBody>
                    <a:bodyPr/>
                    <a:lstStyle/>
                    <a:p>
                      <a:pPr algn="ctr"/>
                      <a:r>
                        <a:rPr lang="en-US" sz="1600" dirty="0" smtClean="0"/>
                        <a:t>Introductory </a:t>
                      </a:r>
                      <a:br>
                        <a:rPr lang="en-US" sz="1600" dirty="0" smtClean="0"/>
                      </a:br>
                      <a:r>
                        <a:rPr lang="en-US" sz="1600" dirty="0" smtClean="0"/>
                        <a:t>Algebra</a:t>
                      </a:r>
                      <a:endParaRPr lang="en-US" sz="1600" dirty="0"/>
                    </a:p>
                  </a:txBody>
                  <a:tcPr/>
                </a:tc>
                <a:tc>
                  <a:txBody>
                    <a:bodyPr/>
                    <a:lstStyle/>
                    <a:p>
                      <a:pPr algn="ctr"/>
                      <a:r>
                        <a:rPr lang="en-US" sz="1600" dirty="0" smtClean="0"/>
                        <a:t>Intermediate</a:t>
                      </a:r>
                      <a:br>
                        <a:rPr lang="en-US" sz="1600" dirty="0" smtClean="0"/>
                      </a:br>
                      <a:r>
                        <a:rPr lang="en-US" sz="1600" dirty="0" smtClean="0"/>
                        <a:t>Algebra</a:t>
                      </a:r>
                      <a:endParaRPr lang="en-US" sz="1600" dirty="0"/>
                    </a:p>
                  </a:txBody>
                  <a:tcPr/>
                </a:tc>
                <a:tc>
                  <a:txBody>
                    <a:bodyPr/>
                    <a:lstStyle/>
                    <a:p>
                      <a:pPr algn="ctr"/>
                      <a:r>
                        <a:rPr lang="en-US" sz="1600" dirty="0" smtClean="0"/>
                        <a:t>College</a:t>
                      </a:r>
                      <a:br>
                        <a:rPr lang="en-US" sz="1600" dirty="0" smtClean="0"/>
                      </a:br>
                      <a:r>
                        <a:rPr lang="en-US" sz="1600" dirty="0" smtClean="0"/>
                        <a:t>Algebra</a:t>
                      </a:r>
                      <a:endParaRPr lang="en-US" sz="1600" dirty="0"/>
                    </a:p>
                  </a:txBody>
                  <a:tcPr/>
                </a:tc>
                <a:tc>
                  <a:txBody>
                    <a:bodyPr/>
                    <a:lstStyle/>
                    <a:p>
                      <a:pPr algn="ctr"/>
                      <a:r>
                        <a:rPr lang="en-US" sz="1600" dirty="0" smtClean="0"/>
                        <a:t>Applied Algebra</a:t>
                      </a:r>
                      <a:br>
                        <a:rPr lang="en-US" sz="1600" dirty="0" smtClean="0"/>
                      </a:br>
                      <a:r>
                        <a:rPr lang="en-US" sz="1600" dirty="0" smtClean="0"/>
                        <a:t>&amp; Trigonometry</a:t>
                      </a:r>
                      <a:endParaRPr lang="en-US" sz="1600" dirty="0"/>
                    </a:p>
                  </a:txBody>
                  <a:tcPr/>
                </a:tc>
              </a:tr>
              <a:tr h="835619">
                <a:tc>
                  <a:txBody>
                    <a:bodyPr/>
                    <a:lstStyle/>
                    <a:p>
                      <a:pPr algn="ctr"/>
                      <a:r>
                        <a:rPr lang="en-US" sz="1600" dirty="0" smtClean="0"/>
                        <a:t>Signed Numbers</a:t>
                      </a:r>
                      <a:endParaRPr lang="en-US" sz="1600" dirty="0"/>
                    </a:p>
                  </a:txBody>
                  <a:tcPr/>
                </a:tc>
                <a:tc>
                  <a:txBody>
                    <a:bodyPr/>
                    <a:lstStyle/>
                    <a:p>
                      <a:pPr algn="ctr"/>
                      <a:r>
                        <a:rPr lang="en-US" sz="1600" dirty="0" smtClean="0"/>
                        <a:t>Solving Linear Equations</a:t>
                      </a:r>
                      <a:endParaRPr lang="en-US" sz="1600" dirty="0"/>
                    </a:p>
                  </a:txBody>
                  <a:tcPr/>
                </a:tc>
                <a:tc>
                  <a:txBody>
                    <a:bodyPr/>
                    <a:lstStyle/>
                    <a:p>
                      <a:pPr algn="ctr"/>
                      <a:r>
                        <a:rPr lang="en-US" sz="1600" dirty="0" smtClean="0"/>
                        <a:t>Factoring</a:t>
                      </a:r>
                      <a:endParaRPr lang="en-US" sz="1600" dirty="0"/>
                    </a:p>
                  </a:txBody>
                  <a:tcPr/>
                </a:tc>
                <a:tc>
                  <a:txBody>
                    <a:bodyPr/>
                    <a:lstStyle/>
                    <a:p>
                      <a:pPr algn="ctr"/>
                      <a:r>
                        <a:rPr lang="en-US" sz="1600" dirty="0" smtClean="0"/>
                        <a:t>Polynomial</a:t>
                      </a:r>
                      <a:r>
                        <a:rPr lang="en-US" sz="1600" baseline="0" dirty="0" smtClean="0"/>
                        <a:t> Functions</a:t>
                      </a:r>
                      <a:endParaRPr lang="en-US" sz="1600" dirty="0"/>
                    </a:p>
                  </a:txBody>
                  <a:tcPr/>
                </a:tc>
                <a:tc>
                  <a:txBody>
                    <a:bodyPr/>
                    <a:lstStyle/>
                    <a:p>
                      <a:pPr algn="ctr"/>
                      <a:r>
                        <a:rPr lang="en-US" sz="1600" dirty="0" smtClean="0"/>
                        <a:t>Using</a:t>
                      </a:r>
                      <a:r>
                        <a:rPr lang="en-US" sz="1600" baseline="0" dirty="0" smtClean="0"/>
                        <a:t> Linear and Quadratic Functions to Model Data</a:t>
                      </a:r>
                      <a:endParaRPr lang="en-US" sz="1600" dirty="0"/>
                    </a:p>
                  </a:txBody>
                  <a:tcPr/>
                </a:tc>
              </a:tr>
              <a:tr h="588028">
                <a:tc>
                  <a:txBody>
                    <a:bodyPr/>
                    <a:lstStyle/>
                    <a:p>
                      <a:pPr algn="ctr"/>
                      <a:r>
                        <a:rPr lang="en-US" sz="1600" dirty="0" smtClean="0"/>
                        <a:t>Ratios &amp; Proportions</a:t>
                      </a:r>
                      <a:endParaRPr lang="en-US" sz="1600" dirty="0"/>
                    </a:p>
                  </a:txBody>
                  <a:tcPr/>
                </a:tc>
                <a:tc>
                  <a:txBody>
                    <a:bodyPr/>
                    <a:lstStyle/>
                    <a:p>
                      <a:pPr algn="ctr"/>
                      <a:r>
                        <a:rPr lang="en-US" sz="1600" dirty="0" smtClean="0"/>
                        <a:t>Systems of Equations</a:t>
                      </a:r>
                      <a:endParaRPr lang="en-US" sz="1600" dirty="0"/>
                    </a:p>
                  </a:txBody>
                  <a:tcPr/>
                </a:tc>
                <a:tc>
                  <a:txBody>
                    <a:bodyPr/>
                    <a:lstStyle/>
                    <a:p>
                      <a:pPr algn="ctr"/>
                      <a:r>
                        <a:rPr lang="en-US" sz="1600" dirty="0" smtClean="0"/>
                        <a:t>Rational Expressions</a:t>
                      </a:r>
                      <a:endParaRPr lang="en-US" sz="1600" dirty="0"/>
                    </a:p>
                  </a:txBody>
                  <a:tcPr/>
                </a:tc>
                <a:tc>
                  <a:txBody>
                    <a:bodyPr/>
                    <a:lstStyle/>
                    <a:p>
                      <a:pPr algn="ctr"/>
                      <a:r>
                        <a:rPr lang="en-US" sz="1600" dirty="0" smtClean="0"/>
                        <a:t>Graphs of Standard Functions</a:t>
                      </a:r>
                      <a:endParaRPr lang="en-US" sz="1600" dirty="0"/>
                    </a:p>
                  </a:txBody>
                  <a:tcPr/>
                </a:tc>
                <a:tc>
                  <a:txBody>
                    <a:bodyPr/>
                    <a:lstStyle/>
                    <a:p>
                      <a:pPr algn="ctr"/>
                      <a:r>
                        <a:rPr lang="en-US" sz="1600" dirty="0" smtClean="0"/>
                        <a:t>Systems of Equations Using Cramer's Rule</a:t>
                      </a:r>
                      <a:endParaRPr lang="en-US" sz="1600" dirty="0"/>
                    </a:p>
                  </a:txBody>
                  <a:tcPr/>
                </a:tc>
              </a:tr>
              <a:tr h="835619">
                <a:tc>
                  <a:txBody>
                    <a:bodyPr/>
                    <a:lstStyle/>
                    <a:p>
                      <a:pPr algn="ctr"/>
                      <a:r>
                        <a:rPr lang="en-US" sz="1600" dirty="0" smtClean="0"/>
                        <a:t>Geometry</a:t>
                      </a:r>
                      <a:endParaRPr lang="en-US" sz="1600" dirty="0"/>
                    </a:p>
                  </a:txBody>
                  <a:tcPr/>
                </a:tc>
                <a:tc>
                  <a:txBody>
                    <a:bodyPr/>
                    <a:lstStyle/>
                    <a:p>
                      <a:pPr algn="ctr"/>
                      <a:r>
                        <a:rPr lang="en-US" sz="1600" dirty="0" smtClean="0"/>
                        <a:t>Graphing Linear Equations</a:t>
                      </a:r>
                      <a:endParaRPr lang="en-US" sz="1600" dirty="0"/>
                    </a:p>
                  </a:txBody>
                  <a:tcPr/>
                </a:tc>
                <a:tc>
                  <a:txBody>
                    <a:bodyPr/>
                    <a:lstStyle/>
                    <a:p>
                      <a:pPr algn="ctr"/>
                      <a:r>
                        <a:rPr lang="en-US" sz="1600" dirty="0" smtClean="0"/>
                        <a:t>Functions</a:t>
                      </a:r>
                      <a:endParaRPr lang="en-US" sz="1600" dirty="0"/>
                    </a:p>
                  </a:txBody>
                  <a:tcPr/>
                </a:tc>
                <a:tc>
                  <a:txBody>
                    <a:bodyPr/>
                    <a:lstStyle/>
                    <a:p>
                      <a:pPr algn="ctr"/>
                      <a:r>
                        <a:rPr lang="en-US" sz="1600" dirty="0" smtClean="0"/>
                        <a:t>Combinations of Functions</a:t>
                      </a:r>
                      <a:endParaRPr lang="en-US" sz="1600" dirty="0"/>
                    </a:p>
                  </a:txBody>
                  <a:tcPr/>
                </a:tc>
                <a:tc>
                  <a:txBody>
                    <a:bodyPr/>
                    <a:lstStyle/>
                    <a:p>
                      <a:pPr algn="ctr"/>
                      <a:r>
                        <a:rPr lang="en-US" sz="1600" dirty="0" smtClean="0"/>
                        <a:t>Applications</a:t>
                      </a:r>
                      <a:r>
                        <a:rPr lang="en-US" sz="1600" baseline="0" dirty="0" smtClean="0"/>
                        <a:t> of Direct and Inverse Variation</a:t>
                      </a:r>
                      <a:endParaRPr lang="en-US" sz="1600" dirty="0"/>
                    </a:p>
                  </a:txBody>
                  <a:tcPr/>
                </a:tc>
              </a:tr>
              <a:tr h="1083210">
                <a:tc>
                  <a:txBody>
                    <a:bodyPr/>
                    <a:lstStyle/>
                    <a:p>
                      <a:pPr algn="ctr"/>
                      <a:r>
                        <a:rPr lang="en-US" sz="1600" dirty="0" smtClean="0"/>
                        <a:t>Statistics</a:t>
                      </a:r>
                      <a:endParaRPr lang="en-US" sz="1600" dirty="0"/>
                    </a:p>
                  </a:txBody>
                  <a:tcPr/>
                </a:tc>
                <a:tc>
                  <a:txBody>
                    <a:bodyPr/>
                    <a:lstStyle/>
                    <a:p>
                      <a:pPr algn="ctr"/>
                      <a:r>
                        <a:rPr lang="en-US" sz="1600" dirty="0" smtClean="0"/>
                        <a:t>Exponents</a:t>
                      </a:r>
                      <a:endParaRPr lang="en-US" sz="1600" dirty="0"/>
                    </a:p>
                  </a:txBody>
                  <a:tcPr/>
                </a:tc>
                <a:tc>
                  <a:txBody>
                    <a:bodyPr/>
                    <a:lstStyle/>
                    <a:p>
                      <a:pPr algn="ctr"/>
                      <a:r>
                        <a:rPr lang="en-US" sz="1600" dirty="0" smtClean="0"/>
                        <a:t>Quadratics Equations</a:t>
                      </a:r>
                      <a:endParaRPr lang="en-US" sz="1600" dirty="0"/>
                    </a:p>
                  </a:txBody>
                  <a:tcPr/>
                </a:tc>
                <a:tc>
                  <a:txBody>
                    <a:bodyPr/>
                    <a:lstStyle/>
                    <a:p>
                      <a:pPr algn="ctr"/>
                      <a:r>
                        <a:rPr lang="en-US" sz="1600" dirty="0" smtClean="0"/>
                        <a:t>Exponential</a:t>
                      </a:r>
                      <a:r>
                        <a:rPr lang="en-US" sz="1600" baseline="0" dirty="0" smtClean="0"/>
                        <a:t> and Logarithmic Functions (Advanced)</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Exponential</a:t>
                      </a:r>
                      <a:r>
                        <a:rPr lang="en-US" sz="1600" baseline="0" dirty="0" smtClean="0"/>
                        <a:t> and Logarithmic Functions (Advanced)</a:t>
                      </a:r>
                      <a:endParaRPr lang="en-US" sz="1600" dirty="0" smtClean="0"/>
                    </a:p>
                  </a:txBody>
                  <a:tcPr/>
                </a:tc>
              </a:tr>
              <a:tr h="835619">
                <a:tc>
                  <a:txBody>
                    <a:bodyPr/>
                    <a:lstStyle/>
                    <a:p>
                      <a:pPr algn="ctr"/>
                      <a:r>
                        <a:rPr lang="en-US" sz="1600" dirty="0" err="1" smtClean="0"/>
                        <a:t>Percents</a:t>
                      </a:r>
                      <a:endParaRPr lang="en-US" sz="1600" dirty="0"/>
                    </a:p>
                  </a:txBody>
                  <a:tcPr/>
                </a:tc>
                <a:tc>
                  <a:txBody>
                    <a:bodyPr/>
                    <a:lstStyle/>
                    <a:p>
                      <a:pPr algn="ctr"/>
                      <a:r>
                        <a:rPr lang="en-US" sz="1600" dirty="0" smtClean="0"/>
                        <a:t>Polynomials</a:t>
                      </a:r>
                      <a:endParaRPr lang="en-US" sz="1600" dirty="0"/>
                    </a:p>
                  </a:txBody>
                  <a:tcPr/>
                </a:tc>
                <a:tc>
                  <a:txBody>
                    <a:bodyPr/>
                    <a:lstStyle/>
                    <a:p>
                      <a:pPr algn="ctr"/>
                      <a:r>
                        <a:rPr lang="en-US" sz="1600" dirty="0" smtClean="0"/>
                        <a:t>Radicals</a:t>
                      </a:r>
                      <a:endParaRPr lang="en-US" sz="1600" dirty="0"/>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Trigonometric</a:t>
                      </a:r>
                      <a:r>
                        <a:rPr lang="en-US" sz="1600" baseline="0" dirty="0" smtClean="0"/>
                        <a:t> Functions</a:t>
                      </a:r>
                      <a:endParaRPr lang="en-US" sz="1600" dirty="0" smtClean="0"/>
                    </a:p>
                    <a:p>
                      <a:pPr algn="ctr"/>
                      <a:endParaRPr lang="en-US" sz="1600" dirty="0"/>
                    </a:p>
                  </a:txBody>
                  <a:tcPr/>
                </a:tc>
              </a:tr>
              <a:tr h="1330800">
                <a:tc>
                  <a:txBody>
                    <a:bodyPr/>
                    <a:lstStyle/>
                    <a:p>
                      <a:pPr algn="ctr"/>
                      <a:r>
                        <a:rPr lang="en-US" sz="1600" dirty="0" smtClean="0"/>
                        <a:t>Algebraic</a:t>
                      </a:r>
                      <a:r>
                        <a:rPr lang="en-US" sz="1600" baseline="0" dirty="0" smtClean="0"/>
                        <a:t> Expressions and Equations (Linear)</a:t>
                      </a:r>
                      <a:endParaRPr lang="en-US" sz="1600" dirty="0"/>
                    </a:p>
                  </a:txBody>
                  <a:tcPr/>
                </a:tc>
                <a:tc>
                  <a:txBody>
                    <a:bodyPr/>
                    <a:lstStyle/>
                    <a:p>
                      <a:pPr algn="ctr"/>
                      <a:r>
                        <a:rPr lang="en-US" sz="1600" dirty="0" smtClean="0"/>
                        <a:t>Factoring</a:t>
                      </a:r>
                      <a:endParaRPr lang="en-US" sz="1600" dirty="0"/>
                    </a:p>
                  </a:txBody>
                  <a:tcPr/>
                </a:tc>
                <a:tc>
                  <a:txBody>
                    <a:bodyPr/>
                    <a:lstStyle/>
                    <a:p>
                      <a:pPr algn="ctr"/>
                      <a:r>
                        <a:rPr lang="en-US" sz="1600" dirty="0" smtClean="0"/>
                        <a:t>Exponential</a:t>
                      </a:r>
                      <a:r>
                        <a:rPr lang="en-US" sz="1600" baseline="0" dirty="0" smtClean="0"/>
                        <a:t> and Logarithmic Functions (Basic)</a:t>
                      </a:r>
                      <a:endParaRPr lang="en-US" sz="1600" dirty="0"/>
                    </a:p>
                  </a:txBody>
                  <a:tcPr/>
                </a:tc>
                <a:tc>
                  <a:txBody>
                    <a:bodyPr/>
                    <a:lstStyle/>
                    <a:p>
                      <a:pPr algn="ctr"/>
                      <a:endParaRPr lang="en-US" sz="1600" dirty="0"/>
                    </a:p>
                  </a:txBody>
                  <a:tcPr/>
                </a:tc>
                <a:tc>
                  <a:txBody>
                    <a:bodyPr/>
                    <a:lstStyle/>
                    <a:p>
                      <a:pPr algn="ctr"/>
                      <a:endParaRPr lang="en-US" sz="1600" dirty="0"/>
                    </a:p>
                  </a:txBody>
                  <a:tcPr/>
                </a:tc>
              </a:tr>
            </a:tbl>
          </a:graphicData>
        </a:graphic>
      </p:graphicFrame>
    </p:spTree>
    <p:extLst>
      <p:ext uri="{BB962C8B-B14F-4D97-AF65-F5344CB8AC3E}">
        <p14:creationId xmlns:p14="http://schemas.microsoft.com/office/powerpoint/2010/main" val="3713838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1066800"/>
            <a:ext cx="3505200" cy="3200400"/>
          </a:xfrm>
        </p:spPr>
        <p:txBody>
          <a:bodyPr>
            <a:normAutofit/>
          </a:bodyPr>
          <a:lstStyle/>
          <a:p>
            <a:r>
              <a:rPr lang="en-US" sz="3000" dirty="0" smtClean="0"/>
              <a:t>“dovetail </a:t>
            </a:r>
            <a:br>
              <a:rPr lang="en-US" sz="3000" dirty="0" smtClean="0"/>
            </a:br>
            <a:r>
              <a:rPr lang="en-US" sz="3000" dirty="0" smtClean="0"/>
              <a:t>strategy”</a:t>
            </a:r>
            <a:endParaRPr lang="en-US" sz="30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30962"/>
            <a:ext cx="5781675"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9600" y="2788116"/>
            <a:ext cx="2362200" cy="1938992"/>
          </a:xfrm>
          <a:prstGeom prst="rect">
            <a:avLst/>
          </a:prstGeom>
          <a:noFill/>
        </p:spPr>
        <p:txBody>
          <a:bodyPr wrap="square" rtlCol="0">
            <a:spAutoFit/>
          </a:bodyPr>
          <a:lstStyle/>
          <a:p>
            <a:pPr algn="ctr"/>
            <a:r>
              <a:rPr lang="en-US" sz="3000" b="1" dirty="0" smtClean="0">
                <a:solidFill>
                  <a:schemeClr val="bg1"/>
                </a:solidFill>
              </a:rPr>
              <a:t>Lower-Level Course Content</a:t>
            </a:r>
            <a:endParaRPr lang="en-US" sz="3000" b="1" dirty="0">
              <a:solidFill>
                <a:schemeClr val="bg1"/>
              </a:solidFill>
            </a:endParaRPr>
          </a:p>
        </p:txBody>
      </p:sp>
      <p:sp>
        <p:nvSpPr>
          <p:cNvPr id="16" name="TextBox 15"/>
          <p:cNvSpPr txBox="1"/>
          <p:nvPr/>
        </p:nvSpPr>
        <p:spPr>
          <a:xfrm>
            <a:off x="3810000" y="2804679"/>
            <a:ext cx="2362200" cy="1938992"/>
          </a:xfrm>
          <a:prstGeom prst="rect">
            <a:avLst/>
          </a:prstGeom>
          <a:noFill/>
        </p:spPr>
        <p:txBody>
          <a:bodyPr wrap="square" rtlCol="0">
            <a:spAutoFit/>
          </a:bodyPr>
          <a:lstStyle/>
          <a:p>
            <a:pPr algn="ctr"/>
            <a:r>
              <a:rPr lang="en-US" sz="3000" b="1" dirty="0" smtClean="0">
                <a:solidFill>
                  <a:schemeClr val="bg1"/>
                </a:solidFill>
              </a:rPr>
              <a:t>Upper-Level Course Content</a:t>
            </a:r>
            <a:endParaRPr lang="en-US" sz="3000" b="1" dirty="0">
              <a:solidFill>
                <a:schemeClr val="bg1"/>
              </a:solidFill>
            </a:endParaRPr>
          </a:p>
        </p:txBody>
      </p:sp>
      <p:sp>
        <p:nvSpPr>
          <p:cNvPr id="17" name="Title 1"/>
          <p:cNvSpPr txBox="1">
            <a:spLocks/>
          </p:cNvSpPr>
          <p:nvPr/>
        </p:nvSpPr>
        <p:spPr>
          <a:xfrm>
            <a:off x="568036" y="-7620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solidFill>
                  <a:srgbClr val="FFFF00"/>
                </a:solidFill>
              </a:rPr>
              <a:t>The Goal</a:t>
            </a:r>
            <a:endParaRPr lang="en-US" dirty="0">
              <a:solidFill>
                <a:srgbClr val="FFFF00"/>
              </a:solidFill>
            </a:endParaRPr>
          </a:p>
        </p:txBody>
      </p:sp>
    </p:spTree>
    <p:extLst>
      <p:ext uri="{BB962C8B-B14F-4D97-AF65-F5344CB8AC3E}">
        <p14:creationId xmlns:p14="http://schemas.microsoft.com/office/powerpoint/2010/main" val="1621622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305800" cy="3750355"/>
          </a:xfrm>
        </p:spPr>
        <p:txBody>
          <a:bodyPr>
            <a:normAutofit/>
          </a:bodyPr>
          <a:lstStyle/>
          <a:p>
            <a:r>
              <a:rPr lang="en-US" sz="4500" dirty="0" smtClean="0">
                <a:solidFill>
                  <a:srgbClr val="FFFF00"/>
                </a:solidFill>
              </a:rPr>
              <a:t>Challenge 2:</a:t>
            </a: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How do we assess? What are the </a:t>
            </a:r>
            <a:r>
              <a:rPr lang="en-US" i="1" dirty="0" smtClean="0">
                <a:solidFill>
                  <a:srgbClr val="FFFF00"/>
                </a:solidFill>
              </a:rPr>
              <a:t>rules</a:t>
            </a:r>
            <a:r>
              <a:rPr lang="en-US" dirty="0" smtClean="0">
                <a:solidFill>
                  <a:srgbClr val="FFFF00"/>
                </a:solidFill>
              </a:rPr>
              <a:t>?</a:t>
            </a:r>
            <a:endParaRPr lang="en-US" dirty="0">
              <a:solidFill>
                <a:srgbClr val="FFFF00"/>
              </a:solidFill>
            </a:endParaRPr>
          </a:p>
        </p:txBody>
      </p:sp>
      <p:pic>
        <p:nvPicPr>
          <p:cNvPr id="1028" name="Picture 4" descr="http://www.foundshit.com/pictures/funny/dog-rules-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703286"/>
            <a:ext cx="476250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24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Grading in Combined Courses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Students receive a final grade for each course.</a:t>
            </a:r>
          </a:p>
          <a:p>
            <a:r>
              <a:rPr lang="en-US" dirty="0" smtClean="0"/>
              <a:t>Instructors keep grading separate for each course.</a:t>
            </a:r>
          </a:p>
          <a:p>
            <a:r>
              <a:rPr lang="en-US" dirty="0" smtClean="0"/>
              <a:t>Students can pass the lower-level course and fail the higher-level course.</a:t>
            </a:r>
          </a:p>
          <a:p>
            <a:r>
              <a:rPr lang="en-US" dirty="0" smtClean="0"/>
              <a:t>Any student who fails the lower-level course automatically fails the upper-level course.</a:t>
            </a:r>
          </a:p>
          <a:p>
            <a:r>
              <a:rPr lang="en-US" dirty="0" smtClean="0"/>
              <a:t>Students complete the same comprehensive final exam as students in traditional sections.</a:t>
            </a:r>
            <a:endParaRPr lang="en-US" dirty="0"/>
          </a:p>
        </p:txBody>
      </p:sp>
    </p:spTree>
    <p:extLst>
      <p:ext uri="{BB962C8B-B14F-4D97-AF65-F5344CB8AC3E}">
        <p14:creationId xmlns:p14="http://schemas.microsoft.com/office/powerpoint/2010/main" val="294313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rPr>
              <a:t>Traditional Class Rules</a:t>
            </a:r>
            <a:endParaRPr lang="en-US" dirty="0">
              <a:solidFill>
                <a:srgbClr val="FFFF00"/>
              </a:solidFill>
            </a:endParaRPr>
          </a:p>
        </p:txBody>
      </p:sp>
      <p:sp>
        <p:nvSpPr>
          <p:cNvPr id="4" name="Content Placeholder 2"/>
          <p:cNvSpPr txBox="1">
            <a:spLocks noGrp="1"/>
          </p:cNvSpPr>
          <p:nvPr>
            <p:ph idx="1"/>
          </p:nvPr>
        </p:nvSpPr>
        <p:spPr>
          <a:xfrm>
            <a:off x="228600" y="1371600"/>
            <a:ext cx="8686800" cy="4876800"/>
          </a:xfrm>
          <a:prstGeom prst="rect">
            <a:avLst/>
          </a:prstGeom>
        </p:spPr>
        <p:txBody>
          <a:bodyPr vert="horz" lIns="91440" tIns="45720" rIns="91440" bIns="45720" numCol="2"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endParaRPr lang="en-US" sz="2200" dirty="0" smtClean="0"/>
          </a:p>
          <a:p>
            <a:pPr marL="457200" indent="-457200">
              <a:buFont typeface="+mj-lt"/>
              <a:buAutoNum type="arabicParenR"/>
            </a:pPr>
            <a:r>
              <a:rPr lang="en-US" sz="2200" dirty="0" smtClean="0"/>
              <a:t>Pre-Algebra</a:t>
            </a:r>
          </a:p>
          <a:p>
            <a:pPr marL="731520" lvl="1" indent="-457200"/>
            <a:r>
              <a:rPr lang="en-US" sz="2200" dirty="0" smtClean="0"/>
              <a:t>85% Rule</a:t>
            </a:r>
          </a:p>
          <a:p>
            <a:pPr marL="731520" lvl="1" indent="-457200"/>
            <a:r>
              <a:rPr lang="en-US" sz="2200" dirty="0" smtClean="0"/>
              <a:t>Common Final Exam – 30%</a:t>
            </a:r>
            <a:br>
              <a:rPr lang="en-US" sz="2200" dirty="0" smtClean="0"/>
            </a:br>
            <a:endParaRPr lang="en-US" sz="2200" dirty="0" smtClean="0"/>
          </a:p>
          <a:p>
            <a:pPr marL="457200" indent="-457200">
              <a:buFont typeface="+mj-lt"/>
              <a:buAutoNum type="arabicParenR"/>
            </a:pPr>
            <a:r>
              <a:rPr lang="en-US" sz="2200" dirty="0" smtClean="0"/>
              <a:t>Introductory Algebra</a:t>
            </a:r>
          </a:p>
          <a:p>
            <a:pPr marL="731520" lvl="1" indent="-457200"/>
            <a:r>
              <a:rPr lang="en-US" sz="2200" dirty="0"/>
              <a:t>85% Rule</a:t>
            </a:r>
          </a:p>
          <a:p>
            <a:pPr marL="731520" lvl="1" indent="-457200"/>
            <a:r>
              <a:rPr lang="en-US" sz="2200" dirty="0"/>
              <a:t>Common Final Exam – 30%</a:t>
            </a:r>
          </a:p>
          <a:p>
            <a:pPr marL="731520" lvl="1" indent="-457200">
              <a:buFont typeface="+mj-lt"/>
              <a:buAutoNum type="arabicParenR"/>
            </a:pPr>
            <a:endParaRPr lang="en-US" sz="2200" dirty="0" smtClean="0"/>
          </a:p>
          <a:p>
            <a:pPr marL="457200" indent="-457200">
              <a:buFont typeface="+mj-lt"/>
              <a:buAutoNum type="arabicParenR"/>
            </a:pPr>
            <a:r>
              <a:rPr lang="en-US" sz="2200" dirty="0" smtClean="0"/>
              <a:t>Intermediate Algebra</a:t>
            </a:r>
          </a:p>
          <a:p>
            <a:pPr marL="731520" lvl="1" indent="-457200"/>
            <a:r>
              <a:rPr lang="en-US" sz="2200" dirty="0"/>
              <a:t>85% Rule</a:t>
            </a:r>
          </a:p>
          <a:p>
            <a:pPr marL="731520" lvl="1" indent="-457200"/>
            <a:r>
              <a:rPr lang="en-US" sz="2200" dirty="0"/>
              <a:t>Common Final Exam – </a:t>
            </a:r>
            <a:r>
              <a:rPr lang="en-US" sz="2200" dirty="0" smtClean="0"/>
              <a:t>30%</a:t>
            </a:r>
            <a:br>
              <a:rPr lang="en-US" sz="2200" dirty="0" smtClean="0"/>
            </a:br>
            <a:endParaRPr lang="en-US" sz="2200" dirty="0"/>
          </a:p>
          <a:p>
            <a:pPr marL="457200" indent="-457200">
              <a:buFont typeface="+mj-lt"/>
              <a:buAutoNum type="arabicParenR"/>
            </a:pPr>
            <a:r>
              <a:rPr lang="en-US" sz="2200" dirty="0" smtClean="0"/>
              <a:t>College Algebra</a:t>
            </a:r>
          </a:p>
          <a:p>
            <a:pPr marL="731520" lvl="1" indent="-457200"/>
            <a:r>
              <a:rPr lang="en-US" sz="2200" dirty="0"/>
              <a:t>85% Rule</a:t>
            </a:r>
          </a:p>
          <a:p>
            <a:pPr marL="731520" lvl="1" indent="-457200"/>
            <a:r>
              <a:rPr lang="en-US" sz="2200" dirty="0"/>
              <a:t>Common Final Exam – </a:t>
            </a:r>
            <a:r>
              <a:rPr lang="en-US" sz="2200" dirty="0" smtClean="0"/>
              <a:t>20-30</a:t>
            </a:r>
            <a:r>
              <a:rPr lang="en-US" sz="2200" dirty="0"/>
              <a:t>%</a:t>
            </a:r>
          </a:p>
          <a:p>
            <a:pPr marL="457200" indent="-457200">
              <a:buFont typeface="+mj-lt"/>
              <a:buAutoNum type="arabicParenR"/>
            </a:pPr>
            <a:endParaRPr lang="en-US" sz="2200" dirty="0" smtClean="0"/>
          </a:p>
          <a:p>
            <a:pPr marL="457200" indent="-457200">
              <a:buFont typeface="+mj-lt"/>
              <a:buAutoNum type="arabicParenR"/>
            </a:pPr>
            <a:r>
              <a:rPr lang="en-US" sz="2200" dirty="0" smtClean="0"/>
              <a:t>Applied Algebra &amp; Trigonometry</a:t>
            </a:r>
          </a:p>
          <a:p>
            <a:pPr marL="731520" lvl="1" indent="-457200"/>
            <a:r>
              <a:rPr lang="en-US" sz="2200" dirty="0" smtClean="0"/>
              <a:t>Applied Project Requirement</a:t>
            </a:r>
          </a:p>
          <a:p>
            <a:pPr marL="731520" lvl="1" indent="-457200"/>
            <a:r>
              <a:rPr lang="en-US" sz="2200" dirty="0" smtClean="0"/>
              <a:t>Comprehensive Final Exam </a:t>
            </a:r>
            <a:r>
              <a:rPr lang="en-US" sz="1800" dirty="0" smtClean="0"/>
              <a:t>(Instructor Created)</a:t>
            </a:r>
          </a:p>
        </p:txBody>
      </p:sp>
    </p:spTree>
    <p:extLst>
      <p:ext uri="{BB962C8B-B14F-4D97-AF65-F5344CB8AC3E}">
        <p14:creationId xmlns:p14="http://schemas.microsoft.com/office/powerpoint/2010/main" val="404154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4745182" cy="3429000"/>
          </a:xfrm>
        </p:spPr>
        <p:txBody>
          <a:bodyPr>
            <a:normAutofit/>
          </a:bodyPr>
          <a:lstStyle/>
          <a:p>
            <a:pPr algn="ctr"/>
            <a:r>
              <a:rPr lang="en-US" sz="7000" dirty="0" smtClean="0"/>
              <a:t>Background &amp; Results</a:t>
            </a:r>
            <a:br>
              <a:rPr lang="en-US" sz="7000" dirty="0" smtClean="0"/>
            </a:br>
            <a:r>
              <a:rPr lang="en-US" sz="2200" dirty="0" smtClean="0"/>
              <a:t> </a:t>
            </a:r>
            <a:r>
              <a:rPr lang="en-US" sz="7000" dirty="0" smtClean="0"/>
              <a:t/>
            </a:r>
            <a:br>
              <a:rPr lang="en-US" sz="7000" dirty="0" smtClean="0"/>
            </a:br>
            <a:r>
              <a:rPr lang="en-US" sz="2800" dirty="0" smtClean="0"/>
              <a:t>Kate Abromaitis</a:t>
            </a:r>
            <a:endParaRPr lang="en-US" sz="2800" dirty="0"/>
          </a:p>
        </p:txBody>
      </p:sp>
    </p:spTree>
    <p:extLst>
      <p:ext uri="{BB962C8B-B14F-4D97-AF65-F5344CB8AC3E}">
        <p14:creationId xmlns:p14="http://schemas.microsoft.com/office/powerpoint/2010/main" val="364979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solidFill>
                  <a:srgbClr val="FFFF00"/>
                </a:solidFill>
              </a:rPr>
              <a:t>Grading in Combined Courses: </a:t>
            </a:r>
            <a:br>
              <a:rPr lang="en-US" sz="3500" dirty="0" smtClean="0">
                <a:solidFill>
                  <a:srgbClr val="FFFF00"/>
                </a:solidFill>
              </a:rPr>
            </a:br>
            <a:r>
              <a:rPr lang="en-US" sz="3500" dirty="0" smtClean="0">
                <a:solidFill>
                  <a:srgbClr val="FFFF00"/>
                </a:solidFill>
              </a:rPr>
              <a:t>Semester Tests</a:t>
            </a:r>
            <a:endParaRPr lang="en-US" sz="3500" dirty="0">
              <a:solidFill>
                <a:srgbClr val="FFFF00"/>
              </a:solidFill>
            </a:endParaRPr>
          </a:p>
        </p:txBody>
      </p:sp>
      <p:sp>
        <p:nvSpPr>
          <p:cNvPr id="5" name="Title 1"/>
          <p:cNvSpPr txBox="1">
            <a:spLocks/>
          </p:cNvSpPr>
          <p:nvPr/>
        </p:nvSpPr>
        <p:spPr>
          <a:xfrm>
            <a:off x="457200" y="5721928"/>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3000" b="0" dirty="0" smtClean="0">
                <a:solidFill>
                  <a:srgbClr val="FFFF00"/>
                </a:solidFill>
              </a:rPr>
              <a:t>“All in One” Approach</a:t>
            </a:r>
            <a:endParaRPr lang="en-US" sz="3000" b="0" dirty="0">
              <a:solidFill>
                <a:srgbClr val="FFFF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35703"/>
            <a:ext cx="71628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534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solidFill>
                  <a:srgbClr val="FFFF00"/>
                </a:solidFill>
              </a:rPr>
              <a:t>Grading in Combined Courses: </a:t>
            </a:r>
            <a:br>
              <a:rPr lang="en-US" sz="3500" dirty="0" smtClean="0">
                <a:solidFill>
                  <a:srgbClr val="FFFF00"/>
                </a:solidFill>
              </a:rPr>
            </a:br>
            <a:r>
              <a:rPr lang="en-US" sz="3500" dirty="0" smtClean="0">
                <a:solidFill>
                  <a:srgbClr val="FFFF00"/>
                </a:solidFill>
              </a:rPr>
              <a:t>Semester Tests</a:t>
            </a:r>
            <a:endParaRPr lang="en-US" sz="3500" dirty="0">
              <a:solidFill>
                <a:srgbClr val="FFFF00"/>
              </a:solidFill>
            </a:endParaRPr>
          </a:p>
        </p:txBody>
      </p:sp>
      <p:sp>
        <p:nvSpPr>
          <p:cNvPr id="5" name="Title 1"/>
          <p:cNvSpPr txBox="1">
            <a:spLocks/>
          </p:cNvSpPr>
          <p:nvPr/>
        </p:nvSpPr>
        <p:spPr>
          <a:xfrm rot="5400000">
            <a:off x="5579268" y="3259932"/>
            <a:ext cx="5376863"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3000" b="0" dirty="0" smtClean="0">
                <a:solidFill>
                  <a:srgbClr val="FFFF00"/>
                </a:solidFill>
              </a:rPr>
              <a:t>“Side by Side”  Approach</a:t>
            </a:r>
            <a:endParaRPr lang="en-US" sz="3000" b="0" dirty="0">
              <a:solidFill>
                <a:srgbClr val="FFFF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71342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4267200"/>
            <a:ext cx="71342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55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568036" y="152400"/>
            <a:ext cx="8229600" cy="1143000"/>
          </a:xfrm>
          <a:prstGeom prst="rect">
            <a:avLst/>
          </a:prstGeom>
        </p:spPr>
        <p:txBody>
          <a:bodyPr vert="horz" anchor="ctr">
            <a:normAutofit fontScale="92500" lnSpcReduction="1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l"/>
            <a:r>
              <a:rPr lang="en-US" dirty="0" smtClean="0">
                <a:solidFill>
                  <a:srgbClr val="FFFF00"/>
                </a:solidFill>
              </a:rPr>
              <a:t>Combined Course Instruction: </a:t>
            </a:r>
            <a:br>
              <a:rPr lang="en-US" dirty="0" smtClean="0">
                <a:solidFill>
                  <a:srgbClr val="FFFF00"/>
                </a:solidFill>
              </a:rPr>
            </a:br>
            <a:r>
              <a:rPr lang="en-US" dirty="0" smtClean="0">
                <a:solidFill>
                  <a:srgbClr val="FFFF00"/>
                </a:solidFill>
              </a:rPr>
              <a:t>Making the Connection</a:t>
            </a:r>
          </a:p>
        </p:txBody>
      </p:sp>
      <p:graphicFrame>
        <p:nvGraphicFramePr>
          <p:cNvPr id="4" name="Table 3"/>
          <p:cNvGraphicFramePr>
            <a:graphicFrameLocks noGrp="1"/>
          </p:cNvGraphicFramePr>
          <p:nvPr>
            <p:extLst>
              <p:ext uri="{D42A27DB-BD31-4B8C-83A1-F6EECF244321}">
                <p14:modId xmlns:p14="http://schemas.microsoft.com/office/powerpoint/2010/main" val="173712960"/>
              </p:ext>
            </p:extLst>
          </p:nvPr>
        </p:nvGraphicFramePr>
        <p:xfrm>
          <a:off x="152400" y="1600200"/>
          <a:ext cx="8839200" cy="4414520"/>
        </p:xfrm>
        <a:graphic>
          <a:graphicData uri="http://schemas.openxmlformats.org/drawingml/2006/table">
            <a:tbl>
              <a:tblPr firstRow="1" bandRow="1">
                <a:tableStyleId>{5C22544A-7EE6-4342-B048-85BDC9FD1C3A}</a:tableStyleId>
              </a:tblPr>
              <a:tblGrid>
                <a:gridCol w="2946400"/>
                <a:gridCol w="2946400"/>
                <a:gridCol w="2946400"/>
              </a:tblGrid>
              <a:tr h="370840">
                <a:tc>
                  <a:txBody>
                    <a:bodyPr/>
                    <a:lstStyle/>
                    <a:p>
                      <a:endParaRPr lang="en-US" dirty="0"/>
                    </a:p>
                  </a:txBody>
                  <a:tcPr anchor="ctr"/>
                </a:tc>
                <a:tc>
                  <a:txBody>
                    <a:bodyPr/>
                    <a:lstStyle/>
                    <a:p>
                      <a:pPr algn="ctr"/>
                      <a:r>
                        <a:rPr lang="en-US" dirty="0" smtClean="0"/>
                        <a:t>Lower Level</a:t>
                      </a:r>
                      <a:endParaRPr lang="en-US" dirty="0"/>
                    </a:p>
                  </a:txBody>
                  <a:tcPr anchor="ctr"/>
                </a:tc>
                <a:tc>
                  <a:txBody>
                    <a:bodyPr/>
                    <a:lstStyle/>
                    <a:p>
                      <a:pPr algn="ctr"/>
                      <a:r>
                        <a:rPr lang="en-US" dirty="0" smtClean="0"/>
                        <a:t>Upper Level</a:t>
                      </a:r>
                      <a:endParaRPr lang="en-US" dirty="0"/>
                    </a:p>
                  </a:txBody>
                  <a:tcPr anchor="ctr"/>
                </a:tc>
              </a:tr>
              <a:tr h="370840">
                <a:tc rowSpan="2">
                  <a:txBody>
                    <a:bodyPr/>
                    <a:lstStyle/>
                    <a:p>
                      <a:pPr algn="ctr"/>
                      <a:r>
                        <a:rPr lang="en-US" dirty="0" smtClean="0"/>
                        <a:t>Pre-Algebra / Introductory Algebra</a:t>
                      </a:r>
                      <a:endParaRPr lang="en-US" dirty="0"/>
                    </a:p>
                  </a:txBody>
                  <a:tcPr anchor="ctr"/>
                </a:tc>
                <a:tc>
                  <a:txBody>
                    <a:bodyPr/>
                    <a:lstStyle/>
                    <a:p>
                      <a:pPr algn="ctr"/>
                      <a:r>
                        <a:rPr lang="en-US" dirty="0" smtClean="0"/>
                        <a:t>Solving Linear Equations</a:t>
                      </a:r>
                      <a:endParaRPr lang="en-US" dirty="0"/>
                    </a:p>
                  </a:txBody>
                  <a:tcPr anchor="ctr"/>
                </a:tc>
                <a:tc>
                  <a:txBody>
                    <a:bodyPr/>
                    <a:lstStyle/>
                    <a:p>
                      <a:pPr algn="ctr"/>
                      <a:r>
                        <a:rPr lang="en-US" dirty="0" smtClean="0"/>
                        <a:t>Solving Quadratic Equations</a:t>
                      </a:r>
                      <a:endParaRPr lang="en-US" dirty="0"/>
                    </a:p>
                  </a:txBody>
                  <a:tcPr anchor="ctr"/>
                </a:tc>
              </a:tr>
              <a:tr h="370840">
                <a:tc vMerge="1">
                  <a:txBody>
                    <a:bodyPr/>
                    <a:lstStyle/>
                    <a:p>
                      <a:endParaRPr lang="en-US" dirty="0"/>
                    </a:p>
                  </a:txBody>
                  <a:tcPr anchor="ctr"/>
                </a:tc>
                <a:tc>
                  <a:txBody>
                    <a:bodyPr/>
                    <a:lstStyle/>
                    <a:p>
                      <a:pPr algn="ctr"/>
                      <a:r>
                        <a:rPr lang="en-US" dirty="0" smtClean="0"/>
                        <a:t>Evaluating</a:t>
                      </a:r>
                      <a:r>
                        <a:rPr lang="en-US" baseline="0" dirty="0" smtClean="0"/>
                        <a:t> Exponents</a:t>
                      </a:r>
                      <a:endParaRPr lang="en-US" dirty="0"/>
                    </a:p>
                  </a:txBody>
                  <a:tcPr anchor="ctr"/>
                </a:tc>
                <a:tc>
                  <a:txBody>
                    <a:bodyPr/>
                    <a:lstStyle/>
                    <a:p>
                      <a:pPr algn="ctr"/>
                      <a:r>
                        <a:rPr lang="en-US" dirty="0" smtClean="0"/>
                        <a:t>Scientific</a:t>
                      </a:r>
                      <a:r>
                        <a:rPr lang="en-US" baseline="0" dirty="0" smtClean="0"/>
                        <a:t> Notation</a:t>
                      </a:r>
                      <a:endParaRPr lang="en-US" dirty="0"/>
                    </a:p>
                  </a:txBody>
                  <a:tcPr anchor="ctr"/>
                </a:tc>
              </a:tr>
              <a:tr h="370840">
                <a:tc rowSpan="2">
                  <a:txBody>
                    <a:bodyPr/>
                    <a:lstStyle/>
                    <a:p>
                      <a:pPr algn="ctr"/>
                      <a:r>
                        <a:rPr lang="en-US" dirty="0" smtClean="0"/>
                        <a:t>Introductory Algebra</a:t>
                      </a:r>
                      <a:r>
                        <a:rPr lang="en-US" baseline="0" dirty="0" smtClean="0"/>
                        <a:t> / Intermediate Algebra</a:t>
                      </a:r>
                      <a:endParaRPr lang="en-US" dirty="0"/>
                    </a:p>
                  </a:txBody>
                  <a:tcPr anchor="ctr"/>
                </a:tc>
                <a:tc>
                  <a:txBody>
                    <a:bodyPr/>
                    <a:lstStyle/>
                    <a:p>
                      <a:pPr algn="ctr"/>
                      <a:r>
                        <a:rPr lang="en-US" dirty="0" smtClean="0"/>
                        <a:t>Exponent</a:t>
                      </a:r>
                      <a:r>
                        <a:rPr lang="en-US" baseline="0" dirty="0" smtClean="0"/>
                        <a:t> Laws</a:t>
                      </a:r>
                      <a:endParaRPr lang="en-US" dirty="0"/>
                    </a:p>
                  </a:txBody>
                  <a:tcPr anchor="ctr"/>
                </a:tc>
                <a:tc>
                  <a:txBody>
                    <a:bodyPr/>
                    <a:lstStyle/>
                    <a:p>
                      <a:pPr algn="ctr"/>
                      <a:r>
                        <a:rPr lang="en-US" dirty="0" smtClean="0"/>
                        <a:t>Radicals</a:t>
                      </a:r>
                      <a:endParaRPr lang="en-US" dirty="0"/>
                    </a:p>
                  </a:txBody>
                  <a:tcPr anchor="ctr"/>
                </a:tc>
              </a:tr>
              <a:tr h="370840">
                <a:tc vMerge="1">
                  <a:txBody>
                    <a:bodyPr/>
                    <a:lstStyle/>
                    <a:p>
                      <a:endParaRPr lang="en-US" dirty="0"/>
                    </a:p>
                  </a:txBody>
                  <a:tcPr/>
                </a:tc>
                <a:tc>
                  <a:txBody>
                    <a:bodyPr/>
                    <a:lstStyle/>
                    <a:p>
                      <a:pPr algn="ctr"/>
                      <a:r>
                        <a:rPr lang="en-US" dirty="0" smtClean="0"/>
                        <a:t>Graphing Linear Functions</a:t>
                      </a:r>
                      <a:endParaRPr lang="en-US" dirty="0"/>
                    </a:p>
                  </a:txBody>
                  <a:tcPr anchor="ctr"/>
                </a:tc>
                <a:tc>
                  <a:txBody>
                    <a:bodyPr/>
                    <a:lstStyle/>
                    <a:p>
                      <a:pPr algn="ctr"/>
                      <a:r>
                        <a:rPr lang="en-US" dirty="0" smtClean="0"/>
                        <a:t>Graphing Quadratic Functions</a:t>
                      </a:r>
                      <a:endParaRPr lang="en-US" dirty="0"/>
                    </a:p>
                  </a:txBody>
                  <a:tcPr anchor="ctr"/>
                </a:tc>
              </a:tr>
              <a:tr h="370840">
                <a:tc rowSpan="2">
                  <a:txBody>
                    <a:bodyPr/>
                    <a:lstStyle/>
                    <a:p>
                      <a:pPr algn="ctr"/>
                      <a:r>
                        <a:rPr lang="en-US" dirty="0" smtClean="0"/>
                        <a:t>Intermediate Algebra / College Algebra</a:t>
                      </a:r>
                      <a:endParaRPr lang="en-US" dirty="0"/>
                    </a:p>
                  </a:txBody>
                  <a:tcPr anchor="ctr"/>
                </a:tc>
                <a:tc>
                  <a:txBody>
                    <a:bodyPr/>
                    <a:lstStyle/>
                    <a:p>
                      <a:pPr algn="ctr"/>
                      <a:r>
                        <a:rPr lang="en-US" dirty="0" smtClean="0"/>
                        <a:t>Graphing Quadratic</a:t>
                      </a:r>
                      <a:r>
                        <a:rPr lang="en-US" baseline="0" dirty="0" smtClean="0"/>
                        <a:t> Functions</a:t>
                      </a:r>
                      <a:endParaRPr lang="en-US" dirty="0"/>
                    </a:p>
                  </a:txBody>
                  <a:tcPr anchor="ctr"/>
                </a:tc>
                <a:tc>
                  <a:txBody>
                    <a:bodyPr/>
                    <a:lstStyle/>
                    <a:p>
                      <a:pPr algn="ctr"/>
                      <a:r>
                        <a:rPr lang="en-US" dirty="0" smtClean="0"/>
                        <a:t>Transformations of Quadratic</a:t>
                      </a:r>
                      <a:r>
                        <a:rPr lang="en-US" baseline="0" dirty="0" smtClean="0"/>
                        <a:t> Functions</a:t>
                      </a:r>
                      <a:endParaRPr lang="en-US" dirty="0"/>
                    </a:p>
                  </a:txBody>
                  <a:tcPr anchor="ctr"/>
                </a:tc>
              </a:tr>
              <a:tr h="370840">
                <a:tc vMerge="1">
                  <a:txBody>
                    <a:bodyPr/>
                    <a:lstStyle/>
                    <a:p>
                      <a:endParaRPr lang="en-US" dirty="0"/>
                    </a:p>
                  </a:txBody>
                  <a:tcPr/>
                </a:tc>
                <a:tc>
                  <a:txBody>
                    <a:bodyPr/>
                    <a:lstStyle/>
                    <a:p>
                      <a:pPr algn="ctr"/>
                      <a:r>
                        <a:rPr lang="en-US" dirty="0" smtClean="0"/>
                        <a:t>Factoring</a:t>
                      </a:r>
                      <a:endParaRPr lang="en-US" dirty="0"/>
                    </a:p>
                  </a:txBody>
                  <a:tcPr anchor="ctr"/>
                </a:tc>
                <a:tc>
                  <a:txBody>
                    <a:bodyPr/>
                    <a:lstStyle/>
                    <a:p>
                      <a:pPr algn="ctr"/>
                      <a:r>
                        <a:rPr lang="en-US" dirty="0" smtClean="0"/>
                        <a:t>Determining</a:t>
                      </a:r>
                      <a:r>
                        <a:rPr lang="en-US" baseline="0" dirty="0" smtClean="0"/>
                        <a:t> Zeros of a Function</a:t>
                      </a:r>
                      <a:endParaRPr lang="en-US" dirty="0"/>
                    </a:p>
                  </a:txBody>
                  <a:tcPr anchor="ctr"/>
                </a:tc>
              </a:tr>
              <a:tr h="370840">
                <a:tc rowSpan="2">
                  <a:txBody>
                    <a:bodyPr/>
                    <a:lstStyle/>
                    <a:p>
                      <a:pPr algn="ctr"/>
                      <a:r>
                        <a:rPr lang="en-US" dirty="0" smtClean="0"/>
                        <a:t>Intermediate</a:t>
                      </a:r>
                      <a:r>
                        <a:rPr lang="en-US" baseline="0" dirty="0" smtClean="0"/>
                        <a:t> Algebra / Applied Algebra &amp; Trigonometry</a:t>
                      </a:r>
                      <a:endParaRPr lang="en-US" dirty="0"/>
                    </a:p>
                  </a:txBody>
                  <a:tcPr anchor="ctr"/>
                </a:tc>
                <a:tc>
                  <a:txBody>
                    <a:bodyPr/>
                    <a:lstStyle/>
                    <a:p>
                      <a:pPr algn="ctr"/>
                      <a:r>
                        <a:rPr lang="en-US" dirty="0" smtClean="0"/>
                        <a:t>Solving Quadratic Equations</a:t>
                      </a:r>
                      <a:endParaRPr lang="en-US" dirty="0"/>
                    </a:p>
                  </a:txBody>
                  <a:tcPr anchor="ctr"/>
                </a:tc>
                <a:tc>
                  <a:txBody>
                    <a:bodyPr/>
                    <a:lstStyle/>
                    <a:p>
                      <a:pPr algn="ctr"/>
                      <a:r>
                        <a:rPr lang="en-US" dirty="0" smtClean="0"/>
                        <a:t>Applications of Quadratic</a:t>
                      </a:r>
                      <a:r>
                        <a:rPr lang="en-US" baseline="0" dirty="0" smtClean="0"/>
                        <a:t> Equations</a:t>
                      </a:r>
                      <a:endParaRPr lang="en-US" dirty="0"/>
                    </a:p>
                  </a:txBody>
                  <a:tcPr anchor="ctr"/>
                </a:tc>
              </a:tr>
              <a:tr h="370840">
                <a:tc vMerge="1">
                  <a:txBody>
                    <a:bodyPr/>
                    <a:lstStyle/>
                    <a:p>
                      <a:endParaRPr lang="en-US" dirty="0"/>
                    </a:p>
                  </a:txBody>
                  <a:tcPr anchor="ctr"/>
                </a:tc>
                <a:tc>
                  <a:txBody>
                    <a:bodyPr/>
                    <a:lstStyle/>
                    <a:p>
                      <a:pPr algn="ctr"/>
                      <a:r>
                        <a:rPr lang="en-US" dirty="0" smtClean="0"/>
                        <a:t>Evaluating</a:t>
                      </a:r>
                      <a:r>
                        <a:rPr lang="en-US" baseline="0" dirty="0" smtClean="0"/>
                        <a:t> and Graphing Exponential Functions</a:t>
                      </a:r>
                      <a:endParaRPr lang="en-US" dirty="0"/>
                    </a:p>
                  </a:txBody>
                  <a:tcPr anchor="ctr"/>
                </a:tc>
                <a:tc>
                  <a:txBody>
                    <a:bodyPr/>
                    <a:lstStyle/>
                    <a:p>
                      <a:pPr algn="ctr"/>
                      <a:r>
                        <a:rPr lang="en-US" dirty="0" smtClean="0"/>
                        <a:t>Modeling</a:t>
                      </a:r>
                      <a:r>
                        <a:rPr lang="en-US" baseline="0" dirty="0" smtClean="0"/>
                        <a:t> Data Using Exponential Functions</a:t>
                      </a:r>
                      <a:endParaRPr lang="en-US" dirty="0"/>
                    </a:p>
                  </a:txBody>
                  <a:tcPr anchor="ctr"/>
                </a:tc>
              </a:tr>
            </a:tbl>
          </a:graphicData>
        </a:graphic>
      </p:graphicFrame>
    </p:spTree>
    <p:extLst>
      <p:ext uri="{BB962C8B-B14F-4D97-AF65-F5344CB8AC3E}">
        <p14:creationId xmlns:p14="http://schemas.microsoft.com/office/powerpoint/2010/main" val="246489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305800" cy="4038600"/>
          </a:xfrm>
        </p:spPr>
        <p:txBody>
          <a:bodyPr>
            <a:normAutofit/>
          </a:bodyPr>
          <a:lstStyle/>
          <a:p>
            <a:r>
              <a:rPr lang="en-US" sz="4500" dirty="0" smtClean="0">
                <a:solidFill>
                  <a:srgbClr val="FFFF00"/>
                </a:solidFill>
              </a:rPr>
              <a:t>Challenge 3:</a:t>
            </a:r>
            <a:r>
              <a:rPr lang="en-US" dirty="0" smtClean="0">
                <a:solidFill>
                  <a:srgbClr val="FFFF00"/>
                </a:solidFill>
              </a:rPr>
              <a:t/>
            </a:r>
            <a:br>
              <a:rPr lang="en-US" dirty="0" smtClean="0">
                <a:solidFill>
                  <a:srgbClr val="FFFF00"/>
                </a:solidFill>
              </a:rPr>
            </a:br>
            <a:r>
              <a:rPr lang="en-US" dirty="0" smtClean="0">
                <a:solidFill>
                  <a:srgbClr val="FFFF00"/>
                </a:solidFill>
              </a:rPr>
              <a:t>How do we </a:t>
            </a:r>
            <a:r>
              <a:rPr lang="en-US" i="1" dirty="0" smtClean="0">
                <a:solidFill>
                  <a:srgbClr val="FFFF00"/>
                </a:solidFill>
              </a:rPr>
              <a:t>effectively </a:t>
            </a:r>
            <a:r>
              <a:rPr lang="en-US" dirty="0" smtClean="0">
                <a:solidFill>
                  <a:srgbClr val="FFFF00"/>
                </a:solidFill>
              </a:rPr>
              <a:t>use the extra time?</a:t>
            </a:r>
            <a:endParaRPr lang="en-US" dirty="0">
              <a:solidFill>
                <a:srgbClr val="FFFF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199544"/>
            <a:ext cx="36861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057400"/>
            <a:ext cx="4350748" cy="274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510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solidFill>
                  <a:srgbClr val="FFFF00"/>
                </a:solidFill>
              </a:rPr>
              <a:t>Managing </a:t>
            </a:r>
            <a:r>
              <a:rPr lang="en-US" sz="4200" i="1" dirty="0" smtClean="0">
                <a:solidFill>
                  <a:srgbClr val="FFFF00"/>
                </a:solidFill>
              </a:rPr>
              <a:t>Extra</a:t>
            </a:r>
            <a:r>
              <a:rPr lang="en-US" sz="4200" dirty="0" smtClean="0">
                <a:solidFill>
                  <a:srgbClr val="FFFF00"/>
                </a:solidFill>
              </a:rPr>
              <a:t> Time</a:t>
            </a:r>
            <a:endParaRPr lang="en-US" sz="4200" dirty="0">
              <a:solidFill>
                <a:srgbClr val="FFFF00"/>
              </a:solidFill>
            </a:endParaRPr>
          </a:p>
        </p:txBody>
      </p:sp>
      <p:sp>
        <p:nvSpPr>
          <p:cNvPr id="3" name="Content Placeholder 2"/>
          <p:cNvSpPr>
            <a:spLocks noGrp="1"/>
          </p:cNvSpPr>
          <p:nvPr>
            <p:ph idx="1"/>
          </p:nvPr>
        </p:nvSpPr>
        <p:spPr>
          <a:xfrm>
            <a:off x="914400" y="1752600"/>
            <a:ext cx="8229600" cy="4038599"/>
          </a:xfrm>
        </p:spPr>
        <p:txBody>
          <a:bodyPr>
            <a:normAutofit/>
          </a:bodyPr>
          <a:lstStyle/>
          <a:p>
            <a:r>
              <a:rPr lang="en-US" sz="3500" dirty="0" smtClean="0"/>
              <a:t>Interactive Labs</a:t>
            </a:r>
          </a:p>
          <a:p>
            <a:endParaRPr lang="en-US" sz="3500" dirty="0" smtClean="0"/>
          </a:p>
          <a:p>
            <a:r>
              <a:rPr lang="en-US" sz="3500" dirty="0" smtClean="0"/>
              <a:t>Group Sessions</a:t>
            </a:r>
          </a:p>
          <a:p>
            <a:endParaRPr lang="en-US" sz="3500" dirty="0" smtClean="0"/>
          </a:p>
          <a:p>
            <a:r>
              <a:rPr lang="en-US" sz="3500" dirty="0" smtClean="0"/>
              <a:t>Review for Exams</a:t>
            </a:r>
            <a:endParaRPr lang="en-US" sz="3500" dirty="0"/>
          </a:p>
        </p:txBody>
      </p:sp>
    </p:spTree>
    <p:extLst>
      <p:ext uri="{BB962C8B-B14F-4D97-AF65-F5344CB8AC3E}">
        <p14:creationId xmlns:p14="http://schemas.microsoft.com/office/powerpoint/2010/main" val="3640218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09800"/>
            <a:ext cx="8305800" cy="3750355"/>
          </a:xfrm>
        </p:spPr>
        <p:txBody>
          <a:bodyPr>
            <a:normAutofit/>
          </a:bodyPr>
          <a:lstStyle/>
          <a:p>
            <a:r>
              <a:rPr lang="en-US" sz="4500" dirty="0" smtClean="0">
                <a:solidFill>
                  <a:srgbClr val="FFFF00"/>
                </a:solidFill>
              </a:rPr>
              <a:t>Challenge 4:</a:t>
            </a:r>
            <a:r>
              <a:rPr lang="en-US" dirty="0" smtClean="0">
                <a:solidFill>
                  <a:srgbClr val="FFFF00"/>
                </a:solidFill>
              </a:rPr>
              <a:t/>
            </a:r>
            <a:br>
              <a:rPr lang="en-US" dirty="0" smtClean="0">
                <a:solidFill>
                  <a:srgbClr val="FFFF00"/>
                </a:solidFill>
              </a:rPr>
            </a:br>
            <a:r>
              <a:rPr lang="en-US" dirty="0" smtClean="0">
                <a:solidFill>
                  <a:srgbClr val="FFFF00"/>
                </a:solidFill>
              </a:rPr>
              <a:t>How do we supplement?</a:t>
            </a:r>
            <a:endParaRPr lang="en-US" dirty="0">
              <a:solidFill>
                <a:srgbClr val="FFFF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905000"/>
            <a:ext cx="5334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834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 do we make up for </a:t>
            </a:r>
            <a:r>
              <a:rPr lang="en-US" i="1" dirty="0" smtClean="0">
                <a:solidFill>
                  <a:srgbClr val="FFFF00"/>
                </a:solidFill>
              </a:rPr>
              <a:t>missing</a:t>
            </a:r>
            <a:r>
              <a:rPr lang="en-US" dirty="0" smtClean="0">
                <a:solidFill>
                  <a:srgbClr val="FFFF00"/>
                </a:solidFill>
              </a:rPr>
              <a:t> content?</a:t>
            </a:r>
            <a:endParaRPr lang="en-US" dirty="0">
              <a:solidFill>
                <a:srgbClr val="FFFF00"/>
              </a:solidFill>
            </a:endParaRPr>
          </a:p>
        </p:txBody>
      </p:sp>
      <p:sp>
        <p:nvSpPr>
          <p:cNvPr id="3" name="Content Placeholder 2"/>
          <p:cNvSpPr>
            <a:spLocks noGrp="1"/>
          </p:cNvSpPr>
          <p:nvPr>
            <p:ph idx="1"/>
          </p:nvPr>
        </p:nvSpPr>
        <p:spPr>
          <a:xfrm>
            <a:off x="457200" y="1828800"/>
            <a:ext cx="8229600" cy="4525963"/>
          </a:xfrm>
        </p:spPr>
        <p:txBody>
          <a:bodyPr/>
          <a:lstStyle/>
          <a:p>
            <a:r>
              <a:rPr lang="en-US" b="1" dirty="0" smtClean="0"/>
              <a:t>MATH 081 – Internal Textbook</a:t>
            </a:r>
          </a:p>
          <a:p>
            <a:pPr marL="0" indent="0">
              <a:buNone/>
            </a:pPr>
            <a:endParaRPr lang="en-US" b="1" dirty="0" smtClean="0">
              <a:hlinkClick r:id="rId2"/>
            </a:endParaRPr>
          </a:p>
          <a:p>
            <a:pPr marL="0" indent="0">
              <a:buNone/>
            </a:pPr>
            <a:r>
              <a:rPr lang="en-US" b="1" dirty="0" smtClean="0">
                <a:hlinkClick r:id="rId2"/>
              </a:rPr>
              <a:t>http</a:t>
            </a:r>
            <a:r>
              <a:rPr lang="en-US" b="1" dirty="0">
                <a:hlinkClick r:id="rId2"/>
              </a:rPr>
              <a:t>://</a:t>
            </a:r>
            <a:r>
              <a:rPr lang="en-US" b="1" dirty="0" smtClean="0">
                <a:hlinkClick r:id="rId2"/>
              </a:rPr>
              <a:t>www.ccbcmd.edu/math_science/math/math081text.html</a:t>
            </a:r>
            <a:endParaRPr lang="en-US" b="1" dirty="0" smtClean="0"/>
          </a:p>
          <a:p>
            <a:endParaRPr lang="en-US" b="1" dirty="0" smtClean="0"/>
          </a:p>
          <a:p>
            <a:endParaRPr lang="en-US" b="1" dirty="0" smtClean="0"/>
          </a:p>
          <a:p>
            <a:r>
              <a:rPr lang="en-US" b="1" dirty="0" smtClean="0"/>
              <a:t>MATH 083 – Resources Collected and Compiled in Blackboard</a:t>
            </a:r>
            <a:endParaRPr lang="en-US" b="1" dirty="0"/>
          </a:p>
        </p:txBody>
      </p:sp>
    </p:spTree>
    <p:extLst>
      <p:ext uri="{BB962C8B-B14F-4D97-AF65-F5344CB8AC3E}">
        <p14:creationId xmlns:p14="http://schemas.microsoft.com/office/powerpoint/2010/main" val="1481986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truszkowski\My Documents\Dropbox\Screenshots\Screenshot 2014-02-03 11.54.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22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truszkowski\My Documents\Dropbox\Screenshots\Screenshot 2014-02-03 11.55.16.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81000" y="762000"/>
            <a:ext cx="8460740" cy="528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2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Advantages of Combined Setup</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smtClean="0"/>
              <a:t>Overlap in course content allows for additional time to devote to more challenging topics.</a:t>
            </a:r>
            <a:br>
              <a:rPr lang="en-US" dirty="0" smtClean="0"/>
            </a:br>
            <a:endParaRPr lang="en-US" dirty="0" smtClean="0"/>
          </a:p>
          <a:p>
            <a:r>
              <a:rPr lang="en-US" dirty="0" smtClean="0"/>
              <a:t>Students form a supportive cohort.</a:t>
            </a:r>
            <a:br>
              <a:rPr lang="en-US" dirty="0" smtClean="0"/>
            </a:br>
            <a:endParaRPr lang="en-US" dirty="0" smtClean="0"/>
          </a:p>
          <a:p>
            <a:r>
              <a:rPr lang="en-US" dirty="0" smtClean="0"/>
              <a:t>Students are able to see the connection and relation between two math courses; content doesn’t appear disjoint.</a:t>
            </a:r>
            <a:endParaRPr lang="en-US" dirty="0"/>
          </a:p>
        </p:txBody>
      </p:sp>
    </p:spTree>
    <p:extLst>
      <p:ext uri="{BB962C8B-B14F-4D97-AF65-F5344CB8AC3E}">
        <p14:creationId xmlns:p14="http://schemas.microsoft.com/office/powerpoint/2010/main" val="720037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4010835" y="924790"/>
            <a:ext cx="4904619" cy="5618018"/>
          </a:xfrm>
          <a:prstGeom prst="rect">
            <a:avLst/>
          </a:prstGeom>
          <a:noFill/>
          <a:ln w="9525">
            <a:noFill/>
            <a:miter lim="800000"/>
            <a:headEnd/>
            <a:tailEnd/>
          </a:ln>
        </p:spPr>
      </p:pic>
      <p:sp>
        <p:nvSpPr>
          <p:cNvPr id="6" name="5-Point Star 5"/>
          <p:cNvSpPr/>
          <p:nvPr/>
        </p:nvSpPr>
        <p:spPr bwMode="auto">
          <a:xfrm>
            <a:off x="6144491" y="35814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7" name="5-Point Star 6"/>
          <p:cNvSpPr/>
          <p:nvPr/>
        </p:nvSpPr>
        <p:spPr bwMode="auto">
          <a:xfrm>
            <a:off x="6906491" y="34290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8" name="5-Point Star 7"/>
          <p:cNvSpPr/>
          <p:nvPr/>
        </p:nvSpPr>
        <p:spPr bwMode="auto">
          <a:xfrm>
            <a:off x="7211291" y="29718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9" name="5-Point Star 8"/>
          <p:cNvSpPr/>
          <p:nvPr/>
        </p:nvSpPr>
        <p:spPr bwMode="auto">
          <a:xfrm>
            <a:off x="5763491" y="3048000"/>
            <a:ext cx="332509" cy="332509"/>
          </a:xfrm>
          <a:prstGeom prst="star5">
            <a:avLst/>
          </a:prstGeom>
          <a:solidFill>
            <a:srgbClr val="66FF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10" name="5-Point Star 9"/>
          <p:cNvSpPr/>
          <p:nvPr/>
        </p:nvSpPr>
        <p:spPr bwMode="auto">
          <a:xfrm>
            <a:off x="6373091" y="2057400"/>
            <a:ext cx="332509" cy="332509"/>
          </a:xfrm>
          <a:prstGeom prst="star5">
            <a:avLst/>
          </a:prstGeom>
          <a:solidFill>
            <a:srgbClr val="66FF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11" name="5-Point Star 10"/>
          <p:cNvSpPr/>
          <p:nvPr/>
        </p:nvSpPr>
        <p:spPr bwMode="auto">
          <a:xfrm>
            <a:off x="5867400" y="2667000"/>
            <a:ext cx="332509" cy="332509"/>
          </a:xfrm>
          <a:prstGeom prst="star5">
            <a:avLst/>
          </a:prstGeom>
          <a:solidFill>
            <a:srgbClr val="66FF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pic>
        <p:nvPicPr>
          <p:cNvPr id="15" name="Picture 14" descr="CCBCppt_logo-white-nobckgd.psd"/>
          <p:cNvPicPr>
            <a:picLocks noChangeAspect="1"/>
          </p:cNvPicPr>
          <p:nvPr/>
        </p:nvPicPr>
        <p:blipFill rotWithShape="1">
          <a:blip r:embed="rId3" cstate="print"/>
          <a:srcRect l="14265" t="23172" r="11248" b="9081"/>
          <a:stretch/>
        </p:blipFill>
        <p:spPr>
          <a:xfrm>
            <a:off x="152400" y="152400"/>
            <a:ext cx="3844969" cy="1293152"/>
          </a:xfrm>
          <a:prstGeom prst="rect">
            <a:avLst/>
          </a:prstGeom>
        </p:spPr>
      </p:pic>
      <p:sp>
        <p:nvSpPr>
          <p:cNvPr id="16" name="Content Placeholder 2"/>
          <p:cNvSpPr>
            <a:spLocks noGrp="1"/>
          </p:cNvSpPr>
          <p:nvPr>
            <p:ph idx="1"/>
          </p:nvPr>
        </p:nvSpPr>
        <p:spPr>
          <a:xfrm>
            <a:off x="268223" y="1529687"/>
            <a:ext cx="3729145" cy="3804313"/>
          </a:xfrm>
        </p:spPr>
        <p:txBody>
          <a:bodyPr>
            <a:normAutofit/>
          </a:bodyPr>
          <a:lstStyle/>
          <a:p>
            <a:pPr>
              <a:buFont typeface="Arial" pitchFamily="34" charset="0"/>
              <a:buChar char="•"/>
            </a:pPr>
            <a:r>
              <a:rPr lang="en-US" sz="2400" dirty="0" smtClean="0"/>
              <a:t>Main Campuses</a:t>
            </a:r>
          </a:p>
          <a:p>
            <a:pPr lvl="1">
              <a:buFont typeface="Arial" pitchFamily="34" charset="0"/>
              <a:buChar char="•"/>
            </a:pPr>
            <a:r>
              <a:rPr lang="en-US" dirty="0" smtClean="0"/>
              <a:t>Catonsville</a:t>
            </a:r>
          </a:p>
          <a:p>
            <a:pPr lvl="1">
              <a:buFont typeface="Arial" pitchFamily="34" charset="0"/>
              <a:buChar char="•"/>
            </a:pPr>
            <a:r>
              <a:rPr lang="en-US" dirty="0" smtClean="0"/>
              <a:t>Dundalk</a:t>
            </a:r>
          </a:p>
          <a:p>
            <a:pPr lvl="1">
              <a:buFont typeface="Arial" pitchFamily="34" charset="0"/>
              <a:buChar char="•"/>
            </a:pPr>
            <a:r>
              <a:rPr lang="en-US" dirty="0" smtClean="0"/>
              <a:t>Essex</a:t>
            </a:r>
            <a:br>
              <a:rPr lang="en-US" dirty="0" smtClean="0"/>
            </a:br>
            <a:endParaRPr lang="en-US" dirty="0" smtClean="0"/>
          </a:p>
          <a:p>
            <a:pPr>
              <a:buFont typeface="Arial" pitchFamily="34" charset="0"/>
              <a:buChar char="•"/>
            </a:pPr>
            <a:r>
              <a:rPr lang="en-US" sz="2400" dirty="0" smtClean="0"/>
              <a:t>Extension Centers</a:t>
            </a:r>
          </a:p>
          <a:p>
            <a:pPr lvl="1">
              <a:buFont typeface="Arial" pitchFamily="34" charset="0"/>
              <a:buChar char="•"/>
            </a:pPr>
            <a:r>
              <a:rPr lang="en-US" dirty="0" smtClean="0"/>
              <a:t>Randallstown</a:t>
            </a:r>
          </a:p>
          <a:p>
            <a:pPr lvl="1">
              <a:buFont typeface="Arial" pitchFamily="34" charset="0"/>
              <a:buChar char="•"/>
            </a:pPr>
            <a:r>
              <a:rPr lang="en-US" dirty="0" smtClean="0"/>
              <a:t>Owings Mills</a:t>
            </a:r>
          </a:p>
          <a:p>
            <a:pPr lvl="1">
              <a:buFont typeface="Arial" pitchFamily="34" charset="0"/>
              <a:buChar char="•"/>
            </a:pPr>
            <a:r>
              <a:rPr lang="en-US" dirty="0" smtClean="0"/>
              <a:t>Hunt Valley</a:t>
            </a:r>
          </a:p>
        </p:txBody>
      </p:sp>
      <p:sp>
        <p:nvSpPr>
          <p:cNvPr id="20" name="5-Point Star 19"/>
          <p:cNvSpPr/>
          <p:nvPr/>
        </p:nvSpPr>
        <p:spPr bwMode="auto">
          <a:xfrm>
            <a:off x="2854036" y="3429000"/>
            <a:ext cx="332509" cy="332509"/>
          </a:xfrm>
          <a:prstGeom prst="star5">
            <a:avLst/>
          </a:prstGeom>
          <a:solidFill>
            <a:srgbClr val="66FF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21" name="5-Point Star 20"/>
          <p:cNvSpPr/>
          <p:nvPr/>
        </p:nvSpPr>
        <p:spPr bwMode="auto">
          <a:xfrm>
            <a:off x="2590800" y="1553359"/>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smtClean="0">
              <a:solidFill>
                <a:srgbClr val="000000"/>
              </a:solidFill>
              <a:sym typeface="Gill Sans" charset="0"/>
            </a:endParaRPr>
          </a:p>
        </p:txBody>
      </p:sp>
      <p:sp>
        <p:nvSpPr>
          <p:cNvPr id="22" name="TextBox 21"/>
          <p:cNvSpPr txBox="1"/>
          <p:nvPr/>
        </p:nvSpPr>
        <p:spPr>
          <a:xfrm>
            <a:off x="246084" y="5783477"/>
            <a:ext cx="3657600" cy="707886"/>
          </a:xfrm>
          <a:prstGeom prst="rect">
            <a:avLst/>
          </a:prstGeom>
          <a:noFill/>
        </p:spPr>
        <p:txBody>
          <a:bodyPr wrap="square" rtlCol="0">
            <a:spAutoFit/>
          </a:bodyPr>
          <a:lstStyle/>
          <a:p>
            <a:r>
              <a:rPr lang="en-US" sz="2000" dirty="0" smtClean="0"/>
              <a:t>We serve approximately </a:t>
            </a:r>
            <a:br>
              <a:rPr lang="en-US" sz="2000" dirty="0" smtClean="0"/>
            </a:br>
            <a:r>
              <a:rPr lang="en-US" sz="2000" dirty="0" smtClean="0"/>
              <a:t>70,000 students per year.</a:t>
            </a:r>
            <a:endParaRPr lang="en-US" sz="2000" dirty="0"/>
          </a:p>
        </p:txBody>
      </p:sp>
    </p:spTree>
    <p:extLst>
      <p:ext uri="{BB962C8B-B14F-4D97-AF65-F5344CB8AC3E}">
        <p14:creationId xmlns:p14="http://schemas.microsoft.com/office/powerpoint/2010/main" val="52477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10000" fill="hold" grpId="0" nodeType="afterEffect">
                                  <p:stCondLst>
                                    <p:cond delay="0"/>
                                  </p:stCondLst>
                                  <p:childTnLst>
                                    <p:animClr clrSpc="rgb" dir="cw">
                                      <p:cBhvr override="childStyle">
                                        <p:cTn id="6" dur="250" autoRev="1" fill="hold"/>
                                        <p:tgtEl>
                                          <p:spTgt spid="10"/>
                                        </p:tgtEl>
                                        <p:attrNameLst>
                                          <p:attrName>style.color</p:attrName>
                                        </p:attrNameLst>
                                      </p:cBhvr>
                                      <p:to>
                                        <a:schemeClr val="bg1"/>
                                      </p:to>
                                    </p:animClr>
                                    <p:animClr clrSpc="rgb" dir="cw">
                                      <p:cBhvr>
                                        <p:cTn id="7" dur="250" autoRev="1" fill="hold"/>
                                        <p:tgtEl>
                                          <p:spTgt spid="10"/>
                                        </p:tgtEl>
                                        <p:attrNameLst>
                                          <p:attrName>fillcolor</p:attrName>
                                        </p:attrNameLst>
                                      </p:cBhvr>
                                      <p:to>
                                        <a:schemeClr val="bg1"/>
                                      </p:to>
                                    </p:animClr>
                                    <p:set>
                                      <p:cBhvr>
                                        <p:cTn id="8" dur="250" autoRev="1" fill="hold"/>
                                        <p:tgtEl>
                                          <p:spTgt spid="10"/>
                                        </p:tgtEl>
                                        <p:attrNameLst>
                                          <p:attrName>fill.type</p:attrName>
                                        </p:attrNameLst>
                                      </p:cBhvr>
                                      <p:to>
                                        <p:strVal val="solid"/>
                                      </p:to>
                                    </p:set>
                                    <p:set>
                                      <p:cBhvr>
                                        <p:cTn id="9" dur="250" autoRev="1" fill="hold"/>
                                        <p:tgtEl>
                                          <p:spTgt spid="10"/>
                                        </p:tgtEl>
                                        <p:attrNameLst>
                                          <p:attrName>fill.on</p:attrName>
                                        </p:attrNameLst>
                                      </p:cBhvr>
                                      <p:to>
                                        <p:strVal val="true"/>
                                      </p:to>
                                    </p:set>
                                  </p:childTnLst>
                                </p:cTn>
                              </p:par>
                              <p:par>
                                <p:cTn id="10" presetID="27" presetClass="emph" presetSubtype="0" repeatCount="10000" fill="hold" grpId="0" nodeType="withEffect">
                                  <p:stCondLst>
                                    <p:cond delay="0"/>
                                  </p:stCondLst>
                                  <p:childTnLst>
                                    <p:animClr clrSpc="rgb" dir="cw">
                                      <p:cBhvr override="childStyle">
                                        <p:cTn id="11" dur="250" autoRev="1" fill="hold"/>
                                        <p:tgtEl>
                                          <p:spTgt spid="11"/>
                                        </p:tgtEl>
                                        <p:attrNameLst>
                                          <p:attrName>style.color</p:attrName>
                                        </p:attrNameLst>
                                      </p:cBhvr>
                                      <p:to>
                                        <a:schemeClr val="bg1"/>
                                      </p:to>
                                    </p:animClr>
                                    <p:animClr clrSpc="rgb" dir="cw">
                                      <p:cBhvr>
                                        <p:cTn id="12" dur="250" autoRev="1" fill="hold"/>
                                        <p:tgtEl>
                                          <p:spTgt spid="11"/>
                                        </p:tgtEl>
                                        <p:attrNameLst>
                                          <p:attrName>fillcolor</p:attrName>
                                        </p:attrNameLst>
                                      </p:cBhvr>
                                      <p:to>
                                        <a:schemeClr val="bg1"/>
                                      </p:to>
                                    </p:animClr>
                                    <p:set>
                                      <p:cBhvr>
                                        <p:cTn id="13" dur="250" autoRev="1" fill="hold"/>
                                        <p:tgtEl>
                                          <p:spTgt spid="11"/>
                                        </p:tgtEl>
                                        <p:attrNameLst>
                                          <p:attrName>fill.type</p:attrName>
                                        </p:attrNameLst>
                                      </p:cBhvr>
                                      <p:to>
                                        <p:strVal val="solid"/>
                                      </p:to>
                                    </p:set>
                                    <p:set>
                                      <p:cBhvr>
                                        <p:cTn id="14" dur="250" autoRev="1" fill="hold"/>
                                        <p:tgtEl>
                                          <p:spTgt spid="11"/>
                                        </p:tgtEl>
                                        <p:attrNameLst>
                                          <p:attrName>fill.on</p:attrName>
                                        </p:attrNameLst>
                                      </p:cBhvr>
                                      <p:to>
                                        <p:strVal val="true"/>
                                      </p:to>
                                    </p:set>
                                  </p:childTnLst>
                                </p:cTn>
                              </p:par>
                              <p:par>
                                <p:cTn id="15" presetID="27" presetClass="emph" presetSubtype="0" repeatCount="10000" fill="hold" grpId="0" nodeType="withEffect">
                                  <p:stCondLst>
                                    <p:cond delay="0"/>
                                  </p:stCondLst>
                                  <p:childTnLst>
                                    <p:animClr clrSpc="rgb" dir="cw">
                                      <p:cBhvr override="childStyle">
                                        <p:cTn id="16" dur="250" autoRev="1" fill="hold"/>
                                        <p:tgtEl>
                                          <p:spTgt spid="9"/>
                                        </p:tgtEl>
                                        <p:attrNameLst>
                                          <p:attrName>style.color</p:attrName>
                                        </p:attrNameLst>
                                      </p:cBhvr>
                                      <p:to>
                                        <a:schemeClr val="bg1"/>
                                      </p:to>
                                    </p:animClr>
                                    <p:animClr clrSpc="rgb" dir="cw">
                                      <p:cBhvr>
                                        <p:cTn id="17" dur="250" autoRev="1" fill="hold"/>
                                        <p:tgtEl>
                                          <p:spTgt spid="9"/>
                                        </p:tgtEl>
                                        <p:attrNameLst>
                                          <p:attrName>fillcolor</p:attrName>
                                        </p:attrNameLst>
                                      </p:cBhvr>
                                      <p:to>
                                        <a:schemeClr val="bg1"/>
                                      </p:to>
                                    </p:animClr>
                                    <p:set>
                                      <p:cBhvr>
                                        <p:cTn id="18" dur="250" autoRev="1" fill="hold"/>
                                        <p:tgtEl>
                                          <p:spTgt spid="9"/>
                                        </p:tgtEl>
                                        <p:attrNameLst>
                                          <p:attrName>fill.type</p:attrName>
                                        </p:attrNameLst>
                                      </p:cBhvr>
                                      <p:to>
                                        <p:strVal val="solid"/>
                                      </p:to>
                                    </p:set>
                                    <p:set>
                                      <p:cBhvr>
                                        <p:cTn id="19" dur="250" autoRev="1" fill="hold"/>
                                        <p:tgtEl>
                                          <p:spTgt spid="9"/>
                                        </p:tgtEl>
                                        <p:attrNameLst>
                                          <p:attrName>fill.on</p:attrName>
                                        </p:attrNameLst>
                                      </p:cBhvr>
                                      <p:to>
                                        <p:strVal val="true"/>
                                      </p:to>
                                    </p:set>
                                  </p:childTnLst>
                                </p:cTn>
                              </p:par>
                              <p:par>
                                <p:cTn id="20" presetID="27" presetClass="emph" presetSubtype="0" repeatCount="10000" fill="hold" grpId="0" nodeType="withEffect">
                                  <p:stCondLst>
                                    <p:cond delay="0"/>
                                  </p:stCondLst>
                                  <p:childTnLst>
                                    <p:animClr clrSpc="rgb" dir="cw">
                                      <p:cBhvr override="childStyle">
                                        <p:cTn id="21" dur="250" autoRev="1" fill="hold"/>
                                        <p:tgtEl>
                                          <p:spTgt spid="6"/>
                                        </p:tgtEl>
                                        <p:attrNameLst>
                                          <p:attrName>style.color</p:attrName>
                                        </p:attrNameLst>
                                      </p:cBhvr>
                                      <p:to>
                                        <a:schemeClr val="bg1"/>
                                      </p:to>
                                    </p:animClr>
                                    <p:animClr clrSpc="rgb" dir="cw">
                                      <p:cBhvr>
                                        <p:cTn id="22" dur="250" autoRev="1" fill="hold"/>
                                        <p:tgtEl>
                                          <p:spTgt spid="6"/>
                                        </p:tgtEl>
                                        <p:attrNameLst>
                                          <p:attrName>fillcolor</p:attrName>
                                        </p:attrNameLst>
                                      </p:cBhvr>
                                      <p:to>
                                        <a:schemeClr val="bg1"/>
                                      </p:to>
                                    </p:animClr>
                                    <p:set>
                                      <p:cBhvr>
                                        <p:cTn id="23" dur="250" autoRev="1" fill="hold"/>
                                        <p:tgtEl>
                                          <p:spTgt spid="6"/>
                                        </p:tgtEl>
                                        <p:attrNameLst>
                                          <p:attrName>fill.type</p:attrName>
                                        </p:attrNameLst>
                                      </p:cBhvr>
                                      <p:to>
                                        <p:strVal val="solid"/>
                                      </p:to>
                                    </p:set>
                                    <p:set>
                                      <p:cBhvr>
                                        <p:cTn id="24" dur="250" autoRev="1" fill="hold"/>
                                        <p:tgtEl>
                                          <p:spTgt spid="6"/>
                                        </p:tgtEl>
                                        <p:attrNameLst>
                                          <p:attrName>fill.on</p:attrName>
                                        </p:attrNameLst>
                                      </p:cBhvr>
                                      <p:to>
                                        <p:strVal val="true"/>
                                      </p:to>
                                    </p:set>
                                  </p:childTnLst>
                                </p:cTn>
                              </p:par>
                              <p:par>
                                <p:cTn id="25" presetID="27" presetClass="emph" presetSubtype="0" repeatCount="10000" fill="hold" grpId="0" nodeType="withEffect">
                                  <p:stCondLst>
                                    <p:cond delay="0"/>
                                  </p:stCondLst>
                                  <p:childTnLst>
                                    <p:animClr clrSpc="rgb" dir="cw">
                                      <p:cBhvr override="childStyle">
                                        <p:cTn id="26" dur="250" autoRev="1" fill="hold"/>
                                        <p:tgtEl>
                                          <p:spTgt spid="7"/>
                                        </p:tgtEl>
                                        <p:attrNameLst>
                                          <p:attrName>style.color</p:attrName>
                                        </p:attrNameLst>
                                      </p:cBhvr>
                                      <p:to>
                                        <a:schemeClr val="bg1"/>
                                      </p:to>
                                    </p:animClr>
                                    <p:animClr clrSpc="rgb" dir="cw">
                                      <p:cBhvr>
                                        <p:cTn id="27" dur="250" autoRev="1" fill="hold"/>
                                        <p:tgtEl>
                                          <p:spTgt spid="7"/>
                                        </p:tgtEl>
                                        <p:attrNameLst>
                                          <p:attrName>fillcolor</p:attrName>
                                        </p:attrNameLst>
                                      </p:cBhvr>
                                      <p:to>
                                        <a:schemeClr val="bg1"/>
                                      </p:to>
                                    </p:animClr>
                                    <p:set>
                                      <p:cBhvr>
                                        <p:cTn id="28" dur="250" autoRev="1" fill="hold"/>
                                        <p:tgtEl>
                                          <p:spTgt spid="7"/>
                                        </p:tgtEl>
                                        <p:attrNameLst>
                                          <p:attrName>fill.type</p:attrName>
                                        </p:attrNameLst>
                                      </p:cBhvr>
                                      <p:to>
                                        <p:strVal val="solid"/>
                                      </p:to>
                                    </p:set>
                                    <p:set>
                                      <p:cBhvr>
                                        <p:cTn id="29" dur="250" autoRev="1" fill="hold"/>
                                        <p:tgtEl>
                                          <p:spTgt spid="7"/>
                                        </p:tgtEl>
                                        <p:attrNameLst>
                                          <p:attrName>fill.on</p:attrName>
                                        </p:attrNameLst>
                                      </p:cBhvr>
                                      <p:to>
                                        <p:strVal val="true"/>
                                      </p:to>
                                    </p:set>
                                  </p:childTnLst>
                                </p:cTn>
                              </p:par>
                              <p:par>
                                <p:cTn id="30" presetID="27" presetClass="emph" presetSubtype="0" repeatCount="10000" fill="hold" grpId="0" nodeType="withEffect">
                                  <p:stCondLst>
                                    <p:cond delay="0"/>
                                  </p:stCondLst>
                                  <p:childTnLst>
                                    <p:animClr clrSpc="rgb" dir="cw">
                                      <p:cBhvr override="childStyle">
                                        <p:cTn id="31" dur="250" autoRev="1" fill="hold"/>
                                        <p:tgtEl>
                                          <p:spTgt spid="8"/>
                                        </p:tgtEl>
                                        <p:attrNameLst>
                                          <p:attrName>style.color</p:attrName>
                                        </p:attrNameLst>
                                      </p:cBhvr>
                                      <p:to>
                                        <a:schemeClr val="bg1"/>
                                      </p:to>
                                    </p:animClr>
                                    <p:animClr clrSpc="rgb" dir="cw">
                                      <p:cBhvr>
                                        <p:cTn id="32" dur="250" autoRev="1" fill="hold"/>
                                        <p:tgtEl>
                                          <p:spTgt spid="8"/>
                                        </p:tgtEl>
                                        <p:attrNameLst>
                                          <p:attrName>fillcolor</p:attrName>
                                        </p:attrNameLst>
                                      </p:cBhvr>
                                      <p:to>
                                        <a:schemeClr val="bg1"/>
                                      </p:to>
                                    </p:animClr>
                                    <p:set>
                                      <p:cBhvr>
                                        <p:cTn id="33" dur="250" autoRev="1" fill="hold"/>
                                        <p:tgtEl>
                                          <p:spTgt spid="8"/>
                                        </p:tgtEl>
                                        <p:attrNameLst>
                                          <p:attrName>fill.type</p:attrName>
                                        </p:attrNameLst>
                                      </p:cBhvr>
                                      <p:to>
                                        <p:strVal val="solid"/>
                                      </p:to>
                                    </p:set>
                                    <p:set>
                                      <p:cBhvr>
                                        <p:cTn id="34" dur="250" autoRev="1"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9144000" cy="2667000"/>
          </a:xfrm>
        </p:spPr>
        <p:txBody>
          <a:bodyPr>
            <a:normAutofit/>
          </a:bodyPr>
          <a:lstStyle/>
          <a:p>
            <a:r>
              <a:rPr lang="en-US" sz="3000" dirty="0" smtClean="0">
                <a:solidFill>
                  <a:srgbClr val="FFFF00"/>
                </a:solidFill>
              </a:rPr>
              <a:t>Student Survey: </a:t>
            </a:r>
            <a:br>
              <a:rPr lang="en-US" sz="3000" dirty="0" smtClean="0">
                <a:solidFill>
                  <a:srgbClr val="FFFF00"/>
                </a:solidFill>
              </a:rPr>
            </a:br>
            <a:r>
              <a:rPr lang="en-US" sz="3000" dirty="0" smtClean="0">
                <a:solidFill>
                  <a:srgbClr val="FFFF00"/>
                </a:solidFill>
              </a:rPr>
              <a:t>Overall, do you consider your choice to take a combined course to be a good decision or a poor decision? Explain.</a:t>
            </a:r>
            <a:endParaRPr lang="en-US" sz="3000" dirty="0">
              <a:solidFill>
                <a:srgbClr val="FFFF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111" y="2452687"/>
            <a:ext cx="65817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4" y="3293915"/>
            <a:ext cx="78581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1172" y="4114800"/>
            <a:ext cx="55816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8347" y="4953000"/>
            <a:ext cx="50673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760" y="5791200"/>
            <a:ext cx="83724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925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9144000" cy="2667000"/>
          </a:xfrm>
        </p:spPr>
        <p:txBody>
          <a:bodyPr>
            <a:normAutofit/>
          </a:bodyPr>
          <a:lstStyle/>
          <a:p>
            <a:r>
              <a:rPr lang="en-US" sz="3000" dirty="0" smtClean="0">
                <a:solidFill>
                  <a:srgbClr val="FFFF00"/>
                </a:solidFill>
              </a:rPr>
              <a:t>Student Survey: </a:t>
            </a:r>
            <a:br>
              <a:rPr lang="en-US" sz="3000" dirty="0" smtClean="0">
                <a:solidFill>
                  <a:srgbClr val="FFFF00"/>
                </a:solidFill>
              </a:rPr>
            </a:br>
            <a:r>
              <a:rPr lang="en-US" sz="3000" dirty="0" smtClean="0">
                <a:solidFill>
                  <a:srgbClr val="FFFF00"/>
                </a:solidFill>
              </a:rPr>
              <a:t>Overall, do you consider your choice to take a combined course to be a good decision or a poor decision? Explain.</a:t>
            </a:r>
            <a:endParaRPr lang="en-US" sz="3000" dirty="0">
              <a:solidFill>
                <a:srgbClr val="FFFF00"/>
              </a:solidFill>
            </a:endParaRPr>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876800"/>
            <a:ext cx="6380389"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733800"/>
            <a:ext cx="63912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731" y="2133600"/>
            <a:ext cx="63912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6172200"/>
            <a:ext cx="4524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565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19" y="152400"/>
            <a:ext cx="9144000" cy="1562100"/>
          </a:xfrm>
        </p:spPr>
        <p:txBody>
          <a:bodyPr>
            <a:normAutofit/>
          </a:bodyPr>
          <a:lstStyle/>
          <a:p>
            <a:r>
              <a:rPr lang="en-US" sz="3000" dirty="0" smtClean="0">
                <a:solidFill>
                  <a:srgbClr val="FFFF00"/>
                </a:solidFill>
              </a:rPr>
              <a:t>Student Survey: </a:t>
            </a:r>
            <a:br>
              <a:rPr lang="en-US" sz="3000" dirty="0" smtClean="0">
                <a:solidFill>
                  <a:srgbClr val="FFFF00"/>
                </a:solidFill>
              </a:rPr>
            </a:br>
            <a:r>
              <a:rPr lang="en-US" sz="3000" dirty="0" smtClean="0">
                <a:solidFill>
                  <a:srgbClr val="FFFF00"/>
                </a:solidFill>
              </a:rPr>
              <a:t>What advice would you offer to another student who was considering taking a combined math course?</a:t>
            </a:r>
            <a:endParaRPr lang="en-US" sz="3000" dirty="0">
              <a:solidFill>
                <a:srgbClr val="FFFF0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057" y="3048000"/>
            <a:ext cx="84677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4" y="4267200"/>
            <a:ext cx="8858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93" y="1828800"/>
            <a:ext cx="89535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28" y="5714999"/>
            <a:ext cx="8735786" cy="92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449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84" y="-1039091"/>
            <a:ext cx="9144000" cy="2667000"/>
          </a:xfrm>
        </p:spPr>
        <p:txBody>
          <a:bodyPr>
            <a:normAutofit/>
          </a:bodyPr>
          <a:lstStyle/>
          <a:p>
            <a:r>
              <a:rPr lang="en-US" sz="3000" dirty="0" smtClean="0">
                <a:solidFill>
                  <a:srgbClr val="FFFF00"/>
                </a:solidFill>
              </a:rPr>
              <a:t>Student Survey: </a:t>
            </a:r>
            <a:br>
              <a:rPr lang="en-US" sz="3000" dirty="0" smtClean="0">
                <a:solidFill>
                  <a:srgbClr val="FFFF00"/>
                </a:solidFill>
              </a:rPr>
            </a:br>
            <a:r>
              <a:rPr lang="en-US" sz="3000" dirty="0" smtClean="0">
                <a:solidFill>
                  <a:srgbClr val="FFFF00"/>
                </a:solidFill>
              </a:rPr>
              <a:t>What advice would you offer to another student who was considering taking a combined math course?</a:t>
            </a:r>
            <a:endParaRPr lang="en-US" sz="3000" dirty="0">
              <a:solidFill>
                <a:srgbClr val="FFFF00"/>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29" y="5582374"/>
            <a:ext cx="2909887" cy="81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819532"/>
            <a:ext cx="5729287" cy="169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7127" y="1600200"/>
            <a:ext cx="58674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894" y="4976012"/>
            <a:ext cx="2642755" cy="31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983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86800" cy="2667000"/>
          </a:xfrm>
        </p:spPr>
        <p:txBody>
          <a:bodyPr>
            <a:normAutofit/>
          </a:bodyPr>
          <a:lstStyle/>
          <a:p>
            <a:r>
              <a:rPr lang="en-US" sz="3000" dirty="0" smtClean="0">
                <a:solidFill>
                  <a:srgbClr val="FFFF00"/>
                </a:solidFill>
              </a:rPr>
              <a:t>Facult</a:t>
            </a:r>
            <a:r>
              <a:rPr lang="en-US" sz="3000" dirty="0">
                <a:solidFill>
                  <a:srgbClr val="FFFF00"/>
                </a:solidFill>
              </a:rPr>
              <a:t>y</a:t>
            </a:r>
            <a:r>
              <a:rPr lang="en-US" sz="3000" dirty="0" smtClean="0">
                <a:solidFill>
                  <a:srgbClr val="FFFF00"/>
                </a:solidFill>
              </a:rPr>
              <a:t> Survey: </a:t>
            </a:r>
            <a:br>
              <a:rPr lang="en-US" sz="3000" dirty="0" smtClean="0">
                <a:solidFill>
                  <a:srgbClr val="FFFF00"/>
                </a:solidFill>
              </a:rPr>
            </a:br>
            <a:r>
              <a:rPr lang="en-US" sz="3000" dirty="0" smtClean="0">
                <a:solidFill>
                  <a:srgbClr val="FFFF00"/>
                </a:solidFill>
              </a:rPr>
              <a:t>Do you believe teaching a combined math course was a good decision for you?</a:t>
            </a:r>
            <a:endParaRPr lang="en-US" sz="3000" dirty="0">
              <a:solidFill>
                <a:srgbClr val="FFFF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80581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581400"/>
            <a:ext cx="60198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544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4876800" cy="2971800"/>
          </a:xfrm>
        </p:spPr>
        <p:txBody>
          <a:bodyPr>
            <a:normAutofit fontScale="90000"/>
          </a:bodyPr>
          <a:lstStyle/>
          <a:p>
            <a:pPr algn="ctr"/>
            <a:r>
              <a:rPr lang="en-US" sz="7800" dirty="0" smtClean="0"/>
              <a:t>Marketing &amp; Training</a:t>
            </a:r>
            <a:r>
              <a:rPr lang="en-US" sz="7000" dirty="0" smtClean="0"/>
              <a:t/>
            </a:r>
            <a:br>
              <a:rPr lang="en-US" sz="7000" dirty="0" smtClean="0"/>
            </a:br>
            <a:r>
              <a:rPr lang="en-US" sz="2200" dirty="0" smtClean="0"/>
              <a:t> </a:t>
            </a:r>
            <a:r>
              <a:rPr lang="en-US" sz="7000" dirty="0" smtClean="0"/>
              <a:t/>
            </a:r>
            <a:br>
              <a:rPr lang="en-US" sz="7000" dirty="0" smtClean="0"/>
            </a:br>
            <a:r>
              <a:rPr lang="en-US" sz="2200" dirty="0" smtClean="0"/>
              <a:t> </a:t>
            </a:r>
            <a:r>
              <a:rPr lang="en-US" sz="2800" dirty="0" smtClean="0"/>
              <a:t>Danielle Truszkowski</a:t>
            </a:r>
            <a:endParaRPr lang="en-US" sz="2800" dirty="0"/>
          </a:p>
        </p:txBody>
      </p:sp>
    </p:spTree>
    <p:extLst>
      <p:ext uri="{BB962C8B-B14F-4D97-AF65-F5344CB8AC3E}">
        <p14:creationId xmlns:p14="http://schemas.microsoft.com/office/powerpoint/2010/main" val="190681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09800"/>
            <a:ext cx="8305800" cy="3750355"/>
          </a:xfrm>
        </p:spPr>
        <p:txBody>
          <a:bodyPr>
            <a:normAutofit/>
          </a:bodyPr>
          <a:lstStyle/>
          <a:p>
            <a:r>
              <a:rPr lang="en-US" sz="4500" dirty="0" smtClean="0">
                <a:solidFill>
                  <a:srgbClr val="FFFF00"/>
                </a:solidFill>
              </a:rPr>
              <a:t>Challenge 5:</a:t>
            </a:r>
            <a:r>
              <a:rPr lang="en-US" dirty="0" smtClean="0">
                <a:solidFill>
                  <a:srgbClr val="FFFF00"/>
                </a:solidFill>
              </a:rPr>
              <a:t/>
            </a:r>
            <a:br>
              <a:rPr lang="en-US" dirty="0" smtClean="0">
                <a:solidFill>
                  <a:srgbClr val="FFFF00"/>
                </a:solidFill>
              </a:rPr>
            </a:br>
            <a:r>
              <a:rPr lang="en-US" dirty="0" smtClean="0">
                <a:solidFill>
                  <a:srgbClr val="FFFF00"/>
                </a:solidFill>
              </a:rPr>
              <a:t>How do we market?</a:t>
            </a:r>
            <a:endParaRPr lang="en-US" dirty="0">
              <a:solidFill>
                <a:srgbClr val="FFFF00"/>
              </a:solidFill>
            </a:endParaRPr>
          </a:p>
        </p:txBody>
      </p:sp>
      <p:pic>
        <p:nvPicPr>
          <p:cNvPr id="3074" name="Picture 2" descr="http://adaptivemarketingsolutions.com/wp-content/uploads/2013/11/colgate-adaptive-marketing-funny-advertisement-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86000"/>
            <a:ext cx="56197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58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solidFill>
                  <a:srgbClr val="FFFF00"/>
                </a:solidFill>
              </a:rPr>
              <a:t>Marketing Tools</a:t>
            </a:r>
            <a:endParaRPr lang="en-US" sz="50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06609598"/>
              </p:ext>
            </p:extLst>
          </p:nvPr>
        </p:nvGraphicFramePr>
        <p:xfrm>
          <a:off x="1295400" y="1828800"/>
          <a:ext cx="6934200" cy="4206240"/>
        </p:xfrm>
        <a:graphic>
          <a:graphicData uri="http://schemas.openxmlformats.org/drawingml/2006/table">
            <a:tbl>
              <a:tblPr firstRow="1" bandRow="1">
                <a:tableStyleId>{5940675A-B579-460E-94D1-54222C63F5DA}</a:tableStyleId>
              </a:tblPr>
              <a:tblGrid>
                <a:gridCol w="3467100"/>
                <a:gridCol w="3467100"/>
              </a:tblGrid>
              <a:tr h="370840">
                <a:tc>
                  <a:txBody>
                    <a:bodyPr/>
                    <a:lstStyle/>
                    <a:p>
                      <a:pPr algn="ctr"/>
                      <a:r>
                        <a:rPr lang="en-US" dirty="0" smtClean="0"/>
                        <a:t/>
                      </a:r>
                      <a:br>
                        <a:rPr lang="en-US" dirty="0" smtClean="0"/>
                      </a:br>
                      <a:r>
                        <a:rPr lang="en-US" sz="5000" dirty="0" smtClean="0"/>
                        <a:t>B</a:t>
                      </a:r>
                      <a:r>
                        <a:rPr lang="en-US" sz="5000" baseline="0" dirty="0" smtClean="0"/>
                        <a:t>rochure</a:t>
                      </a:r>
                      <a:r>
                        <a:rPr lang="en-US" baseline="0" dirty="0" smtClean="0"/>
                        <a:t/>
                      </a:r>
                      <a:br>
                        <a:rPr lang="en-US" baseline="0" dirty="0" smtClean="0"/>
                      </a:br>
                      <a:endParaRPr lang="en-US" dirty="0"/>
                    </a:p>
                  </a:txBody>
                  <a:tcPr/>
                </a:tc>
                <a:tc>
                  <a:txBody>
                    <a:bodyPr/>
                    <a:lstStyle/>
                    <a:p>
                      <a:endParaRPr lang="en-US" dirty="0"/>
                    </a:p>
                  </a:txBody>
                  <a:tcPr/>
                </a:tc>
              </a:tr>
              <a:tr h="370840">
                <a:tc>
                  <a:txBody>
                    <a:bodyPr/>
                    <a:lstStyle/>
                    <a:p>
                      <a:pPr algn="ctr"/>
                      <a:r>
                        <a:rPr lang="en-US" dirty="0" smtClean="0"/>
                        <a:t/>
                      </a:r>
                      <a:br>
                        <a:rPr lang="en-US" dirty="0" smtClean="0"/>
                      </a:br>
                      <a:r>
                        <a:rPr lang="en-US" sz="5000" dirty="0" smtClean="0"/>
                        <a:t>Poster</a:t>
                      </a:r>
                      <a:r>
                        <a:rPr lang="en-US" dirty="0" smtClean="0"/>
                        <a:t/>
                      </a:r>
                      <a:br>
                        <a:rPr lang="en-US" dirty="0" smtClean="0"/>
                      </a:br>
                      <a:endParaRPr lang="en-US" dirty="0"/>
                    </a:p>
                  </a:txBody>
                  <a:tcPr/>
                </a:tc>
                <a:tc>
                  <a:txBody>
                    <a:bodyPr/>
                    <a:lstStyle/>
                    <a:p>
                      <a:endParaRPr lang="en-US"/>
                    </a:p>
                  </a:txBody>
                  <a:tcPr/>
                </a:tc>
              </a:tr>
              <a:tr h="370840">
                <a:tc>
                  <a:txBody>
                    <a:bodyPr/>
                    <a:lstStyle/>
                    <a:p>
                      <a:pPr algn="ctr"/>
                      <a:r>
                        <a:rPr lang="en-US" dirty="0" smtClean="0"/>
                        <a:t/>
                      </a:r>
                      <a:br>
                        <a:rPr lang="en-US" dirty="0" smtClean="0"/>
                      </a:br>
                      <a:r>
                        <a:rPr lang="en-US" sz="5000" dirty="0" smtClean="0"/>
                        <a:t>Commercial</a:t>
                      </a:r>
                      <a:r>
                        <a:rPr lang="en-US" dirty="0" smtClean="0"/>
                        <a:t/>
                      </a:r>
                      <a:br>
                        <a:rPr lang="en-US" dirty="0" smtClean="0"/>
                      </a:br>
                      <a:endParaRPr lang="en-US" dirty="0"/>
                    </a:p>
                  </a:txBody>
                  <a:tcPr/>
                </a:tc>
                <a:tc>
                  <a:txBody>
                    <a:bodyPr/>
                    <a:lstStyle/>
                    <a:p>
                      <a:pPr algn="ctr"/>
                      <a:r>
                        <a:rPr lang="en-US" dirty="0" smtClean="0">
                          <a:hlinkClick r:id="rId3"/>
                        </a:rPr>
                        <a:t/>
                      </a:r>
                      <a:br>
                        <a:rPr lang="en-US" dirty="0" smtClean="0">
                          <a:hlinkClick r:id="rId3"/>
                        </a:rPr>
                      </a:br>
                      <a:r>
                        <a:rPr lang="en-US" dirty="0" smtClean="0">
                          <a:hlinkClick r:id="rId3"/>
                        </a:rPr>
                        <a:t>https://drive.google.com/file/d/0B9pTQMnDM0jKMy1FeVd2M1FxQ1k/edit?usp=sharing</a:t>
                      </a:r>
                      <a:endParaRPr lang="en-US" dirty="0" smtClean="0"/>
                    </a:p>
                  </a:txBody>
                  <a:tcPr/>
                </a:tc>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92667064"/>
              </p:ext>
            </p:extLst>
          </p:nvPr>
        </p:nvGraphicFramePr>
        <p:xfrm>
          <a:off x="6019800" y="2133600"/>
          <a:ext cx="914400" cy="771525"/>
        </p:xfrm>
        <a:graphic>
          <a:graphicData uri="http://schemas.openxmlformats.org/presentationml/2006/ole">
            <mc:AlternateContent xmlns:mc="http://schemas.openxmlformats.org/markup-compatibility/2006">
              <mc:Choice xmlns:v="urn:schemas-microsoft-com:vml" Requires="v">
                <p:oleObj spid="_x0000_s6166" name="Acrobat Document" showAsIcon="1" r:id="rId4" imgW="914400" imgH="771480" progId="Acrobat.Document.11">
                  <p:link updateAutomatic="1"/>
                </p:oleObj>
              </mc:Choice>
              <mc:Fallback>
                <p:oleObj name="Acrobat Document" showAsIcon="1" r:id="rId4" imgW="914400" imgH="771480" progId="Acrobat.Document.11">
                  <p:link updateAutomatic="1"/>
                  <p:pic>
                    <p:nvPicPr>
                      <p:cNvPr id="0" name="Picture 18"/>
                      <p:cNvPicPr>
                        <a:picLocks noChangeAspect="1" noChangeArrowheads="1"/>
                      </p:cNvPicPr>
                      <p:nvPr/>
                    </p:nvPicPr>
                    <p:blipFill>
                      <a:blip r:embed="rId5"/>
                      <a:srcRect/>
                      <a:stretch>
                        <a:fillRect/>
                      </a:stretch>
                    </p:blipFill>
                    <p:spPr bwMode="auto">
                      <a:xfrm>
                        <a:off x="6019800" y="21336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4386657"/>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6167" name="Acrobat Document" showAsIcon="1" r:id="rId6" imgW="914400" imgH="771480" progId="Acrobat.Document.11">
                  <p:link updateAutomatic="1"/>
                </p:oleObj>
              </mc:Choice>
              <mc:Fallback>
                <p:oleObj name="Acrobat Document" showAsIcon="1" r:id="rId6" imgW="914400" imgH="771480" progId="Acrobat.Document.11">
                  <p:link updateAutomatic="1"/>
                  <p:pic>
                    <p:nvPicPr>
                      <p:cNvPr id="0" name="Picture 19"/>
                      <p:cNvPicPr>
                        <a:picLocks noChangeAspect="1" noChangeArrowheads="1"/>
                      </p:cNvPicPr>
                      <p:nvPr/>
                    </p:nvPicPr>
                    <p:blipFill>
                      <a:blip r:embed="rId7"/>
                      <a:srcRect/>
                      <a:stretch>
                        <a:fillRect/>
                      </a:stretch>
                    </p:blipFill>
                    <p:spPr bwMode="auto">
                      <a:xfrm>
                        <a:off x="6019800" y="35814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0267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314"/>
            <a:ext cx="8305800" cy="3750355"/>
          </a:xfrm>
        </p:spPr>
        <p:txBody>
          <a:bodyPr>
            <a:normAutofit/>
          </a:bodyPr>
          <a:lstStyle/>
          <a:p>
            <a:r>
              <a:rPr lang="en-US" sz="4500" dirty="0" smtClean="0">
                <a:solidFill>
                  <a:srgbClr val="FFFF00"/>
                </a:solidFill>
              </a:rPr>
              <a:t>Challenge 6:</a:t>
            </a:r>
            <a:r>
              <a:rPr lang="en-US" dirty="0" smtClean="0">
                <a:solidFill>
                  <a:srgbClr val="FFFF00"/>
                </a:solidFill>
              </a:rPr>
              <a:t/>
            </a:r>
            <a:br>
              <a:rPr lang="en-US" dirty="0" smtClean="0">
                <a:solidFill>
                  <a:srgbClr val="FFFF00"/>
                </a:solidFill>
              </a:rPr>
            </a:br>
            <a:r>
              <a:rPr lang="en-US" dirty="0" smtClean="0">
                <a:solidFill>
                  <a:srgbClr val="FFFF00"/>
                </a:solidFill>
              </a:rPr>
              <a:t>How do ensure faculty </a:t>
            </a:r>
            <a:br>
              <a:rPr lang="en-US" dirty="0" smtClean="0">
                <a:solidFill>
                  <a:srgbClr val="FFFF00"/>
                </a:solidFill>
              </a:rPr>
            </a:br>
            <a:r>
              <a:rPr lang="en-US" dirty="0" smtClean="0">
                <a:solidFill>
                  <a:srgbClr val="FFFF00"/>
                </a:solidFill>
              </a:rPr>
              <a:t>members are prepared?</a:t>
            </a:r>
            <a:endParaRPr lang="en-US" dirty="0">
              <a:solidFill>
                <a:srgbClr val="FFFF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0582" y="2667000"/>
            <a:ext cx="4798402"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552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solidFill>
                  <a:srgbClr val="FFFF00"/>
                </a:solidFill>
              </a:rPr>
              <a:t>AMP Instructor Training</a:t>
            </a:r>
            <a:endParaRPr lang="en-US" sz="4500" dirty="0">
              <a:solidFill>
                <a:srgbClr val="FFFF00"/>
              </a:solidFill>
            </a:endParaRPr>
          </a:p>
        </p:txBody>
      </p:sp>
      <p:sp>
        <p:nvSpPr>
          <p:cNvPr id="3" name="Content Placeholder 2"/>
          <p:cNvSpPr>
            <a:spLocks noGrp="1"/>
          </p:cNvSpPr>
          <p:nvPr>
            <p:ph idx="1"/>
          </p:nvPr>
        </p:nvSpPr>
        <p:spPr/>
        <p:txBody>
          <a:bodyPr/>
          <a:lstStyle/>
          <a:p>
            <a:r>
              <a:rPr lang="en-US" dirty="0" smtClean="0"/>
              <a:t>Instructors can take one training for all AMP courses.</a:t>
            </a:r>
          </a:p>
          <a:p>
            <a:pPr marL="137160" indent="0">
              <a:buNone/>
            </a:pPr>
            <a:endParaRPr lang="en-US" dirty="0" smtClean="0"/>
          </a:p>
          <a:p>
            <a:r>
              <a:rPr lang="en-US" dirty="0" smtClean="0"/>
              <a:t>How </a:t>
            </a:r>
            <a:r>
              <a:rPr lang="en-US" dirty="0"/>
              <a:t>do we recruit faculty </a:t>
            </a:r>
            <a:r>
              <a:rPr lang="en-US" dirty="0" smtClean="0"/>
              <a:t>for training?</a:t>
            </a:r>
          </a:p>
          <a:p>
            <a:pPr marL="137160" indent="0">
              <a:buNone/>
            </a:pPr>
            <a:r>
              <a:rPr lang="en-US" dirty="0" smtClean="0"/>
              <a:t> </a:t>
            </a:r>
          </a:p>
          <a:p>
            <a:r>
              <a:rPr lang="en-US" dirty="0" smtClean="0"/>
              <a:t>Face to Face </a:t>
            </a:r>
            <a:r>
              <a:rPr lang="en-US" dirty="0"/>
              <a:t>T</a:t>
            </a:r>
            <a:r>
              <a:rPr lang="en-US" dirty="0" smtClean="0"/>
              <a:t>raining vs. Blended Format</a:t>
            </a:r>
          </a:p>
          <a:p>
            <a:pPr marL="137160" indent="0">
              <a:buNone/>
            </a:pPr>
            <a:endParaRPr lang="en-US" dirty="0" smtClean="0"/>
          </a:p>
          <a:p>
            <a:pPr marL="137160" indent="0">
              <a:buNone/>
            </a:pPr>
            <a:r>
              <a:rPr lang="en-US" sz="1800" dirty="0" smtClean="0"/>
              <a:t>General Overview                                         Technology Training</a:t>
            </a:r>
          </a:p>
          <a:p>
            <a:pPr marL="137160" indent="0">
              <a:buNone/>
            </a:pPr>
            <a:r>
              <a:rPr lang="en-US" sz="1800" dirty="0" smtClean="0"/>
              <a:t>Online Homework Systems                       Course Specifics for Each AMP Supplementary Material</a:t>
            </a:r>
          </a:p>
          <a:p>
            <a:endParaRPr lang="en-US" sz="2000" dirty="0"/>
          </a:p>
        </p:txBody>
      </p:sp>
    </p:spTree>
    <p:extLst>
      <p:ext uri="{BB962C8B-B14F-4D97-AF65-F5344CB8AC3E}">
        <p14:creationId xmlns:p14="http://schemas.microsoft.com/office/powerpoint/2010/main" val="94223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Department</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Full-time faculty are located at all three campuses with one stationed at Owings Mills Center.</a:t>
            </a:r>
            <a:br>
              <a:rPr lang="en-US" dirty="0" smtClean="0"/>
            </a:br>
            <a:endParaRPr lang="en-US" dirty="0" smtClean="0"/>
          </a:p>
          <a:p>
            <a:r>
              <a:rPr lang="en-US" dirty="0" smtClean="0"/>
              <a:t>Math Department offices are located on each of the three main campuses.</a:t>
            </a:r>
            <a:br>
              <a:rPr lang="en-US" dirty="0" smtClean="0"/>
            </a:br>
            <a:endParaRPr lang="en-US" dirty="0" smtClean="0"/>
          </a:p>
          <a:p>
            <a:r>
              <a:rPr lang="en-US" dirty="0" smtClean="0"/>
              <a:t>Math Department FTEs (Full-Time </a:t>
            </a:r>
            <a:r>
              <a:rPr lang="en-US" dirty="0"/>
              <a:t>E</a:t>
            </a:r>
            <a:r>
              <a:rPr lang="en-US" dirty="0" smtClean="0"/>
              <a:t>quivalents)</a:t>
            </a:r>
          </a:p>
          <a:p>
            <a:pPr lvl="1"/>
            <a:r>
              <a:rPr lang="en-US" dirty="0"/>
              <a:t>FY 2011 = 2,231.0</a:t>
            </a:r>
          </a:p>
          <a:p>
            <a:pPr lvl="1"/>
            <a:r>
              <a:rPr lang="en-US" dirty="0"/>
              <a:t>FY 2012 = 2,200.4</a:t>
            </a:r>
          </a:p>
          <a:p>
            <a:pPr lvl="1"/>
            <a:r>
              <a:rPr lang="en-US" dirty="0"/>
              <a:t>FY 2013 = </a:t>
            </a:r>
            <a:r>
              <a:rPr lang="en-US" dirty="0" smtClean="0"/>
              <a:t>2,096.9</a:t>
            </a:r>
            <a:br>
              <a:rPr lang="en-US" dirty="0" smtClean="0"/>
            </a:br>
            <a:endParaRPr lang="en-US" dirty="0" smtClean="0"/>
          </a:p>
          <a:p>
            <a:r>
              <a:rPr lang="en-US" dirty="0" smtClean="0"/>
              <a:t>Math Department Enrollment</a:t>
            </a:r>
          </a:p>
          <a:p>
            <a:pPr lvl="1"/>
            <a:r>
              <a:rPr lang="en-US" dirty="0" smtClean="0"/>
              <a:t>Fall 2013 = 9,434		Spring 2014 = 7,889</a:t>
            </a:r>
          </a:p>
          <a:p>
            <a:pPr marL="585216" lvl="1" indent="0">
              <a:buNone/>
            </a:pPr>
            <a:endParaRPr lang="en-US" dirty="0"/>
          </a:p>
        </p:txBody>
      </p:sp>
    </p:spTree>
    <p:extLst>
      <p:ext uri="{BB962C8B-B14F-4D97-AF65-F5344CB8AC3E}">
        <p14:creationId xmlns:p14="http://schemas.microsoft.com/office/powerpoint/2010/main" val="2576647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Blended Format</a:t>
            </a:r>
            <a:endParaRPr lang="en-US" dirty="0">
              <a:solidFill>
                <a:srgbClr val="FFFF00"/>
              </a:solidFill>
            </a:endParaRPr>
          </a:p>
        </p:txBody>
      </p:sp>
      <p:sp>
        <p:nvSpPr>
          <p:cNvPr id="3" name="Content Placeholder 2"/>
          <p:cNvSpPr>
            <a:spLocks noGrp="1"/>
          </p:cNvSpPr>
          <p:nvPr>
            <p:ph idx="1"/>
          </p:nvPr>
        </p:nvSpPr>
        <p:spPr>
          <a:xfrm>
            <a:off x="457200" y="1828800"/>
            <a:ext cx="8229600" cy="4525963"/>
          </a:xfrm>
        </p:spPr>
        <p:txBody>
          <a:bodyPr>
            <a:normAutofit fontScale="85000" lnSpcReduction="20000"/>
          </a:bodyPr>
          <a:lstStyle/>
          <a:p>
            <a:r>
              <a:rPr lang="en-US" sz="3200" dirty="0" smtClean="0"/>
              <a:t>Instructors participate in online modules before and after in-person training.</a:t>
            </a:r>
          </a:p>
          <a:p>
            <a:endParaRPr lang="en-US" sz="3200" dirty="0" smtClean="0"/>
          </a:p>
          <a:p>
            <a:r>
              <a:rPr lang="en-US" sz="3200" dirty="0" smtClean="0"/>
              <a:t>In-person training is one full day (approximately 7-8 hours).</a:t>
            </a:r>
          </a:p>
          <a:p>
            <a:endParaRPr lang="en-US" sz="3200" dirty="0" smtClean="0"/>
          </a:p>
          <a:p>
            <a:r>
              <a:rPr lang="en-US" sz="3200" dirty="0" smtClean="0"/>
              <a:t>All online modules are completed in no more than 10 hours.</a:t>
            </a:r>
          </a:p>
          <a:p>
            <a:endParaRPr lang="en-US" sz="3200" dirty="0" smtClean="0"/>
          </a:p>
          <a:p>
            <a:r>
              <a:rPr lang="en-US" sz="3200" dirty="0" smtClean="0"/>
              <a:t>Instructors (for now) receive a stipend for successfully completing all training requirements.</a:t>
            </a:r>
            <a:endParaRPr lang="en-US" sz="3200" dirty="0"/>
          </a:p>
        </p:txBody>
      </p:sp>
    </p:spTree>
    <p:extLst>
      <p:ext uri="{BB962C8B-B14F-4D97-AF65-F5344CB8AC3E}">
        <p14:creationId xmlns:p14="http://schemas.microsoft.com/office/powerpoint/2010/main" val="1972106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truszkowski\My Documents\Dropbox\Screenshots\Screenshot 2014-02-03 11.47.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00"/>
            <a:ext cx="12192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53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truszkowski\My Documents\Dropbox\Screenshots\Screenshot 2014-02-03 11.49.17.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2399" y="-228600"/>
            <a:ext cx="9372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51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3596"/>
            <a:ext cx="9144000" cy="6931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486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 y="380999"/>
            <a:ext cx="9144000" cy="617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877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15" y="6927"/>
            <a:ext cx="8229600" cy="1143000"/>
          </a:xfrm>
        </p:spPr>
        <p:txBody>
          <a:bodyPr>
            <a:normAutofit/>
          </a:bodyPr>
          <a:lstStyle/>
          <a:p>
            <a:r>
              <a:rPr lang="en-US" sz="4000" dirty="0" smtClean="0">
                <a:solidFill>
                  <a:srgbClr val="FFFF00"/>
                </a:solidFill>
              </a:rPr>
              <a:t>Blended Format</a:t>
            </a:r>
            <a:endParaRPr lang="en-US" sz="4000" dirty="0">
              <a:solidFill>
                <a:srgbClr val="FFFF00"/>
              </a:solidFill>
            </a:endParaRPr>
          </a:p>
        </p:txBody>
      </p:sp>
      <p:sp>
        <p:nvSpPr>
          <p:cNvPr id="3" name="TextBox 2"/>
          <p:cNvSpPr txBox="1"/>
          <p:nvPr/>
        </p:nvSpPr>
        <p:spPr>
          <a:xfrm>
            <a:off x="506506" y="1317424"/>
            <a:ext cx="8153400" cy="4893647"/>
          </a:xfrm>
          <a:prstGeom prst="rect">
            <a:avLst/>
          </a:prstGeom>
          <a:noFill/>
        </p:spPr>
        <p:txBody>
          <a:bodyPr wrap="square" rtlCol="0">
            <a:spAutoFit/>
          </a:bodyPr>
          <a:lstStyle/>
          <a:p>
            <a:pPr marL="342900" indent="-342900">
              <a:buFont typeface="Arial" pitchFamily="34" charset="0"/>
              <a:buChar char="•"/>
            </a:pPr>
            <a:r>
              <a:rPr lang="en-US" sz="2400" dirty="0" smtClean="0"/>
              <a:t>Instructors meet for a face-to-face training</a:t>
            </a:r>
            <a:r>
              <a:rPr lang="en-US" sz="2400" dirty="0"/>
              <a:t> </a:t>
            </a:r>
            <a:r>
              <a:rPr lang="en-US" sz="2400" dirty="0" smtClean="0"/>
              <a:t>(one full day).  </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Instructors come with more knowledge.</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Instructors have richer questions after participating in online modules.</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In person, we discuss:</a:t>
            </a:r>
          </a:p>
          <a:p>
            <a:pPr marL="342900" indent="-342900">
              <a:buFont typeface="Arial" pitchFamily="34" charset="0"/>
              <a:buChar char="•"/>
            </a:pPr>
            <a:endParaRPr lang="en-US" sz="2400" dirty="0"/>
          </a:p>
          <a:p>
            <a:pPr marL="800100" lvl="1" indent="-342900">
              <a:buFont typeface="Wingdings" pitchFamily="2" charset="2"/>
              <a:buChar char="v"/>
            </a:pPr>
            <a:r>
              <a:rPr lang="en-US" sz="2400" dirty="0" smtClean="0"/>
              <a:t>specifics for each AMP course</a:t>
            </a:r>
          </a:p>
          <a:p>
            <a:pPr marL="800100" lvl="1" indent="-342900">
              <a:buFont typeface="Wingdings" pitchFamily="2" charset="2"/>
              <a:buChar char="v"/>
            </a:pPr>
            <a:r>
              <a:rPr lang="en-US" sz="2400" dirty="0" smtClean="0"/>
              <a:t>technology training</a:t>
            </a:r>
          </a:p>
          <a:p>
            <a:pPr marL="800100" lvl="1" indent="-342900">
              <a:buFont typeface="Wingdings" pitchFamily="2" charset="2"/>
              <a:buChar char="v"/>
            </a:pPr>
            <a:r>
              <a:rPr lang="en-US" sz="2400" dirty="0" smtClean="0"/>
              <a:t>online homework systems</a:t>
            </a:r>
            <a:endParaRPr lang="en-US" sz="2400" dirty="0"/>
          </a:p>
          <a:p>
            <a:pPr marL="800100" lvl="1" indent="-342900">
              <a:buFont typeface="Wingdings" pitchFamily="2" charset="2"/>
              <a:buChar char="v"/>
            </a:pPr>
            <a:r>
              <a:rPr lang="en-US" sz="2400" dirty="0" smtClean="0"/>
              <a:t>supplementary materials (previously discussed)</a:t>
            </a:r>
            <a:endParaRPr lang="en-US" sz="2400" dirty="0"/>
          </a:p>
        </p:txBody>
      </p:sp>
    </p:spTree>
    <p:extLst>
      <p:ext uri="{BB962C8B-B14F-4D97-AF65-F5344CB8AC3E}">
        <p14:creationId xmlns:p14="http://schemas.microsoft.com/office/powerpoint/2010/main" val="107365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FF00"/>
                </a:solidFill>
              </a:rPr>
              <a:t>Sample: </a:t>
            </a:r>
            <a:br>
              <a:rPr lang="en-US" sz="4000" dirty="0" smtClean="0">
                <a:solidFill>
                  <a:srgbClr val="FFFF00"/>
                </a:solidFill>
              </a:rPr>
            </a:br>
            <a:r>
              <a:rPr lang="en-US" sz="4000" dirty="0" smtClean="0">
                <a:solidFill>
                  <a:srgbClr val="FFFF00"/>
                </a:solidFill>
              </a:rPr>
              <a:t>Are students properly placed?</a:t>
            </a:r>
            <a:endParaRPr lang="en-US" sz="4000" dirty="0">
              <a:solidFill>
                <a:srgbClr val="FFFF00"/>
              </a:solidFill>
            </a:endParaRPr>
          </a:p>
        </p:txBody>
      </p:sp>
      <p:sp>
        <p:nvSpPr>
          <p:cNvPr id="3" name="Content Placeholder 2"/>
          <p:cNvSpPr>
            <a:spLocks noGrp="1"/>
          </p:cNvSpPr>
          <p:nvPr>
            <p:ph idx="1"/>
          </p:nvPr>
        </p:nvSpPr>
        <p:spPr/>
        <p:txBody>
          <a:bodyPr/>
          <a:lstStyle/>
          <a:p>
            <a:pPr marL="365125" lvl="0" indent="-255588" eaLnBrk="0" fontAlgn="base" hangingPunct="0">
              <a:spcBef>
                <a:spcPts val="400"/>
              </a:spcBef>
              <a:spcAft>
                <a:spcPct val="0"/>
              </a:spcAft>
              <a:buClr>
                <a:srgbClr val="2DA2BF"/>
              </a:buClr>
              <a:buSzPct val="68000"/>
              <a:buNone/>
            </a:pPr>
            <a:r>
              <a:rPr lang="en-US" sz="1800" b="1" u="sng" dirty="0">
                <a:solidFill>
                  <a:schemeClr val="tx1"/>
                </a:solidFill>
                <a:latin typeface="Lucida Sans Unicode"/>
              </a:rPr>
              <a:t>AMP (Accelerated Mathematics Program) Information for Advisers</a:t>
            </a:r>
            <a:endParaRPr lang="en-US" sz="1800" dirty="0">
              <a:solidFill>
                <a:schemeClr val="tx1"/>
              </a:solidFill>
              <a:latin typeface="Lucida Sans Unicode"/>
            </a:endParaRPr>
          </a:p>
          <a:p>
            <a:pPr marL="365125" lvl="0" indent="-255588" eaLnBrk="0" fontAlgn="base" hangingPunct="0">
              <a:spcBef>
                <a:spcPts val="400"/>
              </a:spcBef>
              <a:spcAft>
                <a:spcPct val="0"/>
              </a:spcAft>
              <a:buClr>
                <a:srgbClr val="2DA2BF"/>
              </a:buClr>
              <a:buSzPct val="68000"/>
              <a:buNone/>
            </a:pPr>
            <a:endParaRPr lang="en-US" sz="1800" b="1" u="sng" dirty="0">
              <a:solidFill>
                <a:schemeClr val="tx1"/>
              </a:solidFill>
              <a:latin typeface="Lucida Sans Unicode"/>
            </a:endParaRPr>
          </a:p>
          <a:p>
            <a:pPr marL="365125" lvl="0" indent="-255588" eaLnBrk="0" fontAlgn="base" hangingPunct="0">
              <a:spcBef>
                <a:spcPts val="400"/>
              </a:spcBef>
              <a:spcAft>
                <a:spcPct val="0"/>
              </a:spcAft>
              <a:buClr>
                <a:srgbClr val="2DA2BF"/>
              </a:buClr>
              <a:buSzPct val="68000"/>
              <a:buNone/>
            </a:pPr>
            <a:r>
              <a:rPr lang="en-US" sz="1800" b="1" u="sng" dirty="0">
                <a:solidFill>
                  <a:schemeClr val="tx1"/>
                </a:solidFill>
                <a:latin typeface="Lucida Sans Unicode"/>
              </a:rPr>
              <a:t>General Program Information</a:t>
            </a:r>
            <a:endParaRPr lang="en-US" sz="1800" dirty="0">
              <a:solidFill>
                <a:schemeClr val="tx1"/>
              </a:solidFill>
              <a:latin typeface="Lucida Sans Unicode"/>
            </a:endParaRPr>
          </a:p>
          <a:p>
            <a:pPr marL="365125" lvl="0" indent="-255588" eaLnBrk="0" fontAlgn="base" hangingPunct="0">
              <a:spcBef>
                <a:spcPts val="400"/>
              </a:spcBef>
              <a:spcAft>
                <a:spcPct val="0"/>
              </a:spcAft>
              <a:buClr>
                <a:srgbClr val="2DA2BF"/>
              </a:buClr>
              <a:buSzPct val="68000"/>
              <a:buFont typeface="Wingdings 3" pitchFamily="18" charset="2"/>
              <a:buChar char=""/>
            </a:pPr>
            <a:r>
              <a:rPr lang="en-US" sz="1800" dirty="0">
                <a:solidFill>
                  <a:schemeClr val="tx1"/>
                </a:solidFill>
                <a:latin typeface="Lucida Sans Unicode"/>
              </a:rPr>
              <a:t>This is an accelerated program designed for students who are capable of learning more than the typical amount of math in one semester.  It is typically </a:t>
            </a:r>
            <a:r>
              <a:rPr lang="en-US" sz="1800" u="sng" dirty="0">
                <a:solidFill>
                  <a:schemeClr val="tx1"/>
                </a:solidFill>
                <a:latin typeface="Lucida Sans Unicode"/>
              </a:rPr>
              <a:t>not</a:t>
            </a:r>
            <a:r>
              <a:rPr lang="en-US" sz="1800" dirty="0">
                <a:solidFill>
                  <a:schemeClr val="tx1"/>
                </a:solidFill>
                <a:latin typeface="Lucida Sans Unicode"/>
              </a:rPr>
              <a:t> an appropriate program for students who have struggled with math in the past and are consequently behind in their math credits.</a:t>
            </a:r>
          </a:p>
          <a:p>
            <a:pPr marL="365125" lvl="0" indent="-255588" eaLnBrk="0" fontAlgn="base" hangingPunct="0">
              <a:spcBef>
                <a:spcPts val="400"/>
              </a:spcBef>
              <a:spcAft>
                <a:spcPct val="0"/>
              </a:spcAft>
              <a:buClr>
                <a:srgbClr val="2DA2BF"/>
              </a:buClr>
              <a:buSzPct val="68000"/>
              <a:buFont typeface="Wingdings 3" pitchFamily="18" charset="2"/>
              <a:buChar char=""/>
            </a:pPr>
            <a:r>
              <a:rPr lang="en-US" sz="1800" dirty="0">
                <a:solidFill>
                  <a:schemeClr val="tx1"/>
                </a:solidFill>
                <a:latin typeface="Lucida Sans Unicode"/>
              </a:rPr>
              <a:t>Successful students will generally have either placed at the high end of the placement score range for their current placement or will have earned an “A” or “B” in their previous math course.</a:t>
            </a:r>
          </a:p>
          <a:p>
            <a:pPr marL="365125" lvl="0" indent="-255588" eaLnBrk="0" fontAlgn="base" hangingPunct="0">
              <a:spcBef>
                <a:spcPts val="400"/>
              </a:spcBef>
              <a:spcAft>
                <a:spcPct val="0"/>
              </a:spcAft>
              <a:buClr>
                <a:srgbClr val="2DA2BF"/>
              </a:buClr>
              <a:buSzPct val="68000"/>
              <a:buFont typeface="Wingdings 3" pitchFamily="18" charset="2"/>
              <a:buChar char=""/>
            </a:pPr>
            <a:r>
              <a:rPr lang="en-US" sz="1800" dirty="0">
                <a:solidFill>
                  <a:schemeClr val="tx1"/>
                </a:solidFill>
                <a:latin typeface="Lucida Sans Unicode"/>
              </a:rPr>
              <a:t>Students need to understand that for </a:t>
            </a:r>
            <a:r>
              <a:rPr lang="en-US" sz="1800" dirty="0" smtClean="0">
                <a:solidFill>
                  <a:schemeClr val="tx1"/>
                </a:solidFill>
                <a:latin typeface="Lucida Sans Unicode"/>
              </a:rPr>
              <a:t>a </a:t>
            </a:r>
            <a:r>
              <a:rPr lang="en-US" sz="1800" dirty="0">
                <a:solidFill>
                  <a:schemeClr val="tx1"/>
                </a:solidFill>
                <a:latin typeface="Lucida Sans Unicode"/>
              </a:rPr>
              <a:t>combined </a:t>
            </a:r>
            <a:r>
              <a:rPr lang="en-US" sz="1800" dirty="0" smtClean="0">
                <a:solidFill>
                  <a:schemeClr val="tx1"/>
                </a:solidFill>
                <a:latin typeface="Lucida Sans Unicode"/>
              </a:rPr>
              <a:t>course, </a:t>
            </a:r>
            <a:r>
              <a:rPr lang="en-US" sz="1800" dirty="0">
                <a:solidFill>
                  <a:schemeClr val="tx1"/>
                </a:solidFill>
                <a:latin typeface="Lucida Sans Unicode"/>
              </a:rPr>
              <a:t>they will be taking six credits of math in one semester and will need to plan on 12-18 hours/week of study time, in addition to the six hours of class time.</a:t>
            </a:r>
          </a:p>
          <a:p>
            <a:endParaRPr lang="en-US" dirty="0"/>
          </a:p>
        </p:txBody>
      </p:sp>
    </p:spTree>
    <p:extLst>
      <p:ext uri="{BB962C8B-B14F-4D97-AF65-F5344CB8AC3E}">
        <p14:creationId xmlns:p14="http://schemas.microsoft.com/office/powerpoint/2010/main" val="1990316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FF00"/>
                </a:solidFill>
              </a:rPr>
              <a:t>Sample:</a:t>
            </a:r>
            <a:br>
              <a:rPr lang="en-US" sz="4000" dirty="0" smtClean="0">
                <a:solidFill>
                  <a:srgbClr val="FFFF00"/>
                </a:solidFill>
              </a:rPr>
            </a:br>
            <a:r>
              <a:rPr lang="en-US" sz="4000" dirty="0" smtClean="0">
                <a:solidFill>
                  <a:srgbClr val="FFFF00"/>
                </a:solidFill>
              </a:rPr>
              <a:t>Teachers on Day 1</a:t>
            </a:r>
            <a:endParaRPr lang="en-US" sz="4000" dirty="0">
              <a:solidFill>
                <a:srgbClr val="FFFF00"/>
              </a:solidFill>
            </a:endParaRPr>
          </a:p>
        </p:txBody>
      </p:sp>
      <p:sp>
        <p:nvSpPr>
          <p:cNvPr id="3" name="Content Placeholder 2"/>
          <p:cNvSpPr>
            <a:spLocks noGrp="1"/>
          </p:cNvSpPr>
          <p:nvPr>
            <p:ph idx="1"/>
          </p:nvPr>
        </p:nvSpPr>
        <p:spPr>
          <a:xfrm>
            <a:off x="457200" y="1828800"/>
            <a:ext cx="8229600" cy="4419599"/>
          </a:xfrm>
        </p:spPr>
        <p:txBody>
          <a:bodyPr>
            <a:normAutofit fontScale="92500" lnSpcReduction="10000"/>
          </a:bodyPr>
          <a:lstStyle/>
          <a:p>
            <a:pPr marL="0" indent="0">
              <a:buNone/>
            </a:pPr>
            <a:r>
              <a:rPr lang="en-US" sz="3000" dirty="0"/>
              <a:t>Is an AMP class right for you?</a:t>
            </a:r>
          </a:p>
          <a:p>
            <a:pPr lvl="1"/>
            <a:r>
              <a:rPr lang="en-US" sz="3000" dirty="0" smtClean="0"/>
              <a:t>Twice the tuition</a:t>
            </a:r>
            <a:endParaRPr lang="en-US" sz="3000" dirty="0"/>
          </a:p>
          <a:p>
            <a:pPr lvl="1"/>
            <a:r>
              <a:rPr lang="en-US" sz="3000" dirty="0" smtClean="0"/>
              <a:t>Twice the time </a:t>
            </a:r>
            <a:r>
              <a:rPr lang="en-US" sz="3000" dirty="0"/>
              <a:t>spent on homework and studying</a:t>
            </a:r>
          </a:p>
          <a:p>
            <a:pPr lvl="1"/>
            <a:r>
              <a:rPr lang="en-US" sz="3000" dirty="0"/>
              <a:t>Is this your first time taking the developmental course? </a:t>
            </a:r>
          </a:p>
          <a:p>
            <a:pPr lvl="1"/>
            <a:r>
              <a:rPr lang="en-US" sz="3000" dirty="0" smtClean="0"/>
              <a:t>Cannot </a:t>
            </a:r>
            <a:r>
              <a:rPr lang="en-US" sz="3000" dirty="0"/>
              <a:t>withdraw from one class without withdrawing from the other</a:t>
            </a:r>
          </a:p>
          <a:p>
            <a:pPr lvl="1"/>
            <a:r>
              <a:rPr lang="en-US" sz="3000" dirty="0"/>
              <a:t>If you fail both classes, you may not be eligible for financial aid. Make sure you discuss the new financial aid policy. </a:t>
            </a:r>
          </a:p>
          <a:p>
            <a:endParaRPr lang="en-US" dirty="0"/>
          </a:p>
        </p:txBody>
      </p:sp>
    </p:spTree>
    <p:extLst>
      <p:ext uri="{BB962C8B-B14F-4D97-AF65-F5344CB8AC3E}">
        <p14:creationId xmlns:p14="http://schemas.microsoft.com/office/powerpoint/2010/main" val="550943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000" dirty="0" smtClean="0">
                <a:solidFill>
                  <a:srgbClr val="FFFF00"/>
                </a:solidFill>
              </a:rPr>
              <a:t>Sample:</a:t>
            </a:r>
            <a:br>
              <a:rPr lang="en-US" sz="4000" dirty="0" smtClean="0">
                <a:solidFill>
                  <a:srgbClr val="FFFF00"/>
                </a:solidFill>
              </a:rPr>
            </a:br>
            <a:r>
              <a:rPr lang="en-US" sz="4000" dirty="0" smtClean="0">
                <a:solidFill>
                  <a:srgbClr val="FFFF00"/>
                </a:solidFill>
              </a:rPr>
              <a:t>Sharing Student Surveys</a:t>
            </a:r>
            <a:endParaRPr lang="en-US" sz="4000" dirty="0">
              <a:solidFill>
                <a:srgbClr val="FFFF00"/>
              </a:solidFill>
            </a:endParaRPr>
          </a:p>
        </p:txBody>
      </p:sp>
      <p:sp>
        <p:nvSpPr>
          <p:cNvPr id="9" name="Content Placeholder 8"/>
          <p:cNvSpPr>
            <a:spLocks noGrp="1"/>
          </p:cNvSpPr>
          <p:nvPr>
            <p:ph sz="half" idx="1"/>
          </p:nvPr>
        </p:nvSpPr>
        <p:spPr/>
        <p:txBody>
          <a:bodyPr/>
          <a:lstStyle/>
          <a:p>
            <a:endParaRPr lang="en-US"/>
          </a:p>
        </p:txBody>
      </p:sp>
      <p:pic>
        <p:nvPicPr>
          <p:cNvPr id="6147"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76800" y="2022010"/>
            <a:ext cx="4038600" cy="36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73382"/>
            <a:ext cx="43719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369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Blended Format</a:t>
            </a:r>
            <a:endParaRPr lang="en-US" sz="4000" dirty="0">
              <a:solidFill>
                <a:srgbClr val="FFFF00"/>
              </a:solidFill>
            </a:endParaRPr>
          </a:p>
        </p:txBody>
      </p:sp>
      <p:sp>
        <p:nvSpPr>
          <p:cNvPr id="3" name="Content Placeholder 2"/>
          <p:cNvSpPr>
            <a:spLocks noGrp="1"/>
          </p:cNvSpPr>
          <p:nvPr>
            <p:ph idx="1"/>
          </p:nvPr>
        </p:nvSpPr>
        <p:spPr/>
        <p:txBody>
          <a:bodyPr>
            <a:normAutofit/>
          </a:bodyPr>
          <a:lstStyle/>
          <a:p>
            <a:r>
              <a:rPr lang="en-US" sz="3200" dirty="0" smtClean="0"/>
              <a:t>What do instructors learn about time?</a:t>
            </a:r>
          </a:p>
          <a:p>
            <a:pPr marL="137160" indent="0">
              <a:buNone/>
            </a:pPr>
            <a:endParaRPr lang="en-US" sz="3200" dirty="0" smtClean="0"/>
          </a:p>
          <a:p>
            <a:r>
              <a:rPr lang="en-US" sz="3200" dirty="0" smtClean="0"/>
              <a:t>Instructors have a week to complete the last two modules online.</a:t>
            </a:r>
          </a:p>
          <a:p>
            <a:endParaRPr lang="en-US" sz="3200" dirty="0"/>
          </a:p>
          <a:p>
            <a:r>
              <a:rPr lang="en-US" sz="3200" dirty="0" smtClean="0"/>
              <a:t>They are given a certificate and  compensation.</a:t>
            </a:r>
            <a:endParaRPr lang="en-US" sz="3200" dirty="0"/>
          </a:p>
        </p:txBody>
      </p:sp>
    </p:spTree>
    <p:extLst>
      <p:ext uri="{BB962C8B-B14F-4D97-AF65-F5344CB8AC3E}">
        <p14:creationId xmlns:p14="http://schemas.microsoft.com/office/powerpoint/2010/main" val="72622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2616" y="4382330"/>
            <a:ext cx="3962400" cy="1653603"/>
          </a:xfrm>
        </p:spPr>
        <p:txBody>
          <a:bodyPr>
            <a:normAutofit/>
          </a:bodyPr>
          <a:lstStyle/>
          <a:p>
            <a:r>
              <a:rPr lang="en-US" dirty="0" smtClean="0">
                <a:solidFill>
                  <a:srgbClr val="FFFF00"/>
                </a:solidFill>
              </a:rPr>
              <a:t>Math Course Offerings</a:t>
            </a:r>
            <a:endParaRPr lang="en-US" dirty="0">
              <a:solidFill>
                <a:srgbClr val="FFFF00"/>
              </a:solidFill>
            </a:endParaRPr>
          </a:p>
        </p:txBody>
      </p:sp>
      <p:grpSp>
        <p:nvGrpSpPr>
          <p:cNvPr id="59" name="Group 58"/>
          <p:cNvGrpSpPr/>
          <p:nvPr/>
        </p:nvGrpSpPr>
        <p:grpSpPr>
          <a:xfrm>
            <a:off x="304800" y="381000"/>
            <a:ext cx="1828800" cy="457200"/>
            <a:chOff x="304800" y="304800"/>
            <a:chExt cx="1828800" cy="457200"/>
          </a:xfrm>
        </p:grpSpPr>
        <p:sp>
          <p:nvSpPr>
            <p:cNvPr id="6" name="Rounded Rectangle 5"/>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081</a:t>
              </a:r>
            </a:p>
          </p:txBody>
        </p:sp>
      </p:grpSp>
      <p:cxnSp>
        <p:nvCxnSpPr>
          <p:cNvPr id="45" name="Straight Arrow Connector 44"/>
          <p:cNvCxnSpPr/>
          <p:nvPr/>
        </p:nvCxnSpPr>
        <p:spPr>
          <a:xfrm flipV="1">
            <a:off x="1160223" y="2759105"/>
            <a:ext cx="2990314" cy="413586"/>
          </a:xfrm>
          <a:prstGeom prst="straightConnector1">
            <a:avLst/>
          </a:prstGeom>
          <a:ln w="28575">
            <a:solidFill>
              <a:schemeClr val="bg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4837172" y="5906685"/>
            <a:ext cx="1828800" cy="457200"/>
            <a:chOff x="321577" y="94887"/>
            <a:chExt cx="1828800" cy="457200"/>
          </a:xfrm>
        </p:grpSpPr>
        <p:sp>
          <p:nvSpPr>
            <p:cNvPr id="61" name="Rounded Rectangle 60"/>
            <p:cNvSpPr/>
            <p:nvPr/>
          </p:nvSpPr>
          <p:spPr>
            <a:xfrm>
              <a:off x="321577" y="94887"/>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12616" y="15258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165</a:t>
              </a:r>
            </a:p>
          </p:txBody>
        </p:sp>
      </p:grpSp>
      <p:grpSp>
        <p:nvGrpSpPr>
          <p:cNvPr id="63" name="Group 62"/>
          <p:cNvGrpSpPr/>
          <p:nvPr/>
        </p:nvGrpSpPr>
        <p:grpSpPr>
          <a:xfrm>
            <a:off x="4801741" y="4857916"/>
            <a:ext cx="1828800" cy="457200"/>
            <a:chOff x="304800" y="304800"/>
            <a:chExt cx="1828800" cy="457200"/>
          </a:xfrm>
        </p:grpSpPr>
        <p:sp>
          <p:nvSpPr>
            <p:cNvPr id="64" name="Rounded Rectangle 63"/>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163</a:t>
              </a:r>
            </a:p>
          </p:txBody>
        </p:sp>
      </p:grpSp>
      <p:grpSp>
        <p:nvGrpSpPr>
          <p:cNvPr id="66" name="Group 65"/>
          <p:cNvGrpSpPr/>
          <p:nvPr/>
        </p:nvGrpSpPr>
        <p:grpSpPr>
          <a:xfrm>
            <a:off x="4810532" y="4267200"/>
            <a:ext cx="1828800" cy="457200"/>
            <a:chOff x="304800" y="304800"/>
            <a:chExt cx="1828800" cy="457200"/>
          </a:xfrm>
        </p:grpSpPr>
        <p:sp>
          <p:nvSpPr>
            <p:cNvPr id="67" name="Rounded Rectangle 66"/>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153</a:t>
              </a:r>
            </a:p>
          </p:txBody>
        </p:sp>
      </p:grpSp>
      <p:grpSp>
        <p:nvGrpSpPr>
          <p:cNvPr id="69" name="Group 68"/>
          <p:cNvGrpSpPr/>
          <p:nvPr/>
        </p:nvGrpSpPr>
        <p:grpSpPr>
          <a:xfrm>
            <a:off x="4818427" y="3625334"/>
            <a:ext cx="1828800" cy="457200"/>
            <a:chOff x="304800" y="304800"/>
            <a:chExt cx="1828800" cy="457200"/>
          </a:xfrm>
        </p:grpSpPr>
        <p:sp>
          <p:nvSpPr>
            <p:cNvPr id="70" name="Rounded Rectangle 69"/>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135</a:t>
              </a:r>
            </a:p>
          </p:txBody>
        </p:sp>
      </p:grpSp>
      <p:grpSp>
        <p:nvGrpSpPr>
          <p:cNvPr id="72" name="Group 71"/>
          <p:cNvGrpSpPr/>
          <p:nvPr/>
        </p:nvGrpSpPr>
        <p:grpSpPr>
          <a:xfrm>
            <a:off x="4810532" y="2819400"/>
            <a:ext cx="1828800" cy="457200"/>
            <a:chOff x="304800" y="304800"/>
            <a:chExt cx="1828800" cy="457200"/>
          </a:xfrm>
        </p:grpSpPr>
        <p:sp>
          <p:nvSpPr>
            <p:cNvPr id="73" name="Rounded Rectangle 72"/>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133</a:t>
              </a:r>
            </a:p>
          </p:txBody>
        </p:sp>
      </p:grpSp>
      <p:grpSp>
        <p:nvGrpSpPr>
          <p:cNvPr id="75" name="Group 74"/>
          <p:cNvGrpSpPr/>
          <p:nvPr/>
        </p:nvGrpSpPr>
        <p:grpSpPr>
          <a:xfrm>
            <a:off x="4810532" y="2172793"/>
            <a:ext cx="1828800" cy="457200"/>
            <a:chOff x="304800" y="304800"/>
            <a:chExt cx="1828800" cy="457200"/>
          </a:xfrm>
        </p:grpSpPr>
        <p:sp>
          <p:nvSpPr>
            <p:cNvPr id="76" name="Rounded Rectangle 75"/>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132</a:t>
              </a:r>
            </a:p>
          </p:txBody>
        </p:sp>
      </p:grpSp>
      <p:grpSp>
        <p:nvGrpSpPr>
          <p:cNvPr id="78" name="Group 77"/>
          <p:cNvGrpSpPr/>
          <p:nvPr/>
        </p:nvGrpSpPr>
        <p:grpSpPr>
          <a:xfrm>
            <a:off x="4810532" y="1524000"/>
            <a:ext cx="1828800" cy="457200"/>
            <a:chOff x="313593" y="76200"/>
            <a:chExt cx="1828800" cy="457200"/>
          </a:xfrm>
        </p:grpSpPr>
        <p:sp>
          <p:nvSpPr>
            <p:cNvPr id="79" name="Rounded Rectangle 78"/>
            <p:cNvSpPr/>
            <p:nvPr/>
          </p:nvSpPr>
          <p:spPr>
            <a:xfrm>
              <a:off x="313593" y="762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98591" y="129248"/>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131</a:t>
              </a:r>
            </a:p>
          </p:txBody>
        </p:sp>
      </p:grpSp>
      <p:grpSp>
        <p:nvGrpSpPr>
          <p:cNvPr id="81" name="Group 80"/>
          <p:cNvGrpSpPr/>
          <p:nvPr/>
        </p:nvGrpSpPr>
        <p:grpSpPr>
          <a:xfrm>
            <a:off x="4787715" y="882134"/>
            <a:ext cx="1828800" cy="457200"/>
            <a:chOff x="304800" y="304800"/>
            <a:chExt cx="1828800" cy="457200"/>
          </a:xfrm>
        </p:grpSpPr>
        <p:sp>
          <p:nvSpPr>
            <p:cNvPr id="82" name="Rounded Rectangle 81"/>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125</a:t>
              </a:r>
            </a:p>
          </p:txBody>
        </p:sp>
      </p:grpSp>
      <p:grpSp>
        <p:nvGrpSpPr>
          <p:cNvPr id="84" name="Group 83"/>
          <p:cNvGrpSpPr/>
          <p:nvPr/>
        </p:nvGrpSpPr>
        <p:grpSpPr>
          <a:xfrm>
            <a:off x="4800600" y="228600"/>
            <a:ext cx="1828800" cy="457200"/>
            <a:chOff x="304800" y="304800"/>
            <a:chExt cx="1828800" cy="457200"/>
          </a:xfrm>
        </p:grpSpPr>
        <p:sp>
          <p:nvSpPr>
            <p:cNvPr id="85" name="Rounded Rectangle 84"/>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111</a:t>
              </a:r>
            </a:p>
          </p:txBody>
        </p:sp>
      </p:grpSp>
      <p:grpSp>
        <p:nvGrpSpPr>
          <p:cNvPr id="87" name="Group 86"/>
          <p:cNvGrpSpPr/>
          <p:nvPr/>
        </p:nvGrpSpPr>
        <p:grpSpPr>
          <a:xfrm>
            <a:off x="304800" y="1295400"/>
            <a:ext cx="1828800" cy="457200"/>
            <a:chOff x="304800" y="304800"/>
            <a:chExt cx="1828800" cy="457200"/>
          </a:xfrm>
        </p:grpSpPr>
        <p:sp>
          <p:nvSpPr>
            <p:cNvPr id="88" name="Rounded Rectangle 87"/>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082</a:t>
              </a:r>
            </a:p>
          </p:txBody>
        </p:sp>
      </p:grpSp>
      <p:grpSp>
        <p:nvGrpSpPr>
          <p:cNvPr id="90" name="Group 89"/>
          <p:cNvGrpSpPr/>
          <p:nvPr/>
        </p:nvGrpSpPr>
        <p:grpSpPr>
          <a:xfrm>
            <a:off x="304798" y="2209800"/>
            <a:ext cx="1828800" cy="457200"/>
            <a:chOff x="304800" y="304800"/>
            <a:chExt cx="1828800" cy="457200"/>
          </a:xfrm>
        </p:grpSpPr>
        <p:sp>
          <p:nvSpPr>
            <p:cNvPr id="91" name="Rounded Rectangle 90"/>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083</a:t>
              </a:r>
            </a:p>
          </p:txBody>
        </p:sp>
      </p:grpSp>
      <p:sp>
        <p:nvSpPr>
          <p:cNvPr id="96" name="Left Brace 95"/>
          <p:cNvSpPr/>
          <p:nvPr/>
        </p:nvSpPr>
        <p:spPr>
          <a:xfrm>
            <a:off x="4191000" y="168666"/>
            <a:ext cx="903548" cy="5241534"/>
          </a:xfrm>
          <a:prstGeom prst="leftBrace">
            <a:avLst/>
          </a:prstGeom>
          <a:ln w="28575">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bg1">
                    <a:lumMod val="75000"/>
                    <a:lumOff val="25000"/>
                  </a:schemeClr>
                </a:solidFill>
              </a:ln>
              <a:solidFill>
                <a:schemeClr val="bg1">
                  <a:lumMod val="75000"/>
                  <a:lumOff val="25000"/>
                </a:schemeClr>
              </a:solidFill>
            </a:endParaRPr>
          </a:p>
        </p:txBody>
      </p:sp>
      <p:cxnSp>
        <p:nvCxnSpPr>
          <p:cNvPr id="100" name="Straight Arrow Connector 99"/>
          <p:cNvCxnSpPr/>
          <p:nvPr/>
        </p:nvCxnSpPr>
        <p:spPr>
          <a:xfrm>
            <a:off x="1219200" y="838200"/>
            <a:ext cx="0" cy="457200"/>
          </a:xfrm>
          <a:prstGeom prst="straightConnector1">
            <a:avLst/>
          </a:prstGeom>
          <a:ln w="28575">
            <a:solidFill>
              <a:schemeClr val="bg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1208958" y="1752600"/>
            <a:ext cx="0" cy="457200"/>
          </a:xfrm>
          <a:prstGeom prst="straightConnector1">
            <a:avLst/>
          </a:prstGeom>
          <a:ln w="28575">
            <a:solidFill>
              <a:schemeClr val="bg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208958" y="2667000"/>
            <a:ext cx="0" cy="457200"/>
          </a:xfrm>
          <a:prstGeom prst="straightConnector1">
            <a:avLst/>
          </a:prstGeom>
          <a:ln w="28575">
            <a:solidFill>
              <a:schemeClr val="bg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7087654" y="5921725"/>
            <a:ext cx="1828800" cy="457200"/>
            <a:chOff x="304800" y="304800"/>
            <a:chExt cx="1828800" cy="457200"/>
          </a:xfrm>
        </p:grpSpPr>
        <p:sp>
          <p:nvSpPr>
            <p:cNvPr id="112" name="Rounded Rectangle 111"/>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357632" y="348734"/>
              <a:ext cx="1767090"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251/2/3</a:t>
              </a:r>
            </a:p>
          </p:txBody>
        </p:sp>
      </p:grpSp>
      <p:cxnSp>
        <p:nvCxnSpPr>
          <p:cNvPr id="114" name="Straight Arrow Connector 113"/>
          <p:cNvCxnSpPr/>
          <p:nvPr/>
        </p:nvCxnSpPr>
        <p:spPr>
          <a:xfrm flipH="1">
            <a:off x="8001746" y="5633058"/>
            <a:ext cx="2" cy="272534"/>
          </a:xfrm>
          <a:prstGeom prst="straightConnector1">
            <a:avLst/>
          </a:prstGeom>
          <a:ln w="28575">
            <a:solidFill>
              <a:schemeClr val="bg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673364" y="272534"/>
            <a:ext cx="2060885" cy="369332"/>
          </a:xfrm>
          <a:prstGeom prst="rect">
            <a:avLst/>
          </a:prstGeom>
          <a:noFill/>
          <a:ln>
            <a:noFill/>
          </a:ln>
        </p:spPr>
        <p:txBody>
          <a:bodyPr wrap="none" rtlCol="0">
            <a:spAutoFit/>
          </a:bodyPr>
          <a:lstStyle/>
          <a:p>
            <a:r>
              <a:rPr lang="en-US" b="1" dirty="0" smtClean="0">
                <a:solidFill>
                  <a:srgbClr val="F8FC64"/>
                </a:solidFill>
              </a:rPr>
              <a:t>“Liberal Arts Math”</a:t>
            </a:r>
            <a:endParaRPr lang="en-US" b="1" dirty="0">
              <a:solidFill>
                <a:srgbClr val="F8FC64"/>
              </a:solidFill>
            </a:endParaRPr>
          </a:p>
        </p:txBody>
      </p:sp>
      <p:sp>
        <p:nvSpPr>
          <p:cNvPr id="117" name="TextBox 116"/>
          <p:cNvSpPr txBox="1"/>
          <p:nvPr/>
        </p:nvSpPr>
        <p:spPr>
          <a:xfrm>
            <a:off x="6673364" y="1034534"/>
            <a:ext cx="1256883" cy="369332"/>
          </a:xfrm>
          <a:prstGeom prst="rect">
            <a:avLst/>
          </a:prstGeom>
          <a:noFill/>
          <a:ln>
            <a:noFill/>
          </a:ln>
        </p:spPr>
        <p:txBody>
          <a:bodyPr wrap="none" rtlCol="0">
            <a:spAutoFit/>
          </a:bodyPr>
          <a:lstStyle/>
          <a:p>
            <a:r>
              <a:rPr lang="en-US" b="1" dirty="0" smtClean="0">
                <a:solidFill>
                  <a:srgbClr val="F8FC64"/>
                </a:solidFill>
              </a:rPr>
              <a:t>Finite Math</a:t>
            </a:r>
            <a:endParaRPr lang="en-US" b="1" dirty="0">
              <a:solidFill>
                <a:srgbClr val="F8FC64"/>
              </a:solidFill>
            </a:endParaRPr>
          </a:p>
        </p:txBody>
      </p:sp>
      <p:sp>
        <p:nvSpPr>
          <p:cNvPr id="118" name="TextBox 117"/>
          <p:cNvSpPr txBox="1"/>
          <p:nvPr/>
        </p:nvSpPr>
        <p:spPr>
          <a:xfrm>
            <a:off x="7149364" y="2236416"/>
            <a:ext cx="1819922" cy="369332"/>
          </a:xfrm>
          <a:prstGeom prst="rect">
            <a:avLst/>
          </a:prstGeom>
          <a:noFill/>
          <a:ln>
            <a:noFill/>
          </a:ln>
        </p:spPr>
        <p:txBody>
          <a:bodyPr wrap="none" rtlCol="0">
            <a:spAutoFit/>
          </a:bodyPr>
          <a:lstStyle/>
          <a:p>
            <a:r>
              <a:rPr lang="en-US" b="1" dirty="0" smtClean="0">
                <a:solidFill>
                  <a:srgbClr val="F8FC64"/>
                </a:solidFill>
              </a:rPr>
              <a:t>Teacher Ed. Math</a:t>
            </a:r>
            <a:endParaRPr lang="en-US" b="1" dirty="0">
              <a:solidFill>
                <a:srgbClr val="F8FC64"/>
              </a:solidFill>
            </a:endParaRPr>
          </a:p>
        </p:txBody>
      </p:sp>
      <p:sp>
        <p:nvSpPr>
          <p:cNvPr id="119" name="Left Brace 118"/>
          <p:cNvSpPr/>
          <p:nvPr/>
        </p:nvSpPr>
        <p:spPr>
          <a:xfrm flipH="1">
            <a:off x="6324600" y="1413164"/>
            <a:ext cx="824764" cy="2015836"/>
          </a:xfrm>
          <a:prstGeom prst="leftBrace">
            <a:avLst/>
          </a:prstGeom>
          <a:noFill/>
          <a:ln w="28575">
            <a:solidFill>
              <a:srgbClr val="F8FC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bg1">
                    <a:lumMod val="75000"/>
                    <a:lumOff val="25000"/>
                  </a:schemeClr>
                </a:solidFill>
              </a:ln>
              <a:solidFill>
                <a:schemeClr val="bg1">
                  <a:lumMod val="75000"/>
                  <a:lumOff val="25000"/>
                </a:schemeClr>
              </a:solidFill>
            </a:endParaRPr>
          </a:p>
        </p:txBody>
      </p:sp>
      <p:sp>
        <p:nvSpPr>
          <p:cNvPr id="120" name="TextBox 119"/>
          <p:cNvSpPr txBox="1"/>
          <p:nvPr/>
        </p:nvSpPr>
        <p:spPr>
          <a:xfrm>
            <a:off x="6680234" y="3713202"/>
            <a:ext cx="2371162" cy="369332"/>
          </a:xfrm>
          <a:prstGeom prst="rect">
            <a:avLst/>
          </a:prstGeom>
          <a:noFill/>
          <a:ln>
            <a:noFill/>
          </a:ln>
        </p:spPr>
        <p:txBody>
          <a:bodyPr wrap="none" rtlCol="0">
            <a:spAutoFit/>
          </a:bodyPr>
          <a:lstStyle/>
          <a:p>
            <a:r>
              <a:rPr lang="en-US" b="1" dirty="0" smtClean="0">
                <a:solidFill>
                  <a:srgbClr val="F8FC64"/>
                </a:solidFill>
              </a:rPr>
              <a:t>Applied Alg. &amp; Trig.</a:t>
            </a:r>
            <a:endParaRPr lang="en-US" b="1" dirty="0">
              <a:solidFill>
                <a:srgbClr val="F8FC64"/>
              </a:solidFill>
            </a:endParaRPr>
          </a:p>
        </p:txBody>
      </p:sp>
      <p:sp>
        <p:nvSpPr>
          <p:cNvPr id="123" name="TextBox 122"/>
          <p:cNvSpPr txBox="1"/>
          <p:nvPr/>
        </p:nvSpPr>
        <p:spPr>
          <a:xfrm>
            <a:off x="6680896" y="4311134"/>
            <a:ext cx="1191352" cy="369332"/>
          </a:xfrm>
          <a:prstGeom prst="rect">
            <a:avLst/>
          </a:prstGeom>
          <a:noFill/>
          <a:ln>
            <a:noFill/>
          </a:ln>
        </p:spPr>
        <p:txBody>
          <a:bodyPr wrap="none" rtlCol="0">
            <a:spAutoFit/>
          </a:bodyPr>
          <a:lstStyle/>
          <a:p>
            <a:r>
              <a:rPr lang="en-US" b="1" dirty="0" smtClean="0">
                <a:solidFill>
                  <a:srgbClr val="F8FC64"/>
                </a:solidFill>
              </a:rPr>
              <a:t>Statistics </a:t>
            </a:r>
            <a:endParaRPr lang="en-US" b="1" dirty="0">
              <a:solidFill>
                <a:srgbClr val="F8FC64"/>
              </a:solidFill>
            </a:endParaRPr>
          </a:p>
        </p:txBody>
      </p:sp>
      <p:sp>
        <p:nvSpPr>
          <p:cNvPr id="124" name="TextBox 123"/>
          <p:cNvSpPr txBox="1"/>
          <p:nvPr/>
        </p:nvSpPr>
        <p:spPr>
          <a:xfrm>
            <a:off x="6683831" y="4912124"/>
            <a:ext cx="2050417" cy="369332"/>
          </a:xfrm>
          <a:prstGeom prst="rect">
            <a:avLst/>
          </a:prstGeom>
          <a:noFill/>
          <a:ln>
            <a:noFill/>
          </a:ln>
        </p:spPr>
        <p:txBody>
          <a:bodyPr wrap="square" rtlCol="0">
            <a:spAutoFit/>
          </a:bodyPr>
          <a:lstStyle/>
          <a:p>
            <a:r>
              <a:rPr lang="en-US" b="1" dirty="0" smtClean="0">
                <a:solidFill>
                  <a:srgbClr val="F8FC64"/>
                </a:solidFill>
              </a:rPr>
              <a:t>College Algebra</a:t>
            </a:r>
            <a:endParaRPr lang="en-US" b="1" dirty="0">
              <a:solidFill>
                <a:srgbClr val="F8FC64"/>
              </a:solidFill>
            </a:endParaRPr>
          </a:p>
        </p:txBody>
      </p:sp>
      <p:sp>
        <p:nvSpPr>
          <p:cNvPr id="125" name="TextBox 124"/>
          <p:cNvSpPr txBox="1"/>
          <p:nvPr/>
        </p:nvSpPr>
        <p:spPr>
          <a:xfrm>
            <a:off x="5094547" y="6363885"/>
            <a:ext cx="1589283" cy="369332"/>
          </a:xfrm>
          <a:prstGeom prst="rect">
            <a:avLst/>
          </a:prstGeom>
          <a:noFill/>
          <a:ln>
            <a:noFill/>
          </a:ln>
        </p:spPr>
        <p:txBody>
          <a:bodyPr wrap="square" rtlCol="0">
            <a:spAutoFit/>
          </a:bodyPr>
          <a:lstStyle/>
          <a:p>
            <a:r>
              <a:rPr lang="en-US" b="1" dirty="0" smtClean="0">
                <a:solidFill>
                  <a:srgbClr val="F8FC64"/>
                </a:solidFill>
              </a:rPr>
              <a:t>Pre-Calculus</a:t>
            </a:r>
            <a:endParaRPr lang="en-US" b="1" dirty="0">
              <a:solidFill>
                <a:srgbClr val="F8FC64"/>
              </a:solidFill>
            </a:endParaRPr>
          </a:p>
        </p:txBody>
      </p:sp>
      <p:sp>
        <p:nvSpPr>
          <p:cNvPr id="126" name="TextBox 125"/>
          <p:cNvSpPr txBox="1"/>
          <p:nvPr/>
        </p:nvSpPr>
        <p:spPr>
          <a:xfrm>
            <a:off x="2133598" y="424934"/>
            <a:ext cx="1454244" cy="369332"/>
          </a:xfrm>
          <a:prstGeom prst="rect">
            <a:avLst/>
          </a:prstGeom>
          <a:noFill/>
          <a:ln>
            <a:noFill/>
          </a:ln>
        </p:spPr>
        <p:txBody>
          <a:bodyPr wrap="none" rtlCol="0">
            <a:spAutoFit/>
          </a:bodyPr>
          <a:lstStyle/>
          <a:p>
            <a:r>
              <a:rPr lang="en-US" b="1" dirty="0" smtClean="0">
                <a:solidFill>
                  <a:srgbClr val="F8FC64"/>
                </a:solidFill>
              </a:rPr>
              <a:t>Pre-Algebra</a:t>
            </a:r>
            <a:endParaRPr lang="en-US" b="1" dirty="0">
              <a:solidFill>
                <a:srgbClr val="F8FC64"/>
              </a:solidFill>
            </a:endParaRPr>
          </a:p>
        </p:txBody>
      </p:sp>
      <p:sp>
        <p:nvSpPr>
          <p:cNvPr id="127" name="TextBox 126"/>
          <p:cNvSpPr txBox="1"/>
          <p:nvPr/>
        </p:nvSpPr>
        <p:spPr>
          <a:xfrm>
            <a:off x="2133598" y="1339334"/>
            <a:ext cx="2224135" cy="369332"/>
          </a:xfrm>
          <a:prstGeom prst="rect">
            <a:avLst/>
          </a:prstGeom>
          <a:noFill/>
          <a:ln>
            <a:noFill/>
          </a:ln>
        </p:spPr>
        <p:txBody>
          <a:bodyPr wrap="none" rtlCol="0">
            <a:spAutoFit/>
          </a:bodyPr>
          <a:lstStyle/>
          <a:p>
            <a:r>
              <a:rPr lang="en-US" b="1" dirty="0" smtClean="0">
                <a:solidFill>
                  <a:srgbClr val="F8FC64"/>
                </a:solidFill>
              </a:rPr>
              <a:t>Introductory Algebra</a:t>
            </a:r>
            <a:endParaRPr lang="en-US" b="1" dirty="0">
              <a:solidFill>
                <a:srgbClr val="F8FC64"/>
              </a:solidFill>
            </a:endParaRPr>
          </a:p>
        </p:txBody>
      </p:sp>
      <p:sp>
        <p:nvSpPr>
          <p:cNvPr id="128" name="TextBox 127"/>
          <p:cNvSpPr txBox="1"/>
          <p:nvPr/>
        </p:nvSpPr>
        <p:spPr>
          <a:xfrm>
            <a:off x="2133600" y="2253734"/>
            <a:ext cx="2212722" cy="369332"/>
          </a:xfrm>
          <a:prstGeom prst="rect">
            <a:avLst/>
          </a:prstGeom>
          <a:noFill/>
          <a:ln>
            <a:noFill/>
          </a:ln>
        </p:spPr>
        <p:txBody>
          <a:bodyPr wrap="none" rtlCol="0">
            <a:spAutoFit/>
          </a:bodyPr>
          <a:lstStyle/>
          <a:p>
            <a:r>
              <a:rPr lang="en-US" b="1" dirty="0" smtClean="0">
                <a:solidFill>
                  <a:srgbClr val="F8FC64"/>
                </a:solidFill>
              </a:rPr>
              <a:t>Intermediate Algebra</a:t>
            </a:r>
            <a:endParaRPr lang="en-US" b="1" dirty="0">
              <a:solidFill>
                <a:srgbClr val="F8FC64"/>
              </a:solidFill>
            </a:endParaRPr>
          </a:p>
        </p:txBody>
      </p:sp>
      <p:cxnSp>
        <p:nvCxnSpPr>
          <p:cNvPr id="93" name="Straight Arrow Connector 92"/>
          <p:cNvCxnSpPr/>
          <p:nvPr/>
        </p:nvCxnSpPr>
        <p:spPr>
          <a:xfrm flipH="1">
            <a:off x="5724930" y="5410200"/>
            <a:ext cx="2"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4" name="TextBox 93"/>
          <p:cNvSpPr txBox="1"/>
          <p:nvPr/>
        </p:nvSpPr>
        <p:spPr>
          <a:xfrm>
            <a:off x="7077606" y="6378925"/>
            <a:ext cx="1656643" cy="369332"/>
          </a:xfrm>
          <a:prstGeom prst="rect">
            <a:avLst/>
          </a:prstGeom>
          <a:noFill/>
          <a:ln>
            <a:noFill/>
          </a:ln>
        </p:spPr>
        <p:txBody>
          <a:bodyPr wrap="square" rtlCol="0">
            <a:spAutoFit/>
          </a:bodyPr>
          <a:lstStyle/>
          <a:p>
            <a:r>
              <a:rPr lang="en-US" b="1" dirty="0" smtClean="0">
                <a:solidFill>
                  <a:srgbClr val="F8FC64"/>
                </a:solidFill>
              </a:rPr>
              <a:t>Calculus I, II, III</a:t>
            </a:r>
            <a:endParaRPr lang="en-US" b="1" dirty="0">
              <a:solidFill>
                <a:srgbClr val="F8FC64"/>
              </a:solidFill>
            </a:endParaRPr>
          </a:p>
        </p:txBody>
      </p:sp>
      <p:cxnSp>
        <p:nvCxnSpPr>
          <p:cNvPr id="95" name="Straight Arrow Connector 94"/>
          <p:cNvCxnSpPr/>
          <p:nvPr/>
        </p:nvCxnSpPr>
        <p:spPr>
          <a:xfrm>
            <a:off x="6680234" y="6150325"/>
            <a:ext cx="38099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0676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truszkowski\My Documents\Dropbox\Screenshots\Screenshot 2014-02-03 11.48.3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929"/>
            <a:ext cx="12192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7934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FF00"/>
                </a:solidFill>
              </a:rPr>
              <a:t>Challenge 7: </a:t>
            </a:r>
            <a:br>
              <a:rPr lang="en-US" sz="4000" dirty="0" smtClean="0">
                <a:solidFill>
                  <a:srgbClr val="FFFF00"/>
                </a:solidFill>
              </a:rPr>
            </a:br>
            <a:r>
              <a:rPr lang="en-US" sz="4000" dirty="0" smtClean="0">
                <a:solidFill>
                  <a:srgbClr val="FFFF00"/>
                </a:solidFill>
              </a:rPr>
              <a:t>Where do we go from here?</a:t>
            </a:r>
            <a:endParaRPr lang="en-US" sz="4000" dirty="0">
              <a:solidFill>
                <a:srgbClr val="FFFF00"/>
              </a:solidFill>
            </a:endParaRPr>
          </a:p>
        </p:txBody>
      </p:sp>
      <p:sp>
        <p:nvSpPr>
          <p:cNvPr id="3" name="Content Placeholder 2"/>
          <p:cNvSpPr>
            <a:spLocks noGrp="1"/>
          </p:cNvSpPr>
          <p:nvPr>
            <p:ph idx="1"/>
          </p:nvPr>
        </p:nvSpPr>
        <p:spPr>
          <a:xfrm>
            <a:off x="459798" y="1676400"/>
            <a:ext cx="8229600" cy="4525963"/>
          </a:xfrm>
        </p:spPr>
        <p:txBody>
          <a:bodyPr/>
          <a:lstStyle/>
          <a:p>
            <a:r>
              <a:rPr lang="en-US" b="1" dirty="0" smtClean="0">
                <a:solidFill>
                  <a:schemeClr val="tx1"/>
                </a:solidFill>
              </a:rPr>
              <a:t>Continued Marketing</a:t>
            </a:r>
          </a:p>
          <a:p>
            <a:endParaRPr lang="en-US" b="1" dirty="0" smtClean="0">
              <a:solidFill>
                <a:schemeClr val="tx1"/>
              </a:solidFill>
            </a:endParaRPr>
          </a:p>
          <a:p>
            <a:r>
              <a:rPr lang="en-US" b="1" dirty="0" smtClean="0">
                <a:solidFill>
                  <a:schemeClr val="tx1"/>
                </a:solidFill>
              </a:rPr>
              <a:t>Future of MATH 082/083 Combined</a:t>
            </a:r>
          </a:p>
          <a:p>
            <a:endParaRPr lang="en-US" b="1" dirty="0" smtClean="0">
              <a:solidFill>
                <a:schemeClr val="tx1"/>
              </a:solidFill>
            </a:endParaRPr>
          </a:p>
          <a:p>
            <a:r>
              <a:rPr lang="en-US" b="1" dirty="0" smtClean="0">
                <a:solidFill>
                  <a:schemeClr val="tx1"/>
                </a:solidFill>
              </a:rPr>
              <a:t>Combining Intermediate Algebra </a:t>
            </a:r>
            <a:br>
              <a:rPr lang="en-US" b="1" dirty="0" smtClean="0">
                <a:solidFill>
                  <a:schemeClr val="tx1"/>
                </a:solidFill>
              </a:rPr>
            </a:br>
            <a:r>
              <a:rPr lang="en-US" b="1" dirty="0" smtClean="0">
                <a:solidFill>
                  <a:schemeClr val="tx1"/>
                </a:solidFill>
              </a:rPr>
              <a:t>with Ideas in Math?</a:t>
            </a:r>
          </a:p>
          <a:p>
            <a:endParaRPr lang="en-US" b="1" dirty="0" smtClean="0">
              <a:solidFill>
                <a:schemeClr val="tx1"/>
              </a:solidFill>
            </a:endParaRPr>
          </a:p>
          <a:p>
            <a:r>
              <a:rPr lang="en-US" b="1" dirty="0" smtClean="0">
                <a:solidFill>
                  <a:schemeClr val="tx1"/>
                </a:solidFill>
              </a:rPr>
              <a:t>Increasing Accelerated Sections?</a:t>
            </a:r>
          </a:p>
          <a:p>
            <a:endParaRPr lang="en-US" b="1" dirty="0" smtClean="0">
              <a:solidFill>
                <a:schemeClr val="tx1"/>
              </a:solidFill>
            </a:endParaRPr>
          </a:p>
          <a:p>
            <a:r>
              <a:rPr lang="en-US" b="1" dirty="0" smtClean="0">
                <a:solidFill>
                  <a:schemeClr val="tx1"/>
                </a:solidFill>
              </a:rPr>
              <a:t>Accelerated Statistics Option?</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905000"/>
            <a:ext cx="28289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90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500" dirty="0" smtClean="0">
                <a:solidFill>
                  <a:srgbClr val="FFFF00"/>
                </a:solidFill>
              </a:rPr>
              <a:t>Contact Us!</a:t>
            </a:r>
            <a:endParaRPr lang="en-US" sz="4500" dirty="0">
              <a:solidFill>
                <a:srgbClr val="FFFF00"/>
              </a:solidFill>
            </a:endParaRPr>
          </a:p>
        </p:txBody>
      </p:sp>
      <p:sp>
        <p:nvSpPr>
          <p:cNvPr id="3" name="Content Placeholder 2"/>
          <p:cNvSpPr>
            <a:spLocks noGrp="1"/>
          </p:cNvSpPr>
          <p:nvPr>
            <p:ph idx="1"/>
          </p:nvPr>
        </p:nvSpPr>
        <p:spPr>
          <a:xfrm>
            <a:off x="457200" y="1143000"/>
            <a:ext cx="8229600" cy="5867400"/>
          </a:xfrm>
        </p:spPr>
        <p:txBody>
          <a:bodyPr>
            <a:noAutofit/>
          </a:bodyPr>
          <a:lstStyle/>
          <a:p>
            <a:pPr marL="0" indent="0" algn="ctr">
              <a:buNone/>
            </a:pPr>
            <a:r>
              <a:rPr lang="en-US" sz="2600" b="1" dirty="0"/>
              <a:t>Danielle </a:t>
            </a:r>
            <a:r>
              <a:rPr lang="en-US" sz="2600" b="1" dirty="0" smtClean="0"/>
              <a:t>Truszkowski</a:t>
            </a:r>
          </a:p>
          <a:p>
            <a:pPr marL="0" indent="0" algn="ctr">
              <a:buNone/>
            </a:pPr>
            <a:r>
              <a:rPr lang="en-US" sz="2600" b="1" dirty="0" smtClean="0"/>
              <a:t>443-840-2654</a:t>
            </a:r>
            <a:endParaRPr lang="en-US" sz="2600" b="1" dirty="0"/>
          </a:p>
          <a:p>
            <a:pPr marL="0" indent="0" algn="ctr">
              <a:buNone/>
            </a:pPr>
            <a:r>
              <a:rPr lang="en-US" sz="2600" b="1" dirty="0" smtClean="0"/>
              <a:t>dtruszkowski@ccbcmd.edu </a:t>
            </a:r>
          </a:p>
          <a:p>
            <a:pPr lvl="1" algn="ctr"/>
            <a:endParaRPr lang="en-US" sz="2600" b="1" dirty="0"/>
          </a:p>
          <a:p>
            <a:pPr marL="0" indent="0" algn="ctr">
              <a:buNone/>
            </a:pPr>
            <a:r>
              <a:rPr lang="en-US" sz="2600" b="1" dirty="0"/>
              <a:t>J</a:t>
            </a:r>
            <a:r>
              <a:rPr lang="en-US" sz="2600" b="1" dirty="0" smtClean="0"/>
              <a:t>esse Kiefner</a:t>
            </a:r>
          </a:p>
          <a:p>
            <a:pPr marL="0" indent="0" algn="ctr">
              <a:buNone/>
            </a:pPr>
            <a:r>
              <a:rPr lang="en-US" sz="2600" b="1" dirty="0" smtClean="0"/>
              <a:t>443-840-3737</a:t>
            </a:r>
          </a:p>
          <a:p>
            <a:pPr marL="0" indent="0" algn="ctr">
              <a:buNone/>
            </a:pPr>
            <a:r>
              <a:rPr lang="en-US" sz="2600" b="1" dirty="0" smtClean="0"/>
              <a:t>jkiefner@ccbcmd.edu </a:t>
            </a:r>
          </a:p>
          <a:p>
            <a:pPr lvl="1" algn="ctr"/>
            <a:endParaRPr lang="en-US" sz="2600" b="1" dirty="0" smtClean="0"/>
          </a:p>
          <a:p>
            <a:pPr marL="0" indent="0" algn="ctr">
              <a:buNone/>
            </a:pPr>
            <a:r>
              <a:rPr lang="en-US" sz="2600" b="1" dirty="0" smtClean="0"/>
              <a:t>Kate Abromaitis</a:t>
            </a:r>
          </a:p>
          <a:p>
            <a:pPr marL="0" indent="0" algn="ctr">
              <a:buNone/>
            </a:pPr>
            <a:r>
              <a:rPr lang="en-US" sz="2600" b="1" dirty="0" smtClean="0"/>
              <a:t>443-840-2644</a:t>
            </a:r>
            <a:endParaRPr lang="en-US" sz="2600" b="1" dirty="0"/>
          </a:p>
          <a:p>
            <a:pPr marL="0" indent="0" algn="ctr">
              <a:buNone/>
            </a:pPr>
            <a:r>
              <a:rPr lang="en-US" sz="2600" b="1" dirty="0" smtClean="0"/>
              <a:t>sabromaitis@ccbcmd.edu </a:t>
            </a:r>
          </a:p>
        </p:txBody>
      </p:sp>
    </p:spTree>
    <p:extLst>
      <p:ext uri="{BB962C8B-B14F-4D97-AF65-F5344CB8AC3E}">
        <p14:creationId xmlns:p14="http://schemas.microsoft.com/office/powerpoint/2010/main" val="2293207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Developmental Math Enrollment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FY 2013 FTEs</a:t>
            </a:r>
          </a:p>
          <a:p>
            <a:pPr lvl="1"/>
            <a:r>
              <a:rPr lang="en-US" dirty="0"/>
              <a:t>MATH </a:t>
            </a:r>
            <a:r>
              <a:rPr lang="en-US" dirty="0" smtClean="0"/>
              <a:t>081 (Pre-Algebra):   </a:t>
            </a:r>
            <a:r>
              <a:rPr lang="en-US" dirty="0"/>
              <a:t>302.8</a:t>
            </a:r>
          </a:p>
          <a:p>
            <a:pPr lvl="1"/>
            <a:r>
              <a:rPr lang="en-US" dirty="0"/>
              <a:t>MATH </a:t>
            </a:r>
            <a:r>
              <a:rPr lang="en-US" dirty="0" smtClean="0"/>
              <a:t>082 (Intro. Algebra):   </a:t>
            </a:r>
            <a:r>
              <a:rPr lang="en-US" dirty="0"/>
              <a:t>377.6</a:t>
            </a:r>
          </a:p>
          <a:p>
            <a:pPr lvl="1"/>
            <a:r>
              <a:rPr lang="en-US" dirty="0"/>
              <a:t>MATH </a:t>
            </a:r>
            <a:r>
              <a:rPr lang="en-US" dirty="0" smtClean="0"/>
              <a:t>083 (Inter. Algebra):   </a:t>
            </a:r>
            <a:r>
              <a:rPr lang="en-US" dirty="0"/>
              <a:t>481.1</a:t>
            </a:r>
          </a:p>
          <a:p>
            <a:pPr marL="0" indent="0">
              <a:buNone/>
            </a:pPr>
            <a:endParaRPr lang="en-US" dirty="0" smtClean="0"/>
          </a:p>
          <a:p>
            <a:r>
              <a:rPr lang="en-US" dirty="0" smtClean="0"/>
              <a:t>Fall 2013 Enrollments</a:t>
            </a:r>
          </a:p>
          <a:p>
            <a:pPr lvl="1"/>
            <a:r>
              <a:rPr lang="en-US" dirty="0" smtClean="0"/>
              <a:t>MATH 081 (Pre-Algebra):   1,564    78 sections</a:t>
            </a:r>
          </a:p>
          <a:p>
            <a:pPr lvl="1"/>
            <a:r>
              <a:rPr lang="en-US" dirty="0" smtClean="0"/>
              <a:t>MATH 082 (Intro. Algebra):   1,823    95 sections</a:t>
            </a:r>
          </a:p>
          <a:p>
            <a:pPr lvl="1"/>
            <a:r>
              <a:rPr lang="en-US" dirty="0" smtClean="0"/>
              <a:t>MATH 083 (Inter. Algebra):   2,381  107 sections</a:t>
            </a:r>
            <a:endParaRPr lang="en-US" dirty="0"/>
          </a:p>
        </p:txBody>
      </p:sp>
    </p:spTree>
    <p:extLst>
      <p:ext uri="{BB962C8B-B14F-4D97-AF65-F5344CB8AC3E}">
        <p14:creationId xmlns:p14="http://schemas.microsoft.com/office/powerpoint/2010/main" val="2945671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00" dirty="0" smtClean="0">
                <a:solidFill>
                  <a:srgbClr val="FFFF00"/>
                </a:solidFill>
              </a:rPr>
              <a:t>A</a:t>
            </a:r>
            <a:r>
              <a:rPr lang="en-US" dirty="0" smtClean="0">
                <a:solidFill>
                  <a:srgbClr val="FFFF00"/>
                </a:solidFill>
              </a:rPr>
              <a:t>ccelerated </a:t>
            </a:r>
            <a:r>
              <a:rPr lang="en-US" sz="5000" dirty="0" smtClean="0">
                <a:solidFill>
                  <a:srgbClr val="FFFF00"/>
                </a:solidFill>
              </a:rPr>
              <a:t>M</a:t>
            </a:r>
            <a:r>
              <a:rPr lang="en-US" dirty="0" smtClean="0">
                <a:solidFill>
                  <a:srgbClr val="FFFF00"/>
                </a:solidFill>
              </a:rPr>
              <a:t>athematics </a:t>
            </a:r>
            <a:r>
              <a:rPr lang="en-US" sz="5000" dirty="0" smtClean="0">
                <a:solidFill>
                  <a:srgbClr val="FFFF00"/>
                </a:solidFill>
              </a:rPr>
              <a:t>P</a:t>
            </a:r>
            <a:r>
              <a:rPr lang="en-US" dirty="0" smtClean="0">
                <a:solidFill>
                  <a:srgbClr val="FFFF00"/>
                </a:solidFill>
              </a:rPr>
              <a:t>rogram –</a:t>
            </a:r>
            <a:br>
              <a:rPr lang="en-US" dirty="0" smtClean="0">
                <a:solidFill>
                  <a:srgbClr val="FFFF00"/>
                </a:solidFill>
              </a:rPr>
            </a:br>
            <a:r>
              <a:rPr lang="en-US" dirty="0" smtClean="0">
                <a:solidFill>
                  <a:srgbClr val="FFFF00"/>
                </a:solidFill>
              </a:rPr>
              <a:t>AMP It Up!</a:t>
            </a:r>
            <a:endParaRPr lang="en-US" dirty="0">
              <a:solidFill>
                <a:srgbClr val="FFFF00"/>
              </a:solidFill>
            </a:endParaRPr>
          </a:p>
        </p:txBody>
      </p:sp>
      <p:sp>
        <p:nvSpPr>
          <p:cNvPr id="3" name="Content Placeholder 2"/>
          <p:cNvSpPr>
            <a:spLocks noGrp="1"/>
          </p:cNvSpPr>
          <p:nvPr>
            <p:ph idx="1"/>
          </p:nvPr>
        </p:nvSpPr>
        <p:spPr>
          <a:xfrm>
            <a:off x="457200" y="1600201"/>
            <a:ext cx="8229600" cy="4114800"/>
          </a:xfrm>
        </p:spPr>
        <p:txBody>
          <a:bodyPr>
            <a:normAutofit fontScale="92500"/>
          </a:bodyPr>
          <a:lstStyle/>
          <a:p>
            <a:r>
              <a:rPr lang="en-US" sz="2500" dirty="0" smtClean="0"/>
              <a:t>Established in Fall 2010</a:t>
            </a:r>
            <a:br>
              <a:rPr lang="en-US" sz="2500" dirty="0" smtClean="0"/>
            </a:br>
            <a:endParaRPr lang="en-US" sz="2500" dirty="0" smtClean="0"/>
          </a:p>
          <a:p>
            <a:r>
              <a:rPr lang="en-US" sz="2500" dirty="0" smtClean="0"/>
              <a:t>Students Enroll in 6-Credit “Combo” Classes</a:t>
            </a:r>
            <a:br>
              <a:rPr lang="en-US" sz="2500" dirty="0" smtClean="0"/>
            </a:br>
            <a:endParaRPr lang="en-US" sz="2500" dirty="0"/>
          </a:p>
          <a:p>
            <a:r>
              <a:rPr lang="en-US" sz="2500" dirty="0" smtClean="0"/>
              <a:t>Combined Course Options:</a:t>
            </a:r>
            <a:br>
              <a:rPr lang="en-US" sz="2500" dirty="0" smtClean="0"/>
            </a:br>
            <a:endParaRPr lang="en-US" sz="2500" dirty="0" smtClean="0"/>
          </a:p>
          <a:p>
            <a:pPr lvl="1"/>
            <a:r>
              <a:rPr lang="en-US" sz="2500" dirty="0" smtClean="0"/>
              <a:t>Pre-Algebra &amp; Introductory Algebra</a:t>
            </a:r>
          </a:p>
          <a:p>
            <a:pPr lvl="1"/>
            <a:r>
              <a:rPr lang="en-US" sz="2500" dirty="0" smtClean="0"/>
              <a:t>Introductory Algebra &amp; Intermediate Algebra (But…)</a:t>
            </a:r>
          </a:p>
          <a:p>
            <a:pPr lvl="1"/>
            <a:r>
              <a:rPr lang="en-US" sz="2500" dirty="0" smtClean="0"/>
              <a:t>Intermediate Algebra &amp; College Algebra</a:t>
            </a:r>
          </a:p>
          <a:p>
            <a:pPr lvl="1"/>
            <a:r>
              <a:rPr lang="en-US" sz="2500" dirty="0" smtClean="0"/>
              <a:t>Intermediate Algebra &amp; Applied Algebra and Trigonometry</a:t>
            </a:r>
          </a:p>
          <a:p>
            <a:endParaRPr lang="en-US" dirty="0" smtClean="0"/>
          </a:p>
          <a:p>
            <a:endParaRPr lang="en-US" dirty="0"/>
          </a:p>
        </p:txBody>
      </p:sp>
    </p:spTree>
    <p:extLst>
      <p:ext uri="{BB962C8B-B14F-4D97-AF65-F5344CB8AC3E}">
        <p14:creationId xmlns:p14="http://schemas.microsoft.com/office/powerpoint/2010/main" val="101548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724400"/>
            <a:ext cx="4191000" cy="1143000"/>
          </a:xfrm>
        </p:spPr>
        <p:txBody>
          <a:bodyPr>
            <a:noAutofit/>
          </a:bodyPr>
          <a:lstStyle/>
          <a:p>
            <a:pPr algn="ctr"/>
            <a:r>
              <a:rPr lang="en-US" sz="4500" dirty="0" smtClean="0">
                <a:solidFill>
                  <a:srgbClr val="FFFF00"/>
                </a:solidFill>
              </a:rPr>
              <a:t>AMP </a:t>
            </a:r>
            <a:br>
              <a:rPr lang="en-US" sz="4500" dirty="0" smtClean="0">
                <a:solidFill>
                  <a:srgbClr val="FFFF00"/>
                </a:solidFill>
              </a:rPr>
            </a:br>
            <a:r>
              <a:rPr lang="en-US" sz="4500" dirty="0" smtClean="0">
                <a:solidFill>
                  <a:srgbClr val="FFFF00"/>
                </a:solidFill>
              </a:rPr>
              <a:t>Offerings</a:t>
            </a:r>
            <a:endParaRPr lang="en-US" sz="4500" dirty="0">
              <a:solidFill>
                <a:srgbClr val="FFFF00"/>
              </a:solidFill>
            </a:endParaRPr>
          </a:p>
        </p:txBody>
      </p:sp>
      <p:grpSp>
        <p:nvGrpSpPr>
          <p:cNvPr id="59" name="Group 58"/>
          <p:cNvGrpSpPr/>
          <p:nvPr/>
        </p:nvGrpSpPr>
        <p:grpSpPr>
          <a:xfrm>
            <a:off x="304800" y="381000"/>
            <a:ext cx="1828800" cy="457200"/>
            <a:chOff x="304800" y="304800"/>
            <a:chExt cx="1828800" cy="457200"/>
          </a:xfrm>
        </p:grpSpPr>
        <p:sp>
          <p:nvSpPr>
            <p:cNvPr id="6" name="Rounded Rectangle 5"/>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081</a:t>
              </a:r>
            </a:p>
          </p:txBody>
        </p:sp>
      </p:grpSp>
      <p:cxnSp>
        <p:nvCxnSpPr>
          <p:cNvPr id="45" name="Straight Arrow Connector 44"/>
          <p:cNvCxnSpPr/>
          <p:nvPr/>
        </p:nvCxnSpPr>
        <p:spPr>
          <a:xfrm>
            <a:off x="1200686" y="3124200"/>
            <a:ext cx="2990314" cy="68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flipV="1">
            <a:off x="6694748" y="5929952"/>
            <a:ext cx="371068" cy="228600"/>
          </a:xfrm>
          <a:prstGeom prst="straightConnector1">
            <a:avLst/>
          </a:prstGeom>
          <a:ln w="28575">
            <a:solidFill>
              <a:schemeClr val="bg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4789748" y="5091752"/>
            <a:ext cx="1828800" cy="457200"/>
            <a:chOff x="304800" y="304800"/>
            <a:chExt cx="1828800" cy="457200"/>
          </a:xfrm>
        </p:grpSpPr>
        <p:sp>
          <p:nvSpPr>
            <p:cNvPr id="61" name="Rounded Rectangle 60"/>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165</a:t>
              </a:r>
            </a:p>
          </p:txBody>
        </p:sp>
      </p:grpSp>
      <p:grpSp>
        <p:nvGrpSpPr>
          <p:cNvPr id="63" name="Group 62"/>
          <p:cNvGrpSpPr/>
          <p:nvPr/>
        </p:nvGrpSpPr>
        <p:grpSpPr>
          <a:xfrm>
            <a:off x="4789748" y="4329752"/>
            <a:ext cx="1828800" cy="457200"/>
            <a:chOff x="304800" y="304800"/>
            <a:chExt cx="1828800" cy="457200"/>
          </a:xfrm>
        </p:grpSpPr>
        <p:sp>
          <p:nvSpPr>
            <p:cNvPr id="64" name="Rounded Rectangle 63"/>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163</a:t>
              </a:r>
            </a:p>
          </p:txBody>
        </p:sp>
      </p:grpSp>
      <p:grpSp>
        <p:nvGrpSpPr>
          <p:cNvPr id="66" name="Group 65"/>
          <p:cNvGrpSpPr/>
          <p:nvPr/>
        </p:nvGrpSpPr>
        <p:grpSpPr>
          <a:xfrm>
            <a:off x="4789748" y="3796352"/>
            <a:ext cx="1818868" cy="457200"/>
            <a:chOff x="304800" y="304800"/>
            <a:chExt cx="1828800" cy="457200"/>
          </a:xfrm>
        </p:grpSpPr>
        <p:sp>
          <p:nvSpPr>
            <p:cNvPr id="67" name="Rounded Rectangle 66"/>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153</a:t>
              </a:r>
            </a:p>
          </p:txBody>
        </p:sp>
      </p:grpSp>
      <p:grpSp>
        <p:nvGrpSpPr>
          <p:cNvPr id="69" name="Group 68"/>
          <p:cNvGrpSpPr/>
          <p:nvPr/>
        </p:nvGrpSpPr>
        <p:grpSpPr>
          <a:xfrm>
            <a:off x="4789748" y="3262952"/>
            <a:ext cx="1828800" cy="457200"/>
            <a:chOff x="304800" y="304800"/>
            <a:chExt cx="1828800" cy="457200"/>
          </a:xfrm>
        </p:grpSpPr>
        <p:sp>
          <p:nvSpPr>
            <p:cNvPr id="70" name="Rounded Rectangle 69"/>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135</a:t>
              </a:r>
            </a:p>
          </p:txBody>
        </p:sp>
      </p:grpSp>
      <p:grpSp>
        <p:nvGrpSpPr>
          <p:cNvPr id="72" name="Group 71"/>
          <p:cNvGrpSpPr/>
          <p:nvPr/>
        </p:nvGrpSpPr>
        <p:grpSpPr>
          <a:xfrm>
            <a:off x="4789748" y="2729552"/>
            <a:ext cx="1828800" cy="457200"/>
            <a:chOff x="304800" y="304800"/>
            <a:chExt cx="1828800" cy="457200"/>
          </a:xfrm>
        </p:grpSpPr>
        <p:sp>
          <p:nvSpPr>
            <p:cNvPr id="73" name="Rounded Rectangle 72"/>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133</a:t>
              </a:r>
            </a:p>
          </p:txBody>
        </p:sp>
      </p:grpSp>
      <p:grpSp>
        <p:nvGrpSpPr>
          <p:cNvPr id="75" name="Group 74"/>
          <p:cNvGrpSpPr/>
          <p:nvPr/>
        </p:nvGrpSpPr>
        <p:grpSpPr>
          <a:xfrm>
            <a:off x="4789748" y="2196152"/>
            <a:ext cx="1828800" cy="457200"/>
            <a:chOff x="304800" y="304800"/>
            <a:chExt cx="1828800" cy="457200"/>
          </a:xfrm>
        </p:grpSpPr>
        <p:sp>
          <p:nvSpPr>
            <p:cNvPr id="76" name="Rounded Rectangle 75"/>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132</a:t>
              </a:r>
            </a:p>
          </p:txBody>
        </p:sp>
      </p:grpSp>
      <p:grpSp>
        <p:nvGrpSpPr>
          <p:cNvPr id="78" name="Group 77"/>
          <p:cNvGrpSpPr/>
          <p:nvPr/>
        </p:nvGrpSpPr>
        <p:grpSpPr>
          <a:xfrm>
            <a:off x="4789748" y="1662752"/>
            <a:ext cx="1828800" cy="457200"/>
            <a:chOff x="304800" y="304800"/>
            <a:chExt cx="1828800" cy="457200"/>
          </a:xfrm>
        </p:grpSpPr>
        <p:sp>
          <p:nvSpPr>
            <p:cNvPr id="79" name="Rounded Rectangle 78"/>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131</a:t>
              </a:r>
            </a:p>
          </p:txBody>
        </p:sp>
      </p:grpSp>
      <p:grpSp>
        <p:nvGrpSpPr>
          <p:cNvPr id="81" name="Group 80"/>
          <p:cNvGrpSpPr/>
          <p:nvPr/>
        </p:nvGrpSpPr>
        <p:grpSpPr>
          <a:xfrm>
            <a:off x="4789748" y="1129352"/>
            <a:ext cx="1828800" cy="457200"/>
            <a:chOff x="304800" y="304800"/>
            <a:chExt cx="1828800" cy="457200"/>
          </a:xfrm>
        </p:grpSpPr>
        <p:sp>
          <p:nvSpPr>
            <p:cNvPr id="82" name="Rounded Rectangle 81"/>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125</a:t>
              </a:r>
            </a:p>
          </p:txBody>
        </p:sp>
      </p:grpSp>
      <p:grpSp>
        <p:nvGrpSpPr>
          <p:cNvPr id="84" name="Group 83"/>
          <p:cNvGrpSpPr/>
          <p:nvPr/>
        </p:nvGrpSpPr>
        <p:grpSpPr>
          <a:xfrm>
            <a:off x="4789748" y="595952"/>
            <a:ext cx="1828800" cy="457200"/>
            <a:chOff x="304800" y="304800"/>
            <a:chExt cx="1828800" cy="457200"/>
          </a:xfrm>
        </p:grpSpPr>
        <p:sp>
          <p:nvSpPr>
            <p:cNvPr id="85" name="Rounded Rectangle 84"/>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111</a:t>
              </a:r>
            </a:p>
          </p:txBody>
        </p:sp>
      </p:grpSp>
      <p:grpSp>
        <p:nvGrpSpPr>
          <p:cNvPr id="87" name="Group 86"/>
          <p:cNvGrpSpPr/>
          <p:nvPr/>
        </p:nvGrpSpPr>
        <p:grpSpPr>
          <a:xfrm>
            <a:off x="304800" y="1295400"/>
            <a:ext cx="1828800" cy="457200"/>
            <a:chOff x="304800" y="304800"/>
            <a:chExt cx="1828800" cy="457200"/>
          </a:xfrm>
        </p:grpSpPr>
        <p:sp>
          <p:nvSpPr>
            <p:cNvPr id="88" name="Rounded Rectangle 87"/>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082</a:t>
              </a:r>
            </a:p>
          </p:txBody>
        </p:sp>
      </p:grpSp>
      <p:grpSp>
        <p:nvGrpSpPr>
          <p:cNvPr id="90" name="Group 89"/>
          <p:cNvGrpSpPr/>
          <p:nvPr/>
        </p:nvGrpSpPr>
        <p:grpSpPr>
          <a:xfrm>
            <a:off x="304798" y="2209800"/>
            <a:ext cx="1828800" cy="457200"/>
            <a:chOff x="304800" y="304800"/>
            <a:chExt cx="1828800" cy="457200"/>
          </a:xfrm>
        </p:grpSpPr>
        <p:sp>
          <p:nvSpPr>
            <p:cNvPr id="91" name="Rounded Rectangle 90"/>
            <p:cNvSpPr/>
            <p:nvPr/>
          </p:nvSpPr>
          <p:spPr>
            <a:xfrm>
              <a:off x="304800" y="304800"/>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512616" y="348734"/>
              <a:ext cx="1413165" cy="369332"/>
            </a:xfrm>
            <a:prstGeom prst="rect">
              <a:avLst/>
            </a:prstGeom>
            <a:solidFill>
              <a:srgbClr val="F8FC6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mj-lt"/>
                </a:rPr>
                <a:t>MATH 083</a:t>
              </a:r>
            </a:p>
          </p:txBody>
        </p:sp>
      </p:grpSp>
      <p:sp>
        <p:nvSpPr>
          <p:cNvPr id="96" name="Left Brace 95"/>
          <p:cNvSpPr/>
          <p:nvPr/>
        </p:nvSpPr>
        <p:spPr>
          <a:xfrm>
            <a:off x="4267200" y="457200"/>
            <a:ext cx="903548" cy="4482152"/>
          </a:xfrm>
          <a:prstGeom prst="lef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ln>
                <a:solidFill>
                  <a:schemeClr val="bg1">
                    <a:lumMod val="75000"/>
                    <a:lumOff val="25000"/>
                  </a:schemeClr>
                </a:solidFill>
              </a:ln>
              <a:solidFill>
                <a:schemeClr val="bg1">
                  <a:lumMod val="75000"/>
                  <a:lumOff val="25000"/>
                </a:schemeClr>
              </a:solidFill>
            </a:endParaRPr>
          </a:p>
        </p:txBody>
      </p:sp>
      <p:cxnSp>
        <p:nvCxnSpPr>
          <p:cNvPr id="100" name="Straight Arrow Connector 99"/>
          <p:cNvCxnSpPr/>
          <p:nvPr/>
        </p:nvCxnSpPr>
        <p:spPr>
          <a:xfrm>
            <a:off x="1219200" y="838200"/>
            <a:ext cx="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1" name="Straight Arrow Connector 100"/>
          <p:cNvCxnSpPr/>
          <p:nvPr/>
        </p:nvCxnSpPr>
        <p:spPr>
          <a:xfrm>
            <a:off x="1208958" y="1752600"/>
            <a:ext cx="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2" name="Straight Arrow Connector 101"/>
          <p:cNvCxnSpPr/>
          <p:nvPr/>
        </p:nvCxnSpPr>
        <p:spPr>
          <a:xfrm>
            <a:off x="1208958" y="2667000"/>
            <a:ext cx="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2" name="Rounded Rectangle 111"/>
          <p:cNvSpPr/>
          <p:nvPr/>
        </p:nvSpPr>
        <p:spPr>
          <a:xfrm>
            <a:off x="4789748" y="5777552"/>
            <a:ext cx="1828800" cy="457200"/>
          </a:xfrm>
          <a:prstGeom prst="roundRect">
            <a:avLst/>
          </a:prstGeom>
          <a:solidFill>
            <a:srgbClr val="F8FC64"/>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   MATH 251 …  </a:t>
            </a:r>
          </a:p>
        </p:txBody>
      </p:sp>
      <p:cxnSp>
        <p:nvCxnSpPr>
          <p:cNvPr id="114" name="Straight Arrow Connector 113"/>
          <p:cNvCxnSpPr/>
          <p:nvPr/>
        </p:nvCxnSpPr>
        <p:spPr>
          <a:xfrm flipH="1">
            <a:off x="5704148" y="5548952"/>
            <a:ext cx="2" cy="2725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6" name="TextBox 115"/>
          <p:cNvSpPr txBox="1"/>
          <p:nvPr/>
        </p:nvSpPr>
        <p:spPr>
          <a:xfrm>
            <a:off x="6629400" y="609600"/>
            <a:ext cx="2218492" cy="369332"/>
          </a:xfrm>
          <a:prstGeom prst="rect">
            <a:avLst/>
          </a:prstGeom>
          <a:noFill/>
          <a:ln>
            <a:noFill/>
          </a:ln>
        </p:spPr>
        <p:txBody>
          <a:bodyPr wrap="none" rtlCol="0">
            <a:spAutoFit/>
          </a:bodyPr>
          <a:lstStyle/>
          <a:p>
            <a:r>
              <a:rPr lang="en-US" b="1" dirty="0" smtClean="0">
                <a:solidFill>
                  <a:srgbClr val="F8FC64"/>
                </a:solidFill>
              </a:rPr>
              <a:t>Ideas in Mathematics</a:t>
            </a:r>
            <a:endParaRPr lang="en-US" b="1" dirty="0">
              <a:solidFill>
                <a:srgbClr val="F8FC64"/>
              </a:solidFill>
            </a:endParaRPr>
          </a:p>
        </p:txBody>
      </p:sp>
      <p:sp>
        <p:nvSpPr>
          <p:cNvPr id="117" name="TextBox 116"/>
          <p:cNvSpPr txBox="1"/>
          <p:nvPr/>
        </p:nvSpPr>
        <p:spPr>
          <a:xfrm>
            <a:off x="6629400" y="1219200"/>
            <a:ext cx="1986057" cy="369332"/>
          </a:xfrm>
          <a:prstGeom prst="rect">
            <a:avLst/>
          </a:prstGeom>
          <a:noFill/>
          <a:ln>
            <a:noFill/>
          </a:ln>
        </p:spPr>
        <p:txBody>
          <a:bodyPr wrap="none" rtlCol="0">
            <a:spAutoFit/>
          </a:bodyPr>
          <a:lstStyle/>
          <a:p>
            <a:r>
              <a:rPr lang="en-US" b="1" dirty="0" smtClean="0">
                <a:solidFill>
                  <a:srgbClr val="F8FC64"/>
                </a:solidFill>
              </a:rPr>
              <a:t>Finite Mathematics</a:t>
            </a:r>
            <a:endParaRPr lang="en-US" b="1" dirty="0">
              <a:solidFill>
                <a:srgbClr val="F8FC64"/>
              </a:solidFill>
            </a:endParaRPr>
          </a:p>
        </p:txBody>
      </p:sp>
      <p:sp>
        <p:nvSpPr>
          <p:cNvPr id="118" name="TextBox 117"/>
          <p:cNvSpPr txBox="1"/>
          <p:nvPr/>
        </p:nvSpPr>
        <p:spPr>
          <a:xfrm>
            <a:off x="7304348" y="2119952"/>
            <a:ext cx="1027654" cy="646331"/>
          </a:xfrm>
          <a:prstGeom prst="rect">
            <a:avLst/>
          </a:prstGeom>
          <a:noFill/>
          <a:ln>
            <a:noFill/>
          </a:ln>
        </p:spPr>
        <p:txBody>
          <a:bodyPr wrap="none" rtlCol="0">
            <a:spAutoFit/>
          </a:bodyPr>
          <a:lstStyle/>
          <a:p>
            <a:r>
              <a:rPr lang="en-US" b="1" dirty="0" smtClean="0">
                <a:solidFill>
                  <a:srgbClr val="F8FC64"/>
                </a:solidFill>
              </a:rPr>
              <a:t>Teacher </a:t>
            </a:r>
            <a:br>
              <a:rPr lang="en-US" b="1" dirty="0" smtClean="0">
                <a:solidFill>
                  <a:srgbClr val="F8FC64"/>
                </a:solidFill>
              </a:rPr>
            </a:br>
            <a:r>
              <a:rPr lang="en-US" b="1" dirty="0" smtClean="0">
                <a:solidFill>
                  <a:srgbClr val="F8FC64"/>
                </a:solidFill>
              </a:rPr>
              <a:t>Ed. Math</a:t>
            </a:r>
            <a:endParaRPr lang="en-US" b="1" dirty="0">
              <a:solidFill>
                <a:srgbClr val="F8FC64"/>
              </a:solidFill>
            </a:endParaRPr>
          </a:p>
        </p:txBody>
      </p:sp>
      <p:sp>
        <p:nvSpPr>
          <p:cNvPr id="119" name="Left Brace 118"/>
          <p:cNvSpPr/>
          <p:nvPr/>
        </p:nvSpPr>
        <p:spPr>
          <a:xfrm flipH="1">
            <a:off x="6389948" y="1662752"/>
            <a:ext cx="824764" cy="1524000"/>
          </a:xfrm>
          <a:prstGeom prst="leftBrace">
            <a:avLst/>
          </a:prstGeom>
          <a:noFill/>
          <a:ln w="28575">
            <a:solidFill>
              <a:srgbClr val="F8FC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bg1">
                    <a:lumMod val="75000"/>
                    <a:lumOff val="25000"/>
                  </a:schemeClr>
                </a:solidFill>
              </a:ln>
              <a:solidFill>
                <a:schemeClr val="bg1">
                  <a:lumMod val="75000"/>
                  <a:lumOff val="25000"/>
                </a:schemeClr>
              </a:solidFill>
            </a:endParaRPr>
          </a:p>
        </p:txBody>
      </p:sp>
      <p:sp>
        <p:nvSpPr>
          <p:cNvPr id="120" name="TextBox 119"/>
          <p:cNvSpPr txBox="1"/>
          <p:nvPr/>
        </p:nvSpPr>
        <p:spPr>
          <a:xfrm>
            <a:off x="6629400" y="3200400"/>
            <a:ext cx="1787669" cy="646331"/>
          </a:xfrm>
          <a:prstGeom prst="rect">
            <a:avLst/>
          </a:prstGeom>
          <a:noFill/>
          <a:ln>
            <a:noFill/>
          </a:ln>
        </p:spPr>
        <p:txBody>
          <a:bodyPr wrap="none" rtlCol="0">
            <a:spAutoFit/>
          </a:bodyPr>
          <a:lstStyle/>
          <a:p>
            <a:r>
              <a:rPr lang="en-US" b="1" dirty="0" smtClean="0">
                <a:solidFill>
                  <a:srgbClr val="F8FC64"/>
                </a:solidFill>
              </a:rPr>
              <a:t>Applied Algebra</a:t>
            </a:r>
            <a:br>
              <a:rPr lang="en-US" b="1" dirty="0" smtClean="0">
                <a:solidFill>
                  <a:srgbClr val="F8FC64"/>
                </a:solidFill>
              </a:rPr>
            </a:br>
            <a:r>
              <a:rPr lang="en-US" b="1" dirty="0" smtClean="0">
                <a:solidFill>
                  <a:srgbClr val="F8FC64"/>
                </a:solidFill>
              </a:rPr>
              <a:t>&amp; Trigonometry</a:t>
            </a:r>
            <a:endParaRPr lang="en-US" b="1" dirty="0">
              <a:solidFill>
                <a:srgbClr val="F8FC64"/>
              </a:solidFill>
            </a:endParaRPr>
          </a:p>
        </p:txBody>
      </p:sp>
      <p:sp>
        <p:nvSpPr>
          <p:cNvPr id="123" name="TextBox 122"/>
          <p:cNvSpPr txBox="1"/>
          <p:nvPr/>
        </p:nvSpPr>
        <p:spPr>
          <a:xfrm>
            <a:off x="6618548" y="3872552"/>
            <a:ext cx="1191352" cy="369332"/>
          </a:xfrm>
          <a:prstGeom prst="rect">
            <a:avLst/>
          </a:prstGeom>
          <a:noFill/>
          <a:ln>
            <a:noFill/>
          </a:ln>
        </p:spPr>
        <p:txBody>
          <a:bodyPr wrap="none" rtlCol="0">
            <a:spAutoFit/>
          </a:bodyPr>
          <a:lstStyle/>
          <a:p>
            <a:r>
              <a:rPr lang="en-US" b="1" dirty="0" smtClean="0">
                <a:solidFill>
                  <a:srgbClr val="F8FC64"/>
                </a:solidFill>
              </a:rPr>
              <a:t>Statistics </a:t>
            </a:r>
            <a:endParaRPr lang="en-US" b="1" dirty="0">
              <a:solidFill>
                <a:srgbClr val="F8FC64"/>
              </a:solidFill>
            </a:endParaRPr>
          </a:p>
        </p:txBody>
      </p:sp>
      <p:sp>
        <p:nvSpPr>
          <p:cNvPr id="124" name="TextBox 123"/>
          <p:cNvSpPr txBox="1"/>
          <p:nvPr/>
        </p:nvSpPr>
        <p:spPr>
          <a:xfrm>
            <a:off x="6618548" y="4405952"/>
            <a:ext cx="1736822" cy="369332"/>
          </a:xfrm>
          <a:prstGeom prst="rect">
            <a:avLst/>
          </a:prstGeom>
          <a:noFill/>
          <a:ln>
            <a:noFill/>
          </a:ln>
        </p:spPr>
        <p:txBody>
          <a:bodyPr wrap="none" rtlCol="0">
            <a:spAutoFit/>
          </a:bodyPr>
          <a:lstStyle/>
          <a:p>
            <a:r>
              <a:rPr lang="en-US" b="1" dirty="0" smtClean="0">
                <a:solidFill>
                  <a:srgbClr val="F8FC64"/>
                </a:solidFill>
              </a:rPr>
              <a:t>College Algebra</a:t>
            </a:r>
            <a:endParaRPr lang="en-US" b="1" dirty="0">
              <a:solidFill>
                <a:srgbClr val="F8FC64"/>
              </a:solidFill>
            </a:endParaRPr>
          </a:p>
        </p:txBody>
      </p:sp>
      <p:sp>
        <p:nvSpPr>
          <p:cNvPr id="125" name="TextBox 124"/>
          <p:cNvSpPr txBox="1"/>
          <p:nvPr/>
        </p:nvSpPr>
        <p:spPr>
          <a:xfrm>
            <a:off x="6618548" y="5091752"/>
            <a:ext cx="1375505" cy="369332"/>
          </a:xfrm>
          <a:prstGeom prst="rect">
            <a:avLst/>
          </a:prstGeom>
          <a:noFill/>
          <a:ln>
            <a:noFill/>
          </a:ln>
        </p:spPr>
        <p:txBody>
          <a:bodyPr wrap="none" rtlCol="0">
            <a:spAutoFit/>
          </a:bodyPr>
          <a:lstStyle/>
          <a:p>
            <a:r>
              <a:rPr lang="en-US" b="1" dirty="0" smtClean="0">
                <a:solidFill>
                  <a:srgbClr val="F8FC64"/>
                </a:solidFill>
              </a:rPr>
              <a:t>Pre-Calculus</a:t>
            </a:r>
            <a:endParaRPr lang="en-US" b="1" dirty="0">
              <a:solidFill>
                <a:srgbClr val="F8FC64"/>
              </a:solidFill>
            </a:endParaRPr>
          </a:p>
        </p:txBody>
      </p:sp>
      <p:sp>
        <p:nvSpPr>
          <p:cNvPr id="126" name="TextBox 125"/>
          <p:cNvSpPr txBox="1"/>
          <p:nvPr/>
        </p:nvSpPr>
        <p:spPr>
          <a:xfrm>
            <a:off x="2133598" y="424934"/>
            <a:ext cx="1454244" cy="369332"/>
          </a:xfrm>
          <a:prstGeom prst="rect">
            <a:avLst/>
          </a:prstGeom>
          <a:noFill/>
          <a:ln>
            <a:noFill/>
          </a:ln>
        </p:spPr>
        <p:txBody>
          <a:bodyPr wrap="none" rtlCol="0">
            <a:spAutoFit/>
          </a:bodyPr>
          <a:lstStyle/>
          <a:p>
            <a:r>
              <a:rPr lang="en-US" b="1" dirty="0" smtClean="0">
                <a:solidFill>
                  <a:srgbClr val="F8FC64"/>
                </a:solidFill>
              </a:rPr>
              <a:t>Pre-Algebra</a:t>
            </a:r>
            <a:endParaRPr lang="en-US" b="1" dirty="0">
              <a:solidFill>
                <a:srgbClr val="F8FC64"/>
              </a:solidFill>
            </a:endParaRPr>
          </a:p>
        </p:txBody>
      </p:sp>
      <p:sp>
        <p:nvSpPr>
          <p:cNvPr id="127" name="TextBox 126"/>
          <p:cNvSpPr txBox="1"/>
          <p:nvPr/>
        </p:nvSpPr>
        <p:spPr>
          <a:xfrm>
            <a:off x="2133598" y="1339334"/>
            <a:ext cx="2224135" cy="369332"/>
          </a:xfrm>
          <a:prstGeom prst="rect">
            <a:avLst/>
          </a:prstGeom>
          <a:noFill/>
          <a:ln>
            <a:noFill/>
          </a:ln>
        </p:spPr>
        <p:txBody>
          <a:bodyPr wrap="none" rtlCol="0">
            <a:spAutoFit/>
          </a:bodyPr>
          <a:lstStyle/>
          <a:p>
            <a:r>
              <a:rPr lang="en-US" b="1" dirty="0" smtClean="0">
                <a:solidFill>
                  <a:srgbClr val="F8FC64"/>
                </a:solidFill>
              </a:rPr>
              <a:t>Introductory Algebra</a:t>
            </a:r>
            <a:endParaRPr lang="en-US" b="1" dirty="0">
              <a:solidFill>
                <a:srgbClr val="F8FC64"/>
              </a:solidFill>
            </a:endParaRPr>
          </a:p>
        </p:txBody>
      </p:sp>
      <p:sp>
        <p:nvSpPr>
          <p:cNvPr id="128" name="TextBox 127"/>
          <p:cNvSpPr txBox="1"/>
          <p:nvPr/>
        </p:nvSpPr>
        <p:spPr>
          <a:xfrm>
            <a:off x="2133600" y="2209800"/>
            <a:ext cx="2212722" cy="369332"/>
          </a:xfrm>
          <a:prstGeom prst="rect">
            <a:avLst/>
          </a:prstGeom>
          <a:noFill/>
          <a:ln>
            <a:noFill/>
          </a:ln>
        </p:spPr>
        <p:txBody>
          <a:bodyPr wrap="none" rtlCol="0">
            <a:spAutoFit/>
          </a:bodyPr>
          <a:lstStyle/>
          <a:p>
            <a:r>
              <a:rPr lang="en-US" b="1" dirty="0" smtClean="0">
                <a:solidFill>
                  <a:srgbClr val="F8FC64"/>
                </a:solidFill>
              </a:rPr>
              <a:t>Intermediate Algebra</a:t>
            </a:r>
            <a:endParaRPr lang="en-US" b="1" dirty="0">
              <a:solidFill>
                <a:srgbClr val="F8FC64"/>
              </a:solidFill>
            </a:endParaRPr>
          </a:p>
        </p:txBody>
      </p:sp>
      <p:sp>
        <p:nvSpPr>
          <p:cNvPr id="2" name="Rounded Rectangle 1"/>
          <p:cNvSpPr/>
          <p:nvPr/>
        </p:nvSpPr>
        <p:spPr>
          <a:xfrm>
            <a:off x="304798" y="304800"/>
            <a:ext cx="1828802" cy="1524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304800" y="1219200"/>
            <a:ext cx="1828802" cy="1540133"/>
          </a:xfrm>
          <a:prstGeom prst="roundRect">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04800" y="2057400"/>
            <a:ext cx="6324602" cy="2819400"/>
            <a:chOff x="304800" y="2057400"/>
            <a:chExt cx="6324602" cy="2819400"/>
          </a:xfrm>
        </p:grpSpPr>
        <p:sp>
          <p:nvSpPr>
            <p:cNvPr id="94" name="Rounded Rectangle 93"/>
            <p:cNvSpPr/>
            <p:nvPr/>
          </p:nvSpPr>
          <p:spPr>
            <a:xfrm>
              <a:off x="304800" y="2057400"/>
              <a:ext cx="1828802" cy="794266"/>
            </a:xfrm>
            <a:prstGeom prst="roundRec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4800600" y="4267200"/>
              <a:ext cx="1828802" cy="609600"/>
            </a:xfrm>
            <a:prstGeom prst="roundRec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endCxn id="95" idx="1"/>
            </p:cNvCxnSpPr>
            <p:nvPr/>
          </p:nvCxnSpPr>
          <p:spPr>
            <a:xfrm>
              <a:off x="2057400" y="2819400"/>
              <a:ext cx="2743200" cy="1752600"/>
            </a:xfrm>
            <a:prstGeom prst="line">
              <a:avLst/>
            </a:prstGeom>
            <a:ln w="57150">
              <a:solidFill>
                <a:srgbClr val="66FF33"/>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a:stCxn id="94" idx="3"/>
            <a:endCxn id="99" idx="1"/>
          </p:cNvCxnSpPr>
          <p:nvPr/>
        </p:nvCxnSpPr>
        <p:spPr>
          <a:xfrm>
            <a:off x="2133602" y="2454533"/>
            <a:ext cx="2656146" cy="1037019"/>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4789748" y="3186752"/>
            <a:ext cx="1828800" cy="609600"/>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5" name="Rounded Rectangle 104"/>
          <p:cNvSpPr/>
          <p:nvPr/>
        </p:nvSpPr>
        <p:spPr>
          <a:xfrm>
            <a:off x="304800" y="1905000"/>
            <a:ext cx="1828800" cy="1143000"/>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cxnSp>
        <p:nvCxnSpPr>
          <p:cNvPr id="110" name="Straight Arrow Connector 109"/>
          <p:cNvCxnSpPr>
            <a:stCxn id="95" idx="2"/>
          </p:cNvCxnSpPr>
          <p:nvPr/>
        </p:nvCxnSpPr>
        <p:spPr>
          <a:xfrm flipH="1">
            <a:off x="5704148" y="4876800"/>
            <a:ext cx="10853" cy="2911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3" name="TextBox 132"/>
          <p:cNvSpPr txBox="1"/>
          <p:nvPr/>
        </p:nvSpPr>
        <p:spPr>
          <a:xfrm>
            <a:off x="6629400" y="5791200"/>
            <a:ext cx="1285929" cy="369332"/>
          </a:xfrm>
          <a:prstGeom prst="rect">
            <a:avLst/>
          </a:prstGeom>
          <a:noFill/>
          <a:ln>
            <a:noFill/>
          </a:ln>
        </p:spPr>
        <p:txBody>
          <a:bodyPr wrap="none" rtlCol="0">
            <a:spAutoFit/>
          </a:bodyPr>
          <a:lstStyle/>
          <a:p>
            <a:r>
              <a:rPr lang="en-US" b="1" dirty="0" smtClean="0">
                <a:solidFill>
                  <a:srgbClr val="F8FC64"/>
                </a:solidFill>
              </a:rPr>
              <a:t>Calculus …</a:t>
            </a:r>
            <a:endParaRPr lang="en-US" b="1" dirty="0">
              <a:solidFill>
                <a:srgbClr val="F8FC64"/>
              </a:solidFill>
            </a:endParaRPr>
          </a:p>
        </p:txBody>
      </p:sp>
    </p:spTree>
    <p:extLst>
      <p:ext uri="{BB962C8B-B14F-4D97-AF65-F5344CB8AC3E}">
        <p14:creationId xmlns:p14="http://schemas.microsoft.com/office/powerpoint/2010/main" val="15020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rPr>
              <a:t>Data – MATH 081/082 Combined </a:t>
            </a:r>
            <a:endParaRPr lang="en-US" dirty="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61147291"/>
              </p:ext>
            </p:extLst>
          </p:nvPr>
        </p:nvGraphicFramePr>
        <p:xfrm>
          <a:off x="1066800" y="1752600"/>
          <a:ext cx="6705600" cy="3860800"/>
        </p:xfrm>
        <a:graphic>
          <a:graphicData uri="http://schemas.openxmlformats.org/drawingml/2006/table">
            <a:tbl>
              <a:tblPr firstRow="1" bandRow="1">
                <a:tableStyleId>{5C22544A-7EE6-4342-B048-85BDC9FD1C3A}</a:tableStyleId>
              </a:tblPr>
              <a:tblGrid>
                <a:gridCol w="2235200"/>
                <a:gridCol w="2235200"/>
                <a:gridCol w="2235200"/>
              </a:tblGrid>
              <a:tr h="482600">
                <a:tc>
                  <a:txBody>
                    <a:bodyPr/>
                    <a:lstStyle/>
                    <a:p>
                      <a:endParaRPr lang="en-US" dirty="0"/>
                    </a:p>
                  </a:txBody>
                  <a:tcPr/>
                </a:tc>
                <a:tc>
                  <a:txBody>
                    <a:bodyPr/>
                    <a:lstStyle/>
                    <a:p>
                      <a:pPr algn="ctr"/>
                      <a:r>
                        <a:rPr lang="en-US" dirty="0" smtClean="0"/>
                        <a:t>Traditional</a:t>
                      </a:r>
                      <a:endParaRPr lang="en-US" dirty="0"/>
                    </a:p>
                  </a:txBody>
                  <a:tcPr/>
                </a:tc>
                <a:tc>
                  <a:txBody>
                    <a:bodyPr/>
                    <a:lstStyle/>
                    <a:p>
                      <a:pPr algn="ctr"/>
                      <a:r>
                        <a:rPr lang="en-US" dirty="0" smtClean="0"/>
                        <a:t>081/082 AMP</a:t>
                      </a:r>
                      <a:endParaRPr lang="en-US" dirty="0"/>
                    </a:p>
                  </a:txBody>
                  <a:tcPr/>
                </a:tc>
              </a:tr>
              <a:tr h="482600">
                <a:tc>
                  <a:txBody>
                    <a:bodyPr/>
                    <a:lstStyle/>
                    <a:p>
                      <a:r>
                        <a:rPr lang="en-US" dirty="0" smtClean="0"/>
                        <a:t>Pass M 081</a:t>
                      </a:r>
                      <a:endParaRPr lang="en-US" dirty="0"/>
                    </a:p>
                  </a:txBody>
                  <a:tcPr/>
                </a:tc>
                <a:tc>
                  <a:txBody>
                    <a:bodyPr/>
                    <a:lstStyle/>
                    <a:p>
                      <a:pPr algn="ctr"/>
                      <a:r>
                        <a:rPr lang="en-US" dirty="0" smtClean="0"/>
                        <a:t>59.2%</a:t>
                      </a:r>
                      <a:endParaRPr lang="en-US" dirty="0"/>
                    </a:p>
                  </a:txBody>
                  <a:tcPr/>
                </a:tc>
                <a:tc>
                  <a:txBody>
                    <a:bodyPr/>
                    <a:lstStyle/>
                    <a:p>
                      <a:pPr algn="ctr"/>
                      <a:r>
                        <a:rPr lang="en-US" dirty="0" smtClean="0"/>
                        <a:t>74.2%</a:t>
                      </a:r>
                      <a:endParaRPr lang="en-US" dirty="0"/>
                    </a:p>
                  </a:txBody>
                  <a:tcPr/>
                </a:tc>
              </a:tr>
              <a:tr h="482600">
                <a:tc>
                  <a:txBody>
                    <a:bodyPr/>
                    <a:lstStyle/>
                    <a:p>
                      <a:r>
                        <a:rPr lang="en-US" dirty="0" smtClean="0"/>
                        <a:t>Enroll in M 082</a:t>
                      </a:r>
                      <a:endParaRPr lang="en-US" dirty="0"/>
                    </a:p>
                  </a:txBody>
                  <a:tcPr/>
                </a:tc>
                <a:tc>
                  <a:txBody>
                    <a:bodyPr/>
                    <a:lstStyle/>
                    <a:p>
                      <a:pPr algn="ctr"/>
                      <a:r>
                        <a:rPr lang="en-US" dirty="0" smtClean="0"/>
                        <a:t>48.9%</a:t>
                      </a:r>
                      <a:endParaRPr lang="en-US" dirty="0"/>
                    </a:p>
                  </a:txBody>
                  <a:tcPr/>
                </a:tc>
                <a:tc>
                  <a:txBody>
                    <a:bodyPr/>
                    <a:lstStyle/>
                    <a:p>
                      <a:pPr algn="ctr"/>
                      <a:r>
                        <a:rPr lang="en-US" dirty="0" smtClean="0"/>
                        <a:t>100.0%</a:t>
                      </a:r>
                      <a:endParaRPr lang="en-US" dirty="0"/>
                    </a:p>
                  </a:txBody>
                  <a:tcPr/>
                </a:tc>
              </a:tr>
              <a:tr h="482600">
                <a:tc>
                  <a:txBody>
                    <a:bodyPr/>
                    <a:lstStyle/>
                    <a:p>
                      <a:r>
                        <a:rPr lang="en-US" dirty="0" smtClean="0"/>
                        <a:t>Pass M 082</a:t>
                      </a:r>
                      <a:endParaRPr lang="en-US" dirty="0"/>
                    </a:p>
                  </a:txBody>
                  <a:tcPr/>
                </a:tc>
                <a:tc>
                  <a:txBody>
                    <a:bodyPr/>
                    <a:lstStyle/>
                    <a:p>
                      <a:pPr algn="ctr"/>
                      <a:r>
                        <a:rPr lang="en-US" dirty="0" smtClean="0"/>
                        <a:t>30.3%</a:t>
                      </a:r>
                      <a:endParaRPr lang="en-US" dirty="0"/>
                    </a:p>
                  </a:txBody>
                  <a:tcPr/>
                </a:tc>
                <a:tc>
                  <a:txBody>
                    <a:bodyPr/>
                    <a:lstStyle/>
                    <a:p>
                      <a:pPr algn="ctr"/>
                      <a:r>
                        <a:rPr lang="en-US" dirty="0" smtClean="0"/>
                        <a:t>53.9%</a:t>
                      </a:r>
                      <a:endParaRPr lang="en-US" dirty="0"/>
                    </a:p>
                  </a:txBody>
                  <a:tcPr/>
                </a:tc>
              </a:tr>
              <a:tr h="482600">
                <a:tc>
                  <a:txBody>
                    <a:bodyPr/>
                    <a:lstStyle/>
                    <a:p>
                      <a:r>
                        <a:rPr lang="en-US" dirty="0" smtClean="0"/>
                        <a:t>Enroll in M 083</a:t>
                      </a:r>
                      <a:endParaRPr lang="en-US" dirty="0"/>
                    </a:p>
                  </a:txBody>
                  <a:tcPr/>
                </a:tc>
                <a:tc>
                  <a:txBody>
                    <a:bodyPr/>
                    <a:lstStyle/>
                    <a:p>
                      <a:pPr algn="ctr"/>
                      <a:r>
                        <a:rPr lang="en-US" dirty="0" smtClean="0"/>
                        <a:t>25.7%</a:t>
                      </a:r>
                      <a:endParaRPr lang="en-US" dirty="0"/>
                    </a:p>
                  </a:txBody>
                  <a:tcPr/>
                </a:tc>
                <a:tc>
                  <a:txBody>
                    <a:bodyPr/>
                    <a:lstStyle/>
                    <a:p>
                      <a:pPr algn="ctr"/>
                      <a:r>
                        <a:rPr lang="en-US" dirty="0" smtClean="0"/>
                        <a:t>53.9%</a:t>
                      </a:r>
                      <a:endParaRPr lang="en-US" dirty="0"/>
                    </a:p>
                  </a:txBody>
                  <a:tcPr/>
                </a:tc>
              </a:tr>
              <a:tr h="482600">
                <a:tc>
                  <a:txBody>
                    <a:bodyPr/>
                    <a:lstStyle/>
                    <a:p>
                      <a:r>
                        <a:rPr lang="en-US" dirty="0" smtClean="0"/>
                        <a:t>Pass M 083</a:t>
                      </a:r>
                      <a:endParaRPr lang="en-US" dirty="0"/>
                    </a:p>
                  </a:txBody>
                  <a:tcPr/>
                </a:tc>
                <a:tc>
                  <a:txBody>
                    <a:bodyPr/>
                    <a:lstStyle/>
                    <a:p>
                      <a:pPr algn="ctr"/>
                      <a:r>
                        <a:rPr lang="en-US" dirty="0" smtClean="0"/>
                        <a:t>15.2%</a:t>
                      </a:r>
                      <a:endParaRPr lang="en-US" dirty="0"/>
                    </a:p>
                  </a:txBody>
                  <a:tcPr/>
                </a:tc>
                <a:tc>
                  <a:txBody>
                    <a:bodyPr/>
                    <a:lstStyle/>
                    <a:p>
                      <a:pPr algn="ctr"/>
                      <a:r>
                        <a:rPr lang="en-US" dirty="0" smtClean="0"/>
                        <a:t>37.1%</a:t>
                      </a:r>
                      <a:endParaRPr lang="en-US" dirty="0"/>
                    </a:p>
                  </a:txBody>
                  <a:tcPr/>
                </a:tc>
              </a:tr>
              <a:tr h="482600">
                <a:tc>
                  <a:txBody>
                    <a:bodyPr/>
                    <a:lstStyle/>
                    <a:p>
                      <a:r>
                        <a:rPr lang="en-US" dirty="0" smtClean="0"/>
                        <a:t>Enroll in Credit math</a:t>
                      </a:r>
                      <a:endParaRPr lang="en-US" dirty="0"/>
                    </a:p>
                  </a:txBody>
                  <a:tcPr/>
                </a:tc>
                <a:tc>
                  <a:txBody>
                    <a:bodyPr/>
                    <a:lstStyle/>
                    <a:p>
                      <a:pPr algn="ctr"/>
                      <a:endParaRPr lang="en-US" dirty="0"/>
                    </a:p>
                  </a:txBody>
                  <a:tcPr/>
                </a:tc>
                <a:tc>
                  <a:txBody>
                    <a:bodyPr/>
                    <a:lstStyle/>
                    <a:p>
                      <a:pPr algn="ctr"/>
                      <a:r>
                        <a:rPr lang="en-US" dirty="0" smtClean="0"/>
                        <a:t>37.1%</a:t>
                      </a:r>
                      <a:endParaRPr lang="en-US" dirty="0"/>
                    </a:p>
                  </a:txBody>
                  <a:tcPr/>
                </a:tc>
              </a:tr>
              <a:tr h="482600">
                <a:tc>
                  <a:txBody>
                    <a:bodyPr/>
                    <a:lstStyle/>
                    <a:p>
                      <a:r>
                        <a:rPr lang="en-US" dirty="0" smtClean="0"/>
                        <a:t>Pass Credit</a:t>
                      </a:r>
                      <a:r>
                        <a:rPr lang="en-US" baseline="0" dirty="0" smtClean="0"/>
                        <a:t> math</a:t>
                      </a:r>
                      <a:endParaRPr lang="en-US" dirty="0"/>
                    </a:p>
                  </a:txBody>
                  <a:tcPr/>
                </a:tc>
                <a:tc>
                  <a:txBody>
                    <a:bodyPr/>
                    <a:lstStyle/>
                    <a:p>
                      <a:pPr algn="ctr"/>
                      <a:endParaRPr lang="en-US" dirty="0"/>
                    </a:p>
                  </a:txBody>
                  <a:tcPr/>
                </a:tc>
                <a:tc>
                  <a:txBody>
                    <a:bodyPr/>
                    <a:lstStyle/>
                    <a:p>
                      <a:pPr algn="ctr"/>
                      <a:r>
                        <a:rPr lang="en-US" dirty="0" smtClean="0"/>
                        <a:t>27.0%</a:t>
                      </a:r>
                      <a:endParaRPr lang="en-US" dirty="0"/>
                    </a:p>
                  </a:txBody>
                  <a:tcPr/>
                </a:tc>
              </a:tr>
            </a:tbl>
          </a:graphicData>
        </a:graphic>
      </p:graphicFrame>
      <p:sp>
        <p:nvSpPr>
          <p:cNvPr id="6" name="TextBox 5"/>
          <p:cNvSpPr txBox="1"/>
          <p:nvPr/>
        </p:nvSpPr>
        <p:spPr>
          <a:xfrm>
            <a:off x="3429000" y="5943600"/>
            <a:ext cx="4926541" cy="369332"/>
          </a:xfrm>
          <a:prstGeom prst="rect">
            <a:avLst/>
          </a:prstGeom>
          <a:noFill/>
        </p:spPr>
        <p:txBody>
          <a:bodyPr wrap="none" rtlCol="0">
            <a:spAutoFit/>
          </a:bodyPr>
          <a:lstStyle/>
          <a:p>
            <a:r>
              <a:rPr lang="en-US" dirty="0" smtClean="0"/>
              <a:t>Fall 2011 (MATH 081 students) </a:t>
            </a:r>
            <a:r>
              <a:rPr lang="en-US" dirty="0"/>
              <a:t>T</a:t>
            </a:r>
            <a:r>
              <a:rPr lang="en-US" dirty="0" smtClean="0"/>
              <a:t>racked for 2 Years</a:t>
            </a:r>
            <a:endParaRPr lang="en-US" dirty="0"/>
          </a:p>
        </p:txBody>
      </p:sp>
    </p:spTree>
    <p:extLst>
      <p:ext uri="{BB962C8B-B14F-4D97-AF65-F5344CB8AC3E}">
        <p14:creationId xmlns:p14="http://schemas.microsoft.com/office/powerpoint/2010/main" val="2078488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1601</TotalTime>
  <Words>1361</Words>
  <Application>Microsoft Office PowerPoint</Application>
  <PresentationFormat>On-screen Show (4:3)</PresentationFormat>
  <Paragraphs>371</Paragraphs>
  <Slides>52</Slides>
  <Notes>2</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52</vt:i4>
      </vt:variant>
    </vt:vector>
  </HeadingPairs>
  <TitlesOfParts>
    <vt:vector size="55" baseType="lpstr">
      <vt:lpstr>Thatch</vt:lpstr>
      <vt:lpstr>C:\Users\jkiefner\Desktop\Google Drive\Committees &amp; Projects\AMP Communication\Brochure.pdf</vt:lpstr>
      <vt:lpstr>C:\Users\jkiefner\Desktop\Google Drive\Committees &amp; Projects\AMP Communication\Poster.pdf</vt:lpstr>
      <vt:lpstr>Acceleration in Mathematics: A Matured Model for Success</vt:lpstr>
      <vt:lpstr>Background &amp; Results   Kate Abromaitis</vt:lpstr>
      <vt:lpstr>PowerPoint Presentation</vt:lpstr>
      <vt:lpstr>Math Department</vt:lpstr>
      <vt:lpstr>Math Course Offerings</vt:lpstr>
      <vt:lpstr>Developmental Math Enrollment</vt:lpstr>
      <vt:lpstr>Accelerated Mathematics Program – AMP It Up!</vt:lpstr>
      <vt:lpstr>AMP  Offerings</vt:lpstr>
      <vt:lpstr>Data – MATH 081/082 Combined </vt:lpstr>
      <vt:lpstr>Data – MATH 083/163 Combined</vt:lpstr>
      <vt:lpstr>African-American Students</vt:lpstr>
      <vt:lpstr>Building It     Jesse Kiefner</vt:lpstr>
      <vt:lpstr>Combined Course Options</vt:lpstr>
      <vt:lpstr>Combined Course Setup</vt:lpstr>
      <vt:lpstr>Challenge 1: How do we integrate the topics?</vt:lpstr>
      <vt:lpstr>“dovetail  strategy”</vt:lpstr>
      <vt:lpstr>Challenge 2:  How do we assess? What are the rules?</vt:lpstr>
      <vt:lpstr>Grading in Combined Courses</vt:lpstr>
      <vt:lpstr>Traditional Class Rules</vt:lpstr>
      <vt:lpstr>Grading in Combined Courses:  Semester Tests</vt:lpstr>
      <vt:lpstr>Grading in Combined Courses:  Semester Tests</vt:lpstr>
      <vt:lpstr>PowerPoint Presentation</vt:lpstr>
      <vt:lpstr>Challenge 3: How do we effectively use the extra time?</vt:lpstr>
      <vt:lpstr>Managing Extra Time</vt:lpstr>
      <vt:lpstr>Challenge 4: How do we supplement?</vt:lpstr>
      <vt:lpstr>How do we make up for missing content?</vt:lpstr>
      <vt:lpstr>PowerPoint Presentation</vt:lpstr>
      <vt:lpstr>PowerPoint Presentation</vt:lpstr>
      <vt:lpstr>Advantages of Combined Setup</vt:lpstr>
      <vt:lpstr>Student Survey:  Overall, do you consider your choice to take a combined course to be a good decision or a poor decision? Explain.</vt:lpstr>
      <vt:lpstr>Student Survey:  Overall, do you consider your choice to take a combined course to be a good decision or a poor decision? Explain.</vt:lpstr>
      <vt:lpstr>Student Survey:  What advice would you offer to another student who was considering taking a combined math course?</vt:lpstr>
      <vt:lpstr>Student Survey:  What advice would you offer to another student who was considering taking a combined math course?</vt:lpstr>
      <vt:lpstr>Faculty Survey:  Do you believe teaching a combined math course was a good decision for you?</vt:lpstr>
      <vt:lpstr>Marketing &amp; Training    Danielle Truszkowski</vt:lpstr>
      <vt:lpstr>Challenge 5: How do we market?</vt:lpstr>
      <vt:lpstr>Marketing Tools</vt:lpstr>
      <vt:lpstr>Challenge 6: How do ensure faculty  members are prepared?</vt:lpstr>
      <vt:lpstr>AMP Instructor Training</vt:lpstr>
      <vt:lpstr>Blended Format</vt:lpstr>
      <vt:lpstr>PowerPoint Presentation</vt:lpstr>
      <vt:lpstr>PowerPoint Presentation</vt:lpstr>
      <vt:lpstr>PowerPoint Presentation</vt:lpstr>
      <vt:lpstr>PowerPoint Presentation</vt:lpstr>
      <vt:lpstr>Blended Format</vt:lpstr>
      <vt:lpstr>Sample:  Are students properly placed?</vt:lpstr>
      <vt:lpstr>Sample: Teachers on Day 1</vt:lpstr>
      <vt:lpstr>Sample: Sharing Student Surveys</vt:lpstr>
      <vt:lpstr>Blended Format</vt:lpstr>
      <vt:lpstr>PowerPoint Presentation</vt:lpstr>
      <vt:lpstr>Challenge 7:  Where do we go from here?</vt:lpstr>
      <vt:lpstr>Contact Us!</vt:lpstr>
    </vt:vector>
  </TitlesOfParts>
  <Company>CCBC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the dream</dc:title>
  <dc:creator>Altiris Software</dc:creator>
  <cp:lastModifiedBy>Administrator</cp:lastModifiedBy>
  <cp:revision>73</cp:revision>
  <dcterms:created xsi:type="dcterms:W3CDTF">2014-01-27T21:33:45Z</dcterms:created>
  <dcterms:modified xsi:type="dcterms:W3CDTF">2014-06-18T19:04:40Z</dcterms:modified>
</cp:coreProperties>
</file>