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tif" ContentType="image/t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3" r:id="rId17"/>
    <p:sldId id="274" r:id="rId18"/>
    <p:sldId id="275" r:id="rId19"/>
    <p:sldId id="276" r:id="rId20"/>
    <p:sldId id="277" r:id="rId21"/>
    <p:sldId id="278" r:id="rId22"/>
    <p:sldId id="279" r:id="rId23"/>
    <p:sldId id="280" r:id="rId24"/>
    <p:sldId id="281" r:id="rId25"/>
    <p:sldId id="282" r:id="rId26"/>
    <p:sldId id="286" r:id="rId27"/>
    <p:sldId id="287" r:id="rId28"/>
    <p:sldId id="288" r:id="rId29"/>
    <p:sldId id="290" r:id="rId30"/>
    <p:sldId id="291" r:id="rId31"/>
    <p:sldId id="292" r:id="rId32"/>
    <p:sldId id="309"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Lst>
  <p:sldSz cx="9144000" cy="6858000" type="screen4x3"/>
  <p:notesSz cx="6858000" cy="9144000"/>
  <p:defaultTextStyle>
    <a:lvl1pPr algn="ctr" defTabSz="406400">
      <a:defRPr sz="2800">
        <a:latin typeface="Bradley Hand ITC TT-Bold"/>
        <a:ea typeface="Bradley Hand ITC TT-Bold"/>
        <a:cs typeface="Bradley Hand ITC TT-Bold"/>
        <a:sym typeface="Bradley Hand ITC TT-Bold"/>
      </a:defRPr>
    </a:lvl1pPr>
    <a:lvl2pPr indent="266700" algn="ctr" defTabSz="406400">
      <a:defRPr sz="2800">
        <a:latin typeface="Bradley Hand ITC TT-Bold"/>
        <a:ea typeface="Bradley Hand ITC TT-Bold"/>
        <a:cs typeface="Bradley Hand ITC TT-Bold"/>
        <a:sym typeface="Bradley Hand ITC TT-Bold"/>
      </a:defRPr>
    </a:lvl2pPr>
    <a:lvl3pPr indent="533400" algn="ctr" defTabSz="406400">
      <a:defRPr sz="2800">
        <a:latin typeface="Bradley Hand ITC TT-Bold"/>
        <a:ea typeface="Bradley Hand ITC TT-Bold"/>
        <a:cs typeface="Bradley Hand ITC TT-Bold"/>
        <a:sym typeface="Bradley Hand ITC TT-Bold"/>
      </a:defRPr>
    </a:lvl3pPr>
    <a:lvl4pPr indent="800100" algn="ctr" defTabSz="406400">
      <a:defRPr sz="2800">
        <a:latin typeface="Bradley Hand ITC TT-Bold"/>
        <a:ea typeface="Bradley Hand ITC TT-Bold"/>
        <a:cs typeface="Bradley Hand ITC TT-Bold"/>
        <a:sym typeface="Bradley Hand ITC TT-Bold"/>
      </a:defRPr>
    </a:lvl4pPr>
    <a:lvl5pPr indent="1066800" algn="ctr" defTabSz="406400">
      <a:defRPr sz="2800">
        <a:latin typeface="Bradley Hand ITC TT-Bold"/>
        <a:ea typeface="Bradley Hand ITC TT-Bold"/>
        <a:cs typeface="Bradley Hand ITC TT-Bold"/>
        <a:sym typeface="Bradley Hand ITC TT-Bold"/>
      </a:defRPr>
    </a:lvl5pPr>
    <a:lvl6pPr indent="1333500" algn="ctr" defTabSz="406400">
      <a:defRPr sz="2800">
        <a:latin typeface="Bradley Hand ITC TT-Bold"/>
        <a:ea typeface="Bradley Hand ITC TT-Bold"/>
        <a:cs typeface="Bradley Hand ITC TT-Bold"/>
        <a:sym typeface="Bradley Hand ITC TT-Bold"/>
      </a:defRPr>
    </a:lvl6pPr>
    <a:lvl7pPr indent="1612900" algn="ctr" defTabSz="406400">
      <a:defRPr sz="2800">
        <a:latin typeface="Bradley Hand ITC TT-Bold"/>
        <a:ea typeface="Bradley Hand ITC TT-Bold"/>
        <a:cs typeface="Bradley Hand ITC TT-Bold"/>
        <a:sym typeface="Bradley Hand ITC TT-Bold"/>
      </a:defRPr>
    </a:lvl7pPr>
    <a:lvl8pPr indent="1879600" algn="ctr" defTabSz="406400">
      <a:defRPr sz="2800">
        <a:latin typeface="Bradley Hand ITC TT-Bold"/>
        <a:ea typeface="Bradley Hand ITC TT-Bold"/>
        <a:cs typeface="Bradley Hand ITC TT-Bold"/>
        <a:sym typeface="Bradley Hand ITC TT-Bold"/>
      </a:defRPr>
    </a:lvl8pPr>
    <a:lvl9pPr indent="2146300" algn="ctr" defTabSz="406400">
      <a:defRPr sz="2800">
        <a:latin typeface="Bradley Hand ITC TT-Bold"/>
        <a:ea typeface="Bradley Hand ITC TT-Bold"/>
        <a:cs typeface="Bradley Hand ITC TT-Bold"/>
        <a:sym typeface="Bradley Hand ITC TT-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n" i="off">
        <a:font>
          <a:latin typeface="Bradley Hand ITC TT-Bold"/>
          <a:ea typeface="Bradley Hand ITC TT-Bold"/>
          <a:cs typeface="Bradley Hand ITC TT-Bold"/>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50637E">
              <a:alpha val="16000"/>
            </a:srgbClr>
          </a:solidFill>
        </a:fill>
      </a:tcStyle>
    </a:band2H>
    <a:firstCol>
      <a:tcTxStyle b="on" i="off">
        <a:font>
          <a:latin typeface="Bradley Hand ITC TT-Bold"/>
          <a:ea typeface="Bradley Hand ITC TT-Bold"/>
          <a:cs typeface="Bradley Hand ITC TT-Bold"/>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n" i="off">
        <a:font>
          <a:latin typeface="Bradley Hand ITC TT-Bold"/>
          <a:ea typeface="Bradley Hand ITC TT-Bold"/>
          <a:cs typeface="Bradley Hand ITC TT-Bold"/>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n" i="off">
        <a:font>
          <a:latin typeface="Bradley Hand ITC TT-Bold"/>
          <a:ea typeface="Bradley Hand ITC TT-Bold"/>
          <a:cs typeface="Bradley Hand ITC TT-Bold"/>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Light"/>
          <a:ea typeface="Helvetica Light"/>
          <a:cs typeface="Helvetica Light"/>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Light"/>
          <a:ea typeface="Helvetica Light"/>
          <a:cs typeface="Helvetica Light"/>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Light"/>
          <a:ea typeface="Helvetica Light"/>
          <a:cs typeface="Helvetica Light"/>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Light"/>
          <a:ea typeface="Helvetica Light"/>
          <a:cs typeface="Helvetica Light"/>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Light"/>
          <a:ea typeface="Helvetica Light"/>
          <a:cs typeface="Helvetica Light"/>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Light"/>
          <a:ea typeface="Helvetica Light"/>
          <a:cs typeface="Helvetica Light"/>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Light"/>
          <a:ea typeface="Helvetica Light"/>
          <a:cs typeface="Helvetica Light"/>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8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18"/>
  <c:chart>
    <c:title>
      <c:tx>
        <c:rich>
          <a:bodyPr rot="0"/>
          <a:lstStyle/>
          <a:p>
            <a:pPr lvl="0"/>
            <a:endParaRPr lang="en-US"/>
          </a:p>
        </c:rich>
      </c:tx>
      <c:layout/>
      <c:overlay val="1"/>
    </c:title>
    <c:autoTitleDeleted val="0"/>
    <c:plotArea>
      <c:layout>
        <c:manualLayout>
          <c:layoutTarget val="inner"/>
          <c:xMode val="edge"/>
          <c:yMode val="edge"/>
          <c:x val="0.0882015"/>
          <c:y val="0.0407577"/>
          <c:w val="0.738496"/>
          <c:h val="0.822317"/>
        </c:manualLayout>
      </c:layout>
      <c:barChart>
        <c:barDir val="col"/>
        <c:grouping val="clustered"/>
        <c:varyColors val="0"/>
        <c:ser>
          <c:idx val="0"/>
          <c:order val="0"/>
          <c:tx>
            <c:strRef>
              <c:f>Sheet1!$A$2</c:f>
              <c:strCache>
                <c:ptCount val="1"/>
                <c:pt idx="0">
                  <c:v>control</c:v>
                </c:pt>
              </c:strCache>
            </c:strRef>
          </c:tx>
          <c:spPr>
            <a:blipFill rotWithShape="1">
              <a:blip xmlns:r="http://schemas.openxmlformats.org/officeDocument/2006/relationships" r:embed="rId1"/>
              <a:srcRect/>
              <a:tile tx="0" ty="0" sx="100000" sy="100000" flip="none" algn="tl"/>
            </a:blipFill>
            <a:ln w="6350" cap="flat">
              <a:solidFill>
                <a:srgbClr val="000000"/>
              </a:solidFill>
              <a:prstDash val="solid"/>
              <a:bevel/>
            </a:ln>
            <a:effectLst>
              <a:outerShdw blurRad="38100" dist="23000" dir="5400000" algn="tl">
                <a:srgbClr val="000000">
                  <a:alpha val="35000"/>
                </a:srgbClr>
              </a:outerShdw>
            </a:effectLst>
          </c:spPr>
          <c:invertIfNegative val="0"/>
          <c:cat>
            <c:strRef>
              <c:f>Sheet1!$B$1:$O$1</c:f>
              <c:strCache>
                <c:ptCount val="14"/>
                <c:pt idx="0">
                  <c:v>pct</c:v>
                </c:pt>
                <c:pt idx="1">
                  <c:v>-1.0</c:v>
                </c:pt>
                <c:pt idx="2">
                  <c:v>-.5</c:v>
                </c:pt>
                <c:pt idx="3">
                  <c:v>.0</c:v>
                </c:pt>
                <c:pt idx="4">
                  <c:v>.5</c:v>
                </c:pt>
                <c:pt idx="5">
                  <c:v>1.0</c:v>
                </c:pt>
                <c:pt idx="6">
                  <c:v>1.5</c:v>
                </c:pt>
                <c:pt idx="7">
                  <c:v>2.0</c:v>
                </c:pt>
                <c:pt idx="8">
                  <c:v>2.5</c:v>
                </c:pt>
                <c:pt idx="9">
                  <c:v>3.0</c:v>
                </c:pt>
                <c:pt idx="10">
                  <c:v>3.5</c:v>
                </c:pt>
                <c:pt idx="11">
                  <c:v>4.0</c:v>
                </c:pt>
                <c:pt idx="12">
                  <c:v>4.5</c:v>
                </c:pt>
                <c:pt idx="13">
                  <c:v>5</c:v>
                </c:pt>
              </c:strCache>
            </c:strRef>
          </c:cat>
          <c:val>
            <c:numRef>
              <c:f>Sheet1!$B$2:$O$2</c:f>
              <c:numCache>
                <c:formatCode>General</c:formatCode>
                <c:ptCount val="14"/>
                <c:pt idx="0">
                  <c:v>0.0</c:v>
                </c:pt>
                <c:pt idx="1">
                  <c:v>1.459854</c:v>
                </c:pt>
                <c:pt idx="2">
                  <c:v>5.109489</c:v>
                </c:pt>
                <c:pt idx="3">
                  <c:v>12.408759</c:v>
                </c:pt>
                <c:pt idx="4">
                  <c:v>17.518248</c:v>
                </c:pt>
                <c:pt idx="5">
                  <c:v>27.007299</c:v>
                </c:pt>
                <c:pt idx="6">
                  <c:v>16.788321</c:v>
                </c:pt>
                <c:pt idx="7">
                  <c:v>11.678832</c:v>
                </c:pt>
                <c:pt idx="8">
                  <c:v>5.109489</c:v>
                </c:pt>
                <c:pt idx="9">
                  <c:v>2.189781</c:v>
                </c:pt>
                <c:pt idx="10">
                  <c:v>0.729927</c:v>
                </c:pt>
                <c:pt idx="11">
                  <c:v>0.0</c:v>
                </c:pt>
                <c:pt idx="12">
                  <c:v>0.0</c:v>
                </c:pt>
                <c:pt idx="13">
                  <c:v>0.0</c:v>
                </c:pt>
              </c:numCache>
            </c:numRef>
          </c:val>
        </c:ser>
        <c:ser>
          <c:idx val="1"/>
          <c:order val="1"/>
          <c:tx>
            <c:strRef>
              <c:f>Sheet1!$A$3</c:f>
              <c:strCache>
                <c:ptCount val="1"/>
                <c:pt idx="0">
                  <c:v>treatment</c:v>
                </c:pt>
              </c:strCache>
            </c:strRef>
          </c:tx>
          <c:spPr>
            <a:blipFill rotWithShape="1">
              <a:blip xmlns:r="http://schemas.openxmlformats.org/officeDocument/2006/relationships" r:embed="rId2"/>
              <a:srcRect/>
              <a:tile tx="0" ty="0" sx="100000" sy="100000" flip="none" algn="tl"/>
            </a:blipFill>
            <a:ln w="9525" cap="flat">
              <a:solidFill>
                <a:srgbClr val="000000"/>
              </a:solidFill>
              <a:prstDash val="solid"/>
              <a:bevel/>
            </a:ln>
            <a:effectLst>
              <a:outerShdw blurRad="38100" dist="23000" dir="5400000" algn="tl">
                <a:srgbClr val="000000">
                  <a:alpha val="35000"/>
                </a:srgbClr>
              </a:outerShdw>
            </a:effectLst>
          </c:spPr>
          <c:invertIfNegative val="0"/>
          <c:cat>
            <c:strRef>
              <c:f>Sheet1!$B$1:$O$1</c:f>
              <c:strCache>
                <c:ptCount val="14"/>
                <c:pt idx="0">
                  <c:v>pct</c:v>
                </c:pt>
                <c:pt idx="1">
                  <c:v>-1.0</c:v>
                </c:pt>
                <c:pt idx="2">
                  <c:v>-.5</c:v>
                </c:pt>
                <c:pt idx="3">
                  <c:v>.0</c:v>
                </c:pt>
                <c:pt idx="4">
                  <c:v>.5</c:v>
                </c:pt>
                <c:pt idx="5">
                  <c:v>1.0</c:v>
                </c:pt>
                <c:pt idx="6">
                  <c:v>1.5</c:v>
                </c:pt>
                <c:pt idx="7">
                  <c:v>2.0</c:v>
                </c:pt>
                <c:pt idx="8">
                  <c:v>2.5</c:v>
                </c:pt>
                <c:pt idx="9">
                  <c:v>3.0</c:v>
                </c:pt>
                <c:pt idx="10">
                  <c:v>3.5</c:v>
                </c:pt>
                <c:pt idx="11">
                  <c:v>4.0</c:v>
                </c:pt>
                <c:pt idx="12">
                  <c:v>4.5</c:v>
                </c:pt>
                <c:pt idx="13">
                  <c:v>5</c:v>
                </c:pt>
              </c:strCache>
            </c:strRef>
          </c:cat>
          <c:val>
            <c:numRef>
              <c:f>Sheet1!$B$3:$O$3</c:f>
              <c:numCache>
                <c:formatCode>General</c:formatCode>
                <c:ptCount val="14"/>
                <c:pt idx="0">
                  <c:v>0.0</c:v>
                </c:pt>
                <c:pt idx="1">
                  <c:v>0.0</c:v>
                </c:pt>
                <c:pt idx="2">
                  <c:v>0.869565</c:v>
                </c:pt>
                <c:pt idx="3">
                  <c:v>0.0</c:v>
                </c:pt>
                <c:pt idx="4">
                  <c:v>0.869565</c:v>
                </c:pt>
                <c:pt idx="5">
                  <c:v>10.434783</c:v>
                </c:pt>
                <c:pt idx="6">
                  <c:v>11.304348</c:v>
                </c:pt>
                <c:pt idx="7">
                  <c:v>14.782609</c:v>
                </c:pt>
                <c:pt idx="8">
                  <c:v>24.347826</c:v>
                </c:pt>
                <c:pt idx="9">
                  <c:v>13.913043</c:v>
                </c:pt>
                <c:pt idx="10">
                  <c:v>10.434783</c:v>
                </c:pt>
                <c:pt idx="11">
                  <c:v>5.217391</c:v>
                </c:pt>
                <c:pt idx="12">
                  <c:v>5.217391</c:v>
                </c:pt>
                <c:pt idx="13">
                  <c:v>2.608696</c:v>
                </c:pt>
              </c:numCache>
            </c:numRef>
          </c:val>
        </c:ser>
        <c:dLbls>
          <c:showLegendKey val="0"/>
          <c:showVal val="0"/>
          <c:showCatName val="0"/>
          <c:showSerName val="0"/>
          <c:showPercent val="0"/>
          <c:showBubbleSize val="0"/>
        </c:dLbls>
        <c:gapWidth val="60"/>
        <c:axId val="729157064"/>
        <c:axId val="729268328"/>
      </c:barChart>
      <c:catAx>
        <c:axId val="729157064"/>
        <c:scaling>
          <c:orientation val="minMax"/>
        </c:scaling>
        <c:delete val="0"/>
        <c:axPos val="b"/>
        <c:title>
          <c:tx>
            <c:rich>
              <a:bodyPr rot="0"/>
              <a:lstStyle/>
              <a:p>
                <a:pPr lvl="0">
                  <a:defRPr sz="1400" b="1" i="0" u="none" strike="noStrike">
                    <a:solidFill>
                      <a:srgbClr val="000000"/>
                    </a:solidFill>
                    <a:effectLst/>
                    <a:latin typeface="Calisto MT"/>
                  </a:defRPr>
                </a:pPr>
                <a:r>
                  <a:rPr lang="en-US" sz="1400" b="1" i="0" u="none" strike="noStrike">
                    <a:solidFill>
                      <a:srgbClr val="000000"/>
                    </a:solidFill>
                    <a:effectLst/>
                    <a:latin typeface="Calisto MT"/>
                  </a:rPr>
                  <a:t>Quality Gains on 7-point Scale</a:t>
                </a:r>
              </a:p>
            </c:rich>
          </c:tx>
          <c:layout/>
          <c:overlay val="1"/>
        </c:title>
        <c:numFmt formatCode="General" sourceLinked="1"/>
        <c:majorTickMark val="none"/>
        <c:minorTickMark val="none"/>
        <c:tickLblPos val="low"/>
        <c:spPr>
          <a:ln w="12700" cap="flat">
            <a:solidFill>
              <a:srgbClr val="3B3B3E"/>
            </a:solidFill>
            <a:prstDash val="solid"/>
            <a:miter lim="400000"/>
          </a:ln>
        </c:spPr>
        <c:txPr>
          <a:bodyPr rot="0"/>
          <a:lstStyle/>
          <a:p>
            <a:pPr lvl="0">
              <a:defRPr sz="1000" b="0" i="0" u="none" strike="noStrike">
                <a:solidFill>
                  <a:srgbClr val="000000"/>
                </a:solidFill>
                <a:effectLst/>
                <a:latin typeface="Bradley Hand ITC TT-Bold"/>
              </a:defRPr>
            </a:pPr>
            <a:endParaRPr lang="en-US"/>
          </a:p>
        </c:txPr>
        <c:crossAx val="729268328"/>
        <c:crosses val="autoZero"/>
        <c:auto val="1"/>
        <c:lblAlgn val="ctr"/>
        <c:lblOffset val="100"/>
        <c:noMultiLvlLbl val="1"/>
      </c:catAx>
      <c:valAx>
        <c:axId val="729268328"/>
        <c:scaling>
          <c:orientation val="minMax"/>
        </c:scaling>
        <c:delete val="0"/>
        <c:axPos val="l"/>
        <c:majorGridlines>
          <c:spPr>
            <a:ln w="12700" cap="flat">
              <a:solidFill>
                <a:srgbClr val="3B3B3E"/>
              </a:solidFill>
              <a:prstDash val="solid"/>
              <a:miter lim="400000"/>
            </a:ln>
          </c:spPr>
        </c:majorGridlines>
        <c:title>
          <c:tx>
            <c:rich>
              <a:bodyPr rot="-5400000"/>
              <a:lstStyle/>
              <a:p>
                <a:pPr lvl="0">
                  <a:defRPr sz="1400" b="1" i="0" u="none" strike="noStrike">
                    <a:solidFill>
                      <a:srgbClr val="000000"/>
                    </a:solidFill>
                    <a:effectLst/>
                    <a:latin typeface="Calisto MT"/>
                  </a:defRPr>
                </a:pPr>
                <a:r>
                  <a:rPr lang="en-US" sz="1400" b="1" i="0" u="none" strike="noStrike">
                    <a:solidFill>
                      <a:srgbClr val="000000"/>
                    </a:solidFill>
                    <a:effectLst/>
                    <a:latin typeface="Calisto MT"/>
                  </a:rPr>
                  <a:t>Percent of Students</a:t>
                </a:r>
              </a:p>
            </c:rich>
          </c:tx>
          <c:layout/>
          <c:overlay val="1"/>
        </c:title>
        <c:numFmt formatCode="0.####" sourceLinked="0"/>
        <c:majorTickMark val="none"/>
        <c:minorTickMark val="none"/>
        <c:tickLblPos val="nextTo"/>
        <c:spPr>
          <a:ln w="12700" cap="flat">
            <a:noFill/>
            <a:prstDash val="solid"/>
            <a:miter lim="400000"/>
          </a:ln>
        </c:spPr>
        <c:txPr>
          <a:bodyPr rot="0"/>
          <a:lstStyle/>
          <a:p>
            <a:pPr lvl="0">
              <a:defRPr sz="1000" b="0" i="0" u="none" strike="noStrike">
                <a:solidFill>
                  <a:srgbClr val="000000"/>
                </a:solidFill>
                <a:effectLst/>
                <a:latin typeface="Bradley Hand ITC TT-Bold"/>
              </a:defRPr>
            </a:pPr>
            <a:endParaRPr lang="en-US"/>
          </a:p>
        </c:txPr>
        <c:crossAx val="729157064"/>
        <c:crosses val="autoZero"/>
        <c:crossBetween val="between"/>
        <c:majorUnit val="7.5"/>
        <c:minorUnit val="3.75"/>
      </c:valAx>
      <c:spPr>
        <a:noFill/>
        <a:ln w="12700" cap="flat">
          <a:noFill/>
          <a:miter lim="400000"/>
        </a:ln>
        <a:effectLst/>
      </c:spPr>
    </c:plotArea>
    <c:legend>
      <c:legendPos val="r"/>
      <c:layout>
        <c:manualLayout>
          <c:xMode val="edge"/>
          <c:yMode val="edge"/>
          <c:x val="0.82674"/>
          <c:y val="0.384932"/>
          <c:w val="0.17326"/>
          <c:h val="0.125368"/>
        </c:manualLayout>
      </c:layout>
      <c:overlay val="1"/>
      <c:spPr>
        <a:noFill/>
        <a:ln w="12700" cap="flat">
          <a:noFill/>
          <a:miter lim="400000"/>
        </a:ln>
        <a:effectLst/>
      </c:spPr>
      <c:txPr>
        <a:bodyPr/>
        <a:lstStyle/>
        <a:p>
          <a:pPr lvl="0">
            <a:defRPr sz="1400" b="0" i="0" u="none" strike="noStrike">
              <a:solidFill>
                <a:srgbClr val="000000"/>
              </a:solidFill>
              <a:effectLst/>
              <a:latin typeface="Bradley Hand ITC TT-Bold"/>
            </a:defRPr>
          </a:pPr>
          <a:endParaRPr lang="en-US"/>
        </a:p>
      </c:txPr>
    </c:legend>
    <c:plotVisOnly val="1"/>
    <c:dispBlanksAs val="gap"/>
    <c:showDLblsOverMax val="1"/>
  </c:chart>
  <c:spPr>
    <a:noFill/>
    <a:ln>
      <a:noFill/>
    </a:ln>
    <a:effectLst/>
  </c:spPr>
  <c:externalData r:id="rId3">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3" name="Shape 4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4" name="Shape 4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3913891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prstGeom prst="rect">
            <a:avLst/>
          </a:prstGeom>
        </p:spPr>
        <p:txBody>
          <a:bodyPr/>
          <a:lstStyle/>
          <a:p>
            <a:pPr lvl="0"/>
            <a:endParaRPr/>
          </a:p>
        </p:txBody>
      </p:sp>
      <p:sp>
        <p:nvSpPr>
          <p:cNvPr id="99" name="Shape 99"/>
          <p:cNvSpPr>
            <a:spLocks noGrp="1"/>
          </p:cNvSpPr>
          <p:nvPr>
            <p:ph type="body" sz="quarter" idx="1"/>
          </p:nvPr>
        </p:nvSpPr>
        <p:spPr>
          <a:prstGeom prst="rect">
            <a:avLst/>
          </a:prstGeom>
        </p:spPr>
        <p:txBody>
          <a:bodyPr/>
          <a:lstStyle>
            <a:lvl1pPr>
              <a:defRPr sz="1400"/>
            </a:lvl1pPr>
          </a:lstStyle>
          <a:p>
            <a:pPr lvl="0">
              <a:defRPr sz="1800"/>
            </a:pPr>
            <a:r>
              <a:rPr sz="1400"/>
              <a:t>Essays were scored for quality (ideas, content, and organization) and for conventions (grammar, usage, and mechanics), each on a 7-point scale, independently by two raters. Interrater reliability was adequate with correlations of .78 for quality and .75 for conventions.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prstGeom prst="rect">
            <a:avLst/>
          </a:prstGeom>
        </p:spPr>
        <p:txBody>
          <a:bodyPr/>
          <a:lstStyle/>
          <a:p>
            <a:pPr lvl="0"/>
            <a:endParaRPr/>
          </a:p>
        </p:txBody>
      </p:sp>
      <p:sp>
        <p:nvSpPr>
          <p:cNvPr id="175" name="Shape 175"/>
          <p:cNvSpPr>
            <a:spLocks noGrp="1"/>
          </p:cNvSpPr>
          <p:nvPr>
            <p:ph type="body" sz="quarter" idx="1"/>
          </p:nvPr>
        </p:nvSpPr>
        <p:spPr>
          <a:prstGeom prst="rect">
            <a:avLst/>
          </a:prstGeom>
        </p:spPr>
        <p:txBody>
          <a:bodyPr/>
          <a:lstStyle/>
          <a:p>
            <a:pPr lvl="0">
              <a:lnSpc>
                <a:spcPct val="100000"/>
              </a:lnSpc>
              <a:spcBef>
                <a:spcPts val="3200"/>
              </a:spcBef>
              <a:defRPr sz="1800"/>
            </a:pPr>
            <a:r>
              <a:rPr sz="1400">
                <a:solidFill>
                  <a:srgbClr val="777775"/>
                </a:solidFill>
                <a:latin typeface="Helvetica Neue"/>
                <a:ea typeface="Helvetica Neue"/>
                <a:cs typeface="Helvetica Neue"/>
                <a:sym typeface="Helvetica Neue"/>
              </a:rPr>
              <a:t>Strategy is a plan that the students choose: what works for Malik won’t work for Tara</a:t>
            </a:r>
          </a:p>
          <a:p>
            <a:pPr lvl="0">
              <a:lnSpc>
                <a:spcPct val="100000"/>
              </a:lnSpc>
              <a:spcBef>
                <a:spcPts val="3200"/>
              </a:spcBef>
              <a:defRPr sz="1800"/>
            </a:pPr>
            <a:r>
              <a:rPr sz="1400">
                <a:solidFill>
                  <a:srgbClr val="777775"/>
                </a:solidFill>
                <a:latin typeface="Helvetica Neue"/>
                <a:ea typeface="Helvetica Neue"/>
                <a:cs typeface="Helvetica Neue"/>
                <a:sym typeface="Helvetica Neue"/>
              </a:rPr>
              <a:t>Strategy/students’ choices are ever at heart of class discussion, journals: “Journal assignment: Look back at the difficulties you have said that you faced as a writer. Think of the strategies you are learning and write a journal entry explaining how these strategies can assist you with specific difficulties.”</a:t>
            </a:r>
          </a:p>
          <a:p>
            <a:pPr lvl="0">
              <a:lnSpc>
                <a:spcPct val="100000"/>
              </a:lnSpc>
              <a:spcBef>
                <a:spcPts val="3200"/>
              </a:spcBef>
              <a:defRPr sz="1800"/>
            </a:pPr>
            <a:r>
              <a:rPr sz="1400">
                <a:solidFill>
                  <a:srgbClr val="777775"/>
                </a:solidFill>
                <a:latin typeface="Helvetica Neue"/>
                <a:ea typeface="Helvetica Neue"/>
                <a:cs typeface="Helvetica Neue"/>
                <a:sym typeface="Helvetica Neue"/>
              </a:rPr>
              <a:t>Control &gt; Ownership: Mostly very good quiz grades, a small # of very bad ones. Either way, awareness of relationship bw class engagement and grades. Performance is by them; grade is not subject to forces outside them.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prstGeom prst="rect">
            <a:avLst/>
          </a:prstGeom>
        </p:spPr>
        <p:txBody>
          <a:bodyPr/>
          <a:lstStyle/>
          <a:p>
            <a:pPr lvl="0"/>
            <a:endParaRPr/>
          </a:p>
        </p:txBody>
      </p:sp>
      <p:sp>
        <p:nvSpPr>
          <p:cNvPr id="180" name="Shape 180"/>
          <p:cNvSpPr>
            <a:spLocks noGrp="1"/>
          </p:cNvSpPr>
          <p:nvPr>
            <p:ph type="body" sz="quarter" idx="1"/>
          </p:nvPr>
        </p:nvSpPr>
        <p:spPr>
          <a:prstGeom prst="rect">
            <a:avLst/>
          </a:prstGeom>
        </p:spPr>
        <p:txBody>
          <a:bodyPr/>
          <a:lstStyle/>
          <a:p>
            <a:pPr lvl="0">
              <a:defRPr sz="1800"/>
            </a:pPr>
            <a:r>
              <a:rPr sz="1400"/>
              <a:t>Students are familiar with this material from prior classes, but admit they do not use.</a:t>
            </a:r>
          </a:p>
          <a:p>
            <a:pPr lvl="0">
              <a:defRPr sz="1800"/>
            </a:pPr>
            <a:r>
              <a:rPr sz="1400"/>
              <a:t>Difference: “strategy” vs “process”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noRot="1" noChangeAspect="1"/>
          </p:cNvSpPr>
          <p:nvPr>
            <p:ph type="sldImg"/>
          </p:nvPr>
        </p:nvSpPr>
        <p:spPr>
          <a:prstGeom prst="rect">
            <a:avLst/>
          </a:prstGeom>
        </p:spPr>
        <p:txBody>
          <a:bodyPr/>
          <a:lstStyle/>
          <a:p>
            <a:pPr lvl="0"/>
            <a:endParaRPr/>
          </a:p>
        </p:txBody>
      </p:sp>
      <p:sp>
        <p:nvSpPr>
          <p:cNvPr id="188" name="Shape 188"/>
          <p:cNvSpPr>
            <a:spLocks noGrp="1"/>
          </p:cNvSpPr>
          <p:nvPr>
            <p:ph type="body" sz="quarter" idx="1"/>
          </p:nvPr>
        </p:nvSpPr>
        <p:spPr>
          <a:prstGeom prst="rect">
            <a:avLst/>
          </a:prstGeom>
        </p:spPr>
        <p:txBody>
          <a:bodyPr/>
          <a:lstStyle/>
          <a:p>
            <a:pPr lvl="0">
              <a:defRPr sz="1800"/>
            </a:pPr>
            <a:r>
              <a:rPr sz="2400"/>
              <a:t>Horning “Climate of Fear in Teaching of Writing” (Teaching Writing: Pedagogy, Gender, and Equity)</a:t>
            </a:r>
          </a:p>
          <a:p>
            <a:pPr lvl="0">
              <a:defRPr sz="1800"/>
            </a:pPr>
            <a:r>
              <a:rPr sz="2400"/>
              <a:t>Much easier to TAPFOR than to “plan”</a:t>
            </a:r>
          </a:p>
          <a:p>
            <a:pPr lvl="0">
              <a:defRPr sz="1800"/>
            </a:pPr>
            <a:r>
              <a:rPr sz="2400"/>
              <a:t>“Task Management” is concrete, laid out</a:t>
            </a:r>
          </a:p>
          <a:p>
            <a:pPr lvl="0">
              <a:defRPr sz="1800"/>
            </a:pPr>
            <a:r>
              <a:rPr sz="2400"/>
              <a:t>Elements repeated so often, difficult not to master. If not mastered, it is clear that student is not engaged &gt; ownership.</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t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546100" y="1676400"/>
            <a:ext cx="8039100" cy="2044700"/>
          </a:xfrm>
          <a:prstGeom prst="rect">
            <a:avLst/>
          </a:prstGeom>
          <a:effectLst>
            <a:outerShdw blurRad="25400" dist="12700" dir="16200000" rotWithShape="0">
              <a:srgbClr val="000000"/>
            </a:outerShdw>
          </a:effectLst>
        </p:spPr>
        <p:txBody>
          <a:bodyPr lIns="38100" tIns="38100" rIns="38100" bIns="38100" anchor="b"/>
          <a:lstStyle>
            <a:lvl1pPr defTabSz="406400">
              <a:defRPr sz="5600">
                <a:solidFill>
                  <a:srgbClr val="D7E2EE"/>
                </a:solidFill>
                <a:latin typeface="+mn-lt"/>
                <a:ea typeface="+mn-ea"/>
                <a:cs typeface="+mn-cs"/>
                <a:sym typeface="Stone Sans Sem ITC TT Semi"/>
              </a:defRPr>
            </a:lvl1pPr>
          </a:lstStyle>
          <a:p>
            <a:pPr lvl="0">
              <a:defRPr sz="1800">
                <a:solidFill>
                  <a:srgbClr val="000000"/>
                </a:solidFill>
              </a:defRPr>
            </a:pPr>
            <a:r>
              <a:rPr sz="5600">
                <a:solidFill>
                  <a:srgbClr val="D7E2EE"/>
                </a:solidFill>
              </a:rPr>
              <a:t>Title Text</a:t>
            </a:r>
          </a:p>
        </p:txBody>
      </p:sp>
      <p:sp>
        <p:nvSpPr>
          <p:cNvPr id="6" name="Shape 6"/>
          <p:cNvSpPr>
            <a:spLocks noGrp="1"/>
          </p:cNvSpPr>
          <p:nvPr>
            <p:ph type="body" idx="1"/>
          </p:nvPr>
        </p:nvSpPr>
        <p:spPr>
          <a:xfrm>
            <a:off x="546100" y="3797300"/>
            <a:ext cx="8039100" cy="2235200"/>
          </a:xfrm>
          <a:prstGeom prst="rect">
            <a:avLst/>
          </a:prstGeom>
          <a:effectLst>
            <a:outerShdw blurRad="25400" dist="12700" dir="16200000" rotWithShape="0">
              <a:srgbClr val="000000"/>
            </a:outerShdw>
          </a:effectLst>
        </p:spPr>
        <p:txBody>
          <a:bodyPr lIns="38100" tIns="38100" rIns="38100" bIns="38100" anchor="t"/>
          <a:lstStyle>
            <a:lvl1pPr marL="0" indent="0" algn="ctr" defTabSz="406400">
              <a:spcBef>
                <a:spcPts val="0"/>
              </a:spcBef>
              <a:buSzTx/>
              <a:buNone/>
              <a:defRPr sz="2000">
                <a:solidFill>
                  <a:srgbClr val="D7E2EE"/>
                </a:solidFill>
                <a:latin typeface="+mn-lt"/>
                <a:ea typeface="+mn-ea"/>
                <a:cs typeface="+mn-cs"/>
                <a:sym typeface="Stone Sans Sem ITC TT Semi"/>
              </a:defRPr>
            </a:lvl1pPr>
            <a:lvl2pPr marL="0" indent="0" algn="ctr" defTabSz="406400">
              <a:spcBef>
                <a:spcPts val="0"/>
              </a:spcBef>
              <a:buSzTx/>
              <a:buNone/>
              <a:defRPr sz="2000">
                <a:solidFill>
                  <a:srgbClr val="D7E2EE"/>
                </a:solidFill>
                <a:latin typeface="+mn-lt"/>
                <a:ea typeface="+mn-ea"/>
                <a:cs typeface="+mn-cs"/>
                <a:sym typeface="Stone Sans Sem ITC TT Semi"/>
              </a:defRPr>
            </a:lvl2pPr>
            <a:lvl3pPr marL="0" indent="0" algn="ctr" defTabSz="406400">
              <a:spcBef>
                <a:spcPts val="0"/>
              </a:spcBef>
              <a:buSzTx/>
              <a:buNone/>
              <a:defRPr sz="2000">
                <a:solidFill>
                  <a:srgbClr val="D7E2EE"/>
                </a:solidFill>
                <a:latin typeface="+mn-lt"/>
                <a:ea typeface="+mn-ea"/>
                <a:cs typeface="+mn-cs"/>
                <a:sym typeface="Stone Sans Sem ITC TT Semi"/>
              </a:defRPr>
            </a:lvl3pPr>
            <a:lvl4pPr marL="0" indent="0" algn="ctr" defTabSz="406400">
              <a:spcBef>
                <a:spcPts val="0"/>
              </a:spcBef>
              <a:buSzTx/>
              <a:buNone/>
              <a:defRPr sz="2000">
                <a:solidFill>
                  <a:srgbClr val="D7E2EE"/>
                </a:solidFill>
                <a:latin typeface="+mn-lt"/>
                <a:ea typeface="+mn-ea"/>
                <a:cs typeface="+mn-cs"/>
                <a:sym typeface="Stone Sans Sem ITC TT Semi"/>
              </a:defRPr>
            </a:lvl4pPr>
            <a:lvl5pPr marL="0" indent="0" algn="ctr" defTabSz="406400">
              <a:spcBef>
                <a:spcPts val="0"/>
              </a:spcBef>
              <a:buSzTx/>
              <a:buNone/>
              <a:defRPr sz="2000">
                <a:solidFill>
                  <a:srgbClr val="D7E2EE"/>
                </a:solidFill>
                <a:latin typeface="+mn-lt"/>
                <a:ea typeface="+mn-ea"/>
                <a:cs typeface="+mn-cs"/>
                <a:sym typeface="Stone Sans Sem ITC TT Semi"/>
              </a:defRPr>
            </a:lvl5pPr>
          </a:lstStyle>
          <a:p>
            <a:pPr lvl="0">
              <a:defRPr sz="1800">
                <a:solidFill>
                  <a:srgbClr val="000000"/>
                </a:solidFill>
              </a:defRPr>
            </a:pPr>
            <a:r>
              <a:rPr sz="2000">
                <a:solidFill>
                  <a:srgbClr val="D7E2EE"/>
                </a:solidFill>
              </a:rPr>
              <a:t>Body Level One</a:t>
            </a:r>
          </a:p>
          <a:p>
            <a:pPr lvl="1">
              <a:defRPr sz="1800">
                <a:solidFill>
                  <a:srgbClr val="000000"/>
                </a:solidFill>
              </a:defRPr>
            </a:pPr>
            <a:r>
              <a:rPr sz="2000">
                <a:solidFill>
                  <a:srgbClr val="D7E2EE"/>
                </a:solidFill>
              </a:rPr>
              <a:t>Body Level Two</a:t>
            </a:r>
          </a:p>
          <a:p>
            <a:pPr lvl="2">
              <a:defRPr sz="1800">
                <a:solidFill>
                  <a:srgbClr val="000000"/>
                </a:solidFill>
              </a:defRPr>
            </a:pPr>
            <a:r>
              <a:rPr sz="2000">
                <a:solidFill>
                  <a:srgbClr val="D7E2EE"/>
                </a:solidFill>
              </a:rPr>
              <a:t>Body Level Three</a:t>
            </a:r>
          </a:p>
          <a:p>
            <a:pPr lvl="3">
              <a:defRPr sz="1800">
                <a:solidFill>
                  <a:srgbClr val="000000"/>
                </a:solidFill>
              </a:defRPr>
            </a:pPr>
            <a:r>
              <a:rPr sz="2000">
                <a:solidFill>
                  <a:srgbClr val="D7E2EE"/>
                </a:solidFill>
              </a:rPr>
              <a:t>Body Level Four</a:t>
            </a:r>
          </a:p>
          <a:p>
            <a:pPr lvl="4">
              <a:defRPr sz="1800">
                <a:solidFill>
                  <a:srgbClr val="000000"/>
                </a:solidFill>
              </a:defRPr>
            </a:pPr>
            <a:r>
              <a:rPr sz="2000">
                <a:solidFill>
                  <a:srgbClr val="D7E2EE"/>
                </a:solidFill>
              </a:rPr>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 name="Shape 26"/>
          <p:cNvSpPr>
            <a:spLocks noGrp="1"/>
          </p:cNvSpPr>
          <p:nvPr>
            <p:ph type="title"/>
          </p:nvPr>
        </p:nvSpPr>
        <p:spPr>
          <a:xfrm>
            <a:off x="1320800" y="990600"/>
            <a:ext cx="6515100" cy="1206500"/>
          </a:xfrm>
          <a:prstGeom prst="rect">
            <a:avLst/>
          </a:prstGeom>
        </p:spPr>
        <p:txBody>
          <a:bodyPr lIns="38100" tIns="38100" rIns="38100" bIns="38100"/>
          <a:lstStyle>
            <a:lvl1pPr algn="l"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27" name="Shape 27"/>
          <p:cNvSpPr>
            <a:spLocks noGrp="1"/>
          </p:cNvSpPr>
          <p:nvPr>
            <p:ph type="body" idx="1"/>
          </p:nvPr>
        </p:nvSpPr>
        <p:spPr>
          <a:xfrm>
            <a:off x="1016000" y="2197100"/>
            <a:ext cx="3263900" cy="3975100"/>
          </a:xfrm>
          <a:prstGeom prst="rect">
            <a:avLst/>
          </a:prstGeom>
        </p:spPr>
        <p:txBody>
          <a:bodyPr lIns="38100" tIns="38100" rIns="38100" bIns="38100"/>
          <a:lstStyle>
            <a:lvl1pPr marL="6076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1pPr>
            <a:lvl2pPr marL="1104001"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2pPr>
            <a:lvl3pPr marL="1580252"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3pPr>
            <a:lvl4pPr marL="20681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4pPr>
            <a:lvl5pPr marL="25507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Shape 29"/>
          <p:cNvSpPr>
            <a:spLocks noGrp="1"/>
          </p:cNvSpPr>
          <p:nvPr>
            <p:ph type="title"/>
          </p:nvPr>
        </p:nvSpPr>
        <p:spPr>
          <a:xfrm>
            <a:off x="1320800" y="990600"/>
            <a:ext cx="6515100" cy="1206500"/>
          </a:xfrm>
          <a:prstGeom prst="rect">
            <a:avLst/>
          </a:prstGeom>
        </p:spPr>
        <p:txBody>
          <a:bodyPr lIns="38100" tIns="38100" rIns="38100" bIns="38100"/>
          <a:lstStyle>
            <a:lvl1pPr algn="l"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30" name="Shape 30"/>
          <p:cNvSpPr>
            <a:spLocks noGrp="1"/>
          </p:cNvSpPr>
          <p:nvPr>
            <p:ph type="body" idx="1"/>
          </p:nvPr>
        </p:nvSpPr>
        <p:spPr>
          <a:xfrm>
            <a:off x="1016000" y="2197100"/>
            <a:ext cx="3263900" cy="3975100"/>
          </a:xfrm>
          <a:prstGeom prst="rect">
            <a:avLst/>
          </a:prstGeom>
        </p:spPr>
        <p:txBody>
          <a:bodyPr lIns="38100" tIns="38100" rIns="38100" bIns="38100"/>
          <a:lstStyle>
            <a:lvl1pPr marL="6076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1pPr>
            <a:lvl2pPr marL="1104001"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2pPr>
            <a:lvl3pPr marL="1580252"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3pPr>
            <a:lvl4pPr marL="20681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4pPr>
            <a:lvl5pPr marL="25507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hape 32"/>
          <p:cNvSpPr>
            <a:spLocks noGrp="1"/>
          </p:cNvSpPr>
          <p:nvPr>
            <p:ph type="title"/>
          </p:nvPr>
        </p:nvSpPr>
        <p:spPr>
          <a:xfrm>
            <a:off x="1320800" y="990600"/>
            <a:ext cx="6515100" cy="1206500"/>
          </a:xfrm>
          <a:prstGeom prst="rect">
            <a:avLst/>
          </a:prstGeom>
        </p:spPr>
        <p:txBody>
          <a:bodyPr lIns="38100" tIns="38100" rIns="38100" bIns="38100"/>
          <a:lstStyle>
            <a:lvl1pPr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33" name="Shape 33"/>
          <p:cNvSpPr>
            <a:spLocks noGrp="1"/>
          </p:cNvSpPr>
          <p:nvPr>
            <p:ph type="body" idx="1"/>
          </p:nvPr>
        </p:nvSpPr>
        <p:spPr>
          <a:xfrm>
            <a:off x="5664200" y="2197100"/>
            <a:ext cx="2590800" cy="3975100"/>
          </a:xfrm>
          <a:prstGeom prst="rect">
            <a:avLst/>
          </a:prstGeom>
        </p:spPr>
        <p:txBody>
          <a:bodyPr lIns="38100" tIns="38100" rIns="38100" bIns="38100"/>
          <a:lstStyle>
            <a:lvl1pPr marL="6076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1pPr>
            <a:lvl2pPr marL="1104001"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2pPr>
            <a:lvl3pPr marL="1580252"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3pPr>
            <a:lvl4pPr marL="20681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4pPr>
            <a:lvl5pPr marL="25507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Shape 35"/>
          <p:cNvSpPr>
            <a:spLocks noGrp="1"/>
          </p:cNvSpPr>
          <p:nvPr>
            <p:ph type="title"/>
          </p:nvPr>
        </p:nvSpPr>
        <p:spPr>
          <a:xfrm>
            <a:off x="1320800" y="990600"/>
            <a:ext cx="6515100" cy="1206500"/>
          </a:xfrm>
          <a:prstGeom prst="rect">
            <a:avLst/>
          </a:prstGeom>
        </p:spPr>
        <p:txBody>
          <a:bodyPr lIns="38100" tIns="38100" rIns="38100" bIns="38100"/>
          <a:lstStyle>
            <a:lvl1pPr algn="l"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36" name="Shape 36"/>
          <p:cNvSpPr>
            <a:spLocks noGrp="1"/>
          </p:cNvSpPr>
          <p:nvPr>
            <p:ph type="body" idx="1"/>
          </p:nvPr>
        </p:nvSpPr>
        <p:spPr>
          <a:xfrm>
            <a:off x="889000" y="2197100"/>
            <a:ext cx="7366000" cy="3975100"/>
          </a:xfrm>
          <a:prstGeom prst="rect">
            <a:avLst/>
          </a:prstGeom>
        </p:spPr>
        <p:txBody>
          <a:bodyPr lIns="38100" tIns="38100" rIns="38100" bIns="38100"/>
          <a:lstStyle>
            <a:lvl1pPr marL="673100" indent="-508000" defTabSz="406400">
              <a:spcBef>
                <a:spcPts val="1400"/>
              </a:spcBef>
              <a:buSzPct val="50000"/>
              <a:buFont typeface="Stone Sans Sem ITC TT Semi"/>
              <a:buBlip>
                <a:blip r:embed="rId3"/>
              </a:buBlip>
              <a:defRPr sz="2800" b="1">
                <a:solidFill>
                  <a:srgbClr val="000000"/>
                </a:solidFill>
                <a:latin typeface="+mn-lt"/>
                <a:ea typeface="+mn-ea"/>
                <a:cs typeface="+mn-cs"/>
                <a:sym typeface="Stone Sans Sem ITC TT Semi"/>
              </a:defRPr>
            </a:lvl1pPr>
            <a:lvl2pPr marL="1169458" indent="-508000" defTabSz="406400">
              <a:spcBef>
                <a:spcPts val="1400"/>
              </a:spcBef>
              <a:buSzPct val="50000"/>
              <a:buFont typeface="Stone Sans Sem ITC TT Semi"/>
              <a:buBlip>
                <a:blip r:embed="rId3"/>
              </a:buBlip>
              <a:defRPr sz="2800" b="1">
                <a:solidFill>
                  <a:srgbClr val="000000"/>
                </a:solidFill>
                <a:latin typeface="+mn-lt"/>
                <a:ea typeface="+mn-ea"/>
                <a:cs typeface="+mn-cs"/>
                <a:sym typeface="Stone Sans Sem ITC TT Semi"/>
              </a:defRPr>
            </a:lvl2pPr>
            <a:lvl3pPr marL="1645708" indent="-508000" defTabSz="406400">
              <a:spcBef>
                <a:spcPts val="1400"/>
              </a:spcBef>
              <a:buSzPct val="50000"/>
              <a:buFont typeface="Stone Sans Sem ITC TT Semi"/>
              <a:buBlip>
                <a:blip r:embed="rId3"/>
              </a:buBlip>
              <a:defRPr sz="2800" b="1">
                <a:solidFill>
                  <a:srgbClr val="000000"/>
                </a:solidFill>
                <a:latin typeface="+mn-lt"/>
                <a:ea typeface="+mn-ea"/>
                <a:cs typeface="+mn-cs"/>
                <a:sym typeface="Stone Sans Sem ITC TT Semi"/>
              </a:defRPr>
            </a:lvl3pPr>
            <a:lvl4pPr marL="2133600" indent="-508000" defTabSz="406400">
              <a:spcBef>
                <a:spcPts val="1400"/>
              </a:spcBef>
              <a:buSzPct val="50000"/>
              <a:buFont typeface="Stone Sans Sem ITC TT Semi"/>
              <a:buBlip>
                <a:blip r:embed="rId3"/>
              </a:buBlip>
              <a:defRPr sz="2800" b="1">
                <a:solidFill>
                  <a:srgbClr val="000000"/>
                </a:solidFill>
                <a:latin typeface="+mn-lt"/>
                <a:ea typeface="+mn-ea"/>
                <a:cs typeface="+mn-cs"/>
                <a:sym typeface="Stone Sans Sem ITC TT Semi"/>
              </a:defRPr>
            </a:lvl4pPr>
            <a:lvl5pPr marL="2616200" indent="-508000" defTabSz="406400">
              <a:spcBef>
                <a:spcPts val="1400"/>
              </a:spcBef>
              <a:buSzPct val="50000"/>
              <a:buFont typeface="Stone Sans Sem ITC TT Semi"/>
              <a:buBlip>
                <a:blip r:embed="rId3"/>
              </a:buBlip>
              <a:defRPr sz="2800" b="1">
                <a:solidFill>
                  <a:srgbClr val="000000"/>
                </a:solidFill>
                <a:latin typeface="+mn-lt"/>
                <a:ea typeface="+mn-ea"/>
                <a:cs typeface="+mn-cs"/>
                <a:sym typeface="Stone Sans Sem ITC TT Semi"/>
              </a:defRPr>
            </a:lvl5pPr>
          </a:lstStyle>
          <a:p>
            <a:pPr lvl="0">
              <a:defRPr sz="1800" b="0"/>
            </a:pPr>
            <a:r>
              <a:rPr sz="2800" b="1"/>
              <a:t>Body Level One</a:t>
            </a:r>
          </a:p>
          <a:p>
            <a:pPr lvl="1">
              <a:defRPr sz="1800" b="0"/>
            </a:pPr>
            <a:r>
              <a:rPr sz="2800" b="1"/>
              <a:t>Body Level Two</a:t>
            </a:r>
          </a:p>
          <a:p>
            <a:pPr lvl="2">
              <a:defRPr sz="1800" b="0"/>
            </a:pPr>
            <a:r>
              <a:rPr sz="2800" b="1"/>
              <a:t>Body Level Three</a:t>
            </a:r>
          </a:p>
          <a:p>
            <a:pPr lvl="3">
              <a:defRPr sz="1800" b="0"/>
            </a:pPr>
            <a:r>
              <a:rPr sz="2800" b="1"/>
              <a:t>Body Level Four</a:t>
            </a:r>
          </a:p>
          <a:p>
            <a:pPr lvl="4">
              <a:defRPr sz="1800" b="0"/>
            </a:pPr>
            <a:r>
              <a:rPr sz="2800" b="1"/>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pPr lvl="0">
              <a:defRPr sz="1800">
                <a:solidFill>
                  <a:srgbClr val="000000"/>
                </a:solidFill>
              </a:defRPr>
            </a:pPr>
            <a:r>
              <a:rPr sz="5000">
                <a:solidFill>
                  <a:srgbClr val="FFFFFF"/>
                </a:solidFill>
              </a:rPr>
              <a:t>Title Text</a:t>
            </a:r>
          </a:p>
        </p:txBody>
      </p:sp>
      <p:sp>
        <p:nvSpPr>
          <p:cNvPr id="39" name="Shape 3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Shape 41"/>
          <p:cNvSpPr>
            <a:spLocks noGrp="1"/>
          </p:cNvSpPr>
          <p:nvPr>
            <p:ph type="title"/>
          </p:nvPr>
        </p:nvSpPr>
        <p:spPr>
          <a:xfrm>
            <a:off x="1320800" y="990600"/>
            <a:ext cx="6515100" cy="1206500"/>
          </a:xfrm>
          <a:prstGeom prst="rect">
            <a:avLst/>
          </a:prstGeom>
        </p:spPr>
        <p:txBody>
          <a:bodyPr lIns="38100" tIns="38100" rIns="38100" bIns="38100"/>
          <a:lstStyle>
            <a:lvl1pPr algn="l" defTabSz="406400">
              <a:defRPr sz="4400">
                <a:solidFill>
                  <a:srgbClr val="3B3B3E"/>
                </a:solidFill>
                <a:latin typeface="+mn-lt"/>
                <a:ea typeface="+mn-ea"/>
                <a:cs typeface="+mn-cs"/>
                <a:sym typeface="Stone Sans Sem ITC TT Semi"/>
              </a:defRPr>
            </a:lvl1pPr>
          </a:lstStyle>
          <a:p>
            <a:pPr lvl="0">
              <a:defRPr sz="1800">
                <a:solidFill>
                  <a:srgbClr val="000000"/>
                </a:solidFill>
              </a:defRPr>
            </a:pPr>
            <a:r>
              <a:rPr sz="4400">
                <a:solidFill>
                  <a:srgbClr val="3B3B3E"/>
                </a:solidFill>
              </a:rPr>
              <a:t>Title Text</a:t>
            </a:r>
          </a:p>
        </p:txBody>
      </p:sp>
      <p:sp>
        <p:nvSpPr>
          <p:cNvPr id="42" name="Shape 42"/>
          <p:cNvSpPr>
            <a:spLocks noGrp="1"/>
          </p:cNvSpPr>
          <p:nvPr>
            <p:ph type="body" idx="1"/>
          </p:nvPr>
        </p:nvSpPr>
        <p:spPr>
          <a:xfrm>
            <a:off x="889000" y="2197100"/>
            <a:ext cx="7366000" cy="3975100"/>
          </a:xfrm>
          <a:prstGeom prst="rect">
            <a:avLst/>
          </a:prstGeom>
        </p:spPr>
        <p:txBody>
          <a:bodyPr lIns="38100" tIns="38100" rIns="38100" bIns="38100"/>
          <a:lstStyle>
            <a:lvl1pPr marL="673100" indent="-508000" defTabSz="406400">
              <a:spcBef>
                <a:spcPts val="1400"/>
              </a:spcBef>
              <a:buSzPct val="50000"/>
              <a:buFont typeface="Stone Sans Sem ITC TT Semi"/>
              <a:buBlip>
                <a:blip r:embed="rId3"/>
              </a:buBlip>
              <a:defRPr sz="2800">
                <a:solidFill>
                  <a:srgbClr val="000000"/>
                </a:solidFill>
                <a:latin typeface="Bradley Hand ITC TT-Bold"/>
                <a:ea typeface="Bradley Hand ITC TT-Bold"/>
                <a:cs typeface="Bradley Hand ITC TT-Bold"/>
                <a:sym typeface="Bradley Hand ITC TT-Bold"/>
              </a:defRPr>
            </a:lvl1pPr>
            <a:lvl2pPr marL="1169458" indent="-508000" defTabSz="406400">
              <a:spcBef>
                <a:spcPts val="1400"/>
              </a:spcBef>
              <a:buSzPct val="50000"/>
              <a:buFont typeface="Stone Sans Sem ITC TT Semi"/>
              <a:buBlip>
                <a:blip r:embed="rId3"/>
              </a:buBlip>
              <a:defRPr sz="2800">
                <a:solidFill>
                  <a:srgbClr val="000000"/>
                </a:solidFill>
                <a:latin typeface="Bradley Hand ITC TT-Bold"/>
                <a:ea typeface="Bradley Hand ITC TT-Bold"/>
                <a:cs typeface="Bradley Hand ITC TT-Bold"/>
                <a:sym typeface="Bradley Hand ITC TT-Bold"/>
              </a:defRPr>
            </a:lvl2pPr>
            <a:lvl3pPr marL="1645708" indent="-508000" defTabSz="406400">
              <a:spcBef>
                <a:spcPts val="1400"/>
              </a:spcBef>
              <a:buSzPct val="50000"/>
              <a:buFont typeface="Stone Sans Sem ITC TT Semi"/>
              <a:buBlip>
                <a:blip r:embed="rId3"/>
              </a:buBlip>
              <a:defRPr sz="2800">
                <a:solidFill>
                  <a:srgbClr val="000000"/>
                </a:solidFill>
                <a:latin typeface="Bradley Hand ITC TT-Bold"/>
                <a:ea typeface="Bradley Hand ITC TT-Bold"/>
                <a:cs typeface="Bradley Hand ITC TT-Bold"/>
                <a:sym typeface="Bradley Hand ITC TT-Bold"/>
              </a:defRPr>
            </a:lvl3pPr>
            <a:lvl4pPr marL="2133600" indent="-508000" defTabSz="406400">
              <a:spcBef>
                <a:spcPts val="1400"/>
              </a:spcBef>
              <a:buSzPct val="50000"/>
              <a:buFont typeface="Stone Sans Sem ITC TT Semi"/>
              <a:buBlip>
                <a:blip r:embed="rId3"/>
              </a:buBlip>
              <a:defRPr sz="2800">
                <a:solidFill>
                  <a:srgbClr val="000000"/>
                </a:solidFill>
                <a:latin typeface="Bradley Hand ITC TT-Bold"/>
                <a:ea typeface="Bradley Hand ITC TT-Bold"/>
                <a:cs typeface="Bradley Hand ITC TT-Bold"/>
                <a:sym typeface="Bradley Hand ITC TT-Bold"/>
              </a:defRPr>
            </a:lvl4pPr>
            <a:lvl5pPr marL="2616200" indent="-508000" defTabSz="406400">
              <a:spcBef>
                <a:spcPts val="1400"/>
              </a:spcBef>
              <a:buSzPct val="50000"/>
              <a:buFont typeface="Stone Sans Sem ITC TT Semi"/>
              <a:buBlip>
                <a:blip r:embed="rId3"/>
              </a:buBlip>
              <a:defRPr sz="2800">
                <a:solidFill>
                  <a:srgbClr val="000000"/>
                </a:solidFill>
                <a:latin typeface="Bradley Hand ITC TT-Bold"/>
                <a:ea typeface="Bradley Hand ITC TT-Bold"/>
                <a:cs typeface="Bradley Hand ITC TT-Bold"/>
                <a:sym typeface="Bradley Hand ITC TT-Bold"/>
              </a:defRPr>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635263" y="996950"/>
            <a:ext cx="7873474" cy="1206500"/>
          </a:xfrm>
          <a:prstGeom prst="rect">
            <a:avLst/>
          </a:prstGeom>
        </p:spPr>
        <p:txBody>
          <a:bodyPr lIns="38100" tIns="38100" rIns="38100" bIns="38100"/>
          <a:lstStyle>
            <a:lvl1pPr algn="l"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9" name="Shape 9"/>
          <p:cNvSpPr>
            <a:spLocks noGrp="1"/>
          </p:cNvSpPr>
          <p:nvPr>
            <p:ph type="body" idx="1"/>
          </p:nvPr>
        </p:nvSpPr>
        <p:spPr>
          <a:xfrm>
            <a:off x="889000" y="2197100"/>
            <a:ext cx="7366000" cy="3975100"/>
          </a:xfrm>
          <a:prstGeom prst="rect">
            <a:avLst/>
          </a:prstGeom>
        </p:spPr>
        <p:txBody>
          <a:bodyPr lIns="38100" tIns="38100" rIns="38100" bIns="38100"/>
          <a:lstStyle>
            <a:lvl1pPr marL="4553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1pPr>
            <a:lvl2pPr marL="951744"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2pPr>
            <a:lvl3pPr marL="1427994"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3pPr>
            <a:lvl4pPr marL="19158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4pPr>
            <a:lvl5pPr marL="23984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5pPr>
          </a:lstStyle>
          <a:p>
            <a:pPr lvl="0">
              <a:defRPr sz="1800" b="0"/>
            </a:pPr>
            <a:r>
              <a:rPr sz="1600" b="1"/>
              <a:t>Body Level One</a:t>
            </a:r>
          </a:p>
          <a:p>
            <a:pPr lvl="1">
              <a:defRPr sz="1800" b="0"/>
            </a:pPr>
            <a:r>
              <a:rPr sz="1600" b="1"/>
              <a:t>Body Level Two</a:t>
            </a:r>
          </a:p>
          <a:p>
            <a:pPr lvl="2">
              <a:defRPr sz="1800" b="0"/>
            </a:pPr>
            <a:r>
              <a:rPr sz="1600" b="1"/>
              <a:t>Body Level Three</a:t>
            </a:r>
          </a:p>
          <a:p>
            <a:pPr lvl="3">
              <a:defRPr sz="1800" b="0"/>
            </a:pPr>
            <a:r>
              <a:rPr sz="1600" b="1"/>
              <a:t>Body Level Four</a:t>
            </a:r>
          </a:p>
          <a:p>
            <a:pPr lvl="4">
              <a:defRPr sz="1800" b="0"/>
            </a:pPr>
            <a:r>
              <a:rPr sz="1600" b="1"/>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1320800" y="990600"/>
            <a:ext cx="6515100" cy="1206500"/>
          </a:xfrm>
          <a:prstGeom prst="rect">
            <a:avLst/>
          </a:prstGeom>
        </p:spPr>
        <p:txBody>
          <a:bodyPr lIns="38100" tIns="38100" rIns="38100" bIns="38100"/>
          <a:lstStyle>
            <a:lvl1pPr algn="l"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
        <p:nvSpPr>
          <p:cNvPr id="12" name="Shape 12"/>
          <p:cNvSpPr>
            <a:spLocks noGrp="1"/>
          </p:cNvSpPr>
          <p:nvPr>
            <p:ph type="body" idx="1"/>
          </p:nvPr>
        </p:nvSpPr>
        <p:spPr>
          <a:xfrm>
            <a:off x="889000" y="2197100"/>
            <a:ext cx="7366000" cy="3975100"/>
          </a:xfrm>
          <a:prstGeom prst="rect">
            <a:avLst/>
          </a:prstGeom>
        </p:spPr>
        <p:txBody>
          <a:bodyPr lIns="38100" tIns="38100" rIns="38100" bIns="38100" numCol="2" spcCol="368300" anchor="t"/>
          <a:lstStyle>
            <a:lvl1pPr marL="6076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1pPr>
            <a:lvl2pPr marL="1104001"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2pPr>
            <a:lvl3pPr marL="1580252"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3pPr>
            <a:lvl4pPr marL="20681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4pPr>
            <a:lvl5pPr marL="2550743" indent="-442543" defTabSz="406400">
              <a:spcBef>
                <a:spcPts val="2400"/>
              </a:spcBef>
              <a:buSzPct val="50000"/>
              <a:buFont typeface="Stone Sans Sem ITC TT Semi"/>
              <a:buBlip>
                <a:blip r:embed="rId3"/>
              </a:buBlip>
              <a:defRPr sz="2000">
                <a:solidFill>
                  <a:srgbClr val="000000"/>
                </a:solidFill>
                <a:latin typeface="Bradley Hand ITC TT-Bold"/>
                <a:ea typeface="Bradley Hand ITC TT-Bold"/>
                <a:cs typeface="Bradley Hand ITC TT-Bold"/>
                <a:sym typeface="Bradley Hand ITC TT-Bold"/>
              </a:defRPr>
            </a:lvl5pPr>
          </a:lstStyle>
          <a:p>
            <a:pPr lvl="0">
              <a:defRPr sz="1800"/>
            </a:pPr>
            <a:r>
              <a:rPr sz="2000"/>
              <a:t>Body Level One</a:t>
            </a:r>
          </a:p>
          <a:p>
            <a:pPr lvl="1">
              <a:defRPr sz="1800"/>
            </a:pPr>
            <a:r>
              <a:rPr sz="2000"/>
              <a:t>Body Level Two</a:t>
            </a:r>
          </a:p>
          <a:p>
            <a:pPr lvl="2">
              <a:defRPr sz="1800"/>
            </a:pPr>
            <a:r>
              <a:rPr sz="2000"/>
              <a:t>Body Level Three</a:t>
            </a:r>
          </a:p>
          <a:p>
            <a:pPr lvl="3">
              <a:defRPr sz="1800"/>
            </a:pPr>
            <a:r>
              <a:rPr sz="2000"/>
              <a:t>Body Level Four</a:t>
            </a:r>
          </a:p>
          <a:p>
            <a:pPr lvl="4">
              <a:defRPr sz="1800"/>
            </a:pPr>
            <a:r>
              <a:rPr sz="20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body" idx="1"/>
          </p:nvPr>
        </p:nvSpPr>
        <p:spPr>
          <a:xfrm>
            <a:off x="889000" y="1206500"/>
            <a:ext cx="7366000" cy="4965700"/>
          </a:xfrm>
          <a:prstGeom prst="rect">
            <a:avLst/>
          </a:prstGeom>
        </p:spPr>
        <p:txBody>
          <a:bodyPr lIns="38100" tIns="38100" rIns="38100" bIns="38100"/>
          <a:lstStyle>
            <a:lvl1pPr marL="4553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1pPr>
            <a:lvl2pPr marL="951744"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2pPr>
            <a:lvl3pPr marL="1427994"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3pPr>
            <a:lvl4pPr marL="19158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4pPr>
            <a:lvl5pPr marL="2398485" indent="-290285" defTabSz="406400">
              <a:spcBef>
                <a:spcPts val="1400"/>
              </a:spcBef>
              <a:buSzPct val="50000"/>
              <a:buFont typeface="Stone Sans Sem ITC TT Semi"/>
              <a:buBlip>
                <a:blip r:embed="rId3"/>
              </a:buBlip>
              <a:defRPr sz="1600" b="1">
                <a:solidFill>
                  <a:srgbClr val="000000"/>
                </a:solidFill>
                <a:latin typeface="+mn-lt"/>
                <a:ea typeface="+mn-ea"/>
                <a:cs typeface="+mn-cs"/>
                <a:sym typeface="Stone Sans Sem ITC TT Semi"/>
              </a:defRPr>
            </a:lvl5pPr>
          </a:lstStyle>
          <a:p>
            <a:pPr lvl="0">
              <a:defRPr sz="1800" b="0"/>
            </a:pPr>
            <a:r>
              <a:rPr sz="1600" b="1"/>
              <a:t>Body Level One</a:t>
            </a:r>
          </a:p>
          <a:p>
            <a:pPr lvl="1">
              <a:defRPr sz="1800" b="0"/>
            </a:pPr>
            <a:r>
              <a:rPr sz="1600" b="1"/>
              <a:t>Body Level Two</a:t>
            </a:r>
          </a:p>
          <a:p>
            <a:pPr lvl="2">
              <a:defRPr sz="1800" b="0"/>
            </a:pPr>
            <a:r>
              <a:rPr sz="1600" b="1"/>
              <a:t>Body Level Three</a:t>
            </a:r>
          </a:p>
          <a:p>
            <a:pPr lvl="3">
              <a:defRPr sz="1800" b="0"/>
            </a:pPr>
            <a:r>
              <a:rPr sz="1600" b="1"/>
              <a:t>Body Level Four</a:t>
            </a:r>
          </a:p>
          <a:p>
            <a:pPr lvl="4">
              <a:defRPr sz="1800" b="0"/>
            </a:pPr>
            <a:r>
              <a:rPr sz="1600" b="1"/>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 name="Shape 17"/>
          <p:cNvSpPr>
            <a:spLocks noGrp="1"/>
          </p:cNvSpPr>
          <p:nvPr>
            <p:ph type="title"/>
          </p:nvPr>
        </p:nvSpPr>
        <p:spPr>
          <a:xfrm>
            <a:off x="1320800" y="990600"/>
            <a:ext cx="6515100" cy="1206500"/>
          </a:xfrm>
          <a:prstGeom prst="rect">
            <a:avLst/>
          </a:prstGeom>
        </p:spPr>
        <p:txBody>
          <a:bodyPr lIns="38100" tIns="38100" rIns="38100" bIns="38100"/>
          <a:lstStyle>
            <a:lvl1pPr defTabSz="406400">
              <a:defRPr sz="4300">
                <a:solidFill>
                  <a:srgbClr val="3B3B3E"/>
                </a:solidFill>
                <a:latin typeface="+mn-lt"/>
                <a:ea typeface="+mn-ea"/>
                <a:cs typeface="+mn-cs"/>
                <a:sym typeface="Stone Sans Sem ITC TT Semi"/>
              </a:defRPr>
            </a:lvl1pPr>
          </a:lstStyle>
          <a:p>
            <a:pPr lvl="0">
              <a:defRPr sz="1800">
                <a:solidFill>
                  <a:srgbClr val="000000"/>
                </a:solidFill>
              </a:defRPr>
            </a:pPr>
            <a:r>
              <a:rPr sz="4300">
                <a:solidFill>
                  <a:srgbClr val="3B3B3E"/>
                </a:solidFill>
              </a:rPr>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546100" y="2514600"/>
            <a:ext cx="8039100" cy="2044700"/>
          </a:xfrm>
          <a:prstGeom prst="rect">
            <a:avLst/>
          </a:prstGeom>
          <a:effectLst>
            <a:outerShdw blurRad="25400" dist="12700" dir="16200000" rotWithShape="0">
              <a:srgbClr val="000000"/>
            </a:outerShdw>
          </a:effectLst>
        </p:spPr>
        <p:txBody>
          <a:bodyPr lIns="38100" tIns="38100" rIns="38100" bIns="38100"/>
          <a:lstStyle>
            <a:lvl1pPr defTabSz="406400">
              <a:defRPr sz="5600">
                <a:solidFill>
                  <a:srgbClr val="D7E2EE"/>
                </a:solidFill>
                <a:latin typeface="+mn-lt"/>
                <a:ea typeface="+mn-ea"/>
                <a:cs typeface="+mn-cs"/>
                <a:sym typeface="Stone Sans Sem ITC TT Semi"/>
              </a:defRPr>
            </a:lvl1pPr>
          </a:lstStyle>
          <a:p>
            <a:pPr lvl="0">
              <a:defRPr sz="1800">
                <a:solidFill>
                  <a:srgbClr val="000000"/>
                </a:solidFill>
              </a:defRPr>
            </a:pPr>
            <a:r>
              <a:rPr sz="5600">
                <a:solidFill>
                  <a:srgbClr val="D7E2EE"/>
                </a:solidFill>
              </a:rPr>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 name="Shape 21"/>
          <p:cNvSpPr>
            <a:spLocks noGrp="1"/>
          </p:cNvSpPr>
          <p:nvPr>
            <p:ph type="title"/>
          </p:nvPr>
        </p:nvSpPr>
        <p:spPr>
          <a:xfrm>
            <a:off x="546100" y="5308600"/>
            <a:ext cx="8039100" cy="1193800"/>
          </a:xfrm>
          <a:prstGeom prst="rect">
            <a:avLst/>
          </a:prstGeom>
          <a:effectLst>
            <a:outerShdw blurRad="25400" dist="12700" dir="16200000" rotWithShape="0">
              <a:srgbClr val="000000"/>
            </a:outerShdw>
          </a:effectLst>
        </p:spPr>
        <p:txBody>
          <a:bodyPr lIns="38100" tIns="38100" rIns="38100" bIns="38100"/>
          <a:lstStyle>
            <a:lvl1pPr defTabSz="406400">
              <a:defRPr sz="5200">
                <a:solidFill>
                  <a:srgbClr val="D7E2EE"/>
                </a:solidFill>
                <a:latin typeface="+mn-lt"/>
                <a:ea typeface="+mn-ea"/>
                <a:cs typeface="+mn-cs"/>
                <a:sym typeface="Stone Sans Sem ITC TT Semi"/>
              </a:defRPr>
            </a:lvl1pPr>
          </a:lstStyle>
          <a:p>
            <a:pPr lvl="0">
              <a:defRPr sz="1800">
                <a:solidFill>
                  <a:srgbClr val="000000"/>
                </a:solidFill>
              </a:defRPr>
            </a:pPr>
            <a:r>
              <a:rPr sz="5200">
                <a:solidFill>
                  <a:srgbClr val="D7E2EE"/>
                </a:solidFill>
              </a:rPr>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3" name="Shape 23"/>
          <p:cNvSpPr>
            <a:spLocks noGrp="1"/>
          </p:cNvSpPr>
          <p:nvPr>
            <p:ph type="title"/>
          </p:nvPr>
        </p:nvSpPr>
        <p:spPr>
          <a:xfrm>
            <a:off x="304800" y="1739900"/>
            <a:ext cx="4394200" cy="1981200"/>
          </a:xfrm>
          <a:prstGeom prst="rect">
            <a:avLst/>
          </a:prstGeom>
          <a:effectLst>
            <a:outerShdw blurRad="25400" dist="12700" dir="16200000" rotWithShape="0">
              <a:srgbClr val="000000"/>
            </a:outerShdw>
          </a:effectLst>
        </p:spPr>
        <p:txBody>
          <a:bodyPr lIns="38100" tIns="38100" rIns="38100" bIns="38100" anchor="b"/>
          <a:lstStyle>
            <a:lvl1pPr defTabSz="406400">
              <a:defRPr sz="5200">
                <a:solidFill>
                  <a:srgbClr val="D7E2EE"/>
                </a:solidFill>
                <a:latin typeface="+mn-lt"/>
                <a:ea typeface="+mn-ea"/>
                <a:cs typeface="+mn-cs"/>
                <a:sym typeface="Stone Sans Sem ITC TT Semi"/>
              </a:defRPr>
            </a:lvl1pPr>
          </a:lstStyle>
          <a:p>
            <a:pPr lvl="0">
              <a:defRPr sz="1800">
                <a:solidFill>
                  <a:srgbClr val="000000"/>
                </a:solidFill>
              </a:defRPr>
            </a:pPr>
            <a:r>
              <a:rPr sz="5200">
                <a:solidFill>
                  <a:srgbClr val="D7E2EE"/>
                </a:solidFill>
              </a:rPr>
              <a:t>Title Text</a:t>
            </a:r>
          </a:p>
        </p:txBody>
      </p:sp>
      <p:sp>
        <p:nvSpPr>
          <p:cNvPr id="24" name="Shape 24"/>
          <p:cNvSpPr>
            <a:spLocks noGrp="1"/>
          </p:cNvSpPr>
          <p:nvPr>
            <p:ph type="body" idx="1"/>
          </p:nvPr>
        </p:nvSpPr>
        <p:spPr>
          <a:xfrm>
            <a:off x="304800" y="3797300"/>
            <a:ext cx="4394200" cy="1778000"/>
          </a:xfrm>
          <a:prstGeom prst="rect">
            <a:avLst/>
          </a:prstGeom>
          <a:effectLst>
            <a:outerShdw blurRad="25400" dist="12700" dir="16200000" rotWithShape="0">
              <a:srgbClr val="000000"/>
            </a:outerShdw>
          </a:effectLst>
        </p:spPr>
        <p:txBody>
          <a:bodyPr lIns="38100" tIns="38100" rIns="38100" bIns="38100" anchor="t"/>
          <a:lstStyle>
            <a:lvl1pPr marL="0" indent="0" algn="ctr" defTabSz="406400">
              <a:spcBef>
                <a:spcPts val="0"/>
              </a:spcBef>
              <a:buSzTx/>
              <a:buNone/>
              <a:defRPr>
                <a:solidFill>
                  <a:srgbClr val="D7E2EE"/>
                </a:solidFill>
                <a:latin typeface="+mn-lt"/>
                <a:ea typeface="+mn-ea"/>
                <a:cs typeface="+mn-cs"/>
                <a:sym typeface="Stone Sans Sem ITC TT Semi"/>
              </a:defRPr>
            </a:lvl1pPr>
            <a:lvl2pPr marL="0" indent="0" algn="ctr" defTabSz="406400">
              <a:spcBef>
                <a:spcPts val="0"/>
              </a:spcBef>
              <a:buSzTx/>
              <a:buNone/>
              <a:defRPr>
                <a:solidFill>
                  <a:srgbClr val="D7E2EE"/>
                </a:solidFill>
                <a:latin typeface="+mn-lt"/>
                <a:ea typeface="+mn-ea"/>
                <a:cs typeface="+mn-cs"/>
                <a:sym typeface="Stone Sans Sem ITC TT Semi"/>
              </a:defRPr>
            </a:lvl2pPr>
            <a:lvl3pPr marL="0" indent="0" algn="ctr" defTabSz="406400">
              <a:spcBef>
                <a:spcPts val="0"/>
              </a:spcBef>
              <a:buSzTx/>
              <a:buNone/>
              <a:defRPr>
                <a:solidFill>
                  <a:srgbClr val="D7E2EE"/>
                </a:solidFill>
                <a:latin typeface="+mn-lt"/>
                <a:ea typeface="+mn-ea"/>
                <a:cs typeface="+mn-cs"/>
                <a:sym typeface="Stone Sans Sem ITC TT Semi"/>
              </a:defRPr>
            </a:lvl3pPr>
            <a:lvl4pPr marL="0" indent="0" algn="ctr" defTabSz="406400">
              <a:spcBef>
                <a:spcPts val="0"/>
              </a:spcBef>
              <a:buSzTx/>
              <a:buNone/>
              <a:defRPr>
                <a:solidFill>
                  <a:srgbClr val="D7E2EE"/>
                </a:solidFill>
                <a:latin typeface="+mn-lt"/>
                <a:ea typeface="+mn-ea"/>
                <a:cs typeface="+mn-cs"/>
                <a:sym typeface="Stone Sans Sem ITC TT Semi"/>
              </a:defRPr>
            </a:lvl4pPr>
            <a:lvl5pPr marL="0" indent="0" algn="ctr" defTabSz="406400">
              <a:spcBef>
                <a:spcPts val="0"/>
              </a:spcBef>
              <a:buSzTx/>
              <a:buNone/>
              <a:defRPr>
                <a:solidFill>
                  <a:srgbClr val="D7E2EE"/>
                </a:solidFill>
                <a:latin typeface="+mn-lt"/>
                <a:ea typeface="+mn-ea"/>
                <a:cs typeface="+mn-cs"/>
                <a:sym typeface="Stone Sans Sem ITC TT Semi"/>
              </a:defRPr>
            </a:lvl5pPr>
          </a:lstStyle>
          <a:p>
            <a:pPr lvl="0">
              <a:defRPr sz="1800">
                <a:solidFill>
                  <a:srgbClr val="000000"/>
                </a:solidFill>
              </a:defRPr>
            </a:pPr>
            <a:r>
              <a:rPr sz="2400">
                <a:solidFill>
                  <a:srgbClr val="D7E2EE"/>
                </a:solidFill>
              </a:rPr>
              <a:t>Body Level One</a:t>
            </a:r>
          </a:p>
          <a:p>
            <a:pPr lvl="1">
              <a:defRPr sz="1800">
                <a:solidFill>
                  <a:srgbClr val="000000"/>
                </a:solidFill>
              </a:defRPr>
            </a:pPr>
            <a:r>
              <a:rPr sz="2400">
                <a:solidFill>
                  <a:srgbClr val="D7E2EE"/>
                </a:solidFill>
              </a:rPr>
              <a:t>Body Level Two</a:t>
            </a:r>
          </a:p>
          <a:p>
            <a:pPr lvl="2">
              <a:defRPr sz="1800">
                <a:solidFill>
                  <a:srgbClr val="000000"/>
                </a:solidFill>
              </a:defRPr>
            </a:pPr>
            <a:r>
              <a:rPr sz="2400">
                <a:solidFill>
                  <a:srgbClr val="D7E2EE"/>
                </a:solidFill>
              </a:rPr>
              <a:t>Body Level Three</a:t>
            </a:r>
          </a:p>
          <a:p>
            <a:pPr lvl="3">
              <a:defRPr sz="1800">
                <a:solidFill>
                  <a:srgbClr val="000000"/>
                </a:solidFill>
              </a:defRPr>
            </a:pPr>
            <a:r>
              <a:rPr sz="2400">
                <a:solidFill>
                  <a:srgbClr val="D7E2EE"/>
                </a:solidFill>
              </a:rPr>
              <a:t>Body Level Four</a:t>
            </a:r>
          </a:p>
          <a:p>
            <a:pPr lvl="4">
              <a:defRPr sz="1800">
                <a:solidFill>
                  <a:srgbClr val="000000"/>
                </a:solidFill>
              </a:defRPr>
            </a:pPr>
            <a:r>
              <a:rPr sz="2400">
                <a:solidFill>
                  <a:srgbClr val="D7E2EE"/>
                </a:solidFill>
              </a:rPr>
              <a:t>Body Level Five</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eg"/><Relationship Id="rId1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8" y="142875"/>
            <a:ext cx="7358064" cy="1785938"/>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normAutofit/>
          </a:bodyPr>
          <a:lstStyle/>
          <a:p>
            <a:pPr lvl="0">
              <a:defRPr sz="1800">
                <a:solidFill>
                  <a:srgbClr val="000000"/>
                </a:solidFill>
              </a:defRPr>
            </a:pPr>
            <a:r>
              <a:rPr sz="5000">
                <a:solidFill>
                  <a:srgbClr val="FFFFFF"/>
                </a:solidFill>
              </a:rPr>
              <a:t>Title Text</a:t>
            </a:r>
          </a:p>
        </p:txBody>
      </p:sp>
      <p:sp>
        <p:nvSpPr>
          <p:cNvPr id="3" name="Shape 3"/>
          <p:cNvSpPr>
            <a:spLocks noGrp="1"/>
          </p:cNvSpPr>
          <p:nvPr>
            <p:ph type="body" idx="1"/>
          </p:nvPr>
        </p:nvSpPr>
        <p:spPr>
          <a:xfrm>
            <a:off x="892968" y="2071687"/>
            <a:ext cx="7358064" cy="4036220"/>
          </a:xfrm>
          <a:prstGeom prst="rect">
            <a:avLst/>
          </a:prstGeom>
          <a:ln w="12700">
            <a:miter lim="400000"/>
          </a:ln>
          <a:extLst>
            <a:ext uri="{C572A759-6A51-4108-AA02-DFA0A04FC94B}">
              <ma14:wrappingTextBoxFlag xmlns:ma14="http://schemas.microsoft.com/office/mac/drawingml/2011/main" val="1"/>
            </a:ext>
          </a:extLst>
        </p:spPr>
        <p:txBody>
          <a:bodyPr lIns="35718" tIns="35718" rIns="35718" bIns="35718" anchor="ctr">
            <a:normAutofit/>
          </a:bodyPr>
          <a:lstStyle>
            <a:lvl1pPr>
              <a:buBlip>
                <a:blip r:embed="rId18"/>
              </a:buBlip>
            </a:lvl1pPr>
            <a:lvl2pPr>
              <a:buBlip>
                <a:blip r:embed="rId18"/>
              </a:buBlip>
            </a:lvl2pPr>
            <a:lvl3pPr>
              <a:buBlip>
                <a:blip r:embed="rId18"/>
              </a:buBlip>
            </a:lvl3pPr>
            <a:lvl4pPr>
              <a:buBlip>
                <a:blip r:embed="rId18"/>
              </a:buBlip>
            </a:lvl4pPr>
            <a:lvl5pPr>
              <a:buBlip>
                <a:blip r:embed="rId18"/>
              </a:buBlip>
            </a:lvl5pPr>
          </a:lstStyle>
          <a:p>
            <a:pPr lvl="0">
              <a:defRPr sz="1800">
                <a:solidFill>
                  <a:srgbClr val="000000"/>
                </a:solidFill>
              </a:defRPr>
            </a:pPr>
            <a:r>
              <a:rPr sz="2400">
                <a:solidFill>
                  <a:srgbClr val="FFFFFF"/>
                </a:solidFill>
              </a:rPr>
              <a:t>Body Level One</a:t>
            </a:r>
          </a:p>
          <a:p>
            <a:pPr lvl="1">
              <a:defRPr sz="1800">
                <a:solidFill>
                  <a:srgbClr val="000000"/>
                </a:solidFill>
              </a:defRPr>
            </a:pPr>
            <a:r>
              <a:rPr sz="2400">
                <a:solidFill>
                  <a:srgbClr val="FFFFFF"/>
                </a:solidFill>
              </a:rPr>
              <a:t>Body Level Two</a:t>
            </a:r>
          </a:p>
          <a:p>
            <a:pPr lvl="2">
              <a:defRPr sz="1800">
                <a:solidFill>
                  <a:srgbClr val="000000"/>
                </a:solidFill>
              </a:defRPr>
            </a:pPr>
            <a:r>
              <a:rPr sz="2400">
                <a:solidFill>
                  <a:srgbClr val="FFFFFF"/>
                </a:solidFill>
              </a:rPr>
              <a:t>Body Level Three</a:t>
            </a:r>
          </a:p>
          <a:p>
            <a:pPr lvl="3">
              <a:defRPr sz="1800">
                <a:solidFill>
                  <a:srgbClr val="000000"/>
                </a:solidFill>
              </a:defRPr>
            </a:pPr>
            <a:r>
              <a:rPr sz="2400">
                <a:solidFill>
                  <a:srgbClr val="FFFFFF"/>
                </a:solidFill>
              </a:rPr>
              <a:t>Body Level Four</a:t>
            </a:r>
          </a:p>
          <a:p>
            <a:pPr lvl="4">
              <a:defRPr sz="1800">
                <a:solidFill>
                  <a:srgbClr val="000000"/>
                </a:solidFill>
              </a:defRPr>
            </a:pPr>
            <a:r>
              <a:rPr sz="2400">
                <a:solidFill>
                  <a:srgbClr val="FFFFFF"/>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algn="ctr" defTabSz="457200">
        <a:defRPr sz="5000">
          <a:solidFill>
            <a:srgbClr val="FFFFFF"/>
          </a:solidFill>
          <a:latin typeface="Chalkduster"/>
          <a:ea typeface="Chalkduster"/>
          <a:cs typeface="Chalkduster"/>
          <a:sym typeface="Chalkduster"/>
        </a:defRPr>
      </a:lvl1pPr>
      <a:lvl2pPr indent="342900" algn="ctr" defTabSz="457200">
        <a:defRPr sz="5000">
          <a:solidFill>
            <a:srgbClr val="FFFFFF"/>
          </a:solidFill>
          <a:latin typeface="Chalkduster"/>
          <a:ea typeface="Chalkduster"/>
          <a:cs typeface="Chalkduster"/>
          <a:sym typeface="Chalkduster"/>
        </a:defRPr>
      </a:lvl2pPr>
      <a:lvl3pPr indent="685800" algn="ctr" defTabSz="457200">
        <a:defRPr sz="5000">
          <a:solidFill>
            <a:srgbClr val="FFFFFF"/>
          </a:solidFill>
          <a:latin typeface="Chalkduster"/>
          <a:ea typeface="Chalkduster"/>
          <a:cs typeface="Chalkduster"/>
          <a:sym typeface="Chalkduster"/>
        </a:defRPr>
      </a:lvl3pPr>
      <a:lvl4pPr indent="1028700" algn="ctr" defTabSz="457200">
        <a:defRPr sz="5000">
          <a:solidFill>
            <a:srgbClr val="FFFFFF"/>
          </a:solidFill>
          <a:latin typeface="Chalkduster"/>
          <a:ea typeface="Chalkduster"/>
          <a:cs typeface="Chalkduster"/>
          <a:sym typeface="Chalkduster"/>
        </a:defRPr>
      </a:lvl4pPr>
      <a:lvl5pPr indent="1371600" algn="ctr" defTabSz="457200">
        <a:defRPr sz="5000">
          <a:solidFill>
            <a:srgbClr val="FFFFFF"/>
          </a:solidFill>
          <a:latin typeface="Chalkduster"/>
          <a:ea typeface="Chalkduster"/>
          <a:cs typeface="Chalkduster"/>
          <a:sym typeface="Chalkduster"/>
        </a:defRPr>
      </a:lvl5pPr>
      <a:lvl6pPr indent="1714500" algn="ctr" defTabSz="457200">
        <a:defRPr sz="5000">
          <a:solidFill>
            <a:srgbClr val="FFFFFF"/>
          </a:solidFill>
          <a:latin typeface="Chalkduster"/>
          <a:ea typeface="Chalkduster"/>
          <a:cs typeface="Chalkduster"/>
          <a:sym typeface="Chalkduster"/>
        </a:defRPr>
      </a:lvl6pPr>
      <a:lvl7pPr indent="2057400" algn="ctr" defTabSz="457200">
        <a:defRPr sz="5000">
          <a:solidFill>
            <a:srgbClr val="FFFFFF"/>
          </a:solidFill>
          <a:latin typeface="Chalkduster"/>
          <a:ea typeface="Chalkduster"/>
          <a:cs typeface="Chalkduster"/>
          <a:sym typeface="Chalkduster"/>
        </a:defRPr>
      </a:lvl7pPr>
      <a:lvl8pPr indent="2400300" algn="ctr" defTabSz="457200">
        <a:defRPr sz="5000">
          <a:solidFill>
            <a:srgbClr val="FFFFFF"/>
          </a:solidFill>
          <a:latin typeface="Chalkduster"/>
          <a:ea typeface="Chalkduster"/>
          <a:cs typeface="Chalkduster"/>
          <a:sym typeface="Chalkduster"/>
        </a:defRPr>
      </a:lvl8pPr>
      <a:lvl9pPr indent="2743200" algn="ctr" defTabSz="457200">
        <a:defRPr sz="5000">
          <a:solidFill>
            <a:srgbClr val="FFFFFF"/>
          </a:solidFill>
          <a:latin typeface="Chalkduster"/>
          <a:ea typeface="Chalkduster"/>
          <a:cs typeface="Chalkduster"/>
          <a:sym typeface="Chalkduster"/>
        </a:defRPr>
      </a:lvl9pPr>
    </p:titleStyle>
    <p:bodyStyle>
      <a:lvl1pPr marL="2963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1pPr>
      <a:lvl2pPr marL="7408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2pPr>
      <a:lvl3pPr marL="11853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3pPr>
      <a:lvl4pPr marL="16298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4pPr>
      <a:lvl5pPr marL="20743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5pPr>
      <a:lvl6pPr marL="25188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6pPr>
      <a:lvl7pPr marL="29633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7pPr>
      <a:lvl8pPr marL="34078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8pPr>
      <a:lvl9pPr marL="3852333" indent="-296333" defTabSz="457200">
        <a:spcBef>
          <a:spcPts val="3600"/>
        </a:spcBef>
        <a:buSzPct val="43000"/>
        <a:buBlip>
          <a:blip r:embed="rId18"/>
        </a:buBlip>
        <a:defRPr sz="2400">
          <a:solidFill>
            <a:srgbClr val="FFFFFF"/>
          </a:solidFill>
          <a:latin typeface="Chalkduster"/>
          <a:ea typeface="Chalkduster"/>
          <a:cs typeface="Chalkduster"/>
          <a:sym typeface="Chalkduster"/>
        </a:defRPr>
      </a:lvl9pPr>
    </p:bodyStyle>
    <p:otherStyle>
      <a:lvl1pPr algn="ctr" defTabSz="457200">
        <a:defRPr sz="1200">
          <a:solidFill>
            <a:schemeClr val="tx1"/>
          </a:solidFill>
          <a:latin typeface="+mn-lt"/>
          <a:ea typeface="+mn-ea"/>
          <a:cs typeface="+mn-cs"/>
          <a:sym typeface="Chalkduster"/>
        </a:defRPr>
      </a:lvl1pPr>
      <a:lvl2pPr indent="342900" algn="ctr" defTabSz="457200">
        <a:defRPr sz="1200">
          <a:solidFill>
            <a:schemeClr val="tx1"/>
          </a:solidFill>
          <a:latin typeface="+mn-lt"/>
          <a:ea typeface="+mn-ea"/>
          <a:cs typeface="+mn-cs"/>
          <a:sym typeface="Chalkduster"/>
        </a:defRPr>
      </a:lvl2pPr>
      <a:lvl3pPr indent="685800" algn="ctr" defTabSz="457200">
        <a:defRPr sz="1200">
          <a:solidFill>
            <a:schemeClr val="tx1"/>
          </a:solidFill>
          <a:latin typeface="+mn-lt"/>
          <a:ea typeface="+mn-ea"/>
          <a:cs typeface="+mn-cs"/>
          <a:sym typeface="Chalkduster"/>
        </a:defRPr>
      </a:lvl3pPr>
      <a:lvl4pPr indent="1028700" algn="ctr" defTabSz="457200">
        <a:defRPr sz="1200">
          <a:solidFill>
            <a:schemeClr val="tx1"/>
          </a:solidFill>
          <a:latin typeface="+mn-lt"/>
          <a:ea typeface="+mn-ea"/>
          <a:cs typeface="+mn-cs"/>
          <a:sym typeface="Chalkduster"/>
        </a:defRPr>
      </a:lvl4pPr>
      <a:lvl5pPr indent="1371600" algn="ctr" defTabSz="457200">
        <a:defRPr sz="1200">
          <a:solidFill>
            <a:schemeClr val="tx1"/>
          </a:solidFill>
          <a:latin typeface="+mn-lt"/>
          <a:ea typeface="+mn-ea"/>
          <a:cs typeface="+mn-cs"/>
          <a:sym typeface="Chalkduster"/>
        </a:defRPr>
      </a:lvl5pPr>
      <a:lvl6pPr indent="1714500" algn="ctr" defTabSz="457200">
        <a:defRPr sz="1200">
          <a:solidFill>
            <a:schemeClr val="tx1"/>
          </a:solidFill>
          <a:latin typeface="+mn-lt"/>
          <a:ea typeface="+mn-ea"/>
          <a:cs typeface="+mn-cs"/>
          <a:sym typeface="Chalkduster"/>
        </a:defRPr>
      </a:lvl6pPr>
      <a:lvl7pPr indent="2057400" algn="ctr" defTabSz="457200">
        <a:defRPr sz="1200">
          <a:solidFill>
            <a:schemeClr val="tx1"/>
          </a:solidFill>
          <a:latin typeface="+mn-lt"/>
          <a:ea typeface="+mn-ea"/>
          <a:cs typeface="+mn-cs"/>
          <a:sym typeface="Chalkduster"/>
        </a:defRPr>
      </a:lvl7pPr>
      <a:lvl8pPr indent="2400300" algn="ctr" defTabSz="457200">
        <a:defRPr sz="1200">
          <a:solidFill>
            <a:schemeClr val="tx1"/>
          </a:solidFill>
          <a:latin typeface="+mn-lt"/>
          <a:ea typeface="+mn-ea"/>
          <a:cs typeface="+mn-cs"/>
          <a:sym typeface="Chalkduster"/>
        </a:defRPr>
      </a:lvl8pPr>
      <a:lvl9pPr indent="2743200" algn="ctr" defTabSz="457200">
        <a:defRPr sz="1200">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 Id="rId3" Type="http://schemas.openxmlformats.org/officeDocument/2006/relationships/chart" Target="../charts/char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tif"/><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tif"/><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 Id="rId3"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5.t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t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Relationships>
</file>

<file path=ppt/slides/_rels/slide48.xml.rels><?xml version="1.0" encoding="UTF-8" standalone="yes"?>
<Relationships xmlns="http://schemas.openxmlformats.org/package/2006/relationships"><Relationship Id="rId3" Type="http://schemas.openxmlformats.org/officeDocument/2006/relationships/hyperlink" Target="mailto:macarthu@udel.edu" TargetMode="External"/><Relationship Id="rId4" Type="http://schemas.openxmlformats.org/officeDocument/2006/relationships/hyperlink" Target="mailto:philippakos@gmail.com" TargetMode="External"/><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a:spLocks noGrp="1"/>
          </p:cNvSpPr>
          <p:nvPr>
            <p:ph type="title"/>
          </p:nvPr>
        </p:nvSpPr>
        <p:spPr>
          <a:xfrm>
            <a:off x="552450" y="874849"/>
            <a:ext cx="8039100" cy="2044701"/>
          </a:xfrm>
          <a:prstGeom prst="rect">
            <a:avLst/>
          </a:prstGeom>
        </p:spPr>
        <p:txBody>
          <a:bodyPr/>
          <a:lstStyle>
            <a:lvl1pPr defTabSz="288543">
              <a:defRPr sz="3975"/>
            </a:lvl1pPr>
          </a:lstStyle>
          <a:p>
            <a:pPr lvl="0">
              <a:defRPr sz="1800">
                <a:solidFill>
                  <a:srgbClr val="000000"/>
                </a:solidFill>
              </a:defRPr>
            </a:pPr>
            <a:r>
              <a:rPr sz="3975">
                <a:solidFill>
                  <a:srgbClr val="D7E2EE"/>
                </a:solidFill>
              </a:rPr>
              <a:t>Genre-Based Strategy Instruction with College Writers: Findings, Reflection and Possibilities</a:t>
            </a:r>
          </a:p>
        </p:txBody>
      </p:sp>
      <p:sp>
        <p:nvSpPr>
          <p:cNvPr id="47" name="Shape 47"/>
          <p:cNvSpPr>
            <a:spLocks noGrp="1"/>
          </p:cNvSpPr>
          <p:nvPr>
            <p:ph type="body" idx="1"/>
          </p:nvPr>
        </p:nvSpPr>
        <p:spPr>
          <a:xfrm>
            <a:off x="552450" y="3301604"/>
            <a:ext cx="8039100" cy="3411242"/>
          </a:xfrm>
          <a:prstGeom prst="rect">
            <a:avLst/>
          </a:prstGeom>
        </p:spPr>
        <p:txBody>
          <a:bodyPr/>
          <a:lstStyle/>
          <a:p>
            <a:pPr lvl="0" defTabSz="333247">
              <a:lnSpc>
                <a:spcPct val="80000"/>
              </a:lnSpc>
              <a:defRPr sz="1800">
                <a:solidFill>
                  <a:srgbClr val="000000"/>
                </a:solidFill>
              </a:defRPr>
            </a:pPr>
            <a:r>
              <a:rPr sz="1803">
                <a:solidFill>
                  <a:srgbClr val="D7E2EE"/>
                </a:solidFill>
              </a:rPr>
              <a:t>National Conference on Acceleration in Developmental Education</a:t>
            </a:r>
          </a:p>
          <a:p>
            <a:pPr lvl="0" defTabSz="333247">
              <a:lnSpc>
                <a:spcPct val="80000"/>
              </a:lnSpc>
              <a:defRPr sz="1800">
                <a:solidFill>
                  <a:srgbClr val="000000"/>
                </a:solidFill>
              </a:defRPr>
            </a:pPr>
            <a:r>
              <a:rPr sz="1803">
                <a:solidFill>
                  <a:srgbClr val="D7E2EE"/>
                </a:solidFill>
              </a:rPr>
              <a:t> Baltimore, MD, 19 June 2014</a:t>
            </a: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2296">
              <a:solidFill>
                <a:srgbClr val="D7E2EE"/>
              </a:solidFill>
            </a:endParaRPr>
          </a:p>
          <a:p>
            <a:pPr lvl="0" defTabSz="333247">
              <a:lnSpc>
                <a:spcPct val="80000"/>
              </a:lnSpc>
              <a:defRPr sz="1800">
                <a:solidFill>
                  <a:srgbClr val="000000"/>
                </a:solidFill>
              </a:defRPr>
            </a:pPr>
            <a:endParaRPr sz="1968">
              <a:solidFill>
                <a:srgbClr val="D7E2EE"/>
              </a:solidFill>
            </a:endParaRPr>
          </a:p>
          <a:p>
            <a:pPr lvl="0" defTabSz="333247">
              <a:lnSpc>
                <a:spcPct val="80000"/>
              </a:lnSpc>
              <a:defRPr sz="1800">
                <a:solidFill>
                  <a:srgbClr val="000000"/>
                </a:solidFill>
              </a:defRPr>
            </a:pPr>
            <a:r>
              <a:rPr sz="1476">
                <a:solidFill>
                  <a:srgbClr val="D7E2EE"/>
                </a:solidFill>
              </a:rPr>
              <a:t>Research reported in this article was supported by the</a:t>
            </a:r>
          </a:p>
          <a:p>
            <a:pPr lvl="0" defTabSz="333247">
              <a:lnSpc>
                <a:spcPct val="80000"/>
              </a:lnSpc>
              <a:defRPr sz="1800">
                <a:solidFill>
                  <a:srgbClr val="000000"/>
                </a:solidFill>
              </a:defRPr>
            </a:pPr>
            <a:r>
              <a:rPr sz="1476">
                <a:solidFill>
                  <a:srgbClr val="D7E2EE"/>
                </a:solidFill>
              </a:rPr>
              <a:t>Institute for Education Science, U.S. Department of Education, grant R305A100614. </a:t>
            </a:r>
          </a:p>
          <a:p>
            <a:pPr lvl="0" defTabSz="333247">
              <a:lnSpc>
                <a:spcPct val="80000"/>
              </a:lnSpc>
              <a:defRPr sz="1800">
                <a:solidFill>
                  <a:srgbClr val="000000"/>
                </a:solidFill>
              </a:defRPr>
            </a:pPr>
            <a:r>
              <a:rPr sz="1476">
                <a:solidFill>
                  <a:srgbClr val="D7E2EE"/>
                </a:solidFill>
              </a:rPr>
              <a:t>The opinions expressed are those of the authors. </a:t>
            </a:r>
          </a:p>
        </p:txBody>
      </p:sp>
      <p:pic>
        <p:nvPicPr>
          <p:cNvPr id="48" name="Picture 47"/>
          <p:cNvPicPr/>
          <p:nvPr/>
        </p:nvPicPr>
        <p:blipFill>
          <a:blip r:embed="rId2">
            <a:extLst/>
          </a:blip>
          <a:stretch>
            <a:fillRect/>
          </a:stretch>
        </p:blipFill>
        <p:spPr>
          <a:xfrm>
            <a:off x="771916" y="3149600"/>
            <a:ext cx="7600168" cy="76200"/>
          </a:xfrm>
          <a:prstGeom prst="rect">
            <a:avLst/>
          </a:prstGeom>
          <a:effectLst>
            <a:reflection stA="50000" endPos="40000" dir="5400000" sy="-100000" algn="bl" rotWithShape="0"/>
          </a:effectLst>
        </p:spPr>
      </p:pic>
      <p:sp>
        <p:nvSpPr>
          <p:cNvPr id="49" name="Shape 49"/>
          <p:cNvSpPr/>
          <p:nvPr/>
        </p:nvSpPr>
        <p:spPr>
          <a:xfrm>
            <a:off x="842317" y="4345939"/>
            <a:ext cx="3025215" cy="11379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80000"/>
              </a:lnSpc>
              <a:defRPr sz="1800"/>
            </a:pPr>
            <a:r>
              <a:rPr sz="2000">
                <a:solidFill>
                  <a:srgbClr val="D7E2EE"/>
                </a:solidFill>
                <a:latin typeface="+mn-lt"/>
                <a:ea typeface="+mn-ea"/>
                <a:cs typeface="+mn-cs"/>
                <a:sym typeface="Stone Sans Sem ITC TT Semi"/>
              </a:rPr>
              <a:t>Michelle Blake</a:t>
            </a:r>
          </a:p>
          <a:p>
            <a:pPr lvl="0">
              <a:lnSpc>
                <a:spcPct val="80000"/>
              </a:lnSpc>
              <a:defRPr sz="1800"/>
            </a:pPr>
            <a:r>
              <a:rPr sz="2000">
                <a:solidFill>
                  <a:srgbClr val="D7E2EE"/>
                </a:solidFill>
                <a:latin typeface="+mn-lt"/>
                <a:ea typeface="+mn-ea"/>
                <a:cs typeface="+mn-cs"/>
                <a:sym typeface="Stone Sans Sem ITC TT Semi"/>
              </a:rPr>
              <a:t>Ilknur Sancak-Marusa</a:t>
            </a:r>
          </a:p>
          <a:p>
            <a:pPr lvl="0">
              <a:lnSpc>
                <a:spcPct val="80000"/>
              </a:lnSpc>
              <a:defRPr sz="1800"/>
            </a:pPr>
            <a:r>
              <a:rPr sz="2000">
                <a:solidFill>
                  <a:srgbClr val="D7E2EE"/>
                </a:solidFill>
                <a:latin typeface="+mn-lt"/>
                <a:ea typeface="+mn-ea"/>
                <a:cs typeface="+mn-cs"/>
                <a:sym typeface="Stone Sans Sem ITC TT Semi"/>
              </a:rPr>
              <a:t>Shannon Mrkich</a:t>
            </a:r>
          </a:p>
          <a:p>
            <a:pPr lvl="0">
              <a:lnSpc>
                <a:spcPct val="80000"/>
              </a:lnSpc>
              <a:defRPr sz="1800"/>
            </a:pPr>
            <a:r>
              <a:rPr sz="2000">
                <a:solidFill>
                  <a:srgbClr val="D7E2EE"/>
                </a:solidFill>
                <a:latin typeface="+mn-lt"/>
                <a:ea typeface="+mn-ea"/>
                <a:cs typeface="+mn-cs"/>
                <a:sym typeface="Stone Sans Sem ITC TT Semi"/>
              </a:rPr>
              <a:t>West Chester University</a:t>
            </a:r>
          </a:p>
        </p:txBody>
      </p:sp>
      <p:sp>
        <p:nvSpPr>
          <p:cNvPr id="50" name="Shape 50"/>
          <p:cNvSpPr/>
          <p:nvPr/>
        </p:nvSpPr>
        <p:spPr>
          <a:xfrm>
            <a:off x="5334458" y="4224019"/>
            <a:ext cx="2746503" cy="138176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80000"/>
              </a:lnSpc>
              <a:defRPr sz="1800"/>
            </a:pPr>
            <a:r>
              <a:rPr sz="2000">
                <a:solidFill>
                  <a:srgbClr val="D7E2EE"/>
                </a:solidFill>
                <a:latin typeface="+mn-lt"/>
                <a:ea typeface="+mn-ea"/>
                <a:cs typeface="+mn-cs"/>
                <a:sym typeface="Stone Sans Sem ITC TT Semi"/>
              </a:rPr>
              <a:t>Charles MacArthur</a:t>
            </a:r>
          </a:p>
          <a:p>
            <a:pPr lvl="0">
              <a:lnSpc>
                <a:spcPct val="80000"/>
              </a:lnSpc>
              <a:defRPr sz="1800"/>
            </a:pPr>
            <a:r>
              <a:rPr sz="2000" b="1">
                <a:solidFill>
                  <a:srgbClr val="D7E2EE"/>
                </a:solidFill>
                <a:latin typeface="+mn-lt"/>
                <a:ea typeface="+mn-ea"/>
                <a:cs typeface="+mn-cs"/>
                <a:sym typeface="Stone Sans Sem ITC TT Semi"/>
              </a:rPr>
              <a:t>University of Delaware</a:t>
            </a:r>
          </a:p>
          <a:p>
            <a:pPr lvl="0">
              <a:lnSpc>
                <a:spcPct val="80000"/>
              </a:lnSpc>
              <a:defRPr sz="1800"/>
            </a:pPr>
            <a:endParaRPr sz="2000">
              <a:solidFill>
                <a:srgbClr val="D7E2EE"/>
              </a:solidFill>
              <a:latin typeface="+mn-lt"/>
              <a:ea typeface="+mn-ea"/>
              <a:cs typeface="+mn-cs"/>
              <a:sym typeface="Stone Sans Sem ITC TT Semi"/>
            </a:endParaRPr>
          </a:p>
          <a:p>
            <a:pPr lvl="0">
              <a:lnSpc>
                <a:spcPct val="80000"/>
              </a:lnSpc>
              <a:defRPr sz="1800"/>
            </a:pPr>
            <a:r>
              <a:rPr sz="2000">
                <a:solidFill>
                  <a:srgbClr val="D7E2EE"/>
                </a:solidFill>
                <a:latin typeface="+mn-lt"/>
                <a:ea typeface="+mn-ea"/>
                <a:cs typeface="+mn-cs"/>
                <a:sym typeface="Stone Sans Sem ITC TT Semi"/>
              </a:rPr>
              <a:t>Zoi Philippakos</a:t>
            </a:r>
          </a:p>
          <a:p>
            <a:pPr lvl="0">
              <a:lnSpc>
                <a:spcPct val="80000"/>
              </a:lnSpc>
              <a:defRPr sz="1800"/>
            </a:pPr>
            <a:r>
              <a:rPr sz="2000">
                <a:solidFill>
                  <a:srgbClr val="D7E2EE"/>
                </a:solidFill>
                <a:latin typeface="+mn-lt"/>
                <a:ea typeface="+mn-ea"/>
                <a:cs typeface="+mn-cs"/>
                <a:sym typeface="Stone Sans Sem ITC TT Semi"/>
              </a:rPr>
              <a:t>Towson University </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title"/>
          </p:nvPr>
        </p:nvSpPr>
        <p:spPr>
          <a:xfrm>
            <a:off x="623810" y="990600"/>
            <a:ext cx="7896380" cy="1206500"/>
          </a:xfrm>
          <a:prstGeom prst="rect">
            <a:avLst/>
          </a:prstGeom>
        </p:spPr>
        <p:txBody>
          <a:bodyPr/>
          <a:lstStyle/>
          <a:p>
            <a:pPr lvl="0">
              <a:defRPr sz="1800">
                <a:solidFill>
                  <a:srgbClr val="000000"/>
                </a:solidFill>
              </a:defRPr>
            </a:pPr>
            <a:r>
              <a:rPr sz="4300">
                <a:solidFill>
                  <a:srgbClr val="3B3B3E"/>
                </a:solidFill>
              </a:rPr>
              <a:t>Sequence (cont.)</a:t>
            </a:r>
          </a:p>
        </p:txBody>
      </p:sp>
      <p:sp>
        <p:nvSpPr>
          <p:cNvPr id="75" name="Shape 75"/>
          <p:cNvSpPr>
            <a:spLocks noGrp="1"/>
          </p:cNvSpPr>
          <p:nvPr>
            <p:ph type="body" idx="1"/>
          </p:nvPr>
        </p:nvSpPr>
        <p:spPr>
          <a:prstGeom prst="rect">
            <a:avLst/>
          </a:prstGeom>
        </p:spPr>
        <p:txBody>
          <a:bodyPr/>
          <a:lstStyle/>
          <a:p>
            <a:pPr marL="765175" lvl="0" indent="-600075">
              <a:buFontTx/>
              <a:buAutoNum type="arabicPeriod" startAt="3"/>
              <a:defRPr sz="1800" b="0"/>
            </a:pPr>
            <a:r>
              <a:rPr sz="2400" b="1"/>
              <a:t>Explain and model the strategy using think-alouds</a:t>
            </a:r>
          </a:p>
          <a:p>
            <a:pPr marL="1060601" lvl="1" indent="-399142">
              <a:buClr>
                <a:srgbClr val="B0BCC1"/>
              </a:buClr>
              <a:buBlip>
                <a:blip r:embed="rId2"/>
              </a:buBlip>
              <a:defRPr sz="1800" b="0"/>
            </a:pPr>
            <a:r>
              <a:rPr sz="2000" b="1"/>
              <a:t>Explain the strategy steps</a:t>
            </a:r>
          </a:p>
          <a:p>
            <a:pPr marL="1060601" lvl="1" indent="-399142">
              <a:buClr>
                <a:srgbClr val="B0BCC1"/>
              </a:buClr>
              <a:buBlip>
                <a:blip r:embed="rId2"/>
              </a:buBlip>
              <a:defRPr sz="1800" b="0"/>
            </a:pPr>
            <a:r>
              <a:rPr sz="2000" b="1"/>
              <a:t>Apply the strategy yourself to plan, draft, and revise a paper – thinking aloud.</a:t>
            </a:r>
          </a:p>
          <a:p>
            <a:pPr marL="1060601" lvl="1" indent="-399142">
              <a:buClr>
                <a:srgbClr val="B0BCC1"/>
              </a:buClr>
              <a:buBlip>
                <a:blip r:embed="rId2"/>
              </a:buBlip>
              <a:defRPr sz="1800" b="0"/>
            </a:pPr>
            <a:r>
              <a:rPr sz="2000" b="1"/>
              <a:t>This observation of actual writing is critical</a:t>
            </a:r>
          </a:p>
          <a:p>
            <a:pPr marL="765175" lvl="0" indent="-600075">
              <a:buFontTx/>
              <a:buAutoNum type="arabicPeriod" startAt="4"/>
              <a:defRPr sz="1800" b="0"/>
            </a:pPr>
            <a:r>
              <a:rPr sz="2400" b="1"/>
              <a:t>Collaborative practice or joint construction</a:t>
            </a:r>
          </a:p>
          <a:p>
            <a:pPr marL="1060601" lvl="1" indent="-399142">
              <a:buClr>
                <a:srgbClr val="B0BCC1"/>
              </a:buClr>
              <a:buBlip>
                <a:blip r:embed="rId2"/>
              </a:buBlip>
              <a:defRPr sz="1800" b="0"/>
            </a:pPr>
            <a:r>
              <a:rPr sz="2000" b="1"/>
              <a:t>Instructor and students together plan, draft, and evaluate a paper.</a:t>
            </a:r>
          </a:p>
        </p:txBody>
      </p:sp>
    </p:spTree>
  </p:cSld>
  <p:clrMapOvr>
    <a:masterClrMapping/>
  </p:clrMapOvr>
  <p:transition xmlns:p14="http://schemas.microsoft.com/office/powerpoint/2010/mai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630319" y="990600"/>
            <a:ext cx="7883362" cy="1206500"/>
          </a:xfrm>
          <a:prstGeom prst="rect">
            <a:avLst/>
          </a:prstGeom>
        </p:spPr>
        <p:txBody>
          <a:bodyPr/>
          <a:lstStyle/>
          <a:p>
            <a:pPr lvl="0">
              <a:defRPr sz="1800">
                <a:solidFill>
                  <a:srgbClr val="000000"/>
                </a:solidFill>
              </a:defRPr>
            </a:pPr>
            <a:r>
              <a:rPr sz="4300">
                <a:solidFill>
                  <a:srgbClr val="3B3B3E"/>
                </a:solidFill>
              </a:rPr>
              <a:t>Sequence (cont.)</a:t>
            </a:r>
          </a:p>
        </p:txBody>
      </p:sp>
      <p:sp>
        <p:nvSpPr>
          <p:cNvPr id="78" name="Shape 78"/>
          <p:cNvSpPr>
            <a:spLocks noGrp="1"/>
          </p:cNvSpPr>
          <p:nvPr>
            <p:ph type="body" idx="1"/>
          </p:nvPr>
        </p:nvSpPr>
        <p:spPr>
          <a:prstGeom prst="rect">
            <a:avLst/>
          </a:prstGeom>
        </p:spPr>
        <p:txBody>
          <a:bodyPr/>
          <a:lstStyle/>
          <a:p>
            <a:pPr marL="765175" lvl="0" indent="-600075">
              <a:lnSpc>
                <a:spcPct val="90000"/>
              </a:lnSpc>
              <a:buFontTx/>
              <a:buAutoNum type="arabicPeriod" startAt="5"/>
              <a:defRPr sz="1800" b="0"/>
            </a:pPr>
            <a:r>
              <a:rPr sz="2400" b="1"/>
              <a:t>Guided practice</a:t>
            </a:r>
          </a:p>
          <a:p>
            <a:pPr marL="765175" lvl="0" indent="-600075">
              <a:lnSpc>
                <a:spcPct val="90000"/>
              </a:lnSpc>
              <a:buFontTx/>
              <a:buAutoNum type="arabicPeriod" startAt="5"/>
              <a:defRPr sz="1800" b="0"/>
            </a:pPr>
            <a:r>
              <a:rPr sz="2400" b="1"/>
              <a:t>Peer review </a:t>
            </a:r>
          </a:p>
          <a:p>
            <a:pPr marL="1060601" lvl="1" indent="-399142">
              <a:lnSpc>
                <a:spcPct val="90000"/>
              </a:lnSpc>
              <a:buClr>
                <a:srgbClr val="B0BCC1"/>
              </a:buClr>
              <a:buBlip>
                <a:blip r:embed="rId2"/>
              </a:buBlip>
              <a:defRPr sz="1800" b="0"/>
            </a:pPr>
            <a:r>
              <a:rPr sz="2000" b="1"/>
              <a:t>Prepare via collaborative evaluation of papers by unknown peers using genre criteria</a:t>
            </a:r>
          </a:p>
          <a:p>
            <a:pPr marL="1060601" lvl="1" indent="-399142">
              <a:lnSpc>
                <a:spcPct val="90000"/>
              </a:lnSpc>
              <a:buClr>
                <a:srgbClr val="B0BCC1"/>
              </a:buClr>
              <a:buBlip>
                <a:blip r:embed="rId2"/>
              </a:buBlip>
              <a:defRPr sz="1800" b="0"/>
            </a:pPr>
            <a:r>
              <a:rPr sz="2000" b="1"/>
              <a:t>Peer review in pairs or small groups with accountability</a:t>
            </a:r>
          </a:p>
          <a:p>
            <a:pPr marL="765175" lvl="0" indent="-600075">
              <a:lnSpc>
                <a:spcPct val="90000"/>
              </a:lnSpc>
              <a:buFontTx/>
              <a:buAutoNum type="arabicPeriod" startAt="7"/>
              <a:defRPr sz="1800" b="0"/>
            </a:pPr>
            <a:r>
              <a:rPr sz="2400" b="1"/>
              <a:t>Support self-regulation throughout; teach to mastery</a:t>
            </a:r>
          </a:p>
          <a:p>
            <a:pPr marL="1060601" lvl="1" indent="-399142">
              <a:lnSpc>
                <a:spcPct val="90000"/>
              </a:lnSpc>
              <a:buClr>
                <a:srgbClr val="B0BCC1"/>
              </a:buClr>
              <a:buBlip>
                <a:blip r:embed="rId2"/>
              </a:buBlip>
              <a:defRPr sz="1800" b="0"/>
            </a:pPr>
            <a:r>
              <a:rPr sz="2000" b="1"/>
              <a:t>Journal entries and class discussion support use of the self-regulation strategies </a:t>
            </a:r>
          </a:p>
        </p:txBody>
      </p:sp>
    </p:spTree>
  </p:cSld>
  <p:clrMapOvr>
    <a:masterClrMapping/>
  </p:clrMapOvr>
  <p:transition xmlns:p14="http://schemas.microsoft.com/office/powerpoint/2010/main" spd="med">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Screen Shot 2014-06-03 at 11.44.09 AM.png"/>
          <p:cNvPicPr/>
          <p:nvPr/>
        </p:nvPicPr>
        <p:blipFill>
          <a:blip r:embed="rId2">
            <a:extLst/>
          </a:blip>
          <a:srcRect b="16697"/>
          <a:stretch>
            <a:fillRect/>
          </a:stretch>
        </p:blipFill>
        <p:spPr>
          <a:xfrm>
            <a:off x="589557" y="1601423"/>
            <a:ext cx="7964858" cy="4361064"/>
          </a:xfrm>
          <a:prstGeom prst="rect">
            <a:avLst/>
          </a:prstGeom>
          <a:ln w="12700">
            <a:miter lim="400000"/>
          </a:ln>
        </p:spPr>
      </p:pic>
    </p:spTree>
  </p:cSld>
  <p:clrMapOvr>
    <a:masterClrMapping/>
  </p:clrMapOvr>
  <p:transition xmlns:p14="http://schemas.microsoft.com/office/powerpoint/2010/main" spd="med">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a:spLocks noGrp="1"/>
          </p:cNvSpPr>
          <p:nvPr>
            <p:ph type="title"/>
          </p:nvPr>
        </p:nvSpPr>
        <p:spPr>
          <a:xfrm>
            <a:off x="645357" y="990600"/>
            <a:ext cx="7853286" cy="1206500"/>
          </a:xfrm>
          <a:prstGeom prst="rect">
            <a:avLst/>
          </a:prstGeom>
        </p:spPr>
        <p:txBody>
          <a:bodyPr/>
          <a:lstStyle>
            <a:lvl1pPr defTabSz="390143">
              <a:defRPr sz="4128"/>
            </a:lvl1pPr>
          </a:lstStyle>
          <a:p>
            <a:pPr lvl="0">
              <a:defRPr sz="1800">
                <a:solidFill>
                  <a:srgbClr val="000000"/>
                </a:solidFill>
              </a:defRPr>
            </a:pPr>
            <a:r>
              <a:rPr sz="4128">
                <a:solidFill>
                  <a:srgbClr val="3B3B3E"/>
                </a:solidFill>
              </a:rPr>
              <a:t>Quasi-experiment: Participants</a:t>
            </a:r>
          </a:p>
        </p:txBody>
      </p:sp>
      <p:sp>
        <p:nvSpPr>
          <p:cNvPr id="83" name="Shape 83"/>
          <p:cNvSpPr>
            <a:spLocks noGrp="1"/>
          </p:cNvSpPr>
          <p:nvPr>
            <p:ph type="body" idx="1"/>
          </p:nvPr>
        </p:nvSpPr>
        <p:spPr>
          <a:prstGeom prst="rect">
            <a:avLst/>
          </a:prstGeom>
        </p:spPr>
        <p:txBody>
          <a:bodyPr/>
          <a:lstStyle/>
          <a:p>
            <a:pPr lvl="0">
              <a:buBlip>
                <a:blip r:embed="rId2"/>
              </a:buBlip>
              <a:defRPr sz="1800" b="0"/>
            </a:pPr>
            <a:r>
              <a:rPr sz="2200" b="1"/>
              <a:t>Two 4-year colleges with large basic writing programs</a:t>
            </a:r>
          </a:p>
          <a:p>
            <a:pPr lvl="0">
              <a:buBlip>
                <a:blip r:embed="rId2"/>
              </a:buBlip>
              <a:defRPr sz="1800" b="0"/>
            </a:pPr>
            <a:r>
              <a:rPr sz="2200" b="1"/>
              <a:t>13 instructors – 6 treatment, 7 control</a:t>
            </a:r>
          </a:p>
          <a:p>
            <a:pPr lvl="0">
              <a:buBlip>
                <a:blip r:embed="rId2"/>
              </a:buBlip>
              <a:defRPr sz="1800" b="0"/>
            </a:pPr>
            <a:r>
              <a:rPr sz="2200" b="1"/>
              <a:t>19 classes – 9 treatment, 10 control</a:t>
            </a:r>
          </a:p>
          <a:p>
            <a:pPr lvl="0">
              <a:buBlip>
                <a:blip r:embed="rId2"/>
              </a:buBlip>
              <a:defRPr sz="1800" b="0"/>
            </a:pPr>
            <a:r>
              <a:rPr sz="2200" b="1"/>
              <a:t>276 students – 115 treatment, 137 control</a:t>
            </a:r>
          </a:p>
          <a:p>
            <a:pPr lvl="0">
              <a:buBlip>
                <a:blip r:embed="rId2"/>
              </a:buBlip>
              <a:defRPr sz="1800" b="0"/>
            </a:pPr>
            <a:r>
              <a:rPr sz="2200" b="1"/>
              <a:t>Demographics: 54% female; 48% minority; 10% non-native English speakers. </a:t>
            </a:r>
          </a:p>
        </p:txBody>
      </p:sp>
    </p:spTree>
  </p:cSld>
  <p:clrMapOvr>
    <a:masterClrMapping/>
  </p:clrMapOvr>
  <p:transition xmlns:p14="http://schemas.microsoft.com/office/powerpoint/2010/main" spd="med">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Outcome Measures</a:t>
            </a:r>
          </a:p>
        </p:txBody>
      </p:sp>
      <p:sp>
        <p:nvSpPr>
          <p:cNvPr id="86" name="Shape 86"/>
          <p:cNvSpPr>
            <a:spLocks noGrp="1"/>
          </p:cNvSpPr>
          <p:nvPr>
            <p:ph type="body" idx="1"/>
          </p:nvPr>
        </p:nvSpPr>
        <p:spPr>
          <a:prstGeom prst="rect">
            <a:avLst/>
          </a:prstGeom>
        </p:spPr>
        <p:txBody>
          <a:bodyPr/>
          <a:lstStyle/>
          <a:p>
            <a:pPr marL="673100" lvl="0" indent="-508000">
              <a:buBlip>
                <a:blip r:embed="rId2"/>
              </a:buBlip>
              <a:defRPr sz="1800" b="0"/>
            </a:pPr>
            <a:r>
              <a:rPr sz="2200" b="1"/>
              <a:t>Essays rated for quality, length, and conventions (pretest and posttest)</a:t>
            </a:r>
          </a:p>
          <a:p>
            <a:pPr marL="673100" lvl="0" indent="-508000">
              <a:buBlip>
                <a:blip r:embed="rId2"/>
              </a:buBlip>
              <a:defRPr sz="1800" b="0"/>
            </a:pPr>
            <a:r>
              <a:rPr sz="2200" b="1"/>
              <a:t>Motivation scale (pre /post)</a:t>
            </a:r>
          </a:p>
          <a:p>
            <a:pPr marL="1169458" lvl="1" indent="-508000">
              <a:buBlip>
                <a:blip r:embed="rId2"/>
              </a:buBlip>
              <a:defRPr sz="1800" b="0"/>
            </a:pPr>
            <a:r>
              <a:rPr sz="2200" b="1"/>
              <a:t>Self-efficacy</a:t>
            </a:r>
          </a:p>
          <a:p>
            <a:pPr marL="1169458" lvl="1" indent="-508000">
              <a:buBlip>
                <a:blip r:embed="rId2"/>
              </a:buBlip>
              <a:defRPr sz="1800" b="0"/>
            </a:pPr>
            <a:r>
              <a:rPr sz="2200" b="1"/>
              <a:t>Learning goals</a:t>
            </a:r>
          </a:p>
          <a:p>
            <a:pPr marL="1169458" lvl="1" indent="-508000">
              <a:buBlip>
                <a:blip r:embed="rId2"/>
              </a:buBlip>
              <a:defRPr sz="1800" b="0"/>
            </a:pPr>
            <a:r>
              <a:rPr sz="2200" b="1"/>
              <a:t>Beliefs about writing</a:t>
            </a:r>
          </a:p>
          <a:p>
            <a:pPr marL="1169458" lvl="1" indent="-508000">
              <a:buBlip>
                <a:blip r:embed="rId2"/>
              </a:buBlip>
              <a:defRPr sz="1800" b="0"/>
            </a:pPr>
            <a:r>
              <a:rPr sz="2200" b="1"/>
              <a:t>Affect</a:t>
            </a:r>
          </a:p>
        </p:txBody>
      </p:sp>
    </p:spTree>
  </p:cSld>
  <p:clrMapOvr>
    <a:masterClrMapping/>
  </p:clrMapOvr>
  <p:transition xmlns:p14="http://schemas.microsoft.com/office/powerpoint/2010/main" spd="med">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p:cNvSpPr>
          <p:nvPr>
            <p:ph type="title"/>
          </p:nvPr>
        </p:nvSpPr>
        <p:spPr>
          <a:xfrm>
            <a:off x="635263" y="996950"/>
            <a:ext cx="7873473" cy="1206500"/>
          </a:xfrm>
          <a:prstGeom prst="rect">
            <a:avLst/>
          </a:prstGeom>
        </p:spPr>
        <p:txBody>
          <a:bodyPr/>
          <a:lstStyle/>
          <a:p>
            <a:pPr lvl="0">
              <a:defRPr sz="1800">
                <a:solidFill>
                  <a:srgbClr val="000000"/>
                </a:solidFill>
              </a:defRPr>
            </a:pPr>
            <a:r>
              <a:rPr sz="4300">
                <a:solidFill>
                  <a:srgbClr val="3B3B3E"/>
                </a:solidFill>
              </a:rPr>
              <a:t>Essay Quality</a:t>
            </a:r>
          </a:p>
        </p:txBody>
      </p:sp>
      <p:sp>
        <p:nvSpPr>
          <p:cNvPr id="95" name="Shape 95"/>
          <p:cNvSpPr>
            <a:spLocks noGrp="1"/>
          </p:cNvSpPr>
          <p:nvPr>
            <p:ph type="body" idx="1"/>
          </p:nvPr>
        </p:nvSpPr>
        <p:spPr>
          <a:xfrm>
            <a:off x="889000" y="5666515"/>
            <a:ext cx="7366000" cy="505685"/>
          </a:xfrm>
          <a:prstGeom prst="rect">
            <a:avLst/>
          </a:prstGeom>
        </p:spPr>
        <p:txBody>
          <a:bodyPr>
            <a:normAutofit fontScale="92500"/>
          </a:bodyPr>
          <a:lstStyle>
            <a:lvl1pPr marL="0" indent="0" defTabSz="260095">
              <a:spcBef>
                <a:spcPts val="800"/>
              </a:spcBef>
              <a:buSzTx/>
              <a:buFontTx/>
              <a:buNone/>
              <a:defRPr sz="1792"/>
            </a:lvl1pPr>
          </a:lstStyle>
          <a:p>
            <a:pPr lvl="0">
              <a:defRPr sz="1800" b="0"/>
            </a:pPr>
            <a:r>
              <a:rPr sz="1792" b="1"/>
              <a:t>HLM analysis with covariates (p = .003). Effect size, Glass’s Δ = 1.22.</a:t>
            </a:r>
          </a:p>
        </p:txBody>
      </p:sp>
      <p:pic>
        <p:nvPicPr>
          <p:cNvPr id="96" name="image8.pdf"/>
          <p:cNvPicPr/>
          <p:nvPr/>
        </p:nvPicPr>
        <p:blipFill>
          <a:blip r:embed="rId3">
            <a:extLst/>
          </a:blip>
          <a:stretch>
            <a:fillRect/>
          </a:stretch>
        </p:blipFill>
        <p:spPr>
          <a:xfrm>
            <a:off x="596900" y="1593828"/>
            <a:ext cx="8089900" cy="4093345"/>
          </a:xfrm>
          <a:prstGeom prst="rect">
            <a:avLst/>
          </a:prstGeom>
          <a:ln w="12700">
            <a:miter lim="400000"/>
          </a:ln>
        </p:spPr>
      </p:pic>
      <p:pic>
        <p:nvPicPr>
          <p:cNvPr id="97" name="pasted-image.pdf"/>
          <p:cNvPicPr/>
          <p:nvPr/>
        </p:nvPicPr>
        <p:blipFill>
          <a:blip r:embed="rId4">
            <a:extLst/>
          </a:blip>
          <a:srcRect r="2163"/>
          <a:stretch>
            <a:fillRect/>
          </a:stretch>
        </p:blipFill>
        <p:spPr>
          <a:xfrm>
            <a:off x="953319" y="2211623"/>
            <a:ext cx="7272224" cy="3769011"/>
          </a:xfrm>
          <a:prstGeom prst="rect">
            <a:avLst/>
          </a:prstGeom>
          <a:ln w="12700">
            <a:miter lim="400000"/>
          </a:ln>
        </p:spPr>
      </p:pic>
    </p:spTree>
  </p:cSld>
  <p:clrMapOvr>
    <a:masterClrMapping/>
  </p:clrMapOvr>
  <p:transition xmlns:p14="http://schemas.microsoft.com/office/powerpoint/2010/mai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xfrm>
            <a:off x="508703" y="996950"/>
            <a:ext cx="8126594" cy="1206500"/>
          </a:xfrm>
          <a:prstGeom prst="rect">
            <a:avLst/>
          </a:prstGeom>
        </p:spPr>
        <p:txBody>
          <a:bodyPr/>
          <a:lstStyle/>
          <a:p>
            <a:pPr lvl="0">
              <a:defRPr sz="1800">
                <a:solidFill>
                  <a:srgbClr val="000000"/>
                </a:solidFill>
              </a:defRPr>
            </a:pPr>
            <a:r>
              <a:rPr sz="4300">
                <a:solidFill>
                  <a:srgbClr val="3B3B3E"/>
                </a:solidFill>
              </a:rPr>
              <a:t>Quality Gains</a:t>
            </a:r>
          </a:p>
        </p:txBody>
      </p:sp>
      <p:sp>
        <p:nvSpPr>
          <p:cNvPr id="102" name="Shape 102"/>
          <p:cNvSpPr>
            <a:spLocks noGrp="1"/>
          </p:cNvSpPr>
          <p:nvPr>
            <p:ph type="body" idx="1"/>
          </p:nvPr>
        </p:nvSpPr>
        <p:spPr>
          <a:prstGeom prst="rect">
            <a:avLst/>
          </a:prstGeom>
        </p:spPr>
        <p:txBody>
          <a:bodyPr/>
          <a:lstStyle/>
          <a:p>
            <a:pPr lvl="0">
              <a:buBlip>
                <a:blip r:embed="rId2"/>
              </a:buBlip>
            </a:pPr>
            <a:endParaRPr/>
          </a:p>
        </p:txBody>
      </p:sp>
      <p:graphicFrame>
        <p:nvGraphicFramePr>
          <p:cNvPr id="103" name="Chart 103"/>
          <p:cNvGraphicFramePr/>
          <p:nvPr/>
        </p:nvGraphicFramePr>
        <p:xfrm>
          <a:off x="702483" y="2152916"/>
          <a:ext cx="7972130" cy="40507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xmlns:p14="http://schemas.microsoft.com/office/powerpoint/2010/mai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635263" y="996950"/>
            <a:ext cx="7873474" cy="1206500"/>
          </a:xfrm>
          <a:prstGeom prst="rect">
            <a:avLst/>
          </a:prstGeom>
        </p:spPr>
        <p:txBody>
          <a:bodyPr/>
          <a:lstStyle/>
          <a:p>
            <a:pPr lvl="0">
              <a:defRPr sz="1800">
                <a:solidFill>
                  <a:srgbClr val="000000"/>
                </a:solidFill>
              </a:defRPr>
            </a:pPr>
            <a:r>
              <a:rPr sz="4300">
                <a:solidFill>
                  <a:srgbClr val="3B3B3E"/>
                </a:solidFill>
              </a:rPr>
              <a:t>Motivation</a:t>
            </a:r>
          </a:p>
        </p:txBody>
      </p:sp>
      <p:sp>
        <p:nvSpPr>
          <p:cNvPr id="106" name="Shape 106"/>
          <p:cNvSpPr>
            <a:spLocks noGrp="1"/>
          </p:cNvSpPr>
          <p:nvPr>
            <p:ph type="body" idx="1"/>
          </p:nvPr>
        </p:nvSpPr>
        <p:spPr>
          <a:xfrm>
            <a:off x="889000" y="2197100"/>
            <a:ext cx="7366000" cy="4182863"/>
          </a:xfrm>
          <a:prstGeom prst="rect">
            <a:avLst/>
          </a:prstGeom>
        </p:spPr>
        <p:txBody>
          <a:bodyPr/>
          <a:lstStyle/>
          <a:p>
            <a:pPr marL="471169" lvl="0" indent="-355600" defTabSz="284479">
              <a:lnSpc>
                <a:spcPct val="90000"/>
              </a:lnSpc>
              <a:spcBef>
                <a:spcPts val="900"/>
              </a:spcBef>
              <a:buBlip>
                <a:blip r:embed="rId2"/>
              </a:buBlip>
              <a:defRPr sz="1800" b="0"/>
            </a:pPr>
            <a:r>
              <a:rPr sz="1960" b="1"/>
              <a:t>Significant effect of treatment (vs. control)</a:t>
            </a:r>
          </a:p>
          <a:p>
            <a:pPr marL="742420" lvl="1" indent="-279399" defTabSz="284479">
              <a:lnSpc>
                <a:spcPct val="90000"/>
              </a:lnSpc>
              <a:spcBef>
                <a:spcPts val="900"/>
              </a:spcBef>
              <a:buClr>
                <a:srgbClr val="B0BCC1"/>
              </a:buClr>
              <a:buBlip>
                <a:blip r:embed="rId2"/>
              </a:buBlip>
              <a:defRPr sz="1800" b="0"/>
            </a:pPr>
            <a:r>
              <a:rPr sz="1540" b="1"/>
              <a:t>Self-efficacy for tasks/processes</a:t>
            </a:r>
          </a:p>
          <a:p>
            <a:pPr marL="1050396" lvl="2" indent="-253999" defTabSz="284479">
              <a:lnSpc>
                <a:spcPct val="90000"/>
              </a:lnSpc>
              <a:spcBef>
                <a:spcPts val="900"/>
              </a:spcBef>
              <a:buBlip>
                <a:blip r:embed="rId2"/>
              </a:buBlip>
              <a:defRPr sz="1800" b="0"/>
            </a:pPr>
            <a:r>
              <a:rPr sz="1400" b="1"/>
              <a:t>E.g., I can write a well-organized essay with an introduction, body, &amp; conclusion.</a:t>
            </a:r>
          </a:p>
          <a:p>
            <a:pPr marL="742420" lvl="1" indent="-279399" defTabSz="284479">
              <a:lnSpc>
                <a:spcPct val="90000"/>
              </a:lnSpc>
              <a:spcBef>
                <a:spcPts val="900"/>
              </a:spcBef>
              <a:buClr>
                <a:srgbClr val="B0BCC1"/>
              </a:buClr>
              <a:buBlip>
                <a:blip r:embed="rId2"/>
              </a:buBlip>
              <a:defRPr sz="1800" b="0"/>
            </a:pPr>
            <a:r>
              <a:rPr sz="1540" b="1"/>
              <a:t>Mastery goals</a:t>
            </a:r>
          </a:p>
          <a:p>
            <a:pPr marL="1050396" lvl="2" indent="-253999" defTabSz="284479">
              <a:lnSpc>
                <a:spcPct val="90000"/>
              </a:lnSpc>
              <a:spcBef>
                <a:spcPts val="900"/>
              </a:spcBef>
              <a:buBlip>
                <a:blip r:embed="rId2"/>
              </a:buBlip>
              <a:defRPr sz="1800" b="0"/>
            </a:pPr>
            <a:r>
              <a:rPr sz="1400" b="1"/>
              <a:t>E.g., When I’m writing in this class, I’m trying to improve how I express my ideas. </a:t>
            </a:r>
          </a:p>
          <a:p>
            <a:pPr marL="471169" lvl="0" indent="-355600" defTabSz="284479">
              <a:lnSpc>
                <a:spcPct val="90000"/>
              </a:lnSpc>
              <a:spcBef>
                <a:spcPts val="900"/>
              </a:spcBef>
              <a:buBlip>
                <a:blip r:embed="rId2"/>
              </a:buBlip>
              <a:defRPr sz="1800" b="0"/>
            </a:pPr>
            <a:r>
              <a:rPr sz="1960" b="1"/>
              <a:t>Significant pretest-posttest changes for combined groups in desired direction</a:t>
            </a:r>
          </a:p>
          <a:p>
            <a:pPr marL="742420" lvl="1" indent="-279399" defTabSz="284479">
              <a:lnSpc>
                <a:spcPct val="90000"/>
              </a:lnSpc>
              <a:spcBef>
                <a:spcPts val="900"/>
              </a:spcBef>
              <a:buClr>
                <a:srgbClr val="B0BCC1"/>
              </a:buClr>
              <a:buBlip>
                <a:blip r:embed="rId2"/>
              </a:buBlip>
              <a:defRPr sz="1800" b="0"/>
            </a:pPr>
            <a:r>
              <a:rPr sz="1540" b="1"/>
              <a:t>Self-efficacy – tasks/processes, grammar, self-regulation</a:t>
            </a:r>
          </a:p>
          <a:p>
            <a:pPr marL="742420" lvl="1" indent="-279399" defTabSz="284479">
              <a:lnSpc>
                <a:spcPct val="90000"/>
              </a:lnSpc>
              <a:spcBef>
                <a:spcPts val="900"/>
              </a:spcBef>
              <a:buClr>
                <a:srgbClr val="B0BCC1"/>
              </a:buClr>
              <a:buBlip>
                <a:blip r:embed="rId2"/>
              </a:buBlip>
              <a:defRPr sz="1800" b="0"/>
            </a:pPr>
            <a:r>
              <a:rPr sz="1540" b="1"/>
              <a:t>Beliefs about writing - substance and mechanics</a:t>
            </a:r>
          </a:p>
          <a:p>
            <a:pPr marL="742420" lvl="1" indent="-279399" defTabSz="284479">
              <a:lnSpc>
                <a:spcPct val="90000"/>
              </a:lnSpc>
              <a:spcBef>
                <a:spcPts val="900"/>
              </a:spcBef>
              <a:buClr>
                <a:srgbClr val="B0BCC1"/>
              </a:buClr>
              <a:buBlip>
                <a:blip r:embed="rId2"/>
              </a:buBlip>
              <a:defRPr sz="1800" b="0"/>
            </a:pPr>
            <a:r>
              <a:rPr sz="1540" b="1"/>
              <a:t>Goals – mastery and performance (but not avoidance)</a:t>
            </a:r>
          </a:p>
          <a:p>
            <a:pPr marL="742420" lvl="1" indent="-279399" defTabSz="284479">
              <a:lnSpc>
                <a:spcPct val="90000"/>
              </a:lnSpc>
              <a:spcBef>
                <a:spcPts val="900"/>
              </a:spcBef>
              <a:buClr>
                <a:srgbClr val="B0BCC1"/>
              </a:buClr>
              <a:buBlip>
                <a:blip r:embed="rId2"/>
              </a:buBlip>
              <a:defRPr sz="1800" b="0"/>
            </a:pPr>
            <a:r>
              <a:rPr sz="1540" b="1"/>
              <a:t>Affect</a:t>
            </a:r>
          </a:p>
        </p:txBody>
      </p:sp>
    </p:spTree>
  </p:cSld>
  <p:clrMapOvr>
    <a:masterClrMapping/>
  </p:clrMapOvr>
  <p:transition xmlns:p14="http://schemas.microsoft.com/office/powerpoint/2010/mai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prstGeom prst="rect">
            <a:avLst/>
          </a:prstGeom>
        </p:spPr>
        <p:txBody>
          <a:bodyPr/>
          <a:lstStyle/>
          <a:p>
            <a:pPr lvl="0">
              <a:defRPr sz="1800">
                <a:solidFill>
                  <a:srgbClr val="000000"/>
                </a:solidFill>
              </a:defRPr>
            </a:pPr>
            <a:r>
              <a:rPr sz="5600">
                <a:solidFill>
                  <a:srgbClr val="D7E2EE"/>
                </a:solidFill>
              </a:rPr>
              <a:t>Self-Guided Strategy In Action</a:t>
            </a:r>
          </a:p>
        </p:txBody>
      </p:sp>
    </p:spTree>
  </p:cSld>
  <p:clrMapOvr>
    <a:masterClrMapping/>
  </p:clrMapOvr>
  <p:transition xmlns:p14="http://schemas.microsoft.com/office/powerpoint/2010/mai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title"/>
          </p:nvPr>
        </p:nvSpPr>
        <p:spPr>
          <a:prstGeom prst="rect">
            <a:avLst/>
          </a:prstGeom>
        </p:spPr>
        <p:txBody>
          <a:bodyPr/>
          <a:lstStyle>
            <a:lvl1pPr defTabSz="377952">
              <a:defRPr sz="3627"/>
            </a:lvl1pPr>
          </a:lstStyle>
          <a:p>
            <a:pPr lvl="0">
              <a:defRPr sz="1800">
                <a:solidFill>
                  <a:srgbClr val="000000"/>
                </a:solidFill>
              </a:defRPr>
            </a:pPr>
            <a:r>
              <a:rPr sz="3627">
                <a:solidFill>
                  <a:srgbClr val="3B3B3E"/>
                </a:solidFill>
              </a:rPr>
              <a:t>Academic Written English (AWE) is a Gatekeeper of the Academy</a:t>
            </a:r>
          </a:p>
        </p:txBody>
      </p:sp>
      <p:sp>
        <p:nvSpPr>
          <p:cNvPr id="111" name="Shape 111"/>
          <p:cNvSpPr>
            <a:spLocks noGrp="1"/>
          </p:cNvSpPr>
          <p:nvPr>
            <p:ph type="body" idx="1"/>
          </p:nvPr>
        </p:nvSpPr>
        <p:spPr>
          <a:prstGeom prst="rect">
            <a:avLst/>
          </a:prstGeom>
        </p:spPr>
        <p:txBody>
          <a:bodyPr/>
          <a:lstStyle/>
          <a:p>
            <a:pPr lvl="0">
              <a:buBlip>
                <a:blip r:embed="rId2"/>
              </a:buBlip>
              <a:defRPr sz="1800" b="0"/>
            </a:pPr>
            <a:r>
              <a:rPr sz="2000" b="1"/>
              <a:t>The Gateway Must Include</a:t>
            </a:r>
          </a:p>
          <a:p>
            <a:pPr lvl="1">
              <a:buBlip>
                <a:blip r:embed="rId2"/>
              </a:buBlip>
              <a:defRPr sz="1800" b="0"/>
            </a:pPr>
            <a:r>
              <a:rPr sz="2000" b="1"/>
              <a:t>Creating tools to reinforce a clear writing process (Accelerated Learning through Repetition)</a:t>
            </a:r>
          </a:p>
          <a:p>
            <a:pPr lvl="1">
              <a:buBlip>
                <a:blip r:embed="rId2"/>
              </a:buBlip>
              <a:defRPr sz="1800" b="0"/>
            </a:pPr>
            <a:r>
              <a:rPr sz="2000" b="1"/>
              <a:t>Developing assignments details, including assessment tools, that are transparent</a:t>
            </a:r>
          </a:p>
          <a:p>
            <a:pPr lvl="1">
              <a:buBlip>
                <a:blip r:embed="rId2"/>
              </a:buBlip>
              <a:defRPr sz="1800" b="0"/>
            </a:pPr>
            <a:r>
              <a:rPr sz="2000" b="1"/>
              <a:t>Guiding students to understand and develop academic discourse</a:t>
            </a:r>
          </a:p>
          <a:p>
            <a:pPr lvl="1">
              <a:buBlip>
                <a:blip r:embed="rId2"/>
              </a:buBlip>
              <a:defRPr sz="1800" b="0"/>
            </a:pPr>
            <a:r>
              <a:rPr sz="2000" b="1"/>
              <a:t>Improving Critical Thinking Skills</a:t>
            </a:r>
          </a:p>
        </p:txBody>
      </p:sp>
    </p:spTree>
  </p:cSld>
  <p:clrMapOvr>
    <a:masterClrMapping/>
  </p:clrMapOvr>
  <p:transition xmlns:p14="http://schemas.microsoft.com/office/powerpoint/2010/mai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652649" y="990600"/>
            <a:ext cx="7838702" cy="1206500"/>
          </a:xfrm>
          <a:prstGeom prst="rect">
            <a:avLst/>
          </a:prstGeom>
        </p:spPr>
        <p:txBody>
          <a:bodyPr/>
          <a:lstStyle/>
          <a:p>
            <a:pPr lvl="0">
              <a:defRPr sz="1800">
                <a:solidFill>
                  <a:srgbClr val="000000"/>
                </a:solidFill>
              </a:defRPr>
            </a:pPr>
            <a:r>
              <a:rPr sz="4300">
                <a:solidFill>
                  <a:srgbClr val="3B3B3E"/>
                </a:solidFill>
              </a:rPr>
              <a:t>Project Goals</a:t>
            </a:r>
          </a:p>
        </p:txBody>
      </p:sp>
      <p:sp>
        <p:nvSpPr>
          <p:cNvPr id="53" name="Shape 53"/>
          <p:cNvSpPr>
            <a:spLocks noGrp="1"/>
          </p:cNvSpPr>
          <p:nvPr>
            <p:ph type="body" idx="1"/>
          </p:nvPr>
        </p:nvSpPr>
        <p:spPr>
          <a:prstGeom prst="rect">
            <a:avLst/>
          </a:prstGeom>
        </p:spPr>
        <p:txBody>
          <a:bodyPr/>
          <a:lstStyle>
            <a:lvl1pPr marL="673099" indent="-507999">
              <a:buBlip>
                <a:blip r:embed="rId2"/>
              </a:buBlip>
              <a:defRPr sz="2400"/>
            </a:lvl1pPr>
          </a:lstStyle>
          <a:p>
            <a:pPr lvl="0">
              <a:defRPr sz="1800" b="0"/>
            </a:pPr>
            <a:r>
              <a:rPr sz="2400" b="1"/>
              <a:t>Design and evaluate curriculum based on self-regulated strategy instruction that addresses writing strategies and skills, motivation, and self-regulation</a:t>
            </a:r>
          </a:p>
        </p:txBody>
      </p:sp>
    </p:spTree>
  </p:cSld>
  <p:clrMapOvr>
    <a:masterClrMapping/>
  </p:clrMapOvr>
  <p:transition xmlns:p14="http://schemas.microsoft.com/office/powerpoint/2010/main" spd="med">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ALP Model</a:t>
            </a:r>
          </a:p>
        </p:txBody>
      </p:sp>
      <p:sp>
        <p:nvSpPr>
          <p:cNvPr id="114" name="Shape 114"/>
          <p:cNvSpPr>
            <a:spLocks noGrp="1"/>
          </p:cNvSpPr>
          <p:nvPr>
            <p:ph type="body" idx="1"/>
          </p:nvPr>
        </p:nvSpPr>
        <p:spPr>
          <a:prstGeom prst="rect">
            <a:avLst/>
          </a:prstGeom>
        </p:spPr>
        <p:txBody>
          <a:bodyPr/>
          <a:lstStyle>
            <a:lvl1pPr>
              <a:buBlip>
                <a:blip r:embed="rId2"/>
              </a:buBlip>
              <a:defRPr sz="2200"/>
            </a:lvl1pPr>
            <a:lvl2pPr>
              <a:buBlip>
                <a:blip r:embed="rId2"/>
              </a:buBlip>
              <a:defRPr sz="2200"/>
            </a:lvl2pPr>
          </a:lstStyle>
          <a:p>
            <a:pPr lvl="0">
              <a:defRPr sz="1800" b="0"/>
            </a:pPr>
            <a:r>
              <a:rPr sz="2200" b="1"/>
              <a:t>“By the time he reaches college, the BW student both resents and resists his vulnerability as a writer (Shaughnessy 7). </a:t>
            </a:r>
          </a:p>
          <a:p>
            <a:pPr lvl="1">
              <a:defRPr sz="1800" b="0"/>
            </a:pPr>
            <a:r>
              <a:rPr sz="2200" b="1"/>
              <a:t>ALP model integrates the skill development of the BW in tandem with the credit-bearing writing courses, without alienating the BW.  </a:t>
            </a:r>
          </a:p>
        </p:txBody>
      </p:sp>
    </p:spTree>
  </p:cSld>
  <p:clrMapOvr>
    <a:masterClrMapping/>
  </p:clrMapOvr>
  <p:transition xmlns:p14="http://schemas.microsoft.com/office/powerpoint/2010/mai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title"/>
          </p:nvPr>
        </p:nvSpPr>
        <p:spPr>
          <a:prstGeom prst="rect">
            <a:avLst/>
          </a:prstGeom>
        </p:spPr>
        <p:txBody>
          <a:bodyPr/>
          <a:lstStyle>
            <a:lvl1pPr defTabSz="377952">
              <a:defRPr sz="3627"/>
            </a:lvl1pPr>
          </a:lstStyle>
          <a:p>
            <a:pPr lvl="0">
              <a:defRPr sz="1800">
                <a:solidFill>
                  <a:srgbClr val="000000"/>
                </a:solidFill>
              </a:defRPr>
            </a:pPr>
            <a:r>
              <a:rPr sz="3627">
                <a:solidFill>
                  <a:srgbClr val="3B3B3E"/>
                </a:solidFill>
              </a:rPr>
              <a:t>Self-Regulated Strategy Instruction and the ALP Model</a:t>
            </a:r>
          </a:p>
        </p:txBody>
      </p:sp>
      <p:sp>
        <p:nvSpPr>
          <p:cNvPr id="117" name="Shape 117"/>
          <p:cNvSpPr>
            <a:spLocks noGrp="1"/>
          </p:cNvSpPr>
          <p:nvPr>
            <p:ph type="body" idx="1"/>
          </p:nvPr>
        </p:nvSpPr>
        <p:spPr>
          <a:prstGeom prst="rect">
            <a:avLst/>
          </a:prstGeom>
        </p:spPr>
        <p:txBody>
          <a:bodyPr/>
          <a:lstStyle/>
          <a:p>
            <a:pPr lvl="0">
              <a:buBlip>
                <a:blip r:embed="rId2"/>
              </a:buBlip>
              <a:defRPr sz="1800" b="0"/>
            </a:pPr>
            <a:r>
              <a:rPr sz="2200" b="1"/>
              <a:t>Self-Regulated Strategy Instruction leads to</a:t>
            </a:r>
          </a:p>
          <a:p>
            <a:pPr lvl="1">
              <a:buBlip>
                <a:blip r:embed="rId2"/>
              </a:buBlip>
              <a:defRPr sz="1800" b="0"/>
            </a:pPr>
            <a:r>
              <a:rPr sz="2200" b="1"/>
              <a:t>Student self-awareness as a Learner</a:t>
            </a:r>
          </a:p>
          <a:p>
            <a:pPr lvl="1">
              <a:buBlip>
                <a:blip r:embed="rId2"/>
              </a:buBlip>
              <a:defRPr sz="1800" b="0"/>
            </a:pPr>
            <a:r>
              <a:rPr sz="2200" b="1"/>
              <a:t>Builds confidence of the BW</a:t>
            </a:r>
          </a:p>
          <a:p>
            <a:pPr lvl="1">
              <a:buBlip>
                <a:blip r:embed="rId2"/>
              </a:buBlip>
              <a:defRPr sz="1800" b="0"/>
            </a:pPr>
            <a:r>
              <a:rPr sz="2200" b="1"/>
              <a:t>Mastery of writing steps through repetition</a:t>
            </a:r>
          </a:p>
        </p:txBody>
      </p:sp>
    </p:spTree>
  </p:cSld>
  <p:clrMapOvr>
    <a:masterClrMapping/>
  </p:clrMapOvr>
  <p:transition xmlns:p14="http://schemas.microsoft.com/office/powerpoint/2010/main" spd="med">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lvl1pPr defTabSz="377952">
              <a:defRPr sz="3627"/>
            </a:lvl1pPr>
          </a:lstStyle>
          <a:p>
            <a:pPr lvl="0">
              <a:defRPr sz="1800">
                <a:solidFill>
                  <a:srgbClr val="000000"/>
                </a:solidFill>
              </a:defRPr>
            </a:pPr>
            <a:r>
              <a:rPr sz="3627">
                <a:solidFill>
                  <a:srgbClr val="3B3B3E"/>
                </a:solidFill>
              </a:rPr>
              <a:t>Self-Regulated Strategy and the BW</a:t>
            </a:r>
          </a:p>
        </p:txBody>
      </p:sp>
      <p:sp>
        <p:nvSpPr>
          <p:cNvPr id="120" name="Shape 120"/>
          <p:cNvSpPr>
            <a:spLocks noGrp="1"/>
          </p:cNvSpPr>
          <p:nvPr>
            <p:ph type="body" idx="1"/>
          </p:nvPr>
        </p:nvSpPr>
        <p:spPr>
          <a:prstGeom prst="rect">
            <a:avLst/>
          </a:prstGeom>
        </p:spPr>
        <p:txBody>
          <a:bodyPr/>
          <a:lstStyle>
            <a:lvl1pPr>
              <a:buBlip>
                <a:blip r:embed="rId2"/>
              </a:buBlip>
              <a:defRPr sz="2200"/>
            </a:lvl1pPr>
          </a:lstStyle>
          <a:p>
            <a:pPr lvl="0">
              <a:defRPr sz="1800" b="0"/>
            </a:pPr>
            <a:r>
              <a:rPr sz="2200" b="1"/>
              <a:t>They (BW) approach the task in terms they can handle, retell the material to you, summarize it, demonstrate that, yes, they can understand the stuff, and here it is…What you have to do, then, is model step-by-step the kind of critical approach the paper requires (Rose 176).</a:t>
            </a:r>
          </a:p>
        </p:txBody>
      </p:sp>
    </p:spTree>
  </p:cSld>
  <p:clrMapOvr>
    <a:masterClrMapping/>
  </p:clrMapOvr>
  <p:transition xmlns:p14="http://schemas.microsoft.com/office/powerpoint/2010/main" spd="med">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Mastery from Repetition</a:t>
            </a:r>
          </a:p>
        </p:txBody>
      </p:sp>
      <p:sp>
        <p:nvSpPr>
          <p:cNvPr id="123" name="Shape 123"/>
          <p:cNvSpPr>
            <a:spLocks noGrp="1"/>
          </p:cNvSpPr>
          <p:nvPr>
            <p:ph type="body" idx="1"/>
          </p:nvPr>
        </p:nvSpPr>
        <p:spPr>
          <a:prstGeom prst="rect">
            <a:avLst/>
          </a:prstGeom>
        </p:spPr>
        <p:txBody>
          <a:bodyPr/>
          <a:lstStyle/>
          <a:p>
            <a:pPr lvl="0">
              <a:buBlip>
                <a:blip r:embed="rId2"/>
              </a:buBlip>
              <a:defRPr sz="1800" b="0"/>
            </a:pPr>
            <a:r>
              <a:rPr sz="2200" b="1"/>
              <a:t>The basic writer requires repetition of basic writing skills and processes.</a:t>
            </a:r>
          </a:p>
          <a:p>
            <a:pPr lvl="1">
              <a:buBlip>
                <a:blip r:embed="rId2"/>
              </a:buBlip>
              <a:defRPr sz="1800" b="0"/>
            </a:pPr>
            <a:r>
              <a:rPr sz="2200" b="1"/>
              <a:t>Genre Introduction</a:t>
            </a:r>
          </a:p>
          <a:p>
            <a:pPr lvl="1">
              <a:buBlip>
                <a:blip r:embed="rId2"/>
              </a:buBlip>
              <a:defRPr sz="1800" b="0"/>
            </a:pPr>
            <a:r>
              <a:rPr sz="2200" b="1"/>
              <a:t>Assessment of Weak and Good Models</a:t>
            </a:r>
          </a:p>
          <a:p>
            <a:pPr lvl="1">
              <a:buBlip>
                <a:blip r:embed="rId2"/>
              </a:buBlip>
              <a:defRPr sz="1800" b="0"/>
            </a:pPr>
            <a:r>
              <a:rPr sz="2200" b="1"/>
              <a:t>Collaborative and Instructor-driven Modeling</a:t>
            </a:r>
          </a:p>
        </p:txBody>
      </p:sp>
    </p:spTree>
  </p:cSld>
  <p:clrMapOvr>
    <a:masterClrMapping/>
  </p:clrMapOvr>
  <p:transition xmlns:p14="http://schemas.microsoft.com/office/powerpoint/2010/main" spd="med">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Master from Repetition</a:t>
            </a:r>
          </a:p>
        </p:txBody>
      </p:sp>
      <p:sp>
        <p:nvSpPr>
          <p:cNvPr id="126" name="Shape 126"/>
          <p:cNvSpPr>
            <a:spLocks noGrp="1"/>
          </p:cNvSpPr>
          <p:nvPr>
            <p:ph type="body" idx="1"/>
          </p:nvPr>
        </p:nvSpPr>
        <p:spPr>
          <a:prstGeom prst="rect">
            <a:avLst/>
          </a:prstGeom>
        </p:spPr>
        <p:txBody>
          <a:bodyPr/>
          <a:lstStyle/>
          <a:p>
            <a:pPr lvl="0">
              <a:lnSpc>
                <a:spcPct val="90000"/>
              </a:lnSpc>
              <a:buBlip>
                <a:blip r:embed="rId2"/>
              </a:buBlip>
              <a:defRPr sz="1800" b="0"/>
            </a:pPr>
            <a:r>
              <a:rPr sz="2200" b="1"/>
              <a:t>Self-Regulated Strategy Steps</a:t>
            </a:r>
          </a:p>
          <a:p>
            <a:pPr lvl="1">
              <a:lnSpc>
                <a:spcPct val="90000"/>
              </a:lnSpc>
              <a:buBlip>
                <a:blip r:embed="rId2"/>
              </a:buBlip>
              <a:defRPr sz="1800" b="0"/>
            </a:pPr>
            <a:r>
              <a:rPr sz="2000" b="1"/>
              <a:t>TAPFOR (Topic, Audience, Purpose, Form, Organization, Requirements)</a:t>
            </a:r>
          </a:p>
          <a:p>
            <a:pPr lvl="1">
              <a:lnSpc>
                <a:spcPct val="90000"/>
              </a:lnSpc>
              <a:buBlip>
                <a:blip r:embed="rId2"/>
              </a:buBlip>
              <a:defRPr sz="1800" b="0"/>
            </a:pPr>
            <a:r>
              <a:rPr sz="2000" b="1"/>
              <a:t>Brainstorm</a:t>
            </a:r>
          </a:p>
          <a:p>
            <a:pPr lvl="1">
              <a:lnSpc>
                <a:spcPct val="90000"/>
              </a:lnSpc>
              <a:buBlip>
                <a:blip r:embed="rId2"/>
              </a:buBlip>
              <a:defRPr sz="1800" b="0"/>
            </a:pPr>
            <a:r>
              <a:rPr sz="2000" b="1"/>
              <a:t>Graphic Organizer (Outline)</a:t>
            </a:r>
          </a:p>
          <a:p>
            <a:pPr lvl="1">
              <a:lnSpc>
                <a:spcPct val="90000"/>
              </a:lnSpc>
              <a:buBlip>
                <a:blip r:embed="rId2"/>
              </a:buBlip>
              <a:defRPr sz="1800" b="0"/>
            </a:pPr>
            <a:r>
              <a:rPr sz="2000" b="1"/>
              <a:t>Draft (Instructor Written Feedback)</a:t>
            </a:r>
          </a:p>
          <a:p>
            <a:pPr lvl="1">
              <a:lnSpc>
                <a:spcPct val="90000"/>
              </a:lnSpc>
              <a:buBlip>
                <a:blip r:embed="rId2"/>
              </a:buBlip>
              <a:defRPr sz="1800" b="0"/>
            </a:pPr>
            <a:r>
              <a:rPr sz="2000" b="1"/>
              <a:t>Revise</a:t>
            </a:r>
          </a:p>
          <a:p>
            <a:pPr lvl="1">
              <a:lnSpc>
                <a:spcPct val="90000"/>
              </a:lnSpc>
              <a:buBlip>
                <a:blip r:embed="rId2"/>
              </a:buBlip>
              <a:defRPr sz="1800" b="0"/>
            </a:pPr>
            <a:r>
              <a:rPr sz="2000" b="1"/>
              <a:t>Draft (Peer Feedback)</a:t>
            </a:r>
          </a:p>
          <a:p>
            <a:pPr lvl="1">
              <a:lnSpc>
                <a:spcPct val="90000"/>
              </a:lnSpc>
              <a:buBlip>
                <a:blip r:embed="rId2"/>
              </a:buBlip>
              <a:defRPr sz="1800" b="0"/>
            </a:pPr>
            <a:r>
              <a:rPr sz="2000" b="1"/>
              <a:t>Revise (Instructor Verbal Feedback)</a:t>
            </a:r>
          </a:p>
        </p:txBody>
      </p:sp>
    </p:spTree>
  </p:cSld>
  <p:clrMapOvr>
    <a:masterClrMapping/>
  </p:clrMapOvr>
  <p:transition xmlns:p14="http://schemas.microsoft.com/office/powerpoint/2010/mai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pPr lvl="0"/>
            <a:endParaRPr/>
          </a:p>
        </p:txBody>
      </p:sp>
      <p:sp>
        <p:nvSpPr>
          <p:cNvPr id="129" name="Shape 129"/>
          <p:cNvSpPr>
            <a:spLocks noGrp="1"/>
          </p:cNvSpPr>
          <p:nvPr>
            <p:ph type="body" idx="1"/>
          </p:nvPr>
        </p:nvSpPr>
        <p:spPr>
          <a:prstGeom prst="rect">
            <a:avLst/>
          </a:prstGeom>
        </p:spPr>
        <p:txBody>
          <a:bodyPr/>
          <a:lstStyle/>
          <a:p>
            <a:pPr lvl="0">
              <a:buBlip>
                <a:blip r:embed="rId2"/>
              </a:buBlip>
            </a:pPr>
            <a:endParaRPr/>
          </a:p>
        </p:txBody>
      </p:sp>
      <p:pic>
        <p:nvPicPr>
          <p:cNvPr id="130" name="image1.png"/>
          <p:cNvPicPr/>
          <p:nvPr/>
        </p:nvPicPr>
        <p:blipFill>
          <a:blip r:embed="rId3">
            <a:extLst/>
          </a:blip>
          <a:srcRect/>
          <a:stretch>
            <a:fillRect/>
          </a:stretch>
        </p:blipFill>
        <p:spPr>
          <a:xfrm>
            <a:off x="577044" y="1090414"/>
            <a:ext cx="8002706" cy="4962936"/>
          </a:xfrm>
          <a:prstGeom prst="rect">
            <a:avLst/>
          </a:prstGeom>
          <a:ln w="12700">
            <a:miter lim="400000"/>
          </a:ln>
        </p:spPr>
      </p:pic>
    </p:spTree>
  </p:cSld>
  <p:clrMapOvr>
    <a:masterClrMapping/>
  </p:clrMapOvr>
  <p:transition xmlns:p14="http://schemas.microsoft.com/office/powerpoint/2010/main" spd="med">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prstGeom prst="rect">
            <a:avLst/>
          </a:prstGeom>
        </p:spPr>
        <p:txBody>
          <a:bodyPr/>
          <a:lstStyle/>
          <a:p>
            <a:pPr lvl="0"/>
            <a:endParaRPr/>
          </a:p>
        </p:txBody>
      </p:sp>
      <p:sp>
        <p:nvSpPr>
          <p:cNvPr id="141" name="Shape 141"/>
          <p:cNvSpPr>
            <a:spLocks noGrp="1"/>
          </p:cNvSpPr>
          <p:nvPr>
            <p:ph type="body" idx="1"/>
          </p:nvPr>
        </p:nvSpPr>
        <p:spPr>
          <a:prstGeom prst="rect">
            <a:avLst/>
          </a:prstGeom>
        </p:spPr>
        <p:txBody>
          <a:bodyPr/>
          <a:lstStyle/>
          <a:p>
            <a:pPr lvl="0">
              <a:buBlip>
                <a:blip r:embed="rId2"/>
              </a:buBlip>
            </a:pPr>
            <a:endParaRPr/>
          </a:p>
        </p:txBody>
      </p:sp>
      <p:pic>
        <p:nvPicPr>
          <p:cNvPr id="142" name="image2.png"/>
          <p:cNvPicPr/>
          <p:nvPr/>
        </p:nvPicPr>
        <p:blipFill>
          <a:blip r:embed="rId3">
            <a:extLst/>
          </a:blip>
          <a:stretch>
            <a:fillRect/>
          </a:stretch>
        </p:blipFill>
        <p:spPr>
          <a:xfrm>
            <a:off x="1112639" y="1339151"/>
            <a:ext cx="6918633" cy="4862280"/>
          </a:xfrm>
          <a:prstGeom prst="rect">
            <a:avLst/>
          </a:prstGeom>
          <a:ln w="12700">
            <a:miter lim="400000"/>
          </a:ln>
        </p:spPr>
      </p:pic>
    </p:spTree>
  </p:cSld>
  <p:clrMapOvr>
    <a:masterClrMapping/>
  </p:clrMapOvr>
  <p:transition xmlns:p14="http://schemas.microsoft.com/office/powerpoint/2010/mai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Brainstorm</a:t>
            </a:r>
          </a:p>
        </p:txBody>
      </p:sp>
      <p:graphicFrame>
        <p:nvGraphicFramePr>
          <p:cNvPr id="145" name="Table 145"/>
          <p:cNvGraphicFramePr/>
          <p:nvPr>
            <p:extLst>
              <p:ext uri="{D42A27DB-BD31-4B8C-83A1-F6EECF244321}">
                <p14:modId xmlns:p14="http://schemas.microsoft.com/office/powerpoint/2010/main" val="4062417624"/>
              </p:ext>
            </p:extLst>
          </p:nvPr>
        </p:nvGraphicFramePr>
        <p:xfrm>
          <a:off x="809625" y="2494223"/>
          <a:ext cx="7714084" cy="3892713"/>
        </p:xfrm>
        <a:graphic>
          <a:graphicData uri="http://schemas.openxmlformats.org/drawingml/2006/table">
            <a:tbl>
              <a:tblPr firstRow="1">
                <a:tableStyleId>{8F44A2F1-9E1F-4B54-A3A2-5F16C0AD49E2}</a:tableStyleId>
              </a:tblPr>
              <a:tblGrid>
                <a:gridCol w="3857042"/>
                <a:gridCol w="3857042"/>
              </a:tblGrid>
              <a:tr h="439690">
                <a:tc>
                  <a:txBody>
                    <a:bodyPr/>
                    <a:lstStyle/>
                    <a:p>
                      <a:pPr lvl="0" defTabSz="914400">
                        <a:tabLst>
                          <a:tab pos="825500" algn="l"/>
                        </a:tabLst>
                        <a:defRPr sz="1800" b="0">
                          <a:solidFill>
                            <a:srgbClr val="000000"/>
                          </a:solidFill>
                        </a:defRPr>
                      </a:pPr>
                      <a:r>
                        <a:rPr sz="2400" b="1">
                          <a:solidFill>
                            <a:srgbClr val="FFFFFF"/>
                          </a:solidFill>
                          <a:effectLst>
                            <a:outerShdw blurRad="76200" dist="12700" dir="5400000" rotWithShape="0">
                              <a:srgbClr val="000000">
                                <a:alpha val="70000"/>
                              </a:srgbClr>
                            </a:outerShdw>
                          </a:effectLst>
                          <a:latin typeface="Calibri"/>
                          <a:ea typeface="Calibri"/>
                          <a:cs typeface="Calibri"/>
                          <a:sym typeface="Calibri"/>
                        </a:rPr>
                        <a:t>For </a:t>
                      </a:r>
                    </a:p>
                  </a:txBody>
                  <a:tcPr marL="45720" marR="45720" anchor="ctr" horzOverflow="overflow">
                    <a:lnL w="12700">
                      <a:miter lim="400000"/>
                    </a:lnL>
                    <a:lnR w="12700">
                      <a:miter lim="400000"/>
                    </a:lnR>
                    <a:lnT w="12700">
                      <a:miter lim="400000"/>
                    </a:lnT>
                    <a:lnB w="38100">
                      <a:solidFill>
                        <a:srgbClr val="FFFFFF"/>
                      </a:solidFill>
                    </a:lnB>
                    <a:blipFill rotWithShape="1">
                      <a:blip r:embed="rId2"/>
                      <a:srcRect/>
                      <a:tile tx="0" ty="0" sx="100000" sy="100000" flip="none" algn="tl"/>
                    </a:blipFill>
                  </a:tcPr>
                </a:tc>
                <a:tc>
                  <a:txBody>
                    <a:bodyPr/>
                    <a:lstStyle/>
                    <a:p>
                      <a:pPr lvl="0" defTabSz="914400">
                        <a:tabLst>
                          <a:tab pos="825500" algn="l"/>
                        </a:tabLst>
                        <a:defRPr sz="1800" b="0">
                          <a:solidFill>
                            <a:srgbClr val="000000"/>
                          </a:solidFill>
                        </a:defRPr>
                      </a:pPr>
                      <a:r>
                        <a:rPr sz="2400" b="1">
                          <a:solidFill>
                            <a:srgbClr val="FFFFFF"/>
                          </a:solidFill>
                          <a:effectLst>
                            <a:outerShdw blurRad="76200" dist="12700" dir="5400000" rotWithShape="0">
                              <a:srgbClr val="000000">
                                <a:alpha val="70000"/>
                              </a:srgbClr>
                            </a:outerShdw>
                          </a:effectLst>
                          <a:latin typeface="Calibri"/>
                          <a:ea typeface="Calibri"/>
                          <a:cs typeface="Calibri"/>
                          <a:sym typeface="Calibri"/>
                        </a:rPr>
                        <a:t>Against</a:t>
                      </a:r>
                    </a:p>
                  </a:txBody>
                  <a:tcPr marL="45720" marR="45720" anchor="ctr" horzOverflow="overflow">
                    <a:lnL w="12700">
                      <a:miter lim="400000"/>
                    </a:lnL>
                    <a:lnR w="12700">
                      <a:miter lim="400000"/>
                    </a:lnR>
                    <a:lnT w="12700">
                      <a:miter lim="400000"/>
                    </a:lnT>
                    <a:lnB w="38100">
                      <a:solidFill>
                        <a:srgbClr val="FFFFFF"/>
                      </a:solidFill>
                    </a:lnB>
                    <a:blipFill rotWithShape="1">
                      <a:blip r:embed="rId2"/>
                      <a:srcRect/>
                      <a:tile tx="0" ty="0" sx="100000" sy="100000" flip="none" algn="tl"/>
                    </a:blipFill>
                  </a:tcPr>
                </a:tc>
              </a:tr>
              <a:tr h="1494946">
                <a:tc>
                  <a:txBody>
                    <a:bodyPr/>
                    <a:lstStyle/>
                    <a:p>
                      <a:pPr lvl="0" defTabSz="914400">
                        <a:tabLst>
                          <a:tab pos="825500" algn="l"/>
                        </a:tabLst>
                        <a:defRPr sz="1800" b="0"/>
                      </a:pPr>
                      <a:r>
                        <a:rPr sz="2400" dirty="0">
                          <a:sym typeface="Bradley Hand ITC TT-Bold"/>
                        </a:rPr>
                        <a:t>Students haven’t developed needed writing skills. </a:t>
                      </a:r>
                    </a:p>
                  </a:txBody>
                  <a:tcPr marL="45720" marR="45720" anchor="ctr" horzOverflow="overflow">
                    <a:lnL w="12700">
                      <a:miter lim="400000"/>
                    </a:lnL>
                    <a:lnR w="12700">
                      <a:miter lim="400000"/>
                    </a:lnR>
                    <a:lnT w="38100">
                      <a:solidFill>
                        <a:srgbClr val="FFFFFF"/>
                      </a:solidFill>
                    </a:lnT>
                    <a:lnB w="12700">
                      <a:miter lim="400000"/>
                    </a:lnB>
                  </a:tcPr>
                </a:tc>
                <a:tc>
                  <a:txBody>
                    <a:bodyPr/>
                    <a:lstStyle/>
                    <a:p>
                      <a:pPr lvl="0" defTabSz="914400">
                        <a:tabLst>
                          <a:tab pos="825500" algn="l"/>
                        </a:tabLst>
                        <a:defRPr sz="1800" b="0"/>
                      </a:pPr>
                      <a:r>
                        <a:rPr sz="2400">
                          <a:sym typeface="Bradley Hand ITC TT-Bold"/>
                        </a:rPr>
                        <a:t>All first year students should be placed in credit-bearing composition classes. </a:t>
                      </a:r>
                    </a:p>
                  </a:txBody>
                  <a:tcPr marL="45720" marR="45720" anchor="ctr" horzOverflow="overflow">
                    <a:lnL w="12700">
                      <a:miter lim="400000"/>
                    </a:lnL>
                    <a:lnR w="12700">
                      <a:miter lim="400000"/>
                    </a:lnR>
                    <a:lnT w="38100">
                      <a:solidFill>
                        <a:srgbClr val="FFFFFF"/>
                      </a:solidFill>
                    </a:lnT>
                    <a:lnB w="12700">
                      <a:miter lim="400000"/>
                    </a:lnB>
                  </a:tcPr>
                </a:tc>
              </a:tr>
              <a:tr h="1037894">
                <a:tc>
                  <a:txBody>
                    <a:bodyPr/>
                    <a:lstStyle/>
                    <a:p>
                      <a:pPr lvl="0" defTabSz="914400">
                        <a:tabLst>
                          <a:tab pos="825500" algn="l"/>
                        </a:tabLst>
                        <a:defRPr sz="1800" b="0"/>
                      </a:pPr>
                      <a:r>
                        <a:rPr sz="2400" dirty="0">
                          <a:sym typeface="Bradley Hand ITC TT-Bold"/>
                        </a:rPr>
                        <a:t>Develops student self awareness as learners.</a:t>
                      </a:r>
                    </a:p>
                  </a:txBody>
                  <a:tcPr marL="45720" marR="45720" anchor="ctr" horzOverflow="overflow">
                    <a:lnL w="12700">
                      <a:miter lim="400000"/>
                    </a:lnL>
                    <a:lnR w="12700">
                      <a:miter lim="400000"/>
                    </a:lnR>
                    <a:lnT w="12700">
                      <a:miter lim="400000"/>
                    </a:lnT>
                    <a:lnB w="12700">
                      <a:miter lim="400000"/>
                    </a:lnB>
                  </a:tcPr>
                </a:tc>
                <a:tc>
                  <a:txBody>
                    <a:bodyPr/>
                    <a:lstStyle/>
                    <a:p>
                      <a:pPr lvl="0" defTabSz="914400">
                        <a:tabLst>
                          <a:tab pos="825500" algn="l"/>
                        </a:tabLst>
                        <a:defRPr sz="1800" b="0"/>
                      </a:pPr>
                      <a:r>
                        <a:rPr sz="2400">
                          <a:sym typeface="Bradley Hand ITC TT-Bold"/>
                        </a:rPr>
                        <a:t>Brands students as “remedial.” </a:t>
                      </a:r>
                    </a:p>
                  </a:txBody>
                  <a:tcPr marL="45720" marR="45720" anchor="ctr" horzOverflow="overflow">
                    <a:lnL w="12700">
                      <a:miter lim="400000"/>
                    </a:lnL>
                    <a:lnR w="12700">
                      <a:miter lim="400000"/>
                    </a:lnR>
                    <a:lnT w="12700">
                      <a:miter lim="400000"/>
                    </a:lnT>
                    <a:lnB w="12700">
                      <a:miter lim="400000"/>
                    </a:lnB>
                  </a:tcPr>
                </a:tc>
              </a:tr>
              <a:tr h="843139">
                <a:tc>
                  <a:txBody>
                    <a:bodyPr/>
                    <a:lstStyle/>
                    <a:p>
                      <a:pPr lvl="0" defTabSz="914400">
                        <a:tabLst>
                          <a:tab pos="825500" algn="l"/>
                        </a:tabLst>
                        <a:defRPr sz="1800" b="0"/>
                      </a:pPr>
                      <a:endParaRPr/>
                    </a:p>
                  </a:txBody>
                  <a:tcPr marL="45720" marR="45720" anchor="ctr" horzOverflow="overflow">
                    <a:lnL w="12700">
                      <a:miter lim="400000"/>
                    </a:lnL>
                    <a:lnR w="12700">
                      <a:miter lim="400000"/>
                    </a:lnR>
                    <a:lnT w="12700">
                      <a:miter lim="400000"/>
                    </a:lnT>
                    <a:lnB w="12700">
                      <a:miter lim="400000"/>
                    </a:lnB>
                  </a:tcPr>
                </a:tc>
                <a:tc>
                  <a:txBody>
                    <a:bodyPr/>
                    <a:lstStyle/>
                    <a:p>
                      <a:pPr lvl="0" defTabSz="914400">
                        <a:tabLst>
                          <a:tab pos="825500" algn="l"/>
                        </a:tabLst>
                        <a:defRPr sz="1800" b="0"/>
                      </a:pPr>
                      <a:endParaRPr dirty="0"/>
                    </a:p>
                  </a:txBody>
                  <a:tcPr marL="45720" marR="45720" anchor="ctr" horzOverflow="overflow">
                    <a:lnL w="12700">
                      <a:miter lim="400000"/>
                    </a:lnL>
                    <a:lnR w="12700">
                      <a:miter lim="400000"/>
                    </a:lnR>
                    <a:lnT w="12700">
                      <a:miter lim="400000"/>
                    </a:lnT>
                    <a:lnB w="12700">
                      <a:miter lim="400000"/>
                    </a:lnB>
                  </a:tcPr>
                </a:tc>
              </a:tr>
            </a:tbl>
          </a:graphicData>
        </a:graphic>
      </p:graphicFrame>
      <p:sp>
        <p:nvSpPr>
          <p:cNvPr id="146" name="Shape 146"/>
          <p:cNvSpPr/>
          <p:nvPr/>
        </p:nvSpPr>
        <p:spPr>
          <a:xfrm>
            <a:off x="867974" y="1947389"/>
            <a:ext cx="7408078" cy="47192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lang="en-US" sz="2400" dirty="0" smtClean="0"/>
              <a:t>Issue</a:t>
            </a:r>
            <a:r>
              <a:rPr sz="2400" dirty="0" smtClean="0"/>
              <a:t>: </a:t>
            </a:r>
            <a:r>
              <a:rPr lang="en-US" sz="2400" dirty="0" smtClean="0"/>
              <a:t>Does </a:t>
            </a:r>
            <a:r>
              <a:rPr sz="2400" dirty="0" smtClean="0"/>
              <a:t>Basic writin</a:t>
            </a:r>
            <a:r>
              <a:rPr lang="en-US" sz="2400" dirty="0" smtClean="0"/>
              <a:t>g belong in higher education?</a:t>
            </a:r>
            <a:endParaRPr sz="2400" dirty="0"/>
          </a:p>
        </p:txBody>
      </p:sp>
    </p:spTree>
  </p:cSld>
  <p:clrMapOvr>
    <a:masterClrMapping/>
  </p:clrMapOvr>
  <p:transition xmlns:p14="http://schemas.microsoft.com/office/powerpoint/2010/mai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Graphic Organizer</a:t>
            </a:r>
          </a:p>
        </p:txBody>
      </p:sp>
      <p:sp>
        <p:nvSpPr>
          <p:cNvPr id="149" name="Shape 149"/>
          <p:cNvSpPr>
            <a:spLocks noGrp="1"/>
          </p:cNvSpPr>
          <p:nvPr>
            <p:ph type="body" idx="1"/>
          </p:nvPr>
        </p:nvSpPr>
        <p:spPr>
          <a:xfrm>
            <a:off x="635263" y="1990725"/>
            <a:ext cx="7873474" cy="456625"/>
          </a:xfrm>
          <a:prstGeom prst="rect">
            <a:avLst/>
          </a:prstGeom>
        </p:spPr>
        <p:txBody>
          <a:bodyPr anchor="t"/>
          <a:lstStyle>
            <a:lvl1pPr>
              <a:buBlip>
                <a:blip r:embed="rId2"/>
              </a:buBlip>
            </a:lvl1pPr>
          </a:lstStyle>
          <a:p>
            <a:pPr lvl="0">
              <a:defRPr sz="1800" b="0"/>
            </a:pPr>
            <a:r>
              <a:rPr sz="1600" b="1" dirty="0"/>
              <a:t>Position: Basic writing </a:t>
            </a:r>
            <a:r>
              <a:rPr lang="en-US" sz="1600" b="1" dirty="0" smtClean="0"/>
              <a:t>is needed for students’ </a:t>
            </a:r>
            <a:r>
              <a:rPr sz="1600" b="1" dirty="0" smtClean="0"/>
              <a:t>successful </a:t>
            </a:r>
            <a:r>
              <a:rPr sz="1600" b="1" dirty="0"/>
              <a:t>in the </a:t>
            </a:r>
            <a:r>
              <a:rPr lang="en-US" sz="1600" b="1" dirty="0" smtClean="0"/>
              <a:t>a</a:t>
            </a:r>
            <a:r>
              <a:rPr sz="1600" b="1" dirty="0" smtClean="0"/>
              <a:t>cademy</a:t>
            </a:r>
            <a:r>
              <a:rPr sz="1600" b="1" dirty="0"/>
              <a:t>.</a:t>
            </a:r>
          </a:p>
        </p:txBody>
      </p:sp>
      <p:graphicFrame>
        <p:nvGraphicFramePr>
          <p:cNvPr id="150" name="Table 150"/>
          <p:cNvGraphicFramePr/>
          <p:nvPr/>
        </p:nvGraphicFramePr>
        <p:xfrm>
          <a:off x="770075" y="2601248"/>
          <a:ext cx="7603850" cy="3790949"/>
        </p:xfrm>
        <a:graphic>
          <a:graphicData uri="http://schemas.openxmlformats.org/drawingml/2006/table">
            <a:tbl>
              <a:tblPr firstRow="1">
                <a:tableStyleId>{8F44A2F1-9E1F-4B54-A3A2-5F16C0AD49E2}</a:tableStyleId>
              </a:tblPr>
              <a:tblGrid>
                <a:gridCol w="3801925"/>
                <a:gridCol w="3801925"/>
              </a:tblGrid>
              <a:tr h="681990">
                <a:tc>
                  <a:txBody>
                    <a:bodyPr/>
                    <a:lstStyle/>
                    <a:p>
                      <a:pPr lvl="0" defTabSz="914400">
                        <a:tabLst>
                          <a:tab pos="825500" algn="l"/>
                        </a:tabLst>
                        <a:defRPr sz="1800" b="0">
                          <a:solidFill>
                            <a:srgbClr val="000000"/>
                          </a:solidFill>
                        </a:defRPr>
                      </a:pPr>
                      <a:r>
                        <a:rPr dirty="0">
                          <a:solidFill>
                            <a:srgbClr val="FFFFFF"/>
                          </a:solidFill>
                          <a:effectLst>
                            <a:outerShdw blurRad="76200" dist="12700" dir="5400000" rotWithShape="0">
                              <a:srgbClr val="000000">
                                <a:alpha val="70000"/>
                              </a:srgbClr>
                            </a:outerShdw>
                          </a:effectLst>
                          <a:sym typeface="Bradley Hand ITC TT-Bold"/>
                        </a:rPr>
                        <a:t>Reasons 
(Why I Say What I Say): </a:t>
                      </a:r>
                    </a:p>
                  </a:txBody>
                  <a:tcPr marL="45720" marR="45720" anchor="ctr" horzOverflow="overflow">
                    <a:lnL w="12700">
                      <a:miter lim="400000"/>
                    </a:lnL>
                    <a:lnR w="12700">
                      <a:miter lim="400000"/>
                    </a:lnR>
                    <a:lnT w="12700">
                      <a:miter lim="400000"/>
                    </a:lnT>
                    <a:lnB w="38100">
                      <a:solidFill>
                        <a:srgbClr val="FFFFFF"/>
                      </a:solidFill>
                    </a:lnB>
                    <a:blipFill rotWithShape="1">
                      <a:blip r:embed="rId3"/>
                      <a:srcRect/>
                      <a:tile tx="0" ty="0" sx="100000" sy="100000" flip="none" algn="tl"/>
                    </a:blipFill>
                  </a:tcPr>
                </a:tc>
                <a:tc>
                  <a:txBody>
                    <a:bodyPr/>
                    <a:lstStyle/>
                    <a:p>
                      <a:pPr lvl="0" defTabSz="914400">
                        <a:tabLst>
                          <a:tab pos="825500" algn="l"/>
                        </a:tabLst>
                        <a:defRPr sz="1800" b="0">
                          <a:solidFill>
                            <a:srgbClr val="000000"/>
                          </a:solidFill>
                        </a:defRPr>
                      </a:pPr>
                      <a:r>
                        <a:rPr dirty="0" smtClean="0">
                          <a:solidFill>
                            <a:srgbClr val="FFFFFF"/>
                          </a:solidFill>
                          <a:effectLst>
                            <a:outerShdw blurRad="76200" dist="12700" dir="5400000" rotWithShape="0">
                              <a:srgbClr val="000000">
                                <a:alpha val="70000"/>
                              </a:srgbClr>
                            </a:outerShdw>
                          </a:effectLst>
                          <a:sym typeface="Bradley Hand ITC TT-Bold"/>
                        </a:rPr>
                        <a:t>Evidence</a:t>
                      </a:r>
                      <a:endParaRPr dirty="0">
                        <a:solidFill>
                          <a:srgbClr val="FFFFFF"/>
                        </a:solidFill>
                        <a:effectLst>
                          <a:outerShdw blurRad="76200" dist="12700" dir="5400000" rotWithShape="0">
                            <a:srgbClr val="000000">
                              <a:alpha val="70000"/>
                            </a:srgbClr>
                          </a:outerShdw>
                        </a:effectLst>
                        <a:sym typeface="Bradley Hand ITC TT-Bold"/>
                      </a:endParaRPr>
                    </a:p>
                  </a:txBody>
                  <a:tcPr marL="45720" marR="45720" anchor="ctr" horzOverflow="overflow">
                    <a:lnL w="12700">
                      <a:miter lim="400000"/>
                    </a:lnL>
                    <a:lnR w="12700">
                      <a:miter lim="400000"/>
                    </a:lnR>
                    <a:lnT w="12700">
                      <a:miter lim="400000"/>
                    </a:lnT>
                    <a:lnB w="38100">
                      <a:solidFill>
                        <a:srgbClr val="FFFFFF"/>
                      </a:solidFill>
                    </a:lnB>
                    <a:blipFill rotWithShape="1">
                      <a:blip r:embed="rId3"/>
                      <a:srcRect/>
                      <a:tile tx="0" ty="0" sx="100000" sy="100000" flip="none" algn="tl"/>
                    </a:blipFill>
                  </a:tcPr>
                </a:tc>
              </a:tr>
              <a:tr h="906912">
                <a:tc>
                  <a:txBody>
                    <a:bodyPr/>
                    <a:lstStyle/>
                    <a:p>
                      <a:pPr lvl="0" defTabSz="914400">
                        <a:tabLst>
                          <a:tab pos="825500" algn="l"/>
                        </a:tabLst>
                        <a:defRPr sz="1800" b="0"/>
                      </a:pPr>
                      <a:r>
                        <a:rPr>
                          <a:sym typeface="Bradley Hand ITC TT-Bold"/>
                        </a:rPr>
                        <a:t>Students have misconceptions about what writing involves.</a:t>
                      </a:r>
                    </a:p>
                  </a:txBody>
                  <a:tcPr marL="45720" marR="45720" anchor="ctr" horzOverflow="overflow">
                    <a:lnL w="12700">
                      <a:miter lim="400000"/>
                    </a:lnL>
                    <a:lnR w="12700">
                      <a:miter lim="400000"/>
                    </a:lnR>
                    <a:lnT w="38100">
                      <a:solidFill>
                        <a:srgbClr val="FFFFFF"/>
                      </a:solidFill>
                    </a:lnT>
                    <a:lnB w="12700">
                      <a:miter lim="400000"/>
                    </a:lnB>
                  </a:tcPr>
                </a:tc>
                <a:tc>
                  <a:txBody>
                    <a:bodyPr/>
                    <a:lstStyle/>
                    <a:p>
                      <a:pPr lvl="0" defTabSz="914400">
                        <a:tabLst>
                          <a:tab pos="825500" algn="l"/>
                        </a:tabLst>
                        <a:defRPr sz="1800" b="0"/>
                      </a:pPr>
                      <a:r>
                        <a:rPr dirty="0">
                          <a:sym typeface="Bradley Hand ITC TT-Bold"/>
                        </a:rPr>
                        <a:t>Some believe first drafts are high quality “final” drafts, and do not value drafting or revising.</a:t>
                      </a:r>
                    </a:p>
                  </a:txBody>
                  <a:tcPr marL="45720" marR="45720" anchor="ctr" horzOverflow="overflow">
                    <a:lnL w="12700">
                      <a:miter lim="400000"/>
                    </a:lnL>
                    <a:lnR w="12700">
                      <a:miter lim="400000"/>
                    </a:lnR>
                    <a:lnT w="38100">
                      <a:solidFill>
                        <a:srgbClr val="FFFFFF"/>
                      </a:solidFill>
                    </a:lnT>
                    <a:lnB w="12700">
                      <a:miter lim="400000"/>
                    </a:lnB>
                  </a:tcPr>
                </a:tc>
              </a:tr>
              <a:tr h="906912">
                <a:tc>
                  <a:txBody>
                    <a:bodyPr/>
                    <a:lstStyle/>
                    <a:p>
                      <a:pPr lvl="0" defTabSz="914400">
                        <a:tabLst>
                          <a:tab pos="825500" algn="l"/>
                        </a:tabLst>
                        <a:defRPr sz="1800" b="0"/>
                      </a:pPr>
                      <a:r>
                        <a:rPr>
                          <a:sym typeface="Bradley Hand ITC TT-Bold"/>
                        </a:rPr>
                        <a:t>Students encounter linguistic and cultural obstacles to writing.</a:t>
                      </a:r>
                    </a:p>
                  </a:txBody>
                  <a:tcPr marL="45720" marR="45720" anchor="ctr" horzOverflow="overflow">
                    <a:lnL w="12700">
                      <a:miter lim="400000"/>
                    </a:lnL>
                    <a:lnR w="12700">
                      <a:miter lim="400000"/>
                    </a:lnR>
                    <a:lnT w="12700">
                      <a:miter lim="400000"/>
                    </a:lnT>
                    <a:lnB w="12700">
                      <a:miter lim="400000"/>
                    </a:lnB>
                  </a:tcPr>
                </a:tc>
                <a:tc>
                  <a:txBody>
                    <a:bodyPr/>
                    <a:lstStyle/>
                    <a:p>
                      <a:pPr lvl="0" defTabSz="914400">
                        <a:tabLst>
                          <a:tab pos="825500" algn="l"/>
                        </a:tabLst>
                        <a:defRPr sz="1800" b="0"/>
                      </a:pPr>
                      <a:r>
                        <a:rPr>
                          <a:sym typeface="Bradley Hand ITC TT-Bold"/>
                        </a:rPr>
                        <a:t>ELL students and students’ home discourses do not align with AWE requirements.</a:t>
                      </a:r>
                    </a:p>
                  </a:txBody>
                  <a:tcPr marL="45720" marR="45720" anchor="ctr" horzOverflow="overflow">
                    <a:lnL w="12700">
                      <a:miter lim="400000"/>
                    </a:lnL>
                    <a:lnR w="12700">
                      <a:miter lim="400000"/>
                    </a:lnR>
                    <a:lnT w="12700">
                      <a:miter lim="400000"/>
                    </a:lnT>
                    <a:lnB w="12700">
                      <a:miter lim="400000"/>
                    </a:lnB>
                  </a:tcPr>
                </a:tc>
              </a:tr>
              <a:tr h="634838">
                <a:tc>
                  <a:txBody>
                    <a:bodyPr/>
                    <a:lstStyle/>
                    <a:p>
                      <a:pPr lvl="0" defTabSz="914400">
                        <a:tabLst>
                          <a:tab pos="825500" algn="l"/>
                        </a:tabLst>
                        <a:defRPr sz="1800" b="0"/>
                      </a:pPr>
                      <a:r>
                        <a:rPr>
                          <a:sym typeface="Bradley Hand ITC TT-Bold"/>
                        </a:rPr>
                        <a:t>Students may be intimidated by writing.</a:t>
                      </a:r>
                    </a:p>
                  </a:txBody>
                  <a:tcPr marL="45720" marR="45720" anchor="ctr" horzOverflow="overflow">
                    <a:lnL w="12700">
                      <a:miter lim="400000"/>
                    </a:lnL>
                    <a:lnR w="12700">
                      <a:miter lim="400000"/>
                    </a:lnR>
                    <a:lnT w="12700">
                      <a:miter lim="400000"/>
                    </a:lnT>
                    <a:lnB w="12700">
                      <a:miter lim="400000"/>
                    </a:lnB>
                  </a:tcPr>
                </a:tc>
                <a:tc>
                  <a:txBody>
                    <a:bodyPr/>
                    <a:lstStyle/>
                    <a:p>
                      <a:pPr lvl="0" defTabSz="914400">
                        <a:tabLst>
                          <a:tab pos="825500" algn="l"/>
                        </a:tabLst>
                        <a:defRPr sz="1800" b="0"/>
                      </a:pPr>
                      <a:endParaRPr/>
                    </a:p>
                  </a:txBody>
                  <a:tcPr marL="45720" marR="45720" anchor="ctr" horzOverflow="overflow">
                    <a:lnL w="12700">
                      <a:miter lim="400000"/>
                    </a:lnL>
                    <a:lnR w="12700">
                      <a:miter lim="400000"/>
                    </a:lnR>
                    <a:lnT w="12700">
                      <a:miter lim="400000"/>
                    </a:lnT>
                    <a:lnB w="12700">
                      <a:miter lim="400000"/>
                    </a:lnB>
                  </a:tcPr>
                </a:tc>
              </a:tr>
              <a:tr h="634838">
                <a:tc>
                  <a:txBody>
                    <a:bodyPr/>
                    <a:lstStyle/>
                    <a:p>
                      <a:pPr lvl="0" defTabSz="914400">
                        <a:tabLst>
                          <a:tab pos="825500" algn="l"/>
                        </a:tabLst>
                        <a:defRPr sz="1800" b="0"/>
                      </a:pPr>
                      <a:r>
                        <a:rPr dirty="0">
                          <a:sym typeface="Bradley Hand ITC TT-Bold"/>
                        </a:rPr>
                        <a:t>Students lack critical background writing skills. </a:t>
                      </a:r>
                    </a:p>
                  </a:txBody>
                  <a:tcPr marL="45720" marR="45720" anchor="ctr" horzOverflow="overflow">
                    <a:lnL w="12700">
                      <a:miter lim="400000"/>
                    </a:lnL>
                    <a:lnR w="12700">
                      <a:miter lim="400000"/>
                    </a:lnR>
                    <a:lnT w="12700">
                      <a:miter lim="400000"/>
                    </a:lnT>
                    <a:lnB w="12700">
                      <a:miter lim="400000"/>
                    </a:lnB>
                  </a:tcPr>
                </a:tc>
                <a:tc>
                  <a:txBody>
                    <a:bodyPr/>
                    <a:lstStyle/>
                    <a:p>
                      <a:pPr lvl="0" defTabSz="914400">
                        <a:tabLst>
                          <a:tab pos="825500" algn="l"/>
                        </a:tabLst>
                        <a:defRPr sz="1800" b="0"/>
                      </a:pPr>
                      <a:endParaRPr dirty="0"/>
                    </a:p>
                  </a:txBody>
                  <a:tcPr marL="45720" marR="45720" anchor="ctr" horzOverflow="overflow">
                    <a:lnL w="12700">
                      <a:miter lim="400000"/>
                    </a:lnL>
                    <a:lnR w="12700">
                      <a:miter lim="400000"/>
                    </a:lnR>
                    <a:lnT w="12700">
                      <a:miter lim="400000"/>
                    </a:lnT>
                    <a:lnB w="12700">
                      <a:miter lim="400000"/>
                    </a:lnB>
                  </a:tcPr>
                </a:tc>
              </a:tr>
            </a:tbl>
          </a:graphicData>
        </a:graphic>
      </p:graphicFrame>
    </p:spTree>
  </p:cSld>
  <p:clrMapOvr>
    <a:masterClrMapping/>
  </p:clrMapOvr>
  <p:transition xmlns:p14="http://schemas.microsoft.com/office/powerpoint/2010/mai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defTabSz="345440">
              <a:defRPr sz="4760"/>
            </a:lvl1pPr>
          </a:lstStyle>
          <a:p>
            <a:pPr lvl="0">
              <a:defRPr sz="1800">
                <a:solidFill>
                  <a:srgbClr val="000000"/>
                </a:solidFill>
              </a:defRPr>
            </a:pPr>
            <a:r>
              <a:rPr sz="4760">
                <a:solidFill>
                  <a:srgbClr val="D7E2EE"/>
                </a:solidFill>
              </a:rPr>
              <a:t>Think-Aloud Modeling: Making the Implicit Explicit</a:t>
            </a:r>
          </a:p>
        </p:txBody>
      </p:sp>
    </p:spTree>
  </p:cSld>
  <p:clrMapOvr>
    <a:masterClrMapping/>
  </p:clrMapOvr>
  <p:transition xmlns:p14="http://schemas.microsoft.com/office/powerpoint/2010/mai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p:cNvSpPr>
          <p:nvPr>
            <p:ph type="title"/>
          </p:nvPr>
        </p:nvSpPr>
        <p:spPr>
          <a:prstGeom prst="rect">
            <a:avLst/>
          </a:prstGeom>
        </p:spPr>
        <p:txBody>
          <a:bodyPr/>
          <a:lstStyle>
            <a:lvl1pPr defTabSz="361695">
              <a:defRPr sz="4984"/>
            </a:lvl1pPr>
          </a:lstStyle>
          <a:p>
            <a:pPr lvl="0">
              <a:defRPr sz="1800">
                <a:solidFill>
                  <a:srgbClr val="000000"/>
                </a:solidFill>
              </a:defRPr>
            </a:pPr>
            <a:r>
              <a:rPr sz="4984">
                <a:solidFill>
                  <a:srgbClr val="D7E2EE"/>
                </a:solidFill>
              </a:rPr>
              <a:t>Overall Curriculum Design and Achievement Results </a:t>
            </a:r>
          </a:p>
        </p:txBody>
      </p:sp>
    </p:spTree>
  </p:cSld>
  <p:clrMapOvr>
    <a:masterClrMapping/>
  </p:clrMapOvr>
  <p:transition xmlns:p14="http://schemas.microsoft.com/office/powerpoint/2010/mai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Think-aloud Modeling</a:t>
            </a:r>
          </a:p>
        </p:txBody>
      </p:sp>
      <p:sp>
        <p:nvSpPr>
          <p:cNvPr id="158" name="Shape 158"/>
          <p:cNvSpPr>
            <a:spLocks noGrp="1"/>
          </p:cNvSpPr>
          <p:nvPr>
            <p:ph type="body" idx="1"/>
          </p:nvPr>
        </p:nvSpPr>
        <p:spPr>
          <a:prstGeom prst="rect">
            <a:avLst/>
          </a:prstGeom>
        </p:spPr>
        <p:txBody>
          <a:bodyPr/>
          <a:lstStyle/>
          <a:p>
            <a:pPr lvl="0">
              <a:buBlip>
                <a:blip r:embed="rId2"/>
              </a:buBlip>
              <a:defRPr sz="1800" b="0"/>
            </a:pPr>
            <a:r>
              <a:rPr sz="2200" b="1"/>
              <a:t>Verbalize cognitive and metacognitive activities while drafting (make the "invisible" explicit )</a:t>
            </a:r>
          </a:p>
          <a:p>
            <a:pPr lvl="0">
              <a:buBlip>
                <a:blip r:embed="rId2"/>
              </a:buBlip>
              <a:defRPr sz="1800" b="0"/>
            </a:pPr>
            <a:r>
              <a:rPr sz="2200" b="1"/>
              <a:t>Demonstrate genre elements and rhetorical “moves” (minimizes the "guess work" of writing process)</a:t>
            </a:r>
          </a:p>
          <a:p>
            <a:pPr lvl="0">
              <a:buBlip>
                <a:blip r:embed="rId2"/>
              </a:buBlip>
              <a:defRPr sz="1800" b="0"/>
            </a:pPr>
            <a:r>
              <a:rPr sz="2200" b="1"/>
              <a:t>Invite multi-sensory involvement (anticipate and address problems “in the moment”)</a:t>
            </a:r>
          </a:p>
        </p:txBody>
      </p:sp>
    </p:spTree>
  </p:cSld>
  <p:clrMapOvr>
    <a:masterClrMapping/>
  </p:clrMapOvr>
  <p:transition xmlns:p14="http://schemas.microsoft.com/office/powerpoint/2010/mai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prstGeom prst="rect">
            <a:avLst/>
          </a:prstGeom>
        </p:spPr>
        <p:txBody>
          <a:bodyPr/>
          <a:lstStyle>
            <a:lvl1pPr defTabSz="345440">
              <a:defRPr sz="3655"/>
            </a:lvl1pPr>
          </a:lstStyle>
          <a:p>
            <a:pPr lvl="0">
              <a:defRPr sz="1800">
                <a:solidFill>
                  <a:srgbClr val="000000"/>
                </a:solidFill>
              </a:defRPr>
            </a:pPr>
            <a:r>
              <a:rPr sz="3655">
                <a:solidFill>
                  <a:srgbClr val="3B3B3E"/>
                </a:solidFill>
              </a:rPr>
              <a:t>What does think-aloud writing mean?</a:t>
            </a:r>
          </a:p>
        </p:txBody>
      </p:sp>
      <p:sp>
        <p:nvSpPr>
          <p:cNvPr id="161" name="Shape 161"/>
          <p:cNvSpPr>
            <a:spLocks noGrp="1"/>
          </p:cNvSpPr>
          <p:nvPr>
            <p:ph type="body" idx="1"/>
          </p:nvPr>
        </p:nvSpPr>
        <p:spPr>
          <a:prstGeom prst="rect">
            <a:avLst/>
          </a:prstGeom>
        </p:spPr>
        <p:txBody>
          <a:bodyPr/>
          <a:lstStyle/>
          <a:p>
            <a:pPr lvl="0">
              <a:buBlip>
                <a:blip r:embed="rId2"/>
              </a:buBlip>
              <a:defRPr sz="1800" b="0"/>
            </a:pPr>
            <a:r>
              <a:rPr sz="2200" b="1" dirty="0"/>
              <a:t>drafting text in front of the class — </a:t>
            </a:r>
            <a:r>
              <a:rPr sz="2200" b="1" dirty="0">
                <a:solidFill>
                  <a:srgbClr val="62298A"/>
                </a:solidFill>
              </a:rPr>
              <a:t>for the first time</a:t>
            </a:r>
            <a:r>
              <a:rPr sz="2200" b="1" dirty="0"/>
              <a:t> — (demonstrating difficulties all writer have)</a:t>
            </a:r>
          </a:p>
          <a:p>
            <a:pPr lvl="0">
              <a:buBlip>
                <a:blip r:embed="rId2"/>
              </a:buBlip>
              <a:defRPr sz="1800" b="0"/>
            </a:pPr>
            <a:r>
              <a:rPr sz="2200" b="1" dirty="0"/>
              <a:t>talking out loud about how you come up with the words that you put on the page (breaking down complex thinking process)</a:t>
            </a:r>
          </a:p>
          <a:p>
            <a:pPr lvl="0">
              <a:buBlip>
                <a:blip r:embed="rId2"/>
              </a:buBlip>
              <a:defRPr sz="1800" b="0"/>
            </a:pPr>
            <a:r>
              <a:rPr sz="2200" b="1" dirty="0"/>
              <a:t>referring back to the planning and organizing material you produced (encouraging self-regulation and strategies)</a:t>
            </a:r>
          </a:p>
        </p:txBody>
      </p:sp>
    </p:spTree>
  </p:cSld>
  <p:clrMapOvr>
    <a:masterClrMapping/>
  </p:clrMapOvr>
  <p:transition xmlns:p14="http://schemas.microsoft.com/office/powerpoint/2010/main" spd="med">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Think-aloud &amp; Writing Strategies</a:t>
            </a:r>
            <a:endParaRPr lang="en-US" dirty="0"/>
          </a:p>
        </p:txBody>
      </p:sp>
      <p:sp>
        <p:nvSpPr>
          <p:cNvPr id="3" name="Text Placeholder 2"/>
          <p:cNvSpPr>
            <a:spLocks noGrp="1"/>
          </p:cNvSpPr>
          <p:nvPr>
            <p:ph type="body" idx="1"/>
          </p:nvPr>
        </p:nvSpPr>
        <p:spPr/>
        <p:txBody>
          <a:bodyPr>
            <a:normAutofit/>
          </a:bodyPr>
          <a:lstStyle/>
          <a:p>
            <a:r>
              <a:rPr lang="en-US" sz="2200" dirty="0" smtClean="0">
                <a:solidFill>
                  <a:schemeClr val="accent6">
                    <a:lumMod val="60000"/>
                    <a:lumOff val="40000"/>
                  </a:schemeClr>
                </a:solidFill>
              </a:rPr>
              <a:t>Model the strategy (instructor </a:t>
            </a:r>
            <a:r>
              <a:rPr lang="en-US" sz="2200" dirty="0" smtClean="0">
                <a:solidFill>
                  <a:schemeClr val="accent6">
                    <a:lumMod val="60000"/>
                    <a:lumOff val="40000"/>
                  </a:schemeClr>
                </a:solidFill>
                <a:sym typeface="Wingdings"/>
              </a:rPr>
              <a:t> TAPFOR, brainstorm, graphic organizer, draft)</a:t>
            </a:r>
          </a:p>
          <a:p>
            <a:r>
              <a:rPr lang="en-US" sz="2200" dirty="0" smtClean="0">
                <a:solidFill>
                  <a:schemeClr val="accent6">
                    <a:lumMod val="60000"/>
                    <a:lumOff val="40000"/>
                  </a:schemeClr>
                </a:solidFill>
                <a:sym typeface="Wingdings"/>
              </a:rPr>
              <a:t>Collaborative practice ( we do all above together on another topic)</a:t>
            </a:r>
          </a:p>
          <a:p>
            <a:r>
              <a:rPr lang="en-US" sz="2200" dirty="0" smtClean="0">
                <a:sym typeface="Wingdings"/>
              </a:rPr>
              <a:t>Guided practice (students perform all steps on their own topics)</a:t>
            </a:r>
          </a:p>
          <a:p>
            <a:r>
              <a:rPr lang="en-US" sz="2200" dirty="0" smtClean="0">
                <a:solidFill>
                  <a:srgbClr val="A566D2"/>
                </a:solidFill>
                <a:sym typeface="Wingdings"/>
              </a:rPr>
              <a:t>Peer review and Editing</a:t>
            </a:r>
            <a:endParaRPr lang="en-US" sz="2200" dirty="0">
              <a:solidFill>
                <a:srgbClr val="A566D2"/>
              </a:solidFill>
            </a:endParaRPr>
          </a:p>
        </p:txBody>
      </p:sp>
    </p:spTree>
    <p:extLst>
      <p:ext uri="{BB962C8B-B14F-4D97-AF65-F5344CB8AC3E}">
        <p14:creationId xmlns:p14="http://schemas.microsoft.com/office/powerpoint/2010/main" val="4126285044"/>
      </p:ext>
    </p:extLst>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defTabSz="300736">
              <a:defRPr sz="4144"/>
            </a:lvl1pPr>
          </a:lstStyle>
          <a:p>
            <a:pPr lvl="0">
              <a:defRPr sz="1800">
                <a:solidFill>
                  <a:srgbClr val="000000"/>
                </a:solidFill>
              </a:defRPr>
            </a:pPr>
            <a:r>
              <a:rPr sz="4144">
                <a:solidFill>
                  <a:srgbClr val="D7E2EE"/>
                </a:solidFill>
              </a:rPr>
              <a:t>Self-Regulated Strategy Instruction &amp; the Basic Writing Student </a:t>
            </a:r>
          </a:p>
        </p:txBody>
      </p:sp>
    </p:spTree>
  </p:cSld>
  <p:clrMapOvr>
    <a:masterClrMapping/>
  </p:clrMapOvr>
  <p:transition xmlns:p14="http://schemas.microsoft.com/office/powerpoint/2010/mai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droppedImage.png"/>
          <p:cNvPicPr/>
          <p:nvPr/>
        </p:nvPicPr>
        <p:blipFill>
          <a:blip r:embed="rId2">
            <a:extLst/>
          </a:blip>
          <a:stretch>
            <a:fillRect/>
          </a:stretch>
        </p:blipFill>
        <p:spPr>
          <a:xfrm>
            <a:off x="6065056" y="1524154"/>
            <a:ext cx="2527103" cy="1589485"/>
          </a:xfrm>
          <a:prstGeom prst="rect">
            <a:avLst/>
          </a:prstGeom>
          <a:ln w="12700">
            <a:miter lim="400000"/>
          </a:ln>
        </p:spPr>
      </p:pic>
      <p:sp>
        <p:nvSpPr>
          <p:cNvPr id="166" name="Shape 166"/>
          <p:cNvSpPr>
            <a:spLocks noGrp="1"/>
          </p:cNvSpPr>
          <p:nvPr>
            <p:ph type="title"/>
          </p:nvPr>
        </p:nvSpPr>
        <p:spPr>
          <a:prstGeom prst="rect">
            <a:avLst/>
          </a:prstGeom>
        </p:spPr>
        <p:txBody>
          <a:bodyPr/>
          <a:lstStyle>
            <a:lvl1pPr defTabSz="345440">
              <a:defRPr sz="3655"/>
            </a:lvl1pPr>
          </a:lstStyle>
          <a:p>
            <a:pPr lvl="0">
              <a:defRPr sz="1800">
                <a:solidFill>
                  <a:srgbClr val="000000"/>
                </a:solidFill>
              </a:defRPr>
            </a:pPr>
            <a:r>
              <a:rPr sz="3655">
                <a:solidFill>
                  <a:srgbClr val="3B3B3E"/>
                </a:solidFill>
              </a:rPr>
              <a:t>BWs feel sharply their lack of control</a:t>
            </a:r>
          </a:p>
        </p:txBody>
      </p:sp>
      <p:sp>
        <p:nvSpPr>
          <p:cNvPr id="167" name="Shape 167"/>
          <p:cNvSpPr>
            <a:spLocks noGrp="1"/>
          </p:cNvSpPr>
          <p:nvPr>
            <p:ph type="body" idx="1"/>
          </p:nvPr>
        </p:nvSpPr>
        <p:spPr>
          <a:xfrm>
            <a:off x="889000" y="2197100"/>
            <a:ext cx="7366000" cy="3962400"/>
          </a:xfrm>
          <a:prstGeom prst="rect">
            <a:avLst/>
          </a:prstGeom>
        </p:spPr>
        <p:txBody>
          <a:bodyPr/>
          <a:lstStyle/>
          <a:p>
            <a:pPr lvl="0">
              <a:buBlip>
                <a:blip r:embed="rId3"/>
              </a:buBlip>
              <a:defRPr sz="1800" b="0"/>
            </a:pPr>
            <a:r>
              <a:rPr sz="2200" b="1"/>
              <a:t>APPREHENSIVE about lack of mastery of mechanics &gt; sense of lack of control of entire writing project</a:t>
            </a:r>
          </a:p>
          <a:p>
            <a:pPr lvl="0">
              <a:buBlip>
                <a:blip r:embed="rId3"/>
              </a:buBlip>
              <a:defRPr sz="1800" b="0"/>
            </a:pPr>
            <a:r>
              <a:rPr sz="2200" b="1"/>
              <a:t>Mina Shaughnessy Intro to Errors and Expectations (1977): The basic writer “is aware that he leaves a trail of errors behind him when he writes. He can usually think of little else while he is writing. But he doesn’t know what to do about it.” (7)</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iterate>
                                    <p:tmAbs val="0"/>
                                  </p:iterate>
                                  <p:childTnLst>
                                    <p:set>
                                      <p:cBhvr>
                                        <p:cTn id="6" fill="hold"/>
                                        <p:tgtEl>
                                          <p:spTgt spid="167">
                                            <p:bg/>
                                          </p:spTgt>
                                        </p:tgtEl>
                                        <p:attrNameLst>
                                          <p:attrName>style.visibility</p:attrName>
                                        </p:attrNameLst>
                                      </p:cBhvr>
                                      <p:to>
                                        <p:strVal val="visible"/>
                                      </p:to>
                                    </p:set>
                                    <p:anim calcmode="lin" valueType="num">
                                      <p:cBhvr>
                                        <p:cTn id="7" dur="750" fill="hold"/>
                                        <p:tgtEl>
                                          <p:spTgt spid="167">
                                            <p:bg/>
                                          </p:spTgt>
                                        </p:tgtEl>
                                        <p:attrNameLst>
                                          <p:attrName>ppt_w</p:attrName>
                                        </p:attrNameLst>
                                      </p:cBhvr>
                                      <p:tavLst>
                                        <p:tav tm="0">
                                          <p:val>
                                            <p:fltVal val="0"/>
                                          </p:val>
                                        </p:tav>
                                        <p:tav tm="100000">
                                          <p:val>
                                            <p:strVal val="#ppt_w"/>
                                          </p:val>
                                        </p:tav>
                                      </p:tavLst>
                                    </p:anim>
                                    <p:anim calcmode="lin" valueType="num">
                                      <p:cBhvr>
                                        <p:cTn id="8" dur="750" fill="hold"/>
                                        <p:tgtEl>
                                          <p:spTgt spid="167">
                                            <p:bg/>
                                          </p:spTgt>
                                        </p:tgtEl>
                                        <p:attrNameLst>
                                          <p:attrName>ppt_h</p:attrName>
                                        </p:attrNameLst>
                                      </p:cBhvr>
                                      <p:tavLst>
                                        <p:tav tm="0">
                                          <p:val>
                                            <p:fltVal val="0"/>
                                          </p:val>
                                        </p:tav>
                                        <p:tav tm="100000">
                                          <p:val>
                                            <p:strVal val="#ppt_h"/>
                                          </p:val>
                                        </p:tav>
                                      </p:tavLst>
                                    </p:anim>
                                  </p:childTnLst>
                                </p:cTn>
                              </p:par>
                              <p:par>
                                <p:cTn id="9" presetID="23" presetClass="entr" presetSubtype="16" fill="hold" grpId="1">
                                  <p:stCondLst>
                                    <p:cond delay="0"/>
                                  </p:stCondLst>
                                  <p:iterate>
                                    <p:tmAbs val="0"/>
                                  </p:iterate>
                                  <p:childTnLst>
                                    <p:set>
                                      <p:cBhvr>
                                        <p:cTn id="10" fill="hold"/>
                                        <p:tgtEl>
                                          <p:spTgt spid="167">
                                            <p:txEl>
                                              <p:pRg st="0" end="0"/>
                                            </p:txEl>
                                          </p:spTgt>
                                        </p:tgtEl>
                                        <p:attrNameLst>
                                          <p:attrName>style.visibility</p:attrName>
                                        </p:attrNameLst>
                                      </p:cBhvr>
                                      <p:to>
                                        <p:strVal val="visible"/>
                                      </p:to>
                                    </p:set>
                                    <p:anim calcmode="lin" valueType="num">
                                      <p:cBhvr>
                                        <p:cTn id="11" dur="750" fill="hold"/>
                                        <p:tgtEl>
                                          <p:spTgt spid="167">
                                            <p:txEl>
                                              <p:pRg st="0" end="0"/>
                                            </p:txEl>
                                          </p:spTgt>
                                        </p:tgtEl>
                                        <p:attrNameLst>
                                          <p:attrName>ppt_w</p:attrName>
                                        </p:attrNameLst>
                                      </p:cBhvr>
                                      <p:tavLst>
                                        <p:tav tm="0">
                                          <p:val>
                                            <p:fltVal val="0"/>
                                          </p:val>
                                        </p:tav>
                                        <p:tav tm="100000">
                                          <p:val>
                                            <p:strVal val="#ppt_w"/>
                                          </p:val>
                                        </p:tav>
                                      </p:tavLst>
                                    </p:anim>
                                    <p:anim calcmode="lin" valueType="num">
                                      <p:cBhvr>
                                        <p:cTn id="12" dur="750" fill="hold"/>
                                        <p:tgtEl>
                                          <p:spTgt spid="1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1" nodeType="clickEffect">
                                  <p:stCondLst>
                                    <p:cond delay="0"/>
                                  </p:stCondLst>
                                  <p:iterate>
                                    <p:tmAbs val="0"/>
                                  </p:iterate>
                                  <p:childTnLst>
                                    <p:set>
                                      <p:cBhvr>
                                        <p:cTn id="16" fill="hold"/>
                                        <p:tgtEl>
                                          <p:spTgt spid="167">
                                            <p:txEl>
                                              <p:pRg st="1" end="1"/>
                                            </p:txEl>
                                          </p:spTgt>
                                        </p:tgtEl>
                                        <p:attrNameLst>
                                          <p:attrName>style.visibility</p:attrName>
                                        </p:attrNameLst>
                                      </p:cBhvr>
                                      <p:to>
                                        <p:strVal val="visible"/>
                                      </p:to>
                                    </p:set>
                                    <p:anim calcmode="lin" valueType="num">
                                      <p:cBhvr>
                                        <p:cTn id="17" dur="750" fill="hold"/>
                                        <p:tgtEl>
                                          <p:spTgt spid="167">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167">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bldLvl="5"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p:cNvSpPr>
          <p:nvPr>
            <p:ph type="title"/>
          </p:nvPr>
        </p:nvSpPr>
        <p:spPr>
          <a:prstGeom prst="rect">
            <a:avLst/>
          </a:prstGeom>
        </p:spPr>
        <p:txBody>
          <a:bodyPr/>
          <a:lstStyle>
            <a:lvl1pPr defTabSz="345440">
              <a:defRPr sz="3655"/>
            </a:lvl1pPr>
          </a:lstStyle>
          <a:p>
            <a:pPr lvl="0">
              <a:defRPr sz="1800">
                <a:solidFill>
                  <a:srgbClr val="000000"/>
                </a:solidFill>
              </a:defRPr>
            </a:pPr>
            <a:r>
              <a:rPr sz="3655" dirty="0">
                <a:solidFill>
                  <a:srgbClr val="3B3B3E"/>
                </a:solidFill>
              </a:rPr>
              <a:t>SRS puts students in control </a:t>
            </a:r>
            <a:r>
              <a:rPr sz="3655" dirty="0" smtClean="0">
                <a:solidFill>
                  <a:srgbClr val="3B3B3E"/>
                </a:solidFill>
              </a:rPr>
              <a:t>day </a:t>
            </a:r>
            <a:r>
              <a:rPr sz="3655" dirty="0">
                <a:solidFill>
                  <a:srgbClr val="3B3B3E"/>
                </a:solidFill>
              </a:rPr>
              <a:t>1</a:t>
            </a:r>
          </a:p>
        </p:txBody>
      </p:sp>
      <p:sp>
        <p:nvSpPr>
          <p:cNvPr id="170" name="Shape 170"/>
          <p:cNvSpPr>
            <a:spLocks noGrp="1"/>
          </p:cNvSpPr>
          <p:nvPr>
            <p:ph type="body" idx="1"/>
          </p:nvPr>
        </p:nvSpPr>
        <p:spPr>
          <a:prstGeom prst="rect">
            <a:avLst/>
          </a:prstGeom>
        </p:spPr>
        <p:txBody>
          <a:bodyPr/>
          <a:lstStyle/>
          <a:p>
            <a:pPr lvl="0">
              <a:buBlip>
                <a:blip r:embed="rId2"/>
              </a:buBlip>
              <a:defRPr sz="1800" b="0"/>
            </a:pPr>
            <a:r>
              <a:rPr sz="2200" b="1" dirty="0"/>
              <a:t>Class does not begin with cs, thesis statements, or teacher identifying “right” and “wrong,” but with journals and class discussion about the connection between strategy (plan of action) and success.</a:t>
            </a:r>
          </a:p>
          <a:p>
            <a:pPr lvl="0">
              <a:buBlip>
                <a:blip r:embed="rId2"/>
              </a:buBlip>
              <a:defRPr sz="1800" b="0"/>
            </a:pPr>
            <a:r>
              <a:rPr sz="2200" b="1" dirty="0"/>
              <a:t>Students are familiar with material </a:t>
            </a:r>
          </a:p>
          <a:p>
            <a:pPr lvl="0">
              <a:buBlip>
                <a:blip r:embed="rId2"/>
              </a:buBlip>
              <a:defRPr sz="1800" b="0"/>
            </a:pPr>
            <a:r>
              <a:rPr sz="2200" b="1" dirty="0"/>
              <a:t>Students come to own conclusions strategies (be realistic, monitor progress, etc.)</a:t>
            </a:r>
          </a:p>
        </p:txBody>
      </p:sp>
    </p:spTree>
  </p:cSld>
  <p:clrMapOvr>
    <a:masterClrMapping/>
  </p:clrMapOvr>
  <p:transition xmlns:p14="http://schemas.microsoft.com/office/powerpoint/2010/mai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p:cNvSpPr>
          <p:nvPr>
            <p:ph type="title"/>
          </p:nvPr>
        </p:nvSpPr>
        <p:spPr>
          <a:prstGeom prst="rect">
            <a:avLst/>
          </a:prstGeom>
        </p:spPr>
        <p:txBody>
          <a:bodyPr/>
          <a:lstStyle>
            <a:lvl1pPr defTabSz="345440">
              <a:defRPr sz="3655"/>
            </a:lvl1pPr>
          </a:lstStyle>
          <a:p>
            <a:pPr lvl="0">
              <a:defRPr sz="1800">
                <a:solidFill>
                  <a:srgbClr val="000000"/>
                </a:solidFill>
              </a:defRPr>
            </a:pPr>
            <a:r>
              <a:rPr sz="3655">
                <a:solidFill>
                  <a:srgbClr val="3B3B3E"/>
                </a:solidFill>
              </a:rPr>
              <a:t>SAS highlights what students DO control</a:t>
            </a:r>
          </a:p>
        </p:txBody>
      </p:sp>
      <p:pic>
        <p:nvPicPr>
          <p:cNvPr id="173" name="Screen Shot 2014-06-03 at 11.44.09 AM.png"/>
          <p:cNvPicPr/>
          <p:nvPr/>
        </p:nvPicPr>
        <p:blipFill>
          <a:blip r:embed="rId3">
            <a:extLst/>
          </a:blip>
          <a:srcRect b="16697"/>
          <a:stretch>
            <a:fillRect/>
          </a:stretch>
        </p:blipFill>
        <p:spPr>
          <a:xfrm>
            <a:off x="1021362" y="2512442"/>
            <a:ext cx="7272222" cy="3981819"/>
          </a:xfrm>
          <a:prstGeom prst="rect">
            <a:avLst/>
          </a:prstGeom>
          <a:ln w="12700">
            <a:miter lim="400000"/>
          </a:ln>
        </p:spPr>
      </p:pic>
    </p:spTree>
  </p:cSld>
  <p:clrMapOvr>
    <a:masterClrMapping/>
  </p:clrMapOvr>
  <p:transition xmlns:p14="http://schemas.microsoft.com/office/powerpoint/2010/mai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7"/>
          <p:cNvSpPr>
            <a:spLocks noGrp="1"/>
          </p:cNvSpPr>
          <p:nvPr>
            <p:ph type="title"/>
          </p:nvPr>
        </p:nvSpPr>
        <p:spPr>
          <a:xfrm>
            <a:off x="645810" y="996950"/>
            <a:ext cx="7852380" cy="1206500"/>
          </a:xfrm>
          <a:prstGeom prst="rect">
            <a:avLst/>
          </a:prstGeom>
        </p:spPr>
        <p:txBody>
          <a:bodyPr/>
          <a:lstStyle>
            <a:lvl1pPr algn="l" defTabSz="345440">
              <a:defRPr sz="3655"/>
            </a:lvl1pPr>
          </a:lstStyle>
          <a:p>
            <a:pPr lvl="0">
              <a:defRPr sz="1800">
                <a:solidFill>
                  <a:srgbClr val="000000"/>
                </a:solidFill>
              </a:defRPr>
            </a:pPr>
            <a:r>
              <a:rPr sz="3655">
                <a:solidFill>
                  <a:srgbClr val="3B3B3E"/>
                </a:solidFill>
              </a:rPr>
              <a:t>Students control Writing Strategy, not necessarily writing process</a:t>
            </a:r>
          </a:p>
        </p:txBody>
      </p:sp>
      <p:pic>
        <p:nvPicPr>
          <p:cNvPr id="178" name="Screen Shot 2014-06-03 at 11.45.19 AM.png"/>
          <p:cNvPicPr/>
          <p:nvPr/>
        </p:nvPicPr>
        <p:blipFill>
          <a:blip r:embed="rId3">
            <a:extLst/>
          </a:blip>
          <a:stretch>
            <a:fillRect/>
          </a:stretch>
        </p:blipFill>
        <p:spPr>
          <a:xfrm>
            <a:off x="1270811" y="2237356"/>
            <a:ext cx="6602378" cy="4360471"/>
          </a:xfrm>
          <a:prstGeom prst="rect">
            <a:avLst/>
          </a:prstGeom>
          <a:ln w="12700">
            <a:miter lim="400000"/>
          </a:ln>
        </p:spPr>
      </p:pic>
    </p:spTree>
  </p:cSld>
  <p:clrMapOvr>
    <a:masterClrMapping/>
  </p:clrMapOvr>
  <p:transition xmlns:p14="http://schemas.microsoft.com/office/powerpoint/2010/mai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In the students’ words...</a:t>
            </a:r>
          </a:p>
        </p:txBody>
      </p:sp>
      <p:sp>
        <p:nvSpPr>
          <p:cNvPr id="183" name="Shape 183"/>
          <p:cNvSpPr>
            <a:spLocks noGrp="1"/>
          </p:cNvSpPr>
          <p:nvPr>
            <p:ph type="body" idx="1"/>
          </p:nvPr>
        </p:nvSpPr>
        <p:spPr>
          <a:prstGeom prst="rect">
            <a:avLst/>
          </a:prstGeom>
        </p:spPr>
        <p:txBody>
          <a:bodyPr/>
          <a:lstStyle/>
          <a:p>
            <a:pPr marL="450831" lvl="0" indent="-287382" defTabSz="402336">
              <a:spcBef>
                <a:spcPts val="1300"/>
              </a:spcBef>
              <a:buBlip>
                <a:blip r:embed="rId2"/>
              </a:buBlip>
              <a:defRPr sz="1800" b="0"/>
            </a:pPr>
            <a:r>
              <a:rPr sz="1584" b="1"/>
              <a:t>“The writing strategies are exceptionally helpful when it comes to writing an important paper by technically setting you up for success if you do all the steps it is asking of you to the best of your ability.” &gt; STRATEGY IS A TOOL STUDENT USES, AND SHE RECOGNIZES THAT HER EFFORTS MATTER</a:t>
            </a:r>
          </a:p>
          <a:p>
            <a:pPr marL="450831" lvl="0" indent="-287382" defTabSz="402336">
              <a:spcBef>
                <a:spcPts val="1300"/>
              </a:spcBef>
              <a:buBlip>
                <a:blip r:embed="rId2"/>
              </a:buBlip>
              <a:defRPr sz="1800" b="0"/>
            </a:pPr>
            <a:r>
              <a:rPr sz="1584" b="1"/>
              <a:t>“I have in the past jumped right into writing a paper because I was too lazy to do the work before. I have learned that this process makes it much easier to write a paper because you have all your main ideas already laid out for you.” &gt; STRATEGY ENCOURAGES OWNERSHIP OF THE PROCESS</a:t>
            </a:r>
          </a:p>
          <a:p>
            <a:pPr marL="450831" lvl="0" indent="-287382" defTabSz="402336">
              <a:spcBef>
                <a:spcPts val="1300"/>
              </a:spcBef>
              <a:buBlip>
                <a:blip r:embed="rId2"/>
              </a:buBlip>
              <a:defRPr sz="1800" b="0"/>
            </a:pPr>
            <a:r>
              <a:rPr sz="1584" b="1"/>
              <a:t>“This writing strategy helped reduce the stress I feel when I write. When I started writing without the strategy, I feel rushed to get my ideas onto the page, and when I go back, my paper’s topic wouldn’t be clear.” &gt; STRATEGY GIVES SENSE OF CONTROL</a:t>
            </a:r>
          </a:p>
        </p:txBody>
      </p:sp>
    </p:spTree>
  </p:cSld>
  <p:clrMapOvr>
    <a:masterClrMapping/>
  </p:clrMapOvr>
  <p:transition xmlns:p14="http://schemas.microsoft.com/office/powerpoint/2010/mai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p:cNvSpPr>
          <p:nvPr>
            <p:ph type="title"/>
          </p:nvPr>
        </p:nvSpPr>
        <p:spPr>
          <a:prstGeom prst="rect">
            <a:avLst/>
          </a:prstGeom>
        </p:spPr>
        <p:txBody>
          <a:bodyPr/>
          <a:lstStyle>
            <a:lvl1pPr defTabSz="349504">
              <a:defRPr sz="3698"/>
            </a:lvl1pPr>
          </a:lstStyle>
          <a:p>
            <a:pPr lvl="0">
              <a:defRPr sz="1800">
                <a:solidFill>
                  <a:srgbClr val="000000"/>
                </a:solidFill>
              </a:defRPr>
            </a:pPr>
            <a:r>
              <a:rPr sz="3698">
                <a:solidFill>
                  <a:srgbClr val="3B3B3E"/>
                </a:solidFill>
              </a:rPr>
              <a:t>BWs: fearful of failure, unconfident </a:t>
            </a:r>
          </a:p>
        </p:txBody>
      </p:sp>
      <p:sp>
        <p:nvSpPr>
          <p:cNvPr id="186" name="Shape 186"/>
          <p:cNvSpPr>
            <a:spLocks noGrp="1"/>
          </p:cNvSpPr>
          <p:nvPr>
            <p:ph type="body" idx="1"/>
          </p:nvPr>
        </p:nvSpPr>
        <p:spPr>
          <a:prstGeom prst="rect">
            <a:avLst/>
          </a:prstGeom>
        </p:spPr>
        <p:txBody>
          <a:bodyPr/>
          <a:lstStyle/>
          <a:p>
            <a:pPr lvl="0">
              <a:buBlip>
                <a:blip r:embed="rId3"/>
              </a:buBlip>
              <a:defRPr sz="1800" b="0"/>
            </a:pPr>
            <a:r>
              <a:rPr sz="2000" b="1"/>
              <a:t>FEARFUL of failure at every turn &gt; often feel TYRANNIZED by the assignment’s specifics, which many follow almost slavishly</a:t>
            </a:r>
          </a:p>
          <a:p>
            <a:pPr lvl="0">
              <a:buBlip>
                <a:blip r:embed="rId3"/>
              </a:buBlip>
              <a:defRPr sz="1800" b="0"/>
            </a:pPr>
            <a:r>
              <a:rPr sz="2000" b="1"/>
              <a:t>Alice S. Horning (1987): Sense of fear adds “filter” that is “all of the learner’s feelings, motivation, and sense of self as they [sic] play a role in the learner’s ability to master the material under study</a:t>
            </a:r>
          </a:p>
        </p:txBody>
      </p:sp>
    </p:spTree>
  </p:cSld>
  <p:clrMapOvr>
    <a:masterClrMapping/>
  </p:clrMapOvr>
  <p:transition xmlns:p14="http://schemas.microsoft.com/office/powerpoint/2010/mai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xfrm>
            <a:off x="644904" y="990600"/>
            <a:ext cx="7854192" cy="1206500"/>
          </a:xfrm>
          <a:prstGeom prst="rect">
            <a:avLst/>
          </a:prstGeom>
        </p:spPr>
        <p:txBody>
          <a:bodyPr/>
          <a:lstStyle/>
          <a:p>
            <a:pPr lvl="0">
              <a:defRPr sz="1800">
                <a:solidFill>
                  <a:srgbClr val="000000"/>
                </a:solidFill>
              </a:defRPr>
            </a:pPr>
            <a:r>
              <a:rPr sz="4300">
                <a:solidFill>
                  <a:srgbClr val="3B3B3E"/>
                </a:solidFill>
              </a:rPr>
              <a:t>Curriculum Organization</a:t>
            </a:r>
          </a:p>
        </p:txBody>
      </p:sp>
      <p:sp>
        <p:nvSpPr>
          <p:cNvPr id="58" name="Shape 58"/>
          <p:cNvSpPr>
            <a:spLocks noGrp="1"/>
          </p:cNvSpPr>
          <p:nvPr>
            <p:ph type="body" idx="1"/>
          </p:nvPr>
        </p:nvSpPr>
        <p:spPr>
          <a:prstGeom prst="rect">
            <a:avLst/>
          </a:prstGeom>
        </p:spPr>
        <p:txBody>
          <a:bodyPr/>
          <a:lstStyle/>
          <a:p>
            <a:pPr lvl="0">
              <a:buBlip>
                <a:blip r:embed="rId2"/>
              </a:buBlip>
              <a:defRPr sz="1800" b="0"/>
            </a:pPr>
            <a:r>
              <a:rPr sz="2400" b="1"/>
              <a:t>Units focused on a genre</a:t>
            </a:r>
          </a:p>
          <a:p>
            <a:pPr marL="1060601" lvl="1" indent="-399142">
              <a:buClr>
                <a:srgbClr val="B0BCC1"/>
              </a:buClr>
              <a:buBlip>
                <a:blip r:embed="rId2"/>
              </a:buBlip>
              <a:defRPr sz="1800" b="0"/>
            </a:pPr>
            <a:r>
              <a:rPr sz="2000" b="1"/>
              <a:t>e.g., argumentative essay with counterargument</a:t>
            </a:r>
          </a:p>
          <a:p>
            <a:pPr lvl="0">
              <a:buBlip>
                <a:blip r:embed="rId2"/>
              </a:buBlip>
              <a:defRPr sz="1800" b="0"/>
            </a:pPr>
            <a:r>
              <a:rPr sz="2400" b="1"/>
              <a:t>Planning strategies that adapt to genre elements – graphic organizers</a:t>
            </a:r>
          </a:p>
          <a:p>
            <a:pPr lvl="0">
              <a:buBlip>
                <a:blip r:embed="rId2"/>
              </a:buBlip>
              <a:defRPr sz="1800" b="0"/>
            </a:pPr>
            <a:r>
              <a:rPr sz="2400" b="1"/>
              <a:t>Evaluation criteria adapted to genre elements</a:t>
            </a:r>
          </a:p>
          <a:p>
            <a:pPr lvl="0">
              <a:buBlip>
                <a:blip r:embed="rId2"/>
              </a:buBlip>
              <a:defRPr sz="1800" b="0"/>
            </a:pPr>
            <a:r>
              <a:rPr sz="2400" b="1"/>
              <a:t>Self-regulation strategies</a:t>
            </a:r>
          </a:p>
        </p:txBody>
      </p:sp>
    </p:spTree>
  </p:cSld>
  <p:clrMapOvr>
    <a:masterClrMapping/>
  </p:clrMapOvr>
  <p:transition xmlns:p14="http://schemas.microsoft.com/office/powerpoint/2010/main" spd="med">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p:nvPr>
        </p:nvSpPr>
        <p:spPr>
          <a:prstGeom prst="rect">
            <a:avLst/>
          </a:prstGeom>
        </p:spPr>
        <p:txBody>
          <a:bodyPr/>
          <a:lstStyle>
            <a:lvl1pPr defTabSz="345440">
              <a:defRPr sz="3655"/>
            </a:lvl1pPr>
          </a:lstStyle>
          <a:p>
            <a:pPr lvl="0">
              <a:defRPr sz="1800">
                <a:solidFill>
                  <a:srgbClr val="000000"/>
                </a:solidFill>
              </a:defRPr>
            </a:pPr>
            <a:r>
              <a:rPr sz="3655">
                <a:solidFill>
                  <a:srgbClr val="3B3B3E"/>
                </a:solidFill>
              </a:rPr>
              <a:t>SRS addresses fear and lack of confidence</a:t>
            </a:r>
          </a:p>
        </p:txBody>
      </p:sp>
      <p:sp>
        <p:nvSpPr>
          <p:cNvPr id="191" name="Shape 191"/>
          <p:cNvSpPr>
            <a:spLocks noGrp="1"/>
          </p:cNvSpPr>
          <p:nvPr>
            <p:ph type="body" idx="1"/>
          </p:nvPr>
        </p:nvSpPr>
        <p:spPr>
          <a:prstGeom prst="rect">
            <a:avLst/>
          </a:prstGeom>
        </p:spPr>
        <p:txBody>
          <a:bodyPr/>
          <a:lstStyle/>
          <a:p>
            <a:pPr lvl="0">
              <a:buBlip>
                <a:blip r:embed="rId2"/>
              </a:buBlip>
              <a:defRPr sz="1800" b="0"/>
            </a:pPr>
            <a:r>
              <a:rPr sz="2200" b="1"/>
              <a:t>The concrete steps appeal to unconfident BW who clings to following specifics of assignment</a:t>
            </a:r>
          </a:p>
          <a:p>
            <a:pPr lvl="0">
              <a:buBlip>
                <a:blip r:embed="rId2"/>
              </a:buBlip>
              <a:defRPr sz="1800" b="0"/>
            </a:pPr>
            <a:r>
              <a:rPr sz="2200" b="1"/>
              <a:t>Completing the steps, and being aware of this completion in monitoring progress &gt; sense of accomplishment, confidence</a:t>
            </a:r>
          </a:p>
          <a:p>
            <a:pPr lvl="0">
              <a:buBlip>
                <a:blip r:embed="rId2"/>
              </a:buBlip>
              <a:defRPr sz="1800" b="0"/>
            </a:pPr>
            <a:r>
              <a:rPr sz="2200" b="1"/>
              <a:t>Each task is repeated over and over &gt; builds confidence and leads to sense of mastery </a:t>
            </a:r>
          </a:p>
        </p:txBody>
      </p:sp>
    </p:spTree>
  </p:cSld>
  <p:clrMapOvr>
    <a:masterClrMapping/>
  </p:clrMapOvr>
  <p:transition xmlns:p14="http://schemas.microsoft.com/office/powerpoint/2010/mai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p:cNvSpPr>
          <p:nvPr>
            <p:ph type="title"/>
          </p:nvPr>
        </p:nvSpPr>
        <p:spPr>
          <a:xfrm>
            <a:off x="627518" y="990600"/>
            <a:ext cx="7877573" cy="1206500"/>
          </a:xfrm>
          <a:prstGeom prst="rect">
            <a:avLst/>
          </a:prstGeom>
        </p:spPr>
        <p:txBody>
          <a:bodyPr/>
          <a:lstStyle>
            <a:lvl1pPr algn="l" defTabSz="337311">
              <a:defRPr sz="3568"/>
            </a:lvl1pPr>
          </a:lstStyle>
          <a:p>
            <a:pPr lvl="0">
              <a:defRPr sz="1800">
                <a:solidFill>
                  <a:srgbClr val="000000"/>
                </a:solidFill>
              </a:defRPr>
            </a:pPr>
            <a:r>
              <a:rPr sz="3568">
                <a:solidFill>
                  <a:srgbClr val="3B3B3E"/>
                </a:solidFill>
              </a:rPr>
              <a:t>Repetition of curricular elements encourages confidence and mastery</a:t>
            </a:r>
          </a:p>
        </p:txBody>
      </p:sp>
      <p:pic>
        <p:nvPicPr>
          <p:cNvPr id="194" name="droppedImage.png"/>
          <p:cNvPicPr/>
          <p:nvPr/>
        </p:nvPicPr>
        <p:blipFill>
          <a:blip r:embed="rId2">
            <a:extLst/>
          </a:blip>
          <a:stretch>
            <a:fillRect/>
          </a:stretch>
        </p:blipFill>
        <p:spPr>
          <a:xfrm>
            <a:off x="696515" y="2384226"/>
            <a:ext cx="2766964" cy="1732360"/>
          </a:xfrm>
          <a:prstGeom prst="rect">
            <a:avLst/>
          </a:prstGeom>
          <a:ln w="12700">
            <a:miter lim="400000"/>
          </a:ln>
        </p:spPr>
      </p:pic>
      <p:pic>
        <p:nvPicPr>
          <p:cNvPr id="195" name="droppedImage.png"/>
          <p:cNvPicPr/>
          <p:nvPr/>
        </p:nvPicPr>
        <p:blipFill>
          <a:blip r:embed="rId3">
            <a:extLst/>
          </a:blip>
          <a:stretch>
            <a:fillRect/>
          </a:stretch>
        </p:blipFill>
        <p:spPr>
          <a:xfrm>
            <a:off x="1356613" y="4339828"/>
            <a:ext cx="2768864" cy="1830587"/>
          </a:xfrm>
          <a:prstGeom prst="rect">
            <a:avLst/>
          </a:prstGeom>
          <a:ln w="12700">
            <a:miter lim="400000"/>
          </a:ln>
        </p:spPr>
      </p:pic>
      <p:sp>
        <p:nvSpPr>
          <p:cNvPr id="196" name="Shape 196"/>
          <p:cNvSpPr/>
          <p:nvPr/>
        </p:nvSpPr>
        <p:spPr>
          <a:xfrm>
            <a:off x="4566304" y="2482849"/>
            <a:ext cx="3723680" cy="339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latin typeface="Papyrus"/>
                <a:ea typeface="Papyrus"/>
                <a:cs typeface="Papyrus"/>
                <a:sym typeface="Papyrus"/>
              </a:defRPr>
            </a:lvl1pPr>
          </a:lstStyle>
          <a:p>
            <a:pPr lvl="0">
              <a:defRPr sz="1800" b="0"/>
            </a:pPr>
            <a:r>
              <a:rPr sz="2400" b="1"/>
              <a:t>Horning: “[T]he unconscious character of redundancy plays a role in all aspects of language acquisition...” --Teaching writing as a second language (19). </a:t>
            </a:r>
          </a:p>
        </p:txBody>
      </p:sp>
    </p:spTree>
  </p:cSld>
  <p:clrMapOvr>
    <a:masterClrMapping/>
  </p:clrMapOvr>
  <p:transition xmlns:p14="http://schemas.microsoft.com/office/powerpoint/2010/mai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lvl1pPr defTabSz="304800">
              <a:defRPr sz="2400"/>
            </a:lvl1pPr>
          </a:lstStyle>
          <a:p>
            <a:pPr lvl="0">
              <a:defRPr sz="1800">
                <a:solidFill>
                  <a:srgbClr val="000000"/>
                </a:solidFill>
              </a:defRPr>
            </a:pPr>
            <a:r>
              <a:rPr sz="2400">
                <a:solidFill>
                  <a:srgbClr val="3B3B3E"/>
                </a:solidFill>
              </a:rPr>
              <a:t>Strategies give sense of CONTROL + Repetition leading to sense of MASTERY, CONFIDENCE = Success</a:t>
            </a:r>
          </a:p>
        </p:txBody>
      </p:sp>
      <p:pic>
        <p:nvPicPr>
          <p:cNvPr id="199" name="droppedImage.png"/>
          <p:cNvPicPr/>
          <p:nvPr/>
        </p:nvPicPr>
        <p:blipFill>
          <a:blip r:embed="rId2">
            <a:extLst/>
          </a:blip>
          <a:stretch>
            <a:fillRect/>
          </a:stretch>
        </p:blipFill>
        <p:spPr>
          <a:xfrm>
            <a:off x="1829741" y="2602922"/>
            <a:ext cx="5125642" cy="3741719"/>
          </a:xfrm>
          <a:prstGeom prst="rect">
            <a:avLst/>
          </a:prstGeom>
          <a:ln w="12700">
            <a:miter lim="400000"/>
          </a:ln>
        </p:spPr>
      </p:pic>
    </p:spTree>
  </p:cSld>
  <p:clrMapOvr>
    <a:masterClrMapping/>
  </p:clrMapOvr>
  <p:transition xmlns:p14="http://schemas.microsoft.com/office/powerpoint/2010/main" spd="med">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In the students’ words...</a:t>
            </a:r>
          </a:p>
        </p:txBody>
      </p:sp>
      <p:sp>
        <p:nvSpPr>
          <p:cNvPr id="202" name="Shape 202"/>
          <p:cNvSpPr>
            <a:spLocks noGrp="1"/>
          </p:cNvSpPr>
          <p:nvPr>
            <p:ph type="body" idx="1"/>
          </p:nvPr>
        </p:nvSpPr>
        <p:spPr>
          <a:prstGeom prst="rect">
            <a:avLst/>
          </a:prstGeom>
        </p:spPr>
        <p:txBody>
          <a:bodyPr/>
          <a:lstStyle>
            <a:lvl1pPr>
              <a:buBlip>
                <a:blip r:embed="rId2"/>
              </a:buBlip>
              <a:defRPr sz="2200"/>
            </a:lvl1pPr>
          </a:lstStyle>
          <a:p>
            <a:pPr lvl="0">
              <a:defRPr sz="1800" b="0"/>
            </a:pPr>
            <a:r>
              <a:rPr sz="2200" b="1"/>
              <a:t>“I found it [the graphic organizer] difficult for me because I was trying to figure out what main ideas to put in my essay and then I had to figure out how to make them all connect. So it was a little difficult. Once I finished making it though, I found that it really helped me into writing my paper.” </a:t>
            </a:r>
          </a:p>
        </p:txBody>
      </p:sp>
    </p:spTree>
  </p:cSld>
  <p:clrMapOvr>
    <a:masterClrMapping/>
  </p:clrMapOvr>
  <p:transition xmlns:p14="http://schemas.microsoft.com/office/powerpoint/2010/mai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More words...</a:t>
            </a:r>
          </a:p>
        </p:txBody>
      </p:sp>
      <p:sp>
        <p:nvSpPr>
          <p:cNvPr id="205" name="Shape 205"/>
          <p:cNvSpPr>
            <a:spLocks noGrp="1"/>
          </p:cNvSpPr>
          <p:nvPr>
            <p:ph type="body" idx="1"/>
          </p:nvPr>
        </p:nvSpPr>
        <p:spPr>
          <a:prstGeom prst="rect">
            <a:avLst/>
          </a:prstGeom>
        </p:spPr>
        <p:txBody>
          <a:bodyPr/>
          <a:lstStyle>
            <a:lvl1pPr>
              <a:buBlip>
                <a:blip r:embed="rId2"/>
              </a:buBlip>
              <a:defRPr sz="2200"/>
            </a:lvl1pPr>
          </a:lstStyle>
          <a:p>
            <a:pPr lvl="0">
              <a:defRPr sz="1800" b="0"/>
            </a:pPr>
            <a:r>
              <a:rPr sz="2200" b="1"/>
              <a:t>“When I completed the graphic organizer, I noticed that it was very helpful because it let me plan out what I wanted to say and how I wanted to say it.” &gt; STRATEGY EMPOWERS STUDENTS</a:t>
            </a:r>
          </a:p>
        </p:txBody>
      </p:sp>
    </p:spTree>
  </p:cSld>
  <p:clrMapOvr>
    <a:masterClrMapping/>
  </p:clrMapOvr>
  <p:transition xmlns:p14="http://schemas.microsoft.com/office/powerpoint/2010/mai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More ...</a:t>
            </a:r>
          </a:p>
        </p:txBody>
      </p:sp>
      <p:sp>
        <p:nvSpPr>
          <p:cNvPr id="208" name="Shape 208"/>
          <p:cNvSpPr>
            <a:spLocks noGrp="1"/>
          </p:cNvSpPr>
          <p:nvPr>
            <p:ph type="body" idx="1"/>
          </p:nvPr>
        </p:nvSpPr>
        <p:spPr>
          <a:prstGeom prst="rect">
            <a:avLst/>
          </a:prstGeom>
        </p:spPr>
        <p:txBody>
          <a:bodyPr/>
          <a:lstStyle>
            <a:lvl1pPr>
              <a:buBlip>
                <a:blip r:embed="rId2"/>
              </a:buBlip>
              <a:defRPr sz="2200"/>
            </a:lvl1pPr>
          </a:lstStyle>
          <a:p>
            <a:pPr lvl="0">
              <a:defRPr sz="1800" b="0"/>
            </a:pPr>
            <a:r>
              <a:rPr sz="2200" b="1"/>
              <a:t> “I did not get confused or ... say the same things over again because it allowed me to organize my thoughts, ideas, and points. Before, I would know what I wanted to say, but it would always go off into another topic.... It was also overwhelming without the organizer because I had so many ideas...” &gt; STRATEGY AGAIN EMPOWERS, AND GIVES SENSE OF MASTERY OVER, NOT SENSE OF BEING OVERWHELMED BY, THE ASSIGNMENT</a:t>
            </a:r>
          </a:p>
        </p:txBody>
      </p:sp>
    </p:spTree>
  </p:cSld>
  <p:clrMapOvr>
    <a:masterClrMapping/>
  </p:clrMapOvr>
  <p:transition xmlns:p14="http://schemas.microsoft.com/office/powerpoint/2010/main" spd="med">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Shape 210"/>
          <p:cNvSpPr>
            <a:spLocks noGrp="1"/>
          </p:cNvSpPr>
          <p:nvPr>
            <p:ph type="title"/>
          </p:nvPr>
        </p:nvSpPr>
        <p:spPr>
          <a:prstGeom prst="rect">
            <a:avLst/>
          </a:prstGeom>
        </p:spPr>
        <p:txBody>
          <a:bodyPr/>
          <a:lstStyle/>
          <a:p>
            <a:pPr lvl="0">
              <a:defRPr sz="1800">
                <a:solidFill>
                  <a:srgbClr val="000000"/>
                </a:solidFill>
              </a:defRPr>
            </a:pPr>
            <a:r>
              <a:rPr sz="4300">
                <a:solidFill>
                  <a:srgbClr val="3B3B3E"/>
                </a:solidFill>
              </a:rPr>
              <a:t>Last one for today...</a:t>
            </a:r>
          </a:p>
        </p:txBody>
      </p:sp>
      <p:sp>
        <p:nvSpPr>
          <p:cNvPr id="211" name="Shape 211"/>
          <p:cNvSpPr>
            <a:spLocks noGrp="1"/>
          </p:cNvSpPr>
          <p:nvPr>
            <p:ph type="body" idx="1"/>
          </p:nvPr>
        </p:nvSpPr>
        <p:spPr>
          <a:prstGeom prst="rect">
            <a:avLst/>
          </a:prstGeom>
        </p:spPr>
        <p:txBody>
          <a:bodyPr/>
          <a:lstStyle>
            <a:lvl1pPr>
              <a:buBlip>
                <a:blip r:embed="rId2"/>
              </a:buBlip>
              <a:defRPr sz="2200"/>
            </a:lvl1pPr>
          </a:lstStyle>
          <a:p>
            <a:pPr lvl="0">
              <a:defRPr sz="1800" b="0"/>
            </a:pPr>
            <a:r>
              <a:rPr sz="2200" b="1"/>
              <a:t>Now that I have a strategy before writing, I feel a lot more confident in my papers, and I am expecting my grade to reflect this new feeling that I have.  &gt; STRATEGY GIVES CONFIDENCE, A “NEW FEELING”</a:t>
            </a:r>
          </a:p>
        </p:txBody>
      </p:sp>
    </p:spTree>
  </p:cSld>
  <p:clrMapOvr>
    <a:masterClrMapping/>
  </p:clrMapOvr>
  <p:transition xmlns:p14="http://schemas.microsoft.com/office/powerpoint/2010/mai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p:cNvSpPr>
          <p:nvPr>
            <p:ph type="title"/>
          </p:nvPr>
        </p:nvSpPr>
        <p:spPr>
          <a:prstGeom prst="rect">
            <a:avLst/>
          </a:prstGeom>
        </p:spPr>
        <p:txBody>
          <a:bodyPr/>
          <a:lstStyle/>
          <a:p>
            <a:pPr lvl="0">
              <a:defRPr sz="1800">
                <a:solidFill>
                  <a:srgbClr val="000000"/>
                </a:solidFill>
              </a:defRPr>
            </a:pPr>
            <a:r>
              <a:rPr sz="2400">
                <a:solidFill>
                  <a:srgbClr val="3B3B3E"/>
                </a:solidFill>
              </a:rPr>
              <a:t>In short, SRS Instruction addresses needs particular to the Basic Writer (from Shaughnessy Errors and Expectations)</a:t>
            </a:r>
          </a:p>
        </p:txBody>
      </p:sp>
      <p:sp>
        <p:nvSpPr>
          <p:cNvPr id="214" name="Shape 214"/>
          <p:cNvSpPr>
            <a:spLocks noGrp="1"/>
          </p:cNvSpPr>
          <p:nvPr>
            <p:ph type="body" idx="1"/>
          </p:nvPr>
        </p:nvSpPr>
        <p:spPr>
          <a:prstGeom prst="rect">
            <a:avLst/>
          </a:prstGeom>
        </p:spPr>
        <p:txBody>
          <a:bodyPr/>
          <a:lstStyle/>
          <a:p>
            <a:pPr marL="305108" lvl="0" indent="-194491" defTabSz="272288">
              <a:spcBef>
                <a:spcPts val="900"/>
              </a:spcBef>
              <a:buBlip>
                <a:blip r:embed="rId2"/>
              </a:buBlip>
              <a:defRPr sz="1800" b="0"/>
            </a:pPr>
            <a:r>
              <a:rPr sz="1072" b="1"/>
              <a:t>The basic writer “is aware that he leaves a trail of errors behind him when he writes. He can usually think of little else while he is writing. But he doesn’t know what to do about it.” (7) &gt;&gt; SRS gives steps of what to do, gives control over performance to student</a:t>
            </a:r>
          </a:p>
          <a:p>
            <a:pPr marL="305108" lvl="0" indent="-194491" defTabSz="272288">
              <a:spcBef>
                <a:spcPts val="900"/>
              </a:spcBef>
              <a:buBlip>
                <a:blip r:embed="rId2"/>
              </a:buBlip>
              <a:defRPr sz="1800" b="0"/>
            </a:pPr>
            <a:r>
              <a:rPr sz="1072" b="1"/>
              <a:t>Teachers sense “the struggle to fashion out of the fragments of past instruction a system that will relieve the writer of the task of deciding what to do in each instance where alternative forms or conventions [alternative to academic written English] stick in the mind.” (10) &gt;&gt; SRS empowers student to be able to make decision of what to do</a:t>
            </a:r>
          </a:p>
          <a:p>
            <a:pPr marL="305108" lvl="0" indent="-194491" defTabSz="272288">
              <a:spcBef>
                <a:spcPts val="900"/>
              </a:spcBef>
              <a:buBlip>
                <a:blip r:embed="rId2"/>
              </a:buBlip>
              <a:defRPr sz="1800" b="0"/>
            </a:pPr>
            <a:r>
              <a:rPr sz="1072" b="1"/>
              <a:t>BW students are “pressed by their language-learning faculties to increase the degree of predictability and efficiency in their use of language. This is less a choice they make than an urge they have to move across the territory of language as if they had a map and not as if they were being forced to make their way across a mine field.” (10) &gt;&gt; SRS gives predictable patterns, templates; self-regulation enables them to know they’re not being forced, they are choosing moves to make</a:t>
            </a:r>
          </a:p>
          <a:p>
            <a:pPr marL="305108" lvl="0" indent="-194491" defTabSz="272288">
              <a:spcBef>
                <a:spcPts val="900"/>
              </a:spcBef>
              <a:buBlip>
                <a:blip r:embed="rId2"/>
              </a:buBlip>
              <a:defRPr sz="1800" b="0"/>
            </a:pPr>
            <a:r>
              <a:rPr sz="1072" b="1"/>
              <a:t>“To try to persuade a student who makes these errors that the problems with his writing are all on the outside, or that he has no problems, may well be to perpetuate his confusion and deny him the ultimate freedom of deciding how and when and where he will use which language.” (11) &gt;&gt; repetition of matters “on the outside” lead to mastery and confidence; student gets “freedom” of making decisions</a:t>
            </a:r>
          </a:p>
          <a:p>
            <a:pPr marL="305108" lvl="0" indent="-194491" defTabSz="272288">
              <a:spcBef>
                <a:spcPts val="900"/>
              </a:spcBef>
              <a:buBlip>
                <a:blip r:embed="rId2"/>
              </a:buBlip>
              <a:defRPr sz="1800" b="0"/>
            </a:pPr>
            <a:r>
              <a:rPr sz="1072" b="1"/>
              <a:t>“[I]t may […] be that grammar still symbolizes for some students one last chance to understand what is going on with written language so that they can control it rather than be controlled by it.” (11) &gt;&gt; SRS highlights where student is in control, so he or she can more confidently venture into areas that need more work</a:t>
            </a:r>
          </a:p>
        </p:txBody>
      </p:sp>
    </p:spTree>
  </p:cSld>
  <p:clrMapOvr>
    <a:masterClrMapping/>
  </p:clrMapOvr>
  <p:transition xmlns:p14="http://schemas.microsoft.com/office/powerpoint/2010/main" spd="med">
    <p:wipe/>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214">
                                            <p:bg/>
                                          </p:spTgt>
                                        </p:tgtEl>
                                        <p:attrNameLst>
                                          <p:attrName>style.visibility</p:attrName>
                                        </p:attrNameLst>
                                      </p:cBhvr>
                                      <p:to>
                                        <p:strVal val="visible"/>
                                      </p:to>
                                    </p:set>
                                    <p:animEffect transition="in" filter="dissolve">
                                      <p:cBhvr>
                                        <p:cTn id="7" dur="2000"/>
                                        <p:tgtEl>
                                          <p:spTgt spid="214">
                                            <p:bg/>
                                          </p:spTgt>
                                        </p:tgtEl>
                                      </p:cBhvr>
                                    </p:animEffect>
                                  </p:childTnLst>
                                </p:cTn>
                              </p:par>
                              <p:par>
                                <p:cTn id="8" presetID="9" presetClass="entr" presetSubtype="0" fill="hold" grpId="1">
                                  <p:stCondLst>
                                    <p:cond delay="0"/>
                                  </p:stCondLst>
                                  <p:iterate>
                                    <p:tmAbs val="0"/>
                                  </p:iterate>
                                  <p:childTnLst>
                                    <p:set>
                                      <p:cBhvr>
                                        <p:cTn id="9" fill="hold"/>
                                        <p:tgtEl>
                                          <p:spTgt spid="214">
                                            <p:txEl>
                                              <p:pRg st="0" end="0"/>
                                            </p:txEl>
                                          </p:spTgt>
                                        </p:tgtEl>
                                        <p:attrNameLst>
                                          <p:attrName>style.visibility</p:attrName>
                                        </p:attrNameLst>
                                      </p:cBhvr>
                                      <p:to>
                                        <p:strVal val="visible"/>
                                      </p:to>
                                    </p:set>
                                    <p:animEffect transition="in" filter="dissolve">
                                      <p:cBhvr>
                                        <p:cTn id="10" dur="2000"/>
                                        <p:tgtEl>
                                          <p:spTgt spid="2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iterate>
                                    <p:tmAbs val="0"/>
                                  </p:iterate>
                                  <p:childTnLst>
                                    <p:set>
                                      <p:cBhvr>
                                        <p:cTn id="14" fill="hold"/>
                                        <p:tgtEl>
                                          <p:spTgt spid="214">
                                            <p:txEl>
                                              <p:pRg st="1" end="1"/>
                                            </p:txEl>
                                          </p:spTgt>
                                        </p:tgtEl>
                                        <p:attrNameLst>
                                          <p:attrName>style.visibility</p:attrName>
                                        </p:attrNameLst>
                                      </p:cBhvr>
                                      <p:to>
                                        <p:strVal val="visible"/>
                                      </p:to>
                                    </p:set>
                                    <p:animEffect transition="in" filter="dissolve">
                                      <p:cBhvr>
                                        <p:cTn id="15" dur="2000"/>
                                        <p:tgtEl>
                                          <p:spTgt spid="2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iterate>
                                    <p:tmAbs val="0"/>
                                  </p:iterate>
                                  <p:childTnLst>
                                    <p:set>
                                      <p:cBhvr>
                                        <p:cTn id="19" fill="hold"/>
                                        <p:tgtEl>
                                          <p:spTgt spid="214">
                                            <p:txEl>
                                              <p:pRg st="2" end="2"/>
                                            </p:txEl>
                                          </p:spTgt>
                                        </p:tgtEl>
                                        <p:attrNameLst>
                                          <p:attrName>style.visibility</p:attrName>
                                        </p:attrNameLst>
                                      </p:cBhvr>
                                      <p:to>
                                        <p:strVal val="visible"/>
                                      </p:to>
                                    </p:set>
                                    <p:animEffect transition="in" filter="dissolve">
                                      <p:cBhvr>
                                        <p:cTn id="20" dur="2000"/>
                                        <p:tgtEl>
                                          <p:spTgt spid="2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1" nodeType="clickEffect">
                                  <p:stCondLst>
                                    <p:cond delay="0"/>
                                  </p:stCondLst>
                                  <p:iterate>
                                    <p:tmAbs val="0"/>
                                  </p:iterate>
                                  <p:childTnLst>
                                    <p:set>
                                      <p:cBhvr>
                                        <p:cTn id="24" fill="hold"/>
                                        <p:tgtEl>
                                          <p:spTgt spid="214">
                                            <p:txEl>
                                              <p:pRg st="3" end="3"/>
                                            </p:txEl>
                                          </p:spTgt>
                                        </p:tgtEl>
                                        <p:attrNameLst>
                                          <p:attrName>style.visibility</p:attrName>
                                        </p:attrNameLst>
                                      </p:cBhvr>
                                      <p:to>
                                        <p:strVal val="visible"/>
                                      </p:to>
                                    </p:set>
                                    <p:animEffect transition="in" filter="dissolve">
                                      <p:cBhvr>
                                        <p:cTn id="25" dur="2000"/>
                                        <p:tgtEl>
                                          <p:spTgt spid="21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1" nodeType="clickEffect">
                                  <p:stCondLst>
                                    <p:cond delay="0"/>
                                  </p:stCondLst>
                                  <p:iterate>
                                    <p:tmAbs val="0"/>
                                  </p:iterate>
                                  <p:childTnLst>
                                    <p:set>
                                      <p:cBhvr>
                                        <p:cTn id="29" fill="hold"/>
                                        <p:tgtEl>
                                          <p:spTgt spid="214">
                                            <p:txEl>
                                              <p:pRg st="4" end="4"/>
                                            </p:txEl>
                                          </p:spTgt>
                                        </p:tgtEl>
                                        <p:attrNameLst>
                                          <p:attrName>style.visibility</p:attrName>
                                        </p:attrNameLst>
                                      </p:cBhvr>
                                      <p:to>
                                        <p:strVal val="visible"/>
                                      </p:to>
                                    </p:set>
                                    <p:animEffect transition="in" filter="dissolve">
                                      <p:cBhvr>
                                        <p:cTn id="30" dur="2000"/>
                                        <p:tgtEl>
                                          <p:spTgt spid="2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1" build="p"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p:cNvSpPr>
          <p:nvPr>
            <p:ph type="title"/>
          </p:nvPr>
        </p:nvSpPr>
        <p:spPr>
          <a:xfrm>
            <a:off x="666903" y="983745"/>
            <a:ext cx="7810194" cy="1232909"/>
          </a:xfrm>
          <a:prstGeom prst="rect">
            <a:avLst/>
          </a:prstGeom>
        </p:spPr>
        <p:txBody>
          <a:bodyPr/>
          <a:lstStyle>
            <a:lvl1pPr defTabSz="260095">
              <a:defRPr sz="2751"/>
            </a:lvl1pPr>
          </a:lstStyle>
          <a:p>
            <a:pPr lvl="0">
              <a:defRPr sz="1800">
                <a:solidFill>
                  <a:srgbClr val="000000"/>
                </a:solidFill>
              </a:defRPr>
            </a:pPr>
            <a:r>
              <a:rPr sz="2751">
                <a:solidFill>
                  <a:srgbClr val="3B3B3E"/>
                </a:solidFill>
              </a:rPr>
              <a:t>If you are interested in the curriculum or have questions about the approach, please contact:</a:t>
            </a:r>
          </a:p>
        </p:txBody>
      </p:sp>
      <p:sp>
        <p:nvSpPr>
          <p:cNvPr id="217" name="Shape 217"/>
          <p:cNvSpPr>
            <a:spLocks noGrp="1"/>
          </p:cNvSpPr>
          <p:nvPr>
            <p:ph type="body" idx="1"/>
          </p:nvPr>
        </p:nvSpPr>
        <p:spPr>
          <a:prstGeom prst="rect">
            <a:avLst/>
          </a:prstGeom>
        </p:spPr>
        <p:txBody>
          <a:bodyPr/>
          <a:lstStyle/>
          <a:p>
            <a:pPr lvl="0">
              <a:buBlip>
                <a:blip r:embed="rId2"/>
              </a:buBlip>
              <a:defRPr sz="1800" b="0"/>
            </a:pPr>
            <a:r>
              <a:rPr sz="2800" b="1">
                <a:hlinkClick r:id="rId3"/>
              </a:rPr>
              <a:t>Charles MacArthur</a:t>
            </a:r>
            <a:endParaRPr sz="2800" b="1"/>
          </a:p>
          <a:p>
            <a:pPr marL="1060601" lvl="1" indent="-399142">
              <a:buClr>
                <a:srgbClr val="B0BCC1"/>
              </a:buClr>
              <a:buBlip>
                <a:blip r:embed="rId2"/>
              </a:buBlip>
              <a:defRPr sz="1800" b="0"/>
            </a:pPr>
            <a:r>
              <a:rPr sz="2200" b="1">
                <a:hlinkClick r:id="rId3"/>
              </a:rPr>
              <a:t>macarthu@udel.edu</a:t>
            </a:r>
            <a:endParaRPr sz="2200" b="1"/>
          </a:p>
          <a:p>
            <a:pPr lvl="0">
              <a:buBlip>
                <a:blip r:embed="rId2"/>
              </a:buBlip>
              <a:defRPr sz="1800" b="0"/>
            </a:pPr>
            <a:endParaRPr sz="2800" b="1"/>
          </a:p>
          <a:p>
            <a:pPr lvl="0">
              <a:buBlip>
                <a:blip r:embed="rId2"/>
              </a:buBlip>
              <a:defRPr sz="1800" b="0"/>
            </a:pPr>
            <a:r>
              <a:rPr sz="2800" b="1">
                <a:hlinkClick r:id="rId4"/>
              </a:rPr>
              <a:t>Zoi Philippakos</a:t>
            </a:r>
            <a:endParaRPr sz="2800" b="1"/>
          </a:p>
          <a:p>
            <a:pPr marL="1060601" lvl="1" indent="-399142">
              <a:buClr>
                <a:srgbClr val="B0BCC1"/>
              </a:buClr>
              <a:buBlip>
                <a:blip r:embed="rId2"/>
              </a:buBlip>
              <a:defRPr sz="1800" b="0"/>
            </a:pPr>
            <a:r>
              <a:rPr sz="2200" b="1">
                <a:hlinkClick r:id="rId4"/>
              </a:rPr>
              <a:t>philippakos@gmail.com</a:t>
            </a:r>
            <a:r>
              <a:rPr sz="2200" b="1"/>
              <a:t> </a:t>
            </a:r>
          </a:p>
        </p:txBody>
      </p:sp>
    </p:spTree>
  </p:cSld>
  <p:clrMapOvr>
    <a:masterClrMapping/>
  </p:clrMapOvr>
  <p:transition xmlns:p14="http://schemas.microsoft.com/office/powerpoint/2010/mai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2"/>
          <p:cNvGrpSpPr/>
          <p:nvPr/>
        </p:nvGrpSpPr>
        <p:grpSpPr>
          <a:xfrm>
            <a:off x="644525" y="1321281"/>
            <a:ext cx="7854950" cy="5080398"/>
            <a:chOff x="-63500" y="-63500"/>
            <a:chExt cx="7854950" cy="5080396"/>
          </a:xfrm>
        </p:grpSpPr>
        <p:pic>
          <p:nvPicPr>
            <p:cNvPr id="61" name="InsertedImage-1.png"/>
            <p:cNvPicPr/>
            <p:nvPr/>
          </p:nvPicPr>
          <p:blipFill>
            <a:blip r:embed="rId2">
              <a:extLst/>
            </a:blip>
            <a:srcRect l="10913" t="16597" r="10913" b="16597"/>
            <a:stretch>
              <a:fillRect/>
            </a:stretch>
          </p:blipFill>
          <p:spPr>
            <a:xfrm>
              <a:off x="0" y="0"/>
              <a:ext cx="7728075" cy="4953255"/>
            </a:xfrm>
            <a:prstGeom prst="rect">
              <a:avLst/>
            </a:prstGeom>
            <a:ln>
              <a:noFill/>
            </a:ln>
            <a:effectLst/>
          </p:spPr>
        </p:pic>
        <p:pic>
          <p:nvPicPr>
            <p:cNvPr id="60" name="Picture 59"/>
            <p:cNvPicPr/>
            <p:nvPr/>
          </p:nvPicPr>
          <p:blipFill>
            <a:blip r:embed="rId3">
              <a:extLst/>
            </a:blip>
            <a:stretch>
              <a:fillRect/>
            </a:stretch>
          </p:blipFill>
          <p:spPr>
            <a:xfrm>
              <a:off x="-63500" y="-63500"/>
              <a:ext cx="7854950" cy="5080397"/>
            </a:xfrm>
            <a:prstGeom prst="rect">
              <a:avLst/>
            </a:prstGeom>
            <a:effectLst/>
          </p:spPr>
        </p:pic>
      </p:grpSp>
    </p:spTree>
  </p:cSld>
  <p:clrMapOvr>
    <a:masterClrMapping/>
  </p:clrMapOvr>
  <p:transition xmlns:p14="http://schemas.microsoft.com/office/powerpoint/2010/mai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p:cNvSpPr>
          <p:nvPr>
            <p:ph type="title"/>
          </p:nvPr>
        </p:nvSpPr>
        <p:spPr>
          <a:xfrm>
            <a:off x="636046" y="990600"/>
            <a:ext cx="7871908" cy="1206500"/>
          </a:xfrm>
          <a:prstGeom prst="rect">
            <a:avLst/>
          </a:prstGeom>
        </p:spPr>
        <p:txBody>
          <a:bodyPr/>
          <a:lstStyle>
            <a:lvl1pPr defTabSz="345440">
              <a:defRPr sz="3655"/>
            </a:lvl1pPr>
          </a:lstStyle>
          <a:p>
            <a:pPr lvl="0">
              <a:defRPr sz="1800">
                <a:solidFill>
                  <a:srgbClr val="000000"/>
                </a:solidFill>
              </a:defRPr>
            </a:pPr>
            <a:r>
              <a:rPr sz="3655">
                <a:solidFill>
                  <a:srgbClr val="3B3B3E"/>
                </a:solidFill>
              </a:rPr>
              <a:t>Elements of Argumentative Writing</a:t>
            </a:r>
          </a:p>
        </p:txBody>
      </p:sp>
      <p:sp>
        <p:nvSpPr>
          <p:cNvPr id="65" name="Shape 65"/>
          <p:cNvSpPr>
            <a:spLocks noGrp="1"/>
          </p:cNvSpPr>
          <p:nvPr>
            <p:ph type="body" idx="1"/>
          </p:nvPr>
        </p:nvSpPr>
        <p:spPr>
          <a:xfrm>
            <a:off x="707069" y="2197100"/>
            <a:ext cx="7729862" cy="4286723"/>
          </a:xfrm>
          <a:prstGeom prst="rect">
            <a:avLst/>
          </a:prstGeom>
        </p:spPr>
        <p:txBody>
          <a:bodyPr/>
          <a:lstStyle/>
          <a:p>
            <a:pPr marL="314959" lvl="0" indent="-212597" defTabSz="251968">
              <a:lnSpc>
                <a:spcPct val="80000"/>
              </a:lnSpc>
              <a:spcBef>
                <a:spcPts val="800"/>
              </a:spcBef>
              <a:buBlip>
                <a:blip r:embed="rId2"/>
              </a:buBlip>
              <a:defRPr sz="1800" b="0"/>
            </a:pPr>
            <a:r>
              <a:rPr sz="1488" b="1"/>
              <a:t>Introduction</a:t>
            </a:r>
          </a:p>
          <a:p>
            <a:pPr marL="551836" lvl="1" indent="-141732" defTabSz="251968">
              <a:lnSpc>
                <a:spcPct val="80000"/>
              </a:lnSpc>
              <a:spcBef>
                <a:spcPts val="800"/>
              </a:spcBef>
              <a:buClr>
                <a:srgbClr val="B0BCC1"/>
              </a:buClr>
              <a:buBlip>
                <a:blip r:embed="rId2"/>
              </a:buBlip>
              <a:defRPr sz="1800" b="0"/>
            </a:pPr>
            <a:r>
              <a:rPr sz="1488" b="1"/>
              <a:t>Issue: What is the issue? Why is it important?</a:t>
            </a:r>
          </a:p>
          <a:p>
            <a:pPr marL="551836" lvl="1" indent="-141732" defTabSz="251968">
              <a:lnSpc>
                <a:spcPct val="80000"/>
              </a:lnSpc>
              <a:spcBef>
                <a:spcPts val="800"/>
              </a:spcBef>
              <a:buClr>
                <a:srgbClr val="B0BCC1"/>
              </a:buClr>
              <a:buBlip>
                <a:blip r:embed="rId2"/>
              </a:buBlip>
              <a:defRPr sz="1800" b="0"/>
            </a:pPr>
            <a:r>
              <a:rPr sz="1488" b="1"/>
              <a:t>Position/Thesis: What is your position?</a:t>
            </a:r>
          </a:p>
          <a:p>
            <a:pPr marL="314959" lvl="0" indent="-212597" defTabSz="251968">
              <a:lnSpc>
                <a:spcPct val="80000"/>
              </a:lnSpc>
              <a:spcBef>
                <a:spcPts val="800"/>
              </a:spcBef>
              <a:buBlip>
                <a:blip r:embed="rId2"/>
              </a:buBlip>
              <a:defRPr sz="1800" b="0"/>
            </a:pPr>
            <a:r>
              <a:rPr sz="1488" b="1"/>
              <a:t>Reasons 2-4</a:t>
            </a:r>
          </a:p>
          <a:p>
            <a:pPr marL="551836" lvl="1" indent="-141732" defTabSz="251968">
              <a:lnSpc>
                <a:spcPct val="80000"/>
              </a:lnSpc>
              <a:spcBef>
                <a:spcPts val="800"/>
              </a:spcBef>
              <a:buClr>
                <a:srgbClr val="B0BCC1"/>
              </a:buClr>
              <a:buBlip>
                <a:blip r:embed="rId2"/>
              </a:buBlip>
              <a:defRPr sz="1800" b="0"/>
            </a:pPr>
            <a:r>
              <a:rPr sz="1488" b="1"/>
              <a:t>Clear reason: Give a reason for your position</a:t>
            </a:r>
          </a:p>
          <a:p>
            <a:pPr marL="551836" lvl="1" indent="-141732" defTabSz="251968">
              <a:lnSpc>
                <a:spcPct val="80000"/>
              </a:lnSpc>
              <a:spcBef>
                <a:spcPts val="800"/>
              </a:spcBef>
              <a:buClr>
                <a:srgbClr val="B0BCC1"/>
              </a:buClr>
              <a:buBlip>
                <a:blip r:embed="rId2"/>
              </a:buBlip>
              <a:defRPr sz="1800" b="0"/>
            </a:pPr>
            <a:r>
              <a:rPr sz="1488" b="1"/>
              <a:t>Supporting Evidence: Support your reasons with facts, examples, and explanations. </a:t>
            </a:r>
          </a:p>
          <a:p>
            <a:pPr marL="314959" lvl="0" indent="-212597" defTabSz="251968">
              <a:lnSpc>
                <a:spcPct val="80000"/>
              </a:lnSpc>
              <a:spcBef>
                <a:spcPts val="800"/>
              </a:spcBef>
              <a:buBlip>
                <a:blip r:embed="rId2"/>
              </a:buBlip>
              <a:defRPr sz="1800" b="0"/>
            </a:pPr>
            <a:r>
              <a:rPr sz="1488" b="1"/>
              <a:t>Opposing Reason and Rebuttal Essay</a:t>
            </a:r>
          </a:p>
          <a:p>
            <a:pPr marL="551836" lvl="1" indent="-141732" defTabSz="251968">
              <a:lnSpc>
                <a:spcPct val="80000"/>
              </a:lnSpc>
              <a:spcBef>
                <a:spcPts val="800"/>
              </a:spcBef>
              <a:buClr>
                <a:srgbClr val="B0BCC1"/>
              </a:buClr>
              <a:buBlip>
                <a:blip r:embed="rId2"/>
              </a:buBlip>
              <a:defRPr sz="1800" b="0"/>
            </a:pPr>
            <a:r>
              <a:rPr sz="1488" b="1"/>
              <a:t>Opposing reason: What does the other side have to say? </a:t>
            </a:r>
          </a:p>
          <a:p>
            <a:pPr marL="551836" lvl="1" indent="-141732" defTabSz="251968">
              <a:lnSpc>
                <a:spcPct val="80000"/>
              </a:lnSpc>
              <a:spcBef>
                <a:spcPts val="800"/>
              </a:spcBef>
              <a:buClr>
                <a:srgbClr val="B0BCC1"/>
              </a:buClr>
              <a:buBlip>
                <a:blip r:embed="rId2"/>
              </a:buBlip>
              <a:defRPr sz="1800" b="0"/>
            </a:pPr>
            <a:r>
              <a:rPr sz="1488" b="1"/>
              <a:t>Evidence for opposing reason: Give facts, examples, or explanations.</a:t>
            </a:r>
          </a:p>
          <a:p>
            <a:pPr marL="551836" lvl="1" indent="-141732" defTabSz="251968">
              <a:lnSpc>
                <a:spcPct val="80000"/>
              </a:lnSpc>
              <a:spcBef>
                <a:spcPts val="800"/>
              </a:spcBef>
              <a:buClr>
                <a:srgbClr val="B0BCC1"/>
              </a:buClr>
              <a:buBlip>
                <a:blip r:embed="rId2"/>
              </a:buBlip>
              <a:defRPr sz="1800" b="0"/>
            </a:pPr>
            <a:r>
              <a:rPr sz="1488" b="1"/>
              <a:t>Rebuttal: Say why you disagree. Give your reasons.</a:t>
            </a:r>
          </a:p>
          <a:p>
            <a:pPr marL="314959" lvl="0" indent="-212597" defTabSz="251968">
              <a:lnSpc>
                <a:spcPct val="80000"/>
              </a:lnSpc>
              <a:spcBef>
                <a:spcPts val="800"/>
              </a:spcBef>
              <a:buBlip>
                <a:blip r:embed="rId2"/>
              </a:buBlip>
              <a:defRPr sz="1800" b="0"/>
            </a:pPr>
            <a:r>
              <a:rPr sz="1488" b="1"/>
              <a:t>Conclusion</a:t>
            </a:r>
          </a:p>
          <a:p>
            <a:pPr marL="551836" lvl="1" indent="-141732" defTabSz="251968">
              <a:lnSpc>
                <a:spcPct val="80000"/>
              </a:lnSpc>
              <a:spcBef>
                <a:spcPts val="800"/>
              </a:spcBef>
              <a:buClr>
                <a:srgbClr val="B0BCC1"/>
              </a:buClr>
              <a:buBlip>
                <a:blip r:embed="rId2"/>
              </a:buBlip>
              <a:defRPr sz="1800" b="0"/>
            </a:pPr>
            <a:r>
              <a:rPr sz="1488" b="1"/>
              <a:t>Re-state position: Tell what your position is again. </a:t>
            </a:r>
          </a:p>
          <a:p>
            <a:pPr marL="551836" lvl="1" indent="-141732" defTabSz="251968">
              <a:lnSpc>
                <a:spcPct val="80000"/>
              </a:lnSpc>
              <a:spcBef>
                <a:spcPts val="800"/>
              </a:spcBef>
              <a:buClr>
                <a:srgbClr val="B0BCC1"/>
              </a:buClr>
              <a:buBlip>
                <a:blip r:embed="rId2"/>
              </a:buBlip>
              <a:defRPr sz="1800" b="0"/>
            </a:pPr>
            <a:r>
              <a:rPr sz="1488" b="1"/>
              <a:t>Finish with a strong point: Leave the reader with something to think about.</a:t>
            </a:r>
          </a:p>
        </p:txBody>
      </p:sp>
    </p:spTree>
  </p:cSld>
  <p:clrMapOvr>
    <a:masterClrMapping/>
  </p:clrMapOvr>
  <p:transition xmlns:p14="http://schemas.microsoft.com/office/powerpoint/2010/mai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asted-image.pdf"/>
          <p:cNvPicPr/>
          <p:nvPr/>
        </p:nvPicPr>
        <p:blipFill>
          <a:blip r:embed="rId2">
            <a:extLst/>
          </a:blip>
          <a:stretch>
            <a:fillRect/>
          </a:stretch>
        </p:blipFill>
        <p:spPr>
          <a:xfrm>
            <a:off x="783445" y="1109163"/>
            <a:ext cx="7552314" cy="5193024"/>
          </a:xfrm>
          <a:prstGeom prst="rect">
            <a:avLst/>
          </a:prstGeom>
          <a:ln w="12700">
            <a:miter lim="400000"/>
          </a:ln>
        </p:spPr>
      </p:pic>
    </p:spTree>
  </p:cSld>
  <p:clrMapOvr>
    <a:masterClrMapping/>
  </p:clrMapOvr>
  <p:transition xmlns:p14="http://schemas.microsoft.com/office/powerpoint/2010/mai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asted-image.pdf"/>
          <p:cNvPicPr/>
          <p:nvPr/>
        </p:nvPicPr>
        <p:blipFill>
          <a:blip r:embed="rId2">
            <a:extLst/>
          </a:blip>
          <a:stretch>
            <a:fillRect/>
          </a:stretch>
        </p:blipFill>
        <p:spPr>
          <a:xfrm>
            <a:off x="2323736" y="962099"/>
            <a:ext cx="4496528" cy="5499811"/>
          </a:xfrm>
          <a:prstGeom prst="rect">
            <a:avLst/>
          </a:prstGeom>
          <a:ln w="12700">
            <a:miter lim="400000"/>
          </a:ln>
        </p:spPr>
      </p:pic>
    </p:spTree>
  </p:cSld>
  <p:clrMapOvr>
    <a:masterClrMapping/>
  </p:clrMapOvr>
  <p:transition xmlns:p14="http://schemas.microsoft.com/office/powerpoint/2010/mai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xfrm>
            <a:off x="630773" y="990600"/>
            <a:ext cx="7882454" cy="1206500"/>
          </a:xfrm>
          <a:prstGeom prst="rect">
            <a:avLst/>
          </a:prstGeom>
        </p:spPr>
        <p:txBody>
          <a:bodyPr/>
          <a:lstStyle/>
          <a:p>
            <a:pPr lvl="0" defTabSz="345440">
              <a:defRPr sz="1800">
                <a:solidFill>
                  <a:srgbClr val="000000"/>
                </a:solidFill>
              </a:defRPr>
            </a:pPr>
            <a:r>
              <a:rPr sz="3655">
                <a:solidFill>
                  <a:srgbClr val="3B3B3E"/>
                </a:solidFill>
              </a:rPr>
              <a:t>Instructional Sequence: </a:t>
            </a:r>
            <a:br>
              <a:rPr sz="3655">
                <a:solidFill>
                  <a:srgbClr val="3B3B3E"/>
                </a:solidFill>
              </a:rPr>
            </a:br>
            <a:r>
              <a:rPr sz="3655">
                <a:solidFill>
                  <a:srgbClr val="3B3B3E"/>
                </a:solidFill>
              </a:rPr>
              <a:t>A Strategy for Teaching Strategies</a:t>
            </a:r>
          </a:p>
        </p:txBody>
      </p:sp>
      <p:sp>
        <p:nvSpPr>
          <p:cNvPr id="72" name="Shape 72"/>
          <p:cNvSpPr>
            <a:spLocks noGrp="1"/>
          </p:cNvSpPr>
          <p:nvPr>
            <p:ph type="body" idx="1"/>
          </p:nvPr>
        </p:nvSpPr>
        <p:spPr>
          <a:prstGeom prst="rect">
            <a:avLst/>
          </a:prstGeom>
        </p:spPr>
        <p:txBody>
          <a:bodyPr/>
          <a:lstStyle/>
          <a:p>
            <a:pPr marL="765175" lvl="0" indent="-600075">
              <a:buFontTx/>
              <a:buAutoNum type="arabicPeriod"/>
              <a:defRPr sz="1800" b="0"/>
            </a:pPr>
            <a:r>
              <a:rPr sz="2400" b="1"/>
              <a:t>Introduce the genre</a:t>
            </a:r>
          </a:p>
          <a:p>
            <a:pPr marL="1060601" lvl="1" indent="-399142">
              <a:buClr>
                <a:srgbClr val="B0BCC1"/>
              </a:buClr>
              <a:buBlip>
                <a:blip r:embed="rId2"/>
              </a:buBlip>
              <a:defRPr sz="1800" b="0"/>
            </a:pPr>
            <a:r>
              <a:rPr sz="2000" b="1"/>
              <a:t>Discuss the purpose</a:t>
            </a:r>
          </a:p>
          <a:p>
            <a:pPr marL="765175" lvl="0" indent="-600075">
              <a:buFontTx/>
              <a:buAutoNum type="arabicPeriod" startAt="2"/>
              <a:defRPr sz="1800" b="0"/>
            </a:pPr>
            <a:r>
              <a:rPr sz="2400" b="1"/>
              <a:t>Analyze good and weak examples</a:t>
            </a:r>
          </a:p>
          <a:p>
            <a:pPr marL="1060601" lvl="1" indent="-399142">
              <a:buClr>
                <a:srgbClr val="B0BCC1"/>
              </a:buClr>
              <a:buBlip>
                <a:blip r:embed="rId2"/>
              </a:buBlip>
              <a:defRPr sz="1800" b="0"/>
            </a:pPr>
            <a:r>
              <a:rPr sz="2000" b="1"/>
              <a:t>Discuss the good model, drawing out the genre elements</a:t>
            </a:r>
          </a:p>
          <a:p>
            <a:pPr marL="1060601" lvl="1" indent="-399142">
              <a:buClr>
                <a:srgbClr val="B0BCC1"/>
              </a:buClr>
              <a:buBlip>
                <a:blip r:embed="rId2"/>
              </a:buBlip>
              <a:defRPr sz="1800" b="0"/>
            </a:pPr>
            <a:r>
              <a:rPr sz="2000" b="1"/>
              <a:t> Apply genre-specific evaluation criteria to model</a:t>
            </a:r>
          </a:p>
          <a:p>
            <a:pPr marL="1060601" lvl="1" indent="-399142">
              <a:buClr>
                <a:srgbClr val="B0BCC1"/>
              </a:buClr>
              <a:buBlip>
                <a:blip r:embed="rId2"/>
              </a:buBlip>
              <a:defRPr sz="1800" b="0"/>
            </a:pPr>
            <a:r>
              <a:rPr sz="2000" b="1"/>
              <a:t>Apply evaluation criteria to weak example and discuss improvement</a:t>
            </a:r>
          </a:p>
        </p:txBody>
      </p:sp>
    </p:spTree>
  </p:cSld>
  <p:clrMapOvr>
    <a:masterClrMapping/>
  </p:clrMapOvr>
  <p:transition xmlns:p14="http://schemas.microsoft.com/office/powerpoint/2010/main" spd="med">
    <p:wipe/>
  </p:transition>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Stone Sans Sem ITC TT Semi"/>
        <a:ea typeface="Stone Sans Sem ITC TT Semi"/>
        <a:cs typeface="Stone Sans Sem ITC TT Semi"/>
      </a:majorFont>
      <a:minorFont>
        <a:latin typeface="Stone Sans Sem ITC TT Semi"/>
        <a:ea typeface="Stone Sans Sem ITC TT Semi"/>
        <a:cs typeface="Stone Sans Sem ITC TT Sem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E2EE"/>
        </a:solid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Bradley Hand ITC TT-Bold"/>
            <a:ea typeface="Bradley Hand ITC TT-Bold"/>
            <a:cs typeface="Bradley Hand ITC TT-Bold"/>
            <a:sym typeface="Bradley Hand ITC TT-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Bradley Hand ITC TT-Bold"/>
            <a:ea typeface="Bradley Hand ITC TT-Bold"/>
            <a:cs typeface="Bradley Hand ITC TT-Bold"/>
            <a:sym typeface="Bradley Hand ITC TT-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Stone Sans Sem ITC TT Semi"/>
        <a:ea typeface="Stone Sans Sem ITC TT Semi"/>
        <a:cs typeface="Stone Sans Sem ITC TT Semi"/>
      </a:majorFont>
      <a:minorFont>
        <a:latin typeface="Stone Sans Sem ITC TT Semi"/>
        <a:ea typeface="Stone Sans Sem ITC TT Semi"/>
        <a:cs typeface="Stone Sans Sem ITC TT Semi"/>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E2EE"/>
        </a:solidFill>
        <a:ln w="254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600" b="0" i="0" u="none" strike="noStrike" cap="none" spc="0" normalizeH="0" baseline="0">
            <a:ln>
              <a:noFill/>
            </a:ln>
            <a:solidFill>
              <a:srgbClr val="FFFFFF"/>
            </a:solidFill>
            <a:effectLst>
              <a:outerShdw blurRad="76200" dist="12700" dir="5400000" rotWithShape="0">
                <a:srgbClr val="000000">
                  <a:alpha val="50000"/>
                </a:srgbClr>
              </a:outerShdw>
            </a:effectLst>
            <a:uFillTx/>
            <a:latin typeface="Bradley Hand ITC TT-Bold"/>
            <a:ea typeface="Bradley Hand ITC TT-Bold"/>
            <a:cs typeface="Bradley Hand ITC TT-Bold"/>
            <a:sym typeface="Bradley Hand ITC TT-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06400" rtl="0" fontAlgn="auto" latinLnBrk="1" hangingPunct="0">
          <a:lnSpc>
            <a:spcPct val="100000"/>
          </a:lnSpc>
          <a:spcBef>
            <a:spcPts val="0"/>
          </a:spcBef>
          <a:spcAft>
            <a:spcPts val="0"/>
          </a:spcAft>
          <a:buClrTx/>
          <a:buSzTx/>
          <a:buFontTx/>
          <a:buNone/>
          <a:tabLst/>
          <a:defRPr kumimoji="0" sz="2800" b="0" i="0" u="none" strike="noStrike" cap="none" spc="0" normalizeH="0" baseline="0">
            <a:ln>
              <a:noFill/>
            </a:ln>
            <a:solidFill>
              <a:srgbClr val="000000"/>
            </a:solidFill>
            <a:effectLst/>
            <a:uFillTx/>
            <a:latin typeface="Bradley Hand ITC TT-Bold"/>
            <a:ea typeface="Bradley Hand ITC TT-Bold"/>
            <a:cs typeface="Bradley Hand ITC TT-Bold"/>
            <a:sym typeface="Bradley Hand ITC TT-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2750</Words>
  <Application>Microsoft Macintosh PowerPoint</Application>
  <PresentationFormat>On-screen Show (4:3)</PresentationFormat>
  <Paragraphs>213</Paragraphs>
  <Slides>48</Slides>
  <Notes>4</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White</vt:lpstr>
      <vt:lpstr>Genre-Based Strategy Instruction with College Writers: Findings, Reflection and Possibilities</vt:lpstr>
      <vt:lpstr>Project Goals</vt:lpstr>
      <vt:lpstr>Overall Curriculum Design and Achievement Results </vt:lpstr>
      <vt:lpstr>Curriculum Organization</vt:lpstr>
      <vt:lpstr>PowerPoint Presentation</vt:lpstr>
      <vt:lpstr>Elements of Argumentative Writing</vt:lpstr>
      <vt:lpstr>PowerPoint Presentation</vt:lpstr>
      <vt:lpstr>PowerPoint Presentation</vt:lpstr>
      <vt:lpstr>Instructional Sequence:  A Strategy for Teaching Strategies</vt:lpstr>
      <vt:lpstr>Sequence (cont.)</vt:lpstr>
      <vt:lpstr>Sequence (cont.)</vt:lpstr>
      <vt:lpstr>PowerPoint Presentation</vt:lpstr>
      <vt:lpstr>Quasi-experiment: Participants</vt:lpstr>
      <vt:lpstr>Outcome Measures</vt:lpstr>
      <vt:lpstr>Essay Quality</vt:lpstr>
      <vt:lpstr>Quality Gains</vt:lpstr>
      <vt:lpstr>Motivation</vt:lpstr>
      <vt:lpstr>Self-Guided Strategy In Action</vt:lpstr>
      <vt:lpstr>Academic Written English (AWE) is a Gatekeeper of the Academy</vt:lpstr>
      <vt:lpstr>ALP Model</vt:lpstr>
      <vt:lpstr>Self-Regulated Strategy Instruction and the ALP Model</vt:lpstr>
      <vt:lpstr>Self-Regulated Strategy and the BW</vt:lpstr>
      <vt:lpstr>Mastery from Repetition</vt:lpstr>
      <vt:lpstr>Master from Repetition</vt:lpstr>
      <vt:lpstr>PowerPoint Presentation</vt:lpstr>
      <vt:lpstr>PowerPoint Presentation</vt:lpstr>
      <vt:lpstr>Brainstorm</vt:lpstr>
      <vt:lpstr>Graphic Organizer</vt:lpstr>
      <vt:lpstr>Think-Aloud Modeling: Making the Implicit Explicit</vt:lpstr>
      <vt:lpstr>Think-aloud Modeling</vt:lpstr>
      <vt:lpstr>What does think-aloud writing mean?</vt:lpstr>
      <vt:lpstr>Think-aloud &amp; Writing Strategies</vt:lpstr>
      <vt:lpstr>Self-Regulated Strategy Instruction &amp; the Basic Writing Student </vt:lpstr>
      <vt:lpstr>BWs feel sharply their lack of control</vt:lpstr>
      <vt:lpstr>SRS puts students in control day 1</vt:lpstr>
      <vt:lpstr>SAS highlights what students DO control</vt:lpstr>
      <vt:lpstr>Students control Writing Strategy, not necessarily writing process</vt:lpstr>
      <vt:lpstr>In the students’ words...</vt:lpstr>
      <vt:lpstr>BWs: fearful of failure, unconfident </vt:lpstr>
      <vt:lpstr>SRS addresses fear and lack of confidence</vt:lpstr>
      <vt:lpstr>Repetition of curricular elements encourages confidence and mastery</vt:lpstr>
      <vt:lpstr>Strategies give sense of CONTROL + Repetition leading to sense of MASTERY, CONFIDENCE = Success</vt:lpstr>
      <vt:lpstr>In the students’ words...</vt:lpstr>
      <vt:lpstr>More words...</vt:lpstr>
      <vt:lpstr>More ...</vt:lpstr>
      <vt:lpstr>Last one for today...</vt:lpstr>
      <vt:lpstr>In short, SRS Instruction addresses needs particular to the Basic Writer (from Shaughnessy Errors and Expectations)</vt:lpstr>
      <vt:lpstr>If you are interested in the curriculum or have questions about the approach, please 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Genre-Based Strategy Instruction with College Writers: Findings, Reflection and Possibilities</dc:title>
  <cp:lastModifiedBy>Ilknur Sancak</cp:lastModifiedBy>
  <cp:revision>2</cp:revision>
  <dcterms:modified xsi:type="dcterms:W3CDTF">2014-07-10T18:18:24Z</dcterms:modified>
</cp:coreProperties>
</file>