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323" r:id="rId2"/>
    <p:sldId id="322" r:id="rId3"/>
    <p:sldId id="320" r:id="rId4"/>
    <p:sldId id="306" r:id="rId5"/>
    <p:sldId id="279" r:id="rId6"/>
    <p:sldId id="309" r:id="rId7"/>
    <p:sldId id="321" r:id="rId8"/>
    <p:sldId id="324" r:id="rId9"/>
    <p:sldId id="302" r:id="rId10"/>
    <p:sldId id="328" r:id="rId11"/>
    <p:sldId id="280" r:id="rId12"/>
    <p:sldId id="314" r:id="rId13"/>
    <p:sldId id="311" r:id="rId14"/>
    <p:sldId id="277" r:id="rId15"/>
    <p:sldId id="297" r:id="rId16"/>
    <p:sldId id="286" r:id="rId17"/>
    <p:sldId id="308" r:id="rId18"/>
    <p:sldId id="313" r:id="rId19"/>
    <p:sldId id="325" r:id="rId20"/>
    <p:sldId id="283" r:id="rId21"/>
    <p:sldId id="281" r:id="rId22"/>
    <p:sldId id="312" r:id="rId23"/>
    <p:sldId id="299" r:id="rId24"/>
    <p:sldId id="300" r:id="rId25"/>
    <p:sldId id="317" r:id="rId26"/>
    <p:sldId id="318" r:id="rId27"/>
    <p:sldId id="315" r:id="rId28"/>
    <p:sldId id="316" r:id="rId29"/>
    <p:sldId id="29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94660"/>
  </p:normalViewPr>
  <p:slideViewPr>
    <p:cSldViewPr>
      <p:cViewPr>
        <p:scale>
          <a:sx n="100" d="100"/>
          <a:sy n="100" d="100"/>
        </p:scale>
        <p:origin x="-612" y="12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8BF87-6D9A-4DB5-AF5D-BC57A51E78E1}" type="doc">
      <dgm:prSet loTypeId="urn:microsoft.com/office/officeart/2005/8/layout/cycle8" loCatId="cycle" qsTypeId="urn:microsoft.com/office/officeart/2005/8/quickstyle/simple1" qsCatId="simple" csTypeId="urn:microsoft.com/office/officeart/2005/8/colors/accent1_2" csCatId="accent1" phldr="1"/>
      <dgm:spPr/>
    </dgm:pt>
    <dgm:pt modelId="{788C38B9-4543-4DF2-B5DD-681F542CFC51}">
      <dgm:prSet phldrT="[Text]"/>
      <dgm:spPr/>
      <dgm:t>
        <a:bodyPr/>
        <a:lstStyle/>
        <a:p>
          <a:r>
            <a:rPr lang="en-US" dirty="0" smtClean="0"/>
            <a:t>Emotional</a:t>
          </a:r>
          <a:endParaRPr lang="en-US" dirty="0"/>
        </a:p>
      </dgm:t>
    </dgm:pt>
    <dgm:pt modelId="{3D5847CC-077C-46EF-AB39-F1F76E17022C}" type="parTrans" cxnId="{40833BFD-1326-48AC-8293-F51571293713}">
      <dgm:prSet/>
      <dgm:spPr/>
      <dgm:t>
        <a:bodyPr/>
        <a:lstStyle/>
        <a:p>
          <a:endParaRPr lang="en-US"/>
        </a:p>
      </dgm:t>
    </dgm:pt>
    <dgm:pt modelId="{C272C5F8-2E76-4C89-AA00-41724F1B49E3}" type="sibTrans" cxnId="{40833BFD-1326-48AC-8293-F51571293713}">
      <dgm:prSet/>
      <dgm:spPr/>
      <dgm:t>
        <a:bodyPr/>
        <a:lstStyle/>
        <a:p>
          <a:endParaRPr lang="en-US"/>
        </a:p>
      </dgm:t>
    </dgm:pt>
    <dgm:pt modelId="{D09D9A59-7189-4F90-87A4-570B66ADBD5B}">
      <dgm:prSet phldrT="[Text]"/>
      <dgm:spPr/>
      <dgm:t>
        <a:bodyPr/>
        <a:lstStyle/>
        <a:p>
          <a:r>
            <a:rPr lang="en-US" dirty="0" smtClean="0"/>
            <a:t>Social</a:t>
          </a:r>
          <a:endParaRPr lang="en-US" dirty="0"/>
        </a:p>
      </dgm:t>
    </dgm:pt>
    <dgm:pt modelId="{2A09489F-B8E6-4B4B-A74E-296B0223EDC8}" type="parTrans" cxnId="{9EFA9765-4067-4BB8-9704-B791C02EBD4F}">
      <dgm:prSet/>
      <dgm:spPr/>
      <dgm:t>
        <a:bodyPr/>
        <a:lstStyle/>
        <a:p>
          <a:endParaRPr lang="en-US"/>
        </a:p>
      </dgm:t>
    </dgm:pt>
    <dgm:pt modelId="{C85D764A-B12A-4591-9B0A-974BFCE6D03A}" type="sibTrans" cxnId="{9EFA9765-4067-4BB8-9704-B791C02EBD4F}">
      <dgm:prSet/>
      <dgm:spPr/>
      <dgm:t>
        <a:bodyPr/>
        <a:lstStyle/>
        <a:p>
          <a:endParaRPr lang="en-US"/>
        </a:p>
      </dgm:t>
    </dgm:pt>
    <dgm:pt modelId="{10C8457C-9151-4B6D-AFF5-2217B019B431}">
      <dgm:prSet phldrT="[Text]"/>
      <dgm:spPr/>
      <dgm:t>
        <a:bodyPr/>
        <a:lstStyle/>
        <a:p>
          <a:r>
            <a:rPr lang="en-US" dirty="0" smtClean="0"/>
            <a:t>Health</a:t>
          </a:r>
          <a:endParaRPr lang="en-US" dirty="0"/>
        </a:p>
      </dgm:t>
    </dgm:pt>
    <dgm:pt modelId="{1B4520CF-C551-4635-BBC4-64C02635BC7C}" type="parTrans" cxnId="{9CA8D16C-CD8B-4068-AB6D-BA495FE808B5}">
      <dgm:prSet/>
      <dgm:spPr/>
      <dgm:t>
        <a:bodyPr/>
        <a:lstStyle/>
        <a:p>
          <a:endParaRPr lang="en-US"/>
        </a:p>
      </dgm:t>
    </dgm:pt>
    <dgm:pt modelId="{8DD83ED0-51A5-4142-92FB-C0E2C616A783}" type="sibTrans" cxnId="{9CA8D16C-CD8B-4068-AB6D-BA495FE808B5}">
      <dgm:prSet/>
      <dgm:spPr/>
      <dgm:t>
        <a:bodyPr/>
        <a:lstStyle/>
        <a:p>
          <a:endParaRPr lang="en-US"/>
        </a:p>
      </dgm:t>
    </dgm:pt>
    <dgm:pt modelId="{D61BD412-FE0A-4F43-AE1F-2B756CF09CB5}">
      <dgm:prSet phldrT="[Text]"/>
      <dgm:spPr/>
      <dgm:t>
        <a:bodyPr/>
        <a:lstStyle/>
        <a:p>
          <a:r>
            <a:rPr lang="en-US" dirty="0" smtClean="0"/>
            <a:t>Support</a:t>
          </a:r>
          <a:endParaRPr lang="en-US" dirty="0"/>
        </a:p>
      </dgm:t>
    </dgm:pt>
    <dgm:pt modelId="{69EF99B4-8E49-4A89-8F34-1C3411ABCC6C}" type="parTrans" cxnId="{A647BA39-C44F-4CC7-8441-FD6C1B9321A8}">
      <dgm:prSet/>
      <dgm:spPr/>
    </dgm:pt>
    <dgm:pt modelId="{6BF8EC92-9723-493A-9D62-1B43B49865C2}" type="sibTrans" cxnId="{A647BA39-C44F-4CC7-8441-FD6C1B9321A8}">
      <dgm:prSet/>
      <dgm:spPr/>
    </dgm:pt>
    <dgm:pt modelId="{27447100-1A8C-45DF-B6DD-01DCEDD39CEE}">
      <dgm:prSet phldrT="[Text]"/>
      <dgm:spPr/>
      <dgm:t>
        <a:bodyPr/>
        <a:lstStyle/>
        <a:p>
          <a:r>
            <a:rPr lang="en-US" dirty="0" smtClean="0"/>
            <a:t>Financial</a:t>
          </a:r>
          <a:endParaRPr lang="en-US" dirty="0"/>
        </a:p>
      </dgm:t>
    </dgm:pt>
    <dgm:pt modelId="{48097A18-447A-4E14-9207-C38023A621F4}" type="parTrans" cxnId="{15C60C10-33C9-40E5-A9A9-3D0412B77A52}">
      <dgm:prSet/>
      <dgm:spPr/>
    </dgm:pt>
    <dgm:pt modelId="{1D5688EA-AC47-4EFE-8DF3-D8341C93B680}" type="sibTrans" cxnId="{15C60C10-33C9-40E5-A9A9-3D0412B77A52}">
      <dgm:prSet/>
      <dgm:spPr/>
    </dgm:pt>
    <dgm:pt modelId="{D687BE48-4B76-44A9-98BA-1A50926B57AA}">
      <dgm:prSet phldrT="[Text]"/>
      <dgm:spPr/>
      <dgm:t>
        <a:bodyPr/>
        <a:lstStyle/>
        <a:p>
          <a:r>
            <a:rPr lang="en-US" dirty="0" smtClean="0"/>
            <a:t>Brain support</a:t>
          </a:r>
          <a:endParaRPr lang="en-US" dirty="0"/>
        </a:p>
      </dgm:t>
    </dgm:pt>
    <dgm:pt modelId="{B2426920-3745-4307-8831-B5DE5EDE8AF5}" type="parTrans" cxnId="{AFCB3FA0-2887-488C-9DBC-DE61B849FB95}">
      <dgm:prSet/>
      <dgm:spPr/>
    </dgm:pt>
    <dgm:pt modelId="{BF695985-C7BC-465E-AFB9-B2564E470A80}" type="sibTrans" cxnId="{AFCB3FA0-2887-488C-9DBC-DE61B849FB95}">
      <dgm:prSet/>
      <dgm:spPr/>
    </dgm:pt>
    <dgm:pt modelId="{49596025-C07F-476F-AC71-EA559C00C61A}">
      <dgm:prSet phldrT="[Text]"/>
      <dgm:spPr/>
      <dgm:t>
        <a:bodyPr/>
        <a:lstStyle/>
        <a:p>
          <a:r>
            <a:rPr lang="en-US" dirty="0" smtClean="0"/>
            <a:t>Family Demand</a:t>
          </a:r>
          <a:endParaRPr lang="en-US" dirty="0"/>
        </a:p>
      </dgm:t>
    </dgm:pt>
    <dgm:pt modelId="{270279B2-AE21-4E08-AFA3-5216F012BC4D}" type="parTrans" cxnId="{C85A87F2-7AE4-4E94-9551-8D759721B3EC}">
      <dgm:prSet/>
      <dgm:spPr/>
    </dgm:pt>
    <dgm:pt modelId="{1BDA4603-B5F3-423F-81F1-7EB963F503B9}" type="sibTrans" cxnId="{C85A87F2-7AE4-4E94-9551-8D759721B3EC}">
      <dgm:prSet/>
      <dgm:spPr/>
    </dgm:pt>
    <dgm:pt modelId="{2247C855-6683-4635-8C8A-FE0C9762D505}" type="pres">
      <dgm:prSet presAssocID="{0118BF87-6D9A-4DB5-AF5D-BC57A51E78E1}" presName="compositeShape" presStyleCnt="0">
        <dgm:presLayoutVars>
          <dgm:chMax val="7"/>
          <dgm:dir/>
          <dgm:resizeHandles val="exact"/>
        </dgm:presLayoutVars>
      </dgm:prSet>
      <dgm:spPr/>
    </dgm:pt>
    <dgm:pt modelId="{35B53C61-799E-4A90-9BFA-2FE7780B7842}" type="pres">
      <dgm:prSet presAssocID="{0118BF87-6D9A-4DB5-AF5D-BC57A51E78E1}" presName="wedge1" presStyleLbl="node1" presStyleIdx="0" presStyleCnt="7"/>
      <dgm:spPr/>
      <dgm:t>
        <a:bodyPr/>
        <a:lstStyle/>
        <a:p>
          <a:endParaRPr lang="en-US"/>
        </a:p>
      </dgm:t>
    </dgm:pt>
    <dgm:pt modelId="{D3C3A91D-2214-4F8F-B13A-EDCCA434F40C}" type="pres">
      <dgm:prSet presAssocID="{0118BF87-6D9A-4DB5-AF5D-BC57A51E78E1}" presName="dummy1a" presStyleCnt="0"/>
      <dgm:spPr/>
    </dgm:pt>
    <dgm:pt modelId="{4FDE5C3A-A558-4479-B417-2F5CA8ABB019}" type="pres">
      <dgm:prSet presAssocID="{0118BF87-6D9A-4DB5-AF5D-BC57A51E78E1}" presName="dummy1b" presStyleCnt="0"/>
      <dgm:spPr/>
    </dgm:pt>
    <dgm:pt modelId="{7CFCA542-54B0-4BF8-8C16-BF367C5392CC}" type="pres">
      <dgm:prSet presAssocID="{0118BF87-6D9A-4DB5-AF5D-BC57A51E78E1}" presName="wedge1Tx" presStyleLbl="node1" presStyleIdx="0" presStyleCnt="7">
        <dgm:presLayoutVars>
          <dgm:chMax val="0"/>
          <dgm:chPref val="0"/>
          <dgm:bulletEnabled val="1"/>
        </dgm:presLayoutVars>
      </dgm:prSet>
      <dgm:spPr/>
      <dgm:t>
        <a:bodyPr/>
        <a:lstStyle/>
        <a:p>
          <a:endParaRPr lang="en-US"/>
        </a:p>
      </dgm:t>
    </dgm:pt>
    <dgm:pt modelId="{10B507C2-F8B2-4BD9-86C9-9D9DA4B753E7}" type="pres">
      <dgm:prSet presAssocID="{0118BF87-6D9A-4DB5-AF5D-BC57A51E78E1}" presName="wedge2" presStyleLbl="node1" presStyleIdx="1" presStyleCnt="7"/>
      <dgm:spPr/>
      <dgm:t>
        <a:bodyPr/>
        <a:lstStyle/>
        <a:p>
          <a:endParaRPr lang="en-US"/>
        </a:p>
      </dgm:t>
    </dgm:pt>
    <dgm:pt modelId="{283D0B78-EC36-4C3B-91D4-04D6C96F6D72}" type="pres">
      <dgm:prSet presAssocID="{0118BF87-6D9A-4DB5-AF5D-BC57A51E78E1}" presName="dummy2a" presStyleCnt="0"/>
      <dgm:spPr/>
    </dgm:pt>
    <dgm:pt modelId="{FDF794AD-0737-4891-8C4C-E346774EEA69}" type="pres">
      <dgm:prSet presAssocID="{0118BF87-6D9A-4DB5-AF5D-BC57A51E78E1}" presName="dummy2b" presStyleCnt="0"/>
      <dgm:spPr/>
    </dgm:pt>
    <dgm:pt modelId="{96F8B469-D36B-4A47-B813-E9F2FF0031A0}" type="pres">
      <dgm:prSet presAssocID="{0118BF87-6D9A-4DB5-AF5D-BC57A51E78E1}" presName="wedge2Tx" presStyleLbl="node1" presStyleIdx="1" presStyleCnt="7">
        <dgm:presLayoutVars>
          <dgm:chMax val="0"/>
          <dgm:chPref val="0"/>
          <dgm:bulletEnabled val="1"/>
        </dgm:presLayoutVars>
      </dgm:prSet>
      <dgm:spPr/>
      <dgm:t>
        <a:bodyPr/>
        <a:lstStyle/>
        <a:p>
          <a:endParaRPr lang="en-US"/>
        </a:p>
      </dgm:t>
    </dgm:pt>
    <dgm:pt modelId="{E8C58E8C-FB76-4E51-9068-3D375D3CC69A}" type="pres">
      <dgm:prSet presAssocID="{0118BF87-6D9A-4DB5-AF5D-BC57A51E78E1}" presName="wedge3" presStyleLbl="node1" presStyleIdx="2" presStyleCnt="7"/>
      <dgm:spPr/>
      <dgm:t>
        <a:bodyPr/>
        <a:lstStyle/>
        <a:p>
          <a:endParaRPr lang="en-US"/>
        </a:p>
      </dgm:t>
    </dgm:pt>
    <dgm:pt modelId="{07188377-C08E-4F4D-A0B6-7CBD1E2D3C0E}" type="pres">
      <dgm:prSet presAssocID="{0118BF87-6D9A-4DB5-AF5D-BC57A51E78E1}" presName="dummy3a" presStyleCnt="0"/>
      <dgm:spPr/>
    </dgm:pt>
    <dgm:pt modelId="{3069242A-6B93-4440-8512-CAADD20CED84}" type="pres">
      <dgm:prSet presAssocID="{0118BF87-6D9A-4DB5-AF5D-BC57A51E78E1}" presName="dummy3b" presStyleCnt="0"/>
      <dgm:spPr/>
    </dgm:pt>
    <dgm:pt modelId="{D6563BC6-E4C6-4312-AD59-D1530F530795}" type="pres">
      <dgm:prSet presAssocID="{0118BF87-6D9A-4DB5-AF5D-BC57A51E78E1}" presName="wedge3Tx" presStyleLbl="node1" presStyleIdx="2" presStyleCnt="7">
        <dgm:presLayoutVars>
          <dgm:chMax val="0"/>
          <dgm:chPref val="0"/>
          <dgm:bulletEnabled val="1"/>
        </dgm:presLayoutVars>
      </dgm:prSet>
      <dgm:spPr/>
      <dgm:t>
        <a:bodyPr/>
        <a:lstStyle/>
        <a:p>
          <a:endParaRPr lang="en-US"/>
        </a:p>
      </dgm:t>
    </dgm:pt>
    <dgm:pt modelId="{B80D7DFC-575D-4428-8589-AF73B9475690}" type="pres">
      <dgm:prSet presAssocID="{0118BF87-6D9A-4DB5-AF5D-BC57A51E78E1}" presName="wedge4" presStyleLbl="node1" presStyleIdx="3" presStyleCnt="7"/>
      <dgm:spPr/>
      <dgm:t>
        <a:bodyPr/>
        <a:lstStyle/>
        <a:p>
          <a:endParaRPr lang="en-US"/>
        </a:p>
      </dgm:t>
    </dgm:pt>
    <dgm:pt modelId="{050C7033-30B6-4799-B775-857BAD861D31}" type="pres">
      <dgm:prSet presAssocID="{0118BF87-6D9A-4DB5-AF5D-BC57A51E78E1}" presName="dummy4a" presStyleCnt="0"/>
      <dgm:spPr/>
    </dgm:pt>
    <dgm:pt modelId="{AB2AF0BB-0E96-4252-9C7D-78BCD4BAF453}" type="pres">
      <dgm:prSet presAssocID="{0118BF87-6D9A-4DB5-AF5D-BC57A51E78E1}" presName="dummy4b" presStyleCnt="0"/>
      <dgm:spPr/>
    </dgm:pt>
    <dgm:pt modelId="{B172CE61-3826-4658-8F19-64AF9F0E1A92}" type="pres">
      <dgm:prSet presAssocID="{0118BF87-6D9A-4DB5-AF5D-BC57A51E78E1}" presName="wedge4Tx" presStyleLbl="node1" presStyleIdx="3" presStyleCnt="7">
        <dgm:presLayoutVars>
          <dgm:chMax val="0"/>
          <dgm:chPref val="0"/>
          <dgm:bulletEnabled val="1"/>
        </dgm:presLayoutVars>
      </dgm:prSet>
      <dgm:spPr/>
      <dgm:t>
        <a:bodyPr/>
        <a:lstStyle/>
        <a:p>
          <a:endParaRPr lang="en-US"/>
        </a:p>
      </dgm:t>
    </dgm:pt>
    <dgm:pt modelId="{77FAB3B2-D803-4428-8083-26D1A725FFFD}" type="pres">
      <dgm:prSet presAssocID="{0118BF87-6D9A-4DB5-AF5D-BC57A51E78E1}" presName="wedge5" presStyleLbl="node1" presStyleIdx="4" presStyleCnt="7"/>
      <dgm:spPr/>
      <dgm:t>
        <a:bodyPr/>
        <a:lstStyle/>
        <a:p>
          <a:endParaRPr lang="en-US"/>
        </a:p>
      </dgm:t>
    </dgm:pt>
    <dgm:pt modelId="{C32D65C4-DC59-41CF-B87B-032ADD2F86EA}" type="pres">
      <dgm:prSet presAssocID="{0118BF87-6D9A-4DB5-AF5D-BC57A51E78E1}" presName="dummy5a" presStyleCnt="0"/>
      <dgm:spPr/>
    </dgm:pt>
    <dgm:pt modelId="{9861637B-01FF-4C43-9FDA-058B252F95D7}" type="pres">
      <dgm:prSet presAssocID="{0118BF87-6D9A-4DB5-AF5D-BC57A51E78E1}" presName="dummy5b" presStyleCnt="0"/>
      <dgm:spPr/>
    </dgm:pt>
    <dgm:pt modelId="{ED952B24-1B0F-4581-B10E-7B7BFF763B8D}" type="pres">
      <dgm:prSet presAssocID="{0118BF87-6D9A-4DB5-AF5D-BC57A51E78E1}" presName="wedge5Tx" presStyleLbl="node1" presStyleIdx="4" presStyleCnt="7">
        <dgm:presLayoutVars>
          <dgm:chMax val="0"/>
          <dgm:chPref val="0"/>
          <dgm:bulletEnabled val="1"/>
        </dgm:presLayoutVars>
      </dgm:prSet>
      <dgm:spPr/>
      <dgm:t>
        <a:bodyPr/>
        <a:lstStyle/>
        <a:p>
          <a:endParaRPr lang="en-US"/>
        </a:p>
      </dgm:t>
    </dgm:pt>
    <dgm:pt modelId="{DBAA4FD5-B628-41CF-BEDF-E89275A72D3C}" type="pres">
      <dgm:prSet presAssocID="{0118BF87-6D9A-4DB5-AF5D-BC57A51E78E1}" presName="wedge6" presStyleLbl="node1" presStyleIdx="5" presStyleCnt="7"/>
      <dgm:spPr/>
      <dgm:t>
        <a:bodyPr/>
        <a:lstStyle/>
        <a:p>
          <a:endParaRPr lang="en-US"/>
        </a:p>
      </dgm:t>
    </dgm:pt>
    <dgm:pt modelId="{FA6FB89E-B8AD-4288-BF3C-D433B279AF24}" type="pres">
      <dgm:prSet presAssocID="{0118BF87-6D9A-4DB5-AF5D-BC57A51E78E1}" presName="dummy6a" presStyleCnt="0"/>
      <dgm:spPr/>
    </dgm:pt>
    <dgm:pt modelId="{CC26AC6A-87B7-4524-9957-2396A10D83F2}" type="pres">
      <dgm:prSet presAssocID="{0118BF87-6D9A-4DB5-AF5D-BC57A51E78E1}" presName="dummy6b" presStyleCnt="0"/>
      <dgm:spPr/>
    </dgm:pt>
    <dgm:pt modelId="{525F8BC4-F4FC-428B-8776-2E0EE720BEE2}" type="pres">
      <dgm:prSet presAssocID="{0118BF87-6D9A-4DB5-AF5D-BC57A51E78E1}" presName="wedge6Tx" presStyleLbl="node1" presStyleIdx="5" presStyleCnt="7">
        <dgm:presLayoutVars>
          <dgm:chMax val="0"/>
          <dgm:chPref val="0"/>
          <dgm:bulletEnabled val="1"/>
        </dgm:presLayoutVars>
      </dgm:prSet>
      <dgm:spPr/>
      <dgm:t>
        <a:bodyPr/>
        <a:lstStyle/>
        <a:p>
          <a:endParaRPr lang="en-US"/>
        </a:p>
      </dgm:t>
    </dgm:pt>
    <dgm:pt modelId="{AC7DA45E-C765-46CC-BA96-CC87BB5C557D}" type="pres">
      <dgm:prSet presAssocID="{0118BF87-6D9A-4DB5-AF5D-BC57A51E78E1}" presName="wedge7" presStyleLbl="node1" presStyleIdx="6" presStyleCnt="7"/>
      <dgm:spPr/>
      <dgm:t>
        <a:bodyPr/>
        <a:lstStyle/>
        <a:p>
          <a:endParaRPr lang="en-US"/>
        </a:p>
      </dgm:t>
    </dgm:pt>
    <dgm:pt modelId="{9CA0F454-4759-4C41-B69D-89959D342899}" type="pres">
      <dgm:prSet presAssocID="{0118BF87-6D9A-4DB5-AF5D-BC57A51E78E1}" presName="dummy7a" presStyleCnt="0"/>
      <dgm:spPr/>
    </dgm:pt>
    <dgm:pt modelId="{5D5C5504-86B2-4C28-9DBE-F76C58D6ED49}" type="pres">
      <dgm:prSet presAssocID="{0118BF87-6D9A-4DB5-AF5D-BC57A51E78E1}" presName="dummy7b" presStyleCnt="0"/>
      <dgm:spPr/>
    </dgm:pt>
    <dgm:pt modelId="{3801E78D-6FD8-4F02-833F-D1797C00D49E}" type="pres">
      <dgm:prSet presAssocID="{0118BF87-6D9A-4DB5-AF5D-BC57A51E78E1}" presName="wedge7Tx" presStyleLbl="node1" presStyleIdx="6" presStyleCnt="7">
        <dgm:presLayoutVars>
          <dgm:chMax val="0"/>
          <dgm:chPref val="0"/>
          <dgm:bulletEnabled val="1"/>
        </dgm:presLayoutVars>
      </dgm:prSet>
      <dgm:spPr/>
      <dgm:t>
        <a:bodyPr/>
        <a:lstStyle/>
        <a:p>
          <a:endParaRPr lang="en-US"/>
        </a:p>
      </dgm:t>
    </dgm:pt>
    <dgm:pt modelId="{3A83BD48-BE2C-4215-86BB-B137468DA2C9}" type="pres">
      <dgm:prSet presAssocID="{C272C5F8-2E76-4C89-AA00-41724F1B49E3}" presName="arrowWedge1" presStyleLbl="fgSibTrans2D1" presStyleIdx="0" presStyleCnt="7"/>
      <dgm:spPr/>
    </dgm:pt>
    <dgm:pt modelId="{7C623113-CF24-495D-A067-D5DC32DBE5C1}" type="pres">
      <dgm:prSet presAssocID="{C85D764A-B12A-4591-9B0A-974BFCE6D03A}" presName="arrowWedge2" presStyleLbl="fgSibTrans2D1" presStyleIdx="1" presStyleCnt="7"/>
      <dgm:spPr/>
    </dgm:pt>
    <dgm:pt modelId="{1BE6EB20-0393-4686-BA88-A73921877DD6}" type="pres">
      <dgm:prSet presAssocID="{8DD83ED0-51A5-4142-92FB-C0E2C616A783}" presName="arrowWedge3" presStyleLbl="fgSibTrans2D1" presStyleIdx="2" presStyleCnt="7"/>
      <dgm:spPr/>
    </dgm:pt>
    <dgm:pt modelId="{948A01F1-6CBF-43C5-9968-9B5C8C7DB252}" type="pres">
      <dgm:prSet presAssocID="{6BF8EC92-9723-493A-9D62-1B43B49865C2}" presName="arrowWedge4" presStyleLbl="fgSibTrans2D1" presStyleIdx="3" presStyleCnt="7"/>
      <dgm:spPr/>
    </dgm:pt>
    <dgm:pt modelId="{61D520CB-E193-4E13-A51B-BD9F5C17FDD7}" type="pres">
      <dgm:prSet presAssocID="{1D5688EA-AC47-4EFE-8DF3-D8341C93B680}" presName="arrowWedge5" presStyleLbl="fgSibTrans2D1" presStyleIdx="4" presStyleCnt="7"/>
      <dgm:spPr/>
    </dgm:pt>
    <dgm:pt modelId="{585F7F8A-57EC-4BE4-BCA0-5E041D5CB1A5}" type="pres">
      <dgm:prSet presAssocID="{BF695985-C7BC-465E-AFB9-B2564E470A80}" presName="arrowWedge6" presStyleLbl="fgSibTrans2D1" presStyleIdx="5" presStyleCnt="7"/>
      <dgm:spPr/>
    </dgm:pt>
    <dgm:pt modelId="{EF443686-F701-4365-B739-2CD2F6F266DA}" type="pres">
      <dgm:prSet presAssocID="{1BDA4603-B5F3-423F-81F1-7EB963F503B9}" presName="arrowWedge7" presStyleLbl="fgSibTrans2D1" presStyleIdx="6" presStyleCnt="7"/>
      <dgm:spPr/>
    </dgm:pt>
  </dgm:ptLst>
  <dgm:cxnLst>
    <dgm:cxn modelId="{7970754B-C8EE-461A-9456-FA8901176FD7}" type="presOf" srcId="{D09D9A59-7189-4F90-87A4-570B66ADBD5B}" destId="{96F8B469-D36B-4A47-B813-E9F2FF0031A0}" srcOrd="1" destOrd="0" presId="urn:microsoft.com/office/officeart/2005/8/layout/cycle8"/>
    <dgm:cxn modelId="{AFCB3FA0-2887-488C-9DBC-DE61B849FB95}" srcId="{0118BF87-6D9A-4DB5-AF5D-BC57A51E78E1}" destId="{D687BE48-4B76-44A9-98BA-1A50926B57AA}" srcOrd="5" destOrd="0" parTransId="{B2426920-3745-4307-8831-B5DE5EDE8AF5}" sibTransId="{BF695985-C7BC-465E-AFB9-B2564E470A80}"/>
    <dgm:cxn modelId="{2228E15A-B674-4573-AD83-E75139566F24}" type="presOf" srcId="{0118BF87-6D9A-4DB5-AF5D-BC57A51E78E1}" destId="{2247C855-6683-4635-8C8A-FE0C9762D505}" srcOrd="0" destOrd="0" presId="urn:microsoft.com/office/officeart/2005/8/layout/cycle8"/>
    <dgm:cxn modelId="{B2CDA91B-1AE8-406F-890B-66F032124BA6}" type="presOf" srcId="{D61BD412-FE0A-4F43-AE1F-2B756CF09CB5}" destId="{B80D7DFC-575D-4428-8589-AF73B9475690}" srcOrd="0" destOrd="0" presId="urn:microsoft.com/office/officeart/2005/8/layout/cycle8"/>
    <dgm:cxn modelId="{15C60C10-33C9-40E5-A9A9-3D0412B77A52}" srcId="{0118BF87-6D9A-4DB5-AF5D-BC57A51E78E1}" destId="{27447100-1A8C-45DF-B6DD-01DCEDD39CEE}" srcOrd="4" destOrd="0" parTransId="{48097A18-447A-4E14-9207-C38023A621F4}" sibTransId="{1D5688EA-AC47-4EFE-8DF3-D8341C93B680}"/>
    <dgm:cxn modelId="{9CA8D16C-CD8B-4068-AB6D-BA495FE808B5}" srcId="{0118BF87-6D9A-4DB5-AF5D-BC57A51E78E1}" destId="{10C8457C-9151-4B6D-AFF5-2217B019B431}" srcOrd="2" destOrd="0" parTransId="{1B4520CF-C551-4635-BBC4-64C02635BC7C}" sibTransId="{8DD83ED0-51A5-4142-92FB-C0E2C616A783}"/>
    <dgm:cxn modelId="{B11FC799-1293-4A5D-89D2-C3217EBFEFBF}" type="presOf" srcId="{49596025-C07F-476F-AC71-EA559C00C61A}" destId="{3801E78D-6FD8-4F02-833F-D1797C00D49E}" srcOrd="1" destOrd="0" presId="urn:microsoft.com/office/officeart/2005/8/layout/cycle8"/>
    <dgm:cxn modelId="{25342EF6-D16D-4077-916D-82EDCB1DDB99}" type="presOf" srcId="{D61BD412-FE0A-4F43-AE1F-2B756CF09CB5}" destId="{B172CE61-3826-4658-8F19-64AF9F0E1A92}" srcOrd="1" destOrd="0" presId="urn:microsoft.com/office/officeart/2005/8/layout/cycle8"/>
    <dgm:cxn modelId="{0B4944A4-D80F-4B13-B9F1-AE04CDAFC88E}" type="presOf" srcId="{10C8457C-9151-4B6D-AFF5-2217B019B431}" destId="{D6563BC6-E4C6-4312-AD59-D1530F530795}" srcOrd="1" destOrd="0" presId="urn:microsoft.com/office/officeart/2005/8/layout/cycle8"/>
    <dgm:cxn modelId="{40833BFD-1326-48AC-8293-F51571293713}" srcId="{0118BF87-6D9A-4DB5-AF5D-BC57A51E78E1}" destId="{788C38B9-4543-4DF2-B5DD-681F542CFC51}" srcOrd="0" destOrd="0" parTransId="{3D5847CC-077C-46EF-AB39-F1F76E17022C}" sibTransId="{C272C5F8-2E76-4C89-AA00-41724F1B49E3}"/>
    <dgm:cxn modelId="{36DDD2A9-1A43-478B-8D7D-45A051497FD2}" type="presOf" srcId="{788C38B9-4543-4DF2-B5DD-681F542CFC51}" destId="{7CFCA542-54B0-4BF8-8C16-BF367C5392CC}" srcOrd="1" destOrd="0" presId="urn:microsoft.com/office/officeart/2005/8/layout/cycle8"/>
    <dgm:cxn modelId="{16480948-DAB5-486D-A3A2-55D12D50E9B3}" type="presOf" srcId="{D09D9A59-7189-4F90-87A4-570B66ADBD5B}" destId="{10B507C2-F8B2-4BD9-86C9-9D9DA4B753E7}" srcOrd="0" destOrd="0" presId="urn:microsoft.com/office/officeart/2005/8/layout/cycle8"/>
    <dgm:cxn modelId="{9EFA9765-4067-4BB8-9704-B791C02EBD4F}" srcId="{0118BF87-6D9A-4DB5-AF5D-BC57A51E78E1}" destId="{D09D9A59-7189-4F90-87A4-570B66ADBD5B}" srcOrd="1" destOrd="0" parTransId="{2A09489F-B8E6-4B4B-A74E-296B0223EDC8}" sibTransId="{C85D764A-B12A-4591-9B0A-974BFCE6D03A}"/>
    <dgm:cxn modelId="{326CD047-E6DB-45C7-BEA0-84F7551EAF5F}" type="presOf" srcId="{D687BE48-4B76-44A9-98BA-1A50926B57AA}" destId="{DBAA4FD5-B628-41CF-BEDF-E89275A72D3C}" srcOrd="0" destOrd="0" presId="urn:microsoft.com/office/officeart/2005/8/layout/cycle8"/>
    <dgm:cxn modelId="{C85A87F2-7AE4-4E94-9551-8D759721B3EC}" srcId="{0118BF87-6D9A-4DB5-AF5D-BC57A51E78E1}" destId="{49596025-C07F-476F-AC71-EA559C00C61A}" srcOrd="6" destOrd="0" parTransId="{270279B2-AE21-4E08-AFA3-5216F012BC4D}" sibTransId="{1BDA4603-B5F3-423F-81F1-7EB963F503B9}"/>
    <dgm:cxn modelId="{ACEFA608-F05C-46BD-BB3E-DF8A212C0008}" type="presOf" srcId="{10C8457C-9151-4B6D-AFF5-2217B019B431}" destId="{E8C58E8C-FB76-4E51-9068-3D375D3CC69A}" srcOrd="0" destOrd="0" presId="urn:microsoft.com/office/officeart/2005/8/layout/cycle8"/>
    <dgm:cxn modelId="{8BCD167A-6C58-4534-A84E-02058F662C63}" type="presOf" srcId="{27447100-1A8C-45DF-B6DD-01DCEDD39CEE}" destId="{77FAB3B2-D803-4428-8083-26D1A725FFFD}" srcOrd="0" destOrd="0" presId="urn:microsoft.com/office/officeart/2005/8/layout/cycle8"/>
    <dgm:cxn modelId="{C6CA7933-0DC4-4158-B07E-7AAC15AF13C7}" type="presOf" srcId="{D687BE48-4B76-44A9-98BA-1A50926B57AA}" destId="{525F8BC4-F4FC-428B-8776-2E0EE720BEE2}" srcOrd="1" destOrd="0" presId="urn:microsoft.com/office/officeart/2005/8/layout/cycle8"/>
    <dgm:cxn modelId="{A647BA39-C44F-4CC7-8441-FD6C1B9321A8}" srcId="{0118BF87-6D9A-4DB5-AF5D-BC57A51E78E1}" destId="{D61BD412-FE0A-4F43-AE1F-2B756CF09CB5}" srcOrd="3" destOrd="0" parTransId="{69EF99B4-8E49-4A89-8F34-1C3411ABCC6C}" sibTransId="{6BF8EC92-9723-493A-9D62-1B43B49865C2}"/>
    <dgm:cxn modelId="{A39BEB2B-05A3-4B36-9E20-5D2C4F0034AE}" type="presOf" srcId="{49596025-C07F-476F-AC71-EA559C00C61A}" destId="{AC7DA45E-C765-46CC-BA96-CC87BB5C557D}" srcOrd="0" destOrd="0" presId="urn:microsoft.com/office/officeart/2005/8/layout/cycle8"/>
    <dgm:cxn modelId="{E49D9E2B-E33D-4BD8-B015-3F2A6024BB06}" type="presOf" srcId="{27447100-1A8C-45DF-B6DD-01DCEDD39CEE}" destId="{ED952B24-1B0F-4581-B10E-7B7BFF763B8D}" srcOrd="1" destOrd="0" presId="urn:microsoft.com/office/officeart/2005/8/layout/cycle8"/>
    <dgm:cxn modelId="{5719B220-817F-433B-BD5A-CD84F069B854}" type="presOf" srcId="{788C38B9-4543-4DF2-B5DD-681F542CFC51}" destId="{35B53C61-799E-4A90-9BFA-2FE7780B7842}" srcOrd="0" destOrd="0" presId="urn:microsoft.com/office/officeart/2005/8/layout/cycle8"/>
    <dgm:cxn modelId="{FE87EDAF-DBA1-4215-8FB6-036ADF338112}" type="presParOf" srcId="{2247C855-6683-4635-8C8A-FE0C9762D505}" destId="{35B53C61-799E-4A90-9BFA-2FE7780B7842}" srcOrd="0" destOrd="0" presId="urn:microsoft.com/office/officeart/2005/8/layout/cycle8"/>
    <dgm:cxn modelId="{F7623BAB-9FCD-4044-8A9F-6D281F57D61F}" type="presParOf" srcId="{2247C855-6683-4635-8C8A-FE0C9762D505}" destId="{D3C3A91D-2214-4F8F-B13A-EDCCA434F40C}" srcOrd="1" destOrd="0" presId="urn:microsoft.com/office/officeart/2005/8/layout/cycle8"/>
    <dgm:cxn modelId="{80D9490B-8061-42CF-A853-93D05E7DDA16}" type="presParOf" srcId="{2247C855-6683-4635-8C8A-FE0C9762D505}" destId="{4FDE5C3A-A558-4479-B417-2F5CA8ABB019}" srcOrd="2" destOrd="0" presId="urn:microsoft.com/office/officeart/2005/8/layout/cycle8"/>
    <dgm:cxn modelId="{7B692E4C-4909-409E-829C-CFA9CFD0EEEF}" type="presParOf" srcId="{2247C855-6683-4635-8C8A-FE0C9762D505}" destId="{7CFCA542-54B0-4BF8-8C16-BF367C5392CC}" srcOrd="3" destOrd="0" presId="urn:microsoft.com/office/officeart/2005/8/layout/cycle8"/>
    <dgm:cxn modelId="{03A54873-9BCB-4EF0-AEAF-C0ADCBFB6F2E}" type="presParOf" srcId="{2247C855-6683-4635-8C8A-FE0C9762D505}" destId="{10B507C2-F8B2-4BD9-86C9-9D9DA4B753E7}" srcOrd="4" destOrd="0" presId="urn:microsoft.com/office/officeart/2005/8/layout/cycle8"/>
    <dgm:cxn modelId="{C255FC71-78BC-474D-ACC9-76EEA887F5E8}" type="presParOf" srcId="{2247C855-6683-4635-8C8A-FE0C9762D505}" destId="{283D0B78-EC36-4C3B-91D4-04D6C96F6D72}" srcOrd="5" destOrd="0" presId="urn:microsoft.com/office/officeart/2005/8/layout/cycle8"/>
    <dgm:cxn modelId="{700FCFD2-F60F-47B5-AB78-742ABF5B4198}" type="presParOf" srcId="{2247C855-6683-4635-8C8A-FE0C9762D505}" destId="{FDF794AD-0737-4891-8C4C-E346774EEA69}" srcOrd="6" destOrd="0" presId="urn:microsoft.com/office/officeart/2005/8/layout/cycle8"/>
    <dgm:cxn modelId="{C4600695-8E7F-4C04-BD0A-D63B17E4D0BC}" type="presParOf" srcId="{2247C855-6683-4635-8C8A-FE0C9762D505}" destId="{96F8B469-D36B-4A47-B813-E9F2FF0031A0}" srcOrd="7" destOrd="0" presId="urn:microsoft.com/office/officeart/2005/8/layout/cycle8"/>
    <dgm:cxn modelId="{4C15CDE3-6FEC-4821-9E0D-D12478D81524}" type="presParOf" srcId="{2247C855-6683-4635-8C8A-FE0C9762D505}" destId="{E8C58E8C-FB76-4E51-9068-3D375D3CC69A}" srcOrd="8" destOrd="0" presId="urn:microsoft.com/office/officeart/2005/8/layout/cycle8"/>
    <dgm:cxn modelId="{2832C042-0146-43F4-93AA-9727AA5F5D53}" type="presParOf" srcId="{2247C855-6683-4635-8C8A-FE0C9762D505}" destId="{07188377-C08E-4F4D-A0B6-7CBD1E2D3C0E}" srcOrd="9" destOrd="0" presId="urn:microsoft.com/office/officeart/2005/8/layout/cycle8"/>
    <dgm:cxn modelId="{38BAA66B-02F4-43E2-AAFB-F724EBE148C0}" type="presParOf" srcId="{2247C855-6683-4635-8C8A-FE0C9762D505}" destId="{3069242A-6B93-4440-8512-CAADD20CED84}" srcOrd="10" destOrd="0" presId="urn:microsoft.com/office/officeart/2005/8/layout/cycle8"/>
    <dgm:cxn modelId="{D9BAC50B-7D05-4A1A-9224-0AC69FD7C8AF}" type="presParOf" srcId="{2247C855-6683-4635-8C8A-FE0C9762D505}" destId="{D6563BC6-E4C6-4312-AD59-D1530F530795}" srcOrd="11" destOrd="0" presId="urn:microsoft.com/office/officeart/2005/8/layout/cycle8"/>
    <dgm:cxn modelId="{1BB7B839-2C0F-41C6-91F0-6A4A5B3CDDE4}" type="presParOf" srcId="{2247C855-6683-4635-8C8A-FE0C9762D505}" destId="{B80D7DFC-575D-4428-8589-AF73B9475690}" srcOrd="12" destOrd="0" presId="urn:microsoft.com/office/officeart/2005/8/layout/cycle8"/>
    <dgm:cxn modelId="{B047E784-7EA5-4AF5-A8CD-EAD177609AF0}" type="presParOf" srcId="{2247C855-6683-4635-8C8A-FE0C9762D505}" destId="{050C7033-30B6-4799-B775-857BAD861D31}" srcOrd="13" destOrd="0" presId="urn:microsoft.com/office/officeart/2005/8/layout/cycle8"/>
    <dgm:cxn modelId="{0FA600F6-4459-4017-A007-F06130D6891B}" type="presParOf" srcId="{2247C855-6683-4635-8C8A-FE0C9762D505}" destId="{AB2AF0BB-0E96-4252-9C7D-78BCD4BAF453}" srcOrd="14" destOrd="0" presId="urn:microsoft.com/office/officeart/2005/8/layout/cycle8"/>
    <dgm:cxn modelId="{529D004A-7D2B-4024-97D2-D4823DA6B293}" type="presParOf" srcId="{2247C855-6683-4635-8C8A-FE0C9762D505}" destId="{B172CE61-3826-4658-8F19-64AF9F0E1A92}" srcOrd="15" destOrd="0" presId="urn:microsoft.com/office/officeart/2005/8/layout/cycle8"/>
    <dgm:cxn modelId="{6DC08D64-2FF3-4B54-9DCE-391BCD6A3400}" type="presParOf" srcId="{2247C855-6683-4635-8C8A-FE0C9762D505}" destId="{77FAB3B2-D803-4428-8083-26D1A725FFFD}" srcOrd="16" destOrd="0" presId="urn:microsoft.com/office/officeart/2005/8/layout/cycle8"/>
    <dgm:cxn modelId="{C265C80A-DE38-4419-AEED-CEBC61D83F13}" type="presParOf" srcId="{2247C855-6683-4635-8C8A-FE0C9762D505}" destId="{C32D65C4-DC59-41CF-B87B-032ADD2F86EA}" srcOrd="17" destOrd="0" presId="urn:microsoft.com/office/officeart/2005/8/layout/cycle8"/>
    <dgm:cxn modelId="{9191F80E-9B64-40AD-83A1-43B38903A98D}" type="presParOf" srcId="{2247C855-6683-4635-8C8A-FE0C9762D505}" destId="{9861637B-01FF-4C43-9FDA-058B252F95D7}" srcOrd="18" destOrd="0" presId="urn:microsoft.com/office/officeart/2005/8/layout/cycle8"/>
    <dgm:cxn modelId="{0D8E320B-76F0-4A0E-AB01-A5D2D4AF45DA}" type="presParOf" srcId="{2247C855-6683-4635-8C8A-FE0C9762D505}" destId="{ED952B24-1B0F-4581-B10E-7B7BFF763B8D}" srcOrd="19" destOrd="0" presId="urn:microsoft.com/office/officeart/2005/8/layout/cycle8"/>
    <dgm:cxn modelId="{45EF8AC7-127B-4616-8DE2-CFBA2B372919}" type="presParOf" srcId="{2247C855-6683-4635-8C8A-FE0C9762D505}" destId="{DBAA4FD5-B628-41CF-BEDF-E89275A72D3C}" srcOrd="20" destOrd="0" presId="urn:microsoft.com/office/officeart/2005/8/layout/cycle8"/>
    <dgm:cxn modelId="{73C787A2-9810-4C10-AC36-56858C706A22}" type="presParOf" srcId="{2247C855-6683-4635-8C8A-FE0C9762D505}" destId="{FA6FB89E-B8AD-4288-BF3C-D433B279AF24}" srcOrd="21" destOrd="0" presId="urn:microsoft.com/office/officeart/2005/8/layout/cycle8"/>
    <dgm:cxn modelId="{708AF317-0A17-4DD0-8F48-9BDF83D17C21}" type="presParOf" srcId="{2247C855-6683-4635-8C8A-FE0C9762D505}" destId="{CC26AC6A-87B7-4524-9957-2396A10D83F2}" srcOrd="22" destOrd="0" presId="urn:microsoft.com/office/officeart/2005/8/layout/cycle8"/>
    <dgm:cxn modelId="{1651366C-B9A6-4DD3-9F5C-22583E7E4976}" type="presParOf" srcId="{2247C855-6683-4635-8C8A-FE0C9762D505}" destId="{525F8BC4-F4FC-428B-8776-2E0EE720BEE2}" srcOrd="23" destOrd="0" presId="urn:microsoft.com/office/officeart/2005/8/layout/cycle8"/>
    <dgm:cxn modelId="{E078A313-7487-4E6D-82F2-F56E0F3EECB8}" type="presParOf" srcId="{2247C855-6683-4635-8C8A-FE0C9762D505}" destId="{AC7DA45E-C765-46CC-BA96-CC87BB5C557D}" srcOrd="24" destOrd="0" presId="urn:microsoft.com/office/officeart/2005/8/layout/cycle8"/>
    <dgm:cxn modelId="{42173881-E7E9-49F1-83F0-849BFF6CDDAE}" type="presParOf" srcId="{2247C855-6683-4635-8C8A-FE0C9762D505}" destId="{9CA0F454-4759-4C41-B69D-89959D342899}" srcOrd="25" destOrd="0" presId="urn:microsoft.com/office/officeart/2005/8/layout/cycle8"/>
    <dgm:cxn modelId="{D89F1AE2-6187-4351-A358-C788A9A42A31}" type="presParOf" srcId="{2247C855-6683-4635-8C8A-FE0C9762D505}" destId="{5D5C5504-86B2-4C28-9DBE-F76C58D6ED49}" srcOrd="26" destOrd="0" presId="urn:microsoft.com/office/officeart/2005/8/layout/cycle8"/>
    <dgm:cxn modelId="{4153EF21-4858-4E86-99A6-EC893B722FD8}" type="presParOf" srcId="{2247C855-6683-4635-8C8A-FE0C9762D505}" destId="{3801E78D-6FD8-4F02-833F-D1797C00D49E}" srcOrd="27" destOrd="0" presId="urn:microsoft.com/office/officeart/2005/8/layout/cycle8"/>
    <dgm:cxn modelId="{B61A8728-98FD-4294-82F7-E132B5A13350}" type="presParOf" srcId="{2247C855-6683-4635-8C8A-FE0C9762D505}" destId="{3A83BD48-BE2C-4215-86BB-B137468DA2C9}" srcOrd="28" destOrd="0" presId="urn:microsoft.com/office/officeart/2005/8/layout/cycle8"/>
    <dgm:cxn modelId="{0C2E5E37-EA14-4192-9005-032925192E72}" type="presParOf" srcId="{2247C855-6683-4635-8C8A-FE0C9762D505}" destId="{7C623113-CF24-495D-A067-D5DC32DBE5C1}" srcOrd="29" destOrd="0" presId="urn:microsoft.com/office/officeart/2005/8/layout/cycle8"/>
    <dgm:cxn modelId="{69BFAFA4-AE34-44A7-9B28-A4423D71438B}" type="presParOf" srcId="{2247C855-6683-4635-8C8A-FE0C9762D505}" destId="{1BE6EB20-0393-4686-BA88-A73921877DD6}" srcOrd="30" destOrd="0" presId="urn:microsoft.com/office/officeart/2005/8/layout/cycle8"/>
    <dgm:cxn modelId="{A0EA9C99-391D-4FAF-A040-A658C8BD9DB2}" type="presParOf" srcId="{2247C855-6683-4635-8C8A-FE0C9762D505}" destId="{948A01F1-6CBF-43C5-9968-9B5C8C7DB252}" srcOrd="31" destOrd="0" presId="urn:microsoft.com/office/officeart/2005/8/layout/cycle8"/>
    <dgm:cxn modelId="{271E7BCA-A331-4115-8932-7195E6FF14E1}" type="presParOf" srcId="{2247C855-6683-4635-8C8A-FE0C9762D505}" destId="{61D520CB-E193-4E13-A51B-BD9F5C17FDD7}" srcOrd="32" destOrd="0" presId="urn:microsoft.com/office/officeart/2005/8/layout/cycle8"/>
    <dgm:cxn modelId="{B9A12867-75E3-4746-8ED3-B7A90CD5973C}" type="presParOf" srcId="{2247C855-6683-4635-8C8A-FE0C9762D505}" destId="{585F7F8A-57EC-4BE4-BCA0-5E041D5CB1A5}" srcOrd="33" destOrd="0" presId="urn:microsoft.com/office/officeart/2005/8/layout/cycle8"/>
    <dgm:cxn modelId="{EE59242E-6744-4E12-A2F9-0E9023BB2107}" type="presParOf" srcId="{2247C855-6683-4635-8C8A-FE0C9762D505}" destId="{EF443686-F701-4365-B739-2CD2F6F266DA}" srcOrd="3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B53C61-799E-4A90-9BFA-2FE7780B7842}">
      <dsp:nvSpPr>
        <dsp:cNvPr id="0" name=""/>
        <dsp:cNvSpPr/>
      </dsp:nvSpPr>
      <dsp:spPr>
        <a:xfrm>
          <a:off x="1835513" y="292836"/>
          <a:ext cx="4032504" cy="4032504"/>
        </a:xfrm>
        <a:prstGeom prst="pie">
          <a:avLst>
            <a:gd name="adj1" fmla="val 16200000"/>
            <a:gd name="adj2" fmla="val 192857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Emotional</a:t>
          </a:r>
          <a:endParaRPr lang="en-US" sz="1700" kern="1200" dirty="0"/>
        </a:p>
      </dsp:txBody>
      <dsp:txXfrm>
        <a:off x="3954018" y="667283"/>
        <a:ext cx="960120" cy="768096"/>
      </dsp:txXfrm>
    </dsp:sp>
    <dsp:sp modelId="{10B507C2-F8B2-4BD9-86C9-9D9DA4B753E7}">
      <dsp:nvSpPr>
        <dsp:cNvPr id="0" name=""/>
        <dsp:cNvSpPr/>
      </dsp:nvSpPr>
      <dsp:spPr>
        <a:xfrm>
          <a:off x="1887359" y="357644"/>
          <a:ext cx="4032504" cy="4032504"/>
        </a:xfrm>
        <a:prstGeom prst="pie">
          <a:avLst>
            <a:gd name="adj1" fmla="val 19285716"/>
            <a:gd name="adj2" fmla="val 77142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Social</a:t>
          </a:r>
          <a:endParaRPr lang="en-US" sz="1700" kern="1200" dirty="0"/>
        </a:p>
      </dsp:txBody>
      <dsp:txXfrm>
        <a:off x="4626102" y="1819427"/>
        <a:ext cx="1104138" cy="672084"/>
      </dsp:txXfrm>
    </dsp:sp>
    <dsp:sp modelId="{E8C58E8C-FB76-4E51-9068-3D375D3CC69A}">
      <dsp:nvSpPr>
        <dsp:cNvPr id="0" name=""/>
        <dsp:cNvSpPr/>
      </dsp:nvSpPr>
      <dsp:spPr>
        <a:xfrm>
          <a:off x="1868637" y="439254"/>
          <a:ext cx="4032504" cy="4032504"/>
        </a:xfrm>
        <a:prstGeom prst="pie">
          <a:avLst>
            <a:gd name="adj1" fmla="val 771428"/>
            <a:gd name="adj2" fmla="val 385714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Health</a:t>
          </a:r>
          <a:endParaRPr lang="en-US" sz="1700" kern="1200" dirty="0"/>
        </a:p>
      </dsp:txBody>
      <dsp:txXfrm>
        <a:off x="4458081" y="2827553"/>
        <a:ext cx="960120" cy="744093"/>
      </dsp:txXfrm>
    </dsp:sp>
    <dsp:sp modelId="{B80D7DFC-575D-4428-8589-AF73B9475690}">
      <dsp:nvSpPr>
        <dsp:cNvPr id="0" name=""/>
        <dsp:cNvSpPr/>
      </dsp:nvSpPr>
      <dsp:spPr>
        <a:xfrm>
          <a:off x="1793747" y="475259"/>
          <a:ext cx="4032504" cy="4032504"/>
        </a:xfrm>
        <a:prstGeom prst="pie">
          <a:avLst>
            <a:gd name="adj1" fmla="val 3857226"/>
            <a:gd name="adj2" fmla="val 69428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Support</a:t>
          </a:r>
          <a:endParaRPr lang="en-US" sz="1700" kern="1200" dirty="0"/>
        </a:p>
      </dsp:txBody>
      <dsp:txXfrm>
        <a:off x="3341941" y="3643655"/>
        <a:ext cx="936117" cy="672084"/>
      </dsp:txXfrm>
    </dsp:sp>
    <dsp:sp modelId="{77FAB3B2-D803-4428-8083-26D1A725FFFD}">
      <dsp:nvSpPr>
        <dsp:cNvPr id="0" name=""/>
        <dsp:cNvSpPr/>
      </dsp:nvSpPr>
      <dsp:spPr>
        <a:xfrm>
          <a:off x="1718858" y="439254"/>
          <a:ext cx="4032504" cy="4032504"/>
        </a:xfrm>
        <a:prstGeom prst="pie">
          <a:avLst>
            <a:gd name="adj1" fmla="val 6942858"/>
            <a:gd name="adj2" fmla="val 1002857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Financial</a:t>
          </a:r>
          <a:endParaRPr lang="en-US" sz="1700" kern="1200" dirty="0"/>
        </a:p>
      </dsp:txBody>
      <dsp:txXfrm>
        <a:off x="2201798" y="2827553"/>
        <a:ext cx="960120" cy="744093"/>
      </dsp:txXfrm>
    </dsp:sp>
    <dsp:sp modelId="{DBAA4FD5-B628-41CF-BEDF-E89275A72D3C}">
      <dsp:nvSpPr>
        <dsp:cNvPr id="0" name=""/>
        <dsp:cNvSpPr/>
      </dsp:nvSpPr>
      <dsp:spPr>
        <a:xfrm>
          <a:off x="1700136" y="357644"/>
          <a:ext cx="4032504" cy="4032504"/>
        </a:xfrm>
        <a:prstGeom prst="pie">
          <a:avLst>
            <a:gd name="adj1" fmla="val 10028574"/>
            <a:gd name="adj2" fmla="val 131142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Brain support</a:t>
          </a:r>
          <a:endParaRPr lang="en-US" sz="1700" kern="1200" dirty="0"/>
        </a:p>
      </dsp:txBody>
      <dsp:txXfrm>
        <a:off x="1889759" y="1819427"/>
        <a:ext cx="1104138" cy="672084"/>
      </dsp:txXfrm>
    </dsp:sp>
    <dsp:sp modelId="{AC7DA45E-C765-46CC-BA96-CC87BB5C557D}">
      <dsp:nvSpPr>
        <dsp:cNvPr id="0" name=""/>
        <dsp:cNvSpPr/>
      </dsp:nvSpPr>
      <dsp:spPr>
        <a:xfrm>
          <a:off x="1751982" y="292836"/>
          <a:ext cx="4032504" cy="4032504"/>
        </a:xfrm>
        <a:prstGeom prst="pie">
          <a:avLst>
            <a:gd name="adj1" fmla="val 13114284"/>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Family Demand</a:t>
          </a:r>
          <a:endParaRPr lang="en-US" sz="1700" kern="1200" dirty="0"/>
        </a:p>
      </dsp:txBody>
      <dsp:txXfrm>
        <a:off x="2705861" y="667283"/>
        <a:ext cx="960120" cy="768096"/>
      </dsp:txXfrm>
    </dsp:sp>
    <dsp:sp modelId="{3A83BD48-BE2C-4215-86BB-B137468DA2C9}">
      <dsp:nvSpPr>
        <dsp:cNvPr id="0" name=""/>
        <dsp:cNvSpPr/>
      </dsp:nvSpPr>
      <dsp:spPr>
        <a:xfrm>
          <a:off x="1585680" y="43205"/>
          <a:ext cx="4531766" cy="4531766"/>
        </a:xfrm>
        <a:prstGeom prst="circularArrow">
          <a:avLst>
            <a:gd name="adj1" fmla="val 5085"/>
            <a:gd name="adj2" fmla="val 327528"/>
            <a:gd name="adj3" fmla="val 18957827"/>
            <a:gd name="adj4" fmla="val 1620034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623113-CF24-495D-A067-D5DC32DBE5C1}">
      <dsp:nvSpPr>
        <dsp:cNvPr id="0" name=""/>
        <dsp:cNvSpPr/>
      </dsp:nvSpPr>
      <dsp:spPr>
        <a:xfrm>
          <a:off x="1637853" y="108300"/>
          <a:ext cx="4531766" cy="4531766"/>
        </a:xfrm>
        <a:prstGeom prst="circularArrow">
          <a:avLst>
            <a:gd name="adj1" fmla="val 5085"/>
            <a:gd name="adj2" fmla="val 327528"/>
            <a:gd name="adj3" fmla="val 443744"/>
            <a:gd name="adj4" fmla="val 1928577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E6EB20-0393-4686-BA88-A73921877DD6}">
      <dsp:nvSpPr>
        <dsp:cNvPr id="0" name=""/>
        <dsp:cNvSpPr/>
      </dsp:nvSpPr>
      <dsp:spPr>
        <a:xfrm>
          <a:off x="1619064" y="189721"/>
          <a:ext cx="4531766" cy="4531766"/>
        </a:xfrm>
        <a:prstGeom prst="circularArrow">
          <a:avLst>
            <a:gd name="adj1" fmla="val 5085"/>
            <a:gd name="adj2" fmla="val 327528"/>
            <a:gd name="adj3" fmla="val 3529100"/>
            <a:gd name="adj4" fmla="val 77076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8A01F1-6CBF-43C5-9968-9B5C8C7DB252}">
      <dsp:nvSpPr>
        <dsp:cNvPr id="0" name=""/>
        <dsp:cNvSpPr/>
      </dsp:nvSpPr>
      <dsp:spPr>
        <a:xfrm>
          <a:off x="1544116" y="225522"/>
          <a:ext cx="4531766" cy="4531766"/>
        </a:xfrm>
        <a:prstGeom prst="circularArrow">
          <a:avLst>
            <a:gd name="adj1" fmla="val 5085"/>
            <a:gd name="adj2" fmla="val 327528"/>
            <a:gd name="adj3" fmla="val 6615046"/>
            <a:gd name="adj4" fmla="val 385742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520CB-E193-4E13-A51B-BD9F5C17FDD7}">
      <dsp:nvSpPr>
        <dsp:cNvPr id="0" name=""/>
        <dsp:cNvSpPr/>
      </dsp:nvSpPr>
      <dsp:spPr>
        <a:xfrm>
          <a:off x="1469168" y="189721"/>
          <a:ext cx="4531766" cy="4531766"/>
        </a:xfrm>
        <a:prstGeom prst="circularArrow">
          <a:avLst>
            <a:gd name="adj1" fmla="val 5085"/>
            <a:gd name="adj2" fmla="val 327528"/>
            <a:gd name="adj3" fmla="val 9701707"/>
            <a:gd name="adj4" fmla="val 694337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5F7F8A-57EC-4BE4-BCA0-5E041D5CB1A5}">
      <dsp:nvSpPr>
        <dsp:cNvPr id="0" name=""/>
        <dsp:cNvSpPr/>
      </dsp:nvSpPr>
      <dsp:spPr>
        <a:xfrm>
          <a:off x="1450380" y="108300"/>
          <a:ext cx="4531766" cy="4531766"/>
        </a:xfrm>
        <a:prstGeom prst="circularArrow">
          <a:avLst>
            <a:gd name="adj1" fmla="val 5085"/>
            <a:gd name="adj2" fmla="val 327528"/>
            <a:gd name="adj3" fmla="val 12786695"/>
            <a:gd name="adj4" fmla="val 10028727"/>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443686-F701-4365-B739-2CD2F6F266DA}">
      <dsp:nvSpPr>
        <dsp:cNvPr id="0" name=""/>
        <dsp:cNvSpPr/>
      </dsp:nvSpPr>
      <dsp:spPr>
        <a:xfrm>
          <a:off x="1502552" y="43205"/>
          <a:ext cx="4531766" cy="4531766"/>
        </a:xfrm>
        <a:prstGeom prst="circularArrow">
          <a:avLst>
            <a:gd name="adj1" fmla="val 5085"/>
            <a:gd name="adj2" fmla="val 327528"/>
            <a:gd name="adj3" fmla="val 15872129"/>
            <a:gd name="adj4" fmla="val 1311464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24402A-0570-4AC0-9AC8-6339F79D02C3}" type="datetimeFigureOut">
              <a:rPr lang="en-US" smtClean="0"/>
              <a:pPr/>
              <a:t>6/30/2014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1EBF70-8601-4CF3-B972-8A2F87AE466A}" type="slidenum">
              <a:rPr lang="en-US" smtClean="0"/>
              <a:pPr/>
              <a:t>‹#›</a:t>
            </a:fld>
            <a:endParaRPr lang="en-US"/>
          </a:p>
        </p:txBody>
      </p:sp>
    </p:spTree>
    <p:extLst>
      <p:ext uri="{BB962C8B-B14F-4D97-AF65-F5344CB8AC3E}">
        <p14:creationId xmlns:p14="http://schemas.microsoft.com/office/powerpoint/2010/main" xmlns="" val="1431727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C053F1-C161-4A06-9320-422A26B6BE23}" type="datetimeFigureOut">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F5307-B83A-4410-92FD-9B8E8365E70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053F1-C161-4A06-9320-422A26B6BE23}" type="datetimeFigureOut">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F5307-B83A-4410-92FD-9B8E8365E70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053F1-C161-4A06-9320-422A26B6BE23}" type="datetimeFigureOut">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F5307-B83A-4410-92FD-9B8E8365E70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053F1-C161-4A06-9320-422A26B6BE23}" type="datetimeFigureOut">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F5307-B83A-4410-92FD-9B8E8365E70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C053F1-C161-4A06-9320-422A26B6BE23}" type="datetimeFigureOut">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F5307-B83A-4410-92FD-9B8E8365E70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C053F1-C161-4A06-9320-422A26B6BE23}" type="datetimeFigureOut">
              <a:rPr lang="en-US" smtClean="0"/>
              <a:pPr/>
              <a:t>6/30/2014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F5307-B83A-4410-92FD-9B8E8365E70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C053F1-C161-4A06-9320-422A26B6BE23}" type="datetimeFigureOut">
              <a:rPr lang="en-US" smtClean="0"/>
              <a:pPr/>
              <a:t>6/30/2014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4F5307-B83A-4410-92FD-9B8E8365E70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C053F1-C161-4A06-9320-422A26B6BE23}" type="datetimeFigureOut">
              <a:rPr lang="en-US" smtClean="0"/>
              <a:pPr/>
              <a:t>6/30/2014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4F5307-B83A-4410-92FD-9B8E8365E70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053F1-C161-4A06-9320-422A26B6BE23}" type="datetimeFigureOut">
              <a:rPr lang="en-US" smtClean="0"/>
              <a:pPr/>
              <a:t>6/30/2014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4F5307-B83A-4410-92FD-9B8E8365E705}"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053F1-C161-4A06-9320-422A26B6BE23}" type="datetimeFigureOut">
              <a:rPr lang="en-US" smtClean="0"/>
              <a:pPr/>
              <a:t>6/30/2014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F5307-B83A-4410-92FD-9B8E8365E705}"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6C053F1-C161-4A06-9320-422A26B6BE23}" type="datetimeFigureOut">
              <a:rPr lang="en-US" smtClean="0"/>
              <a:pPr/>
              <a:t>6/30/2014</a:t>
            </a:fld>
            <a:endParaRPr lang="en-US"/>
          </a:p>
        </p:txBody>
      </p:sp>
      <p:sp>
        <p:nvSpPr>
          <p:cNvPr id="9" name="Slide Number Placeholder 8"/>
          <p:cNvSpPr>
            <a:spLocks noGrp="1"/>
          </p:cNvSpPr>
          <p:nvPr>
            <p:ph type="sldNum" sz="quarter" idx="11"/>
          </p:nvPr>
        </p:nvSpPr>
        <p:spPr/>
        <p:txBody>
          <a:bodyPr/>
          <a:lstStyle/>
          <a:p>
            <a:fld id="{EC4F5307-B83A-4410-92FD-9B8E8365E70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C4F5307-B83A-4410-92FD-9B8E8365E705}"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6C053F1-C161-4A06-9320-422A26B6BE23}" type="datetimeFigureOut">
              <a:rPr lang="en-US" smtClean="0"/>
              <a:pPr/>
              <a:t>6/30/2014</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jrtoriseva@genesee.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tevenchayes.com/" TargetMode="External"/><Relationship Id="rId2" Type="http://schemas.openxmlformats.org/officeDocument/2006/relationships/hyperlink" Target="http://www.lifeessentialscoaching.com/strategie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ambridge.org/us/academic/subjects/literature/anglo-saxon-and-medieval-literature/craft-thought-meditation-rhetoric-and-making-images-4001200"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543800" cy="2743200"/>
          </a:xfrm>
        </p:spPr>
        <p:txBody>
          <a:bodyPr/>
          <a:lstStyle/>
          <a:p>
            <a:r>
              <a:rPr lang="en-US" sz="3500" dirty="0"/>
              <a:t>Connecting to Strength: Advancing Academic Persistence in Accelerated Students</a:t>
            </a:r>
          </a:p>
        </p:txBody>
      </p:sp>
      <p:sp>
        <p:nvSpPr>
          <p:cNvPr id="3" name="Subtitle 2"/>
          <p:cNvSpPr>
            <a:spLocks noGrp="1"/>
          </p:cNvSpPr>
          <p:nvPr>
            <p:ph type="subTitle" idx="1"/>
          </p:nvPr>
        </p:nvSpPr>
        <p:spPr/>
        <p:txBody>
          <a:bodyPr/>
          <a:lstStyle/>
          <a:p>
            <a:r>
              <a:rPr lang="en-US" dirty="0" smtClean="0"/>
              <a:t>JoNelle Toriseva</a:t>
            </a:r>
          </a:p>
          <a:p>
            <a:r>
              <a:rPr lang="en-US" dirty="0" smtClean="0"/>
              <a:t>ALP Conference, Baltimore, MD, June 19</a:t>
            </a:r>
            <a:r>
              <a:rPr lang="en-US" baseline="30000" dirty="0" smtClean="0"/>
              <a:t>th</a:t>
            </a:r>
            <a:r>
              <a:rPr lang="en-US" dirty="0" smtClean="0"/>
              <a:t>, 2014</a:t>
            </a:r>
            <a:endParaRPr lang="en-US" dirty="0"/>
          </a:p>
        </p:txBody>
      </p:sp>
    </p:spTree>
    <p:extLst>
      <p:ext uri="{BB962C8B-B14F-4D97-AF65-F5344CB8AC3E}">
        <p14:creationId xmlns:p14="http://schemas.microsoft.com/office/powerpoint/2010/main" xmlns="" val="428672270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Write. React.</a:t>
            </a:r>
            <a:endParaRPr lang="en-US" dirty="0"/>
          </a:p>
        </p:txBody>
      </p:sp>
      <p:sp>
        <p:nvSpPr>
          <p:cNvPr id="3" name="Content Placeholder 2"/>
          <p:cNvSpPr>
            <a:spLocks noGrp="1"/>
          </p:cNvSpPr>
          <p:nvPr>
            <p:ph idx="1"/>
          </p:nvPr>
        </p:nvSpPr>
        <p:spPr/>
        <p:txBody>
          <a:bodyPr>
            <a:normAutofit/>
          </a:bodyPr>
          <a:lstStyle/>
          <a:p>
            <a:pPr marL="114300" indent="0">
              <a:buNone/>
            </a:pPr>
            <a:r>
              <a:rPr lang="en-US" sz="5100" dirty="0" smtClean="0"/>
              <a:t>Newsactivist.com</a:t>
            </a:r>
          </a:p>
          <a:p>
            <a:pPr marL="114300" indent="0">
              <a:buNone/>
            </a:pPr>
            <a:endParaRPr lang="en-US" sz="5800" dirty="0" smtClean="0"/>
          </a:p>
          <a:p>
            <a:pPr marL="114300" indent="0">
              <a:buNone/>
            </a:pPr>
            <a:r>
              <a:rPr lang="en-US" dirty="0" smtClean="0"/>
              <a:t>Gabriel </a:t>
            </a:r>
            <a:r>
              <a:rPr lang="en-US" dirty="0"/>
              <a:t>Flacks </a:t>
            </a:r>
          </a:p>
        </p:txBody>
      </p:sp>
      <p:sp>
        <p:nvSpPr>
          <p:cNvPr id="4" name="Content Placeholder 3"/>
          <p:cNvSpPr>
            <a:spLocks noGrp="1"/>
          </p:cNvSpPr>
          <p:nvPr>
            <p:ph sz="half" idx="4294967295"/>
          </p:nvPr>
        </p:nvSpPr>
        <p:spPr>
          <a:xfrm>
            <a:off x="304800" y="4038600"/>
            <a:ext cx="6172200" cy="2316163"/>
          </a:xfrm>
        </p:spPr>
        <p:txBody>
          <a:bodyPr>
            <a:normAutofit/>
          </a:bodyPr>
          <a:lstStyle/>
          <a:p>
            <a:pPr marL="114300" indent="0">
              <a:buNone/>
            </a:pPr>
            <a:r>
              <a:rPr lang="en-US" sz="6500" dirty="0" smtClean="0"/>
              <a:t>Metaliteracy.org</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xmlns="" val="359758999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limits engagement?</a:t>
            </a:r>
            <a:endParaRPr lang="en-US" dirty="0"/>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pPr marL="114300" indent="0">
              <a:buNone/>
            </a:pPr>
            <a:r>
              <a:rPr lang="en-US" dirty="0" smtClean="0"/>
              <a:t>Set yourself up for success…..</a:t>
            </a:r>
          </a:p>
          <a:p>
            <a:pPr marL="114300" indent="0">
              <a:buNone/>
            </a:pPr>
            <a:endParaRPr lang="en-US" dirty="0"/>
          </a:p>
          <a:p>
            <a:pPr marL="114300" indent="0">
              <a:buNone/>
            </a:pPr>
            <a:r>
              <a:rPr lang="en-US" dirty="0" smtClean="0"/>
              <a:t>Awareness is key. Here are areas to address with your classes:</a:t>
            </a:r>
          </a:p>
          <a:p>
            <a:pPr marL="114300" indent="0">
              <a:buNone/>
            </a:pPr>
            <a:endParaRPr lang="en-US" dirty="0" smtClean="0"/>
          </a:p>
          <a:p>
            <a:pPr marL="114300" indent="0">
              <a:buNone/>
            </a:pPr>
            <a:r>
              <a:rPr lang="en-US" dirty="0" smtClean="0"/>
              <a:t>Expect roadblocks. It might be impossible for you to get where you want without having negative beliefs, emotions or behavior.</a:t>
            </a:r>
          </a:p>
          <a:p>
            <a:pPr marL="114300" indent="0">
              <a:buNone/>
            </a:pPr>
            <a:endParaRPr lang="en-US" dirty="0" smtClean="0"/>
          </a:p>
          <a:p>
            <a:pPr marL="114300" indent="0">
              <a:buNone/>
            </a:pPr>
            <a:r>
              <a:rPr lang="en-US" dirty="0" smtClean="0"/>
              <a:t>Create the </a:t>
            </a:r>
            <a:r>
              <a:rPr lang="en-US" dirty="0"/>
              <a:t>environment for success: </a:t>
            </a:r>
          </a:p>
          <a:p>
            <a:pPr marL="114300" indent="0">
              <a:buNone/>
            </a:pPr>
            <a:r>
              <a:rPr lang="en-US" dirty="0"/>
              <a:t>at college, </a:t>
            </a:r>
            <a:endParaRPr lang="en-US" dirty="0" smtClean="0"/>
          </a:p>
          <a:p>
            <a:pPr marL="114300" indent="0">
              <a:buNone/>
            </a:pPr>
            <a:r>
              <a:rPr lang="en-US" dirty="0"/>
              <a:t>i</a:t>
            </a:r>
            <a:r>
              <a:rPr lang="en-US" dirty="0" smtClean="0"/>
              <a:t>n your social circles,</a:t>
            </a:r>
            <a:endParaRPr lang="en-US" dirty="0"/>
          </a:p>
          <a:p>
            <a:pPr marL="114300" indent="0">
              <a:buNone/>
            </a:pPr>
            <a:r>
              <a:rPr lang="en-US" dirty="0"/>
              <a:t>at home, </a:t>
            </a:r>
          </a:p>
          <a:p>
            <a:pPr marL="114300" indent="0">
              <a:buNone/>
            </a:pPr>
            <a:r>
              <a:rPr lang="en-US" dirty="0"/>
              <a:t>at work. </a:t>
            </a:r>
          </a:p>
        </p:txBody>
      </p:sp>
    </p:spTree>
    <p:extLst>
      <p:ext uri="{BB962C8B-B14F-4D97-AF65-F5344CB8AC3E}">
        <p14:creationId xmlns:p14="http://schemas.microsoft.com/office/powerpoint/2010/main" xmlns="" val="248157588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ad-Blocks2.jpg"/>
          <p:cNvPicPr>
            <a:picLocks noChangeAspect="1"/>
          </p:cNvPicPr>
          <p:nvPr/>
        </p:nvPicPr>
        <p:blipFill>
          <a:blip r:embed="rId2" cstate="print"/>
          <a:stretch>
            <a:fillRect/>
          </a:stretch>
        </p:blipFill>
        <p:spPr>
          <a:xfrm>
            <a:off x="609600" y="990600"/>
            <a:ext cx="6934200" cy="4800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your boulder….</a:t>
            </a:r>
            <a:endParaRPr lang="en-US" dirty="0"/>
          </a:p>
        </p:txBody>
      </p:sp>
      <p:pic>
        <p:nvPicPr>
          <p:cNvPr id="4" name="Content Placeholder 3" descr="Roadblock (1).jpg"/>
          <p:cNvPicPr>
            <a:picLocks noGrp="1" noChangeAspect="1"/>
          </p:cNvPicPr>
          <p:nvPr>
            <p:ph idx="1"/>
          </p:nvPr>
        </p:nvPicPr>
        <p:blipFill>
          <a:blip r:embed="rId2" cstate="print"/>
          <a:stretch>
            <a:fillRect/>
          </a:stretch>
        </p:blipFill>
        <p:spPr>
          <a:xfrm>
            <a:off x="1624012" y="2171700"/>
            <a:ext cx="5286375" cy="3657600"/>
          </a:xfrm>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the Decks….</a:t>
            </a:r>
            <a:r>
              <a:rPr lang="en-US" dirty="0"/>
              <a:t/>
            </a:r>
            <a:br>
              <a:rPr lang="en-US" dirty="0"/>
            </a:br>
            <a:endParaRPr lang="en-US" dirty="0"/>
          </a:p>
        </p:txBody>
      </p:sp>
      <p:sp>
        <p:nvSpPr>
          <p:cNvPr id="3" name="Content Placeholder 2"/>
          <p:cNvSpPr>
            <a:spLocks noGrp="1"/>
          </p:cNvSpPr>
          <p:nvPr>
            <p:ph sz="half" idx="1"/>
          </p:nvPr>
        </p:nvSpPr>
        <p:spPr/>
        <p:txBody>
          <a:bodyPr>
            <a:normAutofit fontScale="92500" lnSpcReduction="20000"/>
          </a:bodyPr>
          <a:lstStyle/>
          <a:p>
            <a:pPr marL="114300" indent="0">
              <a:buNone/>
            </a:pPr>
            <a:r>
              <a:rPr lang="en-US" b="1" u="sng" dirty="0" smtClean="0"/>
              <a:t>Identify Foes/Allies</a:t>
            </a:r>
            <a:endParaRPr lang="en-US" b="1" u="sng" dirty="0"/>
          </a:p>
          <a:p>
            <a:pPr marL="114300" indent="0">
              <a:buNone/>
            </a:pPr>
            <a:r>
              <a:rPr lang="en-US" dirty="0"/>
              <a:t>Do any of these areas need rebuilding?</a:t>
            </a:r>
          </a:p>
          <a:p>
            <a:pPr marL="114300" indent="0">
              <a:buNone/>
            </a:pPr>
            <a:r>
              <a:rPr lang="en-US" dirty="0"/>
              <a:t>Social</a:t>
            </a:r>
          </a:p>
          <a:p>
            <a:pPr marL="114300" indent="0">
              <a:buNone/>
            </a:pPr>
            <a:r>
              <a:rPr lang="en-US" dirty="0"/>
              <a:t>Family </a:t>
            </a:r>
          </a:p>
          <a:p>
            <a:pPr marL="114300" indent="0">
              <a:buNone/>
            </a:pPr>
            <a:r>
              <a:rPr lang="en-US" dirty="0"/>
              <a:t>Self</a:t>
            </a:r>
          </a:p>
          <a:p>
            <a:pPr marL="114300" indent="0">
              <a:buNone/>
            </a:pPr>
            <a:r>
              <a:rPr lang="en-US" dirty="0"/>
              <a:t>Health</a:t>
            </a:r>
          </a:p>
          <a:p>
            <a:pPr marL="114300" indent="0">
              <a:buNone/>
            </a:pPr>
            <a:r>
              <a:rPr lang="en-US" dirty="0"/>
              <a:t>Money</a:t>
            </a:r>
          </a:p>
          <a:p>
            <a:pPr marL="114300" indent="0">
              <a:buNone/>
            </a:pPr>
            <a:r>
              <a:rPr lang="en-US" dirty="0"/>
              <a:t>Living Situation</a:t>
            </a:r>
          </a:p>
          <a:p>
            <a:pPr marL="114300" indent="0">
              <a:buNone/>
            </a:pPr>
            <a:r>
              <a:rPr lang="en-US" dirty="0"/>
              <a:t>Transportation</a:t>
            </a:r>
          </a:p>
          <a:p>
            <a:pPr marL="114300" indent="0">
              <a:buNone/>
            </a:pPr>
            <a:r>
              <a:rPr lang="en-US" dirty="0"/>
              <a:t>Unforeseen emergencies</a:t>
            </a:r>
          </a:p>
          <a:p>
            <a:pPr marL="114300" indent="0">
              <a:buNone/>
            </a:pPr>
            <a:endParaRPr lang="en-US" dirty="0"/>
          </a:p>
        </p:txBody>
      </p:sp>
      <p:sp>
        <p:nvSpPr>
          <p:cNvPr id="8" name="Content Placeholder 7"/>
          <p:cNvSpPr>
            <a:spLocks noGrp="1"/>
          </p:cNvSpPr>
          <p:nvPr>
            <p:ph sz="half" idx="2"/>
          </p:nvPr>
        </p:nvSpPr>
        <p:spPr/>
        <p:txBody>
          <a:bodyPr>
            <a:normAutofit fontScale="92500" lnSpcReduction="20000"/>
          </a:bodyPr>
          <a:lstStyle/>
          <a:p>
            <a:pPr marL="114300" indent="0">
              <a:buNone/>
            </a:pPr>
            <a:endParaRPr lang="en-US" dirty="0"/>
          </a:p>
        </p:txBody>
      </p:sp>
    </p:spTree>
    <p:extLst>
      <p:ext uri="{BB962C8B-B14F-4D97-AF65-F5344CB8AC3E}">
        <p14:creationId xmlns:p14="http://schemas.microsoft.com/office/powerpoint/2010/main" xmlns="" val="379340761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Map…What areas do you have to look at…</a:t>
            </a:r>
            <a:endParaRPr lang="en-US" dirty="0"/>
          </a:p>
        </p:txBody>
      </p:sp>
      <p:graphicFrame>
        <p:nvGraphicFramePr>
          <p:cNvPr id="4" name="Content Placeholder 3"/>
          <p:cNvGraphicFramePr>
            <a:graphicFrameLocks noGrp="1"/>
          </p:cNvGraphicFramePr>
          <p:nvPr>
            <p:ph idx="1"/>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What’s keeping your from getting what you want in college?</a:t>
            </a:r>
            <a:endParaRPr lang="en-US" dirty="0"/>
          </a:p>
        </p:txBody>
      </p:sp>
      <p:sp>
        <p:nvSpPr>
          <p:cNvPr id="3" name="Content Placeholder 2"/>
          <p:cNvSpPr>
            <a:spLocks noGrp="1"/>
          </p:cNvSpPr>
          <p:nvPr>
            <p:ph idx="1"/>
          </p:nvPr>
        </p:nvSpPr>
        <p:spPr/>
        <p:txBody>
          <a:bodyPr/>
          <a:lstStyle/>
          <a:p>
            <a:pPr>
              <a:buNone/>
            </a:pPr>
            <a:r>
              <a:rPr lang="en-US" sz="1100" dirty="0" smtClean="0"/>
              <a:t>Here are some activities from Allison Miller’s work: Life Essentials </a:t>
            </a:r>
          </a:p>
          <a:p>
            <a:pPr>
              <a:buNone/>
            </a:pPr>
            <a:r>
              <a:rPr lang="en-US" b="1" dirty="0" smtClean="0"/>
              <a:t>Get Results, and Move on With Your Life</a:t>
            </a:r>
          </a:p>
          <a:p>
            <a:pPr>
              <a:buNone/>
            </a:pPr>
            <a:endParaRPr lang="en-US" b="1" dirty="0" smtClean="0"/>
          </a:p>
          <a:p>
            <a:endParaRPr lang="en-US" b="1" dirty="0"/>
          </a:p>
          <a:p>
            <a:r>
              <a:rPr lang="en-US" b="1" dirty="0" smtClean="0"/>
              <a:t>Overcome Economic, Societal and Psychological </a:t>
            </a:r>
            <a:r>
              <a:rPr lang="en-US" b="1" dirty="0"/>
              <a:t>Barriers, </a:t>
            </a:r>
            <a:endParaRPr lang="en-US" b="1" dirty="0" smtClean="0"/>
          </a:p>
          <a:p>
            <a:endParaRPr lang="en-US" b="1" dirty="0"/>
          </a:p>
          <a:p>
            <a:r>
              <a:rPr lang="en-US" b="1" dirty="0" smtClean="0"/>
              <a:t>So that you can learn, grow as a person, stretch yourself intellectually, psychologically and creatively. </a:t>
            </a:r>
          </a:p>
          <a:p>
            <a:r>
              <a:rPr lang="en-US" b="1" dirty="0" smtClean="0"/>
              <a:t>Cultivate a Growth Mind-Set</a:t>
            </a:r>
            <a:endParaRPr lang="en-US" b="1" dirty="0"/>
          </a:p>
          <a:p>
            <a:endParaRPr lang="en-US" dirty="0"/>
          </a:p>
        </p:txBody>
      </p:sp>
    </p:spTree>
    <p:extLst>
      <p:ext uri="{BB962C8B-B14F-4D97-AF65-F5344CB8AC3E}">
        <p14:creationId xmlns:p14="http://schemas.microsoft.com/office/powerpoint/2010/main" xmlns="" val="76335083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yours to the mix….</a:t>
            </a:r>
            <a:endParaRPr lang="en-US" dirty="0"/>
          </a:p>
        </p:txBody>
      </p:sp>
      <p:pic>
        <p:nvPicPr>
          <p:cNvPr id="4" name="Content Placeholder 3" descr="relationship_roadblocks.jpg"/>
          <p:cNvPicPr>
            <a:picLocks noGrp="1" noChangeAspect="1"/>
          </p:cNvPicPr>
          <p:nvPr>
            <p:ph idx="1"/>
          </p:nvPr>
        </p:nvPicPr>
        <p:blipFill>
          <a:blip r:embed="rId2" cstate="print"/>
          <a:stretch>
            <a:fillRect/>
          </a:stretch>
        </p:blipFill>
        <p:spPr>
          <a:xfrm>
            <a:off x="1409700" y="1143001"/>
            <a:ext cx="5715000" cy="4462462"/>
          </a:xfrm>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ccess.jpg"/>
          <p:cNvPicPr>
            <a:picLocks noChangeAspect="1"/>
          </p:cNvPicPr>
          <p:nvPr/>
        </p:nvPicPr>
        <p:blipFill>
          <a:blip r:embed="rId2" cstate="print"/>
          <a:stretch>
            <a:fillRect/>
          </a:stretch>
        </p:blipFill>
        <p:spPr>
          <a:xfrm>
            <a:off x="1371600" y="0"/>
            <a:ext cx="6172200" cy="6400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blocks you from engaging in college?</a:t>
            </a:r>
            <a:endParaRPr lang="en-US" dirty="0"/>
          </a:p>
        </p:txBody>
      </p:sp>
      <p:sp>
        <p:nvSpPr>
          <p:cNvPr id="3" name="Content Placeholder 2"/>
          <p:cNvSpPr>
            <a:spLocks noGrp="1"/>
          </p:cNvSpPr>
          <p:nvPr>
            <p:ph idx="1"/>
          </p:nvPr>
        </p:nvSpPr>
        <p:spPr/>
        <p:txBody>
          <a:bodyPr>
            <a:normAutofit/>
          </a:bodyPr>
          <a:lstStyle/>
          <a:p>
            <a:pPr marL="114300" indent="0">
              <a:buNone/>
            </a:pPr>
            <a:endParaRPr lang="en-US" dirty="0" smtClean="0"/>
          </a:p>
          <a:p>
            <a:pPr marL="114300" indent="0">
              <a:buNone/>
            </a:pPr>
            <a:endParaRPr lang="en-US" dirty="0"/>
          </a:p>
        </p:txBody>
      </p:sp>
    </p:spTree>
    <p:extLst>
      <p:ext uri="{BB962C8B-B14F-4D97-AF65-F5344CB8AC3E}">
        <p14:creationId xmlns:p14="http://schemas.microsoft.com/office/powerpoint/2010/main" xmlns="" val="134520906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1" dirty="0" smtClean="0"/>
              <a:t>Connecting to Strength: Advancing Academic Persistence in Accelerated Students</a:t>
            </a:r>
            <a:endParaRPr lang="en-US" sz="2400" dirty="0"/>
          </a:p>
        </p:txBody>
      </p:sp>
      <p:sp>
        <p:nvSpPr>
          <p:cNvPr id="3" name="Content Placeholder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pPr fontAlgn="base">
              <a:buNone/>
            </a:pPr>
            <a:r>
              <a:rPr lang="en-US" dirty="0" smtClean="0"/>
              <a:t/>
            </a:r>
            <a:br>
              <a:rPr lang="en-US" dirty="0" smtClean="0"/>
            </a:br>
            <a:r>
              <a:rPr lang="en-US" dirty="0" smtClean="0">
                <a:solidFill>
                  <a:schemeClr val="tx2">
                    <a:lumMod val="50000"/>
                  </a:schemeClr>
                </a:solidFill>
              </a:rPr>
              <a:t>JoNelle Toriseva, </a:t>
            </a:r>
            <a:r>
              <a:rPr lang="en-US" dirty="0" smtClean="0">
                <a:solidFill>
                  <a:schemeClr val="tx2">
                    <a:lumMod val="50000"/>
                  </a:schemeClr>
                </a:solidFill>
              </a:rPr>
              <a:t>SUNY-Genesee </a:t>
            </a:r>
            <a:r>
              <a:rPr lang="en-US" dirty="0" smtClean="0">
                <a:solidFill>
                  <a:schemeClr val="tx2">
                    <a:lumMod val="50000"/>
                  </a:schemeClr>
                </a:solidFill>
              </a:rPr>
              <a:t>Community </a:t>
            </a:r>
            <a:r>
              <a:rPr lang="en-US" dirty="0" smtClean="0">
                <a:solidFill>
                  <a:schemeClr val="tx2">
                    <a:lumMod val="50000"/>
                  </a:schemeClr>
                </a:solidFill>
              </a:rPr>
              <a:t>College                                                                                   	                                 </a:t>
            </a:r>
            <a:r>
              <a:rPr lang="en-US" dirty="0" smtClean="0">
                <a:solidFill>
                  <a:schemeClr val="tx2">
                    <a:lumMod val="50000"/>
                  </a:schemeClr>
                </a:solidFill>
                <a:hlinkClick r:id="rId2"/>
              </a:rPr>
              <a:t>jrtoriseva@genesee.edu</a:t>
            </a:r>
            <a:endParaRPr lang="en-US" dirty="0" smtClean="0">
              <a:solidFill>
                <a:schemeClr val="tx2">
                  <a:lumMod val="50000"/>
                </a:schemeClr>
              </a:solidFill>
            </a:endParaRPr>
          </a:p>
          <a:p>
            <a:pPr fontAlgn="base">
              <a:buNone/>
            </a:pPr>
            <a:r>
              <a:rPr lang="en-US" dirty="0" smtClean="0">
                <a:solidFill>
                  <a:schemeClr val="tx2">
                    <a:lumMod val="50000"/>
                  </a:schemeClr>
                </a:solidFill>
              </a:rPr>
              <a:t>	Getting to academic engagement is a crucial step for student success. This presentation centers on ways to help students connect to their strengths to achieve their academic goals. With a focus on academic writing projects, we will discuss ways of developing and increasing academic persistence by overcoming emotional, behavioral &amp; thinking issues and using cognitive apprenticeship, contextualization and experiential writing. </a:t>
            </a:r>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Devising Timelines:</a:t>
            </a:r>
          </a:p>
        </p:txBody>
      </p:sp>
      <p:sp>
        <p:nvSpPr>
          <p:cNvPr id="3" name="Content Placeholder 2"/>
          <p:cNvSpPr>
            <a:spLocks noGrp="1"/>
          </p:cNvSpPr>
          <p:nvPr>
            <p:ph sz="half" idx="1"/>
          </p:nvPr>
        </p:nvSpPr>
        <p:spPr/>
        <p:txBody>
          <a:bodyPr>
            <a:normAutofit fontScale="85000" lnSpcReduction="20000"/>
          </a:bodyPr>
          <a:lstStyle/>
          <a:p>
            <a:pPr marL="114300" indent="0">
              <a:buNone/>
            </a:pPr>
            <a:r>
              <a:rPr lang="en-US" dirty="0" smtClean="0"/>
              <a:t>Avoiding </a:t>
            </a:r>
            <a:r>
              <a:rPr lang="en-US" dirty="0"/>
              <a:t>a Breakdown by Breaking It </a:t>
            </a:r>
            <a:r>
              <a:rPr lang="en-US" dirty="0" smtClean="0"/>
              <a:t>Down</a:t>
            </a:r>
          </a:p>
          <a:p>
            <a:pPr marL="114300" indent="0">
              <a:buNone/>
            </a:pPr>
            <a:endParaRPr lang="en-US" dirty="0" smtClean="0"/>
          </a:p>
          <a:p>
            <a:pPr marL="114300" indent="0">
              <a:buNone/>
            </a:pPr>
            <a:r>
              <a:rPr lang="en-US" dirty="0" smtClean="0"/>
              <a:t>Make an Action Plan</a:t>
            </a:r>
          </a:p>
          <a:p>
            <a:pPr marL="114300" indent="0">
              <a:buNone/>
            </a:pPr>
            <a:r>
              <a:rPr lang="en-US" dirty="0" smtClean="0"/>
              <a:t>Your Choice of Scope:</a:t>
            </a:r>
          </a:p>
          <a:p>
            <a:pPr marL="114300" indent="0">
              <a:buNone/>
            </a:pPr>
            <a:r>
              <a:rPr lang="en-US" dirty="0" smtClean="0"/>
              <a:t>--Project Plan</a:t>
            </a:r>
          </a:p>
          <a:p>
            <a:pPr marL="114300" indent="0">
              <a:buNone/>
            </a:pPr>
            <a:r>
              <a:rPr lang="en-US" dirty="0" smtClean="0"/>
              <a:t>--Class Plan</a:t>
            </a:r>
          </a:p>
          <a:p>
            <a:pPr marL="114300" indent="0">
              <a:buNone/>
            </a:pPr>
            <a:r>
              <a:rPr lang="en-US" dirty="0" smtClean="0"/>
              <a:t>--Semester Plan</a:t>
            </a:r>
          </a:p>
          <a:p>
            <a:pPr marL="114300" indent="0">
              <a:buNone/>
            </a:pPr>
            <a:r>
              <a:rPr lang="en-US" dirty="0" smtClean="0"/>
              <a:t>--Daily Plan</a:t>
            </a:r>
          </a:p>
          <a:p>
            <a:pPr marL="114300" indent="0">
              <a:buNone/>
            </a:pPr>
            <a:r>
              <a:rPr lang="en-US" dirty="0" smtClean="0"/>
              <a:t>--Weekly Plan</a:t>
            </a:r>
            <a:endParaRPr lang="en-US" dirty="0"/>
          </a:p>
        </p:txBody>
      </p:sp>
      <p:sp>
        <p:nvSpPr>
          <p:cNvPr id="4" name="Content Placeholder 3"/>
          <p:cNvSpPr>
            <a:spLocks noGrp="1"/>
          </p:cNvSpPr>
          <p:nvPr>
            <p:ph sz="half" idx="2"/>
          </p:nvPr>
        </p:nvSpPr>
        <p:spPr/>
        <p:txBody>
          <a:bodyPr>
            <a:normAutofit fontScale="85000" lnSpcReduction="20000"/>
          </a:bodyPr>
          <a:lstStyle/>
          <a:p>
            <a:pPr marL="114300" indent="0">
              <a:buNone/>
            </a:pPr>
            <a:r>
              <a:rPr lang="en-US" dirty="0" smtClean="0"/>
              <a:t>-Tame your e-mail, phone calls &amp; other distractions</a:t>
            </a:r>
          </a:p>
          <a:p>
            <a:pPr marL="114300" indent="0">
              <a:buNone/>
            </a:pPr>
            <a:r>
              <a:rPr lang="en-US" dirty="0" smtClean="0"/>
              <a:t>-Create a conducive work environment by taking time each work to organize and refresh</a:t>
            </a:r>
          </a:p>
          <a:p>
            <a:pPr marL="114300" indent="0">
              <a:buNone/>
            </a:pPr>
            <a:r>
              <a:rPr lang="en-US" dirty="0" smtClean="0"/>
              <a:t>-Plan small actions to start your work. </a:t>
            </a:r>
          </a:p>
          <a:p>
            <a:pPr marL="114300" indent="0">
              <a:buNone/>
            </a:pPr>
            <a:r>
              <a:rPr lang="en-US" dirty="0" smtClean="0"/>
              <a:t>-Study/write a few sentences/moments more</a:t>
            </a:r>
          </a:p>
          <a:p>
            <a:pPr marL="114300" indent="0">
              <a:buNone/>
            </a:pPr>
            <a:r>
              <a:rPr lang="en-US" dirty="0" smtClean="0"/>
              <a:t>-Team up with others</a:t>
            </a:r>
          </a:p>
          <a:p>
            <a:pPr marL="114300" indent="0">
              <a:buNone/>
            </a:pPr>
            <a:r>
              <a:rPr lang="en-US" dirty="0" smtClean="0"/>
              <a:t>-Acknowledge your achievements</a:t>
            </a:r>
          </a:p>
          <a:p>
            <a:endParaRPr lang="en-US" dirty="0"/>
          </a:p>
        </p:txBody>
      </p:sp>
    </p:spTree>
    <p:extLst>
      <p:ext uri="{BB962C8B-B14F-4D97-AF65-F5344CB8AC3E}">
        <p14:creationId xmlns:p14="http://schemas.microsoft.com/office/powerpoint/2010/main" xmlns="" val="253204420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pitfalls…</a:t>
            </a:r>
            <a:endParaRPr lang="en-US" dirty="0"/>
          </a:p>
        </p:txBody>
      </p:sp>
      <p:sp>
        <p:nvSpPr>
          <p:cNvPr id="3" name="Content Placeholder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pPr marL="114300" indent="0">
              <a:buNone/>
            </a:pPr>
            <a:r>
              <a:rPr lang="en-US" dirty="0" smtClean="0"/>
              <a:t>Locate the </a:t>
            </a:r>
            <a:r>
              <a:rPr lang="en-US" dirty="0"/>
              <a:t>Traps of Negative Thinking</a:t>
            </a:r>
            <a:r>
              <a:rPr lang="en-US" dirty="0" smtClean="0"/>
              <a:t>,</a:t>
            </a:r>
          </a:p>
          <a:p>
            <a:pPr marL="114300" indent="0">
              <a:buNone/>
            </a:pPr>
            <a:r>
              <a:rPr lang="en-US" dirty="0" smtClean="0"/>
              <a:t>Feeling</a:t>
            </a:r>
            <a:r>
              <a:rPr lang="en-US" dirty="0"/>
              <a:t>, </a:t>
            </a:r>
            <a:endParaRPr lang="en-US" dirty="0" smtClean="0"/>
          </a:p>
          <a:p>
            <a:pPr marL="114300" indent="0">
              <a:buNone/>
            </a:pPr>
            <a:r>
              <a:rPr lang="en-US" dirty="0" smtClean="0"/>
              <a:t>and Behaving</a:t>
            </a:r>
          </a:p>
          <a:p>
            <a:pPr marL="114300" indent="0">
              <a:buNone/>
            </a:pPr>
            <a:endParaRPr lang="en-US" dirty="0" smtClean="0"/>
          </a:p>
          <a:p>
            <a:pPr marL="114300" indent="0">
              <a:buNone/>
            </a:pPr>
            <a:r>
              <a:rPr lang="en-US" dirty="0" smtClean="0"/>
              <a:t>Practice mindfulness.</a:t>
            </a:r>
          </a:p>
          <a:p>
            <a:pPr marL="114300" indent="0">
              <a:buNone/>
            </a:pPr>
            <a:r>
              <a:rPr lang="en-US" dirty="0" smtClean="0"/>
              <a:t>Accept that there are thinking, feeling, behaving traps.</a:t>
            </a:r>
          </a:p>
          <a:p>
            <a:pPr marL="114300" indent="0">
              <a:buNone/>
            </a:pPr>
            <a:r>
              <a:rPr lang="en-US" sz="2000" dirty="0" smtClean="0"/>
              <a:t>2 common types :</a:t>
            </a:r>
            <a:endParaRPr lang="en-US" dirty="0"/>
          </a:p>
          <a:p>
            <a:pPr>
              <a:buNone/>
            </a:pPr>
            <a:r>
              <a:rPr lang="en-US" dirty="0" smtClean="0">
                <a:solidFill>
                  <a:schemeClr val="tx1">
                    <a:lumMod val="90000"/>
                    <a:lumOff val="10000"/>
                  </a:schemeClr>
                </a:solidFill>
              </a:rPr>
              <a:t>Buying Your Thoughts </a:t>
            </a:r>
            <a:r>
              <a:rPr lang="en-US" dirty="0" smtClean="0"/>
              <a:t>(fuse event with evaluation) </a:t>
            </a:r>
            <a:r>
              <a:rPr lang="en-US" i="1" dirty="0" smtClean="0"/>
              <a:t>e.g. I have</a:t>
            </a:r>
          </a:p>
          <a:p>
            <a:pPr>
              <a:buNone/>
            </a:pPr>
            <a:r>
              <a:rPr lang="en-US" i="1" dirty="0" smtClean="0"/>
              <a:t>difficulty understanding a reading because I‘m not smart.</a:t>
            </a:r>
          </a:p>
          <a:p>
            <a:pPr>
              <a:buNone/>
            </a:pPr>
            <a:r>
              <a:rPr lang="en-US" dirty="0" smtClean="0"/>
              <a:t>The evaluative thought and the event become one and you buy the thought at face value. </a:t>
            </a:r>
          </a:p>
          <a:p>
            <a:pPr>
              <a:buNone/>
            </a:pPr>
            <a:r>
              <a:rPr lang="en-US" dirty="0" smtClean="0">
                <a:solidFill>
                  <a:schemeClr val="tx1">
                    <a:lumMod val="90000"/>
                    <a:lumOff val="10000"/>
                  </a:schemeClr>
                </a:solidFill>
              </a:rPr>
              <a:t>Yes-But Thoughts (justify your inaction with your own thoughts and feelings) e.g. I’d like to do my problems today but I don’t know how. </a:t>
            </a:r>
          </a:p>
          <a:p>
            <a:pPr>
              <a:buNone/>
            </a:pPr>
            <a:r>
              <a:rPr lang="en-US" dirty="0" smtClean="0">
                <a:solidFill>
                  <a:schemeClr val="tx1">
                    <a:lumMod val="90000"/>
                    <a:lumOff val="10000"/>
                  </a:schemeClr>
                </a:solidFill>
              </a:rPr>
              <a:t>The but here prevents you from moving forward &amp; from asking for help. </a:t>
            </a:r>
          </a:p>
          <a:p>
            <a:pPr>
              <a:buNone/>
            </a:pPr>
            <a:endParaRPr lang="en-US" dirty="0" smtClean="0"/>
          </a:p>
          <a:p>
            <a:pPr>
              <a:buNone/>
            </a:pPr>
            <a:endParaRPr lang="en-US" dirty="0"/>
          </a:p>
          <a:p>
            <a:endParaRPr lang="en-US" dirty="0" smtClean="0"/>
          </a:p>
          <a:p>
            <a:endParaRPr lang="en-US" dirty="0"/>
          </a:p>
          <a:p>
            <a:endParaRPr lang="en-US" dirty="0" smtClean="0"/>
          </a:p>
          <a:p>
            <a:endParaRPr lang="en-US" sz="1400" dirty="0"/>
          </a:p>
        </p:txBody>
      </p:sp>
    </p:spTree>
    <p:extLst>
      <p:ext uri="{BB962C8B-B14F-4D97-AF65-F5344CB8AC3E}">
        <p14:creationId xmlns:p14="http://schemas.microsoft.com/office/powerpoint/2010/main" xmlns="" val="405748979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hino-road-block.jpg"/>
          <p:cNvPicPr>
            <a:picLocks noChangeAspect="1"/>
          </p:cNvPicPr>
          <p:nvPr/>
        </p:nvPicPr>
        <p:blipFill>
          <a:blip r:embed="rId2" cstate="print"/>
          <a:stretch>
            <a:fillRect/>
          </a:stretch>
        </p:blipFill>
        <p:spPr>
          <a:xfrm>
            <a:off x="1381125" y="1014412"/>
            <a:ext cx="6381750" cy="48291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t>
            </a:r>
            <a:r>
              <a:rPr lang="en-US" sz="4800" dirty="0" smtClean="0"/>
              <a:t>Cognitive </a:t>
            </a:r>
            <a:r>
              <a:rPr lang="en-US" sz="4800" dirty="0" err="1" smtClean="0"/>
              <a:t>Defusion</a:t>
            </a:r>
            <a:r>
              <a:rPr lang="en-US" sz="4800" dirty="0" smtClean="0"/>
              <a:t>: </a:t>
            </a:r>
            <a:endParaRPr lang="en-US" dirty="0"/>
          </a:p>
        </p:txBody>
      </p:sp>
      <p:sp>
        <p:nvSpPr>
          <p:cNvPr id="3" name="Content Placeholder 2"/>
          <p:cNvSpPr>
            <a:spLocks noGrp="1"/>
          </p:cNvSpPr>
          <p:nvPr>
            <p:ph idx="1"/>
          </p:nvPr>
        </p:nvSpPr>
        <p:spPr/>
        <p:txBody>
          <a:bodyPr/>
          <a:lstStyle/>
          <a:p>
            <a:r>
              <a:rPr lang="en-US" dirty="0" smtClean="0"/>
              <a:t>Purpose: Detangle your evaluations or interpretations of events from your actual experience.</a:t>
            </a:r>
          </a:p>
          <a:p>
            <a:r>
              <a:rPr lang="en-US" dirty="0" smtClean="0"/>
              <a:t>Helps you recognize and experience your evaluative thoughts and unwanted feelings as something that you have, but they do not define you or your experience.</a:t>
            </a:r>
          </a:p>
          <a:p>
            <a:r>
              <a:rPr lang="en-US" dirty="0" smtClean="0"/>
              <a:t>Say “I am having the thought that…”</a:t>
            </a:r>
          </a:p>
          <a:p>
            <a:r>
              <a:rPr lang="en-US" dirty="0" smtClean="0"/>
              <a:t>Consider the difference between “I’m not smart enough to do this;” and “I am having the thought that I’m not smart enough to do this.” In the defused statement you can create some distance and see it as merely a thought. You are able to look at your thoughts as an observer instead of only being able to look out at your world through the lens of your thought. This can be used to address body sensations&amp; emotions </a:t>
            </a:r>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Examples of Cognitive </a:t>
            </a:r>
            <a:r>
              <a:rPr lang="en-US" sz="2800" dirty="0" err="1" smtClean="0"/>
              <a:t>Defusion</a:t>
            </a:r>
            <a:r>
              <a:rPr lang="en-US" sz="2800" dirty="0" smtClean="0"/>
              <a:t> to Free Yourself from Buying Your Thoughts &amp; Feelings</a:t>
            </a:r>
            <a:endParaRPr lang="en-US" sz="2800" dirty="0"/>
          </a:p>
        </p:txBody>
      </p:sp>
      <p:sp>
        <p:nvSpPr>
          <p:cNvPr id="3" name="Content Placeholder 2"/>
          <p:cNvSpPr>
            <a:spLocks noGrp="1"/>
          </p:cNvSpPr>
          <p:nvPr>
            <p:ph idx="1"/>
          </p:nvPr>
        </p:nvSpPr>
        <p:spPr/>
        <p:txBody>
          <a:bodyPr>
            <a:normAutofit fontScale="92500"/>
          </a:bodyPr>
          <a:lstStyle/>
          <a:p>
            <a:r>
              <a:rPr lang="en-US" dirty="0" smtClean="0"/>
              <a:t>“I am having the thought that I should always be doing homework.”</a:t>
            </a:r>
          </a:p>
          <a:p>
            <a:r>
              <a:rPr lang="en-US" dirty="0" smtClean="0"/>
              <a:t>“My mind is telling me that I don’t have enough time to make any progress in class today.”</a:t>
            </a:r>
          </a:p>
          <a:p>
            <a:r>
              <a:rPr lang="en-US" dirty="0" smtClean="0"/>
              <a:t>“I am buying the thought that I need to feel highly inspired to write my essay.”</a:t>
            </a:r>
          </a:p>
          <a:p>
            <a:r>
              <a:rPr lang="en-US" dirty="0" smtClean="0"/>
              <a:t>“There goes my mind again thinking my work needs to be perfect.”</a:t>
            </a:r>
          </a:p>
          <a:p>
            <a:r>
              <a:rPr lang="en-US" dirty="0" smtClean="0"/>
              <a:t>“I am noticing that my chest is tight, my stomach hurts, and I am feeling fearful.”</a:t>
            </a:r>
          </a:p>
          <a:p>
            <a:r>
              <a:rPr lang="en-US" dirty="0" smtClean="0"/>
              <a:t>My fears about finding a job and what comes after my degree are knocking on the door.</a:t>
            </a:r>
          </a:p>
          <a:p>
            <a:r>
              <a:rPr lang="en-US" dirty="0" smtClean="0"/>
              <a:t>“I am having the feeling of being depressed and overwhelmed.”</a:t>
            </a:r>
          </a:p>
          <a:p>
            <a:r>
              <a:rPr lang="en-US" dirty="0" smtClean="0"/>
              <a:t>“I am having the experience of shame about the time I spend procrastinating”.                                             </a:t>
            </a:r>
            <a:r>
              <a:rPr lang="en-US" sz="1100" dirty="0" smtClean="0"/>
              <a:t>(p. 56) Finish…Alison B. Miller</a:t>
            </a:r>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lf care 3.jpg"/>
          <p:cNvPicPr>
            <a:picLocks noChangeAspect="1"/>
          </p:cNvPicPr>
          <p:nvPr/>
        </p:nvPicPr>
        <p:blipFill>
          <a:blip r:embed="rId2" cstate="print"/>
          <a:stretch>
            <a:fillRect/>
          </a:stretch>
        </p:blipFill>
        <p:spPr>
          <a:xfrm>
            <a:off x="685800" y="228600"/>
            <a:ext cx="7772400" cy="6400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lf care 2.jpg"/>
          <p:cNvPicPr>
            <a:picLocks noChangeAspect="1"/>
          </p:cNvPicPr>
          <p:nvPr/>
        </p:nvPicPr>
        <p:blipFill>
          <a:blip r:embed="rId2" cstate="print"/>
          <a:stretch>
            <a:fillRect/>
          </a:stretch>
        </p:blipFill>
        <p:spPr>
          <a:xfrm>
            <a:off x="304800" y="152400"/>
            <a:ext cx="8229600" cy="6324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ahead for detours…</a:t>
            </a:r>
            <a:endParaRPr lang="en-US" dirty="0"/>
          </a:p>
        </p:txBody>
      </p:sp>
      <p:pic>
        <p:nvPicPr>
          <p:cNvPr id="4" name="Content Placeholder 3" descr="detour1.jpg"/>
          <p:cNvPicPr>
            <a:picLocks noGrp="1" noChangeAspect="1"/>
          </p:cNvPicPr>
          <p:nvPr>
            <p:ph idx="1"/>
          </p:nvPr>
        </p:nvPicPr>
        <p:blipFill>
          <a:blip r:embed="rId2" cstate="print"/>
          <a:stretch>
            <a:fillRect/>
          </a:stretch>
        </p:blipFill>
        <p:spPr>
          <a:xfrm>
            <a:off x="2238375" y="2657475"/>
            <a:ext cx="4057650" cy="2686050"/>
          </a:xfrm>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own Self-Care Plan:</a:t>
            </a:r>
            <a:endParaRPr lang="en-US" dirty="0"/>
          </a:p>
        </p:txBody>
      </p:sp>
      <p:pic>
        <p:nvPicPr>
          <p:cNvPr id="5" name="Content Placeholder 4" descr="iggy_self_care1.jpg"/>
          <p:cNvPicPr>
            <a:picLocks noGrp="1" noChangeAspect="1"/>
          </p:cNvPicPr>
          <p:nvPr>
            <p:ph idx="1"/>
          </p:nvPr>
        </p:nvPicPr>
        <p:blipFill>
          <a:blip r:embed="rId2" cstate="print"/>
          <a:stretch>
            <a:fillRect/>
          </a:stretch>
        </p:blipFill>
        <p:spPr>
          <a:xfrm>
            <a:off x="1066800" y="1600200"/>
            <a:ext cx="6400800" cy="4800600"/>
          </a:xfrm>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&amp; Resources:</a:t>
            </a:r>
            <a:endParaRPr lang="en-US" dirty="0"/>
          </a:p>
        </p:txBody>
      </p:sp>
      <p:sp>
        <p:nvSpPr>
          <p:cNvPr id="3" name="Content Placeholder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lstStyle/>
          <a:p>
            <a:pPr marL="114300" indent="0">
              <a:buNone/>
            </a:pPr>
            <a:r>
              <a:rPr lang="en-US" sz="2400" dirty="0"/>
              <a:t>- With thanks to Center for Community College Student Engagement. (2013). </a:t>
            </a:r>
            <a:r>
              <a:rPr lang="en-US" sz="2400" i="1" dirty="0"/>
              <a:t>A Matter of Degrees: Engaging Practices, Engaging Students (High-Impact Practices for Community College Student Engagement). </a:t>
            </a:r>
            <a:r>
              <a:rPr lang="en-US" sz="2400" dirty="0"/>
              <a:t>Austin, TX: The University of Texas at Austin, Community College Leadership Program.</a:t>
            </a:r>
          </a:p>
          <a:p>
            <a:pPr marL="114300" indent="0">
              <a:buNone/>
            </a:pPr>
            <a:r>
              <a:rPr lang="en-US" sz="2400" dirty="0" smtClean="0"/>
              <a:t>-Allison Miller’s “Finish Your Dissertation” &amp; </a:t>
            </a:r>
            <a:r>
              <a:rPr lang="en-US" sz="2400" dirty="0"/>
              <a:t>Life Essentials </a:t>
            </a:r>
            <a:r>
              <a:rPr lang="en-US" sz="2400" dirty="0">
                <a:solidFill>
                  <a:schemeClr val="accent4">
                    <a:lumMod val="75000"/>
                  </a:schemeClr>
                </a:solidFill>
                <a:hlinkClick r:id="rId2"/>
              </a:rPr>
              <a:t>http://</a:t>
            </a:r>
            <a:r>
              <a:rPr lang="en-US" sz="2400" dirty="0" smtClean="0">
                <a:solidFill>
                  <a:schemeClr val="accent4">
                    <a:lumMod val="75000"/>
                  </a:schemeClr>
                </a:solidFill>
                <a:hlinkClick r:id="rId2"/>
              </a:rPr>
              <a:t>www.lifeessentialscoaching.com/strategies.html</a:t>
            </a:r>
            <a:endParaRPr lang="en-US" sz="2400" dirty="0" smtClean="0">
              <a:solidFill>
                <a:schemeClr val="accent4">
                  <a:lumMod val="75000"/>
                </a:schemeClr>
              </a:solidFill>
            </a:endParaRPr>
          </a:p>
          <a:p>
            <a:pPr marL="114300" indent="0">
              <a:buNone/>
            </a:pPr>
            <a:r>
              <a:rPr lang="en-US" sz="2400" dirty="0" smtClean="0">
                <a:solidFill>
                  <a:schemeClr val="accent2">
                    <a:lumMod val="75000"/>
                  </a:schemeClr>
                </a:solidFill>
                <a:hlinkClick r:id="rId3"/>
              </a:rPr>
              <a:t>Hayes and Smith “Get Out of Your Mind and Into Your Life http://www.stevenchayes.com/</a:t>
            </a:r>
            <a:endParaRPr lang="en-US" sz="2400" dirty="0" smtClean="0">
              <a:solidFill>
                <a:schemeClr val="accent2">
                  <a:lumMod val="75000"/>
                </a:schemeClr>
              </a:solidFill>
            </a:endParaRPr>
          </a:p>
          <a:p>
            <a:pPr marL="114300" indent="0">
              <a:buNone/>
            </a:pPr>
            <a:r>
              <a:rPr lang="en-US" sz="2400" dirty="0" smtClean="0"/>
              <a:t>“Radical Self-Acceptance” Tara Brach</a:t>
            </a:r>
          </a:p>
          <a:p>
            <a:pPr marL="114300" indent="0">
              <a:buNone/>
            </a:pPr>
            <a:r>
              <a:rPr lang="en-US" sz="2400" dirty="0" smtClean="0"/>
              <a:t>http://www.tarabrach.com/</a:t>
            </a:r>
          </a:p>
          <a:p>
            <a:pPr marL="114300" indent="0">
              <a:buNone/>
            </a:pPr>
            <a:endParaRPr lang="en-US" sz="2400" dirty="0"/>
          </a:p>
          <a:p>
            <a:endParaRPr lang="en-US" dirty="0"/>
          </a:p>
        </p:txBody>
      </p:sp>
    </p:spTree>
    <p:extLst>
      <p:ext uri="{BB962C8B-B14F-4D97-AF65-F5344CB8AC3E}">
        <p14:creationId xmlns:p14="http://schemas.microsoft.com/office/powerpoint/2010/main" xmlns="" val="129159568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We’ve been doing this for awhile…</a:t>
            </a:r>
            <a:endParaRPr lang="en-US" dirty="0"/>
          </a:p>
        </p:txBody>
      </p:sp>
      <p:pic>
        <p:nvPicPr>
          <p:cNvPr id="5" name="Content Placeholder 4" descr="huelgas-colour.png"/>
          <p:cNvPicPr>
            <a:picLocks noGrp="1" noChangeAspect="1"/>
          </p:cNvPicPr>
          <p:nvPr>
            <p:ph sz="half" idx="1"/>
          </p:nvPr>
        </p:nvPicPr>
        <p:blipFill>
          <a:blip r:embed="rId2" cstate="print"/>
          <a:stretch>
            <a:fillRect/>
          </a:stretch>
        </p:blipFill>
        <p:spPr>
          <a:xfrm>
            <a:off x="457200" y="2589564"/>
            <a:ext cx="3657600" cy="3887435"/>
          </a:xfrm>
        </p:spPr>
      </p:pic>
      <p:sp>
        <p:nvSpPr>
          <p:cNvPr id="4" name="Content Placeholder 3"/>
          <p:cNvSpPr>
            <a:spLocks noGrp="1"/>
          </p:cNvSpPr>
          <p:nvPr>
            <p:ph sz="half" idx="2"/>
          </p:nvPr>
        </p:nvSpPr>
        <p:spPr/>
        <p:txBody>
          <a:bodyPr>
            <a:normAutofit lnSpcReduction="10000"/>
          </a:bodyPr>
          <a:lstStyle/>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r>
              <a:rPr lang="en-US" b="1" dirty="0" smtClean="0"/>
              <a:t>The Craft of Thought</a:t>
            </a:r>
            <a:br>
              <a:rPr lang="en-US" b="1" dirty="0" smtClean="0"/>
            </a:br>
            <a:r>
              <a:rPr lang="en-US" dirty="0" smtClean="0"/>
              <a:t>Meditation, Rhetoric, and the Making of Images, 400–1200</a:t>
            </a:r>
          </a:p>
          <a:p>
            <a:pPr lvl="0">
              <a:buNone/>
            </a:pPr>
            <a:r>
              <a:rPr lang="en-US" b="1" cap="all" dirty="0" smtClean="0"/>
              <a:t> </a:t>
            </a:r>
            <a:r>
              <a:rPr lang="en-US" dirty="0" smtClean="0">
                <a:hlinkClick r:id="rId3"/>
              </a:rPr>
              <a:t>Mary </a:t>
            </a:r>
            <a:r>
              <a:rPr lang="en-US" dirty="0" err="1" smtClean="0">
                <a:hlinkClick r:id="rId3"/>
              </a:rPr>
              <a:t>Carruthers</a:t>
            </a:r>
            <a:endParaRPr lang="en-US" dirty="0" smtClean="0"/>
          </a:p>
          <a:p>
            <a:endParaRPr lang="en-US" dirty="0"/>
          </a:p>
        </p:txBody>
      </p:sp>
      <p:pic>
        <p:nvPicPr>
          <p:cNvPr id="7" name="Picture 6" descr="hereford_mappa_mundi_1300.jpg"/>
          <p:cNvPicPr>
            <a:picLocks noChangeAspect="1"/>
          </p:cNvPicPr>
          <p:nvPr/>
        </p:nvPicPr>
        <p:blipFill>
          <a:blip r:embed="rId4" cstate="print"/>
          <a:stretch>
            <a:fillRect/>
          </a:stretch>
        </p:blipFill>
        <p:spPr>
          <a:xfrm>
            <a:off x="4419600" y="914400"/>
            <a:ext cx="3810000" cy="275234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tour.jpg"/>
          <p:cNvPicPr>
            <a:picLocks noChangeAspect="1"/>
          </p:cNvPicPr>
          <p:nvPr/>
        </p:nvPicPr>
        <p:blipFill>
          <a:blip r:embed="rId2" cstate="print"/>
          <a:stretch>
            <a:fillRect/>
          </a:stretch>
        </p:blipFill>
        <p:spPr>
          <a:xfrm>
            <a:off x="1295400" y="1066800"/>
            <a:ext cx="6172200" cy="4191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to Engagement</a:t>
            </a:r>
            <a:br>
              <a:rPr lang="en-US" dirty="0"/>
            </a:br>
            <a:endParaRPr lang="en-US" dirty="0"/>
          </a:p>
        </p:txBody>
      </p:sp>
      <p:sp>
        <p:nvSpPr>
          <p:cNvPr id="3" name="Content Placeholder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normAutofit/>
          </a:bodyPr>
          <a:lstStyle/>
          <a:p>
            <a:pPr marL="114300" indent="0">
              <a:buNone/>
            </a:pPr>
            <a:r>
              <a:rPr lang="en-US" dirty="0"/>
              <a:t>Engaging for College Success</a:t>
            </a:r>
            <a:r>
              <a:rPr lang="en-US" dirty="0" smtClean="0"/>
              <a:t>: A Multi-Faceted Challenge</a:t>
            </a:r>
          </a:p>
          <a:p>
            <a:pPr marL="114300" indent="0">
              <a:buNone/>
            </a:pPr>
            <a:endParaRPr lang="en-US" dirty="0">
              <a:solidFill>
                <a:schemeClr val="accent4">
                  <a:lumMod val="50000"/>
                </a:schemeClr>
              </a:solidFill>
            </a:endParaRPr>
          </a:p>
          <a:p>
            <a:pPr marL="114300" indent="0">
              <a:buNone/>
            </a:pPr>
            <a:r>
              <a:rPr lang="en-US" dirty="0" smtClean="0">
                <a:solidFill>
                  <a:schemeClr val="accent4">
                    <a:lumMod val="50000"/>
                  </a:schemeClr>
                </a:solidFill>
              </a:rPr>
              <a:t>Cognitive Apprenticeship, Contextualization and Experiential Writing can set the stage. </a:t>
            </a:r>
          </a:p>
          <a:p>
            <a:pPr marL="114300" indent="0">
              <a:buNone/>
            </a:pPr>
            <a:endParaRPr lang="en-US" dirty="0" smtClean="0">
              <a:solidFill>
                <a:schemeClr val="accent4">
                  <a:lumMod val="50000"/>
                </a:schemeClr>
              </a:solidFill>
            </a:endParaRPr>
          </a:p>
          <a:p>
            <a:pPr marL="114300" indent="0">
              <a:buNone/>
            </a:pPr>
            <a:r>
              <a:rPr lang="en-US" dirty="0" smtClean="0">
                <a:solidFill>
                  <a:schemeClr val="accent4">
                    <a:lumMod val="50000"/>
                  </a:schemeClr>
                </a:solidFill>
              </a:rPr>
              <a:t>Then, students can clear the decks. Here are some approaches to help students with stress-related challenges, prepare for success, practice success and engage in success…</a:t>
            </a:r>
          </a:p>
          <a:p>
            <a:pPr marL="114300" indent="0">
              <a:buNone/>
            </a:pPr>
            <a:r>
              <a:rPr lang="en-US" dirty="0" smtClean="0">
                <a:solidFill>
                  <a:schemeClr val="accent4">
                    <a:lumMod val="50000"/>
                  </a:schemeClr>
                </a:solidFill>
              </a:rPr>
              <a:t>through time management, </a:t>
            </a:r>
          </a:p>
          <a:p>
            <a:pPr marL="114300" indent="0">
              <a:buNone/>
            </a:pPr>
            <a:r>
              <a:rPr lang="en-US" dirty="0">
                <a:solidFill>
                  <a:schemeClr val="accent4">
                    <a:lumMod val="50000"/>
                  </a:schemeClr>
                </a:solidFill>
              </a:rPr>
              <a:t>g</a:t>
            </a:r>
            <a:r>
              <a:rPr lang="en-US" dirty="0" smtClean="0">
                <a:solidFill>
                  <a:schemeClr val="accent4">
                    <a:lumMod val="50000"/>
                  </a:schemeClr>
                </a:solidFill>
              </a:rPr>
              <a:t>rowing alliances by forming peer support groups in the classroom &amp; beyond</a:t>
            </a:r>
          </a:p>
          <a:p>
            <a:pPr marL="114300" indent="0">
              <a:buNone/>
            </a:pPr>
            <a:r>
              <a:rPr lang="en-US" dirty="0" smtClean="0">
                <a:solidFill>
                  <a:schemeClr val="accent4">
                    <a:lumMod val="50000"/>
                  </a:schemeClr>
                </a:solidFill>
              </a:rPr>
              <a:t>and implementing good self-care.</a:t>
            </a:r>
          </a:p>
          <a:p>
            <a:pPr marL="114300" indent="0">
              <a:buNone/>
            </a:pPr>
            <a:endParaRPr lang="en-US" dirty="0" smtClean="0"/>
          </a:p>
          <a:p>
            <a:pPr marL="114300" indent="0">
              <a:buNone/>
            </a:pPr>
            <a:endParaRPr lang="en-US" dirty="0" smtClean="0"/>
          </a:p>
          <a:p>
            <a:pPr marL="114300" indent="0">
              <a:buNone/>
            </a:pPr>
            <a:endParaRPr lang="en-US" dirty="0"/>
          </a:p>
          <a:p>
            <a:pPr marL="114300" indent="0">
              <a:buNone/>
            </a:pPr>
            <a:endParaRPr lang="en-US" dirty="0" smtClean="0"/>
          </a:p>
        </p:txBody>
      </p:sp>
    </p:spTree>
    <p:extLst>
      <p:ext uri="{BB962C8B-B14F-4D97-AF65-F5344CB8AC3E}">
        <p14:creationId xmlns:p14="http://schemas.microsoft.com/office/powerpoint/2010/main" xmlns="" val="339828396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adblock.jpg"/>
          <p:cNvPicPr>
            <a:picLocks noChangeAspect="1"/>
          </p:cNvPicPr>
          <p:nvPr/>
        </p:nvPicPr>
        <p:blipFill>
          <a:blip r:embed="rId2" cstate="print"/>
          <a:stretch>
            <a:fillRect/>
          </a:stretch>
        </p:blipFill>
        <p:spPr>
          <a:xfrm>
            <a:off x="525982" y="0"/>
            <a:ext cx="8092035" cy="6858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a:t>
            </a:r>
            <a:endParaRPr lang="en-US" dirty="0"/>
          </a:p>
        </p:txBody>
      </p:sp>
      <p:sp>
        <p:nvSpPr>
          <p:cNvPr id="3" name="Content Placeholder 2"/>
          <p:cNvSpPr>
            <a:spLocks noGrp="1"/>
          </p:cNvSpPr>
          <p:nvPr>
            <p:ph sz="half" idx="1"/>
          </p:nvPr>
        </p:nvSpPr>
        <p:spPr/>
        <p:txBody>
          <a:bodyPr/>
          <a:lstStyle/>
          <a:p>
            <a:pPr>
              <a:buNone/>
            </a:pPr>
            <a:r>
              <a:rPr lang="en-US" dirty="0" smtClean="0"/>
              <a:t>Contextualization…</a:t>
            </a:r>
          </a:p>
          <a:p>
            <a:pPr>
              <a:buNone/>
            </a:pPr>
            <a:r>
              <a:rPr lang="en-US" dirty="0" smtClean="0"/>
              <a:t>Combine skills with content areas. </a:t>
            </a:r>
          </a:p>
          <a:p>
            <a:pPr>
              <a:buNone/>
            </a:pPr>
            <a:endParaRPr lang="en-US" dirty="0" smtClean="0"/>
          </a:p>
          <a:p>
            <a:pPr>
              <a:buNone/>
            </a:pPr>
            <a:r>
              <a:rPr lang="en-US" dirty="0" smtClean="0"/>
              <a:t>“People learn when they have a need that is meaningful and real” Goode </a:t>
            </a:r>
            <a:r>
              <a:rPr lang="en-US" dirty="0" smtClean="0"/>
              <a:t>(2000).</a:t>
            </a:r>
            <a:endParaRPr lang="en-US" dirty="0"/>
          </a:p>
        </p:txBody>
      </p:sp>
      <p:sp>
        <p:nvSpPr>
          <p:cNvPr id="4" name="Content Placeholder 3"/>
          <p:cNvSpPr>
            <a:spLocks noGrp="1"/>
          </p:cNvSpPr>
          <p:nvPr>
            <p:ph sz="half" idx="2"/>
          </p:nvPr>
        </p:nvSpPr>
        <p:spPr/>
        <p:txBody>
          <a:bodyPr/>
          <a:lstStyle/>
          <a:p>
            <a:pPr>
              <a:buNone/>
            </a:pPr>
            <a:endParaRPr lang="en-US" dirty="0" smtClean="0"/>
          </a:p>
          <a:p>
            <a:pPr>
              <a:buNone/>
            </a:pPr>
            <a:endParaRPr lang="en-US" dirty="0" smtClean="0"/>
          </a:p>
          <a:p>
            <a:pPr>
              <a:buNone/>
            </a:pPr>
            <a:r>
              <a:rPr lang="en-US" dirty="0" smtClean="0"/>
              <a:t>Apprenticeship</a:t>
            </a:r>
            <a:endParaRPr lang="en-US" dirty="0"/>
          </a:p>
        </p:txBody>
      </p:sp>
      <p:pic>
        <p:nvPicPr>
          <p:cNvPr id="5" name="Picture 4" descr="bread.jpg"/>
          <p:cNvPicPr>
            <a:picLocks noChangeAspect="1"/>
          </p:cNvPicPr>
          <p:nvPr/>
        </p:nvPicPr>
        <p:blipFill>
          <a:blip r:embed="rId2" cstate="print"/>
          <a:stretch>
            <a:fillRect/>
          </a:stretch>
        </p:blipFill>
        <p:spPr>
          <a:xfrm>
            <a:off x="4191000" y="2133600"/>
            <a:ext cx="4486275" cy="3124200"/>
          </a:xfrm>
          <a:prstGeom prst="rect">
            <a:avLst/>
          </a:prstGeom>
        </p:spPr>
      </p:pic>
      <p:sp>
        <p:nvSpPr>
          <p:cNvPr id="6" name="Rectangle 5"/>
          <p:cNvSpPr/>
          <p:nvPr/>
        </p:nvSpPr>
        <p:spPr>
          <a:xfrm>
            <a:off x="4419600" y="2057400"/>
            <a:ext cx="4495800" cy="52322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cap="none" spc="0" dirty="0" smtClean="0">
                <a:ln/>
                <a:solidFill>
                  <a:schemeClr val="accent3"/>
                </a:solidFill>
                <a:effectLst/>
              </a:rPr>
              <a:t>Apprenticeship</a:t>
            </a:r>
            <a:endParaRPr lang="en-US" sz="5400" b="1" cap="none" spc="0" dirty="0">
              <a:ln/>
              <a:solidFill>
                <a:schemeClr val="accent3"/>
              </a:solidFill>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What’s your story?                   What have you experienced?                How did you get here? </a:t>
            </a:r>
            <a:endParaRPr lang="en-US" sz="3200" dirty="0"/>
          </a:p>
        </p:txBody>
      </p:sp>
      <p:pic>
        <p:nvPicPr>
          <p:cNvPr id="7" name="Content Placeholder 6" descr="factors.jpg"/>
          <p:cNvPicPr>
            <a:picLocks noGrp="1" noChangeAspect="1"/>
          </p:cNvPicPr>
          <p:nvPr>
            <p:ph idx="1"/>
          </p:nvPr>
        </p:nvPicPr>
        <p:blipFill>
          <a:blip r:embed="rId2" cstate="print"/>
          <a:stretch>
            <a:fillRect/>
          </a:stretch>
        </p:blipFill>
        <p:spPr>
          <a:xfrm>
            <a:off x="762000" y="1676400"/>
            <a:ext cx="6934200" cy="5181600"/>
          </a:xfrm>
        </p:spPr>
      </p:pic>
    </p:spTree>
    <p:extLst>
      <p:ext uri="{BB962C8B-B14F-4D97-AF65-F5344CB8AC3E}">
        <p14:creationId xmlns:p14="http://schemas.microsoft.com/office/powerpoint/2010/main" xmlns="" val="51217411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Experiential writing</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smtClean="0"/>
              <a:t>Writing about place grounds students</a:t>
            </a:r>
          </a:p>
          <a:p>
            <a:r>
              <a:rPr lang="en-US" dirty="0" smtClean="0"/>
              <a:t>Writing the Rocket-- engaging students with their environment. Use field trips to increase student engagement with their writing.</a:t>
            </a:r>
          </a:p>
          <a:p>
            <a:r>
              <a:rPr lang="en-US" dirty="0" smtClean="0"/>
              <a:t>They experience something, they write about it. It builds their group experience and their comfort with the writing project. </a:t>
            </a:r>
          </a:p>
          <a:p>
            <a:pPr>
              <a:buNone/>
            </a:pPr>
            <a:endParaRPr lang="en-US" dirty="0"/>
          </a:p>
        </p:txBody>
      </p:sp>
      <p:pic>
        <p:nvPicPr>
          <p:cNvPr id="6" name="Content Placeholder 5" descr="rocket.jpg"/>
          <p:cNvPicPr>
            <a:picLocks noGrp="1" noChangeAspect="1"/>
          </p:cNvPicPr>
          <p:nvPr>
            <p:ph sz="half" idx="2"/>
          </p:nvPr>
        </p:nvPicPr>
        <p:blipFill>
          <a:blip r:embed="rId2" cstate="print"/>
          <a:stretch>
            <a:fillRect/>
          </a:stretch>
        </p:blipFill>
        <p:spPr>
          <a:xfrm>
            <a:off x="4191000" y="1447800"/>
            <a:ext cx="3657600" cy="4267200"/>
          </a:xfrm>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2367</TotalTime>
  <Words>1006</Words>
  <Application>Microsoft Office PowerPoint</Application>
  <PresentationFormat>On-screen Show (4:3)</PresentationFormat>
  <Paragraphs>142</Paragraphs>
  <Slides>29</Slides>
  <Notes>0</Notes>
  <HiddenSlides>3</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Adjacency</vt:lpstr>
      <vt:lpstr>Connecting to Strength: Advancing Academic Persistence in Accelerated Students</vt:lpstr>
      <vt:lpstr>Connecting to Strength: Advancing Academic Persistence in Accelerated Students</vt:lpstr>
      <vt:lpstr>We’ve been doing this for awhile…</vt:lpstr>
      <vt:lpstr>Slide 4</vt:lpstr>
      <vt:lpstr>Getting to Engagement </vt:lpstr>
      <vt:lpstr>Slide 6</vt:lpstr>
      <vt:lpstr>What works? </vt:lpstr>
      <vt:lpstr>What’s your story?                   What have you experienced?                How did you get here? </vt:lpstr>
      <vt:lpstr>Experiential writing</vt:lpstr>
      <vt:lpstr>Read. Write. React.</vt:lpstr>
      <vt:lpstr>What limits engagement?</vt:lpstr>
      <vt:lpstr>Slide 12</vt:lpstr>
      <vt:lpstr>Name your boulder….</vt:lpstr>
      <vt:lpstr>Clearing the Decks…. </vt:lpstr>
      <vt:lpstr>Map…What areas do you have to look at…</vt:lpstr>
      <vt:lpstr>What’s keeping your from getting what you want in college?</vt:lpstr>
      <vt:lpstr>Add yours to the mix….</vt:lpstr>
      <vt:lpstr>Slide 18</vt:lpstr>
      <vt:lpstr>What blocks you from engaging in college?</vt:lpstr>
      <vt:lpstr>Devising Timelines:</vt:lpstr>
      <vt:lpstr>Finding the pitfalls…</vt:lpstr>
      <vt:lpstr>Slide 22</vt:lpstr>
      <vt:lpstr>Do Cognitive Defusion: </vt:lpstr>
      <vt:lpstr>Examples of Cognitive Defusion to Free Yourself from Buying Your Thoughts &amp; Feelings</vt:lpstr>
      <vt:lpstr>Slide 25</vt:lpstr>
      <vt:lpstr>Slide 26</vt:lpstr>
      <vt:lpstr>Plan ahead for detours…</vt:lpstr>
      <vt:lpstr>Make your own Self-Care Plan:</vt:lpstr>
      <vt:lpstr>Sources &amp; Resources:</vt:lpstr>
    </vt:vector>
  </TitlesOfParts>
  <Company>UIUC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 Revisited</dc:title>
  <dc:creator>JoNelle Toriseva</dc:creator>
  <cp:lastModifiedBy>J</cp:lastModifiedBy>
  <cp:revision>64</cp:revision>
  <dcterms:created xsi:type="dcterms:W3CDTF">2012-10-22T23:18:35Z</dcterms:created>
  <dcterms:modified xsi:type="dcterms:W3CDTF">2014-06-30T16:59:56Z</dcterms:modified>
</cp:coreProperties>
</file>