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7" r:id="rId2"/>
    <p:sldId id="263" r:id="rId3"/>
    <p:sldId id="265" r:id="rId4"/>
    <p:sldId id="288" r:id="rId5"/>
    <p:sldId id="268" r:id="rId6"/>
    <p:sldId id="314" r:id="rId7"/>
    <p:sldId id="312" r:id="rId8"/>
    <p:sldId id="313" r:id="rId9"/>
    <p:sldId id="302" r:id="rId10"/>
    <p:sldId id="304" r:id="rId11"/>
    <p:sldId id="317" r:id="rId12"/>
    <p:sldId id="315" r:id="rId13"/>
    <p:sldId id="306" r:id="rId14"/>
    <p:sldId id="307" r:id="rId15"/>
    <p:sldId id="309" r:id="rId16"/>
    <p:sldId id="318" r:id="rId17"/>
    <p:sldId id="282" r:id="rId18"/>
    <p:sldId id="311" r:id="rId19"/>
    <p:sldId id="316" r:id="rId20"/>
    <p:sldId id="26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703" autoAdjust="0"/>
  </p:normalViewPr>
  <p:slideViewPr>
    <p:cSldViewPr>
      <p:cViewPr>
        <p:scale>
          <a:sx n="80" d="100"/>
          <a:sy n="80" d="100"/>
        </p:scale>
        <p:origin x="-222" y="-108"/>
      </p:cViewPr>
      <p:guideLst>
        <p:guide orient="horz" pos="2160"/>
        <p:guide pos="2880"/>
      </p:guideLst>
    </p:cSldViewPr>
  </p:slideViewPr>
  <p:notesTextViewPr>
    <p:cViewPr>
      <p:scale>
        <a:sx n="1" d="1"/>
        <a:sy n="1" d="1"/>
      </p:scale>
      <p:origin x="0" y="0"/>
    </p:cViewPr>
  </p:notesTextViewPr>
  <p:sorterViewPr>
    <p:cViewPr>
      <p:scale>
        <a:sx n="100" d="100"/>
        <a:sy n="100" d="100"/>
      </p:scale>
      <p:origin x="0" y="528"/>
    </p:cViewPr>
  </p:sorterViewPr>
  <p:notesViewPr>
    <p:cSldViewPr>
      <p:cViewPr varScale="1">
        <p:scale>
          <a:sx n="66" d="100"/>
          <a:sy n="66" d="100"/>
        </p:scale>
        <p:origin x="-268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B231A71-0D90-4449-B8E0-189E229DC9C6}" type="datetimeFigureOut">
              <a:rPr lang="en-US" smtClean="0"/>
              <a:t>6/19/2014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CDDC2DF-0455-4141-8B53-75C33D0619D9}" type="slidenum">
              <a:rPr lang="en-US" smtClean="0"/>
              <a:t>‹#›</a:t>
            </a:fld>
            <a:endParaRPr lang="en-US"/>
          </a:p>
        </p:txBody>
      </p:sp>
    </p:spTree>
    <p:extLst>
      <p:ext uri="{BB962C8B-B14F-4D97-AF65-F5344CB8AC3E}">
        <p14:creationId xmlns:p14="http://schemas.microsoft.com/office/powerpoint/2010/main" val="40267499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658FD6-FA1B-7740-90D0-FC12F5A88CD0}" type="datetimeFigureOut">
              <a:rPr lang="en-US" smtClean="0"/>
              <a:t>6/19/2014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9171F8-A7B2-0644-8E36-17B7DD62848F}" type="slidenum">
              <a:rPr lang="en-US" smtClean="0"/>
              <a:t>‹#›</a:t>
            </a:fld>
            <a:endParaRPr lang="en-US" dirty="0"/>
          </a:p>
        </p:txBody>
      </p:sp>
    </p:spTree>
    <p:extLst>
      <p:ext uri="{BB962C8B-B14F-4D97-AF65-F5344CB8AC3E}">
        <p14:creationId xmlns:p14="http://schemas.microsoft.com/office/powerpoint/2010/main" val="234346699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64601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25243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30723" name="Rectangle 2"/>
          <p:cNvSpPr>
            <a:spLocks noGrp="1" noChangeArrowheads="1"/>
          </p:cNvSpPr>
          <p:nvPr>
            <p:ph type="body" idx="1"/>
          </p:nvPr>
        </p:nvSpPr>
        <p:spPr bwMode="auto">
          <a:noFill/>
        </p:spPr>
        <p:txBody>
          <a:bodyPr wrap="square" numCol="1" anchor="t" anchorCtr="0" compatLnSpc="1">
            <a:prstTxWarp prst="textNoShape">
              <a:avLst/>
            </a:prstTxWarp>
          </a:bodyPr>
          <a:lstStyle/>
          <a:p>
            <a:pPr marL="39684">
              <a:spcBef>
                <a:spcPts val="425"/>
              </a:spcBef>
            </a:pPr>
            <a:endParaRPr lang="en-US" dirty="0" smtClean="0">
              <a:solidFill>
                <a:srgbClr val="000000"/>
              </a:solidFill>
              <a:latin typeface="Times" charset="0"/>
              <a:ea typeface="Times" charset="0"/>
              <a:cs typeface="Times" charset="0"/>
              <a:sym typeface="Times" charset="0"/>
            </a:endParaRPr>
          </a:p>
          <a:p>
            <a:pPr marL="39684">
              <a:spcBef>
                <a:spcPts val="425"/>
              </a:spcBef>
            </a:pPr>
            <a:endParaRPr lang="en-US" dirty="0" smtClean="0">
              <a:solidFill>
                <a:srgbClr val="000000"/>
              </a:solidFill>
              <a:latin typeface="Times" charset="0"/>
              <a:ea typeface="Times" charset="0"/>
              <a:cs typeface="Times" charset="0"/>
              <a:sym typeface="Times" charset="0"/>
            </a:endParaRPr>
          </a:p>
          <a:p>
            <a:pPr marL="39684">
              <a:spcBef>
                <a:spcPts val="425"/>
              </a:spcBef>
            </a:pPr>
            <a:endParaRPr lang="en-US" dirty="0" smtClean="0">
              <a:solidFill>
                <a:srgbClr val="000000"/>
              </a:solidFill>
              <a:latin typeface="Times" charset="0"/>
              <a:ea typeface="Times" charset="0"/>
              <a:cs typeface="Times" charset="0"/>
              <a:sym typeface="Times" charset="0"/>
            </a:endParaRPr>
          </a:p>
          <a:p>
            <a:pPr marL="39684">
              <a:spcBef>
                <a:spcPts val="425"/>
              </a:spcBef>
            </a:pPr>
            <a:endParaRPr lang="en-US" dirty="0" smtClean="0">
              <a:solidFill>
                <a:srgbClr val="000000"/>
              </a:solidFill>
              <a:latin typeface="Times" charset="0"/>
              <a:ea typeface="Times" charset="0"/>
              <a:cs typeface="Times" charset="0"/>
              <a:sym typeface="Times" charset="0"/>
            </a:endParaRPr>
          </a:p>
          <a:p>
            <a:pPr marL="39684">
              <a:spcBef>
                <a:spcPts val="425"/>
              </a:spcBef>
            </a:pPr>
            <a:endParaRPr lang="en-US" dirty="0" smtClean="0">
              <a:solidFill>
                <a:srgbClr val="000000"/>
              </a:solidFill>
              <a:latin typeface="Times" charset="0"/>
              <a:ea typeface="Times" charset="0"/>
              <a:cs typeface="Times" charset="0"/>
              <a:sym typeface="Times" charset="0"/>
            </a:endParaRPr>
          </a:p>
          <a:p>
            <a:pPr marL="39684">
              <a:spcBef>
                <a:spcPts val="425"/>
              </a:spcBef>
            </a:pPr>
            <a:endParaRPr lang="en-US" dirty="0" smtClean="0">
              <a:solidFill>
                <a:srgbClr val="000000"/>
              </a:solidFill>
              <a:latin typeface="Times" charset="0"/>
              <a:ea typeface="Times" charset="0"/>
              <a:cs typeface="Times" charset="0"/>
              <a:sym typeface="Times"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Grp="1" noRot="1" noChangeAspect="1" noChangeArrowheads="1"/>
          </p:cNvSpPr>
          <p:nvPr>
            <p:ph type="sldImg"/>
          </p:nvPr>
        </p:nvSpPr>
        <p:spPr>
          <a:solidFill>
            <a:srgbClr val="FFFFFF"/>
          </a:solidFill>
          <a:ln/>
        </p:spPr>
      </p:sp>
      <p:sp>
        <p:nvSpPr>
          <p:cNvPr id="35843"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8941">
              <a:spcBef>
                <a:spcPts val="430"/>
              </a:spcBef>
            </a:pPr>
            <a:r>
              <a:rPr lang="en-US" dirty="0">
                <a:solidFill>
                  <a:srgbClr val="000000"/>
                </a:solidFill>
                <a:latin typeface="Times" charset="0"/>
                <a:ea typeface="ＭＳ Ｐゴシック" charset="0"/>
                <a:cs typeface="Times" charset="0"/>
                <a:sym typeface="Times" charset="0"/>
              </a:rPr>
              <a:t>After discussing this slide, Peter turns it back to Sarah.</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40240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F4453F-8BE2-3A4C-9102-ED0689C63348}" type="slidenum">
              <a:rPr lang="en-US" smtClean="0"/>
              <a:t>8</a:t>
            </a:fld>
            <a:endParaRPr lang="en-US" dirty="0"/>
          </a:p>
        </p:txBody>
      </p:sp>
    </p:spTree>
    <p:extLst>
      <p:ext uri="{BB962C8B-B14F-4D97-AF65-F5344CB8AC3E}">
        <p14:creationId xmlns:p14="http://schemas.microsoft.com/office/powerpoint/2010/main" val="3769649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402403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40240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1A025C-F85A-470A-BF06-17F9BFFE7BA9}" type="datetimeFigureOut">
              <a:rPr lang="en-US"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B2A62-7584-4DE9-BF56-0E8B0AFB3388}" type="slidenum">
              <a:rPr lang="en-US" smtClean="0"/>
              <a:t>‹#›</a:t>
            </a:fld>
            <a:endParaRPr lang="en-US" dirty="0"/>
          </a:p>
        </p:txBody>
      </p:sp>
    </p:spTree>
    <p:extLst>
      <p:ext uri="{BB962C8B-B14F-4D97-AF65-F5344CB8AC3E}">
        <p14:creationId xmlns:p14="http://schemas.microsoft.com/office/powerpoint/2010/main" val="1692662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1A025C-F85A-470A-BF06-17F9BFFE7BA9}" type="datetimeFigureOut">
              <a:rPr lang="en-US"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B2A62-7584-4DE9-BF56-0E8B0AFB3388}" type="slidenum">
              <a:rPr lang="en-US" smtClean="0"/>
              <a:t>‹#›</a:t>
            </a:fld>
            <a:endParaRPr lang="en-US" dirty="0"/>
          </a:p>
        </p:txBody>
      </p:sp>
    </p:spTree>
    <p:extLst>
      <p:ext uri="{BB962C8B-B14F-4D97-AF65-F5344CB8AC3E}">
        <p14:creationId xmlns:p14="http://schemas.microsoft.com/office/powerpoint/2010/main" val="3349752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1A025C-F85A-470A-BF06-17F9BFFE7BA9}" type="datetimeFigureOut">
              <a:rPr lang="en-US"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B2A62-7584-4DE9-BF56-0E8B0AFB3388}" type="slidenum">
              <a:rPr lang="en-US" smtClean="0"/>
              <a:t>‹#›</a:t>
            </a:fld>
            <a:endParaRPr lang="en-US" dirty="0"/>
          </a:p>
        </p:txBody>
      </p:sp>
    </p:spTree>
    <p:extLst>
      <p:ext uri="{BB962C8B-B14F-4D97-AF65-F5344CB8AC3E}">
        <p14:creationId xmlns:p14="http://schemas.microsoft.com/office/powerpoint/2010/main" val="183234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1A025C-F85A-470A-BF06-17F9BFFE7BA9}" type="datetimeFigureOut">
              <a:rPr lang="en-US"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B2A62-7584-4DE9-BF56-0E8B0AFB3388}" type="slidenum">
              <a:rPr lang="en-US" smtClean="0"/>
              <a:t>‹#›</a:t>
            </a:fld>
            <a:endParaRPr lang="en-US" dirty="0"/>
          </a:p>
        </p:txBody>
      </p:sp>
    </p:spTree>
    <p:extLst>
      <p:ext uri="{BB962C8B-B14F-4D97-AF65-F5344CB8AC3E}">
        <p14:creationId xmlns:p14="http://schemas.microsoft.com/office/powerpoint/2010/main" val="968959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1A025C-F85A-470A-BF06-17F9BFFE7BA9}" type="datetimeFigureOut">
              <a:rPr lang="en-US"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B2A62-7584-4DE9-BF56-0E8B0AFB3388}" type="slidenum">
              <a:rPr lang="en-US" smtClean="0"/>
              <a:t>‹#›</a:t>
            </a:fld>
            <a:endParaRPr lang="en-US" dirty="0"/>
          </a:p>
        </p:txBody>
      </p:sp>
    </p:spTree>
    <p:extLst>
      <p:ext uri="{BB962C8B-B14F-4D97-AF65-F5344CB8AC3E}">
        <p14:creationId xmlns:p14="http://schemas.microsoft.com/office/powerpoint/2010/main" val="2164350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1A025C-F85A-470A-BF06-17F9BFFE7BA9}" type="datetimeFigureOut">
              <a:rPr lang="en-US" smtClean="0"/>
              <a:t>6/19/2014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B2A62-7584-4DE9-BF56-0E8B0AFB3388}" type="slidenum">
              <a:rPr lang="en-US" smtClean="0"/>
              <a:t>‹#›</a:t>
            </a:fld>
            <a:endParaRPr lang="en-US" dirty="0"/>
          </a:p>
        </p:txBody>
      </p:sp>
    </p:spTree>
    <p:extLst>
      <p:ext uri="{BB962C8B-B14F-4D97-AF65-F5344CB8AC3E}">
        <p14:creationId xmlns:p14="http://schemas.microsoft.com/office/powerpoint/2010/main" val="3811234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1A025C-F85A-470A-BF06-17F9BFFE7BA9}" type="datetimeFigureOut">
              <a:rPr lang="en-US" smtClean="0"/>
              <a:t>6/19/2014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7B2A62-7584-4DE9-BF56-0E8B0AFB3388}" type="slidenum">
              <a:rPr lang="en-US" smtClean="0"/>
              <a:t>‹#›</a:t>
            </a:fld>
            <a:endParaRPr lang="en-US" dirty="0"/>
          </a:p>
        </p:txBody>
      </p:sp>
    </p:spTree>
    <p:extLst>
      <p:ext uri="{BB962C8B-B14F-4D97-AF65-F5344CB8AC3E}">
        <p14:creationId xmlns:p14="http://schemas.microsoft.com/office/powerpoint/2010/main" val="4101627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1A025C-F85A-470A-BF06-17F9BFFE7BA9}" type="datetimeFigureOut">
              <a:rPr lang="en-US" smtClean="0"/>
              <a:t>6/19/2014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7B2A62-7584-4DE9-BF56-0E8B0AFB3388}" type="slidenum">
              <a:rPr lang="en-US" smtClean="0"/>
              <a:t>‹#›</a:t>
            </a:fld>
            <a:endParaRPr lang="en-US" dirty="0"/>
          </a:p>
        </p:txBody>
      </p:sp>
    </p:spTree>
    <p:extLst>
      <p:ext uri="{BB962C8B-B14F-4D97-AF65-F5344CB8AC3E}">
        <p14:creationId xmlns:p14="http://schemas.microsoft.com/office/powerpoint/2010/main" val="874097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1A025C-F85A-470A-BF06-17F9BFFE7BA9}" type="datetimeFigureOut">
              <a:rPr lang="en-US" smtClean="0"/>
              <a:t>6/19/2014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7B2A62-7584-4DE9-BF56-0E8B0AFB3388}" type="slidenum">
              <a:rPr lang="en-US" smtClean="0"/>
              <a:t>‹#›</a:t>
            </a:fld>
            <a:endParaRPr lang="en-US" dirty="0"/>
          </a:p>
        </p:txBody>
      </p:sp>
    </p:spTree>
    <p:extLst>
      <p:ext uri="{BB962C8B-B14F-4D97-AF65-F5344CB8AC3E}">
        <p14:creationId xmlns:p14="http://schemas.microsoft.com/office/powerpoint/2010/main" val="1376810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1A025C-F85A-470A-BF06-17F9BFFE7BA9}" type="datetimeFigureOut">
              <a:rPr lang="en-US" smtClean="0"/>
              <a:t>6/19/2014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B2A62-7584-4DE9-BF56-0E8B0AFB3388}" type="slidenum">
              <a:rPr lang="en-US" smtClean="0"/>
              <a:t>‹#›</a:t>
            </a:fld>
            <a:endParaRPr lang="en-US" dirty="0"/>
          </a:p>
        </p:txBody>
      </p:sp>
    </p:spTree>
    <p:extLst>
      <p:ext uri="{BB962C8B-B14F-4D97-AF65-F5344CB8AC3E}">
        <p14:creationId xmlns:p14="http://schemas.microsoft.com/office/powerpoint/2010/main" val="3957940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1A025C-F85A-470A-BF06-17F9BFFE7BA9}" type="datetimeFigureOut">
              <a:rPr lang="en-US" smtClean="0"/>
              <a:t>6/19/2014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B2A62-7584-4DE9-BF56-0E8B0AFB3388}" type="slidenum">
              <a:rPr lang="en-US" smtClean="0"/>
              <a:t>‹#›</a:t>
            </a:fld>
            <a:endParaRPr lang="en-US" dirty="0"/>
          </a:p>
        </p:txBody>
      </p:sp>
    </p:spTree>
    <p:extLst>
      <p:ext uri="{BB962C8B-B14F-4D97-AF65-F5344CB8AC3E}">
        <p14:creationId xmlns:p14="http://schemas.microsoft.com/office/powerpoint/2010/main" val="4284885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1A025C-F85A-470A-BF06-17F9BFFE7BA9}" type="datetimeFigureOut">
              <a:rPr lang="en-US" smtClean="0"/>
              <a:t>6/19/2014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7B2A62-7584-4DE9-BF56-0E8B0AFB3388}" type="slidenum">
              <a:rPr lang="en-US" smtClean="0"/>
              <a:t>‹#›</a:t>
            </a:fld>
            <a:endParaRPr lang="en-US" dirty="0"/>
          </a:p>
        </p:txBody>
      </p:sp>
    </p:spTree>
    <p:extLst>
      <p:ext uri="{BB962C8B-B14F-4D97-AF65-F5344CB8AC3E}">
        <p14:creationId xmlns:p14="http://schemas.microsoft.com/office/powerpoint/2010/main" val="1822774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3.jpg"/><Relationship Id="rId5" Type="http://schemas.openxmlformats.org/officeDocument/2006/relationships/image" Target="../media/image8.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8" Type="http://schemas.openxmlformats.org/officeDocument/2006/relationships/hyperlink" Target="mailto:ledmunds@ccbcmd.edu" TargetMode="External"/><Relationship Id="rId3" Type="http://schemas.openxmlformats.org/officeDocument/2006/relationships/image" Target="../media/image2.png"/><Relationship Id="rId7" Type="http://schemas.openxmlformats.org/officeDocument/2006/relationships/hyperlink" Target="mailto:bpittman@ccbcmd.edu"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mailto:jscott@ccbcmd.edu" TargetMode="External"/><Relationship Id="rId11" Type="http://schemas.openxmlformats.org/officeDocument/2006/relationships/image" Target="../media/image4.jpeg"/><Relationship Id="rId5" Type="http://schemas.openxmlformats.org/officeDocument/2006/relationships/hyperlink" Target="mailto:ldelaysla2@ccbcmd.edu" TargetMode="External"/><Relationship Id="rId10" Type="http://schemas.openxmlformats.org/officeDocument/2006/relationships/hyperlink" Target="mailto:Bsateriale@ccbcmd.edu" TargetMode="External"/><Relationship Id="rId4" Type="http://schemas.openxmlformats.org/officeDocument/2006/relationships/image" Target="../media/image3.jpeg"/><Relationship Id="rId9" Type="http://schemas.openxmlformats.org/officeDocument/2006/relationships/hyperlink" Target="mailto:cwulf@ccbcmd.ed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9.jp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2.jpg"/><Relationship Id="rId5" Type="http://schemas.openxmlformats.org/officeDocument/2006/relationships/image" Target="../media/image11.jpeg"/><Relationship Id="rId10" Type="http://schemas.openxmlformats.org/officeDocument/2006/relationships/image" Target="../media/image13.jpg"/><Relationship Id="rId4" Type="http://schemas.openxmlformats.org/officeDocument/2006/relationships/image" Target="../media/image10.jpe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13.jp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5.JPG"/></Relationships>
</file>

<file path=ppt/slides/_rels/slide9.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purple.psd"/>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91249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4"/>
          <p:cNvGrpSpPr>
            <a:grpSpLocks/>
          </p:cNvGrpSpPr>
          <p:nvPr/>
        </p:nvGrpSpPr>
        <p:grpSpPr bwMode="auto">
          <a:xfrm>
            <a:off x="9525" y="0"/>
            <a:ext cx="9350375" cy="7027863"/>
            <a:chOff x="9493" y="-1"/>
            <a:chExt cx="9350109" cy="7027173"/>
          </a:xfrm>
        </p:grpSpPr>
        <p:pic>
          <p:nvPicPr>
            <p:cNvPr id="54280" name="Picture 2" descr="slide1greenblack.psd"/>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493" y="-1"/>
              <a:ext cx="9350109" cy="7027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81" name="Picture 3" descr="ALP Logo w Name small.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089818" y="5970007"/>
              <a:ext cx="18288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Box 8"/>
          <p:cNvSpPr txBox="1">
            <a:spLocks noChangeArrowheads="1"/>
          </p:cNvSpPr>
          <p:nvPr/>
        </p:nvSpPr>
        <p:spPr bwMode="auto">
          <a:xfrm>
            <a:off x="975255" y="1082496"/>
            <a:ext cx="8305800" cy="4862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3200" b="1" dirty="0" smtClean="0"/>
              <a:t>“So … How Are Things Going?”  </a:t>
            </a:r>
          </a:p>
          <a:p>
            <a:pPr algn="ctr" eaLnBrk="1" hangingPunct="1"/>
            <a:r>
              <a:rPr lang="en-US" sz="3200" b="1" dirty="0" smtClean="0"/>
              <a:t>The Power of Faculty Reflection </a:t>
            </a:r>
          </a:p>
          <a:p>
            <a:pPr algn="ctr" eaLnBrk="1" hangingPunct="1"/>
            <a:r>
              <a:rPr lang="en-US" sz="3200" b="1" dirty="0" smtClean="0"/>
              <a:t>in an Informal Space</a:t>
            </a:r>
          </a:p>
          <a:p>
            <a:pPr algn="ctr" eaLnBrk="1" hangingPunct="1"/>
            <a:r>
              <a:rPr lang="en-US" b="1" dirty="0" smtClean="0"/>
              <a:t> </a:t>
            </a:r>
          </a:p>
          <a:p>
            <a:pPr algn="ctr" eaLnBrk="1" hangingPunct="1"/>
            <a:r>
              <a:rPr lang="en-US" b="1" dirty="0"/>
              <a:t> </a:t>
            </a:r>
            <a:r>
              <a:rPr lang="en-US" b="1" dirty="0" smtClean="0"/>
              <a:t>  6</a:t>
            </a:r>
            <a:r>
              <a:rPr lang="en-US" b="1" baseline="30000" dirty="0" smtClean="0"/>
              <a:t>th</a:t>
            </a:r>
            <a:r>
              <a:rPr lang="en-US" b="1" dirty="0" smtClean="0"/>
              <a:t> Annual Acceleration in Developmental </a:t>
            </a:r>
          </a:p>
          <a:p>
            <a:pPr algn="ctr" eaLnBrk="1" hangingPunct="1"/>
            <a:r>
              <a:rPr lang="en-US" b="1" dirty="0" smtClean="0"/>
              <a:t>Education Conference - June 19, 2014</a:t>
            </a:r>
          </a:p>
          <a:p>
            <a:pPr algn="ctr" eaLnBrk="1" hangingPunct="1"/>
            <a:endParaRPr lang="en-US" sz="1000" b="1" dirty="0" smtClean="0"/>
          </a:p>
          <a:p>
            <a:pPr algn="ctr" eaLnBrk="1" hangingPunct="1"/>
            <a:r>
              <a:rPr lang="en-US" b="1" dirty="0" smtClean="0"/>
              <a:t>Embassy Suites – Baltimore, Maryland</a:t>
            </a:r>
          </a:p>
          <a:p>
            <a:pPr algn="ctr" eaLnBrk="1" hangingPunct="1"/>
            <a:endParaRPr lang="en-US" b="1" dirty="0"/>
          </a:p>
          <a:p>
            <a:pPr algn="ctr" eaLnBrk="1" hangingPunct="1"/>
            <a:r>
              <a:rPr lang="en-US" sz="2000" b="1" u="sng" dirty="0" smtClean="0"/>
              <a:t>Presenters</a:t>
            </a:r>
            <a:r>
              <a:rPr lang="en-US" sz="2000" b="1" dirty="0" smtClean="0"/>
              <a:t>:  Linda De La Ysla, Jackie Scott, Bina Pittman, </a:t>
            </a:r>
          </a:p>
          <a:p>
            <a:pPr algn="ctr" eaLnBrk="1" hangingPunct="1"/>
            <a:r>
              <a:rPr lang="en-US" sz="2000" b="1" dirty="0" smtClean="0"/>
              <a:t>Lavinia Edmunds, Charlotte Wulf, Brian Sateriale </a:t>
            </a:r>
          </a:p>
          <a:p>
            <a:pPr algn="ctr" eaLnBrk="1" hangingPunct="1"/>
            <a:r>
              <a:rPr lang="en-US" sz="2000" b="1" dirty="0" smtClean="0"/>
              <a:t>The Community College of Baltimore County</a:t>
            </a:r>
          </a:p>
          <a:p>
            <a:pPr algn="ctr" eaLnBrk="1" hangingPunct="1"/>
            <a:endParaRPr lang="en-US" dirty="0"/>
          </a:p>
        </p:txBody>
      </p:sp>
      <p:pic>
        <p:nvPicPr>
          <p:cNvPr id="7" name="Picture 6" descr="https://ccbcsharepoint/enroll/comms/Shared%20Documents/CCBC%20Official%20Logos/CCBC_horizontal_logo.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8600" y="152400"/>
            <a:ext cx="1828800" cy="990600"/>
          </a:xfrm>
          <a:prstGeom prst="rect">
            <a:avLst/>
          </a:prstGeom>
          <a:noFill/>
          <a:ln>
            <a:noFill/>
          </a:ln>
        </p:spPr>
      </p:pic>
    </p:spTree>
    <p:extLst>
      <p:ext uri="{BB962C8B-B14F-4D97-AF65-F5344CB8AC3E}">
        <p14:creationId xmlns:p14="http://schemas.microsoft.com/office/powerpoint/2010/main" val="3544823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6800"/>
          </a:xfrm>
        </p:spPr>
        <p:txBody>
          <a:bodyPr/>
          <a:lstStyle/>
          <a:p>
            <a:r>
              <a:rPr lang="en-US" dirty="0" smtClean="0"/>
              <a:t>Full-time and Adjunct Faculty</a:t>
            </a:r>
            <a:endParaRPr lang="en-US" dirty="0"/>
          </a:p>
        </p:txBody>
      </p:sp>
      <p:sp>
        <p:nvSpPr>
          <p:cNvPr id="3" name="Content Placeholder 2"/>
          <p:cNvSpPr>
            <a:spLocks noGrp="1"/>
          </p:cNvSpPr>
          <p:nvPr>
            <p:ph idx="1"/>
          </p:nvPr>
        </p:nvSpPr>
        <p:spPr>
          <a:xfrm>
            <a:off x="457200" y="1600200"/>
            <a:ext cx="8610600" cy="5257800"/>
          </a:xfrm>
        </p:spPr>
        <p:txBody>
          <a:bodyPr>
            <a:normAutofit/>
          </a:bodyPr>
          <a:lstStyle/>
          <a:p>
            <a:r>
              <a:rPr lang="en-US" dirty="0" smtClean="0"/>
              <a:t>“Each </a:t>
            </a:r>
            <a:r>
              <a:rPr lang="en-US" dirty="0"/>
              <a:t>ALP session has helped me tremendously, </a:t>
            </a:r>
            <a:r>
              <a:rPr lang="en-US" dirty="0" smtClean="0"/>
              <a:t>particularly</a:t>
            </a:r>
            <a:r>
              <a:rPr lang="en-US" dirty="0"/>
              <a:t> because of the random participation of instructors, administrators, full-time and adjuncts </a:t>
            </a:r>
            <a:r>
              <a:rPr lang="en-US" dirty="0" smtClean="0"/>
              <a:t>who </a:t>
            </a:r>
            <a:r>
              <a:rPr lang="en-US" dirty="0"/>
              <a:t>attend</a:t>
            </a:r>
            <a:r>
              <a:rPr lang="en-US" dirty="0" smtClean="0"/>
              <a:t>.”  </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1400" y="3630168"/>
            <a:ext cx="2438400" cy="3212592"/>
          </a:xfrm>
          <a:prstGeom prst="rect">
            <a:avLst/>
          </a:prstGeom>
        </p:spPr>
      </p:pic>
      <p:sp>
        <p:nvSpPr>
          <p:cNvPr id="6" name="Line 1"/>
          <p:cNvSpPr>
            <a:spLocks noChangeShapeType="1"/>
          </p:cNvSpPr>
          <p:nvPr/>
        </p:nvSpPr>
        <p:spPr bwMode="auto">
          <a:xfrm>
            <a:off x="609600" y="1143000"/>
            <a:ext cx="8077200" cy="1588"/>
          </a:xfrm>
          <a:prstGeom prst="line">
            <a:avLst/>
          </a:prstGeom>
          <a:noFill/>
          <a:ln w="38100" cap="flat">
            <a:solidFill>
              <a:srgbClr val="8DB01D"/>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dirty="0"/>
          </a:p>
        </p:txBody>
      </p:sp>
    </p:spTree>
    <p:extLst>
      <p:ext uri="{BB962C8B-B14F-4D97-AF65-F5344CB8AC3E}">
        <p14:creationId xmlns:p14="http://schemas.microsoft.com/office/powerpoint/2010/main" val="201038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dirty="0"/>
              <a:t>On-going, Monthly Sessions</a:t>
            </a:r>
          </a:p>
        </p:txBody>
      </p:sp>
      <p:sp>
        <p:nvSpPr>
          <p:cNvPr id="3" name="Content Placeholder 2"/>
          <p:cNvSpPr>
            <a:spLocks noGrp="1"/>
          </p:cNvSpPr>
          <p:nvPr>
            <p:ph idx="1"/>
          </p:nvPr>
        </p:nvSpPr>
        <p:spPr/>
        <p:txBody>
          <a:bodyPr/>
          <a:lstStyle/>
          <a:p>
            <a:r>
              <a:rPr lang="en-US" dirty="0" smtClean="0"/>
              <a:t>“The </a:t>
            </a:r>
            <a:r>
              <a:rPr lang="en-US" dirty="0"/>
              <a:t>strength of ALPles and Oranges is in its simplicity. There is no agenda, no assigning of tasks, no long term goals. You </a:t>
            </a:r>
            <a:r>
              <a:rPr lang="en-US" dirty="0" smtClean="0"/>
              <a:t>can </a:t>
            </a:r>
            <a:r>
              <a:rPr lang="en-US" dirty="0"/>
              <a:t>be adjunct or </a:t>
            </a:r>
            <a:r>
              <a:rPr lang="en-US" dirty="0" smtClean="0"/>
              <a:t>full-time </a:t>
            </a:r>
            <a:r>
              <a:rPr lang="en-US" dirty="0"/>
              <a:t>faculty. You </a:t>
            </a:r>
            <a:r>
              <a:rPr lang="en-US" dirty="0" smtClean="0"/>
              <a:t>can </a:t>
            </a:r>
            <a:r>
              <a:rPr lang="en-US" dirty="0"/>
              <a:t>be a newbie or </a:t>
            </a:r>
            <a:r>
              <a:rPr lang="en-US" dirty="0" smtClean="0"/>
              <a:t>a long-time </a:t>
            </a:r>
            <a:r>
              <a:rPr lang="en-US" dirty="0"/>
              <a:t>instructor. These informal meetings </a:t>
            </a:r>
            <a:r>
              <a:rPr lang="en-US" dirty="0" smtClean="0"/>
              <a:t>allow </a:t>
            </a:r>
            <a:r>
              <a:rPr lang="en-US" dirty="0"/>
              <a:t>participants to exchange their ideas, ask questions, </a:t>
            </a:r>
            <a:r>
              <a:rPr lang="en-US" dirty="0" smtClean="0"/>
              <a:t>and even </a:t>
            </a:r>
            <a:r>
              <a:rPr lang="en-US" dirty="0"/>
              <a:t>voice opinions in a room where there </a:t>
            </a:r>
            <a:r>
              <a:rPr lang="en-US" dirty="0" smtClean="0"/>
              <a:t>is </a:t>
            </a:r>
            <a:r>
              <a:rPr lang="en-US" dirty="0"/>
              <a:t>no </a:t>
            </a:r>
            <a:r>
              <a:rPr lang="en-US" dirty="0" smtClean="0"/>
              <a:t>judgment</a:t>
            </a:r>
            <a:r>
              <a:rPr lang="en-US" dirty="0" smtClean="0"/>
              <a:t>.”</a:t>
            </a:r>
            <a:endParaRPr lang="en-US" dirty="0"/>
          </a:p>
        </p:txBody>
      </p:sp>
      <p:sp>
        <p:nvSpPr>
          <p:cNvPr id="4" name="Line 1"/>
          <p:cNvSpPr>
            <a:spLocks noChangeShapeType="1"/>
          </p:cNvSpPr>
          <p:nvPr/>
        </p:nvSpPr>
        <p:spPr bwMode="auto">
          <a:xfrm>
            <a:off x="609600" y="1143000"/>
            <a:ext cx="8077200" cy="1588"/>
          </a:xfrm>
          <a:prstGeom prst="line">
            <a:avLst/>
          </a:prstGeom>
          <a:noFill/>
          <a:ln w="38100" cap="flat">
            <a:solidFill>
              <a:srgbClr val="8DB01D"/>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dirty="0"/>
          </a:p>
        </p:txBody>
      </p:sp>
    </p:spTree>
    <p:extLst>
      <p:ext uri="{BB962C8B-B14F-4D97-AF65-F5344CB8AC3E}">
        <p14:creationId xmlns:p14="http://schemas.microsoft.com/office/powerpoint/2010/main" val="19784344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a:bodyPr>
          <a:lstStyle/>
          <a:p>
            <a:r>
              <a:rPr lang="en-US" sz="3200" dirty="0" smtClean="0"/>
              <a:t>Monthly Sessions with Reminders!</a:t>
            </a:r>
            <a:endParaRPr lang="en-US" sz="3200"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57400" y="685800"/>
            <a:ext cx="5334000" cy="6175248"/>
          </a:xfrm>
          <a:prstGeom prst="rect">
            <a:avLst/>
          </a:prstGeom>
        </p:spPr>
      </p:pic>
    </p:spTree>
    <p:extLst>
      <p:ext uri="{BB962C8B-B14F-4D97-AF65-F5344CB8AC3E}">
        <p14:creationId xmlns:p14="http://schemas.microsoft.com/office/powerpoint/2010/main" val="42073598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dirty="0" smtClean="0"/>
              <a:t>Informal</a:t>
            </a:r>
            <a:endParaRPr lang="en-US" dirty="0"/>
          </a:p>
        </p:txBody>
      </p:sp>
      <p:sp>
        <p:nvSpPr>
          <p:cNvPr id="3" name="Content Placeholder 2"/>
          <p:cNvSpPr>
            <a:spLocks noGrp="1"/>
          </p:cNvSpPr>
          <p:nvPr>
            <p:ph idx="1"/>
          </p:nvPr>
        </p:nvSpPr>
        <p:spPr>
          <a:xfrm>
            <a:off x="3124200" y="1066800"/>
            <a:ext cx="5562600" cy="5715000"/>
          </a:xfrm>
        </p:spPr>
        <p:txBody>
          <a:bodyPr>
            <a:normAutofit fontScale="92500"/>
          </a:bodyPr>
          <a:lstStyle/>
          <a:p>
            <a:r>
              <a:rPr lang="en-US" dirty="0" smtClean="0"/>
              <a:t>“ … each </a:t>
            </a:r>
            <a:r>
              <a:rPr lang="en-US" dirty="0"/>
              <a:t>instructor can bring whatever is on his or her mind that </a:t>
            </a:r>
            <a:r>
              <a:rPr lang="en-US" dirty="0" smtClean="0"/>
              <a:t>day … and </a:t>
            </a:r>
            <a:r>
              <a:rPr lang="en-US" dirty="0"/>
              <a:t>talk it over with the others who are present. So whether a teacher is concerned about attendance, poor preparation for class, or some other problem that might be a concern, the others at the meeting are willing to discuss that concern and try to offer some </a:t>
            </a:r>
            <a:r>
              <a:rPr lang="en-US" dirty="0" smtClean="0"/>
              <a:t>advice.”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295400"/>
            <a:ext cx="2667001" cy="1752600"/>
          </a:xfrm>
          <a:prstGeom prst="rect">
            <a:avLst/>
          </a:prstGeom>
        </p:spPr>
      </p:pic>
    </p:spTree>
    <p:extLst>
      <p:ext uri="{BB962C8B-B14F-4D97-AF65-F5344CB8AC3E}">
        <p14:creationId xmlns:p14="http://schemas.microsoft.com/office/powerpoint/2010/main" val="2717521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fontScale="90000"/>
          </a:bodyPr>
          <a:lstStyle/>
          <a:p>
            <a:r>
              <a:rPr lang="en-US" dirty="0" smtClean="0"/>
              <a:t>Support for grappling with uncertainty</a:t>
            </a:r>
            <a:endParaRPr lang="en-US" dirty="0"/>
          </a:p>
        </p:txBody>
      </p:sp>
      <p:sp>
        <p:nvSpPr>
          <p:cNvPr id="3" name="Content Placeholder 2"/>
          <p:cNvSpPr>
            <a:spLocks noGrp="1"/>
          </p:cNvSpPr>
          <p:nvPr>
            <p:ph idx="1"/>
          </p:nvPr>
        </p:nvSpPr>
        <p:spPr>
          <a:xfrm>
            <a:off x="609600" y="2743200"/>
            <a:ext cx="8077200" cy="3962400"/>
          </a:xfrm>
        </p:spPr>
        <p:txBody>
          <a:bodyPr>
            <a:normAutofit fontScale="92500" lnSpcReduction="10000"/>
          </a:bodyPr>
          <a:lstStyle/>
          <a:p>
            <a:r>
              <a:rPr lang="en-US" dirty="0" smtClean="0"/>
              <a:t>“I dreaded approaching the research papers in all of my sections of English because my students inevitably became overwhelmed by the brainstorming, thesis, and research components of the research paper. However, after using Lavinia's model/structure, my students had/have a better grasp of how and why--with specific deadlines for each sequential stage of the paper--that has made a world of difference.”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 y="1219200"/>
            <a:ext cx="3352800" cy="1453662"/>
          </a:xfrm>
          <a:prstGeom prst="rect">
            <a:avLst/>
          </a:prstGeom>
        </p:spPr>
      </p:pic>
    </p:spTree>
    <p:extLst>
      <p:ext uri="{BB962C8B-B14F-4D97-AF65-F5344CB8AC3E}">
        <p14:creationId xmlns:p14="http://schemas.microsoft.com/office/powerpoint/2010/main" val="20338606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smtClean="0"/>
              <a:t>An Atmosphere of Trust</a:t>
            </a:r>
            <a:endParaRPr lang="en-US" dirty="0"/>
          </a:p>
        </p:txBody>
      </p:sp>
      <p:sp>
        <p:nvSpPr>
          <p:cNvPr id="3" name="Content Placeholder 2"/>
          <p:cNvSpPr>
            <a:spLocks noGrp="1"/>
          </p:cNvSpPr>
          <p:nvPr>
            <p:ph idx="1"/>
          </p:nvPr>
        </p:nvSpPr>
        <p:spPr>
          <a:xfrm>
            <a:off x="2971800" y="1143000"/>
            <a:ext cx="5791200" cy="5715000"/>
          </a:xfrm>
        </p:spPr>
        <p:txBody>
          <a:bodyPr>
            <a:normAutofit fontScale="92500" lnSpcReduction="10000"/>
          </a:bodyPr>
          <a:lstStyle/>
          <a:p>
            <a:r>
              <a:rPr lang="en-US" dirty="0" smtClean="0"/>
              <a:t>“The </a:t>
            </a:r>
            <a:r>
              <a:rPr lang="en-US" dirty="0"/>
              <a:t>session that soothed my anxiety about my students' poor attendance was when Evan dropped in to </a:t>
            </a:r>
            <a:r>
              <a:rPr lang="en-US" dirty="0" smtClean="0"/>
              <a:t>say </a:t>
            </a:r>
            <a:r>
              <a:rPr lang="en-US" dirty="0"/>
              <a:t>"</a:t>
            </a:r>
            <a:r>
              <a:rPr lang="en-US" dirty="0" smtClean="0"/>
              <a:t>hi"; </a:t>
            </a:r>
            <a:r>
              <a:rPr lang="en-US" dirty="0"/>
              <a:t>he explained the statistics (average </a:t>
            </a:r>
            <a:r>
              <a:rPr lang="en-US" dirty="0" smtClean="0"/>
              <a:t>students, </a:t>
            </a:r>
            <a:r>
              <a:rPr lang="en-US" dirty="0"/>
              <a:t>retention rates, and campus challenges) of each campus: Essex, Catonsville, and Dundalk … I immediately felt better personally and professionally about the whys and how's </a:t>
            </a:r>
            <a:r>
              <a:rPr lang="en-US" dirty="0" smtClean="0"/>
              <a:t>and the challenges</a:t>
            </a:r>
            <a:r>
              <a:rPr lang="en-US" dirty="0"/>
              <a:t> of my ALP sessions.”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 y="1295400"/>
            <a:ext cx="2900979" cy="1905000"/>
          </a:xfrm>
          <a:prstGeom prst="rect">
            <a:avLst/>
          </a:prstGeom>
        </p:spPr>
      </p:pic>
    </p:spTree>
    <p:extLst>
      <p:ext uri="{BB962C8B-B14F-4D97-AF65-F5344CB8AC3E}">
        <p14:creationId xmlns:p14="http://schemas.microsoft.com/office/powerpoint/2010/main" val="15777847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dirty="0" smtClean="0"/>
              <a:t>Improving Teaching</a:t>
            </a:r>
            <a:endParaRPr lang="en-US" dirty="0"/>
          </a:p>
        </p:txBody>
      </p:sp>
      <p:sp>
        <p:nvSpPr>
          <p:cNvPr id="3" name="Content Placeholder 2"/>
          <p:cNvSpPr>
            <a:spLocks noGrp="1"/>
          </p:cNvSpPr>
          <p:nvPr>
            <p:ph idx="1"/>
          </p:nvPr>
        </p:nvSpPr>
        <p:spPr>
          <a:xfrm>
            <a:off x="304800" y="1295400"/>
            <a:ext cx="8534400" cy="5410200"/>
          </a:xfrm>
        </p:spPr>
        <p:txBody>
          <a:bodyPr>
            <a:normAutofit fontScale="92500" lnSpcReduction="20000"/>
          </a:bodyPr>
          <a:lstStyle/>
          <a:p>
            <a:r>
              <a:rPr lang="en-US" dirty="0"/>
              <a:t>"The </a:t>
            </a:r>
            <a:r>
              <a:rPr lang="en-US" dirty="0" smtClean="0"/>
              <a:t>ALPles </a:t>
            </a:r>
            <a:r>
              <a:rPr lang="en-US" dirty="0"/>
              <a:t>meetings have proven to be invaluable to my pedagogical approach in teaching my own ALP courses. </a:t>
            </a:r>
            <a:r>
              <a:rPr lang="en-US" dirty="0" smtClean="0"/>
              <a:t>Much </a:t>
            </a:r>
            <a:r>
              <a:rPr lang="en-US" dirty="0"/>
              <a:t>like the supplemental 052 aspect of ALP, the faculty </a:t>
            </a:r>
            <a:r>
              <a:rPr lang="en-US" dirty="0" smtClean="0"/>
              <a:t>ALPles </a:t>
            </a:r>
            <a:r>
              <a:rPr lang="en-US" dirty="0"/>
              <a:t>meetings have provided an </a:t>
            </a:r>
            <a:r>
              <a:rPr lang="en-US" dirty="0" smtClean="0"/>
              <a:t>nonthreatening</a:t>
            </a:r>
            <a:r>
              <a:rPr lang="en-US" dirty="0"/>
              <a:t>, totally inclusive approach to achieving one goal: the improvement of the individual (in our </a:t>
            </a:r>
            <a:r>
              <a:rPr lang="en-US" dirty="0" smtClean="0"/>
              <a:t>case--the </a:t>
            </a:r>
            <a:r>
              <a:rPr lang="en-US" dirty="0"/>
              <a:t>individual ALP instructor). Every attendant is a valued and respected member of the </a:t>
            </a:r>
            <a:r>
              <a:rPr lang="en-US" dirty="0" smtClean="0"/>
              <a:t>community and </a:t>
            </a:r>
            <a:r>
              <a:rPr lang="en-US" dirty="0"/>
              <a:t>feels encouraged to contribute to the dialogue at hand; thus, learning (about teaching ALP) is facilitated by the entire group, not by one central figure, and this 'freedom' results in profound dialogue and profound self-awareness."</a:t>
            </a:r>
          </a:p>
          <a:p>
            <a:pPr marL="0" indent="0">
              <a:buNone/>
            </a:pPr>
            <a:endParaRPr lang="en-US" dirty="0"/>
          </a:p>
        </p:txBody>
      </p:sp>
      <p:sp>
        <p:nvSpPr>
          <p:cNvPr id="4" name="Line 1"/>
          <p:cNvSpPr>
            <a:spLocks noChangeShapeType="1"/>
          </p:cNvSpPr>
          <p:nvPr/>
        </p:nvSpPr>
        <p:spPr bwMode="auto">
          <a:xfrm>
            <a:off x="590797" y="914400"/>
            <a:ext cx="8077200" cy="1588"/>
          </a:xfrm>
          <a:prstGeom prst="line">
            <a:avLst/>
          </a:prstGeom>
          <a:noFill/>
          <a:ln w="38100" cap="flat">
            <a:solidFill>
              <a:srgbClr val="8DB01D"/>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dirty="0"/>
          </a:p>
        </p:txBody>
      </p:sp>
    </p:spTree>
    <p:extLst>
      <p:ext uri="{BB962C8B-B14F-4D97-AF65-F5344CB8AC3E}">
        <p14:creationId xmlns:p14="http://schemas.microsoft.com/office/powerpoint/2010/main" val="30077560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9" name="Rectangle 9"/>
          <p:cNvSpPr>
            <a:spLocks/>
          </p:cNvSpPr>
          <p:nvPr/>
        </p:nvSpPr>
        <p:spPr bwMode="auto">
          <a:xfrm>
            <a:off x="307848" y="1066800"/>
            <a:ext cx="85344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pPr marL="450850" indent="-450850" algn="l">
              <a:lnSpc>
                <a:spcPct val="80000"/>
              </a:lnSpc>
              <a:buSzPct val="77000"/>
              <a:buFontTx/>
              <a:buBlip>
                <a:blip r:embed="rId3"/>
              </a:buBlip>
            </a:pPr>
            <a:endParaRPr lang="en-US" sz="2400" dirty="0" smtClean="0">
              <a:solidFill>
                <a:srgbClr val="FF0000"/>
              </a:solidFill>
              <a:latin typeface="Arial" charset="0"/>
              <a:ea typeface="ＭＳ Ｐゴシック" charset="0"/>
              <a:cs typeface="Arial" charset="0"/>
              <a:sym typeface="Arial" charset="0"/>
            </a:endParaRPr>
          </a:p>
          <a:p>
            <a:pPr marL="450850" indent="-450850" algn="l">
              <a:lnSpc>
                <a:spcPct val="80000"/>
              </a:lnSpc>
              <a:buSzPct val="77000"/>
              <a:buFontTx/>
              <a:buBlip>
                <a:blip r:embed="rId3"/>
              </a:buBlip>
            </a:pPr>
            <a:r>
              <a:rPr lang="en-US" sz="2400" dirty="0" smtClean="0">
                <a:solidFill>
                  <a:srgbClr val="FF0000"/>
                </a:solidFill>
                <a:latin typeface="Arial" charset="0"/>
                <a:ea typeface="ＭＳ Ｐゴシック" charset="0"/>
                <a:cs typeface="Arial" charset="0"/>
                <a:sym typeface="Arial" charset="0"/>
              </a:rPr>
              <a:t>We are still figuring it out.</a:t>
            </a:r>
            <a:br>
              <a:rPr lang="en-US" sz="2400" dirty="0" smtClean="0">
                <a:solidFill>
                  <a:srgbClr val="FF0000"/>
                </a:solidFill>
                <a:latin typeface="Arial" charset="0"/>
                <a:ea typeface="ＭＳ Ｐゴシック" charset="0"/>
                <a:cs typeface="Arial" charset="0"/>
                <a:sym typeface="Arial" charset="0"/>
              </a:rPr>
            </a:br>
            <a:endParaRPr lang="en-US" sz="2400" dirty="0" smtClean="0">
              <a:solidFill>
                <a:srgbClr val="FF0000"/>
              </a:solidFill>
              <a:latin typeface="Arial" charset="0"/>
              <a:ea typeface="ＭＳ Ｐゴシック" charset="0"/>
              <a:cs typeface="Arial" charset="0"/>
              <a:sym typeface="Arial" charset="0"/>
            </a:endParaRPr>
          </a:p>
          <a:p>
            <a:pPr marL="450850" indent="-450850" algn="l">
              <a:lnSpc>
                <a:spcPct val="80000"/>
              </a:lnSpc>
              <a:buSzPct val="77000"/>
              <a:buFontTx/>
              <a:buBlip>
                <a:blip r:embed="rId3"/>
              </a:buBlip>
            </a:pPr>
            <a:r>
              <a:rPr lang="en-US" sz="2400" dirty="0" smtClean="0">
                <a:solidFill>
                  <a:srgbClr val="FF0000"/>
                </a:solidFill>
                <a:latin typeface="Arial" charset="0"/>
                <a:ea typeface="ＭＳ Ｐゴシック" charset="0"/>
                <a:cs typeface="Arial" charset="0"/>
                <a:sym typeface="Arial" charset="0"/>
              </a:rPr>
              <a:t>We don’t think everyone has to teach in the same way.</a:t>
            </a:r>
            <a:br>
              <a:rPr lang="en-US" sz="2400" dirty="0" smtClean="0">
                <a:solidFill>
                  <a:srgbClr val="FF0000"/>
                </a:solidFill>
                <a:latin typeface="Arial" charset="0"/>
                <a:ea typeface="ＭＳ Ｐゴシック" charset="0"/>
                <a:cs typeface="Arial" charset="0"/>
                <a:sym typeface="Arial" charset="0"/>
              </a:rPr>
            </a:br>
            <a:endParaRPr lang="en-US" sz="2400" dirty="0" smtClean="0">
              <a:solidFill>
                <a:srgbClr val="FF0000"/>
              </a:solidFill>
              <a:latin typeface="Arial" charset="0"/>
              <a:ea typeface="ＭＳ Ｐゴシック" charset="0"/>
              <a:cs typeface="Arial" charset="0"/>
              <a:sym typeface="Arial" charset="0"/>
            </a:endParaRPr>
          </a:p>
          <a:p>
            <a:pPr marL="450850" indent="-450850" algn="l">
              <a:lnSpc>
                <a:spcPct val="80000"/>
              </a:lnSpc>
              <a:buSzPct val="77000"/>
              <a:buFontTx/>
              <a:buBlip>
                <a:blip r:embed="rId3"/>
              </a:buBlip>
            </a:pPr>
            <a:r>
              <a:rPr lang="en-US" sz="2400" dirty="0" smtClean="0">
                <a:solidFill>
                  <a:srgbClr val="FF0000"/>
                </a:solidFill>
                <a:latin typeface="Arial" charset="0"/>
                <a:ea typeface="ＭＳ Ｐゴシック" charset="0"/>
                <a:cs typeface="Arial" charset="0"/>
                <a:sym typeface="Arial" charset="0"/>
              </a:rPr>
              <a:t>The fact that teaching ALP is different provides an opportunity.</a:t>
            </a:r>
          </a:p>
          <a:p>
            <a:pPr marL="450850" indent="-450850" algn="l">
              <a:lnSpc>
                <a:spcPct val="80000"/>
              </a:lnSpc>
              <a:buSzPct val="77000"/>
              <a:buFontTx/>
              <a:buBlip>
                <a:blip r:embed="rId3"/>
              </a:buBlip>
            </a:pPr>
            <a:endParaRPr lang="en-US" sz="2400" dirty="0" smtClean="0">
              <a:solidFill>
                <a:srgbClr val="FF0000"/>
              </a:solidFill>
              <a:latin typeface="Arial" charset="0"/>
              <a:ea typeface="ＭＳ Ｐゴシック" charset="0"/>
              <a:cs typeface="Arial" charset="0"/>
              <a:sym typeface="Arial" charset="0"/>
            </a:endParaRPr>
          </a:p>
          <a:p>
            <a:pPr marL="450850" indent="-450850" algn="l">
              <a:lnSpc>
                <a:spcPct val="80000"/>
              </a:lnSpc>
              <a:buSzPct val="77000"/>
              <a:buFontTx/>
              <a:buBlip>
                <a:blip r:embed="rId3"/>
              </a:buBlip>
            </a:pPr>
            <a:r>
              <a:rPr lang="en-US" sz="2400" dirty="0" smtClean="0">
                <a:latin typeface="Arial" charset="0"/>
                <a:ea typeface="ＭＳ Ｐゴシック" charset="0"/>
                <a:cs typeface="Arial" charset="0"/>
                <a:sym typeface="Arial" charset="0"/>
              </a:rPr>
              <a:t>We raise questions we think ALP faculty should think about.</a:t>
            </a:r>
            <a:br>
              <a:rPr lang="en-US" sz="2400" dirty="0" smtClean="0">
                <a:latin typeface="Arial" charset="0"/>
                <a:ea typeface="ＭＳ Ｐゴシック" charset="0"/>
                <a:cs typeface="Arial" charset="0"/>
                <a:sym typeface="Arial" charset="0"/>
              </a:rPr>
            </a:br>
            <a:endParaRPr lang="en-US" sz="2400" dirty="0" smtClean="0">
              <a:latin typeface="Arial" charset="0"/>
              <a:ea typeface="ＭＳ Ｐゴシック" charset="0"/>
              <a:cs typeface="Arial" charset="0"/>
              <a:sym typeface="Arial" charset="0"/>
            </a:endParaRPr>
          </a:p>
          <a:p>
            <a:pPr marL="450850" indent="-450850" algn="l">
              <a:lnSpc>
                <a:spcPct val="80000"/>
              </a:lnSpc>
              <a:buSzPct val="77000"/>
              <a:buFontTx/>
              <a:buBlip>
                <a:blip r:embed="rId3"/>
              </a:buBlip>
            </a:pPr>
            <a:r>
              <a:rPr lang="en-US" sz="2400" dirty="0" smtClean="0">
                <a:latin typeface="Arial" charset="0"/>
                <a:ea typeface="ＭＳ Ｐゴシック" charset="0"/>
                <a:cs typeface="Arial" charset="0"/>
                <a:sym typeface="Arial" charset="0"/>
              </a:rPr>
              <a:t>We provide answers when we have them, sometimes more than one, usually tentative.</a:t>
            </a:r>
            <a:r>
              <a:rPr lang="en-US" sz="2400" dirty="0" smtClean="0">
                <a:solidFill>
                  <a:schemeClr val="tx1"/>
                </a:solidFill>
                <a:latin typeface="Arial" charset="0"/>
                <a:ea typeface="ＭＳ Ｐゴシック" charset="0"/>
                <a:cs typeface="Arial" charset="0"/>
                <a:sym typeface="Arial" charset="0"/>
              </a:rPr>
              <a:t/>
            </a:r>
            <a:br>
              <a:rPr lang="en-US" sz="2400" dirty="0" smtClean="0">
                <a:solidFill>
                  <a:schemeClr val="tx1"/>
                </a:solidFill>
                <a:latin typeface="Arial" charset="0"/>
                <a:ea typeface="ＭＳ Ｐゴシック" charset="0"/>
                <a:cs typeface="Arial" charset="0"/>
                <a:sym typeface="Arial" charset="0"/>
              </a:rPr>
            </a:br>
            <a:endParaRPr lang="en-US" sz="2400" dirty="0" smtClean="0">
              <a:solidFill>
                <a:schemeClr val="tx1"/>
              </a:solidFill>
              <a:latin typeface="Arial" charset="0"/>
              <a:ea typeface="ＭＳ Ｐゴシック" charset="0"/>
              <a:cs typeface="Arial" charset="0"/>
              <a:sym typeface="Arial" charset="0"/>
            </a:endParaRPr>
          </a:p>
          <a:p>
            <a:pPr marL="450850" indent="-450850" algn="l">
              <a:lnSpc>
                <a:spcPct val="80000"/>
              </a:lnSpc>
              <a:buSzPct val="77000"/>
              <a:buFontTx/>
              <a:buBlip>
                <a:blip r:embed="rId3"/>
              </a:buBlip>
            </a:pPr>
            <a:r>
              <a:rPr lang="en-US" sz="2400" dirty="0" smtClean="0">
                <a:latin typeface="Arial" charset="0"/>
                <a:ea typeface="ＭＳ Ｐゴシック" charset="0"/>
                <a:cs typeface="Arial" charset="0"/>
                <a:sym typeface="Arial" charset="0"/>
              </a:rPr>
              <a:t>We don’t think of the Institutes as telling people how to teach.  We provide a smorgasbord of ideas from which we hope faculty will choose what fits with their teaching style.</a:t>
            </a:r>
            <a:endParaRPr lang="en-US" sz="2400" dirty="0" smtClean="0">
              <a:solidFill>
                <a:schemeClr val="tx1"/>
              </a:solidFill>
              <a:latin typeface="Arial" charset="0"/>
              <a:ea typeface="ＭＳ Ｐゴシック" charset="0"/>
              <a:cs typeface="Arial" charset="0"/>
              <a:sym typeface="Arial" charset="0"/>
            </a:endParaRPr>
          </a:p>
          <a:p>
            <a:pPr algn="l">
              <a:lnSpc>
                <a:spcPct val="80000"/>
              </a:lnSpc>
              <a:buSzPct val="77000"/>
            </a:pPr>
            <a:endParaRPr lang="en-US" sz="2400" dirty="0" smtClean="0">
              <a:solidFill>
                <a:schemeClr val="tx1"/>
              </a:solidFill>
              <a:latin typeface="Arial" charset="0"/>
              <a:ea typeface="ＭＳ Ｐゴシック" charset="0"/>
              <a:cs typeface="Arial" charset="0"/>
              <a:sym typeface="Arial" charset="0"/>
            </a:endParaRPr>
          </a:p>
          <a:p>
            <a:pPr marL="450850" indent="-450850" algn="l">
              <a:lnSpc>
                <a:spcPct val="80000"/>
              </a:lnSpc>
              <a:buSzPct val="77000"/>
              <a:buFontTx/>
              <a:buBlip>
                <a:blip r:embed="rId3"/>
              </a:buBlip>
            </a:pPr>
            <a:endParaRPr lang="en-US" sz="2400" dirty="0" smtClean="0">
              <a:solidFill>
                <a:schemeClr val="tx1"/>
              </a:solidFill>
              <a:latin typeface="Arial" charset="0"/>
              <a:ea typeface="ＭＳ Ｐゴシック" charset="0"/>
              <a:cs typeface="Arial" charset="0"/>
              <a:sym typeface="Arial" charset="0"/>
            </a:endParaRPr>
          </a:p>
          <a:p>
            <a:pPr marL="450850" indent="-450850" algn="l">
              <a:lnSpc>
                <a:spcPct val="80000"/>
              </a:lnSpc>
              <a:buSzPct val="77000"/>
              <a:buFontTx/>
              <a:buBlip>
                <a:blip r:embed="rId3"/>
              </a:buBlip>
            </a:pPr>
            <a:endParaRPr lang="en-US" sz="2400" dirty="0">
              <a:solidFill>
                <a:schemeClr val="tx1"/>
              </a:solidFill>
              <a:latin typeface="Arial" charset="0"/>
              <a:ea typeface="ＭＳ Ｐゴシック" charset="0"/>
              <a:cs typeface="Arial" charset="0"/>
              <a:sym typeface="Arial" charset="0"/>
            </a:endParaRPr>
          </a:p>
        </p:txBody>
      </p:sp>
      <p:sp>
        <p:nvSpPr>
          <p:cNvPr id="15361" name="Line 1"/>
          <p:cNvSpPr>
            <a:spLocks noChangeShapeType="1"/>
          </p:cNvSpPr>
          <p:nvPr/>
        </p:nvSpPr>
        <p:spPr bwMode="auto">
          <a:xfrm>
            <a:off x="533400" y="901700"/>
            <a:ext cx="8077200" cy="1588"/>
          </a:xfrm>
          <a:prstGeom prst="line">
            <a:avLst/>
          </a:prstGeom>
          <a:noFill/>
          <a:ln w="38100" cap="flat">
            <a:solidFill>
              <a:srgbClr val="8DB01D"/>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dirty="0"/>
          </a:p>
        </p:txBody>
      </p:sp>
      <p:sp>
        <p:nvSpPr>
          <p:cNvPr id="13" name="Rectangle 10"/>
          <p:cNvSpPr>
            <a:spLocks/>
          </p:cNvSpPr>
          <p:nvPr/>
        </p:nvSpPr>
        <p:spPr bwMode="auto">
          <a:xfrm>
            <a:off x="533400" y="152400"/>
            <a:ext cx="80391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algn="ctr"/>
            <a:r>
              <a:rPr lang="en-US" sz="3200" b="1" dirty="0" smtClean="0">
                <a:solidFill>
                  <a:schemeClr val="tx1"/>
                </a:solidFill>
                <a:latin typeface="Arial" charset="0"/>
                <a:ea typeface="ＭＳ Ｐゴシック" charset="0"/>
                <a:cs typeface="Arial" charset="0"/>
                <a:sym typeface="Arial" charset="0"/>
              </a:rPr>
              <a:t>Faculty Development</a:t>
            </a:r>
            <a:endParaRPr lang="en-US" sz="3200" b="1" dirty="0">
              <a:solidFill>
                <a:schemeClr val="tx1"/>
              </a:solidFill>
              <a:latin typeface="Arial" charset="0"/>
              <a:ea typeface="ＭＳ Ｐゴシック" charset="0"/>
              <a:cs typeface="Arial" charset="0"/>
              <a:sym typeface="Arial" charset="0"/>
            </a:endParaRPr>
          </a:p>
        </p:txBody>
      </p:sp>
      <p:grpSp>
        <p:nvGrpSpPr>
          <p:cNvPr id="14" name="Group 13"/>
          <p:cNvGrpSpPr/>
          <p:nvPr/>
        </p:nvGrpSpPr>
        <p:grpSpPr>
          <a:xfrm>
            <a:off x="6527800" y="5689600"/>
            <a:ext cx="2667000" cy="889000"/>
            <a:chOff x="6527800" y="5689600"/>
            <a:chExt cx="2667000" cy="889000"/>
          </a:xfrm>
        </p:grpSpPr>
        <p:pic>
          <p:nvPicPr>
            <p:cNvPr id="15" name="Picture 2"/>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5113" y="5710238"/>
              <a:ext cx="855662"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6" name="Picture 3"/>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81875" y="5689600"/>
              <a:ext cx="877888"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7" name="Picture 4"/>
            <p:cNvPicPr>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83400" y="5697538"/>
              <a:ext cx="8286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
          <p:nvSpPr>
            <p:cNvPr id="18" name="Rectangle 5"/>
            <p:cNvSpPr>
              <a:spLocks/>
            </p:cNvSpPr>
            <p:nvPr/>
          </p:nvSpPr>
          <p:spPr bwMode="auto">
            <a:xfrm>
              <a:off x="7211378" y="6018316"/>
              <a:ext cx="17621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pPr algn="l"/>
              <a:r>
                <a:rPr lang="en-US" sz="1800" b="1" dirty="0">
                  <a:solidFill>
                    <a:srgbClr val="FFFFFF"/>
                  </a:solidFill>
                  <a:latin typeface="Arial" charset="0"/>
                  <a:ea typeface="ＭＳ Ｐゴシック" charset="0"/>
                  <a:cs typeface="Arial" charset="0"/>
                  <a:sym typeface="Arial" charset="0"/>
                </a:rPr>
                <a:t>A</a:t>
              </a:r>
            </a:p>
          </p:txBody>
        </p:sp>
        <p:sp>
          <p:nvSpPr>
            <p:cNvPr id="19" name="Rectangle 6"/>
            <p:cNvSpPr>
              <a:spLocks/>
            </p:cNvSpPr>
            <p:nvPr/>
          </p:nvSpPr>
          <p:spPr bwMode="auto">
            <a:xfrm>
              <a:off x="7757478" y="6018316"/>
              <a:ext cx="15081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pPr algn="l"/>
              <a:r>
                <a:rPr lang="en-US" sz="1800" b="1" dirty="0">
                  <a:solidFill>
                    <a:srgbClr val="FFFFFF"/>
                  </a:solidFill>
                  <a:latin typeface="Arial" charset="0"/>
                  <a:ea typeface="ＭＳ Ｐゴシック" charset="0"/>
                  <a:cs typeface="Arial" charset="0"/>
                  <a:sym typeface="Arial" charset="0"/>
                </a:rPr>
                <a:t>L</a:t>
              </a:r>
            </a:p>
          </p:txBody>
        </p:sp>
        <p:sp>
          <p:nvSpPr>
            <p:cNvPr id="20" name="Rectangle 7"/>
            <p:cNvSpPr>
              <a:spLocks/>
            </p:cNvSpPr>
            <p:nvPr/>
          </p:nvSpPr>
          <p:spPr bwMode="auto">
            <a:xfrm>
              <a:off x="8278178" y="6018316"/>
              <a:ext cx="1651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pPr algn="l"/>
              <a:r>
                <a:rPr lang="en-US" sz="1800" b="1" dirty="0">
                  <a:solidFill>
                    <a:srgbClr val="FFFFFF"/>
                  </a:solidFill>
                  <a:latin typeface="Arial" charset="0"/>
                  <a:ea typeface="ＭＳ Ｐゴシック" charset="0"/>
                  <a:cs typeface="Arial" charset="0"/>
                  <a:sym typeface="Arial" charset="0"/>
                </a:rPr>
                <a:t>P</a:t>
              </a:r>
            </a:p>
          </p:txBody>
        </p:sp>
        <p:sp>
          <p:nvSpPr>
            <p:cNvPr id="21" name="Rectangle 8"/>
            <p:cNvSpPr>
              <a:spLocks/>
            </p:cNvSpPr>
            <p:nvPr/>
          </p:nvSpPr>
          <p:spPr bwMode="auto">
            <a:xfrm>
              <a:off x="6527800" y="6400800"/>
              <a:ext cx="26670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algn="l"/>
              <a:r>
                <a:rPr lang="en-US" sz="1200" dirty="0">
                  <a:solidFill>
                    <a:schemeClr val="tx1"/>
                  </a:solidFill>
                  <a:latin typeface="Arial" charset="0"/>
                  <a:ea typeface="ＭＳ Ｐゴシック" charset="0"/>
                  <a:cs typeface="Arial" charset="0"/>
                  <a:sym typeface="Arial" charset="0"/>
                </a:rPr>
                <a:t>The Accelerated Learning  </a:t>
              </a:r>
              <a:r>
                <a:rPr lang="en-US" sz="1200" dirty="0" smtClean="0">
                  <a:solidFill>
                    <a:schemeClr val="tx1"/>
                  </a:solidFill>
                  <a:latin typeface="Arial" charset="0"/>
                  <a:ea typeface="ＭＳ Ｐゴシック" charset="0"/>
                  <a:cs typeface="Arial" charset="0"/>
                  <a:sym typeface="Arial" charset="0"/>
                </a:rPr>
                <a:t>Program</a:t>
              </a:r>
              <a:endParaRPr lang="en-US" sz="1200" dirty="0">
                <a:solidFill>
                  <a:schemeClr val="tx1"/>
                </a:solidFill>
                <a:latin typeface="Arial" charset="0"/>
                <a:ea typeface="ＭＳ Ｐゴシック" charset="0"/>
                <a:cs typeface="Arial" charset="0"/>
                <a:sym typeface="Arial" charset="0"/>
              </a:endParaRPr>
            </a:p>
          </p:txBody>
        </p:sp>
      </p:grpSp>
    </p:spTree>
    <p:extLst>
      <p:ext uri="{BB962C8B-B14F-4D97-AF65-F5344CB8AC3E}">
        <p14:creationId xmlns:p14="http://schemas.microsoft.com/office/powerpoint/2010/main" val="285577372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6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36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36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Line 1"/>
          <p:cNvSpPr>
            <a:spLocks noChangeShapeType="1"/>
          </p:cNvSpPr>
          <p:nvPr/>
        </p:nvSpPr>
        <p:spPr bwMode="auto">
          <a:xfrm>
            <a:off x="546100" y="1171576"/>
            <a:ext cx="7837054" cy="0"/>
          </a:xfrm>
          <a:prstGeom prst="line">
            <a:avLst/>
          </a:prstGeom>
          <a:noFill/>
          <a:ln w="38100" cap="flat">
            <a:solidFill>
              <a:srgbClr val="8DB01D"/>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pPr algn="ctr"/>
            <a:endParaRPr lang="en-US" dirty="0"/>
          </a:p>
        </p:txBody>
      </p:sp>
      <p:pic>
        <p:nvPicPr>
          <p:cNvPr id="15362" name="Picture 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5113" y="5710238"/>
            <a:ext cx="855662"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3" name="Picture 3"/>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81875" y="5689600"/>
            <a:ext cx="877888"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4" name="Picture 4"/>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83400" y="5697538"/>
            <a:ext cx="8286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
        <p:nvSpPr>
          <p:cNvPr id="15365" name="Rectangle 5"/>
          <p:cNvSpPr>
            <a:spLocks/>
          </p:cNvSpPr>
          <p:nvPr/>
        </p:nvSpPr>
        <p:spPr bwMode="auto">
          <a:xfrm>
            <a:off x="7137400" y="5969000"/>
            <a:ext cx="17621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pPr algn="l"/>
            <a:r>
              <a:rPr lang="en-US" sz="1800" b="1" dirty="0">
                <a:solidFill>
                  <a:srgbClr val="FFFFFF"/>
                </a:solidFill>
                <a:latin typeface="Arial" charset="0"/>
                <a:ea typeface="ＭＳ Ｐゴシック" charset="0"/>
                <a:cs typeface="Arial" charset="0"/>
                <a:sym typeface="Arial" charset="0"/>
              </a:rPr>
              <a:t>A</a:t>
            </a:r>
          </a:p>
        </p:txBody>
      </p:sp>
      <p:sp>
        <p:nvSpPr>
          <p:cNvPr id="15366" name="Rectangle 6"/>
          <p:cNvSpPr>
            <a:spLocks/>
          </p:cNvSpPr>
          <p:nvPr/>
        </p:nvSpPr>
        <p:spPr bwMode="auto">
          <a:xfrm>
            <a:off x="7683500" y="5969000"/>
            <a:ext cx="15081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pPr algn="l"/>
            <a:r>
              <a:rPr lang="en-US" sz="1800" b="1" dirty="0">
                <a:solidFill>
                  <a:srgbClr val="FFFFFF"/>
                </a:solidFill>
                <a:latin typeface="Arial" charset="0"/>
                <a:ea typeface="ＭＳ Ｐゴシック" charset="0"/>
                <a:cs typeface="Arial" charset="0"/>
                <a:sym typeface="Arial" charset="0"/>
              </a:rPr>
              <a:t>L</a:t>
            </a:r>
          </a:p>
        </p:txBody>
      </p:sp>
      <p:sp>
        <p:nvSpPr>
          <p:cNvPr id="15367" name="Rectangle 7"/>
          <p:cNvSpPr>
            <a:spLocks/>
          </p:cNvSpPr>
          <p:nvPr/>
        </p:nvSpPr>
        <p:spPr bwMode="auto">
          <a:xfrm>
            <a:off x="8204200" y="5969000"/>
            <a:ext cx="1651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pPr algn="l"/>
            <a:r>
              <a:rPr lang="en-US" sz="1800" b="1" dirty="0">
                <a:solidFill>
                  <a:srgbClr val="FFFFFF"/>
                </a:solidFill>
                <a:latin typeface="Arial" charset="0"/>
                <a:ea typeface="ＭＳ Ｐゴシック" charset="0"/>
                <a:cs typeface="Arial" charset="0"/>
                <a:sym typeface="Arial" charset="0"/>
              </a:rPr>
              <a:t>P</a:t>
            </a:r>
          </a:p>
        </p:txBody>
      </p:sp>
      <p:sp>
        <p:nvSpPr>
          <p:cNvPr id="15368" name="Rectangle 8"/>
          <p:cNvSpPr>
            <a:spLocks/>
          </p:cNvSpPr>
          <p:nvPr/>
        </p:nvSpPr>
        <p:spPr bwMode="auto">
          <a:xfrm>
            <a:off x="6425406" y="6400800"/>
            <a:ext cx="26670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algn="l"/>
            <a:r>
              <a:rPr lang="en-US" sz="1200" dirty="0">
                <a:solidFill>
                  <a:schemeClr val="tx1"/>
                </a:solidFill>
                <a:latin typeface="Arial" charset="0"/>
                <a:ea typeface="ＭＳ Ｐゴシック" charset="0"/>
                <a:cs typeface="Arial" charset="0"/>
                <a:sym typeface="Arial" charset="0"/>
              </a:rPr>
              <a:t>The Accelerated Learning  </a:t>
            </a:r>
            <a:r>
              <a:rPr lang="en-US" sz="1200" dirty="0" smtClean="0">
                <a:solidFill>
                  <a:schemeClr val="tx1"/>
                </a:solidFill>
                <a:latin typeface="Arial" charset="0"/>
                <a:ea typeface="ＭＳ Ｐゴシック" charset="0"/>
                <a:cs typeface="Arial" charset="0"/>
                <a:sym typeface="Arial" charset="0"/>
              </a:rPr>
              <a:t>Program</a:t>
            </a:r>
            <a:endParaRPr lang="en-US" sz="1200" dirty="0">
              <a:solidFill>
                <a:schemeClr val="tx1"/>
              </a:solidFill>
              <a:latin typeface="Arial" charset="0"/>
              <a:ea typeface="ＭＳ Ｐゴシック" charset="0"/>
              <a:cs typeface="Arial" charset="0"/>
              <a:sym typeface="Arial" charset="0"/>
            </a:endParaRPr>
          </a:p>
        </p:txBody>
      </p:sp>
      <p:sp>
        <p:nvSpPr>
          <p:cNvPr id="13" name="Rectangle 10"/>
          <p:cNvSpPr>
            <a:spLocks/>
          </p:cNvSpPr>
          <p:nvPr/>
        </p:nvSpPr>
        <p:spPr bwMode="auto">
          <a:xfrm>
            <a:off x="546100" y="381000"/>
            <a:ext cx="80391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algn="ctr"/>
            <a:r>
              <a:rPr lang="en-US" sz="3200" dirty="0" smtClean="0">
                <a:latin typeface="Arial" charset="0"/>
                <a:ea typeface="ＭＳ Ｐゴシック" charset="0"/>
                <a:cs typeface="Arial" charset="0"/>
                <a:sym typeface="Arial" charset="0"/>
              </a:rPr>
              <a:t>A Closer Look at Faculty Development</a:t>
            </a:r>
            <a:endParaRPr lang="en-US" sz="3200" dirty="0">
              <a:solidFill>
                <a:schemeClr val="tx1"/>
              </a:solidFill>
              <a:latin typeface="Arial" charset="0"/>
              <a:ea typeface="ＭＳ Ｐゴシック" charset="0"/>
              <a:cs typeface="Arial" charset="0"/>
              <a:sym typeface="Arial" charset="0"/>
            </a:endParaRPr>
          </a:p>
        </p:txBody>
      </p:sp>
      <p:sp>
        <p:nvSpPr>
          <p:cNvPr id="2" name="Rectangle 1"/>
          <p:cNvSpPr/>
          <p:nvPr/>
        </p:nvSpPr>
        <p:spPr>
          <a:xfrm>
            <a:off x="743526" y="1524000"/>
            <a:ext cx="6800273" cy="4478149"/>
          </a:xfrm>
          <a:prstGeom prst="rect">
            <a:avLst/>
          </a:prstGeom>
        </p:spPr>
        <p:txBody>
          <a:bodyPr wrap="square">
            <a:spAutoFit/>
          </a:bodyPr>
          <a:lstStyle/>
          <a:p>
            <a:pPr marL="342900" indent="-342900">
              <a:lnSpc>
                <a:spcPct val="150000"/>
              </a:lnSpc>
              <a:buBlip>
                <a:blip r:embed="rId6"/>
              </a:buBlip>
            </a:pPr>
            <a:r>
              <a:rPr lang="en-US" sz="3200" dirty="0" smtClean="0"/>
              <a:t>What type of faculty development is offered by your college or department?</a:t>
            </a:r>
          </a:p>
          <a:p>
            <a:pPr>
              <a:lnSpc>
                <a:spcPct val="150000"/>
              </a:lnSpc>
            </a:pPr>
            <a:endParaRPr lang="en-US" sz="1200" dirty="0"/>
          </a:p>
          <a:p>
            <a:pPr marL="342900" indent="-342900">
              <a:lnSpc>
                <a:spcPct val="150000"/>
              </a:lnSpc>
              <a:buBlip>
                <a:blip r:embed="rId6"/>
              </a:buBlip>
            </a:pPr>
            <a:r>
              <a:rPr lang="en-US" sz="3200" dirty="0" smtClean="0"/>
              <a:t>How might the “ALPles &amp; Oranges” model be adapted to your college?</a:t>
            </a:r>
          </a:p>
          <a:p>
            <a:pPr>
              <a:lnSpc>
                <a:spcPct val="150000"/>
              </a:lnSpc>
            </a:pPr>
            <a:endParaRPr lang="en-US" dirty="0"/>
          </a:p>
        </p:txBody>
      </p:sp>
    </p:spTree>
    <p:extLst>
      <p:ext uri="{BB962C8B-B14F-4D97-AF65-F5344CB8AC3E}">
        <p14:creationId xmlns:p14="http://schemas.microsoft.com/office/powerpoint/2010/main" val="70839016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Questions?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7000" y="1524000"/>
            <a:ext cx="3764208" cy="4800600"/>
          </a:xfrm>
        </p:spPr>
      </p:pic>
    </p:spTree>
    <p:extLst>
      <p:ext uri="{BB962C8B-B14F-4D97-AF65-F5344CB8AC3E}">
        <p14:creationId xmlns:p14="http://schemas.microsoft.com/office/powerpoint/2010/main" val="8178550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Line 1"/>
          <p:cNvSpPr>
            <a:spLocks noChangeShapeType="1"/>
          </p:cNvSpPr>
          <p:nvPr/>
        </p:nvSpPr>
        <p:spPr bwMode="auto">
          <a:xfrm>
            <a:off x="431800" y="1181100"/>
            <a:ext cx="8077200" cy="1588"/>
          </a:xfrm>
          <a:prstGeom prst="line">
            <a:avLst/>
          </a:prstGeom>
          <a:noFill/>
          <a:ln w="38100">
            <a:solidFill>
              <a:srgbClr val="8DB01D"/>
            </a:solidFill>
            <a:round/>
            <a:headEnd/>
            <a:tailEnd/>
          </a:ln>
          <a:extLst>
            <a:ext uri="{909E8E84-426E-40DD-AFC4-6F175D3DCCD1}">
              <a14:hiddenFill xmlns:a14="http://schemas.microsoft.com/office/drawing/2010/main">
                <a:noFill/>
              </a14:hiddenFill>
            </a:ext>
          </a:extLst>
        </p:spPr>
        <p:txBody>
          <a:bodyPr lIns="0" tIns="0" rIns="0" bIns="0"/>
          <a:lstStyle/>
          <a:p>
            <a:endParaRPr lang="en-US" dirty="0"/>
          </a:p>
        </p:txBody>
      </p:sp>
      <p:pic>
        <p:nvPicPr>
          <p:cNvPr id="1843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9011" y="71628"/>
            <a:ext cx="944563"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8438" name="Rectangle 10"/>
          <p:cNvSpPr>
            <a:spLocks/>
          </p:cNvSpPr>
          <p:nvPr/>
        </p:nvSpPr>
        <p:spPr bwMode="auto">
          <a:xfrm>
            <a:off x="3022600" y="241300"/>
            <a:ext cx="3316891"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0" tIns="0" rIns="0" bIns="0">
            <a:spAutoFit/>
          </a:bodyPr>
          <a:lstStyle/>
          <a:p>
            <a:pPr algn="ctr"/>
            <a:r>
              <a:rPr lang="en-US" sz="4000" dirty="0">
                <a:cs typeface="Arial" charset="0"/>
                <a:sym typeface="Arial" charset="0"/>
              </a:rPr>
              <a:t>CCBC Students</a:t>
            </a:r>
          </a:p>
        </p:txBody>
      </p:sp>
      <p:sp>
        <p:nvSpPr>
          <p:cNvPr id="18461" name="Rectangle 12"/>
          <p:cNvSpPr>
            <a:spLocks/>
          </p:cNvSpPr>
          <p:nvPr/>
        </p:nvSpPr>
        <p:spPr bwMode="auto">
          <a:xfrm>
            <a:off x="1295400" y="2971800"/>
            <a:ext cx="6477000" cy="685800"/>
          </a:xfrm>
          <a:prstGeom prst="rect">
            <a:avLst/>
          </a:prstGeom>
          <a:solidFill>
            <a:srgbClr val="8EB000"/>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0" tIns="0" rIns="0" bIns="0"/>
          <a:lstStyle/>
          <a:p>
            <a:endParaRPr lang="en-US" dirty="0"/>
          </a:p>
        </p:txBody>
      </p:sp>
      <p:grpSp>
        <p:nvGrpSpPr>
          <p:cNvPr id="4" name="Group 3"/>
          <p:cNvGrpSpPr/>
          <p:nvPr/>
        </p:nvGrpSpPr>
        <p:grpSpPr>
          <a:xfrm>
            <a:off x="1828800" y="3035300"/>
            <a:ext cx="3606347" cy="407988"/>
            <a:chOff x="1828800" y="3035300"/>
            <a:chExt cx="3606347" cy="407988"/>
          </a:xfrm>
        </p:grpSpPr>
        <p:sp>
          <p:nvSpPr>
            <p:cNvPr id="18463" name="Rectangle 14"/>
            <p:cNvSpPr>
              <a:spLocks/>
            </p:cNvSpPr>
            <p:nvPr/>
          </p:nvSpPr>
          <p:spPr bwMode="auto">
            <a:xfrm>
              <a:off x="1828800" y="3035300"/>
              <a:ext cx="2318671"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spAutoFit/>
            </a:bodyPr>
            <a:lstStyle/>
            <a:p>
              <a:pPr algn="l"/>
              <a:r>
                <a:rPr lang="en-US" sz="2400" dirty="0">
                  <a:solidFill>
                    <a:srgbClr val="FFFFFF"/>
                  </a:solidFill>
                  <a:cs typeface="Arial" charset="0"/>
                  <a:sym typeface="Arial" charset="0"/>
                </a:rPr>
                <a:t>average age</a:t>
              </a:r>
            </a:p>
          </p:txBody>
        </p:sp>
        <p:sp>
          <p:nvSpPr>
            <p:cNvPr id="18464" name="Rectangle 16"/>
            <p:cNvSpPr>
              <a:spLocks/>
            </p:cNvSpPr>
            <p:nvPr/>
          </p:nvSpPr>
          <p:spPr bwMode="auto">
            <a:xfrm>
              <a:off x="4879740" y="3073400"/>
              <a:ext cx="55540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spAutoFit/>
            </a:bodyPr>
            <a:lstStyle/>
            <a:p>
              <a:pPr algn="l"/>
              <a:r>
                <a:rPr lang="en-US" sz="2400" dirty="0">
                  <a:solidFill>
                    <a:srgbClr val="FFFFFF"/>
                  </a:solidFill>
                  <a:cs typeface="Arial" charset="0"/>
                  <a:sym typeface="Arial" charset="0"/>
                </a:rPr>
                <a:t>29</a:t>
              </a:r>
            </a:p>
          </p:txBody>
        </p:sp>
      </p:grpSp>
      <p:sp>
        <p:nvSpPr>
          <p:cNvPr id="18457" name="Rectangle 19"/>
          <p:cNvSpPr>
            <a:spLocks/>
          </p:cNvSpPr>
          <p:nvPr/>
        </p:nvSpPr>
        <p:spPr bwMode="auto">
          <a:xfrm>
            <a:off x="1295400" y="3657600"/>
            <a:ext cx="6477000" cy="685800"/>
          </a:xfrm>
          <a:prstGeom prst="rect">
            <a:avLst/>
          </a:prstGeom>
          <a:solidFill>
            <a:srgbClr val="615CB0"/>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0" tIns="0" rIns="0" bIns="0"/>
          <a:lstStyle/>
          <a:p>
            <a:endParaRPr lang="en-US" dirty="0"/>
          </a:p>
        </p:txBody>
      </p:sp>
      <p:grpSp>
        <p:nvGrpSpPr>
          <p:cNvPr id="5" name="Group 4"/>
          <p:cNvGrpSpPr/>
          <p:nvPr/>
        </p:nvGrpSpPr>
        <p:grpSpPr>
          <a:xfrm>
            <a:off x="1828800" y="3733800"/>
            <a:ext cx="4510691" cy="369888"/>
            <a:chOff x="1828800" y="3733800"/>
            <a:chExt cx="4510691" cy="369888"/>
          </a:xfrm>
        </p:grpSpPr>
        <p:sp>
          <p:nvSpPr>
            <p:cNvPr id="18459" name="Rectangle 21"/>
            <p:cNvSpPr>
              <a:spLocks/>
            </p:cNvSpPr>
            <p:nvPr/>
          </p:nvSpPr>
          <p:spPr bwMode="auto">
            <a:xfrm>
              <a:off x="1828800" y="3733800"/>
              <a:ext cx="227324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spAutoFit/>
            </a:bodyPr>
            <a:lstStyle/>
            <a:p>
              <a:pPr algn="l"/>
              <a:r>
                <a:rPr lang="en-US" sz="2400" dirty="0">
                  <a:solidFill>
                    <a:srgbClr val="FFFFFF"/>
                  </a:solidFill>
                  <a:cs typeface="Arial" charset="0"/>
                  <a:sym typeface="Arial" charset="0"/>
                </a:rPr>
                <a:t>female/male</a:t>
              </a:r>
            </a:p>
          </p:txBody>
        </p:sp>
        <p:sp>
          <p:nvSpPr>
            <p:cNvPr id="18460" name="Rectangle 22"/>
            <p:cNvSpPr>
              <a:spLocks/>
            </p:cNvSpPr>
            <p:nvPr/>
          </p:nvSpPr>
          <p:spPr bwMode="auto">
            <a:xfrm>
              <a:off x="4879740" y="3733800"/>
              <a:ext cx="1459751"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spAutoFit/>
            </a:bodyPr>
            <a:lstStyle/>
            <a:p>
              <a:pPr algn="l"/>
              <a:r>
                <a:rPr lang="en-US" sz="2400" dirty="0">
                  <a:solidFill>
                    <a:srgbClr val="FFFFFF"/>
                  </a:solidFill>
                  <a:cs typeface="Arial" charset="0"/>
                  <a:sym typeface="Arial" charset="0"/>
                </a:rPr>
                <a:t>58/42%</a:t>
              </a:r>
            </a:p>
          </p:txBody>
        </p:sp>
      </p:grpSp>
      <p:sp>
        <p:nvSpPr>
          <p:cNvPr id="18453" name="Rectangle 25"/>
          <p:cNvSpPr>
            <a:spLocks/>
          </p:cNvSpPr>
          <p:nvPr/>
        </p:nvSpPr>
        <p:spPr bwMode="auto">
          <a:xfrm>
            <a:off x="1295400" y="4343400"/>
            <a:ext cx="6478588" cy="685800"/>
          </a:xfrm>
          <a:prstGeom prst="rect">
            <a:avLst/>
          </a:prstGeom>
          <a:solidFill>
            <a:srgbClr val="8EB000"/>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0" tIns="0" rIns="0" bIns="0"/>
          <a:lstStyle/>
          <a:p>
            <a:endParaRPr lang="en-US" dirty="0"/>
          </a:p>
        </p:txBody>
      </p:sp>
      <p:grpSp>
        <p:nvGrpSpPr>
          <p:cNvPr id="7" name="Group 6"/>
          <p:cNvGrpSpPr/>
          <p:nvPr/>
        </p:nvGrpSpPr>
        <p:grpSpPr>
          <a:xfrm>
            <a:off x="1828800" y="4432300"/>
            <a:ext cx="3987398" cy="369888"/>
            <a:chOff x="1828800" y="4432300"/>
            <a:chExt cx="3987398" cy="369888"/>
          </a:xfrm>
        </p:grpSpPr>
        <p:sp>
          <p:nvSpPr>
            <p:cNvPr id="18455" name="Rectangle 27"/>
            <p:cNvSpPr>
              <a:spLocks/>
            </p:cNvSpPr>
            <p:nvPr/>
          </p:nvSpPr>
          <p:spPr bwMode="auto">
            <a:xfrm>
              <a:off x="1828800" y="4432300"/>
              <a:ext cx="311585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spAutoFit/>
            </a:bodyPr>
            <a:lstStyle/>
            <a:p>
              <a:pPr algn="l"/>
              <a:r>
                <a:rPr lang="en-US" sz="2400" dirty="0">
                  <a:solidFill>
                    <a:srgbClr val="FFFFFF"/>
                  </a:solidFill>
                  <a:cs typeface="Arial" charset="0"/>
                  <a:sym typeface="Arial" charset="0"/>
                </a:rPr>
                <a:t>students of color</a:t>
              </a:r>
            </a:p>
          </p:txBody>
        </p:sp>
        <p:sp>
          <p:nvSpPr>
            <p:cNvPr id="18456" name="Rectangle 28"/>
            <p:cNvSpPr>
              <a:spLocks/>
            </p:cNvSpPr>
            <p:nvPr/>
          </p:nvSpPr>
          <p:spPr bwMode="auto">
            <a:xfrm>
              <a:off x="4879740" y="4432300"/>
              <a:ext cx="93645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spAutoFit/>
            </a:bodyPr>
            <a:lstStyle/>
            <a:p>
              <a:pPr algn="l"/>
              <a:r>
                <a:rPr lang="en-US" sz="2400" dirty="0" smtClean="0">
                  <a:solidFill>
                    <a:srgbClr val="FFFFFF"/>
                  </a:solidFill>
                  <a:cs typeface="Arial" charset="0"/>
                  <a:sym typeface="Arial" charset="0"/>
                </a:rPr>
                <a:t>50%</a:t>
              </a:r>
              <a:endParaRPr lang="en-US" sz="2400" dirty="0">
                <a:solidFill>
                  <a:srgbClr val="FFFFFF"/>
                </a:solidFill>
                <a:cs typeface="Arial" charset="0"/>
                <a:sym typeface="Arial" charset="0"/>
              </a:endParaRPr>
            </a:p>
          </p:txBody>
        </p:sp>
      </p:grpSp>
      <p:sp>
        <p:nvSpPr>
          <p:cNvPr id="18449" name="Rectangle 31"/>
          <p:cNvSpPr>
            <a:spLocks/>
          </p:cNvSpPr>
          <p:nvPr/>
        </p:nvSpPr>
        <p:spPr bwMode="auto">
          <a:xfrm>
            <a:off x="1295400" y="5029200"/>
            <a:ext cx="6477000" cy="685800"/>
          </a:xfrm>
          <a:prstGeom prst="rect">
            <a:avLst/>
          </a:prstGeom>
          <a:solidFill>
            <a:srgbClr val="615CB0"/>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0" tIns="0" rIns="0" bIns="0"/>
          <a:lstStyle/>
          <a:p>
            <a:endParaRPr lang="en-US" dirty="0"/>
          </a:p>
        </p:txBody>
      </p:sp>
      <p:grpSp>
        <p:nvGrpSpPr>
          <p:cNvPr id="9" name="Group 8"/>
          <p:cNvGrpSpPr/>
          <p:nvPr/>
        </p:nvGrpSpPr>
        <p:grpSpPr>
          <a:xfrm>
            <a:off x="1828800" y="5130800"/>
            <a:ext cx="4620121" cy="369888"/>
            <a:chOff x="1828800" y="5130800"/>
            <a:chExt cx="4620121" cy="369888"/>
          </a:xfrm>
        </p:grpSpPr>
        <p:sp>
          <p:nvSpPr>
            <p:cNvPr id="18451" name="Rectangle 33"/>
            <p:cNvSpPr>
              <a:spLocks/>
            </p:cNvSpPr>
            <p:nvPr/>
          </p:nvSpPr>
          <p:spPr bwMode="auto">
            <a:xfrm>
              <a:off x="1828800" y="5130800"/>
              <a:ext cx="2295959"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spAutoFit/>
            </a:bodyPr>
            <a:lstStyle/>
            <a:p>
              <a:pPr algn="l"/>
              <a:r>
                <a:rPr lang="en-US" sz="2400" dirty="0">
                  <a:solidFill>
                    <a:srgbClr val="FFFFFF"/>
                  </a:solidFill>
                  <a:cs typeface="Arial" charset="0"/>
                  <a:sym typeface="Arial" charset="0"/>
                </a:rPr>
                <a:t>full/part-time</a:t>
              </a:r>
            </a:p>
          </p:txBody>
        </p:sp>
        <p:sp>
          <p:nvSpPr>
            <p:cNvPr id="18452" name="Rectangle 34"/>
            <p:cNvSpPr>
              <a:spLocks/>
            </p:cNvSpPr>
            <p:nvPr/>
          </p:nvSpPr>
          <p:spPr bwMode="auto">
            <a:xfrm>
              <a:off x="4879740" y="5130800"/>
              <a:ext cx="1569181"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spAutoFit/>
            </a:bodyPr>
            <a:lstStyle/>
            <a:p>
              <a:pPr algn="l"/>
              <a:r>
                <a:rPr lang="en-US" sz="2400" dirty="0">
                  <a:solidFill>
                    <a:srgbClr val="FFFFFF"/>
                  </a:solidFill>
                  <a:cs typeface="Arial" charset="0"/>
                  <a:sym typeface="Arial" charset="0"/>
                </a:rPr>
                <a:t>34/66 %</a:t>
              </a:r>
            </a:p>
          </p:txBody>
        </p:sp>
      </p:grpSp>
      <p:grpSp>
        <p:nvGrpSpPr>
          <p:cNvPr id="18443" name="Group 11"/>
          <p:cNvGrpSpPr>
            <a:grpSpLocks/>
          </p:cNvGrpSpPr>
          <p:nvPr/>
        </p:nvGrpSpPr>
        <p:grpSpPr bwMode="auto">
          <a:xfrm>
            <a:off x="1295400" y="1600200"/>
            <a:ext cx="6477000" cy="685800"/>
            <a:chOff x="0" y="0"/>
            <a:chExt cx="4080" cy="432"/>
          </a:xfrm>
        </p:grpSpPr>
        <p:sp>
          <p:nvSpPr>
            <p:cNvPr id="18447" name="Rectangle 12"/>
            <p:cNvSpPr>
              <a:spLocks/>
            </p:cNvSpPr>
            <p:nvPr/>
          </p:nvSpPr>
          <p:spPr bwMode="auto">
            <a:xfrm>
              <a:off x="0" y="0"/>
              <a:ext cx="4080" cy="432"/>
            </a:xfrm>
            <a:prstGeom prst="rect">
              <a:avLst/>
            </a:prstGeom>
            <a:solidFill>
              <a:srgbClr val="8EB000"/>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0" tIns="0" rIns="0" bIns="0"/>
            <a:lstStyle/>
            <a:p>
              <a:endParaRPr lang="en-US" dirty="0"/>
            </a:p>
          </p:txBody>
        </p:sp>
        <p:sp>
          <p:nvSpPr>
            <p:cNvPr id="18448" name="Rectangle 14"/>
            <p:cNvSpPr>
              <a:spLocks/>
            </p:cNvSpPr>
            <p:nvPr/>
          </p:nvSpPr>
          <p:spPr bwMode="auto">
            <a:xfrm>
              <a:off x="136" y="64"/>
              <a:ext cx="351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spAutoFit/>
            </a:bodyPr>
            <a:lstStyle/>
            <a:p>
              <a:pPr algn="ctr"/>
              <a:r>
                <a:rPr lang="en-US" sz="2400" dirty="0">
                  <a:cs typeface="Arial" charset="0"/>
                  <a:sym typeface="Arial" charset="0"/>
                </a:rPr>
                <a:t>Community College </a:t>
              </a:r>
              <a:r>
                <a:rPr lang="en-US" sz="2400" dirty="0" smtClean="0">
                  <a:cs typeface="Arial" charset="0"/>
                  <a:sym typeface="Arial" charset="0"/>
                </a:rPr>
                <a:t>of Baltimore </a:t>
              </a:r>
              <a:r>
                <a:rPr lang="en-US" sz="2400" dirty="0">
                  <a:cs typeface="Arial" charset="0"/>
                  <a:sym typeface="Arial" charset="0"/>
                </a:rPr>
                <a:t>County</a:t>
              </a:r>
            </a:p>
          </p:txBody>
        </p:sp>
      </p:grpSp>
      <p:sp>
        <p:nvSpPr>
          <p:cNvPr id="18445" name="Rectangle 19"/>
          <p:cNvSpPr>
            <a:spLocks/>
          </p:cNvSpPr>
          <p:nvPr/>
        </p:nvSpPr>
        <p:spPr bwMode="auto">
          <a:xfrm>
            <a:off x="1295400" y="2286000"/>
            <a:ext cx="6477000" cy="685800"/>
          </a:xfrm>
          <a:prstGeom prst="rect">
            <a:avLst/>
          </a:prstGeom>
          <a:solidFill>
            <a:srgbClr val="615CB0"/>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0" tIns="0" rIns="0" bIns="0"/>
          <a:lstStyle/>
          <a:p>
            <a:endParaRPr lang="en-US" dirty="0"/>
          </a:p>
        </p:txBody>
      </p:sp>
      <p:grpSp>
        <p:nvGrpSpPr>
          <p:cNvPr id="6" name="Group 5"/>
          <p:cNvGrpSpPr/>
          <p:nvPr/>
        </p:nvGrpSpPr>
        <p:grpSpPr>
          <a:xfrm>
            <a:off x="1828801" y="2362200"/>
            <a:ext cx="4645259" cy="457200"/>
            <a:chOff x="1828801" y="2362200"/>
            <a:chExt cx="4645259" cy="457200"/>
          </a:xfrm>
        </p:grpSpPr>
        <p:sp>
          <p:nvSpPr>
            <p:cNvPr id="18446" name="Rectangle 21"/>
            <p:cNvSpPr>
              <a:spLocks/>
            </p:cNvSpPr>
            <p:nvPr/>
          </p:nvSpPr>
          <p:spPr bwMode="auto">
            <a:xfrm>
              <a:off x="1828801" y="2362200"/>
              <a:ext cx="2362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0" tIns="0" rIns="0" bIns="0">
              <a:spAutoFit/>
            </a:bodyPr>
            <a:lstStyle/>
            <a:p>
              <a:pPr algn="l"/>
              <a:r>
                <a:rPr lang="en-US" sz="2400" dirty="0" smtClean="0">
                  <a:solidFill>
                    <a:srgbClr val="FFFFFF"/>
                  </a:solidFill>
                  <a:cs typeface="Arial" charset="0"/>
                  <a:sym typeface="Arial" charset="0"/>
                </a:rPr>
                <a:t>credit students</a:t>
              </a:r>
              <a:endParaRPr lang="en-US" sz="2400" dirty="0">
                <a:solidFill>
                  <a:srgbClr val="FFFFFF"/>
                </a:solidFill>
                <a:cs typeface="Arial" charset="0"/>
                <a:sym typeface="Arial" charset="0"/>
              </a:endParaRPr>
            </a:p>
          </p:txBody>
        </p:sp>
        <p:sp>
          <p:nvSpPr>
            <p:cNvPr id="2" name="TextBox 1"/>
            <p:cNvSpPr txBox="1"/>
            <p:nvPr/>
          </p:nvSpPr>
          <p:spPr>
            <a:xfrm>
              <a:off x="4800600" y="2362200"/>
              <a:ext cx="1673460" cy="457200"/>
            </a:xfrm>
            <a:prstGeom prst="rect">
              <a:avLst/>
            </a:prstGeom>
            <a:noFill/>
          </p:spPr>
          <p:txBody>
            <a:bodyPr wrap="square" rtlCol="0">
              <a:spAutoFit/>
            </a:bodyPr>
            <a:lstStyle/>
            <a:p>
              <a:pPr algn="l"/>
              <a:r>
                <a:rPr lang="en-US" sz="2400" dirty="0">
                  <a:solidFill>
                    <a:schemeClr val="bg1"/>
                  </a:solidFill>
                  <a:cs typeface="Arial" charset="0"/>
                  <a:sym typeface="Arial" charset="0"/>
                </a:rPr>
                <a:t>33,817 </a:t>
              </a:r>
              <a:endParaRPr lang="en-US" sz="2400" dirty="0">
                <a:solidFill>
                  <a:schemeClr val="bg1"/>
                </a:solidFill>
              </a:endParaRPr>
            </a:p>
          </p:txBody>
        </p:sp>
      </p:grpSp>
      <p:grpSp>
        <p:nvGrpSpPr>
          <p:cNvPr id="30" name="Group 29"/>
          <p:cNvGrpSpPr/>
          <p:nvPr/>
        </p:nvGrpSpPr>
        <p:grpSpPr>
          <a:xfrm>
            <a:off x="6483704" y="5944342"/>
            <a:ext cx="2667000" cy="889000"/>
            <a:chOff x="6527800" y="5689600"/>
            <a:chExt cx="2667000" cy="889000"/>
          </a:xfrm>
        </p:grpSpPr>
        <p:pic>
          <p:nvPicPr>
            <p:cNvPr id="31" name="Picture 2"/>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5113" y="5710238"/>
              <a:ext cx="855662"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32" name="Picture 3"/>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81875" y="5689600"/>
              <a:ext cx="877888"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33" name="Picture 4"/>
            <p:cNvPicPr>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83400" y="5697538"/>
              <a:ext cx="8286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
          <p:nvSpPr>
            <p:cNvPr id="34" name="Rectangle 5"/>
            <p:cNvSpPr>
              <a:spLocks/>
            </p:cNvSpPr>
            <p:nvPr/>
          </p:nvSpPr>
          <p:spPr bwMode="auto">
            <a:xfrm>
              <a:off x="7211378" y="6018316"/>
              <a:ext cx="17621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pPr algn="l"/>
              <a:r>
                <a:rPr lang="en-US" sz="1800" b="1" dirty="0">
                  <a:solidFill>
                    <a:srgbClr val="FFFFFF"/>
                  </a:solidFill>
                  <a:latin typeface="Arial" charset="0"/>
                  <a:ea typeface="ＭＳ Ｐゴシック" charset="0"/>
                  <a:cs typeface="Arial" charset="0"/>
                  <a:sym typeface="Arial" charset="0"/>
                </a:rPr>
                <a:t>A</a:t>
              </a:r>
            </a:p>
          </p:txBody>
        </p:sp>
        <p:sp>
          <p:nvSpPr>
            <p:cNvPr id="35" name="Rectangle 6"/>
            <p:cNvSpPr>
              <a:spLocks/>
            </p:cNvSpPr>
            <p:nvPr/>
          </p:nvSpPr>
          <p:spPr bwMode="auto">
            <a:xfrm>
              <a:off x="7757478" y="6018316"/>
              <a:ext cx="15081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pPr algn="l"/>
              <a:r>
                <a:rPr lang="en-US" sz="1800" b="1" dirty="0">
                  <a:solidFill>
                    <a:srgbClr val="FFFFFF"/>
                  </a:solidFill>
                  <a:latin typeface="Arial" charset="0"/>
                  <a:ea typeface="ＭＳ Ｐゴシック" charset="0"/>
                  <a:cs typeface="Arial" charset="0"/>
                  <a:sym typeface="Arial" charset="0"/>
                </a:rPr>
                <a:t>L</a:t>
              </a:r>
            </a:p>
          </p:txBody>
        </p:sp>
        <p:sp>
          <p:nvSpPr>
            <p:cNvPr id="36" name="Rectangle 7"/>
            <p:cNvSpPr>
              <a:spLocks/>
            </p:cNvSpPr>
            <p:nvPr/>
          </p:nvSpPr>
          <p:spPr bwMode="auto">
            <a:xfrm>
              <a:off x="8278178" y="6018316"/>
              <a:ext cx="1651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pPr algn="l"/>
              <a:r>
                <a:rPr lang="en-US" sz="1800" b="1" dirty="0">
                  <a:solidFill>
                    <a:srgbClr val="FFFFFF"/>
                  </a:solidFill>
                  <a:latin typeface="Arial" charset="0"/>
                  <a:ea typeface="ＭＳ Ｐゴシック" charset="0"/>
                  <a:cs typeface="Arial" charset="0"/>
                  <a:sym typeface="Arial" charset="0"/>
                </a:rPr>
                <a:t>P</a:t>
              </a:r>
            </a:p>
          </p:txBody>
        </p:sp>
        <p:sp>
          <p:nvSpPr>
            <p:cNvPr id="37" name="Rectangle 8"/>
            <p:cNvSpPr>
              <a:spLocks/>
            </p:cNvSpPr>
            <p:nvPr/>
          </p:nvSpPr>
          <p:spPr bwMode="auto">
            <a:xfrm>
              <a:off x="6527800" y="6400800"/>
              <a:ext cx="26670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algn="l"/>
              <a:r>
                <a:rPr lang="en-US" sz="1200" dirty="0">
                  <a:solidFill>
                    <a:schemeClr val="tx1"/>
                  </a:solidFill>
                  <a:latin typeface="Arial" charset="0"/>
                  <a:ea typeface="ＭＳ Ｐゴシック" charset="0"/>
                  <a:cs typeface="Arial" charset="0"/>
                  <a:sym typeface="Arial" charset="0"/>
                </a:rPr>
                <a:t>The Accelerated Learning  </a:t>
              </a:r>
              <a:r>
                <a:rPr lang="en-US" sz="1200" dirty="0" smtClean="0">
                  <a:solidFill>
                    <a:schemeClr val="tx1"/>
                  </a:solidFill>
                  <a:latin typeface="Arial" charset="0"/>
                  <a:ea typeface="ＭＳ Ｐゴシック" charset="0"/>
                  <a:cs typeface="Arial" charset="0"/>
                  <a:sym typeface="Arial" charset="0"/>
                </a:rPr>
                <a:t>Program</a:t>
              </a:r>
              <a:endParaRPr lang="en-US" sz="1200" dirty="0">
                <a:solidFill>
                  <a:schemeClr val="tx1"/>
                </a:solidFill>
                <a:latin typeface="Arial" charset="0"/>
                <a:ea typeface="ＭＳ Ｐゴシック" charset="0"/>
                <a:cs typeface="Arial" charset="0"/>
                <a:sym typeface="Arial" charset="0"/>
              </a:endParaRPr>
            </a:p>
          </p:txBody>
        </p:sp>
      </p:grpSp>
    </p:spTree>
    <p:extLst>
      <p:ext uri="{BB962C8B-B14F-4D97-AF65-F5344CB8AC3E}">
        <p14:creationId xmlns:p14="http://schemas.microsoft.com/office/powerpoint/2010/main" val="179332264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1+#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1+#ppt_w/2"/>
                                          </p:val>
                                        </p:tav>
                                        <p:tav tm="100000">
                                          <p:val>
                                            <p:strVal val="#ppt_x"/>
                                          </p:val>
                                        </p:tav>
                                      </p:tavLst>
                                    </p:anim>
                                    <p:anim calcmode="lin" valueType="num">
                                      <p:cBhvr additive="base">
                                        <p:cTn id="32"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purple.psd"/>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698" y="46521"/>
            <a:ext cx="91249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4"/>
          <p:cNvGrpSpPr>
            <a:grpSpLocks/>
          </p:cNvGrpSpPr>
          <p:nvPr/>
        </p:nvGrpSpPr>
        <p:grpSpPr bwMode="auto">
          <a:xfrm>
            <a:off x="22919" y="847028"/>
            <a:ext cx="9128379" cy="5989700"/>
            <a:chOff x="9494" y="127610"/>
            <a:chExt cx="9180315" cy="6899562"/>
          </a:xfrm>
        </p:grpSpPr>
        <p:pic>
          <p:nvPicPr>
            <p:cNvPr id="54280" name="Picture 2" descr="slide1greenblack.psd"/>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494" y="127610"/>
              <a:ext cx="9180315" cy="689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81" name="Picture 3" descr="ALP Logo w Name small.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089818" y="5970007"/>
              <a:ext cx="18288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Box 8"/>
          <p:cNvSpPr txBox="1">
            <a:spLocks noChangeArrowheads="1"/>
          </p:cNvSpPr>
          <p:nvPr/>
        </p:nvSpPr>
        <p:spPr bwMode="auto">
          <a:xfrm>
            <a:off x="845498" y="688279"/>
            <a:ext cx="8305800" cy="6863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endParaRPr lang="en-US" b="1" dirty="0"/>
          </a:p>
          <a:p>
            <a:pPr algn="ctr" eaLnBrk="1" hangingPunct="1"/>
            <a:r>
              <a:rPr lang="en-US" b="1" dirty="0"/>
              <a:t> </a:t>
            </a:r>
            <a:r>
              <a:rPr lang="en-US" b="1" dirty="0" smtClean="0"/>
              <a:t> </a:t>
            </a:r>
            <a:r>
              <a:rPr lang="en-US" sz="3200" b="1" dirty="0" smtClean="0"/>
              <a:t>TO CONTACT US: </a:t>
            </a:r>
          </a:p>
          <a:p>
            <a:pPr eaLnBrk="1" hangingPunct="1"/>
            <a:endParaRPr lang="en-US" b="1" dirty="0" smtClean="0"/>
          </a:p>
          <a:p>
            <a:pPr algn="ctr" eaLnBrk="1" hangingPunct="1"/>
            <a:r>
              <a:rPr lang="en-US" sz="2000" b="1" dirty="0" smtClean="0"/>
              <a:t>   Linda De La Ysla: </a:t>
            </a:r>
            <a:r>
              <a:rPr lang="en-US" sz="2000" b="1" dirty="0" smtClean="0">
                <a:hlinkClick r:id="rId5"/>
              </a:rPr>
              <a:t>ldelaysla2@ccbcmd.edu</a:t>
            </a:r>
            <a:endParaRPr lang="en-US" sz="2000" b="1" dirty="0" smtClean="0"/>
          </a:p>
          <a:p>
            <a:pPr algn="ctr" eaLnBrk="1" hangingPunct="1"/>
            <a:endParaRPr lang="en-US" sz="2000" b="1" dirty="0"/>
          </a:p>
          <a:p>
            <a:pPr algn="ctr" eaLnBrk="1" hangingPunct="1"/>
            <a:r>
              <a:rPr lang="en-US" sz="2000" b="1" dirty="0" smtClean="0"/>
              <a:t>Jackie Scott:  </a:t>
            </a:r>
            <a:r>
              <a:rPr lang="en-US" sz="2000" b="1" dirty="0" smtClean="0">
                <a:hlinkClick r:id="rId6"/>
              </a:rPr>
              <a:t>jscott@ccbcmd.edu</a:t>
            </a:r>
            <a:endParaRPr lang="en-US" sz="2000" b="1" dirty="0" smtClean="0"/>
          </a:p>
          <a:p>
            <a:pPr algn="ctr" eaLnBrk="1" hangingPunct="1"/>
            <a:endParaRPr lang="en-US" sz="2000" b="1" dirty="0"/>
          </a:p>
          <a:p>
            <a:pPr algn="ctr" eaLnBrk="1" hangingPunct="1"/>
            <a:r>
              <a:rPr lang="en-US" sz="2000" b="1" dirty="0" smtClean="0"/>
              <a:t>Bina Pittman:  </a:t>
            </a:r>
            <a:r>
              <a:rPr lang="en-US" sz="2000" b="1" dirty="0" smtClean="0">
                <a:hlinkClick r:id="rId7"/>
              </a:rPr>
              <a:t>bpittman@ccbcmd.edu</a:t>
            </a:r>
            <a:endParaRPr lang="en-US" sz="2000" b="1" dirty="0" smtClean="0"/>
          </a:p>
          <a:p>
            <a:pPr algn="ctr" eaLnBrk="1" hangingPunct="1"/>
            <a:endParaRPr lang="en-US" sz="2000" b="1" dirty="0"/>
          </a:p>
          <a:p>
            <a:pPr algn="ctr" eaLnBrk="1" hangingPunct="1"/>
            <a:r>
              <a:rPr lang="en-US" sz="2000" b="1" dirty="0" smtClean="0"/>
              <a:t>Lavinia Edmunds: </a:t>
            </a:r>
            <a:r>
              <a:rPr lang="en-US" sz="2000" b="1" dirty="0" smtClean="0">
                <a:hlinkClick r:id="rId8"/>
              </a:rPr>
              <a:t>ledmunds@ccbcmd.edu</a:t>
            </a:r>
            <a:endParaRPr lang="en-US" sz="2000" b="1" dirty="0" smtClean="0"/>
          </a:p>
          <a:p>
            <a:pPr algn="ctr" eaLnBrk="1" hangingPunct="1"/>
            <a:endParaRPr lang="en-US" sz="2000" b="1" dirty="0"/>
          </a:p>
          <a:p>
            <a:pPr algn="ctr" eaLnBrk="1" hangingPunct="1"/>
            <a:r>
              <a:rPr lang="en-US" sz="2000" b="1" dirty="0" smtClean="0"/>
              <a:t>Charlotte Wulf:  </a:t>
            </a:r>
            <a:r>
              <a:rPr lang="en-US" sz="2000" b="1" dirty="0" smtClean="0">
                <a:hlinkClick r:id="rId9"/>
              </a:rPr>
              <a:t>cwulf@ccbcmd.edu</a:t>
            </a:r>
            <a:endParaRPr lang="en-US" sz="2000" b="1" dirty="0" smtClean="0"/>
          </a:p>
          <a:p>
            <a:pPr algn="ctr" eaLnBrk="1" hangingPunct="1"/>
            <a:endParaRPr lang="en-US" sz="2000" b="1" dirty="0"/>
          </a:p>
          <a:p>
            <a:pPr algn="ctr" eaLnBrk="1" hangingPunct="1"/>
            <a:r>
              <a:rPr lang="en-US" sz="2000" b="1" dirty="0" smtClean="0"/>
              <a:t>Brian Sateriale:  </a:t>
            </a:r>
            <a:r>
              <a:rPr lang="en-US" sz="2000" b="1" dirty="0" smtClean="0">
                <a:hlinkClick r:id="rId10"/>
              </a:rPr>
              <a:t>bsateriale@ccbcmd.edu</a:t>
            </a:r>
            <a:endParaRPr lang="en-US" sz="2000" b="1" dirty="0" smtClean="0"/>
          </a:p>
          <a:p>
            <a:pPr algn="ctr" eaLnBrk="1" hangingPunct="1"/>
            <a:endParaRPr lang="en-US" sz="2000" b="1" dirty="0" smtClean="0"/>
          </a:p>
          <a:p>
            <a:pPr algn="ctr" eaLnBrk="1" hangingPunct="1"/>
            <a:endParaRPr lang="en-US" b="1" dirty="0" smtClean="0"/>
          </a:p>
          <a:p>
            <a:pPr algn="ctr" eaLnBrk="1" hangingPunct="1"/>
            <a:endParaRPr lang="en-US" b="1" dirty="0" smtClean="0"/>
          </a:p>
          <a:p>
            <a:pPr algn="ctr" eaLnBrk="1" hangingPunct="1"/>
            <a:endParaRPr lang="en-US" dirty="0" smtClean="0"/>
          </a:p>
          <a:p>
            <a:pPr algn="ctr" eaLnBrk="1" hangingPunct="1"/>
            <a:endParaRPr lang="en-US" dirty="0"/>
          </a:p>
          <a:p>
            <a:pPr algn="ctr" eaLnBrk="1" hangingPunct="1"/>
            <a:r>
              <a:rPr lang="en-US" dirty="0" smtClean="0"/>
              <a:t>		</a:t>
            </a:r>
            <a:endParaRPr lang="en-US" dirty="0"/>
          </a:p>
        </p:txBody>
      </p:sp>
      <p:pic>
        <p:nvPicPr>
          <p:cNvPr id="7" name="Picture 6" descr="https://ccbcsharepoint/enroll/comms/Shared%20Documents/CCBC%20Official%20Logos/CCBC_horizontal_logo.jpg"/>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28600" y="152400"/>
            <a:ext cx="2133600" cy="1066800"/>
          </a:xfrm>
          <a:prstGeom prst="rect">
            <a:avLst/>
          </a:prstGeom>
          <a:noFill/>
          <a:ln>
            <a:noFill/>
          </a:ln>
        </p:spPr>
      </p:pic>
    </p:spTree>
    <p:extLst>
      <p:ext uri="{BB962C8B-B14F-4D97-AF65-F5344CB8AC3E}">
        <p14:creationId xmlns:p14="http://schemas.microsoft.com/office/powerpoint/2010/main" val="29873418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Line 8"/>
          <p:cNvSpPr>
            <a:spLocks noChangeShapeType="1"/>
          </p:cNvSpPr>
          <p:nvPr/>
        </p:nvSpPr>
        <p:spPr bwMode="auto">
          <a:xfrm>
            <a:off x="520700" y="1257300"/>
            <a:ext cx="8077200" cy="1588"/>
          </a:xfrm>
          <a:prstGeom prst="line">
            <a:avLst/>
          </a:prstGeom>
          <a:noFill/>
          <a:ln w="38100">
            <a:solidFill>
              <a:srgbClr val="8DB01D"/>
            </a:solidFill>
            <a:round/>
            <a:headEnd/>
            <a:tailEnd/>
          </a:ln>
          <a:extLst>
            <a:ext uri="{909E8E84-426E-40DD-AFC4-6F175D3DCCD1}">
              <a14:hiddenFill xmlns:a14="http://schemas.microsoft.com/office/drawing/2010/main">
                <a:noFill/>
              </a14:hiddenFill>
            </a:ext>
          </a:extLst>
        </p:spPr>
        <p:txBody>
          <a:bodyPr lIns="0" tIns="0" rIns="0" bIns="0"/>
          <a:lstStyle/>
          <a:p>
            <a:endParaRPr lang="en-US" dirty="0"/>
          </a:p>
        </p:txBody>
      </p:sp>
      <p:pic>
        <p:nvPicPr>
          <p:cNvPr id="20483" name="Picture 9"/>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101600"/>
            <a:ext cx="944563"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nvGrpSpPr>
          <p:cNvPr id="2" name="Group 11"/>
          <p:cNvGrpSpPr>
            <a:grpSpLocks/>
          </p:cNvGrpSpPr>
          <p:nvPr/>
        </p:nvGrpSpPr>
        <p:grpSpPr bwMode="auto">
          <a:xfrm>
            <a:off x="2044700" y="3035300"/>
            <a:ext cx="3022600" cy="1295400"/>
            <a:chOff x="0" y="0"/>
            <a:chExt cx="1904" cy="816"/>
          </a:xfrm>
        </p:grpSpPr>
        <p:grpSp>
          <p:nvGrpSpPr>
            <p:cNvPr id="20517" name="Group 12"/>
            <p:cNvGrpSpPr>
              <a:grpSpLocks/>
            </p:cNvGrpSpPr>
            <p:nvPr/>
          </p:nvGrpSpPr>
          <p:grpSpPr bwMode="auto">
            <a:xfrm>
              <a:off x="0" y="0"/>
              <a:ext cx="800" cy="800"/>
              <a:chOff x="0" y="0"/>
              <a:chExt cx="800" cy="800"/>
            </a:xfrm>
          </p:grpSpPr>
          <p:sp>
            <p:nvSpPr>
              <p:cNvPr id="20522" name="Rectangle 13"/>
              <p:cNvSpPr>
                <a:spLocks/>
              </p:cNvSpPr>
              <p:nvPr/>
            </p:nvSpPr>
            <p:spPr bwMode="auto">
              <a:xfrm>
                <a:off x="0" y="0"/>
                <a:ext cx="800" cy="800"/>
              </a:xfrm>
              <a:prstGeom prst="rect">
                <a:avLst/>
              </a:prstGeom>
              <a:solidFill>
                <a:srgbClr val="615CB0"/>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0" tIns="0" rIns="0" bIns="0"/>
              <a:lstStyle/>
              <a:p>
                <a:endParaRPr lang="en-US" dirty="0"/>
              </a:p>
            </p:txBody>
          </p:sp>
          <p:sp>
            <p:nvSpPr>
              <p:cNvPr id="20523" name="Rectangle 14"/>
              <p:cNvSpPr>
                <a:spLocks/>
              </p:cNvSpPr>
              <p:nvPr/>
            </p:nvSpPr>
            <p:spPr bwMode="auto">
              <a:xfrm>
                <a:off x="182" y="128"/>
                <a:ext cx="434" cy="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r>
                  <a:rPr lang="en-US" sz="2400" b="1" dirty="0">
                    <a:solidFill>
                      <a:srgbClr val="FFFFFF"/>
                    </a:solidFill>
                    <a:cs typeface="Arial" charset="0"/>
                    <a:sym typeface="Arial" charset="0"/>
                  </a:rPr>
                  <a:t>RDG</a:t>
                </a:r>
              </a:p>
              <a:p>
                <a:r>
                  <a:rPr lang="en-US" sz="2400" b="1" dirty="0">
                    <a:solidFill>
                      <a:srgbClr val="FFFFFF"/>
                    </a:solidFill>
                    <a:cs typeface="Arial" charset="0"/>
                    <a:sym typeface="Arial" charset="0"/>
                  </a:rPr>
                  <a:t>051</a:t>
                </a:r>
              </a:p>
            </p:txBody>
          </p:sp>
        </p:grpSp>
        <p:grpSp>
          <p:nvGrpSpPr>
            <p:cNvPr id="20518" name="Group 15"/>
            <p:cNvGrpSpPr>
              <a:grpSpLocks/>
            </p:cNvGrpSpPr>
            <p:nvPr/>
          </p:nvGrpSpPr>
          <p:grpSpPr bwMode="auto">
            <a:xfrm>
              <a:off x="1104" y="16"/>
              <a:ext cx="800" cy="800"/>
              <a:chOff x="0" y="0"/>
              <a:chExt cx="800" cy="800"/>
            </a:xfrm>
          </p:grpSpPr>
          <p:sp>
            <p:nvSpPr>
              <p:cNvPr id="20520" name="Rectangle 16"/>
              <p:cNvSpPr>
                <a:spLocks/>
              </p:cNvSpPr>
              <p:nvPr/>
            </p:nvSpPr>
            <p:spPr bwMode="auto">
              <a:xfrm>
                <a:off x="0" y="0"/>
                <a:ext cx="800" cy="800"/>
              </a:xfrm>
              <a:prstGeom prst="rect">
                <a:avLst/>
              </a:prstGeom>
              <a:solidFill>
                <a:srgbClr val="605BAE"/>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0" tIns="0" rIns="0" bIns="0"/>
              <a:lstStyle/>
              <a:p>
                <a:endParaRPr lang="en-US" dirty="0"/>
              </a:p>
            </p:txBody>
          </p:sp>
          <p:sp>
            <p:nvSpPr>
              <p:cNvPr id="20521" name="Rectangle 17"/>
              <p:cNvSpPr>
                <a:spLocks/>
              </p:cNvSpPr>
              <p:nvPr/>
            </p:nvSpPr>
            <p:spPr bwMode="auto">
              <a:xfrm>
                <a:off x="179" y="128"/>
                <a:ext cx="435" cy="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r>
                  <a:rPr lang="en-US" sz="2400" b="1" dirty="0">
                    <a:solidFill>
                      <a:srgbClr val="FFFFFF"/>
                    </a:solidFill>
                    <a:cs typeface="Arial" charset="0"/>
                    <a:sym typeface="Arial" charset="0"/>
                  </a:rPr>
                  <a:t>RDG</a:t>
                </a:r>
              </a:p>
              <a:p>
                <a:r>
                  <a:rPr lang="en-US" sz="2400" b="1" dirty="0">
                    <a:solidFill>
                      <a:srgbClr val="FFFFFF"/>
                    </a:solidFill>
                    <a:cs typeface="Arial" charset="0"/>
                    <a:sym typeface="Arial" charset="0"/>
                  </a:rPr>
                  <a:t>052</a:t>
                </a:r>
              </a:p>
            </p:txBody>
          </p:sp>
        </p:grpSp>
        <p:sp>
          <p:nvSpPr>
            <p:cNvPr id="20519" name="Line 18"/>
            <p:cNvSpPr>
              <a:spLocks noChangeShapeType="1"/>
            </p:cNvSpPr>
            <p:nvPr/>
          </p:nvSpPr>
          <p:spPr bwMode="auto">
            <a:xfrm flipH="1">
              <a:off x="816" y="416"/>
              <a:ext cx="306" cy="1"/>
            </a:xfrm>
            <a:prstGeom prst="line">
              <a:avLst/>
            </a:prstGeom>
            <a:noFill/>
            <a:ln w="38100">
              <a:solidFill>
                <a:schemeClr val="tx1"/>
              </a:solidFill>
              <a:miter lim="800000"/>
              <a:headEnd type="stealth" w="med" len="med"/>
              <a:tailEnd/>
            </a:ln>
            <a:extLst>
              <a:ext uri="{909E8E84-426E-40DD-AFC4-6F175D3DCCD1}">
                <a14:hiddenFill xmlns:a14="http://schemas.microsoft.com/office/drawing/2010/main">
                  <a:noFill/>
                </a14:hiddenFill>
              </a:ext>
            </a:extLst>
          </p:spPr>
          <p:txBody>
            <a:bodyPr lIns="0" tIns="0" rIns="0" bIns="0"/>
            <a:lstStyle/>
            <a:p>
              <a:endParaRPr lang="en-US" dirty="0"/>
            </a:p>
          </p:txBody>
        </p:sp>
      </p:grpSp>
      <p:grpSp>
        <p:nvGrpSpPr>
          <p:cNvPr id="5" name="Group 19"/>
          <p:cNvGrpSpPr>
            <a:grpSpLocks/>
          </p:cNvGrpSpPr>
          <p:nvPr/>
        </p:nvGrpSpPr>
        <p:grpSpPr bwMode="auto">
          <a:xfrm>
            <a:off x="228600" y="1600200"/>
            <a:ext cx="4813300" cy="1270000"/>
            <a:chOff x="0" y="0"/>
            <a:chExt cx="3032" cy="800"/>
          </a:xfrm>
        </p:grpSpPr>
        <p:grpSp>
          <p:nvGrpSpPr>
            <p:cNvPr id="20506" name="Group 20"/>
            <p:cNvGrpSpPr>
              <a:grpSpLocks/>
            </p:cNvGrpSpPr>
            <p:nvPr/>
          </p:nvGrpSpPr>
          <p:grpSpPr bwMode="auto">
            <a:xfrm>
              <a:off x="0" y="0"/>
              <a:ext cx="800" cy="800"/>
              <a:chOff x="0" y="0"/>
              <a:chExt cx="800" cy="800"/>
            </a:xfrm>
          </p:grpSpPr>
          <p:sp>
            <p:nvSpPr>
              <p:cNvPr id="20515" name="Rectangle 21"/>
              <p:cNvSpPr>
                <a:spLocks/>
              </p:cNvSpPr>
              <p:nvPr/>
            </p:nvSpPr>
            <p:spPr bwMode="auto">
              <a:xfrm>
                <a:off x="0" y="0"/>
                <a:ext cx="800" cy="800"/>
              </a:xfrm>
              <a:prstGeom prst="rect">
                <a:avLst/>
              </a:prstGeom>
              <a:solidFill>
                <a:srgbClr val="000000"/>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0" tIns="0" rIns="0" bIns="0"/>
              <a:lstStyle/>
              <a:p>
                <a:endParaRPr lang="en-US" dirty="0"/>
              </a:p>
            </p:txBody>
          </p:sp>
          <p:sp>
            <p:nvSpPr>
              <p:cNvPr id="20516" name="Rectangle 22"/>
              <p:cNvSpPr>
                <a:spLocks/>
              </p:cNvSpPr>
              <p:nvPr/>
            </p:nvSpPr>
            <p:spPr bwMode="auto">
              <a:xfrm>
                <a:off x="122" y="152"/>
                <a:ext cx="549" cy="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r>
                  <a:rPr lang="en-US" sz="2400" b="1" dirty="0">
                    <a:solidFill>
                      <a:srgbClr val="FFFFFF"/>
                    </a:solidFill>
                    <a:cs typeface="Arial" charset="0"/>
                    <a:sym typeface="Arial" charset="0"/>
                  </a:rPr>
                  <a:t>MATH</a:t>
                </a:r>
              </a:p>
              <a:p>
                <a:r>
                  <a:rPr lang="en-US" sz="2400" b="1" dirty="0">
                    <a:solidFill>
                      <a:srgbClr val="FFFFFF"/>
                    </a:solidFill>
                    <a:cs typeface="Arial" charset="0"/>
                    <a:sym typeface="Arial" charset="0"/>
                  </a:rPr>
                  <a:t>081</a:t>
                </a:r>
              </a:p>
            </p:txBody>
          </p:sp>
        </p:grpSp>
        <p:grpSp>
          <p:nvGrpSpPr>
            <p:cNvPr id="20507" name="Group 23"/>
            <p:cNvGrpSpPr>
              <a:grpSpLocks/>
            </p:cNvGrpSpPr>
            <p:nvPr/>
          </p:nvGrpSpPr>
          <p:grpSpPr bwMode="auto">
            <a:xfrm>
              <a:off x="1136" y="0"/>
              <a:ext cx="800" cy="800"/>
              <a:chOff x="0" y="0"/>
              <a:chExt cx="800" cy="800"/>
            </a:xfrm>
          </p:grpSpPr>
          <p:sp>
            <p:nvSpPr>
              <p:cNvPr id="20513" name="Rectangle 24"/>
              <p:cNvSpPr>
                <a:spLocks/>
              </p:cNvSpPr>
              <p:nvPr/>
            </p:nvSpPr>
            <p:spPr bwMode="auto">
              <a:xfrm>
                <a:off x="0" y="0"/>
                <a:ext cx="800" cy="800"/>
              </a:xfrm>
              <a:prstGeom prst="rect">
                <a:avLst/>
              </a:prstGeom>
              <a:solidFill>
                <a:srgbClr val="000000"/>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0" tIns="0" rIns="0" bIns="0"/>
              <a:lstStyle/>
              <a:p>
                <a:endParaRPr lang="en-US" dirty="0"/>
              </a:p>
            </p:txBody>
          </p:sp>
          <p:sp>
            <p:nvSpPr>
              <p:cNvPr id="20514" name="Rectangle 25"/>
              <p:cNvSpPr>
                <a:spLocks/>
              </p:cNvSpPr>
              <p:nvPr/>
            </p:nvSpPr>
            <p:spPr bwMode="auto">
              <a:xfrm>
                <a:off x="99" y="152"/>
                <a:ext cx="549" cy="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r>
                  <a:rPr lang="en-US" sz="2400" b="1" dirty="0">
                    <a:solidFill>
                      <a:srgbClr val="FFFFFF"/>
                    </a:solidFill>
                    <a:cs typeface="Arial" charset="0"/>
                    <a:sym typeface="Arial" charset="0"/>
                  </a:rPr>
                  <a:t>MATH</a:t>
                </a:r>
              </a:p>
              <a:p>
                <a:r>
                  <a:rPr lang="en-US" sz="2400" b="1" dirty="0">
                    <a:solidFill>
                      <a:srgbClr val="FFFFFF"/>
                    </a:solidFill>
                    <a:cs typeface="Arial" charset="0"/>
                    <a:sym typeface="Arial" charset="0"/>
                  </a:rPr>
                  <a:t>082</a:t>
                </a:r>
              </a:p>
            </p:txBody>
          </p:sp>
        </p:grpSp>
        <p:grpSp>
          <p:nvGrpSpPr>
            <p:cNvPr id="20508" name="Group 26"/>
            <p:cNvGrpSpPr>
              <a:grpSpLocks/>
            </p:cNvGrpSpPr>
            <p:nvPr/>
          </p:nvGrpSpPr>
          <p:grpSpPr bwMode="auto">
            <a:xfrm>
              <a:off x="2232" y="0"/>
              <a:ext cx="800" cy="800"/>
              <a:chOff x="0" y="0"/>
              <a:chExt cx="800" cy="800"/>
            </a:xfrm>
          </p:grpSpPr>
          <p:sp>
            <p:nvSpPr>
              <p:cNvPr id="20511" name="Rectangle 27"/>
              <p:cNvSpPr>
                <a:spLocks/>
              </p:cNvSpPr>
              <p:nvPr/>
            </p:nvSpPr>
            <p:spPr bwMode="auto">
              <a:xfrm>
                <a:off x="0" y="0"/>
                <a:ext cx="800" cy="800"/>
              </a:xfrm>
              <a:prstGeom prst="rect">
                <a:avLst/>
              </a:prstGeom>
              <a:solidFill>
                <a:srgbClr val="000000"/>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0" tIns="0" rIns="0" bIns="0"/>
              <a:lstStyle/>
              <a:p>
                <a:endParaRPr lang="en-US" dirty="0"/>
              </a:p>
            </p:txBody>
          </p:sp>
          <p:sp>
            <p:nvSpPr>
              <p:cNvPr id="20512" name="Rectangle 28"/>
              <p:cNvSpPr>
                <a:spLocks/>
              </p:cNvSpPr>
              <p:nvPr/>
            </p:nvSpPr>
            <p:spPr bwMode="auto">
              <a:xfrm>
                <a:off x="115" y="152"/>
                <a:ext cx="549" cy="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r>
                  <a:rPr lang="en-US" sz="2400" b="1" dirty="0">
                    <a:solidFill>
                      <a:srgbClr val="FFFFFF"/>
                    </a:solidFill>
                    <a:cs typeface="Arial" charset="0"/>
                    <a:sym typeface="Arial" charset="0"/>
                  </a:rPr>
                  <a:t>MATH</a:t>
                </a:r>
              </a:p>
              <a:p>
                <a:r>
                  <a:rPr lang="en-US" sz="2400" b="1" dirty="0">
                    <a:solidFill>
                      <a:srgbClr val="FFFFFF"/>
                    </a:solidFill>
                    <a:cs typeface="Arial" charset="0"/>
                    <a:sym typeface="Arial" charset="0"/>
                  </a:rPr>
                  <a:t>083</a:t>
                </a:r>
              </a:p>
            </p:txBody>
          </p:sp>
        </p:grpSp>
        <p:sp>
          <p:nvSpPr>
            <p:cNvPr id="20509" name="Line 29"/>
            <p:cNvSpPr>
              <a:spLocks noChangeShapeType="1"/>
            </p:cNvSpPr>
            <p:nvPr/>
          </p:nvSpPr>
          <p:spPr bwMode="auto">
            <a:xfrm flipH="1">
              <a:off x="1936" y="400"/>
              <a:ext cx="306" cy="1"/>
            </a:xfrm>
            <a:prstGeom prst="line">
              <a:avLst/>
            </a:prstGeom>
            <a:noFill/>
            <a:ln w="38100">
              <a:solidFill>
                <a:schemeClr val="tx1"/>
              </a:solidFill>
              <a:miter lim="800000"/>
              <a:headEnd type="stealth" w="med" len="med"/>
              <a:tailEnd/>
            </a:ln>
            <a:extLst>
              <a:ext uri="{909E8E84-426E-40DD-AFC4-6F175D3DCCD1}">
                <a14:hiddenFill xmlns:a14="http://schemas.microsoft.com/office/drawing/2010/main">
                  <a:noFill/>
                </a14:hiddenFill>
              </a:ext>
            </a:extLst>
          </p:spPr>
          <p:txBody>
            <a:bodyPr lIns="0" tIns="0" rIns="0" bIns="0"/>
            <a:lstStyle/>
            <a:p>
              <a:endParaRPr lang="en-US" dirty="0"/>
            </a:p>
          </p:txBody>
        </p:sp>
        <p:sp>
          <p:nvSpPr>
            <p:cNvPr id="20510" name="Line 30"/>
            <p:cNvSpPr>
              <a:spLocks noChangeShapeType="1"/>
            </p:cNvSpPr>
            <p:nvPr/>
          </p:nvSpPr>
          <p:spPr bwMode="auto">
            <a:xfrm flipH="1">
              <a:off x="824" y="416"/>
              <a:ext cx="306" cy="1"/>
            </a:xfrm>
            <a:prstGeom prst="line">
              <a:avLst/>
            </a:prstGeom>
            <a:noFill/>
            <a:ln w="38100">
              <a:solidFill>
                <a:schemeClr val="tx1"/>
              </a:solidFill>
              <a:miter lim="800000"/>
              <a:headEnd type="stealth" w="med" len="med"/>
              <a:tailEnd/>
            </a:ln>
            <a:extLst>
              <a:ext uri="{909E8E84-426E-40DD-AFC4-6F175D3DCCD1}">
                <a14:hiddenFill xmlns:a14="http://schemas.microsoft.com/office/drawing/2010/main">
                  <a:noFill/>
                </a14:hiddenFill>
              </a:ext>
            </a:extLst>
          </p:spPr>
          <p:txBody>
            <a:bodyPr lIns="0" tIns="0" rIns="0" bIns="0"/>
            <a:lstStyle/>
            <a:p>
              <a:endParaRPr lang="en-US" dirty="0"/>
            </a:p>
          </p:txBody>
        </p:sp>
      </p:grpSp>
      <p:grpSp>
        <p:nvGrpSpPr>
          <p:cNvPr id="9" name="Group 31"/>
          <p:cNvGrpSpPr>
            <a:grpSpLocks/>
          </p:cNvGrpSpPr>
          <p:nvPr/>
        </p:nvGrpSpPr>
        <p:grpSpPr bwMode="auto">
          <a:xfrm>
            <a:off x="2108200" y="4584700"/>
            <a:ext cx="2971800" cy="1270000"/>
            <a:chOff x="0" y="0"/>
            <a:chExt cx="1872" cy="800"/>
          </a:xfrm>
        </p:grpSpPr>
        <p:grpSp>
          <p:nvGrpSpPr>
            <p:cNvPr id="20499" name="Group 32"/>
            <p:cNvGrpSpPr>
              <a:grpSpLocks/>
            </p:cNvGrpSpPr>
            <p:nvPr/>
          </p:nvGrpSpPr>
          <p:grpSpPr bwMode="auto">
            <a:xfrm>
              <a:off x="0" y="0"/>
              <a:ext cx="800" cy="800"/>
              <a:chOff x="0" y="0"/>
              <a:chExt cx="800" cy="800"/>
            </a:xfrm>
          </p:grpSpPr>
          <p:sp>
            <p:nvSpPr>
              <p:cNvPr id="20504" name="Rectangle 33"/>
              <p:cNvSpPr>
                <a:spLocks/>
              </p:cNvSpPr>
              <p:nvPr/>
            </p:nvSpPr>
            <p:spPr bwMode="auto">
              <a:xfrm>
                <a:off x="0" y="0"/>
                <a:ext cx="800" cy="800"/>
              </a:xfrm>
              <a:prstGeom prst="rect">
                <a:avLst/>
              </a:prstGeom>
              <a:solidFill>
                <a:srgbClr val="7C9F1A"/>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0" tIns="0" rIns="0" bIns="0"/>
              <a:lstStyle/>
              <a:p>
                <a:endParaRPr lang="en-US" dirty="0"/>
              </a:p>
            </p:txBody>
          </p:sp>
          <p:sp>
            <p:nvSpPr>
              <p:cNvPr id="20505" name="Rectangle 34"/>
              <p:cNvSpPr>
                <a:spLocks/>
              </p:cNvSpPr>
              <p:nvPr/>
            </p:nvSpPr>
            <p:spPr bwMode="auto">
              <a:xfrm>
                <a:off x="101" y="144"/>
                <a:ext cx="589" cy="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38100" tIns="38100" rIns="38100" bIns="38100">
                <a:spAutoFit/>
              </a:bodyPr>
              <a:lstStyle/>
              <a:p>
                <a:r>
                  <a:rPr lang="en-US" sz="2400" b="1" dirty="0">
                    <a:solidFill>
                      <a:srgbClr val="FFFFFF"/>
                    </a:solidFill>
                    <a:cs typeface="Arial" charset="0"/>
                    <a:sym typeface="Arial" charset="0"/>
                  </a:rPr>
                  <a:t>ENGL</a:t>
                </a:r>
              </a:p>
              <a:p>
                <a:r>
                  <a:rPr lang="en-US" sz="2400" b="1" dirty="0">
                    <a:solidFill>
                      <a:srgbClr val="FFFFFF"/>
                    </a:solidFill>
                    <a:cs typeface="Arial" charset="0"/>
                    <a:sym typeface="Arial" charset="0"/>
                  </a:rPr>
                  <a:t>051</a:t>
                </a:r>
              </a:p>
            </p:txBody>
          </p:sp>
        </p:grpSp>
        <p:grpSp>
          <p:nvGrpSpPr>
            <p:cNvPr id="20500" name="Group 35"/>
            <p:cNvGrpSpPr>
              <a:grpSpLocks/>
            </p:cNvGrpSpPr>
            <p:nvPr/>
          </p:nvGrpSpPr>
          <p:grpSpPr bwMode="auto">
            <a:xfrm>
              <a:off x="1072" y="0"/>
              <a:ext cx="800" cy="800"/>
              <a:chOff x="0" y="0"/>
              <a:chExt cx="800" cy="800"/>
            </a:xfrm>
          </p:grpSpPr>
          <p:sp>
            <p:nvSpPr>
              <p:cNvPr id="20502" name="Rectangle 36"/>
              <p:cNvSpPr>
                <a:spLocks/>
              </p:cNvSpPr>
              <p:nvPr/>
            </p:nvSpPr>
            <p:spPr bwMode="auto">
              <a:xfrm>
                <a:off x="0" y="0"/>
                <a:ext cx="800" cy="800"/>
              </a:xfrm>
              <a:prstGeom prst="rect">
                <a:avLst/>
              </a:prstGeom>
              <a:solidFill>
                <a:srgbClr val="7C9F1A"/>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0" tIns="0" rIns="0" bIns="0"/>
              <a:lstStyle/>
              <a:p>
                <a:endParaRPr lang="en-US" dirty="0"/>
              </a:p>
            </p:txBody>
          </p:sp>
          <p:sp>
            <p:nvSpPr>
              <p:cNvPr id="20503" name="Rectangle 37"/>
              <p:cNvSpPr>
                <a:spLocks/>
              </p:cNvSpPr>
              <p:nvPr/>
            </p:nvSpPr>
            <p:spPr bwMode="auto">
              <a:xfrm>
                <a:off x="101" y="144"/>
                <a:ext cx="589" cy="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38100" tIns="38100" rIns="38100" bIns="38100">
                <a:spAutoFit/>
              </a:bodyPr>
              <a:lstStyle/>
              <a:p>
                <a:r>
                  <a:rPr lang="en-US" sz="2400" b="1" dirty="0">
                    <a:solidFill>
                      <a:srgbClr val="FFFFFF"/>
                    </a:solidFill>
                    <a:cs typeface="Arial" charset="0"/>
                    <a:sym typeface="Arial" charset="0"/>
                  </a:rPr>
                  <a:t>ENGL</a:t>
                </a:r>
              </a:p>
              <a:p>
                <a:r>
                  <a:rPr lang="en-US" sz="2400" b="1" dirty="0">
                    <a:solidFill>
                      <a:srgbClr val="FFFFFF"/>
                    </a:solidFill>
                    <a:cs typeface="Arial" charset="0"/>
                    <a:sym typeface="Arial" charset="0"/>
                  </a:rPr>
                  <a:t>052</a:t>
                </a:r>
              </a:p>
            </p:txBody>
          </p:sp>
        </p:grpSp>
        <p:sp>
          <p:nvSpPr>
            <p:cNvPr id="20501" name="Line 38"/>
            <p:cNvSpPr>
              <a:spLocks noChangeShapeType="1"/>
            </p:cNvSpPr>
            <p:nvPr/>
          </p:nvSpPr>
          <p:spPr bwMode="auto">
            <a:xfrm flipH="1">
              <a:off x="789" y="400"/>
              <a:ext cx="307" cy="0"/>
            </a:xfrm>
            <a:prstGeom prst="line">
              <a:avLst/>
            </a:prstGeom>
            <a:noFill/>
            <a:ln w="38100">
              <a:solidFill>
                <a:schemeClr val="tx1"/>
              </a:solidFill>
              <a:miter lim="800000"/>
              <a:headEnd type="stealth" w="med" len="med"/>
              <a:tailEnd/>
            </a:ln>
            <a:extLst>
              <a:ext uri="{909E8E84-426E-40DD-AFC4-6F175D3DCCD1}">
                <a14:hiddenFill xmlns:a14="http://schemas.microsoft.com/office/drawing/2010/main">
                  <a:noFill/>
                </a14:hiddenFill>
              </a:ext>
            </a:extLst>
          </p:spPr>
          <p:txBody>
            <a:bodyPr lIns="0" tIns="0" rIns="0" bIns="0"/>
            <a:lstStyle/>
            <a:p>
              <a:endParaRPr lang="en-US" dirty="0"/>
            </a:p>
          </p:txBody>
        </p:sp>
      </p:grpSp>
      <p:sp>
        <p:nvSpPr>
          <p:cNvPr id="24615" name="Rectangle 39"/>
          <p:cNvSpPr>
            <a:spLocks/>
          </p:cNvSpPr>
          <p:nvPr/>
        </p:nvSpPr>
        <p:spPr bwMode="auto">
          <a:xfrm>
            <a:off x="3797300" y="4546600"/>
            <a:ext cx="1270000" cy="1270000"/>
          </a:xfrm>
          <a:prstGeom prst="rect">
            <a:avLst/>
          </a:prstGeom>
          <a:noFill/>
          <a:ln w="762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p>
        </p:txBody>
      </p:sp>
      <p:grpSp>
        <p:nvGrpSpPr>
          <p:cNvPr id="12" name="Group 11"/>
          <p:cNvGrpSpPr>
            <a:grpSpLocks/>
          </p:cNvGrpSpPr>
          <p:nvPr/>
        </p:nvGrpSpPr>
        <p:grpSpPr bwMode="auto">
          <a:xfrm>
            <a:off x="5118100" y="4559300"/>
            <a:ext cx="1739900" cy="1270000"/>
            <a:chOff x="0" y="0"/>
            <a:chExt cx="1096" cy="800"/>
          </a:xfrm>
        </p:grpSpPr>
        <p:grpSp>
          <p:nvGrpSpPr>
            <p:cNvPr id="20495" name="Group 12"/>
            <p:cNvGrpSpPr>
              <a:grpSpLocks/>
            </p:cNvGrpSpPr>
            <p:nvPr/>
          </p:nvGrpSpPr>
          <p:grpSpPr bwMode="auto">
            <a:xfrm>
              <a:off x="296" y="0"/>
              <a:ext cx="800" cy="800"/>
              <a:chOff x="0" y="0"/>
              <a:chExt cx="800" cy="800"/>
            </a:xfrm>
          </p:grpSpPr>
          <p:sp>
            <p:nvSpPr>
              <p:cNvPr id="20497" name="Rectangle 13"/>
              <p:cNvSpPr>
                <a:spLocks/>
              </p:cNvSpPr>
              <p:nvPr/>
            </p:nvSpPr>
            <p:spPr bwMode="auto">
              <a:xfrm>
                <a:off x="0" y="0"/>
                <a:ext cx="800" cy="800"/>
              </a:xfrm>
              <a:prstGeom prst="rect">
                <a:avLst/>
              </a:prstGeom>
              <a:solidFill>
                <a:srgbClr val="8EB000"/>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0" tIns="0" rIns="0" bIns="0"/>
              <a:lstStyle/>
              <a:p>
                <a:endParaRPr lang="en-US" dirty="0"/>
              </a:p>
            </p:txBody>
          </p:sp>
          <p:sp>
            <p:nvSpPr>
              <p:cNvPr id="20498" name="Rectangle 14"/>
              <p:cNvSpPr>
                <a:spLocks/>
              </p:cNvSpPr>
              <p:nvPr/>
            </p:nvSpPr>
            <p:spPr bwMode="auto">
              <a:xfrm>
                <a:off x="110" y="144"/>
                <a:ext cx="578"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r>
                  <a:rPr lang="en-US" sz="2400" b="1" dirty="0" smtClean="0">
                    <a:solidFill>
                      <a:srgbClr val="FFFFFF"/>
                    </a:solidFill>
                    <a:cs typeface="Arial" charset="0"/>
                    <a:sym typeface="Arial" charset="0"/>
                  </a:rPr>
                  <a:t>ENGL</a:t>
                </a:r>
                <a:endParaRPr lang="en-US" sz="2400" b="1" dirty="0">
                  <a:solidFill>
                    <a:srgbClr val="FFFFFF"/>
                  </a:solidFill>
                  <a:cs typeface="Arial" charset="0"/>
                  <a:sym typeface="Arial" charset="0"/>
                </a:endParaRPr>
              </a:p>
              <a:p>
                <a:r>
                  <a:rPr lang="en-US" sz="2400" b="1" dirty="0" smtClean="0">
                    <a:solidFill>
                      <a:srgbClr val="FFFFFF"/>
                    </a:solidFill>
                    <a:cs typeface="Arial" charset="0"/>
                    <a:sym typeface="Arial" charset="0"/>
                  </a:rPr>
                  <a:t>101</a:t>
                </a:r>
                <a:endParaRPr lang="en-US" sz="2400" b="1" dirty="0">
                  <a:solidFill>
                    <a:srgbClr val="FFFFFF"/>
                  </a:solidFill>
                  <a:cs typeface="Arial" charset="0"/>
                  <a:sym typeface="Arial" charset="0"/>
                </a:endParaRPr>
              </a:p>
            </p:txBody>
          </p:sp>
        </p:grpSp>
        <p:sp>
          <p:nvSpPr>
            <p:cNvPr id="20496" name="Line 15"/>
            <p:cNvSpPr>
              <a:spLocks noChangeShapeType="1"/>
            </p:cNvSpPr>
            <p:nvPr/>
          </p:nvSpPr>
          <p:spPr bwMode="auto">
            <a:xfrm flipH="1">
              <a:off x="0" y="392"/>
              <a:ext cx="306" cy="1"/>
            </a:xfrm>
            <a:prstGeom prst="line">
              <a:avLst/>
            </a:prstGeom>
            <a:noFill/>
            <a:ln w="38100">
              <a:solidFill>
                <a:schemeClr val="tx1"/>
              </a:solidFill>
              <a:miter lim="800000"/>
              <a:headEnd type="stealth" w="med" len="med"/>
              <a:tailEnd/>
            </a:ln>
            <a:extLst>
              <a:ext uri="{909E8E84-426E-40DD-AFC4-6F175D3DCCD1}">
                <a14:hiddenFill xmlns:a14="http://schemas.microsoft.com/office/drawing/2010/main">
                  <a:noFill/>
                </a14:hiddenFill>
              </a:ext>
            </a:extLst>
          </p:spPr>
          <p:txBody>
            <a:bodyPr lIns="0" tIns="0" rIns="0" bIns="0"/>
            <a:lstStyle/>
            <a:p>
              <a:endParaRPr lang="en-US" dirty="0"/>
            </a:p>
          </p:txBody>
        </p:sp>
      </p:grpSp>
      <p:grpSp>
        <p:nvGrpSpPr>
          <p:cNvPr id="14" name="Group 16"/>
          <p:cNvGrpSpPr>
            <a:grpSpLocks/>
          </p:cNvGrpSpPr>
          <p:nvPr/>
        </p:nvGrpSpPr>
        <p:grpSpPr bwMode="auto">
          <a:xfrm>
            <a:off x="6858000" y="4572000"/>
            <a:ext cx="1739900" cy="1270000"/>
            <a:chOff x="0" y="0"/>
            <a:chExt cx="1096" cy="800"/>
          </a:xfrm>
        </p:grpSpPr>
        <p:grpSp>
          <p:nvGrpSpPr>
            <p:cNvPr id="20491" name="Group 17"/>
            <p:cNvGrpSpPr>
              <a:grpSpLocks/>
            </p:cNvGrpSpPr>
            <p:nvPr/>
          </p:nvGrpSpPr>
          <p:grpSpPr bwMode="auto">
            <a:xfrm>
              <a:off x="296" y="0"/>
              <a:ext cx="800" cy="800"/>
              <a:chOff x="0" y="0"/>
              <a:chExt cx="800" cy="800"/>
            </a:xfrm>
          </p:grpSpPr>
          <p:sp>
            <p:nvSpPr>
              <p:cNvPr id="20493" name="Rectangle 18"/>
              <p:cNvSpPr>
                <a:spLocks/>
              </p:cNvSpPr>
              <p:nvPr/>
            </p:nvSpPr>
            <p:spPr bwMode="auto">
              <a:xfrm>
                <a:off x="0" y="0"/>
                <a:ext cx="800" cy="800"/>
              </a:xfrm>
              <a:prstGeom prst="rect">
                <a:avLst/>
              </a:prstGeom>
              <a:solidFill>
                <a:srgbClr val="8EB000"/>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0" tIns="0" rIns="0" bIns="0"/>
              <a:lstStyle/>
              <a:p>
                <a:endParaRPr lang="en-US" dirty="0"/>
              </a:p>
            </p:txBody>
          </p:sp>
          <p:sp>
            <p:nvSpPr>
              <p:cNvPr id="20494" name="Rectangle 19"/>
              <p:cNvSpPr>
                <a:spLocks/>
              </p:cNvSpPr>
              <p:nvPr/>
            </p:nvSpPr>
            <p:spPr bwMode="auto">
              <a:xfrm>
                <a:off x="110" y="144"/>
                <a:ext cx="578"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r>
                  <a:rPr lang="en-US" sz="2400" b="1" dirty="0" smtClean="0">
                    <a:solidFill>
                      <a:srgbClr val="FFFFFF"/>
                    </a:solidFill>
                    <a:cs typeface="Arial" charset="0"/>
                    <a:sym typeface="Arial" charset="0"/>
                  </a:rPr>
                  <a:t>ENGL</a:t>
                </a:r>
                <a:endParaRPr lang="en-US" sz="2400" b="1" dirty="0">
                  <a:solidFill>
                    <a:srgbClr val="FFFFFF"/>
                  </a:solidFill>
                  <a:cs typeface="Arial" charset="0"/>
                  <a:sym typeface="Arial" charset="0"/>
                </a:endParaRPr>
              </a:p>
              <a:p>
                <a:r>
                  <a:rPr lang="en-US" sz="2400" b="1" dirty="0">
                    <a:solidFill>
                      <a:srgbClr val="FFFFFF"/>
                    </a:solidFill>
                    <a:cs typeface="Arial" charset="0"/>
                    <a:sym typeface="Arial" charset="0"/>
                  </a:rPr>
                  <a:t>102</a:t>
                </a:r>
              </a:p>
            </p:txBody>
          </p:sp>
        </p:grpSp>
        <p:sp>
          <p:nvSpPr>
            <p:cNvPr id="20492" name="Line 20"/>
            <p:cNvSpPr>
              <a:spLocks noChangeShapeType="1"/>
            </p:cNvSpPr>
            <p:nvPr/>
          </p:nvSpPr>
          <p:spPr bwMode="auto">
            <a:xfrm flipH="1">
              <a:off x="0" y="392"/>
              <a:ext cx="306" cy="1"/>
            </a:xfrm>
            <a:prstGeom prst="line">
              <a:avLst/>
            </a:prstGeom>
            <a:noFill/>
            <a:ln w="38100">
              <a:solidFill>
                <a:schemeClr val="tx1"/>
              </a:solidFill>
              <a:miter lim="800000"/>
              <a:headEnd type="stealth" w="med" len="med"/>
              <a:tailEnd/>
            </a:ln>
            <a:extLst>
              <a:ext uri="{909E8E84-426E-40DD-AFC4-6F175D3DCCD1}">
                <a14:hiddenFill xmlns:a14="http://schemas.microsoft.com/office/drawing/2010/main">
                  <a:noFill/>
                </a14:hiddenFill>
              </a:ext>
            </a:extLst>
          </p:spPr>
          <p:txBody>
            <a:bodyPr lIns="0" tIns="0" rIns="0" bIns="0"/>
            <a:lstStyle/>
            <a:p>
              <a:endParaRPr lang="en-US" dirty="0"/>
            </a:p>
          </p:txBody>
        </p:sp>
      </p:grpSp>
      <p:sp>
        <p:nvSpPr>
          <p:cNvPr id="20490" name="Rectangle 51"/>
          <p:cNvSpPr>
            <a:spLocks noChangeArrowheads="1"/>
          </p:cNvSpPr>
          <p:nvPr/>
        </p:nvSpPr>
        <p:spPr bwMode="auto">
          <a:xfrm>
            <a:off x="1371600" y="304800"/>
            <a:ext cx="7391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dirty="0">
                <a:latin typeface="Calibri" charset="0"/>
                <a:cs typeface="Calibri" charset="0"/>
                <a:sym typeface="Calibri" charset="0"/>
              </a:rPr>
              <a:t>CCBC</a:t>
            </a:r>
            <a:r>
              <a:rPr lang="ja-JP" altLang="en-US" sz="3200" dirty="0">
                <a:latin typeface="Calibri" charset="0"/>
                <a:cs typeface="Calibri" charset="0"/>
                <a:sym typeface="Calibri" charset="0"/>
              </a:rPr>
              <a:t>’</a:t>
            </a:r>
            <a:r>
              <a:rPr lang="en-US" sz="3200" dirty="0">
                <a:latin typeface="Calibri" charset="0"/>
                <a:cs typeface="Calibri" charset="0"/>
                <a:sym typeface="Calibri" charset="0"/>
              </a:rPr>
              <a:t>s Developmental Education Courses:</a:t>
            </a:r>
            <a:endParaRPr lang="en-US" sz="3200" dirty="0">
              <a:ea typeface="Calibri" charset="0"/>
              <a:cs typeface="Calibri" charset="0"/>
            </a:endParaRPr>
          </a:p>
        </p:txBody>
      </p:sp>
    </p:spTree>
    <p:extLst>
      <p:ext uri="{BB962C8B-B14F-4D97-AF65-F5344CB8AC3E}">
        <p14:creationId xmlns:p14="http://schemas.microsoft.com/office/powerpoint/2010/main" val="227595077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24615"/>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left)">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left)">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descr="10 olive on whit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47928" y="2597321"/>
            <a:ext cx="609600" cy="2959100"/>
          </a:xfrm>
          <a:prstGeom prst="rect">
            <a:avLst/>
          </a:prstGeom>
        </p:spPr>
      </p:pic>
      <p:pic>
        <p:nvPicPr>
          <p:cNvPr id="4" name="Picture 3" descr="10 olive on whit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7996" y="2584621"/>
            <a:ext cx="609600" cy="2959100"/>
          </a:xfrm>
          <a:prstGeom prst="rect">
            <a:avLst/>
          </a:prstGeom>
        </p:spPr>
      </p:pic>
      <p:pic>
        <p:nvPicPr>
          <p:cNvPr id="47105" name="Picture 1"/>
          <p:cNvPicPr>
            <a:picLocks noChangeAspect="1" noChangeArrowheads="1"/>
          </p:cNvPicPr>
          <p:nvPr/>
        </p:nvPicPr>
        <p:blipFill>
          <a:blip r:embed="rId4"/>
          <a:srcRect/>
          <a:stretch>
            <a:fillRect/>
          </a:stretch>
        </p:blipFill>
        <p:spPr bwMode="auto">
          <a:xfrm>
            <a:off x="5197996" y="2606465"/>
            <a:ext cx="279400" cy="482600"/>
          </a:xfrm>
          <a:prstGeom prst="rect">
            <a:avLst/>
          </a:prstGeom>
          <a:noFill/>
          <a:ln w="25400">
            <a:noFill/>
            <a:round/>
            <a:headEnd/>
            <a:tailEnd/>
          </a:ln>
        </p:spPr>
      </p:pic>
      <p:pic>
        <p:nvPicPr>
          <p:cNvPr id="47108" name="Picture 4"/>
          <p:cNvPicPr>
            <a:picLocks noChangeAspect="1" noChangeArrowheads="1"/>
          </p:cNvPicPr>
          <p:nvPr/>
        </p:nvPicPr>
        <p:blipFill>
          <a:blip r:embed="rId4"/>
          <a:srcRect/>
          <a:stretch>
            <a:fillRect/>
          </a:stretch>
        </p:blipFill>
        <p:spPr bwMode="auto">
          <a:xfrm>
            <a:off x="7578091" y="2652610"/>
            <a:ext cx="279400" cy="482600"/>
          </a:xfrm>
          <a:prstGeom prst="rect">
            <a:avLst/>
          </a:prstGeom>
          <a:noFill/>
          <a:ln w="25400">
            <a:noFill/>
            <a:round/>
            <a:headEnd/>
            <a:tailEnd/>
          </a:ln>
        </p:spPr>
      </p:pic>
      <p:pic>
        <p:nvPicPr>
          <p:cNvPr id="47110" name="Picture 6"/>
          <p:cNvPicPr>
            <a:picLocks noChangeArrowheads="1"/>
          </p:cNvPicPr>
          <p:nvPr/>
        </p:nvPicPr>
        <p:blipFill>
          <a:blip r:embed="rId5"/>
          <a:srcRect/>
          <a:stretch>
            <a:fillRect/>
          </a:stretch>
        </p:blipFill>
        <p:spPr bwMode="auto">
          <a:xfrm>
            <a:off x="5715000" y="1957388"/>
            <a:ext cx="292100" cy="495300"/>
          </a:xfrm>
          <a:prstGeom prst="rect">
            <a:avLst/>
          </a:prstGeom>
          <a:noFill/>
          <a:ln w="12700">
            <a:noFill/>
            <a:miter lim="800000"/>
            <a:headEnd/>
            <a:tailEnd/>
          </a:ln>
        </p:spPr>
      </p:pic>
      <p:sp>
        <p:nvSpPr>
          <p:cNvPr id="29711" name="Line 14"/>
          <p:cNvSpPr>
            <a:spLocks noChangeShapeType="1"/>
          </p:cNvSpPr>
          <p:nvPr/>
        </p:nvSpPr>
        <p:spPr bwMode="auto">
          <a:xfrm>
            <a:off x="533400" y="901700"/>
            <a:ext cx="8077200" cy="1588"/>
          </a:xfrm>
          <a:prstGeom prst="line">
            <a:avLst/>
          </a:prstGeom>
          <a:noFill/>
          <a:ln w="38100">
            <a:solidFill>
              <a:srgbClr val="8DB01D"/>
            </a:solidFill>
            <a:round/>
            <a:headEnd/>
            <a:tailEnd/>
          </a:ln>
        </p:spPr>
        <p:txBody>
          <a:bodyPr lIns="0" tIns="0" rIns="0" bIns="0">
            <a:prstTxWarp prst="textNoShape">
              <a:avLst/>
            </a:prstTxWarp>
          </a:bodyPr>
          <a:lstStyle/>
          <a:p>
            <a:endParaRPr lang="en-US" dirty="0"/>
          </a:p>
        </p:txBody>
      </p:sp>
      <p:sp>
        <p:nvSpPr>
          <p:cNvPr id="29718" name="Rectangle 18"/>
          <p:cNvSpPr>
            <a:spLocks/>
          </p:cNvSpPr>
          <p:nvPr/>
        </p:nvSpPr>
        <p:spPr bwMode="auto">
          <a:xfrm>
            <a:off x="4648200" y="1295400"/>
            <a:ext cx="2463800" cy="330200"/>
          </a:xfrm>
          <a:prstGeom prst="rect">
            <a:avLst/>
          </a:prstGeom>
          <a:noFill/>
          <a:ln w="9525">
            <a:noFill/>
            <a:miter lim="800000"/>
            <a:headEnd/>
            <a:tailEnd/>
          </a:ln>
        </p:spPr>
        <p:txBody>
          <a:bodyPr lIns="38100" tIns="38100" rIns="38100" bIns="38100">
            <a:prstTxWarp prst="textNoShape">
              <a:avLst/>
            </a:prstTxWarp>
          </a:bodyPr>
          <a:lstStyle/>
          <a:p>
            <a:pPr algn="ctr"/>
            <a:r>
              <a:rPr lang="en-US" sz="2400" dirty="0">
                <a:latin typeface="+mn-lt"/>
                <a:ea typeface="Arial" charset="0"/>
                <a:cs typeface="Arial" charset="0"/>
                <a:sym typeface="Arial" charset="0"/>
              </a:rPr>
              <a:t>ENG </a:t>
            </a:r>
            <a:r>
              <a:rPr lang="en-US" sz="2400" dirty="0" smtClean="0">
                <a:latin typeface="+mn-lt"/>
                <a:ea typeface="Arial" charset="0"/>
                <a:cs typeface="Arial" charset="0"/>
                <a:sym typeface="Arial" charset="0"/>
              </a:rPr>
              <a:t>101</a:t>
            </a:r>
            <a:endParaRPr lang="en-US" sz="2400" dirty="0">
              <a:latin typeface="+mn-lt"/>
              <a:ea typeface="Arial" charset="0"/>
              <a:cs typeface="Arial" charset="0"/>
              <a:sym typeface="Arial" charset="0"/>
            </a:endParaRPr>
          </a:p>
        </p:txBody>
      </p:sp>
      <p:sp>
        <p:nvSpPr>
          <p:cNvPr id="29716" name="Rectangle 23"/>
          <p:cNvSpPr>
            <a:spLocks/>
          </p:cNvSpPr>
          <p:nvPr/>
        </p:nvSpPr>
        <p:spPr bwMode="auto">
          <a:xfrm>
            <a:off x="6538119" y="1298448"/>
            <a:ext cx="2463800" cy="330200"/>
          </a:xfrm>
          <a:prstGeom prst="rect">
            <a:avLst/>
          </a:prstGeom>
          <a:noFill/>
          <a:ln w="9525">
            <a:noFill/>
            <a:miter lim="800000"/>
            <a:headEnd/>
            <a:tailEnd/>
          </a:ln>
        </p:spPr>
        <p:txBody>
          <a:bodyPr lIns="38100" tIns="38100" rIns="38100" bIns="38100">
            <a:prstTxWarp prst="textNoShape">
              <a:avLst/>
            </a:prstTxWarp>
          </a:bodyPr>
          <a:lstStyle/>
          <a:p>
            <a:pPr algn="ctr"/>
            <a:r>
              <a:rPr lang="en-US" sz="2400" dirty="0">
                <a:latin typeface="+mn-lt"/>
                <a:ea typeface="Arial" charset="0"/>
                <a:cs typeface="Arial" charset="0"/>
                <a:sym typeface="Arial" charset="0"/>
              </a:rPr>
              <a:t>ENG 052</a:t>
            </a:r>
          </a:p>
        </p:txBody>
      </p:sp>
      <p:sp>
        <p:nvSpPr>
          <p:cNvPr id="29714" name="Rectangle 25"/>
          <p:cNvSpPr>
            <a:spLocks/>
          </p:cNvSpPr>
          <p:nvPr/>
        </p:nvSpPr>
        <p:spPr bwMode="auto">
          <a:xfrm>
            <a:off x="3534914" y="231647"/>
            <a:ext cx="2226572" cy="569387"/>
          </a:xfrm>
          <a:prstGeom prst="rect">
            <a:avLst/>
          </a:prstGeom>
          <a:noFill/>
          <a:ln w="9525">
            <a:noFill/>
            <a:miter lim="800000"/>
            <a:headEnd/>
            <a:tailEnd/>
          </a:ln>
        </p:spPr>
        <p:txBody>
          <a:bodyPr wrap="none" lIns="38100" tIns="38100" rIns="38100" bIns="38100">
            <a:prstTxWarp prst="textNoShape">
              <a:avLst/>
            </a:prstTxWarp>
            <a:spAutoFit/>
          </a:bodyPr>
          <a:lstStyle/>
          <a:p>
            <a:r>
              <a:rPr lang="en-US" sz="3200" b="1" dirty="0" smtClean="0">
                <a:ea typeface="Arial" charset="0"/>
                <a:cs typeface="Arial" charset="0"/>
                <a:sym typeface="Arial" charset="0"/>
              </a:rPr>
              <a:t>ALP - English</a:t>
            </a:r>
            <a:endParaRPr lang="en-US" sz="3200" b="1" dirty="0">
              <a:ea typeface="Arial" charset="0"/>
              <a:cs typeface="Arial" charset="0"/>
              <a:sym typeface="Arial" charset="0"/>
            </a:endParaRPr>
          </a:p>
        </p:txBody>
      </p:sp>
      <p:pic>
        <p:nvPicPr>
          <p:cNvPr id="47130" name="Picture 26"/>
          <p:cNvPicPr>
            <a:picLocks noChangeArrowheads="1"/>
          </p:cNvPicPr>
          <p:nvPr/>
        </p:nvPicPr>
        <p:blipFill>
          <a:blip r:embed="rId5"/>
          <a:srcRect/>
          <a:stretch>
            <a:fillRect/>
          </a:stretch>
        </p:blipFill>
        <p:spPr bwMode="auto">
          <a:xfrm>
            <a:off x="7706678" y="1904958"/>
            <a:ext cx="292100" cy="495300"/>
          </a:xfrm>
          <a:prstGeom prst="rect">
            <a:avLst/>
          </a:prstGeom>
          <a:noFill/>
          <a:ln w="12700">
            <a:noFill/>
            <a:miter lim="800000"/>
            <a:headEnd/>
            <a:tailEnd/>
          </a:ln>
        </p:spPr>
      </p:pic>
      <p:pic>
        <p:nvPicPr>
          <p:cNvPr id="2" name="Picture 1" descr="10 purple people.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31980" y="2564643"/>
            <a:ext cx="801511" cy="3050913"/>
          </a:xfrm>
          <a:prstGeom prst="rect">
            <a:avLst/>
          </a:prstGeom>
        </p:spPr>
      </p:pic>
      <p:grpSp>
        <p:nvGrpSpPr>
          <p:cNvPr id="20" name="Group 19"/>
          <p:cNvGrpSpPr/>
          <p:nvPr/>
        </p:nvGrpSpPr>
        <p:grpSpPr>
          <a:xfrm>
            <a:off x="6477000" y="5867400"/>
            <a:ext cx="2667000" cy="889000"/>
            <a:chOff x="6527800" y="5689600"/>
            <a:chExt cx="2667000" cy="889000"/>
          </a:xfrm>
        </p:grpSpPr>
        <p:pic>
          <p:nvPicPr>
            <p:cNvPr id="21" name="Picture 2"/>
            <p:cNvPicPr>
              <a:picLocks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885113" y="5710238"/>
              <a:ext cx="855662"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2" name="Picture 3"/>
            <p:cNvPicPr>
              <a:picLocks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81875" y="5689600"/>
              <a:ext cx="877888"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3" name="Picture 4"/>
            <p:cNvPicPr>
              <a:picLocks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883400" y="5697538"/>
              <a:ext cx="8286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
          <p:nvSpPr>
            <p:cNvPr id="32" name="Rectangle 5"/>
            <p:cNvSpPr>
              <a:spLocks/>
            </p:cNvSpPr>
            <p:nvPr/>
          </p:nvSpPr>
          <p:spPr bwMode="auto">
            <a:xfrm>
              <a:off x="7211378" y="6018316"/>
              <a:ext cx="17621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pPr algn="l"/>
              <a:r>
                <a:rPr lang="en-US" sz="1800" b="1" dirty="0">
                  <a:solidFill>
                    <a:srgbClr val="FFFFFF"/>
                  </a:solidFill>
                  <a:latin typeface="Arial" charset="0"/>
                  <a:ea typeface="ＭＳ Ｐゴシック" charset="0"/>
                  <a:cs typeface="Arial" charset="0"/>
                  <a:sym typeface="Arial" charset="0"/>
                </a:rPr>
                <a:t>A</a:t>
              </a:r>
            </a:p>
          </p:txBody>
        </p:sp>
        <p:sp>
          <p:nvSpPr>
            <p:cNvPr id="33" name="Rectangle 6"/>
            <p:cNvSpPr>
              <a:spLocks/>
            </p:cNvSpPr>
            <p:nvPr/>
          </p:nvSpPr>
          <p:spPr bwMode="auto">
            <a:xfrm>
              <a:off x="7757478" y="6018316"/>
              <a:ext cx="15081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pPr algn="l"/>
              <a:r>
                <a:rPr lang="en-US" sz="1800" b="1" dirty="0">
                  <a:solidFill>
                    <a:srgbClr val="FFFFFF"/>
                  </a:solidFill>
                  <a:latin typeface="Arial" charset="0"/>
                  <a:ea typeface="ＭＳ Ｐゴシック" charset="0"/>
                  <a:cs typeface="Arial" charset="0"/>
                  <a:sym typeface="Arial" charset="0"/>
                </a:rPr>
                <a:t>L</a:t>
              </a:r>
            </a:p>
          </p:txBody>
        </p:sp>
        <p:sp>
          <p:nvSpPr>
            <p:cNvPr id="34" name="Rectangle 7"/>
            <p:cNvSpPr>
              <a:spLocks/>
            </p:cNvSpPr>
            <p:nvPr/>
          </p:nvSpPr>
          <p:spPr bwMode="auto">
            <a:xfrm>
              <a:off x="8278178" y="6018316"/>
              <a:ext cx="1651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pPr algn="l"/>
              <a:r>
                <a:rPr lang="en-US" sz="1800" b="1" dirty="0">
                  <a:solidFill>
                    <a:srgbClr val="FFFFFF"/>
                  </a:solidFill>
                  <a:latin typeface="Arial" charset="0"/>
                  <a:ea typeface="ＭＳ Ｐゴシック" charset="0"/>
                  <a:cs typeface="Arial" charset="0"/>
                  <a:sym typeface="Arial" charset="0"/>
                </a:rPr>
                <a:t>P</a:t>
              </a:r>
            </a:p>
          </p:txBody>
        </p:sp>
        <p:sp>
          <p:nvSpPr>
            <p:cNvPr id="35" name="Rectangle 8"/>
            <p:cNvSpPr>
              <a:spLocks/>
            </p:cNvSpPr>
            <p:nvPr/>
          </p:nvSpPr>
          <p:spPr bwMode="auto">
            <a:xfrm>
              <a:off x="6527800" y="6400800"/>
              <a:ext cx="26670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algn="l"/>
              <a:r>
                <a:rPr lang="en-US" sz="1200" dirty="0">
                  <a:solidFill>
                    <a:schemeClr val="tx1"/>
                  </a:solidFill>
                  <a:latin typeface="Arial" charset="0"/>
                  <a:ea typeface="ＭＳ Ｐゴシック" charset="0"/>
                  <a:cs typeface="Arial" charset="0"/>
                  <a:sym typeface="Arial" charset="0"/>
                </a:rPr>
                <a:t>The Accelerated Learning  </a:t>
              </a:r>
              <a:r>
                <a:rPr lang="en-US" sz="1200" dirty="0" smtClean="0">
                  <a:solidFill>
                    <a:schemeClr val="tx1"/>
                  </a:solidFill>
                  <a:latin typeface="Arial" charset="0"/>
                  <a:ea typeface="ＭＳ Ｐゴシック" charset="0"/>
                  <a:cs typeface="Arial" charset="0"/>
                  <a:sym typeface="Arial" charset="0"/>
                </a:rPr>
                <a:t>Program</a:t>
              </a:r>
              <a:endParaRPr lang="en-US" sz="1200" dirty="0">
                <a:solidFill>
                  <a:schemeClr val="tx1"/>
                </a:solidFill>
                <a:latin typeface="Arial" charset="0"/>
                <a:ea typeface="ＭＳ Ｐゴシック" charset="0"/>
                <a:cs typeface="Arial" charset="0"/>
                <a:sym typeface="Arial" charset="0"/>
              </a:endParaRPr>
            </a:p>
          </p:txBody>
        </p:sp>
      </p:grpSp>
      <p:sp>
        <p:nvSpPr>
          <p:cNvPr id="3" name="TextBox 2"/>
          <p:cNvSpPr txBox="1"/>
          <p:nvPr/>
        </p:nvSpPr>
        <p:spPr>
          <a:xfrm>
            <a:off x="381000" y="2857417"/>
            <a:ext cx="4830712" cy="3637919"/>
          </a:xfrm>
          <a:prstGeom prst="rect">
            <a:avLst/>
          </a:prstGeom>
          <a:noFill/>
        </p:spPr>
        <p:txBody>
          <a:bodyPr wrap="square" rtlCol="0">
            <a:spAutoFit/>
          </a:bodyPr>
          <a:lstStyle/>
          <a:p>
            <a:pPr marL="342900" indent="-342900" algn="l">
              <a:lnSpc>
                <a:spcPct val="120000"/>
              </a:lnSpc>
              <a:buSzPct val="100000"/>
              <a:buBlip>
                <a:blip r:embed="rId10"/>
              </a:buBlip>
            </a:pPr>
            <a:r>
              <a:rPr lang="en-US" sz="2400" dirty="0" smtClean="0"/>
              <a:t>encourages cohort </a:t>
            </a:r>
            <a:r>
              <a:rPr lang="en-US" sz="2400" dirty="0"/>
              <a:t>effect</a:t>
            </a:r>
          </a:p>
          <a:p>
            <a:pPr marL="342900" indent="-342900" algn="l">
              <a:lnSpc>
                <a:spcPct val="120000"/>
              </a:lnSpc>
              <a:buSzPct val="100000"/>
              <a:buBlip>
                <a:blip r:embed="rId10"/>
              </a:buBlip>
            </a:pPr>
            <a:r>
              <a:rPr lang="en-US" sz="2400" dirty="0" smtClean="0"/>
              <a:t>changes attitude toward developmental course</a:t>
            </a:r>
          </a:p>
          <a:p>
            <a:pPr marL="342900" indent="-342900" algn="l">
              <a:lnSpc>
                <a:spcPct val="120000"/>
              </a:lnSpc>
              <a:buSzPct val="100000"/>
              <a:buBlip>
                <a:blip r:embed="rId10"/>
              </a:buBlip>
            </a:pPr>
            <a:r>
              <a:rPr lang="en-US" sz="2400" dirty="0" smtClean="0"/>
              <a:t>allows individual attention</a:t>
            </a:r>
          </a:p>
          <a:p>
            <a:pPr marL="342900" indent="-342900" algn="l">
              <a:lnSpc>
                <a:spcPct val="120000"/>
              </a:lnSpc>
              <a:buSzPct val="100000"/>
              <a:buBlip>
                <a:blip r:embed="rId10"/>
              </a:buBlip>
            </a:pPr>
            <a:r>
              <a:rPr lang="en-US" sz="2400" dirty="0" smtClean="0"/>
              <a:t>allows time for non-cognitive </a:t>
            </a:r>
          </a:p>
          <a:p>
            <a:pPr algn="l">
              <a:lnSpc>
                <a:spcPct val="120000"/>
              </a:lnSpc>
              <a:buSzPct val="100000"/>
            </a:pPr>
            <a:r>
              <a:rPr lang="en-US" sz="2400" dirty="0" smtClean="0"/>
              <a:t>     issues</a:t>
            </a:r>
          </a:p>
          <a:p>
            <a:pPr marL="342900" indent="-342900" algn="l">
              <a:lnSpc>
                <a:spcPct val="120000"/>
              </a:lnSpc>
              <a:buSzPct val="100000"/>
              <a:buBlip>
                <a:blip r:embed="rId10"/>
              </a:buBlip>
            </a:pPr>
            <a:r>
              <a:rPr lang="en-US" sz="2400" dirty="0" smtClean="0"/>
              <a:t>allows coordination of the two  courses</a:t>
            </a:r>
          </a:p>
        </p:txBody>
      </p:sp>
      <p:sp>
        <p:nvSpPr>
          <p:cNvPr id="5" name="TextBox 4"/>
          <p:cNvSpPr txBox="1"/>
          <p:nvPr/>
        </p:nvSpPr>
        <p:spPr>
          <a:xfrm>
            <a:off x="381000" y="1447800"/>
            <a:ext cx="4495800" cy="1409617"/>
          </a:xfrm>
          <a:prstGeom prst="rect">
            <a:avLst/>
          </a:prstGeom>
          <a:noFill/>
        </p:spPr>
        <p:txBody>
          <a:bodyPr wrap="square" rtlCol="0">
            <a:spAutoFit/>
          </a:bodyPr>
          <a:lstStyle/>
          <a:p>
            <a:pPr marL="342900" indent="-342900" algn="l">
              <a:lnSpc>
                <a:spcPct val="120000"/>
              </a:lnSpc>
              <a:buSzPct val="100000"/>
              <a:buBlip>
                <a:blip r:embed="rId10"/>
              </a:buBlip>
            </a:pPr>
            <a:r>
              <a:rPr lang="en-US" sz="2400" dirty="0">
                <a:latin typeface="+mn-lt"/>
              </a:rPr>
              <a:t>reduces </a:t>
            </a:r>
            <a:r>
              <a:rPr lang="en-US" sz="2400" dirty="0" smtClean="0">
                <a:latin typeface="+mn-lt"/>
              </a:rPr>
              <a:t>stigma</a:t>
            </a:r>
          </a:p>
          <a:p>
            <a:pPr marL="342900" indent="-342900" algn="l">
              <a:lnSpc>
                <a:spcPct val="120000"/>
              </a:lnSpc>
              <a:buSzPct val="100000"/>
              <a:buBlip>
                <a:blip r:embed="rId10"/>
              </a:buBlip>
            </a:pPr>
            <a:r>
              <a:rPr lang="en-US" sz="2400" dirty="0" smtClean="0"/>
              <a:t>improves attachment</a:t>
            </a:r>
          </a:p>
          <a:p>
            <a:pPr marL="342900" indent="-342900" algn="l">
              <a:lnSpc>
                <a:spcPct val="120000"/>
              </a:lnSpc>
              <a:buSzPct val="100000"/>
              <a:buBlip>
                <a:blip r:embed="rId10"/>
              </a:buBlip>
            </a:pPr>
            <a:r>
              <a:rPr lang="en-US" sz="2400" dirty="0" smtClean="0"/>
              <a:t>provides stronger role models</a:t>
            </a:r>
          </a:p>
        </p:txBody>
      </p:sp>
    </p:spTree>
    <p:extLst>
      <p:ext uri="{BB962C8B-B14F-4D97-AF65-F5344CB8AC3E}">
        <p14:creationId xmlns:p14="http://schemas.microsoft.com/office/powerpoint/2010/main" val="424395373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710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up)">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up)">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47110"/>
                                        </p:tgtEl>
                                        <p:attrNameLst>
                                          <p:attrName>style.visibility</p:attrName>
                                        </p:attrNameLst>
                                      </p:cBhvr>
                                      <p:to>
                                        <p:strVal val="visible"/>
                                      </p:to>
                                    </p:set>
                                    <p:animEffect transition="in" filter="wipe(up)">
                                      <p:cBhvr>
                                        <p:cTn id="21" dur="500"/>
                                        <p:tgtEl>
                                          <p:spTgt spid="47110"/>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499"/>
                                          </p:stCondLst>
                                        </p:cTn>
                                        <p:tgtEl>
                                          <p:spTgt spid="47108"/>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31"/>
                                        </p:tgtEl>
                                        <p:attrNameLst>
                                          <p:attrName>style.visibility</p:attrName>
                                        </p:attrNameLst>
                                      </p:cBhvr>
                                      <p:to>
                                        <p:strVal val="visible"/>
                                      </p:to>
                                    </p:set>
                                    <p:animEffect transition="in" filter="wipe(up)">
                                      <p:cBhvr>
                                        <p:cTn id="30" dur="500"/>
                                        <p:tgtEl>
                                          <p:spTgt spid="31"/>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nodeType="clickEffect">
                                  <p:stCondLst>
                                    <p:cond delay="0"/>
                                  </p:stCondLst>
                                  <p:childTnLst>
                                    <p:set>
                                      <p:cBhvr>
                                        <p:cTn id="34" dur="1" fill="hold">
                                          <p:stCondLst>
                                            <p:cond delay="0"/>
                                          </p:stCondLst>
                                        </p:cTn>
                                        <p:tgtEl>
                                          <p:spTgt spid="47130"/>
                                        </p:tgtEl>
                                        <p:attrNameLst>
                                          <p:attrName>style.visibility</p:attrName>
                                        </p:attrNameLst>
                                      </p:cBhvr>
                                      <p:to>
                                        <p:strVal val="visible"/>
                                      </p:to>
                                    </p:set>
                                    <p:animEffect transition="in" filter="wipe(up)">
                                      <p:cBhvr>
                                        <p:cTn id="35" dur="500"/>
                                        <p:tgtEl>
                                          <p:spTgt spid="47130"/>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10"/>
          <p:cNvSpPr>
            <a:spLocks/>
          </p:cNvSpPr>
          <p:nvPr/>
        </p:nvSpPr>
        <p:spPr bwMode="auto">
          <a:xfrm>
            <a:off x="609600" y="2066822"/>
            <a:ext cx="8001000" cy="4443516"/>
          </a:xfrm>
          <a:prstGeom prst="rect">
            <a:avLst/>
          </a:prstGeom>
          <a:noFill/>
          <a:ln w="9525">
            <a:noFill/>
            <a:miter lim="800000"/>
            <a:headEnd/>
            <a:tailEnd/>
          </a:ln>
        </p:spPr>
        <p:txBody>
          <a:bodyPr lIns="38100" tIns="38100" rIns="38100" bIns="38100"/>
          <a:lstStyle/>
          <a:p>
            <a:pPr marL="223838" indent="-223838" algn="l">
              <a:spcAft>
                <a:spcPts val="1200"/>
              </a:spcAft>
              <a:buSzPct val="88000"/>
              <a:buBlip>
                <a:blip r:embed="rId3"/>
              </a:buBlip>
            </a:pPr>
            <a:r>
              <a:rPr lang="en-US" sz="2000" dirty="0" smtClean="0">
                <a:cs typeface="Arial" charset="0"/>
                <a:sym typeface="Arial" charset="0"/>
              </a:rPr>
              <a:t>Conducting class as a writing workshop, an extension/supplement to the 101 class</a:t>
            </a:r>
          </a:p>
          <a:p>
            <a:pPr marL="223838" indent="-223838" algn="l">
              <a:spcAft>
                <a:spcPts val="1200"/>
              </a:spcAft>
              <a:buSzPct val="88000"/>
              <a:buFontTx/>
              <a:buBlip>
                <a:blip r:embed="rId3"/>
              </a:buBlip>
            </a:pPr>
            <a:r>
              <a:rPr lang="en-US" sz="2000" dirty="0">
                <a:cs typeface="Arial" charset="0"/>
                <a:sym typeface="Arial" charset="0"/>
              </a:rPr>
              <a:t>A</a:t>
            </a:r>
            <a:r>
              <a:rPr lang="en-US" sz="2000" dirty="0" smtClean="0">
                <a:cs typeface="Arial" charset="0"/>
                <a:sym typeface="Arial" charset="0"/>
              </a:rPr>
              <a:t>nswering </a:t>
            </a:r>
            <a:r>
              <a:rPr lang="en-US" sz="2000" dirty="0">
                <a:cs typeface="Arial" charset="0"/>
                <a:sym typeface="Arial" charset="0"/>
              </a:rPr>
              <a:t>questions left over from the </a:t>
            </a:r>
            <a:r>
              <a:rPr lang="en-US" sz="2000" dirty="0" smtClean="0">
                <a:cs typeface="Arial" charset="0"/>
                <a:sym typeface="Arial" charset="0"/>
              </a:rPr>
              <a:t>101 class</a:t>
            </a:r>
          </a:p>
          <a:p>
            <a:pPr marL="223838" indent="-223838" algn="l">
              <a:spcAft>
                <a:spcPts val="1200"/>
              </a:spcAft>
              <a:buSzPct val="88000"/>
              <a:buFontTx/>
              <a:buBlip>
                <a:blip r:embed="rId3"/>
              </a:buBlip>
            </a:pPr>
            <a:r>
              <a:rPr lang="en-US" sz="2000" dirty="0" smtClean="0">
                <a:cs typeface="Arial" charset="0"/>
                <a:sym typeface="Arial" charset="0"/>
              </a:rPr>
              <a:t>Providing opportunities for more writing practice, short </a:t>
            </a:r>
            <a:r>
              <a:rPr lang="en-US" sz="2000" dirty="0">
                <a:cs typeface="Arial" charset="0"/>
                <a:sym typeface="Arial" charset="0"/>
              </a:rPr>
              <a:t>papers </a:t>
            </a:r>
            <a:r>
              <a:rPr lang="en-US" sz="2000" dirty="0" smtClean="0">
                <a:cs typeface="Arial" charset="0"/>
                <a:sym typeface="Arial" charset="0"/>
              </a:rPr>
              <a:t>to </a:t>
            </a:r>
            <a:r>
              <a:rPr lang="en-US" sz="2000" dirty="0">
                <a:cs typeface="Arial" charset="0"/>
                <a:sym typeface="Arial" charset="0"/>
              </a:rPr>
              <a:t>reinforce </a:t>
            </a:r>
            <a:r>
              <a:rPr lang="en-US" sz="2000" dirty="0" smtClean="0">
                <a:cs typeface="Arial" charset="0"/>
                <a:sym typeface="Arial" charset="0"/>
              </a:rPr>
              <a:t>concepts from </a:t>
            </a:r>
            <a:r>
              <a:rPr lang="en-US" sz="2000" dirty="0">
                <a:cs typeface="Arial" charset="0"/>
                <a:sym typeface="Arial" charset="0"/>
              </a:rPr>
              <a:t>the </a:t>
            </a:r>
            <a:r>
              <a:rPr lang="en-US" sz="2000" dirty="0" smtClean="0">
                <a:cs typeface="Arial" charset="0"/>
                <a:sym typeface="Arial" charset="0"/>
              </a:rPr>
              <a:t>101 </a:t>
            </a:r>
            <a:r>
              <a:rPr lang="en-US" sz="2000" dirty="0">
                <a:cs typeface="Arial" charset="0"/>
                <a:sym typeface="Arial" charset="0"/>
              </a:rPr>
              <a:t>class or prepare </a:t>
            </a:r>
            <a:r>
              <a:rPr lang="en-US" sz="2000" dirty="0" smtClean="0">
                <a:cs typeface="Arial" charset="0"/>
                <a:sym typeface="Arial" charset="0"/>
              </a:rPr>
              <a:t>for upcoming assignments in the 101 </a:t>
            </a:r>
            <a:r>
              <a:rPr lang="en-US" sz="2000" dirty="0">
                <a:cs typeface="Arial" charset="0"/>
                <a:sym typeface="Arial" charset="0"/>
              </a:rPr>
              <a:t>class</a:t>
            </a:r>
          </a:p>
          <a:p>
            <a:pPr marL="223838" indent="-223838" algn="l">
              <a:spcAft>
                <a:spcPts val="1200"/>
              </a:spcAft>
              <a:buSzPct val="88000"/>
              <a:buFontTx/>
              <a:buBlip>
                <a:blip r:embed="rId3"/>
              </a:buBlip>
            </a:pPr>
            <a:r>
              <a:rPr lang="en-US" sz="2000" dirty="0" smtClean="0">
                <a:cs typeface="Arial" charset="0"/>
                <a:sym typeface="Arial" charset="0"/>
              </a:rPr>
              <a:t>Discussing/brainstorming ideas </a:t>
            </a:r>
            <a:r>
              <a:rPr lang="en-US" sz="2000" dirty="0">
                <a:cs typeface="Arial" charset="0"/>
                <a:sym typeface="Arial" charset="0"/>
              </a:rPr>
              <a:t>for the next essay in </a:t>
            </a:r>
            <a:r>
              <a:rPr lang="en-US" sz="2000" dirty="0" smtClean="0">
                <a:cs typeface="Arial" charset="0"/>
                <a:sym typeface="Arial" charset="0"/>
              </a:rPr>
              <a:t>101</a:t>
            </a:r>
            <a:endParaRPr lang="en-US" sz="2000" dirty="0">
              <a:cs typeface="Arial" charset="0"/>
              <a:sym typeface="Arial" charset="0"/>
            </a:endParaRPr>
          </a:p>
          <a:p>
            <a:pPr marL="223838" indent="-223838" algn="l">
              <a:spcAft>
                <a:spcPts val="1200"/>
              </a:spcAft>
              <a:buSzPct val="88000"/>
              <a:buFontTx/>
              <a:buBlip>
                <a:blip r:embed="rId3"/>
              </a:buBlip>
            </a:pPr>
            <a:r>
              <a:rPr lang="en-US" sz="2000" dirty="0">
                <a:cs typeface="Arial" charset="0"/>
                <a:sym typeface="Arial" charset="0"/>
              </a:rPr>
              <a:t>R</a:t>
            </a:r>
            <a:r>
              <a:rPr lang="en-US" sz="2000" dirty="0" smtClean="0">
                <a:cs typeface="Arial" charset="0"/>
                <a:sym typeface="Arial" charset="0"/>
              </a:rPr>
              <a:t>eviewing </a:t>
            </a:r>
            <a:r>
              <a:rPr lang="en-US" sz="2000" dirty="0">
                <a:cs typeface="Arial" charset="0"/>
                <a:sym typeface="Arial" charset="0"/>
              </a:rPr>
              <a:t>drafts of essays the students are working on for </a:t>
            </a:r>
            <a:r>
              <a:rPr lang="en-US" sz="2000" dirty="0" smtClean="0">
                <a:cs typeface="Arial" charset="0"/>
                <a:sym typeface="Arial" charset="0"/>
              </a:rPr>
              <a:t>101</a:t>
            </a:r>
            <a:endParaRPr lang="en-US" sz="2000" dirty="0">
              <a:cs typeface="Arial" charset="0"/>
              <a:sym typeface="Arial" charset="0"/>
            </a:endParaRPr>
          </a:p>
          <a:p>
            <a:pPr marL="223838" indent="-223838" algn="l">
              <a:spcAft>
                <a:spcPts val="1200"/>
              </a:spcAft>
              <a:buSzPct val="88000"/>
              <a:buFontTx/>
              <a:buBlip>
                <a:blip r:embed="rId3"/>
              </a:buBlip>
            </a:pPr>
            <a:r>
              <a:rPr lang="en-US" sz="2000" dirty="0">
                <a:cs typeface="Arial" charset="0"/>
                <a:sym typeface="Arial" charset="0"/>
              </a:rPr>
              <a:t>W</a:t>
            </a:r>
            <a:r>
              <a:rPr lang="en-US" sz="2000" dirty="0" smtClean="0">
                <a:cs typeface="Arial" charset="0"/>
                <a:sym typeface="Arial" charset="0"/>
              </a:rPr>
              <a:t>orking </a:t>
            </a:r>
            <a:r>
              <a:rPr lang="en-US" sz="2000" dirty="0">
                <a:cs typeface="Arial" charset="0"/>
                <a:sym typeface="Arial" charset="0"/>
              </a:rPr>
              <a:t>on </a:t>
            </a:r>
            <a:r>
              <a:rPr lang="en-US" sz="2000" dirty="0" smtClean="0">
                <a:cs typeface="Arial" charset="0"/>
                <a:sym typeface="Arial" charset="0"/>
              </a:rPr>
              <a:t>reducing the frequency and severity of error in the students’ writing</a:t>
            </a:r>
            <a:endParaRPr lang="en-US" sz="2000" dirty="0">
              <a:cs typeface="Arial" charset="0"/>
              <a:sym typeface="Arial" charset="0"/>
            </a:endParaRPr>
          </a:p>
          <a:p>
            <a:pPr marL="223838" indent="-223838" algn="l">
              <a:spcAft>
                <a:spcPts val="1200"/>
              </a:spcAft>
              <a:buSzPct val="88000"/>
              <a:buFontTx/>
              <a:buBlip>
                <a:blip r:embed="rId3"/>
              </a:buBlip>
            </a:pPr>
            <a:r>
              <a:rPr lang="en-US" sz="2000" dirty="0" smtClean="0">
                <a:solidFill>
                  <a:srgbClr val="0D0D0D"/>
                </a:solidFill>
                <a:cs typeface="Arial" charset="0"/>
                <a:sym typeface="Arial" charset="0"/>
              </a:rPr>
              <a:t>Addressing non-cognitive issues (life issues, affective issues)</a:t>
            </a:r>
            <a:endParaRPr lang="en-US" sz="2000" dirty="0">
              <a:solidFill>
                <a:srgbClr val="0D0D0D"/>
              </a:solidFill>
              <a:cs typeface="Arial" charset="0"/>
              <a:sym typeface="Arial" charset="0"/>
            </a:endParaRPr>
          </a:p>
        </p:txBody>
      </p:sp>
      <p:sp>
        <p:nvSpPr>
          <p:cNvPr id="34818" name="Line 8"/>
          <p:cNvSpPr>
            <a:spLocks noChangeShapeType="1"/>
          </p:cNvSpPr>
          <p:nvPr/>
        </p:nvSpPr>
        <p:spPr bwMode="auto">
          <a:xfrm>
            <a:off x="533400" y="695896"/>
            <a:ext cx="8077200" cy="1588"/>
          </a:xfrm>
          <a:prstGeom prst="line">
            <a:avLst/>
          </a:prstGeom>
          <a:noFill/>
          <a:ln w="38100">
            <a:solidFill>
              <a:srgbClr val="8DB01D"/>
            </a:solidFill>
            <a:round/>
            <a:headEnd/>
            <a:tailEnd/>
          </a:ln>
          <a:extLst>
            <a:ext uri="{909E8E84-426E-40DD-AFC4-6F175D3DCCD1}">
              <a14:hiddenFill xmlns:a14="http://schemas.microsoft.com/office/drawing/2010/main">
                <a:noFill/>
              </a14:hiddenFill>
            </a:ext>
          </a:extLst>
        </p:spPr>
        <p:txBody>
          <a:bodyPr lIns="0" tIns="0" rIns="0" bIns="0"/>
          <a:lstStyle/>
          <a:p>
            <a:endParaRPr lang="en-US" dirty="0"/>
          </a:p>
        </p:txBody>
      </p:sp>
      <p:sp>
        <p:nvSpPr>
          <p:cNvPr id="23" name="Rectangle 9"/>
          <p:cNvSpPr txBox="1">
            <a:spLocks noChangeArrowheads="1"/>
          </p:cNvSpPr>
          <p:nvPr/>
        </p:nvSpPr>
        <p:spPr bwMode="auto">
          <a:xfrm>
            <a:off x="571500" y="0"/>
            <a:ext cx="8153400" cy="685800"/>
          </a:xfrm>
          <a:prstGeom prst="rect">
            <a:avLst/>
          </a:prstGeom>
          <a:noFill/>
          <a:ln w="9525">
            <a:noFill/>
            <a:miter lim="800000"/>
            <a:headEnd/>
            <a:tailEnd/>
          </a:ln>
        </p:spPr>
        <p:txBody>
          <a:bodyPr lIns="38100" tIns="38100" rIns="38100" bIns="38100"/>
          <a:lstStyle>
            <a:lvl1pPr eaLnBrk="0" hangingPunct="0">
              <a:defRPr sz="1400">
                <a:solidFill>
                  <a:schemeClr val="tx1"/>
                </a:solidFill>
                <a:latin typeface="Arial" charset="0"/>
                <a:ea typeface="ＭＳ Ｐゴシック" charset="0"/>
                <a:cs typeface="ＭＳ Ｐゴシック" charset="0"/>
              </a:defRPr>
            </a:lvl1pPr>
            <a:lvl2pPr marL="37931725" indent="-37474525" eaLnBrk="0" hangingPunct="0">
              <a:defRPr sz="1400">
                <a:solidFill>
                  <a:schemeClr val="tx1"/>
                </a:solidFill>
                <a:latin typeface="Arial" charset="0"/>
                <a:ea typeface="ＭＳ Ｐゴシック" charset="0"/>
              </a:defRPr>
            </a:lvl2pPr>
            <a:lvl3pPr eaLnBrk="0" hangingPunct="0">
              <a:defRPr sz="1400">
                <a:solidFill>
                  <a:schemeClr val="tx1"/>
                </a:solidFill>
                <a:latin typeface="Arial" charset="0"/>
                <a:ea typeface="ＭＳ Ｐゴシック" charset="0"/>
              </a:defRPr>
            </a:lvl3pPr>
            <a:lvl4pPr eaLnBrk="0" hangingPunct="0">
              <a:defRPr sz="1400">
                <a:solidFill>
                  <a:schemeClr val="tx1"/>
                </a:solidFill>
                <a:latin typeface="Arial" charset="0"/>
                <a:ea typeface="ＭＳ Ｐゴシック" charset="0"/>
              </a:defRPr>
            </a:lvl4pPr>
            <a:lvl5pPr eaLnBrk="0" hangingPunct="0">
              <a:defRPr sz="1400">
                <a:solidFill>
                  <a:schemeClr val="tx1"/>
                </a:solidFill>
                <a:latin typeface="Arial" charset="0"/>
                <a:ea typeface="ＭＳ Ｐゴシック" charset="0"/>
              </a:defRPr>
            </a:lvl5pPr>
            <a:lvl6pPr marL="457200" eaLnBrk="0" fontAlgn="base" hangingPunct="0">
              <a:spcBef>
                <a:spcPct val="0"/>
              </a:spcBef>
              <a:spcAft>
                <a:spcPct val="0"/>
              </a:spcAft>
              <a:defRPr sz="1400">
                <a:solidFill>
                  <a:schemeClr val="tx1"/>
                </a:solidFill>
                <a:latin typeface="Arial" charset="0"/>
                <a:ea typeface="ＭＳ Ｐゴシック" charset="0"/>
              </a:defRPr>
            </a:lvl6pPr>
            <a:lvl7pPr marL="914400" eaLnBrk="0" fontAlgn="base" hangingPunct="0">
              <a:spcBef>
                <a:spcPct val="0"/>
              </a:spcBef>
              <a:spcAft>
                <a:spcPct val="0"/>
              </a:spcAft>
              <a:defRPr sz="1400">
                <a:solidFill>
                  <a:schemeClr val="tx1"/>
                </a:solidFill>
                <a:latin typeface="Arial" charset="0"/>
                <a:ea typeface="ＭＳ Ｐゴシック" charset="0"/>
              </a:defRPr>
            </a:lvl7pPr>
            <a:lvl8pPr marL="1371600" eaLnBrk="0" fontAlgn="base" hangingPunct="0">
              <a:spcBef>
                <a:spcPct val="0"/>
              </a:spcBef>
              <a:spcAft>
                <a:spcPct val="0"/>
              </a:spcAft>
              <a:defRPr sz="1400">
                <a:solidFill>
                  <a:schemeClr val="tx1"/>
                </a:solidFill>
                <a:latin typeface="Arial" charset="0"/>
                <a:ea typeface="ＭＳ Ｐゴシック" charset="0"/>
              </a:defRPr>
            </a:lvl8pPr>
            <a:lvl9pPr marL="18288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sz="3200" b="1" dirty="0">
                <a:cs typeface="Arial" charset="0"/>
                <a:sym typeface="Arial" charset="0"/>
              </a:rPr>
              <a:t>What do we do in the ALP 052 class?</a:t>
            </a:r>
            <a:endParaRPr lang="en-US" sz="3200" b="1" dirty="0">
              <a:ea typeface="ヒラギノ角ゴ ProN W6" charset="0"/>
              <a:cs typeface="ヒラギノ角ゴ ProN W6" charset="0"/>
              <a:sym typeface="Arial" charset="0"/>
            </a:endParaRPr>
          </a:p>
        </p:txBody>
      </p:sp>
      <p:sp>
        <p:nvSpPr>
          <p:cNvPr id="2" name="TextBox 1"/>
          <p:cNvSpPr txBox="1"/>
          <p:nvPr/>
        </p:nvSpPr>
        <p:spPr>
          <a:xfrm>
            <a:off x="457200" y="762000"/>
            <a:ext cx="8382000" cy="1261884"/>
          </a:xfrm>
          <a:prstGeom prst="rect">
            <a:avLst/>
          </a:prstGeom>
          <a:noFill/>
        </p:spPr>
        <p:txBody>
          <a:bodyPr wrap="square" rtlCol="0">
            <a:spAutoFit/>
          </a:bodyPr>
          <a:lstStyle/>
          <a:p>
            <a:pPr algn="l"/>
            <a:r>
              <a:rPr lang="en-US" sz="2000" u="sng" dirty="0">
                <a:cs typeface="Arial" charset="0"/>
                <a:sym typeface="Arial" charset="0"/>
              </a:rPr>
              <a:t>The </a:t>
            </a:r>
            <a:r>
              <a:rPr lang="en-US" sz="2000" u="sng" dirty="0" smtClean="0">
                <a:cs typeface="Arial" charset="0"/>
                <a:sym typeface="Arial" charset="0"/>
              </a:rPr>
              <a:t>goal for ALP instructors</a:t>
            </a:r>
            <a:r>
              <a:rPr lang="en-US" sz="2000" dirty="0" smtClean="0">
                <a:cs typeface="Arial" charset="0"/>
                <a:sym typeface="Arial" charset="0"/>
              </a:rPr>
              <a:t>:  </a:t>
            </a:r>
          </a:p>
          <a:p>
            <a:pPr algn="l"/>
            <a:endParaRPr lang="en-US" sz="800" dirty="0" smtClean="0">
              <a:cs typeface="Arial" charset="0"/>
              <a:sym typeface="Arial" charset="0"/>
            </a:endParaRPr>
          </a:p>
          <a:p>
            <a:pPr algn="l"/>
            <a:r>
              <a:rPr lang="en-US" sz="2000" dirty="0" smtClean="0">
                <a:cs typeface="Arial" charset="0"/>
                <a:sym typeface="Arial" charset="0"/>
              </a:rPr>
              <a:t>   Maximize </a:t>
            </a:r>
            <a:r>
              <a:rPr lang="en-US" sz="2000" dirty="0">
                <a:cs typeface="Arial" charset="0"/>
                <a:sym typeface="Arial" charset="0"/>
              </a:rPr>
              <a:t>the ALP </a:t>
            </a:r>
            <a:r>
              <a:rPr lang="en-US" sz="2000" dirty="0" smtClean="0">
                <a:cs typeface="Arial" charset="0"/>
                <a:sym typeface="Arial" charset="0"/>
              </a:rPr>
              <a:t>students</a:t>
            </a:r>
            <a:r>
              <a:rPr lang="ja-JP" altLang="en-US" sz="2000" dirty="0" smtClean="0">
                <a:cs typeface="Arial" charset="0"/>
                <a:sym typeface="Arial" charset="0"/>
              </a:rPr>
              <a:t>’</a:t>
            </a:r>
            <a:r>
              <a:rPr lang="en-US" sz="2000" dirty="0" smtClean="0">
                <a:cs typeface="Arial" charset="0"/>
                <a:sym typeface="Arial" charset="0"/>
              </a:rPr>
              <a:t>probability </a:t>
            </a:r>
            <a:r>
              <a:rPr lang="en-US" sz="2000" dirty="0">
                <a:cs typeface="Arial" charset="0"/>
                <a:sym typeface="Arial" charset="0"/>
              </a:rPr>
              <a:t>of success in </a:t>
            </a:r>
            <a:r>
              <a:rPr lang="en-US" sz="2000" dirty="0" smtClean="0">
                <a:cs typeface="Arial" charset="0"/>
                <a:sym typeface="Arial" charset="0"/>
              </a:rPr>
              <a:t>the ENGL 101 </a:t>
            </a:r>
            <a:r>
              <a:rPr lang="en-US" sz="2000" dirty="0">
                <a:cs typeface="Arial" charset="0"/>
                <a:sym typeface="Arial" charset="0"/>
              </a:rPr>
              <a:t>class</a:t>
            </a:r>
            <a:r>
              <a:rPr lang="en-US" sz="2000" dirty="0" smtClean="0">
                <a:cs typeface="Arial" charset="0"/>
                <a:sym typeface="Arial" charset="0"/>
              </a:rPr>
              <a:t>.</a:t>
            </a:r>
          </a:p>
          <a:p>
            <a:pPr algn="l"/>
            <a:endParaRPr lang="en-US" sz="800" dirty="0">
              <a:cs typeface="Arial" charset="0"/>
              <a:sym typeface="Arial" charset="0"/>
            </a:endParaRPr>
          </a:p>
          <a:p>
            <a:pPr algn="l"/>
            <a:r>
              <a:rPr lang="en-US" sz="2000" u="sng" dirty="0" smtClean="0">
                <a:cs typeface="Arial" charset="0"/>
                <a:sym typeface="Arial" charset="0"/>
              </a:rPr>
              <a:t>Strategies include the following</a:t>
            </a:r>
            <a:r>
              <a:rPr lang="en-US" sz="2000" dirty="0" smtClean="0">
                <a:cs typeface="Arial" charset="0"/>
                <a:sym typeface="Arial" charset="0"/>
              </a:rPr>
              <a:t>:</a:t>
            </a:r>
            <a:endParaRPr lang="en-US" sz="2000" dirty="0">
              <a:cs typeface="Arial" charset="0"/>
              <a:sym typeface="Arial" charset="0"/>
            </a:endParaRPr>
          </a:p>
        </p:txBody>
      </p:sp>
      <p:grpSp>
        <p:nvGrpSpPr>
          <p:cNvPr id="7" name="Group 6"/>
          <p:cNvGrpSpPr/>
          <p:nvPr/>
        </p:nvGrpSpPr>
        <p:grpSpPr>
          <a:xfrm>
            <a:off x="6628048" y="5710238"/>
            <a:ext cx="2844800" cy="889000"/>
            <a:chOff x="6527800" y="5689600"/>
            <a:chExt cx="2667000" cy="889000"/>
          </a:xfrm>
        </p:grpSpPr>
        <p:pic>
          <p:nvPicPr>
            <p:cNvPr id="8" name="Picture 2"/>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5113" y="5710238"/>
              <a:ext cx="855662"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9" name="Picture 3"/>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81875" y="5689600"/>
              <a:ext cx="877888"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0" name="Picture 4"/>
            <p:cNvPicPr>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83400" y="5697538"/>
              <a:ext cx="8286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
          <p:nvSpPr>
            <p:cNvPr id="11" name="Rectangle 5"/>
            <p:cNvSpPr>
              <a:spLocks/>
            </p:cNvSpPr>
            <p:nvPr/>
          </p:nvSpPr>
          <p:spPr bwMode="auto">
            <a:xfrm>
              <a:off x="7211378" y="6018316"/>
              <a:ext cx="17621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pPr algn="l"/>
              <a:r>
                <a:rPr lang="en-US" sz="1800" b="1" dirty="0">
                  <a:solidFill>
                    <a:srgbClr val="FFFFFF"/>
                  </a:solidFill>
                  <a:latin typeface="Arial" charset="0"/>
                  <a:ea typeface="ＭＳ Ｐゴシック" charset="0"/>
                  <a:cs typeface="Arial" charset="0"/>
                  <a:sym typeface="Arial" charset="0"/>
                </a:rPr>
                <a:t>A</a:t>
              </a:r>
            </a:p>
          </p:txBody>
        </p:sp>
        <p:sp>
          <p:nvSpPr>
            <p:cNvPr id="12" name="Rectangle 6"/>
            <p:cNvSpPr>
              <a:spLocks/>
            </p:cNvSpPr>
            <p:nvPr/>
          </p:nvSpPr>
          <p:spPr bwMode="auto">
            <a:xfrm>
              <a:off x="7757478" y="6018316"/>
              <a:ext cx="15081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pPr algn="l"/>
              <a:r>
                <a:rPr lang="en-US" sz="1800" b="1" dirty="0">
                  <a:solidFill>
                    <a:srgbClr val="FFFFFF"/>
                  </a:solidFill>
                  <a:latin typeface="Arial" charset="0"/>
                  <a:ea typeface="ＭＳ Ｐゴシック" charset="0"/>
                  <a:cs typeface="Arial" charset="0"/>
                  <a:sym typeface="Arial" charset="0"/>
                </a:rPr>
                <a:t>L</a:t>
              </a:r>
            </a:p>
          </p:txBody>
        </p:sp>
        <p:sp>
          <p:nvSpPr>
            <p:cNvPr id="13" name="Rectangle 7"/>
            <p:cNvSpPr>
              <a:spLocks/>
            </p:cNvSpPr>
            <p:nvPr/>
          </p:nvSpPr>
          <p:spPr bwMode="auto">
            <a:xfrm>
              <a:off x="8278178" y="6018316"/>
              <a:ext cx="1651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pPr algn="l"/>
              <a:r>
                <a:rPr lang="en-US" sz="1800" b="1" dirty="0">
                  <a:solidFill>
                    <a:srgbClr val="FFFFFF"/>
                  </a:solidFill>
                  <a:latin typeface="Arial" charset="0"/>
                  <a:ea typeface="ＭＳ Ｐゴシック" charset="0"/>
                  <a:cs typeface="Arial" charset="0"/>
                  <a:sym typeface="Arial" charset="0"/>
                </a:rPr>
                <a:t>P</a:t>
              </a:r>
            </a:p>
          </p:txBody>
        </p:sp>
        <p:sp>
          <p:nvSpPr>
            <p:cNvPr id="14" name="Rectangle 8"/>
            <p:cNvSpPr>
              <a:spLocks/>
            </p:cNvSpPr>
            <p:nvPr/>
          </p:nvSpPr>
          <p:spPr bwMode="auto">
            <a:xfrm>
              <a:off x="6527800" y="6400800"/>
              <a:ext cx="26670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algn="l"/>
              <a:r>
                <a:rPr lang="en-US" sz="1200" dirty="0">
                  <a:solidFill>
                    <a:schemeClr val="tx1"/>
                  </a:solidFill>
                  <a:latin typeface="Arial" charset="0"/>
                  <a:ea typeface="ＭＳ Ｐゴシック" charset="0"/>
                  <a:cs typeface="Arial" charset="0"/>
                  <a:sym typeface="Arial" charset="0"/>
                </a:rPr>
                <a:t>The Accelerated Learning  </a:t>
              </a:r>
              <a:r>
                <a:rPr lang="en-US" sz="1200" dirty="0" smtClean="0">
                  <a:solidFill>
                    <a:schemeClr val="tx1"/>
                  </a:solidFill>
                  <a:latin typeface="Arial" charset="0"/>
                  <a:ea typeface="ＭＳ Ｐゴシック" charset="0"/>
                  <a:cs typeface="Arial" charset="0"/>
                  <a:sym typeface="Arial" charset="0"/>
                </a:rPr>
                <a:t>Program</a:t>
              </a:r>
              <a:endParaRPr lang="en-US" sz="1200" dirty="0">
                <a:solidFill>
                  <a:schemeClr val="tx1"/>
                </a:solidFill>
                <a:latin typeface="Arial" charset="0"/>
                <a:ea typeface="ＭＳ Ｐゴシック" charset="0"/>
                <a:cs typeface="Arial" charset="0"/>
                <a:sym typeface="Arial" charset="0"/>
              </a:endParaRPr>
            </a:p>
          </p:txBody>
        </p:sp>
      </p:grpSp>
    </p:spTree>
    <p:extLst>
      <p:ext uri="{BB962C8B-B14F-4D97-AF65-F5344CB8AC3E}">
        <p14:creationId xmlns:p14="http://schemas.microsoft.com/office/powerpoint/2010/main" val="388534114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4">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4">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TextBox 73"/>
          <p:cNvSpPr txBox="1">
            <a:spLocks noChangeArrowheads="1"/>
          </p:cNvSpPr>
          <p:nvPr/>
        </p:nvSpPr>
        <p:spPr bwMode="auto">
          <a:xfrm>
            <a:off x="1243584" y="116044"/>
            <a:ext cx="6248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3200" dirty="0"/>
              <a:t>Critical Features of ALP</a:t>
            </a:r>
          </a:p>
        </p:txBody>
      </p:sp>
      <p:sp>
        <p:nvSpPr>
          <p:cNvPr id="12" name="Line 14"/>
          <p:cNvSpPr>
            <a:spLocks noChangeShapeType="1"/>
          </p:cNvSpPr>
          <p:nvPr/>
        </p:nvSpPr>
        <p:spPr bwMode="auto">
          <a:xfrm>
            <a:off x="545592" y="838200"/>
            <a:ext cx="8077200" cy="1588"/>
          </a:xfrm>
          <a:prstGeom prst="line">
            <a:avLst/>
          </a:prstGeom>
          <a:noFill/>
          <a:ln w="38100">
            <a:solidFill>
              <a:srgbClr val="8DB01D"/>
            </a:solidFill>
            <a:round/>
            <a:headEnd/>
            <a:tailEnd/>
          </a:ln>
        </p:spPr>
        <p:txBody>
          <a:bodyPr lIns="0" tIns="0" rIns="0" bIns="0">
            <a:prstTxWarp prst="textNoShape">
              <a:avLst/>
            </a:prstTxWarp>
          </a:bodyPr>
          <a:lstStyle/>
          <a:p>
            <a:endParaRPr lang="en-US" dirty="0"/>
          </a:p>
        </p:txBody>
      </p:sp>
      <p:grpSp>
        <p:nvGrpSpPr>
          <p:cNvPr id="5" name="Group 4"/>
          <p:cNvGrpSpPr/>
          <p:nvPr/>
        </p:nvGrpSpPr>
        <p:grpSpPr>
          <a:xfrm>
            <a:off x="6540130" y="5886864"/>
            <a:ext cx="2667000" cy="889000"/>
            <a:chOff x="6527800" y="5689600"/>
            <a:chExt cx="2667000" cy="889000"/>
          </a:xfrm>
        </p:grpSpPr>
        <p:pic>
          <p:nvPicPr>
            <p:cNvPr id="6" name="Picture 2"/>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113" y="5710238"/>
              <a:ext cx="855662"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7" name="Picture 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1875" y="5689600"/>
              <a:ext cx="877888"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8" name="Picture 4"/>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83400" y="5697538"/>
              <a:ext cx="8286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
          <p:nvSpPr>
            <p:cNvPr id="9" name="Rectangle 5"/>
            <p:cNvSpPr>
              <a:spLocks/>
            </p:cNvSpPr>
            <p:nvPr/>
          </p:nvSpPr>
          <p:spPr bwMode="auto">
            <a:xfrm>
              <a:off x="7211378" y="6018316"/>
              <a:ext cx="17621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pPr algn="l"/>
              <a:r>
                <a:rPr lang="en-US" sz="1800" b="1" dirty="0">
                  <a:solidFill>
                    <a:srgbClr val="FFFFFF"/>
                  </a:solidFill>
                  <a:latin typeface="Arial" charset="0"/>
                  <a:ea typeface="ＭＳ Ｐゴシック" charset="0"/>
                  <a:cs typeface="Arial" charset="0"/>
                  <a:sym typeface="Arial" charset="0"/>
                </a:rPr>
                <a:t>A</a:t>
              </a:r>
            </a:p>
          </p:txBody>
        </p:sp>
        <p:sp>
          <p:nvSpPr>
            <p:cNvPr id="10" name="Rectangle 6"/>
            <p:cNvSpPr>
              <a:spLocks/>
            </p:cNvSpPr>
            <p:nvPr/>
          </p:nvSpPr>
          <p:spPr bwMode="auto">
            <a:xfrm>
              <a:off x="7757478" y="6018316"/>
              <a:ext cx="15081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pPr algn="l"/>
              <a:r>
                <a:rPr lang="en-US" sz="1800" b="1" dirty="0">
                  <a:solidFill>
                    <a:srgbClr val="FFFFFF"/>
                  </a:solidFill>
                  <a:latin typeface="Arial" charset="0"/>
                  <a:ea typeface="ＭＳ Ｐゴシック" charset="0"/>
                  <a:cs typeface="Arial" charset="0"/>
                  <a:sym typeface="Arial" charset="0"/>
                </a:rPr>
                <a:t>L</a:t>
              </a:r>
            </a:p>
          </p:txBody>
        </p:sp>
        <p:sp>
          <p:nvSpPr>
            <p:cNvPr id="11" name="Rectangle 7"/>
            <p:cNvSpPr>
              <a:spLocks/>
            </p:cNvSpPr>
            <p:nvPr/>
          </p:nvSpPr>
          <p:spPr bwMode="auto">
            <a:xfrm>
              <a:off x="8278178" y="6018316"/>
              <a:ext cx="1651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pPr algn="l"/>
              <a:r>
                <a:rPr lang="en-US" sz="1800" b="1" dirty="0">
                  <a:solidFill>
                    <a:srgbClr val="FFFFFF"/>
                  </a:solidFill>
                  <a:latin typeface="Arial" charset="0"/>
                  <a:ea typeface="ＭＳ Ｐゴシック" charset="0"/>
                  <a:cs typeface="Arial" charset="0"/>
                  <a:sym typeface="Arial" charset="0"/>
                </a:rPr>
                <a:t>P</a:t>
              </a:r>
            </a:p>
          </p:txBody>
        </p:sp>
        <p:sp>
          <p:nvSpPr>
            <p:cNvPr id="13" name="Rectangle 8"/>
            <p:cNvSpPr>
              <a:spLocks/>
            </p:cNvSpPr>
            <p:nvPr/>
          </p:nvSpPr>
          <p:spPr bwMode="auto">
            <a:xfrm>
              <a:off x="6527800" y="6400800"/>
              <a:ext cx="26670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algn="l"/>
              <a:r>
                <a:rPr lang="en-US" sz="1200" dirty="0">
                  <a:solidFill>
                    <a:schemeClr val="tx1"/>
                  </a:solidFill>
                  <a:latin typeface="Arial" charset="0"/>
                  <a:ea typeface="ＭＳ Ｐゴシック" charset="0"/>
                  <a:cs typeface="Arial" charset="0"/>
                  <a:sym typeface="Arial" charset="0"/>
                </a:rPr>
                <a:t>The Accelerated Learning  </a:t>
              </a:r>
              <a:r>
                <a:rPr lang="en-US" sz="1200" dirty="0" smtClean="0">
                  <a:solidFill>
                    <a:schemeClr val="tx1"/>
                  </a:solidFill>
                  <a:latin typeface="Arial" charset="0"/>
                  <a:ea typeface="ＭＳ Ｐゴシック" charset="0"/>
                  <a:cs typeface="Arial" charset="0"/>
                  <a:sym typeface="Arial" charset="0"/>
                </a:rPr>
                <a:t>Program</a:t>
              </a:r>
              <a:endParaRPr lang="en-US" sz="1200" dirty="0">
                <a:solidFill>
                  <a:schemeClr val="tx1"/>
                </a:solidFill>
                <a:latin typeface="Arial" charset="0"/>
                <a:ea typeface="ＭＳ Ｐゴシック" charset="0"/>
                <a:cs typeface="Arial" charset="0"/>
                <a:sym typeface="Arial" charset="0"/>
              </a:endParaRPr>
            </a:p>
          </p:txBody>
        </p:sp>
      </p:grpSp>
      <p:sp>
        <p:nvSpPr>
          <p:cNvPr id="66564" name="Rectangle 11"/>
          <p:cNvSpPr>
            <a:spLocks/>
          </p:cNvSpPr>
          <p:nvPr/>
        </p:nvSpPr>
        <p:spPr bwMode="auto">
          <a:xfrm>
            <a:off x="228600" y="951680"/>
            <a:ext cx="8610600" cy="5915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0" tIns="0" rIns="0" bIns="0">
            <a:spAutoFit/>
          </a:bodyPr>
          <a:lstStyle/>
          <a:p>
            <a:pPr marL="640080" indent="-274320" algn="l">
              <a:lnSpc>
                <a:spcPct val="90000"/>
              </a:lnSpc>
              <a:spcAft>
                <a:spcPts val="1200"/>
              </a:spcAft>
              <a:buSzPct val="80000"/>
              <a:buBlip>
                <a:blip r:embed="rId5"/>
              </a:buBlip>
              <a:tabLst>
                <a:tab pos="914400" algn="l"/>
              </a:tabLst>
            </a:pPr>
            <a:r>
              <a:rPr lang="en-US" sz="2400" dirty="0" smtClean="0"/>
              <a:t>Students </a:t>
            </a:r>
            <a:r>
              <a:rPr lang="en-US" sz="2400" dirty="0"/>
              <a:t>take their developmental writing course concurrently with the credit-level writing course, rather than as a </a:t>
            </a:r>
            <a:r>
              <a:rPr lang="en-US" sz="2400" dirty="0" smtClean="0"/>
              <a:t>pre-requisite.</a:t>
            </a:r>
          </a:p>
          <a:p>
            <a:pPr marL="640080" indent="-274320" algn="l">
              <a:lnSpc>
                <a:spcPct val="90000"/>
              </a:lnSpc>
              <a:spcAft>
                <a:spcPts val="1200"/>
              </a:spcAft>
              <a:buSzPct val="80000"/>
              <a:buBlip>
                <a:blip r:embed="rId5"/>
              </a:buBlip>
              <a:tabLst>
                <a:tab pos="914400" algn="l"/>
              </a:tabLst>
            </a:pPr>
            <a:r>
              <a:rPr lang="en-US" sz="2400" dirty="0" smtClean="0">
                <a:solidFill>
                  <a:srgbClr val="FF0000"/>
                </a:solidFill>
              </a:rPr>
              <a:t>The </a:t>
            </a:r>
            <a:r>
              <a:rPr lang="en-US" sz="2400" dirty="0">
                <a:solidFill>
                  <a:srgbClr val="FF0000"/>
                </a:solidFill>
              </a:rPr>
              <a:t>same instructor teaches the ALP course and the credit </a:t>
            </a:r>
            <a:r>
              <a:rPr lang="en-US" sz="2400" dirty="0" smtClean="0">
                <a:solidFill>
                  <a:srgbClr val="FF0000"/>
                </a:solidFill>
              </a:rPr>
              <a:t>course.</a:t>
            </a:r>
          </a:p>
          <a:p>
            <a:pPr marL="640080" indent="-274320" algn="l">
              <a:lnSpc>
                <a:spcPct val="90000"/>
              </a:lnSpc>
              <a:spcAft>
                <a:spcPts val="1200"/>
              </a:spcAft>
              <a:buSzPct val="80000"/>
              <a:buBlip>
                <a:blip r:embed="rId5"/>
              </a:buBlip>
              <a:tabLst>
                <a:tab pos="914400" algn="l"/>
              </a:tabLst>
            </a:pPr>
            <a:r>
              <a:rPr lang="en-US" sz="2400" dirty="0" smtClean="0"/>
              <a:t>At </a:t>
            </a:r>
            <a:r>
              <a:rPr lang="en-US" sz="2400" dirty="0"/>
              <a:t>least half the students in the credit English course are students who placed into credit-level writing</a:t>
            </a:r>
            <a:r>
              <a:rPr lang="en-US" sz="2400" dirty="0" smtClean="0"/>
              <a:t>.</a:t>
            </a:r>
          </a:p>
          <a:p>
            <a:pPr marL="640080" indent="-274320" algn="l">
              <a:lnSpc>
                <a:spcPct val="90000"/>
              </a:lnSpc>
              <a:spcAft>
                <a:spcPts val="1200"/>
              </a:spcAft>
              <a:buSzPct val="80000"/>
              <a:buBlip>
                <a:blip r:embed="rId5"/>
              </a:buBlip>
              <a:tabLst>
                <a:tab pos="914400" algn="l"/>
              </a:tabLst>
            </a:pPr>
            <a:r>
              <a:rPr lang="en-US" sz="2400" dirty="0" smtClean="0"/>
              <a:t>The </a:t>
            </a:r>
            <a:r>
              <a:rPr lang="en-US" sz="2400" dirty="0"/>
              <a:t>ALP cohort is no more than 12 students</a:t>
            </a:r>
            <a:r>
              <a:rPr lang="en-US" sz="2400" dirty="0" smtClean="0"/>
              <a:t>.</a:t>
            </a:r>
            <a:endParaRPr lang="en-US" sz="2400" dirty="0"/>
          </a:p>
          <a:p>
            <a:pPr marL="640080" indent="-274320" algn="l">
              <a:lnSpc>
                <a:spcPct val="90000"/>
              </a:lnSpc>
              <a:spcAft>
                <a:spcPts val="1200"/>
              </a:spcAft>
              <a:buSzPct val="80000"/>
              <a:buBlip>
                <a:blip r:embed="rId5"/>
              </a:buBlip>
              <a:tabLst>
                <a:tab pos="914400" algn="l"/>
              </a:tabLst>
            </a:pPr>
            <a:r>
              <a:rPr lang="en-US" sz="2400" dirty="0" smtClean="0">
                <a:solidFill>
                  <a:srgbClr val="FF0000"/>
                </a:solidFill>
              </a:rPr>
              <a:t>ALP </a:t>
            </a:r>
            <a:r>
              <a:rPr lang="en-US" sz="2400" dirty="0">
                <a:solidFill>
                  <a:srgbClr val="FF0000"/>
                </a:solidFill>
              </a:rPr>
              <a:t>instructors recognize the importance of paying attention </a:t>
            </a:r>
            <a:r>
              <a:rPr lang="en-US" sz="2400" dirty="0" smtClean="0">
                <a:solidFill>
                  <a:srgbClr val="FF0000"/>
                </a:solidFill>
              </a:rPr>
              <a:t>to the </a:t>
            </a:r>
            <a:r>
              <a:rPr lang="en-US" sz="2400" dirty="0">
                <a:solidFill>
                  <a:srgbClr val="FF0000"/>
                </a:solidFill>
              </a:rPr>
              <a:t>non-cognitive issues </a:t>
            </a:r>
            <a:r>
              <a:rPr lang="en-US" sz="2400" dirty="0" smtClean="0">
                <a:solidFill>
                  <a:srgbClr val="FF0000"/>
                </a:solidFill>
              </a:rPr>
              <a:t>affecting their </a:t>
            </a:r>
            <a:r>
              <a:rPr lang="en-US" sz="2400" dirty="0">
                <a:solidFill>
                  <a:srgbClr val="FF0000"/>
                </a:solidFill>
              </a:rPr>
              <a:t>students</a:t>
            </a:r>
            <a:r>
              <a:rPr lang="en-US" sz="2400" dirty="0" smtClean="0">
                <a:solidFill>
                  <a:srgbClr val="FF0000"/>
                </a:solidFill>
              </a:rPr>
              <a:t>.</a:t>
            </a:r>
            <a:endParaRPr lang="en-US" sz="2400" dirty="0">
              <a:solidFill>
                <a:srgbClr val="FF0000"/>
              </a:solidFill>
            </a:endParaRPr>
          </a:p>
          <a:p>
            <a:pPr marL="640080" indent="-274320" algn="l">
              <a:lnSpc>
                <a:spcPct val="90000"/>
              </a:lnSpc>
              <a:spcAft>
                <a:spcPts val="1200"/>
              </a:spcAft>
              <a:buSzPct val="80000"/>
              <a:buBlip>
                <a:blip r:embed="rId5"/>
              </a:buBlip>
              <a:tabLst>
                <a:tab pos="914400" algn="l"/>
              </a:tabLst>
            </a:pPr>
            <a:r>
              <a:rPr lang="en-US" sz="2400" dirty="0" smtClean="0">
                <a:solidFill>
                  <a:srgbClr val="FF0000"/>
                </a:solidFill>
              </a:rPr>
              <a:t>The </a:t>
            </a:r>
            <a:r>
              <a:rPr lang="en-US" sz="2400" dirty="0">
                <a:solidFill>
                  <a:srgbClr val="FF0000"/>
                </a:solidFill>
              </a:rPr>
              <a:t>pedagogy in the </a:t>
            </a:r>
            <a:r>
              <a:rPr lang="en-US" sz="2400" dirty="0" smtClean="0">
                <a:solidFill>
                  <a:srgbClr val="FF0000"/>
                </a:solidFill>
              </a:rPr>
              <a:t>ALP course is </a:t>
            </a:r>
            <a:r>
              <a:rPr lang="en-US" sz="2400" dirty="0">
                <a:solidFill>
                  <a:srgbClr val="FF0000"/>
                </a:solidFill>
              </a:rPr>
              <a:t>based on “backward design” from the </a:t>
            </a:r>
            <a:r>
              <a:rPr lang="en-US" sz="2400" dirty="0" smtClean="0">
                <a:solidFill>
                  <a:srgbClr val="FF0000"/>
                </a:solidFill>
              </a:rPr>
              <a:t>credit </a:t>
            </a:r>
            <a:r>
              <a:rPr lang="en-US" sz="2400" dirty="0">
                <a:solidFill>
                  <a:srgbClr val="FF0000"/>
                </a:solidFill>
              </a:rPr>
              <a:t>course and emphasizes active learning, improved reasoning skills, engaged reading, and more effective editing skills</a:t>
            </a:r>
            <a:r>
              <a:rPr lang="en-US" sz="2400" dirty="0" smtClean="0">
                <a:solidFill>
                  <a:srgbClr val="FF0000"/>
                </a:solidFill>
              </a:rPr>
              <a:t>.</a:t>
            </a:r>
            <a:endParaRPr lang="en-US" sz="2400" dirty="0">
              <a:solidFill>
                <a:srgbClr val="FF0000"/>
              </a:solidFill>
            </a:endParaRPr>
          </a:p>
          <a:p>
            <a:pPr marL="640080" indent="-274320" algn="l">
              <a:lnSpc>
                <a:spcPct val="90000"/>
              </a:lnSpc>
              <a:spcAft>
                <a:spcPts val="1200"/>
              </a:spcAft>
              <a:buSzPct val="55000"/>
              <a:buBlip>
                <a:blip r:embed="rId5"/>
              </a:buBlip>
              <a:tabLst>
                <a:tab pos="914400" algn="l"/>
              </a:tabLst>
            </a:pPr>
            <a:endParaRPr lang="en-US" sz="2400" dirty="0"/>
          </a:p>
        </p:txBody>
      </p:sp>
    </p:spTree>
    <p:extLst>
      <p:ext uri="{BB962C8B-B14F-4D97-AF65-F5344CB8AC3E}">
        <p14:creationId xmlns:p14="http://schemas.microsoft.com/office/powerpoint/2010/main" val="280630361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Line 1"/>
          <p:cNvSpPr>
            <a:spLocks noChangeShapeType="1"/>
          </p:cNvSpPr>
          <p:nvPr/>
        </p:nvSpPr>
        <p:spPr bwMode="auto">
          <a:xfrm>
            <a:off x="541482" y="1600200"/>
            <a:ext cx="8077200" cy="1588"/>
          </a:xfrm>
          <a:prstGeom prst="line">
            <a:avLst/>
          </a:prstGeom>
          <a:noFill/>
          <a:ln w="38100" cap="flat">
            <a:solidFill>
              <a:srgbClr val="8DB01D"/>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dirty="0"/>
          </a:p>
        </p:txBody>
      </p:sp>
      <p:pic>
        <p:nvPicPr>
          <p:cNvPr id="15362" name="Picture 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5113" y="5710238"/>
            <a:ext cx="855662"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3" name="Picture 3"/>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81875" y="5689600"/>
            <a:ext cx="877888"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4" name="Picture 4"/>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83400" y="5697538"/>
            <a:ext cx="8286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
        <p:nvSpPr>
          <p:cNvPr id="15365" name="Rectangle 5"/>
          <p:cNvSpPr>
            <a:spLocks/>
          </p:cNvSpPr>
          <p:nvPr/>
        </p:nvSpPr>
        <p:spPr bwMode="auto">
          <a:xfrm>
            <a:off x="7137400" y="5969000"/>
            <a:ext cx="17621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pPr algn="l"/>
            <a:r>
              <a:rPr lang="en-US" sz="1800" b="1" dirty="0">
                <a:solidFill>
                  <a:srgbClr val="FFFFFF"/>
                </a:solidFill>
                <a:latin typeface="Arial" charset="0"/>
                <a:ea typeface="ＭＳ Ｐゴシック" charset="0"/>
                <a:cs typeface="Arial" charset="0"/>
                <a:sym typeface="Arial" charset="0"/>
              </a:rPr>
              <a:t>A</a:t>
            </a:r>
          </a:p>
        </p:txBody>
      </p:sp>
      <p:sp>
        <p:nvSpPr>
          <p:cNvPr id="15366" name="Rectangle 6"/>
          <p:cNvSpPr>
            <a:spLocks/>
          </p:cNvSpPr>
          <p:nvPr/>
        </p:nvSpPr>
        <p:spPr bwMode="auto">
          <a:xfrm>
            <a:off x="7683500" y="5969000"/>
            <a:ext cx="2413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square" lIns="0" tIns="0" rIns="0" bIns="0">
            <a:spAutoFit/>
          </a:bodyPr>
          <a:lstStyle/>
          <a:p>
            <a:pPr algn="l"/>
            <a:r>
              <a:rPr lang="en-US" sz="1800" b="1" dirty="0">
                <a:solidFill>
                  <a:srgbClr val="FFFFFF"/>
                </a:solidFill>
                <a:latin typeface="Arial" charset="0"/>
                <a:ea typeface="ＭＳ Ｐゴシック" charset="0"/>
                <a:cs typeface="Arial" charset="0"/>
                <a:sym typeface="Arial" charset="0"/>
              </a:rPr>
              <a:t>L</a:t>
            </a:r>
          </a:p>
        </p:txBody>
      </p:sp>
      <p:sp>
        <p:nvSpPr>
          <p:cNvPr id="15367" name="Rectangle 7"/>
          <p:cNvSpPr>
            <a:spLocks/>
          </p:cNvSpPr>
          <p:nvPr/>
        </p:nvSpPr>
        <p:spPr bwMode="auto">
          <a:xfrm>
            <a:off x="8204200" y="5969000"/>
            <a:ext cx="1651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pPr algn="l"/>
            <a:r>
              <a:rPr lang="en-US" sz="1800" b="1" dirty="0">
                <a:solidFill>
                  <a:srgbClr val="FFFFFF"/>
                </a:solidFill>
                <a:latin typeface="Arial" charset="0"/>
                <a:ea typeface="ＭＳ Ｐゴシック" charset="0"/>
                <a:cs typeface="Arial" charset="0"/>
                <a:sym typeface="Arial" charset="0"/>
              </a:rPr>
              <a:t>P</a:t>
            </a:r>
          </a:p>
        </p:txBody>
      </p:sp>
      <p:sp>
        <p:nvSpPr>
          <p:cNvPr id="13" name="Rectangle 10"/>
          <p:cNvSpPr>
            <a:spLocks/>
          </p:cNvSpPr>
          <p:nvPr/>
        </p:nvSpPr>
        <p:spPr bwMode="auto">
          <a:xfrm>
            <a:off x="546100" y="381000"/>
            <a:ext cx="8039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algn="ctr"/>
            <a:r>
              <a:rPr lang="en-US" sz="3200" dirty="0" smtClean="0">
                <a:latin typeface="Arial" charset="0"/>
                <a:ea typeface="ＭＳ Ｐゴシック" charset="0"/>
                <a:cs typeface="Arial" charset="0"/>
                <a:sym typeface="Arial" charset="0"/>
              </a:rPr>
              <a:t>Why is faculty development an essential aspect in ALP or other acceleration models?</a:t>
            </a:r>
            <a:endParaRPr lang="en-US" sz="3200" dirty="0">
              <a:solidFill>
                <a:schemeClr val="tx1"/>
              </a:solidFill>
              <a:latin typeface="Arial" charset="0"/>
              <a:ea typeface="ＭＳ Ｐゴシック" charset="0"/>
              <a:cs typeface="Arial" charset="0"/>
              <a:sym typeface="Arial" charset="0"/>
            </a:endParaRPr>
          </a:p>
        </p:txBody>
      </p:sp>
      <p:sp>
        <p:nvSpPr>
          <p:cNvPr id="11" name="Rectangle 8"/>
          <p:cNvSpPr>
            <a:spLocks/>
          </p:cNvSpPr>
          <p:nvPr/>
        </p:nvSpPr>
        <p:spPr bwMode="auto">
          <a:xfrm>
            <a:off x="6425406" y="6400800"/>
            <a:ext cx="26670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algn="l"/>
            <a:r>
              <a:rPr lang="en-US" sz="1200" dirty="0">
                <a:solidFill>
                  <a:schemeClr val="tx1"/>
                </a:solidFill>
                <a:latin typeface="Arial" charset="0"/>
                <a:ea typeface="ＭＳ Ｐゴシック" charset="0"/>
                <a:cs typeface="Arial" charset="0"/>
                <a:sym typeface="Arial" charset="0"/>
              </a:rPr>
              <a:t>The Accelerated Learning  </a:t>
            </a:r>
            <a:r>
              <a:rPr lang="en-US" sz="1200" dirty="0" smtClean="0">
                <a:solidFill>
                  <a:schemeClr val="tx1"/>
                </a:solidFill>
                <a:latin typeface="Arial" charset="0"/>
                <a:ea typeface="ＭＳ Ｐゴシック" charset="0"/>
                <a:cs typeface="Arial" charset="0"/>
                <a:sym typeface="Arial" charset="0"/>
              </a:rPr>
              <a:t>Program</a:t>
            </a:r>
            <a:endParaRPr lang="en-US" sz="1200" dirty="0">
              <a:solidFill>
                <a:schemeClr val="tx1"/>
              </a:solidFill>
              <a:latin typeface="Arial" charset="0"/>
              <a:ea typeface="ＭＳ Ｐゴシック" charset="0"/>
              <a:cs typeface="Arial" charset="0"/>
              <a:sym typeface="Arial" charset="0"/>
            </a:endParaRPr>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81578" y="1784585"/>
            <a:ext cx="4091428" cy="4184415"/>
          </a:xfrm>
          <a:prstGeom prst="rect">
            <a:avLst/>
          </a:prstGeom>
        </p:spPr>
      </p:pic>
    </p:spTree>
    <p:extLst>
      <p:ext uri="{BB962C8B-B14F-4D97-AF65-F5344CB8AC3E}">
        <p14:creationId xmlns:p14="http://schemas.microsoft.com/office/powerpoint/2010/main" val="3850443066"/>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p:cNvSpPr txBox="1">
            <a:spLocks/>
          </p:cNvSpPr>
          <p:nvPr/>
        </p:nvSpPr>
        <p:spPr>
          <a:xfrm>
            <a:off x="609600" y="762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t>CCBC’s Evolution of ALP Faculty Development</a:t>
            </a:r>
            <a:endParaRPr lang="en-US" sz="3600" dirty="0"/>
          </a:p>
        </p:txBody>
      </p:sp>
      <p:sp>
        <p:nvSpPr>
          <p:cNvPr id="3" name="Line 1"/>
          <p:cNvSpPr>
            <a:spLocks noChangeShapeType="1"/>
          </p:cNvSpPr>
          <p:nvPr/>
        </p:nvSpPr>
        <p:spPr bwMode="auto">
          <a:xfrm>
            <a:off x="609600" y="1447800"/>
            <a:ext cx="8077200" cy="1588"/>
          </a:xfrm>
          <a:prstGeom prst="line">
            <a:avLst/>
          </a:prstGeom>
          <a:noFill/>
          <a:ln w="38100" cap="flat">
            <a:solidFill>
              <a:srgbClr val="8DB01D"/>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dirty="0"/>
          </a:p>
        </p:txBody>
      </p:sp>
      <p:sp>
        <p:nvSpPr>
          <p:cNvPr id="4" name="TextBox 3"/>
          <p:cNvSpPr txBox="1"/>
          <p:nvPr/>
        </p:nvSpPr>
        <p:spPr>
          <a:xfrm>
            <a:off x="612648" y="1447800"/>
            <a:ext cx="5943600" cy="6186309"/>
          </a:xfrm>
          <a:prstGeom prst="rect">
            <a:avLst/>
          </a:prstGeom>
          <a:noFill/>
        </p:spPr>
        <p:txBody>
          <a:bodyPr wrap="square" rtlCol="0">
            <a:spAutoFit/>
          </a:bodyPr>
          <a:lstStyle/>
          <a:p>
            <a:pPr marL="342900" indent="-342900">
              <a:lnSpc>
                <a:spcPct val="150000"/>
              </a:lnSpc>
              <a:buBlip>
                <a:blip r:embed="rId3"/>
              </a:buBlip>
            </a:pPr>
            <a:r>
              <a:rPr lang="en-US" sz="2400" dirty="0"/>
              <a:t>T</a:t>
            </a:r>
            <a:r>
              <a:rPr lang="en-US" sz="2400" dirty="0" smtClean="0"/>
              <a:t>wo-hour orientation</a:t>
            </a:r>
          </a:p>
          <a:p>
            <a:pPr marL="342900" indent="-342900">
              <a:lnSpc>
                <a:spcPct val="150000"/>
              </a:lnSpc>
              <a:buBlip>
                <a:blip r:embed="rId3"/>
              </a:buBlip>
            </a:pPr>
            <a:r>
              <a:rPr lang="en-US" sz="2400" dirty="0"/>
              <a:t>H</a:t>
            </a:r>
            <a:r>
              <a:rPr lang="en-US" sz="2400" dirty="0" smtClean="0"/>
              <a:t>alf-day workshops</a:t>
            </a:r>
          </a:p>
          <a:p>
            <a:pPr marL="342900" indent="-342900">
              <a:lnSpc>
                <a:spcPct val="150000"/>
              </a:lnSpc>
              <a:buBlip>
                <a:blip r:embed="rId3"/>
              </a:buBlip>
            </a:pPr>
            <a:r>
              <a:rPr lang="en-US" sz="2400" dirty="0" smtClean="0"/>
              <a:t>Financial literacy</a:t>
            </a:r>
          </a:p>
          <a:p>
            <a:pPr marL="342900" indent="-342900">
              <a:lnSpc>
                <a:spcPct val="150000"/>
              </a:lnSpc>
              <a:buBlip>
                <a:blip r:embed="rId3"/>
              </a:buBlip>
            </a:pPr>
            <a:r>
              <a:rPr lang="en-US" sz="2400" dirty="0" smtClean="0"/>
              <a:t>Integrated reading and writing</a:t>
            </a:r>
          </a:p>
          <a:p>
            <a:pPr marL="342900" indent="-342900">
              <a:lnSpc>
                <a:spcPct val="150000"/>
              </a:lnSpc>
              <a:buBlip>
                <a:blip r:embed="rId3"/>
              </a:buBlip>
            </a:pPr>
            <a:r>
              <a:rPr lang="en-US" sz="2400" dirty="0" smtClean="0"/>
              <a:t>Non-cognitive issues</a:t>
            </a:r>
          </a:p>
          <a:p>
            <a:pPr marL="342900" indent="-342900">
              <a:lnSpc>
                <a:spcPct val="150000"/>
              </a:lnSpc>
              <a:buBlip>
                <a:blip r:embed="rId3"/>
              </a:buBlip>
            </a:pPr>
            <a:r>
              <a:rPr lang="en-US" sz="2400" dirty="0" smtClean="0"/>
              <a:t>Active learning</a:t>
            </a:r>
          </a:p>
          <a:p>
            <a:pPr marL="342900" indent="-342900">
              <a:lnSpc>
                <a:spcPct val="150000"/>
              </a:lnSpc>
              <a:buBlip>
                <a:blip r:embed="rId3"/>
              </a:buBlip>
            </a:pPr>
            <a:r>
              <a:rPr lang="en-US" sz="2400" dirty="0" smtClean="0"/>
              <a:t>ALPIN (ALP Inquiry Network)</a:t>
            </a:r>
          </a:p>
          <a:p>
            <a:pPr marL="342900" indent="-342900">
              <a:lnSpc>
                <a:spcPct val="150000"/>
              </a:lnSpc>
              <a:buBlip>
                <a:blip r:embed="rId3"/>
              </a:buBlip>
            </a:pPr>
            <a:r>
              <a:rPr lang="en-US" sz="2400" dirty="0" smtClean="0"/>
              <a:t>ALP Faculty Institute</a:t>
            </a:r>
          </a:p>
          <a:p>
            <a:pPr marL="342900" indent="-342900">
              <a:lnSpc>
                <a:spcPct val="150000"/>
              </a:lnSpc>
              <a:buBlip>
                <a:blip r:embed="rId3"/>
              </a:buBlip>
            </a:pPr>
            <a:r>
              <a:rPr lang="en-US" sz="2400" b="1" dirty="0">
                <a:solidFill>
                  <a:srgbClr val="FF0000"/>
                </a:solidFill>
              </a:rPr>
              <a:t>“ALPles &amp; Oranges”</a:t>
            </a:r>
          </a:p>
          <a:p>
            <a:pPr>
              <a:lnSpc>
                <a:spcPct val="150000"/>
              </a:lnSpc>
            </a:pPr>
            <a:endParaRPr lang="en-US" sz="2400" dirty="0" smtClean="0"/>
          </a:p>
          <a:p>
            <a:pPr marL="342900" indent="-342900">
              <a:lnSpc>
                <a:spcPct val="150000"/>
              </a:lnSpc>
              <a:buBlip>
                <a:blip r:embed="rId3"/>
              </a:buBlip>
            </a:pPr>
            <a:endParaRPr lang="en-US" sz="2400" dirty="0" smtClean="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76800" y="1905000"/>
            <a:ext cx="4038600" cy="4824413"/>
          </a:xfrm>
          <a:prstGeom prst="rect">
            <a:avLst/>
          </a:prstGeom>
        </p:spPr>
      </p:pic>
    </p:spTree>
    <p:extLst>
      <p:ext uri="{BB962C8B-B14F-4D97-AF65-F5344CB8AC3E}">
        <p14:creationId xmlns:p14="http://schemas.microsoft.com/office/powerpoint/2010/main" val="2138181547"/>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sz="3600" dirty="0" smtClean="0"/>
              <a:t>Critical Features</a:t>
            </a:r>
            <a:r>
              <a:rPr lang="en-US" sz="3600" dirty="0"/>
              <a:t> </a:t>
            </a:r>
            <a:r>
              <a:rPr lang="en-US" sz="3600" dirty="0" smtClean="0"/>
              <a:t>of “ALPles &amp; Oranges”</a:t>
            </a:r>
            <a:endParaRPr lang="en-US" sz="3600" dirty="0"/>
          </a:p>
        </p:txBody>
      </p:sp>
      <p:sp>
        <p:nvSpPr>
          <p:cNvPr id="3" name="Content Placeholder 2"/>
          <p:cNvSpPr>
            <a:spLocks noGrp="1"/>
          </p:cNvSpPr>
          <p:nvPr>
            <p:ph idx="1"/>
          </p:nvPr>
        </p:nvSpPr>
        <p:spPr>
          <a:xfrm>
            <a:off x="457200" y="1295401"/>
            <a:ext cx="8229600" cy="3886200"/>
          </a:xfrm>
        </p:spPr>
        <p:txBody>
          <a:bodyPr>
            <a:normAutofit/>
          </a:bodyPr>
          <a:lstStyle/>
          <a:p>
            <a:r>
              <a:rPr lang="en-US" sz="3600" dirty="0" smtClean="0"/>
              <a:t>For full-time </a:t>
            </a:r>
            <a:r>
              <a:rPr lang="en-US" sz="3600" dirty="0"/>
              <a:t>and </a:t>
            </a:r>
            <a:r>
              <a:rPr lang="en-US" sz="3600" dirty="0" smtClean="0"/>
              <a:t>adjunct faculty</a:t>
            </a:r>
            <a:endParaRPr lang="en-US" sz="3600" dirty="0"/>
          </a:p>
          <a:p>
            <a:r>
              <a:rPr lang="en-US" sz="3600" dirty="0" smtClean="0"/>
              <a:t>On-going, monthly, with reminders!</a:t>
            </a:r>
          </a:p>
          <a:p>
            <a:r>
              <a:rPr lang="en-US" sz="3600" dirty="0" smtClean="0"/>
              <a:t>Informal</a:t>
            </a:r>
          </a:p>
          <a:p>
            <a:r>
              <a:rPr lang="en-US" sz="3600" dirty="0" smtClean="0"/>
              <a:t>Support for grappling with uncertainty</a:t>
            </a:r>
          </a:p>
          <a:p>
            <a:r>
              <a:rPr lang="en-US" sz="3600" dirty="0" smtClean="0"/>
              <a:t>An atmosphere of trust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288" y="4343400"/>
            <a:ext cx="3791712" cy="2514600"/>
          </a:xfrm>
          <a:prstGeom prst="rect">
            <a:avLst/>
          </a:prstGeom>
        </p:spPr>
      </p:pic>
      <p:sp>
        <p:nvSpPr>
          <p:cNvPr id="5" name="Line 1"/>
          <p:cNvSpPr>
            <a:spLocks noChangeShapeType="1"/>
          </p:cNvSpPr>
          <p:nvPr/>
        </p:nvSpPr>
        <p:spPr bwMode="auto">
          <a:xfrm>
            <a:off x="609600" y="1143000"/>
            <a:ext cx="8077200" cy="1588"/>
          </a:xfrm>
          <a:prstGeom prst="line">
            <a:avLst/>
          </a:prstGeom>
          <a:noFill/>
          <a:ln w="38100" cap="flat">
            <a:solidFill>
              <a:srgbClr val="8DB01D"/>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dirty="0"/>
          </a:p>
        </p:txBody>
      </p:sp>
    </p:spTree>
    <p:extLst>
      <p:ext uri="{BB962C8B-B14F-4D97-AF65-F5344CB8AC3E}">
        <p14:creationId xmlns:p14="http://schemas.microsoft.com/office/powerpoint/2010/main" val="3953020633"/>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Couture</Template>
  <TotalTime>1196</TotalTime>
  <Words>932</Words>
  <Application>Microsoft Office PowerPoint</Application>
  <PresentationFormat>On-screen Show (4:3)</PresentationFormat>
  <Paragraphs>174</Paragraphs>
  <Slides>20</Slides>
  <Notes>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Critical Features of “ALPles &amp; Oranges”</vt:lpstr>
      <vt:lpstr>Full-time and Adjunct Faculty</vt:lpstr>
      <vt:lpstr>On-going, Monthly Sessions</vt:lpstr>
      <vt:lpstr>Monthly Sessions with Reminders!</vt:lpstr>
      <vt:lpstr>Informal</vt:lpstr>
      <vt:lpstr>Support for grappling with uncertainty</vt:lpstr>
      <vt:lpstr>An Atmosphere of Trust</vt:lpstr>
      <vt:lpstr>Improving Teaching</vt:lpstr>
      <vt:lpstr>PowerPoint Presentation</vt:lpstr>
      <vt:lpstr>PowerPoint Presentation</vt:lpstr>
      <vt:lpstr>Any Questions?</vt:lpstr>
      <vt:lpstr>PowerPoint Presentation</vt:lpstr>
    </vt:vector>
  </TitlesOfParts>
  <Company>CCBC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73</cp:revision>
  <dcterms:created xsi:type="dcterms:W3CDTF">2013-03-08T19:39:24Z</dcterms:created>
  <dcterms:modified xsi:type="dcterms:W3CDTF">2014-06-19T16:20:07Z</dcterms:modified>
</cp:coreProperties>
</file>