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8" r:id="rId2"/>
  </p:sldMasterIdLst>
  <p:notesMasterIdLst>
    <p:notesMasterId r:id="rId25"/>
  </p:notesMasterIdLst>
  <p:handoutMasterIdLst>
    <p:handoutMasterId r:id="rId26"/>
  </p:handoutMasterIdLst>
  <p:sldIdLst>
    <p:sldId id="322" r:id="rId3"/>
    <p:sldId id="348" r:id="rId4"/>
    <p:sldId id="325" r:id="rId5"/>
    <p:sldId id="323" r:id="rId6"/>
    <p:sldId id="324" r:id="rId7"/>
    <p:sldId id="344" r:id="rId8"/>
    <p:sldId id="352" r:id="rId9"/>
    <p:sldId id="349" r:id="rId10"/>
    <p:sldId id="340" r:id="rId11"/>
    <p:sldId id="332" r:id="rId12"/>
    <p:sldId id="347" r:id="rId13"/>
    <p:sldId id="350" r:id="rId14"/>
    <p:sldId id="356" r:id="rId15"/>
    <p:sldId id="327" r:id="rId16"/>
    <p:sldId id="329" r:id="rId17"/>
    <p:sldId id="337" r:id="rId18"/>
    <p:sldId id="351" r:id="rId19"/>
    <p:sldId id="355" r:id="rId20"/>
    <p:sldId id="342" r:id="rId21"/>
    <p:sldId id="330" r:id="rId22"/>
    <p:sldId id="357" r:id="rId23"/>
    <p:sldId id="353" r:id="rId24"/>
  </p:sldIdLst>
  <p:sldSz cx="12188825" cy="6858000"/>
  <p:notesSz cx="68580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67" autoAdjust="0"/>
    <p:restoredTop sz="94581" autoAdjust="0"/>
  </p:normalViewPr>
  <p:slideViewPr>
    <p:cSldViewPr showGuides="1">
      <p:cViewPr>
        <p:scale>
          <a:sx n="92" d="100"/>
          <a:sy n="92" d="100"/>
        </p:scale>
        <p:origin x="-101" y="-14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7/1/2014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7/1/2014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Triple L students—both</a:t>
            </a:r>
            <a:r>
              <a:rPr lang="en-US" baseline="0" dirty="0" smtClean="0"/>
              <a:t> have world experience and were older and more traveled than the 19 </a:t>
            </a:r>
            <a:r>
              <a:rPr lang="en-US" baseline="0" dirty="0" err="1" smtClean="0"/>
              <a:t>yos</a:t>
            </a:r>
            <a:r>
              <a:rPr lang="en-US" baseline="0" dirty="0" smtClean="0"/>
              <a:t> in their class</a:t>
            </a:r>
          </a:p>
          <a:p>
            <a:r>
              <a:rPr lang="en-US" baseline="0" dirty="0" smtClean="0"/>
              <a:t>Formed study buddies and helped each other out the entire semester</a:t>
            </a:r>
          </a:p>
          <a:p>
            <a:r>
              <a:rPr lang="en-US" baseline="0" dirty="0" smtClean="0"/>
              <a:t>Hunter </a:t>
            </a:r>
            <a:r>
              <a:rPr lang="en-US" baseline="0" dirty="0" err="1" smtClean="0"/>
              <a:t>Boylan’s</a:t>
            </a:r>
            <a:r>
              <a:rPr lang="en-US" baseline="0" dirty="0" smtClean="0"/>
              <a:t> study of over 100 CCs best practices=cohorts, learning communities</a:t>
            </a:r>
          </a:p>
          <a:p>
            <a:r>
              <a:rPr lang="en-US" baseline="0" dirty="0" smtClean="0"/>
              <a:t>ALPS does that for us! At last!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05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Vale 2013 conference poster session RVCC librarian</a:t>
            </a:r>
          </a:p>
          <a:p>
            <a:r>
              <a:rPr lang="en-US" dirty="0" smtClean="0"/>
              <a:t>Virtual Academic Library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45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96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72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8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07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71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82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12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are a returning student, been out of school ten years</a:t>
            </a:r>
          </a:p>
          <a:p>
            <a:r>
              <a:rPr lang="en-US" dirty="0" smtClean="0"/>
              <a:t>First time full time</a:t>
            </a:r>
          </a:p>
          <a:p>
            <a:r>
              <a:rPr lang="en-US" dirty="0" smtClean="0"/>
              <a:t>Work full time</a:t>
            </a:r>
          </a:p>
          <a:p>
            <a:r>
              <a:rPr lang="en-US" dirty="0" smtClean="0"/>
              <a:t>3 little kids</a:t>
            </a:r>
          </a:p>
          <a:p>
            <a:r>
              <a:rPr lang="en-US" dirty="0" smtClean="0"/>
              <a:t>Carved time out to get to classes</a:t>
            </a:r>
          </a:p>
          <a:p>
            <a:r>
              <a:rPr lang="en-US" dirty="0" smtClean="0"/>
              <a:t>No idea the workload amount</a:t>
            </a:r>
          </a:p>
          <a:p>
            <a:r>
              <a:rPr lang="en-US" dirty="0" smtClean="0"/>
              <a:t>No idea HOW to do the work</a:t>
            </a:r>
          </a:p>
          <a:p>
            <a:r>
              <a:rPr lang="en-US" dirty="0" smtClean="0"/>
              <a:t>Triple L student: ;lonely, lost, overloaded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70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06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50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1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53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36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love getting</a:t>
            </a:r>
            <a:r>
              <a:rPr lang="en-US" baseline="0" dirty="0" smtClean="0"/>
              <a:t> out of class: both scavenge hunts the students are released from class. Released to make interview </a:t>
            </a:r>
            <a:r>
              <a:rPr lang="en-US" baseline="0" dirty="0" err="1" smtClean="0"/>
              <a:t>appts</a:t>
            </a:r>
            <a:r>
              <a:rPr lang="en-US" baseline="0" dirty="0" smtClean="0"/>
              <a:t>, conduct interviews, follow the QR barcodes.</a:t>
            </a:r>
          </a:p>
          <a:p>
            <a:r>
              <a:rPr lang="en-US" baseline="0" dirty="0" smtClean="0"/>
              <a:t>Enough time in schedule to complete the project in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76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13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 by Doing John Dewey</a:t>
            </a:r>
          </a:p>
          <a:p>
            <a:r>
              <a:rPr lang="en-US" dirty="0" smtClean="0"/>
              <a:t>Teaching with Your Mouth Shut</a:t>
            </a:r>
          </a:p>
          <a:p>
            <a:r>
              <a:rPr lang="en-US" dirty="0" smtClean="0"/>
              <a:t>Patterning asking questions</a:t>
            </a:r>
            <a:r>
              <a:rPr lang="en-US" baseline="0" dirty="0" smtClean="0"/>
              <a:t> (they are supplied with a list for each area of student support) and they must scavenge the answers by finding the assigned personnel on campus that help and support the students</a:t>
            </a:r>
          </a:p>
          <a:p>
            <a:r>
              <a:rPr lang="en-US" baseline="0" dirty="0" smtClean="0"/>
              <a:t>Cooperative learning-students often learn best from each other</a:t>
            </a:r>
          </a:p>
          <a:p>
            <a:r>
              <a:rPr lang="en-US" baseline="0" dirty="0" smtClean="0"/>
              <a:t>Active learning--students research and document tips for interviewing: Assisted lecture, valorizing their ideas and input, PPT made by them and saved in BB for review</a:t>
            </a:r>
          </a:p>
          <a:p>
            <a:r>
              <a:rPr lang="en-US" baseline="0" dirty="0" smtClean="0"/>
              <a:t>Flipped classroom: How to Make a Effective Presentation for homework and do the project itself in class in the computer lab</a:t>
            </a:r>
          </a:p>
          <a:p>
            <a:r>
              <a:rPr lang="en-US" baseline="0" dirty="0" smtClean="0"/>
              <a:t>Assisted lecture on tips for public speaking in English 101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12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Faces speak for me</a:t>
            </a:r>
          </a:p>
          <a:p>
            <a:r>
              <a:rPr lang="en-US" dirty="0" smtClean="0"/>
              <a:t>Formulation of study buddies</a:t>
            </a:r>
          </a:p>
          <a:p>
            <a:r>
              <a:rPr lang="en-US" dirty="0" smtClean="0"/>
              <a:t>Learning</a:t>
            </a:r>
            <a:r>
              <a:rPr lang="en-US" baseline="0" dirty="0" smtClean="0"/>
              <a:t> and teaching about advising and time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97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2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19827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162" y="1752602"/>
            <a:ext cx="10360501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162" y="3611607"/>
            <a:ext cx="10360501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193844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481330"/>
            <a:ext cx="10969943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2974" y="274641"/>
            <a:ext cx="2369343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430604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7" y="1059712"/>
            <a:ext cx="10360501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8922" y="2931712"/>
            <a:ext cx="6094413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7644" y="3005472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599154" y="3005472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481329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481329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3050"/>
            <a:ext cx="10969943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5410200"/>
            <a:ext cx="5385514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6" y="5410200"/>
            <a:ext cx="538763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1" y="1444295"/>
            <a:ext cx="5385514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1444295"/>
            <a:ext cx="538763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876800"/>
            <a:ext cx="9973103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1265" y="5355102"/>
            <a:ext cx="529807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8882" y="274320"/>
            <a:ext cx="9970459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7040" y="6407944"/>
            <a:ext cx="2559653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246" y="5443402"/>
            <a:ext cx="9547913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721" y="189968"/>
            <a:ext cx="11579384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8576" y="6407945"/>
            <a:ext cx="31334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0" y="4865122"/>
            <a:ext cx="10764439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524" y="5944936"/>
            <a:ext cx="658578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455" y="5939011"/>
            <a:ext cx="4919320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4" y="5791253"/>
            <a:ext cx="4535237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2" y="5787739"/>
            <a:ext cx="4539496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49141" y="4988440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0651" y="4988440"/>
            <a:ext cx="24377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524" y="5944936"/>
            <a:ext cx="658578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455" y="5939011"/>
            <a:ext cx="4919320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4" y="5791253"/>
            <a:ext cx="4535237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2" y="5787739"/>
            <a:ext cx="4539496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441" y="1481329"/>
            <a:ext cx="10969943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7040" y="6407944"/>
            <a:ext cx="2559653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8576" y="6407945"/>
            <a:ext cx="313342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6693" y="6407945"/>
            <a:ext cx="48755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-qrcode-generator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Conveying Information for the Affective Domain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orking on student success</a:t>
            </a:r>
          </a:p>
          <a:p>
            <a:r>
              <a:rPr lang="en-US" dirty="0"/>
              <a:t>Baltimore </a:t>
            </a:r>
            <a:r>
              <a:rPr lang="en-US" dirty="0" smtClean="0"/>
              <a:t>20 June </a:t>
            </a:r>
            <a:r>
              <a:rPr lang="en-US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11648" r="-1455" b="1436"/>
          <a:stretch/>
        </p:blipFill>
        <p:spPr bwMode="auto">
          <a:xfrm>
            <a:off x="1791912" y="304800"/>
            <a:ext cx="8341100" cy="573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2412" y="40386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Presenting Answers 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about Financial Aid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2.Application of Learning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QR Barcode Scavenger Hunt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441" y="2895600"/>
            <a:ext cx="10969943" cy="311169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6600" dirty="0" smtClean="0">
                <a:solidFill>
                  <a:srgbClr val="002060"/>
                </a:solidFill>
                <a:hlinkClick r:id="rId3"/>
              </a:rPr>
              <a:t>QR barcode generator</a:t>
            </a:r>
            <a:endParaRPr lang="en-US" sz="6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1143000"/>
            <a:ext cx="10969943" cy="12954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Google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4812" y="4953000"/>
            <a:ext cx="90861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www.the-qrcode-generator.com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9633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effectLst/>
              </a:rPr>
              <a:t>QR Barcode </a:t>
            </a:r>
            <a:r>
              <a:rPr lang="en-US" sz="4400" b="0" dirty="0" smtClean="0">
                <a:solidFill>
                  <a:schemeClr val="accent1"/>
                </a:solidFill>
                <a:effectLst/>
              </a:rPr>
              <a:t>sampling</a:t>
            </a:r>
            <a:endParaRPr lang="en-US" sz="4400" b="0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4098" name="Picture 2" descr="C:\Users\Regina\Google Drive\Downloads\qrcode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2743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egina\Google Drive\Downloads\qrcode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2667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egina\Google Drive\Downloads\qrcode (4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2819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34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download QR bar code reader app on their smartphones</a:t>
            </a:r>
          </a:p>
          <a:p>
            <a:r>
              <a:rPr lang="en-US" dirty="0" smtClean="0"/>
              <a:t>Students practice reading the first QR barcode by the classroom door.</a:t>
            </a:r>
          </a:p>
          <a:p>
            <a:r>
              <a:rPr lang="en-US" dirty="0" smtClean="0"/>
              <a:t>Students leave the classroom one group at a time and follow the QR barcode trail.</a:t>
            </a:r>
          </a:p>
          <a:p>
            <a:r>
              <a:rPr lang="en-US" dirty="0" smtClean="0"/>
              <a:t>Quiz is graded in phone’s gallery.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2. QR </a:t>
            </a:r>
            <a:r>
              <a:rPr lang="en-US" dirty="0">
                <a:solidFill>
                  <a:srgbClr val="FF0000"/>
                </a:solidFill>
              </a:rPr>
              <a:t>BAR CODE HUNT </a:t>
            </a:r>
          </a:p>
        </p:txBody>
      </p:sp>
      <p:pic>
        <p:nvPicPr>
          <p:cNvPr id="2052" name="Picture 4" descr="https://encrypted-tbn3.gstatic.com/images?q=tbn:ANd9GcRa7ArE1C4o2LzTKQeh63MdiLk7sU2TEAvn_sdBUVxvZxKSpRwTS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6"/>
          <a:stretch/>
        </p:blipFill>
        <p:spPr bwMode="auto">
          <a:xfrm>
            <a:off x="6932612" y="4580794"/>
            <a:ext cx="4040445" cy="20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012" y="5291821"/>
            <a:ext cx="5844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“Smartphones.” </a:t>
            </a:r>
            <a:r>
              <a:rPr lang="en-US" i="1" dirty="0" smtClean="0">
                <a:solidFill>
                  <a:srgbClr val="FF0000"/>
                </a:solidFill>
              </a:rPr>
              <a:t>Google Images</a:t>
            </a:r>
            <a:r>
              <a:rPr lang="en-US" dirty="0" smtClean="0">
                <a:solidFill>
                  <a:srgbClr val="FF0000"/>
                </a:solidFill>
              </a:rPr>
              <a:t>. Google. </a:t>
            </a:r>
            <a:r>
              <a:rPr lang="en-US" dirty="0" err="1" smtClean="0">
                <a:solidFill>
                  <a:srgbClr val="FF0000"/>
                </a:solidFill>
              </a:rPr>
              <a:t>n.d.</a:t>
            </a:r>
            <a:r>
              <a:rPr lang="en-US" dirty="0" smtClean="0">
                <a:solidFill>
                  <a:srgbClr val="FF0000"/>
                </a:solidFill>
              </a:rPr>
              <a:t> Web.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 March 2013.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8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Scavenging</a:t>
            </a:r>
            <a:endParaRPr lang="en-US" sz="54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DCIM\101_PANA\P10101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15257" r="17564" b="-1122"/>
          <a:stretch/>
        </p:blipFill>
        <p:spPr bwMode="auto">
          <a:xfrm>
            <a:off x="4875212" y="685800"/>
            <a:ext cx="6019800" cy="54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/>
              </a:rPr>
              <a:t>Sample of concrete item students must find</a:t>
            </a:r>
            <a:endParaRPr lang="en-US" sz="36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2" b="184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508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2" y="304800"/>
            <a:ext cx="44196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08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970" y="1481138"/>
            <a:ext cx="573288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05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2" y="1676400"/>
            <a:ext cx="10360501" cy="839161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900" dirty="0">
                <a:solidFill>
                  <a:schemeClr val="accent1"/>
                </a:solidFill>
              </a:rPr>
              <a:t>3. Self –Assessment of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612" y="2895600"/>
            <a:ext cx="5866051" cy="655593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 did you learn?</a:t>
            </a:r>
          </a:p>
          <a:p>
            <a:endParaRPr lang="en-US" sz="4000" dirty="0"/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4439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Domain of learning that primarily </a:t>
            </a:r>
            <a:r>
              <a:rPr lang="en-US" sz="4000" b="1" dirty="0">
                <a:solidFill>
                  <a:srgbClr val="FF0000"/>
                </a:solidFill>
              </a:rPr>
              <a:t>engages </a:t>
            </a:r>
            <a:r>
              <a:rPr lang="en-US" sz="4000" b="1" dirty="0" smtClean="0">
                <a:solidFill>
                  <a:srgbClr val="FF0000"/>
                </a:solidFill>
              </a:rPr>
              <a:t>emotional </a:t>
            </a:r>
            <a:r>
              <a:rPr lang="en-US" sz="4000" b="1" dirty="0">
                <a:solidFill>
                  <a:srgbClr val="FF0000"/>
                </a:solidFill>
              </a:rPr>
              <a:t>factors and </a:t>
            </a:r>
            <a:r>
              <a:rPr lang="en-US" sz="4000" b="1" dirty="0" smtClean="0">
                <a:solidFill>
                  <a:srgbClr val="FF0000"/>
                </a:solidFill>
              </a:rPr>
              <a:t>attitudes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Empathy exercise: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Working with the Affective Domain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5269" y="5791200"/>
            <a:ext cx="1021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“Affective Domain.”</a:t>
            </a:r>
            <a:r>
              <a:rPr lang="en-US" i="1" dirty="0"/>
              <a:t>Teaching Today. </a:t>
            </a:r>
            <a:r>
              <a:rPr lang="en-US" i="1" dirty="0" smtClean="0"/>
              <a:t> </a:t>
            </a:r>
            <a:r>
              <a:rPr lang="en-US" dirty="0" smtClean="0"/>
              <a:t>Glencoe </a:t>
            </a:r>
            <a:r>
              <a:rPr lang="en-US" dirty="0"/>
              <a:t>Glossary. N.d.Web. 24 Mar 2013.</a:t>
            </a:r>
          </a:p>
        </p:txBody>
      </p:sp>
      <p:pic>
        <p:nvPicPr>
          <p:cNvPr id="1026" name="Picture 2" descr="C:\Users\Regina\AppData\Local\Microsoft\Windows\Temporary Internet Files\Content.IE5\1LUZA6Q2\MC9002821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46631" y="2200786"/>
            <a:ext cx="289438" cy="29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egina\AppData\Local\Microsoft\Windows\Temporary Internet Files\Content.IE5\1LUZA6Q2\MC9002821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6" y="5671915"/>
            <a:ext cx="297425" cy="30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52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441" y="2133600"/>
            <a:ext cx="10969943" cy="387369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Focused listing, no stakes writing, round robin reporting at the end of the tri-partite project.</a:t>
            </a:r>
          </a:p>
          <a:p>
            <a:pPr marL="109728" indent="0">
              <a:buNone/>
            </a:pPr>
            <a:endParaRPr lang="en-US" sz="4400" dirty="0" smtClean="0"/>
          </a:p>
          <a:p>
            <a:r>
              <a:rPr lang="en-US" sz="4000" dirty="0" smtClean="0"/>
              <a:t>“I learned the building has a third floor.”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self assessment</a:t>
            </a:r>
            <a:endParaRPr lang="en-US" sz="6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65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0212" y="6087988"/>
            <a:ext cx="876299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Nemo</a:t>
            </a:r>
            <a:r>
              <a:rPr lang="en-US" dirty="0" smtClean="0"/>
              <a:t>.” </a:t>
            </a:r>
            <a:r>
              <a:rPr lang="en-US" i="1" dirty="0" smtClean="0"/>
              <a:t>New York Times</a:t>
            </a:r>
            <a:r>
              <a:rPr lang="en-US" dirty="0" smtClean="0"/>
              <a:t>. NYTimes.com. 8 Feb 2013. Web. 10 Feb 2013.</a:t>
            </a:r>
          </a:p>
        </p:txBody>
      </p:sp>
      <p:pic>
        <p:nvPicPr>
          <p:cNvPr id="5" name="Picture 4" descr="http://graphics8.nytimes.com/images/2013/02/09/nyregion/20130209_511_snow-slide-1XGE/20130209_511_snow-slide-1XGE-hpLarg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4" b="18157"/>
          <a:stretch/>
        </p:blipFill>
        <p:spPr bwMode="auto">
          <a:xfrm>
            <a:off x="989012" y="0"/>
            <a:ext cx="10176808" cy="571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Regina\AppData\Local\Microsoft\Windows\Temporary Internet Files\Content.IE5\A11GL5VN\MC90007874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3917468"/>
            <a:ext cx="846417" cy="154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2" y="914400"/>
            <a:ext cx="4495800" cy="517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25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0212" y="6087988"/>
            <a:ext cx="876299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Nemo</a:t>
            </a:r>
            <a:r>
              <a:rPr lang="en-US" dirty="0" smtClean="0"/>
              <a:t>.” </a:t>
            </a:r>
            <a:r>
              <a:rPr lang="en-US" i="1" dirty="0" smtClean="0"/>
              <a:t>New York Times</a:t>
            </a:r>
            <a:r>
              <a:rPr lang="en-US" dirty="0" smtClean="0"/>
              <a:t>. NYTimes.com. 8 Feb 2013. Web. 10 Feb 2013.</a:t>
            </a:r>
          </a:p>
        </p:txBody>
      </p:sp>
      <p:pic>
        <p:nvPicPr>
          <p:cNvPr id="5" name="Picture 4" descr="http://graphics8.nytimes.com/images/2013/02/09/nyregion/20130209_511_snow-slide-1XGE/20130209_511_snow-slide-1XGE-hpLarg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4" b="18157"/>
          <a:stretch/>
        </p:blipFill>
        <p:spPr bwMode="auto">
          <a:xfrm>
            <a:off x="989012" y="0"/>
            <a:ext cx="10176808" cy="571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Regina\AppData\Local\Microsoft\Windows\Temporary Internet Files\Content.IE5\A11GL5VN\MC90007874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3917468"/>
            <a:ext cx="846417" cy="154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752601"/>
            <a:ext cx="10969943" cy="36576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Students engaging </a:t>
            </a:r>
            <a:r>
              <a:rPr lang="en-US" sz="2800" dirty="0">
                <a:solidFill>
                  <a:srgbClr val="FF0000"/>
                </a:solidFill>
              </a:rPr>
              <a:t>with peers</a:t>
            </a:r>
            <a:r>
              <a:rPr lang="en-US" sz="2800" dirty="0" smtClean="0">
                <a:solidFill>
                  <a:srgbClr val="FF0000"/>
                </a:solidFill>
              </a:rPr>
              <a:t>;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Students meeting </a:t>
            </a:r>
            <a:r>
              <a:rPr lang="en-US" sz="2800" dirty="0">
                <a:solidFill>
                  <a:srgbClr val="FF0000"/>
                </a:solidFill>
              </a:rPr>
              <a:t>the people and resources that can </a:t>
            </a:r>
            <a:r>
              <a:rPr lang="en-US" sz="2800" dirty="0" smtClean="0">
                <a:solidFill>
                  <a:srgbClr val="FF0000"/>
                </a:solidFill>
              </a:rPr>
              <a:t>help;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Students finding their way</a:t>
            </a:r>
            <a:r>
              <a:rPr lang="en-US" sz="2800" dirty="0">
                <a:solidFill>
                  <a:srgbClr val="FF0000"/>
                </a:solidFill>
              </a:rPr>
              <a:t>; 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Students </a:t>
            </a:r>
            <a:r>
              <a:rPr lang="en-US" sz="2800" dirty="0">
                <a:solidFill>
                  <a:srgbClr val="FF0000"/>
                </a:solidFill>
              </a:rPr>
              <a:t>owning the campus;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Students producing an authentic product that can be shared;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Students collaboratively learning AND teaching.</a:t>
            </a:r>
            <a:endParaRPr lang="en-US" sz="28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1812" y="990600"/>
            <a:ext cx="10969943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Working with the Affective Domain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0" indent="0">
              <a:buNone/>
            </a:pPr>
            <a:r>
              <a:rPr lang="en-US" sz="3200" dirty="0" smtClean="0"/>
              <a:t>1. Information </a:t>
            </a:r>
            <a:r>
              <a:rPr lang="en-US" sz="3200" dirty="0"/>
              <a:t>Scavenger Hunt and Presentation</a:t>
            </a:r>
          </a:p>
          <a:p>
            <a:pPr lvl="1"/>
            <a:r>
              <a:rPr lang="en-US" sz="2800" dirty="0"/>
              <a:t>Rubric assessment of multimodal elements of assignment</a:t>
            </a:r>
          </a:p>
          <a:p>
            <a:pPr marL="109728" lvl="0" indent="0">
              <a:buNone/>
            </a:pPr>
            <a:r>
              <a:rPr lang="en-US" sz="3200" dirty="0"/>
              <a:t>2. </a:t>
            </a:r>
            <a:r>
              <a:rPr lang="en-US" sz="3200" dirty="0" smtClean="0"/>
              <a:t>QR Barcode </a:t>
            </a:r>
            <a:r>
              <a:rPr lang="en-US" sz="3200" dirty="0"/>
              <a:t>Scavenger Hunt as quiz</a:t>
            </a:r>
          </a:p>
          <a:p>
            <a:pPr lvl="1"/>
            <a:r>
              <a:rPr lang="en-US" sz="2800" dirty="0"/>
              <a:t>Required items assess concept attainment </a:t>
            </a:r>
          </a:p>
          <a:p>
            <a:pPr marL="109728" indent="0">
              <a:buNone/>
            </a:pPr>
            <a:r>
              <a:rPr lang="en-US" sz="3200" dirty="0"/>
              <a:t>3. CAT feedback</a:t>
            </a:r>
          </a:p>
          <a:p>
            <a:pPr lvl="1"/>
            <a:r>
              <a:rPr lang="en-US" sz="2800" dirty="0"/>
              <a:t>Self-assessment of student learning</a:t>
            </a:r>
          </a:p>
          <a:p>
            <a:pPr marL="457200" indent="-457200">
              <a:buFont typeface="+mj-lt"/>
              <a:buAutoNum type="arabicPeriod"/>
            </a:pP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Learning Activities &amp; Assessments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565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1.Scavenging People and Information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Learning where and how to find answers</a:t>
            </a:r>
          </a:p>
        </p:txBody>
      </p:sp>
    </p:spTree>
    <p:extLst>
      <p:ext uri="{BB962C8B-B14F-4D97-AF65-F5344CB8AC3E}">
        <p14:creationId xmlns:p14="http://schemas.microsoft.com/office/powerpoint/2010/main" val="42367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441" y="2514600"/>
            <a:ext cx="10969943" cy="2743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500" b="1" dirty="0"/>
              <a:t>Financial </a:t>
            </a:r>
            <a:r>
              <a:rPr lang="en-US" sz="3500" b="1" dirty="0" smtClean="0"/>
              <a:t>Counseling: </a:t>
            </a:r>
            <a:r>
              <a:rPr lang="en-US" sz="3500" dirty="0" smtClean="0"/>
              <a:t>Judy </a:t>
            </a:r>
            <a:r>
              <a:rPr lang="en-US" sz="3500" dirty="0" err="1" smtClean="0"/>
              <a:t>Brandis</a:t>
            </a:r>
            <a:endParaRPr lang="en-US" sz="3500" dirty="0"/>
          </a:p>
          <a:p>
            <a:pPr lvl="0"/>
            <a:r>
              <a:rPr lang="en-US" sz="3500" b="1" dirty="0"/>
              <a:t>Library Home Page (</a:t>
            </a:r>
            <a:r>
              <a:rPr lang="en-US" sz="3500" b="1" dirty="0" smtClean="0"/>
              <a:t>virtual): </a:t>
            </a:r>
            <a:r>
              <a:rPr lang="en-US" sz="3500" dirty="0" smtClean="0"/>
              <a:t>Leslie Murtha</a:t>
            </a:r>
          </a:p>
          <a:p>
            <a:pPr lvl="0"/>
            <a:r>
              <a:rPr lang="en-US" sz="3500" b="1" dirty="0" smtClean="0"/>
              <a:t>Information </a:t>
            </a:r>
            <a:r>
              <a:rPr lang="en-US" sz="3500" b="1" dirty="0"/>
              <a:t>Commons</a:t>
            </a:r>
            <a:r>
              <a:rPr lang="en-US" sz="3500" dirty="0"/>
              <a:t>: Kathy Fritz </a:t>
            </a:r>
            <a:endParaRPr lang="en-US" sz="3500" dirty="0" smtClean="0"/>
          </a:p>
          <a:p>
            <a:pPr lvl="0"/>
            <a:r>
              <a:rPr lang="en-US" sz="3500" b="1" dirty="0" smtClean="0"/>
              <a:t>Counseling </a:t>
            </a:r>
            <a:r>
              <a:rPr lang="en-US" sz="3500" b="1" dirty="0"/>
              <a:t>Center</a:t>
            </a:r>
            <a:r>
              <a:rPr lang="en-US" sz="3500" dirty="0"/>
              <a:t>: Tammy Franco </a:t>
            </a:r>
            <a:endParaRPr lang="en-US" sz="3500" dirty="0" smtClean="0"/>
          </a:p>
          <a:p>
            <a:pPr lvl="0"/>
            <a:r>
              <a:rPr lang="en-US" sz="3500" b="1" dirty="0" smtClean="0"/>
              <a:t>Finding </a:t>
            </a:r>
            <a:r>
              <a:rPr lang="en-US" sz="3500" b="1" dirty="0"/>
              <a:t>and Communicating with Your </a:t>
            </a:r>
            <a:r>
              <a:rPr lang="en-US" sz="3500" b="1" dirty="0" smtClean="0"/>
              <a:t>Professor: </a:t>
            </a:r>
            <a:r>
              <a:rPr lang="en-US" sz="3500" dirty="0" smtClean="0"/>
              <a:t>Pat Gandy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1219200"/>
            <a:ext cx="10969943" cy="106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/>
              </a:rPr>
              <a:t>Five areas of support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219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2412" y="5562600"/>
            <a:ext cx="5298076" cy="914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Interviewing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274638"/>
            <a:ext cx="6891338" cy="516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0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ALPS Project</a:t>
            </a:r>
            <a:endParaRPr lang="en-US" sz="4400" dirty="0"/>
          </a:p>
        </p:txBody>
      </p:sp>
      <p:pic>
        <p:nvPicPr>
          <p:cNvPr id="2050" name="Picture 2" descr="D:\DCIM\101_PANA\P10101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b="2473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57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CB4D22-CC71-4301-BDD0-992E9D528F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662</Words>
  <Application>Microsoft Office PowerPoint</Application>
  <PresentationFormat>Custom</PresentationFormat>
  <Paragraphs>105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Conveying Information for the Affective Domain</vt:lpstr>
      <vt:lpstr>Working with the Affective Domain</vt:lpstr>
      <vt:lpstr>PowerPoint Presentation</vt:lpstr>
      <vt:lpstr>Working with the Affective Domain </vt:lpstr>
      <vt:lpstr>Three Learning Activities &amp; Assessments</vt:lpstr>
      <vt:lpstr>1.Scavenging People and Information</vt:lpstr>
      <vt:lpstr>Five areas of support</vt:lpstr>
      <vt:lpstr>PowerPoint Presentation</vt:lpstr>
      <vt:lpstr>ALPS Project</vt:lpstr>
      <vt:lpstr>PowerPoint Presentation</vt:lpstr>
      <vt:lpstr>2.Application of Learning</vt:lpstr>
      <vt:lpstr>Google</vt:lpstr>
      <vt:lpstr>QR Barcode sampling</vt:lpstr>
      <vt:lpstr>2. QR BAR CODE HUNT </vt:lpstr>
      <vt:lpstr>Scavenging</vt:lpstr>
      <vt:lpstr>Sample of concrete item students must find</vt:lpstr>
      <vt:lpstr>PowerPoint Presentation</vt:lpstr>
      <vt:lpstr>PowerPoint Presentation</vt:lpstr>
      <vt:lpstr>  3. Self –Assessment of Learning</vt:lpstr>
      <vt:lpstr>Results of self assessment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2013-03-20T19:59:30Z</dcterms:created>
  <dcterms:modified xsi:type="dcterms:W3CDTF">2014-07-01T14:11:05Z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TC034606369991</vt:lpwstr>
  </property>
</Properties>
</file>