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Roboto Slab"/>
      <p:regular r:id="rId19"/>
      <p:bold r:id="rId20"/>
    </p:embeddedFont>
    <p:embeddedFont>
      <p:font typeface="Roboto"/>
      <p:regular r:id="rId21"/>
      <p:bold r:id="rId22"/>
      <p:italic r:id="rId23"/>
      <p:boldItalic r:id="rId24"/>
    </p:embeddedFont>
    <p:embeddedFont>
      <p:font typeface="Lora"/>
      <p:regular r:id="rId25"/>
      <p:bold r:id="rId26"/>
      <p:italic r:id="rId27"/>
      <p:boldItalic r:id="rId28"/>
    </p:embeddedFont>
    <p:embeddedFont>
      <p:font typeface="Comfortaa"/>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0D2AFB0-3D6F-4AED-AFBA-96C5F83AE1B3}">
  <a:tblStyle styleId="{A0D2AFB0-3D6F-4AED-AFBA-96C5F83AE1B3}"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22" Type="http://schemas.openxmlformats.org/officeDocument/2006/relationships/font" Target="fonts/Roboto-bold.fntdata"/><Relationship Id="rId21" Type="http://schemas.openxmlformats.org/officeDocument/2006/relationships/font" Target="fonts/Roboto-regular.fntdata"/><Relationship Id="rId24" Type="http://schemas.openxmlformats.org/officeDocument/2006/relationships/font" Target="fonts/Roboto-boldItalic.fntdata"/><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ora-bold.fntdata"/><Relationship Id="rId25" Type="http://schemas.openxmlformats.org/officeDocument/2006/relationships/font" Target="fonts/Lora-regular.fntdata"/><Relationship Id="rId28" Type="http://schemas.openxmlformats.org/officeDocument/2006/relationships/font" Target="fonts/Lora-boldItalic.fntdata"/><Relationship Id="rId27" Type="http://schemas.openxmlformats.org/officeDocument/2006/relationships/font" Target="fonts/Lora-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Comfortaa-regular.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Comfortaa-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RobotoSlab-regular.fntdata"/><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589c4fd1fe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89c4fd1fe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589c4fd1fe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89c4fd1fe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Although this is from a top student in that class, the depth of analysis shown by the ALPESOL student above is not present. Only one paraphrase from the article.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89c4fd1fe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89c4fd1fe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589c4fd1fe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89c4fd1fe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589c4fd1fe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89c4fd1fe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89c4fd1fe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89c4fd1fe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589c4fd1fe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589c4fd1f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589c4fd1fe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89c4fd1fe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89c4fd1fe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89c4fd1fe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89c4fd1fe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89c4fd1fe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589c4fd1fe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89c4fd1fe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570552" y="734175"/>
            <a:ext cx="5783400" cy="14574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lang="en" sz="2400"/>
              <a:t>ALP-ish: Finding the balance between ALP and co-requisite models</a:t>
            </a:r>
            <a:endParaRPr sz="2400"/>
          </a:p>
          <a:p>
            <a:pPr indent="0" lvl="0" marL="0" rtl="0" algn="ctr">
              <a:spcBef>
                <a:spcPts val="0"/>
              </a:spcBef>
              <a:spcAft>
                <a:spcPts val="0"/>
              </a:spcAft>
              <a:buNone/>
            </a:pPr>
            <a:r>
              <a:t/>
            </a:r>
            <a:endParaRPr sz="3000"/>
          </a:p>
        </p:txBody>
      </p:sp>
      <p:sp>
        <p:nvSpPr>
          <p:cNvPr id="64" name="Google Shape;64;p13"/>
          <p:cNvSpPr txBox="1"/>
          <p:nvPr>
            <p:ph idx="1" type="subTitle"/>
          </p:nvPr>
        </p:nvSpPr>
        <p:spPr>
          <a:xfrm>
            <a:off x="311700" y="3308775"/>
            <a:ext cx="7356600" cy="11763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b="1" lang="en" sz="1800"/>
              <a:t>Community College of Baltimore County</a:t>
            </a:r>
            <a:endParaRPr b="1" sz="1800"/>
          </a:p>
          <a:p>
            <a:pPr indent="0" lvl="0" marL="0" rtl="0" algn="r">
              <a:spcBef>
                <a:spcPts val="0"/>
              </a:spcBef>
              <a:spcAft>
                <a:spcPts val="0"/>
              </a:spcAft>
              <a:buNone/>
            </a:pPr>
            <a:r>
              <a:rPr lang="en" sz="1800"/>
              <a:t>Danielle Aldawood</a:t>
            </a:r>
            <a:endParaRPr sz="1800"/>
          </a:p>
          <a:p>
            <a:pPr indent="0" lvl="0" marL="0" rtl="0" algn="r">
              <a:spcBef>
                <a:spcPts val="0"/>
              </a:spcBef>
              <a:spcAft>
                <a:spcPts val="0"/>
              </a:spcAft>
              <a:buNone/>
            </a:pPr>
            <a:r>
              <a:rPr lang="en" sz="1800"/>
              <a:t>Jessica Farrar</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graphicFrame>
        <p:nvGraphicFramePr>
          <p:cNvPr id="121" name="Google Shape;121;p22"/>
          <p:cNvGraphicFramePr/>
          <p:nvPr/>
        </p:nvGraphicFramePr>
        <p:xfrm>
          <a:off x="152400" y="152400"/>
          <a:ext cx="3000000" cy="3000000"/>
        </p:xfrm>
        <a:graphic>
          <a:graphicData uri="http://schemas.openxmlformats.org/drawingml/2006/table">
            <a:tbl>
              <a:tblPr>
                <a:noFill/>
                <a:tableStyleId>{A0D2AFB0-3D6F-4AED-AFBA-96C5F83AE1B3}</a:tableStyleId>
              </a:tblPr>
              <a:tblGrid>
                <a:gridCol w="3497675"/>
                <a:gridCol w="5390550"/>
              </a:tblGrid>
              <a:tr h="432000">
                <a:tc>
                  <a:txBody>
                    <a:bodyPr>
                      <a:noAutofit/>
                    </a:bodyPr>
                    <a:lstStyle/>
                    <a:p>
                      <a:pPr indent="0" lvl="0" marL="0" rtl="0" algn="ctr">
                        <a:spcBef>
                          <a:spcPts val="0"/>
                        </a:spcBef>
                        <a:spcAft>
                          <a:spcPts val="0"/>
                        </a:spcAft>
                        <a:buNone/>
                      </a:pPr>
                      <a:r>
                        <a:rPr b="1" lang="en" sz="1600">
                          <a:solidFill>
                            <a:srgbClr val="FFFFFF"/>
                          </a:solidFill>
                          <a:latin typeface="Lora"/>
                          <a:ea typeface="Lora"/>
                          <a:cs typeface="Lora"/>
                          <a:sym typeface="Lora"/>
                        </a:rPr>
                        <a:t>ESOL 052</a:t>
                      </a:r>
                      <a:endParaRPr b="1" sz="1600">
                        <a:solidFill>
                          <a:srgbClr val="FFFFFF"/>
                        </a:solidFill>
                        <a:latin typeface="Lora"/>
                        <a:ea typeface="Lora"/>
                        <a:cs typeface="Lora"/>
                        <a:sym typeface="Lora"/>
                      </a:endParaRPr>
                    </a:p>
                  </a:txBody>
                  <a:tcPr marT="63500" marB="63500" marR="63500" marL="63500"/>
                </a:tc>
                <a:tc>
                  <a:txBody>
                    <a:bodyPr>
                      <a:noAutofit/>
                    </a:bodyPr>
                    <a:lstStyle/>
                    <a:p>
                      <a:pPr indent="0" lvl="0" marL="0" rtl="0" algn="ctr">
                        <a:spcBef>
                          <a:spcPts val="0"/>
                        </a:spcBef>
                        <a:spcAft>
                          <a:spcPts val="0"/>
                        </a:spcAft>
                        <a:buNone/>
                      </a:pPr>
                      <a:r>
                        <a:rPr b="1" lang="en" sz="1600">
                          <a:solidFill>
                            <a:srgbClr val="FFFFFF"/>
                          </a:solidFill>
                          <a:latin typeface="Lora"/>
                          <a:ea typeface="Lora"/>
                          <a:cs typeface="Lora"/>
                          <a:sym typeface="Lora"/>
                        </a:rPr>
                        <a:t>ALPESOL</a:t>
                      </a:r>
                      <a:endParaRPr b="1" sz="1600">
                        <a:solidFill>
                          <a:srgbClr val="FFFFFF"/>
                        </a:solidFill>
                        <a:latin typeface="Lora"/>
                        <a:ea typeface="Lora"/>
                        <a:cs typeface="Lora"/>
                        <a:sym typeface="Lora"/>
                      </a:endParaRPr>
                    </a:p>
                  </a:txBody>
                  <a:tcPr marT="63500" marB="63500" marR="63500" marL="63500"/>
                </a:tc>
              </a:tr>
              <a:tr h="404425">
                <a:tc gridSpan="2">
                  <a:txBody>
                    <a:bodyPr>
                      <a:noAutofit/>
                    </a:bodyPr>
                    <a:lstStyle/>
                    <a:p>
                      <a:pPr indent="0" lvl="0" marL="0" rtl="0" algn="ctr">
                        <a:spcBef>
                          <a:spcPts val="0"/>
                        </a:spcBef>
                        <a:spcAft>
                          <a:spcPts val="0"/>
                        </a:spcAft>
                        <a:buNone/>
                      </a:pPr>
                      <a:r>
                        <a:rPr i="1" lang="en" sz="1200">
                          <a:solidFill>
                            <a:srgbClr val="FFFFFF"/>
                          </a:solidFill>
                          <a:latin typeface="Comfortaa"/>
                          <a:ea typeface="Comfortaa"/>
                          <a:cs typeface="Comfortaa"/>
                          <a:sym typeface="Comfortaa"/>
                        </a:rPr>
                        <a:t>Based on the readings and your own opinions and experiences, what are some of the benefits and challenges of being bilingual?</a:t>
                      </a:r>
                      <a:endParaRPr i="1" sz="1200">
                        <a:solidFill>
                          <a:srgbClr val="FFFFFF"/>
                        </a:solidFill>
                        <a:latin typeface="Comfortaa"/>
                        <a:ea typeface="Comfortaa"/>
                        <a:cs typeface="Comfortaa"/>
                        <a:sym typeface="Comfortaa"/>
                      </a:endParaRPr>
                    </a:p>
                  </a:txBody>
                  <a:tcPr marT="63500" marB="63500" marR="63500" marL="63500"/>
                </a:tc>
                <a:tc hMerge="1"/>
              </a:tr>
              <a:tr h="4154650">
                <a:tc>
                  <a:txBody>
                    <a:bodyPr>
                      <a:noAutofit/>
                    </a:bodyPr>
                    <a:lstStyle/>
                    <a:p>
                      <a:pPr indent="0" lvl="0" marL="0" rtl="0" algn="l">
                        <a:spcBef>
                          <a:spcPts val="0"/>
                        </a:spcBef>
                        <a:spcAft>
                          <a:spcPts val="0"/>
                        </a:spcAft>
                        <a:buNone/>
                      </a:pPr>
                      <a:r>
                        <a:rPr lang="en" sz="1200">
                          <a:solidFill>
                            <a:srgbClr val="FFFFFF"/>
                          </a:solidFill>
                          <a:latin typeface="Comfortaa"/>
                          <a:ea typeface="Comfortaa"/>
                          <a:cs typeface="Comfortaa"/>
                          <a:sym typeface="Comfortaa"/>
                        </a:rPr>
                        <a:t>The benefit of being bilingual is that it has a cognitive benefit that helps to improve a person’s attention span that allows them to be able to adjust to the change in environment. Another benefit is that it helps you to connect with other people who are speaking the same language at moment in time. Also, learning new words is a benefit of being bilingual. Another key factor is that it better your memory and most interesting it open your cultural awareness. On the other hand, the challenge of being bilingual is that there tends to be a competition between the correct language to use at the right time which includes mixing the language together. Another challenge is the preference to use one language over the other because a person is more exposed to one more than the other.</a:t>
                      </a:r>
                      <a:endParaRPr sz="1200">
                        <a:solidFill>
                          <a:srgbClr val="FFFFFF"/>
                        </a:solidFill>
                        <a:latin typeface="Comfortaa"/>
                        <a:ea typeface="Comfortaa"/>
                        <a:cs typeface="Comfortaa"/>
                        <a:sym typeface="Comfortaa"/>
                      </a:endParaRPr>
                    </a:p>
                  </a:txBody>
                  <a:tcPr marT="63500" marB="63500" marR="63500" marL="63500"/>
                </a:tc>
                <a:tc>
                  <a:txBody>
                    <a:bodyPr>
                      <a:noAutofit/>
                    </a:bodyPr>
                    <a:lstStyle/>
                    <a:p>
                      <a:pPr indent="0" lvl="0" marL="0" rtl="0" algn="l">
                        <a:spcBef>
                          <a:spcPts val="0"/>
                        </a:spcBef>
                        <a:spcAft>
                          <a:spcPts val="0"/>
                        </a:spcAft>
                        <a:buNone/>
                      </a:pPr>
                      <a:r>
                        <a:rPr lang="en" sz="1200">
                          <a:solidFill>
                            <a:srgbClr val="FFFFFF"/>
                          </a:solidFill>
                          <a:latin typeface="Comfortaa"/>
                          <a:ea typeface="Comfortaa"/>
                          <a:cs typeface="Comfortaa"/>
                          <a:sym typeface="Comfortaa"/>
                        </a:rPr>
                        <a:t>Being bilingual improves one’s life in many ways, but at the same time, bilingualism can be very challenging for developing individuals as both languages are active in the brain at the same time which in turn leads to competition among these languages. </a:t>
                      </a:r>
                      <a:r>
                        <a:rPr b="1" lang="en" sz="1200" u="sng">
                          <a:solidFill>
                            <a:schemeClr val="accent6"/>
                          </a:solidFill>
                          <a:latin typeface="Comfortaa"/>
                          <a:ea typeface="Comfortaa"/>
                          <a:cs typeface="Comfortaa"/>
                          <a:sym typeface="Comfortaa"/>
                        </a:rPr>
                        <a:t>According to Judith Kroll,</a:t>
                      </a:r>
                      <a:r>
                        <a:rPr lang="en" sz="1200">
                          <a:solidFill>
                            <a:schemeClr val="accent6"/>
                          </a:solidFill>
                          <a:latin typeface="Comfortaa"/>
                          <a:ea typeface="Comfortaa"/>
                          <a:cs typeface="Comfortaa"/>
                          <a:sym typeface="Comfortaa"/>
                        </a:rPr>
                        <a:t> </a:t>
                      </a:r>
                      <a:r>
                        <a:rPr lang="en" sz="1200">
                          <a:solidFill>
                            <a:srgbClr val="FFFFFF"/>
                          </a:solidFill>
                          <a:latin typeface="Comfortaa"/>
                          <a:ea typeface="Comfortaa"/>
                          <a:cs typeface="Comfortaa"/>
                          <a:sym typeface="Comfortaa"/>
                        </a:rPr>
                        <a:t>she mentioned that frequently, bilingual’s dialects compete because both dialects are active in the brain and most times merge. Being bilingual can improve one’s cognitive skills, increase the level of attention, and make one open-minded. Bilinguals tend to have stronger and flexible cognitive abilities as the brain immediately adapt to balancing both languages which positively affects the brain’s executive function like solving logic problems, multitasking, profound reasoning and maintain a prominent level of focus/ attention. Since bilinguals continuously switch between languages, they are likely to be better at performing different tasks simultaneously- this happens if the functions are not of exact nature. Bilingual speakers were also shown to have more efficient monitoring systems – </a:t>
                      </a:r>
                      <a:r>
                        <a:rPr b="1" lang="en" sz="1200" u="sng">
                          <a:solidFill>
                            <a:schemeClr val="accent6"/>
                          </a:solidFill>
                          <a:latin typeface="Comfortaa"/>
                          <a:ea typeface="Comfortaa"/>
                          <a:cs typeface="Comfortaa"/>
                          <a:sym typeface="Comfortaa"/>
                        </a:rPr>
                        <a:t>a study compared babies brought up learning more than more language with those exposed to just one, it found differences in where the babies looked when people talk.</a:t>
                      </a:r>
                      <a:r>
                        <a:rPr lang="en" sz="1200">
                          <a:solidFill>
                            <a:schemeClr val="accent6"/>
                          </a:solidFill>
                          <a:latin typeface="Comfortaa"/>
                          <a:ea typeface="Comfortaa"/>
                          <a:cs typeface="Comfortaa"/>
                          <a:sym typeface="Comfortaa"/>
                        </a:rPr>
                        <a:t> </a:t>
                      </a:r>
                      <a:r>
                        <a:rPr lang="en" sz="1200">
                          <a:solidFill>
                            <a:srgbClr val="FFFFFF"/>
                          </a:solidFill>
                          <a:latin typeface="Comfortaa"/>
                          <a:ea typeface="Comfortaa"/>
                          <a:cs typeface="Comfortaa"/>
                          <a:sym typeface="Comfortaa"/>
                        </a:rPr>
                        <a:t>The bilingual babies focused on the mouth rather than the eyes of the speaker.</a:t>
                      </a:r>
                      <a:endParaRPr sz="1200">
                        <a:solidFill>
                          <a:srgbClr val="FFFFFF"/>
                        </a:solidFill>
                        <a:latin typeface="Comfortaa"/>
                        <a:ea typeface="Comfortaa"/>
                        <a:cs typeface="Comfortaa"/>
                        <a:sym typeface="Comfortaa"/>
                      </a:endParaRPr>
                    </a:p>
                  </a:txBody>
                  <a:tcPr marT="63500" marB="63500" marR="63500" marL="6350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graphicFrame>
        <p:nvGraphicFramePr>
          <p:cNvPr id="126" name="Google Shape;126;p23"/>
          <p:cNvGraphicFramePr/>
          <p:nvPr/>
        </p:nvGraphicFramePr>
        <p:xfrm>
          <a:off x="152400" y="152400"/>
          <a:ext cx="3000000" cy="3000000"/>
        </p:xfrm>
        <a:graphic>
          <a:graphicData uri="http://schemas.openxmlformats.org/drawingml/2006/table">
            <a:tbl>
              <a:tblPr>
                <a:noFill/>
                <a:tableStyleId>{A0D2AFB0-3D6F-4AED-AFBA-96C5F83AE1B3}</a:tableStyleId>
              </a:tblPr>
              <a:tblGrid>
                <a:gridCol w="4419600"/>
                <a:gridCol w="4468625"/>
              </a:tblGrid>
              <a:tr h="432000">
                <a:tc>
                  <a:txBody>
                    <a:bodyPr>
                      <a:noAutofit/>
                    </a:bodyPr>
                    <a:lstStyle/>
                    <a:p>
                      <a:pPr indent="0" lvl="0" marL="0" rtl="0" algn="ctr">
                        <a:spcBef>
                          <a:spcPts val="0"/>
                        </a:spcBef>
                        <a:spcAft>
                          <a:spcPts val="0"/>
                        </a:spcAft>
                        <a:buNone/>
                      </a:pPr>
                      <a:r>
                        <a:rPr b="1" lang="en" sz="1600">
                          <a:solidFill>
                            <a:srgbClr val="FFFFFF"/>
                          </a:solidFill>
                          <a:latin typeface="Lora"/>
                          <a:ea typeface="Lora"/>
                          <a:cs typeface="Lora"/>
                          <a:sym typeface="Lora"/>
                        </a:rPr>
                        <a:t>ESOL 052</a:t>
                      </a:r>
                      <a:endParaRPr b="1" sz="1600">
                        <a:solidFill>
                          <a:srgbClr val="FFFFFF"/>
                        </a:solidFill>
                        <a:latin typeface="Lora"/>
                        <a:ea typeface="Lora"/>
                        <a:cs typeface="Lora"/>
                        <a:sym typeface="Lora"/>
                      </a:endParaRPr>
                    </a:p>
                  </a:txBody>
                  <a:tcPr marT="63500" marB="63500" marR="63500" marL="63500"/>
                </a:tc>
                <a:tc>
                  <a:txBody>
                    <a:bodyPr>
                      <a:noAutofit/>
                    </a:bodyPr>
                    <a:lstStyle/>
                    <a:p>
                      <a:pPr indent="0" lvl="0" marL="0" rtl="0" algn="ctr">
                        <a:spcBef>
                          <a:spcPts val="0"/>
                        </a:spcBef>
                        <a:spcAft>
                          <a:spcPts val="0"/>
                        </a:spcAft>
                        <a:buNone/>
                      </a:pPr>
                      <a:r>
                        <a:rPr b="1" lang="en" sz="1600">
                          <a:solidFill>
                            <a:srgbClr val="FFFFFF"/>
                          </a:solidFill>
                          <a:latin typeface="Lora"/>
                          <a:ea typeface="Lora"/>
                          <a:cs typeface="Lora"/>
                          <a:sym typeface="Lora"/>
                        </a:rPr>
                        <a:t>ALPESOL</a:t>
                      </a:r>
                      <a:endParaRPr b="1" sz="1600">
                        <a:solidFill>
                          <a:srgbClr val="FFFFFF"/>
                        </a:solidFill>
                        <a:latin typeface="Lora"/>
                        <a:ea typeface="Lora"/>
                        <a:cs typeface="Lora"/>
                        <a:sym typeface="Lora"/>
                      </a:endParaRPr>
                    </a:p>
                  </a:txBody>
                  <a:tcPr marT="63500" marB="63500" marR="63500" marL="63500"/>
                </a:tc>
              </a:tr>
              <a:tr h="543900">
                <a:tc gridSpan="2">
                  <a:txBody>
                    <a:bodyPr>
                      <a:noAutofit/>
                    </a:bodyPr>
                    <a:lstStyle/>
                    <a:p>
                      <a:pPr indent="0" lvl="0" marL="0" rtl="0" algn="ctr">
                        <a:lnSpc>
                          <a:spcPct val="115000"/>
                        </a:lnSpc>
                        <a:spcBef>
                          <a:spcPts val="0"/>
                        </a:spcBef>
                        <a:spcAft>
                          <a:spcPts val="0"/>
                        </a:spcAft>
                        <a:buNone/>
                      </a:pPr>
                      <a:r>
                        <a:rPr lang="en">
                          <a:solidFill>
                            <a:srgbClr val="FFFFFF"/>
                          </a:solidFill>
                          <a:latin typeface="Lora"/>
                          <a:ea typeface="Lora"/>
                          <a:cs typeface="Lora"/>
                          <a:sym typeface="Lora"/>
                        </a:rPr>
                        <a:t>After reading "Obama, Trump and the myth of a post-racial America", </a:t>
                      </a:r>
                      <a:r>
                        <a:rPr lang="en">
                          <a:solidFill>
                            <a:srgbClr val="FFFFFF"/>
                          </a:solidFill>
                        </a:rPr>
                        <a:t>explain why the U.S. cannot claim to be post-racial. </a:t>
                      </a:r>
                      <a:endParaRPr i="1">
                        <a:solidFill>
                          <a:srgbClr val="FFFFFF"/>
                        </a:solidFill>
                        <a:latin typeface="Comfortaa"/>
                        <a:ea typeface="Comfortaa"/>
                        <a:cs typeface="Comfortaa"/>
                        <a:sym typeface="Comfortaa"/>
                      </a:endParaRPr>
                    </a:p>
                  </a:txBody>
                  <a:tcPr marT="63500" marB="63500" marR="63500" marL="63500"/>
                </a:tc>
                <a:tc hMerge="1"/>
              </a:tr>
              <a:tr h="4154650">
                <a:tc>
                  <a:txBody>
                    <a:bodyPr>
                      <a:noAutofit/>
                    </a:bodyPr>
                    <a:lstStyle/>
                    <a:p>
                      <a:pPr indent="0" lvl="0" marL="0" rtl="0" algn="l">
                        <a:lnSpc>
                          <a:spcPct val="115000"/>
                        </a:lnSpc>
                        <a:spcBef>
                          <a:spcPts val="0"/>
                        </a:spcBef>
                        <a:spcAft>
                          <a:spcPts val="0"/>
                        </a:spcAft>
                        <a:buNone/>
                      </a:pPr>
                      <a:r>
                        <a:rPr lang="en">
                          <a:solidFill>
                            <a:srgbClr val="FFFFFF"/>
                          </a:solidFill>
                        </a:rPr>
                        <a:t>The U.S. cannot claim to be post-racial because of many reasons. Despite Obama being the first African American president in 2008, America did not become post -racial even though people believed it did. Today, we see how the U.S. isn’t a post-racial country. In the article “Obama, Trump and the myth of a post-racial America,” </a:t>
                      </a:r>
                      <a:r>
                        <a:rPr lang="en">
                          <a:solidFill>
                            <a:schemeClr val="accent6"/>
                          </a:solidFill>
                        </a:rPr>
                        <a:t>Shirley N. Weber says there is uneven access to quality education, assumptions of criminality, low academic expectations, over-policing of communities of color, over-incarceration of black youths and apparent disregard for the lives of unarmed black men at the hands of police.</a:t>
                      </a:r>
                      <a:r>
                        <a:rPr lang="en">
                          <a:solidFill>
                            <a:srgbClr val="FFFFFF"/>
                          </a:solidFill>
                        </a:rPr>
                        <a:t> The above reasons show discrimination in the country.</a:t>
                      </a:r>
                      <a:endParaRPr>
                        <a:solidFill>
                          <a:srgbClr val="FFFFFF"/>
                        </a:solidFill>
                        <a:latin typeface="Comfortaa"/>
                        <a:ea typeface="Comfortaa"/>
                        <a:cs typeface="Comfortaa"/>
                        <a:sym typeface="Comfortaa"/>
                      </a:endParaRPr>
                    </a:p>
                  </a:txBody>
                  <a:tcPr marT="63500" marB="63500" marR="63500" marL="63500"/>
                </a:tc>
                <a:tc>
                  <a:txBody>
                    <a:bodyPr>
                      <a:noAutofit/>
                    </a:bodyPr>
                    <a:lstStyle/>
                    <a:p>
                      <a:pPr indent="0" lvl="0" marL="0" rtl="0" algn="l">
                        <a:lnSpc>
                          <a:spcPct val="115000"/>
                        </a:lnSpc>
                        <a:spcBef>
                          <a:spcPts val="0"/>
                        </a:spcBef>
                        <a:spcAft>
                          <a:spcPts val="0"/>
                        </a:spcAft>
                        <a:buNone/>
                      </a:pPr>
                      <a:r>
                        <a:rPr lang="en" sz="1350">
                          <a:solidFill>
                            <a:srgbClr val="FFFFFF"/>
                          </a:solidFill>
                        </a:rPr>
                        <a:t>The U.S. cannot say that it is post-racial, because racism still is present in the country. Many believed that it was post-racial because the U.S. elected </a:t>
                      </a:r>
                      <a:r>
                        <a:rPr lang="en" sz="1350">
                          <a:solidFill>
                            <a:schemeClr val="accent6"/>
                          </a:solidFill>
                        </a:rPr>
                        <a:t>“the first African-American president” (Weber,1)</a:t>
                      </a:r>
                      <a:r>
                        <a:rPr lang="en" sz="1350">
                          <a:solidFill>
                            <a:srgbClr val="FFFFFF"/>
                          </a:solidFill>
                        </a:rPr>
                        <a:t>, but even the African-American president himself said, </a:t>
                      </a:r>
                      <a:r>
                        <a:rPr lang="en" sz="1350">
                          <a:solidFill>
                            <a:schemeClr val="accent6"/>
                          </a:solidFill>
                        </a:rPr>
                        <a:t>“‘I have never been so naïve as to believe that we can get beyond our racial divisions in a single election cycle, or with a single candidacy.’” (Weber, 6)</a:t>
                      </a:r>
                      <a:r>
                        <a:rPr lang="en" sz="1350">
                          <a:solidFill>
                            <a:srgbClr val="FFFFFF"/>
                          </a:solidFill>
                        </a:rPr>
                        <a:t>. Him being president was actually what heightened racism in the U.S. because it pushed the, </a:t>
                      </a:r>
                      <a:r>
                        <a:rPr lang="en" sz="1350">
                          <a:solidFill>
                            <a:schemeClr val="accent6"/>
                          </a:solidFill>
                        </a:rPr>
                        <a:t>“resurgent white supremacists who had rebranded themselves the alt-right” (Weber, 9). </a:t>
                      </a:r>
                      <a:r>
                        <a:rPr lang="en" sz="1350">
                          <a:solidFill>
                            <a:srgbClr val="FFFFFF"/>
                          </a:solidFill>
                        </a:rPr>
                        <a:t>It put the nation back into white vs black and made it possible for Trump to become elected. The U.S. was making progress towards racial equality, but racism still exist so they can not say that their nation is post-racial.</a:t>
                      </a:r>
                      <a:endParaRPr sz="1350">
                        <a:solidFill>
                          <a:srgbClr val="FFFFFF"/>
                        </a:solidFill>
                        <a:latin typeface="Comfortaa"/>
                        <a:ea typeface="Comfortaa"/>
                        <a:cs typeface="Comfortaa"/>
                        <a:sym typeface="Comfortaa"/>
                      </a:endParaRPr>
                    </a:p>
                  </a:txBody>
                  <a:tcPr marT="63500" marB="63500" marR="63500" marL="6350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chemeClr val="accent5"/>
                </a:solidFill>
              </a:rPr>
              <a:t>Questions or Comments?</a:t>
            </a:r>
            <a:endParaRPr>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Outline</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Overview of ALPESOL and co-requisite models</a:t>
            </a:r>
            <a:endParaRPr i="1" sz="2200">
              <a:solidFill>
                <a:schemeClr val="accent5"/>
              </a:solidFill>
              <a:latin typeface="Arial"/>
              <a:ea typeface="Arial"/>
              <a:cs typeface="Arial"/>
              <a:sym typeface="Arial"/>
            </a:endParaRPr>
          </a:p>
          <a:p>
            <a:pPr indent="-368300" lvl="0" marL="4572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Trajectory of the ALPESOL program at CCBC</a:t>
            </a:r>
            <a:endParaRPr i="1" sz="2200">
              <a:solidFill>
                <a:schemeClr val="accent5"/>
              </a:solidFill>
              <a:latin typeface="Arial"/>
              <a:ea typeface="Arial"/>
              <a:cs typeface="Arial"/>
              <a:sym typeface="Arial"/>
            </a:endParaRPr>
          </a:p>
          <a:p>
            <a:pPr indent="-368300" lvl="0" marL="4572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Future modifications</a:t>
            </a:r>
            <a:endParaRPr i="1" sz="2200">
              <a:solidFill>
                <a:schemeClr val="accent5"/>
              </a:solidFill>
              <a:latin typeface="Arial"/>
              <a:ea typeface="Arial"/>
              <a:cs typeface="Arial"/>
              <a:sym typeface="Arial"/>
            </a:endParaRPr>
          </a:p>
          <a:p>
            <a:pPr indent="-368300" lvl="0" marL="4572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Course materials for ALPESOL</a:t>
            </a:r>
            <a:endParaRPr i="1" sz="2200">
              <a:solidFill>
                <a:schemeClr val="accent5"/>
              </a:solidFill>
              <a:latin typeface="Arial"/>
              <a:ea typeface="Arial"/>
              <a:cs typeface="Arial"/>
              <a:sym typeface="Arial"/>
            </a:endParaRPr>
          </a:p>
          <a:p>
            <a:pPr indent="-368300" lvl="1" marL="9144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Readings</a:t>
            </a:r>
            <a:endParaRPr i="1" sz="2200">
              <a:solidFill>
                <a:schemeClr val="accent5"/>
              </a:solidFill>
              <a:latin typeface="Arial"/>
              <a:ea typeface="Arial"/>
              <a:cs typeface="Arial"/>
              <a:sym typeface="Arial"/>
            </a:endParaRPr>
          </a:p>
          <a:p>
            <a:pPr indent="-368300" lvl="1" marL="9144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Writing skills topics</a:t>
            </a:r>
            <a:endParaRPr i="1" sz="2200">
              <a:solidFill>
                <a:schemeClr val="accent5"/>
              </a:solidFill>
              <a:latin typeface="Arial"/>
              <a:ea typeface="Arial"/>
              <a:cs typeface="Arial"/>
              <a:sym typeface="Arial"/>
            </a:endParaRPr>
          </a:p>
          <a:p>
            <a:pPr indent="-368300" lvl="1" marL="9144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Writing Assignments</a:t>
            </a:r>
            <a:endParaRPr i="1" sz="2200">
              <a:solidFill>
                <a:schemeClr val="accent5"/>
              </a:solidFill>
              <a:latin typeface="Arial"/>
              <a:ea typeface="Arial"/>
              <a:cs typeface="Arial"/>
              <a:sym typeface="Arial"/>
            </a:endParaRPr>
          </a:p>
          <a:p>
            <a:pPr indent="-368300" lvl="0" marL="457200" rtl="0" algn="l">
              <a:spcBef>
                <a:spcPts val="0"/>
              </a:spcBef>
              <a:spcAft>
                <a:spcPts val="0"/>
              </a:spcAft>
              <a:buClr>
                <a:schemeClr val="accent5"/>
              </a:buClr>
              <a:buSzPts val="2200"/>
              <a:buFont typeface="Arial"/>
              <a:buChar char="●"/>
            </a:pPr>
            <a:r>
              <a:rPr i="1" lang="en" sz="2200">
                <a:solidFill>
                  <a:schemeClr val="accent5"/>
                </a:solidFill>
                <a:latin typeface="Arial"/>
                <a:ea typeface="Arial"/>
                <a:cs typeface="Arial"/>
                <a:sym typeface="Arial"/>
              </a:rPr>
              <a:t>Benefits</a:t>
            </a:r>
            <a:endParaRPr i="1" sz="2200">
              <a:solidFill>
                <a:schemeClr val="accent5"/>
              </a:solidFill>
              <a:latin typeface="Arial"/>
              <a:ea typeface="Arial"/>
              <a:cs typeface="Arial"/>
              <a:sym typeface="Arial"/>
            </a:endParaRPr>
          </a:p>
          <a:p>
            <a:pPr indent="0" lvl="0" marL="0" rtl="0" algn="l">
              <a:spcBef>
                <a:spcPts val="0"/>
              </a:spcBef>
              <a:spcAft>
                <a:spcPts val="0"/>
              </a:spcAft>
              <a:buNone/>
            </a:pPr>
            <a:r>
              <a:t/>
            </a:r>
            <a:endParaRPr i="1" sz="110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graphicFrame>
        <p:nvGraphicFramePr>
          <p:cNvPr id="75" name="Google Shape;75;p15"/>
          <p:cNvGraphicFramePr/>
          <p:nvPr/>
        </p:nvGraphicFramePr>
        <p:xfrm>
          <a:off x="0" y="76200"/>
          <a:ext cx="3000000" cy="3000000"/>
        </p:xfrm>
        <a:graphic>
          <a:graphicData uri="http://schemas.openxmlformats.org/drawingml/2006/table">
            <a:tbl>
              <a:tblPr>
                <a:noFill/>
                <a:tableStyleId>{A0D2AFB0-3D6F-4AED-AFBA-96C5F83AE1B3}</a:tableStyleId>
              </a:tblPr>
              <a:tblGrid>
                <a:gridCol w="4617350"/>
                <a:gridCol w="4617350"/>
              </a:tblGrid>
              <a:tr h="756725">
                <a:tc>
                  <a:txBody>
                    <a:bodyPr>
                      <a:noAutofit/>
                    </a:bodyPr>
                    <a:lstStyle/>
                    <a:p>
                      <a:pPr indent="0" lvl="0" marL="0" rtl="0" algn="ctr">
                        <a:spcBef>
                          <a:spcPts val="0"/>
                        </a:spcBef>
                        <a:spcAft>
                          <a:spcPts val="0"/>
                        </a:spcAft>
                        <a:buNone/>
                      </a:pPr>
                      <a:r>
                        <a:rPr b="1" i="1" lang="en" sz="2000">
                          <a:solidFill>
                            <a:schemeClr val="accent5"/>
                          </a:solidFill>
                        </a:rPr>
                        <a:t>ALP Model Characteristics</a:t>
                      </a:r>
                      <a:endParaRPr b="1" i="1" sz="2000">
                        <a:solidFill>
                          <a:schemeClr val="accent5"/>
                        </a:solidFill>
                      </a:endParaRPr>
                    </a:p>
                  </a:txBody>
                  <a:tcPr marT="63500" marB="63500" marR="63500" marL="63500"/>
                </a:tc>
                <a:tc>
                  <a:txBody>
                    <a:bodyPr>
                      <a:noAutofit/>
                    </a:bodyPr>
                    <a:lstStyle/>
                    <a:p>
                      <a:pPr indent="0" lvl="0" marL="0" rtl="0" algn="ctr">
                        <a:spcBef>
                          <a:spcPts val="0"/>
                        </a:spcBef>
                        <a:spcAft>
                          <a:spcPts val="0"/>
                        </a:spcAft>
                        <a:buNone/>
                      </a:pPr>
                      <a:r>
                        <a:rPr b="1" i="1" lang="en" sz="2000">
                          <a:solidFill>
                            <a:schemeClr val="accent5"/>
                          </a:solidFill>
                        </a:rPr>
                        <a:t>Co-Requisite Model Characteristics</a:t>
                      </a:r>
                      <a:endParaRPr b="1" i="1" sz="2000">
                        <a:solidFill>
                          <a:schemeClr val="accent5"/>
                        </a:solidFill>
                      </a:endParaRPr>
                    </a:p>
                  </a:txBody>
                  <a:tcPr marT="63500" marB="63500" marR="63500" marL="63500"/>
                </a:tc>
              </a:tr>
              <a:tr h="4234375">
                <a:tc>
                  <a:txBody>
                    <a:bodyPr>
                      <a:noAutofit/>
                    </a:bodyPr>
                    <a:lstStyle/>
                    <a:p>
                      <a:pPr indent="-330200" lvl="0" marL="457200" rtl="0" algn="l">
                        <a:spcBef>
                          <a:spcPts val="0"/>
                        </a:spcBef>
                        <a:spcAft>
                          <a:spcPts val="0"/>
                        </a:spcAft>
                        <a:buClr>
                          <a:srgbClr val="FFFFFF"/>
                        </a:buClr>
                        <a:buSzPts val="1600"/>
                        <a:buChar char="●"/>
                      </a:pPr>
                      <a:r>
                        <a:rPr i="1" lang="en" sz="1600">
                          <a:solidFill>
                            <a:srgbClr val="FFFFFF"/>
                          </a:solidFill>
                        </a:rPr>
                        <a:t>Developmental course (ESL) serves as a support course</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Is often only 1 or 2 credits</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Does not require students to engage in further assessment</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Provides students with additional instruction/scaffolding to complete the credit course</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Same instructor for both the developmental and credit course</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Small class size in order to provide meaningful support</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Shortened pipeline into credit courses</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Instructor addresses affective filter</a:t>
                      </a:r>
                      <a:endParaRPr i="1" sz="1600">
                        <a:solidFill>
                          <a:srgbClr val="FFFFFF"/>
                        </a:solidFill>
                      </a:endParaRPr>
                    </a:p>
                  </a:txBody>
                  <a:tcPr marT="63500" marB="63500" marR="63500" marL="63500"/>
                </a:tc>
                <a:tc>
                  <a:txBody>
                    <a:bodyPr>
                      <a:noAutofit/>
                    </a:bodyPr>
                    <a:lstStyle/>
                    <a:p>
                      <a:pPr indent="-330200" lvl="0" marL="457200" rtl="0" algn="l">
                        <a:spcBef>
                          <a:spcPts val="0"/>
                        </a:spcBef>
                        <a:spcAft>
                          <a:spcPts val="0"/>
                        </a:spcAft>
                        <a:buClr>
                          <a:srgbClr val="FFFFFF"/>
                        </a:buClr>
                        <a:buSzPts val="1600"/>
                        <a:buChar char="●"/>
                      </a:pPr>
                      <a:r>
                        <a:rPr i="1" lang="en" sz="1600">
                          <a:solidFill>
                            <a:srgbClr val="FFFFFF"/>
                          </a:solidFill>
                        </a:rPr>
                        <a:t>Students take linked credit and non-credit courses</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Both courses are often full credit (3 credits)</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Both courses involve assessment</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May entail thematic/content crossover between the courses</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May be taught by the same instructor</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Allows for some support and scaffolding </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Small class size in non-credit course</a:t>
                      </a:r>
                      <a:endParaRPr i="1" sz="1600">
                        <a:solidFill>
                          <a:srgbClr val="FFFFFF"/>
                        </a:solidFill>
                      </a:endParaRPr>
                    </a:p>
                    <a:p>
                      <a:pPr indent="-330200" lvl="0" marL="457200" rtl="0" algn="l">
                        <a:spcBef>
                          <a:spcPts val="0"/>
                        </a:spcBef>
                        <a:spcAft>
                          <a:spcPts val="0"/>
                        </a:spcAft>
                        <a:buClr>
                          <a:srgbClr val="FFFFFF"/>
                        </a:buClr>
                        <a:buSzPts val="1600"/>
                        <a:buChar char="●"/>
                      </a:pPr>
                      <a:r>
                        <a:rPr i="1" lang="en" sz="1600">
                          <a:solidFill>
                            <a:srgbClr val="FFFFFF"/>
                          </a:solidFill>
                        </a:rPr>
                        <a:t>Shortened pipeline into credit courses</a:t>
                      </a:r>
                      <a:endParaRPr i="1" sz="1600">
                        <a:solidFill>
                          <a:srgbClr val="FFFFFF"/>
                        </a:solidFill>
                      </a:endParaRPr>
                    </a:p>
                    <a:p>
                      <a:pPr indent="0" lvl="0" marL="0" rtl="0" algn="l">
                        <a:spcBef>
                          <a:spcPts val="0"/>
                        </a:spcBef>
                        <a:spcAft>
                          <a:spcPts val="0"/>
                        </a:spcAft>
                        <a:buNone/>
                      </a:pPr>
                      <a:r>
                        <a:rPr i="1" lang="en" sz="1100"/>
                        <a:t> </a:t>
                      </a:r>
                      <a:endParaRPr i="1" sz="1100"/>
                    </a:p>
                  </a:txBody>
                  <a:tcPr marT="63500" marB="63500" marR="63500" marL="6350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nvSpPr>
        <p:spPr>
          <a:xfrm>
            <a:off x="157350" y="0"/>
            <a:ext cx="8986800" cy="1642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i="1" sz="1100"/>
          </a:p>
          <a:p>
            <a:pPr indent="0" lvl="0" marL="0" rtl="0" algn="l">
              <a:lnSpc>
                <a:spcPct val="115000"/>
              </a:lnSpc>
              <a:spcBef>
                <a:spcPts val="0"/>
              </a:spcBef>
              <a:spcAft>
                <a:spcPts val="0"/>
              </a:spcAft>
              <a:buNone/>
            </a:pPr>
            <a:r>
              <a:t/>
            </a:r>
            <a:endParaRPr i="1" sz="1100"/>
          </a:p>
        </p:txBody>
      </p:sp>
      <p:sp>
        <p:nvSpPr>
          <p:cNvPr id="81" name="Google Shape;81;p16"/>
          <p:cNvSpPr/>
          <p:nvPr/>
        </p:nvSpPr>
        <p:spPr>
          <a:xfrm>
            <a:off x="157350" y="314700"/>
            <a:ext cx="2004000" cy="1327800"/>
          </a:xfrm>
          <a:prstGeom prst="rect">
            <a:avLst/>
          </a:prstGeom>
          <a:solidFill>
            <a:srgbClr val="FFF2C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6"/>
          <p:cNvSpPr/>
          <p:nvPr/>
        </p:nvSpPr>
        <p:spPr>
          <a:xfrm>
            <a:off x="2411921" y="983450"/>
            <a:ext cx="923100" cy="363900"/>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p:nvPr/>
        </p:nvSpPr>
        <p:spPr>
          <a:xfrm>
            <a:off x="5945387" y="983450"/>
            <a:ext cx="923100" cy="363900"/>
          </a:xfrm>
          <a:prstGeom prst="rightArrow">
            <a:avLst>
              <a:gd fmla="val 50000" name="adj1"/>
              <a:gd fmla="val 50000" name="adj2"/>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p:nvPr/>
        </p:nvSpPr>
        <p:spPr>
          <a:xfrm>
            <a:off x="7044067" y="373500"/>
            <a:ext cx="2004000" cy="1327800"/>
          </a:xfrm>
          <a:prstGeom prst="rect">
            <a:avLst/>
          </a:prstGeom>
          <a:solidFill>
            <a:srgbClr val="C9DAF8"/>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6"/>
          <p:cNvSpPr/>
          <p:nvPr/>
        </p:nvSpPr>
        <p:spPr>
          <a:xfrm>
            <a:off x="3541369" y="373500"/>
            <a:ext cx="2004000" cy="1327800"/>
          </a:xfrm>
          <a:prstGeom prst="rect">
            <a:avLst/>
          </a:prstGeom>
          <a:solidFill>
            <a:srgbClr val="D9EAD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6"/>
          <p:cNvSpPr txBox="1"/>
          <p:nvPr/>
        </p:nvSpPr>
        <p:spPr>
          <a:xfrm>
            <a:off x="289200" y="442550"/>
            <a:ext cx="1753500" cy="111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t>ALP Model</a:t>
            </a:r>
            <a:endParaRPr b="1" sz="1600"/>
          </a:p>
        </p:txBody>
      </p:sp>
      <p:sp>
        <p:nvSpPr>
          <p:cNvPr id="87" name="Google Shape;87;p16"/>
          <p:cNvSpPr txBox="1"/>
          <p:nvPr/>
        </p:nvSpPr>
        <p:spPr>
          <a:xfrm>
            <a:off x="3769913" y="481900"/>
            <a:ext cx="1531500" cy="1071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t>Co-Req </a:t>
            </a:r>
            <a:endParaRPr b="1" sz="1600"/>
          </a:p>
          <a:p>
            <a:pPr indent="0" lvl="0" marL="0" rtl="0" algn="ctr">
              <a:spcBef>
                <a:spcPts val="0"/>
              </a:spcBef>
              <a:spcAft>
                <a:spcPts val="0"/>
              </a:spcAft>
              <a:buNone/>
            </a:pPr>
            <a:r>
              <a:rPr b="1" lang="en" sz="1600"/>
              <a:t>Model</a:t>
            </a:r>
            <a:endParaRPr b="1" sz="1600"/>
          </a:p>
        </p:txBody>
      </p:sp>
      <p:sp>
        <p:nvSpPr>
          <p:cNvPr id="88" name="Google Shape;88;p16"/>
          <p:cNvSpPr txBox="1"/>
          <p:nvPr/>
        </p:nvSpPr>
        <p:spPr>
          <a:xfrm>
            <a:off x="7237486" y="511400"/>
            <a:ext cx="1621500" cy="1071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t>ALP/Co-Req</a:t>
            </a:r>
            <a:endParaRPr b="1" sz="1600"/>
          </a:p>
          <a:p>
            <a:pPr indent="0" lvl="0" marL="0" rtl="0" algn="ctr">
              <a:spcBef>
                <a:spcPts val="0"/>
              </a:spcBef>
              <a:spcAft>
                <a:spcPts val="0"/>
              </a:spcAft>
              <a:buNone/>
            </a:pPr>
            <a:r>
              <a:rPr b="1" lang="en" sz="1600"/>
              <a:t>Model</a:t>
            </a:r>
            <a:endParaRPr b="1" sz="1600"/>
          </a:p>
        </p:txBody>
      </p:sp>
      <p:graphicFrame>
        <p:nvGraphicFramePr>
          <p:cNvPr id="89" name="Google Shape;89;p16"/>
          <p:cNvGraphicFramePr/>
          <p:nvPr/>
        </p:nvGraphicFramePr>
        <p:xfrm>
          <a:off x="289200" y="1939100"/>
          <a:ext cx="3000000" cy="3000000"/>
        </p:xfrm>
        <a:graphic>
          <a:graphicData uri="http://schemas.openxmlformats.org/drawingml/2006/table">
            <a:tbl>
              <a:tblPr>
                <a:noFill/>
                <a:tableStyleId>{A0D2AFB0-3D6F-4AED-AFBA-96C5F83AE1B3}</a:tableStyleId>
              </a:tblPr>
              <a:tblGrid>
                <a:gridCol w="2847975"/>
                <a:gridCol w="3105150"/>
                <a:gridCol w="2695575"/>
              </a:tblGrid>
              <a:tr h="3078225">
                <a:tc>
                  <a:txBody>
                    <a:bodyPr>
                      <a:noAutofit/>
                    </a:bodyPr>
                    <a:lstStyle/>
                    <a:p>
                      <a:pPr indent="-317500" lvl="0" marL="457200" rtl="0" algn="l">
                        <a:spcBef>
                          <a:spcPts val="0"/>
                        </a:spcBef>
                        <a:spcAft>
                          <a:spcPts val="0"/>
                        </a:spcAft>
                        <a:buClr>
                          <a:srgbClr val="FFFFFF"/>
                        </a:buClr>
                        <a:buSzPts val="1400"/>
                        <a:buChar char="●"/>
                      </a:pPr>
                      <a:r>
                        <a:rPr i="1" lang="en">
                          <a:solidFill>
                            <a:srgbClr val="FFFFFF"/>
                          </a:solidFill>
                        </a:rPr>
                        <a:t>Global Education focus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6 credits for ESOL and 3 for ENGL 101</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ESOL 052 as support course</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Not a formalized template</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Students focus on completing 101 assignments and assessments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Students engage with some solely 052 assignments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Same instructor for both</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Use a textbook</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10/10 model</a:t>
                      </a:r>
                      <a:endParaRPr i="1">
                        <a:solidFill>
                          <a:srgbClr val="FFFFFF"/>
                        </a:solidFill>
                      </a:endParaRPr>
                    </a:p>
                  </a:txBody>
                  <a:tcPr marT="63500" marB="63500" marR="63500" marL="63500">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noAutofit/>
                    </a:bodyPr>
                    <a:lstStyle/>
                    <a:p>
                      <a:pPr indent="-317500" lvl="0" marL="457200" rtl="0" algn="l">
                        <a:spcBef>
                          <a:spcPts val="0"/>
                        </a:spcBef>
                        <a:spcAft>
                          <a:spcPts val="0"/>
                        </a:spcAft>
                        <a:buClr>
                          <a:srgbClr val="FFFFFF"/>
                        </a:buClr>
                        <a:buSzPts val="1400"/>
                        <a:buChar char="●"/>
                      </a:pPr>
                      <a:r>
                        <a:rPr i="1" lang="en">
                          <a:solidFill>
                            <a:srgbClr val="FFFFFF"/>
                          </a:solidFill>
                        </a:rPr>
                        <a:t>Thematic-based modules in both courses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No textbooks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Same instructor for both courses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Students complete all assignments and assessments for both ESOL 052 and ENGL 101</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ESOL 052 uses a writing workshop approach for essay assignments in 052</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10/10 model</a:t>
                      </a:r>
                      <a:endParaRPr i="1">
                        <a:solidFill>
                          <a:srgbClr val="FFFFFF"/>
                        </a:solidFill>
                      </a:endParaRPr>
                    </a:p>
                    <a:p>
                      <a:pPr indent="0" lvl="0" marL="0" rtl="0" algn="l">
                        <a:spcBef>
                          <a:spcPts val="0"/>
                        </a:spcBef>
                        <a:spcAft>
                          <a:spcPts val="0"/>
                        </a:spcAft>
                        <a:buNone/>
                      </a:pPr>
                      <a:r>
                        <a:t/>
                      </a:r>
                      <a:endParaRPr i="1" sz="1100"/>
                    </a:p>
                    <a:p>
                      <a:pPr indent="0" lvl="0" marL="0" rtl="0" algn="l">
                        <a:spcBef>
                          <a:spcPts val="0"/>
                        </a:spcBef>
                        <a:spcAft>
                          <a:spcPts val="0"/>
                        </a:spcAft>
                        <a:buNone/>
                      </a:pPr>
                      <a:r>
                        <a:t/>
                      </a:r>
                      <a:endParaRPr i="1" sz="1100"/>
                    </a:p>
                    <a:p>
                      <a:pPr indent="0" lvl="0" marL="0" rtl="0" algn="l">
                        <a:spcBef>
                          <a:spcPts val="0"/>
                        </a:spcBef>
                        <a:spcAft>
                          <a:spcPts val="0"/>
                        </a:spcAft>
                        <a:buNone/>
                      </a:pPr>
                      <a:r>
                        <a:t/>
                      </a:r>
                      <a:endParaRPr i="1" sz="1100"/>
                    </a:p>
                  </a:txBody>
                  <a:tcPr marT="63500" marB="63500" marR="63500" marL="63500">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noAutofit/>
                    </a:bodyPr>
                    <a:lstStyle/>
                    <a:p>
                      <a:pPr indent="-317500" lvl="0" marL="457200" rtl="0" algn="l">
                        <a:spcBef>
                          <a:spcPts val="0"/>
                        </a:spcBef>
                        <a:spcAft>
                          <a:spcPts val="0"/>
                        </a:spcAft>
                        <a:buClr>
                          <a:srgbClr val="FFFFFF"/>
                        </a:buClr>
                        <a:buSzPts val="1400"/>
                        <a:buChar char="●"/>
                      </a:pPr>
                      <a:r>
                        <a:rPr i="1" lang="en">
                          <a:solidFill>
                            <a:srgbClr val="FFFFFF"/>
                          </a:solidFill>
                        </a:rPr>
                        <a:t>Thematic-based modules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No textbooks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Same instructor for both classes (may change)</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Students complete all assignments for 052 except essays</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Students complete all assignments for 101</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101 essays are graded 2x with 052 rubric and 101 rubric</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Writing workshop in 052 for 101 essay</a:t>
                      </a:r>
                      <a:endParaRPr i="1">
                        <a:solidFill>
                          <a:srgbClr val="FFFFFF"/>
                        </a:solidFill>
                      </a:endParaRPr>
                    </a:p>
                    <a:p>
                      <a:pPr indent="-317500" lvl="0" marL="457200" rtl="0" algn="l">
                        <a:spcBef>
                          <a:spcPts val="0"/>
                        </a:spcBef>
                        <a:spcAft>
                          <a:spcPts val="0"/>
                        </a:spcAft>
                        <a:buClr>
                          <a:srgbClr val="FFFFFF"/>
                        </a:buClr>
                        <a:buSzPts val="1400"/>
                        <a:buChar char="●"/>
                      </a:pPr>
                      <a:r>
                        <a:rPr i="1" lang="en">
                          <a:solidFill>
                            <a:srgbClr val="FFFFFF"/>
                          </a:solidFill>
                        </a:rPr>
                        <a:t>10/10 model</a:t>
                      </a:r>
                      <a:endParaRPr i="1">
                        <a:solidFill>
                          <a:srgbClr val="FFFFFF"/>
                        </a:solidFill>
                      </a:endParaRPr>
                    </a:p>
                  </a:txBody>
                  <a:tcPr marT="63500" marB="63500" marR="63500" marL="63500">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7"/>
          <p:cNvSpPr txBox="1"/>
          <p:nvPr>
            <p:ph type="title"/>
          </p:nvPr>
        </p:nvSpPr>
        <p:spPr>
          <a:xfrm>
            <a:off x="387900" y="275650"/>
            <a:ext cx="8368200" cy="8685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t/>
            </a:r>
            <a:endParaRPr i="1" sz="11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i="1" sz="11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1" i="1" sz="1800">
              <a:solidFill>
                <a:schemeClr val="accent5"/>
              </a:solidFill>
              <a:latin typeface="Arial"/>
              <a:ea typeface="Arial"/>
              <a:cs typeface="Arial"/>
              <a:sym typeface="Arial"/>
            </a:endParaRPr>
          </a:p>
          <a:p>
            <a:pPr indent="0" lvl="0" marL="0" rtl="0" algn="l">
              <a:lnSpc>
                <a:spcPct val="115000"/>
              </a:lnSpc>
              <a:spcBef>
                <a:spcPts val="0"/>
              </a:spcBef>
              <a:spcAft>
                <a:spcPts val="0"/>
              </a:spcAft>
              <a:buNone/>
            </a:pPr>
            <a:r>
              <a:t/>
            </a:r>
            <a:endParaRPr b="1" i="1" sz="1800">
              <a:solidFill>
                <a:schemeClr val="accent5"/>
              </a:solidFill>
              <a:latin typeface="Arial"/>
              <a:ea typeface="Arial"/>
              <a:cs typeface="Arial"/>
              <a:sym typeface="Arial"/>
            </a:endParaRPr>
          </a:p>
          <a:p>
            <a:pPr indent="0" lvl="0" marL="0" rtl="0" algn="l">
              <a:lnSpc>
                <a:spcPct val="115000"/>
              </a:lnSpc>
              <a:spcBef>
                <a:spcPts val="0"/>
              </a:spcBef>
              <a:spcAft>
                <a:spcPts val="0"/>
              </a:spcAft>
              <a:buNone/>
            </a:pPr>
            <a:r>
              <a:rPr b="1" lang="en" sz="2400">
                <a:solidFill>
                  <a:schemeClr val="accent5"/>
                </a:solidFill>
                <a:latin typeface="Arial"/>
                <a:ea typeface="Arial"/>
                <a:cs typeface="Arial"/>
                <a:sym typeface="Arial"/>
              </a:rPr>
              <a:t>Future Modification Possibilities: </a:t>
            </a:r>
            <a:endParaRPr b="1" sz="2400">
              <a:solidFill>
                <a:schemeClr val="accent5"/>
              </a:solidFill>
              <a:latin typeface="Arial"/>
              <a:ea typeface="Arial"/>
              <a:cs typeface="Arial"/>
              <a:sym typeface="Arial"/>
            </a:endParaRPr>
          </a:p>
          <a:p>
            <a:pPr indent="0" lvl="0" marL="0" rtl="0" algn="l">
              <a:spcBef>
                <a:spcPts val="0"/>
              </a:spcBef>
              <a:spcAft>
                <a:spcPts val="0"/>
              </a:spcAft>
              <a:buNone/>
            </a:pPr>
            <a:r>
              <a:t/>
            </a:r>
            <a:endParaRPr b="1" i="1" sz="1800">
              <a:solidFill>
                <a:schemeClr val="accent5"/>
              </a:solidFill>
              <a:latin typeface="Arial"/>
              <a:ea typeface="Arial"/>
              <a:cs typeface="Arial"/>
              <a:sym typeface="Arial"/>
            </a:endParaRPr>
          </a:p>
        </p:txBody>
      </p:sp>
      <p:sp>
        <p:nvSpPr>
          <p:cNvPr id="95" name="Google Shape;95;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i="1" sz="1100">
              <a:solidFill>
                <a:srgbClr val="000000"/>
              </a:solidFill>
              <a:latin typeface="Arial"/>
              <a:ea typeface="Arial"/>
              <a:cs typeface="Arial"/>
              <a:sym typeface="Arial"/>
            </a:endParaRPr>
          </a:p>
          <a:p>
            <a:pPr indent="-381000" lvl="0" marL="457200" rtl="0" algn="l">
              <a:spcBef>
                <a:spcPts val="0"/>
              </a:spcBef>
              <a:spcAft>
                <a:spcPts val="0"/>
              </a:spcAft>
              <a:buClr>
                <a:srgbClr val="FFFFFF"/>
              </a:buClr>
              <a:buSzPts val="2400"/>
              <a:buFont typeface="Arial"/>
              <a:buAutoNum type="arabicParenR"/>
            </a:pPr>
            <a:r>
              <a:rPr i="1" lang="en" sz="2400">
                <a:solidFill>
                  <a:srgbClr val="FFFFFF"/>
                </a:solidFill>
                <a:latin typeface="Arial"/>
                <a:ea typeface="Arial"/>
                <a:cs typeface="Arial"/>
                <a:sym typeface="Arial"/>
              </a:rPr>
              <a:t>Different teachers for 052 and 101</a:t>
            </a:r>
            <a:endParaRPr i="1" sz="2400">
              <a:solidFill>
                <a:srgbClr val="FFFFFF"/>
              </a:solidFill>
              <a:latin typeface="Arial"/>
              <a:ea typeface="Arial"/>
              <a:cs typeface="Arial"/>
              <a:sym typeface="Arial"/>
            </a:endParaRPr>
          </a:p>
          <a:p>
            <a:pPr indent="-381000" lvl="0" marL="457200" rtl="0" algn="l">
              <a:spcBef>
                <a:spcPts val="0"/>
              </a:spcBef>
              <a:spcAft>
                <a:spcPts val="0"/>
              </a:spcAft>
              <a:buClr>
                <a:srgbClr val="FFFFFF"/>
              </a:buClr>
              <a:buSzPts val="2400"/>
              <a:buFont typeface="Arial"/>
              <a:buAutoNum type="arabicParenR"/>
            </a:pPr>
            <a:r>
              <a:rPr i="1" lang="en" sz="2400">
                <a:solidFill>
                  <a:srgbClr val="FFFFFF"/>
                </a:solidFill>
                <a:latin typeface="Arial"/>
                <a:ea typeface="Arial"/>
                <a:cs typeface="Arial"/>
                <a:sym typeface="Arial"/>
              </a:rPr>
              <a:t>Fewer assignments in 052</a:t>
            </a:r>
            <a:endParaRPr i="1" sz="2400">
              <a:solidFill>
                <a:srgbClr val="FFFFFF"/>
              </a:solidFill>
              <a:latin typeface="Arial"/>
              <a:ea typeface="Arial"/>
              <a:cs typeface="Arial"/>
              <a:sym typeface="Arial"/>
            </a:endParaRPr>
          </a:p>
          <a:p>
            <a:pPr indent="-381000" lvl="0" marL="457200" rtl="0" algn="l">
              <a:spcBef>
                <a:spcPts val="0"/>
              </a:spcBef>
              <a:spcAft>
                <a:spcPts val="0"/>
              </a:spcAft>
              <a:buClr>
                <a:srgbClr val="FFFFFF"/>
              </a:buClr>
              <a:buSzPts val="2400"/>
              <a:buFont typeface="Arial"/>
              <a:buAutoNum type="arabicParenR"/>
            </a:pPr>
            <a:r>
              <a:rPr i="1" lang="en" sz="2400">
                <a:solidFill>
                  <a:srgbClr val="FFFFFF"/>
                </a:solidFill>
                <a:latin typeface="Arial"/>
                <a:ea typeface="Arial"/>
                <a:cs typeface="Arial"/>
                <a:sym typeface="Arial"/>
              </a:rPr>
              <a:t>All-ESOL student ALP-ESOL courses (only ESOL in 052 and 101)</a:t>
            </a:r>
            <a:endParaRPr sz="24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graphicFrame>
        <p:nvGraphicFramePr>
          <p:cNvPr id="100" name="Google Shape;100;p18"/>
          <p:cNvGraphicFramePr/>
          <p:nvPr/>
        </p:nvGraphicFramePr>
        <p:xfrm>
          <a:off x="152400" y="152400"/>
          <a:ext cx="3000000" cy="3000000"/>
        </p:xfrm>
        <a:graphic>
          <a:graphicData uri="http://schemas.openxmlformats.org/drawingml/2006/table">
            <a:tbl>
              <a:tblPr>
                <a:noFill/>
                <a:tableStyleId>{A0D2AFB0-3D6F-4AED-AFBA-96C5F83AE1B3}</a:tableStyleId>
              </a:tblPr>
              <a:tblGrid>
                <a:gridCol w="4432350"/>
                <a:gridCol w="4432350"/>
              </a:tblGrid>
              <a:tr h="433125">
                <a:tc gridSpan="2">
                  <a:txBody>
                    <a:bodyPr>
                      <a:noAutofit/>
                    </a:bodyPr>
                    <a:lstStyle/>
                    <a:p>
                      <a:pPr indent="0" lvl="0" marL="0" rtl="0" algn="ctr">
                        <a:spcBef>
                          <a:spcPts val="0"/>
                        </a:spcBef>
                        <a:spcAft>
                          <a:spcPts val="0"/>
                        </a:spcAft>
                        <a:buNone/>
                      </a:pPr>
                      <a:r>
                        <a:rPr b="1" lang="en" sz="1800">
                          <a:solidFill>
                            <a:srgbClr val="FFFFFF"/>
                          </a:solidFill>
                          <a:latin typeface="Lora"/>
                          <a:ea typeface="Lora"/>
                          <a:cs typeface="Lora"/>
                          <a:sym typeface="Lora"/>
                        </a:rPr>
                        <a:t>Readings</a:t>
                      </a:r>
                      <a:endParaRPr b="1" sz="1800">
                        <a:solidFill>
                          <a:srgbClr val="FFFFFF"/>
                        </a:solidFill>
                        <a:latin typeface="Lora"/>
                        <a:ea typeface="Lora"/>
                        <a:cs typeface="Lora"/>
                        <a:sym typeface="Lora"/>
                      </a:endParaRPr>
                    </a:p>
                  </a:txBody>
                  <a:tcPr marT="63500" marB="63500" marR="63500" marL="63500">
                    <a:lnB cap="flat" cmpd="sng" w="12700">
                      <a:solidFill>
                        <a:schemeClr val="accent5"/>
                      </a:solidFill>
                      <a:prstDash val="solid"/>
                      <a:round/>
                      <a:headEnd len="sm" w="sm" type="none"/>
                      <a:tailEnd len="sm" w="sm" type="none"/>
                    </a:lnB>
                  </a:tcPr>
                </a:tc>
                <a:tc hMerge="1"/>
              </a:tr>
              <a:tr h="4449275">
                <a:tc>
                  <a:txBody>
                    <a:bodyPr>
                      <a:noAutofit/>
                    </a:bodyPr>
                    <a:lstStyle/>
                    <a:p>
                      <a:pPr indent="0" lvl="0" marL="0" rtl="0" algn="ctr">
                        <a:spcBef>
                          <a:spcPts val="0"/>
                        </a:spcBef>
                        <a:spcAft>
                          <a:spcPts val="0"/>
                        </a:spcAft>
                        <a:buNone/>
                      </a:pPr>
                      <a:r>
                        <a:rPr b="1" lang="en" sz="1500">
                          <a:solidFill>
                            <a:srgbClr val="FFFFFF"/>
                          </a:solidFill>
                          <a:latin typeface="Comfortaa"/>
                          <a:ea typeface="Comfortaa"/>
                          <a:cs typeface="Comfortaa"/>
                          <a:sym typeface="Comfortaa"/>
                        </a:rPr>
                        <a:t>052</a:t>
                      </a:r>
                      <a:endParaRPr b="1" sz="1500">
                        <a:solidFill>
                          <a:srgbClr val="FFFFFF"/>
                        </a:solidFill>
                        <a:latin typeface="Comfortaa"/>
                        <a:ea typeface="Comfortaa"/>
                        <a:cs typeface="Comfortaa"/>
                        <a:sym typeface="Comfortaa"/>
                      </a:endParaRPr>
                    </a:p>
                    <a:p>
                      <a:pPr indent="0" lvl="0" marL="0" rtl="0" algn="l">
                        <a:spcBef>
                          <a:spcPts val="0"/>
                        </a:spcBef>
                        <a:spcAft>
                          <a:spcPts val="0"/>
                        </a:spcAft>
                        <a:buNone/>
                      </a:pPr>
                      <a:r>
                        <a:rPr lang="en" sz="1500">
                          <a:solidFill>
                            <a:srgbClr val="FFFFFF"/>
                          </a:solidFill>
                          <a:latin typeface="Lora"/>
                          <a:ea typeface="Lora"/>
                          <a:cs typeface="Lora"/>
                          <a:sym typeface="Lora"/>
                        </a:rPr>
                        <a:t>“Being Bilingual Changes the Architecture of Your Brain”</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a:t>
                      </a:r>
                      <a:r>
                        <a:rPr i="1" lang="en" sz="1500">
                          <a:solidFill>
                            <a:srgbClr val="FFFFFF"/>
                          </a:solidFill>
                          <a:latin typeface="Lora"/>
                          <a:ea typeface="Lora"/>
                          <a:cs typeface="Lora"/>
                          <a:sym typeface="Lora"/>
                        </a:rPr>
                        <a:t>Wired)</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“What Do Bilinguals and Hurdlers Have in Common?”</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(Psychology Today Blog)</a:t>
                      </a:r>
                      <a:endParaRPr i="1"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“Immigration Debate: The Problem with the Word Illegal”</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(time.com) </a:t>
                      </a:r>
                      <a:endParaRPr i="1"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“How Immigration Changes Language”</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a:t>
                      </a:r>
                      <a:r>
                        <a:rPr i="1" lang="en" sz="1500">
                          <a:solidFill>
                            <a:srgbClr val="FFFFFF"/>
                          </a:solidFill>
                          <a:latin typeface="Lora"/>
                          <a:ea typeface="Lora"/>
                          <a:cs typeface="Lora"/>
                          <a:sym typeface="Lora"/>
                        </a:rPr>
                        <a:t>The Atlantic</a:t>
                      </a:r>
                      <a:r>
                        <a:rPr lang="en" sz="1500">
                          <a:solidFill>
                            <a:srgbClr val="FFFFFF"/>
                          </a:solidFill>
                          <a:latin typeface="Lora"/>
                          <a:ea typeface="Lora"/>
                          <a:cs typeface="Lora"/>
                          <a:sym typeface="Lora"/>
                        </a:rPr>
                        <a:t>)</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“Standard English Definitions and Controversies”</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(Standard English: The Widening Debate)</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“Code-switching and Code-meshing”</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a:t>
                      </a:r>
                      <a:r>
                        <a:rPr i="1" lang="en" sz="1500">
                          <a:solidFill>
                            <a:srgbClr val="FFFFFF"/>
                          </a:solidFill>
                          <a:latin typeface="Lora"/>
                          <a:ea typeface="Lora"/>
                          <a:cs typeface="Lora"/>
                          <a:sym typeface="Lora"/>
                        </a:rPr>
                        <a:t>Wordpress blog</a:t>
                      </a:r>
                      <a:r>
                        <a:rPr lang="en" sz="1500">
                          <a:solidFill>
                            <a:srgbClr val="FFFFFF"/>
                          </a:solidFill>
                          <a:latin typeface="Lora"/>
                          <a:ea typeface="Lora"/>
                          <a:cs typeface="Lora"/>
                          <a:sym typeface="Lora"/>
                        </a:rPr>
                        <a:t>)</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“Across Cultures, English is the Word”</a:t>
                      </a:r>
                      <a:endParaRPr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a:t>
                      </a:r>
                      <a:r>
                        <a:rPr i="1" lang="en" sz="1500">
                          <a:solidFill>
                            <a:srgbClr val="FFFFFF"/>
                          </a:solidFill>
                          <a:latin typeface="Lora"/>
                          <a:ea typeface="Lora"/>
                          <a:cs typeface="Lora"/>
                          <a:sym typeface="Lora"/>
                        </a:rPr>
                        <a:t>The New York Times</a:t>
                      </a:r>
                      <a:r>
                        <a:rPr lang="en" sz="1500">
                          <a:solidFill>
                            <a:srgbClr val="FFFFFF"/>
                          </a:solidFill>
                          <a:latin typeface="Lora"/>
                          <a:ea typeface="Lora"/>
                          <a:cs typeface="Lora"/>
                          <a:sym typeface="Lora"/>
                        </a:rPr>
                        <a:t>) </a:t>
                      </a:r>
                      <a:endParaRPr sz="1500">
                        <a:solidFill>
                          <a:srgbClr val="FFFFFF"/>
                        </a:solidFill>
                        <a:latin typeface="Lora"/>
                        <a:ea typeface="Lora"/>
                        <a:cs typeface="Lora"/>
                        <a:sym typeface="Lora"/>
                      </a:endParaRPr>
                    </a:p>
                    <a:p>
                      <a:pPr indent="0" lvl="0" marL="0" rtl="0" algn="l">
                        <a:spcBef>
                          <a:spcPts val="0"/>
                        </a:spcBef>
                        <a:spcAft>
                          <a:spcPts val="0"/>
                        </a:spcAft>
                        <a:buNone/>
                      </a:pPr>
                      <a:r>
                        <a:t/>
                      </a:r>
                      <a:endParaRPr sz="1500">
                        <a:solidFill>
                          <a:srgbClr val="FFFFFF"/>
                        </a:solidFill>
                        <a:latin typeface="Lora"/>
                        <a:ea typeface="Lora"/>
                        <a:cs typeface="Lora"/>
                        <a:sym typeface="Lora"/>
                      </a:endParaRPr>
                    </a:p>
                    <a:p>
                      <a:pPr indent="0" lvl="0" marL="0" rtl="0" algn="l">
                        <a:spcBef>
                          <a:spcPts val="0"/>
                        </a:spcBef>
                        <a:spcAft>
                          <a:spcPts val="0"/>
                        </a:spcAft>
                        <a:buNone/>
                      </a:pPr>
                      <a:r>
                        <a:t/>
                      </a:r>
                      <a:endParaRPr sz="1500">
                        <a:solidFill>
                          <a:srgbClr val="FFFFFF"/>
                        </a:solidFill>
                        <a:latin typeface="Lora"/>
                        <a:ea typeface="Lora"/>
                        <a:cs typeface="Lora"/>
                        <a:sym typeface="Lora"/>
                      </a:endParaRPr>
                    </a:p>
                  </a:txBody>
                  <a:tcPr marT="63500" marB="63500" marR="63500" marL="63500">
                    <a:lnR cap="flat" cmpd="sng" w="12700">
                      <a:solidFill>
                        <a:schemeClr val="accent5"/>
                      </a:solidFill>
                      <a:prstDash val="solid"/>
                      <a:round/>
                      <a:headEnd len="sm" w="sm" type="none"/>
                      <a:tailEnd len="sm" w="sm" type="none"/>
                    </a:lnR>
                    <a:lnT cap="flat" cmpd="sng" w="12700">
                      <a:solidFill>
                        <a:schemeClr val="accent5"/>
                      </a:solidFill>
                      <a:prstDash val="solid"/>
                      <a:round/>
                      <a:headEnd len="sm" w="sm" type="none"/>
                      <a:tailEnd len="sm" w="sm" type="none"/>
                    </a:lnT>
                  </a:tcPr>
                </a:tc>
                <a:tc>
                  <a:txBody>
                    <a:bodyPr>
                      <a:noAutofit/>
                    </a:bodyPr>
                    <a:lstStyle/>
                    <a:p>
                      <a:pPr indent="0" lvl="0" marL="0" rtl="0" algn="ctr">
                        <a:spcBef>
                          <a:spcPts val="0"/>
                        </a:spcBef>
                        <a:spcAft>
                          <a:spcPts val="0"/>
                        </a:spcAft>
                        <a:buNone/>
                      </a:pPr>
                      <a:r>
                        <a:rPr b="1" lang="en" sz="1500">
                          <a:solidFill>
                            <a:srgbClr val="FFFFFF"/>
                          </a:solidFill>
                          <a:latin typeface="Comfortaa"/>
                          <a:ea typeface="Comfortaa"/>
                          <a:cs typeface="Comfortaa"/>
                          <a:sym typeface="Comfortaa"/>
                        </a:rPr>
                        <a:t>101</a:t>
                      </a:r>
                      <a:endParaRPr b="1" sz="1500">
                        <a:solidFill>
                          <a:srgbClr val="FFFFFF"/>
                        </a:solidFill>
                        <a:latin typeface="Comfortaa"/>
                        <a:ea typeface="Comfortaa"/>
                        <a:cs typeface="Comfortaa"/>
                        <a:sym typeface="Comfortaa"/>
                      </a:endParaRPr>
                    </a:p>
                    <a:p>
                      <a:pPr indent="0" lvl="0" marL="0" rtl="0" algn="l">
                        <a:spcBef>
                          <a:spcPts val="0"/>
                        </a:spcBef>
                        <a:spcAft>
                          <a:spcPts val="0"/>
                        </a:spcAft>
                        <a:buNone/>
                      </a:pPr>
                      <a:r>
                        <a:rPr lang="en" sz="1500">
                          <a:solidFill>
                            <a:srgbClr val="FFFFFF"/>
                          </a:solidFill>
                          <a:latin typeface="Lora"/>
                          <a:ea typeface="Lora"/>
                          <a:cs typeface="Lora"/>
                          <a:sym typeface="Lora"/>
                        </a:rPr>
                        <a:t>“Relatively speaking: do our words influence how we think?” </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(The Guardian)</a:t>
                      </a:r>
                      <a:endParaRPr i="1"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“The Language of Discretion”</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(essay by Amy Tan)</a:t>
                      </a:r>
                      <a:endParaRPr i="1"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“Language Privilege: What it is and why it matters”</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(Linguistic Pulse blog)</a:t>
                      </a:r>
                      <a:endParaRPr i="1"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“Are You a Victim of Language Discrimination?”</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(Huffpost)</a:t>
                      </a:r>
                      <a:endParaRPr i="1" sz="1500">
                        <a:solidFill>
                          <a:srgbClr val="FFFFFF"/>
                        </a:solidFill>
                        <a:latin typeface="Lora"/>
                        <a:ea typeface="Lora"/>
                        <a:cs typeface="Lora"/>
                        <a:sym typeface="Lora"/>
                      </a:endParaRPr>
                    </a:p>
                    <a:p>
                      <a:pPr indent="0" lvl="0" marL="0" rtl="0" algn="l">
                        <a:spcBef>
                          <a:spcPts val="0"/>
                        </a:spcBef>
                        <a:spcAft>
                          <a:spcPts val="0"/>
                        </a:spcAft>
                        <a:buNone/>
                      </a:pPr>
                      <a:r>
                        <a:rPr lang="en" sz="1500">
                          <a:solidFill>
                            <a:srgbClr val="FFFFFF"/>
                          </a:solidFill>
                          <a:latin typeface="Lora"/>
                          <a:ea typeface="Lora"/>
                          <a:cs typeface="Lora"/>
                          <a:sym typeface="Lora"/>
                        </a:rPr>
                        <a:t>“Language Teaching New Worlds/New Words”</a:t>
                      </a:r>
                      <a:endParaRPr sz="1500">
                        <a:solidFill>
                          <a:srgbClr val="FFFFFF"/>
                        </a:solidFill>
                        <a:latin typeface="Lora"/>
                        <a:ea typeface="Lora"/>
                        <a:cs typeface="Lora"/>
                        <a:sym typeface="Lora"/>
                      </a:endParaRPr>
                    </a:p>
                    <a:p>
                      <a:pPr indent="0" lvl="0" marL="0" rtl="0" algn="l">
                        <a:spcBef>
                          <a:spcPts val="0"/>
                        </a:spcBef>
                        <a:spcAft>
                          <a:spcPts val="0"/>
                        </a:spcAft>
                        <a:buNone/>
                      </a:pPr>
                      <a:r>
                        <a:rPr i="1" lang="en" sz="1500">
                          <a:solidFill>
                            <a:srgbClr val="FFFFFF"/>
                          </a:solidFill>
                          <a:latin typeface="Lora"/>
                          <a:ea typeface="Lora"/>
                          <a:cs typeface="Lora"/>
                          <a:sym typeface="Lora"/>
                        </a:rPr>
                        <a:t>(bell hooks) </a:t>
                      </a:r>
                      <a:endParaRPr i="1" sz="1500">
                        <a:solidFill>
                          <a:srgbClr val="FFFFFF"/>
                        </a:solidFill>
                        <a:latin typeface="Lora"/>
                        <a:ea typeface="Lora"/>
                        <a:cs typeface="Lora"/>
                        <a:sym typeface="Lora"/>
                      </a:endParaRPr>
                    </a:p>
                    <a:p>
                      <a:pPr indent="0" lvl="0" marL="0" rtl="0" algn="l">
                        <a:spcBef>
                          <a:spcPts val="0"/>
                        </a:spcBef>
                        <a:spcAft>
                          <a:spcPts val="0"/>
                        </a:spcAft>
                        <a:buNone/>
                      </a:pPr>
                      <a:r>
                        <a:t/>
                      </a:r>
                      <a:endParaRPr sz="1500">
                        <a:solidFill>
                          <a:srgbClr val="FFFFFF"/>
                        </a:solidFill>
                        <a:latin typeface="Lora"/>
                        <a:ea typeface="Lora"/>
                        <a:cs typeface="Lora"/>
                        <a:sym typeface="Lora"/>
                      </a:endParaRPr>
                    </a:p>
                  </a:txBody>
                  <a:tcPr marT="63500" marB="63500" marR="63500" marL="63500">
                    <a:lnL cap="flat" cmpd="sng" w="12700">
                      <a:solidFill>
                        <a:schemeClr val="accent5"/>
                      </a:solidFill>
                      <a:prstDash val="solid"/>
                      <a:round/>
                      <a:headEnd len="sm" w="sm" type="none"/>
                      <a:tailEnd len="sm" w="sm" type="none"/>
                    </a:lnL>
                    <a:lnT cap="flat" cmpd="sng" w="12700">
                      <a:solidFill>
                        <a:schemeClr val="accent5"/>
                      </a:solidFill>
                      <a:prstDash val="solid"/>
                      <a:round/>
                      <a:headEnd len="sm" w="sm" type="none"/>
                      <a:tailEnd len="sm" w="sm" type="none"/>
                    </a:lnT>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graphicFrame>
        <p:nvGraphicFramePr>
          <p:cNvPr id="105" name="Google Shape;105;p19"/>
          <p:cNvGraphicFramePr/>
          <p:nvPr/>
        </p:nvGraphicFramePr>
        <p:xfrm>
          <a:off x="152400" y="152400"/>
          <a:ext cx="3000000" cy="3000000"/>
        </p:xfrm>
        <a:graphic>
          <a:graphicData uri="http://schemas.openxmlformats.org/drawingml/2006/table">
            <a:tbl>
              <a:tblPr>
                <a:noFill/>
                <a:tableStyleId>{A0D2AFB0-3D6F-4AED-AFBA-96C5F83AE1B3}</a:tableStyleId>
              </a:tblPr>
              <a:tblGrid>
                <a:gridCol w="4432350"/>
                <a:gridCol w="4432350"/>
              </a:tblGrid>
              <a:tr h="756225">
                <a:tc gridSpan="2">
                  <a:txBody>
                    <a:bodyPr>
                      <a:noAutofit/>
                    </a:bodyPr>
                    <a:lstStyle/>
                    <a:p>
                      <a:pPr indent="0" lvl="0" marL="0" rtl="0" algn="ctr">
                        <a:spcBef>
                          <a:spcPts val="0"/>
                        </a:spcBef>
                        <a:spcAft>
                          <a:spcPts val="0"/>
                        </a:spcAft>
                        <a:buNone/>
                      </a:pPr>
                      <a:r>
                        <a:rPr b="1" lang="en" sz="1800">
                          <a:solidFill>
                            <a:srgbClr val="FFFFFF"/>
                          </a:solidFill>
                          <a:latin typeface="Lora"/>
                          <a:ea typeface="Lora"/>
                          <a:cs typeface="Lora"/>
                          <a:sym typeface="Lora"/>
                        </a:rPr>
                        <a:t>Writing Topics</a:t>
                      </a:r>
                      <a:endParaRPr b="1" sz="1800">
                        <a:solidFill>
                          <a:srgbClr val="FFFFFF"/>
                        </a:solidFill>
                        <a:latin typeface="Lora"/>
                        <a:ea typeface="Lora"/>
                        <a:cs typeface="Lora"/>
                        <a:sym typeface="Lora"/>
                      </a:endParaRPr>
                    </a:p>
                  </a:txBody>
                  <a:tcPr marT="63500" marB="63500" marR="63500" marL="63500">
                    <a:lnB cap="flat" cmpd="sng" w="12700">
                      <a:solidFill>
                        <a:schemeClr val="accent5"/>
                      </a:solidFill>
                      <a:prstDash val="solid"/>
                      <a:round/>
                      <a:headEnd len="sm" w="sm" type="none"/>
                      <a:tailEnd len="sm" w="sm" type="none"/>
                    </a:lnB>
                  </a:tcPr>
                </a:tc>
                <a:tc hMerge="1"/>
              </a:tr>
              <a:tr h="4056125">
                <a:tc>
                  <a:txBody>
                    <a:bodyPr>
                      <a:noAutofit/>
                    </a:bodyPr>
                    <a:lstStyle/>
                    <a:p>
                      <a:pPr indent="0" lvl="0" marL="0" rtl="0" algn="ctr">
                        <a:spcBef>
                          <a:spcPts val="0"/>
                        </a:spcBef>
                        <a:spcAft>
                          <a:spcPts val="0"/>
                        </a:spcAft>
                        <a:buNone/>
                      </a:pPr>
                      <a:r>
                        <a:rPr b="1" lang="en" sz="1800">
                          <a:solidFill>
                            <a:srgbClr val="FFFFFF"/>
                          </a:solidFill>
                          <a:latin typeface="Comfortaa"/>
                          <a:ea typeface="Comfortaa"/>
                          <a:cs typeface="Comfortaa"/>
                          <a:sym typeface="Comfortaa"/>
                        </a:rPr>
                        <a:t>052</a:t>
                      </a:r>
                      <a:endParaRPr b="1" sz="1800">
                        <a:solidFill>
                          <a:srgbClr val="FFFFFF"/>
                        </a:solidFill>
                        <a:latin typeface="Comfortaa"/>
                        <a:ea typeface="Comfortaa"/>
                        <a:cs typeface="Comfortaa"/>
                        <a:sym typeface="Comfortaa"/>
                      </a:endParaRPr>
                    </a:p>
                    <a:p>
                      <a:pPr indent="0" lvl="0" marL="0" rtl="0" algn="l">
                        <a:spcBef>
                          <a:spcPts val="0"/>
                        </a:spcBef>
                        <a:spcAft>
                          <a:spcPts val="0"/>
                        </a:spcAft>
                        <a:buNone/>
                      </a:pPr>
                      <a:r>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Taking dialectical notes</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Summary writing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Response writing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APA in-text citations </a:t>
                      </a:r>
                      <a:endParaRPr sz="1800">
                        <a:solidFill>
                          <a:srgbClr val="FFFFFF"/>
                        </a:solidFill>
                        <a:latin typeface="Comfortaa"/>
                        <a:ea typeface="Comfortaa"/>
                        <a:cs typeface="Comfortaa"/>
                        <a:sym typeface="Comfortaa"/>
                      </a:endParaRPr>
                    </a:p>
                  </a:txBody>
                  <a:tcPr marT="63500" marB="63500" marR="63500" marL="63500">
                    <a:lnR cap="flat" cmpd="sng" w="12700">
                      <a:solidFill>
                        <a:schemeClr val="accent5"/>
                      </a:solidFill>
                      <a:prstDash val="solid"/>
                      <a:round/>
                      <a:headEnd len="sm" w="sm" type="none"/>
                      <a:tailEnd len="sm" w="sm" type="none"/>
                    </a:lnR>
                    <a:lnT cap="flat" cmpd="sng" w="12700">
                      <a:solidFill>
                        <a:schemeClr val="accent5"/>
                      </a:solidFill>
                      <a:prstDash val="solid"/>
                      <a:round/>
                      <a:headEnd len="sm" w="sm" type="none"/>
                      <a:tailEnd len="sm" w="sm" type="none"/>
                    </a:lnT>
                  </a:tcPr>
                </a:tc>
                <a:tc>
                  <a:txBody>
                    <a:bodyPr>
                      <a:noAutofit/>
                    </a:bodyPr>
                    <a:lstStyle/>
                    <a:p>
                      <a:pPr indent="0" lvl="0" marL="0" rtl="0" algn="ctr">
                        <a:spcBef>
                          <a:spcPts val="0"/>
                        </a:spcBef>
                        <a:spcAft>
                          <a:spcPts val="0"/>
                        </a:spcAft>
                        <a:buNone/>
                      </a:pPr>
                      <a:r>
                        <a:rPr b="1" lang="en" sz="1800">
                          <a:solidFill>
                            <a:srgbClr val="FFFFFF"/>
                          </a:solidFill>
                          <a:latin typeface="Comfortaa"/>
                          <a:ea typeface="Comfortaa"/>
                          <a:cs typeface="Comfortaa"/>
                          <a:sym typeface="Comfortaa"/>
                        </a:rPr>
                        <a:t>101</a:t>
                      </a:r>
                      <a:endParaRPr b="1" sz="1800">
                        <a:solidFill>
                          <a:srgbClr val="FFFFFF"/>
                        </a:solidFill>
                        <a:latin typeface="Comfortaa"/>
                        <a:ea typeface="Comfortaa"/>
                        <a:cs typeface="Comfortaa"/>
                        <a:sym typeface="Comfortaa"/>
                      </a:endParaRPr>
                    </a:p>
                    <a:p>
                      <a:pPr indent="0" lvl="0" marL="0" rtl="0" algn="l">
                        <a:spcBef>
                          <a:spcPts val="0"/>
                        </a:spcBef>
                        <a:spcAft>
                          <a:spcPts val="0"/>
                        </a:spcAft>
                        <a:buNone/>
                      </a:pPr>
                      <a:r>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APA Style:  In-text Citations</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Understanding writing style and voice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Discuss Academic Writing Style - introduce hedging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Discuss Writing a Synthesis</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Understanding argument: Ethos, logos and pathos </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Discuss counter-arguments and refutations</a:t>
                      </a:r>
                      <a:endParaRPr sz="1800">
                        <a:solidFill>
                          <a:srgbClr val="FFFFFF"/>
                        </a:solidFill>
                        <a:latin typeface="Comfortaa"/>
                        <a:ea typeface="Comfortaa"/>
                        <a:cs typeface="Comfortaa"/>
                        <a:sym typeface="Comfortaa"/>
                      </a:endParaRPr>
                    </a:p>
                    <a:p>
                      <a:pPr indent="-342900" lvl="0" marL="457200" rtl="0" algn="l">
                        <a:spcBef>
                          <a:spcPts val="0"/>
                        </a:spcBef>
                        <a:spcAft>
                          <a:spcPts val="0"/>
                        </a:spcAft>
                        <a:buClr>
                          <a:srgbClr val="FFFFFF"/>
                        </a:buClr>
                        <a:buSzPts val="1800"/>
                        <a:buFont typeface="Comfortaa"/>
                        <a:buChar char="●"/>
                      </a:pPr>
                      <a:r>
                        <a:rPr lang="en" sz="1800">
                          <a:solidFill>
                            <a:srgbClr val="FFFFFF"/>
                          </a:solidFill>
                          <a:latin typeface="Comfortaa"/>
                          <a:ea typeface="Comfortaa"/>
                          <a:cs typeface="Comfortaa"/>
                          <a:sym typeface="Comfortaa"/>
                        </a:rPr>
                        <a:t>APA style: reference pages</a:t>
                      </a:r>
                      <a:endParaRPr sz="1800">
                        <a:solidFill>
                          <a:srgbClr val="FFFFFF"/>
                        </a:solidFill>
                        <a:latin typeface="Comfortaa"/>
                        <a:ea typeface="Comfortaa"/>
                        <a:cs typeface="Comfortaa"/>
                        <a:sym typeface="Comfortaa"/>
                      </a:endParaRPr>
                    </a:p>
                  </a:txBody>
                  <a:tcPr marT="63500" marB="63500" marR="63500" marL="63500">
                    <a:lnL cap="flat" cmpd="sng" w="12700">
                      <a:solidFill>
                        <a:schemeClr val="accent5"/>
                      </a:solidFill>
                      <a:prstDash val="solid"/>
                      <a:round/>
                      <a:headEnd len="sm" w="sm" type="none"/>
                      <a:tailEnd len="sm" w="sm" type="none"/>
                    </a:lnL>
                    <a:lnT cap="flat" cmpd="sng" w="12700">
                      <a:solidFill>
                        <a:schemeClr val="accent5"/>
                      </a:solidFill>
                      <a:prstDash val="solid"/>
                      <a:round/>
                      <a:headEnd len="sm" w="sm" type="none"/>
                      <a:tailEnd len="sm" w="sm" type="none"/>
                    </a:lnT>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graphicFrame>
        <p:nvGraphicFramePr>
          <p:cNvPr id="110" name="Google Shape;110;p20"/>
          <p:cNvGraphicFramePr/>
          <p:nvPr/>
        </p:nvGraphicFramePr>
        <p:xfrm>
          <a:off x="152400" y="152400"/>
          <a:ext cx="3000000" cy="3000000"/>
        </p:xfrm>
        <a:graphic>
          <a:graphicData uri="http://schemas.openxmlformats.org/drawingml/2006/table">
            <a:tbl>
              <a:tblPr>
                <a:noFill/>
                <a:tableStyleId>{A0D2AFB0-3D6F-4AED-AFBA-96C5F83AE1B3}</a:tableStyleId>
              </a:tblPr>
              <a:tblGrid>
                <a:gridCol w="4424525"/>
                <a:gridCol w="4424525"/>
              </a:tblGrid>
              <a:tr h="368450">
                <a:tc gridSpan="2">
                  <a:txBody>
                    <a:bodyPr>
                      <a:noAutofit/>
                    </a:bodyPr>
                    <a:lstStyle/>
                    <a:p>
                      <a:pPr indent="0" lvl="0" marL="0" rtl="0" algn="ctr">
                        <a:spcBef>
                          <a:spcPts val="0"/>
                        </a:spcBef>
                        <a:spcAft>
                          <a:spcPts val="0"/>
                        </a:spcAft>
                        <a:buNone/>
                      </a:pPr>
                      <a:r>
                        <a:rPr b="1" lang="en" sz="1800">
                          <a:solidFill>
                            <a:srgbClr val="FFFFFF"/>
                          </a:solidFill>
                          <a:latin typeface="Lora"/>
                          <a:ea typeface="Lora"/>
                          <a:cs typeface="Lora"/>
                          <a:sym typeface="Lora"/>
                        </a:rPr>
                        <a:t>Writing Assignments</a:t>
                      </a:r>
                      <a:endParaRPr b="1" sz="1800">
                        <a:solidFill>
                          <a:srgbClr val="FFFFFF"/>
                        </a:solidFill>
                        <a:latin typeface="Lora"/>
                        <a:ea typeface="Lora"/>
                        <a:cs typeface="Lora"/>
                        <a:sym typeface="Lora"/>
                      </a:endParaRPr>
                    </a:p>
                  </a:txBody>
                  <a:tcPr marT="63500" marB="63500" marR="63500" marL="63500"/>
                </a:tc>
                <a:tc hMerge="1"/>
              </a:tr>
              <a:tr h="4438100">
                <a:tc>
                  <a:txBody>
                    <a:bodyPr>
                      <a:noAutofit/>
                    </a:bodyPr>
                    <a:lstStyle/>
                    <a:p>
                      <a:pPr indent="0" lvl="0" marL="0" rtl="0" algn="ctr">
                        <a:spcBef>
                          <a:spcPts val="0"/>
                        </a:spcBef>
                        <a:spcAft>
                          <a:spcPts val="0"/>
                        </a:spcAft>
                        <a:buNone/>
                      </a:pPr>
                      <a:r>
                        <a:rPr b="1" lang="en" sz="1200">
                          <a:solidFill>
                            <a:srgbClr val="FFFFFF"/>
                          </a:solidFill>
                          <a:latin typeface="Comfortaa"/>
                          <a:ea typeface="Comfortaa"/>
                          <a:cs typeface="Comfortaa"/>
                          <a:sym typeface="Comfortaa"/>
                        </a:rPr>
                        <a:t>052</a:t>
                      </a:r>
                      <a:endParaRPr b="1" sz="1200">
                        <a:solidFill>
                          <a:srgbClr val="FFFFFF"/>
                        </a:solidFill>
                        <a:latin typeface="Comfortaa"/>
                        <a:ea typeface="Comfortaa"/>
                        <a:cs typeface="Comfortaa"/>
                        <a:sym typeface="Comfortaa"/>
                      </a:endParaRPr>
                    </a:p>
                    <a:p>
                      <a:pPr indent="0" lvl="0" marL="0" rtl="0" algn="l">
                        <a:spcBef>
                          <a:spcPts val="0"/>
                        </a:spcBef>
                        <a:spcAft>
                          <a:spcPts val="0"/>
                        </a:spcAft>
                        <a:buNone/>
                      </a:pPr>
                      <a:r>
                        <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b="1" lang="en" sz="1200" u="sng">
                          <a:solidFill>
                            <a:srgbClr val="FFFFFF"/>
                          </a:solidFill>
                          <a:latin typeface="Comfortaa"/>
                          <a:ea typeface="Comfortaa"/>
                          <a:cs typeface="Comfortaa"/>
                          <a:sym typeface="Comfortaa"/>
                        </a:rPr>
                        <a:t>Essay Assignment Prompt</a:t>
                      </a:r>
                      <a:endParaRPr b="1" sz="1200" u="sng">
                        <a:solidFill>
                          <a:srgbClr val="FFFFFF"/>
                        </a:solidFill>
                        <a:latin typeface="Comfortaa"/>
                        <a:ea typeface="Comfortaa"/>
                        <a:cs typeface="Comfortaa"/>
                        <a:sym typeface="Comfortaa"/>
                      </a:endParaRPr>
                    </a:p>
                    <a:p>
                      <a:pPr indent="0" lvl="0" marL="0" rtl="0" algn="l">
                        <a:spcBef>
                          <a:spcPts val="0"/>
                        </a:spcBef>
                        <a:spcAft>
                          <a:spcPts val="0"/>
                        </a:spcAft>
                        <a:buNone/>
                      </a:pPr>
                      <a:r>
                        <a:t/>
                      </a:r>
                      <a:endParaRPr b="1" sz="1200">
                        <a:solidFill>
                          <a:srgbClr val="FFFFFF"/>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FFFFFF"/>
                          </a:solidFill>
                          <a:latin typeface="Comfortaa"/>
                          <a:ea typeface="Comfortaa"/>
                          <a:cs typeface="Comfortaa"/>
                          <a:sym typeface="Comfortaa"/>
                        </a:rPr>
                        <a:t>You will write an essay in response to </a:t>
                      </a:r>
                      <a:r>
                        <a:rPr lang="en" sz="1200" u="sng">
                          <a:solidFill>
                            <a:srgbClr val="FFFFFF"/>
                          </a:solidFill>
                          <a:latin typeface="Comfortaa"/>
                          <a:ea typeface="Comfortaa"/>
                          <a:cs typeface="Comfortaa"/>
                          <a:sym typeface="Comfortaa"/>
                        </a:rPr>
                        <a:t>one</a:t>
                      </a:r>
                      <a:r>
                        <a:rPr lang="en" sz="1200">
                          <a:solidFill>
                            <a:srgbClr val="FFFFFF"/>
                          </a:solidFill>
                          <a:latin typeface="Comfortaa"/>
                          <a:ea typeface="Comfortaa"/>
                          <a:cs typeface="Comfortaa"/>
                          <a:sym typeface="Comfortaa"/>
                        </a:rPr>
                        <a:t> of the following questions.   </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lang="en" sz="1200">
                          <a:solidFill>
                            <a:srgbClr val="FFFFFF"/>
                          </a:solidFill>
                          <a:latin typeface="Comfortaa"/>
                          <a:ea typeface="Comfortaa"/>
                          <a:cs typeface="Comfortaa"/>
                          <a:sym typeface="Comfortaa"/>
                        </a:rPr>
                        <a:t>1. 	Do people have the right to use whatever language or variety they want to in all aspects of their daily lives?  In other words, should the concept of a completely multilingual society be embraced and supported?  What challenges and benefits would this create? </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lang="en" sz="1200">
                          <a:solidFill>
                            <a:srgbClr val="FFFFFF"/>
                          </a:solidFill>
                          <a:latin typeface="Comfortaa"/>
                          <a:ea typeface="Comfortaa"/>
                          <a:cs typeface="Comfortaa"/>
                          <a:sym typeface="Comfortaa"/>
                        </a:rPr>
                        <a:t> </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lang="en" sz="1200">
                          <a:solidFill>
                            <a:srgbClr val="FFFFFF"/>
                          </a:solidFill>
                          <a:latin typeface="Comfortaa"/>
                          <a:ea typeface="Comfortaa"/>
                          <a:cs typeface="Comfortaa"/>
                          <a:sym typeface="Comfortaa"/>
                        </a:rPr>
                        <a:t>2. 	If English is a global language, should we strive to use one standardardized form of English around the world?  What are some advantages and disadvantages of this?</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lang="en" sz="1200">
                          <a:solidFill>
                            <a:srgbClr val="FFFFFF"/>
                          </a:solidFill>
                          <a:latin typeface="Comfortaa"/>
                          <a:ea typeface="Comfortaa"/>
                          <a:cs typeface="Comfortaa"/>
                          <a:sym typeface="Comfortaa"/>
                        </a:rPr>
                        <a:t> </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lang="en" sz="1200">
                          <a:solidFill>
                            <a:srgbClr val="FFFFFF"/>
                          </a:solidFill>
                          <a:latin typeface="Comfortaa"/>
                          <a:ea typeface="Comfortaa"/>
                          <a:cs typeface="Comfortaa"/>
                          <a:sym typeface="Comfortaa"/>
                        </a:rPr>
                        <a:t>3. 	Should “non-standard” varieties of English be used in higher education?  Is it fine to use them in the classroom, or should the emphasis be on code-switching—seeing all varieties as equal, but some more appropriate for certain contexts and inappropriate for others. </a:t>
                      </a:r>
                      <a:r>
                        <a:rPr b="1" lang="en" sz="1200">
                          <a:solidFill>
                            <a:srgbClr val="FFFFFF"/>
                          </a:solidFill>
                          <a:latin typeface="Comfortaa"/>
                          <a:ea typeface="Comfortaa"/>
                          <a:cs typeface="Comfortaa"/>
                          <a:sym typeface="Comfortaa"/>
                        </a:rPr>
                        <a:t> </a:t>
                      </a:r>
                      <a:endParaRPr sz="1200">
                        <a:solidFill>
                          <a:srgbClr val="FFFFFF"/>
                        </a:solidFill>
                        <a:latin typeface="Comfortaa"/>
                        <a:ea typeface="Comfortaa"/>
                        <a:cs typeface="Comfortaa"/>
                        <a:sym typeface="Comfortaa"/>
                      </a:endParaRPr>
                    </a:p>
                  </a:txBody>
                  <a:tcPr marT="63500" marB="63500" marR="63500" marL="63500"/>
                </a:tc>
                <a:tc>
                  <a:txBody>
                    <a:bodyPr>
                      <a:noAutofit/>
                    </a:bodyPr>
                    <a:lstStyle/>
                    <a:p>
                      <a:pPr indent="0" lvl="0" marL="0" rtl="0" algn="ctr">
                        <a:spcBef>
                          <a:spcPts val="0"/>
                        </a:spcBef>
                        <a:spcAft>
                          <a:spcPts val="0"/>
                        </a:spcAft>
                        <a:buNone/>
                      </a:pPr>
                      <a:r>
                        <a:rPr b="1" lang="en" sz="1000">
                          <a:solidFill>
                            <a:srgbClr val="FFFFFF"/>
                          </a:solidFill>
                          <a:latin typeface="Comfortaa"/>
                          <a:ea typeface="Comfortaa"/>
                          <a:cs typeface="Comfortaa"/>
                          <a:sym typeface="Comfortaa"/>
                        </a:rPr>
                        <a:t>101</a:t>
                      </a:r>
                      <a:endParaRPr b="1" sz="1000">
                        <a:solidFill>
                          <a:srgbClr val="FFFFFF"/>
                        </a:solidFill>
                        <a:latin typeface="Comfortaa"/>
                        <a:ea typeface="Comfortaa"/>
                        <a:cs typeface="Comfortaa"/>
                        <a:sym typeface="Comfortaa"/>
                      </a:endParaRPr>
                    </a:p>
                    <a:p>
                      <a:pPr indent="0" lvl="0" marL="0" rtl="0" algn="l">
                        <a:spcBef>
                          <a:spcPts val="0"/>
                        </a:spcBef>
                        <a:spcAft>
                          <a:spcPts val="0"/>
                        </a:spcAft>
                        <a:buNone/>
                      </a:pPr>
                      <a:r>
                        <a:t/>
                      </a:r>
                      <a:endParaRPr sz="1200">
                        <a:solidFill>
                          <a:srgbClr val="FFFFFF"/>
                        </a:solidFill>
                        <a:latin typeface="Comfortaa"/>
                        <a:ea typeface="Comfortaa"/>
                        <a:cs typeface="Comfortaa"/>
                        <a:sym typeface="Comfortaa"/>
                      </a:endParaRPr>
                    </a:p>
                    <a:p>
                      <a:pPr indent="0" lvl="0" marL="0" rtl="0" algn="l">
                        <a:spcBef>
                          <a:spcPts val="0"/>
                        </a:spcBef>
                        <a:spcAft>
                          <a:spcPts val="0"/>
                        </a:spcAft>
                        <a:buNone/>
                      </a:pPr>
                      <a:r>
                        <a:rPr b="1" lang="en" sz="1200" u="sng">
                          <a:solidFill>
                            <a:srgbClr val="FFFFFF"/>
                          </a:solidFill>
                          <a:latin typeface="Comfortaa"/>
                          <a:ea typeface="Comfortaa"/>
                          <a:cs typeface="Comfortaa"/>
                          <a:sym typeface="Comfortaa"/>
                        </a:rPr>
                        <a:t>Essay Assignment Prompt</a:t>
                      </a:r>
                      <a:endParaRPr b="1" sz="1200" u="sng">
                        <a:solidFill>
                          <a:srgbClr val="FFFFFF"/>
                        </a:solidFill>
                        <a:latin typeface="Comfortaa"/>
                        <a:ea typeface="Comfortaa"/>
                        <a:cs typeface="Comfortaa"/>
                        <a:sym typeface="Comfortaa"/>
                      </a:endParaRPr>
                    </a:p>
                    <a:p>
                      <a:pPr indent="0" lvl="0" marL="0" rtl="0" algn="l">
                        <a:spcBef>
                          <a:spcPts val="0"/>
                        </a:spcBef>
                        <a:spcAft>
                          <a:spcPts val="0"/>
                        </a:spcAft>
                        <a:buNone/>
                      </a:pPr>
                      <a:r>
                        <a:t/>
                      </a:r>
                      <a:endParaRPr b="1" sz="1200">
                        <a:solidFill>
                          <a:srgbClr val="FFFFFF"/>
                        </a:solidFill>
                        <a:latin typeface="Comfortaa"/>
                        <a:ea typeface="Comfortaa"/>
                        <a:cs typeface="Comfortaa"/>
                        <a:sym typeface="Comfortaa"/>
                      </a:endParaRPr>
                    </a:p>
                    <a:p>
                      <a:pPr indent="0" lvl="0" marL="0" rtl="0" algn="l">
                        <a:lnSpc>
                          <a:spcPct val="115000"/>
                        </a:lnSpc>
                        <a:spcBef>
                          <a:spcPts val="0"/>
                        </a:spcBef>
                        <a:spcAft>
                          <a:spcPts val="0"/>
                        </a:spcAft>
                        <a:buNone/>
                      </a:pPr>
                      <a:r>
                        <a:rPr lang="en" sz="1200">
                          <a:solidFill>
                            <a:srgbClr val="FFFFFF"/>
                          </a:solidFill>
                          <a:latin typeface="Comfortaa"/>
                          <a:ea typeface="Comfortaa"/>
                          <a:cs typeface="Comfortaa"/>
                          <a:sym typeface="Comfortaa"/>
                        </a:rPr>
                        <a:t>In the Language and Culture Module, we cover four topics: Language and Identity, Perceptions of Language, Language Variation, and English as a Global Language. Our readings and discussion have been critical of the ways that language is used to oppress, colonize, and discriminate. For this assignment, you will construct a blog in which you make a claim about  language that is well supported through your own reasoning, and the ideas of others we  have  read. The challenge of this assignment is that  you, the writer, have to figure out what  exactly you want to write about and what central claim you want to make. You will need to come up with a question that you will turn into a thesis and write your blog to argue your thesis. Your audience for this paper is your instructor and classmates, so please write with them in mind.</a:t>
                      </a:r>
                      <a:endParaRPr sz="1200">
                        <a:solidFill>
                          <a:srgbClr val="FFFFFF"/>
                        </a:solidFill>
                        <a:latin typeface="Comfortaa"/>
                        <a:ea typeface="Comfortaa"/>
                        <a:cs typeface="Comfortaa"/>
                        <a:sym typeface="Comfortaa"/>
                      </a:endParaRPr>
                    </a:p>
                    <a:p>
                      <a:pPr indent="0" lvl="0" marL="457200" rtl="0" algn="l">
                        <a:spcBef>
                          <a:spcPts val="0"/>
                        </a:spcBef>
                        <a:spcAft>
                          <a:spcPts val="0"/>
                        </a:spcAft>
                        <a:buNone/>
                      </a:pPr>
                      <a:r>
                        <a:t/>
                      </a:r>
                      <a:endParaRPr sz="1000">
                        <a:solidFill>
                          <a:srgbClr val="FFFFFF"/>
                        </a:solidFill>
                        <a:latin typeface="Comfortaa"/>
                        <a:ea typeface="Comfortaa"/>
                        <a:cs typeface="Comfortaa"/>
                        <a:sym typeface="Comfortaa"/>
                      </a:endParaRPr>
                    </a:p>
                  </a:txBody>
                  <a:tcPr marT="63500" marB="63500" marR="63500" marL="635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Benefits</a:t>
            </a:r>
            <a:endParaRPr/>
          </a:p>
        </p:txBody>
      </p:sp>
      <p:sp>
        <p:nvSpPr>
          <p:cNvPr id="116" name="Google Shape;116;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accent5"/>
              </a:buClr>
              <a:buSzPts val="1800"/>
              <a:buFont typeface="Comfortaa"/>
              <a:buChar char="●"/>
            </a:pPr>
            <a:r>
              <a:rPr lang="en">
                <a:solidFill>
                  <a:schemeClr val="accent5"/>
                </a:solidFill>
                <a:latin typeface="Comfortaa"/>
                <a:ea typeface="Comfortaa"/>
                <a:cs typeface="Comfortaa"/>
                <a:sym typeface="Comfortaa"/>
              </a:rPr>
              <a:t>Complementary instruction of writing skills and thematic content</a:t>
            </a:r>
            <a:endParaRPr>
              <a:solidFill>
                <a:schemeClr val="accent5"/>
              </a:solidFill>
              <a:latin typeface="Comfortaa"/>
              <a:ea typeface="Comfortaa"/>
              <a:cs typeface="Comfortaa"/>
              <a:sym typeface="Comfortaa"/>
            </a:endParaRPr>
          </a:p>
          <a:p>
            <a:pPr indent="-342900" lvl="0" marL="457200" rtl="0" algn="l">
              <a:lnSpc>
                <a:spcPct val="100000"/>
              </a:lnSpc>
              <a:spcBef>
                <a:spcPts val="0"/>
              </a:spcBef>
              <a:spcAft>
                <a:spcPts val="0"/>
              </a:spcAft>
              <a:buClr>
                <a:schemeClr val="accent5"/>
              </a:buClr>
              <a:buSzPts val="1800"/>
              <a:buFont typeface="Comfortaa"/>
              <a:buChar char="●"/>
            </a:pPr>
            <a:r>
              <a:rPr lang="en">
                <a:solidFill>
                  <a:schemeClr val="accent5"/>
                </a:solidFill>
                <a:latin typeface="Comfortaa"/>
                <a:ea typeface="Comfortaa"/>
                <a:cs typeface="Comfortaa"/>
                <a:sym typeface="Comfortaa"/>
              </a:rPr>
              <a:t>Schematic building of academic writing skills</a:t>
            </a:r>
            <a:endParaRPr>
              <a:solidFill>
                <a:schemeClr val="accent5"/>
              </a:solidFill>
              <a:latin typeface="Comfortaa"/>
              <a:ea typeface="Comfortaa"/>
              <a:cs typeface="Comfortaa"/>
              <a:sym typeface="Comfortaa"/>
            </a:endParaRPr>
          </a:p>
          <a:p>
            <a:pPr indent="-342900" lvl="0" marL="457200" rtl="0" algn="l">
              <a:lnSpc>
                <a:spcPct val="100000"/>
              </a:lnSpc>
              <a:spcBef>
                <a:spcPts val="0"/>
              </a:spcBef>
              <a:spcAft>
                <a:spcPts val="0"/>
              </a:spcAft>
              <a:buClr>
                <a:schemeClr val="accent5"/>
              </a:buClr>
              <a:buSzPts val="1800"/>
              <a:buFont typeface="Comfortaa"/>
              <a:buChar char="●"/>
            </a:pPr>
            <a:r>
              <a:rPr lang="en">
                <a:solidFill>
                  <a:schemeClr val="accent5"/>
                </a:solidFill>
                <a:latin typeface="Comfortaa"/>
                <a:ea typeface="Comfortaa"/>
                <a:cs typeface="Comfortaa"/>
                <a:sym typeface="Comfortaa"/>
              </a:rPr>
              <a:t>Strengthening of academic discussion skills</a:t>
            </a:r>
            <a:endParaRPr>
              <a:solidFill>
                <a:schemeClr val="accent5"/>
              </a:solidFill>
              <a:latin typeface="Comfortaa"/>
              <a:ea typeface="Comfortaa"/>
              <a:cs typeface="Comfortaa"/>
              <a:sym typeface="Comfortaa"/>
            </a:endParaRPr>
          </a:p>
          <a:p>
            <a:pPr indent="-342900" lvl="0" marL="457200" rtl="0" algn="l">
              <a:lnSpc>
                <a:spcPct val="100000"/>
              </a:lnSpc>
              <a:spcBef>
                <a:spcPts val="0"/>
              </a:spcBef>
              <a:spcAft>
                <a:spcPts val="0"/>
              </a:spcAft>
              <a:buClr>
                <a:schemeClr val="accent5"/>
              </a:buClr>
              <a:buSzPts val="1800"/>
              <a:buFont typeface="Comfortaa"/>
              <a:buChar char="●"/>
            </a:pPr>
            <a:r>
              <a:rPr lang="en">
                <a:solidFill>
                  <a:schemeClr val="accent5"/>
                </a:solidFill>
                <a:latin typeface="Comfortaa"/>
                <a:ea typeface="Comfortaa"/>
                <a:cs typeface="Comfortaa"/>
                <a:sym typeface="Comfortaa"/>
              </a:rPr>
              <a:t>Improved depth of understanding of the content</a:t>
            </a:r>
            <a:endParaRPr>
              <a:solidFill>
                <a:schemeClr val="accent5"/>
              </a:solidFill>
              <a:latin typeface="Comfortaa"/>
              <a:ea typeface="Comfortaa"/>
              <a:cs typeface="Comfortaa"/>
              <a:sym typeface="Comfortaa"/>
            </a:endParaRPr>
          </a:p>
          <a:p>
            <a:pPr indent="-342900" lvl="0" marL="457200" rtl="0" algn="l">
              <a:lnSpc>
                <a:spcPct val="100000"/>
              </a:lnSpc>
              <a:spcBef>
                <a:spcPts val="0"/>
              </a:spcBef>
              <a:spcAft>
                <a:spcPts val="0"/>
              </a:spcAft>
              <a:buClr>
                <a:schemeClr val="accent5"/>
              </a:buClr>
              <a:buSzPts val="1800"/>
              <a:buFont typeface="Comfortaa"/>
              <a:buChar char="●"/>
            </a:pPr>
            <a:r>
              <a:rPr lang="en">
                <a:solidFill>
                  <a:schemeClr val="accent5"/>
                </a:solidFill>
                <a:latin typeface="Comfortaa"/>
                <a:ea typeface="Comfortaa"/>
                <a:cs typeface="Comfortaa"/>
                <a:sym typeface="Comfortaa"/>
              </a:rPr>
              <a:t>Improved ability to write and discuss about the thematic content</a:t>
            </a:r>
            <a:endParaRPr>
              <a:solidFill>
                <a:schemeClr val="accent5"/>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