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75"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61" d="100"/>
          <a:sy n="61" d="100"/>
        </p:scale>
        <p:origin x="-18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384703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160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lnSpc>
                <a:spcPct val="150000"/>
              </a:lnSpc>
              <a:spcBef>
                <a:spcPts val="0"/>
              </a:spcBef>
              <a:spcAft>
                <a:spcPts val="0"/>
              </a:spcAft>
              <a:buClr>
                <a:schemeClr val="dk2"/>
              </a:buClr>
              <a:buSzPts val="1200"/>
              <a:buAutoNum type="arabicPeriod"/>
            </a:pPr>
            <a:r>
              <a:rPr lang="en" sz="1200">
                <a:solidFill>
                  <a:schemeClr val="dk2"/>
                </a:solidFill>
              </a:rPr>
              <a:t> By definition, human rights are global, applicable to every person regardless of where they come from</a:t>
            </a:r>
            <a:endParaRPr sz="1200">
              <a:solidFill>
                <a:schemeClr val="dk2"/>
              </a:solidFill>
            </a:endParaRPr>
          </a:p>
          <a:p>
            <a:pPr marL="457200" lvl="0" indent="-304800" rtl="0">
              <a:lnSpc>
                <a:spcPct val="150000"/>
              </a:lnSpc>
              <a:spcBef>
                <a:spcPts val="0"/>
              </a:spcBef>
              <a:spcAft>
                <a:spcPts val="0"/>
              </a:spcAft>
              <a:buClr>
                <a:schemeClr val="dk2"/>
              </a:buClr>
              <a:buSzPts val="1200"/>
              <a:buAutoNum type="arabicPeriod"/>
            </a:pPr>
            <a:r>
              <a:rPr lang="en" sz="1200">
                <a:solidFill>
                  <a:schemeClr val="dk2"/>
                </a:solidFill>
              </a:rPr>
              <a:t>Discussion of human rights is a topic that students seem to be willing to invest their time in</a:t>
            </a:r>
            <a:endParaRPr sz="1200">
              <a:solidFill>
                <a:schemeClr val="dk2"/>
              </a:solidFill>
            </a:endParaRPr>
          </a:p>
          <a:p>
            <a:pPr marL="457200" lvl="0" indent="-304800" rtl="0">
              <a:lnSpc>
                <a:spcPct val="150000"/>
              </a:lnSpc>
              <a:spcBef>
                <a:spcPts val="0"/>
              </a:spcBef>
              <a:spcAft>
                <a:spcPts val="0"/>
              </a:spcAft>
              <a:buClr>
                <a:schemeClr val="dk2"/>
              </a:buClr>
              <a:buSzPts val="1200"/>
              <a:buAutoNum type="arabicPeriod"/>
            </a:pPr>
            <a:r>
              <a:rPr lang="en" sz="1200">
                <a:solidFill>
                  <a:schemeClr val="dk2"/>
                </a:solidFill>
              </a:rPr>
              <a:t>Content is never-ending, ever-changing, and always real-world with applications to every field a student may study</a:t>
            </a:r>
            <a:endParaRPr sz="1200">
              <a:solidFill>
                <a:schemeClr val="dk2"/>
              </a:solidFill>
            </a:endParaRPr>
          </a:p>
          <a:p>
            <a:pPr marL="457200" lvl="0" indent="-304800" rtl="0">
              <a:lnSpc>
                <a:spcPct val="150000"/>
              </a:lnSpc>
              <a:spcBef>
                <a:spcPts val="0"/>
              </a:spcBef>
              <a:spcAft>
                <a:spcPts val="0"/>
              </a:spcAft>
              <a:buClr>
                <a:schemeClr val="dk2"/>
              </a:buClr>
              <a:buSzPts val="1200"/>
              <a:buAutoNum type="arabicPeriod"/>
            </a:pPr>
            <a:r>
              <a:rPr lang="en" sz="1200">
                <a:solidFill>
                  <a:schemeClr val="dk2"/>
                </a:solidFill>
              </a:rPr>
              <a:t>Students come from diverse backgrounds with diverse plans and they’ll take this knowledge with them</a:t>
            </a:r>
            <a:endParaRPr sz="1200">
              <a:solidFill>
                <a:schemeClr val="dk2"/>
              </a:solidFill>
            </a:endParaRPr>
          </a:p>
          <a:p>
            <a:pPr marL="0" lvl="0" indent="0" rtl="0">
              <a:lnSpc>
                <a:spcPct val="150000"/>
              </a:lnSpc>
              <a:spcBef>
                <a:spcPts val="1600"/>
              </a:spcBef>
              <a:spcAft>
                <a:spcPts val="0"/>
              </a:spcAft>
              <a:buNone/>
            </a:pPr>
            <a:endParaRPr sz="1800">
              <a:solidFill>
                <a:schemeClr val="dk2"/>
              </a:solidFill>
            </a:endParaRPr>
          </a:p>
          <a:p>
            <a:pPr marL="0" lvl="0" indent="0">
              <a:spcBef>
                <a:spcPts val="160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4013"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2" name="Shape 12"/>
          <p:cNvSpPr txBox="1">
            <a:spLocks noGrp="1"/>
          </p:cNvSpPr>
          <p:nvPr>
            <p:ph type="ctrTitle"/>
          </p:nvPr>
        </p:nvSpPr>
        <p:spPr>
          <a:xfrm>
            <a:off x="3044700" y="1444255"/>
            <a:ext cx="3054600" cy="1537200"/>
          </a:xfrm>
          <a:prstGeom prst="rect">
            <a:avLst/>
          </a:prstGeom>
        </p:spPr>
        <p:txBody>
          <a:bodyPr spcFirstLastPara="1" wrap="square" lIns="91425" tIns="91425" rIns="91425" bIns="91425" anchor="b"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txBox="1">
            <a:spLocks noGrp="1"/>
          </p:cNvSpPr>
          <p:nvPr>
            <p:ph type="title" hasCustomPrompt="1"/>
          </p:nvPr>
        </p:nvSpPr>
        <p:spPr>
          <a:xfrm>
            <a:off x="311700" y="957125"/>
            <a:ext cx="8520600" cy="2128800"/>
          </a:xfrm>
          <a:prstGeom prst="rect">
            <a:avLst/>
          </a:prstGeom>
        </p:spPr>
        <p:txBody>
          <a:bodyPr spcFirstLastPara="1" wrap="square" lIns="91425" tIns="91425" rIns="91425" bIns="91425" anchor="ctr" anchorCtr="0"/>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a:spLocks noGrp="1"/>
          </p:cNvSpPr>
          <p:nvPr>
            <p:ph type="body" idx="1"/>
          </p:nvPr>
        </p:nvSpPr>
        <p:spPr>
          <a:xfrm>
            <a:off x="311700" y="316200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p:nvPr/>
        </p:nvSpPr>
        <p:spPr>
          <a:xfrm flipH="1">
            <a:off x="7595938"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lim="8000"/>
            <a:headEnd type="none" w="sm" len="sm"/>
            <a:tailEnd type="none" w="sm" len="sm"/>
          </a:ln>
        </p:spPr>
      </p:sp>
      <p:sp>
        <p:nvSpPr>
          <p:cNvPr id="18" name="Shape 18"/>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32" name="Shape 3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35" name="Shape 35"/>
          <p:cNvSpPr txBox="1">
            <a:spLocks noGrp="1"/>
          </p:cNvSpPr>
          <p:nvPr>
            <p:ph type="body" idx="1"/>
          </p:nvPr>
        </p:nvSpPr>
        <p:spPr>
          <a:xfrm>
            <a:off x="311700" y="1399400"/>
            <a:ext cx="2808000" cy="2784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Shape 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490250" y="450150"/>
            <a:ext cx="5878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4" name="Shape 44"/>
          <p:cNvSpPr txBox="1">
            <a:spLocks noGrp="1"/>
          </p:cNvSpPr>
          <p:nvPr>
            <p:ph type="title"/>
          </p:nvPr>
        </p:nvSpPr>
        <p:spPr>
          <a:xfrm>
            <a:off x="265500" y="929275"/>
            <a:ext cx="4045200" cy="1786200"/>
          </a:xfrm>
          <a:prstGeom prst="rect">
            <a:avLst/>
          </a:prstGeom>
        </p:spPr>
        <p:txBody>
          <a:bodyPr spcFirstLastPara="1" wrap="square" lIns="91425" tIns="91425" rIns="91425" bIns="91425" anchor="b" anchorCtr="0"/>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a:endParaRPr/>
          </a:p>
        </p:txBody>
      </p:sp>
      <p:sp>
        <p:nvSpPr>
          <p:cNvPr id="45" name="Shape 45"/>
          <p:cNvSpPr txBox="1">
            <a:spLocks noGrp="1"/>
          </p:cNvSpPr>
          <p:nvPr>
            <p:ph type="subTitle" idx="1"/>
          </p:nvPr>
        </p:nvSpPr>
        <p:spPr>
          <a:xfrm>
            <a:off x="265500" y="2769001"/>
            <a:ext cx="4045200" cy="1574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lux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marL="914400" lvl="1"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marL="1371600" lvl="2"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marL="1828800" lvl="3"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marL="2286000" lvl="4"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marL="2743200" lvl="5"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marL="3200400" lvl="6"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marL="3657600" lvl="7" indent="-3175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marL="4114800" lvl="8" indent="-3175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Shape 62"/>
          <p:cNvSpPr txBox="1">
            <a:spLocks noGrp="1"/>
          </p:cNvSpPr>
          <p:nvPr>
            <p:ph type="ctrTitle" idx="4294967295"/>
          </p:nvPr>
        </p:nvSpPr>
        <p:spPr>
          <a:xfrm>
            <a:off x="311700" y="384200"/>
            <a:ext cx="4772700" cy="2412900"/>
          </a:xfrm>
          <a:prstGeom prst="rect">
            <a:avLst/>
          </a:prstGeom>
        </p:spPr>
        <p:txBody>
          <a:bodyPr spcFirstLastPara="1" wrap="square" lIns="91425" tIns="91425" rIns="91425" bIns="91425" anchor="b" anchorCtr="0">
            <a:noAutofit/>
          </a:bodyPr>
          <a:lstStyle/>
          <a:p>
            <a:pPr marL="0" lvl="0" indent="0">
              <a:spcBef>
                <a:spcPts val="0"/>
              </a:spcBef>
              <a:spcAft>
                <a:spcPts val="0"/>
              </a:spcAft>
              <a:buClr>
                <a:schemeClr val="dk1"/>
              </a:buClr>
              <a:buSzPts val="1100"/>
              <a:buFont typeface="Arial"/>
              <a:buNone/>
            </a:pPr>
            <a:endParaRPr sz="3600"/>
          </a:p>
          <a:p>
            <a:pPr marL="0" lvl="0" indent="0">
              <a:spcBef>
                <a:spcPts val="0"/>
              </a:spcBef>
              <a:spcAft>
                <a:spcPts val="0"/>
              </a:spcAft>
              <a:buClr>
                <a:schemeClr val="dk1"/>
              </a:buClr>
              <a:buSzPts val="1100"/>
              <a:buFont typeface="Arial"/>
              <a:buNone/>
            </a:pPr>
            <a:endParaRPr sz="3600"/>
          </a:p>
          <a:p>
            <a:pPr marL="0" lvl="0" indent="0">
              <a:spcBef>
                <a:spcPts val="0"/>
              </a:spcBef>
              <a:spcAft>
                <a:spcPts val="0"/>
              </a:spcAft>
              <a:buClr>
                <a:schemeClr val="dk1"/>
              </a:buClr>
              <a:buSzPts val="1100"/>
              <a:buFont typeface="Arial"/>
              <a:buNone/>
            </a:pPr>
            <a:endParaRPr sz="3600"/>
          </a:p>
          <a:p>
            <a:pPr marL="0" lvl="0" indent="0">
              <a:spcBef>
                <a:spcPts val="0"/>
              </a:spcBef>
              <a:spcAft>
                <a:spcPts val="0"/>
              </a:spcAft>
              <a:buClr>
                <a:schemeClr val="dk1"/>
              </a:buClr>
              <a:buSzPts val="1100"/>
              <a:buFont typeface="Arial"/>
              <a:buNone/>
            </a:pPr>
            <a:endParaRPr sz="3600"/>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spcBef>
                <a:spcPts val="0"/>
              </a:spcBef>
              <a:spcAft>
                <a:spcPts val="0"/>
              </a:spcAft>
              <a:buClr>
                <a:schemeClr val="dk1"/>
              </a:buClr>
              <a:buSzPts val="1100"/>
              <a:buFont typeface="Arial"/>
              <a:buNone/>
            </a:pPr>
            <a:endParaRPr sz="4000">
              <a:latin typeface="Georgia"/>
              <a:ea typeface="Georgia"/>
              <a:cs typeface="Georgia"/>
              <a:sym typeface="Georgia"/>
            </a:endParaRPr>
          </a:p>
          <a:p>
            <a:pPr marL="0" lvl="0" indent="0" algn="ctr">
              <a:spcBef>
                <a:spcPts val="0"/>
              </a:spcBef>
              <a:spcAft>
                <a:spcPts val="0"/>
              </a:spcAft>
              <a:buClr>
                <a:schemeClr val="dk1"/>
              </a:buClr>
              <a:buSzPts val="1100"/>
              <a:buFont typeface="Arial"/>
              <a:buNone/>
            </a:pPr>
            <a:r>
              <a:rPr lang="en" sz="4000">
                <a:solidFill>
                  <a:srgbClr val="000000"/>
                </a:solidFill>
                <a:latin typeface="Georgia"/>
                <a:ea typeface="Georgia"/>
                <a:cs typeface="Georgia"/>
                <a:sym typeface="Georgia"/>
              </a:rPr>
              <a:t>Advancing Human Rights Education in ESL</a:t>
            </a:r>
            <a:endParaRPr sz="4000">
              <a:solidFill>
                <a:srgbClr val="000000"/>
              </a:solidFill>
              <a:latin typeface="Georgia"/>
              <a:ea typeface="Georgia"/>
              <a:cs typeface="Georgia"/>
              <a:sym typeface="Georgia"/>
            </a:endParaRPr>
          </a:p>
          <a:p>
            <a:pPr marL="0" lvl="0" indent="0">
              <a:spcBef>
                <a:spcPts val="0"/>
              </a:spcBef>
              <a:spcAft>
                <a:spcPts val="0"/>
              </a:spcAft>
              <a:buNone/>
            </a:pPr>
            <a:endParaRPr/>
          </a:p>
        </p:txBody>
      </p:sp>
      <p:sp>
        <p:nvSpPr>
          <p:cNvPr id="63" name="Shape 63"/>
          <p:cNvSpPr txBox="1">
            <a:spLocks noGrp="1"/>
          </p:cNvSpPr>
          <p:nvPr>
            <p:ph type="subTitle" idx="4294967295"/>
          </p:nvPr>
        </p:nvSpPr>
        <p:spPr>
          <a:xfrm>
            <a:off x="339600" y="2797100"/>
            <a:ext cx="4716900" cy="2129400"/>
          </a:xfrm>
          <a:prstGeom prst="rect">
            <a:avLst/>
          </a:prstGeom>
          <a:gradFill>
            <a:gsLst>
              <a:gs pos="0">
                <a:srgbClr val="FFFFFF"/>
              </a:gs>
              <a:gs pos="100000">
                <a:srgbClr val="B3B3B3"/>
              </a:gs>
            </a:gsLst>
            <a:lin ang="5400012" scaled="0"/>
          </a:gra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80000"/>
              </a:lnSpc>
              <a:spcBef>
                <a:spcPts val="0"/>
              </a:spcBef>
              <a:spcAft>
                <a:spcPts val="0"/>
              </a:spcAft>
              <a:buClr>
                <a:srgbClr val="D16349"/>
              </a:buClr>
              <a:buSzPts val="2720"/>
              <a:buFont typeface="Noto Sans Symbols"/>
              <a:buNone/>
            </a:pPr>
            <a:r>
              <a:rPr lang="en" sz="1800" b="1">
                <a:solidFill>
                  <a:srgbClr val="000000"/>
                </a:solidFill>
                <a:latin typeface="Georgia"/>
                <a:ea typeface="Georgia"/>
                <a:cs typeface="Georgia"/>
                <a:sym typeface="Georgia"/>
              </a:rPr>
              <a:t>DANIELLE ALDAWOOD, Ph.D.</a:t>
            </a:r>
            <a:endParaRPr sz="1800" b="1">
              <a:solidFill>
                <a:srgbClr val="000000"/>
              </a:solidFill>
              <a:latin typeface="Georgia"/>
              <a:ea typeface="Georgia"/>
              <a:cs typeface="Georgia"/>
              <a:sym typeface="Georgia"/>
            </a:endParaRPr>
          </a:p>
          <a:p>
            <a:pPr marL="0" lvl="0" indent="0" algn="ctr" rtl="0">
              <a:lnSpc>
                <a:spcPct val="80000"/>
              </a:lnSpc>
              <a:spcBef>
                <a:spcPts val="1600"/>
              </a:spcBef>
              <a:spcAft>
                <a:spcPts val="0"/>
              </a:spcAft>
              <a:buClr>
                <a:srgbClr val="D16349"/>
              </a:buClr>
              <a:buSzPts val="1734"/>
              <a:buFont typeface="Noto Sans Symbols"/>
              <a:buNone/>
            </a:pPr>
            <a:endParaRPr sz="1800" b="1">
              <a:solidFill>
                <a:srgbClr val="000000"/>
              </a:solidFill>
              <a:latin typeface="Georgia"/>
              <a:ea typeface="Georgia"/>
              <a:cs typeface="Georgia"/>
              <a:sym typeface="Georgia"/>
            </a:endParaRPr>
          </a:p>
          <a:p>
            <a:pPr marL="0" lvl="0" indent="0" algn="ctr" rtl="0">
              <a:lnSpc>
                <a:spcPct val="80000"/>
              </a:lnSpc>
              <a:spcBef>
                <a:spcPts val="1600"/>
              </a:spcBef>
              <a:spcAft>
                <a:spcPts val="0"/>
              </a:spcAft>
              <a:buClr>
                <a:srgbClr val="D16349"/>
              </a:buClr>
              <a:buSzPts val="1734"/>
              <a:buFont typeface="Noto Sans Symbols"/>
              <a:buNone/>
            </a:pPr>
            <a:r>
              <a:rPr lang="en" sz="1800" b="1">
                <a:solidFill>
                  <a:srgbClr val="000000"/>
                </a:solidFill>
                <a:latin typeface="Georgia"/>
                <a:ea typeface="Georgia"/>
                <a:cs typeface="Georgia"/>
                <a:sym typeface="Georgia"/>
              </a:rPr>
              <a:t>ASSISTANT PROFESSOR- ESOL</a:t>
            </a:r>
            <a:endParaRPr sz="1800" b="1">
              <a:solidFill>
                <a:srgbClr val="000000"/>
              </a:solidFill>
              <a:latin typeface="Georgia"/>
              <a:ea typeface="Georgia"/>
              <a:cs typeface="Georgia"/>
              <a:sym typeface="Georgia"/>
            </a:endParaRPr>
          </a:p>
          <a:p>
            <a:pPr marL="0" lvl="0" indent="0" algn="ctr" rtl="0">
              <a:lnSpc>
                <a:spcPct val="80000"/>
              </a:lnSpc>
              <a:spcBef>
                <a:spcPts val="1600"/>
              </a:spcBef>
              <a:spcAft>
                <a:spcPts val="0"/>
              </a:spcAft>
              <a:buClr>
                <a:srgbClr val="D16349"/>
              </a:buClr>
              <a:buSzPts val="1734"/>
              <a:buFont typeface="Noto Sans Symbols"/>
              <a:buNone/>
            </a:pPr>
            <a:r>
              <a:rPr lang="en" sz="1800" b="1">
                <a:solidFill>
                  <a:srgbClr val="000000"/>
                </a:solidFill>
                <a:latin typeface="Georgia"/>
                <a:ea typeface="Georgia"/>
                <a:cs typeface="Georgia"/>
                <a:sym typeface="Georgia"/>
              </a:rPr>
              <a:t>COMMUNITY COLLEGE OF BALTIMORE COUNTY</a:t>
            </a:r>
            <a:endParaRPr sz="1800" b="1">
              <a:solidFill>
                <a:srgbClr val="000000"/>
              </a:solidFill>
              <a:latin typeface="Georgia"/>
              <a:ea typeface="Georgia"/>
              <a:cs typeface="Georgia"/>
              <a:sym typeface="Georgia"/>
            </a:endParaRPr>
          </a:p>
          <a:p>
            <a:pPr marL="0" lvl="0" indent="0">
              <a:spcBef>
                <a:spcPts val="1600"/>
              </a:spcBef>
              <a:spcAft>
                <a:spcPts val="160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89325"/>
            <a:ext cx="8520600" cy="5709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dirty="0">
                <a:solidFill>
                  <a:srgbClr val="D16349"/>
                </a:solidFill>
              </a:rPr>
              <a:t>Sample Content- ESOL</a:t>
            </a:r>
            <a:endParaRPr sz="3000" b="1" dirty="0">
              <a:solidFill>
                <a:srgbClr val="D16349"/>
              </a:solidFill>
            </a:endParaRPr>
          </a:p>
        </p:txBody>
      </p:sp>
      <p:sp>
        <p:nvSpPr>
          <p:cNvPr id="138" name="Shape 138"/>
          <p:cNvSpPr txBox="1">
            <a:spLocks noGrp="1"/>
          </p:cNvSpPr>
          <p:nvPr>
            <p:ph type="body" idx="1"/>
          </p:nvPr>
        </p:nvSpPr>
        <p:spPr>
          <a:xfrm>
            <a:off x="0" y="419388"/>
            <a:ext cx="9144000" cy="4723937"/>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b="1" dirty="0">
                <a:solidFill>
                  <a:schemeClr val="dk1"/>
                </a:solidFill>
                <a:latin typeface="Georgia"/>
                <a:ea typeface="Georgia"/>
                <a:cs typeface="Georgia"/>
                <a:sym typeface="Georgia"/>
              </a:rPr>
              <a:t>CCOs:</a:t>
            </a:r>
            <a:endParaRPr b="1"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1 - Write sentences that conform to the rules of academic English with an emphasis on syntax, capitalization, and punctuation</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2 - Formulate simple, compound, and complex sentences</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3 - Use transition signals to achieve coherence</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4 - Apply pre-writing strategies including outlining and brainstorming</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5 - Write paragraphs and essays with a clearly stated main idea, supporting points, and supporting details</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9 - Demonstrate critical thinking in the development and analysis of ideas in essays</a:t>
            </a:r>
            <a:endParaRPr dirty="0">
              <a:solidFill>
                <a:schemeClr val="dk1"/>
              </a:solidFill>
              <a:latin typeface="Georgia"/>
              <a:ea typeface="Georgia"/>
              <a:cs typeface="Georgia"/>
              <a:sym typeface="Georgia"/>
            </a:endParaRPr>
          </a:p>
          <a:p>
            <a:pPr marL="0" lvl="0" indent="0" rtl="0">
              <a:spcBef>
                <a:spcPts val="1100"/>
              </a:spcBef>
              <a:spcAft>
                <a:spcPts val="0"/>
              </a:spcAft>
              <a:buClr>
                <a:schemeClr val="dk1"/>
              </a:buClr>
              <a:buSzPts val="1100"/>
              <a:buFont typeface="Arial"/>
              <a:buNone/>
            </a:pPr>
            <a:r>
              <a:rPr lang="en" dirty="0">
                <a:solidFill>
                  <a:schemeClr val="dk1"/>
                </a:solidFill>
                <a:latin typeface="Georgia"/>
                <a:ea typeface="Georgia"/>
                <a:cs typeface="Georgia"/>
                <a:sym typeface="Georgia"/>
              </a:rPr>
              <a:t>CCO 12 - Use technology to enhance language skills, conduct research and produce written work</a:t>
            </a:r>
            <a:endParaRPr dirty="0">
              <a:solidFill>
                <a:schemeClr val="dk1"/>
              </a:solidFill>
              <a:latin typeface="Georgia"/>
              <a:ea typeface="Georgia"/>
              <a:cs typeface="Georgia"/>
              <a:sym typeface="Georgia"/>
            </a:endParaRPr>
          </a:p>
          <a:p>
            <a:pPr marL="0" lvl="0" indent="0">
              <a:spcBef>
                <a:spcPts val="11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6B8AF"/>
        </a:solidFill>
        <a:effectLst/>
      </p:bgPr>
    </p:bg>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02475" y="0"/>
            <a:ext cx="8520600" cy="5727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solidFill>
                  <a:srgbClr val="000000"/>
                </a:solidFill>
              </a:rPr>
              <a:t>SJHR Discussion Board Post #1- ESOL</a:t>
            </a:r>
            <a:endParaRPr sz="3000" b="1">
              <a:solidFill>
                <a:srgbClr val="000000"/>
              </a:solidFill>
            </a:endParaRPr>
          </a:p>
        </p:txBody>
      </p:sp>
      <p:sp>
        <p:nvSpPr>
          <p:cNvPr id="144" name="Shape 144"/>
          <p:cNvSpPr txBox="1">
            <a:spLocks noGrp="1"/>
          </p:cNvSpPr>
          <p:nvPr>
            <p:ph type="body" idx="1"/>
          </p:nvPr>
        </p:nvSpPr>
        <p:spPr>
          <a:xfrm>
            <a:off x="107822" y="542084"/>
            <a:ext cx="8890077" cy="44577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400" dirty="0"/>
              <a:t>Write one paragraph in which you:</a:t>
            </a:r>
            <a:endParaRPr sz="2400" dirty="0"/>
          </a:p>
          <a:p>
            <a:pPr marL="0" lvl="0" indent="0" rtl="0">
              <a:spcBef>
                <a:spcPts val="1100"/>
              </a:spcBef>
              <a:spcAft>
                <a:spcPts val="0"/>
              </a:spcAft>
              <a:buClr>
                <a:schemeClr val="dk1"/>
              </a:buClr>
              <a:buSzPts val="1100"/>
              <a:buFont typeface="Arial"/>
              <a:buNone/>
            </a:pPr>
            <a:r>
              <a:rPr lang="en" sz="2400" dirty="0"/>
              <a:t>1) define social justice</a:t>
            </a:r>
            <a:endParaRPr sz="2400" dirty="0"/>
          </a:p>
          <a:p>
            <a:pPr marL="0" lvl="0" indent="0" rtl="0">
              <a:spcBef>
                <a:spcPts val="1100"/>
              </a:spcBef>
              <a:spcAft>
                <a:spcPts val="0"/>
              </a:spcAft>
              <a:buClr>
                <a:schemeClr val="dk1"/>
              </a:buClr>
              <a:buSzPts val="1100"/>
              <a:buFont typeface="Arial"/>
              <a:buNone/>
            </a:pPr>
            <a:r>
              <a:rPr lang="en" sz="2400" dirty="0"/>
              <a:t>2) explain one issue of social justice and the "isms" that likely make that issue worse</a:t>
            </a:r>
            <a:endParaRPr sz="2400" dirty="0"/>
          </a:p>
          <a:p>
            <a:pPr marL="0" lvl="0" indent="0" rtl="0">
              <a:spcBef>
                <a:spcPts val="1100"/>
              </a:spcBef>
              <a:spcAft>
                <a:spcPts val="0"/>
              </a:spcAft>
              <a:buClr>
                <a:schemeClr val="dk1"/>
              </a:buClr>
              <a:buSzPts val="1100"/>
              <a:buFont typeface="Arial"/>
              <a:buNone/>
            </a:pPr>
            <a:r>
              <a:rPr lang="en" sz="2400" dirty="0"/>
              <a:t>3) provide two probable ways we can work to address and solve that social justice problem</a:t>
            </a:r>
            <a:endParaRPr sz="2400" dirty="0"/>
          </a:p>
          <a:p>
            <a:pPr marL="0" lvl="0" indent="0" rtl="0">
              <a:spcBef>
                <a:spcPts val="1100"/>
              </a:spcBef>
              <a:spcAft>
                <a:spcPts val="0"/>
              </a:spcAft>
              <a:buClr>
                <a:schemeClr val="dk1"/>
              </a:buClr>
              <a:buSzPts val="1100"/>
              <a:buFont typeface="Arial"/>
              <a:buNone/>
            </a:pPr>
            <a:r>
              <a:rPr lang="en" sz="2400" i="1" dirty="0"/>
              <a:t>After you write your post, you are required to write a response to one other student. Focus your response on part 2 and 3 of their post. </a:t>
            </a:r>
            <a:endParaRPr sz="2400" i="1" dirty="0"/>
          </a:p>
          <a:p>
            <a:pPr marL="0" lvl="0" indent="0">
              <a:spcBef>
                <a:spcPts val="1100"/>
              </a:spcBef>
              <a:spcAft>
                <a:spcPts val="160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111700"/>
            <a:ext cx="8520600" cy="8313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t>SAMPLE ASSIGNMENT- ESOL</a:t>
            </a:r>
            <a:endParaRPr sz="3000" b="1"/>
          </a:p>
        </p:txBody>
      </p:sp>
      <p:sp>
        <p:nvSpPr>
          <p:cNvPr id="150" name="Shape 150"/>
          <p:cNvSpPr txBox="1">
            <a:spLocks noGrp="1"/>
          </p:cNvSpPr>
          <p:nvPr>
            <p:ph type="body" idx="1"/>
          </p:nvPr>
        </p:nvSpPr>
        <p:spPr>
          <a:xfrm>
            <a:off x="311700" y="1033775"/>
            <a:ext cx="8520600" cy="3841800"/>
          </a:xfrm>
          <a:prstGeom prst="rect">
            <a:avLst/>
          </a:prstGeom>
        </p:spPr>
        <p:txBody>
          <a:bodyPr spcFirstLastPara="1" wrap="square" lIns="91425" tIns="91425" rIns="91425" bIns="91425" anchor="t" anchorCtr="0">
            <a:noAutofit/>
          </a:bodyPr>
          <a:lstStyle/>
          <a:p>
            <a:pPr marL="0" lvl="0" indent="0" rtl="0">
              <a:spcBef>
                <a:spcPts val="0"/>
              </a:spcBef>
              <a:spcAft>
                <a:spcPts val="0"/>
              </a:spcAft>
              <a:buClr>
                <a:schemeClr val="dk1"/>
              </a:buClr>
              <a:buSzPts val="1100"/>
              <a:buFont typeface="Arial"/>
              <a:buNone/>
            </a:pPr>
            <a:r>
              <a:rPr lang="en" sz="2200"/>
              <a:t>For this assignment, I would like you to come up with the </a:t>
            </a:r>
            <a:r>
              <a:rPr lang="en" sz="2200" b="1"/>
              <a:t>five requirements</a:t>
            </a:r>
            <a:r>
              <a:rPr lang="en" sz="2200"/>
              <a:t> that, if met, </a:t>
            </a:r>
            <a:r>
              <a:rPr lang="en" sz="2200" u="sng"/>
              <a:t>would allow you to move to any country of your choosing for an indefinite period of time</a:t>
            </a:r>
            <a:r>
              <a:rPr lang="en" sz="2200"/>
              <a:t>. </a:t>
            </a:r>
            <a:endParaRPr sz="2200"/>
          </a:p>
          <a:p>
            <a:pPr marL="0" lvl="0" indent="0" rtl="0">
              <a:spcBef>
                <a:spcPts val="1100"/>
              </a:spcBef>
              <a:spcAft>
                <a:spcPts val="0"/>
              </a:spcAft>
              <a:buClr>
                <a:schemeClr val="dk1"/>
              </a:buClr>
              <a:buSzPts val="1100"/>
              <a:buFont typeface="Arial"/>
              <a:buNone/>
            </a:pPr>
            <a:r>
              <a:rPr lang="en" sz="2200"/>
              <a:t>As you come up with your 5 requirements, consider the reasons that you (and other classmates) gave for stating that an open borders policy would not work. </a:t>
            </a:r>
            <a:endParaRPr sz="2200"/>
          </a:p>
          <a:p>
            <a:pPr marL="0" lvl="0" indent="0" rtl="0">
              <a:spcBef>
                <a:spcPts val="1100"/>
              </a:spcBef>
              <a:spcAft>
                <a:spcPts val="0"/>
              </a:spcAft>
              <a:buClr>
                <a:schemeClr val="dk1"/>
              </a:buClr>
              <a:buSzPts val="1100"/>
              <a:buFont typeface="Arial"/>
              <a:buNone/>
            </a:pPr>
            <a:r>
              <a:rPr lang="en" sz="2200"/>
              <a:t>Please try to provide some </a:t>
            </a:r>
            <a:r>
              <a:rPr lang="en" sz="2200" b="1"/>
              <a:t>detail</a:t>
            </a:r>
            <a:r>
              <a:rPr lang="en" sz="2200"/>
              <a:t> to each of your requirements and </a:t>
            </a:r>
            <a:r>
              <a:rPr lang="en" sz="2200" b="1"/>
              <a:t>incorporate your reasoning</a:t>
            </a:r>
            <a:r>
              <a:rPr lang="en" sz="2200"/>
              <a:t> for including the requirement. </a:t>
            </a:r>
            <a:endParaRPr sz="2200"/>
          </a:p>
          <a:p>
            <a:pPr marL="0" lvl="0" indent="0" rtl="0">
              <a:spcBef>
                <a:spcPts val="1100"/>
              </a:spcBef>
              <a:spcAft>
                <a:spcPts val="0"/>
              </a:spcAft>
              <a:buClr>
                <a:schemeClr val="dk1"/>
              </a:buClr>
              <a:buSzPts val="1100"/>
              <a:buFont typeface="Arial"/>
              <a:buNone/>
            </a:pPr>
            <a:endParaRPr sz="1100"/>
          </a:p>
          <a:p>
            <a:pPr marL="0" lvl="0" indent="0">
              <a:spcBef>
                <a:spcPts val="11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87675"/>
            <a:ext cx="8520600" cy="5727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solidFill>
                  <a:srgbClr val="D16349"/>
                </a:solidFill>
              </a:rPr>
              <a:t>SJHR Essay - ESOL</a:t>
            </a:r>
            <a:endParaRPr sz="3000" b="1">
              <a:solidFill>
                <a:srgbClr val="D16349"/>
              </a:solidFill>
            </a:endParaRPr>
          </a:p>
        </p:txBody>
      </p:sp>
      <p:sp>
        <p:nvSpPr>
          <p:cNvPr id="156" name="Shape 156"/>
          <p:cNvSpPr txBox="1">
            <a:spLocks noGrp="1"/>
          </p:cNvSpPr>
          <p:nvPr>
            <p:ph type="body" idx="1"/>
          </p:nvPr>
        </p:nvSpPr>
        <p:spPr>
          <a:xfrm>
            <a:off x="0" y="647056"/>
            <a:ext cx="9144000" cy="4368869"/>
          </a:xfrm>
          <a:prstGeom prst="rect">
            <a:avLst/>
          </a:prstGeom>
        </p:spPr>
        <p:txBody>
          <a:bodyPr spcFirstLastPara="1" wrap="square" lIns="91425" tIns="91425" rIns="91425" bIns="91425" anchor="t" anchorCtr="0">
            <a:noAutofit/>
          </a:bodyPr>
          <a:lstStyle/>
          <a:p>
            <a:pPr marL="0" lvl="0" indent="0" rtl="0">
              <a:lnSpc>
                <a:spcPct val="150000"/>
              </a:lnSpc>
              <a:spcBef>
                <a:spcPts val="0"/>
              </a:spcBef>
              <a:spcAft>
                <a:spcPts val="0"/>
              </a:spcAft>
              <a:buNone/>
            </a:pPr>
            <a:r>
              <a:rPr lang="en" dirty="0">
                <a:solidFill>
                  <a:schemeClr val="dk1"/>
                </a:solidFill>
                <a:latin typeface="Times New Roman"/>
                <a:ea typeface="Times New Roman"/>
                <a:cs typeface="Times New Roman"/>
                <a:sym typeface="Times New Roman"/>
              </a:rPr>
              <a:t>1) You will identify and provide information about one social justice issue that we discussed. You need to incorporate some of the course materials as you describe and explain the social justice issue. You will also explain the importance of this issue.</a:t>
            </a:r>
            <a:endParaRPr dirty="0">
              <a:solidFill>
                <a:schemeClr val="dk1"/>
              </a:solidFill>
              <a:latin typeface="Times New Roman"/>
              <a:ea typeface="Times New Roman"/>
              <a:cs typeface="Times New Roman"/>
              <a:sym typeface="Times New Roman"/>
            </a:endParaRPr>
          </a:p>
          <a:p>
            <a:pPr marL="0" lvl="0" indent="0" rtl="0">
              <a:lnSpc>
                <a:spcPct val="150000"/>
              </a:lnSpc>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rtl="0">
              <a:lnSpc>
                <a:spcPct val="150000"/>
              </a:lnSpc>
              <a:spcBef>
                <a:spcPts val="0"/>
              </a:spcBef>
              <a:spcAft>
                <a:spcPts val="0"/>
              </a:spcAft>
              <a:buNone/>
            </a:pPr>
            <a:r>
              <a:rPr lang="en" dirty="0">
                <a:solidFill>
                  <a:schemeClr val="dk1"/>
                </a:solidFill>
                <a:latin typeface="Times New Roman"/>
                <a:ea typeface="Times New Roman"/>
                <a:cs typeface="Times New Roman"/>
                <a:sym typeface="Times New Roman"/>
              </a:rPr>
              <a:t>2) You will identify one organization that specifically addresses the social justice issue you chose. You will explain the mission or focus of the organization, what they do, where they do it, and the success they’ve had in addressing this social justice issue.</a:t>
            </a:r>
            <a:endParaRPr dirty="0">
              <a:solidFill>
                <a:schemeClr val="dk1"/>
              </a:solidFill>
              <a:latin typeface="Times New Roman"/>
              <a:ea typeface="Times New Roman"/>
              <a:cs typeface="Times New Roman"/>
              <a:sym typeface="Times New Roman"/>
            </a:endParaRPr>
          </a:p>
          <a:p>
            <a:pPr marL="0" lvl="0" indent="0" rtl="0">
              <a:lnSpc>
                <a:spcPct val="150000"/>
              </a:lnSpc>
              <a:spcBef>
                <a:spcPts val="0"/>
              </a:spcBef>
              <a:spcAft>
                <a:spcPts val="0"/>
              </a:spcAft>
              <a:buClr>
                <a:schemeClr val="dk1"/>
              </a:buClr>
              <a:buSzPts val="1100"/>
              <a:buFont typeface="Arial"/>
              <a:buNone/>
            </a:pPr>
            <a:endParaRPr dirty="0">
              <a:solidFill>
                <a:schemeClr val="dk1"/>
              </a:solidFill>
              <a:latin typeface="Times New Roman"/>
              <a:ea typeface="Times New Roman"/>
              <a:cs typeface="Times New Roman"/>
              <a:sym typeface="Times New Roman"/>
            </a:endParaRPr>
          </a:p>
          <a:p>
            <a:pPr marL="0" lvl="0" indent="0" rtl="0">
              <a:lnSpc>
                <a:spcPct val="150000"/>
              </a:lnSpc>
              <a:spcBef>
                <a:spcPts val="0"/>
              </a:spcBef>
              <a:spcAft>
                <a:spcPts val="0"/>
              </a:spcAft>
              <a:buNone/>
            </a:pPr>
            <a:r>
              <a:rPr lang="en" dirty="0">
                <a:solidFill>
                  <a:schemeClr val="dk1"/>
                </a:solidFill>
                <a:latin typeface="Times New Roman"/>
                <a:ea typeface="Times New Roman"/>
                <a:cs typeface="Times New Roman"/>
                <a:sym typeface="Times New Roman"/>
              </a:rPr>
              <a:t>3) You will explain how ordinary people can get involved with this organization such as the opportunities available for people to work for or volunteer with the organization.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88550" y="-359476"/>
            <a:ext cx="8520600" cy="1023001"/>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2800" b="1" dirty="0" smtClean="0">
                <a:solidFill>
                  <a:srgbClr val="D16349"/>
                </a:solidFill>
              </a:rPr>
              <a:t>SAMPLE </a:t>
            </a:r>
            <a:r>
              <a:rPr lang="en" sz="2800" b="1" dirty="0">
                <a:solidFill>
                  <a:srgbClr val="D16349"/>
                </a:solidFill>
              </a:rPr>
              <a:t>CONTENT - </a:t>
            </a:r>
            <a:r>
              <a:rPr lang="en" sz="2800" b="1" dirty="0" smtClean="0">
                <a:solidFill>
                  <a:srgbClr val="D16349"/>
                </a:solidFill>
              </a:rPr>
              <a:t>ENGL 101</a:t>
            </a:r>
            <a:endParaRPr sz="2800" b="1" dirty="0">
              <a:solidFill>
                <a:srgbClr val="D16349"/>
              </a:solidFill>
            </a:endParaRPr>
          </a:p>
        </p:txBody>
      </p:sp>
      <p:sp>
        <p:nvSpPr>
          <p:cNvPr id="162" name="Shape 162"/>
          <p:cNvSpPr txBox="1">
            <a:spLocks noGrp="1"/>
          </p:cNvSpPr>
          <p:nvPr>
            <p:ph type="body" idx="1"/>
          </p:nvPr>
        </p:nvSpPr>
        <p:spPr>
          <a:xfrm>
            <a:off x="311700" y="765775"/>
            <a:ext cx="8832300" cy="3813600"/>
          </a:xfrm>
          <a:prstGeom prst="rect">
            <a:avLst/>
          </a:prstGeom>
        </p:spPr>
        <p:txBody>
          <a:bodyPr spcFirstLastPara="1" wrap="square" lIns="91425" tIns="91425" rIns="91425" bIns="91425" anchor="t" anchorCtr="0">
            <a:noAutofit/>
          </a:bodyPr>
          <a:lstStyle/>
          <a:p>
            <a:pPr marL="1828800" lvl="0" indent="0">
              <a:spcBef>
                <a:spcPts val="0"/>
              </a:spcBef>
              <a:spcAft>
                <a:spcPts val="0"/>
              </a:spcAft>
              <a:buNone/>
            </a:pPr>
            <a:r>
              <a:rPr lang="en" dirty="0"/>
              <a:t>     </a:t>
            </a:r>
            <a:r>
              <a:rPr lang="en" sz="2400" dirty="0"/>
              <a:t>                    </a:t>
            </a:r>
            <a:r>
              <a:rPr lang="en" sz="2400" dirty="0">
                <a:latin typeface="Georgia"/>
                <a:ea typeface="Georgia"/>
                <a:cs typeface="Georgia"/>
                <a:sym typeface="Georgia"/>
              </a:rPr>
              <a:t>TOPICS:</a:t>
            </a:r>
            <a:endParaRPr sz="2400" dirty="0">
              <a:latin typeface="Georgia"/>
              <a:ea typeface="Georgia"/>
              <a:cs typeface="Georgia"/>
              <a:sym typeface="Georgia"/>
            </a:endParaRPr>
          </a:p>
          <a:p>
            <a:pPr marL="2743200" lvl="0" indent="-381000">
              <a:lnSpc>
                <a:spcPct val="150000"/>
              </a:lnSpc>
              <a:spcBef>
                <a:spcPts val="1600"/>
              </a:spcBef>
              <a:spcAft>
                <a:spcPts val="0"/>
              </a:spcAft>
              <a:buSzPts val="2400"/>
              <a:buChar char="●"/>
            </a:pPr>
            <a:r>
              <a:rPr lang="en" sz="2400" b="1" dirty="0"/>
              <a:t>SJHR &amp; Intersectionality</a:t>
            </a:r>
            <a:endParaRPr sz="2400" b="1" dirty="0"/>
          </a:p>
          <a:p>
            <a:pPr marL="2743200" lvl="0" indent="-381000">
              <a:lnSpc>
                <a:spcPct val="150000"/>
              </a:lnSpc>
              <a:spcBef>
                <a:spcPts val="0"/>
              </a:spcBef>
              <a:spcAft>
                <a:spcPts val="0"/>
              </a:spcAft>
              <a:buSzPts val="2400"/>
              <a:buChar char="●"/>
            </a:pPr>
            <a:r>
              <a:rPr lang="en" sz="2400" b="1" dirty="0"/>
              <a:t>Racism: Implicit Bias and Microaggressions</a:t>
            </a:r>
            <a:endParaRPr sz="2400" b="1" dirty="0"/>
          </a:p>
          <a:p>
            <a:pPr marL="2743200" lvl="0" indent="-381000">
              <a:lnSpc>
                <a:spcPct val="150000"/>
              </a:lnSpc>
              <a:spcBef>
                <a:spcPts val="0"/>
              </a:spcBef>
              <a:spcAft>
                <a:spcPts val="0"/>
              </a:spcAft>
              <a:buSzPts val="2400"/>
              <a:buChar char="●"/>
            </a:pPr>
            <a:r>
              <a:rPr lang="en" sz="2400" b="1" dirty="0"/>
              <a:t>Poverty: Effects Of and Solutions For</a:t>
            </a:r>
            <a:endParaRPr sz="2400" b="1" dirty="0"/>
          </a:p>
          <a:p>
            <a:pPr marL="2743200" lvl="0" indent="-381000">
              <a:lnSpc>
                <a:spcPct val="150000"/>
              </a:lnSpc>
              <a:spcBef>
                <a:spcPts val="0"/>
              </a:spcBef>
              <a:spcAft>
                <a:spcPts val="0"/>
              </a:spcAft>
              <a:buSzPts val="2400"/>
              <a:buChar char="●"/>
            </a:pPr>
            <a:r>
              <a:rPr lang="en" sz="2400" b="1" dirty="0"/>
              <a:t>Immigration - Current Issues</a:t>
            </a:r>
            <a:endParaRPr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111725"/>
            <a:ext cx="8520600" cy="6669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t>SAMPLE ASSIGNMENT - ENGL 101</a:t>
            </a:r>
            <a:endParaRPr sz="3000" b="1"/>
          </a:p>
        </p:txBody>
      </p:sp>
      <p:sp>
        <p:nvSpPr>
          <p:cNvPr id="168" name="Shape 168"/>
          <p:cNvSpPr txBox="1">
            <a:spLocks noGrp="1"/>
          </p:cNvSpPr>
          <p:nvPr>
            <p:ph type="body" idx="1"/>
          </p:nvPr>
        </p:nvSpPr>
        <p:spPr>
          <a:xfrm>
            <a:off x="165200" y="778625"/>
            <a:ext cx="8855100" cy="4177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000" dirty="0"/>
              <a:t>For this assignment, I would like you to think critically about the connections between intersectionality and poverty:</a:t>
            </a:r>
            <a:endParaRPr sz="2000" dirty="0"/>
          </a:p>
          <a:p>
            <a:pPr marL="457200" lvl="0" indent="-342900">
              <a:lnSpc>
                <a:spcPct val="150000"/>
              </a:lnSpc>
              <a:spcBef>
                <a:spcPts val="1600"/>
              </a:spcBef>
              <a:spcAft>
                <a:spcPts val="0"/>
              </a:spcAft>
              <a:buSzPts val="1800"/>
              <a:buChar char="●"/>
            </a:pPr>
            <a:r>
              <a:rPr lang="en" sz="2000" dirty="0"/>
              <a:t>Please incorporate some of your notes from watching the three videos in class (one on intersectionality and two on poverty) and use citations. </a:t>
            </a:r>
            <a:endParaRPr sz="2000" dirty="0"/>
          </a:p>
          <a:p>
            <a:pPr marL="457200" lvl="0" indent="-342900">
              <a:lnSpc>
                <a:spcPct val="150000"/>
              </a:lnSpc>
              <a:spcBef>
                <a:spcPts val="0"/>
              </a:spcBef>
              <a:spcAft>
                <a:spcPts val="0"/>
              </a:spcAft>
              <a:buSzPts val="1800"/>
              <a:buChar char="●"/>
            </a:pPr>
            <a:r>
              <a:rPr lang="en" sz="2000" dirty="0"/>
              <a:t>Please provide your thoughts on how gender, class, and race impact not only who suffers from poverty but also who is “deserving” and “undeserving” of getting out of poverty. </a:t>
            </a:r>
            <a:endParaRPr sz="2000" dirty="0"/>
          </a:p>
          <a:p>
            <a:pPr marL="457200" lvl="0" indent="-342900">
              <a:lnSpc>
                <a:spcPct val="150000"/>
              </a:lnSpc>
              <a:spcBef>
                <a:spcPts val="0"/>
              </a:spcBef>
              <a:spcAft>
                <a:spcPts val="0"/>
              </a:spcAft>
              <a:buSzPts val="1800"/>
              <a:buChar char="●"/>
            </a:pPr>
            <a:r>
              <a:rPr lang="en" sz="2000" dirty="0"/>
              <a:t>Remember that I'm looking for critical thought (refer back to your critical thinking handout) with both of these topics.</a:t>
            </a: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60675"/>
            <a:ext cx="8520600" cy="8313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t>SJHR ESSAY #1 - ENGL 101</a:t>
            </a:r>
            <a:endParaRPr sz="3000" b="1"/>
          </a:p>
        </p:txBody>
      </p:sp>
      <p:sp>
        <p:nvSpPr>
          <p:cNvPr id="174" name="Shape 174"/>
          <p:cNvSpPr txBox="1">
            <a:spLocks noGrp="1"/>
          </p:cNvSpPr>
          <p:nvPr>
            <p:ph type="body" idx="1"/>
          </p:nvPr>
        </p:nvSpPr>
        <p:spPr>
          <a:xfrm>
            <a:off x="311700" y="944475"/>
            <a:ext cx="8520600" cy="363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000" dirty="0"/>
              <a:t>In the Social Justice and Human Rights Module, we cover the topics of poverty, racism, and immigration. Our course materials explore these social justice and human rights issues from many perspectives. </a:t>
            </a:r>
            <a:endParaRPr sz="2000" dirty="0"/>
          </a:p>
          <a:p>
            <a:pPr marL="0" lvl="0" indent="0">
              <a:spcBef>
                <a:spcPts val="1600"/>
              </a:spcBef>
              <a:spcAft>
                <a:spcPts val="0"/>
              </a:spcAft>
              <a:buNone/>
            </a:pPr>
            <a:r>
              <a:rPr lang="en" sz="2000" dirty="0"/>
              <a:t>For this assignment, you will write a letter to one of your government representatives (local or in Congress) about the impact of one of these issues on your community and how you would like the representative to address the issue. </a:t>
            </a:r>
            <a:endParaRPr sz="2000" dirty="0"/>
          </a:p>
          <a:p>
            <a:pPr marL="0" lvl="0" indent="0">
              <a:spcBef>
                <a:spcPts val="1600"/>
              </a:spcBef>
              <a:spcAft>
                <a:spcPts val="1600"/>
              </a:spcAft>
              <a:buNone/>
            </a:pPr>
            <a:r>
              <a:rPr lang="en" sz="2000" dirty="0"/>
              <a:t>Your letter will follow proper expository and argumentative essay formatting</a:t>
            </a:r>
            <a:r>
              <a:rPr lang="en" sz="2000" dirty="0">
                <a:latin typeface="Arial"/>
                <a:ea typeface="Arial"/>
                <a:cs typeface="Arial"/>
                <a:sym typeface="Arial"/>
              </a:rPr>
              <a:t>. </a:t>
            </a:r>
            <a:endParaRP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84625"/>
            <a:ext cx="8520600" cy="708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3000" b="1"/>
          </a:p>
          <a:p>
            <a:pPr marL="0" lvl="0" indent="0" algn="ctr" rtl="0">
              <a:spcBef>
                <a:spcPts val="0"/>
              </a:spcBef>
              <a:spcAft>
                <a:spcPts val="0"/>
              </a:spcAft>
              <a:buNone/>
            </a:pPr>
            <a:endParaRPr sz="3000" b="1"/>
          </a:p>
          <a:p>
            <a:pPr marL="0" lvl="0" indent="0" algn="ctr" rtl="0">
              <a:spcBef>
                <a:spcPts val="0"/>
              </a:spcBef>
              <a:spcAft>
                <a:spcPts val="0"/>
              </a:spcAft>
              <a:buClr>
                <a:schemeClr val="dk1"/>
              </a:buClr>
              <a:buSzPts val="1100"/>
              <a:buFont typeface="Arial"/>
              <a:buNone/>
            </a:pPr>
            <a:r>
              <a:rPr lang="en" sz="3000" b="1"/>
              <a:t>SJHR ESSAY #2 - ENGL 101</a:t>
            </a:r>
            <a:endParaRPr/>
          </a:p>
        </p:txBody>
      </p:sp>
      <p:sp>
        <p:nvSpPr>
          <p:cNvPr id="180" name="Shape 180"/>
          <p:cNvSpPr txBox="1">
            <a:spLocks noGrp="1"/>
          </p:cNvSpPr>
          <p:nvPr>
            <p:ph type="body" idx="1"/>
          </p:nvPr>
        </p:nvSpPr>
        <p:spPr>
          <a:xfrm>
            <a:off x="311700" y="936175"/>
            <a:ext cx="8520600" cy="40422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We have covered a variety of topics this semester in 101. For your final writing assignment, you will choose one issue that we have covered this term and do the following:</a:t>
            </a:r>
            <a:endParaRPr/>
          </a:p>
          <a:p>
            <a:pPr marL="457200" lvl="0" indent="-342900">
              <a:spcBef>
                <a:spcPts val="1600"/>
              </a:spcBef>
              <a:spcAft>
                <a:spcPts val="0"/>
              </a:spcAft>
              <a:buSzPts val="1800"/>
              <a:buChar char="●"/>
            </a:pPr>
            <a:r>
              <a:rPr lang="en"/>
              <a:t>Explain the issue from a global perspective </a:t>
            </a:r>
            <a:endParaRPr/>
          </a:p>
          <a:p>
            <a:pPr marL="457200" lvl="0" indent="-342900">
              <a:spcBef>
                <a:spcPts val="0"/>
              </a:spcBef>
              <a:spcAft>
                <a:spcPts val="0"/>
              </a:spcAft>
              <a:buSzPts val="1800"/>
              <a:buChar char="●"/>
            </a:pPr>
            <a:r>
              <a:rPr lang="en"/>
              <a:t>Explain and analyze the solutions that have been or are being proposed to respond to the issue</a:t>
            </a:r>
            <a:endParaRPr/>
          </a:p>
          <a:p>
            <a:pPr marL="457200" lvl="0" indent="-342900">
              <a:spcBef>
                <a:spcPts val="0"/>
              </a:spcBef>
              <a:spcAft>
                <a:spcPts val="0"/>
              </a:spcAft>
              <a:buSzPts val="1800"/>
              <a:buChar char="●"/>
            </a:pPr>
            <a:r>
              <a:rPr lang="en"/>
              <a:t>Propose the creation of a non-profit organization that will address the issue and explain what the focus of the organization would be to eliminate or reduce the issue</a:t>
            </a:r>
            <a:endParaRPr/>
          </a:p>
          <a:p>
            <a:pPr marL="0" lvl="0" indent="0">
              <a:spcBef>
                <a:spcPts val="1600"/>
              </a:spcBef>
              <a:spcAft>
                <a:spcPts val="0"/>
              </a:spcAft>
              <a:buClr>
                <a:schemeClr val="dk1"/>
              </a:buClr>
              <a:buSzPts val="1100"/>
              <a:buFont typeface="Arial"/>
              <a:buNone/>
            </a:pPr>
            <a:r>
              <a:rPr lang="en"/>
              <a:t>You will also discuss this information at the end of the term through a short 5 minute PowerPoint or Prezi presentation.</a:t>
            </a:r>
            <a:endParaRPr/>
          </a:p>
          <a:p>
            <a:pPr marL="0" lvl="0" indent="0">
              <a:spcBef>
                <a:spcPts val="1600"/>
              </a:spcBef>
              <a:spcAft>
                <a:spcPts val="160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6067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dirty="0"/>
              <a:t>Student comments to push forward:</a:t>
            </a:r>
            <a:endParaRPr sz="3600" b="1" dirty="0"/>
          </a:p>
        </p:txBody>
      </p:sp>
      <p:sp>
        <p:nvSpPr>
          <p:cNvPr id="186" name="Shape 186"/>
          <p:cNvSpPr txBox="1">
            <a:spLocks noGrp="1"/>
          </p:cNvSpPr>
          <p:nvPr>
            <p:ph type="body" idx="1"/>
          </p:nvPr>
        </p:nvSpPr>
        <p:spPr>
          <a:xfrm>
            <a:off x="311700" y="1225225"/>
            <a:ext cx="3999900" cy="3354000"/>
          </a:xfrm>
          <a:prstGeom prst="rect">
            <a:avLst/>
          </a:prstGeom>
          <a:gradFill>
            <a:gsLst>
              <a:gs pos="0">
                <a:srgbClr val="DFE9FB"/>
              </a:gs>
              <a:gs pos="100000">
                <a:srgbClr val="6E9BE7"/>
              </a:gs>
            </a:gsLst>
            <a:lin ang="5400012" scaled="0"/>
          </a:gradFill>
        </p:spPr>
        <p:txBody>
          <a:bodyPr spcFirstLastPara="1" wrap="square" lIns="91425" tIns="91425" rIns="91425" bIns="91425" anchor="ctr" anchorCtr="0">
            <a:noAutofit/>
          </a:bodyPr>
          <a:lstStyle/>
          <a:p>
            <a:pPr marL="0" lvl="0" indent="0" algn="ctr">
              <a:spcBef>
                <a:spcPts val="0"/>
              </a:spcBef>
              <a:spcAft>
                <a:spcPts val="1600"/>
              </a:spcAft>
              <a:buNone/>
            </a:pPr>
            <a:r>
              <a:rPr lang="en" sz="2400" b="1"/>
              <a:t>“Perfect Class. Helps in 101. Needs to be continued.”</a:t>
            </a:r>
            <a:endParaRPr sz="2400" b="1"/>
          </a:p>
        </p:txBody>
      </p:sp>
      <p:sp>
        <p:nvSpPr>
          <p:cNvPr id="187" name="Shape 187"/>
          <p:cNvSpPr txBox="1">
            <a:spLocks noGrp="1"/>
          </p:cNvSpPr>
          <p:nvPr>
            <p:ph type="body" idx="2"/>
          </p:nvPr>
        </p:nvSpPr>
        <p:spPr>
          <a:xfrm>
            <a:off x="4832400" y="1225225"/>
            <a:ext cx="3999900" cy="3354000"/>
          </a:xfrm>
          <a:prstGeom prst="rect">
            <a:avLst/>
          </a:prstGeom>
          <a:gradFill>
            <a:gsLst>
              <a:gs pos="0">
                <a:srgbClr val="DFE9FB"/>
              </a:gs>
              <a:gs pos="100000">
                <a:srgbClr val="6E9BE7"/>
              </a:gs>
            </a:gsLst>
            <a:lin ang="5400012" scaled="0"/>
          </a:gradFill>
        </p:spPr>
        <p:txBody>
          <a:bodyPr spcFirstLastPara="1" wrap="square" lIns="91425" tIns="91425" rIns="91425" bIns="91425" anchor="ctr" anchorCtr="0">
            <a:noAutofit/>
          </a:bodyPr>
          <a:lstStyle/>
          <a:p>
            <a:pPr marL="0" lvl="0" indent="0" algn="ctr">
              <a:spcBef>
                <a:spcPts val="0"/>
              </a:spcBef>
              <a:spcAft>
                <a:spcPts val="1600"/>
              </a:spcAft>
              <a:buNone/>
            </a:pPr>
            <a:r>
              <a:rPr lang="en" sz="2400" b="1"/>
              <a:t>“Course is very constructive, and it touches every aspect of our lives. I personally got a lot information, especially about immigration law.”</a:t>
            </a:r>
            <a:endParaRPr sz="24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B3B3B3"/>
            </a:gs>
          </a:gsLst>
          <a:lin ang="5400012" scaled="0"/>
        </a:gra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773700" y="1806450"/>
            <a:ext cx="7596600" cy="1530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6000" b="1"/>
              <a:t>Comments &amp; Questions</a:t>
            </a:r>
            <a:endParaRPr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0"/>
            <a:ext cx="8520600" cy="9954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a:solidFill>
                  <a:srgbClr val="434343"/>
                </a:solidFill>
              </a:rPr>
              <a:t>Main Points:</a:t>
            </a:r>
            <a:endParaRPr b="1">
              <a:solidFill>
                <a:srgbClr val="434343"/>
              </a:solidFill>
            </a:endParaRPr>
          </a:p>
        </p:txBody>
      </p:sp>
      <p:sp>
        <p:nvSpPr>
          <p:cNvPr id="69" name="Shape 69"/>
          <p:cNvSpPr txBox="1">
            <a:spLocks noGrp="1"/>
          </p:cNvSpPr>
          <p:nvPr>
            <p:ph type="body" idx="1"/>
          </p:nvPr>
        </p:nvSpPr>
        <p:spPr>
          <a:xfrm>
            <a:off x="311700" y="963098"/>
            <a:ext cx="8520600" cy="4001677"/>
          </a:xfrm>
          <a:prstGeom prst="rect">
            <a:avLst/>
          </a:prstGeom>
        </p:spPr>
        <p:txBody>
          <a:bodyPr spcFirstLastPara="1" wrap="square" lIns="91425" tIns="91425" rIns="91425" bIns="91425" anchor="t" anchorCtr="0">
            <a:noAutofit/>
          </a:bodyPr>
          <a:lstStyle/>
          <a:p>
            <a:pPr marL="457200" lvl="0" indent="-381000" rtl="0">
              <a:lnSpc>
                <a:spcPct val="150000"/>
              </a:lnSpc>
              <a:spcBef>
                <a:spcPts val="0"/>
              </a:spcBef>
              <a:spcAft>
                <a:spcPts val="0"/>
              </a:spcAft>
              <a:buClr>
                <a:srgbClr val="000000"/>
              </a:buClr>
              <a:buSzPts val="2400"/>
              <a:buAutoNum type="arabicPeriod"/>
            </a:pPr>
            <a:r>
              <a:rPr lang="en" sz="2400" b="1" dirty="0">
                <a:solidFill>
                  <a:srgbClr val="000000"/>
                </a:solidFill>
              </a:rPr>
              <a:t>Research and Population </a:t>
            </a:r>
            <a:endParaRPr sz="2400" b="1" dirty="0">
              <a:solidFill>
                <a:srgbClr val="000000"/>
              </a:solidFill>
            </a:endParaRPr>
          </a:p>
          <a:p>
            <a:pPr marL="457200" lvl="0" indent="-381000" rtl="0">
              <a:lnSpc>
                <a:spcPct val="150000"/>
              </a:lnSpc>
              <a:spcBef>
                <a:spcPts val="0"/>
              </a:spcBef>
              <a:spcAft>
                <a:spcPts val="0"/>
              </a:spcAft>
              <a:buClr>
                <a:srgbClr val="000000"/>
              </a:buClr>
              <a:buSzPts val="2400"/>
              <a:buAutoNum type="arabicPeriod"/>
            </a:pPr>
            <a:r>
              <a:rPr lang="en" sz="2400" b="1" dirty="0">
                <a:solidFill>
                  <a:srgbClr val="000000"/>
                </a:solidFill>
              </a:rPr>
              <a:t>Impact on students: linguistic, analytic, and transformative</a:t>
            </a:r>
            <a:endParaRPr sz="2400" b="1" dirty="0">
              <a:solidFill>
                <a:srgbClr val="000000"/>
              </a:solidFill>
            </a:endParaRPr>
          </a:p>
          <a:p>
            <a:pPr marL="457200" lvl="0" indent="-381000" rtl="0">
              <a:lnSpc>
                <a:spcPct val="150000"/>
              </a:lnSpc>
              <a:spcBef>
                <a:spcPts val="0"/>
              </a:spcBef>
              <a:spcAft>
                <a:spcPts val="0"/>
              </a:spcAft>
              <a:buSzPts val="2400"/>
              <a:buAutoNum type="arabicPeriod"/>
            </a:pPr>
            <a:r>
              <a:rPr lang="en" sz="2400" b="1" dirty="0"/>
              <a:t>Interest in human rights</a:t>
            </a:r>
            <a:endParaRPr sz="2400" b="1" dirty="0"/>
          </a:p>
          <a:p>
            <a:pPr marL="457200" lvl="0" indent="-381000" rtl="0">
              <a:lnSpc>
                <a:spcPct val="150000"/>
              </a:lnSpc>
              <a:spcBef>
                <a:spcPts val="0"/>
              </a:spcBef>
              <a:spcAft>
                <a:spcPts val="0"/>
              </a:spcAft>
              <a:buSzPts val="2400"/>
              <a:buAutoNum type="arabicPeriod"/>
            </a:pPr>
            <a:r>
              <a:rPr lang="en" sz="2400" b="1" dirty="0"/>
              <a:t>Decision to incorporate human rights content</a:t>
            </a:r>
            <a:endParaRPr sz="2400" b="1" dirty="0"/>
          </a:p>
          <a:p>
            <a:pPr marL="457200" lvl="0" indent="-381000" rtl="0">
              <a:lnSpc>
                <a:spcPct val="150000"/>
              </a:lnSpc>
              <a:spcBef>
                <a:spcPts val="0"/>
              </a:spcBef>
              <a:spcAft>
                <a:spcPts val="0"/>
              </a:spcAft>
              <a:buSzPts val="2400"/>
              <a:buAutoNum type="arabicPeriod"/>
            </a:pPr>
            <a:r>
              <a:rPr lang="en" sz="2400" b="1" dirty="0"/>
              <a:t>Samples of content in my ESOL and </a:t>
            </a:r>
            <a:r>
              <a:rPr lang="en-US" sz="2400" b="1" smtClean="0"/>
              <a:t>ENGL 101</a:t>
            </a:r>
            <a:r>
              <a:rPr lang="en" sz="2400" b="1" smtClean="0"/>
              <a:t> </a:t>
            </a:r>
            <a:r>
              <a:rPr lang="en" sz="2400" b="1" dirty="0"/>
              <a:t>courses</a:t>
            </a:r>
            <a:endParaRPr sz="2400" b="1" dirty="0"/>
          </a:p>
          <a:p>
            <a:pPr marL="0" lvl="0" indent="0">
              <a:lnSpc>
                <a:spcPct val="200000"/>
              </a:lnSpc>
              <a:spcBef>
                <a:spcPts val="1600"/>
              </a:spcBef>
              <a:spcAft>
                <a:spcPts val="1600"/>
              </a:spcAft>
              <a:buNone/>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The Research - Theoretical Basis</a:t>
            </a:r>
            <a:endParaRPr dirty="0"/>
          </a:p>
        </p:txBody>
      </p:sp>
      <p:sp>
        <p:nvSpPr>
          <p:cNvPr id="75" name="Shape 75"/>
          <p:cNvSpPr txBox="1">
            <a:spLocks noGrp="1"/>
          </p:cNvSpPr>
          <p:nvPr>
            <p:ph type="body" idx="1"/>
          </p:nvPr>
        </p:nvSpPr>
        <p:spPr>
          <a:xfrm>
            <a:off x="209275" y="1225225"/>
            <a:ext cx="8888100" cy="3354000"/>
          </a:xfrm>
          <a:prstGeom prst="rect">
            <a:avLst/>
          </a:prstGeom>
        </p:spPr>
        <p:txBody>
          <a:bodyPr spcFirstLastPara="1" wrap="square" lIns="91425" tIns="91425" rIns="91425" bIns="91425" anchor="t" anchorCtr="0">
            <a:noAutofit/>
          </a:bodyPr>
          <a:lstStyle/>
          <a:p>
            <a:pPr marL="457200" lvl="0" indent="-406400">
              <a:lnSpc>
                <a:spcPct val="150000"/>
              </a:lnSpc>
              <a:spcBef>
                <a:spcPts val="0"/>
              </a:spcBef>
              <a:spcAft>
                <a:spcPts val="0"/>
              </a:spcAft>
              <a:buSzPts val="2800"/>
              <a:buChar char="➔"/>
            </a:pPr>
            <a:r>
              <a:rPr lang="en" sz="3000" dirty="0">
                <a:solidFill>
                  <a:srgbClr val="0000FF"/>
                </a:solidFill>
              </a:rPr>
              <a:t>human rights education (HRE)</a:t>
            </a:r>
            <a:r>
              <a:rPr lang="en" sz="3000" dirty="0"/>
              <a:t> = transformative </a:t>
            </a:r>
            <a:endParaRPr sz="3000" dirty="0"/>
          </a:p>
          <a:p>
            <a:pPr marL="457200" lvl="0" indent="-406400" rtl="0">
              <a:lnSpc>
                <a:spcPct val="150000"/>
              </a:lnSpc>
              <a:spcBef>
                <a:spcPts val="0"/>
              </a:spcBef>
              <a:spcAft>
                <a:spcPts val="0"/>
              </a:spcAft>
              <a:buSzPts val="2800"/>
              <a:buChar char="➔"/>
            </a:pPr>
            <a:r>
              <a:rPr lang="en" sz="3000" dirty="0">
                <a:solidFill>
                  <a:srgbClr val="9900FF"/>
                </a:solidFill>
              </a:rPr>
              <a:t>content-based learning</a:t>
            </a:r>
            <a:r>
              <a:rPr lang="en" sz="3000" dirty="0"/>
              <a:t> = pedagogically sound approach </a:t>
            </a:r>
            <a:endParaRPr sz="3000" dirty="0"/>
          </a:p>
          <a:p>
            <a:pPr marL="457200" lvl="0" indent="-406400" rtl="0">
              <a:lnSpc>
                <a:spcPct val="150000"/>
              </a:lnSpc>
              <a:spcBef>
                <a:spcPts val="0"/>
              </a:spcBef>
              <a:spcAft>
                <a:spcPts val="0"/>
              </a:spcAft>
              <a:buSzPts val="2800"/>
              <a:buChar char="➔"/>
            </a:pPr>
            <a:r>
              <a:rPr lang="en" sz="3000" dirty="0">
                <a:solidFill>
                  <a:srgbClr val="38761D"/>
                </a:solidFill>
              </a:rPr>
              <a:t>critical pedagogy</a:t>
            </a:r>
            <a:r>
              <a:rPr lang="en" sz="3000" dirty="0">
                <a:solidFill>
                  <a:srgbClr val="6AA84F"/>
                </a:solidFill>
              </a:rPr>
              <a:t> </a:t>
            </a:r>
            <a:r>
              <a:rPr lang="en" sz="3000" dirty="0"/>
              <a:t>= used in HRE and ESL</a:t>
            </a:r>
            <a:endParaRPr sz="3000" dirty="0"/>
          </a:p>
          <a:p>
            <a:pPr marL="0" lvl="0" indent="0" rtl="0">
              <a:spcBef>
                <a:spcPts val="1600"/>
              </a:spcBef>
              <a:spcAft>
                <a:spcPts val="0"/>
              </a:spcAft>
              <a:buNone/>
            </a:pPr>
            <a:endParaRPr dirty="0"/>
          </a:p>
          <a:p>
            <a:pPr marL="0" lvl="0" indent="0">
              <a:spcBef>
                <a:spcPts val="1600"/>
              </a:spcBef>
              <a:spcAft>
                <a:spcPts val="0"/>
              </a:spcAft>
              <a:buNone/>
            </a:pPr>
            <a:endParaRPr dirty="0"/>
          </a:p>
          <a:p>
            <a:pPr marL="0" lvl="0" indent="0">
              <a:spcBef>
                <a:spcPts val="1600"/>
              </a:spcBef>
              <a:spcAft>
                <a:spcPts val="16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E5CD"/>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315925"/>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a:t>POPULATIONS:</a:t>
            </a:r>
            <a:endParaRPr sz="3600" b="1"/>
          </a:p>
        </p:txBody>
      </p:sp>
      <p:sp>
        <p:nvSpPr>
          <p:cNvPr id="81" name="Shape 81"/>
          <p:cNvSpPr txBox="1">
            <a:spLocks noGrp="1"/>
          </p:cNvSpPr>
          <p:nvPr>
            <p:ph type="body" idx="1"/>
          </p:nvPr>
        </p:nvSpPr>
        <p:spPr>
          <a:xfrm>
            <a:off x="1383800" y="2310000"/>
            <a:ext cx="2994000" cy="2629200"/>
          </a:xfrm>
          <a:prstGeom prst="rect">
            <a:avLst/>
          </a:prstGeom>
          <a:gradFill>
            <a:gsLst>
              <a:gs pos="0">
                <a:srgbClr val="DFE9FB"/>
              </a:gs>
              <a:gs pos="100000">
                <a:srgbClr val="6E9BE7"/>
              </a:gs>
            </a:gsLst>
            <a:lin ang="5400012" scaled="0"/>
          </a:gradFill>
          <a:ln w="28575"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lnSpc>
                <a:spcPct val="150000"/>
              </a:lnSpc>
              <a:spcBef>
                <a:spcPts val="0"/>
              </a:spcBef>
              <a:spcAft>
                <a:spcPts val="0"/>
              </a:spcAft>
              <a:buSzPts val="1800"/>
              <a:buChar char="●"/>
            </a:pPr>
            <a:r>
              <a:rPr lang="en" sz="1800" b="1" dirty="0"/>
              <a:t>Advanced Academic ESL course </a:t>
            </a:r>
            <a:endParaRPr sz="1800" b="1" dirty="0"/>
          </a:p>
          <a:p>
            <a:pPr marL="457200" lvl="0" indent="-342900" rtl="0">
              <a:lnSpc>
                <a:spcPct val="150000"/>
              </a:lnSpc>
              <a:spcBef>
                <a:spcPts val="0"/>
              </a:spcBef>
              <a:spcAft>
                <a:spcPts val="0"/>
              </a:spcAft>
              <a:buSzPts val="1800"/>
              <a:buChar char="●"/>
            </a:pPr>
            <a:r>
              <a:rPr lang="en" sz="1800" b="1" dirty="0"/>
              <a:t>Whatcom Community College </a:t>
            </a:r>
            <a:endParaRPr sz="1800" b="1" dirty="0"/>
          </a:p>
          <a:p>
            <a:pPr marL="457200" lvl="0" indent="-342900" rtl="0">
              <a:lnSpc>
                <a:spcPct val="150000"/>
              </a:lnSpc>
              <a:spcBef>
                <a:spcPts val="0"/>
              </a:spcBef>
              <a:spcAft>
                <a:spcPts val="0"/>
              </a:spcAft>
              <a:buSzPts val="1800"/>
              <a:buChar char="●"/>
            </a:pPr>
            <a:r>
              <a:rPr lang="en" sz="1800" b="1" dirty="0"/>
              <a:t>1 term</a:t>
            </a:r>
            <a:endParaRPr sz="1800" b="1" dirty="0"/>
          </a:p>
        </p:txBody>
      </p:sp>
      <p:sp>
        <p:nvSpPr>
          <p:cNvPr id="82" name="Shape 82"/>
          <p:cNvSpPr txBox="1">
            <a:spLocks noGrp="1"/>
          </p:cNvSpPr>
          <p:nvPr>
            <p:ph type="body" idx="2"/>
          </p:nvPr>
        </p:nvSpPr>
        <p:spPr>
          <a:xfrm>
            <a:off x="4572000" y="2310000"/>
            <a:ext cx="3073200" cy="2629200"/>
          </a:xfrm>
          <a:prstGeom prst="rect">
            <a:avLst/>
          </a:prstGeom>
          <a:gradFill>
            <a:gsLst>
              <a:gs pos="0">
                <a:srgbClr val="F5D0D0"/>
              </a:gs>
              <a:gs pos="100000">
                <a:srgbClr val="D96868"/>
              </a:gs>
            </a:gsLst>
            <a:lin ang="5400012" scaled="0"/>
          </a:gradFill>
          <a:ln w="2857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457200" lvl="0" indent="-342900" rtl="0">
              <a:lnSpc>
                <a:spcPct val="150000"/>
              </a:lnSpc>
              <a:spcBef>
                <a:spcPts val="0"/>
              </a:spcBef>
              <a:spcAft>
                <a:spcPts val="0"/>
              </a:spcAft>
              <a:buSzPts val="1800"/>
              <a:buChar char="●"/>
            </a:pPr>
            <a:r>
              <a:rPr lang="en" sz="1800" b="1" dirty="0"/>
              <a:t>ALPESOL Academic Writing course </a:t>
            </a:r>
            <a:endParaRPr sz="1800" b="1" dirty="0"/>
          </a:p>
          <a:p>
            <a:pPr marL="457200" lvl="0" indent="-342900" rtl="0">
              <a:lnSpc>
                <a:spcPct val="150000"/>
              </a:lnSpc>
              <a:spcBef>
                <a:spcPts val="0"/>
              </a:spcBef>
              <a:spcAft>
                <a:spcPts val="0"/>
              </a:spcAft>
              <a:buSzPts val="1800"/>
              <a:buChar char="●"/>
            </a:pPr>
            <a:r>
              <a:rPr lang="en" sz="1800" b="1" dirty="0"/>
              <a:t>Community College of Baltimore County </a:t>
            </a:r>
            <a:endParaRPr sz="1800" b="1" dirty="0"/>
          </a:p>
          <a:p>
            <a:pPr marL="457200" lvl="0" indent="-342900" rtl="0">
              <a:lnSpc>
                <a:spcPct val="150000"/>
              </a:lnSpc>
              <a:spcBef>
                <a:spcPts val="0"/>
              </a:spcBef>
              <a:spcAft>
                <a:spcPts val="0"/>
              </a:spcAft>
              <a:buSzPts val="1800"/>
              <a:buChar char="●"/>
            </a:pPr>
            <a:r>
              <a:rPr lang="en" sz="1800" b="1" dirty="0"/>
              <a:t>2 terms</a:t>
            </a:r>
            <a:endParaRPr sz="1800" b="1" dirty="0"/>
          </a:p>
        </p:txBody>
      </p:sp>
      <p:pic>
        <p:nvPicPr>
          <p:cNvPr id="83" name="Shape 83"/>
          <p:cNvPicPr preferRelativeResize="0"/>
          <p:nvPr/>
        </p:nvPicPr>
        <p:blipFill>
          <a:blip r:embed="rId3">
            <a:alphaModFix/>
          </a:blip>
          <a:stretch>
            <a:fillRect/>
          </a:stretch>
        </p:blipFill>
        <p:spPr>
          <a:xfrm>
            <a:off x="4303882" y="100917"/>
            <a:ext cx="3675749" cy="20293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23680" y="112222"/>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600" b="1" dirty="0"/>
              <a:t>RESULTS</a:t>
            </a:r>
            <a:endParaRPr sz="3600" b="1" dirty="0"/>
          </a:p>
        </p:txBody>
      </p:sp>
      <p:sp>
        <p:nvSpPr>
          <p:cNvPr id="89" name="Shape 89"/>
          <p:cNvSpPr txBox="1">
            <a:spLocks noGrp="1"/>
          </p:cNvSpPr>
          <p:nvPr>
            <p:ph type="body" idx="1"/>
          </p:nvPr>
        </p:nvSpPr>
        <p:spPr>
          <a:xfrm>
            <a:off x="311700" y="1059325"/>
            <a:ext cx="8520600" cy="3816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t>~ 35 students (3 classes)~</a:t>
            </a:r>
            <a:endParaRPr b="1" dirty="0"/>
          </a:p>
          <a:p>
            <a:pPr marL="457200" lvl="0" indent="-342900" rtl="0">
              <a:spcBef>
                <a:spcPts val="1600"/>
              </a:spcBef>
              <a:spcAft>
                <a:spcPts val="0"/>
              </a:spcAft>
              <a:buSzPts val="1800"/>
              <a:buChar char="●"/>
            </a:pPr>
            <a:r>
              <a:rPr lang="en" dirty="0"/>
              <a:t>4 failures (grade of less than 70%)</a:t>
            </a:r>
            <a:endParaRPr dirty="0"/>
          </a:p>
          <a:p>
            <a:pPr marL="0" lvl="0" indent="0" rtl="0">
              <a:spcBef>
                <a:spcPts val="1600"/>
              </a:spcBef>
              <a:spcAft>
                <a:spcPts val="0"/>
              </a:spcAft>
              <a:buNone/>
            </a:pPr>
            <a:r>
              <a:rPr lang="en" b="1" u="sng" dirty="0"/>
              <a:t>Students self-report</a:t>
            </a:r>
            <a:r>
              <a:rPr lang="en" b="1" dirty="0"/>
              <a:t>-  Likert scale of 1-10 (10 “agree”       1 “disagree”)</a:t>
            </a:r>
            <a:endParaRPr b="1" i="1" dirty="0"/>
          </a:p>
          <a:p>
            <a:pPr marL="457200" lvl="0" indent="-342900" rtl="0">
              <a:spcBef>
                <a:spcPts val="1600"/>
              </a:spcBef>
              <a:spcAft>
                <a:spcPts val="0"/>
              </a:spcAft>
              <a:buSzPts val="1800"/>
              <a:buChar char="●"/>
            </a:pPr>
            <a:r>
              <a:rPr lang="en" b="1" i="1" dirty="0"/>
              <a:t>Majority report that:</a:t>
            </a:r>
            <a:endParaRPr b="1" i="1" dirty="0"/>
          </a:p>
          <a:p>
            <a:pPr marL="914400" lvl="1" indent="-342900" rtl="0">
              <a:spcBef>
                <a:spcPts val="0"/>
              </a:spcBef>
              <a:spcAft>
                <a:spcPts val="0"/>
              </a:spcAft>
              <a:buSzPts val="1800"/>
              <a:buChar char="○"/>
            </a:pPr>
            <a:r>
              <a:rPr lang="en" sz="1800" dirty="0"/>
              <a:t>their language and writing skills have improved (30/35)</a:t>
            </a:r>
            <a:endParaRPr sz="1800" dirty="0"/>
          </a:p>
          <a:p>
            <a:pPr marL="914400" lvl="1" indent="-342900" rtl="0">
              <a:spcBef>
                <a:spcPts val="0"/>
              </a:spcBef>
              <a:spcAft>
                <a:spcPts val="0"/>
              </a:spcAft>
              <a:buSzPts val="1800"/>
              <a:buChar char="○"/>
            </a:pPr>
            <a:r>
              <a:rPr lang="en" sz="1800" dirty="0"/>
              <a:t>they care more about the human rights topics covered in class than before they took the class (30/35)</a:t>
            </a:r>
            <a:endParaRPr sz="1800" dirty="0"/>
          </a:p>
          <a:p>
            <a:pPr marL="914400" lvl="1" indent="-342900" rtl="0">
              <a:spcBef>
                <a:spcPts val="0"/>
              </a:spcBef>
              <a:spcAft>
                <a:spcPts val="0"/>
              </a:spcAft>
              <a:buSzPts val="1800"/>
              <a:buChar char="○"/>
            </a:pPr>
            <a:r>
              <a:rPr lang="en" sz="1800" dirty="0"/>
              <a:t>their critical thinking skills have improved (28/35)</a:t>
            </a:r>
            <a:endParaRPr sz="1800" dirty="0"/>
          </a:p>
          <a:p>
            <a:pPr marL="0" lvl="0" indent="0">
              <a:spcBef>
                <a:spcPts val="1600"/>
              </a:spcBef>
              <a:spcAft>
                <a:spcPts val="1600"/>
              </a:spcAft>
              <a:buNone/>
            </a:pPr>
            <a:r>
              <a:rPr lang="en" b="1" dirty="0">
                <a:solidFill>
                  <a:srgbClr val="666666"/>
                </a:solidFill>
              </a:rPr>
              <a:t>                  (</a:t>
            </a:r>
            <a:r>
              <a:rPr lang="en" b="1" i="1" dirty="0">
                <a:solidFill>
                  <a:srgbClr val="666666"/>
                </a:solidFill>
              </a:rPr>
              <a:t># of students that gave a score of “8” or higher)</a:t>
            </a:r>
            <a:endParaRPr b="1" dirty="0">
              <a:solidFill>
                <a:srgbClr val="666666"/>
              </a:solidFill>
            </a:endParaRPr>
          </a:p>
        </p:txBody>
      </p:sp>
      <p:sp>
        <p:nvSpPr>
          <p:cNvPr id="90" name="Shape 90"/>
          <p:cNvSpPr/>
          <p:nvPr/>
        </p:nvSpPr>
        <p:spPr>
          <a:xfrm>
            <a:off x="6251242" y="2255423"/>
            <a:ext cx="293700" cy="229800"/>
          </a:xfrm>
          <a:prstGeom prst="rightArrow">
            <a:avLst>
              <a:gd name="adj1" fmla="val 50000"/>
              <a:gd name="adj2" fmla="val 50000"/>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D2E9"/>
        </a:solidFill>
        <a:effectLst/>
      </p:bgPr>
    </p:bg>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251243"/>
            <a:ext cx="8520600" cy="895982"/>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200" b="1" dirty="0"/>
              <a:t>Background and Interest in Human Rights</a:t>
            </a:r>
            <a:endParaRPr sz="3200" b="1" dirty="0"/>
          </a:p>
        </p:txBody>
      </p:sp>
      <p:sp>
        <p:nvSpPr>
          <p:cNvPr id="96" name="Shape 96"/>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457200" lvl="0" indent="-393700" rtl="0">
              <a:spcBef>
                <a:spcPts val="0"/>
              </a:spcBef>
              <a:spcAft>
                <a:spcPts val="0"/>
              </a:spcAft>
              <a:buSzPts val="2600"/>
              <a:buChar char="-"/>
            </a:pPr>
            <a:r>
              <a:rPr lang="en" sz="2600"/>
              <a:t>Students stories and backgrounds </a:t>
            </a:r>
            <a:endParaRPr sz="2600"/>
          </a:p>
          <a:p>
            <a:pPr marL="457200" lvl="0" indent="-393700" rtl="0">
              <a:spcBef>
                <a:spcPts val="0"/>
              </a:spcBef>
              <a:spcAft>
                <a:spcPts val="0"/>
              </a:spcAft>
              <a:buSzPts val="2600"/>
              <a:buChar char="-"/>
            </a:pPr>
            <a:r>
              <a:rPr lang="en" sz="2600"/>
              <a:t>Pursuit of a MA in Social Justice and Human Rights (ASU)</a:t>
            </a:r>
            <a:endParaRPr sz="2600"/>
          </a:p>
          <a:p>
            <a:pPr marL="457200" lvl="0" indent="-393700" rtl="0">
              <a:spcBef>
                <a:spcPts val="0"/>
              </a:spcBef>
              <a:spcAft>
                <a:spcPts val="0"/>
              </a:spcAft>
              <a:buSzPts val="2600"/>
              <a:buChar char="-"/>
            </a:pPr>
            <a:r>
              <a:rPr lang="en" sz="2600"/>
              <a:t>Applied Project</a:t>
            </a:r>
            <a:endParaRPr sz="2600"/>
          </a:p>
          <a:p>
            <a:pPr marL="457200" lvl="0" indent="-393700" rtl="0">
              <a:spcBef>
                <a:spcPts val="0"/>
              </a:spcBef>
              <a:spcAft>
                <a:spcPts val="0"/>
              </a:spcAft>
              <a:buSzPts val="2600"/>
              <a:buChar char="-"/>
            </a:pPr>
            <a:r>
              <a:rPr lang="en" sz="2600"/>
              <a:t>PhD in Justice Studies (ASU)</a:t>
            </a:r>
            <a:endParaRPr sz="2600"/>
          </a:p>
          <a:p>
            <a:pPr marL="457200" lvl="0" indent="-393700">
              <a:spcBef>
                <a:spcPts val="0"/>
              </a:spcBef>
              <a:spcAft>
                <a:spcPts val="0"/>
              </a:spcAft>
              <a:buSzPts val="2600"/>
              <a:buChar char="-"/>
            </a:pPr>
            <a:r>
              <a:rPr lang="en" sz="2600"/>
              <a:t>Implementation in our ESOL 052 (Academic Writing) and 052/ENGL 101 co-req</a:t>
            </a:r>
            <a:endParaRPr sz="2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283791" y="134472"/>
            <a:ext cx="8520600" cy="831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Why Teach Human Rights?</a:t>
            </a:r>
            <a:endParaRPr dirty="0"/>
          </a:p>
        </p:txBody>
      </p:sp>
      <p:sp>
        <p:nvSpPr>
          <p:cNvPr id="102" name="Shape 102"/>
          <p:cNvSpPr txBox="1">
            <a:spLocks noGrp="1"/>
          </p:cNvSpPr>
          <p:nvPr>
            <p:ph type="body" idx="1"/>
          </p:nvPr>
        </p:nvSpPr>
        <p:spPr>
          <a:xfrm>
            <a:off x="311700" y="1276450"/>
            <a:ext cx="8520600" cy="3354000"/>
          </a:xfrm>
          <a:prstGeom prst="rect">
            <a:avLst/>
          </a:prstGeom>
        </p:spPr>
        <p:txBody>
          <a:bodyPr spcFirstLastPara="1" wrap="square" lIns="91425" tIns="91425" rIns="91425" bIns="91425" anchor="t" anchorCtr="0">
            <a:noAutofit/>
          </a:bodyPr>
          <a:lstStyle/>
          <a:p>
            <a:pPr marL="0" lvl="0" indent="0">
              <a:lnSpc>
                <a:spcPct val="150000"/>
              </a:lnSpc>
              <a:spcBef>
                <a:spcPts val="0"/>
              </a:spcBef>
              <a:spcAft>
                <a:spcPts val="1600"/>
              </a:spcAft>
              <a:buNone/>
            </a:pPr>
            <a:endParaRPr dirty="0"/>
          </a:p>
        </p:txBody>
      </p:sp>
      <p:grpSp>
        <p:nvGrpSpPr>
          <p:cNvPr id="103" name="Shape 103"/>
          <p:cNvGrpSpPr/>
          <p:nvPr/>
        </p:nvGrpSpPr>
        <p:grpSpPr>
          <a:xfrm>
            <a:off x="2256611" y="600885"/>
            <a:ext cx="5132928" cy="4316816"/>
            <a:chOff x="2256567" y="677103"/>
            <a:chExt cx="4036590" cy="3713071"/>
          </a:xfrm>
        </p:grpSpPr>
        <p:sp>
          <p:nvSpPr>
            <p:cNvPr id="104" name="Shape 104"/>
            <p:cNvSpPr/>
            <p:nvPr/>
          </p:nvSpPr>
          <p:spPr>
            <a:xfrm rot="-6596588">
              <a:off x="3726388" y="3510395"/>
              <a:ext cx="771357" cy="771357"/>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rot="-6599386">
              <a:off x="2318596" y="1407533"/>
              <a:ext cx="440541" cy="440541"/>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rot="-6598839">
              <a:off x="2887641" y="2346984"/>
              <a:ext cx="1199287" cy="1199287"/>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rot="-6598620">
              <a:off x="4374916" y="913763"/>
              <a:ext cx="1681581" cy="1681581"/>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6597866">
              <a:off x="2661829" y="2208216"/>
              <a:ext cx="629106" cy="629106"/>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6597701">
              <a:off x="3267625" y="1113818"/>
              <a:ext cx="274172" cy="274172"/>
            </a:xfrm>
            <a:prstGeom prst="ellipse">
              <a:avLst/>
            </a:prstGeom>
            <a:solidFill>
              <a:srgbClr val="D1634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0" name="Shape 110"/>
          <p:cNvGrpSpPr/>
          <p:nvPr/>
        </p:nvGrpSpPr>
        <p:grpSpPr>
          <a:xfrm>
            <a:off x="4447194" y="1739566"/>
            <a:ext cx="2440200" cy="2440200"/>
            <a:chOff x="4447194" y="1815766"/>
            <a:chExt cx="2440200" cy="2440200"/>
          </a:xfrm>
        </p:grpSpPr>
        <p:sp>
          <p:nvSpPr>
            <p:cNvPr id="111" name="Shape 111"/>
            <p:cNvSpPr/>
            <p:nvPr/>
          </p:nvSpPr>
          <p:spPr>
            <a:xfrm>
              <a:off x="4447194" y="1815766"/>
              <a:ext cx="2440200" cy="2440200"/>
            </a:xfrm>
            <a:prstGeom prst="ellipse">
              <a:avLst/>
            </a:prstGeom>
            <a:solidFill>
              <a:srgbClr val="6D9EEB"/>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txBox="1"/>
            <p:nvPr/>
          </p:nvSpPr>
          <p:spPr>
            <a:xfrm>
              <a:off x="4735950" y="2504275"/>
              <a:ext cx="1862700" cy="1163400"/>
            </a:xfrm>
            <a:prstGeom prst="rect">
              <a:avLst/>
            </a:prstGeom>
            <a:solidFill>
              <a:srgbClr val="6D9EEB"/>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800" dirty="0">
                  <a:latin typeface="Roboto"/>
                  <a:ea typeface="Roboto"/>
                  <a:cs typeface="Roboto"/>
                  <a:sym typeface="Roboto"/>
                </a:rPr>
                <a:t>INVESTMENT</a:t>
              </a:r>
              <a:endParaRPr sz="1800" dirty="0">
                <a:latin typeface="Roboto"/>
                <a:ea typeface="Roboto"/>
                <a:cs typeface="Roboto"/>
                <a:sym typeface="Roboto"/>
              </a:endParaRPr>
            </a:p>
          </p:txBody>
        </p:sp>
      </p:grpSp>
      <p:grpSp>
        <p:nvGrpSpPr>
          <p:cNvPr id="113" name="Shape 113"/>
          <p:cNvGrpSpPr/>
          <p:nvPr/>
        </p:nvGrpSpPr>
        <p:grpSpPr>
          <a:xfrm>
            <a:off x="3522445" y="1297847"/>
            <a:ext cx="1467938" cy="1423800"/>
            <a:chOff x="3490737" y="1374053"/>
            <a:chExt cx="1423800" cy="1423800"/>
          </a:xfrm>
        </p:grpSpPr>
        <p:sp>
          <p:nvSpPr>
            <p:cNvPr id="114" name="Shape 114"/>
            <p:cNvSpPr/>
            <p:nvPr/>
          </p:nvSpPr>
          <p:spPr>
            <a:xfrm>
              <a:off x="3490737" y="1374053"/>
              <a:ext cx="1423800" cy="1423800"/>
            </a:xfrm>
            <a:prstGeom prst="ellipse">
              <a:avLst/>
            </a:prstGeom>
            <a:solidFill>
              <a:srgbClr val="93C47D"/>
            </a:solidFill>
            <a:ln>
              <a:noFill/>
            </a:ln>
            <a:effectLst>
              <a:outerShdw blurRad="228600" dist="50800" dir="5400000" algn="tl" rotWithShape="0">
                <a:srgbClr val="000000">
                  <a:alpha val="54900"/>
                </a:srgbClr>
              </a:outerShdw>
            </a:effectLst>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txBox="1"/>
            <p:nvPr/>
          </p:nvSpPr>
          <p:spPr>
            <a:xfrm>
              <a:off x="3560432" y="1727007"/>
              <a:ext cx="1197014" cy="763922"/>
            </a:xfrm>
            <a:prstGeom prst="rect">
              <a:avLst/>
            </a:prstGeom>
            <a:solidFill>
              <a:srgbClr val="93C47D"/>
            </a:solidFill>
            <a:ln>
              <a:noFill/>
            </a:ln>
          </p:spPr>
          <p:txBody>
            <a:bodyPr spcFirstLastPara="1" wrap="square" lIns="91425" tIns="91425" rIns="91425" bIns="91425" anchor="ctr" anchorCtr="0">
              <a:noAutofit/>
            </a:bodyPr>
            <a:lstStyle/>
            <a:p>
              <a:pPr marL="0" lvl="0" indent="0" algn="ctr">
                <a:spcBef>
                  <a:spcPts val="0"/>
                </a:spcBef>
                <a:spcAft>
                  <a:spcPts val="0"/>
                </a:spcAft>
                <a:buNone/>
              </a:pPr>
              <a:r>
                <a:rPr lang="en" sz="1700" dirty="0">
                  <a:solidFill>
                    <a:schemeClr val="tx1"/>
                  </a:solidFill>
                  <a:latin typeface="Roboto"/>
                  <a:ea typeface="Roboto"/>
                  <a:cs typeface="Roboto"/>
                  <a:sym typeface="Roboto"/>
                </a:rPr>
                <a:t>CONTENT</a:t>
              </a:r>
              <a:endParaRPr sz="1700" dirty="0">
                <a:solidFill>
                  <a:schemeClr val="tx1"/>
                </a:solidFill>
                <a:latin typeface="Roboto"/>
                <a:ea typeface="Roboto"/>
                <a:cs typeface="Roboto"/>
                <a:sym typeface="Roboto"/>
              </a:endParaRPr>
            </a:p>
          </p:txBody>
        </p:sp>
      </p:grpSp>
      <p:sp>
        <p:nvSpPr>
          <p:cNvPr id="116" name="Shape 116"/>
          <p:cNvSpPr txBox="1"/>
          <p:nvPr/>
        </p:nvSpPr>
        <p:spPr>
          <a:xfrm>
            <a:off x="5442850" y="1267750"/>
            <a:ext cx="1268100" cy="351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t>IMPACT</a:t>
            </a:r>
            <a:endParaRPr sz="1800"/>
          </a:p>
        </p:txBody>
      </p:sp>
      <p:sp>
        <p:nvSpPr>
          <p:cNvPr id="117" name="Shape 117"/>
          <p:cNvSpPr txBox="1"/>
          <p:nvPr/>
        </p:nvSpPr>
        <p:spPr>
          <a:xfrm>
            <a:off x="3240000" y="3046750"/>
            <a:ext cx="1207200" cy="351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t>GLOBAL</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189775"/>
            <a:ext cx="8520600" cy="4611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sz="3000" b="1">
                <a:solidFill>
                  <a:srgbClr val="D16349"/>
                </a:solidFill>
              </a:rPr>
              <a:t>Sample Content - ESOL</a:t>
            </a:r>
            <a:endParaRPr sz="3000" b="1">
              <a:solidFill>
                <a:srgbClr val="D16349"/>
              </a:solidFill>
            </a:endParaRPr>
          </a:p>
        </p:txBody>
      </p:sp>
      <p:sp>
        <p:nvSpPr>
          <p:cNvPr id="123" name="Shape 123"/>
          <p:cNvSpPr txBox="1">
            <a:spLocks noGrp="1"/>
          </p:cNvSpPr>
          <p:nvPr>
            <p:ph type="body" idx="1"/>
          </p:nvPr>
        </p:nvSpPr>
        <p:spPr>
          <a:xfrm>
            <a:off x="311700" y="1225225"/>
            <a:ext cx="8520600" cy="33540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24" name="Shape 124"/>
          <p:cNvPicPr preferRelativeResize="0"/>
          <p:nvPr/>
        </p:nvPicPr>
        <p:blipFill>
          <a:blip r:embed="rId3">
            <a:alphaModFix/>
          </a:blip>
          <a:stretch>
            <a:fillRect/>
          </a:stretch>
        </p:blipFill>
        <p:spPr>
          <a:xfrm>
            <a:off x="0" y="791300"/>
            <a:ext cx="9144001" cy="42883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BADD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745" y="0"/>
            <a:ext cx="8520600" cy="831300"/>
          </a:xfrm>
        </p:spPr>
        <p:txBody>
          <a:bodyPr/>
          <a:lstStyle/>
          <a:p>
            <a:pPr algn="ctr"/>
            <a:r>
              <a:rPr lang="en" sz="3600" b="1" dirty="0">
                <a:solidFill>
                  <a:srgbClr val="D16349"/>
                </a:solidFill>
              </a:rPr>
              <a:t>Sample Content- </a:t>
            </a:r>
            <a:r>
              <a:rPr lang="en" sz="3600" b="1" dirty="0" smtClean="0">
                <a:solidFill>
                  <a:srgbClr val="D16349"/>
                </a:solidFill>
              </a:rPr>
              <a:t>ESOL</a:t>
            </a:r>
            <a:endParaRPr lang="en-US" sz="3600" b="1" dirty="0"/>
          </a:p>
        </p:txBody>
      </p:sp>
      <p:sp>
        <p:nvSpPr>
          <p:cNvPr id="3" name="Text Placeholder 2"/>
          <p:cNvSpPr>
            <a:spLocks noGrp="1"/>
          </p:cNvSpPr>
          <p:nvPr>
            <p:ph type="body" idx="1"/>
          </p:nvPr>
        </p:nvSpPr>
        <p:spPr>
          <a:xfrm>
            <a:off x="311700" y="893308"/>
            <a:ext cx="8520600" cy="3880307"/>
          </a:xfrm>
        </p:spPr>
        <p:txBody>
          <a:bodyPr/>
          <a:lstStyle/>
          <a:p>
            <a:pPr marL="114300" indent="0" algn="ctr">
              <a:buNone/>
            </a:pPr>
            <a:r>
              <a:rPr lang="en-US" sz="2400" b="1" dirty="0" smtClean="0"/>
              <a:t>Theme: What are social justice and human rights? </a:t>
            </a:r>
          </a:p>
          <a:p>
            <a:pPr marL="114300" indent="0">
              <a:buNone/>
            </a:pPr>
            <a:endParaRPr lang="en-US" sz="2400" dirty="0"/>
          </a:p>
          <a:p>
            <a:pPr marL="114300" indent="0">
              <a:buNone/>
            </a:pPr>
            <a:r>
              <a:rPr lang="en-US" sz="2400" i="1" dirty="0" smtClean="0"/>
              <a:t>This theme is devoted to: </a:t>
            </a:r>
          </a:p>
          <a:p>
            <a:pPr>
              <a:buAutoNum type="arabicParenR"/>
            </a:pPr>
            <a:r>
              <a:rPr lang="en-US" sz="2400" dirty="0" smtClean="0"/>
              <a:t>Understanding what social justice is and how international human rights can help achieve social justice</a:t>
            </a:r>
          </a:p>
          <a:p>
            <a:pPr>
              <a:buAutoNum type="arabicParenR"/>
            </a:pPr>
            <a:r>
              <a:rPr lang="en-US" sz="2400" dirty="0" smtClean="0"/>
              <a:t>Understanding what human rights are</a:t>
            </a:r>
          </a:p>
          <a:p>
            <a:pPr>
              <a:buAutoNum type="arabicParenR"/>
            </a:pPr>
            <a:r>
              <a:rPr lang="en-US" sz="2400" dirty="0" smtClean="0"/>
              <a:t>Identifying, discussing, and writing about the issues of social justice and human rights that are important to the students</a:t>
            </a:r>
          </a:p>
          <a:p>
            <a:pPr marL="114300" indent="0">
              <a:buNone/>
            </a:pPr>
            <a:endParaRPr lang="en-US" dirty="0"/>
          </a:p>
        </p:txBody>
      </p:sp>
    </p:spTree>
    <p:extLst>
      <p:ext uri="{BB962C8B-B14F-4D97-AF65-F5344CB8AC3E}">
        <p14:creationId xmlns:p14="http://schemas.microsoft.com/office/powerpoint/2010/main" val="2168702496"/>
      </p:ext>
    </p:extLst>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1195</Words>
  <Application>Microsoft Macintosh PowerPoint</Application>
  <PresentationFormat>On-screen Show (16:9)</PresentationFormat>
  <Paragraphs>120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Luxe</vt:lpstr>
      <vt:lpstr>             Advancing Human Rights Education in ESL </vt:lpstr>
      <vt:lpstr>Main Points:</vt:lpstr>
      <vt:lpstr>The Research - Theoretical Basis</vt:lpstr>
      <vt:lpstr>POPULATIONS:</vt:lpstr>
      <vt:lpstr>RESULTS</vt:lpstr>
      <vt:lpstr>Background and Interest in Human Rights</vt:lpstr>
      <vt:lpstr>Why Teach Human Rights?</vt:lpstr>
      <vt:lpstr>Sample Content - ESOL</vt:lpstr>
      <vt:lpstr>Sample Content- ESOL</vt:lpstr>
      <vt:lpstr>Sample Content- ESOL</vt:lpstr>
      <vt:lpstr>SJHR Discussion Board Post #1- ESOL</vt:lpstr>
      <vt:lpstr>SAMPLE ASSIGNMENT- ESOL</vt:lpstr>
      <vt:lpstr>SJHR Essay - ESOL</vt:lpstr>
      <vt:lpstr>SAMPLE CONTENT - ENGL 101</vt:lpstr>
      <vt:lpstr>SAMPLE ASSIGNMENT - ENGL 101</vt:lpstr>
      <vt:lpstr>SJHR ESSAY #1 - ENGL 101</vt:lpstr>
      <vt:lpstr>  SJHR ESSAY #2 - ENGL 101</vt:lpstr>
      <vt:lpstr>Student comments to push forward:</vt:lpstr>
      <vt:lpstr>Comments &amp;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Advancing Human Rights Education in ESL </dc:title>
  <cp:lastModifiedBy>Danielle Aldawood</cp:lastModifiedBy>
  <cp:revision>5</cp:revision>
  <dcterms:modified xsi:type="dcterms:W3CDTF">2018-06-17T12:43:37Z</dcterms:modified>
</cp:coreProperties>
</file>