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Override1.xml" ContentType="application/vnd.openxmlformats-officedocument.themeOverrid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699" r:id="rId3"/>
    <p:sldMasterId id="2147483723" r:id="rId4"/>
    <p:sldMasterId id="2147483735" r:id="rId5"/>
    <p:sldMasterId id="2147483759" r:id="rId6"/>
    <p:sldMasterId id="2147483771" r:id="rId7"/>
    <p:sldMasterId id="2147483783" r:id="rId8"/>
    <p:sldMasterId id="2147483795" r:id="rId9"/>
  </p:sldMasterIdLst>
  <p:notesMasterIdLst>
    <p:notesMasterId r:id="rId60"/>
  </p:notesMasterIdLst>
  <p:handoutMasterIdLst>
    <p:handoutMasterId r:id="rId61"/>
  </p:handoutMasterIdLst>
  <p:sldIdLst>
    <p:sldId id="257" r:id="rId10"/>
    <p:sldId id="267" r:id="rId11"/>
    <p:sldId id="369"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358" r:id="rId35"/>
    <p:sldId id="359" r:id="rId36"/>
    <p:sldId id="360" r:id="rId37"/>
    <p:sldId id="361" r:id="rId38"/>
    <p:sldId id="362" r:id="rId39"/>
    <p:sldId id="363" r:id="rId40"/>
    <p:sldId id="364" r:id="rId41"/>
    <p:sldId id="321" r:id="rId42"/>
    <p:sldId id="322" r:id="rId43"/>
    <p:sldId id="323" r:id="rId44"/>
    <p:sldId id="324" r:id="rId45"/>
    <p:sldId id="325" r:id="rId46"/>
    <p:sldId id="326" r:id="rId47"/>
    <p:sldId id="327" r:id="rId48"/>
    <p:sldId id="328" r:id="rId49"/>
    <p:sldId id="329" r:id="rId50"/>
    <p:sldId id="330" r:id="rId51"/>
    <p:sldId id="331" r:id="rId52"/>
    <p:sldId id="332" r:id="rId53"/>
    <p:sldId id="333" r:id="rId54"/>
    <p:sldId id="365" r:id="rId55"/>
    <p:sldId id="370" r:id="rId56"/>
    <p:sldId id="367" r:id="rId57"/>
    <p:sldId id="368" r:id="rId58"/>
    <p:sldId id="290"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839A132-BD1A-44A5-B40A-83FF7C6BC147}" type="datetimeFigureOut">
              <a:rPr lang="en-US" smtClean="0"/>
              <a:t>6/12/2018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4E111E8-E7FC-4765-9F18-2E75E3CC2044}" type="slidenum">
              <a:rPr lang="en-US" smtClean="0"/>
              <a:t>‹#›</a:t>
            </a:fld>
            <a:endParaRPr lang="en-US"/>
          </a:p>
        </p:txBody>
      </p:sp>
    </p:spTree>
    <p:extLst>
      <p:ext uri="{BB962C8B-B14F-4D97-AF65-F5344CB8AC3E}">
        <p14:creationId xmlns:p14="http://schemas.microsoft.com/office/powerpoint/2010/main" val="1113240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89BADD-FCDF-4C67-980A-E6D8E53D65A9}" type="datetimeFigureOut">
              <a:rPr lang="en-US" smtClean="0"/>
              <a:t>6/12/2018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D1878A8-6FC8-4FC3-B297-EA4D748F8B16}" type="slidenum">
              <a:rPr lang="en-US" smtClean="0"/>
              <a:t>‹#›</a:t>
            </a:fld>
            <a:endParaRPr lang="en-US"/>
          </a:p>
        </p:txBody>
      </p:sp>
    </p:spTree>
    <p:extLst>
      <p:ext uri="{BB962C8B-B14F-4D97-AF65-F5344CB8AC3E}">
        <p14:creationId xmlns:p14="http://schemas.microsoft.com/office/powerpoint/2010/main" val="419869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BEA6-317A-4934-817B-DFE193A58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5342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BEA6-317A-4934-817B-DFE193A58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737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BEA6-317A-4934-817B-DFE193A58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353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BEA6-317A-4934-817B-DFE193A58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889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BEA6-317A-4934-817B-DFE193A58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076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BEA6-317A-4934-817B-DFE193A58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223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34750A-0A13-1C45-8D38-1E752286CA6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3733377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rPr>
              <a:t>ASDER-LA Brown Bag 10.15.2014</a:t>
            </a:r>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34750A-0A13-1C45-8D38-1E752286CA6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180587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Many instructors have inclination to take an additive approach to integration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34750A-0A13-1C45-8D38-1E752286CA6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1966351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Many instructors have inclination to take an additive approach to integration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34750A-0A13-1C45-8D38-1E752286CA6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4150926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rPr>
              <a:t>ASDER-LA Brown Bag 10.15.2014</a:t>
            </a:r>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34750A-0A13-1C45-8D38-1E752286CA6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27728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Three main campuses; 3 extension centers</a:t>
            </a:r>
          </a:p>
        </p:txBody>
      </p:sp>
      <p:sp>
        <p:nvSpPr>
          <p:cNvPr id="4" name="Slide Number Placeholder 3"/>
          <p:cNvSpPr>
            <a:spLocks noGrp="1"/>
          </p:cNvSpPr>
          <p:nvPr>
            <p:ph type="sldNum" sz="quarter" idx="5"/>
          </p:nvPr>
        </p:nvSpPr>
        <p:spPr>
          <a:xfrm>
            <a:off x="3884755" y="8685553"/>
            <a:ext cx="2971697" cy="456888"/>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274681FF-5CAD-4626-9A21-9DAA3F1FF360}" type="slidenum">
              <a:rPr kumimoji="0" lang="en-US" sz="4200" b="0" i="0" u="none" strike="noStrike" kern="1200" cap="none" spc="0" normalizeH="0" baseline="0" noProof="0" smtClean="0">
                <a:ln>
                  <a:noFill/>
                </a:ln>
                <a:solidFill>
                  <a:prstClr val="black"/>
                </a:solidFill>
                <a:effectLst/>
                <a:uLnTx/>
                <a:uFillTx/>
                <a:latin typeface="Gill Sans" charset="0"/>
                <a:ea typeface="+mn-ea"/>
                <a:cs typeface="+mn-cs"/>
                <a:sym typeface="Gill Sans" charset="0"/>
              </a:rPr>
              <a:pPr marL="0" marR="0" lvl="0" indent="0" algn="ctr" defTabSz="457200" rtl="0" eaLnBrk="1" fontAlgn="base" latinLnBrk="0" hangingPunct="1">
                <a:lnSpc>
                  <a:spcPct val="100000"/>
                </a:lnSpc>
                <a:spcBef>
                  <a:spcPct val="0"/>
                </a:spcBef>
                <a:spcAft>
                  <a:spcPct val="0"/>
                </a:spcAft>
                <a:buClrTx/>
                <a:buSzTx/>
                <a:buFontTx/>
                <a:buNone/>
                <a:tabLst/>
                <a:defRPr/>
              </a:pPr>
              <a:t>5</a:t>
            </a:fld>
            <a:endParaRPr kumimoji="0" lang="en-US" sz="4200" b="0" i="0" u="none" strike="noStrike" kern="1200" cap="none" spc="0" normalizeH="0" baseline="0" noProof="0" dirty="0">
              <a:ln>
                <a:noFill/>
              </a:ln>
              <a:solidFill>
                <a:prstClr val="black"/>
              </a:solidFill>
              <a:effectLst/>
              <a:uLnTx/>
              <a:uFillTx/>
              <a:latin typeface="Gill Sans" charset="0"/>
              <a:ea typeface="+mn-ea"/>
              <a:cs typeface="+mn-cs"/>
              <a:sym typeface="Gill Sans" charset="0"/>
            </a:endParaRPr>
          </a:p>
        </p:txBody>
      </p:sp>
    </p:spTree>
    <p:extLst>
      <p:ext uri="{BB962C8B-B14F-4D97-AF65-F5344CB8AC3E}">
        <p14:creationId xmlns:p14="http://schemas.microsoft.com/office/powerpoint/2010/main" val="330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effectLst/>
            </a:endParaRPr>
          </a:p>
          <a:p>
            <a:endParaRPr lang="en-US" baseline="0" dirty="0"/>
          </a:p>
          <a:p>
            <a:endParaRPr lang="en-US" dirty="0">
              <a:effectLst/>
            </a:endParaRPr>
          </a:p>
          <a:p>
            <a:pPr defTabSz="914350">
              <a:defRPr/>
            </a:pPr>
            <a:r>
              <a:rPr lang="en-US" baseline="0" dirty="0"/>
              <a:t>SECOND, AND PERHAPS MORE IMPORTANTLY, SOME INSTRUCTORS SAW THAT STUDENTS DIDN</a:t>
            </a:r>
            <a:r>
              <a:rPr lang="fr-FR" baseline="0" dirty="0"/>
              <a:t>’</a:t>
            </a:r>
            <a:r>
              <a:rPr lang="en-US" baseline="0" dirty="0"/>
              <a:t>T PERFORM WELL WTH THIS APPROACH: </a:t>
            </a:r>
          </a:p>
          <a:p>
            <a:endParaRPr lang="en-US" baseline="0" dirty="0">
              <a:effectLst/>
            </a:endParaRPr>
          </a:p>
          <a:p>
            <a:endParaRPr lang="en-US" baseline="0" dirty="0">
              <a:effectLst/>
            </a:endParaRPr>
          </a:p>
          <a:p>
            <a:endParaRPr lang="en-US" baseline="0" dirty="0">
              <a:effectLst/>
            </a:endParaRPr>
          </a:p>
          <a:p>
            <a:r>
              <a:rPr lang="en-US" baseline="0" dirty="0">
                <a:effectLst/>
              </a:rPr>
              <a:t>WHILE THE ADDITIVE APPROACH IS COMMON, OUR SENSE FROM OUR DATA IS THAT IT DOES NOT OPTIMIZE AN INTEGRATED CONTEXT. </a:t>
            </a:r>
            <a:endParaRPr lang="en-US" baseline="0" dirty="0"/>
          </a:p>
        </p:txBody>
      </p:sp>
      <p:sp>
        <p:nvSpPr>
          <p:cNvPr id="4" name="Header Placeholder 3"/>
          <p:cNvSpPr>
            <a:spLocks noGrp="1"/>
          </p:cNvSpPr>
          <p:nvPr>
            <p:ph type="hd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rPr>
              <a:t>ASDER-LA Brown Bag 10.15.2014</a:t>
            </a:r>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34750A-0A13-1C45-8D38-1E752286CA6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4103888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effectLst/>
            </a:endParaRPr>
          </a:p>
          <a:p>
            <a:endParaRPr lang="en-US" baseline="0" dirty="0"/>
          </a:p>
          <a:p>
            <a:endParaRPr lang="en-US" dirty="0">
              <a:effectLst/>
            </a:endParaRPr>
          </a:p>
          <a:p>
            <a:pPr defTabSz="914350">
              <a:defRPr/>
            </a:pPr>
            <a:r>
              <a:rPr lang="en-US" baseline="0" dirty="0"/>
              <a:t>SECOND, AND PERHAPS MORE IMPORTANTLY, SOME INSTRUCTORS SAW THAT STUDENTS DIDN</a:t>
            </a:r>
            <a:r>
              <a:rPr lang="fr-FR" baseline="0" dirty="0"/>
              <a:t>’</a:t>
            </a:r>
            <a:r>
              <a:rPr lang="en-US" baseline="0" dirty="0"/>
              <a:t>T PERFORM WELL WTH THIS APPROACH: </a:t>
            </a:r>
          </a:p>
          <a:p>
            <a:endParaRPr lang="en-US" baseline="0" dirty="0">
              <a:effectLst/>
            </a:endParaRPr>
          </a:p>
          <a:p>
            <a:endParaRPr lang="en-US" baseline="0" dirty="0">
              <a:effectLst/>
            </a:endParaRPr>
          </a:p>
          <a:p>
            <a:endParaRPr lang="en-US" baseline="0" dirty="0">
              <a:effectLst/>
            </a:endParaRPr>
          </a:p>
          <a:p>
            <a:r>
              <a:rPr lang="en-US" baseline="0" dirty="0">
                <a:effectLst/>
              </a:rPr>
              <a:t>WHILE THE ADDITIVE APPROACH IS COMMON, OUR SENSE FROM OUR DATA IS THAT IT DOES NOT OPTIMIZE AN INTEGRATED CONTEXT. </a:t>
            </a:r>
            <a:endParaRPr lang="en-US" baseline="0" dirty="0"/>
          </a:p>
        </p:txBody>
      </p:sp>
      <p:sp>
        <p:nvSpPr>
          <p:cNvPr id="4" name="Header Placeholder 3"/>
          <p:cNvSpPr>
            <a:spLocks noGrp="1"/>
          </p:cNvSpPr>
          <p:nvPr>
            <p:ph type="hd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rPr>
              <a:t>ASDER-LA Brown Bag 10.15.2014</a:t>
            </a:r>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34750A-0A13-1C45-8D38-1E752286CA6A}"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4194740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2C03DFD-864A-584C-9FB4-3146BE2A73E1}"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4284935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BEA6-317A-4934-817B-DFE193A58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99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BEA6-317A-4934-817B-DFE193A58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028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endParaRPr lang="en-US" dirty="0" smtClean="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979243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endParaRPr lang="en-US" dirty="0" smtClean="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400695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endParaRPr lang="en-US" dirty="0" smtClean="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1407667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endParaRPr lang="en-US" dirty="0" smtClean="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872889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endParaRPr lang="en-US" dirty="0" smtClean="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3100658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42920">
              <a:spcBef>
                <a:spcPts val="460"/>
              </a:spcBef>
            </a:pPr>
            <a:endParaRPr lang="en-US" dirty="0" smtClean="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3210875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endParaRPr lang="en-US" dirty="0" smtClean="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3409187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r>
              <a:rPr lang="en-US" dirty="0" smtClean="0">
                <a:solidFill>
                  <a:srgbClr val="000000"/>
                </a:solidFill>
                <a:latin typeface="Times" charset="0"/>
                <a:ea typeface="Times" charset="0"/>
                <a:cs typeface="Times" charset="0"/>
                <a:sym typeface="Times" charset="0"/>
              </a:rPr>
              <a:t>Comic strip??</a:t>
            </a:r>
          </a:p>
        </p:txBody>
      </p:sp>
    </p:spTree>
    <p:extLst>
      <p:ext uri="{BB962C8B-B14F-4D97-AF65-F5344CB8AC3E}">
        <p14:creationId xmlns:p14="http://schemas.microsoft.com/office/powerpoint/2010/main" val="1580315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endParaRPr lang="en-US" dirty="0" smtClean="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1321687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endParaRPr lang="en-US" dirty="0" smtClean="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29908018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endParaRPr lang="en-US" dirty="0" smtClean="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3356108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endParaRPr lang="en-US" dirty="0" smtClean="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3264631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141413" y="685800"/>
            <a:ext cx="4573587" cy="3430588"/>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39682">
              <a:spcBef>
                <a:spcPts val="425"/>
              </a:spcBef>
            </a:pPr>
            <a:endParaRPr lang="en-US" dirty="0" smtClean="0">
              <a:solidFill>
                <a:srgbClr val="000000"/>
              </a:solidFill>
              <a:latin typeface="Times" charset="0"/>
              <a:ea typeface="Times" charset="0"/>
              <a:cs typeface="Times" charset="0"/>
              <a:sym typeface="Times" charset="0"/>
            </a:endParaRPr>
          </a:p>
        </p:txBody>
      </p:sp>
    </p:spTree>
    <p:extLst>
      <p:ext uri="{BB962C8B-B14F-4D97-AF65-F5344CB8AC3E}">
        <p14:creationId xmlns:p14="http://schemas.microsoft.com/office/powerpoint/2010/main" val="2350864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BEA6-317A-4934-817B-DFE193A58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648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BEA6-317A-4934-817B-DFE193A58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3144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BEA6-317A-4934-817B-DFE193A58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2412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BEA6-317A-4934-817B-DFE193A5850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10937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1878A8-6FC8-4FC3-B297-EA4D748F8B16}" type="slidenum">
              <a:rPr lang="en-US" smtClean="0"/>
              <a:t>50</a:t>
            </a:fld>
            <a:endParaRPr lang="en-US"/>
          </a:p>
        </p:txBody>
      </p:sp>
    </p:spTree>
    <p:extLst>
      <p:ext uri="{BB962C8B-B14F-4D97-AF65-F5344CB8AC3E}">
        <p14:creationId xmlns:p14="http://schemas.microsoft.com/office/powerpoint/2010/main" val="3798442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257300" y="720725"/>
            <a:ext cx="4800600" cy="3600450"/>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41950">
              <a:spcBef>
                <a:spcPts val="449"/>
              </a:spcBef>
            </a:pPr>
            <a:r>
              <a:rPr lang="en-US" smtClean="0">
                <a:solidFill>
                  <a:srgbClr val="000000"/>
                </a:solidFill>
                <a:latin typeface="Times" charset="0"/>
                <a:ea typeface="Times" charset="0"/>
                <a:cs typeface="Times" charset="0"/>
                <a:sym typeface="Times" charset="0"/>
              </a:rPr>
              <a:t>After discussing this slide, Peter turns it back to Sarah.</a:t>
            </a:r>
          </a:p>
        </p:txBody>
      </p:sp>
    </p:spTree>
    <p:extLst>
      <p:ext uri="{BB962C8B-B14F-4D97-AF65-F5344CB8AC3E}">
        <p14:creationId xmlns:p14="http://schemas.microsoft.com/office/powerpoint/2010/main" val="2761802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FBEA6-317A-4934-817B-DFE193A58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144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257300" y="720725"/>
            <a:ext cx="4800600" cy="3600450"/>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41950">
              <a:spcBef>
                <a:spcPts val="449"/>
              </a:spcBef>
            </a:pPr>
            <a:r>
              <a:rPr lang="en-US" smtClean="0">
                <a:solidFill>
                  <a:srgbClr val="000000"/>
                </a:solidFill>
                <a:latin typeface="Times" charset="0"/>
                <a:ea typeface="Times" charset="0"/>
                <a:cs typeface="Times" charset="0"/>
                <a:sym typeface="Times" charset="0"/>
              </a:rPr>
              <a:t>After discussing this slide, Peter turns it back to Sarah.</a:t>
            </a:r>
          </a:p>
        </p:txBody>
      </p:sp>
    </p:spTree>
    <p:extLst>
      <p:ext uri="{BB962C8B-B14F-4D97-AF65-F5344CB8AC3E}">
        <p14:creationId xmlns:p14="http://schemas.microsoft.com/office/powerpoint/2010/main" val="362279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Rot="1" noChangeAspect="1" noChangeArrowheads="1"/>
          </p:cNvSpPr>
          <p:nvPr>
            <p:ph type="sldImg"/>
          </p:nvPr>
        </p:nvSpPr>
        <p:spPr>
          <a:xfrm>
            <a:off x="1257300" y="720725"/>
            <a:ext cx="4800600" cy="3600450"/>
          </a:xfrm>
          <a:solidFill>
            <a:srgbClr val="FFFFFF"/>
          </a:solidFill>
          <a:ln/>
        </p:spPr>
      </p:sp>
      <p:sp>
        <p:nvSpPr>
          <p:cNvPr id="3584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1165">
              <a:spcBef>
                <a:spcPts val="455"/>
              </a:spcBef>
            </a:pPr>
            <a:r>
              <a:rPr lang="en-US">
                <a:solidFill>
                  <a:srgbClr val="000000"/>
                </a:solidFill>
                <a:latin typeface="Times" charset="0"/>
                <a:ea typeface="ＭＳ Ｐゴシック" charset="0"/>
                <a:cs typeface="Times" charset="0"/>
                <a:sym typeface="Times" charset="0"/>
              </a:rPr>
              <a:t>After discussing this slide, Peter turns it back to Sarah.</a:t>
            </a:r>
          </a:p>
        </p:txBody>
      </p:sp>
    </p:spTree>
    <p:extLst>
      <p:ext uri="{BB962C8B-B14F-4D97-AF65-F5344CB8AC3E}">
        <p14:creationId xmlns:p14="http://schemas.microsoft.com/office/powerpoint/2010/main" val="2653675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bwMode="auto">
          <a:xfrm>
            <a:off x="1257300" y="720725"/>
            <a:ext cx="4800600" cy="3600450"/>
          </a:xfrm>
          <a:solidFill>
            <a:srgbClr val="FFFFFF"/>
          </a:solidFill>
          <a:ln>
            <a:solidFill>
              <a:srgbClr val="000000"/>
            </a:solidFill>
            <a:miter lim="800000"/>
            <a:headEnd/>
            <a:tailEnd/>
          </a:ln>
        </p:spPr>
      </p:sp>
      <p:sp>
        <p:nvSpPr>
          <p:cNvPr id="3072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41950">
              <a:spcBef>
                <a:spcPts val="449"/>
              </a:spcBef>
            </a:pPr>
            <a:r>
              <a:rPr lang="en-US" smtClean="0">
                <a:solidFill>
                  <a:srgbClr val="000000"/>
                </a:solidFill>
                <a:latin typeface="Times" charset="0"/>
                <a:ea typeface="Times" charset="0"/>
                <a:cs typeface="Times" charset="0"/>
                <a:sym typeface="Times" charset="0"/>
              </a:rPr>
              <a:t>After discussing this slide, Peter turns it back to Sarah.</a:t>
            </a:r>
          </a:p>
        </p:txBody>
      </p:sp>
    </p:spTree>
    <p:extLst>
      <p:ext uri="{BB962C8B-B14F-4D97-AF65-F5344CB8AC3E}">
        <p14:creationId xmlns:p14="http://schemas.microsoft.com/office/powerpoint/2010/main" val="424416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9.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400ADC-DB03-473C-B601-3236B2142B2B}"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318423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00ADC-DB03-473C-B601-3236B2142B2B}"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31330384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Click to edit Master title style</a:t>
            </a:r>
            <a:endParaRPr lang="en-US" dirty="0"/>
          </a:p>
        </p:txBody>
      </p:sp>
      <p:sp>
        <p:nvSpPr>
          <p:cNvPr id="7" name="Chart Placeholder 6"/>
          <p:cNvSpPr>
            <a:spLocks noGrp="1"/>
          </p:cNvSpPr>
          <p:nvPr>
            <p:ph type="chart" sz="quarter" idx="12"/>
          </p:nvPr>
        </p:nvSpPr>
        <p:spPr>
          <a:xfrm>
            <a:off x="4568826" y="2201332"/>
            <a:ext cx="3995737" cy="4105805"/>
          </a:xfrm>
        </p:spPr>
        <p:txBody>
          <a:bodyPr/>
          <a:lstStyle/>
          <a:p>
            <a:pPr lvl="0"/>
            <a:endParaRPr lang="en-US" noProof="0" smtClean="0"/>
          </a:p>
        </p:txBody>
      </p:sp>
      <p:sp>
        <p:nvSpPr>
          <p:cNvPr id="6" name="Chart Placeholder 6"/>
          <p:cNvSpPr>
            <a:spLocks noGrp="1"/>
          </p:cNvSpPr>
          <p:nvPr>
            <p:ph type="chart" sz="quarter" idx="13"/>
          </p:nvPr>
        </p:nvSpPr>
        <p:spPr>
          <a:xfrm>
            <a:off x="334963" y="2201332"/>
            <a:ext cx="3995737" cy="4105805"/>
          </a:xfrm>
        </p:spPr>
        <p:txBody>
          <a:bodyPr/>
          <a:lstStyle/>
          <a:p>
            <a:pPr lvl="0"/>
            <a:endParaRPr lang="en-US" noProof="0" smtClean="0"/>
          </a:p>
        </p:txBody>
      </p:sp>
    </p:spTree>
    <p:extLst>
      <p:ext uri="{BB962C8B-B14F-4D97-AF65-F5344CB8AC3E}">
        <p14:creationId xmlns:p14="http://schemas.microsoft.com/office/powerpoint/2010/main" val="280345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00ADC-DB03-473C-B601-3236B2142B2B}"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301450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629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784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167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102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6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689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711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46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00ADC-DB03-473C-B601-3236B2142B2B}"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1253629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738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253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957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F0858A0-A4A0-449C-A7CD-62636532C666}" type="datetimeFigureOut">
              <a:rPr lang="en-US">
                <a:solidFill>
                  <a:prstClr val="black">
                    <a:tint val="75000"/>
                  </a:prstClr>
                </a:solidFill>
              </a:rPr>
              <a:pPr>
                <a:defRPr/>
              </a:pPr>
              <a:t>6/12/2018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B68E4E-3CF0-46F7-848F-460F321C84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20776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3E21DF-A80F-4DA0-9CE1-4B0419A4D848}" type="datetimeFigureOut">
              <a:rPr lang="en-US">
                <a:solidFill>
                  <a:prstClr val="black">
                    <a:tint val="75000"/>
                  </a:prstClr>
                </a:solidFill>
              </a:rPr>
              <a:pPr>
                <a:defRPr/>
              </a:pPr>
              <a:t>6/12/2018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95F89B-5115-4414-A560-0DB5D1A7512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77517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C8738AF-F884-4EEB-BF71-7A950DA3D74D}" type="datetimeFigureOut">
              <a:rPr lang="en-US">
                <a:solidFill>
                  <a:prstClr val="black">
                    <a:tint val="75000"/>
                  </a:prstClr>
                </a:solidFill>
              </a:rPr>
              <a:pPr>
                <a:defRPr/>
              </a:pPr>
              <a:t>6/12/2018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F9BF6A-D0D7-4922-A920-E0DD6F74C30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08444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A74D03-8E9D-4DBF-B1D0-69F9492E2C0D}" type="datetimeFigureOut">
              <a:rPr lang="en-US">
                <a:solidFill>
                  <a:prstClr val="black">
                    <a:tint val="75000"/>
                  </a:prstClr>
                </a:solidFill>
              </a:rPr>
              <a:pPr>
                <a:defRPr/>
              </a:pPr>
              <a:t>6/12/2018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77AB1A-FFBC-412C-ADF8-8380EC91F40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1100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A851A20-1092-4DB1-A972-AE6D953CD616}" type="datetimeFigureOut">
              <a:rPr lang="en-US">
                <a:solidFill>
                  <a:prstClr val="black">
                    <a:tint val="75000"/>
                  </a:prstClr>
                </a:solidFill>
              </a:rPr>
              <a:pPr>
                <a:defRPr/>
              </a:pPr>
              <a:t>6/12/2018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364E5B3-C92B-49EC-AA9D-92235E66E48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2806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8C79E4-C826-44AD-A6B8-50C08CB4ED86}" type="datetimeFigureOut">
              <a:rPr lang="en-US">
                <a:solidFill>
                  <a:prstClr val="black">
                    <a:tint val="75000"/>
                  </a:prstClr>
                </a:solidFill>
              </a:rPr>
              <a:pPr>
                <a:defRPr/>
              </a:pPr>
              <a:t>6/12/2018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F8911A6-9047-4E05-98E7-F8A4D1586B7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33016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C722A1-6112-4A99-830F-74445C9FD378}" type="datetimeFigureOut">
              <a:rPr lang="en-US">
                <a:solidFill>
                  <a:prstClr val="black">
                    <a:tint val="75000"/>
                  </a:prstClr>
                </a:solidFill>
              </a:rPr>
              <a:pPr>
                <a:defRPr/>
              </a:pPr>
              <a:t>6/12/2018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E61EC9E-8F82-40AF-92B0-EFAC5FD780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82904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400ADC-DB03-473C-B601-3236B2142B2B}" type="datetimeFigureOut">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2128369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03E40F-B009-48DA-8DFB-7FFFAD511762}" type="datetimeFigureOut">
              <a:rPr lang="en-US">
                <a:solidFill>
                  <a:prstClr val="black">
                    <a:tint val="75000"/>
                  </a:prstClr>
                </a:solidFill>
              </a:rPr>
              <a:pPr>
                <a:defRPr/>
              </a:pPr>
              <a:t>6/12/2018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9F7566-43FC-4D37-AEB9-C255309F8A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6886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8720A3-2DBA-432A-99D4-5AF3107664FA}" type="datetimeFigureOut">
              <a:rPr lang="en-US">
                <a:solidFill>
                  <a:prstClr val="black">
                    <a:tint val="75000"/>
                  </a:prstClr>
                </a:solidFill>
              </a:rPr>
              <a:pPr>
                <a:defRPr/>
              </a:pPr>
              <a:t>6/12/2018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508948D-BE93-416D-978B-93A8D8CDAE7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247577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B85FD2-1836-4539-A040-295D74C2F26E}" type="datetimeFigureOut">
              <a:rPr lang="en-US">
                <a:solidFill>
                  <a:prstClr val="black">
                    <a:tint val="75000"/>
                  </a:prstClr>
                </a:solidFill>
              </a:rPr>
              <a:pPr>
                <a:defRPr/>
              </a:pPr>
              <a:t>6/12/2018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F606BE-5B64-4BBF-B2D2-46B685BFD6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71668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2105B7-4F3B-4CD9-B029-9A20796D0CC2}" type="datetimeFigureOut">
              <a:rPr lang="en-US">
                <a:solidFill>
                  <a:prstClr val="black">
                    <a:tint val="75000"/>
                  </a:prstClr>
                </a:solidFill>
              </a:rPr>
              <a:pPr>
                <a:defRPr/>
              </a:pPr>
              <a:t>6/12/2018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39E77B-EAB2-4D7E-8A9F-C13D7D8595D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88361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3044322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440715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535033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930303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804679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66905904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400ADC-DB03-473C-B601-3236B2142B2B}"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3893799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94224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075920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478530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176215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651382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3073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6640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3085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5874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28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400ADC-DB03-473C-B601-3236B2142B2B}" type="datetimeFigureOut">
              <a:rPr lang="en-US" smtClean="0"/>
              <a:t>6/12/2018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18781097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0590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6017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2642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8997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3749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2482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E7E139-D4B3-4482-82ED-45D505CB27ED}"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704543-A49A-469D-8639-4AE18D42C6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66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7E139-D4B3-4482-82ED-45D505CB27ED}"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704543-A49A-469D-8639-4AE18D42C6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8960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E7E139-D4B3-4482-82ED-45D505CB27ED}"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704543-A49A-469D-8639-4AE18D42C6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426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E7E139-D4B3-4482-82ED-45D505CB27ED}" type="datetimeFigureOut">
              <a:rPr lang="en-US" smtClean="0">
                <a:solidFill>
                  <a:prstClr val="black">
                    <a:tint val="75000"/>
                  </a:prstClr>
                </a:solidFill>
              </a:rPr>
              <a:pPr/>
              <a:t>6/12/2018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704543-A49A-469D-8639-4AE18D42C6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29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400ADC-DB03-473C-B601-3236B2142B2B}" type="datetimeFigureOut">
              <a:rPr lang="en-US" smtClean="0"/>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20013186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E7E139-D4B3-4482-82ED-45D505CB27ED}" type="datetimeFigureOut">
              <a:rPr lang="en-US" smtClean="0">
                <a:solidFill>
                  <a:prstClr val="black">
                    <a:tint val="75000"/>
                  </a:prstClr>
                </a:solidFill>
              </a:rPr>
              <a:pPr/>
              <a:t>6/12/2018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704543-A49A-469D-8639-4AE18D42C6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1790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E7E139-D4B3-4482-82ED-45D505CB27ED}" type="datetimeFigureOut">
              <a:rPr lang="en-US" smtClean="0">
                <a:solidFill>
                  <a:prstClr val="black">
                    <a:tint val="75000"/>
                  </a:prstClr>
                </a:solidFill>
              </a:rPr>
              <a:pPr/>
              <a:t>6/12/2018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F704543-A49A-469D-8639-4AE18D42C6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2082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7E139-D4B3-4482-82ED-45D505CB27ED}" type="datetimeFigureOut">
              <a:rPr lang="en-US" smtClean="0">
                <a:solidFill>
                  <a:prstClr val="black">
                    <a:tint val="75000"/>
                  </a:prstClr>
                </a:solidFill>
              </a:rPr>
              <a:pPr/>
              <a:t>6/12/2018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704543-A49A-469D-8639-4AE18D42C6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1817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7E139-D4B3-4482-82ED-45D505CB27ED}" type="datetimeFigureOut">
              <a:rPr lang="en-US" smtClean="0">
                <a:solidFill>
                  <a:prstClr val="black">
                    <a:tint val="75000"/>
                  </a:prstClr>
                </a:solidFill>
              </a:rPr>
              <a:pPr/>
              <a:t>6/12/2018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704543-A49A-469D-8639-4AE18D42C6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7345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7E139-D4B3-4482-82ED-45D505CB27ED}" type="datetimeFigureOut">
              <a:rPr lang="en-US" smtClean="0">
                <a:solidFill>
                  <a:prstClr val="black">
                    <a:tint val="75000"/>
                  </a:prstClr>
                </a:solidFill>
              </a:rPr>
              <a:pPr/>
              <a:t>6/12/2018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704543-A49A-469D-8639-4AE18D42C6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3955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7E139-D4B3-4482-82ED-45D505CB27ED}"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704543-A49A-469D-8639-4AE18D42C6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8696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7E139-D4B3-4482-82ED-45D505CB27ED}"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704543-A49A-469D-8639-4AE18D42C6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8660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400ADC-DB03-473C-B601-3236B2142B2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18BD83-3EC9-4697-943E-9DA2BB5A2BF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80463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400ADC-DB03-473C-B601-3236B2142B2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18BD83-3EC9-4697-943E-9DA2BB5A2BF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080659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400ADC-DB03-473C-B601-3236B2142B2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18BD83-3EC9-4697-943E-9DA2BB5A2BF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66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00ADC-DB03-473C-B601-3236B2142B2B}" type="datetimeFigureOut">
              <a:rPr lang="en-US" smtClean="0"/>
              <a:t>6/12/2018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25426804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400ADC-DB03-473C-B601-3236B2142B2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18BD83-3EC9-4697-943E-9DA2BB5A2BF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36728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400ADC-DB03-473C-B601-3236B2142B2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18BD83-3EC9-4697-943E-9DA2BB5A2BF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44283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400ADC-DB03-473C-B601-3236B2142B2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18BD83-3EC9-4697-943E-9DA2BB5A2BF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03711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400ADC-DB03-473C-B601-3236B2142B2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18BD83-3EC9-4697-943E-9DA2BB5A2BF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84059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400ADC-DB03-473C-B601-3236B2142B2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18BD83-3EC9-4697-943E-9DA2BB5A2BF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18199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400ADC-DB03-473C-B601-3236B2142B2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18BD83-3EC9-4697-943E-9DA2BB5A2BF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92494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400ADC-DB03-473C-B601-3236B2142B2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18BD83-3EC9-4697-943E-9DA2BB5A2BF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11240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400ADC-DB03-473C-B601-3236B2142B2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18BD83-3EC9-4697-943E-9DA2BB5A2BF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38024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99C5B3-7491-436E-9C2F-488CDAD02A29}"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ABA170-D12A-4FBB-B88B-F832C1D751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8015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99C5B3-7491-436E-9C2F-488CDAD02A29}"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ABA170-D12A-4FBB-B88B-F832C1D751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69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00ADC-DB03-473C-B601-3236B2142B2B}"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17749808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99C5B3-7491-436E-9C2F-488CDAD02A29}"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ABA170-D12A-4FBB-B88B-F832C1D751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1272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99C5B3-7491-436E-9C2F-488CDAD02A29}" type="datetimeFigureOut">
              <a:rPr lang="en-US" smtClean="0">
                <a:solidFill>
                  <a:prstClr val="black">
                    <a:tint val="75000"/>
                  </a:prstClr>
                </a:solidFill>
              </a:rPr>
              <a:pPr/>
              <a:t>6/12/2018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ABA170-D12A-4FBB-B88B-F832C1D751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413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99C5B3-7491-436E-9C2F-488CDAD02A29}" type="datetimeFigureOut">
              <a:rPr lang="en-US" smtClean="0">
                <a:solidFill>
                  <a:prstClr val="black">
                    <a:tint val="75000"/>
                  </a:prstClr>
                </a:solidFill>
              </a:rPr>
              <a:pPr/>
              <a:t>6/12/2018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CABA170-D12A-4FBB-B88B-F832C1D751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617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99C5B3-7491-436E-9C2F-488CDAD02A29}" type="datetimeFigureOut">
              <a:rPr lang="en-US" smtClean="0">
                <a:solidFill>
                  <a:prstClr val="black">
                    <a:tint val="75000"/>
                  </a:prstClr>
                </a:solidFill>
              </a:rPr>
              <a:pPr/>
              <a:t>6/12/2018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CABA170-D12A-4FBB-B88B-F832C1D751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6286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9C5B3-7491-436E-9C2F-488CDAD02A29}" type="datetimeFigureOut">
              <a:rPr lang="en-US" smtClean="0">
                <a:solidFill>
                  <a:prstClr val="black">
                    <a:tint val="75000"/>
                  </a:prstClr>
                </a:solidFill>
              </a:rPr>
              <a:pPr/>
              <a:t>6/12/2018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CABA170-D12A-4FBB-B88B-F832C1D751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8080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9C5B3-7491-436E-9C2F-488CDAD02A29}" type="datetimeFigureOut">
              <a:rPr lang="en-US" smtClean="0">
                <a:solidFill>
                  <a:prstClr val="black">
                    <a:tint val="75000"/>
                  </a:prstClr>
                </a:solidFill>
              </a:rPr>
              <a:pPr/>
              <a:t>6/12/2018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ABA170-D12A-4FBB-B88B-F832C1D751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8866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9C5B3-7491-436E-9C2F-488CDAD02A29}" type="datetimeFigureOut">
              <a:rPr lang="en-US" smtClean="0">
                <a:solidFill>
                  <a:prstClr val="black">
                    <a:tint val="75000"/>
                  </a:prstClr>
                </a:solidFill>
              </a:rPr>
              <a:pPr/>
              <a:t>6/12/2018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ABA170-D12A-4FBB-B88B-F832C1D751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0403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99C5B3-7491-436E-9C2F-488CDAD02A29}"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ABA170-D12A-4FBB-B88B-F832C1D751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3645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99C5B3-7491-436E-9C2F-488CDAD02A29}"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ABA170-D12A-4FBB-B88B-F832C1D751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8535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7_Title and Content">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3" name="Content Placeholder 2"/>
          <p:cNvSpPr>
            <a:spLocks noGrp="1"/>
          </p:cNvSpPr>
          <p:nvPr>
            <p:ph idx="1"/>
          </p:nvPr>
        </p:nvSpPr>
        <p:spPr>
          <a:xfrm>
            <a:off x="334963" y="3966210"/>
            <a:ext cx="8229600" cy="2156779"/>
          </a:xfrm>
        </p:spPr>
        <p:txBody>
          <a:bodyPr/>
          <a:lstStyle>
            <a:lvl1pPr marL="0" indent="0">
              <a:spcAft>
                <a:spcPts val="0"/>
              </a:spcAft>
              <a:buFontTx/>
              <a:buNone/>
              <a:tabLst>
                <a:tab pos="914400" algn="l"/>
              </a:tabLst>
              <a:defRPr sz="2000" b="1">
                <a:solidFill>
                  <a:srgbClr val="FFFFFF"/>
                </a:solidFill>
              </a:defRPr>
            </a:lvl1pPr>
            <a:lvl2pPr marL="0" indent="0">
              <a:spcAft>
                <a:spcPts val="0"/>
              </a:spcAft>
              <a:buFontTx/>
              <a:buNone/>
              <a:tabLst>
                <a:tab pos="685800" algn="l"/>
              </a:tabLst>
              <a:defRPr sz="1000" b="1">
                <a:solidFill>
                  <a:srgbClr val="FFFFFF"/>
                </a:solidFill>
              </a:defRPr>
            </a:lvl2pPr>
            <a:lvl3pPr marL="914400" indent="-914400">
              <a:spcAft>
                <a:spcPts val="0"/>
              </a:spcAft>
              <a:buFontTx/>
              <a:buNone/>
              <a:tabLst/>
              <a:defRPr sz="1000" b="0">
                <a:solidFill>
                  <a:srgbClr val="FFFFFF"/>
                </a:solidFill>
              </a:defRPr>
            </a:lvl3pPr>
            <a:lvl4pPr marL="914400" indent="-914400">
              <a:spcAft>
                <a:spcPts val="0"/>
              </a:spcAft>
              <a:buFontTx/>
              <a:buNone/>
              <a:tabLst/>
              <a:defRPr sz="1000">
                <a:solidFill>
                  <a:srgbClr val="FFFFFF"/>
                </a:solidFill>
              </a:defRPr>
            </a:lvl4pPr>
            <a:lvl5pPr marL="914400" indent="-914400">
              <a:spcAft>
                <a:spcPts val="0"/>
              </a:spcAft>
              <a:buFontTx/>
              <a:buNone/>
              <a:tabLst/>
              <a:defRPr sz="10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34963" y="1449388"/>
            <a:ext cx="8229600" cy="2506133"/>
          </a:xfrm>
        </p:spPr>
        <p:txBody>
          <a:bodyPr anchor="t"/>
          <a:lstStyle>
            <a:lvl1pPr>
              <a:defRPr sz="5000">
                <a:solidFill>
                  <a:schemeClr val="bg1"/>
                </a:solidFill>
              </a:defRPr>
            </a:lvl1pPr>
          </a:lstStyle>
          <a:p>
            <a:r>
              <a:rPr lang="en-US" dirty="0" smtClean="0"/>
              <a:t>Click to edit Master title style</a:t>
            </a:r>
            <a:endParaRPr lang="en-US" dirty="0"/>
          </a:p>
        </p:txBody>
      </p:sp>
      <p:sp>
        <p:nvSpPr>
          <p:cNvPr id="9" name="Subtitle 8"/>
          <p:cNvSpPr txBox="1">
            <a:spLocks/>
          </p:cNvSpPr>
          <p:nvPr userDrawn="1"/>
        </p:nvSpPr>
        <p:spPr bwMode="auto">
          <a:xfrm>
            <a:off x="7099300" y="735432"/>
            <a:ext cx="1587500" cy="158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defTabSz="914400" eaLnBrk="0" fontAlgn="base" hangingPunct="0">
              <a:spcBef>
                <a:spcPct val="20000"/>
              </a:spcBef>
              <a:spcAft>
                <a:spcPts val="600"/>
              </a:spcAft>
              <a:buClr>
                <a:srgbClr val="A3B222"/>
              </a:buClr>
              <a:defRPr/>
            </a:pPr>
            <a:r>
              <a:rPr lang="en-US" sz="800" b="1" kern="0" smtClean="0">
                <a:solidFill>
                  <a:srgbClr val="FFFFFF"/>
                </a:solidFill>
              </a:rPr>
              <a:t>NADE/MARCH 17</a:t>
            </a:r>
            <a:r>
              <a:rPr lang="en-US" sz="800" b="1" kern="0" baseline="30000" smtClean="0">
                <a:solidFill>
                  <a:srgbClr val="FFFFFF"/>
                </a:solidFill>
              </a:rPr>
              <a:t>TH</a:t>
            </a:r>
            <a:r>
              <a:rPr lang="en-US" sz="800" b="1" kern="0" smtClean="0">
                <a:solidFill>
                  <a:srgbClr val="FFFFFF"/>
                </a:solidFill>
              </a:rPr>
              <a:t>, 2016</a:t>
            </a:r>
          </a:p>
        </p:txBody>
      </p:sp>
      <p:sp>
        <p:nvSpPr>
          <p:cNvPr id="8" name="Rectangle 7"/>
          <p:cNvSpPr/>
          <p:nvPr userDrawn="1"/>
        </p:nvSpPr>
        <p:spPr bwMode="auto">
          <a:xfrm>
            <a:off x="457200" y="1117600"/>
            <a:ext cx="8229600" cy="172720"/>
          </a:xfrm>
          <a:prstGeom prst="rect">
            <a:avLst/>
          </a:prstGeom>
          <a:solidFill>
            <a:srgbClr val="42B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488" y="265176"/>
            <a:ext cx="3541483" cy="688791"/>
          </a:xfrm>
          <a:prstGeom prst="rect">
            <a:avLst/>
          </a:prstGeom>
        </p:spPr>
      </p:pic>
    </p:spTree>
    <p:extLst>
      <p:ext uri="{BB962C8B-B14F-4D97-AF65-F5344CB8AC3E}">
        <p14:creationId xmlns:p14="http://schemas.microsoft.com/office/powerpoint/2010/main" val="42388036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00ADC-DB03-473C-B601-3236B2142B2B}" type="datetimeFigureOut">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8BD83-3EC9-4697-943E-9DA2BB5A2BFA}" type="slidenum">
              <a:rPr lang="en-US" smtClean="0"/>
              <a:t>‹#›</a:t>
            </a:fld>
            <a:endParaRPr lang="en-US"/>
          </a:p>
        </p:txBody>
      </p:sp>
    </p:spTree>
    <p:extLst>
      <p:ext uri="{BB962C8B-B14F-4D97-AF65-F5344CB8AC3E}">
        <p14:creationId xmlns:p14="http://schemas.microsoft.com/office/powerpoint/2010/main" val="18171613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3" name="Content Placeholder 2"/>
          <p:cNvSpPr>
            <a:spLocks noGrp="1"/>
          </p:cNvSpPr>
          <p:nvPr>
            <p:ph idx="1"/>
          </p:nvPr>
        </p:nvSpPr>
        <p:spPr>
          <a:xfrm>
            <a:off x="334963" y="3966210"/>
            <a:ext cx="8229600" cy="2156779"/>
          </a:xfrm>
        </p:spPr>
        <p:txBody>
          <a:bodyPr/>
          <a:lstStyle>
            <a:lvl1pPr marL="0" indent="0">
              <a:spcAft>
                <a:spcPts val="0"/>
              </a:spcAft>
              <a:buFontTx/>
              <a:buNone/>
              <a:tabLst>
                <a:tab pos="914400" algn="l"/>
              </a:tabLst>
              <a:defRPr sz="2000" b="1">
                <a:solidFill>
                  <a:srgbClr val="FFFFFF"/>
                </a:solidFill>
              </a:defRPr>
            </a:lvl1pPr>
            <a:lvl2pPr marL="0" indent="0">
              <a:spcAft>
                <a:spcPts val="0"/>
              </a:spcAft>
              <a:buFontTx/>
              <a:buNone/>
              <a:tabLst>
                <a:tab pos="685800" algn="l"/>
              </a:tabLst>
              <a:defRPr sz="1000" b="1">
                <a:solidFill>
                  <a:srgbClr val="FFFFFF"/>
                </a:solidFill>
              </a:defRPr>
            </a:lvl2pPr>
            <a:lvl3pPr marL="914400" indent="-914400">
              <a:spcAft>
                <a:spcPts val="0"/>
              </a:spcAft>
              <a:buFontTx/>
              <a:buNone/>
              <a:tabLst/>
              <a:defRPr sz="1000" b="0">
                <a:solidFill>
                  <a:srgbClr val="FFFFFF"/>
                </a:solidFill>
              </a:defRPr>
            </a:lvl3pPr>
            <a:lvl4pPr marL="914400" indent="-914400">
              <a:spcAft>
                <a:spcPts val="0"/>
              </a:spcAft>
              <a:buFontTx/>
              <a:buNone/>
              <a:tabLst/>
              <a:defRPr sz="1000">
                <a:solidFill>
                  <a:srgbClr val="FFFFFF"/>
                </a:solidFill>
              </a:defRPr>
            </a:lvl4pPr>
            <a:lvl5pPr marL="914400" indent="-914400">
              <a:spcAft>
                <a:spcPts val="0"/>
              </a:spcAft>
              <a:buFontTx/>
              <a:buNone/>
              <a:tabLst/>
              <a:defRPr sz="10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34963" y="1449388"/>
            <a:ext cx="8229600" cy="2506133"/>
          </a:xfrm>
        </p:spPr>
        <p:txBody>
          <a:bodyPr anchor="t"/>
          <a:lstStyle>
            <a:lvl1pPr>
              <a:defRPr sz="5000">
                <a:solidFill>
                  <a:schemeClr val="bg1"/>
                </a:solidFill>
              </a:defRPr>
            </a:lvl1pPr>
          </a:lstStyle>
          <a:p>
            <a:r>
              <a:rPr lang="en-US" dirty="0" smtClean="0"/>
              <a:t>Click to edit Master title style</a:t>
            </a:r>
            <a:endParaRPr lang="en-US" dirty="0"/>
          </a:p>
        </p:txBody>
      </p:sp>
      <p:sp>
        <p:nvSpPr>
          <p:cNvPr id="9" name="Subtitle 8"/>
          <p:cNvSpPr txBox="1">
            <a:spLocks/>
          </p:cNvSpPr>
          <p:nvPr userDrawn="1"/>
        </p:nvSpPr>
        <p:spPr bwMode="auto">
          <a:xfrm>
            <a:off x="6091767" y="735433"/>
            <a:ext cx="2587413" cy="1916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defTabSz="914400" eaLnBrk="0" fontAlgn="base" hangingPunct="0">
              <a:spcBef>
                <a:spcPct val="20000"/>
              </a:spcBef>
              <a:spcAft>
                <a:spcPts val="600"/>
              </a:spcAft>
              <a:buClr>
                <a:srgbClr val="A3B222"/>
              </a:buClr>
              <a:defRPr/>
            </a:pPr>
            <a:r>
              <a:rPr lang="en-US" sz="800" b="1" kern="0" smtClean="0">
                <a:solidFill>
                  <a:srgbClr val="000000"/>
                </a:solidFill>
              </a:rPr>
              <a:t>LEAGUE FOR INNOVATION | MARCH 14, 2017</a:t>
            </a:r>
          </a:p>
        </p:txBody>
      </p:sp>
      <p:sp>
        <p:nvSpPr>
          <p:cNvPr id="8" name="Rectangle 7"/>
          <p:cNvSpPr/>
          <p:nvPr userDrawn="1"/>
        </p:nvSpPr>
        <p:spPr bwMode="auto">
          <a:xfrm>
            <a:off x="457200" y="1117600"/>
            <a:ext cx="8229600" cy="172720"/>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pic>
        <p:nvPicPr>
          <p:cNvPr id="12" name="Picture 11" descr="CCRC_logo_black.png"/>
          <p:cNvPicPr>
            <a:picLocks noChangeAspect="1"/>
          </p:cNvPicPr>
          <p:nvPr userDrawn="1"/>
        </p:nvPicPr>
        <p:blipFill>
          <a:blip r:embed="rId2"/>
          <a:stretch>
            <a:fillRect/>
          </a:stretch>
        </p:blipFill>
        <p:spPr>
          <a:xfrm>
            <a:off x="223521" y="91440"/>
            <a:ext cx="3145536" cy="1061618"/>
          </a:xfrm>
          <a:prstGeom prst="rect">
            <a:avLst/>
          </a:prstGeom>
        </p:spPr>
      </p:pic>
    </p:spTree>
    <p:extLst>
      <p:ext uri="{BB962C8B-B14F-4D97-AF65-F5344CB8AC3E}">
        <p14:creationId xmlns:p14="http://schemas.microsoft.com/office/powerpoint/2010/main" val="348838434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12" name="Rectangle 11"/>
          <p:cNvSpPr/>
          <p:nvPr userDrawn="1"/>
        </p:nvSpPr>
        <p:spPr bwMode="auto">
          <a:xfrm>
            <a:off x="0" y="0"/>
            <a:ext cx="9144000" cy="6858000"/>
          </a:xfrm>
          <a:prstGeom prst="rect">
            <a:avLst/>
          </a:prstGeom>
          <a:solidFill>
            <a:srgbClr val="42B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3074" name="Rectangle 2"/>
          <p:cNvSpPr>
            <a:spLocks noGrp="1" noChangeArrowheads="1"/>
          </p:cNvSpPr>
          <p:nvPr>
            <p:ph type="ctrTitle"/>
          </p:nvPr>
        </p:nvSpPr>
        <p:spPr>
          <a:xfrm>
            <a:off x="334963" y="750887"/>
            <a:ext cx="8229600" cy="3851276"/>
          </a:xfrm>
        </p:spPr>
        <p:txBody>
          <a:bodyPr anchor="t"/>
          <a:lstStyle>
            <a:lvl1pPr>
              <a:spcBef>
                <a:spcPts val="0"/>
              </a:spcBef>
              <a:defRPr sz="6000">
                <a:solidFill>
                  <a:srgbClr val="FFFFFF"/>
                </a:solidFill>
              </a:defRPr>
            </a:lvl1pPr>
          </a:lstStyle>
          <a:p>
            <a:r>
              <a:rPr lang="en-US" dirty="0"/>
              <a:t>Click to edit Master title style</a:t>
            </a:r>
          </a:p>
        </p:txBody>
      </p:sp>
      <p:sp>
        <p:nvSpPr>
          <p:cNvPr id="3075" name="Rectangle 3"/>
          <p:cNvSpPr>
            <a:spLocks noGrp="1" noChangeArrowheads="1"/>
          </p:cNvSpPr>
          <p:nvPr>
            <p:ph type="subTitle" idx="1"/>
          </p:nvPr>
        </p:nvSpPr>
        <p:spPr>
          <a:xfrm>
            <a:off x="334963" y="4602163"/>
            <a:ext cx="5350933" cy="879475"/>
          </a:xfrm>
        </p:spPr>
        <p:txBody>
          <a:bodyPr/>
          <a:lstStyle>
            <a:lvl1pPr marL="0" indent="0">
              <a:spcAft>
                <a:spcPts val="600"/>
              </a:spcAft>
              <a:buFontTx/>
              <a:buNone/>
              <a:defRPr sz="2000" b="1">
                <a:solidFill>
                  <a:srgbClr val="FFFFFF"/>
                </a:solidFill>
              </a:defRPr>
            </a:lvl1pPr>
          </a:lstStyle>
          <a:p>
            <a:r>
              <a:rPr lang="en-US" dirty="0"/>
              <a:t>Click to edit Master subtitle style</a:t>
            </a:r>
          </a:p>
        </p:txBody>
      </p:sp>
      <p:sp>
        <p:nvSpPr>
          <p:cNvPr id="8" name="Text Box 9"/>
          <p:cNvSpPr txBox="1">
            <a:spLocks noChangeArrowheads="1"/>
          </p:cNvSpPr>
          <p:nvPr userDrawn="1"/>
        </p:nvSpPr>
        <p:spPr bwMode="auto">
          <a:xfrm>
            <a:off x="5872479" y="289977"/>
            <a:ext cx="2905761" cy="200055"/>
          </a:xfrm>
          <a:prstGeom prst="rect">
            <a:avLst/>
          </a:prstGeom>
          <a:noFill/>
          <a:ln w="9525">
            <a:noFill/>
            <a:miter lim="800000"/>
            <a:headEnd/>
            <a:tailEnd/>
          </a:ln>
        </p:spPr>
        <p:txBody>
          <a:bodyPr wrap="square">
            <a:prstTxWarp prst="textNoShape">
              <a:avLst/>
            </a:prstTxWarp>
            <a:spAutoFit/>
          </a:bodyPr>
          <a:lstStyle/>
          <a:p>
            <a:pPr algn="r" defTabSz="914400" eaLnBrk="0" fontAlgn="base" hangingPunct="0">
              <a:spcBef>
                <a:spcPts val="230"/>
              </a:spcBef>
              <a:spcAft>
                <a:spcPct val="0"/>
              </a:spcAft>
              <a:defRPr/>
            </a:pPr>
            <a:r>
              <a:rPr lang="en-US" sz="700" b="1" smtClean="0">
                <a:solidFill>
                  <a:srgbClr val="000000"/>
                </a:solidFill>
              </a:rPr>
              <a:t>LEAGUE FOR INNOVATION | MARCH 14, 2017</a:t>
            </a:r>
            <a:endParaRPr lang="en-US" sz="700" smtClean="0">
              <a:solidFill>
                <a:srgbClr val="000000"/>
              </a:solidFill>
            </a:endParaRPr>
          </a:p>
        </p:txBody>
      </p:sp>
      <p:sp>
        <p:nvSpPr>
          <p:cNvPr id="9" name="Text Box 9"/>
          <p:cNvSpPr txBox="1">
            <a:spLocks noChangeArrowheads="1"/>
          </p:cNvSpPr>
          <p:nvPr userDrawn="1"/>
        </p:nvSpPr>
        <p:spPr bwMode="auto">
          <a:xfrm>
            <a:off x="365760" y="279817"/>
            <a:ext cx="3251200" cy="200055"/>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ts val="230"/>
              </a:spcBef>
              <a:spcAft>
                <a:spcPct val="0"/>
              </a:spcAft>
              <a:defRPr/>
            </a:pPr>
            <a:r>
              <a:rPr lang="en-US" sz="700" b="1" smtClean="0">
                <a:solidFill>
                  <a:srgbClr val="000000"/>
                </a:solidFill>
              </a:rPr>
              <a:t>COMMUNITY COLLEGE RESEARCH CENTER</a:t>
            </a:r>
            <a:endParaRPr lang="en-US" sz="700" smtClean="0">
              <a:solidFill>
                <a:srgbClr val="000000"/>
              </a:solidFill>
            </a:endParaRPr>
          </a:p>
        </p:txBody>
      </p:sp>
      <p:sp>
        <p:nvSpPr>
          <p:cNvPr id="10" name="Rectangle 9"/>
          <p:cNvSpPr/>
          <p:nvPr userDrawn="1"/>
        </p:nvSpPr>
        <p:spPr bwMode="auto">
          <a:xfrm>
            <a:off x="457200" y="528320"/>
            <a:ext cx="8229600" cy="172720"/>
          </a:xfrm>
          <a:prstGeom prst="rect">
            <a:avLst/>
          </a:prstGeom>
          <a:solidFill>
            <a:srgbClr val="14131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1950046922"/>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4963" y="750887"/>
            <a:ext cx="8229600" cy="3851276"/>
          </a:xfrm>
        </p:spPr>
        <p:txBody>
          <a:bodyPr anchor="t"/>
          <a:lstStyle>
            <a:lvl1pPr>
              <a:spcBef>
                <a:spcPts val="0"/>
              </a:spcBef>
              <a:defRPr sz="6000">
                <a:solidFill>
                  <a:srgbClr val="141313"/>
                </a:solidFill>
              </a:defRPr>
            </a:lvl1pPr>
          </a:lstStyle>
          <a:p>
            <a:r>
              <a:rPr lang="en-US" dirty="0"/>
              <a:t>Click to edit Master title style</a:t>
            </a:r>
          </a:p>
        </p:txBody>
      </p:sp>
      <p:sp>
        <p:nvSpPr>
          <p:cNvPr id="3075" name="Rectangle 3"/>
          <p:cNvSpPr>
            <a:spLocks noGrp="1" noChangeArrowheads="1"/>
          </p:cNvSpPr>
          <p:nvPr>
            <p:ph type="subTitle" idx="1"/>
          </p:nvPr>
        </p:nvSpPr>
        <p:spPr>
          <a:xfrm>
            <a:off x="334963" y="4602163"/>
            <a:ext cx="5350933" cy="879475"/>
          </a:xfrm>
        </p:spPr>
        <p:txBody>
          <a:bodyPr/>
          <a:lstStyle>
            <a:lvl1pPr marL="0" indent="0">
              <a:spcAft>
                <a:spcPts val="600"/>
              </a:spcAft>
              <a:buFontTx/>
              <a:buNone/>
              <a:defRPr sz="2000" b="1">
                <a:solidFill>
                  <a:srgbClr val="141313"/>
                </a:solidFill>
              </a:defRPr>
            </a:lvl1pPr>
          </a:lstStyle>
          <a:p>
            <a:r>
              <a:rPr lang="en-US" dirty="0"/>
              <a:t>Click to edit Master subtitle style</a:t>
            </a:r>
          </a:p>
        </p:txBody>
      </p:sp>
    </p:spTree>
    <p:extLst>
      <p:ext uri="{BB962C8B-B14F-4D97-AF65-F5344CB8AC3E}">
        <p14:creationId xmlns:p14="http://schemas.microsoft.com/office/powerpoint/2010/main" val="1019670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963" y="2008821"/>
            <a:ext cx="8229600" cy="447516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34963" y="762000"/>
            <a:ext cx="8229600" cy="1143000"/>
          </a:xfrm>
        </p:spPr>
        <p:txBody>
          <a:bodyPr anchor="ctr"/>
          <a:lstStyle/>
          <a:p>
            <a:r>
              <a:rPr lang="en-US" dirty="0" smtClean="0"/>
              <a:t>Click to edit Master title style</a:t>
            </a:r>
            <a:endParaRPr lang="en-US" dirty="0"/>
          </a:p>
        </p:txBody>
      </p:sp>
    </p:spTree>
    <p:extLst>
      <p:ext uri="{BB962C8B-B14F-4D97-AF65-F5344CB8AC3E}">
        <p14:creationId xmlns:p14="http://schemas.microsoft.com/office/powerpoint/2010/main" val="163152321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rgbClr val="42B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5" name="Text Box 9"/>
          <p:cNvSpPr txBox="1">
            <a:spLocks noChangeArrowheads="1"/>
          </p:cNvSpPr>
          <p:nvPr userDrawn="1"/>
        </p:nvSpPr>
        <p:spPr bwMode="auto">
          <a:xfrm>
            <a:off x="5872479" y="289977"/>
            <a:ext cx="2905761" cy="200055"/>
          </a:xfrm>
          <a:prstGeom prst="rect">
            <a:avLst/>
          </a:prstGeom>
          <a:noFill/>
          <a:ln w="9525">
            <a:noFill/>
            <a:miter lim="800000"/>
            <a:headEnd/>
            <a:tailEnd/>
          </a:ln>
        </p:spPr>
        <p:txBody>
          <a:bodyPr wrap="square">
            <a:prstTxWarp prst="textNoShape">
              <a:avLst/>
            </a:prstTxWarp>
            <a:spAutoFit/>
          </a:bodyPr>
          <a:lstStyle/>
          <a:p>
            <a:pPr algn="r" defTabSz="914400" eaLnBrk="0" fontAlgn="base" hangingPunct="0">
              <a:spcBef>
                <a:spcPts val="230"/>
              </a:spcBef>
              <a:spcAft>
                <a:spcPct val="0"/>
              </a:spcAft>
              <a:defRPr/>
            </a:pPr>
            <a:r>
              <a:rPr lang="en-US" sz="700" b="1" smtClean="0">
                <a:solidFill>
                  <a:srgbClr val="000000"/>
                </a:solidFill>
              </a:rPr>
              <a:t>PRESENTATION TITLE IN HEADER / MONTH XX, 2012</a:t>
            </a:r>
            <a:endParaRPr lang="en-US" sz="700" smtClean="0">
              <a:solidFill>
                <a:srgbClr val="000000"/>
              </a:solidFill>
            </a:endParaRPr>
          </a:p>
        </p:txBody>
      </p:sp>
      <p:sp>
        <p:nvSpPr>
          <p:cNvPr id="6" name="Text Box 9"/>
          <p:cNvSpPr txBox="1">
            <a:spLocks noChangeArrowheads="1"/>
          </p:cNvSpPr>
          <p:nvPr userDrawn="1"/>
        </p:nvSpPr>
        <p:spPr bwMode="auto">
          <a:xfrm>
            <a:off x="365760" y="279817"/>
            <a:ext cx="3251200" cy="200055"/>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ts val="230"/>
              </a:spcBef>
              <a:spcAft>
                <a:spcPct val="0"/>
              </a:spcAft>
              <a:defRPr/>
            </a:pPr>
            <a:r>
              <a:rPr lang="en-US" sz="700" b="1" smtClean="0">
                <a:solidFill>
                  <a:srgbClr val="000000"/>
                </a:solidFill>
              </a:rPr>
              <a:t>COMMUNITY COLLEGE RESEARCH CENTER</a:t>
            </a:r>
            <a:endParaRPr lang="en-US" sz="700" smtClean="0">
              <a:solidFill>
                <a:srgbClr val="000000"/>
              </a:solidFill>
            </a:endParaRPr>
          </a:p>
        </p:txBody>
      </p:sp>
      <p:sp>
        <p:nvSpPr>
          <p:cNvPr id="7" name="Rectangle 6"/>
          <p:cNvSpPr/>
          <p:nvPr userDrawn="1"/>
        </p:nvSpPr>
        <p:spPr bwMode="auto">
          <a:xfrm>
            <a:off x="457200" y="528320"/>
            <a:ext cx="8229600" cy="172720"/>
          </a:xfrm>
          <a:prstGeom prst="rect">
            <a:avLst/>
          </a:prstGeom>
          <a:solidFill>
            <a:srgbClr val="14131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3" name="Content Placeholder 2"/>
          <p:cNvSpPr>
            <a:spLocks noGrp="1"/>
          </p:cNvSpPr>
          <p:nvPr>
            <p:ph idx="1"/>
          </p:nvPr>
        </p:nvSpPr>
        <p:spPr>
          <a:xfrm>
            <a:off x="334963" y="2008821"/>
            <a:ext cx="8229600" cy="4475164"/>
          </a:xfrm>
        </p:spPr>
        <p:txBody>
          <a:bodyPr/>
          <a:lstStyle>
            <a:lvl1pPr>
              <a:buClr>
                <a:schemeClr val="tx1"/>
              </a:buClr>
              <a:defRPr>
                <a:solidFill>
                  <a:srgbClr val="FFFFFF"/>
                </a:solidFill>
              </a:defRPr>
            </a:lvl1pPr>
            <a:lvl2pPr>
              <a:buClr>
                <a:schemeClr val="tx1"/>
              </a:buClr>
              <a:defRPr>
                <a:solidFill>
                  <a:srgbClr val="FFFFFF"/>
                </a:solidFill>
              </a:defRPr>
            </a:lvl2pPr>
            <a:lvl3pPr>
              <a:buClr>
                <a:schemeClr val="tx1"/>
              </a:buClr>
              <a:defRPr>
                <a:solidFill>
                  <a:srgbClr val="FFFFFF"/>
                </a:solidFill>
              </a:defRPr>
            </a:lvl3pPr>
            <a:lvl4pPr>
              <a:buClr>
                <a:schemeClr val="tx1"/>
              </a:buClr>
              <a:defRPr>
                <a:solidFill>
                  <a:srgbClr val="FFFFFF"/>
                </a:solidFill>
              </a:defRPr>
            </a:lvl4pPr>
            <a:lvl5pPr>
              <a:buClr>
                <a:schemeClr val="tx1"/>
              </a:buCl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34963" y="762000"/>
            <a:ext cx="8229600" cy="1143000"/>
          </a:xfrm>
        </p:spPr>
        <p:txBody>
          <a:bodyPr anchor="ctr"/>
          <a:lstStyle>
            <a:lvl1pPr>
              <a:defRPr>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351063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800">
              <a:solidFill>
                <a:srgbClr val="000000"/>
              </a:solidFill>
            </a:endParaRPr>
          </a:p>
        </p:txBody>
      </p:sp>
      <p:sp>
        <p:nvSpPr>
          <p:cNvPr id="6" name="Text Box 9"/>
          <p:cNvSpPr txBox="1">
            <a:spLocks noChangeArrowheads="1"/>
          </p:cNvSpPr>
          <p:nvPr userDrawn="1"/>
        </p:nvSpPr>
        <p:spPr bwMode="auto">
          <a:xfrm>
            <a:off x="334963" y="280263"/>
            <a:ext cx="3251200" cy="215444"/>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ts val="230"/>
              </a:spcBef>
              <a:spcAft>
                <a:spcPct val="0"/>
              </a:spcAft>
              <a:defRPr/>
            </a:pPr>
            <a:r>
              <a:rPr lang="en-US" sz="800" b="1" smtClean="0">
                <a:solidFill>
                  <a:srgbClr val="000000"/>
                </a:solidFill>
              </a:rPr>
              <a:t>COMMUNITY COLLEGE RESEARCH CENTER</a:t>
            </a:r>
            <a:endParaRPr lang="en-US" sz="800" smtClean="0">
              <a:solidFill>
                <a:srgbClr val="000000"/>
              </a:solidFill>
            </a:endParaRPr>
          </a:p>
        </p:txBody>
      </p:sp>
      <p:sp>
        <p:nvSpPr>
          <p:cNvPr id="7" name="Rectangle 6"/>
          <p:cNvSpPr/>
          <p:nvPr userDrawn="1"/>
        </p:nvSpPr>
        <p:spPr bwMode="auto">
          <a:xfrm>
            <a:off x="457200" y="528320"/>
            <a:ext cx="8229600" cy="17272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3" name="Content Placeholder 2"/>
          <p:cNvSpPr>
            <a:spLocks noGrp="1"/>
          </p:cNvSpPr>
          <p:nvPr>
            <p:ph idx="1"/>
          </p:nvPr>
        </p:nvSpPr>
        <p:spPr>
          <a:xfrm>
            <a:off x="334963" y="2008821"/>
            <a:ext cx="8229600" cy="4475164"/>
          </a:xfrm>
        </p:spPr>
        <p:txBody>
          <a:bodyPr/>
          <a:lstStyle>
            <a:lvl1pPr>
              <a:buClr>
                <a:schemeClr val="bg2"/>
              </a:buClr>
              <a:defRPr>
                <a:solidFill>
                  <a:srgbClr val="FFFFFF"/>
                </a:solidFill>
              </a:defRPr>
            </a:lvl1pPr>
            <a:lvl2pPr>
              <a:buClr>
                <a:schemeClr val="bg2"/>
              </a:buClr>
              <a:defRPr>
                <a:solidFill>
                  <a:srgbClr val="FFFFFF"/>
                </a:solidFill>
              </a:defRPr>
            </a:lvl2pPr>
            <a:lvl3pPr>
              <a:buClr>
                <a:schemeClr val="bg2"/>
              </a:buClr>
              <a:defRPr>
                <a:solidFill>
                  <a:srgbClr val="FFFFFF"/>
                </a:solidFill>
              </a:defRPr>
            </a:lvl3pPr>
            <a:lvl4pPr>
              <a:buClr>
                <a:schemeClr val="bg2"/>
              </a:buClr>
              <a:defRPr>
                <a:solidFill>
                  <a:srgbClr val="FFFFFF"/>
                </a:solidFill>
              </a:defRPr>
            </a:lvl4pPr>
            <a:lvl5pPr>
              <a:buClr>
                <a:schemeClr val="bg2"/>
              </a:buCl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34963" y="762000"/>
            <a:ext cx="8229600" cy="1143000"/>
          </a:xfrm>
        </p:spPr>
        <p:txBody>
          <a:bodyPr anchor="ctr"/>
          <a:lstStyle>
            <a:lvl1pPr>
              <a:defRPr>
                <a:solidFill>
                  <a:srgbClr val="FFFFFF"/>
                </a:solidFill>
              </a:defRPr>
            </a:lvl1pPr>
          </a:lstStyle>
          <a:p>
            <a:r>
              <a:rPr lang="en-US" dirty="0" smtClean="0"/>
              <a:t>Click to edit Master title style</a:t>
            </a:r>
            <a:endParaRPr lang="en-US" dirty="0"/>
          </a:p>
        </p:txBody>
      </p:sp>
      <p:sp>
        <p:nvSpPr>
          <p:cNvPr id="8" name="Text Box 9"/>
          <p:cNvSpPr txBox="1">
            <a:spLocks noChangeArrowheads="1"/>
          </p:cNvSpPr>
          <p:nvPr userDrawn="1"/>
        </p:nvSpPr>
        <p:spPr bwMode="auto">
          <a:xfrm>
            <a:off x="5781039" y="276730"/>
            <a:ext cx="2905761" cy="215444"/>
          </a:xfrm>
          <a:prstGeom prst="rect">
            <a:avLst/>
          </a:prstGeom>
          <a:noFill/>
          <a:ln w="9525">
            <a:noFill/>
            <a:miter lim="800000"/>
            <a:headEnd/>
            <a:tailEnd/>
          </a:ln>
        </p:spPr>
        <p:txBody>
          <a:bodyPr wrap="square">
            <a:prstTxWarp prst="textNoShape">
              <a:avLst/>
            </a:prstTxWarp>
            <a:spAutoFit/>
          </a:bodyPr>
          <a:lstStyle/>
          <a:p>
            <a:pPr algn="r" defTabSz="914400" eaLnBrk="0" fontAlgn="base" hangingPunct="0">
              <a:spcBef>
                <a:spcPts val="230"/>
              </a:spcBef>
              <a:spcAft>
                <a:spcPct val="0"/>
              </a:spcAft>
              <a:defRPr/>
            </a:pPr>
            <a:r>
              <a:rPr lang="en-US" sz="800" b="1" smtClean="0">
                <a:solidFill>
                  <a:srgbClr val="000000"/>
                </a:solidFill>
              </a:rPr>
              <a:t>LEAGUE FOR INNOVATION | MARCH 14, 2017</a:t>
            </a:r>
            <a:endParaRPr lang="en-US" sz="800" smtClean="0">
              <a:solidFill>
                <a:srgbClr val="000000"/>
              </a:solidFill>
            </a:endParaRPr>
          </a:p>
        </p:txBody>
      </p:sp>
    </p:spTree>
    <p:extLst>
      <p:ext uri="{BB962C8B-B14F-4D97-AF65-F5344CB8AC3E}">
        <p14:creationId xmlns:p14="http://schemas.microsoft.com/office/powerpoint/2010/main" val="37787029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963" y="762000"/>
            <a:ext cx="8229601" cy="1143000"/>
          </a:xfrm>
        </p:spPr>
        <p:txBody>
          <a:bodyPr anchor="ct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34964" y="2002154"/>
            <a:ext cx="3979333" cy="4522471"/>
          </a:xfrm>
          <a:ln>
            <a:noFill/>
          </a:ln>
        </p:spPr>
        <p:txBody>
          <a:bodyPr/>
          <a:lstStyle>
            <a:lvl1pPr>
              <a:spcBef>
                <a:spcPts val="432"/>
              </a:spcBef>
              <a:defRPr/>
            </a:lvl1pPr>
            <a:lvl2pPr>
              <a:spcBef>
                <a:spcPts val="432"/>
              </a:spcBef>
              <a:defRPr/>
            </a:lvl2pPr>
            <a:lvl3pPr>
              <a:spcBef>
                <a:spcPts val="432"/>
              </a:spcBef>
              <a:defRPr/>
            </a:lvl3pPr>
            <a:lvl4pPr>
              <a:spcBef>
                <a:spcPts val="432"/>
              </a:spcBef>
              <a:defRPr/>
            </a:lvl4pPr>
            <a:lvl5pPr>
              <a:spcBef>
                <a:spcPts val="432"/>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11"/>
          </p:nvPr>
        </p:nvSpPr>
        <p:spPr>
          <a:xfrm>
            <a:off x="4585232" y="2002154"/>
            <a:ext cx="3979333" cy="4522471"/>
          </a:xfrm>
          <a:ln>
            <a:noFill/>
          </a:ln>
        </p:spPr>
        <p:txBody>
          <a:bodyPr/>
          <a:lstStyle>
            <a:lvl1pPr>
              <a:spcBef>
                <a:spcPts val="432"/>
              </a:spcBef>
              <a:defRPr/>
            </a:lvl1pPr>
            <a:lvl2pPr>
              <a:spcBef>
                <a:spcPts val="432"/>
              </a:spcBef>
              <a:defRPr/>
            </a:lvl2pPr>
            <a:lvl3pPr>
              <a:spcBef>
                <a:spcPts val="432"/>
              </a:spcBef>
              <a:defRPr/>
            </a:lvl3pPr>
            <a:lvl4pPr>
              <a:spcBef>
                <a:spcPts val="432"/>
              </a:spcBef>
              <a:defRPr/>
            </a:lvl4pPr>
            <a:lvl5pPr>
              <a:spcBef>
                <a:spcPts val="432"/>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54151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bwMode="auto">
          <a:xfrm>
            <a:off x="334965" y="2379662"/>
            <a:ext cx="3979863" cy="3831591"/>
          </a:xfrm>
          <a:prstGeom prst="rect">
            <a:avLst/>
          </a:prstGeom>
          <a:noFill/>
          <a:ln w="3175" cap="flat" cmpd="sng" algn="ctr">
            <a:solidFill>
              <a:srgbClr val="141313"/>
            </a:solidFill>
            <a:prstDash val="solid"/>
            <a:round/>
            <a:headEnd type="none" w="med" len="med"/>
            <a:tailEnd type="none" w="med" len="med"/>
          </a:ln>
          <a:effectLst/>
        </p:spPr>
        <p:txBody>
          <a:bodyPr>
            <a:prstTxWarp prst="textNoShape">
              <a:avLst/>
            </a:prstTxWarp>
          </a:bodyPr>
          <a:lstStyle/>
          <a:p>
            <a:pPr>
              <a:defRPr/>
            </a:pPr>
            <a:endParaRPr lang="en-US">
              <a:solidFill>
                <a:srgbClr val="000000"/>
              </a:solidFill>
            </a:endParaRPr>
          </a:p>
        </p:txBody>
      </p:sp>
      <p:sp>
        <p:nvSpPr>
          <p:cNvPr id="10" name="Rectangle 9"/>
          <p:cNvSpPr/>
          <p:nvPr userDrawn="1"/>
        </p:nvSpPr>
        <p:spPr bwMode="auto">
          <a:xfrm>
            <a:off x="4584703" y="2113915"/>
            <a:ext cx="3979862" cy="4097338"/>
          </a:xfrm>
          <a:prstGeom prst="rect">
            <a:avLst/>
          </a:prstGeom>
          <a:noFill/>
          <a:ln w="3175" cap="flat" cmpd="sng" algn="ctr">
            <a:solidFill>
              <a:srgbClr val="141313"/>
            </a:solidFill>
            <a:prstDash val="solid"/>
            <a:round/>
            <a:headEnd type="none" w="med" len="med"/>
            <a:tailEnd type="none" w="med" len="med"/>
          </a:ln>
          <a:effectLst/>
        </p:spPr>
        <p:txBody>
          <a:bodyPr>
            <a:prstTxWarp prst="textNoShape">
              <a:avLst/>
            </a:prstTxWarp>
          </a:bodyPr>
          <a:lstStyle/>
          <a:p>
            <a:pPr>
              <a:defRPr/>
            </a:pPr>
            <a:endParaRPr lang="en-US">
              <a:solidFill>
                <a:srgbClr val="000000"/>
              </a:solidFill>
            </a:endParaRPr>
          </a:p>
        </p:txBody>
      </p:sp>
      <p:sp>
        <p:nvSpPr>
          <p:cNvPr id="9" name="Text Placeholder 4"/>
          <p:cNvSpPr>
            <a:spLocks noGrp="1"/>
          </p:cNvSpPr>
          <p:nvPr>
            <p:ph type="body" sz="quarter" idx="11"/>
          </p:nvPr>
        </p:nvSpPr>
        <p:spPr>
          <a:xfrm>
            <a:off x="4585232" y="2415328"/>
            <a:ext cx="3979333" cy="3794654"/>
          </a:xfrm>
          <a:ln>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34963" y="762000"/>
            <a:ext cx="8239761" cy="1143000"/>
          </a:xfrm>
        </p:spPr>
        <p:txBody>
          <a:bodyPr anchor="ct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34964" y="2415328"/>
            <a:ext cx="3979333" cy="3804814"/>
          </a:xfrm>
          <a:ln>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hasCustomPrompt="1"/>
          </p:nvPr>
        </p:nvSpPr>
        <p:spPr>
          <a:xfrm>
            <a:off x="334964" y="2113915"/>
            <a:ext cx="3979333" cy="306387"/>
          </a:xfrm>
          <a:solidFill>
            <a:srgbClr val="42BECA"/>
          </a:solidFill>
          <a:ln>
            <a:noFill/>
          </a:ln>
        </p:spPr>
        <p:txBody>
          <a:bodyPr anchor="ctr"/>
          <a:lstStyle>
            <a:lvl1pPr marL="284163" indent="-111125" algn="l">
              <a:buFontTx/>
              <a:buNone/>
              <a:defRPr sz="1200">
                <a:solidFill>
                  <a:schemeClr val="bg1"/>
                </a:solidFill>
              </a:defRPr>
            </a:lvl1pPr>
          </a:lstStyle>
          <a:p>
            <a:pPr lvl="0"/>
            <a:r>
              <a:rPr lang="en-US" dirty="0" smtClean="0"/>
              <a:t>CLICK TO EDIT MASTER TEXT STYLES</a:t>
            </a:r>
            <a:endParaRPr lang="en-US" dirty="0"/>
          </a:p>
        </p:txBody>
      </p:sp>
      <p:sp>
        <p:nvSpPr>
          <p:cNvPr id="12" name="Text Placeholder 6"/>
          <p:cNvSpPr>
            <a:spLocks noGrp="1"/>
          </p:cNvSpPr>
          <p:nvPr>
            <p:ph type="body" sz="quarter" idx="13" hasCustomPrompt="1"/>
          </p:nvPr>
        </p:nvSpPr>
        <p:spPr>
          <a:xfrm>
            <a:off x="4585232" y="2113915"/>
            <a:ext cx="3979333" cy="306387"/>
          </a:xfrm>
          <a:solidFill>
            <a:srgbClr val="42BECA"/>
          </a:solidFill>
          <a:ln>
            <a:noFill/>
          </a:ln>
        </p:spPr>
        <p:txBody>
          <a:bodyPr anchor="ctr"/>
          <a:lstStyle>
            <a:lvl1pPr marL="346075" indent="-234950" algn="l">
              <a:buFontTx/>
              <a:buNone/>
              <a:defRPr sz="1200">
                <a:solidFill>
                  <a:schemeClr val="bg1"/>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42821047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963" y="762000"/>
            <a:ext cx="8224520" cy="1149667"/>
          </a:xfrm>
        </p:spPr>
        <p:txBody>
          <a:bodyPr anchor="ctr"/>
          <a:lstStyle/>
          <a:p>
            <a:r>
              <a:rPr lang="en-US" dirty="0" smtClean="0"/>
              <a:t>Click to edit Master title style</a:t>
            </a:r>
            <a:endParaRPr lang="en-US" dirty="0"/>
          </a:p>
        </p:txBody>
      </p:sp>
      <p:sp>
        <p:nvSpPr>
          <p:cNvPr id="3" name="TextBox 2"/>
          <p:cNvSpPr txBox="1"/>
          <p:nvPr userDrawn="1"/>
        </p:nvSpPr>
        <p:spPr>
          <a:xfrm>
            <a:off x="629920" y="3108960"/>
            <a:ext cx="184666" cy="461665"/>
          </a:xfrm>
          <a:prstGeom prst="rect">
            <a:avLst/>
          </a:prstGeom>
          <a:noFill/>
        </p:spPr>
        <p:txBody>
          <a:bodyPr wrap="none" rtlCol="0">
            <a:spAutoFit/>
          </a:bodyPr>
          <a:lstStyle/>
          <a:p>
            <a:endParaRPr lang="en-US">
              <a:solidFill>
                <a:srgbClr val="000000"/>
              </a:solidFill>
            </a:endParaRPr>
          </a:p>
        </p:txBody>
      </p:sp>
    </p:spTree>
    <p:extLst>
      <p:ext uri="{BB962C8B-B14F-4D97-AF65-F5344CB8AC3E}">
        <p14:creationId xmlns:p14="http://schemas.microsoft.com/office/powerpoint/2010/main" val="15577885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963" y="750888"/>
            <a:ext cx="8229601" cy="1149667"/>
          </a:xfrm>
        </p:spPr>
        <p:txBody>
          <a:bodyPr anchor="ct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34964" y="1989986"/>
            <a:ext cx="3979333" cy="4227299"/>
          </a:xfrm>
          <a:ln>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hart Placeholder 6"/>
          <p:cNvSpPr>
            <a:spLocks noGrp="1"/>
          </p:cNvSpPr>
          <p:nvPr>
            <p:ph type="chart" sz="quarter" idx="12"/>
          </p:nvPr>
        </p:nvSpPr>
        <p:spPr>
          <a:xfrm>
            <a:off x="4568828" y="1981519"/>
            <a:ext cx="3995737" cy="4235766"/>
          </a:xfrm>
        </p:spPr>
        <p:txBody>
          <a:bodyPr/>
          <a:lstStyle/>
          <a:p>
            <a:pPr lvl="0"/>
            <a:endParaRPr lang="en-US" noProof="0" smtClean="0"/>
          </a:p>
        </p:txBody>
      </p:sp>
    </p:spTree>
    <p:extLst>
      <p:ext uri="{BB962C8B-B14F-4D97-AF65-F5344CB8AC3E}">
        <p14:creationId xmlns:p14="http://schemas.microsoft.com/office/powerpoint/2010/main" val="916239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00ADC-DB03-473C-B601-3236B2142B2B}" type="datetimeFigureOut">
              <a:rPr lang="en-US" smtClean="0"/>
              <a:t>6/12/2018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8BD83-3EC9-4697-943E-9DA2BB5A2BFA}" type="slidenum">
              <a:rPr lang="en-US" smtClean="0"/>
              <a:t>‹#›</a:t>
            </a:fld>
            <a:endParaRPr lang="en-US"/>
          </a:p>
        </p:txBody>
      </p:sp>
    </p:spTree>
    <p:extLst>
      <p:ext uri="{BB962C8B-B14F-4D97-AF65-F5344CB8AC3E}">
        <p14:creationId xmlns:p14="http://schemas.microsoft.com/office/powerpoint/2010/main" val="2652302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59355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AD972D7-FB18-4CAD-98B6-8800C4F91BED}" type="datetimeFigureOut">
              <a:rPr lang="en-US">
                <a:solidFill>
                  <a:prstClr val="black">
                    <a:tint val="75000"/>
                  </a:prstClr>
                </a:solidFill>
                <a:sym typeface="Gill Sans" charset="0"/>
              </a:rPr>
              <a:pPr>
                <a:defRPr/>
              </a:pPr>
              <a:t>6/12/2018</a:t>
            </a:fld>
            <a:endParaRPr lang="en-US" dirty="0">
              <a:solidFill>
                <a:prstClr val="black">
                  <a:tint val="75000"/>
                </a:prstClr>
              </a:solidFill>
              <a:sym typeface="Gill Sans"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sym typeface="Gill Sans"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D3FDA15-60D9-4C6D-BF11-EB79D2A35075}" type="slidenum">
              <a:rPr lang="en-US">
                <a:solidFill>
                  <a:prstClr val="black">
                    <a:tint val="75000"/>
                  </a:prstClr>
                </a:solidFill>
                <a:sym typeface="Gill Sans" charset="0"/>
              </a:rPr>
              <a:pPr>
                <a:defRPr/>
              </a:pPr>
              <a:t>‹#›</a:t>
            </a:fld>
            <a:endParaRPr lang="en-US" dirty="0">
              <a:solidFill>
                <a:prstClr val="black">
                  <a:tint val="75000"/>
                </a:prstClr>
              </a:solidFill>
              <a:sym typeface="Gill Sans" charset="0"/>
            </a:endParaRPr>
          </a:p>
        </p:txBody>
      </p:sp>
    </p:spTree>
    <p:extLst>
      <p:ext uri="{BB962C8B-B14F-4D97-AF65-F5344CB8AC3E}">
        <p14:creationId xmlns:p14="http://schemas.microsoft.com/office/powerpoint/2010/main" val="39955642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42355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txStyles>
    <p:titleStyle>
      <a:lvl1pPr marL="39688" algn="ctr" rtl="0" fontAlgn="base">
        <a:spcBef>
          <a:spcPct val="0"/>
        </a:spcBef>
        <a:spcAft>
          <a:spcPct val="0"/>
        </a:spcAft>
        <a:defRPr sz="4400">
          <a:solidFill>
            <a:srgbClr val="775F55"/>
          </a:solidFill>
          <a:latin typeface="+mj-lt"/>
          <a:ea typeface="+mj-ea"/>
          <a:cs typeface="+mj-cs"/>
          <a:sym typeface="Times" charset="0"/>
        </a:defRPr>
      </a:lvl1pPr>
      <a:lvl2pPr marL="396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2pPr>
      <a:lvl3pPr marL="396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3pPr>
      <a:lvl4pPr marL="396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4pPr>
      <a:lvl5pPr marL="396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5pPr>
      <a:lvl6pPr marL="4968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rgbClr val="775F55"/>
          </a:solidFill>
          <a:latin typeface="Times" charset="0"/>
          <a:ea typeface="ヒラギノ明朝 ProN W3" charset="0"/>
          <a:cs typeface="ヒラギノ明朝 ProN W3" charset="0"/>
          <a:sym typeface="Times" charset="0"/>
        </a:defRPr>
      </a:lvl9pPr>
    </p:titleStyle>
    <p:bodyStyle>
      <a:lvl1pPr marL="39688" algn="l" rtl="0" fontAlgn="base">
        <a:spcBef>
          <a:spcPts val="400"/>
        </a:spcBef>
        <a:spcAft>
          <a:spcPct val="0"/>
        </a:spcAft>
        <a:defRPr>
          <a:solidFill>
            <a:schemeClr val="tx1"/>
          </a:solidFill>
          <a:latin typeface="+mn-lt"/>
          <a:ea typeface="+mn-ea"/>
          <a:cs typeface="+mn-cs"/>
          <a:sym typeface="Arial" charset="0"/>
        </a:defRPr>
      </a:lvl1pPr>
      <a:lvl2pPr marL="782638" indent="-285750" algn="l" rtl="0" fontAlgn="base">
        <a:spcBef>
          <a:spcPts val="700"/>
        </a:spcBef>
        <a:spcAft>
          <a:spcPct val="0"/>
        </a:spcAft>
        <a:buClr>
          <a:srgbClr val="000000"/>
        </a:buClr>
        <a:buSzPct val="100000"/>
        <a:buFont typeface="Times" charset="0"/>
        <a:buChar char="–"/>
        <a:defRPr sz="2800">
          <a:solidFill>
            <a:schemeClr val="tx1"/>
          </a:solidFill>
          <a:latin typeface="+mj-lt"/>
          <a:ea typeface="+mj-ea"/>
          <a:cs typeface="+mj-cs"/>
          <a:sym typeface="Times" charset="0"/>
        </a:defRPr>
      </a:lvl2pPr>
      <a:lvl3pPr marL="1182688" indent="-228600" algn="l" rtl="0" fontAlgn="base">
        <a:spcBef>
          <a:spcPts val="600"/>
        </a:spcBef>
        <a:spcAft>
          <a:spcPct val="0"/>
        </a:spcAft>
        <a:buClr>
          <a:srgbClr val="000000"/>
        </a:buClr>
        <a:buSzPct val="100000"/>
        <a:buFont typeface="Times" charset="0"/>
        <a:buChar char="•"/>
        <a:defRPr sz="2400">
          <a:solidFill>
            <a:schemeClr val="tx1"/>
          </a:solidFill>
          <a:latin typeface="+mj-lt"/>
          <a:ea typeface="+mj-ea"/>
          <a:cs typeface="+mj-cs"/>
          <a:sym typeface="Times" charset="0"/>
        </a:defRPr>
      </a:lvl3pPr>
      <a:lvl4pPr marL="16398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4pPr>
      <a:lvl5pPr marL="20970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5pPr>
      <a:lvl6pPr marL="25542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6pPr>
      <a:lvl7pPr marL="30114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7pPr>
      <a:lvl8pPr marL="34686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8pPr>
      <a:lvl9pPr marL="3925888" indent="-228600" algn="l" rtl="0" fontAlgn="base">
        <a:spcBef>
          <a:spcPts val="500"/>
        </a:spcBef>
        <a:spcAft>
          <a:spcPct val="0"/>
        </a:spcAft>
        <a:buClr>
          <a:srgbClr val="000000"/>
        </a:buClr>
        <a:buSzPct val="100000"/>
        <a:buFont typeface="Times" charset="0"/>
        <a:buChar char="»"/>
        <a:defRPr sz="2000">
          <a:solidFill>
            <a:schemeClr val="tx1"/>
          </a:solidFill>
          <a:latin typeface="+mj-lt"/>
          <a:ea typeface="+mj-ea"/>
          <a:cs typeface="+mj-cs"/>
          <a:sym typeface="Time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00ADC-DB03-473C-B601-3236B2142B2B}"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8BD83-3EC9-4697-943E-9DA2BB5A2B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71395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7E139-D4B3-4482-82ED-45D505CB27ED}" type="datetimeFigureOut">
              <a:rPr lang="en-US" smtClean="0">
                <a:solidFill>
                  <a:prstClr val="black">
                    <a:tint val="75000"/>
                  </a:prstClr>
                </a:solidFill>
              </a:rPr>
              <a:pPr/>
              <a:t>6/12/2018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04543-A49A-469D-8639-4AE18D42C6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40348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400ADC-DB03-473C-B601-3236B2142B2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18BD83-3EC9-4697-943E-9DA2BB5A2BF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072275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A99C5B3-7491-436E-9C2F-488CDAD02A29}" type="datetimeFigureOut">
              <a:rPr lang="en-US" smtClean="0">
                <a:solidFill>
                  <a:prstClr val="black">
                    <a:tint val="75000"/>
                  </a:prstClr>
                </a:solidFill>
                <a:sym typeface="Gill Sans" charset="0"/>
              </a:rPr>
              <a:pPr defTabSz="914400"/>
              <a:t>6/12/2018</a:t>
            </a:fld>
            <a:endParaRPr lang="en-US">
              <a:solidFill>
                <a:prstClr val="black">
                  <a:tint val="75000"/>
                </a:prstClr>
              </a:solidFill>
              <a:sym typeface="Gill Sans"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sym typeface="Gill Sans"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CABA170-D12A-4FBB-B88B-F832C1D751FA}" type="slidenum">
              <a:rPr lang="en-US" smtClean="0">
                <a:solidFill>
                  <a:prstClr val="black">
                    <a:tint val="75000"/>
                  </a:prstClr>
                </a:solidFill>
                <a:sym typeface="Gill Sans" charset="0"/>
              </a:rPr>
              <a:pPr defTabSz="914400"/>
              <a:t>‹#›</a:t>
            </a:fld>
            <a:endParaRPr lang="en-US">
              <a:solidFill>
                <a:prstClr val="black">
                  <a:tint val="75000"/>
                </a:prstClr>
              </a:solidFill>
              <a:sym typeface="Gill Sans" charset="0"/>
            </a:endParaRPr>
          </a:p>
        </p:txBody>
      </p:sp>
    </p:spTree>
    <p:extLst>
      <p:ext uri="{BB962C8B-B14F-4D97-AF65-F5344CB8AC3E}">
        <p14:creationId xmlns:p14="http://schemas.microsoft.com/office/powerpoint/2010/main" val="385360301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34963" y="762000"/>
            <a:ext cx="8229600" cy="11496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334963" y="2008823"/>
            <a:ext cx="8229600" cy="4485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auto">
          <a:xfrm>
            <a:off x="6715125" y="6372225"/>
            <a:ext cx="184150" cy="457200"/>
          </a:xfrm>
          <a:prstGeom prst="rect">
            <a:avLst/>
          </a:prstGeom>
          <a:noFill/>
          <a:ln w="9525">
            <a:noFill/>
            <a:miter lim="800000"/>
            <a:headEnd/>
            <a:tailEnd/>
          </a:ln>
        </p:spPr>
        <p:txBody>
          <a:bodyPr wrap="none">
            <a:prstTxWarp prst="textNoShape">
              <a:avLst/>
            </a:prstTxWarp>
            <a:spAutoFit/>
          </a:bodyPr>
          <a:lstStyle/>
          <a:p>
            <a:pPr>
              <a:defRPr/>
            </a:pPr>
            <a:endParaRPr lang="en-US">
              <a:solidFill>
                <a:srgbClr val="00539B"/>
              </a:solidFill>
            </a:endParaRPr>
          </a:p>
        </p:txBody>
      </p:sp>
      <p:sp>
        <p:nvSpPr>
          <p:cNvPr id="1033" name="Text Box 9"/>
          <p:cNvSpPr txBox="1">
            <a:spLocks noChangeArrowheads="1"/>
          </p:cNvSpPr>
          <p:nvPr/>
        </p:nvSpPr>
        <p:spPr bwMode="auto">
          <a:xfrm>
            <a:off x="5872479" y="289977"/>
            <a:ext cx="2905761" cy="200055"/>
          </a:xfrm>
          <a:prstGeom prst="rect">
            <a:avLst/>
          </a:prstGeom>
          <a:noFill/>
          <a:ln w="9525">
            <a:noFill/>
            <a:miter lim="800000"/>
            <a:headEnd/>
            <a:tailEnd/>
          </a:ln>
        </p:spPr>
        <p:txBody>
          <a:bodyPr wrap="square">
            <a:prstTxWarp prst="textNoShape">
              <a:avLst/>
            </a:prstTxWarp>
            <a:spAutoFit/>
          </a:bodyPr>
          <a:lstStyle/>
          <a:p>
            <a:pPr algn="r" defTabSz="914400" eaLnBrk="0" fontAlgn="base" hangingPunct="0">
              <a:spcBef>
                <a:spcPts val="230"/>
              </a:spcBef>
              <a:spcAft>
                <a:spcPct val="0"/>
              </a:spcAft>
              <a:defRPr/>
            </a:pPr>
            <a:r>
              <a:rPr lang="en-US" sz="700" b="1" smtClean="0">
                <a:solidFill>
                  <a:srgbClr val="00539B"/>
                </a:solidFill>
              </a:rPr>
              <a:t>LEAGUE FOR INNOVATION | MARCH 14, 2017</a:t>
            </a:r>
            <a:endParaRPr lang="en-US" sz="700" smtClean="0">
              <a:solidFill>
                <a:srgbClr val="00539B"/>
              </a:solidFill>
            </a:endParaRPr>
          </a:p>
        </p:txBody>
      </p:sp>
      <p:sp>
        <p:nvSpPr>
          <p:cNvPr id="1034" name="Text Box 10"/>
          <p:cNvSpPr txBox="1">
            <a:spLocks noChangeArrowheads="1"/>
          </p:cNvSpPr>
          <p:nvPr/>
        </p:nvSpPr>
        <p:spPr bwMode="auto">
          <a:xfrm>
            <a:off x="8450263" y="6477417"/>
            <a:ext cx="420687" cy="244475"/>
          </a:xfrm>
          <a:prstGeom prst="rect">
            <a:avLst/>
          </a:prstGeom>
          <a:noFill/>
          <a:ln w="9525">
            <a:noFill/>
            <a:miter lim="800000"/>
            <a:headEnd/>
            <a:tailEnd/>
          </a:ln>
        </p:spPr>
        <p:txBody>
          <a:bodyPr>
            <a:prstTxWarp prst="textNoShape">
              <a:avLst/>
            </a:prstTxWarp>
            <a:spAutoFit/>
          </a:bodyPr>
          <a:lstStyle/>
          <a:p>
            <a:pPr>
              <a:spcBef>
                <a:spcPct val="50000"/>
              </a:spcBef>
              <a:defRPr/>
            </a:pPr>
            <a:fld id="{EE94B151-4CCD-D943-B1FB-60C2EADD0F05}" type="slidenum">
              <a:rPr lang="en-US" sz="1000">
                <a:solidFill>
                  <a:srgbClr val="141313"/>
                </a:solidFill>
              </a:rPr>
              <a:pPr>
                <a:spcBef>
                  <a:spcPct val="50000"/>
                </a:spcBef>
                <a:defRPr/>
              </a:pPr>
              <a:t>‹#›</a:t>
            </a:fld>
            <a:endParaRPr lang="en-US" sz="1000">
              <a:solidFill>
                <a:srgbClr val="141313"/>
              </a:solidFill>
            </a:endParaRPr>
          </a:p>
        </p:txBody>
      </p:sp>
      <p:sp>
        <p:nvSpPr>
          <p:cNvPr id="8" name="Rectangle 7"/>
          <p:cNvSpPr/>
          <p:nvPr userDrawn="1"/>
        </p:nvSpPr>
        <p:spPr bwMode="auto">
          <a:xfrm>
            <a:off x="457200" y="528320"/>
            <a:ext cx="8229600" cy="172720"/>
          </a:xfrm>
          <a:prstGeom prst="rect">
            <a:avLst/>
          </a:prstGeom>
          <a:solidFill>
            <a:srgbClr val="14131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9" name="Text Box 9"/>
          <p:cNvSpPr txBox="1">
            <a:spLocks noChangeArrowheads="1"/>
          </p:cNvSpPr>
          <p:nvPr userDrawn="1"/>
        </p:nvSpPr>
        <p:spPr bwMode="auto">
          <a:xfrm>
            <a:off x="365760" y="279817"/>
            <a:ext cx="3251200" cy="200055"/>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ts val="230"/>
              </a:spcBef>
              <a:spcAft>
                <a:spcPct val="0"/>
              </a:spcAft>
              <a:defRPr/>
            </a:pPr>
            <a:r>
              <a:rPr lang="en-US" sz="700" b="1" smtClean="0">
                <a:solidFill>
                  <a:srgbClr val="00539B"/>
                </a:solidFill>
              </a:rPr>
              <a:t>COMMUNITY COLLEGE RESEARCH CENTER</a:t>
            </a:r>
            <a:endParaRPr lang="en-US" sz="700" smtClean="0">
              <a:solidFill>
                <a:srgbClr val="00539B"/>
              </a:solidFill>
            </a:endParaRPr>
          </a:p>
        </p:txBody>
      </p:sp>
    </p:spTree>
    <p:extLst>
      <p:ext uri="{BB962C8B-B14F-4D97-AF65-F5344CB8AC3E}">
        <p14:creationId xmlns:p14="http://schemas.microsoft.com/office/powerpoint/2010/main" val="38393751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iming>
    <p:tnLst>
      <p:par>
        <p:cTn id="1" dur="indefinite" restart="never" nodeType="tmRoot"/>
      </p:par>
    </p:tnLst>
  </p:timing>
  <p:hf sldNum="0" hdr="0" ftr="0"/>
  <p:txStyles>
    <p:titleStyle>
      <a:lvl1pPr algn="l" rtl="0" eaLnBrk="0" fontAlgn="base" hangingPunct="0">
        <a:spcBef>
          <a:spcPct val="0"/>
        </a:spcBef>
        <a:spcAft>
          <a:spcPct val="0"/>
        </a:spcAft>
        <a:defRPr sz="3200" b="1">
          <a:solidFill>
            <a:srgbClr val="141313"/>
          </a:solidFill>
          <a:latin typeface="+mj-lt"/>
          <a:ea typeface="+mj-ea"/>
          <a:cs typeface="+mj-cs"/>
        </a:defRPr>
      </a:lvl1pPr>
      <a:lvl2pPr algn="l" rtl="0" eaLnBrk="0" fontAlgn="base" hangingPunct="0">
        <a:spcBef>
          <a:spcPct val="0"/>
        </a:spcBef>
        <a:spcAft>
          <a:spcPct val="0"/>
        </a:spcAft>
        <a:defRPr sz="2500" b="1">
          <a:solidFill>
            <a:schemeClr val="bg1"/>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2500" b="1">
          <a:solidFill>
            <a:schemeClr val="bg1"/>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2500" b="1">
          <a:solidFill>
            <a:schemeClr val="bg1"/>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2500" b="1">
          <a:solidFill>
            <a:schemeClr val="bg1"/>
          </a:solidFill>
          <a:latin typeface="Arial" charset="0"/>
          <a:ea typeface="ヒラギノ角ゴ Pro W3" charset="-128"/>
          <a:cs typeface="ヒラギノ角ゴ Pro W3" charset="-128"/>
        </a:defRPr>
      </a:lvl5pPr>
      <a:lvl6pPr marL="457200" algn="l" rtl="0" fontAlgn="base">
        <a:spcBef>
          <a:spcPct val="0"/>
        </a:spcBef>
        <a:spcAft>
          <a:spcPct val="0"/>
        </a:spcAft>
        <a:defRPr sz="2500" b="1">
          <a:solidFill>
            <a:schemeClr val="bg1"/>
          </a:solidFill>
          <a:latin typeface="Arial" charset="0"/>
          <a:ea typeface="ヒラギノ角ゴ Pro W3" charset="-128"/>
          <a:cs typeface="ヒラギノ角ゴ Pro W3" charset="-128"/>
        </a:defRPr>
      </a:lvl6pPr>
      <a:lvl7pPr marL="914400" algn="l" rtl="0" fontAlgn="base">
        <a:spcBef>
          <a:spcPct val="0"/>
        </a:spcBef>
        <a:spcAft>
          <a:spcPct val="0"/>
        </a:spcAft>
        <a:defRPr sz="2500" b="1">
          <a:solidFill>
            <a:schemeClr val="bg1"/>
          </a:solidFill>
          <a:latin typeface="Arial" charset="0"/>
          <a:ea typeface="ヒラギノ角ゴ Pro W3" charset="-128"/>
          <a:cs typeface="ヒラギノ角ゴ Pro W3" charset="-128"/>
        </a:defRPr>
      </a:lvl7pPr>
      <a:lvl8pPr marL="1371600" algn="l" rtl="0" fontAlgn="base">
        <a:spcBef>
          <a:spcPct val="0"/>
        </a:spcBef>
        <a:spcAft>
          <a:spcPct val="0"/>
        </a:spcAft>
        <a:defRPr sz="2500" b="1">
          <a:solidFill>
            <a:schemeClr val="bg1"/>
          </a:solidFill>
          <a:latin typeface="Arial" charset="0"/>
          <a:ea typeface="ヒラギノ角ゴ Pro W3" charset="-128"/>
          <a:cs typeface="ヒラギノ角ゴ Pro W3" charset="-128"/>
        </a:defRPr>
      </a:lvl8pPr>
      <a:lvl9pPr marL="1828800" algn="l" rtl="0" fontAlgn="base">
        <a:spcBef>
          <a:spcPct val="0"/>
        </a:spcBef>
        <a:spcAft>
          <a:spcPct val="0"/>
        </a:spcAft>
        <a:defRPr sz="2500" b="1">
          <a:solidFill>
            <a:schemeClr val="bg1"/>
          </a:solidFill>
          <a:latin typeface="Arial" charset="0"/>
          <a:ea typeface="ヒラギノ角ゴ Pro W3" charset="-128"/>
          <a:cs typeface="ヒラギノ角ゴ Pro W3" charset="-128"/>
        </a:defRPr>
      </a:lvl9pPr>
    </p:titleStyle>
    <p:bodyStyle>
      <a:lvl1pPr marL="169863" indent="-169863" algn="l" rtl="0" eaLnBrk="0" fontAlgn="base" hangingPunct="0">
        <a:spcBef>
          <a:spcPct val="20000"/>
        </a:spcBef>
        <a:spcAft>
          <a:spcPct val="0"/>
        </a:spcAft>
        <a:buClr>
          <a:schemeClr val="tx2"/>
        </a:buClr>
        <a:buChar char="•"/>
        <a:defRPr>
          <a:solidFill>
            <a:srgbClr val="141313"/>
          </a:solidFill>
          <a:latin typeface="+mn-lt"/>
          <a:ea typeface="+mn-ea"/>
          <a:cs typeface="+mn-cs"/>
        </a:defRPr>
      </a:lvl1pPr>
      <a:lvl2pPr marL="568325" indent="-222250" algn="l" rtl="0" eaLnBrk="0" fontAlgn="base" hangingPunct="0">
        <a:spcBef>
          <a:spcPct val="20000"/>
        </a:spcBef>
        <a:spcAft>
          <a:spcPct val="0"/>
        </a:spcAft>
        <a:buClr>
          <a:schemeClr val="tx2"/>
        </a:buClr>
        <a:buChar char="–"/>
        <a:defRPr>
          <a:solidFill>
            <a:srgbClr val="141313"/>
          </a:solidFill>
          <a:latin typeface="+mn-lt"/>
          <a:ea typeface="+mn-ea"/>
        </a:defRPr>
      </a:lvl2pPr>
      <a:lvl3pPr marL="741363" indent="-173038" algn="l" rtl="0" eaLnBrk="0" fontAlgn="base" hangingPunct="0">
        <a:spcBef>
          <a:spcPct val="20000"/>
        </a:spcBef>
        <a:spcAft>
          <a:spcPct val="0"/>
        </a:spcAft>
        <a:buClr>
          <a:schemeClr val="tx2"/>
        </a:buClr>
        <a:buChar char="•"/>
        <a:defRPr sz="1600">
          <a:solidFill>
            <a:srgbClr val="141313"/>
          </a:solidFill>
          <a:latin typeface="+mn-lt"/>
          <a:ea typeface="+mn-ea"/>
        </a:defRPr>
      </a:lvl3pPr>
      <a:lvl4pPr marL="914400" indent="-173038" algn="l" rtl="0" eaLnBrk="0" fontAlgn="base" hangingPunct="0">
        <a:spcBef>
          <a:spcPct val="20000"/>
        </a:spcBef>
        <a:spcAft>
          <a:spcPct val="0"/>
        </a:spcAft>
        <a:buClr>
          <a:schemeClr val="tx2"/>
        </a:buClr>
        <a:buChar char="–"/>
        <a:defRPr sz="1600">
          <a:solidFill>
            <a:srgbClr val="141313"/>
          </a:solidFill>
          <a:latin typeface="+mn-lt"/>
          <a:ea typeface="+mn-ea"/>
        </a:defRPr>
      </a:lvl4pPr>
      <a:lvl5pPr marL="1087438" indent="-173038" algn="l" rtl="0" eaLnBrk="0" fontAlgn="base" hangingPunct="0">
        <a:spcBef>
          <a:spcPct val="20000"/>
        </a:spcBef>
        <a:spcAft>
          <a:spcPct val="0"/>
        </a:spcAft>
        <a:buClr>
          <a:schemeClr val="tx2"/>
        </a:buClr>
        <a:buChar char="»"/>
        <a:tabLst>
          <a:tab pos="1087438" algn="l"/>
        </a:tabLst>
        <a:defRPr sz="1400">
          <a:solidFill>
            <a:srgbClr val="141313"/>
          </a:solidFill>
          <a:latin typeface="+mn-lt"/>
          <a:ea typeface="+mn-ea"/>
        </a:defRPr>
      </a:lvl5pPr>
      <a:lvl6pPr marL="2455863" indent="-169863" algn="l" rtl="0" fontAlgn="base">
        <a:spcBef>
          <a:spcPct val="20000"/>
        </a:spcBef>
        <a:spcAft>
          <a:spcPct val="0"/>
        </a:spcAft>
        <a:buClr>
          <a:schemeClr val="accent1"/>
        </a:buClr>
        <a:buChar char="»"/>
        <a:defRPr sz="1400">
          <a:solidFill>
            <a:srgbClr val="00539B"/>
          </a:solidFill>
          <a:latin typeface="+mn-lt"/>
          <a:ea typeface="+mn-ea"/>
        </a:defRPr>
      </a:lvl6pPr>
      <a:lvl7pPr marL="2913063" indent="-169863" algn="l" rtl="0" fontAlgn="base">
        <a:spcBef>
          <a:spcPct val="20000"/>
        </a:spcBef>
        <a:spcAft>
          <a:spcPct val="0"/>
        </a:spcAft>
        <a:buClr>
          <a:schemeClr val="accent1"/>
        </a:buClr>
        <a:buChar char="»"/>
        <a:defRPr sz="1400">
          <a:solidFill>
            <a:srgbClr val="00539B"/>
          </a:solidFill>
          <a:latin typeface="+mn-lt"/>
          <a:ea typeface="+mn-ea"/>
        </a:defRPr>
      </a:lvl7pPr>
      <a:lvl8pPr marL="3370263" indent="-169863" algn="l" rtl="0" fontAlgn="base">
        <a:spcBef>
          <a:spcPct val="20000"/>
        </a:spcBef>
        <a:spcAft>
          <a:spcPct val="0"/>
        </a:spcAft>
        <a:buClr>
          <a:schemeClr val="accent1"/>
        </a:buClr>
        <a:buChar char="»"/>
        <a:defRPr sz="1400">
          <a:solidFill>
            <a:srgbClr val="00539B"/>
          </a:solidFill>
          <a:latin typeface="+mn-lt"/>
          <a:ea typeface="+mn-ea"/>
        </a:defRPr>
      </a:lvl8pPr>
      <a:lvl9pPr marL="3827463" indent="-169863" algn="l" rtl="0" fontAlgn="base">
        <a:spcBef>
          <a:spcPct val="20000"/>
        </a:spcBef>
        <a:spcAft>
          <a:spcPct val="0"/>
        </a:spcAft>
        <a:buClr>
          <a:schemeClr val="accent1"/>
        </a:buClr>
        <a:buChar char="»"/>
        <a:defRPr sz="1400">
          <a:solidFill>
            <a:srgbClr val="00539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9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6.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57.xm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57.xml"/><Relationship Id="rId5" Type="http://schemas.openxmlformats.org/officeDocument/2006/relationships/image" Target="../media/image26.jpe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0.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0.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8" Type="http://schemas.openxmlformats.org/officeDocument/2006/relationships/hyperlink" Target="mailto:emantler@ccbcmd.edu" TargetMode="External"/><Relationship Id="rId3" Type="http://schemas.openxmlformats.org/officeDocument/2006/relationships/image" Target="../media/image3.png"/><Relationship Id="rId7" Type="http://schemas.openxmlformats.org/officeDocument/2006/relationships/hyperlink" Target="mailto:hharris2@ccbcmd.edu" TargetMode="External"/><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hyperlink" Target="mailto:sgabriel@ccbcmd.edu" TargetMode="External"/><Relationship Id="rId5" Type="http://schemas.openxmlformats.org/officeDocument/2006/relationships/image" Target="../media/image5.jpeg"/><Relationship Id="rId10" Type="http://schemas.openxmlformats.org/officeDocument/2006/relationships/image" Target="../media/image6.jpeg"/><Relationship Id="rId4" Type="http://schemas.openxmlformats.org/officeDocument/2006/relationships/image" Target="../media/image4.png"/><Relationship Id="rId9" Type="http://schemas.openxmlformats.org/officeDocument/2006/relationships/hyperlink" Target="http://alp-deved.or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14.jpg"/><Relationship Id="rId5" Type="http://schemas.openxmlformats.org/officeDocument/2006/relationships/image" Target="../media/image13.jpeg"/><Relationship Id="rId10" Type="http://schemas.openxmlformats.org/officeDocument/2006/relationships/image" Target="../media/image18.jpg"/><Relationship Id="rId4" Type="http://schemas.openxmlformats.org/officeDocument/2006/relationships/image" Target="../media/image12.jpe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urple.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9525" y="0"/>
            <a:ext cx="9350375" cy="7027863"/>
            <a:chOff x="9493" y="-1"/>
            <a:chExt cx="9350109" cy="7027173"/>
          </a:xfrm>
        </p:grpSpPr>
        <p:pic>
          <p:nvPicPr>
            <p:cNvPr id="54280" name="Picture 2" descr="slide1greenblack.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3" y="-1"/>
              <a:ext cx="9350109" cy="70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3" descr="ALP Logo w Name 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9818" y="5970007"/>
              <a:ext cx="1828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a:spLocks noChangeArrowheads="1"/>
          </p:cNvSpPr>
          <p:nvPr/>
        </p:nvSpPr>
        <p:spPr bwMode="auto">
          <a:xfrm>
            <a:off x="613103" y="990600"/>
            <a:ext cx="83058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smtClean="0">
                <a:solidFill>
                  <a:prstClr val="black"/>
                </a:solidFill>
              </a:rPr>
              <a:t>ALP Pedagogy:</a:t>
            </a:r>
          </a:p>
          <a:p>
            <a:pPr algn="ctr" eaLnBrk="1" hangingPunct="1"/>
            <a:r>
              <a:rPr lang="en-US" sz="3200" b="1" dirty="0" smtClean="0">
                <a:solidFill>
                  <a:prstClr val="black"/>
                </a:solidFill>
              </a:rPr>
              <a:t>“What Will I Do in My ALP Class?”</a:t>
            </a:r>
          </a:p>
          <a:p>
            <a:pPr algn="ctr" eaLnBrk="1" hangingPunct="1"/>
            <a:endParaRPr lang="en-US" b="1" dirty="0">
              <a:solidFill>
                <a:prstClr val="black"/>
              </a:solidFill>
            </a:endParaRPr>
          </a:p>
          <a:p>
            <a:pPr algn="ctr" eaLnBrk="1" hangingPunct="1"/>
            <a:r>
              <a:rPr lang="en-US" sz="1800" b="1" dirty="0">
                <a:solidFill>
                  <a:prstClr val="black"/>
                </a:solidFill>
                <a:latin typeface="Calibri"/>
                <a:cs typeface="+mn-cs"/>
              </a:rPr>
              <a:t> </a:t>
            </a:r>
            <a:r>
              <a:rPr lang="en-US" b="1" dirty="0" smtClean="0">
                <a:solidFill>
                  <a:prstClr val="black"/>
                </a:solidFill>
              </a:rPr>
              <a:t>Susan Gabriel</a:t>
            </a:r>
          </a:p>
          <a:p>
            <a:pPr algn="ctr" eaLnBrk="1" hangingPunct="1"/>
            <a:r>
              <a:rPr lang="en-US" b="1" dirty="0" smtClean="0">
                <a:solidFill>
                  <a:prstClr val="black"/>
                </a:solidFill>
              </a:rPr>
              <a:t> ALP Director  </a:t>
            </a:r>
          </a:p>
          <a:p>
            <a:pPr eaLnBrk="1" hangingPunct="1"/>
            <a:r>
              <a:rPr lang="en-US" b="1" dirty="0" smtClean="0">
                <a:solidFill>
                  <a:prstClr val="black"/>
                </a:solidFill>
              </a:rPr>
              <a:t>	</a:t>
            </a:r>
          </a:p>
          <a:p>
            <a:pPr eaLnBrk="1" hangingPunct="1"/>
            <a:r>
              <a:rPr lang="en-US" b="1" dirty="0">
                <a:solidFill>
                  <a:prstClr val="black"/>
                </a:solidFill>
              </a:rPr>
              <a:t>	</a:t>
            </a:r>
            <a:r>
              <a:rPr lang="en-US" b="1" dirty="0" smtClean="0">
                <a:solidFill>
                  <a:prstClr val="black"/>
                </a:solidFill>
              </a:rPr>
              <a:t>	Haleh </a:t>
            </a:r>
            <a:r>
              <a:rPr lang="en-US" b="1" dirty="0" err="1" smtClean="0">
                <a:solidFill>
                  <a:prstClr val="black"/>
                </a:solidFill>
              </a:rPr>
              <a:t>Azimi</a:t>
            </a:r>
            <a:r>
              <a:rPr lang="en-US" b="1" dirty="0" smtClean="0">
                <a:solidFill>
                  <a:prstClr val="black"/>
                </a:solidFill>
              </a:rPr>
              <a:t> 		Elsbeth Mantler</a:t>
            </a:r>
          </a:p>
          <a:p>
            <a:pPr eaLnBrk="1" hangingPunct="1"/>
            <a:r>
              <a:rPr lang="en-US" b="1" dirty="0">
                <a:solidFill>
                  <a:prstClr val="black"/>
                </a:solidFill>
              </a:rPr>
              <a:t>	</a:t>
            </a:r>
            <a:r>
              <a:rPr lang="en-US" b="1" dirty="0" smtClean="0">
                <a:solidFill>
                  <a:prstClr val="black"/>
                </a:solidFill>
              </a:rPr>
              <a:t>	ALP Co-Director</a:t>
            </a:r>
            <a:r>
              <a:rPr lang="en-US" b="1" dirty="0">
                <a:solidFill>
                  <a:prstClr val="black"/>
                </a:solidFill>
              </a:rPr>
              <a:t>	</a:t>
            </a:r>
            <a:r>
              <a:rPr lang="en-US" b="1" dirty="0" smtClean="0">
                <a:solidFill>
                  <a:prstClr val="black"/>
                </a:solidFill>
              </a:rPr>
              <a:t>ALP Co-Director</a:t>
            </a:r>
          </a:p>
          <a:p>
            <a:pPr algn="ctr" eaLnBrk="1" hangingPunct="1"/>
            <a:endParaRPr lang="en-US" b="1" dirty="0" smtClean="0">
              <a:solidFill>
                <a:prstClr val="black"/>
              </a:solidFill>
            </a:endParaRPr>
          </a:p>
          <a:p>
            <a:pPr algn="ctr" eaLnBrk="1" hangingPunct="1"/>
            <a:r>
              <a:rPr lang="en-US" b="1" dirty="0" smtClean="0">
                <a:solidFill>
                  <a:prstClr val="black"/>
                </a:solidFill>
              </a:rPr>
              <a:t>					</a:t>
            </a:r>
            <a:endParaRPr lang="en-US" sz="2000" b="1" dirty="0" smtClean="0">
              <a:solidFill>
                <a:prstClr val="black"/>
              </a:solidFill>
            </a:endParaRPr>
          </a:p>
          <a:p>
            <a:pPr algn="ctr" eaLnBrk="1" hangingPunct="1"/>
            <a:r>
              <a:rPr lang="en-US" sz="2000" b="1" dirty="0" smtClean="0">
                <a:solidFill>
                  <a:prstClr val="black"/>
                </a:solidFill>
              </a:rPr>
              <a:t>Pre-Conference Workshop</a:t>
            </a:r>
          </a:p>
          <a:p>
            <a:pPr algn="ctr" eaLnBrk="1" hangingPunct="1"/>
            <a:r>
              <a:rPr lang="en-US" sz="2000" b="1" dirty="0" smtClean="0">
                <a:solidFill>
                  <a:prstClr val="black"/>
                </a:solidFill>
              </a:rPr>
              <a:t>CADE 2018</a:t>
            </a:r>
            <a:endParaRPr lang="en-US" dirty="0">
              <a:solidFill>
                <a:prstClr val="black"/>
              </a:solidFill>
            </a:endParaRPr>
          </a:p>
        </p:txBody>
      </p:sp>
      <p:pic>
        <p:nvPicPr>
          <p:cNvPr id="7" name="Picture 6" descr="https://ccbcsharepoint/enroll/comms/Shared%20Documents/CCBC%20Official%20Logos/CCBC_horizontal_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52400"/>
            <a:ext cx="1573416" cy="685800"/>
          </a:xfrm>
          <a:prstGeom prst="rect">
            <a:avLst/>
          </a:prstGeom>
          <a:noFill/>
          <a:ln>
            <a:noFill/>
          </a:ln>
        </p:spPr>
      </p:pic>
    </p:spTree>
    <p:extLst>
      <p:ext uri="{BB962C8B-B14F-4D97-AF65-F5344CB8AC3E}">
        <p14:creationId xmlns:p14="http://schemas.microsoft.com/office/powerpoint/2010/main" val="85390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09"/>
            <a:ext cx="953452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182707"/>
            <a:ext cx="8229600" cy="1143000"/>
          </a:xfrm>
        </p:spPr>
        <p:txBody>
          <a:bodyPr>
            <a:noAutofit/>
          </a:bodyPr>
          <a:lstStyle/>
          <a:p>
            <a:r>
              <a:rPr lang="en-US" sz="3600" dirty="0" smtClean="0">
                <a:solidFill>
                  <a:schemeClr val="bg1"/>
                </a:solidFill>
              </a:rPr>
              <a:t>Details of the </a:t>
            </a:r>
            <a:r>
              <a:rPr lang="en-US" sz="3600" dirty="0">
                <a:solidFill>
                  <a:schemeClr val="bg1"/>
                </a:solidFill>
              </a:rPr>
              <a:t>n</a:t>
            </a:r>
            <a:r>
              <a:rPr lang="en-US" sz="3600" dirty="0" smtClean="0">
                <a:solidFill>
                  <a:schemeClr val="bg1"/>
                </a:solidFill>
              </a:rPr>
              <a:t>ew ALP IRW model</a:t>
            </a:r>
            <a:endParaRPr lang="en-US" sz="3600" dirty="0">
              <a:solidFill>
                <a:schemeClr val="bg1"/>
              </a:solidFill>
            </a:endParaRPr>
          </a:p>
        </p:txBody>
      </p:sp>
      <p:sp>
        <p:nvSpPr>
          <p:cNvPr id="3" name="Content Placeholder 2"/>
          <p:cNvSpPr>
            <a:spLocks noGrp="1"/>
          </p:cNvSpPr>
          <p:nvPr>
            <p:ph idx="1"/>
          </p:nvPr>
        </p:nvSpPr>
        <p:spPr>
          <a:xfrm>
            <a:off x="381000" y="1600199"/>
            <a:ext cx="8229600" cy="5029200"/>
          </a:xfrm>
        </p:spPr>
        <p:txBody>
          <a:bodyPr>
            <a:normAutofit fontScale="92500"/>
          </a:bodyPr>
          <a:lstStyle/>
          <a:p>
            <a:pPr>
              <a:buFont typeface="Wingdings" panose="05000000000000000000" pitchFamily="2" charset="2"/>
              <a:buChar char="q"/>
            </a:pPr>
            <a:r>
              <a:rPr lang="en-US" sz="2200" dirty="0" smtClean="0">
                <a:solidFill>
                  <a:prstClr val="black"/>
                </a:solidFill>
              </a:rPr>
              <a:t>Default placement for students with the following </a:t>
            </a:r>
            <a:r>
              <a:rPr lang="en-US" sz="2200" dirty="0" err="1" smtClean="0">
                <a:solidFill>
                  <a:prstClr val="black"/>
                </a:solidFill>
              </a:rPr>
              <a:t>Accuplacer</a:t>
            </a:r>
            <a:r>
              <a:rPr lang="en-US" sz="2200" dirty="0" smtClean="0">
                <a:solidFill>
                  <a:prstClr val="black"/>
                </a:solidFill>
              </a:rPr>
              <a:t> scores:</a:t>
            </a:r>
          </a:p>
          <a:p>
            <a:pPr marL="457200" lvl="1" indent="0">
              <a:buNone/>
            </a:pPr>
            <a:r>
              <a:rPr lang="en-US" sz="2200" dirty="0">
                <a:solidFill>
                  <a:prstClr val="black"/>
                </a:solidFill>
              </a:rPr>
              <a:t>	</a:t>
            </a:r>
            <a:endParaRPr lang="en-US" sz="2200" dirty="0" smtClean="0">
              <a:solidFill>
                <a:prstClr val="black"/>
              </a:solidFill>
            </a:endParaRPr>
          </a:p>
          <a:p>
            <a:pPr lvl="1">
              <a:buFont typeface="Wingdings" panose="05000000000000000000" pitchFamily="2" charset="2"/>
              <a:buChar char="q"/>
            </a:pPr>
            <a:r>
              <a:rPr lang="en-US" sz="2200" b="1" dirty="0" smtClean="0">
                <a:solidFill>
                  <a:prstClr val="black"/>
                </a:solidFill>
              </a:rPr>
              <a:t>Reading:  61-78		and/or		English:  58-89</a:t>
            </a:r>
          </a:p>
          <a:p>
            <a:pPr marL="457200" lvl="1" indent="0">
              <a:buNone/>
            </a:pPr>
            <a:endParaRPr lang="en-US" sz="2200" b="1" dirty="0" smtClean="0"/>
          </a:p>
          <a:p>
            <a:pPr>
              <a:buFont typeface="Wingdings" panose="05000000000000000000" pitchFamily="2" charset="2"/>
              <a:buChar char="q"/>
            </a:pPr>
            <a:r>
              <a:rPr lang="en-US" sz="2200" dirty="0" smtClean="0"/>
              <a:t>Taught by ACLT  (formerly Reading) and English faculty</a:t>
            </a:r>
          </a:p>
          <a:p>
            <a:pPr marL="0" indent="0">
              <a:buNone/>
            </a:pPr>
            <a:endParaRPr lang="en-US" sz="2200" dirty="0" smtClean="0"/>
          </a:p>
          <a:p>
            <a:pPr>
              <a:buFont typeface="Wingdings" panose="05000000000000000000" pitchFamily="2" charset="2"/>
              <a:buChar char="q"/>
            </a:pPr>
            <a:r>
              <a:rPr lang="en-US" sz="2200" dirty="0" smtClean="0"/>
              <a:t>Faculty development workshops (FIG’s) and mentoring as part of semester-long IRW ALP faculty training for 88 full-time and adjunct faculty</a:t>
            </a:r>
          </a:p>
          <a:p>
            <a:pPr marL="0" indent="0">
              <a:buNone/>
            </a:pPr>
            <a:endParaRPr lang="en-US" sz="2200" dirty="0" smtClean="0"/>
          </a:p>
          <a:p>
            <a:pPr>
              <a:buFont typeface="Wingdings" panose="05000000000000000000" pitchFamily="2" charset="2"/>
              <a:buChar char="q"/>
            </a:pPr>
            <a:r>
              <a:rPr lang="en-US" sz="2200" dirty="0" smtClean="0"/>
              <a:t>Students with lower-level placements (Reading: 36-60; English 0-57) take ACLT 052, a 5-hour IRW class.</a:t>
            </a:r>
          </a:p>
          <a:p>
            <a:pPr marL="0" indent="0">
              <a:buNone/>
            </a:pPr>
            <a:endParaRPr lang="en-US" sz="2200" dirty="0" smtClean="0"/>
          </a:p>
          <a:p>
            <a:pPr>
              <a:buFont typeface="Wingdings" panose="05000000000000000000" pitchFamily="2" charset="2"/>
              <a:buChar char="q"/>
            </a:pPr>
            <a:r>
              <a:rPr lang="en-US" sz="2200" dirty="0" smtClean="0"/>
              <a:t>All stand-alone sections of developmental reading and developmental writing have been eliminated.  </a:t>
            </a:r>
          </a:p>
          <a:p>
            <a:pPr marL="0" indent="0">
              <a:buNone/>
            </a:pPr>
            <a:endParaRPr lang="en-US" dirty="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41780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714" name="Rectangle 25"/>
          <p:cNvSpPr>
            <a:spLocks/>
          </p:cNvSpPr>
          <p:nvPr/>
        </p:nvSpPr>
        <p:spPr bwMode="auto">
          <a:xfrm>
            <a:off x="0" y="228601"/>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EEECE1"/>
                </a:solidFill>
                <a:effectLst/>
                <a:uLnTx/>
                <a:uFillTx/>
                <a:latin typeface="Calibri"/>
                <a:ea typeface="Arial" charset="0"/>
                <a:cs typeface="Arial" charset="0"/>
                <a:sym typeface="Arial" charset="0"/>
              </a:rPr>
              <a:t>ALP Essential Elements </a:t>
            </a:r>
            <a:endParaRPr kumimoji="0" lang="en-US" sz="3200" b="1" i="0" u="none" strike="noStrike" kern="1200" cap="none" spc="0" normalizeH="0" baseline="0" noProof="0" dirty="0">
              <a:ln>
                <a:noFill/>
              </a:ln>
              <a:solidFill>
                <a:srgbClr val="EEECE1"/>
              </a:solidFill>
              <a:effectLst/>
              <a:uLnTx/>
              <a:uFillTx/>
              <a:latin typeface="Calibri"/>
              <a:ea typeface="Arial" charset="0"/>
              <a:cs typeface="Arial" charset="0"/>
              <a:sym typeface="Arial" charset="0"/>
            </a:endParaRPr>
          </a:p>
        </p:txBody>
      </p:sp>
      <p:sp>
        <p:nvSpPr>
          <p:cNvPr id="6" name="TextBox 5"/>
          <p:cNvSpPr txBox="1"/>
          <p:nvPr/>
        </p:nvSpPr>
        <p:spPr>
          <a:xfrm>
            <a:off x="1752600" y="1295400"/>
            <a:ext cx="6324600" cy="6013954"/>
          </a:xfrm>
          <a:prstGeom prst="rect">
            <a:avLst/>
          </a:prstGeom>
          <a:noFill/>
        </p:spPr>
        <p:txBody>
          <a:bodyPr wrap="square" rtlCol="0">
            <a:spAutoFit/>
          </a:bodyPr>
          <a:lstStyle/>
          <a:p>
            <a:pPr marL="342900" marR="0" lvl="0" indent="-3429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  Backward </a:t>
            </a:r>
            <a:r>
              <a:rPr kumimoji="0" lang="en-US" sz="2400" b="0" i="0" u="none" strike="noStrike" kern="1200" cap="none" spc="0" normalizeH="0" baseline="0" noProof="0" dirty="0">
                <a:ln>
                  <a:noFill/>
                </a:ln>
                <a:solidFill>
                  <a:prstClr val="black"/>
                </a:solidFill>
                <a:effectLst/>
                <a:uLnTx/>
                <a:uFillTx/>
                <a:latin typeface="Calibri"/>
                <a:ea typeface="+mn-ea"/>
                <a:cs typeface="+mn-cs"/>
              </a:rPr>
              <a:t>curriculum design</a:t>
            </a:r>
          </a:p>
          <a:p>
            <a:pPr marL="457200" marR="0" lvl="0" indent="-4572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Active/collaborative learning</a:t>
            </a:r>
          </a:p>
          <a:p>
            <a:pPr marL="457200" marR="0" lvl="0" indent="-4572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Integrated reading, writing, and critical thinking skills</a:t>
            </a:r>
          </a:p>
          <a:p>
            <a:pPr marL="457200" marR="0" lvl="0" indent="-4572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Acknowledging effects of non-cognitive issues on student success: productive persistence</a:t>
            </a:r>
          </a:p>
          <a:p>
            <a:pPr marL="457200" marR="0" lvl="0" indent="-4572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Coordination of the two courses, including scaffolding activities for ALP students</a:t>
            </a:r>
          </a:p>
          <a:p>
            <a:pPr marL="457200" marR="0" lvl="0" indent="-4572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Rethinking grammar instruction</a:t>
            </a:r>
          </a:p>
          <a:p>
            <a:pPr marL="0" marR="0" lvl="0" indent="0" algn="ctr" defTabSz="914400" rtl="0" eaLnBrk="1" fontAlgn="auto" latinLnBrk="0" hangingPunct="1">
              <a:lnSpc>
                <a:spcPct val="130000"/>
              </a:lnSpc>
              <a:spcBef>
                <a:spcPts val="0"/>
              </a:spcBef>
              <a:spcAft>
                <a:spcPts val="0"/>
              </a:spcAft>
              <a:buClrTx/>
              <a:buSzPct val="65000"/>
              <a:buFontTx/>
              <a:buNone/>
              <a:tabLst/>
              <a:defRPr/>
            </a:pPr>
            <a:r>
              <a:rPr kumimoji="0" lang="en-US" sz="2400" b="1" i="0" u="none" strike="noStrike" kern="1200" cap="none" spc="0" normalizeH="0" baseline="0" noProof="0" dirty="0">
                <a:ln>
                  <a:noFill/>
                </a:ln>
                <a:solidFill>
                  <a:srgbClr val="7030A0"/>
                </a:solidFill>
                <a:effectLst/>
                <a:uLnTx/>
                <a:uFillTx/>
                <a:latin typeface="Franklin Gothic Book"/>
                <a:ea typeface="+mn-ea"/>
                <a:cs typeface="+mn-cs"/>
              </a:rPr>
              <a:t>“Teaching the way you always </a:t>
            </a:r>
          </a:p>
          <a:p>
            <a:pPr marL="0" marR="0" lvl="0" indent="0" algn="ctr" defTabSz="914400" rtl="0" eaLnBrk="1" fontAlgn="auto" latinLnBrk="0" hangingPunct="1">
              <a:lnSpc>
                <a:spcPct val="130000"/>
              </a:lnSpc>
              <a:spcBef>
                <a:spcPts val="0"/>
              </a:spcBef>
              <a:spcAft>
                <a:spcPts val="0"/>
              </a:spcAft>
              <a:buClrTx/>
              <a:buSzPct val="65000"/>
              <a:buFontTx/>
              <a:buNone/>
              <a:tabLst/>
              <a:defRPr/>
            </a:pPr>
            <a:r>
              <a:rPr kumimoji="0" lang="en-US" sz="2400" b="1" i="0" u="none" strike="noStrike" kern="1200" cap="none" spc="0" normalizeH="0" baseline="0" noProof="0" dirty="0">
                <a:ln>
                  <a:noFill/>
                </a:ln>
                <a:solidFill>
                  <a:srgbClr val="7030A0"/>
                </a:solidFill>
                <a:effectLst/>
                <a:uLnTx/>
                <a:uFillTx/>
                <a:latin typeface="Franklin Gothic Book"/>
                <a:ea typeface="+mn-ea"/>
                <a:cs typeface="+mn-cs"/>
              </a:rPr>
              <a:t>wished you could!”</a:t>
            </a:r>
            <a:endParaRPr kumimoji="0" lang="en-US" sz="2400" b="1" i="0" u="none" strike="noStrike" kern="1200" cap="none" spc="0" normalizeH="0" baseline="0" noProof="0" dirty="0">
              <a:ln>
                <a:noFill/>
              </a:ln>
              <a:solidFill>
                <a:srgbClr val="FF0000"/>
              </a:solidFill>
              <a:effectLst/>
              <a:uLnTx/>
              <a:uFillTx/>
              <a:latin typeface="Franklin Gothic Book"/>
              <a:ea typeface="+mn-ea"/>
              <a:cs typeface="+mn-cs"/>
            </a:endParaRPr>
          </a:p>
          <a:p>
            <a:pPr marL="0" marR="0" lvl="0" indent="0" algn="ctr" defTabSz="914400" rtl="0" eaLnBrk="1" fontAlgn="auto" latinLnBrk="0" hangingPunct="1">
              <a:lnSpc>
                <a:spcPct val="130000"/>
              </a:lnSpc>
              <a:spcBef>
                <a:spcPts val="0"/>
              </a:spcBef>
              <a:spcAft>
                <a:spcPts val="0"/>
              </a:spcAft>
              <a:buClrTx/>
              <a:buSzPct val="65000"/>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640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10"/>
          <p:cNvSpPr>
            <a:spLocks/>
          </p:cNvSpPr>
          <p:nvPr/>
        </p:nvSpPr>
        <p:spPr bwMode="auto">
          <a:xfrm>
            <a:off x="533400" y="2057400"/>
            <a:ext cx="8001000" cy="4267200"/>
          </a:xfrm>
          <a:prstGeom prst="rect">
            <a:avLst/>
          </a:prstGeom>
          <a:noFill/>
          <a:ln w="9525">
            <a:noFill/>
            <a:miter lim="800000"/>
            <a:headEnd/>
            <a:tailEnd/>
          </a:ln>
        </p:spPr>
        <p:txBody>
          <a:bodyPr lIns="38100" tIns="38100" rIns="38100" bIns="38100"/>
          <a:lstStyle/>
          <a:p>
            <a:pPr marL="223838" marR="0" lvl="0" indent="-223838" algn="l" defTabSz="914400" rtl="0" eaLnBrk="1" fontAlgn="auto" latinLnBrk="0" hangingPunct="1">
              <a:lnSpc>
                <a:spcPct val="100000"/>
              </a:lnSpc>
              <a:spcBef>
                <a:spcPts val="0"/>
              </a:spcBef>
              <a:spcAft>
                <a:spcPts val="1200"/>
              </a:spcAft>
              <a:buClrTx/>
              <a:buSzPct val="88000"/>
              <a:buFontTx/>
              <a:buBlip>
                <a:blip r:embed="rId3"/>
              </a:buBlip>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sym typeface="Arial" charset="0"/>
              </a:rPr>
              <a:t>Conducting class as an extension/supplement to the 101 class—</a:t>
            </a:r>
            <a:r>
              <a:rPr kumimoji="0" lang="en-US" sz="2000" b="1" i="0" u="none" strike="noStrike" kern="1200" cap="none" spc="0" normalizeH="0" baseline="0" noProof="0" dirty="0">
                <a:ln>
                  <a:noFill/>
                </a:ln>
                <a:solidFill>
                  <a:prstClr val="black"/>
                </a:solidFill>
                <a:effectLst/>
                <a:uLnTx/>
                <a:uFillTx/>
                <a:latin typeface="Calibri"/>
                <a:ea typeface="+mn-ea"/>
                <a:cs typeface="Arial" charset="0"/>
                <a:sym typeface="Arial" charset="0"/>
              </a:rPr>
              <a:t>think of it as a 6-hour 101 class, “Triage for English 101”</a:t>
            </a:r>
            <a:endParaRPr kumimoji="0" lang="en-US" sz="2000" b="0" i="0" u="none" strike="noStrike" kern="1200" cap="none" spc="0" normalizeH="0" baseline="0" noProof="0" dirty="0">
              <a:ln>
                <a:noFill/>
              </a:ln>
              <a:solidFill>
                <a:prstClr val="black"/>
              </a:solidFill>
              <a:effectLst/>
              <a:uLnTx/>
              <a:uFillTx/>
              <a:latin typeface="Calibri"/>
              <a:ea typeface="+mn-ea"/>
              <a:cs typeface="Arial" charset="0"/>
              <a:sym typeface="Arial" charset="0"/>
            </a:endParaRPr>
          </a:p>
          <a:p>
            <a:pPr marL="223838" marR="0" lvl="0" indent="-223838" algn="l" defTabSz="914400" rtl="0" eaLnBrk="1" fontAlgn="auto" latinLnBrk="0" hangingPunct="1">
              <a:lnSpc>
                <a:spcPct val="100000"/>
              </a:lnSpc>
              <a:spcBef>
                <a:spcPts val="0"/>
              </a:spcBef>
              <a:spcAft>
                <a:spcPts val="1200"/>
              </a:spcAft>
              <a:buClrTx/>
              <a:buSzPct val="88000"/>
              <a:buFontTx/>
              <a:buBlip>
                <a:blip r:embed="rId3"/>
              </a:buBlip>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sym typeface="Arial" charset="0"/>
              </a:rPr>
              <a:t>Answering questions left over from the 101 class</a:t>
            </a:r>
          </a:p>
          <a:p>
            <a:pPr marL="223838" marR="0" lvl="0" indent="-223838" algn="l" defTabSz="914400" rtl="0" eaLnBrk="1" fontAlgn="auto" latinLnBrk="0" hangingPunct="1">
              <a:lnSpc>
                <a:spcPct val="100000"/>
              </a:lnSpc>
              <a:spcBef>
                <a:spcPts val="0"/>
              </a:spcBef>
              <a:spcAft>
                <a:spcPts val="1200"/>
              </a:spcAft>
              <a:buClrTx/>
              <a:buSzPct val="88000"/>
              <a:buFontTx/>
              <a:buBlip>
                <a:blip r:embed="rId3"/>
              </a:buBlip>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sym typeface="Arial" charset="0"/>
              </a:rPr>
              <a:t>Providing opportunities for closer analysis of the readings, more writing practice using low-stakes, short papers to reinforce concepts from the readings and from the 101 class or to prepare for upcoming assignments in the 101 </a:t>
            </a:r>
            <a:r>
              <a:rPr kumimoji="0" lang="en-US" sz="2000" b="0" i="0" u="none" strike="noStrike" kern="1200" cap="none" spc="0" normalizeH="0" baseline="0" noProof="0" dirty="0" smtClean="0">
                <a:ln>
                  <a:noFill/>
                </a:ln>
                <a:solidFill>
                  <a:prstClr val="black"/>
                </a:solidFill>
                <a:effectLst/>
                <a:uLnTx/>
                <a:uFillTx/>
                <a:latin typeface="Calibri"/>
                <a:ea typeface="+mn-ea"/>
                <a:cs typeface="Arial" charset="0"/>
                <a:sym typeface="Arial" charset="0"/>
              </a:rPr>
              <a:t>class—scaffolding </a:t>
            </a:r>
            <a:endParaRPr kumimoji="0" lang="en-US" sz="2000" b="0" i="0" u="none" strike="noStrike" kern="1200" cap="none" spc="0" normalizeH="0" baseline="0" noProof="0" dirty="0">
              <a:ln>
                <a:noFill/>
              </a:ln>
              <a:solidFill>
                <a:prstClr val="black"/>
              </a:solidFill>
              <a:effectLst/>
              <a:uLnTx/>
              <a:uFillTx/>
              <a:latin typeface="Calibri"/>
              <a:ea typeface="+mn-ea"/>
              <a:cs typeface="Arial" charset="0"/>
              <a:sym typeface="Arial" charset="0"/>
            </a:endParaRPr>
          </a:p>
          <a:p>
            <a:pPr marL="223838" marR="0" lvl="0" indent="-223838" algn="l" defTabSz="914400" rtl="0" eaLnBrk="1" fontAlgn="auto" latinLnBrk="0" hangingPunct="1">
              <a:lnSpc>
                <a:spcPct val="100000"/>
              </a:lnSpc>
              <a:spcBef>
                <a:spcPts val="0"/>
              </a:spcBef>
              <a:spcAft>
                <a:spcPts val="1200"/>
              </a:spcAft>
              <a:buClrTx/>
              <a:buSzPct val="88000"/>
              <a:buFontTx/>
              <a:buBlip>
                <a:blip r:embed="rId3"/>
              </a:buBlip>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sym typeface="Arial" charset="0"/>
              </a:rPr>
              <a:t>Discussing/brainstorming ideas for the next essay in 101</a:t>
            </a:r>
          </a:p>
          <a:p>
            <a:pPr marL="223838" marR="0" lvl="0" indent="-223838" algn="l" defTabSz="914400" rtl="0" eaLnBrk="1" fontAlgn="auto" latinLnBrk="0" hangingPunct="1">
              <a:lnSpc>
                <a:spcPct val="100000"/>
              </a:lnSpc>
              <a:spcBef>
                <a:spcPts val="0"/>
              </a:spcBef>
              <a:spcAft>
                <a:spcPts val="1200"/>
              </a:spcAft>
              <a:buClrTx/>
              <a:buSzPct val="88000"/>
              <a:buFontTx/>
              <a:buBlip>
                <a:blip r:embed="rId3"/>
              </a:buBlip>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sym typeface="Arial" charset="0"/>
              </a:rPr>
              <a:t>Reviewing drafts of essays the students are working on for 101</a:t>
            </a:r>
          </a:p>
          <a:p>
            <a:pPr marL="223838" marR="0" lvl="0" indent="-223838" algn="l" defTabSz="914400" rtl="0" eaLnBrk="1" fontAlgn="auto" latinLnBrk="0" hangingPunct="1">
              <a:lnSpc>
                <a:spcPct val="100000"/>
              </a:lnSpc>
              <a:spcBef>
                <a:spcPts val="0"/>
              </a:spcBef>
              <a:spcAft>
                <a:spcPts val="1200"/>
              </a:spcAft>
              <a:buClrTx/>
              <a:buSzPct val="88000"/>
              <a:buFontTx/>
              <a:buBlip>
                <a:blip r:embed="rId3"/>
              </a:buBlip>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sym typeface="Arial" charset="0"/>
              </a:rPr>
              <a:t>Helping students to be aware of their sentence-level errors and to become better self-editors </a:t>
            </a:r>
          </a:p>
          <a:p>
            <a:pPr marL="223838" marR="0" lvl="0" indent="-223838" algn="l" defTabSz="914400" rtl="0" eaLnBrk="1" fontAlgn="auto" latinLnBrk="0" hangingPunct="1">
              <a:lnSpc>
                <a:spcPct val="100000"/>
              </a:lnSpc>
              <a:spcBef>
                <a:spcPts val="0"/>
              </a:spcBef>
              <a:spcAft>
                <a:spcPts val="1200"/>
              </a:spcAft>
              <a:buClrTx/>
              <a:buSzPct val="88000"/>
              <a:buFontTx/>
              <a:buBlip>
                <a:blip r:embed="rId3"/>
              </a:buBlip>
              <a:tabLst/>
              <a:defRPr/>
            </a:pPr>
            <a:r>
              <a:rPr kumimoji="0" lang="en-US" sz="2000" b="0" i="0" u="none" strike="noStrike" kern="1200" cap="none" spc="0" normalizeH="0" baseline="0" noProof="0" dirty="0">
                <a:ln>
                  <a:noFill/>
                </a:ln>
                <a:solidFill>
                  <a:srgbClr val="0D0D0D"/>
                </a:solidFill>
                <a:effectLst/>
                <a:uLnTx/>
                <a:uFillTx/>
                <a:latin typeface="Calibri"/>
                <a:ea typeface="+mn-ea"/>
                <a:cs typeface="Arial" charset="0"/>
                <a:sym typeface="Arial" charset="0"/>
              </a:rPr>
              <a:t>Addressing non-cognitive issues (life issues, affective issues)</a:t>
            </a:r>
          </a:p>
        </p:txBody>
      </p:sp>
      <p:sp>
        <p:nvSpPr>
          <p:cNvPr id="23" name="Rectangle 9"/>
          <p:cNvSpPr txBox="1">
            <a:spLocks noChangeArrowheads="1"/>
          </p:cNvSpPr>
          <p:nvPr/>
        </p:nvSpPr>
        <p:spPr bwMode="auto">
          <a:xfrm>
            <a:off x="533400" y="304800"/>
            <a:ext cx="8153400" cy="762000"/>
          </a:xfrm>
          <a:prstGeom prst="rect">
            <a:avLst/>
          </a:prstGeom>
          <a:noFill/>
          <a:ln w="9525">
            <a:noFill/>
            <a:miter lim="800000"/>
            <a:headEnd/>
            <a:tailEnd/>
          </a:ln>
        </p:spPr>
        <p:txBody>
          <a:bodyPr lIns="38100" tIns="38100" rIns="38100" bIns="38100"/>
          <a:lstStyle>
            <a:lvl1pPr eaLnBrk="0" hangingPunct="0">
              <a:defRPr sz="1400">
                <a:solidFill>
                  <a:schemeClr val="tx1"/>
                </a:solidFill>
                <a:latin typeface="Arial" charset="0"/>
                <a:ea typeface="ＭＳ Ｐゴシック" charset="0"/>
                <a:cs typeface="ＭＳ Ｐゴシック" charset="0"/>
              </a:defRPr>
            </a:lvl1pPr>
            <a:lvl2pPr marL="37931725" indent="-37474525"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7200" eaLnBrk="0" fontAlgn="base" hangingPunct="0">
              <a:spcBef>
                <a:spcPct val="0"/>
              </a:spcBef>
              <a:spcAft>
                <a:spcPct val="0"/>
              </a:spcAft>
              <a:defRPr sz="1400">
                <a:solidFill>
                  <a:schemeClr val="tx1"/>
                </a:solidFill>
                <a:latin typeface="Arial" charset="0"/>
                <a:ea typeface="ＭＳ Ｐゴシック" charset="0"/>
              </a:defRPr>
            </a:lvl6pPr>
            <a:lvl7pPr marL="914400" eaLnBrk="0" fontAlgn="base" hangingPunct="0">
              <a:spcBef>
                <a:spcPct val="0"/>
              </a:spcBef>
              <a:spcAft>
                <a:spcPct val="0"/>
              </a:spcAft>
              <a:defRPr sz="1400">
                <a:solidFill>
                  <a:schemeClr val="tx1"/>
                </a:solidFill>
                <a:latin typeface="Arial" charset="0"/>
                <a:ea typeface="ＭＳ Ｐゴシック" charset="0"/>
              </a:defRPr>
            </a:lvl7pPr>
            <a:lvl8pPr marL="1371600" eaLnBrk="0" fontAlgn="base" hangingPunct="0">
              <a:spcBef>
                <a:spcPct val="0"/>
              </a:spcBef>
              <a:spcAft>
                <a:spcPct val="0"/>
              </a:spcAft>
              <a:defRPr sz="1400">
                <a:solidFill>
                  <a:schemeClr val="tx1"/>
                </a:solidFill>
                <a:latin typeface="Arial" charset="0"/>
                <a:ea typeface="ＭＳ Ｐゴシック" charset="0"/>
              </a:defRPr>
            </a:lvl8pPr>
            <a:lvl9pPr marL="1828800" eaLnBrk="0" fontAlgn="base" hangingPunct="0">
              <a:spcBef>
                <a:spcPct val="0"/>
              </a:spcBef>
              <a:spcAft>
                <a:spcPct val="0"/>
              </a:spcAft>
              <a:defRPr sz="1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charset="0"/>
                <a:ea typeface="ＭＳ Ｐゴシック" charset="0"/>
                <a:cs typeface="Arial" charset="0"/>
                <a:sym typeface="Arial" charset="0"/>
              </a:rPr>
              <a:t>What do we do in the </a:t>
            </a:r>
            <a:r>
              <a:rPr kumimoji="0" lang="en-US" sz="2400" b="1" i="0" u="none" strike="noStrike" kern="1200" cap="none" spc="0" normalizeH="0" baseline="0" noProof="0" dirty="0" smtClean="0">
                <a:ln>
                  <a:noFill/>
                </a:ln>
                <a:solidFill>
                  <a:prstClr val="white"/>
                </a:solidFill>
                <a:effectLst/>
                <a:uLnTx/>
                <a:uFillTx/>
                <a:latin typeface="Arial" charset="0"/>
                <a:ea typeface="ＭＳ Ｐゴシック" charset="0"/>
                <a:cs typeface="Arial" charset="0"/>
                <a:sym typeface="Arial" charset="0"/>
              </a:rPr>
              <a:t>ALP class (ACLT 053)?</a:t>
            </a:r>
            <a:endParaRPr kumimoji="0" lang="en-US" sz="2400" b="1" i="0" u="none" strike="noStrike" kern="1200" cap="none" spc="0" normalizeH="0" baseline="0" noProof="0" dirty="0">
              <a:ln>
                <a:noFill/>
              </a:ln>
              <a:solidFill>
                <a:prstClr val="white"/>
              </a:solidFill>
              <a:effectLst/>
              <a:uLnTx/>
              <a:uFillTx/>
              <a:latin typeface="Arial" charset="0"/>
              <a:ea typeface="ヒラギノ角ゴ ProN W6" charset="0"/>
              <a:cs typeface="ヒラギノ角ゴ ProN W6" charset="0"/>
              <a:sym typeface="Arial" charset="0"/>
            </a:endParaRPr>
          </a:p>
        </p:txBody>
      </p:sp>
      <p:sp>
        <p:nvSpPr>
          <p:cNvPr id="2" name="TextBox 1"/>
          <p:cNvSpPr txBox="1"/>
          <p:nvPr/>
        </p:nvSpPr>
        <p:spPr>
          <a:xfrm>
            <a:off x="457200" y="1295400"/>
            <a:ext cx="8001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sym typeface="Arial" charset="0"/>
              </a:rPr>
              <a:t>The goal for ALP instructors: Maximize the ALP students</a:t>
            </a:r>
            <a:r>
              <a:rPr kumimoji="0"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Arial" charset="0"/>
                <a:sym typeface="Arial" charset="0"/>
              </a:rPr>
              <a:t>’</a:t>
            </a:r>
            <a:r>
              <a:rPr kumimoji="0" lang="en-US" sz="2000" b="0" i="0" u="none" strike="noStrike" kern="1200" cap="none" spc="0" normalizeH="0" baseline="0" noProof="0" dirty="0">
                <a:ln>
                  <a:noFill/>
                </a:ln>
                <a:solidFill>
                  <a:prstClr val="black"/>
                </a:solidFill>
                <a:effectLst/>
                <a:uLnTx/>
                <a:uFillTx/>
                <a:latin typeface="Calibri"/>
                <a:ea typeface="+mn-ea"/>
                <a:cs typeface="Arial" charset="0"/>
                <a:sym typeface="Arial" charset="0"/>
              </a:rPr>
              <a:t>probability of success in the English 101 class.  Strategies include:</a:t>
            </a:r>
          </a:p>
        </p:txBody>
      </p:sp>
    </p:spTree>
    <p:extLst>
      <p:ext uri="{BB962C8B-B14F-4D97-AF65-F5344CB8AC3E}">
        <p14:creationId xmlns:p14="http://schemas.microsoft.com/office/powerpoint/2010/main" val="880910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714" name="Rectangle 25"/>
          <p:cNvSpPr>
            <a:spLocks/>
          </p:cNvSpPr>
          <p:nvPr/>
        </p:nvSpPr>
        <p:spPr bwMode="auto">
          <a:xfrm>
            <a:off x="0" y="228601"/>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EEECE1"/>
                </a:solidFill>
                <a:effectLst/>
                <a:uLnTx/>
                <a:uFillTx/>
                <a:latin typeface="Calibri"/>
                <a:ea typeface="Arial" charset="0"/>
                <a:cs typeface="Arial" charset="0"/>
                <a:sym typeface="Arial" charset="0"/>
              </a:rPr>
              <a:t>What an ALP class is not</a:t>
            </a:r>
            <a:endParaRPr kumimoji="0" lang="en-US" sz="3200" b="1" i="0" u="none" strike="noStrike" kern="1200" cap="none" spc="0" normalizeH="0" baseline="0" noProof="0" dirty="0">
              <a:ln>
                <a:noFill/>
              </a:ln>
              <a:solidFill>
                <a:srgbClr val="EEECE1"/>
              </a:solidFill>
              <a:effectLst/>
              <a:uLnTx/>
              <a:uFillTx/>
              <a:latin typeface="Calibri"/>
              <a:ea typeface="Arial" charset="0"/>
              <a:cs typeface="Arial" charset="0"/>
              <a:sym typeface="Arial" charset="0"/>
            </a:endParaRPr>
          </a:p>
        </p:txBody>
      </p:sp>
      <p:sp>
        <p:nvSpPr>
          <p:cNvPr id="6" name="TextBox 5"/>
          <p:cNvSpPr txBox="1"/>
          <p:nvPr/>
        </p:nvSpPr>
        <p:spPr>
          <a:xfrm>
            <a:off x="1752600" y="1295400"/>
            <a:ext cx="6324600" cy="510293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1200"/>
              </a:spcAft>
              <a:buClrTx/>
              <a:buSzPct val="88000"/>
              <a:buFontTx/>
              <a:buNone/>
              <a:tabLst/>
              <a:defRPr/>
            </a:pPr>
            <a:r>
              <a:rPr kumimoji="0" lang="en-US" sz="2800" b="0" i="0" u="none" strike="noStrike" kern="1200" cap="none" spc="0" normalizeH="0" baseline="0" noProof="0" dirty="0">
                <a:ln>
                  <a:noFill/>
                </a:ln>
                <a:solidFill>
                  <a:srgbClr val="000000"/>
                </a:solidFill>
                <a:effectLst/>
                <a:uLnTx/>
                <a:uFillTx/>
                <a:latin typeface="Gill Sans" charset="0"/>
                <a:ea typeface="+mn-ea"/>
                <a:cs typeface="Arial" charset="0"/>
                <a:sym typeface="Arial" charset="0"/>
              </a:rPr>
              <a:t> </a:t>
            </a:r>
          </a:p>
          <a:p>
            <a:pPr marL="223838" marR="0" lvl="0" indent="-223838" algn="l" defTabSz="914400" rtl="0" eaLnBrk="1" fontAlgn="base" latinLnBrk="0" hangingPunct="1">
              <a:lnSpc>
                <a:spcPct val="100000"/>
              </a:lnSpc>
              <a:spcBef>
                <a:spcPct val="0"/>
              </a:spcBef>
              <a:spcAft>
                <a:spcPts val="1200"/>
              </a:spcAft>
              <a:buClrTx/>
              <a:buSzPct val="88000"/>
              <a:buFontTx/>
              <a:buBlip>
                <a:blip r:embed="rId3"/>
              </a:buBlip>
              <a:tabLst/>
              <a:defRPr/>
            </a:pPr>
            <a:r>
              <a:rPr kumimoji="0" lang="en-US" sz="2800" b="0" i="0" u="none" strike="noStrike" kern="1200" cap="none" spc="0" normalizeH="0" baseline="0" noProof="0" dirty="0" smtClean="0">
                <a:ln>
                  <a:noFill/>
                </a:ln>
                <a:solidFill>
                  <a:srgbClr val="000000"/>
                </a:solidFill>
                <a:effectLst/>
                <a:uLnTx/>
                <a:uFillTx/>
                <a:latin typeface="Gill Sans" charset="0"/>
                <a:ea typeface="+mn-ea"/>
                <a:cs typeface="Arial" charset="0"/>
                <a:sym typeface="Arial" charset="0"/>
              </a:rPr>
              <a:t> A </a:t>
            </a:r>
            <a:r>
              <a:rPr kumimoji="0" lang="en-US" sz="2800" b="0" i="0" u="none" strike="noStrike" kern="1200" cap="none" spc="0" normalizeH="0" baseline="0" noProof="0" dirty="0">
                <a:ln>
                  <a:noFill/>
                </a:ln>
                <a:solidFill>
                  <a:srgbClr val="000000"/>
                </a:solidFill>
                <a:effectLst/>
                <a:uLnTx/>
                <a:uFillTx/>
                <a:latin typeface="Gill Sans" charset="0"/>
                <a:ea typeface="+mn-ea"/>
                <a:cs typeface="Arial" charset="0"/>
                <a:sym typeface="Arial" charset="0"/>
              </a:rPr>
              <a:t>study hall: students working on </a:t>
            </a:r>
            <a:r>
              <a:rPr kumimoji="0" lang="en-US" sz="2800" b="0" i="0" u="none" strike="noStrike" kern="1200" cap="none" spc="0" normalizeH="0" baseline="0" noProof="0" dirty="0" smtClean="0">
                <a:ln>
                  <a:noFill/>
                </a:ln>
                <a:solidFill>
                  <a:srgbClr val="000000"/>
                </a:solidFill>
                <a:effectLst/>
                <a:uLnTx/>
                <a:uFillTx/>
                <a:latin typeface="Gill Sans" charset="0"/>
                <a:ea typeface="+mn-ea"/>
                <a:cs typeface="Arial" charset="0"/>
                <a:sym typeface="Arial" charset="0"/>
              </a:rPr>
              <a:t>    their </a:t>
            </a:r>
            <a:r>
              <a:rPr kumimoji="0" lang="en-US" sz="2800" b="0" i="0" u="none" strike="noStrike" kern="1200" cap="none" spc="0" normalizeH="0" baseline="0" noProof="0" dirty="0">
                <a:ln>
                  <a:noFill/>
                </a:ln>
                <a:solidFill>
                  <a:srgbClr val="000000"/>
                </a:solidFill>
                <a:effectLst/>
                <a:uLnTx/>
                <a:uFillTx/>
                <a:latin typeface="Gill Sans" charset="0"/>
                <a:ea typeface="+mn-ea"/>
                <a:cs typeface="Arial" charset="0"/>
                <a:sym typeface="Arial" charset="0"/>
              </a:rPr>
              <a:t>own</a:t>
            </a:r>
          </a:p>
          <a:p>
            <a:pPr marL="0" marR="0" lvl="0" indent="0" algn="l" defTabSz="914400" rtl="0" eaLnBrk="1" fontAlgn="base" latinLnBrk="0" hangingPunct="1">
              <a:lnSpc>
                <a:spcPct val="100000"/>
              </a:lnSpc>
              <a:spcBef>
                <a:spcPct val="0"/>
              </a:spcBef>
              <a:spcAft>
                <a:spcPts val="1200"/>
              </a:spcAft>
              <a:buClrTx/>
              <a:buSzPct val="88000"/>
              <a:buFontTx/>
              <a:buNone/>
              <a:tabLst/>
              <a:defRPr/>
            </a:pPr>
            <a:r>
              <a:rPr kumimoji="0" lang="en-US" sz="2800" b="0" i="0" u="none" strike="noStrike" kern="1200" cap="none" spc="0" normalizeH="0" baseline="0" noProof="0" dirty="0">
                <a:ln>
                  <a:noFill/>
                </a:ln>
                <a:solidFill>
                  <a:srgbClr val="000000"/>
                </a:solidFill>
                <a:effectLst/>
                <a:uLnTx/>
                <a:uFillTx/>
                <a:latin typeface="Gill Sans" charset="0"/>
                <a:ea typeface="+mn-ea"/>
                <a:cs typeface="Arial" charset="0"/>
                <a:sym typeface="Arial" charset="0"/>
              </a:rPr>
              <a:t> </a:t>
            </a:r>
            <a:endParaRPr kumimoji="0" lang="en-US" sz="2800" b="1" i="0" u="none" strike="noStrike" kern="1200" cap="none" spc="0" normalizeH="0" baseline="0" noProof="0" dirty="0">
              <a:ln>
                <a:noFill/>
              </a:ln>
              <a:solidFill>
                <a:srgbClr val="000000"/>
              </a:solidFill>
              <a:effectLst/>
              <a:uLnTx/>
              <a:uFillTx/>
              <a:latin typeface="Gill Sans" charset="0"/>
              <a:ea typeface="+mn-ea"/>
              <a:cs typeface="Arial" charset="0"/>
              <a:sym typeface="Arial" charset="0"/>
            </a:endParaRPr>
          </a:p>
          <a:p>
            <a:pPr marL="223838" marR="0" lvl="0" indent="-223838" algn="l" defTabSz="914400" rtl="0" eaLnBrk="1" fontAlgn="base" latinLnBrk="0" hangingPunct="1">
              <a:lnSpc>
                <a:spcPct val="100000"/>
              </a:lnSpc>
              <a:spcBef>
                <a:spcPct val="0"/>
              </a:spcBef>
              <a:spcAft>
                <a:spcPts val="1200"/>
              </a:spcAft>
              <a:buClrTx/>
              <a:buSzPct val="88000"/>
              <a:buFontTx/>
              <a:buBlip>
                <a:blip r:embed="rId3"/>
              </a:buBlip>
              <a:tabLst/>
              <a:defRPr/>
            </a:pPr>
            <a:r>
              <a:rPr kumimoji="0" lang="en-US" sz="2800" b="0" i="0" u="none" strike="noStrike" kern="1200" cap="none" spc="0" normalizeH="0" baseline="0" noProof="0" dirty="0">
                <a:ln>
                  <a:noFill/>
                </a:ln>
                <a:solidFill>
                  <a:srgbClr val="000000"/>
                </a:solidFill>
                <a:effectLst/>
                <a:uLnTx/>
                <a:uFillTx/>
                <a:latin typeface="Gill Sans" charset="0"/>
                <a:ea typeface="+mn-ea"/>
                <a:cs typeface="Arial" charset="0"/>
                <a:sym typeface="Arial" charset="0"/>
              </a:rPr>
              <a:t> </a:t>
            </a:r>
            <a:r>
              <a:rPr kumimoji="0" lang="en-US" sz="2800" b="0" i="0" u="none" strike="noStrike" kern="1200" cap="none" spc="0" normalizeH="0" baseline="0" noProof="0" dirty="0" smtClean="0">
                <a:ln>
                  <a:noFill/>
                </a:ln>
                <a:solidFill>
                  <a:srgbClr val="000000"/>
                </a:solidFill>
                <a:effectLst/>
                <a:uLnTx/>
                <a:uFillTx/>
                <a:latin typeface="Gill Sans" charset="0"/>
                <a:ea typeface="+mn-ea"/>
                <a:cs typeface="Arial" charset="0"/>
                <a:sym typeface="Arial" charset="0"/>
              </a:rPr>
              <a:t>A </a:t>
            </a:r>
            <a:r>
              <a:rPr kumimoji="0" lang="en-US" sz="2800" b="0" i="0" u="none" strike="noStrike" kern="1200" cap="none" spc="0" normalizeH="0" baseline="0" noProof="0" dirty="0">
                <a:ln>
                  <a:noFill/>
                </a:ln>
                <a:solidFill>
                  <a:srgbClr val="000000"/>
                </a:solidFill>
                <a:effectLst/>
                <a:uLnTx/>
                <a:uFillTx/>
                <a:latin typeface="Gill Sans" charset="0"/>
                <a:ea typeface="+mn-ea"/>
                <a:cs typeface="Arial" charset="0"/>
                <a:sym typeface="Arial" charset="0"/>
              </a:rPr>
              <a:t>class mainly focused on grammar</a:t>
            </a:r>
          </a:p>
          <a:p>
            <a:pPr marL="0" marR="0" lvl="0" indent="0" algn="l" defTabSz="914400" rtl="0" eaLnBrk="1" fontAlgn="base" latinLnBrk="0" hangingPunct="1">
              <a:lnSpc>
                <a:spcPct val="100000"/>
              </a:lnSpc>
              <a:spcBef>
                <a:spcPct val="0"/>
              </a:spcBef>
              <a:spcAft>
                <a:spcPts val="1200"/>
              </a:spcAft>
              <a:buClrTx/>
              <a:buSzPct val="88000"/>
              <a:buFontTx/>
              <a:buNone/>
              <a:tabLst/>
              <a:defRPr/>
            </a:pPr>
            <a:endParaRPr kumimoji="0" lang="en-US" sz="2800" b="0" i="0" u="none" strike="noStrike" kern="1200" cap="none" spc="0" normalizeH="0" baseline="0" noProof="0" dirty="0">
              <a:ln>
                <a:noFill/>
              </a:ln>
              <a:solidFill>
                <a:srgbClr val="000000"/>
              </a:solidFill>
              <a:effectLst/>
              <a:uLnTx/>
              <a:uFillTx/>
              <a:latin typeface="Gill Sans" charset="0"/>
              <a:ea typeface="+mn-ea"/>
              <a:cs typeface="Arial" charset="0"/>
              <a:sym typeface="Arial" charset="0"/>
            </a:endParaRPr>
          </a:p>
          <a:p>
            <a:pPr marL="223838" marR="0" lvl="0" indent="-223838" algn="l" defTabSz="914400" rtl="0" eaLnBrk="1" fontAlgn="base" latinLnBrk="0" hangingPunct="1">
              <a:lnSpc>
                <a:spcPct val="100000"/>
              </a:lnSpc>
              <a:spcBef>
                <a:spcPct val="0"/>
              </a:spcBef>
              <a:spcAft>
                <a:spcPts val="1200"/>
              </a:spcAft>
              <a:buClrTx/>
              <a:buSzPct val="88000"/>
              <a:buFontTx/>
              <a:buBlip>
                <a:blip r:embed="rId3"/>
              </a:buBlip>
              <a:tabLst/>
              <a:defRPr/>
            </a:pPr>
            <a:r>
              <a:rPr kumimoji="0" lang="en-US" sz="2800" b="0" i="0" u="none" strike="noStrike" kern="1200" cap="none" spc="0" normalizeH="0" baseline="0" noProof="0" dirty="0">
                <a:ln>
                  <a:noFill/>
                </a:ln>
                <a:solidFill>
                  <a:srgbClr val="000000"/>
                </a:solidFill>
                <a:effectLst/>
                <a:uLnTx/>
                <a:uFillTx/>
                <a:latin typeface="Gill Sans" charset="0"/>
                <a:ea typeface="+mn-ea"/>
                <a:cs typeface="Arial" charset="0"/>
                <a:sym typeface="Arial" charset="0"/>
              </a:rPr>
              <a:t> </a:t>
            </a:r>
            <a:r>
              <a:rPr kumimoji="0" lang="en-US" sz="2800" b="0" i="0" u="none" strike="noStrike" kern="1200" cap="none" spc="0" normalizeH="0" baseline="0" noProof="0" dirty="0" smtClean="0">
                <a:ln>
                  <a:noFill/>
                </a:ln>
                <a:solidFill>
                  <a:srgbClr val="000000"/>
                </a:solidFill>
                <a:effectLst/>
                <a:uLnTx/>
                <a:uFillTx/>
                <a:latin typeface="Gill Sans" charset="0"/>
                <a:ea typeface="+mn-ea"/>
                <a:cs typeface="Arial" charset="0"/>
                <a:sym typeface="Arial" charset="0"/>
              </a:rPr>
              <a:t>A </a:t>
            </a:r>
            <a:r>
              <a:rPr kumimoji="0" lang="en-US" sz="2800" b="0" i="0" u="none" strike="noStrike" kern="1200" cap="none" spc="0" normalizeH="0" baseline="0" noProof="0" dirty="0">
                <a:ln>
                  <a:noFill/>
                </a:ln>
                <a:solidFill>
                  <a:srgbClr val="000000"/>
                </a:solidFill>
                <a:effectLst/>
                <a:uLnTx/>
                <a:uFillTx/>
                <a:latin typeface="Gill Sans" charset="0"/>
                <a:ea typeface="+mn-ea"/>
                <a:cs typeface="Arial" charset="0"/>
                <a:sym typeface="Arial" charset="0"/>
              </a:rPr>
              <a:t>class consisting only of </a:t>
            </a:r>
            <a:r>
              <a:rPr kumimoji="0" lang="en-US" sz="2800" b="0" i="0" u="none" strike="noStrike" kern="1200" cap="none" spc="0" normalizeH="0" baseline="0" noProof="0" dirty="0" smtClean="0">
                <a:ln>
                  <a:noFill/>
                </a:ln>
                <a:solidFill>
                  <a:srgbClr val="000000"/>
                </a:solidFill>
                <a:effectLst/>
                <a:uLnTx/>
                <a:uFillTx/>
                <a:latin typeface="Gill Sans" charset="0"/>
                <a:ea typeface="+mn-ea"/>
                <a:cs typeface="Arial" charset="0"/>
                <a:sym typeface="Arial" charset="0"/>
              </a:rPr>
              <a:t>computer- assisted learning</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795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59" name="Group 18"/>
          <p:cNvGrpSpPr>
            <a:grpSpLocks/>
          </p:cNvGrpSpPr>
          <p:nvPr/>
        </p:nvGrpSpPr>
        <p:grpSpPr bwMode="auto">
          <a:xfrm>
            <a:off x="180975" y="4876800"/>
            <a:ext cx="8683626" cy="276225"/>
            <a:chOff x="-38" y="0"/>
            <a:chExt cx="5470" cy="174"/>
          </a:xfrm>
        </p:grpSpPr>
        <p:sp>
          <p:nvSpPr>
            <p:cNvPr id="31767" name="Line 19"/>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mn-ea"/>
                <a:cs typeface="+mn-cs"/>
                <a:sym typeface="Gill Sans" charset="0"/>
              </a:endParaRPr>
            </a:p>
          </p:txBody>
        </p:sp>
        <p:sp>
          <p:nvSpPr>
            <p:cNvPr id="31768" name="Rectangle 20"/>
            <p:cNvSpPr>
              <a:spLocks/>
            </p:cNvSpPr>
            <p:nvPr/>
          </p:nvSpPr>
          <p:spPr bwMode="auto">
            <a:xfrm>
              <a:off x="-38" y="0"/>
              <a:ext cx="29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charset="0"/>
                  <a:ea typeface="+mn-ea"/>
                  <a:cs typeface="Arial" charset="0"/>
                  <a:sym typeface="Arial" charset="0"/>
                </a:rPr>
                <a:t>20%</a:t>
              </a:r>
            </a:p>
          </p:txBody>
        </p:sp>
      </p:grpSp>
      <p:grpSp>
        <p:nvGrpSpPr>
          <p:cNvPr id="31746" name="Group 1"/>
          <p:cNvGrpSpPr>
            <a:grpSpLocks/>
          </p:cNvGrpSpPr>
          <p:nvPr/>
        </p:nvGrpSpPr>
        <p:grpSpPr bwMode="auto">
          <a:xfrm>
            <a:off x="244473" y="3733800"/>
            <a:ext cx="8607426" cy="276225"/>
            <a:chOff x="10" y="0"/>
            <a:chExt cx="5422" cy="174"/>
          </a:xfrm>
        </p:grpSpPr>
        <p:sp>
          <p:nvSpPr>
            <p:cNvPr id="31771" name="Line 2"/>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mn-ea"/>
                <a:cs typeface="+mn-cs"/>
                <a:sym typeface="Gill Sans" charset="0"/>
              </a:endParaRPr>
            </a:p>
          </p:txBody>
        </p:sp>
        <p:sp>
          <p:nvSpPr>
            <p:cNvPr id="31772" name="Rectangle 3"/>
            <p:cNvSpPr>
              <a:spLocks/>
            </p:cNvSpPr>
            <p:nvPr/>
          </p:nvSpPr>
          <p:spPr bwMode="auto">
            <a:xfrm>
              <a:off x="10" y="0"/>
              <a:ext cx="2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sym typeface="Arial" charset="0"/>
                </a:rPr>
                <a:t>40</a:t>
              </a:r>
              <a:r>
                <a:rPr kumimoji="0" lang="en-US" sz="1800" b="0" i="0" u="none" strike="noStrike" kern="1200" cap="none" spc="0" normalizeH="0" baseline="0" noProof="0" dirty="0">
                  <a:ln>
                    <a:noFill/>
                  </a:ln>
                  <a:solidFill>
                    <a:srgbClr val="000000"/>
                  </a:solidFill>
                  <a:effectLst/>
                  <a:uLnTx/>
                  <a:uFillTx/>
                  <a:latin typeface="Gill Sans" charset="0"/>
                  <a:ea typeface="+mn-ea"/>
                  <a:cs typeface="Arial" charset="0"/>
                  <a:sym typeface="Arial" charset="0"/>
                </a:rPr>
                <a:t>%</a:t>
              </a:r>
            </a:p>
          </p:txBody>
        </p:sp>
      </p:grpSp>
      <p:sp>
        <p:nvSpPr>
          <p:cNvPr id="28" name="Rectangle 27"/>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Gill Sans" charset="0"/>
            </a:endParaRPr>
          </a:p>
        </p:txBody>
      </p:sp>
      <p:sp>
        <p:nvSpPr>
          <p:cNvPr id="31755" name="Rectangle 12"/>
          <p:cNvSpPr>
            <a:spLocks/>
          </p:cNvSpPr>
          <p:nvPr/>
        </p:nvSpPr>
        <p:spPr bwMode="auto">
          <a:xfrm>
            <a:off x="609600" y="35858"/>
            <a:ext cx="8178800" cy="87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Arial" charset="0"/>
                <a:sym typeface="Arial" charset="0"/>
              </a:rPr>
              <a:t>ENGL 101 Pass Rates</a:t>
            </a:r>
          </a:p>
        </p:txBody>
      </p:sp>
      <p:sp>
        <p:nvSpPr>
          <p:cNvPr id="31756" name="Line 13"/>
          <p:cNvSpPr>
            <a:spLocks noChangeShapeType="1"/>
          </p:cNvSpPr>
          <p:nvPr/>
        </p:nvSpPr>
        <p:spPr bwMode="auto">
          <a:xfrm rot="10800000" flipH="1">
            <a:off x="785813" y="1371600"/>
            <a:ext cx="0" cy="496605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mn-ea"/>
              <a:cs typeface="+mn-cs"/>
              <a:sym typeface="Gill Sans" charset="0"/>
            </a:endParaRPr>
          </a:p>
        </p:txBody>
      </p:sp>
      <p:grpSp>
        <p:nvGrpSpPr>
          <p:cNvPr id="31757" name="Group 14"/>
          <p:cNvGrpSpPr>
            <a:grpSpLocks/>
          </p:cNvGrpSpPr>
          <p:nvPr/>
        </p:nvGrpSpPr>
        <p:grpSpPr bwMode="auto">
          <a:xfrm>
            <a:off x="222250" y="2590800"/>
            <a:ext cx="8604251" cy="276225"/>
            <a:chOff x="12" y="0"/>
            <a:chExt cx="5420" cy="174"/>
          </a:xfrm>
        </p:grpSpPr>
        <p:sp>
          <p:nvSpPr>
            <p:cNvPr id="31769" name="Line 15"/>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mn-ea"/>
                <a:cs typeface="+mn-cs"/>
                <a:sym typeface="Gill Sans" charset="0"/>
              </a:endParaRPr>
            </a:p>
          </p:txBody>
        </p:sp>
        <p:sp>
          <p:nvSpPr>
            <p:cNvPr id="31770" name="Rectangle 16"/>
            <p:cNvSpPr>
              <a:spLocks/>
            </p:cNvSpPr>
            <p:nvPr/>
          </p:nvSpPr>
          <p:spPr bwMode="auto">
            <a:xfrm>
              <a:off x="12" y="0"/>
              <a:ext cx="2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sym typeface="Arial" charset="0"/>
                </a:rPr>
                <a:t>60</a:t>
              </a:r>
              <a:r>
                <a:rPr kumimoji="0" lang="en-US" sz="1800" b="0" i="0" u="none" strike="noStrike" kern="1200" cap="none" spc="0" normalizeH="0" baseline="0" noProof="0" dirty="0">
                  <a:ln>
                    <a:noFill/>
                  </a:ln>
                  <a:solidFill>
                    <a:srgbClr val="000000"/>
                  </a:solidFill>
                  <a:effectLst/>
                  <a:uLnTx/>
                  <a:uFillTx/>
                  <a:latin typeface="Gill Sans" charset="0"/>
                  <a:ea typeface="+mn-ea"/>
                  <a:cs typeface="Arial" charset="0"/>
                  <a:sym typeface="Arial" charset="0"/>
                </a:rPr>
                <a:t>%</a:t>
              </a:r>
            </a:p>
          </p:txBody>
        </p:sp>
      </p:grpSp>
      <p:sp>
        <p:nvSpPr>
          <p:cNvPr id="54" name="Rectangle 26"/>
          <p:cNvSpPr>
            <a:spLocks/>
          </p:cNvSpPr>
          <p:nvPr/>
        </p:nvSpPr>
        <p:spPr bwMode="auto">
          <a:xfrm>
            <a:off x="2636611" y="6083702"/>
            <a:ext cx="65210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Gill Sans" charset="0"/>
                <a:sym typeface="Gill Sans" charset="0"/>
              </a:rPr>
              <a:t>Fall</a:t>
            </a:r>
          </a:p>
          <a:p>
            <a:pPr marL="39688"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Gill Sans" charset="0"/>
                <a:sym typeface="Gill Sans" charset="0"/>
              </a:rPr>
              <a:t>2012</a:t>
            </a:r>
            <a:endParaRPr kumimoji="0" lang="en-US" sz="2000" b="0" i="0" u="none" strike="noStrike" kern="1200" cap="none" spc="0" normalizeH="0" baseline="0" noProof="0" dirty="0">
              <a:ln>
                <a:noFill/>
              </a:ln>
              <a:solidFill>
                <a:srgbClr val="000000"/>
              </a:solidFill>
              <a:effectLst/>
              <a:uLnTx/>
              <a:uFillTx/>
              <a:latin typeface="Arial"/>
              <a:ea typeface="+mn-ea"/>
              <a:cs typeface="Gill Sans" charset="0"/>
              <a:sym typeface="Gill Sans" charset="0"/>
            </a:endParaRPr>
          </a:p>
        </p:txBody>
      </p:sp>
      <p:sp>
        <p:nvSpPr>
          <p:cNvPr id="39" name="Rectangle 26"/>
          <p:cNvSpPr>
            <a:spLocks/>
          </p:cNvSpPr>
          <p:nvPr/>
        </p:nvSpPr>
        <p:spPr bwMode="auto">
          <a:xfrm>
            <a:off x="4067140" y="6105346"/>
            <a:ext cx="65210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Gill Sans" charset="0"/>
                <a:sym typeface="Gill Sans" charset="0"/>
              </a:rPr>
              <a:t>Fall</a:t>
            </a:r>
          </a:p>
          <a:p>
            <a:pPr marL="39688"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Gill Sans" charset="0"/>
                <a:sym typeface="Gill Sans" charset="0"/>
              </a:rPr>
              <a:t>2013</a:t>
            </a:r>
            <a:endParaRPr kumimoji="0" lang="en-US" sz="2000" b="0" i="0" u="none" strike="noStrike" kern="1200" cap="none" spc="0" normalizeH="0" baseline="0" noProof="0" dirty="0">
              <a:ln>
                <a:noFill/>
              </a:ln>
              <a:solidFill>
                <a:srgbClr val="000000"/>
              </a:solidFill>
              <a:effectLst/>
              <a:uLnTx/>
              <a:uFillTx/>
              <a:latin typeface="Arial"/>
              <a:ea typeface="+mn-ea"/>
              <a:cs typeface="Gill Sans" charset="0"/>
              <a:sym typeface="Gill Sans" charset="0"/>
            </a:endParaRPr>
          </a:p>
        </p:txBody>
      </p:sp>
      <p:sp>
        <p:nvSpPr>
          <p:cNvPr id="40" name="Rectangle 26"/>
          <p:cNvSpPr>
            <a:spLocks/>
          </p:cNvSpPr>
          <p:nvPr/>
        </p:nvSpPr>
        <p:spPr bwMode="auto">
          <a:xfrm>
            <a:off x="5231156" y="6139079"/>
            <a:ext cx="65210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Gill Sans" charset="0"/>
                <a:sym typeface="Gill Sans" charset="0"/>
              </a:rPr>
              <a:t>Fall</a:t>
            </a:r>
          </a:p>
          <a:p>
            <a:pPr marL="39688"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Gill Sans" charset="0"/>
                <a:sym typeface="Gill Sans" charset="0"/>
              </a:rPr>
              <a:t>2014</a:t>
            </a:r>
            <a:endParaRPr kumimoji="0" lang="en-US" sz="2000" b="0" i="0" u="none" strike="noStrike" kern="1200" cap="none" spc="0" normalizeH="0" baseline="0" noProof="0" dirty="0">
              <a:ln>
                <a:noFill/>
              </a:ln>
              <a:solidFill>
                <a:srgbClr val="000000"/>
              </a:solidFill>
              <a:effectLst/>
              <a:uLnTx/>
              <a:uFillTx/>
              <a:latin typeface="Arial"/>
              <a:ea typeface="+mn-ea"/>
              <a:cs typeface="Gill Sans" charset="0"/>
              <a:sym typeface="Gill Sans" charset="0"/>
            </a:endParaRPr>
          </a:p>
        </p:txBody>
      </p:sp>
      <p:sp>
        <p:nvSpPr>
          <p:cNvPr id="3" name="TextBox 2"/>
          <p:cNvSpPr txBox="1"/>
          <p:nvPr/>
        </p:nvSpPr>
        <p:spPr>
          <a:xfrm>
            <a:off x="7014289" y="2098297"/>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sym typeface="Gill Sans" charset="0"/>
            </a:endParaRPr>
          </a:p>
        </p:txBody>
      </p:sp>
      <p:sp>
        <p:nvSpPr>
          <p:cNvPr id="29" name="Rectangle 26"/>
          <p:cNvSpPr>
            <a:spLocks/>
          </p:cNvSpPr>
          <p:nvPr/>
        </p:nvSpPr>
        <p:spPr bwMode="auto">
          <a:xfrm>
            <a:off x="6568426" y="6083739"/>
            <a:ext cx="65210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Gill Sans" charset="0"/>
                <a:sym typeface="Gill Sans" charset="0"/>
              </a:rPr>
              <a:t>Fall</a:t>
            </a:r>
          </a:p>
          <a:p>
            <a:pPr marL="39688"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Gill Sans" charset="0"/>
                <a:sym typeface="Gill Sans" charset="0"/>
              </a:rPr>
              <a:t>2015</a:t>
            </a:r>
            <a:endParaRPr kumimoji="0" lang="en-US" sz="2000" b="0" i="0" u="none" strike="noStrike" kern="1200" cap="none" spc="0" normalizeH="0" baseline="0" noProof="0" dirty="0">
              <a:ln>
                <a:noFill/>
              </a:ln>
              <a:solidFill>
                <a:srgbClr val="000000"/>
              </a:solidFill>
              <a:effectLst/>
              <a:uLnTx/>
              <a:uFillTx/>
              <a:latin typeface="Arial"/>
              <a:ea typeface="+mn-ea"/>
              <a:cs typeface="Gill Sans" charset="0"/>
              <a:sym typeface="Gill Sans" charset="0"/>
            </a:endParaRPr>
          </a:p>
        </p:txBody>
      </p:sp>
      <p:sp>
        <p:nvSpPr>
          <p:cNvPr id="30" name="Rectangle 26"/>
          <p:cNvSpPr>
            <a:spLocks/>
          </p:cNvSpPr>
          <p:nvPr/>
        </p:nvSpPr>
        <p:spPr bwMode="auto">
          <a:xfrm>
            <a:off x="1269573" y="6096000"/>
            <a:ext cx="63305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Gill Sans" charset="0"/>
                <a:sym typeface="Gill Sans" charset="0"/>
              </a:rPr>
              <a:t>Fall</a:t>
            </a:r>
          </a:p>
          <a:p>
            <a:pPr marL="39688"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Gill Sans" charset="0"/>
                <a:sym typeface="Gill Sans" charset="0"/>
              </a:rPr>
              <a:t>2011</a:t>
            </a:r>
            <a:endParaRPr kumimoji="0" lang="en-US" sz="2000" b="0" i="0" u="none" strike="noStrike" kern="1200" cap="none" spc="0" normalizeH="0" baseline="0" noProof="0" dirty="0">
              <a:ln>
                <a:noFill/>
              </a:ln>
              <a:solidFill>
                <a:srgbClr val="000000"/>
              </a:solidFill>
              <a:effectLst/>
              <a:uLnTx/>
              <a:uFillTx/>
              <a:latin typeface="Arial"/>
              <a:ea typeface="+mn-ea"/>
              <a:cs typeface="Gill Sans" charset="0"/>
              <a:sym typeface="Gill Sans" charset="0"/>
            </a:endParaRPr>
          </a:p>
        </p:txBody>
      </p:sp>
      <p:grpSp>
        <p:nvGrpSpPr>
          <p:cNvPr id="33" name="Group 14"/>
          <p:cNvGrpSpPr>
            <a:grpSpLocks/>
          </p:cNvGrpSpPr>
          <p:nvPr/>
        </p:nvGrpSpPr>
        <p:grpSpPr bwMode="auto">
          <a:xfrm>
            <a:off x="222250" y="1447800"/>
            <a:ext cx="8604251" cy="276225"/>
            <a:chOff x="12" y="0"/>
            <a:chExt cx="5420" cy="174"/>
          </a:xfrm>
        </p:grpSpPr>
        <p:sp>
          <p:nvSpPr>
            <p:cNvPr id="34" name="Line 15"/>
            <p:cNvSpPr>
              <a:spLocks noChangeShapeType="1"/>
            </p:cNvSpPr>
            <p:nvPr/>
          </p:nvSpPr>
          <p:spPr bwMode="auto">
            <a:xfrm>
              <a:off x="344" y="96"/>
              <a:ext cx="5088"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mn-ea"/>
                <a:cs typeface="+mn-cs"/>
                <a:sym typeface="Gill Sans" charset="0"/>
              </a:endParaRPr>
            </a:p>
          </p:txBody>
        </p:sp>
        <p:sp>
          <p:nvSpPr>
            <p:cNvPr id="35" name="Rectangle 16"/>
            <p:cNvSpPr>
              <a:spLocks/>
            </p:cNvSpPr>
            <p:nvPr/>
          </p:nvSpPr>
          <p:spPr bwMode="auto">
            <a:xfrm>
              <a:off x="12" y="0"/>
              <a:ext cx="2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charset="0"/>
                  <a:sym typeface="Arial" charset="0"/>
                </a:rPr>
                <a:t>80</a:t>
              </a:r>
              <a:r>
                <a:rPr kumimoji="0" lang="en-US" sz="1800" b="0" i="0" u="none" strike="noStrike" kern="1200" cap="none" spc="0" normalizeH="0" baseline="0" noProof="0" dirty="0">
                  <a:ln>
                    <a:noFill/>
                  </a:ln>
                  <a:solidFill>
                    <a:srgbClr val="000000"/>
                  </a:solidFill>
                  <a:effectLst/>
                  <a:uLnTx/>
                  <a:uFillTx/>
                  <a:latin typeface="Gill Sans" charset="0"/>
                  <a:ea typeface="+mn-ea"/>
                  <a:cs typeface="Arial" charset="0"/>
                  <a:sym typeface="Arial" charset="0"/>
                </a:rPr>
                <a:t>%</a:t>
              </a:r>
            </a:p>
          </p:txBody>
        </p:sp>
      </p:grpSp>
      <p:sp>
        <p:nvSpPr>
          <p:cNvPr id="31764" name="Line 27"/>
          <p:cNvSpPr>
            <a:spLocks noChangeShapeType="1"/>
          </p:cNvSpPr>
          <p:nvPr/>
        </p:nvSpPr>
        <p:spPr bwMode="auto">
          <a:xfrm>
            <a:off x="457200" y="6019800"/>
            <a:ext cx="83820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mn-ea"/>
              <a:cs typeface="+mn-cs"/>
              <a:sym typeface="Gill Sans" charset="0"/>
            </a:endParaRPr>
          </a:p>
        </p:txBody>
      </p:sp>
      <p:grpSp>
        <p:nvGrpSpPr>
          <p:cNvPr id="8" name="Group 7"/>
          <p:cNvGrpSpPr/>
          <p:nvPr/>
        </p:nvGrpSpPr>
        <p:grpSpPr>
          <a:xfrm>
            <a:off x="1607706" y="2275369"/>
            <a:ext cx="5804686" cy="3784195"/>
            <a:chOff x="1600200" y="2328364"/>
            <a:chExt cx="5804686" cy="3784195"/>
          </a:xfrm>
        </p:grpSpPr>
        <p:grpSp>
          <p:nvGrpSpPr>
            <p:cNvPr id="5" name="Group 4"/>
            <p:cNvGrpSpPr/>
            <p:nvPr/>
          </p:nvGrpSpPr>
          <p:grpSpPr>
            <a:xfrm>
              <a:off x="1600200" y="3100995"/>
              <a:ext cx="533400" cy="2929274"/>
              <a:chOff x="1676400" y="3100995"/>
              <a:chExt cx="533400" cy="2929274"/>
            </a:xfrm>
          </p:grpSpPr>
          <p:sp>
            <p:nvSpPr>
              <p:cNvPr id="52" name="Rectangle 17"/>
              <p:cNvSpPr>
                <a:spLocks/>
              </p:cNvSpPr>
              <p:nvPr/>
            </p:nvSpPr>
            <p:spPr bwMode="auto">
              <a:xfrm>
                <a:off x="1676400" y="3100995"/>
                <a:ext cx="533400" cy="2909484"/>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Gill Sans" charset="0"/>
                    <a:ea typeface="ＭＳ Ｐゴシック" charset="-128"/>
                    <a:cs typeface="ＭＳ Ｐゴシック" charset="-128"/>
                    <a:sym typeface="Gill Sans" charset="0"/>
                  </a:rPr>
                  <a:t>57%</a:t>
                </a:r>
                <a:endParaRPr kumimoji="0" lang="en-US" sz="1800" b="0" i="0" u="none" strike="noStrike" kern="1200" cap="none" spc="0" normalizeH="0" baseline="0" noProof="0" dirty="0">
                  <a:ln>
                    <a:noFill/>
                  </a:ln>
                  <a:solidFill>
                    <a:srgbClr val="FFFFFF"/>
                  </a:solidFill>
                  <a:effectLst/>
                  <a:uLnTx/>
                  <a:uFillTx/>
                  <a:latin typeface="Gill Sans" charset="0"/>
                  <a:ea typeface="ＭＳ Ｐゴシック" charset="-128"/>
                  <a:cs typeface="ＭＳ Ｐゴシック" charset="-128"/>
                  <a:sym typeface="Gill Sans" charset="0"/>
                </a:endParaRPr>
              </a:p>
            </p:txBody>
          </p:sp>
          <p:sp>
            <p:nvSpPr>
              <p:cNvPr id="2" name="TextBox 1"/>
              <p:cNvSpPr txBox="1"/>
              <p:nvPr/>
            </p:nvSpPr>
            <p:spPr>
              <a:xfrm rot="16200000">
                <a:off x="1501685" y="5396442"/>
                <a:ext cx="8675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a:ea typeface="+mn-ea"/>
                    <a:cs typeface="+mn-cs"/>
                    <a:sym typeface="Gill Sans" charset="0"/>
                  </a:rPr>
                  <a:t>N=550</a:t>
                </a:r>
                <a:endParaRPr kumimoji="0" lang="en-US" sz="2000" b="0" i="0" u="none" strike="noStrike" kern="1200" cap="none" spc="0" normalizeH="0" baseline="0" noProof="0" dirty="0">
                  <a:ln>
                    <a:noFill/>
                  </a:ln>
                  <a:solidFill>
                    <a:prstClr val="white"/>
                  </a:solidFill>
                  <a:effectLst/>
                  <a:uLnTx/>
                  <a:uFillTx/>
                  <a:latin typeface="Calibri"/>
                  <a:ea typeface="+mn-ea"/>
                  <a:cs typeface="+mn-cs"/>
                  <a:sym typeface="Gill Sans" charset="0"/>
                </a:endParaRPr>
              </a:p>
            </p:txBody>
          </p:sp>
        </p:grpSp>
        <p:grpSp>
          <p:nvGrpSpPr>
            <p:cNvPr id="38" name="Group 37"/>
            <p:cNvGrpSpPr/>
            <p:nvPr/>
          </p:nvGrpSpPr>
          <p:grpSpPr>
            <a:xfrm>
              <a:off x="2944858" y="2484189"/>
              <a:ext cx="533400" cy="3628370"/>
              <a:chOff x="1420858" y="2484189"/>
              <a:chExt cx="533400" cy="3628370"/>
            </a:xfrm>
          </p:grpSpPr>
          <p:sp>
            <p:nvSpPr>
              <p:cNvPr id="41" name="Rectangle 17"/>
              <p:cNvSpPr>
                <a:spLocks/>
              </p:cNvSpPr>
              <p:nvPr/>
            </p:nvSpPr>
            <p:spPr bwMode="auto">
              <a:xfrm>
                <a:off x="1420858" y="2484189"/>
                <a:ext cx="533400" cy="3628370"/>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Gill Sans" charset="0"/>
                    <a:ea typeface="ＭＳ Ｐゴシック" charset="-128"/>
                    <a:cs typeface="ＭＳ Ｐゴシック" charset="-128"/>
                    <a:sym typeface="Gill Sans" charset="0"/>
                  </a:rPr>
                  <a:t>62%</a:t>
                </a:r>
                <a:endParaRPr kumimoji="0" lang="en-US" sz="1800" b="0" i="0" u="none" strike="noStrike" kern="1200" cap="none" spc="0" normalizeH="0" baseline="0" noProof="0" dirty="0">
                  <a:ln>
                    <a:noFill/>
                  </a:ln>
                  <a:solidFill>
                    <a:srgbClr val="FFFFFF"/>
                  </a:solidFill>
                  <a:effectLst/>
                  <a:uLnTx/>
                  <a:uFillTx/>
                  <a:latin typeface="Gill Sans" charset="0"/>
                  <a:ea typeface="ＭＳ Ｐゴシック" charset="-128"/>
                  <a:cs typeface="ＭＳ Ｐゴシック" charset="-128"/>
                  <a:sym typeface="Gill Sans" charset="0"/>
                </a:endParaRPr>
              </a:p>
            </p:txBody>
          </p:sp>
          <p:sp>
            <p:nvSpPr>
              <p:cNvPr id="42" name="TextBox 41"/>
              <p:cNvSpPr txBox="1"/>
              <p:nvPr/>
            </p:nvSpPr>
            <p:spPr>
              <a:xfrm rot="16200000">
                <a:off x="1253786" y="5407404"/>
                <a:ext cx="8675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a:ea typeface="+mn-ea"/>
                    <a:cs typeface="+mn-cs"/>
                    <a:sym typeface="Gill Sans" charset="0"/>
                  </a:rPr>
                  <a:t>N=590</a:t>
                </a:r>
                <a:endParaRPr kumimoji="0" lang="en-US" sz="2000" b="0" i="0" u="none" strike="noStrike" kern="1200" cap="none" spc="0" normalizeH="0" baseline="0" noProof="0" dirty="0">
                  <a:ln>
                    <a:noFill/>
                  </a:ln>
                  <a:solidFill>
                    <a:prstClr val="white"/>
                  </a:solidFill>
                  <a:effectLst/>
                  <a:uLnTx/>
                  <a:uFillTx/>
                  <a:latin typeface="Calibri"/>
                  <a:ea typeface="+mn-ea"/>
                  <a:cs typeface="+mn-cs"/>
                  <a:sym typeface="Gill Sans" charset="0"/>
                </a:endParaRPr>
              </a:p>
            </p:txBody>
          </p:sp>
        </p:grpSp>
        <p:grpSp>
          <p:nvGrpSpPr>
            <p:cNvPr id="51" name="Group 50"/>
            <p:cNvGrpSpPr/>
            <p:nvPr/>
          </p:nvGrpSpPr>
          <p:grpSpPr>
            <a:xfrm>
              <a:off x="4277264" y="2607359"/>
              <a:ext cx="533400" cy="3429000"/>
              <a:chOff x="1076864" y="2607359"/>
              <a:chExt cx="533400" cy="3429000"/>
            </a:xfrm>
          </p:grpSpPr>
          <p:sp>
            <p:nvSpPr>
              <p:cNvPr id="55" name="Rectangle 17"/>
              <p:cNvSpPr>
                <a:spLocks/>
              </p:cNvSpPr>
              <p:nvPr/>
            </p:nvSpPr>
            <p:spPr bwMode="auto">
              <a:xfrm>
                <a:off x="1076864" y="2607359"/>
                <a:ext cx="533400" cy="3429000"/>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Gill Sans" charset="0"/>
                    <a:ea typeface="ＭＳ Ｐゴシック" charset="-128"/>
                    <a:cs typeface="ＭＳ Ｐゴシック" charset="-128"/>
                    <a:sym typeface="Gill Sans" charset="0"/>
                  </a:rPr>
                  <a:t>61%</a:t>
                </a:r>
                <a:endParaRPr kumimoji="0" lang="en-US" sz="1800" b="0" i="0" u="none" strike="noStrike" kern="1200" cap="none" spc="0" normalizeH="0" baseline="0" noProof="0" dirty="0">
                  <a:ln>
                    <a:noFill/>
                  </a:ln>
                  <a:solidFill>
                    <a:srgbClr val="FFFFFF"/>
                  </a:solidFill>
                  <a:effectLst/>
                  <a:uLnTx/>
                  <a:uFillTx/>
                  <a:latin typeface="Gill Sans" charset="0"/>
                  <a:ea typeface="ＭＳ Ｐゴシック" charset="-128"/>
                  <a:cs typeface="ＭＳ Ｐゴシック" charset="-128"/>
                  <a:sym typeface="Gill Sans" charset="0"/>
                </a:endParaRPr>
              </a:p>
            </p:txBody>
          </p:sp>
          <p:sp>
            <p:nvSpPr>
              <p:cNvPr id="56" name="TextBox 55"/>
              <p:cNvSpPr txBox="1"/>
              <p:nvPr/>
            </p:nvSpPr>
            <p:spPr>
              <a:xfrm rot="16200000">
                <a:off x="949459" y="5340017"/>
                <a:ext cx="8675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a:ea typeface="+mn-ea"/>
                    <a:cs typeface="+mn-cs"/>
                    <a:sym typeface="Gill Sans" charset="0"/>
                  </a:rPr>
                  <a:t>N=699</a:t>
                </a:r>
                <a:endParaRPr kumimoji="0" lang="en-US" sz="2000" b="0" i="0" u="none" strike="noStrike" kern="1200" cap="none" spc="0" normalizeH="0" baseline="0" noProof="0" dirty="0">
                  <a:ln>
                    <a:noFill/>
                  </a:ln>
                  <a:solidFill>
                    <a:prstClr val="white"/>
                  </a:solidFill>
                  <a:effectLst/>
                  <a:uLnTx/>
                  <a:uFillTx/>
                  <a:latin typeface="Calibri"/>
                  <a:ea typeface="+mn-ea"/>
                  <a:cs typeface="+mn-cs"/>
                  <a:sym typeface="Gill Sans" charset="0"/>
                </a:endParaRPr>
              </a:p>
            </p:txBody>
          </p:sp>
        </p:grpSp>
        <p:grpSp>
          <p:nvGrpSpPr>
            <p:cNvPr id="60" name="Group 59"/>
            <p:cNvGrpSpPr/>
            <p:nvPr/>
          </p:nvGrpSpPr>
          <p:grpSpPr>
            <a:xfrm>
              <a:off x="5546550" y="2381250"/>
              <a:ext cx="540663" cy="3647751"/>
              <a:chOff x="669750" y="2381250"/>
              <a:chExt cx="540663" cy="3647751"/>
            </a:xfrm>
          </p:grpSpPr>
          <p:sp>
            <p:nvSpPr>
              <p:cNvPr id="61" name="Rectangle 17"/>
              <p:cNvSpPr>
                <a:spLocks/>
              </p:cNvSpPr>
              <p:nvPr/>
            </p:nvSpPr>
            <p:spPr bwMode="auto">
              <a:xfrm>
                <a:off x="669750" y="2381250"/>
                <a:ext cx="540663" cy="3647751"/>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Gill Sans" charset="0"/>
                    <a:ea typeface="ＭＳ Ｐゴシック" charset="-128"/>
                    <a:cs typeface="ＭＳ Ｐゴシック" charset="-128"/>
                    <a:sym typeface="Gill Sans" charset="0"/>
                  </a:rPr>
                  <a:t>65%</a:t>
                </a:r>
                <a:endParaRPr kumimoji="0" lang="en-US" sz="1800" b="0" i="0" u="none" strike="noStrike" kern="1200" cap="none" spc="0" normalizeH="0" baseline="0" noProof="0" dirty="0">
                  <a:ln>
                    <a:noFill/>
                  </a:ln>
                  <a:solidFill>
                    <a:srgbClr val="FFFFFF"/>
                  </a:solidFill>
                  <a:effectLst/>
                  <a:uLnTx/>
                  <a:uFillTx/>
                  <a:latin typeface="Gill Sans" charset="0"/>
                  <a:ea typeface="ＭＳ Ｐゴシック" charset="-128"/>
                  <a:cs typeface="ＭＳ Ｐゴシック" charset="-128"/>
                  <a:sym typeface="Gill Sans" charset="0"/>
                </a:endParaRPr>
              </a:p>
            </p:txBody>
          </p:sp>
          <p:sp>
            <p:nvSpPr>
              <p:cNvPr id="62" name="TextBox 61"/>
              <p:cNvSpPr txBox="1"/>
              <p:nvPr/>
            </p:nvSpPr>
            <p:spPr>
              <a:xfrm rot="16200000">
                <a:off x="526554" y="5376451"/>
                <a:ext cx="8675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a:ea typeface="+mn-ea"/>
                    <a:cs typeface="+mn-cs"/>
                    <a:sym typeface="Gill Sans" charset="0"/>
                  </a:rPr>
                  <a:t>N=698</a:t>
                </a:r>
                <a:endParaRPr kumimoji="0" lang="en-US" sz="2000" b="0" i="0" u="none" strike="noStrike" kern="1200" cap="none" spc="0" normalizeH="0" baseline="0" noProof="0" dirty="0">
                  <a:ln>
                    <a:noFill/>
                  </a:ln>
                  <a:solidFill>
                    <a:prstClr val="white"/>
                  </a:solidFill>
                  <a:effectLst/>
                  <a:uLnTx/>
                  <a:uFillTx/>
                  <a:latin typeface="Calibri"/>
                  <a:ea typeface="+mn-ea"/>
                  <a:cs typeface="+mn-cs"/>
                  <a:sym typeface="Gill Sans" charset="0"/>
                </a:endParaRPr>
              </a:p>
            </p:txBody>
          </p:sp>
        </p:grpSp>
        <p:grpSp>
          <p:nvGrpSpPr>
            <p:cNvPr id="66" name="Group 65"/>
            <p:cNvGrpSpPr/>
            <p:nvPr/>
          </p:nvGrpSpPr>
          <p:grpSpPr>
            <a:xfrm>
              <a:off x="6871486" y="2328364"/>
              <a:ext cx="533400" cy="3711326"/>
              <a:chOff x="318286" y="2328364"/>
              <a:chExt cx="533400" cy="3711326"/>
            </a:xfrm>
          </p:grpSpPr>
          <p:sp>
            <p:nvSpPr>
              <p:cNvPr id="67" name="Rectangle 17"/>
              <p:cNvSpPr>
                <a:spLocks/>
              </p:cNvSpPr>
              <p:nvPr/>
            </p:nvSpPr>
            <p:spPr bwMode="auto">
              <a:xfrm>
                <a:off x="318286" y="2328364"/>
                <a:ext cx="533400" cy="3711326"/>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Gill Sans" charset="0"/>
                    <a:ea typeface="ＭＳ Ｐゴシック" charset="-128"/>
                    <a:cs typeface="ＭＳ Ｐゴシック" charset="-128"/>
                    <a:sym typeface="Gill Sans" charset="0"/>
                  </a:rPr>
                  <a:t>66%</a:t>
                </a:r>
                <a:endParaRPr kumimoji="0" lang="en-US" sz="1800" b="0" i="0" u="none" strike="noStrike" kern="1200" cap="none" spc="0" normalizeH="0" baseline="0" noProof="0" dirty="0">
                  <a:ln>
                    <a:noFill/>
                  </a:ln>
                  <a:solidFill>
                    <a:srgbClr val="FFFFFF"/>
                  </a:solidFill>
                  <a:effectLst/>
                  <a:uLnTx/>
                  <a:uFillTx/>
                  <a:latin typeface="Gill Sans" charset="0"/>
                  <a:ea typeface="ＭＳ Ｐゴシック" charset="-128"/>
                  <a:cs typeface="ＭＳ Ｐゴシック" charset="-128"/>
                  <a:sym typeface="Gill Sans" charset="0"/>
                </a:endParaRPr>
              </a:p>
            </p:txBody>
          </p:sp>
          <p:sp>
            <p:nvSpPr>
              <p:cNvPr id="68" name="TextBox 67"/>
              <p:cNvSpPr txBox="1"/>
              <p:nvPr/>
            </p:nvSpPr>
            <p:spPr>
              <a:xfrm rot="16200000">
                <a:off x="124372" y="5327719"/>
                <a:ext cx="8675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a:ea typeface="+mn-ea"/>
                    <a:cs typeface="+mn-cs"/>
                    <a:sym typeface="Gill Sans" charset="0"/>
                  </a:rPr>
                  <a:t>N=653</a:t>
                </a:r>
                <a:endParaRPr kumimoji="0" lang="en-US" sz="2000" b="0" i="0" u="none" strike="noStrike" kern="1200" cap="none" spc="0" normalizeH="0" baseline="0" noProof="0" dirty="0">
                  <a:ln>
                    <a:noFill/>
                  </a:ln>
                  <a:solidFill>
                    <a:prstClr val="white"/>
                  </a:solidFill>
                  <a:effectLst/>
                  <a:uLnTx/>
                  <a:uFillTx/>
                  <a:latin typeface="Calibri"/>
                  <a:ea typeface="+mn-ea"/>
                  <a:cs typeface="+mn-cs"/>
                  <a:sym typeface="Gill Sans" charset="0"/>
                </a:endParaRPr>
              </a:p>
            </p:txBody>
          </p:sp>
        </p:grpSp>
      </p:grpSp>
      <p:grpSp>
        <p:nvGrpSpPr>
          <p:cNvPr id="7" name="Group 6"/>
          <p:cNvGrpSpPr/>
          <p:nvPr/>
        </p:nvGrpSpPr>
        <p:grpSpPr>
          <a:xfrm>
            <a:off x="1086236" y="4419600"/>
            <a:ext cx="5787214" cy="1594668"/>
            <a:chOff x="1066800" y="4448061"/>
            <a:chExt cx="5787214" cy="1594668"/>
          </a:xfrm>
        </p:grpSpPr>
        <p:grpSp>
          <p:nvGrpSpPr>
            <p:cNvPr id="4" name="Group 3"/>
            <p:cNvGrpSpPr/>
            <p:nvPr/>
          </p:nvGrpSpPr>
          <p:grpSpPr>
            <a:xfrm>
              <a:off x="1066800" y="4586111"/>
              <a:ext cx="533400" cy="1444083"/>
              <a:chOff x="1143000" y="4586111"/>
              <a:chExt cx="533400" cy="1444083"/>
            </a:xfrm>
          </p:grpSpPr>
          <p:sp>
            <p:nvSpPr>
              <p:cNvPr id="53" name="Rectangle 23"/>
              <p:cNvSpPr>
                <a:spLocks/>
              </p:cNvSpPr>
              <p:nvPr/>
            </p:nvSpPr>
            <p:spPr bwMode="auto">
              <a:xfrm>
                <a:off x="1143000" y="4586111"/>
                <a:ext cx="533400" cy="1442247"/>
              </a:xfrm>
              <a:prstGeom prst="rect">
                <a:avLst/>
              </a:prstGeom>
              <a:solidFill>
                <a:srgbClr val="6FAC27"/>
              </a:solidFill>
              <a:ln w="9525" cap="flat">
                <a:solidFill>
                  <a:srgbClr val="8FB2CF"/>
                </a:solidFill>
                <a:prstDash val="solid"/>
                <a:miter lim="800000"/>
                <a:headEnd type="none" w="med" len="med"/>
                <a:tailEnd type="none" w="med" len="med"/>
              </a:ln>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ＭＳ Ｐゴシック" charset="-128"/>
                    <a:cs typeface="ＭＳ Ｐゴシック" charset="-128"/>
                    <a:sym typeface="Gill Sans" charset="0"/>
                  </a:rPr>
                  <a:t>28</a:t>
                </a:r>
                <a:r>
                  <a:rPr kumimoji="0" lang="en-US" sz="1800" b="0" i="0" u="none" strike="noStrike" kern="1200" cap="none" spc="0" normalizeH="0" baseline="0" noProof="0" dirty="0">
                    <a:ln>
                      <a:noFill/>
                    </a:ln>
                    <a:solidFill>
                      <a:prstClr val="white"/>
                    </a:solidFill>
                    <a:effectLst/>
                    <a:uLnTx/>
                    <a:uFillTx/>
                    <a:latin typeface="Gill Sans" charset="0"/>
                    <a:ea typeface="ＭＳ Ｐゴシック" charset="-128"/>
                    <a:cs typeface="ＭＳ Ｐゴシック" charset="-128"/>
                    <a:sym typeface="Gill Sans" charset="0"/>
                  </a:rPr>
                  <a:t>%</a:t>
                </a:r>
              </a:p>
            </p:txBody>
          </p:sp>
          <p:sp>
            <p:nvSpPr>
              <p:cNvPr id="32" name="TextBox 31"/>
              <p:cNvSpPr txBox="1"/>
              <p:nvPr/>
            </p:nvSpPr>
            <p:spPr>
              <a:xfrm rot="16200000">
                <a:off x="923118" y="5331445"/>
                <a:ext cx="99738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a:ea typeface="+mn-ea"/>
                    <a:cs typeface="+mn-cs"/>
                    <a:sym typeface="Gill Sans" charset="0"/>
                  </a:rPr>
                  <a:t>N=1044</a:t>
                </a:r>
                <a:endParaRPr kumimoji="0" lang="en-US" sz="2000" b="0" i="0" u="none" strike="noStrike" kern="1200" cap="none" spc="0" normalizeH="0" baseline="0" noProof="0" dirty="0">
                  <a:ln>
                    <a:noFill/>
                  </a:ln>
                  <a:solidFill>
                    <a:prstClr val="white"/>
                  </a:solidFill>
                  <a:effectLst/>
                  <a:uLnTx/>
                  <a:uFillTx/>
                  <a:latin typeface="Calibri"/>
                  <a:ea typeface="+mn-ea"/>
                  <a:cs typeface="+mn-cs"/>
                  <a:sym typeface="Gill Sans" charset="0"/>
                </a:endParaRPr>
              </a:p>
            </p:txBody>
          </p:sp>
        </p:grpSp>
        <p:grpSp>
          <p:nvGrpSpPr>
            <p:cNvPr id="44" name="Group 43"/>
            <p:cNvGrpSpPr/>
            <p:nvPr/>
          </p:nvGrpSpPr>
          <p:grpSpPr>
            <a:xfrm>
              <a:off x="2390159" y="4448061"/>
              <a:ext cx="533400" cy="1580297"/>
              <a:chOff x="866159" y="4448061"/>
              <a:chExt cx="533400" cy="1580297"/>
            </a:xfrm>
          </p:grpSpPr>
          <p:sp>
            <p:nvSpPr>
              <p:cNvPr id="45" name="Rectangle 23"/>
              <p:cNvSpPr>
                <a:spLocks/>
              </p:cNvSpPr>
              <p:nvPr/>
            </p:nvSpPr>
            <p:spPr bwMode="auto">
              <a:xfrm>
                <a:off x="866159" y="4448061"/>
                <a:ext cx="533400" cy="1580297"/>
              </a:xfrm>
              <a:prstGeom prst="rect">
                <a:avLst/>
              </a:prstGeom>
              <a:solidFill>
                <a:srgbClr val="6FAC27"/>
              </a:solidFill>
              <a:ln w="9525" cap="flat">
                <a:solidFill>
                  <a:srgbClr val="8FB2CF"/>
                </a:solidFill>
                <a:prstDash val="solid"/>
                <a:miter lim="800000"/>
                <a:headEnd type="none" w="med" len="med"/>
                <a:tailEnd type="none" w="med" len="med"/>
              </a:ln>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ＭＳ Ｐゴシック" charset="-128"/>
                    <a:cs typeface="ＭＳ Ｐゴシック" charset="-128"/>
                    <a:sym typeface="Gill Sans" charset="0"/>
                  </a:rPr>
                  <a:t>30</a:t>
                </a:r>
                <a:r>
                  <a:rPr kumimoji="0" lang="en-US" sz="1800" b="0" i="0" u="none" strike="noStrike" kern="1200" cap="none" spc="0" normalizeH="0" baseline="0" noProof="0" dirty="0" smtClean="0">
                    <a:ln>
                      <a:noFill/>
                    </a:ln>
                    <a:solidFill>
                      <a:prstClr val="white"/>
                    </a:solidFill>
                    <a:effectLst/>
                    <a:uLnTx/>
                    <a:uFillTx/>
                    <a:latin typeface="Gill Sans" charset="0"/>
                    <a:ea typeface="ＭＳ Ｐゴシック" charset="-128"/>
                    <a:cs typeface="ＭＳ Ｐゴシック" charset="-128"/>
                    <a:sym typeface="Gill Sans" charset="0"/>
                  </a:rPr>
                  <a:t>%</a:t>
                </a:r>
                <a:endParaRPr kumimoji="0" lang="en-US" sz="1800" b="0" i="0" u="none" strike="noStrike" kern="1200" cap="none" spc="0" normalizeH="0" baseline="0" noProof="0" dirty="0">
                  <a:ln>
                    <a:noFill/>
                  </a:ln>
                  <a:solidFill>
                    <a:prstClr val="white"/>
                  </a:solidFill>
                  <a:effectLst/>
                  <a:uLnTx/>
                  <a:uFillTx/>
                  <a:latin typeface="Gill Sans" charset="0"/>
                  <a:ea typeface="ＭＳ Ｐゴシック" charset="-128"/>
                  <a:cs typeface="ＭＳ Ｐゴシック" charset="-128"/>
                  <a:sym typeface="Gill Sans" charset="0"/>
                </a:endParaRPr>
              </a:p>
            </p:txBody>
          </p:sp>
          <p:sp>
            <p:nvSpPr>
              <p:cNvPr id="50" name="TextBox 49"/>
              <p:cNvSpPr txBox="1"/>
              <p:nvPr/>
            </p:nvSpPr>
            <p:spPr>
              <a:xfrm rot="16200000">
                <a:off x="682285" y="5311454"/>
                <a:ext cx="8675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a:ea typeface="+mn-ea"/>
                    <a:cs typeface="+mn-cs"/>
                    <a:sym typeface="Gill Sans" charset="0"/>
                  </a:rPr>
                  <a:t>N=880</a:t>
                </a:r>
                <a:endParaRPr kumimoji="0" lang="en-US" sz="2000" b="0" i="0" u="none" strike="noStrike" kern="1200" cap="none" spc="0" normalizeH="0" baseline="0" noProof="0" dirty="0">
                  <a:ln>
                    <a:noFill/>
                  </a:ln>
                  <a:solidFill>
                    <a:prstClr val="white"/>
                  </a:solidFill>
                  <a:effectLst/>
                  <a:uLnTx/>
                  <a:uFillTx/>
                  <a:latin typeface="Calibri"/>
                  <a:ea typeface="+mn-ea"/>
                  <a:cs typeface="+mn-cs"/>
                  <a:sym typeface="Gill Sans" charset="0"/>
                </a:endParaRPr>
              </a:p>
            </p:txBody>
          </p:sp>
        </p:grpSp>
        <p:grpSp>
          <p:nvGrpSpPr>
            <p:cNvPr id="57" name="Group 56"/>
            <p:cNvGrpSpPr/>
            <p:nvPr/>
          </p:nvGrpSpPr>
          <p:grpSpPr>
            <a:xfrm>
              <a:off x="3743470" y="4755445"/>
              <a:ext cx="533400" cy="1287284"/>
              <a:chOff x="543070" y="4755445"/>
              <a:chExt cx="533400" cy="1287284"/>
            </a:xfrm>
          </p:grpSpPr>
          <p:sp>
            <p:nvSpPr>
              <p:cNvPr id="58" name="Rectangle 23"/>
              <p:cNvSpPr>
                <a:spLocks/>
              </p:cNvSpPr>
              <p:nvPr/>
            </p:nvSpPr>
            <p:spPr bwMode="auto">
              <a:xfrm>
                <a:off x="543070" y="4755445"/>
                <a:ext cx="533400" cy="1285988"/>
              </a:xfrm>
              <a:prstGeom prst="rect">
                <a:avLst/>
              </a:prstGeom>
              <a:solidFill>
                <a:srgbClr val="6FAC27"/>
              </a:solidFill>
              <a:ln w="9525" cap="flat">
                <a:solidFill>
                  <a:srgbClr val="8FB2CF"/>
                </a:solidFill>
                <a:prstDash val="solid"/>
                <a:miter lim="800000"/>
                <a:headEnd type="none" w="med" len="med"/>
                <a:tailEnd type="none" w="med" len="med"/>
              </a:ln>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ＭＳ Ｐゴシック" charset="-128"/>
                    <a:cs typeface="ＭＳ Ｐゴシック" charset="-128"/>
                    <a:sym typeface="Gill Sans" charset="0"/>
                  </a:rPr>
                  <a:t>27</a:t>
                </a:r>
                <a:r>
                  <a:rPr kumimoji="0" lang="en-US" sz="1800" b="0" i="0" u="none" strike="noStrike" kern="1200" cap="none" spc="0" normalizeH="0" baseline="0" noProof="0" dirty="0" smtClean="0">
                    <a:ln>
                      <a:noFill/>
                    </a:ln>
                    <a:solidFill>
                      <a:prstClr val="white"/>
                    </a:solidFill>
                    <a:effectLst/>
                    <a:uLnTx/>
                    <a:uFillTx/>
                    <a:latin typeface="Gill Sans" charset="0"/>
                    <a:ea typeface="ＭＳ Ｐゴシック" charset="-128"/>
                    <a:cs typeface="ＭＳ Ｐゴシック" charset="-128"/>
                    <a:sym typeface="Gill Sans" charset="0"/>
                  </a:rPr>
                  <a:t>%</a:t>
                </a:r>
                <a:endParaRPr kumimoji="0" lang="en-US" sz="1800" b="0" i="0" u="none" strike="noStrike" kern="1200" cap="none" spc="0" normalizeH="0" baseline="0" noProof="0" dirty="0">
                  <a:ln>
                    <a:noFill/>
                  </a:ln>
                  <a:solidFill>
                    <a:prstClr val="white"/>
                  </a:solidFill>
                  <a:effectLst/>
                  <a:uLnTx/>
                  <a:uFillTx/>
                  <a:latin typeface="Gill Sans" charset="0"/>
                  <a:ea typeface="ＭＳ Ｐゴシック" charset="-128"/>
                  <a:cs typeface="ＭＳ Ｐゴシック" charset="-128"/>
                  <a:sym typeface="Gill Sans" charset="0"/>
                </a:endParaRPr>
              </a:p>
            </p:txBody>
          </p:sp>
          <p:sp>
            <p:nvSpPr>
              <p:cNvPr id="59" name="TextBox 58"/>
              <p:cNvSpPr txBox="1"/>
              <p:nvPr/>
            </p:nvSpPr>
            <p:spPr>
              <a:xfrm rot="16200000">
                <a:off x="385408" y="5408902"/>
                <a:ext cx="8675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a:ea typeface="+mn-ea"/>
                    <a:cs typeface="+mn-cs"/>
                    <a:sym typeface="Gill Sans" charset="0"/>
                  </a:rPr>
                  <a:t>N=687</a:t>
                </a:r>
                <a:endParaRPr kumimoji="0" lang="en-US" sz="2000" b="0" i="0" u="none" strike="noStrike" kern="1200" cap="none" spc="0" normalizeH="0" baseline="0" noProof="0" dirty="0">
                  <a:ln>
                    <a:noFill/>
                  </a:ln>
                  <a:solidFill>
                    <a:prstClr val="white"/>
                  </a:solidFill>
                  <a:effectLst/>
                  <a:uLnTx/>
                  <a:uFillTx/>
                  <a:latin typeface="Calibri"/>
                  <a:ea typeface="+mn-ea"/>
                  <a:cs typeface="+mn-cs"/>
                  <a:sym typeface="Gill Sans" charset="0"/>
                </a:endParaRPr>
              </a:p>
            </p:txBody>
          </p:sp>
        </p:grpSp>
        <p:grpSp>
          <p:nvGrpSpPr>
            <p:cNvPr id="63" name="Group 62"/>
            <p:cNvGrpSpPr/>
            <p:nvPr/>
          </p:nvGrpSpPr>
          <p:grpSpPr>
            <a:xfrm>
              <a:off x="5027940" y="4654745"/>
              <a:ext cx="533400" cy="1362095"/>
              <a:chOff x="151140" y="4654745"/>
              <a:chExt cx="533400" cy="1362095"/>
            </a:xfrm>
          </p:grpSpPr>
          <p:sp>
            <p:nvSpPr>
              <p:cNvPr id="64" name="Rectangle 23"/>
              <p:cNvSpPr>
                <a:spLocks/>
              </p:cNvSpPr>
              <p:nvPr/>
            </p:nvSpPr>
            <p:spPr bwMode="auto">
              <a:xfrm>
                <a:off x="151140" y="4654745"/>
                <a:ext cx="533400" cy="1362095"/>
              </a:xfrm>
              <a:prstGeom prst="rect">
                <a:avLst/>
              </a:prstGeom>
              <a:solidFill>
                <a:srgbClr val="6FAC27"/>
              </a:solidFill>
              <a:ln w="9525" cap="flat">
                <a:solidFill>
                  <a:srgbClr val="8FB2CF"/>
                </a:solidFill>
                <a:prstDash val="solid"/>
                <a:miter lim="800000"/>
                <a:headEnd type="none" w="med" len="med"/>
                <a:tailEnd type="none" w="med" len="med"/>
              </a:ln>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ＭＳ Ｐゴシック" charset="-128"/>
                    <a:cs typeface="ＭＳ Ｐゴシック" charset="-128"/>
                    <a:sym typeface="Gill Sans" charset="0"/>
                  </a:rPr>
                  <a:t>29</a:t>
                </a:r>
                <a:r>
                  <a:rPr kumimoji="0" lang="en-US" sz="1800" b="0" i="0" u="none" strike="noStrike" kern="1200" cap="none" spc="0" normalizeH="0" baseline="0" noProof="0" dirty="0" smtClean="0">
                    <a:ln>
                      <a:noFill/>
                    </a:ln>
                    <a:solidFill>
                      <a:prstClr val="white"/>
                    </a:solidFill>
                    <a:effectLst/>
                    <a:uLnTx/>
                    <a:uFillTx/>
                    <a:latin typeface="Gill Sans" charset="0"/>
                    <a:ea typeface="ＭＳ Ｐゴシック" charset="-128"/>
                    <a:cs typeface="ＭＳ Ｐゴシック" charset="-128"/>
                    <a:sym typeface="Gill Sans" charset="0"/>
                  </a:rPr>
                  <a:t>%</a:t>
                </a:r>
                <a:endParaRPr kumimoji="0" lang="en-US" sz="1800" b="0" i="0" u="none" strike="noStrike" kern="1200" cap="none" spc="0" normalizeH="0" baseline="0" noProof="0" dirty="0">
                  <a:ln>
                    <a:noFill/>
                  </a:ln>
                  <a:solidFill>
                    <a:prstClr val="white"/>
                  </a:solidFill>
                  <a:effectLst/>
                  <a:uLnTx/>
                  <a:uFillTx/>
                  <a:latin typeface="Gill Sans" charset="0"/>
                  <a:ea typeface="ＭＳ Ｐゴシック" charset="-128"/>
                  <a:cs typeface="ＭＳ Ｐゴシック" charset="-128"/>
                  <a:sym typeface="Gill Sans" charset="0"/>
                </a:endParaRPr>
              </a:p>
            </p:txBody>
          </p:sp>
          <p:sp>
            <p:nvSpPr>
              <p:cNvPr id="65" name="TextBox 64"/>
              <p:cNvSpPr txBox="1"/>
              <p:nvPr/>
            </p:nvSpPr>
            <p:spPr>
              <a:xfrm rot="16200000">
                <a:off x="-399" y="5337989"/>
                <a:ext cx="8675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a:ea typeface="+mn-ea"/>
                    <a:cs typeface="+mn-cs"/>
                    <a:sym typeface="Gill Sans" charset="0"/>
                  </a:rPr>
                  <a:t>N=588</a:t>
                </a:r>
                <a:endParaRPr kumimoji="0" lang="en-US" sz="2000" b="0" i="0" u="none" strike="noStrike" kern="1200" cap="none" spc="0" normalizeH="0" baseline="0" noProof="0" dirty="0">
                  <a:ln>
                    <a:noFill/>
                  </a:ln>
                  <a:solidFill>
                    <a:prstClr val="white"/>
                  </a:solidFill>
                  <a:effectLst/>
                  <a:uLnTx/>
                  <a:uFillTx/>
                  <a:latin typeface="Calibri"/>
                  <a:ea typeface="+mn-ea"/>
                  <a:cs typeface="+mn-cs"/>
                  <a:sym typeface="Gill Sans" charset="0"/>
                </a:endParaRPr>
              </a:p>
            </p:txBody>
          </p:sp>
        </p:grpSp>
        <p:grpSp>
          <p:nvGrpSpPr>
            <p:cNvPr id="69" name="Group 68"/>
            <p:cNvGrpSpPr/>
            <p:nvPr/>
          </p:nvGrpSpPr>
          <p:grpSpPr>
            <a:xfrm>
              <a:off x="6320614" y="4654745"/>
              <a:ext cx="533400" cy="1364389"/>
              <a:chOff x="-232586" y="4654745"/>
              <a:chExt cx="533400" cy="1364389"/>
            </a:xfrm>
          </p:grpSpPr>
          <p:sp>
            <p:nvSpPr>
              <p:cNvPr id="70" name="Rectangle 23"/>
              <p:cNvSpPr>
                <a:spLocks/>
              </p:cNvSpPr>
              <p:nvPr/>
            </p:nvSpPr>
            <p:spPr bwMode="auto">
              <a:xfrm>
                <a:off x="-232586" y="4654745"/>
                <a:ext cx="533400" cy="1364389"/>
              </a:xfrm>
              <a:prstGeom prst="rect">
                <a:avLst/>
              </a:prstGeom>
              <a:solidFill>
                <a:srgbClr val="6FAC27"/>
              </a:solidFill>
              <a:ln w="9525" cap="flat">
                <a:solidFill>
                  <a:srgbClr val="8FB2CF"/>
                </a:solidFill>
                <a:prstDash val="solid"/>
                <a:miter lim="800000"/>
                <a:headEnd type="none" w="med" len="med"/>
                <a:tailEnd type="none" w="med" len="med"/>
              </a:ln>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ＭＳ Ｐゴシック" charset="-128"/>
                    <a:cs typeface="ＭＳ Ｐゴシック" charset="-128"/>
                    <a:sym typeface="Gill Sans" charset="0"/>
                  </a:rPr>
                  <a:t>29</a:t>
                </a:r>
                <a:r>
                  <a:rPr kumimoji="0" lang="en-US" sz="1800" b="0" i="0" u="none" strike="noStrike" kern="1200" cap="none" spc="0" normalizeH="0" baseline="0" noProof="0" dirty="0" smtClean="0">
                    <a:ln>
                      <a:noFill/>
                    </a:ln>
                    <a:solidFill>
                      <a:prstClr val="white"/>
                    </a:solidFill>
                    <a:effectLst/>
                    <a:uLnTx/>
                    <a:uFillTx/>
                    <a:latin typeface="Gill Sans" charset="0"/>
                    <a:ea typeface="ＭＳ Ｐゴシック" charset="-128"/>
                    <a:cs typeface="ＭＳ Ｐゴシック" charset="-128"/>
                    <a:sym typeface="Gill Sans" charset="0"/>
                  </a:rPr>
                  <a:t>%</a:t>
                </a:r>
                <a:endParaRPr kumimoji="0" lang="en-US" sz="1800" b="0" i="0" u="none" strike="noStrike" kern="1200" cap="none" spc="0" normalizeH="0" baseline="0" noProof="0" dirty="0">
                  <a:ln>
                    <a:noFill/>
                  </a:ln>
                  <a:solidFill>
                    <a:prstClr val="white"/>
                  </a:solidFill>
                  <a:effectLst/>
                  <a:uLnTx/>
                  <a:uFillTx/>
                  <a:latin typeface="Gill Sans" charset="0"/>
                  <a:ea typeface="ＭＳ Ｐゴシック" charset="-128"/>
                  <a:cs typeface="ＭＳ Ｐゴシック" charset="-128"/>
                  <a:sym typeface="Gill Sans" charset="0"/>
                </a:endParaRPr>
              </a:p>
            </p:txBody>
          </p:sp>
          <p:sp>
            <p:nvSpPr>
              <p:cNvPr id="71" name="TextBox 70"/>
              <p:cNvSpPr txBox="1"/>
              <p:nvPr/>
            </p:nvSpPr>
            <p:spPr>
              <a:xfrm rot="16200000">
                <a:off x="-350168" y="5330744"/>
                <a:ext cx="8675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a:ea typeface="+mn-ea"/>
                    <a:cs typeface="+mn-cs"/>
                    <a:sym typeface="Gill Sans" charset="0"/>
                  </a:rPr>
                  <a:t>N=346</a:t>
                </a:r>
                <a:endParaRPr kumimoji="0" lang="en-US" sz="2000" b="0" i="0" u="none" strike="noStrike" kern="1200" cap="none" spc="0" normalizeH="0" baseline="0" noProof="0" dirty="0">
                  <a:ln>
                    <a:noFill/>
                  </a:ln>
                  <a:solidFill>
                    <a:prstClr val="white"/>
                  </a:solidFill>
                  <a:effectLst/>
                  <a:uLnTx/>
                  <a:uFillTx/>
                  <a:latin typeface="Calibri"/>
                  <a:ea typeface="+mn-ea"/>
                  <a:cs typeface="+mn-cs"/>
                  <a:sym typeface="Gill Sans" charset="0"/>
                </a:endParaRPr>
              </a:p>
            </p:txBody>
          </p:sp>
        </p:grpSp>
      </p:grpSp>
      <p:grpSp>
        <p:nvGrpSpPr>
          <p:cNvPr id="72" name="Group 71"/>
          <p:cNvGrpSpPr/>
          <p:nvPr/>
        </p:nvGrpSpPr>
        <p:grpSpPr>
          <a:xfrm>
            <a:off x="4706479" y="1190978"/>
            <a:ext cx="2515622" cy="369332"/>
            <a:chOff x="6174035" y="1219200"/>
            <a:chExt cx="2515622" cy="369332"/>
          </a:xfrm>
        </p:grpSpPr>
        <p:sp>
          <p:nvSpPr>
            <p:cNvPr id="73" name="Rectangle 23"/>
            <p:cNvSpPr>
              <a:spLocks/>
            </p:cNvSpPr>
            <p:nvPr/>
          </p:nvSpPr>
          <p:spPr bwMode="auto">
            <a:xfrm>
              <a:off x="6174035" y="1295400"/>
              <a:ext cx="327332" cy="284163"/>
            </a:xfrm>
            <a:prstGeom prst="rect">
              <a:avLst/>
            </a:prstGeom>
            <a:solidFill>
              <a:srgbClr val="8BBB1E"/>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charset="0"/>
                <a:ea typeface="ＭＳ Ｐゴシック" charset="-128"/>
                <a:cs typeface="ＭＳ Ｐゴシック" charset="-128"/>
                <a:sym typeface="Gill Sans" charset="0"/>
              </a:endParaRPr>
            </a:p>
          </p:txBody>
        </p:sp>
        <p:sp>
          <p:nvSpPr>
            <p:cNvPr id="74" name="TextBox 73"/>
            <p:cNvSpPr txBox="1"/>
            <p:nvPr/>
          </p:nvSpPr>
          <p:spPr>
            <a:xfrm>
              <a:off x="6477000" y="1219200"/>
              <a:ext cx="22126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sym typeface="Gill Sans" charset="0"/>
                </a:rPr>
                <a:t>Traditional </a:t>
              </a:r>
              <a:r>
                <a:rPr kumimoji="0" lang="en-US" sz="1800" b="1" i="0" u="none" strike="noStrike" kern="1200" cap="none" spc="0" normalizeH="0" baseline="0" noProof="0" dirty="0" smtClean="0">
                  <a:ln>
                    <a:noFill/>
                  </a:ln>
                  <a:solidFill>
                    <a:prstClr val="black"/>
                  </a:solidFill>
                  <a:effectLst/>
                  <a:uLnTx/>
                  <a:uFillTx/>
                  <a:latin typeface="Calibri"/>
                  <a:ea typeface="+mn-ea"/>
                  <a:cs typeface="+mn-cs"/>
                  <a:sym typeface="Gill Sans" charset="0"/>
                </a:rPr>
                <a:t> Students </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Gill Sans" charset="0"/>
              </a:endParaRPr>
            </a:p>
          </p:txBody>
        </p:sp>
      </p:grpSp>
      <p:grpSp>
        <p:nvGrpSpPr>
          <p:cNvPr id="75" name="Group 74"/>
          <p:cNvGrpSpPr/>
          <p:nvPr/>
        </p:nvGrpSpPr>
        <p:grpSpPr>
          <a:xfrm>
            <a:off x="7504289" y="1202267"/>
            <a:ext cx="1008839" cy="369332"/>
            <a:chOff x="4724400" y="1219200"/>
            <a:chExt cx="1008839" cy="369332"/>
          </a:xfrm>
        </p:grpSpPr>
        <p:sp>
          <p:nvSpPr>
            <p:cNvPr id="76" name="Rectangle 17"/>
            <p:cNvSpPr>
              <a:spLocks/>
            </p:cNvSpPr>
            <p:nvPr/>
          </p:nvSpPr>
          <p:spPr bwMode="auto">
            <a:xfrm>
              <a:off x="4724400" y="1295400"/>
              <a:ext cx="327332" cy="269875"/>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charset="0"/>
                <a:ea typeface="ＭＳ Ｐゴシック" charset="-128"/>
                <a:cs typeface="ＭＳ Ｐゴシック" charset="-128"/>
                <a:sym typeface="Gill Sans" charset="0"/>
              </a:endParaRPr>
            </a:p>
          </p:txBody>
        </p:sp>
        <p:sp>
          <p:nvSpPr>
            <p:cNvPr id="77" name="TextBox 76"/>
            <p:cNvSpPr txBox="1"/>
            <p:nvPr/>
          </p:nvSpPr>
          <p:spPr>
            <a:xfrm>
              <a:off x="5029200" y="1219200"/>
              <a:ext cx="7040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sym typeface="Gill Sans" charset="0"/>
                </a:rPr>
                <a:t>ALP</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Gill Sans" charset="0"/>
                </a:rPr>
                <a:t>   </a:t>
              </a:r>
            </a:p>
          </p:txBody>
        </p:sp>
      </p:grpSp>
      <p:sp>
        <p:nvSpPr>
          <p:cNvPr id="78" name="Rectangle 17"/>
          <p:cNvSpPr>
            <a:spLocks/>
          </p:cNvSpPr>
          <p:nvPr/>
        </p:nvSpPr>
        <p:spPr bwMode="auto">
          <a:xfrm>
            <a:off x="8197723" y="2275369"/>
            <a:ext cx="533400" cy="3715855"/>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ill Sans" charset="0"/>
                <a:ea typeface="ＭＳ Ｐゴシック" charset="-128"/>
                <a:cs typeface="ＭＳ Ｐゴシック" charset="-128"/>
                <a:sym typeface="Gill Sans" charset="0"/>
              </a:rPr>
              <a:t>65%</a:t>
            </a:r>
          </a:p>
        </p:txBody>
      </p:sp>
      <p:sp>
        <p:nvSpPr>
          <p:cNvPr id="79" name="Rectangle 23"/>
          <p:cNvSpPr>
            <a:spLocks/>
          </p:cNvSpPr>
          <p:nvPr/>
        </p:nvSpPr>
        <p:spPr bwMode="auto">
          <a:xfrm>
            <a:off x="7667475" y="4626284"/>
            <a:ext cx="533400" cy="1373607"/>
          </a:xfrm>
          <a:prstGeom prst="rect">
            <a:avLst/>
          </a:prstGeom>
          <a:solidFill>
            <a:srgbClr val="6FAC27"/>
          </a:solidFill>
          <a:ln w="9525" cap="flat">
            <a:solidFill>
              <a:srgbClr val="8FB2CF"/>
            </a:solidFill>
            <a:prstDash val="solid"/>
            <a:miter lim="800000"/>
            <a:headEnd type="none" w="med" len="med"/>
            <a:tailEnd type="none" w="med" len="med"/>
          </a:ln>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ＭＳ Ｐゴシック" charset="-128"/>
                <a:cs typeface="ＭＳ Ｐゴシック" charset="-128"/>
                <a:sym typeface="Gill Sans" charset="0"/>
              </a:rPr>
              <a:t>29</a:t>
            </a:r>
            <a:r>
              <a:rPr kumimoji="0" lang="en-US" sz="1800" b="0" i="0" u="none" strike="noStrike" kern="1200" cap="none" spc="0" normalizeH="0" baseline="0" noProof="0" dirty="0">
                <a:ln>
                  <a:noFill/>
                </a:ln>
                <a:solidFill>
                  <a:prstClr val="white"/>
                </a:solidFill>
                <a:effectLst/>
                <a:uLnTx/>
                <a:uFillTx/>
                <a:latin typeface="Gill Sans" charset="0"/>
                <a:ea typeface="ＭＳ Ｐゴシック" charset="-128"/>
                <a:cs typeface="ＭＳ Ｐゴシック" charset="-128"/>
                <a:sym typeface="Gill Sans" charset="0"/>
              </a:rPr>
              <a:t>%</a:t>
            </a:r>
          </a:p>
        </p:txBody>
      </p:sp>
      <p:sp>
        <p:nvSpPr>
          <p:cNvPr id="96" name="Rectangle 26"/>
          <p:cNvSpPr>
            <a:spLocks/>
          </p:cNvSpPr>
          <p:nvPr/>
        </p:nvSpPr>
        <p:spPr bwMode="auto">
          <a:xfrm>
            <a:off x="7760998" y="6079466"/>
            <a:ext cx="9075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0639" bIns="0">
            <a:spAutoFit/>
          </a:bodyPr>
          <a:lstStyle/>
          <a:p>
            <a:pPr marL="39688"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Gill Sans" charset="0"/>
                <a:sym typeface="Gill Sans" charset="0"/>
              </a:rPr>
              <a:t>Fall</a:t>
            </a:r>
          </a:p>
          <a:p>
            <a:pPr marL="39688"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Gill Sans" charset="0"/>
                <a:sym typeface="Gill Sans" charset="0"/>
              </a:rPr>
              <a:t>2016</a:t>
            </a:r>
            <a:endParaRPr kumimoji="0" lang="en-US" sz="2000" b="0" i="0" u="none" strike="noStrike" kern="1200" cap="none" spc="0" normalizeH="0" baseline="0" noProof="0" dirty="0">
              <a:ln>
                <a:noFill/>
              </a:ln>
              <a:solidFill>
                <a:srgbClr val="000000"/>
              </a:solidFill>
              <a:effectLst/>
              <a:uLnTx/>
              <a:uFillTx/>
              <a:latin typeface="Arial"/>
              <a:ea typeface="+mn-ea"/>
              <a:cs typeface="Gill Sans" charset="0"/>
              <a:sym typeface="Gill Sans" charset="0"/>
            </a:endParaRPr>
          </a:p>
        </p:txBody>
      </p:sp>
      <p:sp>
        <p:nvSpPr>
          <p:cNvPr id="97" name="Rectangle 17"/>
          <p:cNvSpPr>
            <a:spLocks/>
          </p:cNvSpPr>
          <p:nvPr/>
        </p:nvSpPr>
        <p:spPr bwMode="auto">
          <a:xfrm>
            <a:off x="8199463" y="2098298"/>
            <a:ext cx="533400" cy="3892464"/>
          </a:xfrm>
          <a:prstGeom prst="rect">
            <a:avLst/>
          </a:prstGeom>
          <a:solidFill>
            <a:srgbClr val="615CB0"/>
          </a:solidFill>
          <a:ln w="9525" cap="flat">
            <a:solidFill>
              <a:srgbClr val="8FB2CF"/>
            </a:solidFill>
            <a:prstDash val="solid"/>
            <a:miter lim="800000"/>
            <a:headEnd type="none" w="med" len="med"/>
            <a:tailEnd type="none" w="med" len="med"/>
          </a:ln>
          <a:effectLst>
            <a:outerShdw blurRad="12700" dist="25399" dir="5400000" algn="ctr" rotWithShape="0">
              <a:schemeClr val="bg2">
                <a:alpha val="34998"/>
              </a:schemeClr>
            </a:outerShdw>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Gill Sans" charset="0"/>
                <a:ea typeface="ＭＳ Ｐゴシック" charset="-128"/>
                <a:cs typeface="ＭＳ Ｐゴシック" charset="-128"/>
                <a:sym typeface="Gill Sans" charset="0"/>
              </a:rPr>
              <a:t>67%</a:t>
            </a:r>
            <a:endParaRPr kumimoji="0" lang="en-US" sz="1800" b="0" i="0" u="none" strike="noStrike" kern="1200" cap="none" spc="0" normalizeH="0" baseline="0" noProof="0" dirty="0">
              <a:ln>
                <a:noFill/>
              </a:ln>
              <a:solidFill>
                <a:srgbClr val="FFFFFF"/>
              </a:solidFill>
              <a:effectLst/>
              <a:uLnTx/>
              <a:uFillTx/>
              <a:latin typeface="Gill Sans" charset="0"/>
              <a:ea typeface="ＭＳ Ｐゴシック" charset="-128"/>
              <a:cs typeface="ＭＳ Ｐゴシック" charset="-128"/>
              <a:sym typeface="Gill Sans" charset="0"/>
            </a:endParaRPr>
          </a:p>
        </p:txBody>
      </p:sp>
      <p:sp>
        <p:nvSpPr>
          <p:cNvPr id="98" name="TextBox 97"/>
          <p:cNvSpPr txBox="1"/>
          <p:nvPr/>
        </p:nvSpPr>
        <p:spPr>
          <a:xfrm rot="16200000">
            <a:off x="7527281" y="5336837"/>
            <a:ext cx="8675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a:ea typeface="+mn-ea"/>
                <a:cs typeface="+mn-cs"/>
                <a:sym typeface="Gill Sans" charset="0"/>
              </a:rPr>
              <a:t>N=273</a:t>
            </a:r>
            <a:endParaRPr kumimoji="0" lang="en-US" sz="2000" b="0" i="0" u="none" strike="noStrike" kern="1200" cap="none" spc="0" normalizeH="0" baseline="0" noProof="0" dirty="0">
              <a:ln>
                <a:noFill/>
              </a:ln>
              <a:solidFill>
                <a:prstClr val="white"/>
              </a:solidFill>
              <a:effectLst/>
              <a:uLnTx/>
              <a:uFillTx/>
              <a:latin typeface="Calibri"/>
              <a:ea typeface="+mn-ea"/>
              <a:cs typeface="+mn-cs"/>
              <a:sym typeface="Gill Sans" charset="0"/>
            </a:endParaRPr>
          </a:p>
        </p:txBody>
      </p:sp>
      <p:sp>
        <p:nvSpPr>
          <p:cNvPr id="99" name="TextBox 98"/>
          <p:cNvSpPr txBox="1"/>
          <p:nvPr/>
        </p:nvSpPr>
        <p:spPr>
          <a:xfrm rot="16200000">
            <a:off x="7995758" y="5336838"/>
            <a:ext cx="99738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0000"/>
                </a:solidFill>
                <a:effectLst/>
                <a:uLnTx/>
                <a:uFillTx/>
                <a:latin typeface="Calibri"/>
                <a:ea typeface="+mn-ea"/>
                <a:cs typeface="+mn-cs"/>
                <a:sym typeface="Gill Sans" charset="0"/>
              </a:rPr>
              <a:t>N=1001</a:t>
            </a:r>
            <a:endParaRPr kumimoji="0" lang="en-US" sz="2000" b="0" i="0" u="none" strike="noStrike" kern="1200" cap="none" spc="0" normalizeH="0" baseline="0" noProof="0" dirty="0">
              <a:ln>
                <a:noFill/>
              </a:ln>
              <a:solidFill>
                <a:srgbClr val="FF0000"/>
              </a:solidFill>
              <a:effectLst/>
              <a:uLnTx/>
              <a:uFillTx/>
              <a:latin typeface="Calibri"/>
              <a:ea typeface="+mn-ea"/>
              <a:cs typeface="+mn-cs"/>
              <a:sym typeface="Gill Sans" charset="0"/>
            </a:endParaRPr>
          </a:p>
        </p:txBody>
      </p:sp>
    </p:spTree>
    <p:extLst>
      <p:ext uri="{BB962C8B-B14F-4D97-AF65-F5344CB8AC3E}">
        <p14:creationId xmlns:p14="http://schemas.microsoft.com/office/powerpoint/2010/main" val="3899092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09"/>
            <a:ext cx="953452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182707"/>
            <a:ext cx="8229600" cy="1143000"/>
          </a:xfrm>
        </p:spPr>
        <p:txBody>
          <a:bodyPr>
            <a:noAutofit/>
          </a:bodyPr>
          <a:lstStyle/>
          <a:p>
            <a:r>
              <a:rPr lang="en-US" sz="3600" dirty="0" smtClean="0">
                <a:solidFill>
                  <a:schemeClr val="bg1"/>
                </a:solidFill>
              </a:rPr>
              <a:t>ALP Course Formats and Plans</a:t>
            </a:r>
            <a:endParaRPr lang="en-US" sz="3600" dirty="0">
              <a:solidFill>
                <a:schemeClr val="bg1"/>
              </a:solidFill>
            </a:endParaRPr>
          </a:p>
        </p:txBody>
      </p:sp>
      <p:sp>
        <p:nvSpPr>
          <p:cNvPr id="3" name="Content Placeholder 2"/>
          <p:cNvSpPr>
            <a:spLocks noGrp="1"/>
          </p:cNvSpPr>
          <p:nvPr>
            <p:ph idx="1"/>
          </p:nvPr>
        </p:nvSpPr>
        <p:spPr>
          <a:xfrm>
            <a:off x="380999" y="1600199"/>
            <a:ext cx="8543925" cy="5029200"/>
          </a:xfrm>
        </p:spPr>
        <p:txBody>
          <a:bodyPr>
            <a:normAutofit fontScale="92500" lnSpcReduction="20000"/>
          </a:bodyPr>
          <a:lstStyle/>
          <a:p>
            <a:pPr>
              <a:buFont typeface="Wingdings" panose="05000000000000000000" pitchFamily="2" charset="2"/>
              <a:buChar char="q"/>
            </a:pPr>
            <a:endParaRPr lang="en-US" sz="2200" dirty="0">
              <a:solidFill>
                <a:prstClr val="black"/>
              </a:solidFill>
            </a:endParaRPr>
          </a:p>
          <a:p>
            <a:pPr>
              <a:buFont typeface="Wingdings" panose="05000000000000000000" pitchFamily="2" charset="2"/>
              <a:buChar char="§"/>
            </a:pPr>
            <a:r>
              <a:rPr lang="en-US" dirty="0" smtClean="0">
                <a:solidFill>
                  <a:prstClr val="black"/>
                </a:solidFill>
              </a:rPr>
              <a:t>Evening classes</a:t>
            </a:r>
          </a:p>
          <a:p>
            <a:pPr>
              <a:buFont typeface="Wingdings" panose="05000000000000000000" pitchFamily="2" charset="2"/>
              <a:buChar char="§"/>
            </a:pPr>
            <a:r>
              <a:rPr lang="en-US" dirty="0" smtClean="0">
                <a:solidFill>
                  <a:prstClr val="black"/>
                </a:solidFill>
              </a:rPr>
              <a:t>Late-start classes</a:t>
            </a:r>
          </a:p>
          <a:p>
            <a:pPr>
              <a:buFont typeface="Wingdings" panose="05000000000000000000" pitchFamily="2" charset="2"/>
              <a:buChar char="§"/>
            </a:pPr>
            <a:r>
              <a:rPr lang="en-US" dirty="0" smtClean="0">
                <a:solidFill>
                  <a:prstClr val="black"/>
                </a:solidFill>
              </a:rPr>
              <a:t>Saturday classes</a:t>
            </a:r>
          </a:p>
          <a:p>
            <a:pPr>
              <a:buFont typeface="Wingdings" panose="05000000000000000000" pitchFamily="2" charset="2"/>
              <a:buChar char="§"/>
            </a:pPr>
            <a:r>
              <a:rPr lang="en-US" dirty="0" smtClean="0">
                <a:solidFill>
                  <a:prstClr val="black"/>
                </a:solidFill>
              </a:rPr>
              <a:t>Summer classes</a:t>
            </a:r>
          </a:p>
          <a:p>
            <a:pPr>
              <a:buFont typeface="Wingdings" panose="05000000000000000000" pitchFamily="2" charset="2"/>
              <a:buChar char="§"/>
            </a:pPr>
            <a:r>
              <a:rPr lang="en-US" dirty="0" smtClean="0">
                <a:solidFill>
                  <a:prstClr val="black"/>
                </a:solidFill>
              </a:rPr>
              <a:t>On-line classes</a:t>
            </a:r>
          </a:p>
          <a:p>
            <a:pPr>
              <a:buFont typeface="Wingdings" panose="05000000000000000000" pitchFamily="2" charset="2"/>
              <a:buChar char="§"/>
            </a:pPr>
            <a:r>
              <a:rPr lang="en-US" dirty="0" smtClean="0">
                <a:solidFill>
                  <a:prstClr val="black"/>
                </a:solidFill>
              </a:rPr>
              <a:t>New initiatives being planned</a:t>
            </a:r>
          </a:p>
          <a:p>
            <a:pPr lvl="1">
              <a:buFont typeface="Wingdings" panose="05000000000000000000" pitchFamily="2" charset="2"/>
              <a:buChar char="§"/>
            </a:pPr>
            <a:r>
              <a:rPr lang="en-US" dirty="0" smtClean="0">
                <a:solidFill>
                  <a:prstClr val="black"/>
                </a:solidFill>
              </a:rPr>
              <a:t>Placement reform including Directed Self-Placement</a:t>
            </a:r>
          </a:p>
          <a:p>
            <a:pPr lvl="1">
              <a:buFont typeface="Wingdings" panose="05000000000000000000" pitchFamily="2" charset="2"/>
              <a:buChar char="§"/>
            </a:pPr>
            <a:r>
              <a:rPr lang="en-US" dirty="0" smtClean="0">
                <a:solidFill>
                  <a:prstClr val="black"/>
                </a:solidFill>
              </a:rPr>
              <a:t>Contextualized ENGL 101 courses for ALP based on Guided Pathways</a:t>
            </a:r>
          </a:p>
          <a:p>
            <a:pPr lvl="1">
              <a:buFont typeface="Wingdings" panose="05000000000000000000" pitchFamily="2" charset="2"/>
              <a:buChar char="§"/>
            </a:pPr>
            <a:r>
              <a:rPr lang="en-US" smtClean="0">
                <a:solidFill>
                  <a:prstClr val="black"/>
                </a:solidFill>
              </a:rPr>
              <a:t>Revamp and </a:t>
            </a:r>
            <a:r>
              <a:rPr lang="en-US" dirty="0" smtClean="0">
                <a:solidFill>
                  <a:prstClr val="black"/>
                </a:solidFill>
              </a:rPr>
              <a:t>scale-up of ALP-ESOL</a:t>
            </a:r>
          </a:p>
          <a:p>
            <a:pPr marL="457200" lvl="1" indent="0">
              <a:buNone/>
            </a:pPr>
            <a:r>
              <a:rPr lang="en-US" sz="2200" dirty="0" smtClean="0">
                <a:solidFill>
                  <a:prstClr val="black"/>
                </a:solidFill>
              </a:rPr>
              <a:t>	</a:t>
            </a:r>
          </a:p>
          <a:p>
            <a:pPr marL="0" indent="0">
              <a:buNone/>
            </a:pPr>
            <a:endParaRPr lang="en-US" sz="2200" dirty="0" smtClean="0"/>
          </a:p>
          <a:p>
            <a:pPr marL="0" indent="0">
              <a:buNone/>
            </a:pPr>
            <a:endParaRPr lang="en-US" sz="2200" dirty="0" smtClean="0"/>
          </a:p>
          <a:p>
            <a:pPr marL="0" indent="0">
              <a:buNone/>
            </a:pPr>
            <a:endParaRPr lang="en-US" dirty="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78859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09"/>
            <a:ext cx="953452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27709"/>
            <a:ext cx="8229600" cy="1353416"/>
          </a:xfrm>
        </p:spPr>
        <p:txBody>
          <a:bodyPr>
            <a:noAutofit/>
          </a:bodyPr>
          <a:lstStyle/>
          <a:p>
            <a:r>
              <a:rPr lang="en-US" sz="3600" dirty="0" smtClean="0">
                <a:solidFill>
                  <a:schemeClr val="bg1"/>
                </a:solidFill>
              </a:rPr>
              <a:t>ALP Essential Elements:  Backward Curriculum Design</a:t>
            </a:r>
            <a:endParaRPr lang="en-US" sz="3600" dirty="0">
              <a:solidFill>
                <a:schemeClr val="bg1"/>
              </a:solidFill>
            </a:endParaRPr>
          </a:p>
        </p:txBody>
      </p:sp>
      <p:sp>
        <p:nvSpPr>
          <p:cNvPr id="3" name="Content Placeholder 2"/>
          <p:cNvSpPr>
            <a:spLocks noGrp="1"/>
          </p:cNvSpPr>
          <p:nvPr>
            <p:ph idx="1"/>
          </p:nvPr>
        </p:nvSpPr>
        <p:spPr>
          <a:xfrm>
            <a:off x="381000" y="1600199"/>
            <a:ext cx="8229600" cy="5029200"/>
          </a:xfrm>
        </p:spPr>
        <p:txBody>
          <a:bodyPr>
            <a:normAutofit/>
          </a:bodyPr>
          <a:lstStyle/>
          <a:p>
            <a:pPr>
              <a:buFont typeface="Wingdings" panose="05000000000000000000" pitchFamily="2" charset="2"/>
              <a:buChar char="q"/>
            </a:pPr>
            <a:endParaRPr lang="en-US" sz="2200" dirty="0">
              <a:solidFill>
                <a:prstClr val="black"/>
              </a:solidFill>
            </a:endParaRPr>
          </a:p>
          <a:p>
            <a:pPr marL="0" indent="0">
              <a:buNone/>
            </a:pPr>
            <a:endParaRPr lang="en-US" dirty="0" smtClean="0">
              <a:solidFill>
                <a:prstClr val="black"/>
              </a:solidFill>
            </a:endParaRPr>
          </a:p>
          <a:p>
            <a:pPr>
              <a:buFont typeface="Wingdings" panose="05000000000000000000" pitchFamily="2" charset="2"/>
              <a:buChar char="§"/>
            </a:pPr>
            <a:endParaRPr lang="en-US" dirty="0" smtClean="0">
              <a:solidFill>
                <a:prstClr val="black"/>
              </a:solidFill>
            </a:endParaRPr>
          </a:p>
          <a:p>
            <a:pPr marL="457200" lvl="1" indent="0">
              <a:buNone/>
            </a:pPr>
            <a:r>
              <a:rPr lang="en-US" sz="2200" dirty="0" smtClean="0">
                <a:solidFill>
                  <a:prstClr val="black"/>
                </a:solidFill>
              </a:rPr>
              <a:t>	</a:t>
            </a:r>
          </a:p>
          <a:p>
            <a:pPr marL="0" indent="0">
              <a:buNone/>
            </a:pPr>
            <a:endParaRPr lang="en-US" sz="2200" dirty="0" smtClean="0"/>
          </a:p>
          <a:p>
            <a:pPr marL="0" indent="0">
              <a:buNone/>
            </a:pPr>
            <a:endParaRPr lang="en-US" sz="2200" dirty="0" smtClean="0"/>
          </a:p>
          <a:p>
            <a:pPr marL="0" indent="0">
              <a:buNone/>
            </a:pPr>
            <a:endParaRPr lang="en-US" dirty="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847302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534526" cy="127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182707"/>
            <a:ext cx="8229600" cy="1143000"/>
          </a:xfrm>
        </p:spPr>
        <p:txBody>
          <a:bodyPr>
            <a:noAutofit/>
          </a:bodyPr>
          <a:lstStyle/>
          <a:p>
            <a:r>
              <a:rPr lang="en-US" sz="3200" dirty="0" smtClean="0">
                <a:solidFill>
                  <a:schemeClr val="bg1"/>
                </a:solidFill>
              </a:rPr>
              <a:t>Former Curriculum Approach in Developmental Writing and Reading Courses</a:t>
            </a:r>
            <a:endParaRPr lang="en-US" sz="3200" dirty="0">
              <a:solidFill>
                <a:schemeClr val="bg1"/>
              </a:solidFill>
            </a:endParaRPr>
          </a:p>
        </p:txBody>
      </p:sp>
      <p:sp>
        <p:nvSpPr>
          <p:cNvPr id="3" name="Content Placeholder 2"/>
          <p:cNvSpPr>
            <a:spLocks noGrp="1"/>
          </p:cNvSpPr>
          <p:nvPr>
            <p:ph idx="1"/>
          </p:nvPr>
        </p:nvSpPr>
        <p:spPr>
          <a:xfrm>
            <a:off x="380999" y="1600199"/>
            <a:ext cx="8543925" cy="5029200"/>
          </a:xfrm>
        </p:spPr>
        <p:txBody>
          <a:bodyPr>
            <a:normAutofit fontScale="92500" lnSpcReduction="10000"/>
          </a:bodyPr>
          <a:lstStyle/>
          <a:p>
            <a:pPr>
              <a:buFont typeface="Wingdings" panose="05000000000000000000" pitchFamily="2" charset="2"/>
              <a:buChar char="q"/>
            </a:pPr>
            <a:endParaRPr lang="en-US" sz="2200" dirty="0">
              <a:solidFill>
                <a:prstClr val="black"/>
              </a:solidFill>
            </a:endParaRPr>
          </a:p>
          <a:p>
            <a:pPr>
              <a:buFont typeface="Wingdings" panose="05000000000000000000" pitchFamily="2" charset="2"/>
              <a:buChar char="§"/>
            </a:pPr>
            <a:r>
              <a:rPr lang="en-US" dirty="0" smtClean="0">
                <a:solidFill>
                  <a:prstClr val="black"/>
                </a:solidFill>
              </a:rPr>
              <a:t>Level-one develo</a:t>
            </a:r>
            <a:r>
              <a:rPr lang="en-US" dirty="0">
                <a:solidFill>
                  <a:prstClr val="black"/>
                </a:solidFill>
              </a:rPr>
              <a:t>p</a:t>
            </a:r>
            <a:r>
              <a:rPr lang="en-US" dirty="0" smtClean="0">
                <a:solidFill>
                  <a:prstClr val="black"/>
                </a:solidFill>
              </a:rPr>
              <a:t>mental writing textbook focus on _____?</a:t>
            </a:r>
          </a:p>
          <a:p>
            <a:pPr lvl="1">
              <a:buFont typeface="Wingdings" panose="05000000000000000000" pitchFamily="2" charset="2"/>
              <a:buChar char="§"/>
            </a:pPr>
            <a:r>
              <a:rPr lang="en-US" dirty="0" smtClean="0">
                <a:solidFill>
                  <a:srgbClr val="FF0000"/>
                </a:solidFill>
              </a:rPr>
              <a:t>Sentences</a:t>
            </a:r>
            <a:r>
              <a:rPr lang="en-US" dirty="0">
                <a:solidFill>
                  <a:prstClr val="black"/>
                </a:solidFill>
              </a:rPr>
              <a:t>	</a:t>
            </a:r>
            <a:endParaRPr lang="en-US" dirty="0" smtClean="0">
              <a:solidFill>
                <a:srgbClr val="FFFFFF"/>
              </a:solidFill>
            </a:endParaRPr>
          </a:p>
          <a:p>
            <a:pPr>
              <a:buFont typeface="Wingdings" panose="05000000000000000000" pitchFamily="2" charset="2"/>
              <a:buChar char="§"/>
            </a:pPr>
            <a:r>
              <a:rPr lang="en-US" dirty="0" smtClean="0">
                <a:solidFill>
                  <a:prstClr val="black"/>
                </a:solidFill>
              </a:rPr>
              <a:t>Level-two developmental writing textbooks focus on _____?</a:t>
            </a:r>
          </a:p>
          <a:p>
            <a:pPr lvl="1">
              <a:buFont typeface="Wingdings" panose="05000000000000000000" pitchFamily="2" charset="2"/>
              <a:buChar char="§"/>
            </a:pPr>
            <a:r>
              <a:rPr lang="en-US" dirty="0" smtClean="0">
                <a:solidFill>
                  <a:srgbClr val="FF0000"/>
                </a:solidFill>
              </a:rPr>
              <a:t>Paragraphs</a:t>
            </a:r>
            <a:endParaRPr lang="en-US" dirty="0" smtClean="0">
              <a:solidFill>
                <a:prstClr val="black"/>
              </a:solidFill>
            </a:endParaRPr>
          </a:p>
          <a:p>
            <a:pPr>
              <a:buFont typeface="Wingdings" panose="05000000000000000000" pitchFamily="2" charset="2"/>
              <a:buChar char="§"/>
            </a:pPr>
            <a:r>
              <a:rPr lang="en-US" dirty="0" smtClean="0">
                <a:solidFill>
                  <a:prstClr val="black"/>
                </a:solidFill>
              </a:rPr>
              <a:t>Reading level often 6</a:t>
            </a:r>
            <a:r>
              <a:rPr lang="en-US" baseline="30000" dirty="0" smtClean="0">
                <a:solidFill>
                  <a:prstClr val="black"/>
                </a:solidFill>
              </a:rPr>
              <a:t>th</a:t>
            </a:r>
            <a:r>
              <a:rPr lang="en-US" dirty="0" smtClean="0">
                <a:solidFill>
                  <a:prstClr val="black"/>
                </a:solidFill>
              </a:rPr>
              <a:t> grade</a:t>
            </a:r>
          </a:p>
          <a:p>
            <a:pPr>
              <a:buFont typeface="Wingdings" panose="05000000000000000000" pitchFamily="2" charset="2"/>
              <a:buChar char="§"/>
            </a:pPr>
            <a:r>
              <a:rPr lang="en-US" dirty="0" smtClean="0">
                <a:solidFill>
                  <a:prstClr val="black"/>
                </a:solidFill>
              </a:rPr>
              <a:t>“Skill and drill” approach</a:t>
            </a:r>
          </a:p>
          <a:p>
            <a:pPr>
              <a:buFont typeface="Wingdings" panose="05000000000000000000" pitchFamily="2" charset="2"/>
              <a:buChar char="§"/>
            </a:pPr>
            <a:r>
              <a:rPr lang="en-US" dirty="0" smtClean="0">
                <a:solidFill>
                  <a:prstClr val="black"/>
                </a:solidFill>
              </a:rPr>
              <a:t>Students feel as though they’re back in middle school, not in college.</a:t>
            </a:r>
          </a:p>
          <a:p>
            <a:pPr marL="0" indent="0">
              <a:buNone/>
            </a:pPr>
            <a:endParaRPr lang="en-US" dirty="0" smtClean="0">
              <a:solidFill>
                <a:prstClr val="black"/>
              </a:solidFill>
            </a:endParaRPr>
          </a:p>
          <a:p>
            <a:pPr marL="0" indent="0">
              <a:buNone/>
            </a:pPr>
            <a:endParaRPr lang="en-US" sz="2200" dirty="0" smtClean="0"/>
          </a:p>
          <a:p>
            <a:pPr marL="0" indent="0">
              <a:buNone/>
            </a:pPr>
            <a:endParaRPr lang="en-US" sz="2200" dirty="0" smtClean="0"/>
          </a:p>
          <a:p>
            <a:pPr marL="0" indent="0">
              <a:buNone/>
            </a:pPr>
            <a:endParaRPr lang="en-US" dirty="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38895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09"/>
            <a:ext cx="953452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182707"/>
            <a:ext cx="8229600" cy="1143000"/>
          </a:xfrm>
        </p:spPr>
        <p:txBody>
          <a:bodyPr>
            <a:noAutofit/>
          </a:bodyPr>
          <a:lstStyle/>
          <a:p>
            <a:r>
              <a:rPr lang="en-US" sz="3200" dirty="0" smtClean="0">
                <a:solidFill>
                  <a:schemeClr val="bg1"/>
                </a:solidFill>
              </a:rPr>
              <a:t>Backward Curriculum Approach in Developmental Writing and Reading Courses</a:t>
            </a:r>
            <a:endParaRPr lang="en-US" sz="3200" dirty="0">
              <a:solidFill>
                <a:schemeClr val="bg1"/>
              </a:solidFill>
            </a:endParaRPr>
          </a:p>
        </p:txBody>
      </p:sp>
      <p:sp>
        <p:nvSpPr>
          <p:cNvPr id="3" name="Content Placeholder 2"/>
          <p:cNvSpPr>
            <a:spLocks noGrp="1"/>
          </p:cNvSpPr>
          <p:nvPr>
            <p:ph idx="1"/>
          </p:nvPr>
        </p:nvSpPr>
        <p:spPr>
          <a:xfrm>
            <a:off x="380999" y="1600199"/>
            <a:ext cx="8543925" cy="5029200"/>
          </a:xfrm>
        </p:spPr>
        <p:txBody>
          <a:bodyPr>
            <a:normAutofit/>
          </a:bodyPr>
          <a:lstStyle/>
          <a:p>
            <a:pPr>
              <a:buFont typeface="Wingdings" panose="05000000000000000000" pitchFamily="2" charset="2"/>
              <a:buChar char="q"/>
            </a:pPr>
            <a:endParaRPr lang="en-US" sz="2200" dirty="0">
              <a:solidFill>
                <a:prstClr val="black"/>
              </a:solidFill>
            </a:endParaRPr>
          </a:p>
          <a:p>
            <a:pPr>
              <a:buFont typeface="Wingdings" panose="05000000000000000000" pitchFamily="2" charset="2"/>
              <a:buChar char="§"/>
            </a:pPr>
            <a:r>
              <a:rPr lang="en-US" dirty="0" smtClean="0">
                <a:solidFill>
                  <a:prstClr val="black"/>
                </a:solidFill>
              </a:rPr>
              <a:t>Begin by:</a:t>
            </a:r>
          </a:p>
          <a:p>
            <a:pPr lvl="1">
              <a:buFont typeface="Wingdings" panose="05000000000000000000" pitchFamily="2" charset="2"/>
              <a:buChar char="§"/>
            </a:pPr>
            <a:r>
              <a:rPr lang="en-US" sz="3200" dirty="0" smtClean="0"/>
              <a:t>Assigning </a:t>
            </a:r>
            <a:r>
              <a:rPr lang="en-US" sz="3200" dirty="0" smtClean="0">
                <a:solidFill>
                  <a:srgbClr val="FF0000"/>
                </a:solidFill>
              </a:rPr>
              <a:t>college-level essays</a:t>
            </a:r>
            <a:r>
              <a:rPr lang="en-US" sz="3200" dirty="0"/>
              <a:t>	</a:t>
            </a:r>
            <a:endParaRPr lang="en-US" sz="3200" dirty="0" smtClean="0"/>
          </a:p>
          <a:p>
            <a:pPr lvl="1">
              <a:buFont typeface="Wingdings" panose="05000000000000000000" pitchFamily="2" charset="2"/>
              <a:buChar char="§"/>
            </a:pPr>
            <a:r>
              <a:rPr lang="en-US" sz="3200" dirty="0" smtClean="0"/>
              <a:t>Using </a:t>
            </a:r>
            <a:r>
              <a:rPr lang="en-US" sz="3200" dirty="0" smtClean="0">
                <a:solidFill>
                  <a:srgbClr val="FF0000"/>
                </a:solidFill>
              </a:rPr>
              <a:t>complex, college-level texts </a:t>
            </a:r>
            <a:r>
              <a:rPr lang="en-US" sz="3200" dirty="0" smtClean="0"/>
              <a:t>as sources</a:t>
            </a:r>
          </a:p>
          <a:p>
            <a:pPr lvl="1">
              <a:buFont typeface="Wingdings" panose="05000000000000000000" pitchFamily="2" charset="2"/>
              <a:buChar char="§"/>
            </a:pPr>
            <a:r>
              <a:rPr lang="en-US" sz="3200" dirty="0" smtClean="0"/>
              <a:t>Creating </a:t>
            </a:r>
            <a:r>
              <a:rPr lang="en-US" sz="3200" dirty="0" err="1" smtClean="0"/>
              <a:t>scaffolded</a:t>
            </a:r>
            <a:r>
              <a:rPr lang="en-US" sz="3200" dirty="0" smtClean="0"/>
              <a:t> assignments and activities </a:t>
            </a:r>
            <a:r>
              <a:rPr lang="en-US" sz="3200" dirty="0" smtClean="0">
                <a:solidFill>
                  <a:srgbClr val="FF0000"/>
                </a:solidFill>
              </a:rPr>
              <a:t>to support student success with these challenges</a:t>
            </a:r>
            <a:endParaRPr lang="en-US" sz="3200" dirty="0" smtClean="0">
              <a:solidFill>
                <a:prstClr val="black"/>
              </a:solidFill>
            </a:endParaRPr>
          </a:p>
          <a:p>
            <a:pPr marL="0" indent="0">
              <a:buNone/>
            </a:pPr>
            <a:endParaRPr lang="en-US" sz="2200" dirty="0" smtClean="0"/>
          </a:p>
          <a:p>
            <a:pPr marL="0" indent="0">
              <a:buNone/>
            </a:pPr>
            <a:endParaRPr lang="en-US" sz="2200" dirty="0" smtClean="0"/>
          </a:p>
          <a:p>
            <a:pPr marL="0" indent="0">
              <a:buNone/>
            </a:pPr>
            <a:endParaRPr lang="en-US" dirty="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425967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09"/>
            <a:ext cx="953452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27709"/>
            <a:ext cx="8229600" cy="1353416"/>
          </a:xfrm>
        </p:spPr>
        <p:txBody>
          <a:bodyPr>
            <a:noAutofit/>
          </a:bodyPr>
          <a:lstStyle/>
          <a:p>
            <a:r>
              <a:rPr lang="en-US" sz="3200" dirty="0" smtClean="0">
                <a:solidFill>
                  <a:schemeClr val="bg1"/>
                </a:solidFill>
              </a:rPr>
              <a:t>ALP Essential Elements:  True Integration of Reading, Writing, and Critical Thinking</a:t>
            </a:r>
            <a:endParaRPr lang="en-US" sz="3200" dirty="0">
              <a:solidFill>
                <a:schemeClr val="bg1"/>
              </a:solidFill>
            </a:endParaRPr>
          </a:p>
        </p:txBody>
      </p:sp>
      <p:sp>
        <p:nvSpPr>
          <p:cNvPr id="3" name="Content Placeholder 2"/>
          <p:cNvSpPr>
            <a:spLocks noGrp="1"/>
          </p:cNvSpPr>
          <p:nvPr>
            <p:ph idx="1"/>
          </p:nvPr>
        </p:nvSpPr>
        <p:spPr>
          <a:xfrm>
            <a:off x="381000" y="1600199"/>
            <a:ext cx="8229600" cy="5029200"/>
          </a:xfrm>
        </p:spPr>
        <p:txBody>
          <a:bodyPr>
            <a:normAutofit/>
          </a:bodyPr>
          <a:lstStyle/>
          <a:p>
            <a:pPr>
              <a:buFont typeface="Wingdings" panose="05000000000000000000" pitchFamily="2" charset="2"/>
              <a:buChar char="q"/>
            </a:pPr>
            <a:endParaRPr lang="en-US" sz="2200" dirty="0">
              <a:solidFill>
                <a:prstClr val="black"/>
              </a:solidFill>
            </a:endParaRPr>
          </a:p>
          <a:p>
            <a:pPr marL="0" indent="0">
              <a:buNone/>
            </a:pPr>
            <a:endParaRPr lang="en-US" dirty="0" smtClean="0">
              <a:solidFill>
                <a:prstClr val="black"/>
              </a:solidFill>
            </a:endParaRPr>
          </a:p>
          <a:p>
            <a:pPr>
              <a:buFont typeface="Wingdings" panose="05000000000000000000" pitchFamily="2" charset="2"/>
              <a:buChar char="§"/>
            </a:pPr>
            <a:endParaRPr lang="en-US" dirty="0" smtClean="0">
              <a:solidFill>
                <a:prstClr val="black"/>
              </a:solidFill>
            </a:endParaRPr>
          </a:p>
          <a:p>
            <a:pPr marL="457200" lvl="1" indent="0">
              <a:buNone/>
            </a:pPr>
            <a:r>
              <a:rPr lang="en-US" sz="2200" dirty="0" smtClean="0">
                <a:solidFill>
                  <a:prstClr val="black"/>
                </a:solidFill>
              </a:rPr>
              <a:t>	</a:t>
            </a:r>
          </a:p>
          <a:p>
            <a:pPr marL="0" indent="0">
              <a:buNone/>
            </a:pPr>
            <a:endParaRPr lang="en-US" sz="2200" dirty="0" smtClean="0"/>
          </a:p>
          <a:p>
            <a:pPr marL="0" indent="0">
              <a:buNone/>
            </a:pPr>
            <a:endParaRPr lang="en-US" sz="2200" dirty="0" smtClean="0"/>
          </a:p>
          <a:p>
            <a:pPr marL="0" indent="0">
              <a:buNone/>
            </a:pPr>
            <a:endParaRPr lang="en-US" dirty="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547317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Who’s in the Room?</a:t>
            </a:r>
            <a:endParaRPr lang="en-US" dirty="0"/>
          </a:p>
        </p:txBody>
      </p:sp>
      <p:sp>
        <p:nvSpPr>
          <p:cNvPr id="5" name="Content Placeholder 4"/>
          <p:cNvSpPr>
            <a:spLocks noGrp="1"/>
          </p:cNvSpPr>
          <p:nvPr>
            <p:ph idx="1"/>
          </p:nvPr>
        </p:nvSpPr>
        <p:spPr/>
        <p:txBody>
          <a:bodyPr>
            <a:normAutofit/>
          </a:bodyPr>
          <a:lstStyle/>
          <a:p>
            <a:endParaRPr lang="en-US" sz="2400" dirty="0" smtClean="0"/>
          </a:p>
          <a:p>
            <a:endParaRPr lang="en-US" sz="2000" dirty="0" smtClean="0"/>
          </a:p>
          <a:p>
            <a:endParaRPr lang="en-US" sz="2000" dirty="0" smtClean="0"/>
          </a:p>
          <a:p>
            <a:endParaRPr lang="en-US" sz="2000" dirty="0" smtClean="0"/>
          </a:p>
          <a:p>
            <a:endParaRPr lang="en-US" sz="2000" dirty="0"/>
          </a:p>
        </p:txBody>
      </p:sp>
      <p:sp>
        <p:nvSpPr>
          <p:cNvPr id="7" name="Line 1"/>
          <p:cNvSpPr>
            <a:spLocks noChangeShapeType="1"/>
          </p:cNvSpPr>
          <p:nvPr/>
        </p:nvSpPr>
        <p:spPr bwMode="auto">
          <a:xfrm>
            <a:off x="533400" y="1143000"/>
            <a:ext cx="8077200" cy="1588"/>
          </a:xfrm>
          <a:prstGeom prst="line">
            <a:avLst/>
          </a:prstGeom>
          <a:noFill/>
          <a:ln w="38100" cap="flat">
            <a:solidFill>
              <a:srgbClr val="8DB01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solidFill>
                <a:prstClr val="black"/>
              </a:solidFill>
            </a:endParaRPr>
          </a:p>
        </p:txBody>
      </p:sp>
      <p:pic>
        <p:nvPicPr>
          <p:cNvPr id="1026" name="Picture 2" descr="C:\Users\sgabriel\AppData\Local\Microsoft\Windows\Temporary Internet Files\Content.IE5\1WKOIM6U\MP9004423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7153354" cy="475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480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963" y="4348766"/>
            <a:ext cx="8229600" cy="1011672"/>
          </a:xfrm>
        </p:spPr>
        <p:txBody>
          <a:bodyPr/>
          <a:lstStyle/>
          <a:p>
            <a:r>
              <a:rPr lang="en-US" dirty="0" smtClean="0"/>
              <a:t>Susan Bickerstaff, Community College Research Center</a:t>
            </a:r>
          </a:p>
          <a:p>
            <a:r>
              <a:rPr lang="en-US" dirty="0" smtClean="0"/>
              <a:t>Alison Kuehner, Ohlone College</a:t>
            </a:r>
            <a:endParaRPr lang="en-US" dirty="0"/>
          </a:p>
        </p:txBody>
      </p:sp>
      <p:sp>
        <p:nvSpPr>
          <p:cNvPr id="3" name="Title 2"/>
          <p:cNvSpPr>
            <a:spLocks noGrp="1"/>
          </p:cNvSpPr>
          <p:nvPr>
            <p:ph type="title"/>
          </p:nvPr>
        </p:nvSpPr>
        <p:spPr/>
        <p:txBody>
          <a:bodyPr/>
          <a:lstStyle/>
          <a:p>
            <a:r>
              <a:rPr lang="en-US" dirty="0" smtClean="0"/>
              <a:t>The Power of Integrating Reading and Writing for Developmental Students</a:t>
            </a:r>
            <a:endParaRPr lang="en-US" dirty="0"/>
          </a:p>
        </p:txBody>
      </p:sp>
    </p:spTree>
    <p:extLst>
      <p:ext uri="{BB962C8B-B14F-4D97-AF65-F5344CB8AC3E}">
        <p14:creationId xmlns:p14="http://schemas.microsoft.com/office/powerpoint/2010/main" val="3873192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34963" y="2008821"/>
            <a:ext cx="7943943" cy="4475164"/>
          </a:xfrm>
        </p:spPr>
        <p:txBody>
          <a:bodyPr/>
          <a:lstStyle/>
          <a:p>
            <a:pPr marL="0" indent="0">
              <a:buClr>
                <a:schemeClr val="bg2"/>
              </a:buClr>
              <a:buNone/>
            </a:pPr>
            <a:r>
              <a:rPr lang="en-US" sz="2000" dirty="0" smtClean="0"/>
              <a:t>“I thought, </a:t>
            </a:r>
            <a:r>
              <a:rPr lang="en-US" sz="2000" dirty="0"/>
              <a:t>well, I’ll just keep the comp quizzes.  They used to be grammar and punctuation, and I can throw the reading in.  </a:t>
            </a:r>
            <a:r>
              <a:rPr lang="en-US" sz="2000" b="1" dirty="0"/>
              <a:t>So you are just kind of throwing things in where they fit</a:t>
            </a:r>
            <a:r>
              <a:rPr lang="en-US" sz="2000" b="1" dirty="0" smtClean="0"/>
              <a:t>.” </a:t>
            </a:r>
          </a:p>
          <a:p>
            <a:pPr marL="0" indent="0">
              <a:buClr>
                <a:schemeClr val="bg2"/>
              </a:buClr>
              <a:buNone/>
            </a:pPr>
            <a:endParaRPr lang="en-US" sz="2000" b="1" dirty="0" smtClean="0"/>
          </a:p>
          <a:p>
            <a:pPr marL="0" indent="0">
              <a:buClr>
                <a:schemeClr val="bg2"/>
              </a:buClr>
              <a:buNone/>
            </a:pPr>
            <a:r>
              <a:rPr lang="en-US" sz="2000" dirty="0" smtClean="0"/>
              <a:t>“I </a:t>
            </a:r>
            <a:r>
              <a:rPr lang="en-US" sz="2000" dirty="0"/>
              <a:t>think the idea of integrating the two, whether [as a] reading </a:t>
            </a:r>
            <a:r>
              <a:rPr lang="en-US" sz="2000" dirty="0" smtClean="0"/>
              <a:t>‘week’ </a:t>
            </a:r>
            <a:r>
              <a:rPr lang="en-US" sz="2000" dirty="0"/>
              <a:t>or </a:t>
            </a:r>
            <a:r>
              <a:rPr lang="en-US" sz="2000" dirty="0" smtClean="0"/>
              <a:t>‘session’ </a:t>
            </a:r>
            <a:r>
              <a:rPr lang="en-US" sz="2000" dirty="0"/>
              <a:t>or </a:t>
            </a:r>
            <a:r>
              <a:rPr lang="en-US" sz="2000" dirty="0" smtClean="0"/>
              <a:t>‘class,’ </a:t>
            </a:r>
            <a:r>
              <a:rPr lang="en-US" sz="2000" dirty="0"/>
              <a:t>will help the adjuncts.  Certainly it would help </a:t>
            </a:r>
            <a:r>
              <a:rPr lang="en-US" sz="2000" dirty="0" smtClean="0"/>
              <a:t>me </a:t>
            </a:r>
            <a:r>
              <a:rPr lang="en-US" sz="2000" b="1" dirty="0"/>
              <a:t>to be able to approach reading as a separate task </a:t>
            </a:r>
            <a:r>
              <a:rPr lang="en-US" sz="2000" dirty="0"/>
              <a:t>but also relate it, perhaps the next day, as a writing opportunity.  </a:t>
            </a:r>
          </a:p>
          <a:p>
            <a:pPr marL="0" indent="0">
              <a:buNone/>
            </a:pPr>
            <a:endParaRPr lang="en-US" dirty="0"/>
          </a:p>
        </p:txBody>
      </p:sp>
      <p:sp>
        <p:nvSpPr>
          <p:cNvPr id="2" name="Title 1"/>
          <p:cNvSpPr>
            <a:spLocks noGrp="1"/>
          </p:cNvSpPr>
          <p:nvPr>
            <p:ph type="title"/>
          </p:nvPr>
        </p:nvSpPr>
        <p:spPr/>
        <p:txBody>
          <a:bodyPr/>
          <a:lstStyle/>
          <a:p>
            <a:r>
              <a:rPr lang="en-US" dirty="0" smtClean="0"/>
              <a:t>An “Additive” Approach to Integration (not IRW)</a:t>
            </a:r>
            <a:endParaRPr lang="en-US" dirty="0"/>
          </a:p>
        </p:txBody>
      </p:sp>
    </p:spTree>
    <p:extLst>
      <p:ext uri="{BB962C8B-B14F-4D97-AF65-F5344CB8AC3E}">
        <p14:creationId xmlns:p14="http://schemas.microsoft.com/office/powerpoint/2010/main" val="229205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4916477" y="2445391"/>
            <a:ext cx="2751588" cy="2466364"/>
            <a:chOff x="5009626" y="2445391"/>
            <a:chExt cx="2751588" cy="2466364"/>
          </a:xfrm>
        </p:grpSpPr>
        <p:sp>
          <p:nvSpPr>
            <p:cNvPr id="21" name="Rectangle 20"/>
            <p:cNvSpPr/>
            <p:nvPr/>
          </p:nvSpPr>
          <p:spPr bwMode="auto">
            <a:xfrm>
              <a:off x="5009626" y="2445391"/>
              <a:ext cx="2751588" cy="2466364"/>
            </a:xfrm>
            <a:prstGeom prst="rect">
              <a:avLst/>
            </a:prstGeom>
            <a:solidFill>
              <a:schemeClr val="bg1">
                <a:lumMod val="95000"/>
              </a:schemeClr>
            </a:solid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22" name="Rectangle 21"/>
            <p:cNvSpPr/>
            <p:nvPr/>
          </p:nvSpPr>
          <p:spPr bwMode="auto">
            <a:xfrm>
              <a:off x="7110026" y="2613171"/>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23" name="Rectangle 22"/>
            <p:cNvSpPr/>
            <p:nvPr/>
          </p:nvSpPr>
          <p:spPr bwMode="auto">
            <a:xfrm>
              <a:off x="5249918" y="4337109"/>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24" name="Rectangle 23"/>
            <p:cNvSpPr/>
            <p:nvPr/>
          </p:nvSpPr>
          <p:spPr bwMode="auto">
            <a:xfrm>
              <a:off x="5860049" y="4337109"/>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25" name="Rectangle 24"/>
            <p:cNvSpPr/>
            <p:nvPr/>
          </p:nvSpPr>
          <p:spPr bwMode="auto">
            <a:xfrm>
              <a:off x="6505662" y="4337109"/>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26" name="Rectangle 25"/>
            <p:cNvSpPr/>
            <p:nvPr/>
          </p:nvSpPr>
          <p:spPr bwMode="auto">
            <a:xfrm>
              <a:off x="7110027" y="3187817"/>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27" name="Rectangle 26"/>
            <p:cNvSpPr/>
            <p:nvPr/>
          </p:nvSpPr>
          <p:spPr bwMode="auto">
            <a:xfrm>
              <a:off x="7110027" y="3762463"/>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28" name="Rectangle 27"/>
            <p:cNvSpPr/>
            <p:nvPr/>
          </p:nvSpPr>
          <p:spPr bwMode="auto">
            <a:xfrm>
              <a:off x="7110027" y="4337109"/>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29" name="Rectangle 28"/>
            <p:cNvSpPr/>
            <p:nvPr/>
          </p:nvSpPr>
          <p:spPr bwMode="auto">
            <a:xfrm>
              <a:off x="6505662" y="2613171"/>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30" name="Rectangle 29"/>
            <p:cNvSpPr/>
            <p:nvPr/>
          </p:nvSpPr>
          <p:spPr bwMode="auto">
            <a:xfrm>
              <a:off x="6505663" y="3187817"/>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31" name="Rectangle 30"/>
            <p:cNvSpPr/>
            <p:nvPr/>
          </p:nvSpPr>
          <p:spPr bwMode="auto">
            <a:xfrm>
              <a:off x="6505663" y="3762463"/>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32" name="Rectangle 31"/>
            <p:cNvSpPr/>
            <p:nvPr/>
          </p:nvSpPr>
          <p:spPr bwMode="auto">
            <a:xfrm>
              <a:off x="5860049" y="2613171"/>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33" name="Rectangle 32"/>
            <p:cNvSpPr/>
            <p:nvPr/>
          </p:nvSpPr>
          <p:spPr bwMode="auto">
            <a:xfrm>
              <a:off x="5860050" y="3187817"/>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34" name="Rectangle 33"/>
            <p:cNvSpPr/>
            <p:nvPr/>
          </p:nvSpPr>
          <p:spPr bwMode="auto">
            <a:xfrm>
              <a:off x="5860050" y="3762463"/>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35" name="Rectangle 34"/>
            <p:cNvSpPr/>
            <p:nvPr/>
          </p:nvSpPr>
          <p:spPr bwMode="auto">
            <a:xfrm>
              <a:off x="5249918" y="2613171"/>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36" name="Rectangle 35"/>
            <p:cNvSpPr/>
            <p:nvPr/>
          </p:nvSpPr>
          <p:spPr bwMode="auto">
            <a:xfrm>
              <a:off x="5249919" y="3187817"/>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37" name="Rectangle 36"/>
            <p:cNvSpPr/>
            <p:nvPr/>
          </p:nvSpPr>
          <p:spPr bwMode="auto">
            <a:xfrm>
              <a:off x="5249919" y="3762463"/>
              <a:ext cx="426781" cy="436228"/>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grpSp>
      <p:grpSp>
        <p:nvGrpSpPr>
          <p:cNvPr id="77" name="Group 76"/>
          <p:cNvGrpSpPr/>
          <p:nvPr/>
        </p:nvGrpSpPr>
        <p:grpSpPr>
          <a:xfrm>
            <a:off x="1442907" y="2445391"/>
            <a:ext cx="2751588" cy="2466364"/>
            <a:chOff x="1442907" y="2445391"/>
            <a:chExt cx="2751588" cy="2466364"/>
          </a:xfrm>
        </p:grpSpPr>
        <p:sp>
          <p:nvSpPr>
            <p:cNvPr id="3" name="Rectangle 2"/>
            <p:cNvSpPr/>
            <p:nvPr/>
          </p:nvSpPr>
          <p:spPr bwMode="auto">
            <a:xfrm>
              <a:off x="1442907" y="2445391"/>
              <a:ext cx="2751588" cy="2466364"/>
            </a:xfrm>
            <a:prstGeom prst="rect">
              <a:avLst/>
            </a:prstGeom>
            <a:solidFill>
              <a:schemeClr val="bg1">
                <a:lumMod val="95000"/>
              </a:scheme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grpSp>
          <p:nvGrpSpPr>
            <p:cNvPr id="75" name="Group 74"/>
            <p:cNvGrpSpPr/>
            <p:nvPr/>
          </p:nvGrpSpPr>
          <p:grpSpPr>
            <a:xfrm>
              <a:off x="1683199" y="2613171"/>
              <a:ext cx="2286890" cy="2160166"/>
              <a:chOff x="1683199" y="2613171"/>
              <a:chExt cx="2286890" cy="2160166"/>
            </a:xfrm>
          </p:grpSpPr>
          <p:sp>
            <p:nvSpPr>
              <p:cNvPr id="5" name="Rectangle 4"/>
              <p:cNvSpPr/>
              <p:nvPr/>
            </p:nvSpPr>
            <p:spPr bwMode="auto">
              <a:xfrm>
                <a:off x="3543307" y="2613171"/>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 name="Rectangle 5"/>
              <p:cNvSpPr/>
              <p:nvPr/>
            </p:nvSpPr>
            <p:spPr bwMode="auto">
              <a:xfrm>
                <a:off x="1683199" y="4337109"/>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7" name="Rectangle 6"/>
              <p:cNvSpPr/>
              <p:nvPr/>
            </p:nvSpPr>
            <p:spPr bwMode="auto">
              <a:xfrm>
                <a:off x="2293330" y="4337109"/>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8" name="Rectangle 7"/>
              <p:cNvSpPr/>
              <p:nvPr/>
            </p:nvSpPr>
            <p:spPr bwMode="auto">
              <a:xfrm>
                <a:off x="2938943" y="4337109"/>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9" name="Rectangle 8"/>
              <p:cNvSpPr/>
              <p:nvPr/>
            </p:nvSpPr>
            <p:spPr bwMode="auto">
              <a:xfrm>
                <a:off x="3543308" y="3187817"/>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0" name="Rectangle 9"/>
              <p:cNvSpPr/>
              <p:nvPr/>
            </p:nvSpPr>
            <p:spPr bwMode="auto">
              <a:xfrm>
                <a:off x="3543308" y="3762463"/>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1" name="Rectangle 10"/>
              <p:cNvSpPr/>
              <p:nvPr/>
            </p:nvSpPr>
            <p:spPr bwMode="auto">
              <a:xfrm>
                <a:off x="3543308" y="4337109"/>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2" name="Rectangle 11"/>
              <p:cNvSpPr/>
              <p:nvPr/>
            </p:nvSpPr>
            <p:spPr bwMode="auto">
              <a:xfrm>
                <a:off x="2938943" y="2613171"/>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3" name="Rectangle 12"/>
              <p:cNvSpPr/>
              <p:nvPr/>
            </p:nvSpPr>
            <p:spPr bwMode="auto">
              <a:xfrm>
                <a:off x="2938944" y="3187817"/>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4" name="Rectangle 13"/>
              <p:cNvSpPr/>
              <p:nvPr/>
            </p:nvSpPr>
            <p:spPr bwMode="auto">
              <a:xfrm>
                <a:off x="2938944" y="3762463"/>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5" name="Rectangle 14"/>
              <p:cNvSpPr/>
              <p:nvPr/>
            </p:nvSpPr>
            <p:spPr bwMode="auto">
              <a:xfrm>
                <a:off x="2293330" y="2613171"/>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6" name="Rectangle 15"/>
              <p:cNvSpPr/>
              <p:nvPr/>
            </p:nvSpPr>
            <p:spPr bwMode="auto">
              <a:xfrm>
                <a:off x="2293331" y="3187817"/>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7" name="Rectangle 16"/>
              <p:cNvSpPr/>
              <p:nvPr/>
            </p:nvSpPr>
            <p:spPr bwMode="auto">
              <a:xfrm>
                <a:off x="2293331" y="3762463"/>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8" name="Rectangle 17"/>
              <p:cNvSpPr/>
              <p:nvPr/>
            </p:nvSpPr>
            <p:spPr bwMode="auto">
              <a:xfrm>
                <a:off x="1683199" y="2613171"/>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9" name="Rectangle 18"/>
              <p:cNvSpPr/>
              <p:nvPr/>
            </p:nvSpPr>
            <p:spPr bwMode="auto">
              <a:xfrm>
                <a:off x="1683200" y="3187817"/>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20" name="Rectangle 19"/>
              <p:cNvSpPr/>
              <p:nvPr/>
            </p:nvSpPr>
            <p:spPr bwMode="auto">
              <a:xfrm>
                <a:off x="1683200" y="3762463"/>
                <a:ext cx="426781" cy="4362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grpSp>
      </p:grpSp>
      <p:grpSp>
        <p:nvGrpSpPr>
          <p:cNvPr id="73" name="Group 72"/>
          <p:cNvGrpSpPr/>
          <p:nvPr/>
        </p:nvGrpSpPr>
        <p:grpSpPr>
          <a:xfrm>
            <a:off x="3179692" y="2445391"/>
            <a:ext cx="2751588" cy="2466364"/>
            <a:chOff x="3326575" y="2445391"/>
            <a:chExt cx="2751588" cy="2466364"/>
          </a:xfrm>
        </p:grpSpPr>
        <p:sp>
          <p:nvSpPr>
            <p:cNvPr id="55" name="Rectangle 54"/>
            <p:cNvSpPr/>
            <p:nvPr/>
          </p:nvSpPr>
          <p:spPr bwMode="auto">
            <a:xfrm>
              <a:off x="3326575" y="2445391"/>
              <a:ext cx="2751588" cy="2466364"/>
            </a:xfrm>
            <a:prstGeom prst="rect">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56" name="Rectangle 55"/>
            <p:cNvSpPr/>
            <p:nvPr/>
          </p:nvSpPr>
          <p:spPr bwMode="auto">
            <a:xfrm>
              <a:off x="5426975" y="2613171"/>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57" name="Rectangle 56"/>
            <p:cNvSpPr/>
            <p:nvPr/>
          </p:nvSpPr>
          <p:spPr bwMode="auto">
            <a:xfrm>
              <a:off x="3566867"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58" name="Rectangle 57"/>
            <p:cNvSpPr/>
            <p:nvPr/>
          </p:nvSpPr>
          <p:spPr bwMode="auto">
            <a:xfrm>
              <a:off x="4176998"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59" name="Rectangle 58"/>
            <p:cNvSpPr/>
            <p:nvPr/>
          </p:nvSpPr>
          <p:spPr bwMode="auto">
            <a:xfrm>
              <a:off x="4822611" y="4337109"/>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0" name="Rectangle 59"/>
            <p:cNvSpPr/>
            <p:nvPr/>
          </p:nvSpPr>
          <p:spPr bwMode="auto">
            <a:xfrm>
              <a:off x="5426976"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1" name="Rectangle 60"/>
            <p:cNvSpPr/>
            <p:nvPr/>
          </p:nvSpPr>
          <p:spPr bwMode="auto">
            <a:xfrm>
              <a:off x="5426976" y="3762463"/>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2" name="Rectangle 61"/>
            <p:cNvSpPr/>
            <p:nvPr/>
          </p:nvSpPr>
          <p:spPr bwMode="auto">
            <a:xfrm>
              <a:off x="5426976"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3" name="Rectangle 62"/>
            <p:cNvSpPr/>
            <p:nvPr/>
          </p:nvSpPr>
          <p:spPr bwMode="auto">
            <a:xfrm>
              <a:off x="4822611" y="2613171"/>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4" name="Rectangle 63"/>
            <p:cNvSpPr/>
            <p:nvPr/>
          </p:nvSpPr>
          <p:spPr bwMode="auto">
            <a:xfrm>
              <a:off x="4822612"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5" name="Rectangle 64"/>
            <p:cNvSpPr/>
            <p:nvPr/>
          </p:nvSpPr>
          <p:spPr bwMode="auto">
            <a:xfrm>
              <a:off x="4822612" y="3762463"/>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6" name="Rectangle 65"/>
            <p:cNvSpPr/>
            <p:nvPr/>
          </p:nvSpPr>
          <p:spPr bwMode="auto">
            <a:xfrm>
              <a:off x="4176998" y="2613171"/>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7" name="Rectangle 66"/>
            <p:cNvSpPr/>
            <p:nvPr/>
          </p:nvSpPr>
          <p:spPr bwMode="auto">
            <a:xfrm>
              <a:off x="4176999" y="3187817"/>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8" name="Rectangle 67"/>
            <p:cNvSpPr/>
            <p:nvPr/>
          </p:nvSpPr>
          <p:spPr bwMode="auto">
            <a:xfrm>
              <a:off x="4176999" y="3762463"/>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9" name="Rectangle 68"/>
            <p:cNvSpPr/>
            <p:nvPr/>
          </p:nvSpPr>
          <p:spPr bwMode="auto">
            <a:xfrm>
              <a:off x="3566867" y="2613171"/>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70" name="Rectangle 69"/>
            <p:cNvSpPr/>
            <p:nvPr/>
          </p:nvSpPr>
          <p:spPr bwMode="auto">
            <a:xfrm>
              <a:off x="3566868"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71" name="Rectangle 70"/>
            <p:cNvSpPr/>
            <p:nvPr/>
          </p:nvSpPr>
          <p:spPr bwMode="auto">
            <a:xfrm>
              <a:off x="3566868" y="3762463"/>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grpSp>
      <p:sp>
        <p:nvSpPr>
          <p:cNvPr id="78" name="TextBox 77"/>
          <p:cNvSpPr txBox="1"/>
          <p:nvPr/>
        </p:nvSpPr>
        <p:spPr>
          <a:xfrm>
            <a:off x="2084133" y="4983814"/>
            <a:ext cx="1469135"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Arial"/>
              </a:rPr>
              <a:t>Reading</a:t>
            </a:r>
          </a:p>
        </p:txBody>
      </p:sp>
      <p:sp>
        <p:nvSpPr>
          <p:cNvPr id="79" name="TextBox 78"/>
          <p:cNvSpPr txBox="1"/>
          <p:nvPr/>
        </p:nvSpPr>
        <p:spPr>
          <a:xfrm>
            <a:off x="5637208" y="4983813"/>
            <a:ext cx="1469135"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65A4"/>
                </a:solidFill>
                <a:effectLst/>
                <a:uLnTx/>
                <a:uFillTx/>
                <a:latin typeface="Arial"/>
              </a:rPr>
              <a:t>Writing</a:t>
            </a:r>
          </a:p>
        </p:txBody>
      </p:sp>
      <p:sp>
        <p:nvSpPr>
          <p:cNvPr id="80" name="TextBox 79"/>
          <p:cNvSpPr txBox="1"/>
          <p:nvPr/>
        </p:nvSpPr>
        <p:spPr>
          <a:xfrm>
            <a:off x="1442907" y="4983813"/>
            <a:ext cx="6225158"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rPr>
              <a:t>Integrated Reading and Writing</a:t>
            </a:r>
          </a:p>
        </p:txBody>
      </p:sp>
      <p:sp>
        <p:nvSpPr>
          <p:cNvPr id="2" name="Title 1"/>
          <p:cNvSpPr>
            <a:spLocks noGrp="1"/>
          </p:cNvSpPr>
          <p:nvPr>
            <p:ph type="title"/>
          </p:nvPr>
        </p:nvSpPr>
        <p:spPr/>
        <p:txBody>
          <a:bodyPr/>
          <a:lstStyle/>
          <a:p>
            <a:r>
              <a:rPr lang="en-US" dirty="0" smtClean="0"/>
              <a:t>The “Additive” Approach (not IRW)</a:t>
            </a:r>
            <a:endParaRPr lang="en-US" dirty="0"/>
          </a:p>
        </p:txBody>
      </p:sp>
    </p:spTree>
    <p:extLst>
      <p:ext uri="{BB962C8B-B14F-4D97-AF65-F5344CB8AC3E}">
        <p14:creationId xmlns:p14="http://schemas.microsoft.com/office/powerpoint/2010/main" val="300544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bg2"/>
              </a:buClr>
            </a:pPr>
            <a:r>
              <a:rPr lang="en-US" sz="2000" dirty="0" smtClean="0"/>
              <a:t>Discrete learning objectives—”skill and drill” approach</a:t>
            </a:r>
          </a:p>
          <a:p>
            <a:pPr>
              <a:buClr>
                <a:schemeClr val="bg2"/>
              </a:buClr>
            </a:pPr>
            <a:r>
              <a:rPr lang="en-US" sz="2000" dirty="0" smtClean="0"/>
              <a:t>Inadequate curricular materials</a:t>
            </a:r>
          </a:p>
          <a:p>
            <a:pPr>
              <a:buClr>
                <a:schemeClr val="bg2"/>
              </a:buClr>
            </a:pPr>
            <a:r>
              <a:rPr lang="en-US" sz="2000" dirty="0" smtClean="0"/>
              <a:t>Limited confidence in the new discipline</a:t>
            </a:r>
          </a:p>
          <a:p>
            <a:pPr>
              <a:buClr>
                <a:schemeClr val="bg2"/>
              </a:buClr>
            </a:pPr>
            <a:r>
              <a:rPr lang="en-US" sz="2000" dirty="0" smtClean="0"/>
              <a:t>“Cross training” predominant professional development approach</a:t>
            </a:r>
          </a:p>
          <a:p>
            <a:pPr lvl="1">
              <a:buClr>
                <a:schemeClr val="bg2"/>
              </a:buClr>
            </a:pPr>
            <a:endParaRPr lang="en-US" sz="2000" dirty="0"/>
          </a:p>
          <a:p>
            <a:pPr marL="0" indent="0">
              <a:buClr>
                <a:schemeClr val="bg2"/>
              </a:buClr>
              <a:buNone/>
            </a:pPr>
            <a:r>
              <a:rPr lang="en-US" sz="2000" dirty="0" smtClean="0"/>
              <a:t>“</a:t>
            </a:r>
            <a:r>
              <a:rPr lang="en-US" sz="2000" dirty="0"/>
              <a:t>We took all the writing instructors and then I gave them a crash course in terms of reading. </a:t>
            </a:r>
            <a:r>
              <a:rPr lang="en-US" sz="2000" b="1" dirty="0"/>
              <a:t>How they could take an existing activity that they already did, and add a little more reading to </a:t>
            </a:r>
            <a:r>
              <a:rPr lang="en-US" sz="2000" b="1" dirty="0" smtClean="0"/>
              <a:t>it?</a:t>
            </a:r>
            <a:r>
              <a:rPr lang="en-US" sz="2000" dirty="0" smtClean="0"/>
              <a:t>” </a:t>
            </a:r>
            <a:endParaRPr lang="en-US" sz="2000" dirty="0"/>
          </a:p>
          <a:p>
            <a:pPr marL="346075" lvl="1" indent="0">
              <a:spcBef>
                <a:spcPts val="0"/>
              </a:spcBef>
              <a:buClr>
                <a:schemeClr val="bg2"/>
              </a:buClr>
              <a:buNone/>
            </a:pPr>
            <a:endParaRPr lang="en-US" dirty="0"/>
          </a:p>
          <a:p>
            <a:pPr lvl="1"/>
            <a:endParaRPr lang="en-US" dirty="0"/>
          </a:p>
        </p:txBody>
      </p:sp>
      <p:sp>
        <p:nvSpPr>
          <p:cNvPr id="3" name="Title 2"/>
          <p:cNvSpPr>
            <a:spLocks noGrp="1"/>
          </p:cNvSpPr>
          <p:nvPr>
            <p:ph type="title"/>
          </p:nvPr>
        </p:nvSpPr>
        <p:spPr/>
        <p:txBody>
          <a:bodyPr/>
          <a:lstStyle/>
          <a:p>
            <a:r>
              <a:rPr lang="en-US" dirty="0" smtClean="0"/>
              <a:t>Components of Additive Approach</a:t>
            </a:r>
            <a:endParaRPr lang="en-US" dirty="0"/>
          </a:p>
        </p:txBody>
      </p:sp>
      <p:grpSp>
        <p:nvGrpSpPr>
          <p:cNvPr id="4" name="Group 3"/>
          <p:cNvGrpSpPr/>
          <p:nvPr/>
        </p:nvGrpSpPr>
        <p:grpSpPr>
          <a:xfrm>
            <a:off x="325438" y="5562600"/>
            <a:ext cx="1188720" cy="1188720"/>
            <a:chOff x="3326575" y="2445391"/>
            <a:chExt cx="2751588" cy="2466364"/>
          </a:xfrm>
        </p:grpSpPr>
        <p:sp>
          <p:nvSpPr>
            <p:cNvPr id="5" name="Rectangle 4"/>
            <p:cNvSpPr/>
            <p:nvPr/>
          </p:nvSpPr>
          <p:spPr bwMode="auto">
            <a:xfrm>
              <a:off x="3326575" y="2445391"/>
              <a:ext cx="2751588" cy="2466364"/>
            </a:xfrm>
            <a:prstGeom prst="rect">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 name="Rectangle 5"/>
            <p:cNvSpPr/>
            <p:nvPr/>
          </p:nvSpPr>
          <p:spPr bwMode="auto">
            <a:xfrm>
              <a:off x="5426975" y="2613171"/>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7" name="Rectangle 6"/>
            <p:cNvSpPr/>
            <p:nvPr/>
          </p:nvSpPr>
          <p:spPr bwMode="auto">
            <a:xfrm>
              <a:off x="3566867"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8" name="Rectangle 7"/>
            <p:cNvSpPr/>
            <p:nvPr/>
          </p:nvSpPr>
          <p:spPr bwMode="auto">
            <a:xfrm>
              <a:off x="4176998"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9" name="Rectangle 8"/>
            <p:cNvSpPr/>
            <p:nvPr/>
          </p:nvSpPr>
          <p:spPr bwMode="auto">
            <a:xfrm>
              <a:off x="4822611" y="4337109"/>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0" name="Rectangle 9"/>
            <p:cNvSpPr/>
            <p:nvPr/>
          </p:nvSpPr>
          <p:spPr bwMode="auto">
            <a:xfrm>
              <a:off x="5426976"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1" name="Rectangle 10"/>
            <p:cNvSpPr/>
            <p:nvPr/>
          </p:nvSpPr>
          <p:spPr bwMode="auto">
            <a:xfrm>
              <a:off x="5426976" y="3762463"/>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2" name="Rectangle 11"/>
            <p:cNvSpPr/>
            <p:nvPr/>
          </p:nvSpPr>
          <p:spPr bwMode="auto">
            <a:xfrm>
              <a:off x="5426976"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3" name="Rectangle 12"/>
            <p:cNvSpPr/>
            <p:nvPr/>
          </p:nvSpPr>
          <p:spPr bwMode="auto">
            <a:xfrm>
              <a:off x="4822611" y="2613171"/>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4" name="Rectangle 13"/>
            <p:cNvSpPr/>
            <p:nvPr/>
          </p:nvSpPr>
          <p:spPr bwMode="auto">
            <a:xfrm>
              <a:off x="4822612"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5" name="Rectangle 14"/>
            <p:cNvSpPr/>
            <p:nvPr/>
          </p:nvSpPr>
          <p:spPr bwMode="auto">
            <a:xfrm>
              <a:off x="4822612" y="3762463"/>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6" name="Rectangle 15"/>
            <p:cNvSpPr/>
            <p:nvPr/>
          </p:nvSpPr>
          <p:spPr bwMode="auto">
            <a:xfrm>
              <a:off x="4176998" y="2613171"/>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7" name="Rectangle 16"/>
            <p:cNvSpPr/>
            <p:nvPr/>
          </p:nvSpPr>
          <p:spPr bwMode="auto">
            <a:xfrm>
              <a:off x="4176999" y="3187817"/>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8" name="Rectangle 17"/>
            <p:cNvSpPr/>
            <p:nvPr/>
          </p:nvSpPr>
          <p:spPr bwMode="auto">
            <a:xfrm>
              <a:off x="4176999" y="3762463"/>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9" name="Rectangle 18"/>
            <p:cNvSpPr/>
            <p:nvPr/>
          </p:nvSpPr>
          <p:spPr bwMode="auto">
            <a:xfrm>
              <a:off x="3566867" y="2613171"/>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20" name="Rectangle 19"/>
            <p:cNvSpPr/>
            <p:nvPr/>
          </p:nvSpPr>
          <p:spPr bwMode="auto">
            <a:xfrm>
              <a:off x="3566868"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21" name="Rectangle 20"/>
            <p:cNvSpPr/>
            <p:nvPr/>
          </p:nvSpPr>
          <p:spPr bwMode="auto">
            <a:xfrm>
              <a:off x="3566868" y="3762463"/>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grpSp>
    </p:spTree>
    <p:extLst>
      <p:ext uri="{BB962C8B-B14F-4D97-AF65-F5344CB8AC3E}">
        <p14:creationId xmlns:p14="http://schemas.microsoft.com/office/powerpoint/2010/main" val="3414555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7672" y="2019300"/>
            <a:ext cx="8229600" cy="4475164"/>
          </a:xfrm>
        </p:spPr>
        <p:txBody>
          <a:bodyPr/>
          <a:lstStyle/>
          <a:p>
            <a:pPr>
              <a:spcBef>
                <a:spcPts val="0"/>
              </a:spcBef>
              <a:buClr>
                <a:schemeClr val="bg2"/>
              </a:buClr>
            </a:pPr>
            <a:r>
              <a:rPr lang="en-US" dirty="0" smtClean="0"/>
              <a:t>Including all of the content and activities that were included in the old reading and writing developmental courses: </a:t>
            </a:r>
          </a:p>
          <a:p>
            <a:pPr marL="0" indent="0">
              <a:spcBef>
                <a:spcPts val="0"/>
              </a:spcBef>
              <a:buClr>
                <a:schemeClr val="bg2"/>
              </a:buClr>
              <a:buNone/>
            </a:pPr>
            <a:endParaRPr lang="en-US" dirty="0" smtClean="0"/>
          </a:p>
          <a:p>
            <a:pPr lvl="1">
              <a:spcBef>
                <a:spcPts val="0"/>
              </a:spcBef>
              <a:buClr>
                <a:schemeClr val="bg2"/>
              </a:buClr>
            </a:pPr>
            <a:r>
              <a:rPr lang="en-US" dirty="0" smtClean="0"/>
              <a:t>“It </a:t>
            </a:r>
            <a:r>
              <a:rPr lang="en-US" dirty="0"/>
              <a:t>was a massive amount of material that they wanted us to put into one semester’s worth of work.  It was extremely difficult and my primary concern during that time was to touch upon all that I was told we had to include</a:t>
            </a:r>
            <a:r>
              <a:rPr lang="en-US" dirty="0" smtClean="0"/>
              <a:t>.” </a:t>
            </a:r>
          </a:p>
          <a:p>
            <a:pPr marL="346075" lvl="1" indent="0">
              <a:spcBef>
                <a:spcPts val="0"/>
              </a:spcBef>
              <a:buClr>
                <a:schemeClr val="bg2"/>
              </a:buClr>
              <a:buNone/>
            </a:pPr>
            <a:endParaRPr lang="en-US" dirty="0" smtClean="0"/>
          </a:p>
          <a:p>
            <a:pPr lvl="1">
              <a:spcBef>
                <a:spcPts val="0"/>
              </a:spcBef>
              <a:buClr>
                <a:schemeClr val="bg2"/>
              </a:buClr>
            </a:pPr>
            <a:r>
              <a:rPr lang="en-US" dirty="0" smtClean="0"/>
              <a:t>“The </a:t>
            </a:r>
            <a:r>
              <a:rPr lang="en-US" dirty="0"/>
              <a:t>way it is now, I basically teach </a:t>
            </a:r>
            <a:r>
              <a:rPr lang="en-US" b="1" dirty="0"/>
              <a:t>two skills a week, one reading skill, one writing skill. </a:t>
            </a:r>
            <a:r>
              <a:rPr lang="en-US" dirty="0"/>
              <a:t>We have two days on that skill and if they don't get it then there is no backtracking or trying to help them understand it. We are moving on from there</a:t>
            </a:r>
            <a:r>
              <a:rPr lang="en-US" dirty="0" smtClean="0"/>
              <a:t>.”</a:t>
            </a:r>
            <a:endParaRPr lang="en-US" dirty="0"/>
          </a:p>
          <a:p>
            <a:pPr lvl="1">
              <a:spcBef>
                <a:spcPts val="0"/>
              </a:spcBef>
            </a:pPr>
            <a:endParaRPr lang="en-US" dirty="0"/>
          </a:p>
          <a:p>
            <a:pPr marL="346075" lvl="1" indent="0">
              <a:spcBef>
                <a:spcPts val="0"/>
              </a:spcBef>
              <a:buNone/>
            </a:pPr>
            <a:endParaRPr lang="en-US" dirty="0"/>
          </a:p>
          <a:p>
            <a:pPr lvl="1"/>
            <a:endParaRPr lang="en-US" dirty="0"/>
          </a:p>
        </p:txBody>
      </p:sp>
      <p:sp>
        <p:nvSpPr>
          <p:cNvPr id="3" name="Title 2"/>
          <p:cNvSpPr>
            <a:spLocks noGrp="1"/>
          </p:cNvSpPr>
          <p:nvPr>
            <p:ph type="title"/>
          </p:nvPr>
        </p:nvSpPr>
        <p:spPr>
          <a:xfrm>
            <a:off x="334963" y="762000"/>
            <a:ext cx="8403792" cy="1143000"/>
          </a:xfrm>
        </p:spPr>
        <p:txBody>
          <a:bodyPr/>
          <a:lstStyle/>
          <a:p>
            <a:r>
              <a:rPr lang="en-US" dirty="0" smtClean="0"/>
              <a:t>Challenge of Additive Approach</a:t>
            </a:r>
            <a:endParaRPr lang="en-US" dirty="0"/>
          </a:p>
        </p:txBody>
      </p:sp>
      <p:grpSp>
        <p:nvGrpSpPr>
          <p:cNvPr id="4" name="Group 3"/>
          <p:cNvGrpSpPr/>
          <p:nvPr/>
        </p:nvGrpSpPr>
        <p:grpSpPr>
          <a:xfrm>
            <a:off x="325438" y="5562600"/>
            <a:ext cx="1188720" cy="1188720"/>
            <a:chOff x="3326575" y="2445391"/>
            <a:chExt cx="2751588" cy="2466364"/>
          </a:xfrm>
        </p:grpSpPr>
        <p:sp>
          <p:nvSpPr>
            <p:cNvPr id="5" name="Rectangle 4"/>
            <p:cNvSpPr/>
            <p:nvPr/>
          </p:nvSpPr>
          <p:spPr bwMode="auto">
            <a:xfrm>
              <a:off x="3326575" y="2445391"/>
              <a:ext cx="2751588" cy="2466364"/>
            </a:xfrm>
            <a:prstGeom prst="rect">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 name="Rectangle 5"/>
            <p:cNvSpPr/>
            <p:nvPr/>
          </p:nvSpPr>
          <p:spPr bwMode="auto">
            <a:xfrm>
              <a:off x="5426975" y="2613171"/>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7" name="Rectangle 6"/>
            <p:cNvSpPr/>
            <p:nvPr/>
          </p:nvSpPr>
          <p:spPr bwMode="auto">
            <a:xfrm>
              <a:off x="3566867"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8" name="Rectangle 7"/>
            <p:cNvSpPr/>
            <p:nvPr/>
          </p:nvSpPr>
          <p:spPr bwMode="auto">
            <a:xfrm>
              <a:off x="4176998"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9" name="Rectangle 8"/>
            <p:cNvSpPr/>
            <p:nvPr/>
          </p:nvSpPr>
          <p:spPr bwMode="auto">
            <a:xfrm>
              <a:off x="4822611" y="4337109"/>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0" name="Rectangle 9"/>
            <p:cNvSpPr/>
            <p:nvPr/>
          </p:nvSpPr>
          <p:spPr bwMode="auto">
            <a:xfrm>
              <a:off x="5426976"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1" name="Rectangle 10"/>
            <p:cNvSpPr/>
            <p:nvPr/>
          </p:nvSpPr>
          <p:spPr bwMode="auto">
            <a:xfrm>
              <a:off x="5426976" y="3762463"/>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2" name="Rectangle 11"/>
            <p:cNvSpPr/>
            <p:nvPr/>
          </p:nvSpPr>
          <p:spPr bwMode="auto">
            <a:xfrm>
              <a:off x="5426976"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3" name="Rectangle 12"/>
            <p:cNvSpPr/>
            <p:nvPr/>
          </p:nvSpPr>
          <p:spPr bwMode="auto">
            <a:xfrm>
              <a:off x="4822611" y="2613171"/>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4" name="Rectangle 13"/>
            <p:cNvSpPr/>
            <p:nvPr/>
          </p:nvSpPr>
          <p:spPr bwMode="auto">
            <a:xfrm>
              <a:off x="4822612"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5" name="Rectangle 14"/>
            <p:cNvSpPr/>
            <p:nvPr/>
          </p:nvSpPr>
          <p:spPr bwMode="auto">
            <a:xfrm>
              <a:off x="4822612" y="3762463"/>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6" name="Rectangle 15"/>
            <p:cNvSpPr/>
            <p:nvPr/>
          </p:nvSpPr>
          <p:spPr bwMode="auto">
            <a:xfrm>
              <a:off x="4176998" y="2613171"/>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7" name="Rectangle 16"/>
            <p:cNvSpPr/>
            <p:nvPr/>
          </p:nvSpPr>
          <p:spPr bwMode="auto">
            <a:xfrm>
              <a:off x="4176999" y="3187817"/>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8" name="Rectangle 17"/>
            <p:cNvSpPr/>
            <p:nvPr/>
          </p:nvSpPr>
          <p:spPr bwMode="auto">
            <a:xfrm>
              <a:off x="4176999" y="3762463"/>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9" name="Rectangle 18"/>
            <p:cNvSpPr/>
            <p:nvPr/>
          </p:nvSpPr>
          <p:spPr bwMode="auto">
            <a:xfrm>
              <a:off x="3566867" y="2613171"/>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20" name="Rectangle 19"/>
            <p:cNvSpPr/>
            <p:nvPr/>
          </p:nvSpPr>
          <p:spPr bwMode="auto">
            <a:xfrm>
              <a:off x="3566868"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21" name="Rectangle 20"/>
            <p:cNvSpPr/>
            <p:nvPr/>
          </p:nvSpPr>
          <p:spPr bwMode="auto">
            <a:xfrm>
              <a:off x="3566868" y="3762463"/>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grpSp>
    </p:spTree>
    <p:extLst>
      <p:ext uri="{BB962C8B-B14F-4D97-AF65-F5344CB8AC3E}">
        <p14:creationId xmlns:p14="http://schemas.microsoft.com/office/powerpoint/2010/main" val="1696405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3179692" y="2445391"/>
            <a:ext cx="2751588" cy="2466364"/>
            <a:chOff x="3326575" y="2445391"/>
            <a:chExt cx="2751588" cy="2466364"/>
          </a:xfrm>
        </p:grpSpPr>
        <p:sp>
          <p:nvSpPr>
            <p:cNvPr id="55" name="Rectangle 54"/>
            <p:cNvSpPr/>
            <p:nvPr/>
          </p:nvSpPr>
          <p:spPr bwMode="auto">
            <a:xfrm>
              <a:off x="3326575" y="2445391"/>
              <a:ext cx="2751588" cy="2466364"/>
            </a:xfrm>
            <a:prstGeom prst="rect">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56" name="Rectangle 55"/>
            <p:cNvSpPr/>
            <p:nvPr/>
          </p:nvSpPr>
          <p:spPr bwMode="auto">
            <a:xfrm>
              <a:off x="5426975" y="2613171"/>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57" name="Rectangle 56"/>
            <p:cNvSpPr/>
            <p:nvPr/>
          </p:nvSpPr>
          <p:spPr bwMode="auto">
            <a:xfrm>
              <a:off x="3566867"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58" name="Rectangle 57"/>
            <p:cNvSpPr/>
            <p:nvPr/>
          </p:nvSpPr>
          <p:spPr bwMode="auto">
            <a:xfrm>
              <a:off x="4176998"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59" name="Rectangle 58"/>
            <p:cNvSpPr/>
            <p:nvPr/>
          </p:nvSpPr>
          <p:spPr bwMode="auto">
            <a:xfrm>
              <a:off x="4822611" y="4337109"/>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0" name="Rectangle 59"/>
            <p:cNvSpPr/>
            <p:nvPr/>
          </p:nvSpPr>
          <p:spPr bwMode="auto">
            <a:xfrm>
              <a:off x="5426976"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1" name="Rectangle 60"/>
            <p:cNvSpPr/>
            <p:nvPr/>
          </p:nvSpPr>
          <p:spPr bwMode="auto">
            <a:xfrm>
              <a:off x="5426976" y="3762463"/>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2" name="Rectangle 61"/>
            <p:cNvSpPr/>
            <p:nvPr/>
          </p:nvSpPr>
          <p:spPr bwMode="auto">
            <a:xfrm>
              <a:off x="5426976" y="4337109"/>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3" name="Rectangle 62"/>
            <p:cNvSpPr/>
            <p:nvPr/>
          </p:nvSpPr>
          <p:spPr bwMode="auto">
            <a:xfrm>
              <a:off x="4822611" y="2613171"/>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4" name="Rectangle 63"/>
            <p:cNvSpPr/>
            <p:nvPr/>
          </p:nvSpPr>
          <p:spPr bwMode="auto">
            <a:xfrm>
              <a:off x="4822612"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5" name="Rectangle 64"/>
            <p:cNvSpPr/>
            <p:nvPr/>
          </p:nvSpPr>
          <p:spPr bwMode="auto">
            <a:xfrm>
              <a:off x="4822612" y="3762463"/>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6" name="Rectangle 65"/>
            <p:cNvSpPr/>
            <p:nvPr/>
          </p:nvSpPr>
          <p:spPr bwMode="auto">
            <a:xfrm>
              <a:off x="4176998" y="2613171"/>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7" name="Rectangle 66"/>
            <p:cNvSpPr/>
            <p:nvPr/>
          </p:nvSpPr>
          <p:spPr bwMode="auto">
            <a:xfrm>
              <a:off x="4176999" y="3187817"/>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8" name="Rectangle 67"/>
            <p:cNvSpPr/>
            <p:nvPr/>
          </p:nvSpPr>
          <p:spPr bwMode="auto">
            <a:xfrm>
              <a:off x="4176999" y="3762463"/>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69" name="Rectangle 68"/>
            <p:cNvSpPr/>
            <p:nvPr/>
          </p:nvSpPr>
          <p:spPr bwMode="auto">
            <a:xfrm>
              <a:off x="3566867" y="2613171"/>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70" name="Rectangle 69"/>
            <p:cNvSpPr/>
            <p:nvPr/>
          </p:nvSpPr>
          <p:spPr bwMode="auto">
            <a:xfrm>
              <a:off x="3566868" y="3187817"/>
              <a:ext cx="426781" cy="43622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71" name="Rectangle 70"/>
            <p:cNvSpPr/>
            <p:nvPr/>
          </p:nvSpPr>
          <p:spPr bwMode="auto">
            <a:xfrm>
              <a:off x="3566868" y="3762463"/>
              <a:ext cx="426781" cy="436228"/>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grpSp>
      <p:grpSp>
        <p:nvGrpSpPr>
          <p:cNvPr id="76" name="Group 75"/>
          <p:cNvGrpSpPr/>
          <p:nvPr/>
        </p:nvGrpSpPr>
        <p:grpSpPr>
          <a:xfrm>
            <a:off x="3179692" y="2445391"/>
            <a:ext cx="2751588" cy="2466364"/>
            <a:chOff x="2779552" y="5050173"/>
            <a:chExt cx="2751588" cy="2466364"/>
          </a:xfrm>
        </p:grpSpPr>
        <p:sp>
          <p:nvSpPr>
            <p:cNvPr id="38" name="Rectangle 37"/>
            <p:cNvSpPr/>
            <p:nvPr/>
          </p:nvSpPr>
          <p:spPr bwMode="auto">
            <a:xfrm>
              <a:off x="2779552" y="5050173"/>
              <a:ext cx="2751588" cy="2466364"/>
            </a:xfrm>
            <a:prstGeom prst="rect">
              <a:avLst/>
            </a:prstGeom>
            <a:solidFill>
              <a:schemeClr val="bg1">
                <a:lumMod val="95000"/>
              </a:schemeClr>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grpSp>
          <p:nvGrpSpPr>
            <p:cNvPr id="72" name="Group 71"/>
            <p:cNvGrpSpPr/>
            <p:nvPr/>
          </p:nvGrpSpPr>
          <p:grpSpPr>
            <a:xfrm>
              <a:off x="3019844" y="5217953"/>
              <a:ext cx="2286890" cy="2160166"/>
              <a:chOff x="3019844" y="5217953"/>
              <a:chExt cx="2286890" cy="2160166"/>
            </a:xfrm>
          </p:grpSpPr>
          <p:sp>
            <p:nvSpPr>
              <p:cNvPr id="39" name="Rectangle 38"/>
              <p:cNvSpPr/>
              <p:nvPr/>
            </p:nvSpPr>
            <p:spPr bwMode="auto">
              <a:xfrm>
                <a:off x="4879952"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40" name="Rectangle 39"/>
              <p:cNvSpPr/>
              <p:nvPr/>
            </p:nvSpPr>
            <p:spPr bwMode="auto">
              <a:xfrm>
                <a:off x="3019844"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41" name="Rectangle 40"/>
              <p:cNvSpPr/>
              <p:nvPr/>
            </p:nvSpPr>
            <p:spPr bwMode="auto">
              <a:xfrm>
                <a:off x="3629975"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42" name="Rectangle 41"/>
              <p:cNvSpPr/>
              <p:nvPr/>
            </p:nvSpPr>
            <p:spPr bwMode="auto">
              <a:xfrm>
                <a:off x="4275588"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43" name="Rectangle 42"/>
              <p:cNvSpPr/>
              <p:nvPr/>
            </p:nvSpPr>
            <p:spPr bwMode="auto">
              <a:xfrm>
                <a:off x="4879953"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44" name="Rectangle 43"/>
              <p:cNvSpPr/>
              <p:nvPr/>
            </p:nvSpPr>
            <p:spPr bwMode="auto">
              <a:xfrm>
                <a:off x="4879953"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45" name="Rectangle 44"/>
              <p:cNvSpPr/>
              <p:nvPr/>
            </p:nvSpPr>
            <p:spPr bwMode="auto">
              <a:xfrm>
                <a:off x="4879953"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46" name="Rectangle 45"/>
              <p:cNvSpPr/>
              <p:nvPr/>
            </p:nvSpPr>
            <p:spPr bwMode="auto">
              <a:xfrm>
                <a:off x="4275588"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47" name="Rectangle 46"/>
              <p:cNvSpPr/>
              <p:nvPr/>
            </p:nvSpPr>
            <p:spPr bwMode="auto">
              <a:xfrm>
                <a:off x="4275589"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48" name="Rectangle 47"/>
              <p:cNvSpPr/>
              <p:nvPr/>
            </p:nvSpPr>
            <p:spPr bwMode="auto">
              <a:xfrm>
                <a:off x="4275589"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49" name="Rectangle 48"/>
              <p:cNvSpPr/>
              <p:nvPr/>
            </p:nvSpPr>
            <p:spPr bwMode="auto">
              <a:xfrm>
                <a:off x="3629975"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50" name="Rectangle 49"/>
              <p:cNvSpPr/>
              <p:nvPr/>
            </p:nvSpPr>
            <p:spPr bwMode="auto">
              <a:xfrm>
                <a:off x="3629976"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51" name="Rectangle 50"/>
              <p:cNvSpPr/>
              <p:nvPr/>
            </p:nvSpPr>
            <p:spPr bwMode="auto">
              <a:xfrm>
                <a:off x="3629976"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52" name="Rectangle 51"/>
              <p:cNvSpPr/>
              <p:nvPr/>
            </p:nvSpPr>
            <p:spPr bwMode="auto">
              <a:xfrm>
                <a:off x="3019844"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53" name="Rectangle 52"/>
              <p:cNvSpPr/>
              <p:nvPr/>
            </p:nvSpPr>
            <p:spPr bwMode="auto">
              <a:xfrm>
                <a:off x="3019845"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54" name="Rectangle 53"/>
              <p:cNvSpPr/>
              <p:nvPr/>
            </p:nvSpPr>
            <p:spPr bwMode="auto">
              <a:xfrm>
                <a:off x="3019845"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grpSp>
      </p:grpSp>
      <p:sp>
        <p:nvSpPr>
          <p:cNvPr id="80" name="TextBox 79"/>
          <p:cNvSpPr txBox="1"/>
          <p:nvPr/>
        </p:nvSpPr>
        <p:spPr>
          <a:xfrm>
            <a:off x="1442907" y="4990481"/>
            <a:ext cx="6225158"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rPr>
              <a:t>Integrated Reading and Writing</a:t>
            </a:r>
          </a:p>
        </p:txBody>
      </p:sp>
      <p:sp>
        <p:nvSpPr>
          <p:cNvPr id="81" name="TextBox 80"/>
          <p:cNvSpPr txBox="1"/>
          <p:nvPr/>
        </p:nvSpPr>
        <p:spPr>
          <a:xfrm>
            <a:off x="1442907" y="4990481"/>
            <a:ext cx="6225158"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a:rPr>
              <a:t>Integrated Reading and Writing</a:t>
            </a:r>
          </a:p>
        </p:txBody>
      </p:sp>
      <p:sp>
        <p:nvSpPr>
          <p:cNvPr id="2" name="Title 1"/>
          <p:cNvSpPr>
            <a:spLocks noGrp="1"/>
          </p:cNvSpPr>
          <p:nvPr>
            <p:ph type="title"/>
          </p:nvPr>
        </p:nvSpPr>
        <p:spPr>
          <a:xfrm>
            <a:off x="334962" y="762000"/>
            <a:ext cx="8620501" cy="1143000"/>
          </a:xfrm>
        </p:spPr>
        <p:txBody>
          <a:bodyPr/>
          <a:lstStyle/>
          <a:p>
            <a:r>
              <a:rPr lang="en-US" dirty="0" smtClean="0"/>
              <a:t>An “Integrative” Approach to Course Design (IRW)</a:t>
            </a:r>
            <a:endParaRPr lang="en-US" dirty="0"/>
          </a:p>
        </p:txBody>
      </p:sp>
    </p:spTree>
    <p:extLst>
      <p:ext uri="{BB962C8B-B14F-4D97-AF65-F5344CB8AC3E}">
        <p14:creationId xmlns:p14="http://schemas.microsoft.com/office/powerpoint/2010/main" val="255405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p:cNvSpPr>
            <a:spLocks noGrp="1"/>
          </p:cNvSpPr>
          <p:nvPr>
            <p:ph type="title"/>
          </p:nvPr>
        </p:nvSpPr>
        <p:spPr>
          <a:xfrm>
            <a:off x="334963" y="762000"/>
            <a:ext cx="8439644" cy="1143000"/>
          </a:xfrm>
        </p:spPr>
        <p:txBody>
          <a:bodyPr/>
          <a:lstStyle/>
          <a:p>
            <a:r>
              <a:rPr lang="en-US" dirty="0" smtClean="0">
                <a:solidFill>
                  <a:schemeClr val="tx1"/>
                </a:solidFill>
              </a:rPr>
              <a:t>Strategies Used in “Integrative” Courses</a:t>
            </a:r>
            <a:endParaRPr lang="en-US" dirty="0"/>
          </a:p>
        </p:txBody>
      </p:sp>
      <p:graphicFrame>
        <p:nvGraphicFramePr>
          <p:cNvPr id="5" name="Table 4"/>
          <p:cNvGraphicFramePr>
            <a:graphicFrameLocks noGrp="1"/>
          </p:cNvGraphicFramePr>
          <p:nvPr>
            <p:extLst/>
          </p:nvPr>
        </p:nvGraphicFramePr>
        <p:xfrm>
          <a:off x="334962" y="2171714"/>
          <a:ext cx="8566813" cy="3290463"/>
        </p:xfrm>
        <a:graphic>
          <a:graphicData uri="http://schemas.openxmlformats.org/drawingml/2006/table">
            <a:tbl>
              <a:tblPr firstRow="1" firstCol="1" bandRow="1">
                <a:tableStyleId>{3B4B98B0-60AC-42C2-AFA5-B58CD77FA1E5}</a:tableStyleId>
              </a:tblPr>
              <a:tblGrid>
                <a:gridCol w="3076701">
                  <a:extLst>
                    <a:ext uri="{9D8B030D-6E8A-4147-A177-3AD203B41FA5}">
                      <a16:colId xmlns:a16="http://schemas.microsoft.com/office/drawing/2014/main" val="20000"/>
                    </a:ext>
                  </a:extLst>
                </a:gridCol>
                <a:gridCol w="5490112">
                  <a:extLst>
                    <a:ext uri="{9D8B030D-6E8A-4147-A177-3AD203B41FA5}">
                      <a16:colId xmlns:a16="http://schemas.microsoft.com/office/drawing/2014/main" val="20001"/>
                    </a:ext>
                  </a:extLst>
                </a:gridCol>
              </a:tblGrid>
              <a:tr h="943145">
                <a:tc>
                  <a:txBody>
                    <a:bodyPr/>
                    <a:lstStyle/>
                    <a:p>
                      <a:pPr marL="0" marR="0">
                        <a:lnSpc>
                          <a:spcPct val="107000"/>
                        </a:lnSpc>
                        <a:spcBef>
                          <a:spcPts val="0"/>
                        </a:spcBef>
                        <a:spcAft>
                          <a:spcPts val="0"/>
                        </a:spcAft>
                      </a:pPr>
                      <a:r>
                        <a:rPr lang="en-US" sz="1800" b="0" dirty="0">
                          <a:effectLst/>
                        </a:rPr>
                        <a:t>Metacognition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dirty="0" smtClean="0">
                          <a:effectLst/>
                        </a:rPr>
                        <a:t>Invites students </a:t>
                      </a:r>
                      <a:r>
                        <a:rPr lang="en-US" sz="1600" b="0" dirty="0">
                          <a:effectLst/>
                        </a:rPr>
                        <a:t>to explicitly reflect on the relationship between reading and writing in order to promote self-awareness of literacy </a:t>
                      </a:r>
                      <a:r>
                        <a:rPr lang="en-US" sz="1600" b="0" dirty="0" smtClean="0">
                          <a:effectLst/>
                        </a:rPr>
                        <a:t>processes</a:t>
                      </a:r>
                      <a:r>
                        <a:rPr lang="en-US" sz="1600" b="0" dirty="0">
                          <a:effectLst/>
                        </a:rPr>
                        <a:t>.</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43145">
                <a:tc>
                  <a:txBody>
                    <a:bodyPr/>
                    <a:lstStyle/>
                    <a:p>
                      <a:pPr marL="0" marR="0">
                        <a:lnSpc>
                          <a:spcPct val="107000"/>
                        </a:lnSpc>
                        <a:spcBef>
                          <a:spcPts val="0"/>
                        </a:spcBef>
                        <a:spcAft>
                          <a:spcPts val="0"/>
                        </a:spcAft>
                      </a:pPr>
                      <a:r>
                        <a:rPr lang="en-US" sz="1800" b="0" dirty="0">
                          <a:effectLst/>
                        </a:rPr>
                        <a:t>Course Design by Theme</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dirty="0" smtClean="0">
                          <a:effectLst/>
                        </a:rPr>
                        <a:t>All/most </a:t>
                      </a:r>
                      <a:r>
                        <a:rPr lang="en-US" sz="1600" b="0" dirty="0">
                          <a:effectLst/>
                        </a:rPr>
                        <a:t>texts and assignments are connected to </a:t>
                      </a:r>
                      <a:r>
                        <a:rPr lang="en-US" sz="1600" b="0" dirty="0" smtClean="0">
                          <a:effectLst/>
                        </a:rPr>
                        <a:t>a theme.  An </a:t>
                      </a:r>
                      <a:r>
                        <a:rPr lang="en-US" sz="1600" b="0" dirty="0">
                          <a:effectLst/>
                        </a:rPr>
                        <a:t>“anchor text” may be used </a:t>
                      </a:r>
                      <a:r>
                        <a:rPr lang="en-US" sz="1600" b="0" dirty="0" smtClean="0">
                          <a:effectLst/>
                        </a:rPr>
                        <a:t>as </a:t>
                      </a:r>
                      <a:r>
                        <a:rPr lang="en-US" sz="1600" b="0" dirty="0">
                          <a:effectLst/>
                        </a:rPr>
                        <a:t>the basis for </a:t>
                      </a:r>
                      <a:r>
                        <a:rPr lang="en-US" sz="1600" b="0" dirty="0" smtClean="0">
                          <a:effectLst/>
                        </a:rPr>
                        <a:t>a variety </a:t>
                      </a:r>
                      <a:r>
                        <a:rPr lang="en-US" sz="1600" b="0" dirty="0">
                          <a:effectLst/>
                        </a:rPr>
                        <a:t>of assignments and activities.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96911">
                <a:tc>
                  <a:txBody>
                    <a:bodyPr/>
                    <a:lstStyle/>
                    <a:p>
                      <a:pPr marL="0" marR="0">
                        <a:lnSpc>
                          <a:spcPct val="107000"/>
                        </a:lnSpc>
                        <a:spcBef>
                          <a:spcPts val="0"/>
                        </a:spcBef>
                        <a:spcAft>
                          <a:spcPts val="0"/>
                        </a:spcAft>
                      </a:pPr>
                      <a:r>
                        <a:rPr lang="en-US" sz="1800" b="0" dirty="0">
                          <a:effectLst/>
                        </a:rPr>
                        <a:t>Text-Based Writing</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dirty="0" smtClean="0">
                          <a:effectLst/>
                        </a:rPr>
                        <a:t>Examples </a:t>
                      </a:r>
                      <a:r>
                        <a:rPr lang="en-US" sz="1600" b="0" dirty="0">
                          <a:effectLst/>
                        </a:rPr>
                        <a:t>include summaries, journal </a:t>
                      </a:r>
                      <a:r>
                        <a:rPr lang="en-US" sz="1600" b="0" dirty="0" smtClean="0">
                          <a:effectLst/>
                        </a:rPr>
                        <a:t>or personal </a:t>
                      </a:r>
                      <a:r>
                        <a:rPr lang="en-US" sz="1600" b="0" dirty="0">
                          <a:effectLst/>
                        </a:rPr>
                        <a:t>responses, and critical response essays.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07262">
                <a:tc>
                  <a:txBody>
                    <a:bodyPr/>
                    <a:lstStyle/>
                    <a:p>
                      <a:pPr marL="0" marR="0">
                        <a:lnSpc>
                          <a:spcPct val="107000"/>
                        </a:lnSpc>
                        <a:spcBef>
                          <a:spcPts val="0"/>
                        </a:spcBef>
                        <a:spcAft>
                          <a:spcPts val="0"/>
                        </a:spcAft>
                      </a:pPr>
                      <a:r>
                        <a:rPr lang="en-US" sz="1800" b="0" dirty="0">
                          <a:effectLst/>
                        </a:rPr>
                        <a:t>Embedded Skill and Strategy Instruction</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0" dirty="0" smtClean="0">
                          <a:effectLst/>
                        </a:rPr>
                        <a:t>Skills </a:t>
                      </a:r>
                      <a:r>
                        <a:rPr lang="en-US" sz="1600" b="0" dirty="0">
                          <a:effectLst/>
                        </a:rPr>
                        <a:t>and </a:t>
                      </a:r>
                      <a:r>
                        <a:rPr lang="en-US" sz="1600" b="0" dirty="0" smtClean="0">
                          <a:effectLst/>
                        </a:rPr>
                        <a:t>strategies are reinforced or</a:t>
                      </a:r>
                      <a:r>
                        <a:rPr lang="en-US" sz="1600" b="0" baseline="0" dirty="0" smtClean="0">
                          <a:effectLst/>
                        </a:rPr>
                        <a:t> taught</a:t>
                      </a:r>
                      <a:r>
                        <a:rPr lang="en-US" sz="1600" b="0" dirty="0" smtClean="0">
                          <a:effectLst/>
                        </a:rPr>
                        <a:t> </a:t>
                      </a:r>
                      <a:r>
                        <a:rPr lang="en-US" sz="1600" b="0" dirty="0">
                          <a:effectLst/>
                        </a:rPr>
                        <a:t>in the context of </a:t>
                      </a:r>
                      <a:r>
                        <a:rPr lang="en-US" sz="1600" b="0" dirty="0" smtClean="0">
                          <a:effectLst/>
                        </a:rPr>
                        <a:t>thematic </a:t>
                      </a:r>
                      <a:r>
                        <a:rPr lang="en-US" sz="1600" b="0" dirty="0">
                          <a:effectLst/>
                        </a:rPr>
                        <a:t>and text-based </a:t>
                      </a:r>
                      <a:r>
                        <a:rPr lang="en-US" sz="1600" b="0" dirty="0" smtClean="0">
                          <a:effectLst/>
                        </a:rPr>
                        <a:t>activities.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grpSp>
        <p:nvGrpSpPr>
          <p:cNvPr id="8" name="Group 7"/>
          <p:cNvGrpSpPr/>
          <p:nvPr/>
        </p:nvGrpSpPr>
        <p:grpSpPr>
          <a:xfrm>
            <a:off x="334962" y="5659490"/>
            <a:ext cx="1097280" cy="1097280"/>
            <a:chOff x="2779552" y="5050173"/>
            <a:chExt cx="2751588" cy="2466364"/>
          </a:xfrm>
        </p:grpSpPr>
        <p:sp>
          <p:nvSpPr>
            <p:cNvPr id="9" name="Rectangle 8"/>
            <p:cNvSpPr/>
            <p:nvPr/>
          </p:nvSpPr>
          <p:spPr bwMode="auto">
            <a:xfrm>
              <a:off x="2779552" y="5050173"/>
              <a:ext cx="2751588" cy="2466364"/>
            </a:xfrm>
            <a:prstGeom prst="rect">
              <a:avLst/>
            </a:prstGeom>
            <a:solidFill>
              <a:schemeClr val="bg1">
                <a:lumMod val="95000"/>
              </a:schemeClr>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grpSp>
          <p:nvGrpSpPr>
            <p:cNvPr id="10" name="Group 9"/>
            <p:cNvGrpSpPr/>
            <p:nvPr/>
          </p:nvGrpSpPr>
          <p:grpSpPr>
            <a:xfrm>
              <a:off x="3019844" y="5217953"/>
              <a:ext cx="2286890" cy="2160166"/>
              <a:chOff x="3019844" y="5217953"/>
              <a:chExt cx="2286890" cy="2160166"/>
            </a:xfrm>
          </p:grpSpPr>
          <p:sp>
            <p:nvSpPr>
              <p:cNvPr id="11" name="Rectangle 10"/>
              <p:cNvSpPr/>
              <p:nvPr/>
            </p:nvSpPr>
            <p:spPr bwMode="auto">
              <a:xfrm>
                <a:off x="4879952"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2" name="Rectangle 11"/>
              <p:cNvSpPr/>
              <p:nvPr/>
            </p:nvSpPr>
            <p:spPr bwMode="auto">
              <a:xfrm>
                <a:off x="3019844"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3" name="Rectangle 12"/>
              <p:cNvSpPr/>
              <p:nvPr/>
            </p:nvSpPr>
            <p:spPr bwMode="auto">
              <a:xfrm>
                <a:off x="3629975"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4" name="Rectangle 13"/>
              <p:cNvSpPr/>
              <p:nvPr/>
            </p:nvSpPr>
            <p:spPr bwMode="auto">
              <a:xfrm>
                <a:off x="4275588"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5" name="Rectangle 14"/>
              <p:cNvSpPr/>
              <p:nvPr/>
            </p:nvSpPr>
            <p:spPr bwMode="auto">
              <a:xfrm>
                <a:off x="4879953"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6" name="Rectangle 15"/>
              <p:cNvSpPr/>
              <p:nvPr/>
            </p:nvSpPr>
            <p:spPr bwMode="auto">
              <a:xfrm>
                <a:off x="4879953"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7" name="Rectangle 16"/>
              <p:cNvSpPr/>
              <p:nvPr/>
            </p:nvSpPr>
            <p:spPr bwMode="auto">
              <a:xfrm>
                <a:off x="4879953"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8" name="Rectangle 17"/>
              <p:cNvSpPr/>
              <p:nvPr/>
            </p:nvSpPr>
            <p:spPr bwMode="auto">
              <a:xfrm>
                <a:off x="4275588"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19" name="Rectangle 18"/>
              <p:cNvSpPr/>
              <p:nvPr/>
            </p:nvSpPr>
            <p:spPr bwMode="auto">
              <a:xfrm>
                <a:off x="4275589"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20" name="Rectangle 19"/>
              <p:cNvSpPr/>
              <p:nvPr/>
            </p:nvSpPr>
            <p:spPr bwMode="auto">
              <a:xfrm>
                <a:off x="4275589"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21" name="Rectangle 20"/>
              <p:cNvSpPr/>
              <p:nvPr/>
            </p:nvSpPr>
            <p:spPr bwMode="auto">
              <a:xfrm>
                <a:off x="3629975"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23" name="Rectangle 22"/>
              <p:cNvSpPr/>
              <p:nvPr/>
            </p:nvSpPr>
            <p:spPr bwMode="auto">
              <a:xfrm>
                <a:off x="3629976"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24" name="Rectangle 23"/>
              <p:cNvSpPr/>
              <p:nvPr/>
            </p:nvSpPr>
            <p:spPr bwMode="auto">
              <a:xfrm>
                <a:off x="3629976"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25" name="Rectangle 24"/>
              <p:cNvSpPr/>
              <p:nvPr/>
            </p:nvSpPr>
            <p:spPr bwMode="auto">
              <a:xfrm>
                <a:off x="3019844"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26" name="Rectangle 25"/>
              <p:cNvSpPr/>
              <p:nvPr/>
            </p:nvSpPr>
            <p:spPr bwMode="auto">
              <a:xfrm>
                <a:off x="3019845"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27" name="Rectangle 26"/>
              <p:cNvSpPr/>
              <p:nvPr/>
            </p:nvSpPr>
            <p:spPr bwMode="auto">
              <a:xfrm>
                <a:off x="3019845"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grpSp>
      </p:grpSp>
    </p:spTree>
    <p:extLst>
      <p:ext uri="{BB962C8B-B14F-4D97-AF65-F5344CB8AC3E}">
        <p14:creationId xmlns:p14="http://schemas.microsoft.com/office/powerpoint/2010/main" val="3292322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p:cNvSpPr>
            <a:spLocks noGrp="1"/>
          </p:cNvSpPr>
          <p:nvPr>
            <p:ph type="title"/>
          </p:nvPr>
        </p:nvSpPr>
        <p:spPr>
          <a:xfrm>
            <a:off x="334963" y="762000"/>
            <a:ext cx="8439644" cy="1143000"/>
          </a:xfrm>
        </p:spPr>
        <p:txBody>
          <a:bodyPr/>
          <a:lstStyle/>
          <a:p>
            <a:r>
              <a:rPr lang="en-US" dirty="0" smtClean="0">
                <a:solidFill>
                  <a:schemeClr val="tx1"/>
                </a:solidFill>
              </a:rPr>
              <a:t>What does an integrative course look like?</a:t>
            </a:r>
            <a:endParaRPr lang="en-US" dirty="0"/>
          </a:p>
        </p:txBody>
      </p:sp>
      <p:grpSp>
        <p:nvGrpSpPr>
          <p:cNvPr id="28" name="Group 27"/>
          <p:cNvGrpSpPr/>
          <p:nvPr/>
        </p:nvGrpSpPr>
        <p:grpSpPr>
          <a:xfrm>
            <a:off x="3179692" y="2445391"/>
            <a:ext cx="2751588" cy="2466364"/>
            <a:chOff x="2779552" y="5050173"/>
            <a:chExt cx="2751588" cy="2466364"/>
          </a:xfrm>
        </p:grpSpPr>
        <p:sp>
          <p:nvSpPr>
            <p:cNvPr id="29" name="Rectangle 28"/>
            <p:cNvSpPr/>
            <p:nvPr/>
          </p:nvSpPr>
          <p:spPr bwMode="auto">
            <a:xfrm>
              <a:off x="2779552" y="5050173"/>
              <a:ext cx="2751588" cy="2466364"/>
            </a:xfrm>
            <a:prstGeom prst="rect">
              <a:avLst/>
            </a:prstGeom>
            <a:solidFill>
              <a:schemeClr val="bg1">
                <a:lumMod val="95000"/>
              </a:schemeClr>
            </a:solid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grpSp>
          <p:nvGrpSpPr>
            <p:cNvPr id="30" name="Group 29"/>
            <p:cNvGrpSpPr/>
            <p:nvPr/>
          </p:nvGrpSpPr>
          <p:grpSpPr>
            <a:xfrm>
              <a:off x="3019844" y="5217953"/>
              <a:ext cx="2286890" cy="2160166"/>
              <a:chOff x="3019844" y="5217953"/>
              <a:chExt cx="2286890" cy="2160166"/>
            </a:xfrm>
          </p:grpSpPr>
          <p:sp>
            <p:nvSpPr>
              <p:cNvPr id="31" name="Rectangle 30"/>
              <p:cNvSpPr/>
              <p:nvPr/>
            </p:nvSpPr>
            <p:spPr bwMode="auto">
              <a:xfrm>
                <a:off x="4879952"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32" name="Rectangle 31"/>
              <p:cNvSpPr/>
              <p:nvPr/>
            </p:nvSpPr>
            <p:spPr bwMode="auto">
              <a:xfrm>
                <a:off x="3019844"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33" name="Rectangle 32"/>
              <p:cNvSpPr/>
              <p:nvPr/>
            </p:nvSpPr>
            <p:spPr bwMode="auto">
              <a:xfrm>
                <a:off x="3629975"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34" name="Rectangle 33"/>
              <p:cNvSpPr/>
              <p:nvPr/>
            </p:nvSpPr>
            <p:spPr bwMode="auto">
              <a:xfrm>
                <a:off x="4275588"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35" name="Rectangle 34"/>
              <p:cNvSpPr/>
              <p:nvPr/>
            </p:nvSpPr>
            <p:spPr bwMode="auto">
              <a:xfrm>
                <a:off x="4879953"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36" name="Rectangle 35"/>
              <p:cNvSpPr/>
              <p:nvPr/>
            </p:nvSpPr>
            <p:spPr bwMode="auto">
              <a:xfrm>
                <a:off x="4879953"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37" name="Rectangle 36"/>
              <p:cNvSpPr/>
              <p:nvPr/>
            </p:nvSpPr>
            <p:spPr bwMode="auto">
              <a:xfrm>
                <a:off x="4879953" y="6941891"/>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38" name="Rectangle 37"/>
              <p:cNvSpPr/>
              <p:nvPr/>
            </p:nvSpPr>
            <p:spPr bwMode="auto">
              <a:xfrm>
                <a:off x="4275588"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39" name="Rectangle 38"/>
              <p:cNvSpPr/>
              <p:nvPr/>
            </p:nvSpPr>
            <p:spPr bwMode="auto">
              <a:xfrm>
                <a:off x="4275589"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40" name="Rectangle 39"/>
              <p:cNvSpPr/>
              <p:nvPr/>
            </p:nvSpPr>
            <p:spPr bwMode="auto">
              <a:xfrm>
                <a:off x="4275589"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41" name="Rectangle 40"/>
              <p:cNvSpPr/>
              <p:nvPr/>
            </p:nvSpPr>
            <p:spPr bwMode="auto">
              <a:xfrm>
                <a:off x="3629975"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42" name="Rectangle 41"/>
              <p:cNvSpPr/>
              <p:nvPr/>
            </p:nvSpPr>
            <p:spPr bwMode="auto">
              <a:xfrm>
                <a:off x="3629976"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43" name="Rectangle 42"/>
              <p:cNvSpPr/>
              <p:nvPr/>
            </p:nvSpPr>
            <p:spPr bwMode="auto">
              <a:xfrm>
                <a:off x="3629976"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44" name="Rectangle 43"/>
              <p:cNvSpPr/>
              <p:nvPr/>
            </p:nvSpPr>
            <p:spPr bwMode="auto">
              <a:xfrm>
                <a:off x="3019844" y="5217953"/>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45" name="Rectangle 44"/>
              <p:cNvSpPr/>
              <p:nvPr/>
            </p:nvSpPr>
            <p:spPr bwMode="auto">
              <a:xfrm>
                <a:off x="3019845" y="5792599"/>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sp>
            <p:nvSpPr>
              <p:cNvPr id="46" name="Rectangle 45"/>
              <p:cNvSpPr/>
              <p:nvPr/>
            </p:nvSpPr>
            <p:spPr bwMode="auto">
              <a:xfrm>
                <a:off x="3019845" y="6367245"/>
                <a:ext cx="426781" cy="436228"/>
              </a:xfrm>
              <a:prstGeom prst="rect">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ndParaRPr>
              </a:p>
            </p:txBody>
          </p:sp>
        </p:grpSp>
      </p:grpSp>
    </p:spTree>
    <p:extLst>
      <p:ext uri="{BB962C8B-B14F-4D97-AF65-F5344CB8AC3E}">
        <p14:creationId xmlns:p14="http://schemas.microsoft.com/office/powerpoint/2010/main" val="3545553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826415"/>
            <a:ext cx="5286374" cy="3917156"/>
          </a:xfrm>
        </p:spPr>
        <p:txBody>
          <a:bodyPr>
            <a:normAutofit/>
          </a:bodyPr>
          <a:lstStyle/>
          <a:p>
            <a:pPr marL="342900" marR="0" lvl="0" indent="-342900" defTabSz="914400" eaLnBrk="1" fontAlgn="auto" latinLnBrk="0" hangingPunct="1">
              <a:lnSpc>
                <a:spcPct val="100000"/>
              </a:lnSpc>
              <a:spcBef>
                <a:spcPts val="0"/>
              </a:spcBef>
              <a:spcAft>
                <a:spcPts val="0"/>
              </a:spcAft>
              <a:buClr>
                <a:schemeClr val="bg2"/>
              </a:buClr>
              <a:buSzTx/>
              <a:buFont typeface="Arial" panose="020B0604020202020204" pitchFamily="34" charset="0"/>
              <a:buNone/>
              <a:tabLst/>
              <a:defRPr/>
            </a:pPr>
            <a:r>
              <a:rPr lang="en-US" dirty="0"/>
              <a:t/>
            </a:r>
            <a:br>
              <a:rPr lang="en-US" dirty="0"/>
            </a:br>
            <a:endParaRPr lang="en-US" dirty="0"/>
          </a:p>
          <a:p>
            <a:pPr marL="342900" marR="0" lvl="0" indent="-342900" defTabSz="914400" eaLnBrk="1" fontAlgn="auto" latinLnBrk="0" hangingPunct="1">
              <a:lnSpc>
                <a:spcPct val="100000"/>
              </a:lnSpc>
              <a:spcBef>
                <a:spcPts val="0"/>
              </a:spcBef>
              <a:spcAft>
                <a:spcPts val="0"/>
              </a:spcAft>
              <a:buClr>
                <a:schemeClr val="bg2"/>
              </a:buClr>
              <a:buSzTx/>
              <a:buFont typeface="Arial" panose="020B0604020202020204" pitchFamily="34" charset="0"/>
              <a:buAutoNum type="arabicPeriod"/>
              <a:tabLst/>
              <a:defRPr/>
            </a:pPr>
            <a:r>
              <a:rPr lang="en-US" dirty="0"/>
              <a:t>True Integration of Reading and Writing</a:t>
            </a:r>
            <a:br>
              <a:rPr lang="en-US" dirty="0"/>
            </a:br>
            <a:endParaRPr lang="en-US" dirty="0"/>
          </a:p>
          <a:p>
            <a:pPr marL="342900" marR="0" lvl="0" indent="-342900" defTabSz="914400" eaLnBrk="1" fontAlgn="auto" latinLnBrk="0" hangingPunct="1">
              <a:lnSpc>
                <a:spcPct val="100000"/>
              </a:lnSpc>
              <a:spcBef>
                <a:spcPts val="0"/>
              </a:spcBef>
              <a:spcAft>
                <a:spcPts val="0"/>
              </a:spcAft>
              <a:buClr>
                <a:schemeClr val="bg2"/>
              </a:buClr>
              <a:buSzTx/>
              <a:buFont typeface="Arial" panose="020B0604020202020204" pitchFamily="34" charset="0"/>
              <a:buAutoNum type="arabicPeriod"/>
              <a:tabLst/>
              <a:defRPr/>
            </a:pPr>
            <a:r>
              <a:rPr lang="en-US" dirty="0"/>
              <a:t>College-level Material</a:t>
            </a:r>
            <a:br>
              <a:rPr lang="en-US" dirty="0"/>
            </a:br>
            <a:endParaRPr lang="en-US" dirty="0"/>
          </a:p>
          <a:p>
            <a:pPr marL="342900" marR="0" lvl="0" indent="-342900" defTabSz="914400" eaLnBrk="1" fontAlgn="auto" latinLnBrk="0" hangingPunct="1">
              <a:lnSpc>
                <a:spcPct val="100000"/>
              </a:lnSpc>
              <a:spcBef>
                <a:spcPts val="0"/>
              </a:spcBef>
              <a:spcAft>
                <a:spcPts val="0"/>
              </a:spcAft>
              <a:buClr>
                <a:schemeClr val="bg2"/>
              </a:buClr>
              <a:buSzTx/>
              <a:buFont typeface="Arial" panose="020B0604020202020204" pitchFamily="34" charset="0"/>
              <a:buAutoNum type="arabicPeriod"/>
              <a:tabLst/>
              <a:defRPr/>
            </a:pPr>
            <a:r>
              <a:rPr lang="en-US" dirty="0"/>
              <a:t>Intensive Writing and Extensive Reading</a:t>
            </a:r>
            <a:br>
              <a:rPr lang="en-US" dirty="0"/>
            </a:br>
            <a:endParaRPr lang="en-US" dirty="0"/>
          </a:p>
          <a:p>
            <a:pPr marL="342900" marR="0" lvl="0" indent="-342900" defTabSz="914400" eaLnBrk="1" fontAlgn="auto" latinLnBrk="0" hangingPunct="1">
              <a:lnSpc>
                <a:spcPct val="100000"/>
              </a:lnSpc>
              <a:spcBef>
                <a:spcPts val="0"/>
              </a:spcBef>
              <a:spcAft>
                <a:spcPts val="0"/>
              </a:spcAft>
              <a:buClr>
                <a:schemeClr val="bg2"/>
              </a:buClr>
              <a:buSzTx/>
              <a:buFont typeface="Arial" panose="020B0604020202020204" pitchFamily="34" charset="0"/>
              <a:buAutoNum type="arabicPeriod"/>
              <a:tabLst/>
              <a:defRPr/>
            </a:pPr>
            <a:r>
              <a:rPr lang="en-US" dirty="0"/>
              <a:t>Low-stakes, Collaborative Practice</a:t>
            </a:r>
            <a:br>
              <a:rPr lang="en-US" dirty="0"/>
            </a:br>
            <a:endParaRPr lang="en-US" dirty="0"/>
          </a:p>
          <a:p>
            <a:pPr marL="342900" marR="0" lvl="0" indent="-342900" defTabSz="914400" eaLnBrk="1" fontAlgn="auto" latinLnBrk="0" hangingPunct="1">
              <a:lnSpc>
                <a:spcPct val="100000"/>
              </a:lnSpc>
              <a:spcBef>
                <a:spcPts val="0"/>
              </a:spcBef>
              <a:spcAft>
                <a:spcPts val="0"/>
              </a:spcAft>
              <a:buClr>
                <a:schemeClr val="bg2"/>
              </a:buClr>
              <a:buSzTx/>
              <a:buFont typeface="Arial" panose="020B0604020202020204" pitchFamily="34" charset="0"/>
              <a:buAutoNum type="arabicPeriod"/>
              <a:tabLst/>
              <a:defRPr/>
            </a:pPr>
            <a:r>
              <a:rPr lang="en-US" dirty="0"/>
              <a:t>Intentional Support for Affective Needs</a:t>
            </a:r>
            <a:br>
              <a:rPr lang="en-US" dirty="0"/>
            </a:br>
            <a:endParaRPr lang="en-US" dirty="0"/>
          </a:p>
          <a:p>
            <a:pPr marL="342900" marR="0" lvl="0" indent="-342900" defTabSz="914400" eaLnBrk="1" fontAlgn="auto" latinLnBrk="0" hangingPunct="1">
              <a:lnSpc>
                <a:spcPct val="100000"/>
              </a:lnSpc>
              <a:spcBef>
                <a:spcPts val="0"/>
              </a:spcBef>
              <a:spcAft>
                <a:spcPts val="0"/>
              </a:spcAft>
              <a:buClr>
                <a:schemeClr val="bg2"/>
              </a:buClr>
              <a:buSzTx/>
              <a:buFont typeface="Arial" panose="020B0604020202020204" pitchFamily="34" charset="0"/>
              <a:buAutoNum type="arabicPeriod"/>
              <a:tabLst/>
              <a:defRPr/>
            </a:pPr>
            <a:r>
              <a:rPr lang="en-US" dirty="0"/>
              <a:t>Individualized Instruction</a:t>
            </a:r>
          </a:p>
          <a:p>
            <a:endParaRPr lang="en-US" dirty="0" smtClean="0"/>
          </a:p>
        </p:txBody>
      </p:sp>
      <p:sp>
        <p:nvSpPr>
          <p:cNvPr id="2" name="Title 1"/>
          <p:cNvSpPr>
            <a:spLocks noGrp="1"/>
          </p:cNvSpPr>
          <p:nvPr>
            <p:ph type="title"/>
          </p:nvPr>
        </p:nvSpPr>
        <p:spPr/>
        <p:txBody>
          <a:bodyPr/>
          <a:lstStyle/>
          <a:p>
            <a:r>
              <a:rPr lang="en-US" b="1" dirty="0" smtClean="0"/>
              <a:t>Pedagogical </a:t>
            </a:r>
            <a:r>
              <a:rPr lang="en-US" dirty="0" smtClean="0"/>
              <a:t>Principles</a:t>
            </a:r>
            <a:r>
              <a:rPr lang="en-US" b="1" dirty="0" smtClean="0"/>
              <a:t> of IRW</a:t>
            </a:r>
            <a:endParaRPr lang="en-US" b="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r="-62" b="28435"/>
          <a:stretch/>
        </p:blipFill>
        <p:spPr>
          <a:xfrm>
            <a:off x="5612363" y="2528701"/>
            <a:ext cx="3368546" cy="2463095"/>
          </a:xfrm>
          <a:prstGeom prst="rect">
            <a:avLst/>
          </a:prstGeom>
        </p:spPr>
      </p:pic>
    </p:spTree>
    <p:extLst>
      <p:ext uri="{BB962C8B-B14F-4D97-AF65-F5344CB8AC3E}">
        <p14:creationId xmlns:p14="http://schemas.microsoft.com/office/powerpoint/2010/main" val="3845108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sz="3600" dirty="0" smtClean="0"/>
              <a:t>Katie </a:t>
            </a:r>
            <a:r>
              <a:rPr lang="en-US" sz="3600" dirty="0" err="1" smtClean="0"/>
              <a:t>Hern</a:t>
            </a:r>
            <a:r>
              <a:rPr lang="en-US" sz="3600" dirty="0" smtClean="0"/>
              <a:t>: Chabot College and Co-Founder of the California Acceleration Project </a:t>
            </a:r>
          </a:p>
        </p:txBody>
      </p:sp>
      <p:sp>
        <p:nvSpPr>
          <p:cNvPr id="13315" name="Rectangle 3"/>
          <p:cNvSpPr>
            <a:spLocks noGrp="1" noChangeArrowheads="1"/>
          </p:cNvSpPr>
          <p:nvPr>
            <p:ph idx="1"/>
          </p:nvPr>
        </p:nvSpPr>
        <p:spPr/>
        <p:txBody>
          <a:bodyPr>
            <a:normAutofit/>
          </a:bodyPr>
          <a:lstStyle/>
          <a:p>
            <a:r>
              <a:rPr lang="en-US" dirty="0" smtClean="0"/>
              <a:t>Use theme-based units on topics relevant to students </a:t>
            </a:r>
          </a:p>
          <a:p>
            <a:r>
              <a:rPr lang="en-US" dirty="0" smtClean="0"/>
              <a:t>Use sophisticated texts</a:t>
            </a:r>
          </a:p>
          <a:p>
            <a:r>
              <a:rPr lang="en-US" dirty="0" smtClean="0"/>
              <a:t>Provide scaffolding to help students understand key concepts </a:t>
            </a:r>
            <a:endParaRPr lang="en-US" dirty="0"/>
          </a:p>
          <a:p>
            <a:r>
              <a:rPr lang="en-US" dirty="0" smtClean="0"/>
              <a:t>Appeal to the “growth mindset” as outlined by Carol </a:t>
            </a:r>
            <a:r>
              <a:rPr lang="en-US" dirty="0" err="1" smtClean="0"/>
              <a:t>Dweck</a:t>
            </a:r>
            <a:r>
              <a:rPr lang="en-US" dirty="0" smtClean="0"/>
              <a:t>—the Power of Yet!</a:t>
            </a:r>
            <a:endParaRPr lang="en-US" dirty="0"/>
          </a:p>
          <a:p>
            <a:pPr>
              <a:buFontTx/>
              <a:buNone/>
            </a:pPr>
            <a:endParaRPr lang="en-US" i="1" dirty="0" smtClean="0"/>
          </a:p>
        </p:txBody>
      </p:sp>
    </p:spTree>
    <p:extLst>
      <p:ext uri="{BB962C8B-B14F-4D97-AF65-F5344CB8AC3E}">
        <p14:creationId xmlns:p14="http://schemas.microsoft.com/office/powerpoint/2010/main" val="307579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09"/>
            <a:ext cx="953452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27709"/>
            <a:ext cx="8229600" cy="1353416"/>
          </a:xfrm>
        </p:spPr>
        <p:txBody>
          <a:bodyPr>
            <a:noAutofit/>
          </a:bodyPr>
          <a:lstStyle/>
          <a:p>
            <a:r>
              <a:rPr lang="en-US" sz="3600" dirty="0" smtClean="0">
                <a:solidFill>
                  <a:schemeClr val="bg1"/>
                </a:solidFill>
              </a:rPr>
              <a:t>Workshop Agenda</a:t>
            </a:r>
            <a:endParaRPr lang="en-US" sz="3600" dirty="0">
              <a:solidFill>
                <a:schemeClr val="bg1"/>
              </a:solidFill>
            </a:endParaRPr>
          </a:p>
        </p:txBody>
      </p:sp>
      <p:sp>
        <p:nvSpPr>
          <p:cNvPr id="3" name="Content Placeholder 2"/>
          <p:cNvSpPr>
            <a:spLocks noGrp="1"/>
          </p:cNvSpPr>
          <p:nvPr>
            <p:ph idx="1"/>
          </p:nvPr>
        </p:nvSpPr>
        <p:spPr>
          <a:xfrm>
            <a:off x="381000" y="1600198"/>
            <a:ext cx="8229600" cy="5137131"/>
          </a:xfrm>
        </p:spPr>
        <p:txBody>
          <a:bodyPr>
            <a:normAutofit/>
          </a:bodyPr>
          <a:lstStyle/>
          <a:p>
            <a:pPr>
              <a:buFont typeface="Wingdings" panose="05000000000000000000" pitchFamily="2" charset="2"/>
              <a:buChar char="q"/>
            </a:pPr>
            <a:endParaRPr lang="en-US" sz="2200" dirty="0">
              <a:solidFill>
                <a:prstClr val="black"/>
              </a:solidFill>
            </a:endParaRPr>
          </a:p>
          <a:p>
            <a:pPr marL="0" indent="0">
              <a:buNone/>
            </a:pPr>
            <a:endParaRPr lang="en-US" dirty="0" smtClean="0">
              <a:solidFill>
                <a:prstClr val="black"/>
              </a:solidFill>
            </a:endParaRPr>
          </a:p>
          <a:p>
            <a:pPr>
              <a:buFont typeface="Wingdings" panose="05000000000000000000" pitchFamily="2" charset="2"/>
              <a:buChar char="§"/>
            </a:pPr>
            <a:endParaRPr lang="en-US" dirty="0" smtClean="0">
              <a:solidFill>
                <a:prstClr val="black"/>
              </a:solidFill>
            </a:endParaRPr>
          </a:p>
          <a:p>
            <a:pPr marL="457200" lvl="1" indent="0">
              <a:buNone/>
            </a:pPr>
            <a:r>
              <a:rPr lang="en-US" sz="2200" dirty="0" smtClean="0">
                <a:solidFill>
                  <a:prstClr val="black"/>
                </a:solidFill>
              </a:rPr>
              <a:t>	</a:t>
            </a:r>
          </a:p>
          <a:p>
            <a:pPr marL="0" indent="0">
              <a:buNone/>
            </a:pPr>
            <a:endParaRPr lang="en-US" sz="2200" dirty="0" smtClean="0"/>
          </a:p>
          <a:p>
            <a:pPr marL="0" indent="0">
              <a:buNone/>
            </a:pPr>
            <a:endParaRPr lang="en-US" sz="2200" dirty="0" smtClean="0"/>
          </a:p>
          <a:p>
            <a:pPr marL="0" indent="0">
              <a:buNone/>
            </a:pPr>
            <a:endParaRPr lang="en-US" dirty="0"/>
          </a:p>
          <a:p>
            <a:endParaRPr lang="en-US" dirty="0"/>
          </a:p>
          <a:p>
            <a:pPr marL="1828800" lvl="4" indent="0" algn="ctr">
              <a:buNone/>
            </a:pPr>
            <a:endParaRPr lang="en-US" dirty="0" smtClean="0"/>
          </a:p>
          <a:p>
            <a:endParaRPr lang="en-US" dirty="0"/>
          </a:p>
        </p:txBody>
      </p:sp>
      <p:sp>
        <p:nvSpPr>
          <p:cNvPr id="5" name="Rectangle 4"/>
          <p:cNvSpPr/>
          <p:nvPr/>
        </p:nvSpPr>
        <p:spPr>
          <a:xfrm>
            <a:off x="2252663" y="304800"/>
            <a:ext cx="4572000" cy="6678751"/>
          </a:xfrm>
          <a:prstGeom prst="rect">
            <a:avLst/>
          </a:prstGeom>
        </p:spPr>
        <p:txBody>
          <a:bodyPr>
            <a:spAutoFit/>
          </a:bodyPr>
          <a:lstStyle/>
          <a:p>
            <a:pPr marL="342900" marR="0" lvl="0" indent="-342900">
              <a:lnSpc>
                <a:spcPct val="115000"/>
              </a:lnSpc>
              <a:spcBef>
                <a:spcPts val="0"/>
              </a:spcBef>
              <a:spcAft>
                <a:spcPts val="0"/>
              </a:spcAft>
              <a:buClr>
                <a:srgbClr val="000000"/>
              </a:buClr>
              <a:buFont typeface="Wingdings" panose="05000000000000000000" pitchFamily="2" charset="2"/>
              <a:buChar char=""/>
            </a:pPr>
            <a:endParaRPr lang="en-US" sz="1600" dirty="0" smtClean="0">
              <a:noFill/>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000000"/>
              </a:buClr>
              <a:buFont typeface="Wingdings" panose="05000000000000000000" pitchFamily="2" charset="2"/>
              <a:buChar char=""/>
            </a:pPr>
            <a:endParaRPr lang="en-US" sz="1600" dirty="0">
              <a:noFill/>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000000"/>
              </a:buClr>
              <a:buFont typeface="Wingdings" panose="05000000000000000000" pitchFamily="2" charset="2"/>
              <a:buChar char=""/>
            </a:pPr>
            <a:endParaRPr lang="en-US" sz="1600" dirty="0" smtClean="0">
              <a:noFill/>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000000"/>
              </a:buClr>
              <a:buFont typeface="Wingdings" panose="05000000000000000000" pitchFamily="2" charset="2"/>
              <a:buChar char=""/>
            </a:pPr>
            <a:endParaRPr lang="en-US" sz="1600" dirty="0">
              <a:noFill/>
              <a:latin typeface="Arial" panose="020B0604020202020204" pitchFamily="34"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buClr>
                <a:srgbClr val="000000"/>
              </a:buClr>
            </a:pPr>
            <a:endParaRPr lang="en-US" sz="1600" dirty="0">
              <a:solidFill>
                <a:srgbClr val="000000"/>
              </a:solidFill>
              <a:latin typeface="Arial" panose="020B0604020202020204" pitchFamily="34" charset="0"/>
              <a:ea typeface="Cambria" panose="02040503050406030204" pitchFamily="18" charset="0"/>
              <a:cs typeface="Arial" panose="020B0604020202020204" pitchFamily="34" charset="0"/>
            </a:endParaRPr>
          </a:p>
          <a:p>
            <a:pPr marL="285750" marR="0" lvl="0" indent="-285750">
              <a:spcBef>
                <a:spcPts val="0"/>
              </a:spcBef>
              <a:spcAft>
                <a:spcPts val="0"/>
              </a:spcAft>
              <a:buClr>
                <a:srgbClr val="000000"/>
              </a:buClr>
              <a:buFont typeface="Wingdings" panose="05000000000000000000" pitchFamily="2" charset="2"/>
              <a:buChar char="v"/>
            </a:pPr>
            <a:r>
              <a:rPr lang="en-US" sz="1600" dirty="0" smtClean="0">
                <a:solidFill>
                  <a:srgbClr val="000000"/>
                </a:solidFill>
                <a:latin typeface="Arial" panose="020B0604020202020204" pitchFamily="34" charset="0"/>
                <a:ea typeface="Cambria" panose="02040503050406030204" pitchFamily="18" charset="0"/>
                <a:cs typeface="Arial" panose="020B0604020202020204" pitchFamily="34" charset="0"/>
              </a:rPr>
              <a:t>Introductions and Preview of the Workshop</a:t>
            </a:r>
          </a:p>
          <a:p>
            <a:pPr marR="0" lvl="0">
              <a:spcBef>
                <a:spcPts val="0"/>
              </a:spcBef>
              <a:spcAft>
                <a:spcPts val="0"/>
              </a:spcAft>
              <a:buClr>
                <a:srgbClr val="000000"/>
              </a:buClr>
            </a:pPr>
            <a:endParaRPr lang="en-US" sz="1600" dirty="0" smtClean="0">
              <a:solidFill>
                <a:srgbClr val="000000"/>
              </a:solidFill>
              <a:latin typeface="Arial" panose="020B0604020202020204" pitchFamily="34" charset="0"/>
              <a:ea typeface="Cambria" panose="02040503050406030204" pitchFamily="18" charset="0"/>
              <a:cs typeface="Arial" panose="020B0604020202020204" pitchFamily="34" charset="0"/>
            </a:endParaRPr>
          </a:p>
          <a:p>
            <a:pPr marL="342900" marR="0" lvl="0" indent="-342900">
              <a:spcBef>
                <a:spcPts val="0"/>
              </a:spcBef>
              <a:spcAft>
                <a:spcPts val="0"/>
              </a:spcAft>
              <a:buClr>
                <a:srgbClr val="000000"/>
              </a:buClr>
              <a:buFont typeface="Wingdings" panose="05000000000000000000" pitchFamily="2" charset="2"/>
              <a:buChar char=""/>
            </a:pPr>
            <a:r>
              <a:rPr lang="en-US" sz="1600" dirty="0" smtClean="0">
                <a:solidFill>
                  <a:srgbClr val="000000"/>
                </a:solidFill>
                <a:latin typeface="Arial" panose="020B0604020202020204" pitchFamily="34" charset="0"/>
                <a:ea typeface="Cambria" panose="02040503050406030204" pitchFamily="18" charset="0"/>
                <a:cs typeface="Arial" panose="020B0604020202020204" pitchFamily="34" charset="0"/>
              </a:rPr>
              <a:t>Brief </a:t>
            </a:r>
            <a:r>
              <a:rPr lang="en-US" sz="1600" dirty="0">
                <a:solidFill>
                  <a:srgbClr val="000000"/>
                </a:solidFill>
                <a:latin typeface="Arial" panose="020B0604020202020204" pitchFamily="34" charset="0"/>
                <a:ea typeface="Cambria" panose="02040503050406030204" pitchFamily="18" charset="0"/>
                <a:cs typeface="Arial" panose="020B0604020202020204" pitchFamily="34" charset="0"/>
              </a:rPr>
              <a:t>Overview of ALP at CCBC </a:t>
            </a:r>
            <a:endParaRPr lang="en-US" sz="1600" dirty="0" smtClean="0">
              <a:solidFill>
                <a:srgbClr val="000000"/>
              </a:solidFill>
              <a:latin typeface="Arial" panose="020B0604020202020204" pitchFamily="34" charset="0"/>
              <a:ea typeface="Cambria" panose="02040503050406030204" pitchFamily="18" charset="0"/>
              <a:cs typeface="Arial" panose="020B0604020202020204" pitchFamily="34" charset="0"/>
            </a:endParaRPr>
          </a:p>
          <a:p>
            <a:pPr marR="0" lvl="0">
              <a:spcBef>
                <a:spcPts val="0"/>
              </a:spcBef>
              <a:spcAft>
                <a:spcPts val="0"/>
              </a:spcAft>
              <a:buClr>
                <a:srgbClr val="000000"/>
              </a:buClr>
            </a:pPr>
            <a:endParaRPr lang="en-US" sz="1600" dirty="0">
              <a:latin typeface="Arial" panose="020B0604020202020204" pitchFamily="34" charset="0"/>
              <a:ea typeface="Cambria" panose="02040503050406030204" pitchFamily="18" charset="0"/>
              <a:cs typeface="Arial" panose="020B0604020202020204" pitchFamily="34" charset="0"/>
            </a:endParaRPr>
          </a:p>
          <a:p>
            <a:pPr marL="342900" marR="0" lvl="0" indent="-342900">
              <a:spcBef>
                <a:spcPts val="0"/>
              </a:spcBef>
              <a:spcAft>
                <a:spcPts val="0"/>
              </a:spcAft>
              <a:buClr>
                <a:srgbClr val="000000"/>
              </a:buClr>
              <a:buFont typeface="Wingdings" panose="05000000000000000000" pitchFamily="2" charset="2"/>
              <a:buChar char=""/>
            </a:pPr>
            <a:r>
              <a:rPr lang="en-US" sz="1600" dirty="0">
                <a:solidFill>
                  <a:srgbClr val="000000"/>
                </a:solidFill>
                <a:latin typeface="Arial" panose="020B0604020202020204" pitchFamily="34" charset="0"/>
                <a:ea typeface="Cambria" panose="02040503050406030204" pitchFamily="18" charset="0"/>
                <a:cs typeface="Arial" panose="020B0604020202020204" pitchFamily="34" charset="0"/>
              </a:rPr>
              <a:t>ALP Essential Elements:  Backward Curriculum Design </a:t>
            </a:r>
            <a:r>
              <a:rPr lang="en-US" sz="1600" dirty="0">
                <a:solidFill>
                  <a:srgbClr val="71685A"/>
                </a:solidFill>
                <a:latin typeface="Arial" panose="020B0604020202020204" pitchFamily="34" charset="0"/>
                <a:ea typeface="Times New Roman" panose="02020603050405020304" pitchFamily="18" charset="0"/>
                <a:cs typeface="Arial" panose="020B0604020202020204" pitchFamily="34" charset="0"/>
              </a:rPr>
              <a:t> </a:t>
            </a:r>
            <a:endParaRPr lang="en-US" sz="1600" dirty="0" smtClean="0">
              <a:solidFill>
                <a:srgbClr val="71685A"/>
              </a:solidFill>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buClr>
                <a:srgbClr val="000000"/>
              </a:buClr>
            </a:pPr>
            <a:endParaRPr lang="en-US" sz="1600" dirty="0">
              <a:latin typeface="Arial" panose="020B0604020202020204" pitchFamily="34" charset="0"/>
              <a:ea typeface="Cambria" panose="02040503050406030204" pitchFamily="18" charset="0"/>
              <a:cs typeface="Arial" panose="020B0604020202020204" pitchFamily="34" charset="0"/>
            </a:endParaRPr>
          </a:p>
          <a:p>
            <a:pPr marL="342900" marR="0" lvl="0" indent="-342900">
              <a:spcBef>
                <a:spcPts val="0"/>
              </a:spcBef>
              <a:spcAft>
                <a:spcPts val="0"/>
              </a:spcAft>
              <a:buClr>
                <a:srgbClr val="000000"/>
              </a:buClr>
              <a:buFont typeface="Wingdings" panose="05000000000000000000" pitchFamily="2" charset="2"/>
              <a:buChar char=""/>
            </a:pPr>
            <a:r>
              <a:rPr lang="en-US" sz="1600" dirty="0">
                <a:solidFill>
                  <a:srgbClr val="000000"/>
                </a:solidFill>
                <a:latin typeface="Arial" panose="020B0604020202020204" pitchFamily="34" charset="0"/>
                <a:ea typeface="Cambria" panose="02040503050406030204" pitchFamily="18" charset="0"/>
                <a:cs typeface="Arial" panose="020B0604020202020204" pitchFamily="34" charset="0"/>
              </a:rPr>
              <a:t>ALP Essential Elements:  True Integration of Reading, Writing, and Critical Thinking </a:t>
            </a:r>
            <a:r>
              <a:rPr lang="en-US" sz="1600" dirty="0">
                <a:solidFill>
                  <a:srgbClr val="71685A"/>
                </a:solidFill>
                <a:latin typeface="Arial" panose="020B0604020202020204" pitchFamily="34" charset="0"/>
                <a:ea typeface="Times New Roman" panose="02020603050405020304" pitchFamily="18" charset="0"/>
                <a:cs typeface="Arial" panose="020B0604020202020204" pitchFamily="34" charset="0"/>
              </a:rPr>
              <a:t> </a:t>
            </a:r>
            <a:endParaRPr lang="en-US" sz="1600" dirty="0" smtClean="0">
              <a:solidFill>
                <a:srgbClr val="71685A"/>
              </a:solidFill>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buClr>
                <a:srgbClr val="000000"/>
              </a:buClr>
            </a:pPr>
            <a:endParaRPr lang="en-US" sz="1600" dirty="0">
              <a:latin typeface="Arial" panose="020B0604020202020204" pitchFamily="34" charset="0"/>
              <a:ea typeface="Cambria" panose="02040503050406030204" pitchFamily="18" charset="0"/>
              <a:cs typeface="Arial" panose="020B0604020202020204" pitchFamily="34" charset="0"/>
            </a:endParaRPr>
          </a:p>
          <a:p>
            <a:pPr marL="342900" marR="0" lvl="0" indent="-342900">
              <a:spcBef>
                <a:spcPts val="0"/>
              </a:spcBef>
              <a:spcAft>
                <a:spcPts val="0"/>
              </a:spcAft>
              <a:buClr>
                <a:srgbClr val="000000"/>
              </a:buClr>
              <a:buFont typeface="Wingdings" panose="05000000000000000000" pitchFamily="2" charset="2"/>
              <a:buChar char=""/>
            </a:pPr>
            <a:r>
              <a:rPr lang="en-US" sz="1600" dirty="0">
                <a:solidFill>
                  <a:srgbClr val="000000"/>
                </a:solidFill>
                <a:latin typeface="Arial" panose="020B0604020202020204" pitchFamily="34" charset="0"/>
                <a:ea typeface="Cambria" panose="02040503050406030204" pitchFamily="18" charset="0"/>
                <a:cs typeface="Arial" panose="020B0604020202020204" pitchFamily="34" charset="0"/>
              </a:rPr>
              <a:t>ALP Essential Elements:  Aligning the Co-Requisite Courses </a:t>
            </a:r>
            <a:endParaRPr lang="en-US" sz="1600" dirty="0" smtClean="0">
              <a:solidFill>
                <a:srgbClr val="000000"/>
              </a:solidFill>
              <a:latin typeface="Arial" panose="020B0604020202020204" pitchFamily="34" charset="0"/>
              <a:ea typeface="Cambria" panose="02040503050406030204" pitchFamily="18" charset="0"/>
              <a:cs typeface="Arial" panose="020B0604020202020204" pitchFamily="34" charset="0"/>
            </a:endParaRPr>
          </a:p>
          <a:p>
            <a:pPr marR="0" lvl="0">
              <a:spcBef>
                <a:spcPts val="0"/>
              </a:spcBef>
              <a:spcAft>
                <a:spcPts val="0"/>
              </a:spcAft>
              <a:buClr>
                <a:srgbClr val="000000"/>
              </a:buClr>
            </a:pPr>
            <a:endParaRPr lang="en-US" sz="1600" dirty="0" smtClean="0">
              <a:solidFill>
                <a:srgbClr val="000000"/>
              </a:solidFill>
              <a:latin typeface="Arial" panose="020B0604020202020204" pitchFamily="34" charset="0"/>
              <a:ea typeface="Cambria" panose="02040503050406030204" pitchFamily="18" charset="0"/>
              <a:cs typeface="Arial" panose="020B0604020202020204" pitchFamily="34" charset="0"/>
            </a:endParaRPr>
          </a:p>
          <a:p>
            <a:pPr marL="342900" marR="0" lvl="0" indent="-342900">
              <a:spcBef>
                <a:spcPts val="0"/>
              </a:spcBef>
              <a:spcAft>
                <a:spcPts val="0"/>
              </a:spcAft>
              <a:buClr>
                <a:srgbClr val="000000"/>
              </a:buClr>
              <a:buFont typeface="Wingdings" panose="05000000000000000000" pitchFamily="2" charset="2"/>
              <a:buChar char=""/>
            </a:pPr>
            <a:r>
              <a:rPr lang="en-US" sz="1600" dirty="0" smtClean="0">
                <a:solidFill>
                  <a:srgbClr val="000000"/>
                </a:solidFill>
                <a:latin typeface="Arial" panose="020B0604020202020204" pitchFamily="34" charset="0"/>
                <a:ea typeface="Cambria" panose="02040503050406030204" pitchFamily="18" charset="0"/>
                <a:cs typeface="Arial" panose="020B0604020202020204" pitchFamily="34" charset="0"/>
              </a:rPr>
              <a:t>ALP </a:t>
            </a:r>
            <a:r>
              <a:rPr lang="en-US" sz="1600" dirty="0">
                <a:solidFill>
                  <a:srgbClr val="000000"/>
                </a:solidFill>
                <a:latin typeface="Arial" panose="020B0604020202020204" pitchFamily="34" charset="0"/>
                <a:ea typeface="Cambria" panose="02040503050406030204" pitchFamily="18" charset="0"/>
                <a:cs typeface="Arial" panose="020B0604020202020204" pitchFamily="34" charset="0"/>
              </a:rPr>
              <a:t>Essential Elements:  Scaffolding and Support Strategies and </a:t>
            </a:r>
            <a:r>
              <a:rPr lang="en-US" sz="1600" dirty="0" smtClean="0">
                <a:solidFill>
                  <a:srgbClr val="000000"/>
                </a:solidFill>
                <a:latin typeface="Arial" panose="020B0604020202020204" pitchFamily="34" charset="0"/>
                <a:ea typeface="Cambria" panose="02040503050406030204" pitchFamily="18" charset="0"/>
                <a:cs typeface="Arial" panose="020B0604020202020204" pitchFamily="34" charset="0"/>
              </a:rPr>
              <a:t>Activities</a:t>
            </a:r>
          </a:p>
          <a:p>
            <a:pPr marL="800100" lvl="1" indent="-342900">
              <a:buFont typeface="Wingdings" panose="05000000000000000000" pitchFamily="2" charset="2"/>
              <a:buChar char=""/>
            </a:pPr>
            <a:r>
              <a:rPr lang="en-US" sz="1600" dirty="0">
                <a:solidFill>
                  <a:prstClr val="black"/>
                </a:solidFill>
                <a:latin typeface="Arial" panose="020B0604020202020204" pitchFamily="34" charset="0"/>
                <a:ea typeface="Times New Roman" panose="02020603050405020304" pitchFamily="18" charset="0"/>
                <a:cs typeface="Arial" panose="020B0604020202020204" pitchFamily="34" charset="0"/>
              </a:rPr>
              <a:t>Theme-Based Teaching Units</a:t>
            </a:r>
            <a:endParaRPr lang="en-US" sz="1600" dirty="0">
              <a:solidFill>
                <a:prstClr val="black"/>
              </a:solidFill>
              <a:latin typeface="Arial" panose="020B0604020202020204" pitchFamily="34" charset="0"/>
              <a:ea typeface="Cambria" panose="02040503050406030204" pitchFamily="18" charset="0"/>
              <a:cs typeface="Arial" panose="020B0604020202020204" pitchFamily="34" charset="0"/>
            </a:endParaRPr>
          </a:p>
          <a:p>
            <a:pPr marL="800100" lvl="1" indent="-342900">
              <a:buFont typeface="Wingdings" panose="05000000000000000000" pitchFamily="2" charset="2"/>
              <a:buChar char=""/>
            </a:pPr>
            <a:r>
              <a:rPr lang="en-US" sz="1600" dirty="0">
                <a:solidFill>
                  <a:prstClr val="black"/>
                </a:solidFill>
                <a:latin typeface="Arial" panose="020B0604020202020204" pitchFamily="34" charset="0"/>
                <a:ea typeface="Times New Roman" panose="02020603050405020304" pitchFamily="18" charset="0"/>
                <a:cs typeface="Arial" panose="020B0604020202020204" pitchFamily="34" charset="0"/>
              </a:rPr>
              <a:t>Creating and Sharing Theme-Based Teaching Units</a:t>
            </a:r>
          </a:p>
          <a:p>
            <a:pPr marR="0" lvl="0">
              <a:spcBef>
                <a:spcPts val="0"/>
              </a:spcBef>
              <a:spcAft>
                <a:spcPts val="0"/>
              </a:spcAft>
              <a:buClr>
                <a:srgbClr val="000000"/>
              </a:buClr>
            </a:pPr>
            <a:r>
              <a:rPr lang="en-US" sz="1600" dirty="0">
                <a:solidFill>
                  <a:srgbClr val="000000"/>
                </a:solidFill>
                <a:latin typeface="Arial" panose="020B0604020202020204" pitchFamily="34" charset="0"/>
                <a:ea typeface="Cambria" panose="02040503050406030204" pitchFamily="18" charset="0"/>
                <a:cs typeface="Arial" panose="020B0604020202020204" pitchFamily="34" charset="0"/>
              </a:rPr>
              <a:t> </a:t>
            </a:r>
            <a:endParaRPr lang="en-US" sz="1600" dirty="0" smtClean="0">
              <a:solidFill>
                <a:srgbClr val="000000"/>
              </a:solidFill>
              <a:latin typeface="Arial" panose="020B0604020202020204" pitchFamily="34" charset="0"/>
              <a:ea typeface="Cambria" panose="02040503050406030204" pitchFamily="18" charset="0"/>
              <a:cs typeface="Arial" panose="020B0604020202020204" pitchFamily="34" charset="0"/>
            </a:endParaRPr>
          </a:p>
          <a:p>
            <a:pPr marL="342900" marR="0" lvl="0" indent="-342900">
              <a:spcBef>
                <a:spcPts val="0"/>
              </a:spcBef>
              <a:spcAft>
                <a:spcPts val="0"/>
              </a:spcAft>
              <a:buClr>
                <a:srgbClr val="000000"/>
              </a:buClr>
              <a:buFont typeface="Wingdings" panose="05000000000000000000" pitchFamily="2" charset="2"/>
              <a:buChar char=""/>
            </a:pPr>
            <a:r>
              <a:rPr lang="en-US" sz="1600" dirty="0" smtClean="0">
                <a:solidFill>
                  <a:srgbClr val="000000"/>
                </a:solidFill>
                <a:latin typeface="Arial" panose="020B0604020202020204" pitchFamily="34" charset="0"/>
                <a:ea typeface="Cambria" panose="02040503050406030204" pitchFamily="18" charset="0"/>
                <a:cs typeface="Arial" panose="020B0604020202020204" pitchFamily="34" charset="0"/>
              </a:rPr>
              <a:t>Final Thoughts and Questions</a:t>
            </a:r>
          </a:p>
          <a:p>
            <a:pPr marR="0" lvl="0">
              <a:spcBef>
                <a:spcPts val="0"/>
              </a:spcBef>
              <a:spcAft>
                <a:spcPts val="0"/>
              </a:spcAft>
              <a:buClr>
                <a:srgbClr val="000000"/>
              </a:buClr>
            </a:pPr>
            <a:endParaRPr lang="en-US" sz="1600" dirty="0">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89875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sz="3600" dirty="0" err="1" smtClean="0"/>
              <a:t>Sugie</a:t>
            </a:r>
            <a:r>
              <a:rPr lang="en-US" sz="3600" dirty="0" smtClean="0"/>
              <a:t> </a:t>
            </a:r>
            <a:r>
              <a:rPr lang="en-US" sz="3600" dirty="0" err="1" smtClean="0"/>
              <a:t>Goen</a:t>
            </a:r>
            <a:r>
              <a:rPr lang="en-US" sz="3600" dirty="0" smtClean="0"/>
              <a:t>-Salter: San Francisco State University</a:t>
            </a:r>
          </a:p>
        </p:txBody>
      </p:sp>
      <p:sp>
        <p:nvSpPr>
          <p:cNvPr id="13315" name="Rectangle 3"/>
          <p:cNvSpPr>
            <a:spLocks noGrp="1" noChangeArrowheads="1"/>
          </p:cNvSpPr>
          <p:nvPr>
            <p:ph idx="1"/>
          </p:nvPr>
        </p:nvSpPr>
        <p:spPr/>
        <p:txBody>
          <a:bodyPr>
            <a:normAutofit/>
          </a:bodyPr>
          <a:lstStyle/>
          <a:p>
            <a:r>
              <a:rPr lang="en-US" dirty="0" smtClean="0"/>
              <a:t>Activating the student’s “schema”: the definition of true learning</a:t>
            </a:r>
            <a:endParaRPr lang="en-US" dirty="0"/>
          </a:p>
          <a:p>
            <a:r>
              <a:rPr lang="en-US" dirty="0" smtClean="0"/>
              <a:t>“What </a:t>
            </a:r>
            <a:r>
              <a:rPr lang="en-US" dirty="0"/>
              <a:t>do I know as a reader that can help me write this research paper</a:t>
            </a:r>
            <a:r>
              <a:rPr lang="en-US" dirty="0" smtClean="0"/>
              <a:t>?”</a:t>
            </a:r>
            <a:endParaRPr lang="en-US" dirty="0"/>
          </a:p>
          <a:p>
            <a:pPr>
              <a:buFontTx/>
              <a:buNone/>
            </a:pPr>
            <a:endParaRPr lang="en-US" i="1" dirty="0" smtClean="0"/>
          </a:p>
        </p:txBody>
      </p:sp>
    </p:spTree>
    <p:extLst>
      <p:ext uri="{BB962C8B-B14F-4D97-AF65-F5344CB8AC3E}">
        <p14:creationId xmlns:p14="http://schemas.microsoft.com/office/powerpoint/2010/main" val="372064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09"/>
            <a:ext cx="953452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182707"/>
            <a:ext cx="8229600" cy="1143000"/>
          </a:xfrm>
        </p:spPr>
        <p:txBody>
          <a:bodyPr>
            <a:noAutofit/>
          </a:bodyPr>
          <a:lstStyle/>
          <a:p>
            <a:r>
              <a:rPr lang="en-US" sz="3600" dirty="0" smtClean="0">
                <a:solidFill>
                  <a:schemeClr val="bg1"/>
                </a:solidFill>
              </a:rPr>
              <a:t>ALP Essentials: Aligning the Co-Requisite Courses </a:t>
            </a:r>
            <a:endParaRPr lang="en-US" sz="3600" dirty="0">
              <a:solidFill>
                <a:schemeClr val="bg1"/>
              </a:solidFill>
            </a:endParaRPr>
          </a:p>
        </p:txBody>
      </p:sp>
      <p:sp>
        <p:nvSpPr>
          <p:cNvPr id="3" name="Content Placeholder 2"/>
          <p:cNvSpPr>
            <a:spLocks noGrp="1"/>
          </p:cNvSpPr>
          <p:nvPr>
            <p:ph idx="1"/>
          </p:nvPr>
        </p:nvSpPr>
        <p:spPr>
          <a:xfrm>
            <a:off x="381000" y="1600199"/>
            <a:ext cx="8229600" cy="5029200"/>
          </a:xfrm>
        </p:spPr>
        <p:txBody>
          <a:bodyPr>
            <a:normAutofit/>
          </a:bodyPr>
          <a:lstStyle/>
          <a:p>
            <a:pPr>
              <a:buFont typeface="Wingdings" panose="05000000000000000000" pitchFamily="2" charset="2"/>
              <a:buChar char="q"/>
            </a:pPr>
            <a:endParaRPr lang="en-US" sz="2200" dirty="0">
              <a:solidFill>
                <a:prstClr val="black"/>
              </a:solidFill>
            </a:endParaRPr>
          </a:p>
          <a:p>
            <a:pPr marL="0" indent="0" algn="ctr">
              <a:buNone/>
            </a:pPr>
            <a:r>
              <a:rPr lang="en-US" sz="2200" dirty="0" smtClean="0">
                <a:solidFill>
                  <a:prstClr val="black"/>
                </a:solidFill>
              </a:rPr>
              <a:t>	</a:t>
            </a:r>
          </a:p>
          <a:p>
            <a:pPr marL="0" indent="0" algn="ctr">
              <a:buNone/>
            </a:pPr>
            <a:endParaRPr lang="en-US" sz="2200" dirty="0" smtClean="0"/>
          </a:p>
          <a:p>
            <a:pPr marL="0" indent="0" algn="ctr">
              <a:buNone/>
            </a:pPr>
            <a:endParaRPr lang="en-US" sz="2200" dirty="0"/>
          </a:p>
          <a:p>
            <a:pPr marL="0" indent="0" algn="ctr">
              <a:buNone/>
            </a:pPr>
            <a:endParaRPr lang="en-US" sz="2200" dirty="0" smtClean="0"/>
          </a:p>
          <a:p>
            <a:pPr marL="0" indent="0" algn="ctr">
              <a:buNone/>
            </a:pPr>
            <a:endParaRPr lang="en-US" sz="2200" dirty="0" smtClean="0"/>
          </a:p>
          <a:p>
            <a:pPr marL="0" indent="0">
              <a:buNone/>
            </a:pPr>
            <a:endParaRPr lang="en-US" dirty="0"/>
          </a:p>
          <a:p>
            <a:endParaRPr lang="en-US" dirty="0"/>
          </a:p>
          <a:p>
            <a:endParaRPr lang="en-US" dirty="0" smtClean="0"/>
          </a:p>
          <a:p>
            <a:pPr marL="0" indent="0" algn="ctr">
              <a:buNone/>
            </a:pPr>
            <a:endParaRPr lang="en-US" dirty="0" smtClean="0"/>
          </a:p>
          <a:p>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794" y="4114799"/>
            <a:ext cx="3418158"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512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09"/>
            <a:ext cx="953452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182707"/>
            <a:ext cx="8229600" cy="1143000"/>
          </a:xfrm>
        </p:spPr>
        <p:txBody>
          <a:bodyPr>
            <a:noAutofit/>
          </a:bodyPr>
          <a:lstStyle/>
          <a:p>
            <a:r>
              <a:rPr lang="en-US" sz="3600" dirty="0" smtClean="0">
                <a:solidFill>
                  <a:schemeClr val="bg1"/>
                </a:solidFill>
              </a:rPr>
              <a:t>Using Theme-Based Units </a:t>
            </a:r>
            <a:endParaRPr lang="en-US" sz="3600" dirty="0">
              <a:solidFill>
                <a:schemeClr val="bg1"/>
              </a:solidFill>
            </a:endParaRPr>
          </a:p>
        </p:txBody>
      </p:sp>
      <p:sp>
        <p:nvSpPr>
          <p:cNvPr id="3" name="Content Placeholder 2"/>
          <p:cNvSpPr>
            <a:spLocks noGrp="1"/>
          </p:cNvSpPr>
          <p:nvPr>
            <p:ph idx="1"/>
          </p:nvPr>
        </p:nvSpPr>
        <p:spPr>
          <a:xfrm>
            <a:off x="381000" y="1600199"/>
            <a:ext cx="8229600" cy="5029200"/>
          </a:xfrm>
        </p:spPr>
        <p:txBody>
          <a:bodyPr>
            <a:normAutofit/>
          </a:bodyPr>
          <a:lstStyle/>
          <a:p>
            <a:pPr>
              <a:buFont typeface="Wingdings" panose="05000000000000000000" pitchFamily="2" charset="2"/>
              <a:buChar char="q"/>
            </a:pPr>
            <a:endParaRPr lang="en-US" sz="2200" dirty="0">
              <a:solidFill>
                <a:prstClr val="black"/>
              </a:solidFill>
            </a:endParaRPr>
          </a:p>
          <a:p>
            <a:pPr marL="0" indent="0" algn="ctr">
              <a:buNone/>
            </a:pPr>
            <a:r>
              <a:rPr lang="en-US" sz="2200" dirty="0" smtClean="0">
                <a:solidFill>
                  <a:prstClr val="black"/>
                </a:solidFill>
              </a:rPr>
              <a:t>	</a:t>
            </a:r>
          </a:p>
          <a:p>
            <a:r>
              <a:rPr lang="en-US" dirty="0" smtClean="0"/>
              <a:t>Partnering with library personnel</a:t>
            </a:r>
          </a:p>
          <a:p>
            <a:pPr marL="0" indent="0">
              <a:buNone/>
            </a:pPr>
            <a:endParaRPr lang="en-US" dirty="0" smtClean="0"/>
          </a:p>
          <a:p>
            <a:r>
              <a:rPr lang="en-US" dirty="0" smtClean="0"/>
              <a:t>On-line educational resources (OER’s)</a:t>
            </a:r>
          </a:p>
          <a:p>
            <a:pPr marL="0" indent="0">
              <a:buNone/>
            </a:pPr>
            <a:endParaRPr lang="en-US" dirty="0" smtClean="0"/>
          </a:p>
          <a:p>
            <a:r>
              <a:rPr lang="en-US" dirty="0" smtClean="0"/>
              <a:t>Multi-modal writing projects</a:t>
            </a:r>
          </a:p>
          <a:p>
            <a:pPr marL="0" indent="0" algn="ctr">
              <a:buNone/>
            </a:pPr>
            <a:endParaRPr lang="en-US" sz="2200" dirty="0" smtClean="0"/>
          </a:p>
          <a:p>
            <a:pPr marL="0" indent="0">
              <a:buNone/>
            </a:pPr>
            <a:endParaRPr lang="en-US" dirty="0"/>
          </a:p>
          <a:p>
            <a:endParaRPr lang="en-US" dirty="0"/>
          </a:p>
          <a:p>
            <a:endParaRPr lang="en-US" dirty="0" smtClean="0"/>
          </a:p>
          <a:p>
            <a:pPr marL="0" indent="0" algn="ctr">
              <a:buNone/>
            </a:pPr>
            <a:endParaRPr lang="en-US" dirty="0" smtClean="0"/>
          </a:p>
          <a:p>
            <a:endParaRPr lang="en-US" dirty="0"/>
          </a:p>
        </p:txBody>
      </p:sp>
    </p:spTree>
    <p:extLst>
      <p:ext uri="{BB962C8B-B14F-4D97-AF65-F5344CB8AC3E}">
        <p14:creationId xmlns:p14="http://schemas.microsoft.com/office/powerpoint/2010/main" val="34336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05000"/>
            <a:ext cx="7772400" cy="3352800"/>
          </a:xfrm>
        </p:spPr>
        <p:txBody>
          <a:bodyPr>
            <a:noAutofit/>
          </a:bodyPr>
          <a:lstStyle/>
          <a:p>
            <a:r>
              <a:rPr lang="en-US" sz="6000" b="1" dirty="0" smtClean="0">
                <a:solidFill>
                  <a:srgbClr val="008000"/>
                </a:solidFill>
              </a:rPr>
              <a:t/>
            </a:r>
            <a:br>
              <a:rPr lang="en-US" sz="6000" b="1" dirty="0" smtClean="0">
                <a:solidFill>
                  <a:srgbClr val="008000"/>
                </a:solidFill>
              </a:rPr>
            </a:br>
            <a:r>
              <a:rPr lang="en-US" sz="6000" b="1" dirty="0" smtClean="0">
                <a:solidFill>
                  <a:srgbClr val="008000"/>
                </a:solidFill>
              </a:rPr>
              <a:t>Start at the End </a:t>
            </a:r>
            <a:br>
              <a:rPr lang="en-US" sz="6000" b="1" dirty="0" smtClean="0">
                <a:solidFill>
                  <a:srgbClr val="008000"/>
                </a:solidFill>
              </a:rPr>
            </a:br>
            <a:r>
              <a:rPr lang="en-US" sz="6000" b="1" dirty="0" smtClean="0">
                <a:solidFill>
                  <a:srgbClr val="008000"/>
                </a:solidFill>
              </a:rPr>
              <a:t>(Backward Design): </a:t>
            </a:r>
            <a:br>
              <a:rPr lang="en-US" sz="6000" b="1" dirty="0" smtClean="0">
                <a:solidFill>
                  <a:srgbClr val="008000"/>
                </a:solidFill>
              </a:rPr>
            </a:br>
            <a:r>
              <a:rPr lang="en-US" sz="6000" b="1" dirty="0" smtClean="0">
                <a:solidFill>
                  <a:srgbClr val="008000"/>
                </a:solidFill>
              </a:rPr>
              <a:t>●</a:t>
            </a:r>
            <a:r>
              <a:rPr lang="en-US" sz="6000" b="1" dirty="0" smtClean="0"/>
              <a:t> </a:t>
            </a:r>
            <a:r>
              <a:rPr lang="en-US" sz="6000" b="1" dirty="0" smtClean="0">
                <a:solidFill>
                  <a:srgbClr val="008000"/>
                </a:solidFill>
              </a:rPr>
              <a:t>What is the essay topic?</a:t>
            </a:r>
            <a:br>
              <a:rPr lang="en-US" sz="6000" b="1" dirty="0" smtClean="0">
                <a:solidFill>
                  <a:srgbClr val="008000"/>
                </a:solidFill>
              </a:rPr>
            </a:br>
            <a:r>
              <a:rPr lang="en-US" sz="6000" b="1" dirty="0" smtClean="0">
                <a:solidFill>
                  <a:srgbClr val="008000"/>
                </a:solidFill>
              </a:rPr>
              <a:t> ● What are the essential questions?</a:t>
            </a:r>
            <a:endParaRPr lang="en-US" sz="6000" b="1" dirty="0">
              <a:solidFill>
                <a:srgbClr val="008000"/>
              </a:solidFill>
            </a:endParaRPr>
          </a:p>
        </p:txBody>
      </p:sp>
      <p:sp>
        <p:nvSpPr>
          <p:cNvPr id="3" name="TextBox 2"/>
          <p:cNvSpPr txBox="1"/>
          <p:nvPr/>
        </p:nvSpPr>
        <p:spPr>
          <a:xfrm>
            <a:off x="0" y="0"/>
            <a:ext cx="9144000" cy="1323439"/>
          </a:xfrm>
          <a:prstGeom prst="rect">
            <a:avLst/>
          </a:prstGeom>
          <a:solidFill>
            <a:srgbClr val="008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Unit 1: “Education”</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5 weeks, English 101 and ACLT 053 (ALP)</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8051655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smtClean="0">
                <a:solidFill>
                  <a:prstClr val="white"/>
                </a:solidFill>
                <a:ea typeface="Arial" charset="0"/>
                <a:cs typeface="Arial" charset="0"/>
                <a:sym typeface="Arial" charset="0"/>
              </a:rPr>
              <a:t>The Essay</a:t>
            </a:r>
            <a:endParaRPr lang="en-US" sz="3200" b="1" dirty="0">
              <a:solidFill>
                <a:prstClr val="white"/>
              </a:solidFill>
              <a:ea typeface="Arial" charset="0"/>
              <a:cs typeface="Arial" charset="0"/>
              <a:sym typeface="Arial" charset="0"/>
            </a:endParaRPr>
          </a:p>
        </p:txBody>
      </p:sp>
      <p:sp>
        <p:nvSpPr>
          <p:cNvPr id="5" name="TextBox 4"/>
          <p:cNvSpPr txBox="1"/>
          <p:nvPr/>
        </p:nvSpPr>
        <p:spPr>
          <a:xfrm>
            <a:off x="228600" y="1447800"/>
            <a:ext cx="8610600" cy="5139869"/>
          </a:xfrm>
          <a:prstGeom prst="rect">
            <a:avLst/>
          </a:prstGeom>
          <a:noFill/>
        </p:spPr>
        <p:txBody>
          <a:bodyPr wrap="square" rtlCol="0">
            <a:spAutoFit/>
          </a:bodyPr>
          <a:lstStyle/>
          <a:p>
            <a:r>
              <a:rPr lang="en-US" sz="4000" b="1" dirty="0">
                <a:solidFill>
                  <a:prstClr val="black"/>
                </a:solidFill>
              </a:rPr>
              <a:t>Overview:</a:t>
            </a:r>
            <a:r>
              <a:rPr lang="en-US" sz="4000" dirty="0">
                <a:solidFill>
                  <a:prstClr val="black"/>
                </a:solidFill>
              </a:rPr>
              <a:t> Tell me the story of your educational history – the journey you’ve been on, the good, the bad, how you have felt about yourself as a learner in your past schooling. Relate your story to at least two texts we have read so far in class. </a:t>
            </a:r>
          </a:p>
          <a:p>
            <a:endParaRPr lang="en-US" sz="2600" dirty="0">
              <a:solidFill>
                <a:prstClr val="black"/>
              </a:solidFill>
            </a:endParaRPr>
          </a:p>
          <a:p>
            <a:endParaRPr lang="en-US" sz="2200" dirty="0">
              <a:solidFill>
                <a:prstClr val="black"/>
              </a:solidFill>
            </a:endParaRPr>
          </a:p>
        </p:txBody>
      </p:sp>
    </p:spTree>
    <p:extLst>
      <p:ext uri="{BB962C8B-B14F-4D97-AF65-F5344CB8AC3E}">
        <p14:creationId xmlns:p14="http://schemas.microsoft.com/office/powerpoint/2010/main" val="3762867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smtClean="0">
                <a:solidFill>
                  <a:prstClr val="white"/>
                </a:solidFill>
                <a:ea typeface="Arial" charset="0"/>
                <a:cs typeface="Arial" charset="0"/>
                <a:sym typeface="Arial" charset="0"/>
              </a:rPr>
              <a:t>Guiding Questions</a:t>
            </a:r>
            <a:endParaRPr lang="en-US" sz="3200" b="1" dirty="0">
              <a:solidFill>
                <a:prstClr val="white"/>
              </a:solidFill>
              <a:ea typeface="Arial" charset="0"/>
              <a:cs typeface="Arial" charset="0"/>
              <a:sym typeface="Arial" charset="0"/>
            </a:endParaRPr>
          </a:p>
        </p:txBody>
      </p:sp>
      <p:sp>
        <p:nvSpPr>
          <p:cNvPr id="6" name="TextBox 5"/>
          <p:cNvSpPr txBox="1"/>
          <p:nvPr/>
        </p:nvSpPr>
        <p:spPr>
          <a:xfrm>
            <a:off x="381000" y="1447801"/>
            <a:ext cx="8458200" cy="5293757"/>
          </a:xfrm>
          <a:prstGeom prst="rect">
            <a:avLst/>
          </a:prstGeom>
          <a:noFill/>
        </p:spPr>
        <p:txBody>
          <a:bodyPr wrap="square" rtlCol="0">
            <a:spAutoFit/>
          </a:bodyPr>
          <a:lstStyle/>
          <a:p>
            <a:r>
              <a:rPr lang="en-US" sz="3200" dirty="0" smtClean="0">
                <a:solidFill>
                  <a:prstClr val="black"/>
                </a:solidFill>
              </a:rPr>
              <a:t>1. Can </a:t>
            </a:r>
            <a:r>
              <a:rPr lang="en-US" sz="3200" dirty="0">
                <a:solidFill>
                  <a:prstClr val="black"/>
                </a:solidFill>
              </a:rPr>
              <a:t>educational experiences be transformative? (What might these look like?)</a:t>
            </a:r>
          </a:p>
          <a:p>
            <a:r>
              <a:rPr lang="en-US" sz="3200" dirty="0">
                <a:solidFill>
                  <a:prstClr val="black"/>
                </a:solidFill>
              </a:rPr>
              <a:t>2</a:t>
            </a:r>
            <a:r>
              <a:rPr lang="en-US" sz="3200" dirty="0" smtClean="0">
                <a:solidFill>
                  <a:prstClr val="black"/>
                </a:solidFill>
              </a:rPr>
              <a:t>. What </a:t>
            </a:r>
            <a:r>
              <a:rPr lang="en-US" sz="3200" dirty="0">
                <a:solidFill>
                  <a:prstClr val="black"/>
                </a:solidFill>
              </a:rPr>
              <a:t>are the policies in place that may have large impacts on our local educational systems? </a:t>
            </a:r>
            <a:r>
              <a:rPr lang="en-US" sz="3200" dirty="0" smtClean="0">
                <a:solidFill>
                  <a:prstClr val="black"/>
                </a:solidFill>
              </a:rPr>
              <a:t>On </a:t>
            </a:r>
            <a:r>
              <a:rPr lang="en-US" sz="3200" dirty="0">
                <a:solidFill>
                  <a:prstClr val="black"/>
                </a:solidFill>
              </a:rPr>
              <a:t>us personally</a:t>
            </a:r>
            <a:r>
              <a:rPr lang="en-US" sz="3200" dirty="0" smtClean="0">
                <a:solidFill>
                  <a:prstClr val="black"/>
                </a:solidFill>
              </a:rPr>
              <a:t>?</a:t>
            </a:r>
          </a:p>
          <a:p>
            <a:r>
              <a:rPr lang="en-US" sz="3200" dirty="0" smtClean="0">
                <a:solidFill>
                  <a:prstClr val="black"/>
                </a:solidFill>
              </a:rPr>
              <a:t>3.How can K-12 educational experience impact a person into adulthood (their families, children, relationships, neighborhoods…)?</a:t>
            </a:r>
          </a:p>
          <a:p>
            <a:endParaRPr lang="en-US" sz="3200" dirty="0">
              <a:solidFill>
                <a:prstClr val="black"/>
              </a:solidFill>
            </a:endParaRPr>
          </a:p>
          <a:p>
            <a:endParaRPr lang="en-US" sz="3200" dirty="0">
              <a:solidFill>
                <a:prstClr val="black"/>
              </a:solidFill>
            </a:endParaRPr>
          </a:p>
          <a:p>
            <a:endParaRPr lang="en-US" dirty="0">
              <a:solidFill>
                <a:prstClr val="black"/>
              </a:solidFill>
            </a:endParaRPr>
          </a:p>
        </p:txBody>
      </p:sp>
      <p:sp>
        <p:nvSpPr>
          <p:cNvPr id="7" name="TextBox 6"/>
          <p:cNvSpPr txBox="1"/>
          <p:nvPr/>
        </p:nvSpPr>
        <p:spPr>
          <a:xfrm>
            <a:off x="381000" y="5638800"/>
            <a:ext cx="8382000" cy="830997"/>
          </a:xfrm>
          <a:prstGeom prst="rect">
            <a:avLst/>
          </a:prstGeom>
          <a:noFill/>
        </p:spPr>
        <p:txBody>
          <a:bodyPr wrap="square" rtlCol="0">
            <a:spAutoFit/>
          </a:bodyPr>
          <a:lstStyle/>
          <a:p>
            <a:r>
              <a:rPr lang="en-US" sz="2400" dirty="0" smtClean="0">
                <a:solidFill>
                  <a:prstClr val="black"/>
                </a:solidFill>
              </a:rPr>
              <a:t>**These are just a jumping off point. Students will come up with their own questions as we read, write and talk about the topic.**</a:t>
            </a:r>
            <a:endParaRPr lang="en-US" sz="2400" dirty="0">
              <a:solidFill>
                <a:prstClr val="black"/>
              </a:solidFill>
            </a:endParaRPr>
          </a:p>
        </p:txBody>
      </p:sp>
    </p:spTree>
    <p:extLst>
      <p:ext uri="{BB962C8B-B14F-4D97-AF65-F5344CB8AC3E}">
        <p14:creationId xmlns:p14="http://schemas.microsoft.com/office/powerpoint/2010/main" val="3370374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smtClean="0">
                <a:solidFill>
                  <a:prstClr val="white"/>
                </a:solidFill>
                <a:ea typeface="Arial" charset="0"/>
                <a:cs typeface="Arial" charset="0"/>
                <a:sym typeface="Arial" charset="0"/>
              </a:rPr>
              <a:t>Non-cognitive Issues</a:t>
            </a:r>
            <a:endParaRPr lang="en-US" sz="3200" b="1" dirty="0">
              <a:solidFill>
                <a:prstClr val="white"/>
              </a:solidFill>
              <a:ea typeface="Arial" charset="0"/>
              <a:cs typeface="Arial" charset="0"/>
              <a:sym typeface="Arial" charset="0"/>
            </a:endParaRPr>
          </a:p>
        </p:txBody>
      </p:sp>
      <p:sp>
        <p:nvSpPr>
          <p:cNvPr id="4" name="TextBox 3"/>
          <p:cNvSpPr txBox="1"/>
          <p:nvPr/>
        </p:nvSpPr>
        <p:spPr>
          <a:xfrm>
            <a:off x="0" y="1600200"/>
            <a:ext cx="9144000" cy="4893647"/>
          </a:xfrm>
          <a:prstGeom prst="rect">
            <a:avLst/>
          </a:prstGeom>
          <a:noFill/>
        </p:spPr>
        <p:txBody>
          <a:bodyPr wrap="square" rtlCol="0">
            <a:spAutoFit/>
          </a:bodyPr>
          <a:lstStyle/>
          <a:p>
            <a:r>
              <a:rPr lang="en-US" sz="2400" dirty="0" smtClean="0">
                <a:solidFill>
                  <a:prstClr val="black"/>
                </a:solidFill>
              </a:rPr>
              <a:t>Many of the writing activities you will see are intended to scaffold the major writing assignment and to engage with texts, but they are also addressing non-cognitive issues in some ways. I take these non-cognitive issues into consideration when planning a unit.</a:t>
            </a:r>
          </a:p>
          <a:p>
            <a:r>
              <a:rPr lang="en-US" sz="2400" b="1" dirty="0" smtClean="0">
                <a:solidFill>
                  <a:prstClr val="black"/>
                </a:solidFill>
              </a:rPr>
              <a:t> </a:t>
            </a:r>
            <a:endParaRPr lang="en-US" sz="2800" b="1" dirty="0" smtClean="0">
              <a:solidFill>
                <a:prstClr val="black"/>
              </a:solidFill>
            </a:endParaRPr>
          </a:p>
          <a:p>
            <a:r>
              <a:rPr lang="en-US" sz="3200" b="1" dirty="0" smtClean="0">
                <a:solidFill>
                  <a:prstClr val="black"/>
                </a:solidFill>
              </a:rPr>
              <a:t>Questions I ask myself:</a:t>
            </a:r>
          </a:p>
          <a:p>
            <a:r>
              <a:rPr lang="en-US" sz="3200" b="1" dirty="0" smtClean="0">
                <a:solidFill>
                  <a:prstClr val="black"/>
                </a:solidFill>
              </a:rPr>
              <a:t>--How can I get the students to feel they “belong”?</a:t>
            </a:r>
          </a:p>
          <a:p>
            <a:r>
              <a:rPr lang="en-US" sz="3200" b="1" dirty="0" smtClean="0">
                <a:solidFill>
                  <a:prstClr val="black"/>
                </a:solidFill>
              </a:rPr>
              <a:t>--How can the students feel the ACLT 053 is needed and helpful?</a:t>
            </a:r>
          </a:p>
          <a:p>
            <a:r>
              <a:rPr lang="en-US" sz="3200" b="1" dirty="0" smtClean="0">
                <a:solidFill>
                  <a:prstClr val="black"/>
                </a:solidFill>
              </a:rPr>
              <a:t>--What are barriers to success for </a:t>
            </a:r>
            <a:r>
              <a:rPr lang="en-US" sz="3200" b="1" u="sng" dirty="0" smtClean="0">
                <a:solidFill>
                  <a:prstClr val="black"/>
                </a:solidFill>
              </a:rPr>
              <a:t>these particular </a:t>
            </a:r>
            <a:r>
              <a:rPr lang="en-US" sz="3200" b="1" dirty="0" smtClean="0">
                <a:solidFill>
                  <a:prstClr val="black"/>
                </a:solidFill>
              </a:rPr>
              <a:t>students? </a:t>
            </a:r>
            <a:endParaRPr lang="en-US" sz="3200" b="1" dirty="0">
              <a:solidFill>
                <a:prstClr val="black"/>
              </a:solidFill>
            </a:endParaRPr>
          </a:p>
        </p:txBody>
      </p:sp>
    </p:spTree>
    <p:extLst>
      <p:ext uri="{BB962C8B-B14F-4D97-AF65-F5344CB8AC3E}">
        <p14:creationId xmlns:p14="http://schemas.microsoft.com/office/powerpoint/2010/main" val="264311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smtClean="0">
                <a:solidFill>
                  <a:prstClr val="white"/>
                </a:solidFill>
                <a:ea typeface="Arial" charset="0"/>
                <a:cs typeface="Arial" charset="0"/>
                <a:sym typeface="Arial" charset="0"/>
              </a:rPr>
              <a:t>Text 1</a:t>
            </a:r>
            <a:endParaRPr lang="en-US" sz="3200" b="1" dirty="0">
              <a:solidFill>
                <a:prstClr val="white"/>
              </a:solidFill>
              <a:ea typeface="Arial" charset="0"/>
              <a:cs typeface="Arial" charset="0"/>
              <a:sym typeface="Arial" charset="0"/>
            </a:endParaRPr>
          </a:p>
        </p:txBody>
      </p:sp>
      <p:sp>
        <p:nvSpPr>
          <p:cNvPr id="4" name="TextBox 3"/>
          <p:cNvSpPr txBox="1"/>
          <p:nvPr/>
        </p:nvSpPr>
        <p:spPr>
          <a:xfrm>
            <a:off x="609600" y="1295400"/>
            <a:ext cx="8229600" cy="984885"/>
          </a:xfrm>
          <a:prstGeom prst="rect">
            <a:avLst/>
          </a:prstGeom>
          <a:noFill/>
        </p:spPr>
        <p:txBody>
          <a:bodyPr wrap="square" rtlCol="0">
            <a:spAutoFit/>
          </a:bodyPr>
          <a:lstStyle/>
          <a:p>
            <a:pPr algn="ctr"/>
            <a:r>
              <a:rPr lang="en-US" sz="4000" b="1" i="1" dirty="0" smtClean="0">
                <a:solidFill>
                  <a:prstClr val="black"/>
                </a:solidFill>
              </a:rPr>
              <a:t>The </a:t>
            </a:r>
            <a:r>
              <a:rPr lang="en-US" sz="4000" b="1" i="1" dirty="0">
                <a:solidFill>
                  <a:prstClr val="black"/>
                </a:solidFill>
              </a:rPr>
              <a:t>O</a:t>
            </a:r>
            <a:r>
              <a:rPr lang="en-US" sz="4000" b="1" i="1" dirty="0" smtClean="0">
                <a:solidFill>
                  <a:prstClr val="black"/>
                </a:solidFill>
              </a:rPr>
              <a:t>ther Wes Moore </a:t>
            </a:r>
            <a:r>
              <a:rPr lang="en-US" sz="4000" b="1" dirty="0" smtClean="0">
                <a:solidFill>
                  <a:prstClr val="black"/>
                </a:solidFill>
              </a:rPr>
              <a:t>by Wes Moore</a:t>
            </a:r>
          </a:p>
          <a:p>
            <a:endParaRPr lang="en-US" dirty="0">
              <a:solidFill>
                <a:prstClr val="black"/>
              </a:solidFill>
            </a:endParaRPr>
          </a:p>
        </p:txBody>
      </p:sp>
      <p:pic>
        <p:nvPicPr>
          <p:cNvPr id="3076" name="Picture 4" descr="Image result for the other wes moore"/>
          <p:cNvPicPr>
            <a:picLocks noChangeAspect="1" noChangeArrowheads="1"/>
          </p:cNvPicPr>
          <p:nvPr/>
        </p:nvPicPr>
        <p:blipFill>
          <a:blip r:embed="rId3" cstate="print"/>
          <a:srcRect/>
          <a:stretch>
            <a:fillRect/>
          </a:stretch>
        </p:blipFill>
        <p:spPr bwMode="auto">
          <a:xfrm>
            <a:off x="3200400" y="2105024"/>
            <a:ext cx="3009900" cy="4635619"/>
          </a:xfrm>
          <a:prstGeom prst="rect">
            <a:avLst/>
          </a:prstGeom>
          <a:noFill/>
        </p:spPr>
      </p:pic>
    </p:spTree>
    <p:extLst>
      <p:ext uri="{BB962C8B-B14F-4D97-AF65-F5344CB8AC3E}">
        <p14:creationId xmlns:p14="http://schemas.microsoft.com/office/powerpoint/2010/main" val="3682924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smtClean="0">
                <a:solidFill>
                  <a:prstClr val="white"/>
                </a:solidFill>
                <a:ea typeface="Arial" charset="0"/>
                <a:cs typeface="Arial" charset="0"/>
                <a:sym typeface="Arial" charset="0"/>
              </a:rPr>
              <a:t>Text 2</a:t>
            </a:r>
            <a:endParaRPr lang="en-US" sz="3200" b="1" dirty="0">
              <a:solidFill>
                <a:prstClr val="white"/>
              </a:solidFill>
              <a:ea typeface="Arial" charset="0"/>
              <a:cs typeface="Arial" charset="0"/>
              <a:sym typeface="Arial" charset="0"/>
            </a:endParaRPr>
          </a:p>
        </p:txBody>
      </p:sp>
      <p:pic>
        <p:nvPicPr>
          <p:cNvPr id="4" name="Picture 6" descr="Image result for d. watkins school of failure"/>
          <p:cNvPicPr>
            <a:picLocks noChangeAspect="1" noChangeArrowheads="1"/>
          </p:cNvPicPr>
          <p:nvPr/>
        </p:nvPicPr>
        <p:blipFill>
          <a:blip r:embed="rId3" cstate="print"/>
          <a:srcRect/>
          <a:stretch>
            <a:fillRect/>
          </a:stretch>
        </p:blipFill>
        <p:spPr bwMode="auto">
          <a:xfrm>
            <a:off x="4572000" y="4267200"/>
            <a:ext cx="3675098" cy="2300764"/>
          </a:xfrm>
          <a:prstGeom prst="rect">
            <a:avLst/>
          </a:prstGeom>
          <a:noFill/>
        </p:spPr>
      </p:pic>
      <p:sp>
        <p:nvSpPr>
          <p:cNvPr id="5" name="TextBox 4"/>
          <p:cNvSpPr txBox="1"/>
          <p:nvPr/>
        </p:nvSpPr>
        <p:spPr>
          <a:xfrm>
            <a:off x="304800" y="1600200"/>
            <a:ext cx="3886200" cy="4401205"/>
          </a:xfrm>
          <a:prstGeom prst="rect">
            <a:avLst/>
          </a:prstGeom>
          <a:noFill/>
        </p:spPr>
        <p:txBody>
          <a:bodyPr wrap="square" rtlCol="0">
            <a:spAutoFit/>
          </a:bodyPr>
          <a:lstStyle/>
          <a:p>
            <a:r>
              <a:rPr lang="en-US" sz="4000" b="1" dirty="0" smtClean="0">
                <a:solidFill>
                  <a:prstClr val="black"/>
                </a:solidFill>
              </a:rPr>
              <a:t>“The School of Failure: </a:t>
            </a:r>
          </a:p>
          <a:p>
            <a:r>
              <a:rPr lang="en-US" sz="4000" b="1" dirty="0" smtClean="0">
                <a:solidFill>
                  <a:prstClr val="black"/>
                </a:solidFill>
              </a:rPr>
              <a:t>How Schools Groom African Americans for the Underclass”</a:t>
            </a:r>
          </a:p>
          <a:p>
            <a:r>
              <a:rPr lang="en-US" sz="4000" b="1" dirty="0" smtClean="0">
                <a:solidFill>
                  <a:prstClr val="black"/>
                </a:solidFill>
              </a:rPr>
              <a:t>by D. Watkins</a:t>
            </a:r>
            <a:endParaRPr lang="en-US" sz="4000" b="1" dirty="0">
              <a:solidFill>
                <a:prstClr val="black"/>
              </a:solidFill>
            </a:endParaRPr>
          </a:p>
        </p:txBody>
      </p:sp>
      <p:pic>
        <p:nvPicPr>
          <p:cNvPr id="67586" name="Picture 2" descr="https://lh3.googleusercontent.com/0_ijdnJq9QzacMx0fRbcV3PwRyacUdQnyfOQJq9bvfinQOvqPfwsBBAbnnTTwiLHPMi6AOQNm3fksBCdkIVzwe73lpV8D7LNhy1MV6DKLRwLunHTO6x6ekSaF_Tu5E3xi4UkiNIA-PABqh8lmn-l4YxLlXycOXKdTrlgP4v6UA1ITFN5hOWZ3DwnXiTjruFw_J39KDAUuZXDWhCwSEIsPBGIfh_YRqIPQsp5kv4JRcuzYiNNguh9um0UwKVa7i7ahpLdd3A4YbaoZgz4KfHAFmXjyxokKybj7iQcPbNjE2hYjga39s7U2MGG_xqcUwoU0KVPvB5X1KmqlSPLFSXwhuGNggXlzeZXUp_d-LYDcY9tSJcj9yJ7nNetKHONUOUt1LFajDQaqvjL7Rhnp-QSFFUVcXtdit49mY4wLSOAS_DDa3JdJ6Uf1oJY39H0sWRRPioGZfMnqpZ75-MJuXPr1mM6zmn9zJ67bHVCOHaXFvcEXGPNyZNQ60jzFLZFI1NL1FiGgTcI1sdB5n9u8b8TXtBfEw3ZwgUajGBQz0in7-VHOsbjzATGFXN7Z912Nd8xc3_Gxrlte3uuHrgy5UlnyYaejwmWjVRDLz4EKgh8RYvx9E9jvTcL=w1048-h589-no"/>
          <p:cNvPicPr>
            <a:picLocks noChangeAspect="1" noChangeArrowheads="1"/>
          </p:cNvPicPr>
          <p:nvPr/>
        </p:nvPicPr>
        <p:blipFill>
          <a:blip r:embed="rId4" cstate="print"/>
          <a:srcRect/>
          <a:stretch>
            <a:fillRect/>
          </a:stretch>
        </p:blipFill>
        <p:spPr bwMode="auto">
          <a:xfrm>
            <a:off x="3657600" y="1295400"/>
            <a:ext cx="5147189" cy="2895600"/>
          </a:xfrm>
          <a:prstGeom prst="rect">
            <a:avLst/>
          </a:prstGeom>
          <a:noFill/>
        </p:spPr>
      </p:pic>
    </p:spTree>
    <p:extLst>
      <p:ext uri="{BB962C8B-B14F-4D97-AF65-F5344CB8AC3E}">
        <p14:creationId xmlns:p14="http://schemas.microsoft.com/office/powerpoint/2010/main" val="283600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smtClean="0">
                <a:solidFill>
                  <a:prstClr val="white"/>
                </a:solidFill>
                <a:ea typeface="Arial" charset="0"/>
                <a:cs typeface="Arial" charset="0"/>
                <a:sym typeface="Arial" charset="0"/>
              </a:rPr>
              <a:t>Text 3 (end of unit and bridging into second unit)</a:t>
            </a:r>
            <a:endParaRPr lang="en-US" sz="3200" b="1" dirty="0">
              <a:solidFill>
                <a:prstClr val="white"/>
              </a:solidFill>
              <a:ea typeface="Arial" charset="0"/>
              <a:cs typeface="Arial" charset="0"/>
              <a:sym typeface="Arial" charset="0"/>
            </a:endParaRPr>
          </a:p>
        </p:txBody>
      </p:sp>
      <p:pic>
        <p:nvPicPr>
          <p:cNvPr id="4" name="Picture 2" descr="Image result for All the difference"/>
          <p:cNvPicPr>
            <a:picLocks noChangeAspect="1" noChangeArrowheads="1"/>
          </p:cNvPicPr>
          <p:nvPr/>
        </p:nvPicPr>
        <p:blipFill>
          <a:blip r:embed="rId3" cstate="print"/>
          <a:srcRect/>
          <a:stretch>
            <a:fillRect/>
          </a:stretch>
        </p:blipFill>
        <p:spPr bwMode="auto">
          <a:xfrm>
            <a:off x="2133600" y="1371600"/>
            <a:ext cx="5340350" cy="1686426"/>
          </a:xfrm>
          <a:prstGeom prst="rect">
            <a:avLst/>
          </a:prstGeom>
          <a:noFill/>
        </p:spPr>
      </p:pic>
      <p:sp>
        <p:nvSpPr>
          <p:cNvPr id="5" name="TextBox 4"/>
          <p:cNvSpPr txBox="1"/>
          <p:nvPr/>
        </p:nvSpPr>
        <p:spPr>
          <a:xfrm>
            <a:off x="838200" y="3124200"/>
            <a:ext cx="7239000" cy="523220"/>
          </a:xfrm>
          <a:prstGeom prst="rect">
            <a:avLst/>
          </a:prstGeom>
          <a:noFill/>
        </p:spPr>
        <p:txBody>
          <a:bodyPr wrap="square" rtlCol="0">
            <a:spAutoFit/>
          </a:bodyPr>
          <a:lstStyle/>
          <a:p>
            <a:pPr algn="ctr"/>
            <a:r>
              <a:rPr lang="en-US" sz="2800" b="1" i="1" dirty="0" smtClean="0">
                <a:solidFill>
                  <a:prstClr val="black"/>
                </a:solidFill>
              </a:rPr>
              <a:t>All the Difference </a:t>
            </a:r>
            <a:r>
              <a:rPr lang="en-US" sz="2800" b="1" dirty="0" smtClean="0">
                <a:solidFill>
                  <a:prstClr val="black"/>
                </a:solidFill>
              </a:rPr>
              <a:t>—POV PBS (documentary)</a:t>
            </a:r>
            <a:endParaRPr lang="en-US" sz="2800" b="1" dirty="0">
              <a:solidFill>
                <a:prstClr val="black"/>
              </a:solidFill>
            </a:endParaRPr>
          </a:p>
        </p:txBody>
      </p:sp>
      <p:pic>
        <p:nvPicPr>
          <p:cNvPr id="69634" name="Picture 2" descr="Image result for All the difference"/>
          <p:cNvPicPr>
            <a:picLocks noChangeAspect="1" noChangeArrowheads="1"/>
          </p:cNvPicPr>
          <p:nvPr/>
        </p:nvPicPr>
        <p:blipFill>
          <a:blip r:embed="rId4" cstate="print"/>
          <a:srcRect/>
          <a:stretch>
            <a:fillRect/>
          </a:stretch>
        </p:blipFill>
        <p:spPr bwMode="auto">
          <a:xfrm>
            <a:off x="0" y="3733800"/>
            <a:ext cx="4714610" cy="2931364"/>
          </a:xfrm>
          <a:prstGeom prst="rect">
            <a:avLst/>
          </a:prstGeom>
          <a:noFill/>
        </p:spPr>
      </p:pic>
      <p:pic>
        <p:nvPicPr>
          <p:cNvPr id="69636" name="Picture 4" descr="Image result for All the difference pbs"/>
          <p:cNvPicPr>
            <a:picLocks noChangeAspect="1" noChangeArrowheads="1"/>
          </p:cNvPicPr>
          <p:nvPr/>
        </p:nvPicPr>
        <p:blipFill>
          <a:blip r:embed="rId5" cstate="print"/>
          <a:srcRect/>
          <a:stretch>
            <a:fillRect/>
          </a:stretch>
        </p:blipFill>
        <p:spPr bwMode="auto">
          <a:xfrm>
            <a:off x="5029200" y="3733800"/>
            <a:ext cx="4114800" cy="2895600"/>
          </a:xfrm>
          <a:prstGeom prst="rect">
            <a:avLst/>
          </a:prstGeom>
          <a:noFill/>
        </p:spPr>
      </p:pic>
    </p:spTree>
    <p:extLst>
      <p:ext uri="{BB962C8B-B14F-4D97-AF65-F5344CB8AC3E}">
        <p14:creationId xmlns:p14="http://schemas.microsoft.com/office/powerpoint/2010/main" val="2112213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urple.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9525" y="-84932"/>
            <a:ext cx="9350375" cy="7027863"/>
            <a:chOff x="9493" y="-1"/>
            <a:chExt cx="9350109" cy="7027173"/>
          </a:xfrm>
        </p:grpSpPr>
        <p:pic>
          <p:nvPicPr>
            <p:cNvPr id="54280" name="Picture 2" descr="slide1greenblack.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3" y="-1"/>
              <a:ext cx="9350109" cy="70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3" descr="ALP Logo w Name 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9818" y="5970007"/>
              <a:ext cx="1828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898524" y="1104900"/>
            <a:ext cx="7572375"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srgbClr val="000000"/>
                </a:solidFill>
                <a:effectLst/>
                <a:uLnTx/>
                <a:uFillTx/>
                <a:latin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a:rPr>
              <a:t>Overview of ALP at CCBC</a:t>
            </a:r>
          </a:p>
        </p:txBody>
      </p:sp>
    </p:spTree>
    <p:extLst>
      <p:ext uri="{BB962C8B-B14F-4D97-AF65-F5344CB8AC3E}">
        <p14:creationId xmlns:p14="http://schemas.microsoft.com/office/powerpoint/2010/main" val="165271380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smtClean="0">
                <a:solidFill>
                  <a:prstClr val="white"/>
                </a:solidFill>
                <a:ea typeface="Arial" charset="0"/>
                <a:cs typeface="Arial" charset="0"/>
                <a:sym typeface="Arial" charset="0"/>
              </a:rPr>
              <a:t>Week 1</a:t>
            </a:r>
            <a:endParaRPr lang="en-US" sz="3200" b="1" dirty="0">
              <a:solidFill>
                <a:prstClr val="white"/>
              </a:solidFill>
              <a:ea typeface="Arial" charset="0"/>
              <a:cs typeface="Arial" charset="0"/>
              <a:sym typeface="Arial" charset="0"/>
            </a:endParaRPr>
          </a:p>
        </p:txBody>
      </p:sp>
      <p:sp>
        <p:nvSpPr>
          <p:cNvPr id="5" name="Text Placeholder 4"/>
          <p:cNvSpPr>
            <a:spLocks noGrp="1"/>
          </p:cNvSpPr>
          <p:nvPr>
            <p:ph type="body" idx="1"/>
          </p:nvPr>
        </p:nvSpPr>
        <p:spPr/>
        <p:txBody>
          <a:bodyPr/>
          <a:lstStyle/>
          <a:p>
            <a:r>
              <a:rPr lang="en-US" dirty="0" smtClean="0"/>
              <a:t>ENGL 101</a:t>
            </a:r>
            <a:endParaRPr lang="en-US" dirty="0"/>
          </a:p>
        </p:txBody>
      </p:sp>
      <p:sp>
        <p:nvSpPr>
          <p:cNvPr id="6" name="Content Placeholder 5"/>
          <p:cNvSpPr>
            <a:spLocks noGrp="1"/>
          </p:cNvSpPr>
          <p:nvPr>
            <p:ph sz="half" idx="2"/>
          </p:nvPr>
        </p:nvSpPr>
        <p:spPr>
          <a:xfrm>
            <a:off x="457200" y="2174875"/>
            <a:ext cx="4040188" cy="2168525"/>
          </a:xfrm>
        </p:spPr>
        <p:txBody>
          <a:bodyPr>
            <a:normAutofit fontScale="77500" lnSpcReduction="20000"/>
          </a:bodyPr>
          <a:lstStyle/>
          <a:p>
            <a:r>
              <a:rPr lang="en-US" sz="2900" dirty="0"/>
              <a:t>Diagnostic </a:t>
            </a:r>
            <a:r>
              <a:rPr lang="en-US" sz="2900" dirty="0" smtClean="0"/>
              <a:t>essay: Write an Educational Autobiography</a:t>
            </a:r>
            <a:endParaRPr lang="en-US" sz="2900" dirty="0"/>
          </a:p>
          <a:p>
            <a:r>
              <a:rPr lang="en-US" sz="2900" dirty="0"/>
              <a:t>Wes Moore trailer video</a:t>
            </a:r>
            <a:r>
              <a:rPr lang="en-US" sz="2900" dirty="0" smtClean="0"/>
              <a:t>.. Access prior knowledge: “What might be major things in people’s lives that lead them in different directions?”</a:t>
            </a:r>
          </a:p>
          <a:p>
            <a:endParaRPr lang="en-US" dirty="0" smtClean="0"/>
          </a:p>
          <a:p>
            <a:endParaRPr lang="en-US" dirty="0"/>
          </a:p>
          <a:p>
            <a:endParaRPr lang="en-US" dirty="0"/>
          </a:p>
        </p:txBody>
      </p:sp>
      <p:sp>
        <p:nvSpPr>
          <p:cNvPr id="7" name="Text Placeholder 6"/>
          <p:cNvSpPr>
            <a:spLocks noGrp="1"/>
          </p:cNvSpPr>
          <p:nvPr>
            <p:ph type="body" sz="quarter" idx="3"/>
          </p:nvPr>
        </p:nvSpPr>
        <p:spPr/>
        <p:txBody>
          <a:bodyPr/>
          <a:lstStyle/>
          <a:p>
            <a:r>
              <a:rPr lang="en-US" dirty="0" smtClean="0"/>
              <a:t>ACLT 053</a:t>
            </a:r>
            <a:endParaRPr lang="en-US" dirty="0"/>
          </a:p>
        </p:txBody>
      </p:sp>
      <p:sp>
        <p:nvSpPr>
          <p:cNvPr id="8" name="Content Placeholder 7"/>
          <p:cNvSpPr>
            <a:spLocks noGrp="1"/>
          </p:cNvSpPr>
          <p:nvPr>
            <p:ph sz="quarter" idx="4"/>
          </p:nvPr>
        </p:nvSpPr>
        <p:spPr>
          <a:xfrm>
            <a:off x="4572001" y="2174875"/>
            <a:ext cx="4114800" cy="4073525"/>
          </a:xfrm>
        </p:spPr>
        <p:txBody>
          <a:bodyPr>
            <a:normAutofit fontScale="25000" lnSpcReduction="20000"/>
          </a:bodyPr>
          <a:lstStyle/>
          <a:p>
            <a:r>
              <a:rPr lang="en-US" sz="9600" dirty="0" smtClean="0"/>
              <a:t>Comic Strip </a:t>
            </a:r>
            <a:r>
              <a:rPr lang="en-US" sz="9600" dirty="0"/>
              <a:t>S</a:t>
            </a:r>
            <a:r>
              <a:rPr lang="en-US" sz="9600" dirty="0" smtClean="0"/>
              <a:t>tory </a:t>
            </a:r>
            <a:r>
              <a:rPr lang="en-US" sz="9600" dirty="0"/>
              <a:t>“How did you get here to this seat today?”	</a:t>
            </a:r>
          </a:p>
          <a:p>
            <a:r>
              <a:rPr lang="en-US" sz="9600" dirty="0"/>
              <a:t>Feelings </a:t>
            </a:r>
            <a:r>
              <a:rPr lang="en-US" sz="9600" dirty="0" smtClean="0"/>
              <a:t>About </a:t>
            </a:r>
            <a:r>
              <a:rPr lang="en-US" sz="9600" dirty="0"/>
              <a:t>Writing </a:t>
            </a:r>
            <a:r>
              <a:rPr lang="en-US" sz="9600" dirty="0" smtClean="0"/>
              <a:t>Survey</a:t>
            </a:r>
            <a:endParaRPr lang="en-US" sz="9600" dirty="0"/>
          </a:p>
          <a:p>
            <a:r>
              <a:rPr lang="en-US" sz="9600" dirty="0" smtClean="0"/>
              <a:t>Journal #1: Pre-reading </a:t>
            </a:r>
          </a:p>
          <a:p>
            <a:pPr>
              <a:buNone/>
            </a:pPr>
            <a:r>
              <a:rPr lang="en-US" sz="9600" dirty="0" smtClean="0"/>
              <a:t>1. Where  are places you hear people referred to as “other”? </a:t>
            </a:r>
          </a:p>
          <a:p>
            <a:pPr>
              <a:buNone/>
            </a:pPr>
            <a:r>
              <a:rPr lang="en-US" sz="9600" dirty="0" smtClean="0"/>
              <a:t>2. After watching the video in 101, think of three questions you expect to answer as you read this book</a:t>
            </a:r>
            <a:r>
              <a:rPr lang="en-US" sz="7400" dirty="0" smtClean="0"/>
              <a:t>.</a:t>
            </a:r>
          </a:p>
          <a:p>
            <a:endParaRPr lang="en-US" sz="4800" dirty="0" smtClean="0"/>
          </a:p>
          <a:p>
            <a:endParaRPr lang="en-US" dirty="0"/>
          </a:p>
          <a:p>
            <a:endParaRPr lang="en-US" dirty="0" smtClean="0"/>
          </a:p>
          <a:p>
            <a:endParaRPr lang="en-US" dirty="0"/>
          </a:p>
          <a:p>
            <a:endParaRPr lang="en-US" dirty="0"/>
          </a:p>
        </p:txBody>
      </p:sp>
      <p:pic>
        <p:nvPicPr>
          <p:cNvPr id="12" name="Picture 11" descr="wes.JPG"/>
          <p:cNvPicPr>
            <a:picLocks noChangeAspect="1"/>
          </p:cNvPicPr>
          <p:nvPr/>
        </p:nvPicPr>
        <p:blipFill>
          <a:blip r:embed="rId3" cstate="print"/>
          <a:stretch>
            <a:fillRect/>
          </a:stretch>
        </p:blipFill>
        <p:spPr>
          <a:xfrm>
            <a:off x="228600" y="4200524"/>
            <a:ext cx="4114800" cy="2657476"/>
          </a:xfrm>
          <a:prstGeom prst="rect">
            <a:avLst/>
          </a:prstGeom>
        </p:spPr>
      </p:pic>
    </p:spTree>
    <p:extLst>
      <p:ext uri="{BB962C8B-B14F-4D97-AF65-F5344CB8AC3E}">
        <p14:creationId xmlns:p14="http://schemas.microsoft.com/office/powerpoint/2010/main" val="966694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smtClean="0">
                <a:solidFill>
                  <a:prstClr val="white"/>
                </a:solidFill>
                <a:ea typeface="Arial" charset="0"/>
                <a:cs typeface="Arial" charset="0"/>
                <a:sym typeface="Arial" charset="0"/>
              </a:rPr>
              <a:t>Week 2</a:t>
            </a:r>
            <a:endParaRPr lang="en-US" sz="3200" b="1" dirty="0">
              <a:solidFill>
                <a:prstClr val="white"/>
              </a:solidFill>
              <a:ea typeface="Arial" charset="0"/>
              <a:cs typeface="Arial" charset="0"/>
              <a:sym typeface="Arial" charset="0"/>
            </a:endParaRPr>
          </a:p>
        </p:txBody>
      </p:sp>
      <p:sp>
        <p:nvSpPr>
          <p:cNvPr id="5" name="Text Placeholder 4"/>
          <p:cNvSpPr>
            <a:spLocks noGrp="1"/>
          </p:cNvSpPr>
          <p:nvPr>
            <p:ph type="body" idx="1"/>
          </p:nvPr>
        </p:nvSpPr>
        <p:spPr/>
        <p:txBody>
          <a:bodyPr/>
          <a:lstStyle/>
          <a:p>
            <a:r>
              <a:rPr lang="en-US" dirty="0" smtClean="0"/>
              <a:t>ENGL 101</a:t>
            </a:r>
            <a:endParaRPr lang="en-US" dirty="0"/>
          </a:p>
        </p:txBody>
      </p:sp>
      <p:sp>
        <p:nvSpPr>
          <p:cNvPr id="6" name="Content Placeholder 5"/>
          <p:cNvSpPr>
            <a:spLocks noGrp="1"/>
          </p:cNvSpPr>
          <p:nvPr>
            <p:ph sz="half" idx="2"/>
          </p:nvPr>
        </p:nvSpPr>
        <p:spPr/>
        <p:txBody>
          <a:bodyPr>
            <a:normAutofit/>
          </a:bodyPr>
          <a:lstStyle/>
          <a:p>
            <a:r>
              <a:rPr lang="en-US" dirty="0" smtClean="0"/>
              <a:t>Short low-stakes quiz on Chapter 1 in </a:t>
            </a:r>
            <a:r>
              <a:rPr lang="en-US" i="1" dirty="0" smtClean="0"/>
              <a:t>TOWM</a:t>
            </a:r>
          </a:p>
          <a:p>
            <a:r>
              <a:rPr lang="en-US" dirty="0" smtClean="0"/>
              <a:t>Discussion questions in small groups for Chapter 1</a:t>
            </a:r>
          </a:p>
          <a:p>
            <a:r>
              <a:rPr lang="en-US" dirty="0" smtClean="0"/>
              <a:t>Discussions about academic writing</a:t>
            </a:r>
          </a:p>
          <a:p>
            <a:r>
              <a:rPr lang="en-US" dirty="0" smtClean="0"/>
              <a:t>Read and annotate an academic student essay</a:t>
            </a:r>
            <a:endParaRPr lang="en-US" dirty="0"/>
          </a:p>
        </p:txBody>
      </p:sp>
      <p:sp>
        <p:nvSpPr>
          <p:cNvPr id="7" name="Text Placeholder 6"/>
          <p:cNvSpPr>
            <a:spLocks noGrp="1"/>
          </p:cNvSpPr>
          <p:nvPr>
            <p:ph type="body" sz="quarter" idx="3"/>
          </p:nvPr>
        </p:nvSpPr>
        <p:spPr/>
        <p:txBody>
          <a:bodyPr/>
          <a:lstStyle/>
          <a:p>
            <a:r>
              <a:rPr lang="en-US" dirty="0" smtClean="0"/>
              <a:t>ACLT 053</a:t>
            </a:r>
            <a:endParaRPr lang="en-US" dirty="0"/>
          </a:p>
        </p:txBody>
      </p:sp>
      <p:sp>
        <p:nvSpPr>
          <p:cNvPr id="8" name="Content Placeholder 7"/>
          <p:cNvSpPr>
            <a:spLocks noGrp="1"/>
          </p:cNvSpPr>
          <p:nvPr>
            <p:ph sz="quarter" idx="4"/>
          </p:nvPr>
        </p:nvSpPr>
        <p:spPr>
          <a:xfrm>
            <a:off x="4645025" y="2174874"/>
            <a:ext cx="4041775" cy="4454525"/>
          </a:xfrm>
        </p:spPr>
        <p:txBody>
          <a:bodyPr>
            <a:normAutofit fontScale="92500" lnSpcReduction="20000"/>
          </a:bodyPr>
          <a:lstStyle/>
          <a:p>
            <a:r>
              <a:rPr lang="en-US" dirty="0" smtClean="0"/>
              <a:t>Journal 2: Reader to text</a:t>
            </a:r>
          </a:p>
          <a:p>
            <a:r>
              <a:rPr lang="en-US" dirty="0" smtClean="0"/>
              <a:t>Journal 3 Describe one particularly good experience you had in your past education and tell me about why it was good. (This might be in an English class or in a different subject.) Describe one bad experience you have had in the same way and explain. (pre-writing)</a:t>
            </a:r>
          </a:p>
          <a:p>
            <a:r>
              <a:rPr lang="en-US" dirty="0" smtClean="0"/>
              <a:t>“Group Text” with quote from </a:t>
            </a:r>
            <a:r>
              <a:rPr lang="en-US" i="1" dirty="0" smtClean="0"/>
              <a:t>TOWM</a:t>
            </a:r>
          </a:p>
          <a:p>
            <a:r>
              <a:rPr lang="en-US" dirty="0" smtClean="0"/>
              <a:t>Reconstruct an essay that has been broken apart</a:t>
            </a:r>
          </a:p>
          <a:p>
            <a:endParaRPr lang="en-US" dirty="0"/>
          </a:p>
        </p:txBody>
      </p:sp>
    </p:spTree>
    <p:extLst>
      <p:ext uri="{BB962C8B-B14F-4D97-AF65-F5344CB8AC3E}">
        <p14:creationId xmlns:p14="http://schemas.microsoft.com/office/powerpoint/2010/main" val="4181240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smtClean="0">
                <a:solidFill>
                  <a:prstClr val="white"/>
                </a:solidFill>
                <a:ea typeface="Arial" charset="0"/>
                <a:cs typeface="Arial" charset="0"/>
                <a:sym typeface="Arial" charset="0"/>
              </a:rPr>
              <a:t>Week 3</a:t>
            </a:r>
            <a:endParaRPr lang="en-US" sz="3200" b="1" dirty="0">
              <a:solidFill>
                <a:prstClr val="white"/>
              </a:solidFill>
              <a:ea typeface="Arial" charset="0"/>
              <a:cs typeface="Arial" charset="0"/>
              <a:sym typeface="Arial" charset="0"/>
            </a:endParaRPr>
          </a:p>
        </p:txBody>
      </p:sp>
      <p:sp>
        <p:nvSpPr>
          <p:cNvPr id="5" name="Text Placeholder 4"/>
          <p:cNvSpPr>
            <a:spLocks noGrp="1"/>
          </p:cNvSpPr>
          <p:nvPr>
            <p:ph type="body" idx="1"/>
          </p:nvPr>
        </p:nvSpPr>
        <p:spPr/>
        <p:txBody>
          <a:bodyPr/>
          <a:lstStyle/>
          <a:p>
            <a:r>
              <a:rPr lang="en-US" dirty="0" smtClean="0"/>
              <a:t>ENGL 101</a:t>
            </a:r>
            <a:endParaRPr lang="en-US" dirty="0"/>
          </a:p>
        </p:txBody>
      </p:sp>
      <p:sp>
        <p:nvSpPr>
          <p:cNvPr id="6" name="Content Placeholder 5"/>
          <p:cNvSpPr>
            <a:spLocks noGrp="1"/>
          </p:cNvSpPr>
          <p:nvPr>
            <p:ph sz="half" idx="2"/>
          </p:nvPr>
        </p:nvSpPr>
        <p:spPr/>
        <p:txBody>
          <a:bodyPr/>
          <a:lstStyle/>
          <a:p>
            <a:r>
              <a:rPr lang="en-US" dirty="0" smtClean="0"/>
              <a:t>Essay 1 instructions and expectations</a:t>
            </a:r>
          </a:p>
          <a:p>
            <a:r>
              <a:rPr lang="en-US" dirty="0" smtClean="0"/>
              <a:t>Quiz on Chapter 2 in </a:t>
            </a:r>
            <a:r>
              <a:rPr lang="en-US" i="1" dirty="0" smtClean="0"/>
              <a:t>TOWM</a:t>
            </a:r>
          </a:p>
          <a:p>
            <a:r>
              <a:rPr lang="en-US" dirty="0" smtClean="0"/>
              <a:t>Pre-reading for “The School of Failure” (watch videos of Watkins on CNN panel)</a:t>
            </a:r>
          </a:p>
          <a:p>
            <a:r>
              <a:rPr lang="en-US" dirty="0" smtClean="0"/>
              <a:t>Pre-writing techniques</a:t>
            </a:r>
          </a:p>
          <a:p>
            <a:r>
              <a:rPr lang="en-US" dirty="0" smtClean="0"/>
              <a:t>Go over citations and MLA</a:t>
            </a:r>
            <a:endParaRPr lang="en-US" dirty="0"/>
          </a:p>
        </p:txBody>
      </p:sp>
      <p:sp>
        <p:nvSpPr>
          <p:cNvPr id="7" name="Text Placeholder 6"/>
          <p:cNvSpPr>
            <a:spLocks noGrp="1"/>
          </p:cNvSpPr>
          <p:nvPr>
            <p:ph type="body" sz="quarter" idx="3"/>
          </p:nvPr>
        </p:nvSpPr>
        <p:spPr/>
        <p:txBody>
          <a:bodyPr/>
          <a:lstStyle/>
          <a:p>
            <a:r>
              <a:rPr lang="en-US" dirty="0" smtClean="0"/>
              <a:t>ACLT 053</a:t>
            </a:r>
            <a:endParaRPr lang="en-US" dirty="0"/>
          </a:p>
        </p:txBody>
      </p:sp>
      <p:sp>
        <p:nvSpPr>
          <p:cNvPr id="8" name="Content Placeholder 7"/>
          <p:cNvSpPr>
            <a:spLocks noGrp="1"/>
          </p:cNvSpPr>
          <p:nvPr>
            <p:ph sz="quarter" idx="4"/>
          </p:nvPr>
        </p:nvSpPr>
        <p:spPr>
          <a:xfrm>
            <a:off x="4645025" y="2174874"/>
            <a:ext cx="4041775" cy="4683126"/>
          </a:xfrm>
        </p:spPr>
        <p:txBody>
          <a:bodyPr>
            <a:normAutofit/>
          </a:bodyPr>
          <a:lstStyle/>
          <a:p>
            <a:r>
              <a:rPr lang="en-US" sz="2600" dirty="0" smtClean="0"/>
              <a:t>Group pre-writing in class (brainstorm &amp; informal outline, share with class) </a:t>
            </a:r>
          </a:p>
          <a:p>
            <a:r>
              <a:rPr lang="en-US" sz="2600" dirty="0"/>
              <a:t>F</a:t>
            </a:r>
            <a:r>
              <a:rPr lang="en-US" sz="2600" dirty="0" smtClean="0"/>
              <a:t>ocused citation &amp; MLA instruction if needed</a:t>
            </a:r>
          </a:p>
          <a:p>
            <a:r>
              <a:rPr lang="en-US" sz="2600" dirty="0" smtClean="0"/>
              <a:t>Journal 4 &amp; 5: reader to text</a:t>
            </a:r>
          </a:p>
          <a:p>
            <a:r>
              <a:rPr lang="en-US" sz="2600" dirty="0" smtClean="0"/>
              <a:t>Begin to read “The School of Failure” and annotate together</a:t>
            </a:r>
            <a:endParaRPr lang="en-US" sz="2600" dirty="0"/>
          </a:p>
        </p:txBody>
      </p:sp>
    </p:spTree>
    <p:extLst>
      <p:ext uri="{BB962C8B-B14F-4D97-AF65-F5344CB8AC3E}">
        <p14:creationId xmlns:p14="http://schemas.microsoft.com/office/powerpoint/2010/main" val="3984575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smtClean="0">
                <a:solidFill>
                  <a:prstClr val="white"/>
                </a:solidFill>
                <a:ea typeface="Arial" charset="0"/>
                <a:cs typeface="Arial" charset="0"/>
                <a:sym typeface="Arial" charset="0"/>
              </a:rPr>
              <a:t>Week 4</a:t>
            </a:r>
            <a:endParaRPr lang="en-US" sz="3200" b="1" dirty="0">
              <a:solidFill>
                <a:prstClr val="white"/>
              </a:solidFill>
              <a:ea typeface="Arial" charset="0"/>
              <a:cs typeface="Arial" charset="0"/>
              <a:sym typeface="Arial" charset="0"/>
            </a:endParaRPr>
          </a:p>
        </p:txBody>
      </p:sp>
      <p:sp>
        <p:nvSpPr>
          <p:cNvPr id="5" name="Text Placeholder 4"/>
          <p:cNvSpPr>
            <a:spLocks noGrp="1"/>
          </p:cNvSpPr>
          <p:nvPr>
            <p:ph type="body" idx="1"/>
          </p:nvPr>
        </p:nvSpPr>
        <p:spPr/>
        <p:txBody>
          <a:bodyPr/>
          <a:lstStyle/>
          <a:p>
            <a:r>
              <a:rPr lang="en-US" dirty="0" smtClean="0"/>
              <a:t>ENGL 101</a:t>
            </a:r>
            <a:endParaRPr lang="en-US" dirty="0"/>
          </a:p>
        </p:txBody>
      </p:sp>
      <p:sp>
        <p:nvSpPr>
          <p:cNvPr id="6" name="Content Placeholder 5"/>
          <p:cNvSpPr>
            <a:spLocks noGrp="1"/>
          </p:cNvSpPr>
          <p:nvPr>
            <p:ph sz="half" idx="2"/>
          </p:nvPr>
        </p:nvSpPr>
        <p:spPr/>
        <p:txBody>
          <a:bodyPr>
            <a:normAutofit/>
          </a:bodyPr>
          <a:lstStyle/>
          <a:p>
            <a:r>
              <a:rPr lang="en-US" sz="2800" dirty="0" smtClean="0"/>
              <a:t>Quiz on Chapter 3 in </a:t>
            </a:r>
            <a:r>
              <a:rPr lang="en-US" sz="2800" i="1" dirty="0" smtClean="0"/>
              <a:t>TOWM</a:t>
            </a:r>
          </a:p>
          <a:p>
            <a:r>
              <a:rPr lang="en-US" sz="2800" dirty="0" smtClean="0"/>
              <a:t>Peer review of fully formed rough draft of Essay #1</a:t>
            </a:r>
          </a:p>
          <a:p>
            <a:r>
              <a:rPr lang="en-US" sz="2800" dirty="0" smtClean="0"/>
              <a:t>Small group discussions about “The School of Failure” </a:t>
            </a:r>
            <a:endParaRPr lang="en-US" sz="2800" dirty="0"/>
          </a:p>
        </p:txBody>
      </p:sp>
      <p:sp>
        <p:nvSpPr>
          <p:cNvPr id="7" name="Text Placeholder 6"/>
          <p:cNvSpPr>
            <a:spLocks noGrp="1"/>
          </p:cNvSpPr>
          <p:nvPr>
            <p:ph type="body" sz="quarter" idx="3"/>
          </p:nvPr>
        </p:nvSpPr>
        <p:spPr/>
        <p:txBody>
          <a:bodyPr/>
          <a:lstStyle/>
          <a:p>
            <a:r>
              <a:rPr lang="en-US" dirty="0" smtClean="0"/>
              <a:t>ACLT 053</a:t>
            </a:r>
            <a:endParaRPr lang="en-US" dirty="0"/>
          </a:p>
        </p:txBody>
      </p:sp>
      <p:sp>
        <p:nvSpPr>
          <p:cNvPr id="8" name="Content Placeholder 7"/>
          <p:cNvSpPr>
            <a:spLocks noGrp="1"/>
          </p:cNvSpPr>
          <p:nvPr>
            <p:ph sz="quarter" idx="4"/>
          </p:nvPr>
        </p:nvSpPr>
        <p:spPr>
          <a:xfrm>
            <a:off x="4645025" y="2133600"/>
            <a:ext cx="4041775" cy="4987926"/>
          </a:xfrm>
        </p:spPr>
        <p:txBody>
          <a:bodyPr>
            <a:normAutofit fontScale="47500" lnSpcReduction="20000"/>
          </a:bodyPr>
          <a:lstStyle/>
          <a:p>
            <a:r>
              <a:rPr lang="en-US" sz="4000" dirty="0" smtClean="0"/>
              <a:t>One on one conferences with me with draft of Essay #1</a:t>
            </a:r>
          </a:p>
          <a:p>
            <a:r>
              <a:rPr lang="en-US" sz="4000" dirty="0" smtClean="0"/>
              <a:t>Share annotated article with a partner </a:t>
            </a:r>
            <a:r>
              <a:rPr lang="en-US" sz="4000" dirty="0"/>
              <a:t>&amp;</a:t>
            </a:r>
            <a:r>
              <a:rPr lang="en-US" sz="4000" dirty="0" smtClean="0"/>
              <a:t> present with partner 2 questions you have for D. Watkins</a:t>
            </a:r>
          </a:p>
          <a:p>
            <a:r>
              <a:rPr lang="en-US" sz="4000" dirty="0" smtClean="0"/>
              <a:t>Journal 6 (text to text): How do you interpret the quote: "In third grade I was reading at second-grade reading level. Later in life I learned that the way many governors projected the numbers of beds they'd need for prison facilities was by examining the reading scores of third graders" ( Moore 54)? How can you relate this to any ideas in </a:t>
            </a:r>
            <a:r>
              <a:rPr lang="en-US" sz="4000" i="1" dirty="0" smtClean="0"/>
              <a:t>The School of Failure</a:t>
            </a:r>
            <a:r>
              <a:rPr lang="en-US" sz="4000" dirty="0" smtClean="0"/>
              <a:t>?</a:t>
            </a:r>
          </a:p>
          <a:p>
            <a:r>
              <a:rPr lang="en-US" sz="4000" dirty="0" smtClean="0"/>
              <a:t>Research and present some of the historical references in article</a:t>
            </a:r>
            <a:endParaRPr lang="en-US" dirty="0"/>
          </a:p>
        </p:txBody>
      </p:sp>
    </p:spTree>
    <p:extLst>
      <p:ext uri="{BB962C8B-B14F-4D97-AF65-F5344CB8AC3E}">
        <p14:creationId xmlns:p14="http://schemas.microsoft.com/office/powerpoint/2010/main" val="30943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smtClean="0">
                <a:solidFill>
                  <a:prstClr val="white"/>
                </a:solidFill>
                <a:ea typeface="Arial" charset="0"/>
                <a:cs typeface="Arial" charset="0"/>
                <a:sym typeface="Arial" charset="0"/>
              </a:rPr>
              <a:t>Week 5</a:t>
            </a:r>
            <a:endParaRPr lang="en-US" sz="3200" b="1" dirty="0">
              <a:solidFill>
                <a:prstClr val="white"/>
              </a:solidFill>
              <a:ea typeface="Arial" charset="0"/>
              <a:cs typeface="Arial" charset="0"/>
              <a:sym typeface="Arial" charset="0"/>
            </a:endParaRPr>
          </a:p>
        </p:txBody>
      </p:sp>
      <p:sp>
        <p:nvSpPr>
          <p:cNvPr id="5" name="Text Placeholder 4"/>
          <p:cNvSpPr>
            <a:spLocks noGrp="1"/>
          </p:cNvSpPr>
          <p:nvPr>
            <p:ph type="body" idx="1"/>
          </p:nvPr>
        </p:nvSpPr>
        <p:spPr/>
        <p:txBody>
          <a:bodyPr/>
          <a:lstStyle/>
          <a:p>
            <a:r>
              <a:rPr lang="en-US" dirty="0" smtClean="0"/>
              <a:t>ENGL 101</a:t>
            </a:r>
            <a:endParaRPr lang="en-US" dirty="0"/>
          </a:p>
        </p:txBody>
      </p:sp>
      <p:sp>
        <p:nvSpPr>
          <p:cNvPr id="6" name="Content Placeholder 5"/>
          <p:cNvSpPr>
            <a:spLocks noGrp="1"/>
          </p:cNvSpPr>
          <p:nvPr>
            <p:ph sz="half" idx="2"/>
          </p:nvPr>
        </p:nvSpPr>
        <p:spPr/>
        <p:txBody>
          <a:bodyPr/>
          <a:lstStyle/>
          <a:p>
            <a:r>
              <a:rPr lang="en-US" dirty="0" smtClean="0"/>
              <a:t>Quiz Chapter 4 in </a:t>
            </a:r>
            <a:r>
              <a:rPr lang="en-US" i="1" dirty="0" smtClean="0"/>
              <a:t>TOWM</a:t>
            </a:r>
          </a:p>
          <a:p>
            <a:r>
              <a:rPr lang="en-US" dirty="0" smtClean="0"/>
              <a:t>Final copy Essay #1 due</a:t>
            </a:r>
          </a:p>
          <a:p>
            <a:r>
              <a:rPr lang="en-US" dirty="0" smtClean="0"/>
              <a:t>“Take Temperature”-- discuss the guiding questions, Essay #1, and the unit overall. </a:t>
            </a:r>
          </a:p>
          <a:p>
            <a:r>
              <a:rPr lang="en-US" dirty="0" smtClean="0"/>
              <a:t>Start watching</a:t>
            </a:r>
            <a:r>
              <a:rPr lang="en-US" i="1" dirty="0" smtClean="0"/>
              <a:t>  All the Difference</a:t>
            </a:r>
            <a:endParaRPr lang="en-US" i="1" dirty="0"/>
          </a:p>
        </p:txBody>
      </p:sp>
      <p:sp>
        <p:nvSpPr>
          <p:cNvPr id="7" name="Text Placeholder 6"/>
          <p:cNvSpPr>
            <a:spLocks noGrp="1"/>
          </p:cNvSpPr>
          <p:nvPr>
            <p:ph type="body" sz="quarter" idx="3"/>
          </p:nvPr>
        </p:nvSpPr>
        <p:spPr/>
        <p:txBody>
          <a:bodyPr/>
          <a:lstStyle/>
          <a:p>
            <a:r>
              <a:rPr lang="en-US" dirty="0" smtClean="0"/>
              <a:t>ACLT 053</a:t>
            </a:r>
            <a:endParaRPr lang="en-US" dirty="0"/>
          </a:p>
        </p:txBody>
      </p:sp>
      <p:sp>
        <p:nvSpPr>
          <p:cNvPr id="8" name="Content Placeholder 7"/>
          <p:cNvSpPr>
            <a:spLocks noGrp="1"/>
          </p:cNvSpPr>
          <p:nvPr>
            <p:ph sz="quarter" idx="4"/>
          </p:nvPr>
        </p:nvSpPr>
        <p:spPr>
          <a:xfrm>
            <a:off x="4645025" y="2174874"/>
            <a:ext cx="4041775" cy="4683125"/>
          </a:xfrm>
        </p:spPr>
        <p:txBody>
          <a:bodyPr>
            <a:noAutofit/>
          </a:bodyPr>
          <a:lstStyle/>
          <a:p>
            <a:pPr lvl="0"/>
            <a:r>
              <a:rPr lang="en-US" sz="2800" dirty="0" smtClean="0"/>
              <a:t>In-class Reflective Essay about the writing process (meta-cognitive)</a:t>
            </a:r>
          </a:p>
          <a:p>
            <a:r>
              <a:rPr lang="en-US" sz="2800" dirty="0" smtClean="0"/>
              <a:t>Journal 7 student to text </a:t>
            </a:r>
            <a:r>
              <a:rPr lang="en-US" sz="2800" i="1" dirty="0" smtClean="0"/>
              <a:t>TOWM</a:t>
            </a:r>
          </a:p>
          <a:p>
            <a:r>
              <a:rPr lang="en-US" sz="2800" dirty="0" smtClean="0"/>
              <a:t>Conduct research about </a:t>
            </a:r>
            <a:r>
              <a:rPr lang="en-US" sz="2800" i="1" dirty="0" smtClean="0"/>
              <a:t>All The Difference</a:t>
            </a:r>
            <a:r>
              <a:rPr lang="en-US" sz="2800" dirty="0" smtClean="0"/>
              <a:t> in small groups and present to class</a:t>
            </a:r>
            <a:endParaRPr lang="en-US" sz="2800" dirty="0"/>
          </a:p>
        </p:txBody>
      </p:sp>
    </p:spTree>
    <p:extLst>
      <p:ext uri="{BB962C8B-B14F-4D97-AF65-F5344CB8AC3E}">
        <p14:creationId xmlns:p14="http://schemas.microsoft.com/office/powerpoint/2010/main" val="1351954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714" name="Rectangle 25"/>
          <p:cNvSpPr>
            <a:spLocks/>
          </p:cNvSpPr>
          <p:nvPr/>
        </p:nvSpPr>
        <p:spPr bwMode="auto">
          <a:xfrm>
            <a:off x="228600" y="304800"/>
            <a:ext cx="9144000" cy="569387"/>
          </a:xfrm>
          <a:prstGeom prst="rect">
            <a:avLst/>
          </a:prstGeom>
          <a:noFill/>
          <a:ln w="9525">
            <a:noFill/>
            <a:miter lim="800000"/>
            <a:headEnd/>
            <a:tailEnd/>
          </a:ln>
        </p:spPr>
        <p:txBody>
          <a:bodyPr wrap="square" lIns="38100" tIns="38100" rIns="38100" bIns="38100">
            <a:prstTxWarp prst="textNoShape">
              <a:avLst/>
            </a:prstTxWarp>
            <a:spAutoFit/>
          </a:bodyPr>
          <a:lstStyle/>
          <a:p>
            <a:pPr algn="ctr"/>
            <a:r>
              <a:rPr lang="en-US" sz="3200" b="1" dirty="0" smtClean="0">
                <a:solidFill>
                  <a:prstClr val="white"/>
                </a:solidFill>
                <a:ea typeface="Arial" charset="0"/>
                <a:cs typeface="Arial" charset="0"/>
                <a:sym typeface="Arial" charset="0"/>
              </a:rPr>
              <a:t>Unit 2: Social Capital and Mindset</a:t>
            </a:r>
            <a:endParaRPr lang="en-US" sz="3200" b="1" dirty="0">
              <a:solidFill>
                <a:prstClr val="white"/>
              </a:solidFill>
              <a:ea typeface="Arial" charset="0"/>
              <a:cs typeface="Arial" charset="0"/>
              <a:sym typeface="Arial" charset="0"/>
            </a:endParaRPr>
          </a:p>
        </p:txBody>
      </p:sp>
      <p:sp>
        <p:nvSpPr>
          <p:cNvPr id="4" name="TextBox 3"/>
          <p:cNvSpPr txBox="1"/>
          <p:nvPr/>
        </p:nvSpPr>
        <p:spPr>
          <a:xfrm>
            <a:off x="381000" y="1447800"/>
            <a:ext cx="8458200" cy="2585323"/>
          </a:xfrm>
          <a:prstGeom prst="rect">
            <a:avLst/>
          </a:prstGeom>
          <a:noFill/>
        </p:spPr>
        <p:txBody>
          <a:bodyPr wrap="square" rtlCol="0">
            <a:spAutoFit/>
          </a:bodyPr>
          <a:lstStyle/>
          <a:p>
            <a:r>
              <a:rPr lang="en-US" sz="2400" b="1" dirty="0" smtClean="0">
                <a:solidFill>
                  <a:prstClr val="black"/>
                </a:solidFill>
              </a:rPr>
              <a:t>Essay Topic: </a:t>
            </a:r>
            <a:r>
              <a:rPr lang="en-US" sz="2400" dirty="0" smtClean="0">
                <a:solidFill>
                  <a:prstClr val="black"/>
                </a:solidFill>
              </a:rPr>
              <a:t>How do mindsets and social capital operate in both </a:t>
            </a:r>
            <a:r>
              <a:rPr lang="en-US" sz="2400" i="1" dirty="0" smtClean="0">
                <a:solidFill>
                  <a:prstClr val="black"/>
                </a:solidFill>
              </a:rPr>
              <a:t>The Other Wes Moore </a:t>
            </a:r>
            <a:r>
              <a:rPr lang="en-US" sz="2400" dirty="0" smtClean="0">
                <a:solidFill>
                  <a:prstClr val="black"/>
                </a:solidFill>
              </a:rPr>
              <a:t>and </a:t>
            </a:r>
            <a:r>
              <a:rPr lang="en-US" sz="2400" i="1" dirty="0" smtClean="0">
                <a:solidFill>
                  <a:prstClr val="black"/>
                </a:solidFill>
              </a:rPr>
              <a:t>All the Difference</a:t>
            </a:r>
            <a:r>
              <a:rPr lang="en-US" sz="2400" dirty="0" smtClean="0">
                <a:solidFill>
                  <a:prstClr val="black"/>
                </a:solidFill>
              </a:rPr>
              <a:t>? Trace how growth and fixed mindset were present in the lives of these men and how this effected them. How did social capital impact their lives?  Along with the two texts, you must also include one outside source that helps support the theoretical aspects of the essay.</a:t>
            </a:r>
          </a:p>
          <a:p>
            <a:endParaRPr lang="en-US" dirty="0">
              <a:solidFill>
                <a:prstClr val="black"/>
              </a:solidFill>
            </a:endParaRPr>
          </a:p>
        </p:txBody>
      </p:sp>
      <p:sp>
        <p:nvSpPr>
          <p:cNvPr id="5" name="TextBox 4"/>
          <p:cNvSpPr txBox="1"/>
          <p:nvPr/>
        </p:nvSpPr>
        <p:spPr>
          <a:xfrm>
            <a:off x="381000" y="3810000"/>
            <a:ext cx="8534400" cy="2677656"/>
          </a:xfrm>
          <a:prstGeom prst="rect">
            <a:avLst/>
          </a:prstGeom>
          <a:noFill/>
        </p:spPr>
        <p:txBody>
          <a:bodyPr wrap="square" rtlCol="0">
            <a:spAutoFit/>
          </a:bodyPr>
          <a:lstStyle/>
          <a:p>
            <a:r>
              <a:rPr lang="en-US" sz="2800" b="1" dirty="0" smtClean="0">
                <a:solidFill>
                  <a:prstClr val="black"/>
                </a:solidFill>
              </a:rPr>
              <a:t>Guiding Questions: </a:t>
            </a:r>
          </a:p>
          <a:p>
            <a:r>
              <a:rPr lang="en-US" sz="2800" dirty="0" smtClean="0">
                <a:solidFill>
                  <a:prstClr val="black"/>
                </a:solidFill>
              </a:rPr>
              <a:t>How can a social network impact a person’s education and future?</a:t>
            </a:r>
          </a:p>
          <a:p>
            <a:r>
              <a:rPr lang="en-US" sz="2800" dirty="0" smtClean="0">
                <a:solidFill>
                  <a:prstClr val="black"/>
                </a:solidFill>
              </a:rPr>
              <a:t>How can the mindset contribute to a result in someone’s life?</a:t>
            </a:r>
          </a:p>
          <a:p>
            <a:r>
              <a:rPr lang="en-US" sz="2800" dirty="0" smtClean="0">
                <a:solidFill>
                  <a:prstClr val="black"/>
                </a:solidFill>
              </a:rPr>
              <a:t>What are other factors that determine our futures?  </a:t>
            </a:r>
            <a:endParaRPr lang="en-US" sz="2800" dirty="0">
              <a:solidFill>
                <a:prstClr val="black"/>
              </a:solidFill>
            </a:endParaRPr>
          </a:p>
        </p:txBody>
      </p:sp>
    </p:spTree>
    <p:extLst>
      <p:ext uri="{BB962C8B-B14F-4D97-AF65-F5344CB8AC3E}">
        <p14:creationId xmlns:p14="http://schemas.microsoft.com/office/powerpoint/2010/main" val="2563689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09"/>
            <a:ext cx="953452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182707"/>
            <a:ext cx="8229600" cy="1143000"/>
          </a:xfrm>
        </p:spPr>
        <p:txBody>
          <a:bodyPr>
            <a:noAutofit/>
          </a:bodyPr>
          <a:lstStyle/>
          <a:p>
            <a:r>
              <a:rPr lang="en-US" sz="3600" dirty="0" smtClean="0">
                <a:solidFill>
                  <a:schemeClr val="bg1"/>
                </a:solidFill>
              </a:rPr>
              <a:t>Gentrification Unit and Template</a:t>
            </a:r>
            <a:endParaRPr lang="en-US" sz="3600" dirty="0">
              <a:solidFill>
                <a:schemeClr val="bg1"/>
              </a:solidFill>
            </a:endParaRPr>
          </a:p>
        </p:txBody>
      </p:sp>
      <p:sp>
        <p:nvSpPr>
          <p:cNvPr id="3" name="Content Placeholder 2"/>
          <p:cNvSpPr>
            <a:spLocks noGrp="1"/>
          </p:cNvSpPr>
          <p:nvPr>
            <p:ph idx="1"/>
          </p:nvPr>
        </p:nvSpPr>
        <p:spPr>
          <a:xfrm>
            <a:off x="381000" y="1600199"/>
            <a:ext cx="8229600" cy="5029200"/>
          </a:xfrm>
        </p:spPr>
        <p:txBody>
          <a:bodyPr>
            <a:normAutofit/>
          </a:bodyPr>
          <a:lstStyle/>
          <a:p>
            <a:pPr>
              <a:buFont typeface="Wingdings" panose="05000000000000000000" pitchFamily="2" charset="2"/>
              <a:buChar char="q"/>
            </a:pPr>
            <a:endParaRPr lang="en-US" sz="2200" dirty="0">
              <a:solidFill>
                <a:prstClr val="black"/>
              </a:solidFill>
            </a:endParaRPr>
          </a:p>
          <a:p>
            <a:pPr marL="0" indent="0" algn="ctr">
              <a:buNone/>
            </a:pPr>
            <a:r>
              <a:rPr lang="en-US" sz="2200" dirty="0" smtClean="0">
                <a:solidFill>
                  <a:prstClr val="black"/>
                </a:solidFill>
              </a:rPr>
              <a:t>	</a:t>
            </a:r>
          </a:p>
          <a:p>
            <a:pPr marL="0" indent="0">
              <a:buNone/>
            </a:pPr>
            <a:endParaRPr lang="en-US" sz="2200" dirty="0" smtClean="0"/>
          </a:p>
          <a:p>
            <a:pPr marL="0" indent="0" algn="ctr">
              <a:buNone/>
            </a:pPr>
            <a:endParaRPr lang="en-US" sz="2200" dirty="0" smtClean="0"/>
          </a:p>
          <a:p>
            <a:pPr marL="0" indent="0">
              <a:buNone/>
            </a:pPr>
            <a:endParaRPr lang="en-US" dirty="0"/>
          </a:p>
          <a:p>
            <a:endParaRPr lang="en-US" dirty="0"/>
          </a:p>
          <a:p>
            <a:endParaRPr lang="en-US" dirty="0" smtClean="0"/>
          </a:p>
          <a:p>
            <a:pPr marL="0" indent="0" algn="ctr">
              <a:buNone/>
            </a:pPr>
            <a:endParaRPr lang="en-US" dirty="0" smtClean="0"/>
          </a:p>
          <a:p>
            <a:endParaRPr lang="en-US" dirty="0"/>
          </a:p>
        </p:txBody>
      </p:sp>
    </p:spTree>
    <p:extLst>
      <p:ext uri="{BB962C8B-B14F-4D97-AF65-F5344CB8AC3E}">
        <p14:creationId xmlns:p14="http://schemas.microsoft.com/office/powerpoint/2010/main" val="314115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09"/>
            <a:ext cx="953452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182707"/>
            <a:ext cx="8229600" cy="1143000"/>
          </a:xfrm>
        </p:spPr>
        <p:txBody>
          <a:bodyPr>
            <a:noAutofit/>
          </a:bodyPr>
          <a:lstStyle/>
          <a:p>
            <a:r>
              <a:rPr lang="en-US" sz="3600" dirty="0" smtClean="0">
                <a:solidFill>
                  <a:schemeClr val="bg1"/>
                </a:solidFill>
              </a:rPr>
              <a:t>Creating Theme-Based Teaching Units: </a:t>
            </a:r>
            <a:br>
              <a:rPr lang="en-US" sz="3600" dirty="0" smtClean="0">
                <a:solidFill>
                  <a:schemeClr val="bg1"/>
                </a:solidFill>
              </a:rPr>
            </a:br>
            <a:r>
              <a:rPr lang="en-US" sz="3600" dirty="0" smtClean="0">
                <a:solidFill>
                  <a:schemeClr val="bg1"/>
                </a:solidFill>
              </a:rPr>
              <a:t>Your Turn </a:t>
            </a:r>
            <a:endParaRPr lang="en-US" sz="3600" dirty="0">
              <a:solidFill>
                <a:schemeClr val="bg1"/>
              </a:solidFill>
            </a:endParaRPr>
          </a:p>
        </p:txBody>
      </p:sp>
      <p:sp>
        <p:nvSpPr>
          <p:cNvPr id="3" name="Content Placeholder 2"/>
          <p:cNvSpPr>
            <a:spLocks noGrp="1"/>
          </p:cNvSpPr>
          <p:nvPr>
            <p:ph idx="1"/>
          </p:nvPr>
        </p:nvSpPr>
        <p:spPr>
          <a:xfrm>
            <a:off x="381000" y="1600199"/>
            <a:ext cx="8229600" cy="5029200"/>
          </a:xfrm>
        </p:spPr>
        <p:txBody>
          <a:bodyPr>
            <a:normAutofit/>
          </a:bodyPr>
          <a:lstStyle/>
          <a:p>
            <a:pPr>
              <a:buFont typeface="Wingdings" panose="05000000000000000000" pitchFamily="2" charset="2"/>
              <a:buChar char="q"/>
            </a:pPr>
            <a:endParaRPr lang="en-US" sz="2200" dirty="0">
              <a:solidFill>
                <a:prstClr val="black"/>
              </a:solidFill>
            </a:endParaRPr>
          </a:p>
          <a:p>
            <a:pPr marL="0" indent="0" algn="ctr">
              <a:buNone/>
            </a:pPr>
            <a:r>
              <a:rPr lang="en-US" sz="2200" dirty="0" smtClean="0">
                <a:solidFill>
                  <a:prstClr val="black"/>
                </a:solidFill>
              </a:rPr>
              <a:t>	</a:t>
            </a:r>
          </a:p>
          <a:p>
            <a:pPr marL="0" indent="0">
              <a:buNone/>
            </a:pPr>
            <a:endParaRPr lang="en-US" sz="2200" dirty="0" smtClean="0"/>
          </a:p>
          <a:p>
            <a:pPr marL="0" indent="0" algn="ctr">
              <a:buNone/>
            </a:pPr>
            <a:endParaRPr lang="en-US" sz="2200" dirty="0" smtClean="0"/>
          </a:p>
          <a:p>
            <a:pPr marL="0" indent="0">
              <a:buNone/>
            </a:pPr>
            <a:endParaRPr lang="en-US" dirty="0"/>
          </a:p>
          <a:p>
            <a:endParaRPr lang="en-US" dirty="0"/>
          </a:p>
          <a:p>
            <a:endParaRPr lang="en-US" dirty="0" smtClean="0"/>
          </a:p>
          <a:p>
            <a:pPr marL="0" indent="0" algn="ctr">
              <a:buNone/>
            </a:pPr>
            <a:endParaRPr lang="en-US" dirty="0" smtClean="0"/>
          </a:p>
          <a:p>
            <a:endParaRPr lang="en-US" dirty="0"/>
          </a:p>
        </p:txBody>
      </p:sp>
    </p:spTree>
    <p:extLst>
      <p:ext uri="{BB962C8B-B14F-4D97-AF65-F5344CB8AC3E}">
        <p14:creationId xmlns:p14="http://schemas.microsoft.com/office/powerpoint/2010/main" val="162461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09"/>
            <a:ext cx="953452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182707"/>
            <a:ext cx="8229600" cy="1143000"/>
          </a:xfrm>
        </p:spPr>
        <p:txBody>
          <a:bodyPr>
            <a:noAutofit/>
          </a:bodyPr>
          <a:lstStyle/>
          <a:p>
            <a:r>
              <a:rPr lang="en-US" sz="3600" dirty="0" smtClean="0">
                <a:solidFill>
                  <a:schemeClr val="bg1"/>
                </a:solidFill>
              </a:rPr>
              <a:t>Sharing Theme-Based Teaching Units</a:t>
            </a:r>
            <a:endParaRPr lang="en-US" sz="3600" dirty="0">
              <a:solidFill>
                <a:schemeClr val="bg1"/>
              </a:solidFill>
            </a:endParaRPr>
          </a:p>
        </p:txBody>
      </p:sp>
      <p:sp>
        <p:nvSpPr>
          <p:cNvPr id="3" name="Content Placeholder 2"/>
          <p:cNvSpPr>
            <a:spLocks noGrp="1"/>
          </p:cNvSpPr>
          <p:nvPr>
            <p:ph idx="1"/>
          </p:nvPr>
        </p:nvSpPr>
        <p:spPr>
          <a:xfrm>
            <a:off x="381000" y="1600199"/>
            <a:ext cx="8229600" cy="5029200"/>
          </a:xfrm>
        </p:spPr>
        <p:txBody>
          <a:bodyPr>
            <a:normAutofit/>
          </a:bodyPr>
          <a:lstStyle/>
          <a:p>
            <a:pPr>
              <a:buFont typeface="Wingdings" panose="05000000000000000000" pitchFamily="2" charset="2"/>
              <a:buChar char="q"/>
            </a:pPr>
            <a:endParaRPr lang="en-US" sz="2200" dirty="0">
              <a:solidFill>
                <a:prstClr val="black"/>
              </a:solidFill>
            </a:endParaRPr>
          </a:p>
          <a:p>
            <a:pPr>
              <a:buFont typeface="Wingdings" panose="05000000000000000000" pitchFamily="2" charset="2"/>
              <a:buChar char="§"/>
            </a:pPr>
            <a:r>
              <a:rPr lang="en-US" sz="2200" dirty="0" smtClean="0">
                <a:solidFill>
                  <a:prstClr val="black"/>
                </a:solidFill>
              </a:rPr>
              <a:t>Guidelines for “sharing” units</a:t>
            </a:r>
          </a:p>
          <a:p>
            <a:pPr lvl="1">
              <a:buFont typeface="Wingdings" panose="05000000000000000000" pitchFamily="2" charset="2"/>
              <a:buChar char="§"/>
            </a:pPr>
            <a:r>
              <a:rPr lang="en-US" sz="2000" dirty="0" smtClean="0">
                <a:solidFill>
                  <a:prstClr val="black"/>
                </a:solidFill>
              </a:rPr>
              <a:t>Using poster paper, provide some of the following info</a:t>
            </a:r>
          </a:p>
          <a:p>
            <a:pPr lvl="2">
              <a:buFont typeface="Wingdings" panose="05000000000000000000" pitchFamily="2" charset="2"/>
              <a:buChar char="§"/>
            </a:pPr>
            <a:r>
              <a:rPr lang="en-US" sz="2000" dirty="0" smtClean="0">
                <a:solidFill>
                  <a:prstClr val="black"/>
                </a:solidFill>
              </a:rPr>
              <a:t>Title/focus of the unit</a:t>
            </a:r>
          </a:p>
          <a:p>
            <a:pPr lvl="2">
              <a:buFont typeface="Wingdings" panose="05000000000000000000" pitchFamily="2" charset="2"/>
              <a:buChar char="§"/>
            </a:pPr>
            <a:r>
              <a:rPr lang="en-US" sz="2000" dirty="0" smtClean="0">
                <a:solidFill>
                  <a:prstClr val="black"/>
                </a:solidFill>
              </a:rPr>
              <a:t>Essential questions </a:t>
            </a:r>
          </a:p>
          <a:p>
            <a:pPr lvl="2">
              <a:buFont typeface="Wingdings" panose="05000000000000000000" pitchFamily="2" charset="2"/>
              <a:buChar char="§"/>
            </a:pPr>
            <a:r>
              <a:rPr lang="en-US" sz="2000" dirty="0" smtClean="0">
                <a:solidFill>
                  <a:prstClr val="black"/>
                </a:solidFill>
              </a:rPr>
              <a:t>Essay prompt info</a:t>
            </a:r>
          </a:p>
          <a:p>
            <a:pPr lvl="2">
              <a:buFont typeface="Wingdings" panose="05000000000000000000" pitchFamily="2" charset="2"/>
              <a:buChar char="§"/>
            </a:pPr>
            <a:r>
              <a:rPr lang="en-US" sz="2000" dirty="0" smtClean="0">
                <a:solidFill>
                  <a:prstClr val="black"/>
                </a:solidFill>
              </a:rPr>
              <a:t>Texts and additional sources</a:t>
            </a:r>
          </a:p>
          <a:p>
            <a:pPr lvl="2">
              <a:buFont typeface="Wingdings" panose="05000000000000000000" pitchFamily="2" charset="2"/>
              <a:buChar char="§"/>
            </a:pPr>
            <a:r>
              <a:rPr lang="en-US" sz="2000" dirty="0" smtClean="0">
                <a:solidFill>
                  <a:prstClr val="black"/>
                </a:solidFill>
              </a:rPr>
              <a:t>Additional info as you wish</a:t>
            </a:r>
            <a:r>
              <a:rPr lang="en-US" sz="1400" dirty="0" smtClean="0">
                <a:solidFill>
                  <a:prstClr val="black"/>
                </a:solidFill>
              </a:rPr>
              <a:t>	</a:t>
            </a:r>
          </a:p>
          <a:p>
            <a:pPr>
              <a:buFont typeface="Wingdings" panose="05000000000000000000" pitchFamily="2" charset="2"/>
              <a:buChar char="§"/>
            </a:pPr>
            <a:r>
              <a:rPr lang="en-US" sz="2200" dirty="0" smtClean="0"/>
              <a:t>Tape your poster sheet(s) around the room</a:t>
            </a:r>
          </a:p>
          <a:p>
            <a:pPr>
              <a:buFont typeface="Wingdings" panose="05000000000000000000" pitchFamily="2" charset="2"/>
              <a:buChar char="§"/>
            </a:pPr>
            <a:r>
              <a:rPr lang="en-US" sz="2200" dirty="0" smtClean="0"/>
              <a:t>Gallery walk </a:t>
            </a:r>
          </a:p>
          <a:p>
            <a:pPr>
              <a:buFont typeface="Wingdings" panose="05000000000000000000" pitchFamily="2" charset="2"/>
              <a:buChar char="§"/>
            </a:pPr>
            <a:r>
              <a:rPr lang="en-US" sz="2200" dirty="0"/>
              <a:t>B</a:t>
            </a:r>
            <a:r>
              <a:rPr lang="en-US" sz="2200" dirty="0" smtClean="0"/>
              <a:t>rief presentation with questions from the attendees</a:t>
            </a:r>
          </a:p>
          <a:p>
            <a:pPr marL="0" indent="0">
              <a:buNone/>
            </a:pPr>
            <a:endParaRPr lang="en-US" dirty="0"/>
          </a:p>
          <a:p>
            <a:endParaRPr lang="en-US" dirty="0"/>
          </a:p>
          <a:p>
            <a:endParaRPr lang="en-US" dirty="0" smtClean="0"/>
          </a:p>
          <a:p>
            <a:pPr marL="0" indent="0" algn="ctr">
              <a:buNone/>
            </a:pPr>
            <a:endParaRPr lang="en-US" dirty="0" smtClean="0"/>
          </a:p>
          <a:p>
            <a:endParaRPr lang="en-US" dirty="0"/>
          </a:p>
        </p:txBody>
      </p:sp>
    </p:spTree>
    <p:extLst>
      <p:ext uri="{BB962C8B-B14F-4D97-AF65-F5344CB8AC3E}">
        <p14:creationId xmlns:p14="http://schemas.microsoft.com/office/powerpoint/2010/main" val="3277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urple.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9525" y="0"/>
            <a:ext cx="9350375" cy="7027863"/>
            <a:chOff x="9493" y="-1"/>
            <a:chExt cx="9350109" cy="7027173"/>
          </a:xfrm>
        </p:grpSpPr>
        <p:pic>
          <p:nvPicPr>
            <p:cNvPr id="54280" name="Picture 2" descr="slide1greenblack.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3" y="-1"/>
              <a:ext cx="9350109" cy="70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3" descr="ALP Logo w Name sm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9818" y="5970007"/>
              <a:ext cx="1828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1602023" y="1447800"/>
            <a:ext cx="6331863"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000000"/>
                </a:solidFill>
                <a:effectLst/>
                <a:uLnTx/>
                <a:uFillTx/>
                <a:latin typeface="Arial"/>
                <a:sym typeface="Gill Sans" charset="0"/>
              </a:rPr>
              <a:t>Final Thoughts and Questions</a:t>
            </a:r>
            <a:endParaRPr kumimoji="0" lang="en-US" sz="3600" b="0" i="0" u="none" strike="noStrike" kern="1200" cap="none" spc="0" normalizeH="0" baseline="0" noProof="0" dirty="0">
              <a:ln>
                <a:noFill/>
              </a:ln>
              <a:solidFill>
                <a:srgbClr val="000000"/>
              </a:solidFill>
              <a:effectLst/>
              <a:uLnTx/>
              <a:uFillTx/>
              <a:latin typeface="Arial"/>
              <a:sym typeface="Gill Sans" charset="0"/>
            </a:endParaRPr>
          </a:p>
        </p:txBody>
      </p:sp>
    </p:spTree>
    <p:extLst>
      <p:ext uri="{BB962C8B-B14F-4D97-AF65-F5344CB8AC3E}">
        <p14:creationId xmlns:p14="http://schemas.microsoft.com/office/powerpoint/2010/main" val="238955259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36863" y="304800"/>
            <a:ext cx="3824287" cy="549275"/>
          </a:xfrm>
          <a:prstGeom prst="rect">
            <a:avLst/>
          </a:prstGeom>
          <a:solidFill>
            <a:schemeClr val="accent3">
              <a:lumMod val="40000"/>
              <a:lumOff val="60000"/>
            </a:schemeClr>
          </a:solidFill>
          <a:effectLst>
            <a:outerShdw blurRad="50800" dist="38100" dir="5400000" algn="t" rotWithShape="0">
              <a:prstClr val="black">
                <a:alpha val="40000"/>
              </a:prstClr>
            </a:outerShdw>
          </a:effectLst>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all" spc="0" normalizeH="0" baseline="0" noProof="0" dirty="0" smtClean="0">
                <a:ln>
                  <a:noFill/>
                </a:ln>
                <a:solidFill>
                  <a:prstClr val="black"/>
                </a:solidFill>
                <a:effectLst/>
                <a:uLnTx/>
                <a:uFillTx/>
                <a:latin typeface="Calibri"/>
                <a:ea typeface="+mj-ea"/>
                <a:cs typeface="+mj-cs"/>
                <a:sym typeface="Gill Sans" charset="0"/>
              </a:rPr>
              <a:t>CCBC Demographics </a:t>
            </a:r>
            <a:endParaRPr kumimoji="0" lang="en-US" sz="2800" b="0" i="0" u="none" strike="noStrike" kern="1200" cap="all" spc="0" normalizeH="0" baseline="0" noProof="0" dirty="0">
              <a:ln>
                <a:noFill/>
              </a:ln>
              <a:solidFill>
                <a:prstClr val="black"/>
              </a:solidFill>
              <a:effectLst/>
              <a:uLnTx/>
              <a:uFillTx/>
              <a:latin typeface="Calibri"/>
              <a:ea typeface="+mj-ea"/>
              <a:cs typeface="+mj-cs"/>
              <a:sym typeface="Gill Sans" charset="0"/>
            </a:endParaRPr>
          </a:p>
        </p:txBody>
      </p:sp>
      <p:pic>
        <p:nvPicPr>
          <p:cNvPr id="3" name="Picture 2" descr="http://blog.openstudy.com/wp-content/uploads/2010/04/Student_classro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66800"/>
            <a:ext cx="4114800" cy="3048000"/>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28600" y="4953000"/>
            <a:ext cx="3733800" cy="1676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itchFamily="34" charset="0"/>
                <a:ea typeface="+mn-ea"/>
                <a:cs typeface="+mn-cs"/>
                <a:sym typeface="Gill Sans" charset="0"/>
              </a:rPr>
              <a:t>81% of students entering CCBC test into one or more developmental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itchFamily="34" charset="0"/>
                <a:ea typeface="+mn-ea"/>
                <a:cs typeface="+mn-cs"/>
                <a:sym typeface="Gill Sans" charset="0"/>
              </a:rPr>
              <a:t>disciplines </a:t>
            </a:r>
          </a:p>
        </p:txBody>
      </p:sp>
      <p:sp>
        <p:nvSpPr>
          <p:cNvPr id="5" name="Rounded Rectangle 4"/>
          <p:cNvSpPr/>
          <p:nvPr/>
        </p:nvSpPr>
        <p:spPr>
          <a:xfrm>
            <a:off x="4191000" y="5257800"/>
            <a:ext cx="3810000" cy="1295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sym typeface="Gill Sans" charset="0"/>
              </a:rPr>
              <a:t>65% Dev. Writing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sym typeface="Gill Sans" charset="0"/>
              </a:rPr>
              <a:t>77% Dev. Mathematics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sym typeface="Gill Sans" charset="0"/>
              </a:rPr>
              <a:t>58% Dev. Reading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itchFamily="34" charset="0"/>
              <a:ea typeface="+mn-ea"/>
              <a:cs typeface="+mn-cs"/>
              <a:sym typeface="Gill Sans" charset="0"/>
            </a:endParaRPr>
          </a:p>
        </p:txBody>
      </p:sp>
      <p:sp>
        <p:nvSpPr>
          <p:cNvPr id="6" name="TextBox 5"/>
          <p:cNvSpPr txBox="1"/>
          <p:nvPr/>
        </p:nvSpPr>
        <p:spPr>
          <a:xfrm>
            <a:off x="4038600" y="968375"/>
            <a:ext cx="5053013" cy="3416320"/>
          </a:xfrm>
          <a:prstGeom prst="rect">
            <a:avLst/>
          </a:prstGeom>
          <a:noFill/>
        </p:spPr>
        <p:txBody>
          <a:bodyPr>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a:ea typeface="+mn-ea"/>
                <a:cs typeface="Arial" pitchFamily="34" charset="0"/>
                <a:sym typeface="Gill Sans" charset="0"/>
              </a:rPr>
              <a:t>Number of credit students: 31,119</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a:ea typeface="+mn-ea"/>
                <a:cs typeface="Arial" pitchFamily="34" charset="0"/>
                <a:sym typeface="Gill Sans" charset="0"/>
              </a:rPr>
              <a:t>Average age: 29</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a:ea typeface="+mn-ea"/>
                <a:cs typeface="Arial" pitchFamily="34" charset="0"/>
                <a:sym typeface="Gill Sans" charset="0"/>
              </a:rPr>
              <a:t>Female/male ratio: 58%/42%</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a:ea typeface="+mn-ea"/>
                <a:cs typeface="Arial" pitchFamily="34" charset="0"/>
                <a:sym typeface="Gill Sans" charset="0"/>
              </a:rPr>
              <a:t>Students of color: 54%</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a:ea typeface="+mn-ea"/>
                <a:cs typeface="Arial" pitchFamily="34" charset="0"/>
                <a:sym typeface="Gill Sans" charset="0"/>
              </a:rPr>
              <a:t>52% work 20 hours or more per week</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a:ea typeface="+mn-ea"/>
                <a:cs typeface="Arial" pitchFamily="34" charset="0"/>
                <a:sym typeface="Gill Sans" charset="0"/>
              </a:rPr>
              <a:t>50% receive some form of financial aid</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a:ea typeface="+mn-ea"/>
                <a:cs typeface="Arial" pitchFamily="34" charset="0"/>
                <a:sym typeface="Gill Sans" charset="0"/>
              </a:rPr>
              <a:t>Full/Part time ratio:  11/89%</a:t>
            </a:r>
          </a:p>
        </p:txBody>
      </p:sp>
    </p:spTree>
    <p:extLst>
      <p:ext uri="{BB962C8B-B14F-4D97-AF65-F5344CB8AC3E}">
        <p14:creationId xmlns:p14="http://schemas.microsoft.com/office/powerpoint/2010/main" val="122331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purpl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p:cNvGrpSpPr>
          <p:nvPr/>
        </p:nvGrpSpPr>
        <p:grpSpPr bwMode="auto">
          <a:xfrm>
            <a:off x="-10610" y="-84932"/>
            <a:ext cx="9350375" cy="7027863"/>
            <a:chOff x="9493" y="-1"/>
            <a:chExt cx="9350109" cy="7027173"/>
          </a:xfrm>
        </p:grpSpPr>
        <p:pic>
          <p:nvPicPr>
            <p:cNvPr id="54280" name="Picture 2" descr="slide1greenblack.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3" y="-1"/>
              <a:ext cx="9350109" cy="70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3" descr="ALP Logo w Name 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9818" y="5970007"/>
              <a:ext cx="1828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a:spLocks noChangeArrowheads="1"/>
          </p:cNvSpPr>
          <p:nvPr/>
        </p:nvSpPr>
        <p:spPr bwMode="auto">
          <a:xfrm>
            <a:off x="255608" y="685800"/>
            <a:ext cx="83058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smtClean="0">
                <a:solidFill>
                  <a:prstClr val="black"/>
                </a:solidFill>
              </a:rPr>
              <a:t>ALP Pedagogy:</a:t>
            </a:r>
          </a:p>
          <a:p>
            <a:pPr algn="ctr" eaLnBrk="1" hangingPunct="1"/>
            <a:r>
              <a:rPr lang="en-US" sz="2000" b="1" dirty="0" smtClean="0">
                <a:solidFill>
                  <a:prstClr val="black"/>
                </a:solidFill>
              </a:rPr>
              <a:t>“What Will I Do in My ALP Class?”</a:t>
            </a:r>
            <a:endParaRPr lang="en-US" sz="2000" b="1" dirty="0">
              <a:solidFill>
                <a:prstClr val="black"/>
              </a:solidFill>
            </a:endParaRPr>
          </a:p>
          <a:p>
            <a:pPr algn="ctr" eaLnBrk="1" hangingPunct="1"/>
            <a:endParaRPr lang="en-US" sz="1800" b="1" dirty="0" smtClean="0">
              <a:solidFill>
                <a:prstClr val="black"/>
              </a:solidFill>
              <a:latin typeface="Calibri"/>
              <a:cs typeface="+mn-cs"/>
            </a:endParaRPr>
          </a:p>
          <a:p>
            <a:pPr algn="ctr" eaLnBrk="1" hangingPunct="1"/>
            <a:r>
              <a:rPr lang="en-US" sz="1800" b="1" dirty="0" smtClean="0">
                <a:solidFill>
                  <a:prstClr val="black"/>
                </a:solidFill>
                <a:latin typeface="Calibri"/>
                <a:cs typeface="+mn-cs"/>
              </a:rPr>
              <a:t> </a:t>
            </a:r>
            <a:r>
              <a:rPr lang="en-US" sz="1800" b="1" dirty="0">
                <a:solidFill>
                  <a:prstClr val="black"/>
                </a:solidFill>
                <a:cs typeface="+mn-cs"/>
              </a:rPr>
              <a:t>C</a:t>
            </a:r>
            <a:r>
              <a:rPr lang="en-US" sz="1800" b="1" dirty="0" smtClean="0">
                <a:solidFill>
                  <a:prstClr val="black"/>
                </a:solidFill>
              </a:rPr>
              <a:t>ontact us:</a:t>
            </a:r>
          </a:p>
          <a:p>
            <a:pPr algn="ctr" eaLnBrk="1" hangingPunct="1"/>
            <a:endParaRPr lang="en-US" sz="1800" b="1" dirty="0" smtClean="0">
              <a:solidFill>
                <a:prstClr val="black"/>
              </a:solidFill>
            </a:endParaRPr>
          </a:p>
          <a:p>
            <a:pPr algn="ctr" eaLnBrk="1" hangingPunct="1"/>
            <a:r>
              <a:rPr lang="en-US" sz="1800" b="1" dirty="0" smtClean="0">
                <a:solidFill>
                  <a:prstClr val="black"/>
                </a:solidFill>
                <a:hlinkClick r:id="rId6"/>
              </a:rPr>
              <a:t>sgabriel@ccbcmd.edu</a:t>
            </a:r>
            <a:endParaRPr lang="en-US" sz="1800" b="1" dirty="0" smtClean="0">
              <a:solidFill>
                <a:prstClr val="black"/>
              </a:solidFill>
            </a:endParaRPr>
          </a:p>
          <a:p>
            <a:pPr algn="ctr" eaLnBrk="1" hangingPunct="1"/>
            <a:endParaRPr lang="en-US" sz="1800" b="1" dirty="0" smtClean="0">
              <a:solidFill>
                <a:prstClr val="black"/>
              </a:solidFill>
            </a:endParaRPr>
          </a:p>
          <a:p>
            <a:pPr lvl="0" algn="ctr" eaLnBrk="1" hangingPunct="1"/>
            <a:r>
              <a:rPr lang="en-US" sz="1800" b="1" dirty="0" smtClean="0">
                <a:solidFill>
                  <a:prstClr val="black"/>
                </a:solidFill>
                <a:latin typeface="Arial" panose="020B0604020202020204" pitchFamily="34" charset="0"/>
                <a:ea typeface="+mn-ea"/>
                <a:cs typeface="Arial" panose="020B0604020202020204" pitchFamily="34" charset="0"/>
                <a:hlinkClick r:id="rId7"/>
              </a:rPr>
              <a:t>hazimi@ccbcmd.edu</a:t>
            </a:r>
            <a:endParaRPr lang="en-US" sz="1800" b="1" dirty="0">
              <a:solidFill>
                <a:prstClr val="black"/>
              </a:solidFill>
              <a:latin typeface="Arial" panose="020B0604020202020204" pitchFamily="34" charset="0"/>
              <a:ea typeface="+mn-ea"/>
              <a:cs typeface="Arial" panose="020B0604020202020204" pitchFamily="34" charset="0"/>
            </a:endParaRPr>
          </a:p>
          <a:p>
            <a:pPr algn="ctr" eaLnBrk="1" hangingPunct="1"/>
            <a:endParaRPr lang="en-US" sz="1800" b="1" dirty="0">
              <a:solidFill>
                <a:prstClr val="black"/>
              </a:solidFill>
            </a:endParaRPr>
          </a:p>
          <a:p>
            <a:pPr algn="ctr" eaLnBrk="1" hangingPunct="1"/>
            <a:r>
              <a:rPr lang="en-US" sz="1800" b="1" dirty="0" smtClean="0">
                <a:solidFill>
                  <a:prstClr val="black"/>
                </a:solidFill>
                <a:hlinkClick r:id="rId8"/>
              </a:rPr>
              <a:t>emantler@ccbcmd.edu</a:t>
            </a:r>
            <a:endParaRPr lang="en-US" sz="1800" b="1" dirty="0" smtClean="0">
              <a:solidFill>
                <a:prstClr val="black"/>
              </a:solidFill>
            </a:endParaRPr>
          </a:p>
          <a:p>
            <a:pPr algn="ctr" eaLnBrk="1" hangingPunct="1"/>
            <a:endParaRPr lang="en-US" sz="1800" b="1" dirty="0">
              <a:solidFill>
                <a:prstClr val="black"/>
              </a:solidFill>
            </a:endParaRPr>
          </a:p>
          <a:p>
            <a:pPr algn="ctr" eaLnBrk="1" hangingPunct="1"/>
            <a:endParaRPr lang="en-US" sz="1800" b="1" dirty="0" smtClean="0">
              <a:solidFill>
                <a:prstClr val="black"/>
              </a:solidFill>
            </a:endParaRPr>
          </a:p>
          <a:p>
            <a:pPr algn="ctr" eaLnBrk="1" hangingPunct="1"/>
            <a:r>
              <a:rPr lang="en-US" sz="1800" b="1" dirty="0" smtClean="0">
                <a:solidFill>
                  <a:prstClr val="black"/>
                </a:solidFill>
              </a:rPr>
              <a:t>ALP Website:</a:t>
            </a:r>
          </a:p>
          <a:p>
            <a:pPr algn="ctr" eaLnBrk="1" hangingPunct="1"/>
            <a:r>
              <a:rPr lang="en-US" sz="1800" b="1" dirty="0" smtClean="0">
                <a:solidFill>
                  <a:prstClr val="black"/>
                </a:solidFill>
                <a:hlinkClick r:id="rId9"/>
              </a:rPr>
              <a:t>http://alp-deved.org</a:t>
            </a:r>
            <a:endParaRPr lang="en-US" sz="1800" b="1" dirty="0" smtClean="0">
              <a:solidFill>
                <a:prstClr val="black"/>
              </a:solidFill>
            </a:endParaRPr>
          </a:p>
          <a:p>
            <a:pPr algn="ctr" eaLnBrk="1" hangingPunct="1"/>
            <a:endParaRPr lang="en-US" sz="2000" u="sng" dirty="0" smtClean="0"/>
          </a:p>
          <a:p>
            <a:pPr algn="ctr" eaLnBrk="1" hangingPunct="1"/>
            <a:endParaRPr lang="en-US" sz="2000" u="sng" dirty="0" smtClean="0"/>
          </a:p>
          <a:p>
            <a:pPr algn="ctr" eaLnBrk="1" hangingPunct="1"/>
            <a:r>
              <a:rPr lang="en-US" sz="2000" b="1" dirty="0" smtClean="0">
                <a:solidFill>
                  <a:prstClr val="black"/>
                </a:solidFill>
              </a:rPr>
              <a:t>Enjoy the conference!</a:t>
            </a:r>
            <a:endParaRPr lang="en-US" sz="2000" b="1" dirty="0">
              <a:solidFill>
                <a:prstClr val="black"/>
              </a:solidFill>
            </a:endParaRPr>
          </a:p>
        </p:txBody>
      </p:sp>
      <p:pic>
        <p:nvPicPr>
          <p:cNvPr id="7" name="Picture 6" descr="https://ccbcsharepoint/enroll/comms/Shared%20Documents/CCBC%20Official%20Logos/CCBC_horizontal_log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 y="152400"/>
            <a:ext cx="1573416" cy="685800"/>
          </a:xfrm>
          <a:prstGeom prst="rect">
            <a:avLst/>
          </a:prstGeom>
          <a:noFill/>
          <a:ln>
            <a:noFill/>
          </a:ln>
        </p:spPr>
      </p:pic>
    </p:spTree>
    <p:extLst>
      <p:ext uri="{BB962C8B-B14F-4D97-AF65-F5344CB8AC3E}">
        <p14:creationId xmlns:p14="http://schemas.microsoft.com/office/powerpoint/2010/main" val="1473872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8"/>
          <p:cNvSpPr>
            <a:spLocks noChangeShapeType="1"/>
          </p:cNvSpPr>
          <p:nvPr/>
        </p:nvSpPr>
        <p:spPr bwMode="auto">
          <a:xfrm>
            <a:off x="520700" y="1257300"/>
            <a:ext cx="8077200" cy="1588"/>
          </a:xfrm>
          <a:prstGeom prst="line">
            <a:avLst/>
          </a:prstGeom>
          <a:noFill/>
          <a:ln w="38100">
            <a:solidFill>
              <a:srgbClr val="8DB01D"/>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483" name="Picture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294" y="222027"/>
            <a:ext cx="94456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2" name="Group 11"/>
          <p:cNvGrpSpPr>
            <a:grpSpLocks/>
          </p:cNvGrpSpPr>
          <p:nvPr/>
        </p:nvGrpSpPr>
        <p:grpSpPr bwMode="auto">
          <a:xfrm>
            <a:off x="2044700" y="3035300"/>
            <a:ext cx="3022600" cy="1295400"/>
            <a:chOff x="0" y="0"/>
            <a:chExt cx="1904" cy="816"/>
          </a:xfrm>
        </p:grpSpPr>
        <p:grpSp>
          <p:nvGrpSpPr>
            <p:cNvPr id="20517" name="Group 12"/>
            <p:cNvGrpSpPr>
              <a:grpSpLocks/>
            </p:cNvGrpSpPr>
            <p:nvPr/>
          </p:nvGrpSpPr>
          <p:grpSpPr bwMode="auto">
            <a:xfrm>
              <a:off x="0" y="0"/>
              <a:ext cx="800" cy="800"/>
              <a:chOff x="0" y="0"/>
              <a:chExt cx="800" cy="800"/>
            </a:xfrm>
          </p:grpSpPr>
          <p:sp>
            <p:nvSpPr>
              <p:cNvPr id="20522" name="Rectangle 13"/>
              <p:cNvSpPr>
                <a:spLocks/>
              </p:cNvSpPr>
              <p:nvPr/>
            </p:nvSpPr>
            <p:spPr bwMode="auto">
              <a:xfrm>
                <a:off x="0" y="0"/>
                <a:ext cx="800" cy="800"/>
              </a:xfrm>
              <a:prstGeom prst="rect">
                <a:avLst/>
              </a:prstGeom>
              <a:solidFill>
                <a:srgbClr val="615CB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523" name="Rectangle 14"/>
              <p:cNvSpPr>
                <a:spLocks/>
              </p:cNvSpPr>
              <p:nvPr/>
            </p:nvSpPr>
            <p:spPr bwMode="auto">
              <a:xfrm>
                <a:off x="182" y="128"/>
                <a:ext cx="354"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RDG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051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a:ea typeface="+mn-ea"/>
                    <a:cs typeface="Arial" charset="0"/>
                    <a:sym typeface="Arial" charset="0"/>
                  </a:rPr>
                  <a:t>5 </a:t>
                </a:r>
                <a:r>
                  <a:rPr kumimoji="0" lang="en-US" sz="2000" b="1" i="0" u="none" strike="noStrike" kern="1200" cap="none" spc="0" normalizeH="0" baseline="0" noProof="0" dirty="0" err="1">
                    <a:ln>
                      <a:noFill/>
                    </a:ln>
                    <a:solidFill>
                      <a:srgbClr val="FFFFFF"/>
                    </a:solidFill>
                    <a:effectLst/>
                    <a:uLnTx/>
                    <a:uFillTx/>
                    <a:latin typeface="Calibri"/>
                    <a:ea typeface="+mn-ea"/>
                    <a:cs typeface="Arial" charset="0"/>
                    <a:sym typeface="Arial" charset="0"/>
                  </a:rPr>
                  <a:t>hr</a:t>
                </a:r>
                <a:endParaRPr kumimoji="0" lang="en-US" sz="2000" b="1" i="0" u="none" strike="noStrike" kern="1200" cap="none" spc="0" normalizeH="0" baseline="0" noProof="0" dirty="0">
                  <a:ln>
                    <a:noFill/>
                  </a:ln>
                  <a:solidFill>
                    <a:srgbClr val="FFFFFF"/>
                  </a:solidFill>
                  <a:effectLst/>
                  <a:uLnTx/>
                  <a:uFillTx/>
                  <a:latin typeface="Calibri"/>
                  <a:ea typeface="+mn-ea"/>
                  <a:cs typeface="Arial" charset="0"/>
                  <a:sym typeface="Arial" charset="0"/>
                </a:endParaRPr>
              </a:p>
            </p:txBody>
          </p:sp>
        </p:grpSp>
        <p:grpSp>
          <p:nvGrpSpPr>
            <p:cNvPr id="20518" name="Group 15"/>
            <p:cNvGrpSpPr>
              <a:grpSpLocks/>
            </p:cNvGrpSpPr>
            <p:nvPr/>
          </p:nvGrpSpPr>
          <p:grpSpPr bwMode="auto">
            <a:xfrm>
              <a:off x="1104" y="16"/>
              <a:ext cx="800" cy="800"/>
              <a:chOff x="0" y="0"/>
              <a:chExt cx="800" cy="800"/>
            </a:xfrm>
          </p:grpSpPr>
          <p:sp>
            <p:nvSpPr>
              <p:cNvPr id="20520" name="Rectangle 16"/>
              <p:cNvSpPr>
                <a:spLocks/>
              </p:cNvSpPr>
              <p:nvPr/>
            </p:nvSpPr>
            <p:spPr bwMode="auto">
              <a:xfrm>
                <a:off x="0" y="0"/>
                <a:ext cx="800" cy="800"/>
              </a:xfrm>
              <a:prstGeom prst="rect">
                <a:avLst/>
              </a:prstGeom>
              <a:solidFill>
                <a:srgbClr val="615CB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521" name="Rectangle 17"/>
              <p:cNvSpPr>
                <a:spLocks/>
              </p:cNvSpPr>
              <p:nvPr/>
            </p:nvSpPr>
            <p:spPr bwMode="auto">
              <a:xfrm>
                <a:off x="179" y="128"/>
                <a:ext cx="354"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RDG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052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a:ea typeface="+mn-ea"/>
                    <a:cs typeface="Arial" charset="0"/>
                    <a:sym typeface="Arial" charset="0"/>
                  </a:rPr>
                  <a:t>4 </a:t>
                </a:r>
                <a:r>
                  <a:rPr kumimoji="0" lang="en-US" sz="2000" b="1" i="0" u="none" strike="noStrike" kern="1200" cap="none" spc="0" normalizeH="0" baseline="0" noProof="0" dirty="0" err="1">
                    <a:ln>
                      <a:noFill/>
                    </a:ln>
                    <a:solidFill>
                      <a:srgbClr val="FFFFFF"/>
                    </a:solidFill>
                    <a:effectLst/>
                    <a:uLnTx/>
                    <a:uFillTx/>
                    <a:latin typeface="Calibri"/>
                    <a:ea typeface="+mn-ea"/>
                    <a:cs typeface="Arial" charset="0"/>
                    <a:sym typeface="Arial" charset="0"/>
                  </a:rPr>
                  <a:t>hr</a:t>
                </a:r>
                <a:endParaRPr kumimoji="0" lang="en-US" sz="2000" b="1" i="0" u="none" strike="noStrike" kern="1200" cap="none" spc="0" normalizeH="0" baseline="0" noProof="0" dirty="0">
                  <a:ln>
                    <a:noFill/>
                  </a:ln>
                  <a:solidFill>
                    <a:srgbClr val="FFFFFF"/>
                  </a:solidFill>
                  <a:effectLst/>
                  <a:uLnTx/>
                  <a:uFillTx/>
                  <a:latin typeface="Calibri"/>
                  <a:ea typeface="+mn-ea"/>
                  <a:cs typeface="Arial" charset="0"/>
                  <a:sym typeface="Arial" charset="0"/>
                </a:endParaRPr>
              </a:p>
            </p:txBody>
          </p:sp>
        </p:grpSp>
        <p:sp>
          <p:nvSpPr>
            <p:cNvPr id="20519" name="Line 18"/>
            <p:cNvSpPr>
              <a:spLocks noChangeShapeType="1"/>
            </p:cNvSpPr>
            <p:nvPr/>
          </p:nvSpPr>
          <p:spPr bwMode="auto">
            <a:xfrm flipH="1">
              <a:off x="816" y="416"/>
              <a:ext cx="306" cy="1"/>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31"/>
          <p:cNvGrpSpPr>
            <a:grpSpLocks/>
          </p:cNvGrpSpPr>
          <p:nvPr/>
        </p:nvGrpSpPr>
        <p:grpSpPr bwMode="auto">
          <a:xfrm>
            <a:off x="2051050" y="4572000"/>
            <a:ext cx="3051175" cy="1576388"/>
            <a:chOff x="-36" y="-8"/>
            <a:chExt cx="1922" cy="993"/>
          </a:xfrm>
        </p:grpSpPr>
        <p:grpSp>
          <p:nvGrpSpPr>
            <p:cNvPr id="20499" name="Group 32"/>
            <p:cNvGrpSpPr>
              <a:grpSpLocks/>
            </p:cNvGrpSpPr>
            <p:nvPr/>
          </p:nvGrpSpPr>
          <p:grpSpPr bwMode="auto">
            <a:xfrm>
              <a:off x="-36" y="-8"/>
              <a:ext cx="800" cy="993"/>
              <a:chOff x="-36" y="-8"/>
              <a:chExt cx="800" cy="993"/>
            </a:xfrm>
          </p:grpSpPr>
          <p:sp>
            <p:nvSpPr>
              <p:cNvPr id="20504" name="Rectangle 33"/>
              <p:cNvSpPr>
                <a:spLocks/>
              </p:cNvSpPr>
              <p:nvPr/>
            </p:nvSpPr>
            <p:spPr bwMode="auto">
              <a:xfrm>
                <a:off x="-36" y="-8"/>
                <a:ext cx="800" cy="800"/>
              </a:xfrm>
              <a:prstGeom prst="rect">
                <a:avLst/>
              </a:prstGeom>
              <a:solidFill>
                <a:srgbClr val="7C9F1A"/>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505" name="Rectangle 34"/>
              <p:cNvSpPr>
                <a:spLocks/>
              </p:cNvSpPr>
              <p:nvPr/>
            </p:nvSpPr>
            <p:spPr bwMode="auto">
              <a:xfrm>
                <a:off x="104" y="45"/>
                <a:ext cx="476"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38100" bIns="381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ENGL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051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a:ea typeface="+mn-ea"/>
                    <a:cs typeface="Arial" charset="0"/>
                    <a:sym typeface="Arial" charset="0"/>
                  </a:rPr>
                  <a:t>4 </a:t>
                </a:r>
                <a:r>
                  <a:rPr kumimoji="0" lang="en-US" sz="2000" b="1" i="0" u="none" strike="noStrike" kern="1200" cap="none" spc="0" normalizeH="0" baseline="0" noProof="0" dirty="0" err="1">
                    <a:ln>
                      <a:noFill/>
                    </a:ln>
                    <a:solidFill>
                      <a:srgbClr val="FFFFFF"/>
                    </a:solidFill>
                    <a:effectLst/>
                    <a:uLnTx/>
                    <a:uFillTx/>
                    <a:latin typeface="Calibri"/>
                    <a:ea typeface="+mn-ea"/>
                    <a:cs typeface="Arial" charset="0"/>
                    <a:sym typeface="Arial" charset="0"/>
                  </a:rPr>
                  <a:t>hr</a:t>
                </a:r>
                <a:endParaRPr kumimoji="0" lang="en-US" sz="2000" b="1" i="0" u="none" strike="noStrike" kern="1200" cap="none" spc="0" normalizeH="0" baseline="0" noProof="0" dirty="0">
                  <a:ln>
                    <a:noFill/>
                  </a:ln>
                  <a:solidFill>
                    <a:srgbClr val="FFFFFF"/>
                  </a:solidFill>
                  <a:effectLst/>
                  <a:uLnTx/>
                  <a:uFillTx/>
                  <a:latin typeface="Calibri"/>
                  <a:ea typeface="+mn-ea"/>
                  <a:cs typeface="Arial" charset="0"/>
                  <a:sym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endParaRPr>
              </a:p>
            </p:txBody>
          </p:sp>
        </p:grpSp>
        <p:grpSp>
          <p:nvGrpSpPr>
            <p:cNvPr id="20500" name="Group 35"/>
            <p:cNvGrpSpPr>
              <a:grpSpLocks/>
            </p:cNvGrpSpPr>
            <p:nvPr/>
          </p:nvGrpSpPr>
          <p:grpSpPr bwMode="auto">
            <a:xfrm>
              <a:off x="1086" y="-6"/>
              <a:ext cx="800" cy="800"/>
              <a:chOff x="14" y="-6"/>
              <a:chExt cx="800" cy="800"/>
            </a:xfrm>
          </p:grpSpPr>
          <p:sp>
            <p:nvSpPr>
              <p:cNvPr id="20502" name="Rectangle 36"/>
              <p:cNvSpPr>
                <a:spLocks/>
              </p:cNvSpPr>
              <p:nvPr/>
            </p:nvSpPr>
            <p:spPr bwMode="auto">
              <a:xfrm>
                <a:off x="14" y="-6"/>
                <a:ext cx="800" cy="800"/>
              </a:xfrm>
              <a:prstGeom prst="rect">
                <a:avLst/>
              </a:prstGeom>
              <a:solidFill>
                <a:srgbClr val="7C9F1A"/>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503" name="Rectangle 37"/>
              <p:cNvSpPr>
                <a:spLocks/>
              </p:cNvSpPr>
              <p:nvPr/>
            </p:nvSpPr>
            <p:spPr bwMode="auto">
              <a:xfrm>
                <a:off x="138" y="45"/>
                <a:ext cx="476"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38100" bIns="381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ENGL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052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a:ea typeface="+mn-ea"/>
                    <a:cs typeface="Arial" charset="0"/>
                    <a:sym typeface="Arial" charset="0"/>
                  </a:rPr>
                  <a:t>3 </a:t>
                </a:r>
                <a:r>
                  <a:rPr kumimoji="0" lang="en-US" sz="2000" b="1" i="0" u="none" strike="noStrike" kern="1200" cap="none" spc="0" normalizeH="0" baseline="0" noProof="0" dirty="0" err="1">
                    <a:ln>
                      <a:noFill/>
                    </a:ln>
                    <a:solidFill>
                      <a:srgbClr val="FFFFFF"/>
                    </a:solidFill>
                    <a:effectLst/>
                    <a:uLnTx/>
                    <a:uFillTx/>
                    <a:latin typeface="Calibri"/>
                    <a:ea typeface="+mn-ea"/>
                    <a:cs typeface="Arial" charset="0"/>
                    <a:sym typeface="Arial" charset="0"/>
                  </a:rPr>
                  <a:t>hr</a:t>
                </a:r>
                <a:endParaRPr kumimoji="0" lang="en-US" sz="2000" b="1" i="0" u="none" strike="noStrike" kern="1200" cap="none" spc="0" normalizeH="0" baseline="0" noProof="0" dirty="0">
                  <a:ln>
                    <a:noFill/>
                  </a:ln>
                  <a:solidFill>
                    <a:srgbClr val="FFFFFF"/>
                  </a:solidFill>
                  <a:effectLst/>
                  <a:uLnTx/>
                  <a:uFillTx/>
                  <a:latin typeface="Calibri"/>
                  <a:ea typeface="+mn-ea"/>
                  <a:cs typeface="Arial" charset="0"/>
                  <a:sym typeface="Arial" charset="0"/>
                </a:endParaRPr>
              </a:p>
            </p:txBody>
          </p:sp>
        </p:grpSp>
        <p:sp>
          <p:nvSpPr>
            <p:cNvPr id="20501" name="Line 38"/>
            <p:cNvSpPr>
              <a:spLocks noChangeShapeType="1"/>
            </p:cNvSpPr>
            <p:nvPr/>
          </p:nvSpPr>
          <p:spPr bwMode="auto">
            <a:xfrm flipH="1">
              <a:off x="789" y="400"/>
              <a:ext cx="307" cy="0"/>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615" name="Rectangle 39"/>
          <p:cNvSpPr>
            <a:spLocks/>
          </p:cNvSpPr>
          <p:nvPr/>
        </p:nvSpPr>
        <p:spPr bwMode="auto">
          <a:xfrm>
            <a:off x="3863975" y="4546600"/>
            <a:ext cx="1203325" cy="12700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2" name="Group 11"/>
          <p:cNvGrpSpPr>
            <a:grpSpLocks/>
          </p:cNvGrpSpPr>
          <p:nvPr/>
        </p:nvGrpSpPr>
        <p:grpSpPr bwMode="auto">
          <a:xfrm>
            <a:off x="5118100" y="4559300"/>
            <a:ext cx="1739900" cy="1270000"/>
            <a:chOff x="0" y="0"/>
            <a:chExt cx="1096" cy="800"/>
          </a:xfrm>
        </p:grpSpPr>
        <p:grpSp>
          <p:nvGrpSpPr>
            <p:cNvPr id="20495" name="Group 12"/>
            <p:cNvGrpSpPr>
              <a:grpSpLocks/>
            </p:cNvGrpSpPr>
            <p:nvPr/>
          </p:nvGrpSpPr>
          <p:grpSpPr bwMode="auto">
            <a:xfrm>
              <a:off x="296" y="0"/>
              <a:ext cx="800" cy="800"/>
              <a:chOff x="0" y="0"/>
              <a:chExt cx="800" cy="800"/>
            </a:xfrm>
          </p:grpSpPr>
          <p:sp>
            <p:nvSpPr>
              <p:cNvPr id="20497" name="Rectangle 13"/>
              <p:cNvSpPr>
                <a:spLocks/>
              </p:cNvSpPr>
              <p:nvPr/>
            </p:nvSpPr>
            <p:spPr bwMode="auto">
              <a:xfrm>
                <a:off x="0" y="0"/>
                <a:ext cx="800" cy="800"/>
              </a:xfrm>
              <a:prstGeom prst="rect">
                <a:avLst/>
              </a:prstGeom>
              <a:solidFill>
                <a:srgbClr val="8EB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498" name="Rectangle 14"/>
              <p:cNvSpPr>
                <a:spLocks/>
              </p:cNvSpPr>
              <p:nvPr/>
            </p:nvSpPr>
            <p:spPr bwMode="auto">
              <a:xfrm>
                <a:off x="187" y="144"/>
                <a:ext cx="346"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ENG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101</a:t>
                </a:r>
              </a:p>
            </p:txBody>
          </p:sp>
        </p:grpSp>
        <p:sp>
          <p:nvSpPr>
            <p:cNvPr id="20496" name="Line 15"/>
            <p:cNvSpPr>
              <a:spLocks noChangeShapeType="1"/>
            </p:cNvSpPr>
            <p:nvPr/>
          </p:nvSpPr>
          <p:spPr bwMode="auto">
            <a:xfrm flipH="1">
              <a:off x="0" y="392"/>
              <a:ext cx="306" cy="1"/>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6"/>
          <p:cNvGrpSpPr>
            <a:grpSpLocks/>
          </p:cNvGrpSpPr>
          <p:nvPr/>
        </p:nvGrpSpPr>
        <p:grpSpPr bwMode="auto">
          <a:xfrm>
            <a:off x="6858001" y="4572000"/>
            <a:ext cx="1739900" cy="1270000"/>
            <a:chOff x="0" y="0"/>
            <a:chExt cx="1096" cy="800"/>
          </a:xfrm>
        </p:grpSpPr>
        <p:grpSp>
          <p:nvGrpSpPr>
            <p:cNvPr id="20491" name="Group 17"/>
            <p:cNvGrpSpPr>
              <a:grpSpLocks/>
            </p:cNvGrpSpPr>
            <p:nvPr/>
          </p:nvGrpSpPr>
          <p:grpSpPr bwMode="auto">
            <a:xfrm>
              <a:off x="296" y="0"/>
              <a:ext cx="800" cy="800"/>
              <a:chOff x="0" y="0"/>
              <a:chExt cx="800" cy="800"/>
            </a:xfrm>
          </p:grpSpPr>
          <p:sp>
            <p:nvSpPr>
              <p:cNvPr id="20493" name="Rectangle 18"/>
              <p:cNvSpPr>
                <a:spLocks/>
              </p:cNvSpPr>
              <p:nvPr/>
            </p:nvSpPr>
            <p:spPr bwMode="auto">
              <a:xfrm>
                <a:off x="0" y="0"/>
                <a:ext cx="800" cy="800"/>
              </a:xfrm>
              <a:prstGeom prst="rect">
                <a:avLst/>
              </a:prstGeom>
              <a:solidFill>
                <a:srgbClr val="8EB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494" name="Rectangle 19"/>
              <p:cNvSpPr>
                <a:spLocks/>
              </p:cNvSpPr>
              <p:nvPr/>
            </p:nvSpPr>
            <p:spPr bwMode="auto">
              <a:xfrm>
                <a:off x="187" y="144"/>
                <a:ext cx="346"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ENG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a:ea typeface="+mn-ea"/>
                    <a:cs typeface="Arial" charset="0"/>
                    <a:sym typeface="Arial" charset="0"/>
                  </a:rPr>
                  <a:t>102</a:t>
                </a:r>
              </a:p>
            </p:txBody>
          </p:sp>
        </p:grpSp>
        <p:sp>
          <p:nvSpPr>
            <p:cNvPr id="20492" name="Line 20"/>
            <p:cNvSpPr>
              <a:spLocks noChangeShapeType="1"/>
            </p:cNvSpPr>
            <p:nvPr/>
          </p:nvSpPr>
          <p:spPr bwMode="auto">
            <a:xfrm flipH="1">
              <a:off x="0" y="392"/>
              <a:ext cx="306" cy="1"/>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490" name="Rectangle 51"/>
          <p:cNvSpPr>
            <a:spLocks noChangeArrowheads="1"/>
          </p:cNvSpPr>
          <p:nvPr/>
        </p:nvSpPr>
        <p:spPr bwMode="auto">
          <a:xfrm>
            <a:off x="2666999" y="154682"/>
            <a:ext cx="69135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Calibri" charset="0"/>
                <a:sym typeface="Calibri" charset="0"/>
              </a:rPr>
              <a:t>CCBC</a:t>
            </a:r>
            <a:r>
              <a:rPr kumimoji="0"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34" charset="-128"/>
                <a:cs typeface="Calibri" charset="0"/>
                <a:sym typeface="Calibri" charset="0"/>
              </a:rPr>
              <a:t>’</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Calibri" charset="0"/>
                <a:sym typeface="Calibri" charset="0"/>
              </a:rPr>
              <a:t>s Dev Ed </a:t>
            </a:r>
            <a:r>
              <a:rPr kumimoji="0" 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Calibri" charset="0"/>
                <a:sym typeface="Calibri" charset="0"/>
              </a:rPr>
              <a:t>Reading and English Courses</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Calibri" charset="0"/>
                <a:sym typeface="Calibri" charset="0"/>
              </a:rPr>
              <a:t> </a:t>
            </a:r>
            <a:r>
              <a:rPr kumimoji="0" 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Calibri" charset="0"/>
                <a:cs typeface="Calibri" charset="0"/>
                <a:sym typeface="Calibri" charset="0"/>
              </a:rPr>
              <a:t>Pre-Acceleration</a:t>
            </a:r>
            <a:endParaRPr kumimoji="0" lang="en-US" sz="2800" b="0" i="0" u="none" strike="noStrike" kern="1200" cap="none" spc="0" normalizeH="0" baseline="0" noProof="0" dirty="0">
              <a:ln>
                <a:noFill/>
              </a:ln>
              <a:solidFill>
                <a:prstClr val="black"/>
              </a:solidFill>
              <a:effectLst/>
              <a:uLnTx/>
              <a:uFillTx/>
              <a:latin typeface="Calibri"/>
              <a:ea typeface="Calibri" charset="0"/>
              <a:cs typeface="Calibri" charset="0"/>
            </a:endParaRPr>
          </a:p>
        </p:txBody>
      </p:sp>
      <p:sp>
        <p:nvSpPr>
          <p:cNvPr id="44" name="Rectangle 13"/>
          <p:cNvSpPr>
            <a:spLocks/>
          </p:cNvSpPr>
          <p:nvPr/>
        </p:nvSpPr>
        <p:spPr bwMode="auto">
          <a:xfrm>
            <a:off x="5638800" y="2971800"/>
            <a:ext cx="1270000" cy="1270000"/>
          </a:xfrm>
          <a:prstGeom prst="rect">
            <a:avLst/>
          </a:prstGeom>
          <a:solidFill>
            <a:srgbClr val="615CB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Most General Education courses</a:t>
            </a:r>
          </a:p>
        </p:txBody>
      </p:sp>
      <p:sp>
        <p:nvSpPr>
          <p:cNvPr id="45" name="Line 18"/>
          <p:cNvSpPr>
            <a:spLocks noChangeShapeType="1"/>
          </p:cNvSpPr>
          <p:nvPr/>
        </p:nvSpPr>
        <p:spPr bwMode="auto">
          <a:xfrm flipH="1">
            <a:off x="5029201" y="3657600"/>
            <a:ext cx="485775" cy="1588"/>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p:cNvSpPr txBox="1"/>
          <p:nvPr/>
        </p:nvSpPr>
        <p:spPr>
          <a:xfrm>
            <a:off x="863600" y="6148388"/>
            <a:ext cx="71527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Total d</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evelopmental hours </a:t>
            </a:r>
            <a:r>
              <a:rPr kumimoji="0" lang="en-US" sz="2400" b="0" i="0" u="none" strike="noStrike" kern="1200" cap="none" spc="0" normalizeH="0" baseline="0" noProof="0" dirty="0">
                <a:ln>
                  <a:noFill/>
                </a:ln>
                <a:solidFill>
                  <a:prstClr val="black"/>
                </a:solidFill>
                <a:effectLst/>
                <a:uLnTx/>
                <a:uFillTx/>
                <a:latin typeface="Calibri"/>
                <a:ea typeface="+mn-ea"/>
                <a:cs typeface="+mn-cs"/>
              </a:rPr>
              <a:t>for Reading and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English</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2400" b="1" i="0" u="none" strike="noStrike" kern="1200" cap="none" spc="0" normalizeH="0" baseline="0" noProof="0" dirty="0">
                <a:ln>
                  <a:noFill/>
                </a:ln>
                <a:solidFill>
                  <a:prstClr val="black"/>
                </a:solidFill>
                <a:effectLst/>
                <a:uLnTx/>
                <a:uFillTx/>
                <a:latin typeface="Calibri"/>
                <a:ea typeface="+mn-ea"/>
                <a:cs typeface="+mn-cs"/>
              </a:rPr>
              <a:t>16</a:t>
            </a:r>
          </a:p>
        </p:txBody>
      </p:sp>
    </p:spTree>
    <p:extLst>
      <p:ext uri="{BB962C8B-B14F-4D97-AF65-F5344CB8AC3E}">
        <p14:creationId xmlns:p14="http://schemas.microsoft.com/office/powerpoint/2010/main" val="3879517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10 olive on wh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2514600"/>
            <a:ext cx="609600" cy="2959100"/>
          </a:xfrm>
          <a:prstGeom prst="rect">
            <a:avLst/>
          </a:prstGeom>
        </p:spPr>
      </p:pic>
      <p:pic>
        <p:nvPicPr>
          <p:cNvPr id="4" name="Picture 3" descr="10 olive on wh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514600"/>
            <a:ext cx="609600" cy="2959100"/>
          </a:xfrm>
          <a:prstGeom prst="rect">
            <a:avLst/>
          </a:prstGeom>
        </p:spPr>
      </p:pic>
      <p:pic>
        <p:nvPicPr>
          <p:cNvPr id="47105" name="Picture 1"/>
          <p:cNvPicPr>
            <a:picLocks noChangeAspect="1" noChangeArrowheads="1"/>
          </p:cNvPicPr>
          <p:nvPr/>
        </p:nvPicPr>
        <p:blipFill>
          <a:blip r:embed="rId4"/>
          <a:srcRect/>
          <a:stretch>
            <a:fillRect/>
          </a:stretch>
        </p:blipFill>
        <p:spPr bwMode="auto">
          <a:xfrm>
            <a:off x="5168900" y="2565400"/>
            <a:ext cx="279400" cy="482600"/>
          </a:xfrm>
          <a:prstGeom prst="rect">
            <a:avLst/>
          </a:prstGeom>
          <a:noFill/>
          <a:ln w="25400">
            <a:noFill/>
            <a:round/>
            <a:headEnd/>
            <a:tailEnd/>
          </a:ln>
        </p:spPr>
      </p:pic>
      <p:pic>
        <p:nvPicPr>
          <p:cNvPr id="47108" name="Picture 4"/>
          <p:cNvPicPr>
            <a:picLocks noChangeAspect="1" noChangeArrowheads="1"/>
          </p:cNvPicPr>
          <p:nvPr/>
        </p:nvPicPr>
        <p:blipFill>
          <a:blip r:embed="rId4"/>
          <a:srcRect/>
          <a:stretch>
            <a:fillRect/>
          </a:stretch>
        </p:blipFill>
        <p:spPr bwMode="auto">
          <a:xfrm>
            <a:off x="8102600" y="2540000"/>
            <a:ext cx="279400" cy="482600"/>
          </a:xfrm>
          <a:prstGeom prst="rect">
            <a:avLst/>
          </a:prstGeom>
          <a:noFill/>
          <a:ln w="25400">
            <a:noFill/>
            <a:round/>
            <a:headEnd/>
            <a:tailEnd/>
          </a:ln>
        </p:spPr>
      </p:pic>
      <p:pic>
        <p:nvPicPr>
          <p:cNvPr id="47110" name="Picture 6"/>
          <p:cNvPicPr>
            <a:picLocks noChangeArrowheads="1"/>
          </p:cNvPicPr>
          <p:nvPr/>
        </p:nvPicPr>
        <p:blipFill>
          <a:blip r:embed="rId5"/>
          <a:srcRect/>
          <a:stretch>
            <a:fillRect/>
          </a:stretch>
        </p:blipFill>
        <p:spPr bwMode="auto">
          <a:xfrm>
            <a:off x="5715000" y="1957388"/>
            <a:ext cx="292100" cy="495300"/>
          </a:xfrm>
          <a:prstGeom prst="rect">
            <a:avLst/>
          </a:prstGeom>
          <a:noFill/>
          <a:ln w="12700">
            <a:noFill/>
            <a:miter lim="800000"/>
            <a:headEnd/>
            <a:tailEnd/>
          </a:ln>
        </p:spPr>
      </p:pic>
      <p:sp>
        <p:nvSpPr>
          <p:cNvPr id="29711" name="Line 14"/>
          <p:cNvSpPr>
            <a:spLocks noChangeShapeType="1"/>
          </p:cNvSpPr>
          <p:nvPr/>
        </p:nvSpPr>
        <p:spPr bwMode="auto">
          <a:xfrm>
            <a:off x="591015" y="1143000"/>
            <a:ext cx="8077200" cy="1588"/>
          </a:xfrm>
          <a:prstGeom prst="line">
            <a:avLst/>
          </a:prstGeom>
          <a:noFill/>
          <a:ln w="38100">
            <a:solidFill>
              <a:srgbClr val="8DB01D"/>
            </a:solidFill>
            <a:round/>
            <a:headEnd/>
            <a:tailEnd/>
          </a:ln>
        </p:spPr>
        <p:txBody>
          <a:bodyPr lIns="0" tIns="0" rIns="0" bIns="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000000"/>
              </a:solidFill>
              <a:effectLst/>
              <a:uLnTx/>
              <a:uFillTx/>
              <a:latin typeface="Gill Sans" charset="0"/>
              <a:sym typeface="Gill Sans" charset="0"/>
            </a:endParaRPr>
          </a:p>
        </p:txBody>
      </p:sp>
      <p:sp>
        <p:nvSpPr>
          <p:cNvPr id="29718" name="Rectangle 18"/>
          <p:cNvSpPr>
            <a:spLocks/>
          </p:cNvSpPr>
          <p:nvPr/>
        </p:nvSpPr>
        <p:spPr bwMode="auto">
          <a:xfrm>
            <a:off x="4648200" y="1295400"/>
            <a:ext cx="2463800" cy="330200"/>
          </a:xfrm>
          <a:prstGeom prst="rect">
            <a:avLst/>
          </a:prstGeom>
          <a:noFill/>
          <a:ln w="9525">
            <a:noFill/>
            <a:miter lim="800000"/>
            <a:headEnd/>
            <a:tailEnd/>
          </a:ln>
        </p:spPr>
        <p:txBody>
          <a:bodyPr lIns="38100" tIns="38100" rIns="38100" bIns="3810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Arial" charset="0"/>
                <a:cs typeface="Arial" charset="0"/>
                <a:sym typeface="Arial" charset="0"/>
              </a:rPr>
              <a:t>ENG 101</a:t>
            </a:r>
          </a:p>
        </p:txBody>
      </p:sp>
      <p:sp>
        <p:nvSpPr>
          <p:cNvPr id="29716" name="Rectangle 23"/>
          <p:cNvSpPr>
            <a:spLocks/>
          </p:cNvSpPr>
          <p:nvPr/>
        </p:nvSpPr>
        <p:spPr bwMode="auto">
          <a:xfrm>
            <a:off x="7086600" y="1295400"/>
            <a:ext cx="2463800" cy="330200"/>
          </a:xfrm>
          <a:prstGeom prst="rect">
            <a:avLst/>
          </a:prstGeom>
          <a:noFill/>
          <a:ln w="9525">
            <a:noFill/>
            <a:miter lim="800000"/>
            <a:headEnd/>
            <a:tailEnd/>
          </a:ln>
        </p:spPr>
        <p:txBody>
          <a:bodyPr lIns="38100" tIns="38100" rIns="38100" bIns="3810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Arial" charset="0"/>
                <a:cs typeface="Arial" charset="0"/>
                <a:sym typeface="Arial" charset="0"/>
              </a:rPr>
              <a:t>ACLT 053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Arial" charset="0"/>
                <a:cs typeface="Arial" charset="0"/>
                <a:sym typeface="Arial" charset="0"/>
              </a:rPr>
              <a:t>(The ALP Class)</a:t>
            </a:r>
          </a:p>
        </p:txBody>
      </p:sp>
      <p:sp>
        <p:nvSpPr>
          <p:cNvPr id="29714" name="Rectangle 25"/>
          <p:cNvSpPr>
            <a:spLocks/>
          </p:cNvSpPr>
          <p:nvPr/>
        </p:nvSpPr>
        <p:spPr bwMode="auto">
          <a:xfrm>
            <a:off x="1059657" y="-16872"/>
            <a:ext cx="7042943" cy="1184940"/>
          </a:xfrm>
          <a:prstGeom prst="rect">
            <a:avLst/>
          </a:prstGeom>
          <a:noFill/>
          <a:ln w="9525">
            <a:noFill/>
            <a:miter lim="800000"/>
            <a:headEnd/>
            <a:tailEnd/>
          </a:ln>
        </p:spPr>
        <p:txBody>
          <a:bodyPr wrap="square" lIns="38100" tIns="38100" rIns="38100" bIns="38100">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itchFamily="34" charset="0"/>
                <a:ea typeface="Arial" charset="0"/>
                <a:cs typeface="Arial" charset="0"/>
                <a:sym typeface="Arial" charset="0"/>
              </a:rPr>
              <a:t>ALP at CCBC: Our New IRW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itchFamily="34" charset="0"/>
                <a:ea typeface="Arial" charset="0"/>
                <a:cs typeface="Arial" charset="0"/>
                <a:sym typeface="Arial" charset="0"/>
              </a:rPr>
              <a:t>Co-Requisite Model</a:t>
            </a:r>
          </a:p>
        </p:txBody>
      </p:sp>
      <p:pic>
        <p:nvPicPr>
          <p:cNvPr id="47130" name="Picture 26"/>
          <p:cNvPicPr>
            <a:picLocks noChangeArrowheads="1"/>
          </p:cNvPicPr>
          <p:nvPr/>
        </p:nvPicPr>
        <p:blipFill>
          <a:blip r:embed="rId5"/>
          <a:srcRect/>
          <a:stretch>
            <a:fillRect/>
          </a:stretch>
        </p:blipFill>
        <p:spPr bwMode="auto">
          <a:xfrm>
            <a:off x="8255000" y="1957388"/>
            <a:ext cx="292100" cy="495300"/>
          </a:xfrm>
          <a:prstGeom prst="rect">
            <a:avLst/>
          </a:prstGeom>
          <a:noFill/>
          <a:ln w="12700">
            <a:noFill/>
            <a:miter lim="800000"/>
            <a:headEnd/>
            <a:tailEnd/>
          </a:ln>
        </p:spPr>
      </p:pic>
      <p:pic>
        <p:nvPicPr>
          <p:cNvPr id="2" name="Picture 1" descr="10 purple peopl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200" y="2438400"/>
            <a:ext cx="801511" cy="3050913"/>
          </a:xfrm>
          <a:prstGeom prst="rect">
            <a:avLst/>
          </a:prstGeom>
        </p:spPr>
      </p:pic>
      <p:grpSp>
        <p:nvGrpSpPr>
          <p:cNvPr id="20" name="Group 19"/>
          <p:cNvGrpSpPr/>
          <p:nvPr/>
        </p:nvGrpSpPr>
        <p:grpSpPr>
          <a:xfrm>
            <a:off x="6477000" y="5867400"/>
            <a:ext cx="2667000" cy="889000"/>
            <a:chOff x="6527800" y="5689600"/>
            <a:chExt cx="2667000" cy="889000"/>
          </a:xfrm>
        </p:grpSpPr>
        <p:pic>
          <p:nvPicPr>
            <p:cNvPr id="21" name="Picture 2"/>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5113" y="5710238"/>
              <a:ext cx="8556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 name="Picture 3"/>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1875" y="5689600"/>
              <a:ext cx="87788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 name="Picture 4"/>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83400" y="5697538"/>
              <a:ext cx="828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2" name="Rectangle 5"/>
            <p:cNvSpPr>
              <a:spLocks/>
            </p:cNvSpPr>
            <p:nvPr/>
          </p:nvSpPr>
          <p:spPr bwMode="auto">
            <a:xfrm>
              <a:off x="7211378" y="6018316"/>
              <a:ext cx="1762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ＭＳ Ｐゴシック" charset="0"/>
                  <a:cs typeface="Arial" charset="0"/>
                  <a:sym typeface="Arial" charset="0"/>
                </a:rPr>
                <a:t>A</a:t>
              </a:r>
            </a:p>
          </p:txBody>
        </p:sp>
        <p:sp>
          <p:nvSpPr>
            <p:cNvPr id="33" name="Rectangle 6"/>
            <p:cNvSpPr>
              <a:spLocks/>
            </p:cNvSpPr>
            <p:nvPr/>
          </p:nvSpPr>
          <p:spPr bwMode="auto">
            <a:xfrm>
              <a:off x="7757478" y="6018316"/>
              <a:ext cx="1508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ＭＳ Ｐゴシック" charset="0"/>
                  <a:cs typeface="Arial" charset="0"/>
                  <a:sym typeface="Arial" charset="0"/>
                </a:rPr>
                <a:t>L</a:t>
              </a:r>
            </a:p>
          </p:txBody>
        </p:sp>
        <p:sp>
          <p:nvSpPr>
            <p:cNvPr id="34" name="Rectangle 7"/>
            <p:cNvSpPr>
              <a:spLocks/>
            </p:cNvSpPr>
            <p:nvPr/>
          </p:nvSpPr>
          <p:spPr bwMode="auto">
            <a:xfrm>
              <a:off x="8278178" y="6018316"/>
              <a:ext cx="1651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ＭＳ Ｐゴシック" charset="0"/>
                  <a:cs typeface="Arial" charset="0"/>
                  <a:sym typeface="Arial" charset="0"/>
                </a:rPr>
                <a:t>P</a:t>
              </a:r>
            </a:p>
          </p:txBody>
        </p:sp>
        <p:sp>
          <p:nvSpPr>
            <p:cNvPr id="35" name="Rectangle 8"/>
            <p:cNvSpPr>
              <a:spLocks/>
            </p:cNvSpPr>
            <p:nvPr/>
          </p:nvSpPr>
          <p:spPr bwMode="auto">
            <a:xfrm>
              <a:off x="6527800" y="6400800"/>
              <a:ext cx="2667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charset="0"/>
                  <a:cs typeface="Arial" charset="0"/>
                  <a:sym typeface="Arial" charset="0"/>
                </a:rPr>
                <a:t>The Accelerated Learning  Program</a:t>
              </a:r>
            </a:p>
          </p:txBody>
        </p:sp>
      </p:grpSp>
      <p:sp>
        <p:nvSpPr>
          <p:cNvPr id="3" name="TextBox 2"/>
          <p:cNvSpPr txBox="1"/>
          <p:nvPr/>
        </p:nvSpPr>
        <p:spPr>
          <a:xfrm>
            <a:off x="381000" y="2743200"/>
            <a:ext cx="4830712" cy="4081117"/>
          </a:xfrm>
          <a:prstGeom prst="rect">
            <a:avLst/>
          </a:prstGeom>
          <a:noFill/>
        </p:spPr>
        <p:txBody>
          <a:bodyPr wrap="square" rtlCol="0">
            <a:spAutoFit/>
          </a:bodyPr>
          <a:lstStyle/>
          <a:p>
            <a:pPr marL="342900" marR="0" lvl="0" indent="-342900" algn="l" defTabSz="914400" rtl="0" eaLnBrk="1" fontAlgn="base" latinLnBrk="0" hangingPunct="1">
              <a:lnSpc>
                <a:spcPct val="120000"/>
              </a:lnSpc>
              <a:spcBef>
                <a:spcPct val="0"/>
              </a:spcBef>
              <a:spcAft>
                <a:spcPct val="0"/>
              </a:spcAft>
              <a:buClrTx/>
              <a:buSzPct val="100000"/>
              <a:buFontTx/>
              <a:buBlip>
                <a:blip r:embed="rId10"/>
              </a:buBlip>
              <a:tabLst/>
              <a:defRPr/>
            </a:pPr>
            <a:r>
              <a:rPr kumimoji="0" lang="en-US" sz="2400" b="0" i="0" u="none" strike="noStrike" kern="1200" cap="none" spc="0" normalizeH="0" baseline="0" noProof="0" dirty="0">
                <a:ln>
                  <a:noFill/>
                </a:ln>
                <a:solidFill>
                  <a:srgbClr val="000000"/>
                </a:solidFill>
                <a:effectLst/>
                <a:uLnTx/>
                <a:uFillTx/>
                <a:latin typeface="Gill Sans" charset="0"/>
                <a:sym typeface="Gill Sans" charset="0"/>
              </a:rPr>
              <a:t>Encourages cohort effect</a:t>
            </a:r>
          </a:p>
          <a:p>
            <a:pPr marL="342900" marR="0" lvl="0" indent="-342900" algn="l" defTabSz="914400" rtl="0" eaLnBrk="1" fontAlgn="base" latinLnBrk="0" hangingPunct="1">
              <a:lnSpc>
                <a:spcPct val="120000"/>
              </a:lnSpc>
              <a:spcBef>
                <a:spcPct val="0"/>
              </a:spcBef>
              <a:spcAft>
                <a:spcPct val="0"/>
              </a:spcAft>
              <a:buClrTx/>
              <a:buSzPct val="100000"/>
              <a:buFontTx/>
              <a:buBlip>
                <a:blip r:embed="rId10"/>
              </a:buBlip>
              <a:tabLst/>
              <a:defRPr/>
            </a:pPr>
            <a:r>
              <a:rPr kumimoji="0" lang="en-US" sz="2400" b="0" i="0" u="none" strike="noStrike" kern="1200" cap="none" spc="0" normalizeH="0" baseline="0" noProof="0" dirty="0">
                <a:ln>
                  <a:noFill/>
                </a:ln>
                <a:solidFill>
                  <a:srgbClr val="000000"/>
                </a:solidFill>
                <a:effectLst/>
                <a:uLnTx/>
                <a:uFillTx/>
                <a:latin typeface="Gill Sans" charset="0"/>
                <a:sym typeface="Gill Sans" charset="0"/>
              </a:rPr>
              <a:t>Changes attitude toward the developmental course</a:t>
            </a:r>
          </a:p>
          <a:p>
            <a:pPr marL="342900" marR="0" lvl="0" indent="-342900" algn="l" defTabSz="914400" rtl="0" eaLnBrk="1" fontAlgn="base" latinLnBrk="0" hangingPunct="1">
              <a:lnSpc>
                <a:spcPct val="120000"/>
              </a:lnSpc>
              <a:spcBef>
                <a:spcPct val="0"/>
              </a:spcBef>
              <a:spcAft>
                <a:spcPct val="0"/>
              </a:spcAft>
              <a:buClrTx/>
              <a:buSzPct val="100000"/>
              <a:buFontTx/>
              <a:buBlip>
                <a:blip r:embed="rId10"/>
              </a:buBlip>
              <a:tabLst/>
              <a:defRPr/>
            </a:pPr>
            <a:r>
              <a:rPr kumimoji="0" lang="en-US" sz="2400" b="0" i="0" u="none" strike="noStrike" kern="1200" cap="none" spc="0" normalizeH="0" baseline="0" noProof="0" dirty="0">
                <a:ln>
                  <a:noFill/>
                </a:ln>
                <a:solidFill>
                  <a:srgbClr val="000000"/>
                </a:solidFill>
                <a:effectLst/>
                <a:uLnTx/>
                <a:uFillTx/>
                <a:latin typeface="Gill Sans" charset="0"/>
                <a:sym typeface="Gill Sans" charset="0"/>
              </a:rPr>
              <a:t>Allows more individual attention</a:t>
            </a:r>
          </a:p>
          <a:p>
            <a:pPr marL="342900" marR="0" lvl="0" indent="-342900" algn="l" defTabSz="914400" rtl="0" eaLnBrk="1" fontAlgn="base" latinLnBrk="0" hangingPunct="1">
              <a:lnSpc>
                <a:spcPct val="120000"/>
              </a:lnSpc>
              <a:spcBef>
                <a:spcPct val="0"/>
              </a:spcBef>
              <a:spcAft>
                <a:spcPct val="0"/>
              </a:spcAft>
              <a:buClrTx/>
              <a:buSzPct val="100000"/>
              <a:buFontTx/>
              <a:buBlip>
                <a:blip r:embed="rId10"/>
              </a:buBlip>
              <a:tabLst/>
              <a:defRPr/>
            </a:pPr>
            <a:r>
              <a:rPr kumimoji="0" lang="en-US" sz="2400" b="0" i="0" u="none" strike="noStrike" kern="1200" cap="none" spc="0" normalizeH="0" baseline="0" noProof="0" dirty="0">
                <a:ln>
                  <a:noFill/>
                </a:ln>
                <a:solidFill>
                  <a:srgbClr val="000000"/>
                </a:solidFill>
                <a:effectLst/>
                <a:uLnTx/>
                <a:uFillTx/>
                <a:latin typeface="Gill Sans" charset="0"/>
                <a:sym typeface="Gill Sans" charset="0"/>
              </a:rPr>
              <a:t>Allows time for dealing with non-cognitive issues</a:t>
            </a:r>
          </a:p>
          <a:p>
            <a:pPr marL="342900" marR="0" lvl="0" indent="-342900" algn="l" defTabSz="914400" rtl="0" eaLnBrk="1" fontAlgn="base" latinLnBrk="0" hangingPunct="1">
              <a:lnSpc>
                <a:spcPct val="120000"/>
              </a:lnSpc>
              <a:spcBef>
                <a:spcPct val="0"/>
              </a:spcBef>
              <a:spcAft>
                <a:spcPct val="0"/>
              </a:spcAft>
              <a:buClrTx/>
              <a:buSzPct val="100000"/>
              <a:buFontTx/>
              <a:buBlip>
                <a:blip r:embed="rId10"/>
              </a:buBlip>
              <a:tabLst/>
              <a:defRPr/>
            </a:pPr>
            <a:r>
              <a:rPr kumimoji="0" lang="en-US" sz="2400" b="0" i="0" u="none" strike="noStrike" kern="1200" cap="none" spc="0" normalizeH="0" baseline="0" noProof="0" dirty="0">
                <a:ln>
                  <a:noFill/>
                </a:ln>
                <a:solidFill>
                  <a:srgbClr val="7030A0"/>
                </a:solidFill>
                <a:effectLst/>
                <a:uLnTx/>
                <a:uFillTx/>
                <a:latin typeface="Gill Sans" charset="0"/>
                <a:sym typeface="Gill Sans" charset="0"/>
              </a:rPr>
              <a:t>Allows students with dev. placements in writing and reading to enroll</a:t>
            </a:r>
          </a:p>
        </p:txBody>
      </p:sp>
      <p:sp>
        <p:nvSpPr>
          <p:cNvPr id="5" name="TextBox 4"/>
          <p:cNvSpPr txBox="1"/>
          <p:nvPr/>
        </p:nvSpPr>
        <p:spPr>
          <a:xfrm>
            <a:off x="381000" y="1447800"/>
            <a:ext cx="4648200" cy="1421928"/>
          </a:xfrm>
          <a:prstGeom prst="rect">
            <a:avLst/>
          </a:prstGeom>
          <a:noFill/>
        </p:spPr>
        <p:txBody>
          <a:bodyPr wrap="square" rtlCol="0">
            <a:spAutoFit/>
          </a:bodyPr>
          <a:lstStyle/>
          <a:p>
            <a:pPr marL="342900" marR="0" lvl="0" indent="-342900" algn="l" defTabSz="914400" rtl="0" eaLnBrk="1" fontAlgn="base" latinLnBrk="0" hangingPunct="1">
              <a:lnSpc>
                <a:spcPct val="120000"/>
              </a:lnSpc>
              <a:spcBef>
                <a:spcPct val="0"/>
              </a:spcBef>
              <a:spcAft>
                <a:spcPct val="0"/>
              </a:spcAft>
              <a:buClrTx/>
              <a:buSzPct val="100000"/>
              <a:buFontTx/>
              <a:buBlip>
                <a:blip r:embed="rId10"/>
              </a:buBlip>
              <a:tabLst/>
              <a:defRPr/>
            </a:pPr>
            <a:r>
              <a:rPr kumimoji="0" lang="en-US" sz="2400" b="0" i="0" u="none" strike="noStrike" kern="1200" cap="none" spc="0" normalizeH="0" baseline="0" noProof="0" dirty="0">
                <a:ln>
                  <a:noFill/>
                </a:ln>
                <a:solidFill>
                  <a:srgbClr val="000000"/>
                </a:solidFill>
                <a:effectLst/>
                <a:uLnTx/>
                <a:uFillTx/>
                <a:latin typeface="Gill Sans" charset="0"/>
                <a:sym typeface="Gill Sans" charset="0"/>
              </a:rPr>
              <a:t>R</a:t>
            </a:r>
            <a:r>
              <a:rPr kumimoji="0" lang="en-US" sz="2400" b="0" i="0" u="none" strike="noStrike" kern="1200" cap="none" spc="0" normalizeH="0" baseline="0" noProof="0" dirty="0">
                <a:ln>
                  <a:noFill/>
                </a:ln>
                <a:solidFill>
                  <a:srgbClr val="000000"/>
                </a:solidFill>
                <a:effectLst/>
                <a:uLnTx/>
                <a:uFillTx/>
                <a:latin typeface="Arial"/>
                <a:sym typeface="Gill Sans" charset="0"/>
              </a:rPr>
              <a:t>educes stigma</a:t>
            </a:r>
          </a:p>
          <a:p>
            <a:pPr marL="342900" marR="0" lvl="0" indent="-342900" algn="l" defTabSz="914400" rtl="0" eaLnBrk="1" fontAlgn="base" latinLnBrk="0" hangingPunct="1">
              <a:lnSpc>
                <a:spcPct val="120000"/>
              </a:lnSpc>
              <a:spcBef>
                <a:spcPct val="0"/>
              </a:spcBef>
              <a:spcAft>
                <a:spcPct val="0"/>
              </a:spcAft>
              <a:buClrTx/>
              <a:buSzPct val="100000"/>
              <a:buFontTx/>
              <a:buBlip>
                <a:blip r:embed="rId10"/>
              </a:buBlip>
              <a:tabLst/>
              <a:defRPr/>
            </a:pPr>
            <a:r>
              <a:rPr kumimoji="0" lang="en-US" sz="2400" b="0" i="0" u="none" strike="noStrike" kern="1200" cap="none" spc="0" normalizeH="0" baseline="0" noProof="0" dirty="0">
                <a:ln>
                  <a:noFill/>
                </a:ln>
                <a:solidFill>
                  <a:srgbClr val="000000"/>
                </a:solidFill>
                <a:effectLst/>
                <a:uLnTx/>
                <a:uFillTx/>
                <a:latin typeface="Gill Sans" charset="0"/>
                <a:sym typeface="Gill Sans" charset="0"/>
              </a:rPr>
              <a:t>Improves attachment</a:t>
            </a:r>
          </a:p>
          <a:p>
            <a:pPr marL="342900" marR="0" lvl="0" indent="-342900" algn="l" defTabSz="914400" rtl="0" eaLnBrk="1" fontAlgn="base" latinLnBrk="0" hangingPunct="1">
              <a:lnSpc>
                <a:spcPct val="120000"/>
              </a:lnSpc>
              <a:spcBef>
                <a:spcPct val="0"/>
              </a:spcBef>
              <a:spcAft>
                <a:spcPct val="0"/>
              </a:spcAft>
              <a:buClrTx/>
              <a:buSzPct val="100000"/>
              <a:buFontTx/>
              <a:buBlip>
                <a:blip r:embed="rId10"/>
              </a:buBlip>
              <a:tabLst/>
              <a:defRPr/>
            </a:pPr>
            <a:r>
              <a:rPr kumimoji="0" lang="en-US" sz="2400" b="0" i="0" u="none" strike="noStrike" kern="1200" cap="none" spc="0" normalizeH="0" baseline="0" noProof="0" dirty="0">
                <a:ln>
                  <a:noFill/>
                </a:ln>
                <a:solidFill>
                  <a:srgbClr val="000000"/>
                </a:solidFill>
                <a:effectLst/>
                <a:uLnTx/>
                <a:uFillTx/>
                <a:latin typeface="Gill Sans" charset="0"/>
                <a:sym typeface="Gill Sans" charset="0"/>
              </a:rPr>
              <a:t>Provides stronger role models</a:t>
            </a:r>
          </a:p>
        </p:txBody>
      </p:sp>
    </p:spTree>
    <p:extLst>
      <p:ext uri="{BB962C8B-B14F-4D97-AF65-F5344CB8AC3E}">
        <p14:creationId xmlns:p14="http://schemas.microsoft.com/office/powerpoint/2010/main" val="3127766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709"/>
            <a:ext cx="953452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182707"/>
            <a:ext cx="8229600" cy="1143000"/>
          </a:xfrm>
        </p:spPr>
        <p:txBody>
          <a:bodyPr>
            <a:noAutofit/>
          </a:bodyPr>
          <a:lstStyle/>
          <a:p>
            <a:r>
              <a:rPr lang="en-US" sz="2800" dirty="0" smtClean="0">
                <a:solidFill>
                  <a:schemeClr val="bg1"/>
                </a:solidFill>
              </a:rPr>
              <a:t/>
            </a:r>
            <a:br>
              <a:rPr lang="en-US" sz="2800" dirty="0" smtClean="0">
                <a:solidFill>
                  <a:schemeClr val="bg1"/>
                </a:solidFill>
              </a:rPr>
            </a:br>
            <a:r>
              <a:rPr lang="en-US" sz="2400" dirty="0" smtClean="0">
                <a:solidFill>
                  <a:schemeClr val="bg1"/>
                </a:solidFill>
              </a:rPr>
              <a:t>How does an ALP developmental class </a:t>
            </a:r>
            <a:br>
              <a:rPr lang="en-US" sz="2400" dirty="0" smtClean="0">
                <a:solidFill>
                  <a:schemeClr val="bg1"/>
                </a:solidFill>
              </a:rPr>
            </a:br>
            <a:r>
              <a:rPr lang="en-US" sz="2400" dirty="0" smtClean="0">
                <a:solidFill>
                  <a:schemeClr val="bg1"/>
                </a:solidFill>
              </a:rPr>
              <a:t>differ from traditional developmental reading and developmental writing courses?</a:t>
            </a:r>
            <a:r>
              <a:rPr lang="en-US" sz="2800" dirty="0" smtClean="0">
                <a:solidFill>
                  <a:schemeClr val="bg1"/>
                </a:solidFill>
              </a:rPr>
              <a:t/>
            </a:r>
            <a:br>
              <a:rPr lang="en-US" sz="2800" dirty="0" smtClean="0">
                <a:solidFill>
                  <a:schemeClr val="bg1"/>
                </a:solidFill>
              </a:rPr>
            </a:br>
            <a:r>
              <a:rPr lang="en-US" sz="2800" dirty="0">
                <a:solidFill>
                  <a:schemeClr val="bg1"/>
                </a:solidFill>
              </a:rPr>
              <a:t/>
            </a:r>
            <a:br>
              <a:rPr lang="en-US" sz="2800" dirty="0">
                <a:solidFill>
                  <a:schemeClr val="bg1"/>
                </a:solidFill>
              </a:rPr>
            </a:br>
            <a:endParaRPr lang="en-US" sz="2800" dirty="0">
              <a:solidFill>
                <a:schemeClr val="bg1"/>
              </a:solidFill>
            </a:endParaRPr>
          </a:p>
        </p:txBody>
      </p:sp>
      <p:sp>
        <p:nvSpPr>
          <p:cNvPr id="3" name="Content Placeholder 2"/>
          <p:cNvSpPr>
            <a:spLocks noGrp="1"/>
          </p:cNvSpPr>
          <p:nvPr>
            <p:ph idx="1"/>
          </p:nvPr>
        </p:nvSpPr>
        <p:spPr>
          <a:xfrm>
            <a:off x="381000" y="1600199"/>
            <a:ext cx="8229600" cy="5029200"/>
          </a:xfrm>
        </p:spPr>
        <p:txBody>
          <a:bodyPr>
            <a:normAutofit lnSpcReduction="10000"/>
          </a:bodyPr>
          <a:lstStyle/>
          <a:p>
            <a:pPr marL="0" indent="0" algn="ctr">
              <a:buNone/>
            </a:pPr>
            <a:r>
              <a:rPr lang="en-US" b="1" dirty="0" smtClean="0">
                <a:solidFill>
                  <a:prstClr val="black"/>
                </a:solidFill>
              </a:rPr>
              <a:t>Goal of traditional developmental reading and developmental writing courses:</a:t>
            </a:r>
          </a:p>
          <a:p>
            <a:pPr marL="457200" lvl="1" indent="0" algn="ctr">
              <a:buNone/>
            </a:pPr>
            <a:r>
              <a:rPr lang="en-US" sz="3200" b="1" dirty="0" smtClean="0">
                <a:solidFill>
                  <a:srgbClr val="7030A0"/>
                </a:solidFill>
              </a:rPr>
              <a:t>For students to pass the developmental courses and to </a:t>
            </a:r>
            <a:r>
              <a:rPr lang="en-US" sz="3200" b="1" i="1" u="sng" dirty="0" smtClean="0">
                <a:solidFill>
                  <a:srgbClr val="7030A0"/>
                </a:solidFill>
              </a:rPr>
              <a:t>be ready </a:t>
            </a:r>
            <a:r>
              <a:rPr lang="en-US" sz="3200" b="1" dirty="0" smtClean="0">
                <a:solidFill>
                  <a:srgbClr val="7030A0"/>
                </a:solidFill>
              </a:rPr>
              <a:t>for English 101</a:t>
            </a:r>
          </a:p>
          <a:p>
            <a:pPr marL="457200" lvl="1" indent="0" algn="ctr">
              <a:buNone/>
            </a:pPr>
            <a:endParaRPr lang="en-US" b="1" i="1" dirty="0" smtClean="0">
              <a:solidFill>
                <a:srgbClr val="7030A0"/>
              </a:solidFill>
            </a:endParaRPr>
          </a:p>
          <a:p>
            <a:pPr marL="457200" lvl="1" indent="0" algn="ctr">
              <a:buNone/>
            </a:pPr>
            <a:endParaRPr lang="en-US" b="1" i="1" dirty="0" smtClean="0">
              <a:solidFill>
                <a:srgbClr val="7030A0"/>
              </a:solidFill>
            </a:endParaRPr>
          </a:p>
          <a:p>
            <a:pPr marL="0" indent="0" algn="ctr">
              <a:buNone/>
            </a:pPr>
            <a:r>
              <a:rPr lang="en-US" b="1" dirty="0" smtClean="0"/>
              <a:t>Goal of an ALP developmental class:</a:t>
            </a:r>
          </a:p>
          <a:p>
            <a:pPr marL="0" indent="0" algn="ctr">
              <a:buNone/>
            </a:pPr>
            <a:r>
              <a:rPr lang="en-US" b="1" dirty="0" smtClean="0">
                <a:solidFill>
                  <a:srgbClr val="7030A0"/>
                </a:solidFill>
              </a:rPr>
              <a:t>For students </a:t>
            </a:r>
            <a:r>
              <a:rPr lang="en-US" b="1" i="1" u="sng" dirty="0" smtClean="0">
                <a:solidFill>
                  <a:srgbClr val="7030A0"/>
                </a:solidFill>
              </a:rPr>
              <a:t>to pass </a:t>
            </a:r>
            <a:r>
              <a:rPr lang="en-US" b="1" dirty="0" smtClean="0">
                <a:solidFill>
                  <a:srgbClr val="7030A0"/>
                </a:solidFill>
              </a:rPr>
              <a:t>English 101</a:t>
            </a:r>
          </a:p>
          <a:p>
            <a:pPr marL="0" indent="0" algn="ctr">
              <a:buNone/>
            </a:pPr>
            <a:endParaRPr lang="en-US" b="1" dirty="0" smtClean="0">
              <a:solidFill>
                <a:srgbClr val="7030A0"/>
              </a:solidFill>
            </a:endParaRPr>
          </a:p>
          <a:p>
            <a:pPr marL="0" indent="0" algn="ctr">
              <a:buNone/>
            </a:pPr>
            <a:r>
              <a:rPr lang="en-US" b="1" dirty="0" smtClean="0"/>
              <a:t>This Changes Everything!</a:t>
            </a:r>
          </a:p>
          <a:p>
            <a:pPr marL="0" indent="0">
              <a:buNone/>
            </a:pPr>
            <a:endParaRPr lang="en-US" dirty="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81018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219200"/>
          </a:xfrm>
          <a:prstGeom prst="rect">
            <a:avLst/>
          </a:prstGeom>
          <a:solidFill>
            <a:srgbClr val="6FAC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714" name="Rectangle 25"/>
          <p:cNvSpPr>
            <a:spLocks/>
          </p:cNvSpPr>
          <p:nvPr/>
        </p:nvSpPr>
        <p:spPr bwMode="auto">
          <a:xfrm>
            <a:off x="0" y="228601"/>
            <a:ext cx="9144000" cy="507831"/>
          </a:xfrm>
          <a:prstGeom prst="rect">
            <a:avLst/>
          </a:prstGeom>
          <a:noFill/>
          <a:ln w="9525">
            <a:noFill/>
            <a:miter lim="800000"/>
            <a:headEnd/>
            <a:tailEnd/>
          </a:ln>
        </p:spPr>
        <p:txBody>
          <a:bodyPr wrap="square" lIns="38100" tIns="38100" rIns="38100" bIns="38100">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Calibri"/>
                <a:ea typeface="Arial" charset="0"/>
                <a:cs typeface="Arial" charset="0"/>
                <a:sym typeface="Arial" charset="0"/>
              </a:rPr>
              <a:t>Why CCBC integrated reading and writing in ALP</a:t>
            </a:r>
          </a:p>
        </p:txBody>
      </p:sp>
      <p:sp>
        <p:nvSpPr>
          <p:cNvPr id="6" name="TextBox 5"/>
          <p:cNvSpPr txBox="1"/>
          <p:nvPr/>
        </p:nvSpPr>
        <p:spPr>
          <a:xfrm>
            <a:off x="171450" y="1295400"/>
            <a:ext cx="8772525" cy="5533823"/>
          </a:xfrm>
          <a:prstGeom prst="rect">
            <a:avLst/>
          </a:prstGeom>
          <a:noFill/>
        </p:spPr>
        <p:txBody>
          <a:bodyPr wrap="square" rtlCol="0">
            <a:spAutoFit/>
          </a:bodyPr>
          <a:lstStyle/>
          <a:p>
            <a:pPr marL="342900" marR="0" lvl="0" indent="-3429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endParaRPr kumimoji="0" lang="en-US" sz="24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ALP had reached 80% scale-up system-wide, but had stalled.</a:t>
            </a:r>
          </a:p>
          <a:p>
            <a:pPr marL="342900" marR="0" lvl="0" indent="-3429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After studying the problem, the main obstacles to full scale were:</a:t>
            </a:r>
          </a:p>
          <a:p>
            <a:pPr marL="800100" marR="0" lvl="1" indent="-3429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Requirement that students with a dev. reading placement take a 4-hr (nonrelated,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stand-alone</a:t>
            </a:r>
            <a:r>
              <a:rPr kumimoji="0" lang="en-US" sz="2400" b="0" i="0" u="none" strike="noStrike" kern="1200" cap="none" spc="0" normalizeH="0" baseline="0" noProof="0" dirty="0">
                <a:ln>
                  <a:noFill/>
                </a:ln>
                <a:solidFill>
                  <a:prstClr val="black"/>
                </a:solidFill>
                <a:effectLst/>
                <a:uLnTx/>
                <a:uFillTx/>
                <a:latin typeface="Calibri"/>
                <a:ea typeface="+mn-ea"/>
                <a:cs typeface="+mn-cs"/>
              </a:rPr>
              <a:t>) reading course in addition to the 6-hr ALP sequence  (Total of 10 hrs.)</a:t>
            </a:r>
          </a:p>
          <a:p>
            <a:pPr marL="800100" marR="0" lvl="1" indent="-3429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Part-time students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were affected </a:t>
            </a:r>
            <a:r>
              <a:rPr kumimoji="0" lang="en-US" sz="2400" b="0" i="0" u="none" strike="noStrike" kern="1200" cap="none" spc="0" normalizeH="0" baseline="0" noProof="0" dirty="0">
                <a:ln>
                  <a:noFill/>
                </a:ln>
                <a:solidFill>
                  <a:prstClr val="black"/>
                </a:solidFill>
                <a:effectLst/>
                <a:uLnTx/>
                <a:uFillTx/>
                <a:latin typeface="Calibri"/>
                <a:ea typeface="+mn-ea"/>
                <a:cs typeface="+mn-cs"/>
              </a:rPr>
              <a:t>the most by this—89% of our students are part-time.  Most part-time students take 9 or fewer credit hours each semester.</a:t>
            </a:r>
          </a:p>
          <a:p>
            <a:pPr marL="342900" marR="0" lvl="0" indent="-342900" algn="l" defTabSz="914400" rtl="0" eaLnBrk="1" fontAlgn="auto" latinLnBrk="0" hangingPunct="1">
              <a:lnSpc>
                <a:spcPct val="130000"/>
              </a:lnSpc>
              <a:spcBef>
                <a:spcPts val="0"/>
              </a:spcBef>
              <a:spcAft>
                <a:spcPts val="0"/>
              </a:spcAft>
              <a:buClrTx/>
              <a:buSzPct val="65000"/>
              <a:buFont typeface="Wingdings" panose="05000000000000000000" pitchFamily="2" charset="2"/>
              <a:buChar char="q"/>
              <a:tabLst/>
              <a:defRPr/>
            </a:pPr>
            <a:endParaRPr kumimoji="0" lang="en-US" sz="2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30000"/>
              </a:lnSpc>
              <a:spcBef>
                <a:spcPts val="0"/>
              </a:spcBef>
              <a:spcAft>
                <a:spcPts val="0"/>
              </a:spcAft>
              <a:buClrTx/>
              <a:buSzPct val="65000"/>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9401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White w/line">
  <a:themeElements>
    <a:clrScheme name="White w/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w/line">
      <a:majorFont>
        <a:latin typeface="Times"/>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DB01D"/>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8DB01D"/>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White w/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AmericasCharities_PPT_TEMPLATE_160511">
  <a:themeElements>
    <a:clrScheme name="Custom 2">
      <a:dk1>
        <a:srgbClr val="000000"/>
      </a:dk1>
      <a:lt1>
        <a:srgbClr val="FFFFFF"/>
      </a:lt1>
      <a:dk2>
        <a:srgbClr val="42BECA"/>
      </a:dk2>
      <a:lt2>
        <a:srgbClr val="0065A4"/>
      </a:lt2>
      <a:accent1>
        <a:srgbClr val="ADAFB2"/>
      </a:accent1>
      <a:accent2>
        <a:srgbClr val="646464"/>
      </a:accent2>
      <a:accent3>
        <a:srgbClr val="3C3C3C"/>
      </a:accent3>
      <a:accent4>
        <a:srgbClr val="42BECA"/>
      </a:accent4>
      <a:accent5>
        <a:srgbClr val="0065A4"/>
      </a:accent5>
      <a:accent6>
        <a:srgbClr val="42BECA"/>
      </a:accent6>
      <a:hlink>
        <a:srgbClr val="0065A4"/>
      </a:hlink>
      <a:folHlink>
        <a:srgbClr val="0065A4"/>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93D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ustom 2">
    <a:dk1>
      <a:srgbClr val="000000"/>
    </a:dk1>
    <a:lt1>
      <a:srgbClr val="FFFFFF"/>
    </a:lt1>
    <a:dk2>
      <a:srgbClr val="42BECA"/>
    </a:dk2>
    <a:lt2>
      <a:srgbClr val="0065A4"/>
    </a:lt2>
    <a:accent1>
      <a:srgbClr val="ADAFB2"/>
    </a:accent1>
    <a:accent2>
      <a:srgbClr val="646464"/>
    </a:accent2>
    <a:accent3>
      <a:srgbClr val="3C3C3C"/>
    </a:accent3>
    <a:accent4>
      <a:srgbClr val="42BECA"/>
    </a:accent4>
    <a:accent5>
      <a:srgbClr val="0065A4"/>
    </a:accent5>
    <a:accent6>
      <a:srgbClr val="42BECA"/>
    </a:accent6>
    <a:hlink>
      <a:srgbClr val="0065A4"/>
    </a:hlink>
    <a:folHlink>
      <a:srgbClr val="0065A4"/>
    </a:folHlink>
  </a:clrScheme>
</a:themeOverride>
</file>

<file path=docProps/app.xml><?xml version="1.0" encoding="utf-8"?>
<Properties xmlns="http://schemas.openxmlformats.org/officeDocument/2006/extended-properties" xmlns:vt="http://schemas.openxmlformats.org/officeDocument/2006/docPropsVTypes">
  <TotalTime>3688</TotalTime>
  <Words>2445</Words>
  <Application>Microsoft Office PowerPoint</Application>
  <PresentationFormat>On-screen Show (4:3)</PresentationFormat>
  <Paragraphs>526</Paragraphs>
  <Slides>50</Slides>
  <Notes>40</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50</vt:i4>
      </vt:variant>
    </vt:vector>
  </HeadingPairs>
  <TitlesOfParts>
    <vt:vector size="73" baseType="lpstr">
      <vt:lpstr>ＭＳ Ｐゴシック</vt:lpstr>
      <vt:lpstr>Arial</vt:lpstr>
      <vt:lpstr>Arial Black</vt:lpstr>
      <vt:lpstr>Calibri</vt:lpstr>
      <vt:lpstr>Cambria</vt:lpstr>
      <vt:lpstr>Franklin Gothic Book</vt:lpstr>
      <vt:lpstr>Gill Sans</vt:lpstr>
      <vt:lpstr>Times</vt:lpstr>
      <vt:lpstr>Times New Roman</vt:lpstr>
      <vt:lpstr>Wingdings</vt:lpstr>
      <vt:lpstr>ヒラギノ明朝 ProN W3</vt:lpstr>
      <vt:lpstr>ヒラギノ角ゴ Pro W3</vt:lpstr>
      <vt:lpstr>ヒラギノ角ゴ ProN W3</vt:lpstr>
      <vt:lpstr>ヒラギノ角ゴ ProN W6</vt:lpstr>
      <vt:lpstr>Office Theme</vt:lpstr>
      <vt:lpstr>2_Office Theme</vt:lpstr>
      <vt:lpstr>3_Office Theme</vt:lpstr>
      <vt:lpstr>1_White w/line</vt:lpstr>
      <vt:lpstr>1_Office Theme</vt:lpstr>
      <vt:lpstr>5_Office Theme</vt:lpstr>
      <vt:lpstr>7_Office Theme</vt:lpstr>
      <vt:lpstr>8_Office Theme</vt:lpstr>
      <vt:lpstr>2_AmericasCharities_PPT_TEMPLATE_160511</vt:lpstr>
      <vt:lpstr>PowerPoint Presentation</vt:lpstr>
      <vt:lpstr>Who’s in the Room?</vt:lpstr>
      <vt:lpstr>Workshop Agenda</vt:lpstr>
      <vt:lpstr>PowerPoint Presentation</vt:lpstr>
      <vt:lpstr>PowerPoint Presentation</vt:lpstr>
      <vt:lpstr>PowerPoint Presentation</vt:lpstr>
      <vt:lpstr>PowerPoint Presentation</vt:lpstr>
      <vt:lpstr> How does an ALP developmental class  differ from traditional developmental reading and developmental writing courses?  </vt:lpstr>
      <vt:lpstr>PowerPoint Presentation</vt:lpstr>
      <vt:lpstr>Details of the new ALP IRW model</vt:lpstr>
      <vt:lpstr>PowerPoint Presentation</vt:lpstr>
      <vt:lpstr>PowerPoint Presentation</vt:lpstr>
      <vt:lpstr>PowerPoint Presentation</vt:lpstr>
      <vt:lpstr>PowerPoint Presentation</vt:lpstr>
      <vt:lpstr>ALP Course Formats and Plans</vt:lpstr>
      <vt:lpstr>ALP Essential Elements:  Backward Curriculum Design</vt:lpstr>
      <vt:lpstr>Former Curriculum Approach in Developmental Writing and Reading Courses</vt:lpstr>
      <vt:lpstr>Backward Curriculum Approach in Developmental Writing and Reading Courses</vt:lpstr>
      <vt:lpstr>ALP Essential Elements:  True Integration of Reading, Writing, and Critical Thinking</vt:lpstr>
      <vt:lpstr>The Power of Integrating Reading and Writing for Developmental Students</vt:lpstr>
      <vt:lpstr>An “Additive” Approach to Integration (not IRW)</vt:lpstr>
      <vt:lpstr>The “Additive” Approach (not IRW)</vt:lpstr>
      <vt:lpstr>Components of Additive Approach</vt:lpstr>
      <vt:lpstr>Challenge of Additive Approach</vt:lpstr>
      <vt:lpstr>An “Integrative” Approach to Course Design (IRW)</vt:lpstr>
      <vt:lpstr>Strategies Used in “Integrative” Courses</vt:lpstr>
      <vt:lpstr>What does an integrative course look like?</vt:lpstr>
      <vt:lpstr>Pedagogical Principles of IRW</vt:lpstr>
      <vt:lpstr>Katie Hern: Chabot College and Co-Founder of the California Acceleration Project </vt:lpstr>
      <vt:lpstr>Sugie Goen-Salter: San Francisco State University</vt:lpstr>
      <vt:lpstr>ALP Essentials: Aligning the Co-Requisite Courses </vt:lpstr>
      <vt:lpstr>Using Theme-Based Units </vt:lpstr>
      <vt:lpstr> Start at the End  (Backward Design):  ● What is the essay topic?  ● What are the essential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Gentrification Unit and Template</vt:lpstr>
      <vt:lpstr>Creating Theme-Based Teaching Units:  Your Turn </vt:lpstr>
      <vt:lpstr>Sharing Theme-Based Teaching Units</vt:lpstr>
      <vt:lpstr>PowerPoint Presentation</vt:lpstr>
      <vt:lpstr>PowerPoint Presentation</vt:lpstr>
    </vt:vector>
  </TitlesOfParts>
  <Company>CCBC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Gabriel, Susan L.</cp:lastModifiedBy>
  <cp:revision>155</cp:revision>
  <cp:lastPrinted>2016-06-06T13:03:20Z</cp:lastPrinted>
  <dcterms:created xsi:type="dcterms:W3CDTF">2014-06-03T17:41:37Z</dcterms:created>
  <dcterms:modified xsi:type="dcterms:W3CDTF">2018-06-12T15:51:32Z</dcterms:modified>
</cp:coreProperties>
</file>