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61" r:id="rId3"/>
    <p:sldId id="287" r:id="rId4"/>
    <p:sldId id="259" r:id="rId5"/>
    <p:sldId id="269" r:id="rId6"/>
    <p:sldId id="270" r:id="rId7"/>
    <p:sldId id="282" r:id="rId8"/>
    <p:sldId id="286" r:id="rId9"/>
    <p:sldId id="277" r:id="rId10"/>
    <p:sldId id="275" r:id="rId11"/>
    <p:sldId id="273" r:id="rId12"/>
    <p:sldId id="266" r:id="rId13"/>
    <p:sldId id="288" r:id="rId14"/>
    <p:sldId id="28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72" autoAdjust="0"/>
    <p:restoredTop sz="84800" autoAdjust="0"/>
  </p:normalViewPr>
  <p:slideViewPr>
    <p:cSldViewPr snapToGrid="0">
      <p:cViewPr varScale="1">
        <p:scale>
          <a:sx n="75" d="100"/>
          <a:sy n="75" d="100"/>
        </p:scale>
        <p:origin x="60" y="49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3154" y="3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C12790-A7A0-4BCE-AD3B-14EABF7F1679}" type="datetimeFigureOut">
              <a:rPr lang="en-US" smtClean="0"/>
              <a:t>6/3/2019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F7CDB8-CE14-4FA6-9A1E-6D53D72E61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3153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7CDB8-CE14-4FA6-9A1E-6D53D72E61E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1058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D40917-0A9A-44CC-9037-5CAA75064AE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3712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7CDB8-CE14-4FA6-9A1E-6D53D72E61E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331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Snowball fight</a:t>
            </a:r>
          </a:p>
          <a:p>
            <a:endParaRPr lang="en-US" dirty="0"/>
          </a:p>
          <a:p>
            <a:r>
              <a:rPr lang="en-US" dirty="0"/>
              <a:t>Celebrate in public,</a:t>
            </a:r>
            <a:r>
              <a:rPr lang="en-US" baseline="0" dirty="0"/>
              <a:t> criticize in private.</a:t>
            </a:r>
          </a:p>
          <a:p>
            <a:r>
              <a:rPr lang="en-US" baseline="0" dirty="0" err="1"/>
              <a:t>PollEverywhere</a:t>
            </a:r>
            <a:r>
              <a:rPr lang="en-US" baseline="0" dirty="0"/>
              <a:t> or Canvas Ungraded Survey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7CDB8-CE14-4FA6-9A1E-6D53D72E61E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0953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Speed Dating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F7CDB8-CE14-4FA6-9A1E-6D53D72E61E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5211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Random Groups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F7CDB8-CE14-4FA6-9A1E-6D53D72E61E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6866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Group Shuffle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F7CDB8-CE14-4FA6-9A1E-6D53D72E61E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4361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B0E9E-FE97-4182-BAC3-2682CAAF8A02}" type="datetimeFigureOut">
              <a:rPr lang="en-US" smtClean="0"/>
              <a:t>6/3/2019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409F2-733A-460A-B7EC-20B89826FC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654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B0E9E-FE97-4182-BAC3-2682CAAF8A02}" type="datetimeFigureOut">
              <a:rPr lang="en-US" smtClean="0"/>
              <a:t>6/3/2019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409F2-733A-460A-B7EC-20B89826FC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362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B0E9E-FE97-4182-BAC3-2682CAAF8A02}" type="datetimeFigureOut">
              <a:rPr lang="en-US" smtClean="0"/>
              <a:t>6/3/2019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409F2-733A-460A-B7EC-20B89826FCA8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841252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B0E9E-FE97-4182-BAC3-2682CAAF8A02}" type="datetimeFigureOut">
              <a:rPr lang="en-US" smtClean="0"/>
              <a:t>6/3/2019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409F2-733A-460A-B7EC-20B89826FC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5142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B0E9E-FE97-4182-BAC3-2682CAAF8A02}" type="datetimeFigureOut">
              <a:rPr lang="en-US" smtClean="0"/>
              <a:t>6/3/2019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409F2-733A-460A-B7EC-20B89826FCA8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926436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B0E9E-FE97-4182-BAC3-2682CAAF8A02}" type="datetimeFigureOut">
              <a:rPr lang="en-US" smtClean="0"/>
              <a:t>6/3/2019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409F2-733A-460A-B7EC-20B89826FC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5159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B0E9E-FE97-4182-BAC3-2682CAAF8A02}" type="datetimeFigureOut">
              <a:rPr lang="en-US" smtClean="0"/>
              <a:t>6/3/2019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409F2-733A-460A-B7EC-20B89826FC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3046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B0E9E-FE97-4182-BAC3-2682CAAF8A02}" type="datetimeFigureOut">
              <a:rPr lang="en-US" smtClean="0"/>
              <a:t>6/3/2019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409F2-733A-460A-B7EC-20B89826FC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346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B0E9E-FE97-4182-BAC3-2682CAAF8A02}" type="datetimeFigureOut">
              <a:rPr lang="en-US" smtClean="0"/>
              <a:t>6/3/2019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409F2-733A-460A-B7EC-20B89826FC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960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B0E9E-FE97-4182-BAC3-2682CAAF8A02}" type="datetimeFigureOut">
              <a:rPr lang="en-US" smtClean="0"/>
              <a:t>6/3/2019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409F2-733A-460A-B7EC-20B89826FC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862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B0E9E-FE97-4182-BAC3-2682CAAF8A02}" type="datetimeFigureOut">
              <a:rPr lang="en-US" smtClean="0"/>
              <a:t>6/3/2019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409F2-733A-460A-B7EC-20B89826FC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910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B0E9E-FE97-4182-BAC3-2682CAAF8A02}" type="datetimeFigureOut">
              <a:rPr lang="en-US" smtClean="0"/>
              <a:t>6/3/2019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409F2-733A-460A-B7EC-20B89826FC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661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B0E9E-FE97-4182-BAC3-2682CAAF8A02}" type="datetimeFigureOut">
              <a:rPr lang="en-US" smtClean="0"/>
              <a:t>6/3/2019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409F2-733A-460A-B7EC-20B89826FC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822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B0E9E-FE97-4182-BAC3-2682CAAF8A02}" type="datetimeFigureOut">
              <a:rPr lang="en-US" smtClean="0"/>
              <a:t>6/3/2019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409F2-733A-460A-B7EC-20B89826FC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728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B0E9E-FE97-4182-BAC3-2682CAAF8A02}" type="datetimeFigureOut">
              <a:rPr lang="en-US" smtClean="0"/>
              <a:t>6/3/2019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409F2-733A-460A-B7EC-20B89826FC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404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B0E9E-FE97-4182-BAC3-2682CAAF8A02}" type="datetimeFigureOut">
              <a:rPr lang="en-US" smtClean="0"/>
              <a:t>6/3/2019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409F2-733A-460A-B7EC-20B89826FC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786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7B0E9E-FE97-4182-BAC3-2682CAAF8A02}" type="datetimeFigureOut">
              <a:rPr lang="en-US" smtClean="0"/>
              <a:t>6/3/2019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A7409F2-733A-460A-B7EC-20B89826FC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132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Rachel.Polakoski@gcccd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app.box.com/s/tn35gd0p6psqn1602a8malaqdx8i3r5w/folder/50236226081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alp-deved.org/wp-content/uploads/2013/08/California-Acceleration-Project-Instructional-Design-Principles.pd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cid:cb9b4f5e-3501-4530-b51a-430ad546976a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cid:ac70fe4d-4449-47ee-940b-6ac34f518466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37590A-EBE4-4E97-A820-294F9F2D2A6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Troubleshooting Common Problems in the Math Classroom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9D8A08-5AB9-4459-882F-02C75B1C87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02424" y="4050836"/>
            <a:ext cx="7588120" cy="1444898"/>
          </a:xfrm>
        </p:spPr>
        <p:txBody>
          <a:bodyPr>
            <a:noAutofit/>
          </a:bodyPr>
          <a:lstStyle/>
          <a:p>
            <a:r>
              <a:rPr lang="en-US" sz="2200" dirty="0" smtClean="0"/>
              <a:t>Conference on Acceleration in Developmental Education</a:t>
            </a:r>
            <a:endParaRPr lang="en-US" sz="2200" dirty="0"/>
          </a:p>
          <a:p>
            <a:r>
              <a:rPr lang="en-US" sz="2200" dirty="0" smtClean="0"/>
              <a:t>June 6, 2019</a:t>
            </a:r>
            <a:endParaRPr lang="en-US" sz="2200" dirty="0"/>
          </a:p>
          <a:p>
            <a:r>
              <a:rPr lang="en-US" sz="2200" dirty="0"/>
              <a:t>Rachel Polakoski</a:t>
            </a:r>
          </a:p>
          <a:p>
            <a:r>
              <a:rPr lang="en-US" sz="2200" dirty="0"/>
              <a:t>Cuyamaca College</a:t>
            </a:r>
          </a:p>
          <a:p>
            <a:r>
              <a:rPr lang="en-US" sz="2200" dirty="0">
                <a:hlinkClick r:id="rId3"/>
              </a:rPr>
              <a:t>Rachel.Polakoski@gcccd.edu</a:t>
            </a:r>
            <a:r>
              <a:rPr lang="en-US" sz="2200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9986977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E353D0-1338-4EA6-8097-56943CE06D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Classroom Scenario #3 – Keeping Students Engaged and On Task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FBC2C7-C43C-4D39-9C7E-AFEF0B3BE1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400" dirty="0"/>
              <a:t>It is midway through the semester and the students are now more comfortable in the classroom. You notice that when students enter groups, there is a lot of socializing happening, and not a lot of work.  </a:t>
            </a:r>
          </a:p>
          <a:p>
            <a:r>
              <a:rPr lang="en-US" sz="2400" dirty="0"/>
              <a:t>How can you motivate groups to stay focused and on task during group work?</a:t>
            </a:r>
          </a:p>
          <a:p>
            <a:pPr lvl="1"/>
            <a:r>
              <a:rPr lang="en-US" sz="2400" dirty="0"/>
              <a:t>Low stakes accountability mechanisms:</a:t>
            </a:r>
          </a:p>
          <a:p>
            <a:pPr lvl="2"/>
            <a:r>
              <a:rPr lang="en-US" sz="2200" dirty="0"/>
              <a:t>Paper Exchange/People Mover</a:t>
            </a:r>
          </a:p>
          <a:p>
            <a:pPr lvl="2"/>
            <a:r>
              <a:rPr lang="en-US" sz="2200" dirty="0"/>
              <a:t>Whole Class Quiz</a:t>
            </a:r>
          </a:p>
          <a:p>
            <a:pPr lvl="2"/>
            <a:r>
              <a:rPr lang="en-US" sz="2200" dirty="0"/>
              <a:t>Group Quiz with a Pencil Drop</a:t>
            </a:r>
          </a:p>
          <a:p>
            <a:pPr lvl="1"/>
            <a:r>
              <a:rPr lang="en-US" sz="2400" dirty="0"/>
              <a:t>Victim vs. Creator Mindset (AD)</a:t>
            </a:r>
          </a:p>
          <a:p>
            <a:pPr lvl="2"/>
            <a:endParaRPr lang="en-US" sz="2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6516" y="3689872"/>
            <a:ext cx="4080735" cy="3060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857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0D9DC5-3D5E-4A95-945C-20C13F59C5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Classroom Scenario #4 – Students Showing Up Late for Class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261387-CE2C-47F6-8953-B1B4DF6F64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Students trickle into class over the first thirty minutes of class.</a:t>
            </a:r>
          </a:p>
          <a:p>
            <a:r>
              <a:rPr lang="en-US" sz="2400" dirty="0"/>
              <a:t>What can you do to motivate students to show up on time to class?</a:t>
            </a:r>
          </a:p>
          <a:p>
            <a:pPr lvl="1"/>
            <a:r>
              <a:rPr lang="en-US" sz="2400" dirty="0"/>
              <a:t>Review before a quiz/Speed Dating</a:t>
            </a:r>
          </a:p>
          <a:p>
            <a:pPr lvl="1"/>
            <a:r>
              <a:rPr lang="en-US" sz="2400" dirty="0"/>
              <a:t>Welcoming late students &amp; follow up conversations (AD)</a:t>
            </a:r>
          </a:p>
        </p:txBody>
      </p:sp>
    </p:spTree>
    <p:extLst>
      <p:ext uri="{BB962C8B-B14F-4D97-AF65-F5344CB8AC3E}">
        <p14:creationId xmlns:p14="http://schemas.microsoft.com/office/powerpoint/2010/main" val="1973150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F7EBC-2593-48E3-A1FC-B544770AF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Toolbox of Strategies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E0CA7C-5FDC-4915-9C30-6DA5A872D7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hlinkClick r:id="rId2"/>
              </a:rPr>
              <a:t>https://app.box.com/s/tn35gd0p6psqn1602a8malaqdx8i3r5w/folder/50236226081</a:t>
            </a:r>
            <a:r>
              <a:rPr lang="en-US" sz="2400" dirty="0"/>
              <a:t> </a:t>
            </a:r>
          </a:p>
          <a:p>
            <a:r>
              <a:rPr lang="en-US" sz="2400" dirty="0"/>
              <a:t>Other tips and tricks</a:t>
            </a:r>
          </a:p>
          <a:p>
            <a:pPr lvl="1"/>
            <a:r>
              <a:rPr lang="en-US" sz="2400" dirty="0"/>
              <a:t>Group </a:t>
            </a:r>
            <a:r>
              <a:rPr lang="en-US" sz="2400" dirty="0" smtClean="0"/>
              <a:t>cards – see toolbox link for </a:t>
            </a:r>
            <a:r>
              <a:rPr lang="en-US" sz="2400" dirty="0" err="1" smtClean="0"/>
              <a:t>printables</a:t>
            </a:r>
            <a:r>
              <a:rPr lang="en-US" sz="2400" dirty="0" smtClean="0"/>
              <a:t>!</a:t>
            </a:r>
            <a:endParaRPr lang="en-US" sz="2400" dirty="0"/>
          </a:p>
          <a:p>
            <a:pPr lvl="1"/>
            <a:r>
              <a:rPr lang="en-US" sz="2400" dirty="0"/>
              <a:t>Classroom map drawn on the board</a:t>
            </a:r>
          </a:p>
          <a:p>
            <a:pPr lvl="1"/>
            <a:r>
              <a:rPr lang="en-US" sz="2400" dirty="0"/>
              <a:t>Random group selector</a:t>
            </a:r>
          </a:p>
          <a:p>
            <a:pPr lvl="1"/>
            <a:r>
              <a:rPr lang="en-US" sz="2400" dirty="0"/>
              <a:t>Signal to call the class back to order</a:t>
            </a:r>
          </a:p>
          <a:p>
            <a:pPr lvl="1"/>
            <a:r>
              <a:rPr lang="en-US" sz="2400" dirty="0"/>
              <a:t>Timer</a:t>
            </a:r>
          </a:p>
        </p:txBody>
      </p:sp>
    </p:spTree>
    <p:extLst>
      <p:ext uri="{BB962C8B-B14F-4D97-AF65-F5344CB8AC3E}">
        <p14:creationId xmlns:p14="http://schemas.microsoft.com/office/powerpoint/2010/main" val="4173355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 Card Sample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093" y="1643525"/>
            <a:ext cx="7677150" cy="491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820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500" dirty="0" smtClean="0"/>
              <a:t>This presentation has been made available through CADE.</a:t>
            </a:r>
          </a:p>
          <a:p>
            <a:endParaRPr lang="en-US" sz="2500" dirty="0"/>
          </a:p>
          <a:p>
            <a:r>
              <a:rPr lang="en-US" sz="2500" dirty="0" smtClean="0"/>
              <a:t>Contact me:</a:t>
            </a:r>
          </a:p>
          <a:p>
            <a:pPr marL="457200" lvl="1" indent="0">
              <a:buNone/>
            </a:pPr>
            <a:r>
              <a:rPr lang="en-US" sz="2500" dirty="0" smtClean="0"/>
              <a:t>Rachel.Polakoski@gcccd.edu</a:t>
            </a:r>
          </a:p>
          <a:p>
            <a:pPr marL="457200" lvl="1" indent="0">
              <a:buNone/>
            </a:pPr>
            <a:r>
              <a:rPr lang="en-US" sz="2500" dirty="0" smtClean="0"/>
              <a:t>Cuyamaca College in San Diego</a:t>
            </a:r>
          </a:p>
          <a:p>
            <a:endParaRPr lang="en-US" sz="2500" dirty="0"/>
          </a:p>
          <a:p>
            <a:r>
              <a:rPr lang="en-US" sz="2500" dirty="0" smtClean="0"/>
              <a:t>Thank you for coming!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3925323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 fontScale="90000"/>
          </a:bodyPr>
          <a:lstStyle/>
          <a:p>
            <a:pPr lvl="0"/>
            <a:r>
              <a:rPr lang="en-US" sz="4400" dirty="0">
                <a:latin typeface="Calibri"/>
                <a:cs typeface="Calibri"/>
              </a:rPr>
              <a:t>Paradigm Shift in Teaching &amp; Learning </a:t>
            </a:r>
            <a:r>
              <a:rPr lang="en-US" sz="2000" dirty="0">
                <a:latin typeface="Calibri"/>
                <a:cs typeface="Calibri"/>
              </a:rPr>
              <a:t/>
            </a:r>
            <a:br>
              <a:rPr lang="en-US" sz="2000" dirty="0">
                <a:latin typeface="Calibri"/>
                <a:cs typeface="Calibri"/>
              </a:rPr>
            </a:br>
            <a:r>
              <a:rPr lang="en-US" sz="3000" dirty="0">
                <a:latin typeface="Calibri"/>
                <a:cs typeface="Calibri"/>
              </a:rPr>
              <a:t/>
            </a:r>
            <a:br>
              <a:rPr lang="en-US" sz="3000" dirty="0">
                <a:latin typeface="Calibri"/>
                <a:cs typeface="Calibri"/>
              </a:rPr>
            </a:br>
            <a:r>
              <a:rPr lang="en-US" sz="3600" dirty="0">
                <a:latin typeface="Calibri"/>
                <a:cs typeface="Calibri"/>
              </a:rPr>
              <a:t/>
            </a:r>
            <a:br>
              <a:rPr lang="en-US" sz="3600" dirty="0">
                <a:latin typeface="Calibri"/>
                <a:cs typeface="Calibri"/>
              </a:rPr>
            </a:br>
            <a:r>
              <a:rPr lang="en-US" sz="3600" dirty="0">
                <a:latin typeface="Calibri"/>
                <a:cs typeface="Calibri"/>
              </a:rPr>
              <a:t/>
            </a:r>
            <a:br>
              <a:rPr lang="en-US" sz="3600" dirty="0">
                <a:latin typeface="Calibri"/>
                <a:cs typeface="Calibri"/>
              </a:rPr>
            </a:br>
            <a:endParaRPr lang="en-US" sz="3600" dirty="0">
              <a:latin typeface="Calibri"/>
              <a:cs typeface="Calibri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D642E0C-94EF-4B43-A9FC-7ECF3EA223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30594"/>
            <a:ext cx="8596668" cy="4610769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</a:pPr>
            <a:r>
              <a:rPr lang="en-US" sz="2000" dirty="0">
                <a:solidFill>
                  <a:schemeClr val="tx2"/>
                </a:solidFill>
                <a:cs typeface="Arial" panose="020B0604020202020204" pitchFamily="34" charset="0"/>
              </a:rPr>
              <a:t>The interactive math classroom founded on the </a:t>
            </a:r>
            <a:r>
              <a:rPr lang="en-US" sz="2000" dirty="0" smtClean="0">
                <a:solidFill>
                  <a:schemeClr val="tx2"/>
                </a:solidFill>
                <a:cs typeface="Arial" panose="020B0604020202020204" pitchFamily="34" charset="0"/>
                <a:hlinkClick r:id="rId3"/>
              </a:rPr>
              <a:t>California Acceleration Project </a:t>
            </a:r>
            <a:r>
              <a:rPr lang="en-US" sz="2000" dirty="0">
                <a:solidFill>
                  <a:schemeClr val="tx2"/>
                </a:solidFill>
                <a:cs typeface="Arial" panose="020B0604020202020204" pitchFamily="34" charset="0"/>
                <a:hlinkClick r:id="rId3"/>
              </a:rPr>
              <a:t>Design Principles</a:t>
            </a:r>
            <a:endParaRPr lang="en-US" sz="2000" dirty="0">
              <a:solidFill>
                <a:schemeClr val="tx2"/>
              </a:solidFill>
              <a:cs typeface="Arial" panose="020B0604020202020204" pitchFamily="34" charset="0"/>
            </a:endParaRPr>
          </a:p>
          <a:p>
            <a:pPr lvl="1">
              <a:spcAft>
                <a:spcPts val="1200"/>
              </a:spcAft>
            </a:pPr>
            <a:r>
              <a:rPr lang="en-US" sz="2000" dirty="0">
                <a:solidFill>
                  <a:schemeClr val="tx2"/>
                </a:solidFill>
                <a:cs typeface="Arial" panose="020B0604020202020204" pitchFamily="34" charset="0"/>
              </a:rPr>
              <a:t>Contextualized teaching and learning</a:t>
            </a:r>
          </a:p>
          <a:p>
            <a:pPr lvl="1">
              <a:spcAft>
                <a:spcPts val="1200"/>
              </a:spcAft>
            </a:pPr>
            <a:r>
              <a:rPr lang="en-US" sz="2000" dirty="0">
                <a:solidFill>
                  <a:schemeClr val="tx2"/>
                </a:solidFill>
                <a:cs typeface="Arial" panose="020B0604020202020204" pitchFamily="34" charset="0"/>
              </a:rPr>
              <a:t>Just-in-time remediation</a:t>
            </a:r>
          </a:p>
          <a:p>
            <a:pPr lvl="1">
              <a:spcAft>
                <a:spcPts val="1200"/>
              </a:spcAft>
            </a:pPr>
            <a:r>
              <a:rPr lang="en-US" sz="2000" dirty="0">
                <a:solidFill>
                  <a:schemeClr val="tx2"/>
                </a:solidFill>
                <a:cs typeface="Arial" panose="020B0604020202020204" pitchFamily="34" charset="0"/>
              </a:rPr>
              <a:t>Focus shifts from the teacher to the student</a:t>
            </a:r>
          </a:p>
          <a:p>
            <a:pPr lvl="1">
              <a:spcAft>
                <a:spcPts val="1200"/>
              </a:spcAft>
            </a:pPr>
            <a:r>
              <a:rPr lang="en-US" sz="2000" dirty="0">
                <a:solidFill>
                  <a:schemeClr val="tx2"/>
                </a:solidFill>
                <a:cs typeface="Arial" panose="020B0604020202020204" pitchFamily="34" charset="0"/>
              </a:rPr>
              <a:t>Productive struggle with brains-on activities</a:t>
            </a:r>
          </a:p>
          <a:p>
            <a:pPr lvl="1">
              <a:spcAft>
                <a:spcPts val="1200"/>
              </a:spcAft>
            </a:pPr>
            <a:r>
              <a:rPr lang="en-US" sz="2000" dirty="0">
                <a:solidFill>
                  <a:schemeClr val="tx2"/>
                </a:solidFill>
                <a:cs typeface="Arial" panose="020B0604020202020204" pitchFamily="34" charset="0"/>
              </a:rPr>
              <a:t>Teacher-guided discovery</a:t>
            </a:r>
          </a:p>
          <a:p>
            <a:pPr lvl="1">
              <a:spcAft>
                <a:spcPts val="1200"/>
              </a:spcAft>
            </a:pPr>
            <a:r>
              <a:rPr lang="en-US" sz="2000" dirty="0">
                <a:solidFill>
                  <a:schemeClr val="tx2"/>
                </a:solidFill>
                <a:cs typeface="Arial" panose="020B0604020202020204" pitchFamily="34" charset="0"/>
              </a:rPr>
              <a:t>Low stakes, collaborative practice</a:t>
            </a:r>
          </a:p>
          <a:p>
            <a:pPr lvl="1">
              <a:spcAft>
                <a:spcPts val="1200"/>
              </a:spcAft>
            </a:pPr>
            <a:r>
              <a:rPr lang="en-US" sz="2000" dirty="0">
                <a:solidFill>
                  <a:schemeClr val="tx2"/>
                </a:solidFill>
                <a:cs typeface="Arial" panose="020B0604020202020204" pitchFamily="34" charset="0"/>
              </a:rPr>
              <a:t>Intentional support for the affective domain</a:t>
            </a:r>
            <a:endParaRPr lang="en-US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1421" y="1934757"/>
            <a:ext cx="5280579" cy="3960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8066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FBDD38-D7B5-4D3B-A93A-0E55BD1726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focus as a teacher…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C42C11-7836-487C-B8C9-492DB6FEE9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500" dirty="0"/>
              <a:t>How do I engage students in a high-challenge, high-support curriculum while also attending to their fears and anxiety in the math classroom?</a:t>
            </a:r>
          </a:p>
          <a:p>
            <a:pPr lvl="1"/>
            <a:r>
              <a:rPr lang="en-US" sz="2500" dirty="0"/>
              <a:t>Keeping students engaged, on task and productively struggling</a:t>
            </a:r>
          </a:p>
          <a:p>
            <a:pPr lvl="1"/>
            <a:r>
              <a:rPr lang="en-US" sz="2500" dirty="0"/>
              <a:t>Communicating to students through my words and actions that I believe they are capable of college-level mathematical thinking</a:t>
            </a:r>
          </a:p>
        </p:txBody>
      </p:sp>
    </p:spTree>
    <p:extLst>
      <p:ext uri="{BB962C8B-B14F-4D97-AF65-F5344CB8AC3E}">
        <p14:creationId xmlns:p14="http://schemas.microsoft.com/office/powerpoint/2010/main" val="16313265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BF12B9-DE9A-437B-8CAF-DA4C827CB7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Changing Students Expectations - The Honeymoon Period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AAFC36-BF08-4667-9D0F-CFD10C22FC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828799"/>
            <a:ext cx="8596668" cy="4212563"/>
          </a:xfrm>
        </p:spPr>
        <p:txBody>
          <a:bodyPr>
            <a:normAutofit fontScale="77500" lnSpcReduction="20000"/>
          </a:bodyPr>
          <a:lstStyle/>
          <a:p>
            <a:r>
              <a:rPr lang="en-US" sz="2800" dirty="0"/>
              <a:t>First two weeks of school</a:t>
            </a:r>
          </a:p>
          <a:p>
            <a:r>
              <a:rPr lang="en-US" sz="2800" dirty="0"/>
              <a:t>Setting up classroom norms</a:t>
            </a:r>
          </a:p>
          <a:p>
            <a:pPr lvl="1"/>
            <a:r>
              <a:rPr lang="en-US" sz="2600" dirty="0"/>
              <a:t>Productive Struggle</a:t>
            </a:r>
          </a:p>
          <a:p>
            <a:pPr lvl="1"/>
            <a:r>
              <a:rPr lang="en-US" sz="2600" dirty="0"/>
              <a:t>Group work</a:t>
            </a:r>
          </a:p>
          <a:p>
            <a:pPr lvl="1"/>
            <a:r>
              <a:rPr lang="en-US" sz="2600" dirty="0"/>
              <a:t>Respectful communication</a:t>
            </a:r>
          </a:p>
          <a:p>
            <a:endParaRPr lang="en-US" sz="2800" dirty="0"/>
          </a:p>
          <a:p>
            <a:r>
              <a:rPr lang="en-US" sz="2800" dirty="0"/>
              <a:t>Pair-Share: Discuss with your neighbors. Do you do anything to help set classroom norms other than going through the syllabus?</a:t>
            </a:r>
          </a:p>
          <a:p>
            <a:r>
              <a:rPr lang="en-US" sz="2800" dirty="0"/>
              <a:t>Report out!</a:t>
            </a:r>
          </a:p>
          <a:p>
            <a:r>
              <a:rPr lang="en-US" sz="2800" dirty="0"/>
              <a:t>First Day Student Activity: What are all of the reasons you don’t like group work?</a:t>
            </a:r>
          </a:p>
        </p:txBody>
      </p:sp>
    </p:spTree>
    <p:extLst>
      <p:ext uri="{BB962C8B-B14F-4D97-AF65-F5344CB8AC3E}">
        <p14:creationId xmlns:p14="http://schemas.microsoft.com/office/powerpoint/2010/main" val="15196508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609316A9-990D-4EC3-A671-70EE5C1493A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9B0C6109-9159-49CA-AD7A-F9035539DB7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686F14F5-308C-4EB6-87AB-05DE9501B1A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BA032363-A188-47C5-9D59-9B788809DCD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2C4077DF-6BB9-4069-AD28-6B1664EBB06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1D2B8B50-3419-41ED-9A9F-3CF9EEBBD3F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5C640498-2E73-4FA2-BEB6-C3596A458C8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3240EEFC-4112-4C39-A816-C815774F6D6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ADF362B0-03EA-4800-9FAA-9F128587E42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0BA84559-2F4C-4795-9246-4C563F942DB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FA77A1AA-CA47-4A91-A0A1-0A8CE31A985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Isosceles Triangle 32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3" descr="Image">
            <a:extLst>
              <a:ext uri="{FF2B5EF4-FFF2-40B4-BE49-F238E27FC236}">
                <a16:creationId xmlns:a16="http://schemas.microsoft.com/office/drawing/2014/main" id="{6FC9CF61-4C38-4411-B30A-5C6D2309F4C7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8707" y="431602"/>
            <a:ext cx="9491537" cy="59863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576898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609316A9-990D-4EC3-A671-70EE5C1493A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9B0C6109-9159-49CA-AD7A-F9035539DB7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686F14F5-308C-4EB6-87AB-05DE9501B1A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BA032363-A188-47C5-9D59-9B788809DCD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2C4077DF-6BB9-4069-AD28-6B1664EBB06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1D2B8B50-3419-41ED-9A9F-3CF9EEBBD3F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5C640498-2E73-4FA2-BEB6-C3596A458C8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3240EEFC-4112-4C39-A816-C815774F6D6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ADF362B0-03EA-4800-9FAA-9F128587E42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0BA84559-2F4C-4795-9246-4C563F942DB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FA77A1AA-CA47-4A91-A0A1-0A8CE31A985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Isosceles Triangle 32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3" descr="Image">
            <a:extLst>
              <a:ext uri="{FF2B5EF4-FFF2-40B4-BE49-F238E27FC236}">
                <a16:creationId xmlns:a16="http://schemas.microsoft.com/office/drawing/2014/main" id="{1B26033D-F5CE-4B03-84C8-30B610451CE1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5664" y="168064"/>
            <a:ext cx="9428864" cy="63017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209235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7E1349-1945-4C8A-8CEF-C1EE587E86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Facilitation Note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92B249-2103-4D69-A2AC-36D31356FC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Take time to set up each interactive strategy with your class.  It may seem like you are “wasting” a lot of class time early in the semester, but it pays off in the long run! Once routines are in place, the classroom runs like a well-oiled machine </a:t>
            </a:r>
            <a:r>
              <a:rPr lang="en-US" sz="2400" dirty="0">
                <a:sym typeface="Wingdings" panose="05000000000000000000" pitchFamily="2" charset="2"/>
              </a:rPr>
              <a:t> </a:t>
            </a:r>
            <a:endParaRPr lang="en-US" sz="2400" dirty="0" smtClean="0">
              <a:sym typeface="Wingdings" panose="05000000000000000000" pitchFamily="2" charset="2"/>
            </a:endParaRPr>
          </a:p>
          <a:p>
            <a:endParaRPr lang="en-US" sz="2400" dirty="0" smtClean="0">
              <a:sym typeface="Wingdings" panose="05000000000000000000" pitchFamily="2" charset="2"/>
            </a:endParaRPr>
          </a:p>
          <a:p>
            <a:r>
              <a:rPr lang="en-US" sz="2400" dirty="0" smtClean="0">
                <a:sym typeface="Wingdings" panose="05000000000000000000" pitchFamily="2" charset="2"/>
              </a:rPr>
              <a:t>Establish Norm: Hand Raise to call back together for whole group closure.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823988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9532A9-009A-4B89-8E01-24D0EDE644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Classroom Scenario #1 – Students Will Not Take Risks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167136-90C4-4F83-85B8-CA815C2C72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930401"/>
            <a:ext cx="8596668" cy="4617884"/>
          </a:xfrm>
        </p:spPr>
        <p:txBody>
          <a:bodyPr>
            <a:normAutofit fontScale="85000" lnSpcReduction="10000"/>
          </a:bodyPr>
          <a:lstStyle/>
          <a:p>
            <a:r>
              <a:rPr lang="en-US" sz="2400" dirty="0"/>
              <a:t>Students consistently ask for help and need validation of their work.  They are nervous to be wrong and often disengage in class as a result.</a:t>
            </a:r>
          </a:p>
          <a:p>
            <a:r>
              <a:rPr lang="en-US" sz="2400" dirty="0"/>
              <a:t>How can you encourage students to participate and overcome their fear of errors?</a:t>
            </a:r>
          </a:p>
          <a:p>
            <a:pPr lvl="1"/>
            <a:r>
              <a:rPr lang="en-US" sz="2400" dirty="0"/>
              <a:t>Low Stakes Collaborative Practice</a:t>
            </a:r>
          </a:p>
          <a:p>
            <a:pPr lvl="2"/>
            <a:r>
              <a:rPr lang="en-US" sz="2200" dirty="0"/>
              <a:t>Speed Dating, Think-Pair-Share</a:t>
            </a:r>
          </a:p>
          <a:p>
            <a:pPr lvl="1"/>
            <a:r>
              <a:rPr lang="en-US" sz="2400" dirty="0"/>
              <a:t>Celebrating </a:t>
            </a:r>
            <a:r>
              <a:rPr lang="en-US" sz="2400" dirty="0" smtClean="0"/>
              <a:t>Mistakes (AD)</a:t>
            </a:r>
            <a:endParaRPr lang="en-US" sz="2400" dirty="0"/>
          </a:p>
          <a:p>
            <a:pPr lvl="1"/>
            <a:r>
              <a:rPr lang="en-US" sz="2400" dirty="0"/>
              <a:t>Conscientious and consistent use of micro-affirmations (AD)</a:t>
            </a:r>
          </a:p>
          <a:p>
            <a:pPr lvl="1"/>
            <a:r>
              <a:rPr lang="en-US" sz="2400" dirty="0"/>
              <a:t>Frequent emotional check-ins (AD)</a:t>
            </a:r>
          </a:p>
          <a:p>
            <a:pPr lvl="1"/>
            <a:r>
              <a:rPr lang="en-US" sz="2400" dirty="0"/>
              <a:t>Growth Mindset/Productive Struggle (AD)</a:t>
            </a:r>
          </a:p>
          <a:p>
            <a:pPr lvl="1"/>
            <a:r>
              <a:rPr lang="en-US" sz="2400" dirty="0"/>
              <a:t>Allowing for Anonymous Participation (AD)</a:t>
            </a:r>
          </a:p>
          <a:p>
            <a:pPr lvl="2"/>
            <a:r>
              <a:rPr lang="en-US" sz="2200" dirty="0"/>
              <a:t>Snowball fight</a:t>
            </a:r>
          </a:p>
          <a:p>
            <a:pPr marL="457200" lvl="1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86814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9532A9-009A-4B89-8E01-24D0EDE644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Classroom Scenario #2 – Students not completing homework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167136-90C4-4F83-85B8-CA815C2C72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Students are showing up without their homework completed.  </a:t>
            </a:r>
          </a:p>
          <a:p>
            <a:r>
              <a:rPr lang="en-US" sz="2400" dirty="0"/>
              <a:t>How can you motivate students to show up on time with their homework completed and ready to go?</a:t>
            </a:r>
          </a:p>
          <a:p>
            <a:pPr lvl="1"/>
            <a:r>
              <a:rPr lang="en-US" sz="2400" dirty="0"/>
              <a:t>Fess Up</a:t>
            </a:r>
          </a:p>
          <a:p>
            <a:pPr lvl="1"/>
            <a:r>
              <a:rPr lang="en-US" sz="2400" dirty="0"/>
              <a:t>Strange Choices (AD)</a:t>
            </a:r>
          </a:p>
          <a:p>
            <a:pPr marL="457200" lvl="1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26181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268</TotalTime>
  <Words>639</Words>
  <Application>Microsoft Office PowerPoint</Application>
  <PresentationFormat>Widescreen</PresentationFormat>
  <Paragraphs>93</Paragraphs>
  <Slides>14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Trebuchet MS</vt:lpstr>
      <vt:lpstr>Wingdings</vt:lpstr>
      <vt:lpstr>Wingdings 3</vt:lpstr>
      <vt:lpstr>Facet</vt:lpstr>
      <vt:lpstr>Troubleshooting Common Problems in the Math Classroom</vt:lpstr>
      <vt:lpstr>Paradigm Shift in Teaching &amp; Learning     </vt:lpstr>
      <vt:lpstr>My focus as a teacher…</vt:lpstr>
      <vt:lpstr>Changing Students Expectations - The Honeymoon Period</vt:lpstr>
      <vt:lpstr>PowerPoint Presentation</vt:lpstr>
      <vt:lpstr>PowerPoint Presentation</vt:lpstr>
      <vt:lpstr>Facilitation Note</vt:lpstr>
      <vt:lpstr>Classroom Scenario #1 – Students Will Not Take Risks</vt:lpstr>
      <vt:lpstr>Classroom Scenario #2 – Students not completing homework</vt:lpstr>
      <vt:lpstr>Classroom Scenario #3 – Keeping Students Engaged and On Task</vt:lpstr>
      <vt:lpstr>Classroom Scenario #4 – Students Showing Up Late for Class</vt:lpstr>
      <vt:lpstr>Toolbox of Strategies</vt:lpstr>
      <vt:lpstr>Group Card Sample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Interactive Strategies to Engage Students in the Learning Process</dc:title>
  <dc:creator>Rachel Krajewski</dc:creator>
  <cp:lastModifiedBy>Rachel Polakoski</cp:lastModifiedBy>
  <cp:revision>54</cp:revision>
  <dcterms:created xsi:type="dcterms:W3CDTF">2018-06-15T18:49:33Z</dcterms:created>
  <dcterms:modified xsi:type="dcterms:W3CDTF">2019-06-04T02:08:56Z</dcterms:modified>
</cp:coreProperties>
</file>