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7"/>
  </p:notesMasterIdLst>
  <p:sldIdLst>
    <p:sldId id="612" r:id="rId2"/>
    <p:sldId id="508" r:id="rId3"/>
    <p:sldId id="900" r:id="rId4"/>
    <p:sldId id="787" r:id="rId5"/>
    <p:sldId id="870" r:id="rId6"/>
    <p:sldId id="789" r:id="rId7"/>
    <p:sldId id="790" r:id="rId8"/>
    <p:sldId id="861" r:id="rId9"/>
    <p:sldId id="792" r:id="rId10"/>
    <p:sldId id="906" r:id="rId11"/>
    <p:sldId id="793" r:id="rId12"/>
    <p:sldId id="794" r:id="rId13"/>
    <p:sldId id="916" r:id="rId14"/>
    <p:sldId id="829" r:id="rId15"/>
    <p:sldId id="917" r:id="rId16"/>
    <p:sldId id="905" r:id="rId17"/>
    <p:sldId id="853" r:id="rId18"/>
    <p:sldId id="854" r:id="rId19"/>
    <p:sldId id="801" r:id="rId20"/>
    <p:sldId id="871" r:id="rId21"/>
    <p:sldId id="833" r:id="rId22"/>
    <p:sldId id="834" r:id="rId23"/>
    <p:sldId id="835" r:id="rId24"/>
    <p:sldId id="836" r:id="rId25"/>
    <p:sldId id="782" r:id="rId26"/>
    <p:sldId id="770" r:id="rId27"/>
    <p:sldId id="771" r:id="rId28"/>
    <p:sldId id="907" r:id="rId29"/>
    <p:sldId id="868" r:id="rId30"/>
    <p:sldId id="867" r:id="rId31"/>
    <p:sldId id="956" r:id="rId32"/>
    <p:sldId id="957" r:id="rId33"/>
    <p:sldId id="908" r:id="rId34"/>
    <p:sldId id="806" r:id="rId35"/>
    <p:sldId id="909" r:id="rId36"/>
    <p:sldId id="902" r:id="rId37"/>
    <p:sldId id="869" r:id="rId38"/>
    <p:sldId id="830" r:id="rId39"/>
    <p:sldId id="855" r:id="rId40"/>
    <p:sldId id="1023" r:id="rId41"/>
    <p:sldId id="997" r:id="rId42"/>
    <p:sldId id="1024" r:id="rId43"/>
    <p:sldId id="995" r:id="rId44"/>
    <p:sldId id="1025" r:id="rId45"/>
    <p:sldId id="996" r:id="rId46"/>
    <p:sldId id="1026" r:id="rId47"/>
    <p:sldId id="998" r:id="rId48"/>
    <p:sldId id="1027" r:id="rId49"/>
    <p:sldId id="967" r:id="rId50"/>
    <p:sldId id="1028" r:id="rId51"/>
    <p:sldId id="986" r:id="rId52"/>
    <p:sldId id="1022" r:id="rId53"/>
    <p:sldId id="1029" r:id="rId54"/>
    <p:sldId id="1003" r:id="rId55"/>
    <p:sldId id="1030" r:id="rId56"/>
    <p:sldId id="1031" r:id="rId57"/>
    <p:sldId id="1000" r:id="rId58"/>
    <p:sldId id="932" r:id="rId59"/>
    <p:sldId id="933" r:id="rId60"/>
    <p:sldId id="934" r:id="rId61"/>
    <p:sldId id="935" r:id="rId62"/>
    <p:sldId id="936" r:id="rId63"/>
    <p:sldId id="937" r:id="rId64"/>
    <p:sldId id="938" r:id="rId65"/>
    <p:sldId id="939" r:id="rId66"/>
    <p:sldId id="880" r:id="rId67"/>
    <p:sldId id="897" r:id="rId68"/>
    <p:sldId id="940" r:id="rId69"/>
    <p:sldId id="941" r:id="rId70"/>
    <p:sldId id="942" r:id="rId71"/>
    <p:sldId id="943" r:id="rId72"/>
    <p:sldId id="944" r:id="rId73"/>
    <p:sldId id="945" r:id="rId74"/>
    <p:sldId id="946" r:id="rId75"/>
    <p:sldId id="947" r:id="rId76"/>
    <p:sldId id="948" r:id="rId77"/>
    <p:sldId id="949" r:id="rId78"/>
    <p:sldId id="950" r:id="rId79"/>
    <p:sldId id="951" r:id="rId80"/>
    <p:sldId id="952" r:id="rId81"/>
    <p:sldId id="953" r:id="rId82"/>
    <p:sldId id="954" r:id="rId83"/>
    <p:sldId id="955" r:id="rId84"/>
    <p:sldId id="831" r:id="rId85"/>
    <p:sldId id="918" r:id="rId86"/>
    <p:sldId id="919" r:id="rId87"/>
    <p:sldId id="920" r:id="rId88"/>
    <p:sldId id="921" r:id="rId89"/>
    <p:sldId id="922" r:id="rId90"/>
    <p:sldId id="923" r:id="rId91"/>
    <p:sldId id="924" r:id="rId92"/>
    <p:sldId id="925" r:id="rId93"/>
    <p:sldId id="926" r:id="rId94"/>
    <p:sldId id="927" r:id="rId95"/>
    <p:sldId id="928" r:id="rId96"/>
    <p:sldId id="929" r:id="rId97"/>
    <p:sldId id="930" r:id="rId98"/>
    <p:sldId id="931" r:id="rId99"/>
    <p:sldId id="832" r:id="rId100"/>
    <p:sldId id="837" r:id="rId101"/>
    <p:sldId id="838" r:id="rId102"/>
    <p:sldId id="839" r:id="rId103"/>
    <p:sldId id="840" r:id="rId104"/>
    <p:sldId id="910" r:id="rId105"/>
    <p:sldId id="842" r:id="rId106"/>
    <p:sldId id="843" r:id="rId107"/>
    <p:sldId id="844" r:id="rId108"/>
    <p:sldId id="911" r:id="rId109"/>
    <p:sldId id="912" r:id="rId110"/>
    <p:sldId id="913" r:id="rId111"/>
    <p:sldId id="914" r:id="rId112"/>
    <p:sldId id="915" r:id="rId113"/>
    <p:sldId id="850" r:id="rId114"/>
    <p:sldId id="851" r:id="rId115"/>
    <p:sldId id="852" r:id="rId1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C86F6"/>
    <a:srgbClr val="8164B0"/>
    <a:srgbClr val="615CB0"/>
    <a:srgbClr val="6EAB26"/>
    <a:srgbClr val="B8F63A"/>
    <a:srgbClr val="6FA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63" autoAdjust="0"/>
    <p:restoredTop sz="97982" autoAdjust="0"/>
  </p:normalViewPr>
  <p:slideViewPr>
    <p:cSldViewPr>
      <p:cViewPr varScale="1">
        <p:scale>
          <a:sx n="120" d="100"/>
          <a:sy n="120" d="100"/>
        </p:scale>
        <p:origin x="42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English</c:v>
                </c:pt>
              </c:strCache>
            </c:strRef>
          </c:tx>
          <c:spPr>
            <a:solidFill>
              <a:srgbClr val="6EAB26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West Virginia</c:v>
                </c:pt>
                <c:pt idx="1">
                  <c:v>Tennessee</c:v>
                </c:pt>
                <c:pt idx="2">
                  <c:v>Indiana</c:v>
                </c:pt>
                <c:pt idx="3">
                  <c:v>Georgia</c:v>
                </c:pt>
                <c:pt idx="4">
                  <c:v>Colorado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0.37</c:v>
                </c:pt>
                <c:pt idx="1">
                  <c:v>0.31</c:v>
                </c:pt>
                <c:pt idx="2">
                  <c:v>0.37</c:v>
                </c:pt>
                <c:pt idx="3">
                  <c:v>0.16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B6-49B5-A6A1-6764B506E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562917584"/>
        <c:axId val="-562943888"/>
      </c:barChart>
      <c:catAx>
        <c:axId val="-5629175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  <a:latin typeface="Avenir Medium"/>
                <a:cs typeface="Avenir Medium"/>
              </a:defRPr>
            </a:pPr>
            <a:endParaRPr lang="en-US"/>
          </a:p>
        </c:txPr>
        <c:crossAx val="-562943888"/>
        <c:crosses val="autoZero"/>
        <c:auto val="1"/>
        <c:lblAlgn val="ctr"/>
        <c:lblOffset val="100"/>
        <c:noMultiLvlLbl val="0"/>
      </c:catAx>
      <c:valAx>
        <c:axId val="-562943888"/>
        <c:scaling>
          <c:orientation val="minMax"/>
          <c:max val="0.8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  <a:latin typeface="Avenir Medium"/>
                <a:cs typeface="Avenir Medium"/>
              </a:defRPr>
            </a:pPr>
            <a:endParaRPr lang="en-US"/>
          </a:p>
        </c:txPr>
        <c:crossAx val="-562917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0.13626</cdr:x>
      <cdr:y>0.2933</cdr:y>
    </cdr:from>
    <cdr:to>
      <cdr:x>0.23986</cdr:x>
      <cdr:y>0.49441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02740" y="1333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0.02514</cdr:y>
    </cdr:from>
    <cdr:to>
      <cdr:x>0.17943</cdr:x>
      <cdr:y>0.87989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114300"/>
          <a:ext cx="1583740" cy="3886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34CF2-CDE5-44AD-A1F1-1521E35A76C5}" type="datetimeFigureOut">
              <a:rPr lang="en-US" smtClean="0"/>
              <a:t>6/5/19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B53F5-7A81-4F21-A3A7-FF76986863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1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946322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300950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endParaRPr lang="en-US" dirty="0">
              <a:solidFill>
                <a:srgbClr val="000000"/>
              </a:solidFill>
              <a:latin typeface="Times" charset="0"/>
              <a:ea typeface="ＭＳ Ｐゴシック" charset="0"/>
              <a:cs typeface="Times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81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31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55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1459844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B53F5-7A81-4F21-A3A7-FF769868633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65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1363696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978133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3688211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147320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1215781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9684"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3585478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1804233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159682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3606324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28553888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38382189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9684"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5415427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11799070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9684"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23336511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1011705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39682"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So we began gathering and analyzing data about our developmental courses. In our early attempts, our data looked like this . . . and we concluded we were doing fairly well.  But we thought we could get a better idea of how things were going if, instead of these snapshots of particular moments, we looked at the entire chronology, if we conducted a longitudinal study that followed students through their experiences with developmental writing and ENG 101.  </a:t>
            </a:r>
          </a:p>
          <a:p>
            <a:pPr marL="39682">
              <a:spcBef>
                <a:spcPts val="425"/>
              </a:spcBef>
            </a:pPr>
            <a:endParaRPr lang="en-US" dirty="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marL="39682"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In fact, we have now concluded that this kind of data, success rates in individual courses, is not a particularly good way to evaluate how effective a program is.  After all, it is possible to have an 81% passing rate in ENG 101 even if only a handful of students actually ever make it to ENG 101.  </a:t>
            </a:r>
          </a:p>
        </p:txBody>
      </p:sp>
    </p:spTree>
    <p:extLst>
      <p:ext uri="{BB962C8B-B14F-4D97-AF65-F5344CB8AC3E}">
        <p14:creationId xmlns:p14="http://schemas.microsoft.com/office/powerpoint/2010/main" val="12460583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9684"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4864041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26411033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27787942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9684"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11078360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36329655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40925346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9684"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26563435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18563272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14032056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648399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pPr marL="39684"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We have come to see that a longitudinal study in which you follow students through the entire sequence of courses provides a much more useful insight into the success of a program.</a:t>
            </a:r>
          </a:p>
          <a:p>
            <a:pPr marL="39684">
              <a:spcBef>
                <a:spcPts val="425"/>
              </a:spcBef>
            </a:pPr>
            <a:endParaRPr lang="en-US" dirty="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marL="39684"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When we did this, we found that of our original 863 students, after 4 years, only 57% had passed ENG 052.  Even more startling, of those 490 who passed 052, 135 never even attempted ENG 101; they simply leaked out of the system.  After looking at a lot of diagrams like this one, we have come to talk of the program as a pipeline, and we have come to say that students like the 43% who never passed 052 and the 16% who passed 052 but didn</a:t>
            </a:r>
            <a:r>
              <a:rPr lang="ja-JP" altLang="en-US" dirty="0">
                <a:solidFill>
                  <a:srgbClr val="000000"/>
                </a:solidFill>
                <a:latin typeface="Arial"/>
                <a:cs typeface="Times" charset="0"/>
                <a:sym typeface="Times" charset="0"/>
              </a:rPr>
              <a:t>’</a:t>
            </a:r>
            <a:r>
              <a:rPr lang="en-US" dirty="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 even attempt 101 after 4 years, we have come to describe this phenomenon as </a:t>
            </a:r>
            <a:r>
              <a:rPr lang="ja-JP" altLang="en-US" dirty="0">
                <a:solidFill>
                  <a:srgbClr val="000000"/>
                </a:solidFill>
                <a:latin typeface="Arial"/>
                <a:cs typeface="Times" charset="0"/>
                <a:sym typeface="Times" charset="0"/>
              </a:rPr>
              <a:t>“</a:t>
            </a:r>
            <a:r>
              <a:rPr lang="en-US" dirty="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leakage from the pipeline.</a:t>
            </a:r>
            <a:r>
              <a:rPr lang="ja-JP" altLang="en-US" dirty="0">
                <a:solidFill>
                  <a:srgbClr val="000000"/>
                </a:solidFill>
                <a:latin typeface="Arial"/>
                <a:cs typeface="Times" charset="0"/>
                <a:sym typeface="Times" charset="0"/>
              </a:rPr>
              <a:t>”</a:t>
            </a:r>
            <a:r>
              <a:rPr lang="en-US" dirty="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  Much of the design of ALP has been an attempt to shorten the pipeline so there is less opportunity for </a:t>
            </a:r>
            <a:r>
              <a:rPr lang="ja-JP" altLang="en-US" dirty="0">
                <a:solidFill>
                  <a:srgbClr val="000000"/>
                </a:solidFill>
                <a:latin typeface="Arial"/>
                <a:cs typeface="Times" charset="0"/>
                <a:sym typeface="Times" charset="0"/>
              </a:rPr>
              <a:t>“</a:t>
            </a:r>
            <a:r>
              <a:rPr lang="en-US" dirty="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leakage.</a:t>
            </a:r>
            <a:r>
              <a:rPr lang="ja-JP" altLang="en-US" dirty="0">
                <a:solidFill>
                  <a:srgbClr val="000000"/>
                </a:solidFill>
                <a:latin typeface="Arial"/>
                <a:cs typeface="Times" charset="0"/>
                <a:sym typeface="Times" charset="0"/>
              </a:rPr>
              <a:t>”</a:t>
            </a:r>
            <a:endParaRPr lang="en-US" dirty="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810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31804907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3108828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5416707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24396446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32675668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13011747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9684"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25405493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2307841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9684"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1790683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2558808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20902607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11957352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9684"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8779212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408110372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20886123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9684"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27440182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39876764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298417862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9684"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131263114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322882911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2869296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205838628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296226229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204131048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239515131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84067386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147359333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208820556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19517229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26341750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81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9684"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1218302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975563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941">
              <a:spcBef>
                <a:spcPts val="430"/>
              </a:spcBef>
            </a:pPr>
            <a:r>
              <a:rPr lang="en-US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  <p:extLst>
      <p:ext uri="{BB962C8B-B14F-4D97-AF65-F5344CB8AC3E}">
        <p14:creationId xmlns:p14="http://schemas.microsoft.com/office/powerpoint/2010/main" val="164004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AC10-A9C5-4E79-A5E6-79F8557280A5}" type="datetimeFigureOut">
              <a:rPr lang="en-US" smtClean="0"/>
              <a:t>6/5/19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500-AEBE-45FD-B219-39AC85551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736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AC10-A9C5-4E79-A5E6-79F8557280A5}" type="datetimeFigureOut">
              <a:rPr lang="en-US" smtClean="0"/>
              <a:t>6/5/19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500-AEBE-45FD-B219-39AC85551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3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AC10-A9C5-4E79-A5E6-79F8557280A5}" type="datetimeFigureOut">
              <a:rPr lang="en-US" smtClean="0"/>
              <a:t>6/5/19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500-AEBE-45FD-B219-39AC85551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0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AC10-A9C5-4E79-A5E6-79F8557280A5}" type="datetimeFigureOut">
              <a:rPr lang="en-US" smtClean="0"/>
              <a:t>6/5/19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500-AEBE-45FD-B219-39AC85551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1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AC10-A9C5-4E79-A5E6-79F8557280A5}" type="datetimeFigureOut">
              <a:rPr lang="en-US" smtClean="0"/>
              <a:t>6/5/19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500-AEBE-45FD-B219-39AC85551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8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AC10-A9C5-4E79-A5E6-79F8557280A5}" type="datetimeFigureOut">
              <a:rPr lang="en-US" smtClean="0"/>
              <a:t>6/5/19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500-AEBE-45FD-B219-39AC85551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1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AC10-A9C5-4E79-A5E6-79F8557280A5}" type="datetimeFigureOut">
              <a:rPr lang="en-US" smtClean="0"/>
              <a:t>6/5/19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500-AEBE-45FD-B219-39AC85551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7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AC10-A9C5-4E79-A5E6-79F8557280A5}" type="datetimeFigureOut">
              <a:rPr lang="en-US" smtClean="0"/>
              <a:t>6/5/19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500-AEBE-45FD-B219-39AC85551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61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AC10-A9C5-4E79-A5E6-79F8557280A5}" type="datetimeFigureOut">
              <a:rPr lang="en-US" smtClean="0"/>
              <a:t>6/5/19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500-AEBE-45FD-B219-39AC85551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5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AC10-A9C5-4E79-A5E6-79F8557280A5}" type="datetimeFigureOut">
              <a:rPr lang="en-US" smtClean="0"/>
              <a:t>6/5/19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500-AEBE-45FD-B219-39AC85551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6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AC10-A9C5-4E79-A5E6-79F8557280A5}" type="datetimeFigureOut">
              <a:rPr lang="en-US" smtClean="0"/>
              <a:t>6/5/19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500-AEBE-45FD-B219-39AC85551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4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5AC10-A9C5-4E79-A5E6-79F8557280A5}" type="datetimeFigureOut">
              <a:rPr lang="en-US" smtClean="0"/>
              <a:t>6/5/19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F9500-AEBE-45FD-B219-39AC85551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4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8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6.jpg"/><Relationship Id="rId15" Type="http://schemas.openxmlformats.org/officeDocument/2006/relationships/image" Target="../media/image21.jpg"/><Relationship Id="rId10" Type="http://schemas.openxmlformats.org/officeDocument/2006/relationships/image" Target="../media/image16.jpg"/><Relationship Id="rId4" Type="http://schemas.openxmlformats.org/officeDocument/2006/relationships/image" Target="../media/image7.jpg"/><Relationship Id="rId9" Type="http://schemas.openxmlformats.org/officeDocument/2006/relationships/image" Target="../media/image15.jpg"/><Relationship Id="rId14" Type="http://schemas.openxmlformats.org/officeDocument/2006/relationships/image" Target="../media/image20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12" Type="http://schemas.openxmlformats.org/officeDocument/2006/relationships/image" Target="../media/image3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5" Type="http://schemas.openxmlformats.org/officeDocument/2006/relationships/image" Target="../media/image7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Relationship Id="rId14" Type="http://schemas.openxmlformats.org/officeDocument/2006/relationships/image" Target="../media/image6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39.jpg"/><Relationship Id="rId3" Type="http://schemas.openxmlformats.org/officeDocument/2006/relationships/image" Target="../media/image6.jpg"/><Relationship Id="rId7" Type="http://schemas.openxmlformats.org/officeDocument/2006/relationships/image" Target="../media/image5.jp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37.jpg"/><Relationship Id="rId5" Type="http://schemas.openxmlformats.org/officeDocument/2006/relationships/image" Target="../media/image22.jpg"/><Relationship Id="rId15" Type="http://schemas.openxmlformats.org/officeDocument/2006/relationships/image" Target="../media/image41.png"/><Relationship Id="rId10" Type="http://schemas.openxmlformats.org/officeDocument/2006/relationships/image" Target="../media/image36.jpg"/><Relationship Id="rId4" Type="http://schemas.openxmlformats.org/officeDocument/2006/relationships/image" Target="../media/image33.jpg"/><Relationship Id="rId9" Type="http://schemas.openxmlformats.org/officeDocument/2006/relationships/image" Target="../media/image35.jpg"/><Relationship Id="rId1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7.jpg"/><Relationship Id="rId4" Type="http://schemas.openxmlformats.org/officeDocument/2006/relationships/image" Target="../media/image22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22.jpg"/><Relationship Id="rId4" Type="http://schemas.openxmlformats.org/officeDocument/2006/relationships/image" Target="../media/image8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8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6.jpg"/><Relationship Id="rId15" Type="http://schemas.openxmlformats.org/officeDocument/2006/relationships/image" Target="../media/image21.jpg"/><Relationship Id="rId10" Type="http://schemas.openxmlformats.org/officeDocument/2006/relationships/image" Target="../media/image16.jpg"/><Relationship Id="rId4" Type="http://schemas.openxmlformats.org/officeDocument/2006/relationships/image" Target="../media/image7.jpg"/><Relationship Id="rId9" Type="http://schemas.openxmlformats.org/officeDocument/2006/relationships/image" Target="../media/image15.jpg"/><Relationship Id="rId14" Type="http://schemas.openxmlformats.org/officeDocument/2006/relationships/image" Target="../media/image20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12" Type="http://schemas.openxmlformats.org/officeDocument/2006/relationships/image" Target="../media/image3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5" Type="http://schemas.openxmlformats.org/officeDocument/2006/relationships/image" Target="../media/image7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Relationship Id="rId14" Type="http://schemas.openxmlformats.org/officeDocument/2006/relationships/image" Target="../media/image6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39.jpg"/><Relationship Id="rId3" Type="http://schemas.openxmlformats.org/officeDocument/2006/relationships/image" Target="../media/image6.jpg"/><Relationship Id="rId7" Type="http://schemas.openxmlformats.org/officeDocument/2006/relationships/image" Target="../media/image5.jp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37.jpg"/><Relationship Id="rId5" Type="http://schemas.openxmlformats.org/officeDocument/2006/relationships/image" Target="../media/image22.jpg"/><Relationship Id="rId15" Type="http://schemas.openxmlformats.org/officeDocument/2006/relationships/image" Target="../media/image41.png"/><Relationship Id="rId10" Type="http://schemas.openxmlformats.org/officeDocument/2006/relationships/image" Target="../media/image36.jpg"/><Relationship Id="rId4" Type="http://schemas.openxmlformats.org/officeDocument/2006/relationships/image" Target="../media/image33.jpg"/><Relationship Id="rId9" Type="http://schemas.openxmlformats.org/officeDocument/2006/relationships/image" Target="../media/image35.jpg"/><Relationship Id="rId14" Type="http://schemas.openxmlformats.org/officeDocument/2006/relationships/image" Target="../media/image4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22.jpg"/><Relationship Id="rId4" Type="http://schemas.openxmlformats.org/officeDocument/2006/relationships/image" Target="../media/image8.jp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7.jpg"/><Relationship Id="rId4" Type="http://schemas.openxmlformats.org/officeDocument/2006/relationships/image" Target="../media/image22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1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38" y="-152400"/>
            <a:ext cx="9367838" cy="704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LP Logo w Name 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76963"/>
            <a:ext cx="1828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1932925" y="2449352"/>
            <a:ext cx="5121915" cy="695944"/>
            <a:chOff x="1932093" y="2419514"/>
            <a:chExt cx="5121925" cy="694965"/>
          </a:xfrm>
        </p:grpSpPr>
        <p:sp>
          <p:nvSpPr>
            <p:cNvPr id="10" name="TextBox 3"/>
            <p:cNvSpPr txBox="1">
              <a:spLocks noChangeArrowheads="1"/>
            </p:cNvSpPr>
            <p:nvPr/>
          </p:nvSpPr>
          <p:spPr bwMode="auto">
            <a:xfrm rot="19112923">
              <a:off x="2117372" y="2419514"/>
              <a:ext cx="4011668" cy="36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/>
                <a:t>The Accelerated Learning Program</a:t>
              </a:r>
            </a:p>
          </p:txBody>
        </p:sp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 rot="19112923">
              <a:off x="1932093" y="2745667"/>
              <a:ext cx="5121925" cy="36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solidFill>
                    <a:schemeClr val="bg1"/>
                  </a:solidFill>
                </a:rPr>
                <a:t>The Community College of Baltimore County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423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/>
          <p:cNvSpPr txBox="1">
            <a:spLocks noChangeArrowheads="1"/>
          </p:cNvSpPr>
          <p:nvPr/>
        </p:nvSpPr>
        <p:spPr bwMode="auto">
          <a:xfrm>
            <a:off x="0" y="152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Student’s End-of-Semester Comment</a:t>
            </a:r>
            <a:endParaRPr lang="en-US" sz="2800" b="1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3716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cs typeface="Arial" charset="0"/>
                <a:sym typeface="Arial" charset="0"/>
              </a:rPr>
              <a:t>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590800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8" indent="-223838">
              <a:spcBef>
                <a:spcPct val="0"/>
              </a:spcBef>
            </a:pPr>
            <a:r>
              <a:rPr lang="en-US" altLang="en-US" sz="2800" dirty="0"/>
              <a:t>“	</a:t>
            </a:r>
            <a:r>
              <a:rPr lang="en-US" sz="2800" dirty="0"/>
              <a:t>I’m really a bad writer</a:t>
            </a:r>
          </a:p>
          <a:p>
            <a:pPr marL="223838" indent="-223838">
              <a:spcBef>
                <a:spcPct val="0"/>
              </a:spcBef>
            </a:pPr>
            <a:endParaRPr lang="en-US" altLang="en-US" sz="2800" dirty="0"/>
          </a:p>
          <a:p>
            <a:pPr marL="223838" indent="-223838">
              <a:spcBef>
                <a:spcPct val="0"/>
              </a:spcBef>
            </a:pPr>
            <a:endParaRPr lang="en-US" altLang="en-US" sz="2800" dirty="0"/>
          </a:p>
          <a:p>
            <a:pPr marL="223838" indent="-223838">
              <a:spcBef>
                <a:spcPct val="0"/>
              </a:spcBef>
            </a:pPr>
            <a:endParaRPr lang="en-US" alt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1143000" y="2590800"/>
            <a:ext cx="7467600" cy="954107"/>
            <a:chOff x="1143000" y="2590800"/>
            <a:chExt cx="7467600" cy="954107"/>
          </a:xfrm>
        </p:grpSpPr>
        <p:sp>
          <p:nvSpPr>
            <p:cNvPr id="4" name="TextBox 3"/>
            <p:cNvSpPr txBox="1"/>
            <p:nvPr/>
          </p:nvSpPr>
          <p:spPr>
            <a:xfrm>
              <a:off x="4267200" y="2590800"/>
              <a:ext cx="434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, but my English teacher </a:t>
              </a:r>
              <a:endParaRPr lang="en-US" alt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3000" y="3021687"/>
              <a:ext cx="480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thinks I’m a good writer</a:t>
              </a:r>
              <a:endParaRPr lang="en-US" altLang="en-US" sz="2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43000" y="2999187"/>
            <a:ext cx="9829800" cy="1774686"/>
            <a:chOff x="1143000" y="2999187"/>
            <a:chExt cx="9829800" cy="1774686"/>
          </a:xfrm>
        </p:grpSpPr>
        <p:sp>
          <p:nvSpPr>
            <p:cNvPr id="5" name="TextBox 4"/>
            <p:cNvSpPr txBox="1"/>
            <p:nvPr/>
          </p:nvSpPr>
          <p:spPr>
            <a:xfrm>
              <a:off x="4572000" y="2999187"/>
              <a:ext cx="640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, so this semester I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43000" y="3388878"/>
              <a:ext cx="7086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wrote really good papers, so she wouldn’t find out what a bad writer I am</a:t>
              </a:r>
              <a:r>
                <a:rPr lang="en-US" altLang="en-US" sz="2800" dirty="0"/>
                <a:t>.”</a:t>
              </a:r>
              <a:endParaRPr lang="en-US" sz="2800" dirty="0"/>
            </a:p>
            <a:p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213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59" name="Group 18"/>
          <p:cNvGrpSpPr>
            <a:grpSpLocks/>
          </p:cNvGrpSpPr>
          <p:nvPr/>
        </p:nvGrpSpPr>
        <p:grpSpPr bwMode="auto">
          <a:xfrm>
            <a:off x="317501" y="5366662"/>
            <a:ext cx="8628064" cy="276225"/>
            <a:chOff x="-3" y="0"/>
            <a:chExt cx="5435" cy="174"/>
          </a:xfrm>
        </p:grpSpPr>
        <p:sp>
          <p:nvSpPr>
            <p:cNvPr id="31767" name="Line 19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1768" name="Rectangle 20"/>
            <p:cNvSpPr>
              <a:spLocks/>
            </p:cNvSpPr>
            <p:nvPr/>
          </p:nvSpPr>
          <p:spPr bwMode="auto">
            <a:xfrm>
              <a:off x="-3" y="0"/>
              <a:ext cx="21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2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00</a:t>
              </a:r>
            </a:p>
          </p:txBody>
        </p:sp>
      </p:grpSp>
      <p:grpSp>
        <p:nvGrpSpPr>
          <p:cNvPr id="31746" name="Group 1"/>
          <p:cNvGrpSpPr>
            <a:grpSpLocks/>
          </p:cNvGrpSpPr>
          <p:nvPr/>
        </p:nvGrpSpPr>
        <p:grpSpPr bwMode="auto">
          <a:xfrm>
            <a:off x="304801" y="2754090"/>
            <a:ext cx="8640765" cy="276225"/>
            <a:chOff x="-11" y="0"/>
            <a:chExt cx="5443" cy="174"/>
          </a:xfrm>
        </p:grpSpPr>
        <p:sp>
          <p:nvSpPr>
            <p:cNvPr id="31771" name="Line 2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1772" name="Rectangle 3"/>
            <p:cNvSpPr>
              <a:spLocks/>
            </p:cNvSpPr>
            <p:nvPr/>
          </p:nvSpPr>
          <p:spPr bwMode="auto">
            <a:xfrm>
              <a:off x="-11" y="0"/>
              <a:ext cx="3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100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</a:t>
              </a:r>
            </a:p>
          </p:txBody>
        </p:sp>
      </p:grpSp>
      <p:grpSp>
        <p:nvGrpSpPr>
          <p:cNvPr id="31757" name="Group 14"/>
          <p:cNvGrpSpPr>
            <a:grpSpLocks/>
          </p:cNvGrpSpPr>
          <p:nvPr/>
        </p:nvGrpSpPr>
        <p:grpSpPr bwMode="auto">
          <a:xfrm>
            <a:off x="303214" y="2100947"/>
            <a:ext cx="8642351" cy="276225"/>
            <a:chOff x="-12" y="0"/>
            <a:chExt cx="5444" cy="174"/>
          </a:xfrm>
        </p:grpSpPr>
        <p:sp>
          <p:nvSpPr>
            <p:cNvPr id="31769" name="Line 15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1770" name="Rectangle 16"/>
            <p:cNvSpPr>
              <a:spLocks/>
            </p:cNvSpPr>
            <p:nvPr/>
          </p:nvSpPr>
          <p:spPr bwMode="auto">
            <a:xfrm>
              <a:off x="-12" y="0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120</a:t>
              </a:r>
              <a:r>
                <a:rPr lang="en-US" sz="1800" dirty="0">
                  <a:cs typeface="Arial" charset="0"/>
                  <a:sym typeface="Arial" charset="0"/>
                </a:rPr>
                <a:t>0</a:t>
              </a:r>
              <a:endParaRPr lang="en-US" sz="18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Arial" charset="0"/>
                <a:sym typeface="Arial" charset="0"/>
              </a:endParaRPr>
            </a:p>
          </p:txBody>
        </p:sp>
      </p:grpSp>
      <p:grpSp>
        <p:nvGrpSpPr>
          <p:cNvPr id="33" name="Group 14"/>
          <p:cNvGrpSpPr>
            <a:grpSpLocks/>
          </p:cNvGrpSpPr>
          <p:nvPr/>
        </p:nvGrpSpPr>
        <p:grpSpPr bwMode="auto">
          <a:xfrm>
            <a:off x="303213" y="1447804"/>
            <a:ext cx="8642353" cy="276225"/>
            <a:chOff x="-12" y="0"/>
            <a:chExt cx="5444" cy="174"/>
          </a:xfrm>
        </p:grpSpPr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5" name="Rectangle 16"/>
            <p:cNvSpPr>
              <a:spLocks/>
            </p:cNvSpPr>
            <p:nvPr/>
          </p:nvSpPr>
          <p:spPr bwMode="auto">
            <a:xfrm>
              <a:off x="-12" y="0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1400</a:t>
              </a:r>
              <a:endParaRPr lang="en-US" sz="18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Arial" charset="0"/>
                <a:sym typeface="Arial" charset="0"/>
              </a:endParaRPr>
            </a:p>
          </p:txBody>
        </p:sp>
      </p:grpSp>
      <p:grpSp>
        <p:nvGrpSpPr>
          <p:cNvPr id="82" name="Group 1"/>
          <p:cNvGrpSpPr>
            <a:grpSpLocks/>
          </p:cNvGrpSpPr>
          <p:nvPr/>
        </p:nvGrpSpPr>
        <p:grpSpPr bwMode="auto">
          <a:xfrm>
            <a:off x="371475" y="3407232"/>
            <a:ext cx="8574090" cy="276225"/>
            <a:chOff x="31" y="0"/>
            <a:chExt cx="5401" cy="174"/>
          </a:xfrm>
        </p:grpSpPr>
        <p:sp>
          <p:nvSpPr>
            <p:cNvPr id="83" name="Line 2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84" name="Rectangle 3"/>
            <p:cNvSpPr>
              <a:spLocks/>
            </p:cNvSpPr>
            <p:nvPr/>
          </p:nvSpPr>
          <p:spPr bwMode="auto">
            <a:xfrm>
              <a:off x="31" y="0"/>
              <a:ext cx="23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80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</a:t>
              </a:r>
            </a:p>
          </p:txBody>
        </p:sp>
      </p:grpSp>
      <p:grpSp>
        <p:nvGrpSpPr>
          <p:cNvPr id="85" name="Group 1"/>
          <p:cNvGrpSpPr>
            <a:grpSpLocks/>
          </p:cNvGrpSpPr>
          <p:nvPr/>
        </p:nvGrpSpPr>
        <p:grpSpPr bwMode="auto">
          <a:xfrm>
            <a:off x="371475" y="4060376"/>
            <a:ext cx="8574090" cy="276225"/>
            <a:chOff x="31" y="0"/>
            <a:chExt cx="5401" cy="174"/>
          </a:xfrm>
        </p:grpSpPr>
        <p:sp>
          <p:nvSpPr>
            <p:cNvPr id="86" name="Line 2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87" name="Rectangle 3"/>
            <p:cNvSpPr>
              <a:spLocks/>
            </p:cNvSpPr>
            <p:nvPr/>
          </p:nvSpPr>
          <p:spPr bwMode="auto">
            <a:xfrm>
              <a:off x="31" y="0"/>
              <a:ext cx="23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60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</a:t>
              </a:r>
            </a:p>
          </p:txBody>
        </p:sp>
      </p:grpSp>
      <p:grpSp>
        <p:nvGrpSpPr>
          <p:cNvPr id="88" name="Group 1"/>
          <p:cNvGrpSpPr>
            <a:grpSpLocks/>
          </p:cNvGrpSpPr>
          <p:nvPr/>
        </p:nvGrpSpPr>
        <p:grpSpPr bwMode="auto">
          <a:xfrm>
            <a:off x="371475" y="4713519"/>
            <a:ext cx="8574090" cy="276225"/>
            <a:chOff x="31" y="0"/>
            <a:chExt cx="5401" cy="174"/>
          </a:xfrm>
        </p:grpSpPr>
        <p:sp>
          <p:nvSpPr>
            <p:cNvPr id="89" name="Line 2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0" name="Rectangle 3"/>
            <p:cNvSpPr>
              <a:spLocks/>
            </p:cNvSpPr>
            <p:nvPr/>
          </p:nvSpPr>
          <p:spPr bwMode="auto">
            <a:xfrm>
              <a:off x="31" y="0"/>
              <a:ext cx="23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40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0" y="-14111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55" name="Rectangle 12"/>
          <p:cNvSpPr>
            <a:spLocks/>
          </p:cNvSpPr>
          <p:nvPr/>
        </p:nvSpPr>
        <p:spPr bwMode="auto">
          <a:xfrm>
            <a:off x="0" y="21747"/>
            <a:ext cx="9144000" cy="87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/>
                <a:cs typeface="Arial" charset="0"/>
                <a:sym typeface="Arial" charset="0"/>
              </a:rPr>
              <a:t>Number Taking ALP or Traditional Each Fall</a:t>
            </a:r>
          </a:p>
        </p:txBody>
      </p:sp>
      <p:sp>
        <p:nvSpPr>
          <p:cNvPr id="31756" name="Line 13"/>
          <p:cNvSpPr>
            <a:spLocks noChangeShapeType="1"/>
          </p:cNvSpPr>
          <p:nvPr/>
        </p:nvSpPr>
        <p:spPr bwMode="auto">
          <a:xfrm rot="10800000" flipH="1">
            <a:off x="838200" y="1371600"/>
            <a:ext cx="0" cy="49660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4" name="Rectangle 26"/>
          <p:cNvSpPr>
            <a:spLocks/>
          </p:cNvSpPr>
          <p:nvPr/>
        </p:nvSpPr>
        <p:spPr bwMode="auto">
          <a:xfrm>
            <a:off x="1897858" y="6019804"/>
            <a:ext cx="6116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2008</a:t>
            </a:r>
          </a:p>
        </p:txBody>
      </p:sp>
      <p:sp>
        <p:nvSpPr>
          <p:cNvPr id="39" name="Rectangle 26"/>
          <p:cNvSpPr>
            <a:spLocks/>
          </p:cNvSpPr>
          <p:nvPr/>
        </p:nvSpPr>
        <p:spPr bwMode="auto">
          <a:xfrm>
            <a:off x="4619618" y="6019804"/>
            <a:ext cx="5925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2011</a:t>
            </a:r>
          </a:p>
        </p:txBody>
      </p:sp>
      <p:sp>
        <p:nvSpPr>
          <p:cNvPr id="40" name="Rectangle 26"/>
          <p:cNvSpPr>
            <a:spLocks/>
          </p:cNvSpPr>
          <p:nvPr/>
        </p:nvSpPr>
        <p:spPr bwMode="auto">
          <a:xfrm>
            <a:off x="5507837" y="6019804"/>
            <a:ext cx="6116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14289" y="20982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Rectangle 26"/>
          <p:cNvSpPr>
            <a:spLocks/>
          </p:cNvSpPr>
          <p:nvPr/>
        </p:nvSpPr>
        <p:spPr bwMode="auto">
          <a:xfrm>
            <a:off x="6415091" y="6028941"/>
            <a:ext cx="6116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2013</a:t>
            </a:r>
          </a:p>
        </p:txBody>
      </p:sp>
      <p:sp>
        <p:nvSpPr>
          <p:cNvPr id="30" name="Rectangle 26"/>
          <p:cNvSpPr>
            <a:spLocks/>
          </p:cNvSpPr>
          <p:nvPr/>
        </p:nvSpPr>
        <p:spPr bwMode="auto">
          <a:xfrm>
            <a:off x="990604" y="6019804"/>
            <a:ext cx="6116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2007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431790" y="1741311"/>
            <a:ext cx="2655968" cy="369332"/>
            <a:chOff x="6174035" y="1219200"/>
            <a:chExt cx="2655968" cy="369332"/>
          </a:xfrm>
        </p:grpSpPr>
        <p:sp>
          <p:nvSpPr>
            <p:cNvPr id="73" name="Rectangle 23"/>
            <p:cNvSpPr>
              <a:spLocks/>
            </p:cNvSpPr>
            <p:nvPr/>
          </p:nvSpPr>
          <p:spPr bwMode="auto">
            <a:xfrm>
              <a:off x="6174035" y="1295400"/>
              <a:ext cx="327332" cy="284163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477000" y="1219200"/>
              <a:ext cx="235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traditional </a:t>
              </a:r>
              <a:r>
                <a:rPr lang="en-US" sz="1800" dirty="0" err="1"/>
                <a:t>dev</a:t>
              </a:r>
              <a:r>
                <a:rPr lang="en-US" sz="1800" dirty="0"/>
                <a:t> writing 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8229598" y="1752600"/>
            <a:ext cx="934424" cy="369332"/>
            <a:chOff x="4724400" y="1219200"/>
            <a:chExt cx="934424" cy="369332"/>
          </a:xfrm>
        </p:grpSpPr>
        <p:sp>
          <p:nvSpPr>
            <p:cNvPr id="76" name="Rectangle 17"/>
            <p:cNvSpPr>
              <a:spLocks/>
            </p:cNvSpPr>
            <p:nvPr/>
          </p:nvSpPr>
          <p:spPr bwMode="auto">
            <a:xfrm>
              <a:off x="4724400" y="1295400"/>
              <a:ext cx="327332" cy="269875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029200" y="1219200"/>
              <a:ext cx="629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ALP   </a:t>
              </a:r>
            </a:p>
          </p:txBody>
        </p:sp>
      </p:grpSp>
      <p:sp>
        <p:nvSpPr>
          <p:cNvPr id="78" name="Rectangle 26"/>
          <p:cNvSpPr>
            <a:spLocks/>
          </p:cNvSpPr>
          <p:nvPr/>
        </p:nvSpPr>
        <p:spPr bwMode="auto">
          <a:xfrm>
            <a:off x="7322345" y="6019804"/>
            <a:ext cx="6116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2014</a:t>
            </a:r>
          </a:p>
        </p:txBody>
      </p:sp>
      <p:sp>
        <p:nvSpPr>
          <p:cNvPr id="91" name="Rectangle 26"/>
          <p:cNvSpPr>
            <a:spLocks/>
          </p:cNvSpPr>
          <p:nvPr/>
        </p:nvSpPr>
        <p:spPr bwMode="auto">
          <a:xfrm>
            <a:off x="2805112" y="6019804"/>
            <a:ext cx="6116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2009</a:t>
            </a:r>
          </a:p>
        </p:txBody>
      </p:sp>
      <p:sp>
        <p:nvSpPr>
          <p:cNvPr id="92" name="Rectangle 26"/>
          <p:cNvSpPr>
            <a:spLocks/>
          </p:cNvSpPr>
          <p:nvPr/>
        </p:nvSpPr>
        <p:spPr bwMode="auto">
          <a:xfrm>
            <a:off x="3712366" y="6019804"/>
            <a:ext cx="6116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2010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832168" y="3505204"/>
            <a:ext cx="7842686" cy="2549249"/>
            <a:chOff x="832166" y="3505200"/>
            <a:chExt cx="7842686" cy="2549249"/>
          </a:xfrm>
        </p:grpSpPr>
        <p:grpSp>
          <p:nvGrpSpPr>
            <p:cNvPr id="2" name="Group 1"/>
            <p:cNvGrpSpPr/>
            <p:nvPr/>
          </p:nvGrpSpPr>
          <p:grpSpPr>
            <a:xfrm>
              <a:off x="832166" y="5580348"/>
              <a:ext cx="469950" cy="435399"/>
              <a:chOff x="891823" y="5591119"/>
              <a:chExt cx="469950" cy="435399"/>
            </a:xfrm>
          </p:grpSpPr>
          <p:sp>
            <p:nvSpPr>
              <p:cNvPr id="101" name="TextBox 100"/>
              <p:cNvSpPr txBox="1"/>
              <p:nvPr/>
            </p:nvSpPr>
            <p:spPr>
              <a:xfrm>
                <a:off x="891823" y="5591119"/>
                <a:ext cx="4699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</a:rPr>
                  <a:t>34</a:t>
                </a:r>
              </a:p>
            </p:txBody>
          </p:sp>
          <p:sp>
            <p:nvSpPr>
              <p:cNvPr id="66" name="Rectangle 17"/>
              <p:cNvSpPr>
                <a:spLocks/>
              </p:cNvSpPr>
              <p:nvPr/>
            </p:nvSpPr>
            <p:spPr bwMode="auto">
              <a:xfrm>
                <a:off x="925689" y="5943600"/>
                <a:ext cx="370114" cy="82918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649250" y="5475733"/>
              <a:ext cx="469950" cy="512605"/>
              <a:chOff x="2013173" y="5513913"/>
              <a:chExt cx="469950" cy="512605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2013173" y="5513913"/>
                <a:ext cx="4699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</a:rPr>
                  <a:t>68</a:t>
                </a:r>
              </a:p>
            </p:txBody>
          </p:sp>
          <p:sp>
            <p:nvSpPr>
              <p:cNvPr id="68" name="Rectangle 17"/>
              <p:cNvSpPr>
                <a:spLocks/>
              </p:cNvSpPr>
              <p:nvPr/>
            </p:nvSpPr>
            <p:spPr bwMode="auto">
              <a:xfrm>
                <a:off x="2057400" y="5867400"/>
                <a:ext cx="370114" cy="159118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519983" y="5288312"/>
              <a:ext cx="612593" cy="745707"/>
              <a:chOff x="2886332" y="5280811"/>
              <a:chExt cx="612593" cy="745707"/>
            </a:xfrm>
          </p:grpSpPr>
          <p:sp>
            <p:nvSpPr>
              <p:cNvPr id="41" name="Rectangle 17"/>
              <p:cNvSpPr>
                <a:spLocks/>
              </p:cNvSpPr>
              <p:nvPr/>
            </p:nvSpPr>
            <p:spPr bwMode="auto">
              <a:xfrm>
                <a:off x="2982686" y="5638800"/>
                <a:ext cx="370114" cy="387718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886332" y="5280811"/>
                <a:ext cx="61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</a:rPr>
                  <a:t>149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498038" y="4878294"/>
              <a:ext cx="612593" cy="1117566"/>
              <a:chOff x="3728921" y="4907337"/>
              <a:chExt cx="612593" cy="1117566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3728921" y="4907337"/>
                <a:ext cx="61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</a:rPr>
                  <a:t>288</a:t>
                </a:r>
              </a:p>
            </p:txBody>
          </p:sp>
          <p:sp>
            <p:nvSpPr>
              <p:cNvPr id="69" name="Rectangle 17"/>
              <p:cNvSpPr>
                <a:spLocks/>
              </p:cNvSpPr>
              <p:nvPr/>
            </p:nvSpPr>
            <p:spPr bwMode="auto">
              <a:xfrm>
                <a:off x="3876201" y="5256185"/>
                <a:ext cx="370114" cy="768718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492454" y="4051244"/>
              <a:ext cx="612593" cy="1973639"/>
              <a:chOff x="5009092" y="4089424"/>
              <a:chExt cx="612593" cy="1973639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5009092" y="4089424"/>
                <a:ext cx="61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</a:rPr>
                  <a:t>550</a:t>
                </a:r>
              </a:p>
            </p:txBody>
          </p:sp>
          <p:sp>
            <p:nvSpPr>
              <p:cNvPr id="70" name="Rectangle 17"/>
              <p:cNvSpPr>
                <a:spLocks/>
              </p:cNvSpPr>
              <p:nvPr/>
            </p:nvSpPr>
            <p:spPr bwMode="auto">
              <a:xfrm>
                <a:off x="5105400" y="4465971"/>
                <a:ext cx="370114" cy="1597092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424948" y="3886762"/>
              <a:ext cx="612593" cy="2101576"/>
              <a:chOff x="6007277" y="3924942"/>
              <a:chExt cx="612593" cy="2101576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6007277" y="3924942"/>
                <a:ext cx="61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</a:rPr>
                  <a:t>587</a:t>
                </a:r>
              </a:p>
            </p:txBody>
          </p:sp>
          <p:sp>
            <p:nvSpPr>
              <p:cNvPr id="79" name="Rectangle 17"/>
              <p:cNvSpPr>
                <a:spLocks/>
              </p:cNvSpPr>
              <p:nvPr/>
            </p:nvSpPr>
            <p:spPr bwMode="auto">
              <a:xfrm>
                <a:off x="6096000" y="4292974"/>
                <a:ext cx="370114" cy="1733544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293987" y="3733800"/>
              <a:ext cx="612593" cy="2320649"/>
              <a:chOff x="7071076" y="3680095"/>
              <a:chExt cx="612593" cy="2320649"/>
            </a:xfrm>
          </p:grpSpPr>
          <p:sp>
            <p:nvSpPr>
              <p:cNvPr id="116" name="TextBox 115"/>
              <p:cNvSpPr txBox="1"/>
              <p:nvPr/>
            </p:nvSpPr>
            <p:spPr>
              <a:xfrm>
                <a:off x="7071076" y="3680095"/>
                <a:ext cx="61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</a:rPr>
                  <a:t>669</a:t>
                </a:r>
              </a:p>
            </p:txBody>
          </p:sp>
          <p:sp>
            <p:nvSpPr>
              <p:cNvPr id="80" name="Rectangle 17"/>
              <p:cNvSpPr>
                <a:spLocks/>
              </p:cNvSpPr>
              <p:nvPr/>
            </p:nvSpPr>
            <p:spPr bwMode="auto">
              <a:xfrm>
                <a:off x="7162800" y="4020071"/>
                <a:ext cx="370114" cy="1980673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157456" y="3505200"/>
              <a:ext cx="612593" cy="2529613"/>
              <a:chOff x="7955136" y="3517606"/>
              <a:chExt cx="612593" cy="2529613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7955136" y="3517606"/>
                <a:ext cx="61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</a:rPr>
                  <a:t>700</a:t>
                </a:r>
              </a:p>
            </p:txBody>
          </p:sp>
          <p:sp>
            <p:nvSpPr>
              <p:cNvPr id="81" name="Rectangle 17"/>
              <p:cNvSpPr>
                <a:spLocks/>
              </p:cNvSpPr>
              <p:nvPr/>
            </p:nvSpPr>
            <p:spPr bwMode="auto">
              <a:xfrm>
                <a:off x="8031336" y="3898606"/>
                <a:ext cx="370114" cy="2148613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8062259" y="3617259"/>
              <a:ext cx="612593" cy="2417554"/>
              <a:chOff x="7940195" y="3629665"/>
              <a:chExt cx="612593" cy="2417554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7940195" y="3629665"/>
                <a:ext cx="61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</a:rPr>
                  <a:t>670</a:t>
                </a:r>
              </a:p>
            </p:txBody>
          </p:sp>
          <p:sp>
            <p:nvSpPr>
              <p:cNvPr id="102" name="Rectangle 17"/>
              <p:cNvSpPr>
                <a:spLocks/>
              </p:cNvSpPr>
              <p:nvPr/>
            </p:nvSpPr>
            <p:spPr bwMode="auto">
              <a:xfrm>
                <a:off x="8031336" y="3974806"/>
                <a:ext cx="370114" cy="2072413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</p:grpSp>
      </p:grpSp>
      <p:sp>
        <p:nvSpPr>
          <p:cNvPr id="108" name="Rectangle 26"/>
          <p:cNvSpPr>
            <a:spLocks/>
          </p:cNvSpPr>
          <p:nvPr/>
        </p:nvSpPr>
        <p:spPr bwMode="auto">
          <a:xfrm>
            <a:off x="8229604" y="6019804"/>
            <a:ext cx="6116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2015</a:t>
            </a:r>
          </a:p>
        </p:txBody>
      </p:sp>
      <p:sp>
        <p:nvSpPr>
          <p:cNvPr id="9" name="Rectangle 8"/>
          <p:cNvSpPr/>
          <p:nvPr/>
        </p:nvSpPr>
        <p:spPr>
          <a:xfrm>
            <a:off x="7162800" y="3429000"/>
            <a:ext cx="914400" cy="327660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514600" y="1219200"/>
            <a:ext cx="914400" cy="548640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10510" y="1197521"/>
            <a:ext cx="7960284" cy="4854372"/>
            <a:chOff x="1110509" y="1197521"/>
            <a:chExt cx="7960284" cy="4854372"/>
          </a:xfrm>
        </p:grpSpPr>
        <p:grpSp>
          <p:nvGrpSpPr>
            <p:cNvPr id="36" name="Group 35"/>
            <p:cNvGrpSpPr/>
            <p:nvPr/>
          </p:nvGrpSpPr>
          <p:grpSpPr>
            <a:xfrm>
              <a:off x="1110509" y="1197521"/>
              <a:ext cx="7960284" cy="4830632"/>
              <a:chOff x="1110509" y="1197521"/>
              <a:chExt cx="7960284" cy="483063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110509" y="2783423"/>
                <a:ext cx="612593" cy="3244730"/>
                <a:chOff x="1192743" y="2756014"/>
                <a:chExt cx="612593" cy="3244730"/>
              </a:xfrm>
            </p:grpSpPr>
            <p:sp>
              <p:nvSpPr>
                <p:cNvPr id="93" name="Rectangle 17"/>
                <p:cNvSpPr>
                  <a:spLocks/>
                </p:cNvSpPr>
                <p:nvPr/>
              </p:nvSpPr>
              <p:spPr bwMode="auto">
                <a:xfrm>
                  <a:off x="1295400" y="3085903"/>
                  <a:ext cx="370114" cy="2914841"/>
                </a:xfrm>
                <a:prstGeom prst="rect">
                  <a:avLst/>
                </a:prstGeom>
                <a:solidFill>
                  <a:srgbClr val="6FAC27"/>
                </a:solidFill>
                <a:ln w="9525" cap="flat">
                  <a:solidFill>
                    <a:srgbClr val="8FB2C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12700" dist="25399" dir="5400000" algn="ctr" rotWithShape="0">
                    <a:schemeClr val="bg2">
                      <a:alpha val="34998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srgbClr val="FFFFFF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endParaRPr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1192743" y="2756014"/>
                  <a:ext cx="61259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00"/>
                      </a:solidFill>
                    </a:rPr>
                    <a:t>966</a:t>
                  </a: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1851249" y="2109197"/>
                <a:ext cx="736199" cy="3891547"/>
                <a:chOff x="2039143" y="2109197"/>
                <a:chExt cx="736199" cy="3891547"/>
              </a:xfrm>
            </p:grpSpPr>
            <p:sp>
              <p:nvSpPr>
                <p:cNvPr id="95" name="Rectangle 17"/>
                <p:cNvSpPr>
                  <a:spLocks/>
                </p:cNvSpPr>
                <p:nvPr/>
              </p:nvSpPr>
              <p:spPr bwMode="auto">
                <a:xfrm>
                  <a:off x="2209800" y="2435134"/>
                  <a:ext cx="370114" cy="3565610"/>
                </a:xfrm>
                <a:prstGeom prst="rect">
                  <a:avLst/>
                </a:prstGeom>
                <a:solidFill>
                  <a:srgbClr val="6FAC27"/>
                </a:solidFill>
                <a:ln w="9525" cap="flat">
                  <a:solidFill>
                    <a:srgbClr val="8FB2C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12700" dist="25399" dir="5400000" algn="ctr" rotWithShape="0">
                    <a:schemeClr val="bg2">
                      <a:alpha val="34998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srgbClr val="FFFFFF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endParaRPr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2039143" y="2109197"/>
                  <a:ext cx="73619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00"/>
                      </a:solidFill>
                    </a:rPr>
                    <a:t>1142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2784481" y="1197521"/>
                <a:ext cx="755235" cy="4803223"/>
                <a:chOff x="3024386" y="1197521"/>
                <a:chExt cx="755235" cy="4803223"/>
              </a:xfrm>
            </p:grpSpPr>
            <p:sp>
              <p:nvSpPr>
                <p:cNvPr id="96" name="Rectangle 17"/>
                <p:cNvSpPr>
                  <a:spLocks/>
                </p:cNvSpPr>
                <p:nvPr/>
              </p:nvSpPr>
              <p:spPr bwMode="auto">
                <a:xfrm>
                  <a:off x="3205538" y="1542952"/>
                  <a:ext cx="370114" cy="4457792"/>
                </a:xfrm>
                <a:prstGeom prst="rect">
                  <a:avLst/>
                </a:prstGeom>
                <a:solidFill>
                  <a:srgbClr val="6FAC27"/>
                </a:solidFill>
                <a:ln w="9525" cap="flat">
                  <a:solidFill>
                    <a:srgbClr val="8FB2C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12700" dist="25399" dir="5400000" algn="ctr" rotWithShape="0">
                    <a:schemeClr val="bg2">
                      <a:alpha val="34998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srgbClr val="FFFFFF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endParaRPr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3024386" y="1197521"/>
                  <a:ext cx="75523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00"/>
                      </a:solidFill>
                    </a:rPr>
                    <a:t>1406</a:t>
                  </a: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3823720" y="1494552"/>
                <a:ext cx="755235" cy="4501148"/>
                <a:chOff x="4104305" y="1494552"/>
                <a:chExt cx="755235" cy="4501148"/>
              </a:xfrm>
            </p:grpSpPr>
            <p:sp>
              <p:nvSpPr>
                <p:cNvPr id="97" name="Rectangle 17"/>
                <p:cNvSpPr>
                  <a:spLocks/>
                </p:cNvSpPr>
                <p:nvPr/>
              </p:nvSpPr>
              <p:spPr bwMode="auto">
                <a:xfrm>
                  <a:off x="4260531" y="1826351"/>
                  <a:ext cx="370114" cy="4169349"/>
                </a:xfrm>
                <a:prstGeom prst="rect">
                  <a:avLst/>
                </a:prstGeom>
                <a:solidFill>
                  <a:srgbClr val="6FAC27"/>
                </a:solidFill>
                <a:ln w="9525" cap="flat">
                  <a:solidFill>
                    <a:srgbClr val="8FB2C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12700" dist="25399" dir="5400000" algn="ctr" rotWithShape="0">
                    <a:schemeClr val="bg2">
                      <a:alpha val="34998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srgbClr val="FFFFFF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endParaRPr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4104305" y="1494552"/>
                  <a:ext cx="75523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00"/>
                      </a:solidFill>
                    </a:rPr>
                    <a:t>1328</a:t>
                  </a: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4756214" y="2346252"/>
                <a:ext cx="755235" cy="3659944"/>
                <a:chOff x="5129124" y="2346252"/>
                <a:chExt cx="755235" cy="3659944"/>
              </a:xfrm>
            </p:grpSpPr>
            <p:sp>
              <p:nvSpPr>
                <p:cNvPr id="98" name="Rectangle 17"/>
                <p:cNvSpPr>
                  <a:spLocks/>
                </p:cNvSpPr>
                <p:nvPr/>
              </p:nvSpPr>
              <p:spPr bwMode="auto">
                <a:xfrm>
                  <a:off x="5299562" y="2676549"/>
                  <a:ext cx="370114" cy="3329647"/>
                </a:xfrm>
                <a:prstGeom prst="rect">
                  <a:avLst/>
                </a:prstGeom>
                <a:solidFill>
                  <a:srgbClr val="6FAC27"/>
                </a:solidFill>
                <a:ln w="9525" cap="flat">
                  <a:solidFill>
                    <a:srgbClr val="8FB2C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12700" dist="25399" dir="5400000" algn="ctr" rotWithShape="0">
                    <a:schemeClr val="bg2">
                      <a:alpha val="34998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srgbClr val="FFFFFF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endParaRPr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5129124" y="2346252"/>
                  <a:ext cx="75523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00"/>
                      </a:solidFill>
                    </a:rPr>
                    <a:t>1042</a:t>
                  </a: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5755246" y="2931725"/>
                <a:ext cx="612593" cy="3074471"/>
                <a:chOff x="6248400" y="2931725"/>
                <a:chExt cx="612593" cy="3074471"/>
              </a:xfrm>
            </p:grpSpPr>
            <p:sp>
              <p:nvSpPr>
                <p:cNvPr id="120" name="Rectangle 17"/>
                <p:cNvSpPr>
                  <a:spLocks/>
                </p:cNvSpPr>
                <p:nvPr/>
              </p:nvSpPr>
              <p:spPr bwMode="auto">
                <a:xfrm>
                  <a:off x="6349088" y="3253844"/>
                  <a:ext cx="370114" cy="2752352"/>
                </a:xfrm>
                <a:prstGeom prst="rect">
                  <a:avLst/>
                </a:prstGeom>
                <a:solidFill>
                  <a:srgbClr val="6FAC27"/>
                </a:solidFill>
                <a:ln w="9525" cap="flat">
                  <a:solidFill>
                    <a:srgbClr val="8FB2C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12700" dist="25399" dir="5400000" algn="ctr" rotWithShape="0">
                    <a:schemeClr val="bg2">
                      <a:alpha val="34998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srgbClr val="FFFFFF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endParaRPr>
                </a:p>
              </p:txBody>
            </p:sp>
            <p:sp>
              <p:nvSpPr>
                <p:cNvPr id="127" name="TextBox 126"/>
                <p:cNvSpPr txBox="1"/>
                <p:nvPr/>
              </p:nvSpPr>
              <p:spPr>
                <a:xfrm>
                  <a:off x="6248400" y="2931725"/>
                  <a:ext cx="61259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00"/>
                      </a:solidFill>
                    </a:rPr>
                    <a:t>884</a:t>
                  </a: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7538456" y="3886200"/>
                <a:ext cx="612593" cy="2114544"/>
                <a:chOff x="8305800" y="3886200"/>
                <a:chExt cx="612593" cy="2114544"/>
              </a:xfrm>
            </p:grpSpPr>
            <p:sp>
              <p:nvSpPr>
                <p:cNvPr id="122" name="Rectangle 17"/>
                <p:cNvSpPr>
                  <a:spLocks/>
                </p:cNvSpPr>
                <p:nvPr/>
              </p:nvSpPr>
              <p:spPr bwMode="auto">
                <a:xfrm>
                  <a:off x="8382000" y="4267200"/>
                  <a:ext cx="370114" cy="1733544"/>
                </a:xfrm>
                <a:prstGeom prst="rect">
                  <a:avLst/>
                </a:prstGeom>
                <a:solidFill>
                  <a:srgbClr val="6FAC27"/>
                </a:solidFill>
                <a:ln w="9525" cap="flat">
                  <a:solidFill>
                    <a:srgbClr val="8FB2C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12700" dist="25399" dir="5400000" algn="ctr" rotWithShape="0">
                    <a:schemeClr val="bg2">
                      <a:alpha val="34998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srgbClr val="FFFFFF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endParaRPr>
                </a:p>
              </p:txBody>
            </p:sp>
            <p:sp>
              <p:nvSpPr>
                <p:cNvPr id="129" name="TextBox 128"/>
                <p:cNvSpPr txBox="1"/>
                <p:nvPr/>
              </p:nvSpPr>
              <p:spPr>
                <a:xfrm>
                  <a:off x="8305800" y="3886200"/>
                  <a:ext cx="61259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00"/>
                      </a:solidFill>
                    </a:rPr>
                    <a:t>590</a:t>
                  </a:r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8458200" y="4453965"/>
                <a:ext cx="612593" cy="1546779"/>
                <a:chOff x="8305800" y="4453965"/>
                <a:chExt cx="612593" cy="1546779"/>
              </a:xfrm>
            </p:grpSpPr>
            <p:sp>
              <p:nvSpPr>
                <p:cNvPr id="105" name="Rectangle 17"/>
                <p:cNvSpPr>
                  <a:spLocks/>
                </p:cNvSpPr>
                <p:nvPr/>
              </p:nvSpPr>
              <p:spPr bwMode="auto">
                <a:xfrm>
                  <a:off x="8382000" y="4800600"/>
                  <a:ext cx="370114" cy="1200144"/>
                </a:xfrm>
                <a:prstGeom prst="rect">
                  <a:avLst/>
                </a:prstGeom>
                <a:solidFill>
                  <a:srgbClr val="6FAC27"/>
                </a:solidFill>
                <a:ln w="9525" cap="flat">
                  <a:solidFill>
                    <a:srgbClr val="8FB2C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12700" dist="25399" dir="5400000" algn="ctr" rotWithShape="0">
                    <a:schemeClr val="bg2">
                      <a:alpha val="34998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dirty="0">
                    <a:solidFill>
                      <a:srgbClr val="FFFFFF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endParaRPr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8305800" y="4453965"/>
                  <a:ext cx="61259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00"/>
                      </a:solidFill>
                    </a:rPr>
                    <a:t>408</a:t>
                  </a:r>
                </a:p>
              </p:txBody>
            </p:sp>
          </p:grpSp>
        </p:grpSp>
        <p:grpSp>
          <p:nvGrpSpPr>
            <p:cNvPr id="133" name="Group 132"/>
            <p:cNvGrpSpPr/>
            <p:nvPr/>
          </p:nvGrpSpPr>
          <p:grpSpPr>
            <a:xfrm>
              <a:off x="6629400" y="3581400"/>
              <a:ext cx="612593" cy="2470493"/>
              <a:chOff x="7315390" y="3615789"/>
              <a:chExt cx="612593" cy="2470493"/>
            </a:xfrm>
          </p:grpSpPr>
          <p:sp>
            <p:nvSpPr>
              <p:cNvPr id="134" name="Rectangle 17"/>
              <p:cNvSpPr>
                <a:spLocks/>
              </p:cNvSpPr>
              <p:nvPr/>
            </p:nvSpPr>
            <p:spPr bwMode="auto">
              <a:xfrm>
                <a:off x="7414576" y="3979246"/>
                <a:ext cx="370114" cy="2107036"/>
              </a:xfrm>
              <a:prstGeom prst="rect">
                <a:avLst/>
              </a:prstGeom>
              <a:solidFill>
                <a:srgbClr val="6FAC27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7315390" y="3615789"/>
                <a:ext cx="61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</a:rPr>
                  <a:t>687</a:t>
                </a:r>
              </a:p>
            </p:txBody>
          </p:sp>
        </p:grpSp>
      </p:grpSp>
      <p:sp>
        <p:nvSpPr>
          <p:cNvPr id="31764" name="Line 27"/>
          <p:cNvSpPr>
            <a:spLocks noChangeShapeType="1"/>
          </p:cNvSpPr>
          <p:nvPr/>
        </p:nvSpPr>
        <p:spPr bwMode="auto">
          <a:xfrm>
            <a:off x="457200" y="60198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30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8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59" name="Group 18"/>
          <p:cNvGrpSpPr>
            <a:grpSpLocks/>
          </p:cNvGrpSpPr>
          <p:nvPr/>
        </p:nvGrpSpPr>
        <p:grpSpPr bwMode="auto">
          <a:xfrm>
            <a:off x="317501" y="5366662"/>
            <a:ext cx="8628064" cy="276225"/>
            <a:chOff x="-3" y="0"/>
            <a:chExt cx="5435" cy="174"/>
          </a:xfrm>
        </p:grpSpPr>
        <p:sp>
          <p:nvSpPr>
            <p:cNvPr id="31767" name="Line 19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1768" name="Rectangle 20"/>
            <p:cNvSpPr>
              <a:spLocks/>
            </p:cNvSpPr>
            <p:nvPr/>
          </p:nvSpPr>
          <p:spPr bwMode="auto">
            <a:xfrm>
              <a:off x="-3" y="0"/>
              <a:ext cx="21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2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00</a:t>
              </a:r>
            </a:p>
          </p:txBody>
        </p:sp>
      </p:grpSp>
      <p:grpSp>
        <p:nvGrpSpPr>
          <p:cNvPr id="31746" name="Group 1"/>
          <p:cNvGrpSpPr>
            <a:grpSpLocks/>
          </p:cNvGrpSpPr>
          <p:nvPr/>
        </p:nvGrpSpPr>
        <p:grpSpPr bwMode="auto">
          <a:xfrm>
            <a:off x="304801" y="2754090"/>
            <a:ext cx="8640765" cy="276225"/>
            <a:chOff x="-11" y="0"/>
            <a:chExt cx="5443" cy="174"/>
          </a:xfrm>
        </p:grpSpPr>
        <p:sp>
          <p:nvSpPr>
            <p:cNvPr id="31771" name="Line 2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1772" name="Rectangle 3"/>
            <p:cNvSpPr>
              <a:spLocks/>
            </p:cNvSpPr>
            <p:nvPr/>
          </p:nvSpPr>
          <p:spPr bwMode="auto">
            <a:xfrm>
              <a:off x="-11" y="0"/>
              <a:ext cx="3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100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</a:t>
              </a:r>
            </a:p>
          </p:txBody>
        </p:sp>
      </p:grpSp>
      <p:grpSp>
        <p:nvGrpSpPr>
          <p:cNvPr id="31757" name="Group 14"/>
          <p:cNvGrpSpPr>
            <a:grpSpLocks/>
          </p:cNvGrpSpPr>
          <p:nvPr/>
        </p:nvGrpSpPr>
        <p:grpSpPr bwMode="auto">
          <a:xfrm>
            <a:off x="303214" y="2100947"/>
            <a:ext cx="8642351" cy="276225"/>
            <a:chOff x="-12" y="0"/>
            <a:chExt cx="5444" cy="174"/>
          </a:xfrm>
        </p:grpSpPr>
        <p:sp>
          <p:nvSpPr>
            <p:cNvPr id="31769" name="Line 15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1770" name="Rectangle 16"/>
            <p:cNvSpPr>
              <a:spLocks/>
            </p:cNvSpPr>
            <p:nvPr/>
          </p:nvSpPr>
          <p:spPr bwMode="auto">
            <a:xfrm>
              <a:off x="-12" y="0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120</a:t>
              </a:r>
              <a:r>
                <a:rPr lang="en-US" sz="1800" dirty="0">
                  <a:cs typeface="Arial" charset="0"/>
                  <a:sym typeface="Arial" charset="0"/>
                </a:rPr>
                <a:t>0</a:t>
              </a:r>
              <a:endParaRPr lang="en-US" sz="18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Arial" charset="0"/>
                <a:sym typeface="Arial" charset="0"/>
              </a:endParaRPr>
            </a:p>
          </p:txBody>
        </p:sp>
      </p:grpSp>
      <p:grpSp>
        <p:nvGrpSpPr>
          <p:cNvPr id="33" name="Group 14"/>
          <p:cNvGrpSpPr>
            <a:grpSpLocks/>
          </p:cNvGrpSpPr>
          <p:nvPr/>
        </p:nvGrpSpPr>
        <p:grpSpPr bwMode="auto">
          <a:xfrm>
            <a:off x="303213" y="1447804"/>
            <a:ext cx="8642353" cy="276225"/>
            <a:chOff x="-12" y="0"/>
            <a:chExt cx="5444" cy="174"/>
          </a:xfrm>
        </p:grpSpPr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5" name="Rectangle 16"/>
            <p:cNvSpPr>
              <a:spLocks/>
            </p:cNvSpPr>
            <p:nvPr/>
          </p:nvSpPr>
          <p:spPr bwMode="auto">
            <a:xfrm>
              <a:off x="-12" y="0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1400</a:t>
              </a:r>
              <a:endParaRPr lang="en-US" sz="18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Arial" charset="0"/>
                <a:sym typeface="Arial" charset="0"/>
              </a:endParaRPr>
            </a:p>
          </p:txBody>
        </p:sp>
      </p:grpSp>
      <p:grpSp>
        <p:nvGrpSpPr>
          <p:cNvPr id="82" name="Group 1"/>
          <p:cNvGrpSpPr>
            <a:grpSpLocks/>
          </p:cNvGrpSpPr>
          <p:nvPr/>
        </p:nvGrpSpPr>
        <p:grpSpPr bwMode="auto">
          <a:xfrm>
            <a:off x="371475" y="3407232"/>
            <a:ext cx="8574090" cy="276225"/>
            <a:chOff x="31" y="0"/>
            <a:chExt cx="5401" cy="174"/>
          </a:xfrm>
        </p:grpSpPr>
        <p:sp>
          <p:nvSpPr>
            <p:cNvPr id="83" name="Line 2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84" name="Rectangle 3"/>
            <p:cNvSpPr>
              <a:spLocks/>
            </p:cNvSpPr>
            <p:nvPr/>
          </p:nvSpPr>
          <p:spPr bwMode="auto">
            <a:xfrm>
              <a:off x="31" y="0"/>
              <a:ext cx="23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80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</a:t>
              </a:r>
            </a:p>
          </p:txBody>
        </p:sp>
      </p:grpSp>
      <p:grpSp>
        <p:nvGrpSpPr>
          <p:cNvPr id="85" name="Group 1"/>
          <p:cNvGrpSpPr>
            <a:grpSpLocks/>
          </p:cNvGrpSpPr>
          <p:nvPr/>
        </p:nvGrpSpPr>
        <p:grpSpPr bwMode="auto">
          <a:xfrm>
            <a:off x="371475" y="4060376"/>
            <a:ext cx="8574090" cy="276225"/>
            <a:chOff x="31" y="0"/>
            <a:chExt cx="5401" cy="174"/>
          </a:xfrm>
        </p:grpSpPr>
        <p:sp>
          <p:nvSpPr>
            <p:cNvPr id="86" name="Line 2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87" name="Rectangle 3"/>
            <p:cNvSpPr>
              <a:spLocks/>
            </p:cNvSpPr>
            <p:nvPr/>
          </p:nvSpPr>
          <p:spPr bwMode="auto">
            <a:xfrm>
              <a:off x="31" y="0"/>
              <a:ext cx="23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60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</a:t>
              </a:r>
            </a:p>
          </p:txBody>
        </p:sp>
      </p:grpSp>
      <p:grpSp>
        <p:nvGrpSpPr>
          <p:cNvPr id="88" name="Group 1"/>
          <p:cNvGrpSpPr>
            <a:grpSpLocks/>
          </p:cNvGrpSpPr>
          <p:nvPr/>
        </p:nvGrpSpPr>
        <p:grpSpPr bwMode="auto">
          <a:xfrm>
            <a:off x="371475" y="4713519"/>
            <a:ext cx="8574090" cy="276225"/>
            <a:chOff x="31" y="0"/>
            <a:chExt cx="5401" cy="174"/>
          </a:xfrm>
        </p:grpSpPr>
        <p:sp>
          <p:nvSpPr>
            <p:cNvPr id="89" name="Line 2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0" name="Rectangle 3"/>
            <p:cNvSpPr>
              <a:spLocks/>
            </p:cNvSpPr>
            <p:nvPr/>
          </p:nvSpPr>
          <p:spPr bwMode="auto">
            <a:xfrm>
              <a:off x="31" y="0"/>
              <a:ext cx="23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40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0" y="-14111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55" name="Rectangle 12"/>
          <p:cNvSpPr>
            <a:spLocks/>
          </p:cNvSpPr>
          <p:nvPr/>
        </p:nvSpPr>
        <p:spPr bwMode="auto">
          <a:xfrm>
            <a:off x="609601" y="21747"/>
            <a:ext cx="8178800" cy="87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/>
                <a:cs typeface="Arial" charset="0"/>
                <a:sym typeface="Arial" charset="0"/>
              </a:rPr>
              <a:t>Number Taking ALP or Traditional Each Fall</a:t>
            </a:r>
          </a:p>
        </p:txBody>
      </p:sp>
      <p:sp>
        <p:nvSpPr>
          <p:cNvPr id="31756" name="Line 13"/>
          <p:cNvSpPr>
            <a:spLocks noChangeShapeType="1"/>
          </p:cNvSpPr>
          <p:nvPr/>
        </p:nvSpPr>
        <p:spPr bwMode="auto">
          <a:xfrm rot="10800000" flipH="1">
            <a:off x="838200" y="1371600"/>
            <a:ext cx="0" cy="49660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9" name="Rectangle 26"/>
          <p:cNvSpPr>
            <a:spLocks/>
          </p:cNvSpPr>
          <p:nvPr/>
        </p:nvSpPr>
        <p:spPr bwMode="auto">
          <a:xfrm>
            <a:off x="4619618" y="6019804"/>
            <a:ext cx="5925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2011</a:t>
            </a:r>
          </a:p>
        </p:txBody>
      </p:sp>
      <p:sp>
        <p:nvSpPr>
          <p:cNvPr id="40" name="Rectangle 26"/>
          <p:cNvSpPr>
            <a:spLocks/>
          </p:cNvSpPr>
          <p:nvPr/>
        </p:nvSpPr>
        <p:spPr bwMode="auto">
          <a:xfrm>
            <a:off x="5507837" y="6019804"/>
            <a:ext cx="6116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14289" y="20982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Rectangle 26"/>
          <p:cNvSpPr>
            <a:spLocks/>
          </p:cNvSpPr>
          <p:nvPr/>
        </p:nvSpPr>
        <p:spPr bwMode="auto">
          <a:xfrm>
            <a:off x="6415091" y="6028941"/>
            <a:ext cx="6116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2013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431790" y="1741311"/>
            <a:ext cx="2655968" cy="369332"/>
            <a:chOff x="6174035" y="1219200"/>
            <a:chExt cx="2655968" cy="369332"/>
          </a:xfrm>
        </p:grpSpPr>
        <p:sp>
          <p:nvSpPr>
            <p:cNvPr id="73" name="Rectangle 23"/>
            <p:cNvSpPr>
              <a:spLocks/>
            </p:cNvSpPr>
            <p:nvPr/>
          </p:nvSpPr>
          <p:spPr bwMode="auto">
            <a:xfrm>
              <a:off x="6174035" y="1295400"/>
              <a:ext cx="327332" cy="284163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477000" y="1219200"/>
              <a:ext cx="235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traditional </a:t>
              </a:r>
              <a:r>
                <a:rPr lang="en-US" sz="1800" dirty="0" err="1"/>
                <a:t>dev</a:t>
              </a:r>
              <a:r>
                <a:rPr lang="en-US" sz="1800" dirty="0"/>
                <a:t> writing 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8229598" y="1752600"/>
            <a:ext cx="934424" cy="369332"/>
            <a:chOff x="4724400" y="1219200"/>
            <a:chExt cx="934424" cy="369332"/>
          </a:xfrm>
        </p:grpSpPr>
        <p:sp>
          <p:nvSpPr>
            <p:cNvPr id="76" name="Rectangle 17"/>
            <p:cNvSpPr>
              <a:spLocks/>
            </p:cNvSpPr>
            <p:nvPr/>
          </p:nvSpPr>
          <p:spPr bwMode="auto">
            <a:xfrm>
              <a:off x="4724400" y="1295400"/>
              <a:ext cx="327332" cy="269875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029200" y="1219200"/>
              <a:ext cx="629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ALP   </a:t>
              </a:r>
            </a:p>
          </p:txBody>
        </p:sp>
      </p:grpSp>
      <p:sp>
        <p:nvSpPr>
          <p:cNvPr id="91" name="Rectangle 26"/>
          <p:cNvSpPr>
            <a:spLocks/>
          </p:cNvSpPr>
          <p:nvPr/>
        </p:nvSpPr>
        <p:spPr bwMode="auto">
          <a:xfrm>
            <a:off x="2805112" y="6019804"/>
            <a:ext cx="6116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2009</a:t>
            </a:r>
          </a:p>
        </p:txBody>
      </p:sp>
      <p:sp>
        <p:nvSpPr>
          <p:cNvPr id="92" name="Rectangle 26"/>
          <p:cNvSpPr>
            <a:spLocks/>
          </p:cNvSpPr>
          <p:nvPr/>
        </p:nvSpPr>
        <p:spPr bwMode="auto">
          <a:xfrm>
            <a:off x="3712366" y="6019804"/>
            <a:ext cx="6116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2010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19983" y="5288316"/>
            <a:ext cx="612593" cy="745707"/>
            <a:chOff x="2886332" y="5280811"/>
            <a:chExt cx="612592" cy="745707"/>
          </a:xfrm>
        </p:grpSpPr>
        <p:sp>
          <p:nvSpPr>
            <p:cNvPr id="41" name="Rectangle 17"/>
            <p:cNvSpPr>
              <a:spLocks/>
            </p:cNvSpPr>
            <p:nvPr/>
          </p:nvSpPr>
          <p:spPr bwMode="auto">
            <a:xfrm>
              <a:off x="2982686" y="5638800"/>
              <a:ext cx="370114" cy="387718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886332" y="5280811"/>
              <a:ext cx="6125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149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98041" y="4878294"/>
            <a:ext cx="612593" cy="1117566"/>
            <a:chOff x="3728921" y="4907337"/>
            <a:chExt cx="612593" cy="1117566"/>
          </a:xfrm>
        </p:grpSpPr>
        <p:sp>
          <p:nvSpPr>
            <p:cNvPr id="107" name="TextBox 106"/>
            <p:cNvSpPr txBox="1"/>
            <p:nvPr/>
          </p:nvSpPr>
          <p:spPr>
            <a:xfrm>
              <a:off x="3728921" y="4907337"/>
              <a:ext cx="6125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288</a:t>
              </a:r>
            </a:p>
          </p:txBody>
        </p:sp>
        <p:sp>
          <p:nvSpPr>
            <p:cNvPr id="69" name="Rectangle 17"/>
            <p:cNvSpPr>
              <a:spLocks/>
            </p:cNvSpPr>
            <p:nvPr/>
          </p:nvSpPr>
          <p:spPr bwMode="auto">
            <a:xfrm>
              <a:off x="3876201" y="5256185"/>
              <a:ext cx="370114" cy="768718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92452" y="4051248"/>
            <a:ext cx="612593" cy="1973639"/>
            <a:chOff x="5009092" y="4089424"/>
            <a:chExt cx="612593" cy="1973639"/>
          </a:xfrm>
        </p:grpSpPr>
        <p:sp>
          <p:nvSpPr>
            <p:cNvPr id="110" name="TextBox 109"/>
            <p:cNvSpPr txBox="1"/>
            <p:nvPr/>
          </p:nvSpPr>
          <p:spPr>
            <a:xfrm>
              <a:off x="5009092" y="4089424"/>
              <a:ext cx="6125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550</a:t>
              </a:r>
            </a:p>
          </p:txBody>
        </p:sp>
        <p:sp>
          <p:nvSpPr>
            <p:cNvPr id="70" name="Rectangle 17"/>
            <p:cNvSpPr>
              <a:spLocks/>
            </p:cNvSpPr>
            <p:nvPr/>
          </p:nvSpPr>
          <p:spPr bwMode="auto">
            <a:xfrm>
              <a:off x="5105400" y="4465971"/>
              <a:ext cx="370114" cy="1597092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24947" y="3886762"/>
            <a:ext cx="612593" cy="2101576"/>
            <a:chOff x="6007277" y="3924942"/>
            <a:chExt cx="612592" cy="2101576"/>
          </a:xfrm>
        </p:grpSpPr>
        <p:sp>
          <p:nvSpPr>
            <p:cNvPr id="113" name="TextBox 112"/>
            <p:cNvSpPr txBox="1"/>
            <p:nvPr/>
          </p:nvSpPr>
          <p:spPr>
            <a:xfrm>
              <a:off x="6007277" y="3924942"/>
              <a:ext cx="6125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587</a:t>
              </a:r>
            </a:p>
          </p:txBody>
        </p:sp>
        <p:sp>
          <p:nvSpPr>
            <p:cNvPr id="79" name="Rectangle 17"/>
            <p:cNvSpPr>
              <a:spLocks/>
            </p:cNvSpPr>
            <p:nvPr/>
          </p:nvSpPr>
          <p:spPr bwMode="auto">
            <a:xfrm>
              <a:off x="6096000" y="4292974"/>
              <a:ext cx="370114" cy="1733544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93984" y="3733804"/>
            <a:ext cx="612593" cy="2282383"/>
            <a:chOff x="7071076" y="3680095"/>
            <a:chExt cx="612593" cy="2282383"/>
          </a:xfrm>
        </p:grpSpPr>
        <p:sp>
          <p:nvSpPr>
            <p:cNvPr id="116" name="TextBox 115"/>
            <p:cNvSpPr txBox="1"/>
            <p:nvPr/>
          </p:nvSpPr>
          <p:spPr>
            <a:xfrm>
              <a:off x="7071076" y="3680095"/>
              <a:ext cx="6125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669</a:t>
              </a:r>
            </a:p>
          </p:txBody>
        </p:sp>
        <p:sp>
          <p:nvSpPr>
            <p:cNvPr id="80" name="Rectangle 17"/>
            <p:cNvSpPr>
              <a:spLocks/>
            </p:cNvSpPr>
            <p:nvPr/>
          </p:nvSpPr>
          <p:spPr bwMode="auto">
            <a:xfrm>
              <a:off x="7162800" y="4020071"/>
              <a:ext cx="370114" cy="1942407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2167" y="2109197"/>
            <a:ext cx="1755282" cy="4526156"/>
            <a:chOff x="832166" y="2109197"/>
            <a:chExt cx="1755282" cy="4526156"/>
          </a:xfrm>
        </p:grpSpPr>
        <p:sp>
          <p:nvSpPr>
            <p:cNvPr id="54" name="Rectangle 26"/>
            <p:cNvSpPr>
              <a:spLocks/>
            </p:cNvSpPr>
            <p:nvPr/>
          </p:nvSpPr>
          <p:spPr bwMode="auto">
            <a:xfrm>
              <a:off x="1897854" y="6019800"/>
              <a:ext cx="61160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Fall</a:t>
              </a:r>
            </a:p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2008</a:t>
              </a:r>
            </a:p>
          </p:txBody>
        </p:sp>
        <p:sp>
          <p:nvSpPr>
            <p:cNvPr id="30" name="Rectangle 26"/>
            <p:cNvSpPr>
              <a:spLocks/>
            </p:cNvSpPr>
            <p:nvPr/>
          </p:nvSpPr>
          <p:spPr bwMode="auto">
            <a:xfrm>
              <a:off x="990600" y="6019800"/>
              <a:ext cx="61160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Fall</a:t>
              </a:r>
            </a:p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2007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832166" y="5580348"/>
              <a:ext cx="469950" cy="435399"/>
              <a:chOff x="891823" y="5591119"/>
              <a:chExt cx="469950" cy="435399"/>
            </a:xfrm>
          </p:grpSpPr>
          <p:sp>
            <p:nvSpPr>
              <p:cNvPr id="101" name="TextBox 100"/>
              <p:cNvSpPr txBox="1"/>
              <p:nvPr/>
            </p:nvSpPr>
            <p:spPr>
              <a:xfrm>
                <a:off x="891823" y="5591119"/>
                <a:ext cx="4699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</a:rPr>
                  <a:t>34</a:t>
                </a:r>
              </a:p>
            </p:txBody>
          </p:sp>
          <p:sp>
            <p:nvSpPr>
              <p:cNvPr id="66" name="Rectangle 17"/>
              <p:cNvSpPr>
                <a:spLocks/>
              </p:cNvSpPr>
              <p:nvPr/>
            </p:nvSpPr>
            <p:spPr bwMode="auto">
              <a:xfrm>
                <a:off x="925689" y="5943600"/>
                <a:ext cx="370114" cy="82918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649250" y="5475733"/>
              <a:ext cx="469950" cy="512605"/>
              <a:chOff x="2013173" y="5513913"/>
              <a:chExt cx="469950" cy="512605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2013173" y="5513913"/>
                <a:ext cx="4699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</a:rPr>
                  <a:t>68</a:t>
                </a:r>
              </a:p>
            </p:txBody>
          </p:sp>
          <p:sp>
            <p:nvSpPr>
              <p:cNvPr id="68" name="Rectangle 17"/>
              <p:cNvSpPr>
                <a:spLocks/>
              </p:cNvSpPr>
              <p:nvPr/>
            </p:nvSpPr>
            <p:spPr bwMode="auto">
              <a:xfrm>
                <a:off x="2057400" y="5867400"/>
                <a:ext cx="370114" cy="159118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110509" y="2783423"/>
              <a:ext cx="612593" cy="3244730"/>
              <a:chOff x="1192743" y="2756014"/>
              <a:chExt cx="612593" cy="3244730"/>
            </a:xfrm>
          </p:grpSpPr>
          <p:sp>
            <p:nvSpPr>
              <p:cNvPr id="93" name="Rectangle 17"/>
              <p:cNvSpPr>
                <a:spLocks/>
              </p:cNvSpPr>
              <p:nvPr/>
            </p:nvSpPr>
            <p:spPr bwMode="auto">
              <a:xfrm>
                <a:off x="1295400" y="3085903"/>
                <a:ext cx="370114" cy="2914841"/>
              </a:xfrm>
              <a:prstGeom prst="rect">
                <a:avLst/>
              </a:prstGeom>
              <a:solidFill>
                <a:srgbClr val="6FAC27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1192743" y="2756014"/>
                <a:ext cx="61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</a:rPr>
                  <a:t>966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851249" y="2109197"/>
              <a:ext cx="736199" cy="3891547"/>
              <a:chOff x="2039143" y="2109197"/>
              <a:chExt cx="736199" cy="3891547"/>
            </a:xfrm>
          </p:grpSpPr>
          <p:sp>
            <p:nvSpPr>
              <p:cNvPr id="95" name="Rectangle 17"/>
              <p:cNvSpPr>
                <a:spLocks/>
              </p:cNvSpPr>
              <p:nvPr/>
            </p:nvSpPr>
            <p:spPr bwMode="auto">
              <a:xfrm>
                <a:off x="2209800" y="2435134"/>
                <a:ext cx="370114" cy="3565610"/>
              </a:xfrm>
              <a:prstGeom prst="rect">
                <a:avLst/>
              </a:prstGeom>
              <a:solidFill>
                <a:srgbClr val="6FAC27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2039143" y="2109197"/>
                <a:ext cx="7361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</a:rPr>
                  <a:t>1142</a:t>
                </a: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2784486" y="1197525"/>
            <a:ext cx="755235" cy="4803223"/>
            <a:chOff x="3024386" y="1197521"/>
            <a:chExt cx="755235" cy="4803223"/>
          </a:xfrm>
        </p:grpSpPr>
        <p:sp>
          <p:nvSpPr>
            <p:cNvPr id="96" name="Rectangle 17"/>
            <p:cNvSpPr>
              <a:spLocks/>
            </p:cNvSpPr>
            <p:nvPr/>
          </p:nvSpPr>
          <p:spPr bwMode="auto">
            <a:xfrm>
              <a:off x="3205538" y="1542952"/>
              <a:ext cx="370114" cy="4457792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024386" y="1197521"/>
              <a:ext cx="7552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1406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23725" y="1494552"/>
            <a:ext cx="755235" cy="4501148"/>
            <a:chOff x="4104305" y="1494552"/>
            <a:chExt cx="755235" cy="4501148"/>
          </a:xfrm>
        </p:grpSpPr>
        <p:sp>
          <p:nvSpPr>
            <p:cNvPr id="97" name="Rectangle 17"/>
            <p:cNvSpPr>
              <a:spLocks/>
            </p:cNvSpPr>
            <p:nvPr/>
          </p:nvSpPr>
          <p:spPr bwMode="auto">
            <a:xfrm>
              <a:off x="4260531" y="1826351"/>
              <a:ext cx="370114" cy="4169349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104305" y="1494552"/>
              <a:ext cx="7552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1328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56220" y="2346252"/>
            <a:ext cx="755235" cy="3659944"/>
            <a:chOff x="5129124" y="2346252"/>
            <a:chExt cx="755235" cy="3659944"/>
          </a:xfrm>
        </p:grpSpPr>
        <p:sp>
          <p:nvSpPr>
            <p:cNvPr id="98" name="Rectangle 17"/>
            <p:cNvSpPr>
              <a:spLocks/>
            </p:cNvSpPr>
            <p:nvPr/>
          </p:nvSpPr>
          <p:spPr bwMode="auto">
            <a:xfrm>
              <a:off x="5299562" y="2676549"/>
              <a:ext cx="370114" cy="3329647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129124" y="2346252"/>
              <a:ext cx="7552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1042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755245" y="2931729"/>
            <a:ext cx="612593" cy="3074471"/>
            <a:chOff x="6248400" y="2931725"/>
            <a:chExt cx="612593" cy="3074471"/>
          </a:xfrm>
        </p:grpSpPr>
        <p:sp>
          <p:nvSpPr>
            <p:cNvPr id="120" name="Rectangle 17"/>
            <p:cNvSpPr>
              <a:spLocks/>
            </p:cNvSpPr>
            <p:nvPr/>
          </p:nvSpPr>
          <p:spPr bwMode="auto">
            <a:xfrm>
              <a:off x="6349088" y="3253844"/>
              <a:ext cx="370114" cy="2752352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248400" y="2931725"/>
              <a:ext cx="6125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884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629398" y="3581404"/>
            <a:ext cx="612593" cy="2470493"/>
            <a:chOff x="7315390" y="3615789"/>
            <a:chExt cx="612592" cy="2470493"/>
          </a:xfrm>
        </p:grpSpPr>
        <p:sp>
          <p:nvSpPr>
            <p:cNvPr id="121" name="Rectangle 17"/>
            <p:cNvSpPr>
              <a:spLocks/>
            </p:cNvSpPr>
            <p:nvPr/>
          </p:nvSpPr>
          <p:spPr bwMode="auto">
            <a:xfrm>
              <a:off x="7414576" y="3979246"/>
              <a:ext cx="370114" cy="2107036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315390" y="3615789"/>
              <a:ext cx="6125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687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157458" y="3505204"/>
            <a:ext cx="1913337" cy="3130153"/>
            <a:chOff x="7157456" y="3505200"/>
            <a:chExt cx="1913337" cy="3130153"/>
          </a:xfrm>
        </p:grpSpPr>
        <p:sp>
          <p:nvSpPr>
            <p:cNvPr id="78" name="Rectangle 26"/>
            <p:cNvSpPr>
              <a:spLocks/>
            </p:cNvSpPr>
            <p:nvPr/>
          </p:nvSpPr>
          <p:spPr bwMode="auto">
            <a:xfrm>
              <a:off x="7322343" y="6019800"/>
              <a:ext cx="61160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Fall</a:t>
              </a:r>
            </a:p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2014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157456" y="3505200"/>
              <a:ext cx="612593" cy="2529613"/>
              <a:chOff x="7955136" y="3517606"/>
              <a:chExt cx="612593" cy="2529613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7955136" y="3517606"/>
                <a:ext cx="61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</a:rPr>
                  <a:t>700</a:t>
                </a:r>
              </a:p>
            </p:txBody>
          </p:sp>
          <p:sp>
            <p:nvSpPr>
              <p:cNvPr id="81" name="Rectangle 17"/>
              <p:cNvSpPr>
                <a:spLocks/>
              </p:cNvSpPr>
              <p:nvPr/>
            </p:nvSpPr>
            <p:spPr bwMode="auto">
              <a:xfrm>
                <a:off x="8031336" y="3898606"/>
                <a:ext cx="370114" cy="2148613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8062259" y="3617259"/>
              <a:ext cx="612593" cy="2417554"/>
              <a:chOff x="7940195" y="3629665"/>
              <a:chExt cx="612593" cy="2417554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7940195" y="3629665"/>
                <a:ext cx="61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</a:rPr>
                  <a:t>670</a:t>
                </a:r>
              </a:p>
            </p:txBody>
          </p:sp>
          <p:sp>
            <p:nvSpPr>
              <p:cNvPr id="102" name="Rectangle 17"/>
              <p:cNvSpPr>
                <a:spLocks/>
              </p:cNvSpPr>
              <p:nvPr/>
            </p:nvSpPr>
            <p:spPr bwMode="auto">
              <a:xfrm>
                <a:off x="8031336" y="3974806"/>
                <a:ext cx="370114" cy="2072413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538456" y="3886200"/>
              <a:ext cx="612593" cy="2114544"/>
              <a:chOff x="8305800" y="3886200"/>
              <a:chExt cx="612593" cy="2114544"/>
            </a:xfrm>
          </p:grpSpPr>
          <p:sp>
            <p:nvSpPr>
              <p:cNvPr id="122" name="Rectangle 17"/>
              <p:cNvSpPr>
                <a:spLocks/>
              </p:cNvSpPr>
              <p:nvPr/>
            </p:nvSpPr>
            <p:spPr bwMode="auto">
              <a:xfrm>
                <a:off x="8382000" y="4267200"/>
                <a:ext cx="370114" cy="1733544"/>
              </a:xfrm>
              <a:prstGeom prst="rect">
                <a:avLst/>
              </a:prstGeom>
              <a:solidFill>
                <a:srgbClr val="6FAC27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8305800" y="3886200"/>
                <a:ext cx="61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</a:rPr>
                  <a:t>590</a:t>
                </a: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8458200" y="4453965"/>
              <a:ext cx="612593" cy="1546779"/>
              <a:chOff x="8305800" y="4453965"/>
              <a:chExt cx="612593" cy="1546779"/>
            </a:xfrm>
          </p:grpSpPr>
          <p:sp>
            <p:nvSpPr>
              <p:cNvPr id="105" name="Rectangle 17"/>
              <p:cNvSpPr>
                <a:spLocks/>
              </p:cNvSpPr>
              <p:nvPr/>
            </p:nvSpPr>
            <p:spPr bwMode="auto">
              <a:xfrm>
                <a:off x="8382000" y="4800600"/>
                <a:ext cx="370114" cy="1200144"/>
              </a:xfrm>
              <a:prstGeom prst="rect">
                <a:avLst/>
              </a:prstGeom>
              <a:solidFill>
                <a:srgbClr val="6FAC27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8305800" y="4453965"/>
                <a:ext cx="61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</a:rPr>
                  <a:t>408</a:t>
                </a:r>
              </a:p>
            </p:txBody>
          </p:sp>
        </p:grpSp>
        <p:sp>
          <p:nvSpPr>
            <p:cNvPr id="108" name="Rectangle 26"/>
            <p:cNvSpPr>
              <a:spLocks/>
            </p:cNvSpPr>
            <p:nvPr/>
          </p:nvSpPr>
          <p:spPr bwMode="auto">
            <a:xfrm>
              <a:off x="8229602" y="6019800"/>
              <a:ext cx="61160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Fall</a:t>
              </a:r>
            </a:p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2015</a:t>
              </a:r>
            </a:p>
          </p:txBody>
        </p:sp>
      </p:grpSp>
      <p:sp>
        <p:nvSpPr>
          <p:cNvPr id="31764" name="Line 27"/>
          <p:cNvSpPr>
            <a:spLocks noChangeShapeType="1"/>
          </p:cNvSpPr>
          <p:nvPr/>
        </p:nvSpPr>
        <p:spPr bwMode="auto">
          <a:xfrm>
            <a:off x="457200" y="60198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67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18"/>
          <p:cNvGrpSpPr>
            <a:grpSpLocks/>
          </p:cNvGrpSpPr>
          <p:nvPr/>
        </p:nvGrpSpPr>
        <p:grpSpPr bwMode="auto">
          <a:xfrm>
            <a:off x="304800" y="4724404"/>
            <a:ext cx="8569326" cy="276225"/>
            <a:chOff x="34" y="0"/>
            <a:chExt cx="5398" cy="174"/>
          </a:xfrm>
        </p:grpSpPr>
        <p:sp>
          <p:nvSpPr>
            <p:cNvPr id="166" name="Line 19"/>
            <p:cNvSpPr>
              <a:spLocks noChangeShapeType="1"/>
            </p:cNvSpPr>
            <p:nvPr/>
          </p:nvSpPr>
          <p:spPr bwMode="auto">
            <a:xfrm>
              <a:off x="370" y="82"/>
              <a:ext cx="5062" cy="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7" name="Rectangle 20"/>
            <p:cNvSpPr>
              <a:spLocks/>
            </p:cNvSpPr>
            <p:nvPr/>
          </p:nvSpPr>
          <p:spPr bwMode="auto">
            <a:xfrm>
              <a:off x="34" y="0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2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000</a:t>
              </a:r>
            </a:p>
          </p:txBody>
        </p:sp>
      </p:grpSp>
      <p:grpSp>
        <p:nvGrpSpPr>
          <p:cNvPr id="162" name="Group 1"/>
          <p:cNvGrpSpPr>
            <a:grpSpLocks/>
          </p:cNvGrpSpPr>
          <p:nvPr/>
        </p:nvGrpSpPr>
        <p:grpSpPr bwMode="auto">
          <a:xfrm>
            <a:off x="285751" y="3543301"/>
            <a:ext cx="8640765" cy="276225"/>
            <a:chOff x="-11" y="0"/>
            <a:chExt cx="5443" cy="174"/>
          </a:xfrm>
        </p:grpSpPr>
        <p:sp>
          <p:nvSpPr>
            <p:cNvPr id="163" name="Line 2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4" name="Rectangle 3"/>
            <p:cNvSpPr>
              <a:spLocks/>
            </p:cNvSpPr>
            <p:nvPr/>
          </p:nvSpPr>
          <p:spPr bwMode="auto">
            <a:xfrm>
              <a:off x="-11" y="0"/>
              <a:ext cx="3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400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</a:t>
              </a:r>
            </a:p>
          </p:txBody>
        </p:sp>
      </p:grpSp>
      <p:grpSp>
        <p:nvGrpSpPr>
          <p:cNvPr id="159" name="Group 1"/>
          <p:cNvGrpSpPr>
            <a:grpSpLocks/>
          </p:cNvGrpSpPr>
          <p:nvPr/>
        </p:nvGrpSpPr>
        <p:grpSpPr bwMode="auto">
          <a:xfrm>
            <a:off x="285751" y="2362204"/>
            <a:ext cx="8640765" cy="276225"/>
            <a:chOff x="-11" y="0"/>
            <a:chExt cx="5443" cy="174"/>
          </a:xfrm>
        </p:grpSpPr>
        <p:sp>
          <p:nvSpPr>
            <p:cNvPr id="160" name="Line 2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1" name="Rectangle 3"/>
            <p:cNvSpPr>
              <a:spLocks/>
            </p:cNvSpPr>
            <p:nvPr/>
          </p:nvSpPr>
          <p:spPr bwMode="auto">
            <a:xfrm>
              <a:off x="-11" y="0"/>
              <a:ext cx="3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600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</a:t>
              </a:r>
            </a:p>
          </p:txBody>
        </p:sp>
      </p:grpSp>
      <p:grpSp>
        <p:nvGrpSpPr>
          <p:cNvPr id="31759" name="Group 18"/>
          <p:cNvGrpSpPr>
            <a:grpSpLocks/>
          </p:cNvGrpSpPr>
          <p:nvPr/>
        </p:nvGrpSpPr>
        <p:grpSpPr bwMode="auto">
          <a:xfrm>
            <a:off x="304801" y="4133854"/>
            <a:ext cx="8594726" cy="276225"/>
            <a:chOff x="18" y="8"/>
            <a:chExt cx="5414" cy="174"/>
          </a:xfrm>
        </p:grpSpPr>
        <p:sp>
          <p:nvSpPr>
            <p:cNvPr id="31767" name="Line 19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1768" name="Rectangle 20"/>
            <p:cNvSpPr>
              <a:spLocks/>
            </p:cNvSpPr>
            <p:nvPr/>
          </p:nvSpPr>
          <p:spPr bwMode="auto">
            <a:xfrm>
              <a:off x="18" y="8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3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000</a:t>
              </a:r>
            </a:p>
          </p:txBody>
        </p:sp>
      </p:grpSp>
      <p:grpSp>
        <p:nvGrpSpPr>
          <p:cNvPr id="33" name="Group 14"/>
          <p:cNvGrpSpPr>
            <a:grpSpLocks/>
          </p:cNvGrpSpPr>
          <p:nvPr/>
        </p:nvGrpSpPr>
        <p:grpSpPr bwMode="auto">
          <a:xfrm>
            <a:off x="282576" y="1181104"/>
            <a:ext cx="8642353" cy="276225"/>
            <a:chOff x="-12" y="0"/>
            <a:chExt cx="5444" cy="174"/>
          </a:xfrm>
        </p:grpSpPr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5" name="Rectangle 16"/>
            <p:cNvSpPr>
              <a:spLocks/>
            </p:cNvSpPr>
            <p:nvPr/>
          </p:nvSpPr>
          <p:spPr bwMode="auto">
            <a:xfrm>
              <a:off x="-12" y="0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8000</a:t>
              </a:r>
              <a:endParaRPr lang="en-US" sz="18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Arial" charset="0"/>
                <a:sym typeface="Arial" charset="0"/>
              </a:endParaRPr>
            </a:p>
          </p:txBody>
        </p:sp>
      </p:grpSp>
      <p:grpSp>
        <p:nvGrpSpPr>
          <p:cNvPr id="85" name="Group 1"/>
          <p:cNvGrpSpPr>
            <a:grpSpLocks/>
          </p:cNvGrpSpPr>
          <p:nvPr/>
        </p:nvGrpSpPr>
        <p:grpSpPr bwMode="auto">
          <a:xfrm>
            <a:off x="285751" y="1771652"/>
            <a:ext cx="8640765" cy="276225"/>
            <a:chOff x="-11" y="0"/>
            <a:chExt cx="5443" cy="174"/>
          </a:xfrm>
        </p:grpSpPr>
        <p:sp>
          <p:nvSpPr>
            <p:cNvPr id="86" name="Line 2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87" name="Rectangle 3"/>
            <p:cNvSpPr>
              <a:spLocks/>
            </p:cNvSpPr>
            <p:nvPr/>
          </p:nvSpPr>
          <p:spPr bwMode="auto">
            <a:xfrm>
              <a:off x="-11" y="0"/>
              <a:ext cx="3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700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</a:t>
              </a:r>
            </a:p>
          </p:txBody>
        </p:sp>
      </p:grpSp>
      <p:grpSp>
        <p:nvGrpSpPr>
          <p:cNvPr id="88" name="Group 1"/>
          <p:cNvGrpSpPr>
            <a:grpSpLocks/>
          </p:cNvGrpSpPr>
          <p:nvPr/>
        </p:nvGrpSpPr>
        <p:grpSpPr bwMode="auto">
          <a:xfrm>
            <a:off x="285751" y="2952754"/>
            <a:ext cx="8640765" cy="276225"/>
            <a:chOff x="-11" y="0"/>
            <a:chExt cx="5443" cy="174"/>
          </a:xfrm>
        </p:grpSpPr>
        <p:sp>
          <p:nvSpPr>
            <p:cNvPr id="89" name="Line 2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0" name="Rectangle 3"/>
            <p:cNvSpPr>
              <a:spLocks/>
            </p:cNvSpPr>
            <p:nvPr/>
          </p:nvSpPr>
          <p:spPr bwMode="auto">
            <a:xfrm>
              <a:off x="-11" y="0"/>
              <a:ext cx="3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500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0" y="-14111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55" name="Rectangle 12"/>
          <p:cNvSpPr>
            <a:spLocks/>
          </p:cNvSpPr>
          <p:nvPr/>
        </p:nvSpPr>
        <p:spPr bwMode="auto">
          <a:xfrm>
            <a:off x="0" y="114685"/>
            <a:ext cx="9143999" cy="87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Arial"/>
                <a:cs typeface="Arial" charset="0"/>
                <a:sym typeface="Arial" charset="0"/>
              </a:rPr>
              <a:t>Analyzing Pass Rates</a:t>
            </a:r>
          </a:p>
        </p:txBody>
      </p:sp>
      <p:sp>
        <p:nvSpPr>
          <p:cNvPr id="31756" name="Line 13"/>
          <p:cNvSpPr>
            <a:spLocks noChangeShapeType="1"/>
          </p:cNvSpPr>
          <p:nvPr/>
        </p:nvSpPr>
        <p:spPr bwMode="auto">
          <a:xfrm rot="10800000" flipH="1">
            <a:off x="838200" y="1257300"/>
            <a:ext cx="0" cy="49660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1" name="Rectangle 26"/>
          <p:cNvSpPr>
            <a:spLocks/>
          </p:cNvSpPr>
          <p:nvPr/>
        </p:nvSpPr>
        <p:spPr bwMode="auto">
          <a:xfrm>
            <a:off x="1104941" y="5886583"/>
            <a:ext cx="11449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number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in cohort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2009-2013</a:t>
            </a:r>
          </a:p>
        </p:txBody>
      </p:sp>
      <p:grpSp>
        <p:nvGrpSpPr>
          <p:cNvPr id="109" name="Group 18"/>
          <p:cNvGrpSpPr>
            <a:grpSpLocks/>
          </p:cNvGrpSpPr>
          <p:nvPr/>
        </p:nvGrpSpPr>
        <p:grpSpPr bwMode="auto">
          <a:xfrm>
            <a:off x="304800" y="5314954"/>
            <a:ext cx="8569326" cy="276225"/>
            <a:chOff x="34" y="0"/>
            <a:chExt cx="5398" cy="174"/>
          </a:xfrm>
        </p:grpSpPr>
        <p:sp>
          <p:nvSpPr>
            <p:cNvPr id="111" name="Line 19"/>
            <p:cNvSpPr>
              <a:spLocks noChangeShapeType="1"/>
            </p:cNvSpPr>
            <p:nvPr/>
          </p:nvSpPr>
          <p:spPr bwMode="auto">
            <a:xfrm>
              <a:off x="370" y="90"/>
              <a:ext cx="5062" cy="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2" name="Rectangle 20"/>
            <p:cNvSpPr>
              <a:spLocks/>
            </p:cNvSpPr>
            <p:nvPr/>
          </p:nvSpPr>
          <p:spPr bwMode="auto">
            <a:xfrm>
              <a:off x="34" y="0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1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000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2800" y="1485900"/>
            <a:ext cx="1905000" cy="1447800"/>
            <a:chOff x="5562748" y="1524000"/>
            <a:chExt cx="1905000" cy="1447800"/>
          </a:xfrm>
        </p:grpSpPr>
        <p:sp>
          <p:nvSpPr>
            <p:cNvPr id="9" name="Rectangle 8"/>
            <p:cNvSpPr/>
            <p:nvPr/>
          </p:nvSpPr>
          <p:spPr>
            <a:xfrm>
              <a:off x="5562748" y="1524000"/>
              <a:ext cx="19050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7"/>
            <p:cNvSpPr>
              <a:spLocks/>
            </p:cNvSpPr>
            <p:nvPr/>
          </p:nvSpPr>
          <p:spPr bwMode="auto">
            <a:xfrm rot="5400000">
              <a:off x="5810898" y="1856570"/>
              <a:ext cx="370114" cy="714310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140" name="Rectangle 17"/>
            <p:cNvSpPr>
              <a:spLocks/>
            </p:cNvSpPr>
            <p:nvPr/>
          </p:nvSpPr>
          <p:spPr bwMode="auto">
            <a:xfrm rot="5400000">
              <a:off x="5803607" y="1435393"/>
              <a:ext cx="370114" cy="699728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141" name="Rectangle 17"/>
            <p:cNvSpPr>
              <a:spLocks/>
            </p:cNvSpPr>
            <p:nvPr/>
          </p:nvSpPr>
          <p:spPr bwMode="auto">
            <a:xfrm rot="5400000">
              <a:off x="5810898" y="2285038"/>
              <a:ext cx="370114" cy="714310"/>
            </a:xfrm>
            <a:prstGeom prst="rect">
              <a:avLst/>
            </a:prstGeom>
            <a:solidFill>
              <a:srgbClr val="FF000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0000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142" name="Rectangle 26"/>
            <p:cNvSpPr>
              <a:spLocks/>
            </p:cNvSpPr>
            <p:nvPr/>
          </p:nvSpPr>
          <p:spPr bwMode="auto">
            <a:xfrm>
              <a:off x="6385578" y="1676400"/>
              <a:ext cx="104191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traditional</a:t>
              </a:r>
            </a:p>
          </p:txBody>
        </p:sp>
        <p:sp>
          <p:nvSpPr>
            <p:cNvPr id="143" name="Rectangle 26"/>
            <p:cNvSpPr>
              <a:spLocks/>
            </p:cNvSpPr>
            <p:nvPr/>
          </p:nvSpPr>
          <p:spPr bwMode="auto">
            <a:xfrm>
              <a:off x="6385578" y="2106982"/>
              <a:ext cx="4859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ALP</a:t>
              </a:r>
            </a:p>
          </p:txBody>
        </p:sp>
        <p:sp>
          <p:nvSpPr>
            <p:cNvPr id="144" name="Rectangle 26"/>
            <p:cNvSpPr>
              <a:spLocks/>
            </p:cNvSpPr>
            <p:nvPr/>
          </p:nvSpPr>
          <p:spPr bwMode="auto">
            <a:xfrm>
              <a:off x="6385580" y="2517468"/>
              <a:ext cx="47734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total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85253" y="2617381"/>
            <a:ext cx="554548" cy="3282375"/>
            <a:chOff x="985251" y="2617377"/>
            <a:chExt cx="554548" cy="3282375"/>
          </a:xfrm>
        </p:grpSpPr>
        <p:sp>
          <p:nvSpPr>
            <p:cNvPr id="145" name="Rectangle 17"/>
            <p:cNvSpPr>
              <a:spLocks/>
            </p:cNvSpPr>
            <p:nvPr/>
          </p:nvSpPr>
          <p:spPr bwMode="auto">
            <a:xfrm>
              <a:off x="1082735" y="2896204"/>
              <a:ext cx="370114" cy="3003548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146" name="Rectangle 26"/>
            <p:cNvSpPr>
              <a:spLocks/>
            </p:cNvSpPr>
            <p:nvPr/>
          </p:nvSpPr>
          <p:spPr bwMode="auto">
            <a:xfrm>
              <a:off x="985251" y="2617377"/>
              <a:ext cx="554548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0" tIns="0" rIns="40639" bIns="0">
              <a:spAutoFit/>
            </a:bodyPr>
            <a:lstStyle/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5343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97008" y="1301703"/>
            <a:ext cx="554548" cy="4601840"/>
            <a:chOff x="1797006" y="1301703"/>
            <a:chExt cx="554548" cy="4601840"/>
          </a:xfrm>
        </p:grpSpPr>
        <p:sp>
          <p:nvSpPr>
            <p:cNvPr id="149" name="Rectangle 17"/>
            <p:cNvSpPr>
              <a:spLocks/>
            </p:cNvSpPr>
            <p:nvPr/>
          </p:nvSpPr>
          <p:spPr bwMode="auto">
            <a:xfrm>
              <a:off x="1856670" y="1562100"/>
              <a:ext cx="370114" cy="4341443"/>
            </a:xfrm>
            <a:prstGeom prst="rect">
              <a:avLst/>
            </a:prstGeom>
            <a:solidFill>
              <a:srgbClr val="FF000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150" name="Rectangle 26"/>
            <p:cNvSpPr>
              <a:spLocks/>
            </p:cNvSpPr>
            <p:nvPr/>
          </p:nvSpPr>
          <p:spPr bwMode="auto">
            <a:xfrm>
              <a:off x="1797006" y="1301703"/>
              <a:ext cx="554548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0" tIns="0" rIns="40639" bIns="0">
              <a:spAutoFit/>
            </a:bodyPr>
            <a:lstStyle/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7589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85079" y="4409087"/>
            <a:ext cx="554548" cy="1515387"/>
            <a:chOff x="1385077" y="4409083"/>
            <a:chExt cx="554548" cy="1515387"/>
          </a:xfrm>
        </p:grpSpPr>
        <p:sp>
          <p:nvSpPr>
            <p:cNvPr id="147" name="Rectangle 17"/>
            <p:cNvSpPr>
              <a:spLocks/>
            </p:cNvSpPr>
            <p:nvPr/>
          </p:nvSpPr>
          <p:spPr bwMode="auto">
            <a:xfrm>
              <a:off x="1469583" y="4686299"/>
              <a:ext cx="370114" cy="1238171"/>
            </a:xfrm>
            <a:prstGeom prst="rect">
              <a:avLst/>
            </a:prstGeom>
            <a:solidFill>
              <a:srgbClr val="615CB1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148" name="Rectangle 26"/>
            <p:cNvSpPr>
              <a:spLocks/>
            </p:cNvSpPr>
            <p:nvPr/>
          </p:nvSpPr>
          <p:spPr bwMode="auto">
            <a:xfrm>
              <a:off x="1385077" y="4409083"/>
              <a:ext cx="554548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0" tIns="0" rIns="40639" bIns="0">
              <a:spAutoFit/>
            </a:bodyPr>
            <a:lstStyle/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2246</a:t>
              </a:r>
            </a:p>
          </p:txBody>
        </p:sp>
      </p:grpSp>
      <p:sp>
        <p:nvSpPr>
          <p:cNvPr id="31764" name="Line 27"/>
          <p:cNvSpPr>
            <a:spLocks noChangeShapeType="1"/>
          </p:cNvSpPr>
          <p:nvPr/>
        </p:nvSpPr>
        <p:spPr bwMode="auto">
          <a:xfrm>
            <a:off x="304800" y="5905500"/>
            <a:ext cx="8520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95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18"/>
          <p:cNvGrpSpPr>
            <a:grpSpLocks/>
          </p:cNvGrpSpPr>
          <p:nvPr/>
        </p:nvGrpSpPr>
        <p:grpSpPr bwMode="auto">
          <a:xfrm>
            <a:off x="304800" y="4724404"/>
            <a:ext cx="8569326" cy="276225"/>
            <a:chOff x="34" y="0"/>
            <a:chExt cx="5398" cy="174"/>
          </a:xfrm>
        </p:grpSpPr>
        <p:sp>
          <p:nvSpPr>
            <p:cNvPr id="166" name="Line 19"/>
            <p:cNvSpPr>
              <a:spLocks noChangeShapeType="1"/>
            </p:cNvSpPr>
            <p:nvPr/>
          </p:nvSpPr>
          <p:spPr bwMode="auto">
            <a:xfrm>
              <a:off x="370" y="82"/>
              <a:ext cx="5062" cy="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7" name="Rectangle 20"/>
            <p:cNvSpPr>
              <a:spLocks/>
            </p:cNvSpPr>
            <p:nvPr/>
          </p:nvSpPr>
          <p:spPr bwMode="auto">
            <a:xfrm>
              <a:off x="34" y="0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2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000</a:t>
              </a:r>
            </a:p>
          </p:txBody>
        </p:sp>
      </p:grpSp>
      <p:grpSp>
        <p:nvGrpSpPr>
          <p:cNvPr id="162" name="Group 1"/>
          <p:cNvGrpSpPr>
            <a:grpSpLocks/>
          </p:cNvGrpSpPr>
          <p:nvPr/>
        </p:nvGrpSpPr>
        <p:grpSpPr bwMode="auto">
          <a:xfrm>
            <a:off x="285751" y="3543301"/>
            <a:ext cx="8640765" cy="276225"/>
            <a:chOff x="-11" y="0"/>
            <a:chExt cx="5443" cy="174"/>
          </a:xfrm>
        </p:grpSpPr>
        <p:sp>
          <p:nvSpPr>
            <p:cNvPr id="163" name="Line 2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4" name="Rectangle 3"/>
            <p:cNvSpPr>
              <a:spLocks/>
            </p:cNvSpPr>
            <p:nvPr/>
          </p:nvSpPr>
          <p:spPr bwMode="auto">
            <a:xfrm>
              <a:off x="-11" y="0"/>
              <a:ext cx="3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400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</a:t>
              </a:r>
            </a:p>
          </p:txBody>
        </p:sp>
      </p:grpSp>
      <p:grpSp>
        <p:nvGrpSpPr>
          <p:cNvPr id="159" name="Group 1"/>
          <p:cNvGrpSpPr>
            <a:grpSpLocks/>
          </p:cNvGrpSpPr>
          <p:nvPr/>
        </p:nvGrpSpPr>
        <p:grpSpPr bwMode="auto">
          <a:xfrm>
            <a:off x="285751" y="2362204"/>
            <a:ext cx="8640765" cy="276225"/>
            <a:chOff x="-11" y="0"/>
            <a:chExt cx="5443" cy="174"/>
          </a:xfrm>
        </p:grpSpPr>
        <p:sp>
          <p:nvSpPr>
            <p:cNvPr id="160" name="Line 2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1" name="Rectangle 3"/>
            <p:cNvSpPr>
              <a:spLocks/>
            </p:cNvSpPr>
            <p:nvPr/>
          </p:nvSpPr>
          <p:spPr bwMode="auto">
            <a:xfrm>
              <a:off x="-11" y="0"/>
              <a:ext cx="3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600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</a:t>
              </a:r>
            </a:p>
          </p:txBody>
        </p:sp>
      </p:grpSp>
      <p:grpSp>
        <p:nvGrpSpPr>
          <p:cNvPr id="31759" name="Group 18"/>
          <p:cNvGrpSpPr>
            <a:grpSpLocks/>
          </p:cNvGrpSpPr>
          <p:nvPr/>
        </p:nvGrpSpPr>
        <p:grpSpPr bwMode="auto">
          <a:xfrm>
            <a:off x="304801" y="4133854"/>
            <a:ext cx="8594726" cy="276225"/>
            <a:chOff x="18" y="8"/>
            <a:chExt cx="5414" cy="174"/>
          </a:xfrm>
        </p:grpSpPr>
        <p:sp>
          <p:nvSpPr>
            <p:cNvPr id="31767" name="Line 19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1768" name="Rectangle 20"/>
            <p:cNvSpPr>
              <a:spLocks/>
            </p:cNvSpPr>
            <p:nvPr/>
          </p:nvSpPr>
          <p:spPr bwMode="auto">
            <a:xfrm>
              <a:off x="18" y="8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3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000</a:t>
              </a:r>
            </a:p>
          </p:txBody>
        </p:sp>
      </p:grpSp>
      <p:grpSp>
        <p:nvGrpSpPr>
          <p:cNvPr id="33" name="Group 14"/>
          <p:cNvGrpSpPr>
            <a:grpSpLocks/>
          </p:cNvGrpSpPr>
          <p:nvPr/>
        </p:nvGrpSpPr>
        <p:grpSpPr bwMode="auto">
          <a:xfrm>
            <a:off x="282576" y="1181104"/>
            <a:ext cx="8642353" cy="276225"/>
            <a:chOff x="-12" y="0"/>
            <a:chExt cx="5444" cy="174"/>
          </a:xfrm>
        </p:grpSpPr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5" name="Rectangle 16"/>
            <p:cNvSpPr>
              <a:spLocks/>
            </p:cNvSpPr>
            <p:nvPr/>
          </p:nvSpPr>
          <p:spPr bwMode="auto">
            <a:xfrm>
              <a:off x="-12" y="0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8000</a:t>
              </a:r>
              <a:endParaRPr lang="en-US" sz="18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Arial" charset="0"/>
                <a:sym typeface="Arial" charset="0"/>
              </a:endParaRPr>
            </a:p>
          </p:txBody>
        </p:sp>
      </p:grpSp>
      <p:grpSp>
        <p:nvGrpSpPr>
          <p:cNvPr id="85" name="Group 1"/>
          <p:cNvGrpSpPr>
            <a:grpSpLocks/>
          </p:cNvGrpSpPr>
          <p:nvPr/>
        </p:nvGrpSpPr>
        <p:grpSpPr bwMode="auto">
          <a:xfrm>
            <a:off x="285751" y="1771652"/>
            <a:ext cx="8640765" cy="276225"/>
            <a:chOff x="-11" y="0"/>
            <a:chExt cx="5443" cy="174"/>
          </a:xfrm>
        </p:grpSpPr>
        <p:sp>
          <p:nvSpPr>
            <p:cNvPr id="86" name="Line 2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87" name="Rectangle 3"/>
            <p:cNvSpPr>
              <a:spLocks/>
            </p:cNvSpPr>
            <p:nvPr/>
          </p:nvSpPr>
          <p:spPr bwMode="auto">
            <a:xfrm>
              <a:off x="-11" y="0"/>
              <a:ext cx="3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700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</a:t>
              </a:r>
            </a:p>
          </p:txBody>
        </p:sp>
      </p:grpSp>
      <p:grpSp>
        <p:nvGrpSpPr>
          <p:cNvPr id="88" name="Group 1"/>
          <p:cNvGrpSpPr>
            <a:grpSpLocks/>
          </p:cNvGrpSpPr>
          <p:nvPr/>
        </p:nvGrpSpPr>
        <p:grpSpPr bwMode="auto">
          <a:xfrm>
            <a:off x="285751" y="2952754"/>
            <a:ext cx="8640765" cy="276225"/>
            <a:chOff x="-11" y="0"/>
            <a:chExt cx="5443" cy="174"/>
          </a:xfrm>
        </p:grpSpPr>
        <p:sp>
          <p:nvSpPr>
            <p:cNvPr id="89" name="Line 2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0" name="Rectangle 3"/>
            <p:cNvSpPr>
              <a:spLocks/>
            </p:cNvSpPr>
            <p:nvPr/>
          </p:nvSpPr>
          <p:spPr bwMode="auto">
            <a:xfrm>
              <a:off x="-11" y="0"/>
              <a:ext cx="3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500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0" y="-14111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56" name="Line 13"/>
          <p:cNvSpPr>
            <a:spLocks noChangeShapeType="1"/>
          </p:cNvSpPr>
          <p:nvPr/>
        </p:nvSpPr>
        <p:spPr bwMode="auto">
          <a:xfrm rot="10800000" flipH="1">
            <a:off x="838200" y="1257300"/>
            <a:ext cx="0" cy="49660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1" name="Rectangle 26"/>
          <p:cNvSpPr>
            <a:spLocks/>
          </p:cNvSpPr>
          <p:nvPr/>
        </p:nvSpPr>
        <p:spPr bwMode="auto">
          <a:xfrm>
            <a:off x="1104941" y="5886583"/>
            <a:ext cx="11449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number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in cohort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2009-2013</a:t>
            </a:r>
          </a:p>
        </p:txBody>
      </p:sp>
      <p:grpSp>
        <p:nvGrpSpPr>
          <p:cNvPr id="109" name="Group 18"/>
          <p:cNvGrpSpPr>
            <a:grpSpLocks/>
          </p:cNvGrpSpPr>
          <p:nvPr/>
        </p:nvGrpSpPr>
        <p:grpSpPr bwMode="auto">
          <a:xfrm>
            <a:off x="304800" y="5314954"/>
            <a:ext cx="8569326" cy="276225"/>
            <a:chOff x="34" y="0"/>
            <a:chExt cx="5398" cy="174"/>
          </a:xfrm>
        </p:grpSpPr>
        <p:sp>
          <p:nvSpPr>
            <p:cNvPr id="111" name="Line 19"/>
            <p:cNvSpPr>
              <a:spLocks noChangeShapeType="1"/>
            </p:cNvSpPr>
            <p:nvPr/>
          </p:nvSpPr>
          <p:spPr bwMode="auto">
            <a:xfrm>
              <a:off x="370" y="90"/>
              <a:ext cx="5062" cy="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2" name="Rectangle 20"/>
            <p:cNvSpPr>
              <a:spLocks/>
            </p:cNvSpPr>
            <p:nvPr/>
          </p:nvSpPr>
          <p:spPr bwMode="auto">
            <a:xfrm>
              <a:off x="34" y="0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1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000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2800" y="1485900"/>
            <a:ext cx="1905000" cy="1447800"/>
            <a:chOff x="5562748" y="1524000"/>
            <a:chExt cx="1905000" cy="1447800"/>
          </a:xfrm>
        </p:grpSpPr>
        <p:sp>
          <p:nvSpPr>
            <p:cNvPr id="9" name="Rectangle 8"/>
            <p:cNvSpPr/>
            <p:nvPr/>
          </p:nvSpPr>
          <p:spPr>
            <a:xfrm>
              <a:off x="5562748" y="1524000"/>
              <a:ext cx="19050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7"/>
            <p:cNvSpPr>
              <a:spLocks/>
            </p:cNvSpPr>
            <p:nvPr/>
          </p:nvSpPr>
          <p:spPr bwMode="auto">
            <a:xfrm rot="5400000">
              <a:off x="5810898" y="1856570"/>
              <a:ext cx="370114" cy="714310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140" name="Rectangle 17"/>
            <p:cNvSpPr>
              <a:spLocks/>
            </p:cNvSpPr>
            <p:nvPr/>
          </p:nvSpPr>
          <p:spPr bwMode="auto">
            <a:xfrm rot="5400000">
              <a:off x="5803607" y="1435393"/>
              <a:ext cx="370114" cy="699728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141" name="Rectangle 17"/>
            <p:cNvSpPr>
              <a:spLocks/>
            </p:cNvSpPr>
            <p:nvPr/>
          </p:nvSpPr>
          <p:spPr bwMode="auto">
            <a:xfrm rot="5400000">
              <a:off x="5810898" y="2285038"/>
              <a:ext cx="370114" cy="714310"/>
            </a:xfrm>
            <a:prstGeom prst="rect">
              <a:avLst/>
            </a:prstGeom>
            <a:solidFill>
              <a:srgbClr val="FF000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0000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142" name="Rectangle 26"/>
            <p:cNvSpPr>
              <a:spLocks/>
            </p:cNvSpPr>
            <p:nvPr/>
          </p:nvSpPr>
          <p:spPr bwMode="auto">
            <a:xfrm>
              <a:off x="6385578" y="1676400"/>
              <a:ext cx="104191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traditional</a:t>
              </a:r>
            </a:p>
          </p:txBody>
        </p:sp>
        <p:sp>
          <p:nvSpPr>
            <p:cNvPr id="143" name="Rectangle 26"/>
            <p:cNvSpPr>
              <a:spLocks/>
            </p:cNvSpPr>
            <p:nvPr/>
          </p:nvSpPr>
          <p:spPr bwMode="auto">
            <a:xfrm>
              <a:off x="6385578" y="2106982"/>
              <a:ext cx="4859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ALP</a:t>
              </a:r>
            </a:p>
          </p:txBody>
        </p:sp>
        <p:sp>
          <p:nvSpPr>
            <p:cNvPr id="144" name="Rectangle 26"/>
            <p:cNvSpPr>
              <a:spLocks/>
            </p:cNvSpPr>
            <p:nvPr/>
          </p:nvSpPr>
          <p:spPr bwMode="auto">
            <a:xfrm>
              <a:off x="6385580" y="2517468"/>
              <a:ext cx="47734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total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85253" y="2617381"/>
            <a:ext cx="554548" cy="3282375"/>
            <a:chOff x="985251" y="2617377"/>
            <a:chExt cx="554548" cy="3282375"/>
          </a:xfrm>
        </p:grpSpPr>
        <p:sp>
          <p:nvSpPr>
            <p:cNvPr id="145" name="Rectangle 17"/>
            <p:cNvSpPr>
              <a:spLocks/>
            </p:cNvSpPr>
            <p:nvPr/>
          </p:nvSpPr>
          <p:spPr bwMode="auto">
            <a:xfrm>
              <a:off x="1082735" y="2896204"/>
              <a:ext cx="370114" cy="3003548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146" name="Rectangle 26"/>
            <p:cNvSpPr>
              <a:spLocks/>
            </p:cNvSpPr>
            <p:nvPr/>
          </p:nvSpPr>
          <p:spPr bwMode="auto">
            <a:xfrm>
              <a:off x="985251" y="2617377"/>
              <a:ext cx="554548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0" tIns="0" rIns="40639" bIns="0">
              <a:spAutoFit/>
            </a:bodyPr>
            <a:lstStyle/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5343</a:t>
              </a:r>
            </a:p>
          </p:txBody>
        </p:sp>
      </p:grpSp>
      <p:sp>
        <p:nvSpPr>
          <p:cNvPr id="151" name="Rectangle 26"/>
          <p:cNvSpPr>
            <a:spLocks/>
          </p:cNvSpPr>
          <p:nvPr/>
        </p:nvSpPr>
        <p:spPr bwMode="auto">
          <a:xfrm>
            <a:off x="3279888" y="5886583"/>
            <a:ext cx="13112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number who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passed 101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2009-2013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51135" y="4780500"/>
            <a:ext cx="554548" cy="1141359"/>
            <a:chOff x="3251131" y="4780496"/>
            <a:chExt cx="554548" cy="1141359"/>
          </a:xfrm>
        </p:grpSpPr>
        <p:sp>
          <p:nvSpPr>
            <p:cNvPr id="152" name="Rectangle 17"/>
            <p:cNvSpPr>
              <a:spLocks/>
            </p:cNvSpPr>
            <p:nvPr/>
          </p:nvSpPr>
          <p:spPr bwMode="auto">
            <a:xfrm>
              <a:off x="3340865" y="5105400"/>
              <a:ext cx="370114" cy="816455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153" name="Rectangle 26"/>
            <p:cNvSpPr>
              <a:spLocks/>
            </p:cNvSpPr>
            <p:nvPr/>
          </p:nvSpPr>
          <p:spPr bwMode="auto">
            <a:xfrm>
              <a:off x="3251131" y="4780496"/>
              <a:ext cx="554548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0" tIns="0" rIns="40639" bIns="0">
              <a:spAutoFit/>
            </a:bodyPr>
            <a:lstStyle/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1584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29001" y="2895604"/>
            <a:ext cx="131400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dirty="0"/>
              <a:t>30%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385079" y="4409087"/>
            <a:ext cx="554548" cy="1515387"/>
            <a:chOff x="1385077" y="4409083"/>
            <a:chExt cx="554548" cy="1515387"/>
          </a:xfrm>
        </p:grpSpPr>
        <p:sp>
          <p:nvSpPr>
            <p:cNvPr id="60" name="Rectangle 17"/>
            <p:cNvSpPr>
              <a:spLocks/>
            </p:cNvSpPr>
            <p:nvPr/>
          </p:nvSpPr>
          <p:spPr bwMode="auto">
            <a:xfrm>
              <a:off x="1469583" y="4686299"/>
              <a:ext cx="370114" cy="1238171"/>
            </a:xfrm>
            <a:prstGeom prst="rect">
              <a:avLst/>
            </a:prstGeom>
            <a:solidFill>
              <a:srgbClr val="615CB1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62" name="Rectangle 26"/>
            <p:cNvSpPr>
              <a:spLocks/>
            </p:cNvSpPr>
            <p:nvPr/>
          </p:nvSpPr>
          <p:spPr bwMode="auto">
            <a:xfrm>
              <a:off x="1385077" y="4409083"/>
              <a:ext cx="554548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0" tIns="0" rIns="40639" bIns="0">
              <a:spAutoFit/>
            </a:bodyPr>
            <a:lstStyle/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2246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617373" y="5022397"/>
            <a:ext cx="554548" cy="880101"/>
            <a:chOff x="3617369" y="5022393"/>
            <a:chExt cx="554548" cy="880101"/>
          </a:xfrm>
        </p:grpSpPr>
        <p:sp>
          <p:nvSpPr>
            <p:cNvPr id="64" name="Rectangle 17"/>
            <p:cNvSpPr>
              <a:spLocks/>
            </p:cNvSpPr>
            <p:nvPr/>
          </p:nvSpPr>
          <p:spPr bwMode="auto">
            <a:xfrm>
              <a:off x="3727713" y="5257800"/>
              <a:ext cx="370114" cy="644694"/>
            </a:xfrm>
            <a:prstGeom prst="rect">
              <a:avLst/>
            </a:prstGeom>
            <a:solidFill>
              <a:srgbClr val="615CB1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65" name="Rectangle 26"/>
            <p:cNvSpPr>
              <a:spLocks/>
            </p:cNvSpPr>
            <p:nvPr/>
          </p:nvSpPr>
          <p:spPr bwMode="auto">
            <a:xfrm>
              <a:off x="3617369" y="5022393"/>
              <a:ext cx="554548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0" tIns="0" rIns="40639" bIns="0">
              <a:spAutoFit/>
            </a:bodyPr>
            <a:lstStyle/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1409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3429001" y="2971804"/>
            <a:ext cx="131400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dirty="0"/>
              <a:t>63%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797008" y="1301703"/>
            <a:ext cx="554548" cy="4601840"/>
            <a:chOff x="1797006" y="1301703"/>
            <a:chExt cx="554548" cy="4601840"/>
          </a:xfrm>
        </p:grpSpPr>
        <p:sp>
          <p:nvSpPr>
            <p:cNvPr id="68" name="Rectangle 17"/>
            <p:cNvSpPr>
              <a:spLocks/>
            </p:cNvSpPr>
            <p:nvPr/>
          </p:nvSpPr>
          <p:spPr bwMode="auto">
            <a:xfrm>
              <a:off x="1856670" y="1562100"/>
              <a:ext cx="370114" cy="4341443"/>
            </a:xfrm>
            <a:prstGeom prst="rect">
              <a:avLst/>
            </a:prstGeom>
            <a:solidFill>
              <a:srgbClr val="FF000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69" name="Rectangle 26"/>
            <p:cNvSpPr>
              <a:spLocks/>
            </p:cNvSpPr>
            <p:nvPr/>
          </p:nvSpPr>
          <p:spPr bwMode="auto">
            <a:xfrm>
              <a:off x="1797006" y="1301703"/>
              <a:ext cx="554548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0" tIns="0" rIns="40639" bIns="0">
              <a:spAutoFit/>
            </a:bodyPr>
            <a:lstStyle/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7589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97718" y="2998991"/>
            <a:ext cx="2492228" cy="3718589"/>
            <a:chOff x="5097717" y="2998987"/>
            <a:chExt cx="2492228" cy="3718589"/>
          </a:xfrm>
        </p:grpSpPr>
        <p:sp>
          <p:nvSpPr>
            <p:cNvPr id="70" name="Rectangle 26"/>
            <p:cNvSpPr>
              <a:spLocks/>
            </p:cNvSpPr>
            <p:nvPr/>
          </p:nvSpPr>
          <p:spPr bwMode="auto">
            <a:xfrm>
              <a:off x="5097717" y="5886579"/>
              <a:ext cx="24922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number who</a:t>
              </a:r>
            </a:p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would have passed 101</a:t>
              </a:r>
            </a:p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if we had fully scaled up</a:t>
              </a: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033404" y="2998987"/>
              <a:ext cx="554548" cy="2898253"/>
              <a:chOff x="1810610" y="3005290"/>
              <a:chExt cx="554548" cy="2898253"/>
            </a:xfrm>
          </p:grpSpPr>
          <p:sp>
            <p:nvSpPr>
              <p:cNvPr id="72" name="Rectangle 17"/>
              <p:cNvSpPr>
                <a:spLocks/>
              </p:cNvSpPr>
              <p:nvPr/>
            </p:nvSpPr>
            <p:spPr bwMode="auto">
              <a:xfrm>
                <a:off x="1856670" y="3282903"/>
                <a:ext cx="370114" cy="2620640"/>
              </a:xfrm>
              <a:prstGeom prst="rect">
                <a:avLst/>
              </a:prstGeom>
              <a:solidFill>
                <a:srgbClr val="FF000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73" name="Rectangle 26"/>
              <p:cNvSpPr>
                <a:spLocks/>
              </p:cNvSpPr>
              <p:nvPr/>
            </p:nvSpPr>
            <p:spPr bwMode="auto">
              <a:xfrm>
                <a:off x="1810610" y="3005290"/>
                <a:ext cx="554548" cy="2769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0" tIns="0" rIns="40639" bIns="0">
                <a:spAutoFit/>
              </a:bodyPr>
              <a:lstStyle/>
              <a:p>
                <a:pPr marL="39688"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Arial"/>
                    <a:ea typeface="ヒラギノ角ゴ ProN W3" charset="0"/>
                    <a:cs typeface="Gill Sans" charset="0"/>
                    <a:sym typeface="Gill Sans" charset="0"/>
                  </a:rPr>
                  <a:t>4781</a:t>
                </a: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4044165" y="4079247"/>
            <a:ext cx="554548" cy="1833728"/>
            <a:chOff x="4044161" y="4079247"/>
            <a:chExt cx="554548" cy="1833728"/>
          </a:xfrm>
        </p:grpSpPr>
        <p:sp>
          <p:nvSpPr>
            <p:cNvPr id="75" name="Rectangle 17"/>
            <p:cNvSpPr>
              <a:spLocks/>
            </p:cNvSpPr>
            <p:nvPr/>
          </p:nvSpPr>
          <p:spPr bwMode="auto">
            <a:xfrm>
              <a:off x="4114800" y="4326146"/>
              <a:ext cx="370114" cy="1586829"/>
            </a:xfrm>
            <a:prstGeom prst="rect">
              <a:avLst/>
            </a:prstGeom>
            <a:solidFill>
              <a:srgbClr val="FF000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76" name="Rectangle 26"/>
            <p:cNvSpPr>
              <a:spLocks/>
            </p:cNvSpPr>
            <p:nvPr/>
          </p:nvSpPr>
          <p:spPr bwMode="auto">
            <a:xfrm>
              <a:off x="4044161" y="4079247"/>
              <a:ext cx="554548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0" tIns="0" rIns="40639" bIns="0">
              <a:spAutoFit/>
            </a:bodyPr>
            <a:lstStyle/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2993</a:t>
              </a:r>
            </a:p>
          </p:txBody>
        </p:sp>
      </p:grpSp>
      <p:sp>
        <p:nvSpPr>
          <p:cNvPr id="31764" name="Line 27"/>
          <p:cNvSpPr>
            <a:spLocks noChangeShapeType="1"/>
          </p:cNvSpPr>
          <p:nvPr/>
        </p:nvSpPr>
        <p:spPr bwMode="auto">
          <a:xfrm>
            <a:off x="304800" y="5905500"/>
            <a:ext cx="8520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7" name="Rectangle 12"/>
          <p:cNvSpPr>
            <a:spLocks/>
          </p:cNvSpPr>
          <p:nvPr/>
        </p:nvSpPr>
        <p:spPr bwMode="auto">
          <a:xfrm>
            <a:off x="0" y="114685"/>
            <a:ext cx="9143999" cy="87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Arial"/>
                <a:cs typeface="Arial" charset="0"/>
                <a:sym typeface="Arial" charset="0"/>
              </a:rPr>
              <a:t>Analyzing Pass Rates</a:t>
            </a:r>
          </a:p>
        </p:txBody>
      </p:sp>
    </p:spTree>
    <p:extLst>
      <p:ext uri="{BB962C8B-B14F-4D97-AF65-F5344CB8AC3E}">
        <p14:creationId xmlns:p14="http://schemas.microsoft.com/office/powerpoint/2010/main" val="94851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6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18"/>
          <p:cNvGrpSpPr>
            <a:grpSpLocks/>
          </p:cNvGrpSpPr>
          <p:nvPr/>
        </p:nvGrpSpPr>
        <p:grpSpPr bwMode="auto">
          <a:xfrm>
            <a:off x="304800" y="4724404"/>
            <a:ext cx="8569326" cy="276225"/>
            <a:chOff x="34" y="0"/>
            <a:chExt cx="5398" cy="174"/>
          </a:xfrm>
        </p:grpSpPr>
        <p:sp>
          <p:nvSpPr>
            <p:cNvPr id="166" name="Line 19"/>
            <p:cNvSpPr>
              <a:spLocks noChangeShapeType="1"/>
            </p:cNvSpPr>
            <p:nvPr/>
          </p:nvSpPr>
          <p:spPr bwMode="auto">
            <a:xfrm>
              <a:off x="370" y="82"/>
              <a:ext cx="5062" cy="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7" name="Rectangle 20"/>
            <p:cNvSpPr>
              <a:spLocks/>
            </p:cNvSpPr>
            <p:nvPr/>
          </p:nvSpPr>
          <p:spPr bwMode="auto">
            <a:xfrm>
              <a:off x="34" y="0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2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000</a:t>
              </a:r>
            </a:p>
          </p:txBody>
        </p:sp>
      </p:grpSp>
      <p:grpSp>
        <p:nvGrpSpPr>
          <p:cNvPr id="162" name="Group 1"/>
          <p:cNvGrpSpPr>
            <a:grpSpLocks/>
          </p:cNvGrpSpPr>
          <p:nvPr/>
        </p:nvGrpSpPr>
        <p:grpSpPr bwMode="auto">
          <a:xfrm>
            <a:off x="285751" y="3543301"/>
            <a:ext cx="8640765" cy="276225"/>
            <a:chOff x="-11" y="0"/>
            <a:chExt cx="5443" cy="174"/>
          </a:xfrm>
        </p:grpSpPr>
        <p:sp>
          <p:nvSpPr>
            <p:cNvPr id="163" name="Line 2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4" name="Rectangle 3"/>
            <p:cNvSpPr>
              <a:spLocks/>
            </p:cNvSpPr>
            <p:nvPr/>
          </p:nvSpPr>
          <p:spPr bwMode="auto">
            <a:xfrm>
              <a:off x="-11" y="0"/>
              <a:ext cx="3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400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</a:t>
              </a:r>
            </a:p>
          </p:txBody>
        </p:sp>
      </p:grpSp>
      <p:grpSp>
        <p:nvGrpSpPr>
          <p:cNvPr id="159" name="Group 1"/>
          <p:cNvGrpSpPr>
            <a:grpSpLocks/>
          </p:cNvGrpSpPr>
          <p:nvPr/>
        </p:nvGrpSpPr>
        <p:grpSpPr bwMode="auto">
          <a:xfrm>
            <a:off x="285751" y="2362204"/>
            <a:ext cx="8640765" cy="276225"/>
            <a:chOff x="-11" y="0"/>
            <a:chExt cx="5443" cy="174"/>
          </a:xfrm>
        </p:grpSpPr>
        <p:sp>
          <p:nvSpPr>
            <p:cNvPr id="160" name="Line 2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1" name="Rectangle 3"/>
            <p:cNvSpPr>
              <a:spLocks/>
            </p:cNvSpPr>
            <p:nvPr/>
          </p:nvSpPr>
          <p:spPr bwMode="auto">
            <a:xfrm>
              <a:off x="-11" y="0"/>
              <a:ext cx="3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600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</a:t>
              </a:r>
            </a:p>
          </p:txBody>
        </p:sp>
      </p:grpSp>
      <p:grpSp>
        <p:nvGrpSpPr>
          <p:cNvPr id="31759" name="Group 18"/>
          <p:cNvGrpSpPr>
            <a:grpSpLocks/>
          </p:cNvGrpSpPr>
          <p:nvPr/>
        </p:nvGrpSpPr>
        <p:grpSpPr bwMode="auto">
          <a:xfrm>
            <a:off x="304801" y="4133854"/>
            <a:ext cx="8594726" cy="276225"/>
            <a:chOff x="18" y="8"/>
            <a:chExt cx="5414" cy="174"/>
          </a:xfrm>
        </p:grpSpPr>
        <p:sp>
          <p:nvSpPr>
            <p:cNvPr id="31767" name="Line 19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1768" name="Rectangle 20"/>
            <p:cNvSpPr>
              <a:spLocks/>
            </p:cNvSpPr>
            <p:nvPr/>
          </p:nvSpPr>
          <p:spPr bwMode="auto">
            <a:xfrm>
              <a:off x="18" y="8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3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000</a:t>
              </a:r>
            </a:p>
          </p:txBody>
        </p:sp>
      </p:grpSp>
      <p:grpSp>
        <p:nvGrpSpPr>
          <p:cNvPr id="33" name="Group 14"/>
          <p:cNvGrpSpPr>
            <a:grpSpLocks/>
          </p:cNvGrpSpPr>
          <p:nvPr/>
        </p:nvGrpSpPr>
        <p:grpSpPr bwMode="auto">
          <a:xfrm>
            <a:off x="282576" y="1181104"/>
            <a:ext cx="8642353" cy="276225"/>
            <a:chOff x="-12" y="0"/>
            <a:chExt cx="5444" cy="174"/>
          </a:xfrm>
        </p:grpSpPr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5" name="Rectangle 16"/>
            <p:cNvSpPr>
              <a:spLocks/>
            </p:cNvSpPr>
            <p:nvPr/>
          </p:nvSpPr>
          <p:spPr bwMode="auto">
            <a:xfrm>
              <a:off x="-12" y="0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8000</a:t>
              </a:r>
              <a:endParaRPr lang="en-US" sz="18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Arial" charset="0"/>
                <a:sym typeface="Arial" charset="0"/>
              </a:endParaRPr>
            </a:p>
          </p:txBody>
        </p:sp>
      </p:grpSp>
      <p:grpSp>
        <p:nvGrpSpPr>
          <p:cNvPr id="85" name="Group 1"/>
          <p:cNvGrpSpPr>
            <a:grpSpLocks/>
          </p:cNvGrpSpPr>
          <p:nvPr/>
        </p:nvGrpSpPr>
        <p:grpSpPr bwMode="auto">
          <a:xfrm>
            <a:off x="285751" y="1771652"/>
            <a:ext cx="8640765" cy="276225"/>
            <a:chOff x="-11" y="0"/>
            <a:chExt cx="5443" cy="174"/>
          </a:xfrm>
        </p:grpSpPr>
        <p:sp>
          <p:nvSpPr>
            <p:cNvPr id="86" name="Line 2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87" name="Rectangle 3"/>
            <p:cNvSpPr>
              <a:spLocks/>
            </p:cNvSpPr>
            <p:nvPr/>
          </p:nvSpPr>
          <p:spPr bwMode="auto">
            <a:xfrm>
              <a:off x="-11" y="0"/>
              <a:ext cx="3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700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</a:t>
              </a:r>
            </a:p>
          </p:txBody>
        </p:sp>
      </p:grpSp>
      <p:grpSp>
        <p:nvGrpSpPr>
          <p:cNvPr id="88" name="Group 1"/>
          <p:cNvGrpSpPr>
            <a:grpSpLocks/>
          </p:cNvGrpSpPr>
          <p:nvPr/>
        </p:nvGrpSpPr>
        <p:grpSpPr bwMode="auto">
          <a:xfrm>
            <a:off x="285751" y="2952754"/>
            <a:ext cx="8640765" cy="276225"/>
            <a:chOff x="-11" y="0"/>
            <a:chExt cx="5443" cy="174"/>
          </a:xfrm>
        </p:grpSpPr>
        <p:sp>
          <p:nvSpPr>
            <p:cNvPr id="89" name="Line 2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0" name="Rectangle 3"/>
            <p:cNvSpPr>
              <a:spLocks/>
            </p:cNvSpPr>
            <p:nvPr/>
          </p:nvSpPr>
          <p:spPr bwMode="auto">
            <a:xfrm>
              <a:off x="-11" y="0"/>
              <a:ext cx="3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500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0" y="-14111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56" name="Line 13"/>
          <p:cNvSpPr>
            <a:spLocks noChangeShapeType="1"/>
          </p:cNvSpPr>
          <p:nvPr/>
        </p:nvSpPr>
        <p:spPr bwMode="auto">
          <a:xfrm rot="10800000" flipH="1">
            <a:off x="838200" y="1257300"/>
            <a:ext cx="0" cy="49660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1" name="Rectangle 26"/>
          <p:cNvSpPr>
            <a:spLocks/>
          </p:cNvSpPr>
          <p:nvPr/>
        </p:nvSpPr>
        <p:spPr bwMode="auto">
          <a:xfrm>
            <a:off x="1104941" y="5886583"/>
            <a:ext cx="11449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number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in cohort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2009-2013</a:t>
            </a:r>
          </a:p>
        </p:txBody>
      </p:sp>
      <p:grpSp>
        <p:nvGrpSpPr>
          <p:cNvPr id="109" name="Group 18"/>
          <p:cNvGrpSpPr>
            <a:grpSpLocks/>
          </p:cNvGrpSpPr>
          <p:nvPr/>
        </p:nvGrpSpPr>
        <p:grpSpPr bwMode="auto">
          <a:xfrm>
            <a:off x="304800" y="5314954"/>
            <a:ext cx="8569326" cy="276225"/>
            <a:chOff x="34" y="0"/>
            <a:chExt cx="5398" cy="174"/>
          </a:xfrm>
        </p:grpSpPr>
        <p:sp>
          <p:nvSpPr>
            <p:cNvPr id="111" name="Line 19"/>
            <p:cNvSpPr>
              <a:spLocks noChangeShapeType="1"/>
            </p:cNvSpPr>
            <p:nvPr/>
          </p:nvSpPr>
          <p:spPr bwMode="auto">
            <a:xfrm>
              <a:off x="370" y="90"/>
              <a:ext cx="5062" cy="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2" name="Rectangle 20"/>
            <p:cNvSpPr>
              <a:spLocks/>
            </p:cNvSpPr>
            <p:nvPr/>
          </p:nvSpPr>
          <p:spPr bwMode="auto">
            <a:xfrm>
              <a:off x="34" y="0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1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000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2800" y="1485900"/>
            <a:ext cx="1905000" cy="1447800"/>
            <a:chOff x="5562748" y="1524000"/>
            <a:chExt cx="1905000" cy="1447800"/>
          </a:xfrm>
        </p:grpSpPr>
        <p:sp>
          <p:nvSpPr>
            <p:cNvPr id="9" name="Rectangle 8"/>
            <p:cNvSpPr/>
            <p:nvPr/>
          </p:nvSpPr>
          <p:spPr>
            <a:xfrm>
              <a:off x="5562748" y="1524000"/>
              <a:ext cx="19050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7"/>
            <p:cNvSpPr>
              <a:spLocks/>
            </p:cNvSpPr>
            <p:nvPr/>
          </p:nvSpPr>
          <p:spPr bwMode="auto">
            <a:xfrm rot="5400000">
              <a:off x="5810898" y="1856570"/>
              <a:ext cx="370114" cy="714310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140" name="Rectangle 17"/>
            <p:cNvSpPr>
              <a:spLocks/>
            </p:cNvSpPr>
            <p:nvPr/>
          </p:nvSpPr>
          <p:spPr bwMode="auto">
            <a:xfrm rot="5400000">
              <a:off x="5803607" y="1435393"/>
              <a:ext cx="370114" cy="699728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141" name="Rectangle 17"/>
            <p:cNvSpPr>
              <a:spLocks/>
            </p:cNvSpPr>
            <p:nvPr/>
          </p:nvSpPr>
          <p:spPr bwMode="auto">
            <a:xfrm rot="5400000">
              <a:off x="5810898" y="2285038"/>
              <a:ext cx="370114" cy="714310"/>
            </a:xfrm>
            <a:prstGeom prst="rect">
              <a:avLst/>
            </a:prstGeom>
            <a:solidFill>
              <a:srgbClr val="FF000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0000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142" name="Rectangle 26"/>
            <p:cNvSpPr>
              <a:spLocks/>
            </p:cNvSpPr>
            <p:nvPr/>
          </p:nvSpPr>
          <p:spPr bwMode="auto">
            <a:xfrm>
              <a:off x="6385578" y="1676400"/>
              <a:ext cx="104191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traditional</a:t>
              </a:r>
            </a:p>
          </p:txBody>
        </p:sp>
        <p:sp>
          <p:nvSpPr>
            <p:cNvPr id="143" name="Rectangle 26"/>
            <p:cNvSpPr>
              <a:spLocks/>
            </p:cNvSpPr>
            <p:nvPr/>
          </p:nvSpPr>
          <p:spPr bwMode="auto">
            <a:xfrm>
              <a:off x="6385578" y="2106982"/>
              <a:ext cx="4859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ALP</a:t>
              </a:r>
            </a:p>
          </p:txBody>
        </p:sp>
        <p:sp>
          <p:nvSpPr>
            <p:cNvPr id="144" name="Rectangle 26"/>
            <p:cNvSpPr>
              <a:spLocks/>
            </p:cNvSpPr>
            <p:nvPr/>
          </p:nvSpPr>
          <p:spPr bwMode="auto">
            <a:xfrm>
              <a:off x="6385580" y="2517468"/>
              <a:ext cx="47734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total</a:t>
              </a:r>
            </a:p>
          </p:txBody>
        </p:sp>
      </p:grpSp>
      <p:sp>
        <p:nvSpPr>
          <p:cNvPr id="151" name="Rectangle 26"/>
          <p:cNvSpPr>
            <a:spLocks/>
          </p:cNvSpPr>
          <p:nvPr/>
        </p:nvSpPr>
        <p:spPr bwMode="auto">
          <a:xfrm>
            <a:off x="3279888" y="5886583"/>
            <a:ext cx="13112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number who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passed 101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2009-2013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097718" y="2998991"/>
            <a:ext cx="2492228" cy="3718589"/>
            <a:chOff x="5097717" y="2998987"/>
            <a:chExt cx="2492228" cy="3718589"/>
          </a:xfrm>
        </p:grpSpPr>
        <p:sp>
          <p:nvSpPr>
            <p:cNvPr id="70" name="Rectangle 26"/>
            <p:cNvSpPr>
              <a:spLocks/>
            </p:cNvSpPr>
            <p:nvPr/>
          </p:nvSpPr>
          <p:spPr bwMode="auto">
            <a:xfrm>
              <a:off x="5097717" y="5886579"/>
              <a:ext cx="24922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number who</a:t>
              </a:r>
            </a:p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would have passed 101</a:t>
              </a:r>
            </a:p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if we had fully scaled up</a:t>
              </a: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033404" y="2998987"/>
              <a:ext cx="554548" cy="2898253"/>
              <a:chOff x="1810610" y="3005290"/>
              <a:chExt cx="554548" cy="2898253"/>
            </a:xfrm>
          </p:grpSpPr>
          <p:sp>
            <p:nvSpPr>
              <p:cNvPr id="72" name="Rectangle 17"/>
              <p:cNvSpPr>
                <a:spLocks/>
              </p:cNvSpPr>
              <p:nvPr/>
            </p:nvSpPr>
            <p:spPr bwMode="auto">
              <a:xfrm>
                <a:off x="1856670" y="3282903"/>
                <a:ext cx="370114" cy="2620640"/>
              </a:xfrm>
              <a:prstGeom prst="rect">
                <a:avLst/>
              </a:prstGeom>
              <a:solidFill>
                <a:srgbClr val="FF000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73" name="Rectangle 26"/>
              <p:cNvSpPr>
                <a:spLocks/>
              </p:cNvSpPr>
              <p:nvPr/>
            </p:nvSpPr>
            <p:spPr bwMode="auto">
              <a:xfrm>
                <a:off x="1810610" y="3005290"/>
                <a:ext cx="554548" cy="2769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0" tIns="0" rIns="40639" bIns="0">
                <a:spAutoFit/>
              </a:bodyPr>
              <a:lstStyle/>
              <a:p>
                <a:pPr marL="39688"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Arial"/>
                    <a:ea typeface="ヒラギノ角ゴ ProN W3" charset="0"/>
                    <a:cs typeface="Gill Sans" charset="0"/>
                    <a:sym typeface="Gill Sans" charset="0"/>
                  </a:rPr>
                  <a:t>4781</a:t>
                </a: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4044165" y="4079247"/>
            <a:ext cx="554548" cy="1833728"/>
            <a:chOff x="4044161" y="4079247"/>
            <a:chExt cx="554548" cy="1833728"/>
          </a:xfrm>
        </p:grpSpPr>
        <p:sp>
          <p:nvSpPr>
            <p:cNvPr id="75" name="Rectangle 17"/>
            <p:cNvSpPr>
              <a:spLocks/>
            </p:cNvSpPr>
            <p:nvPr/>
          </p:nvSpPr>
          <p:spPr bwMode="auto">
            <a:xfrm>
              <a:off x="4114800" y="4326146"/>
              <a:ext cx="370114" cy="1586829"/>
            </a:xfrm>
            <a:prstGeom prst="rect">
              <a:avLst/>
            </a:prstGeom>
            <a:solidFill>
              <a:srgbClr val="FF000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76" name="Rectangle 26"/>
            <p:cNvSpPr>
              <a:spLocks/>
            </p:cNvSpPr>
            <p:nvPr/>
          </p:nvSpPr>
          <p:spPr bwMode="auto">
            <a:xfrm>
              <a:off x="4044161" y="4079247"/>
              <a:ext cx="554548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0" tIns="0" rIns="40639" bIns="0">
              <a:spAutoFit/>
            </a:bodyPr>
            <a:lstStyle/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2993</a:t>
              </a:r>
            </a:p>
          </p:txBody>
        </p:sp>
      </p:grpSp>
      <p:sp>
        <p:nvSpPr>
          <p:cNvPr id="31764" name="Line 27"/>
          <p:cNvSpPr>
            <a:spLocks noChangeShapeType="1"/>
          </p:cNvSpPr>
          <p:nvPr/>
        </p:nvSpPr>
        <p:spPr bwMode="auto">
          <a:xfrm>
            <a:off x="304800" y="5905500"/>
            <a:ext cx="8520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6231" y="3073985"/>
            <a:ext cx="554548" cy="1361648"/>
            <a:chOff x="5016182" y="3271059"/>
            <a:chExt cx="554548" cy="1077704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5272527" y="3271059"/>
              <a:ext cx="267" cy="107770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26"/>
            <p:cNvSpPr>
              <a:spLocks/>
            </p:cNvSpPr>
            <p:nvPr/>
          </p:nvSpPr>
          <p:spPr bwMode="auto">
            <a:xfrm>
              <a:off x="5016182" y="3657600"/>
              <a:ext cx="554548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0" tIns="0" rIns="40639" bIns="0">
              <a:spAutoFit/>
            </a:bodyPr>
            <a:lstStyle/>
            <a:p>
              <a:pPr marL="39688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Gill Sans" charset="0"/>
                  <a:sym typeface="Gill Sans" charset="0"/>
                </a:rPr>
                <a:t>1788</a:t>
              </a:r>
            </a:p>
          </p:txBody>
        </p:sp>
      </p:grpSp>
      <p:sp>
        <p:nvSpPr>
          <p:cNvPr id="78" name="Rectangle 26"/>
          <p:cNvSpPr>
            <a:spLocks/>
          </p:cNvSpPr>
          <p:nvPr/>
        </p:nvSpPr>
        <p:spPr bwMode="auto">
          <a:xfrm>
            <a:off x="4726302" y="3405182"/>
            <a:ext cx="1107353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3576</a:t>
            </a:r>
          </a:p>
        </p:txBody>
      </p:sp>
      <p:sp>
        <p:nvSpPr>
          <p:cNvPr id="52" name="Rectangle 12"/>
          <p:cNvSpPr>
            <a:spLocks/>
          </p:cNvSpPr>
          <p:nvPr/>
        </p:nvSpPr>
        <p:spPr bwMode="auto">
          <a:xfrm>
            <a:off x="0" y="114685"/>
            <a:ext cx="9143999" cy="87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Arial"/>
                <a:cs typeface="Arial" charset="0"/>
                <a:sym typeface="Arial" charset="0"/>
              </a:rPr>
              <a:t>Analyzing Pass Rates</a:t>
            </a:r>
          </a:p>
        </p:txBody>
      </p:sp>
    </p:spTree>
    <p:extLst>
      <p:ext uri="{BB962C8B-B14F-4D97-AF65-F5344CB8AC3E}">
        <p14:creationId xmlns:p14="http://schemas.microsoft.com/office/powerpoint/2010/main" val="128083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7400" y="5334000"/>
            <a:ext cx="33989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26 Boeing 737-700s</a:t>
            </a:r>
          </a:p>
          <a:p>
            <a:r>
              <a:rPr lang="en-US" sz="2800" dirty="0"/>
              <a:t>137 seats per plane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127435" y="-65307"/>
            <a:ext cx="9161426" cy="5876360"/>
            <a:chOff x="0" y="14290"/>
            <a:chExt cx="9161426" cy="58763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443"/>
              <a:ext cx="2257823" cy="79954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6" y="872427"/>
              <a:ext cx="2257823" cy="79954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7" y="1747173"/>
              <a:ext cx="2257823" cy="79954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3" y="2583157"/>
              <a:ext cx="2257823" cy="79954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3" y="3419141"/>
              <a:ext cx="2257823" cy="79954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9" y="4255125"/>
              <a:ext cx="2257823" cy="79954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7" y="5091109"/>
              <a:ext cx="2257823" cy="79954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940" y="26503"/>
              <a:ext cx="2257823" cy="79954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2566" y="862487"/>
              <a:ext cx="2257823" cy="799541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8949" y="1737233"/>
              <a:ext cx="2257823" cy="79954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5575" y="2573217"/>
              <a:ext cx="2257823" cy="79954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5575" y="3409201"/>
              <a:ext cx="2257823" cy="79954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1" y="4245185"/>
              <a:ext cx="2257823" cy="79954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8949" y="5081169"/>
              <a:ext cx="2257823" cy="79954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9963" y="14290"/>
              <a:ext cx="2257823" cy="79954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6589" y="850274"/>
              <a:ext cx="2257823" cy="79954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9780" y="1725020"/>
              <a:ext cx="2257823" cy="79954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406" y="2561004"/>
              <a:ext cx="2257823" cy="79954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406" y="3396988"/>
              <a:ext cx="2257823" cy="79954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032" y="4232972"/>
              <a:ext cx="2257823" cy="79954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534" y="17604"/>
              <a:ext cx="2257823" cy="79954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7160" y="853588"/>
              <a:ext cx="2257823" cy="79954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351" y="1728334"/>
              <a:ext cx="2257823" cy="79954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6977" y="2564318"/>
              <a:ext cx="2257823" cy="79954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6977" y="3400302"/>
              <a:ext cx="2257823" cy="799541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3603" y="4236286"/>
              <a:ext cx="2257823" cy="799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394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-0.00625 L -1.0092 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59" name="Group 18"/>
          <p:cNvGrpSpPr>
            <a:grpSpLocks/>
          </p:cNvGrpSpPr>
          <p:nvPr/>
        </p:nvGrpSpPr>
        <p:grpSpPr bwMode="auto">
          <a:xfrm>
            <a:off x="12701" y="5366662"/>
            <a:ext cx="9131302" cy="276225"/>
            <a:chOff x="-3" y="0"/>
            <a:chExt cx="5752" cy="174"/>
          </a:xfrm>
        </p:grpSpPr>
        <p:sp>
          <p:nvSpPr>
            <p:cNvPr id="31767" name="Line 19"/>
            <p:cNvSpPr>
              <a:spLocks noChangeShapeType="1"/>
            </p:cNvSpPr>
            <p:nvPr/>
          </p:nvSpPr>
          <p:spPr bwMode="auto">
            <a:xfrm>
              <a:off x="344" y="96"/>
              <a:ext cx="54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1768" name="Rectangle 20"/>
            <p:cNvSpPr>
              <a:spLocks/>
            </p:cNvSpPr>
            <p:nvPr/>
          </p:nvSpPr>
          <p:spPr bwMode="auto">
            <a:xfrm>
              <a:off x="-3" y="0"/>
              <a:ext cx="21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200</a:t>
              </a:r>
            </a:p>
          </p:txBody>
        </p:sp>
      </p:grpSp>
      <p:grpSp>
        <p:nvGrpSpPr>
          <p:cNvPr id="31746" name="Group 1"/>
          <p:cNvGrpSpPr>
            <a:grpSpLocks/>
          </p:cNvGrpSpPr>
          <p:nvPr/>
        </p:nvGrpSpPr>
        <p:grpSpPr bwMode="auto">
          <a:xfrm>
            <a:off x="1" y="2754090"/>
            <a:ext cx="9144003" cy="276225"/>
            <a:chOff x="-11" y="0"/>
            <a:chExt cx="5760" cy="174"/>
          </a:xfrm>
        </p:grpSpPr>
        <p:sp>
          <p:nvSpPr>
            <p:cNvPr id="31771" name="Line 2"/>
            <p:cNvSpPr>
              <a:spLocks noChangeShapeType="1"/>
            </p:cNvSpPr>
            <p:nvPr/>
          </p:nvSpPr>
          <p:spPr bwMode="auto">
            <a:xfrm>
              <a:off x="344" y="96"/>
              <a:ext cx="54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1772" name="Rectangle 3"/>
            <p:cNvSpPr>
              <a:spLocks/>
            </p:cNvSpPr>
            <p:nvPr/>
          </p:nvSpPr>
          <p:spPr bwMode="auto">
            <a:xfrm>
              <a:off x="-11" y="0"/>
              <a:ext cx="3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cs typeface="Arial" charset="0"/>
                  <a:sym typeface="Arial" charset="0"/>
                </a:rPr>
                <a:t>100</a:t>
              </a:r>
              <a:r>
                <a:rPr lang="en-US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</a:t>
              </a:r>
            </a:p>
          </p:txBody>
        </p:sp>
      </p:grpSp>
      <p:grpSp>
        <p:nvGrpSpPr>
          <p:cNvPr id="31757" name="Group 14"/>
          <p:cNvGrpSpPr>
            <a:grpSpLocks/>
          </p:cNvGrpSpPr>
          <p:nvPr/>
        </p:nvGrpSpPr>
        <p:grpSpPr bwMode="auto">
          <a:xfrm>
            <a:off x="-1586" y="2100947"/>
            <a:ext cx="9145589" cy="276225"/>
            <a:chOff x="-12" y="0"/>
            <a:chExt cx="5761" cy="174"/>
          </a:xfrm>
        </p:grpSpPr>
        <p:sp>
          <p:nvSpPr>
            <p:cNvPr id="31769" name="Line 15"/>
            <p:cNvSpPr>
              <a:spLocks noChangeShapeType="1"/>
            </p:cNvSpPr>
            <p:nvPr/>
          </p:nvSpPr>
          <p:spPr bwMode="auto">
            <a:xfrm>
              <a:off x="344" y="96"/>
              <a:ext cx="54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1770" name="Rectangle 16"/>
            <p:cNvSpPr>
              <a:spLocks/>
            </p:cNvSpPr>
            <p:nvPr/>
          </p:nvSpPr>
          <p:spPr bwMode="auto">
            <a:xfrm>
              <a:off x="-12" y="0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cs typeface="Arial" charset="0"/>
                  <a:sym typeface="Arial" charset="0"/>
                </a:rPr>
                <a:t>1200</a:t>
              </a:r>
              <a:endParaRPr lang="en-US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Arial" charset="0"/>
                <a:sym typeface="Arial" charset="0"/>
              </a:endParaRPr>
            </a:p>
          </p:txBody>
        </p:sp>
      </p:grpSp>
      <p:grpSp>
        <p:nvGrpSpPr>
          <p:cNvPr id="33" name="Group 14"/>
          <p:cNvGrpSpPr>
            <a:grpSpLocks/>
          </p:cNvGrpSpPr>
          <p:nvPr/>
        </p:nvGrpSpPr>
        <p:grpSpPr bwMode="auto">
          <a:xfrm>
            <a:off x="-1587" y="1447804"/>
            <a:ext cx="9145591" cy="276225"/>
            <a:chOff x="-12" y="0"/>
            <a:chExt cx="5761" cy="174"/>
          </a:xfrm>
        </p:grpSpPr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344" y="96"/>
              <a:ext cx="54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5" name="Rectangle 16"/>
            <p:cNvSpPr>
              <a:spLocks/>
            </p:cNvSpPr>
            <p:nvPr/>
          </p:nvSpPr>
          <p:spPr bwMode="auto">
            <a:xfrm>
              <a:off x="-12" y="0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cs typeface="Arial" charset="0"/>
                  <a:sym typeface="Arial" charset="0"/>
                </a:rPr>
                <a:t>1400</a:t>
              </a:r>
              <a:endParaRPr lang="en-US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Arial" charset="0"/>
                <a:sym typeface="Arial" charset="0"/>
              </a:endParaRPr>
            </a:p>
          </p:txBody>
        </p:sp>
      </p:grpSp>
      <p:grpSp>
        <p:nvGrpSpPr>
          <p:cNvPr id="82" name="Group 1"/>
          <p:cNvGrpSpPr>
            <a:grpSpLocks/>
          </p:cNvGrpSpPr>
          <p:nvPr/>
        </p:nvGrpSpPr>
        <p:grpSpPr bwMode="auto">
          <a:xfrm>
            <a:off x="66675" y="3407232"/>
            <a:ext cx="9077328" cy="276225"/>
            <a:chOff x="31" y="0"/>
            <a:chExt cx="5718" cy="174"/>
          </a:xfrm>
        </p:grpSpPr>
        <p:sp>
          <p:nvSpPr>
            <p:cNvPr id="83" name="Line 2"/>
            <p:cNvSpPr>
              <a:spLocks noChangeShapeType="1"/>
            </p:cNvSpPr>
            <p:nvPr/>
          </p:nvSpPr>
          <p:spPr bwMode="auto">
            <a:xfrm>
              <a:off x="344" y="96"/>
              <a:ext cx="54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84" name="Rectangle 3"/>
            <p:cNvSpPr>
              <a:spLocks/>
            </p:cNvSpPr>
            <p:nvPr/>
          </p:nvSpPr>
          <p:spPr bwMode="auto">
            <a:xfrm>
              <a:off x="31" y="0"/>
              <a:ext cx="23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cs typeface="Arial" charset="0"/>
                  <a:sym typeface="Arial" charset="0"/>
                </a:rPr>
                <a:t>80</a:t>
              </a:r>
              <a:r>
                <a:rPr lang="en-US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</a:t>
              </a:r>
            </a:p>
          </p:txBody>
        </p:sp>
      </p:grpSp>
      <p:grpSp>
        <p:nvGrpSpPr>
          <p:cNvPr id="85" name="Group 1"/>
          <p:cNvGrpSpPr>
            <a:grpSpLocks/>
          </p:cNvGrpSpPr>
          <p:nvPr/>
        </p:nvGrpSpPr>
        <p:grpSpPr bwMode="auto">
          <a:xfrm>
            <a:off x="66675" y="4060376"/>
            <a:ext cx="9077328" cy="276225"/>
            <a:chOff x="31" y="0"/>
            <a:chExt cx="5718" cy="174"/>
          </a:xfrm>
        </p:grpSpPr>
        <p:sp>
          <p:nvSpPr>
            <p:cNvPr id="86" name="Line 2"/>
            <p:cNvSpPr>
              <a:spLocks noChangeShapeType="1"/>
            </p:cNvSpPr>
            <p:nvPr/>
          </p:nvSpPr>
          <p:spPr bwMode="auto">
            <a:xfrm>
              <a:off x="344" y="96"/>
              <a:ext cx="54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87" name="Rectangle 3"/>
            <p:cNvSpPr>
              <a:spLocks/>
            </p:cNvSpPr>
            <p:nvPr/>
          </p:nvSpPr>
          <p:spPr bwMode="auto">
            <a:xfrm>
              <a:off x="31" y="0"/>
              <a:ext cx="23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cs typeface="Arial" charset="0"/>
                  <a:sym typeface="Arial" charset="0"/>
                </a:rPr>
                <a:t>60</a:t>
              </a:r>
              <a:r>
                <a:rPr lang="en-US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</a:t>
              </a:r>
            </a:p>
          </p:txBody>
        </p:sp>
      </p:grpSp>
      <p:grpSp>
        <p:nvGrpSpPr>
          <p:cNvPr id="88" name="Group 1"/>
          <p:cNvGrpSpPr>
            <a:grpSpLocks/>
          </p:cNvGrpSpPr>
          <p:nvPr/>
        </p:nvGrpSpPr>
        <p:grpSpPr bwMode="auto">
          <a:xfrm>
            <a:off x="66675" y="4713519"/>
            <a:ext cx="9077328" cy="276225"/>
            <a:chOff x="31" y="0"/>
            <a:chExt cx="5718" cy="174"/>
          </a:xfrm>
        </p:grpSpPr>
        <p:sp>
          <p:nvSpPr>
            <p:cNvPr id="89" name="Line 2"/>
            <p:cNvSpPr>
              <a:spLocks noChangeShapeType="1"/>
            </p:cNvSpPr>
            <p:nvPr/>
          </p:nvSpPr>
          <p:spPr bwMode="auto">
            <a:xfrm>
              <a:off x="344" y="96"/>
              <a:ext cx="54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0" name="Rectangle 3"/>
            <p:cNvSpPr>
              <a:spLocks/>
            </p:cNvSpPr>
            <p:nvPr/>
          </p:nvSpPr>
          <p:spPr bwMode="auto">
            <a:xfrm>
              <a:off x="31" y="0"/>
              <a:ext cx="23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cs typeface="Arial" charset="0"/>
                  <a:sym typeface="Arial" charset="0"/>
                </a:rPr>
                <a:t>40</a:t>
              </a:r>
              <a:r>
                <a:rPr lang="en-US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755" name="Rectangle 12"/>
          <p:cNvSpPr>
            <a:spLocks/>
          </p:cNvSpPr>
          <p:nvPr/>
        </p:nvSpPr>
        <p:spPr bwMode="auto">
          <a:xfrm>
            <a:off x="0" y="130708"/>
            <a:ext cx="9144000" cy="87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/>
                <a:cs typeface="Arial" charset="0"/>
                <a:sym typeface="Arial" charset="0"/>
              </a:rPr>
              <a:t>Number Taking ALP or Traditional Each Fall</a:t>
            </a:r>
          </a:p>
        </p:txBody>
      </p:sp>
      <p:sp>
        <p:nvSpPr>
          <p:cNvPr id="31756" name="Line 13"/>
          <p:cNvSpPr>
            <a:spLocks noChangeShapeType="1"/>
          </p:cNvSpPr>
          <p:nvPr/>
        </p:nvSpPr>
        <p:spPr bwMode="auto">
          <a:xfrm rot="10800000" flipH="1">
            <a:off x="533400" y="1371600"/>
            <a:ext cx="0" cy="49660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4" name="Rectangle 26"/>
          <p:cNvSpPr>
            <a:spLocks/>
          </p:cNvSpPr>
          <p:nvPr/>
        </p:nvSpPr>
        <p:spPr bwMode="auto">
          <a:xfrm>
            <a:off x="1559763" y="6019804"/>
            <a:ext cx="6116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2008</a:t>
            </a:r>
          </a:p>
        </p:txBody>
      </p:sp>
      <p:sp>
        <p:nvSpPr>
          <p:cNvPr id="39" name="Rectangle 26"/>
          <p:cNvSpPr>
            <a:spLocks/>
          </p:cNvSpPr>
          <p:nvPr/>
        </p:nvSpPr>
        <p:spPr bwMode="auto">
          <a:xfrm>
            <a:off x="4181640" y="6019804"/>
            <a:ext cx="5925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2011</a:t>
            </a:r>
          </a:p>
        </p:txBody>
      </p:sp>
      <p:sp>
        <p:nvSpPr>
          <p:cNvPr id="40" name="Rectangle 26"/>
          <p:cNvSpPr>
            <a:spLocks/>
          </p:cNvSpPr>
          <p:nvPr/>
        </p:nvSpPr>
        <p:spPr bwMode="auto">
          <a:xfrm>
            <a:off x="5036563" y="6019804"/>
            <a:ext cx="6116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9489" y="20982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Rectangle 26"/>
          <p:cNvSpPr>
            <a:spLocks/>
          </p:cNvSpPr>
          <p:nvPr/>
        </p:nvSpPr>
        <p:spPr bwMode="auto">
          <a:xfrm>
            <a:off x="5910522" y="6019804"/>
            <a:ext cx="6116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2013</a:t>
            </a:r>
          </a:p>
        </p:txBody>
      </p:sp>
      <p:sp>
        <p:nvSpPr>
          <p:cNvPr id="30" name="Rectangle 26"/>
          <p:cNvSpPr>
            <a:spLocks/>
          </p:cNvSpPr>
          <p:nvPr/>
        </p:nvSpPr>
        <p:spPr bwMode="auto">
          <a:xfrm>
            <a:off x="685804" y="6019804"/>
            <a:ext cx="6116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2007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4856758" y="1727801"/>
            <a:ext cx="2655968" cy="369332"/>
            <a:chOff x="6174035" y="1219200"/>
            <a:chExt cx="2655968" cy="369332"/>
          </a:xfrm>
        </p:grpSpPr>
        <p:sp>
          <p:nvSpPr>
            <p:cNvPr id="73" name="Rectangle 23"/>
            <p:cNvSpPr>
              <a:spLocks/>
            </p:cNvSpPr>
            <p:nvPr/>
          </p:nvSpPr>
          <p:spPr bwMode="auto">
            <a:xfrm>
              <a:off x="6174035" y="1295400"/>
              <a:ext cx="327332" cy="284163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477000" y="1219200"/>
              <a:ext cx="235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traditional </a:t>
              </a:r>
              <a:r>
                <a:rPr lang="en-US" dirty="0" err="1">
                  <a:solidFill>
                    <a:prstClr val="black"/>
                  </a:solidFill>
                </a:rPr>
                <a:t>dev</a:t>
              </a:r>
              <a:r>
                <a:rPr lang="en-US" dirty="0">
                  <a:solidFill>
                    <a:prstClr val="black"/>
                  </a:solidFill>
                </a:rPr>
                <a:t> writing 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654566" y="1739090"/>
            <a:ext cx="934424" cy="369332"/>
            <a:chOff x="4724400" y="1219200"/>
            <a:chExt cx="934424" cy="369332"/>
          </a:xfrm>
        </p:grpSpPr>
        <p:sp>
          <p:nvSpPr>
            <p:cNvPr id="76" name="Rectangle 17"/>
            <p:cNvSpPr>
              <a:spLocks/>
            </p:cNvSpPr>
            <p:nvPr/>
          </p:nvSpPr>
          <p:spPr bwMode="auto">
            <a:xfrm>
              <a:off x="4724400" y="1295400"/>
              <a:ext cx="327332" cy="269875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029200" y="1219200"/>
              <a:ext cx="629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ALP   </a:t>
              </a:r>
            </a:p>
          </p:txBody>
        </p:sp>
      </p:grpSp>
      <p:sp>
        <p:nvSpPr>
          <p:cNvPr id="78" name="Rectangle 26"/>
          <p:cNvSpPr>
            <a:spLocks/>
          </p:cNvSpPr>
          <p:nvPr/>
        </p:nvSpPr>
        <p:spPr bwMode="auto">
          <a:xfrm>
            <a:off x="6784481" y="6019804"/>
            <a:ext cx="6116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2014</a:t>
            </a:r>
          </a:p>
        </p:txBody>
      </p:sp>
      <p:sp>
        <p:nvSpPr>
          <p:cNvPr id="91" name="Rectangle 26"/>
          <p:cNvSpPr>
            <a:spLocks/>
          </p:cNvSpPr>
          <p:nvPr/>
        </p:nvSpPr>
        <p:spPr bwMode="auto">
          <a:xfrm>
            <a:off x="2433722" y="6019804"/>
            <a:ext cx="6116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2009</a:t>
            </a:r>
          </a:p>
        </p:txBody>
      </p:sp>
      <p:sp>
        <p:nvSpPr>
          <p:cNvPr id="92" name="Rectangle 26"/>
          <p:cNvSpPr>
            <a:spLocks/>
          </p:cNvSpPr>
          <p:nvPr/>
        </p:nvSpPr>
        <p:spPr bwMode="auto">
          <a:xfrm>
            <a:off x="3307681" y="6019804"/>
            <a:ext cx="6116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2010</a:t>
            </a:r>
          </a:p>
        </p:txBody>
      </p:sp>
      <p:sp>
        <p:nvSpPr>
          <p:cNvPr id="108" name="Rectangle 26"/>
          <p:cNvSpPr>
            <a:spLocks/>
          </p:cNvSpPr>
          <p:nvPr/>
        </p:nvSpPr>
        <p:spPr bwMode="auto">
          <a:xfrm>
            <a:off x="7658440" y="6019804"/>
            <a:ext cx="6116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2015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27368" y="5580352"/>
            <a:ext cx="469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000000"/>
                </a:solidFill>
              </a:rPr>
              <a:t>34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61234" y="2791330"/>
            <a:ext cx="857069" cy="3244730"/>
            <a:chOff x="561234" y="2783423"/>
            <a:chExt cx="857069" cy="3244730"/>
          </a:xfrm>
        </p:grpSpPr>
        <p:sp>
          <p:nvSpPr>
            <p:cNvPr id="66" name="Rectangle 17"/>
            <p:cNvSpPr>
              <a:spLocks/>
            </p:cNvSpPr>
            <p:nvPr/>
          </p:nvSpPr>
          <p:spPr bwMode="auto">
            <a:xfrm>
              <a:off x="561234" y="5932833"/>
              <a:ext cx="370114" cy="82918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05710" y="2783423"/>
              <a:ext cx="612593" cy="3244730"/>
              <a:chOff x="1192743" y="2756014"/>
              <a:chExt cx="612593" cy="3244730"/>
            </a:xfrm>
          </p:grpSpPr>
          <p:sp>
            <p:nvSpPr>
              <p:cNvPr id="93" name="Rectangle 17"/>
              <p:cNvSpPr>
                <a:spLocks/>
              </p:cNvSpPr>
              <p:nvPr/>
            </p:nvSpPr>
            <p:spPr bwMode="auto">
              <a:xfrm>
                <a:off x="1295400" y="3085903"/>
                <a:ext cx="370114" cy="2914841"/>
              </a:xfrm>
              <a:prstGeom prst="rect">
                <a:avLst/>
              </a:prstGeom>
              <a:solidFill>
                <a:srgbClr val="6FAC27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1192743" y="2756014"/>
                <a:ext cx="61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000" dirty="0">
                    <a:solidFill>
                      <a:srgbClr val="000000"/>
                    </a:solidFill>
                  </a:rPr>
                  <a:t>966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1325989" y="2115855"/>
            <a:ext cx="938197" cy="3920205"/>
            <a:chOff x="1344452" y="2109197"/>
            <a:chExt cx="938197" cy="3920205"/>
          </a:xfrm>
        </p:grpSpPr>
        <p:grpSp>
          <p:nvGrpSpPr>
            <p:cNvPr id="7" name="Group 6"/>
            <p:cNvGrpSpPr/>
            <p:nvPr/>
          </p:nvGrpSpPr>
          <p:grpSpPr>
            <a:xfrm>
              <a:off x="1344452" y="5475737"/>
              <a:ext cx="469950" cy="553665"/>
              <a:chOff x="2013173" y="5513913"/>
              <a:chExt cx="469950" cy="553665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2013173" y="5513913"/>
                <a:ext cx="4699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000" dirty="0">
                    <a:solidFill>
                      <a:srgbClr val="000000"/>
                    </a:solidFill>
                  </a:rPr>
                  <a:t>68</a:t>
                </a:r>
              </a:p>
            </p:txBody>
          </p:sp>
          <p:sp>
            <p:nvSpPr>
              <p:cNvPr id="68" name="Rectangle 17"/>
              <p:cNvSpPr>
                <a:spLocks/>
              </p:cNvSpPr>
              <p:nvPr/>
            </p:nvSpPr>
            <p:spPr bwMode="auto">
              <a:xfrm>
                <a:off x="2057400" y="5867400"/>
                <a:ext cx="370114" cy="200178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546450" y="2109197"/>
              <a:ext cx="736199" cy="3891547"/>
              <a:chOff x="2039143" y="2109197"/>
              <a:chExt cx="736199" cy="3891547"/>
            </a:xfrm>
          </p:grpSpPr>
          <p:sp>
            <p:nvSpPr>
              <p:cNvPr id="95" name="Rectangle 17"/>
              <p:cNvSpPr>
                <a:spLocks/>
              </p:cNvSpPr>
              <p:nvPr/>
            </p:nvSpPr>
            <p:spPr bwMode="auto">
              <a:xfrm>
                <a:off x="2209800" y="2435134"/>
                <a:ext cx="370114" cy="3565610"/>
              </a:xfrm>
              <a:prstGeom prst="rect">
                <a:avLst/>
              </a:prstGeom>
              <a:solidFill>
                <a:srgbClr val="6FAC27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2039143" y="2109197"/>
                <a:ext cx="7361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000" dirty="0">
                    <a:solidFill>
                      <a:srgbClr val="000000"/>
                    </a:solidFill>
                  </a:rPr>
                  <a:t>1142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2131337" y="1199558"/>
            <a:ext cx="1019732" cy="4836502"/>
            <a:chOff x="2215185" y="1197521"/>
            <a:chExt cx="1019732" cy="4836502"/>
          </a:xfrm>
        </p:grpSpPr>
        <p:grpSp>
          <p:nvGrpSpPr>
            <p:cNvPr id="6" name="Group 5"/>
            <p:cNvGrpSpPr/>
            <p:nvPr/>
          </p:nvGrpSpPr>
          <p:grpSpPr>
            <a:xfrm>
              <a:off x="2215185" y="5288316"/>
              <a:ext cx="612593" cy="745707"/>
              <a:chOff x="2886332" y="5280811"/>
              <a:chExt cx="612593" cy="745707"/>
            </a:xfrm>
          </p:grpSpPr>
          <p:sp>
            <p:nvSpPr>
              <p:cNvPr id="41" name="Rectangle 17"/>
              <p:cNvSpPr>
                <a:spLocks/>
              </p:cNvSpPr>
              <p:nvPr/>
            </p:nvSpPr>
            <p:spPr bwMode="auto">
              <a:xfrm>
                <a:off x="2982686" y="5638800"/>
                <a:ext cx="370114" cy="387718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886332" y="5280811"/>
                <a:ext cx="61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000" dirty="0">
                    <a:solidFill>
                      <a:srgbClr val="000000"/>
                    </a:solidFill>
                  </a:rPr>
                  <a:t>149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479682" y="1197521"/>
              <a:ext cx="755235" cy="4803223"/>
              <a:chOff x="3024386" y="1197521"/>
              <a:chExt cx="755235" cy="4803223"/>
            </a:xfrm>
          </p:grpSpPr>
          <p:sp>
            <p:nvSpPr>
              <p:cNvPr id="96" name="Rectangle 17"/>
              <p:cNvSpPr>
                <a:spLocks/>
              </p:cNvSpPr>
              <p:nvPr/>
            </p:nvSpPr>
            <p:spPr bwMode="auto">
              <a:xfrm>
                <a:off x="3205538" y="1542952"/>
                <a:ext cx="370114" cy="4457792"/>
              </a:xfrm>
              <a:prstGeom prst="rect">
                <a:avLst/>
              </a:prstGeom>
              <a:solidFill>
                <a:srgbClr val="6FAC27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3024386" y="1197521"/>
                <a:ext cx="7552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000" dirty="0">
                    <a:solidFill>
                      <a:srgbClr val="000000"/>
                    </a:solidFill>
                  </a:rPr>
                  <a:t>1406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3031732" y="1501210"/>
            <a:ext cx="1080916" cy="4534850"/>
            <a:chOff x="3193240" y="1494552"/>
            <a:chExt cx="1080916" cy="4534850"/>
          </a:xfrm>
        </p:grpSpPr>
        <p:grpSp>
          <p:nvGrpSpPr>
            <p:cNvPr id="5" name="Group 4"/>
            <p:cNvGrpSpPr/>
            <p:nvPr/>
          </p:nvGrpSpPr>
          <p:grpSpPr>
            <a:xfrm>
              <a:off x="3193240" y="4878298"/>
              <a:ext cx="612593" cy="1151104"/>
              <a:chOff x="3728921" y="4907337"/>
              <a:chExt cx="612593" cy="1117566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3728921" y="4907337"/>
                <a:ext cx="61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000" dirty="0">
                    <a:solidFill>
                      <a:srgbClr val="000000"/>
                    </a:solidFill>
                  </a:rPr>
                  <a:t>288</a:t>
                </a:r>
              </a:p>
            </p:txBody>
          </p:sp>
          <p:sp>
            <p:nvSpPr>
              <p:cNvPr id="69" name="Rectangle 17"/>
              <p:cNvSpPr>
                <a:spLocks/>
              </p:cNvSpPr>
              <p:nvPr/>
            </p:nvSpPr>
            <p:spPr bwMode="auto">
              <a:xfrm>
                <a:off x="3876201" y="5256185"/>
                <a:ext cx="370114" cy="768718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518921" y="1494552"/>
              <a:ext cx="755235" cy="4501148"/>
              <a:chOff x="4104305" y="1494552"/>
              <a:chExt cx="755235" cy="4501148"/>
            </a:xfrm>
          </p:grpSpPr>
          <p:sp>
            <p:nvSpPr>
              <p:cNvPr id="97" name="Rectangle 17"/>
              <p:cNvSpPr>
                <a:spLocks/>
              </p:cNvSpPr>
              <p:nvPr/>
            </p:nvSpPr>
            <p:spPr bwMode="auto">
              <a:xfrm>
                <a:off x="4260531" y="1826351"/>
                <a:ext cx="370114" cy="4169349"/>
              </a:xfrm>
              <a:prstGeom prst="rect">
                <a:avLst/>
              </a:prstGeom>
              <a:solidFill>
                <a:srgbClr val="6FAC27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4104305" y="1494552"/>
                <a:ext cx="7552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000" dirty="0">
                    <a:solidFill>
                      <a:srgbClr val="000000"/>
                    </a:solidFill>
                  </a:rPr>
                  <a:t>1328</a:t>
                </a: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3966287" y="2357425"/>
            <a:ext cx="1018994" cy="3678635"/>
            <a:chOff x="4187656" y="2346252"/>
            <a:chExt cx="1018994" cy="3678635"/>
          </a:xfrm>
        </p:grpSpPr>
        <p:grpSp>
          <p:nvGrpSpPr>
            <p:cNvPr id="4" name="Group 3"/>
            <p:cNvGrpSpPr/>
            <p:nvPr/>
          </p:nvGrpSpPr>
          <p:grpSpPr>
            <a:xfrm>
              <a:off x="4187656" y="4051248"/>
              <a:ext cx="612593" cy="1973639"/>
              <a:chOff x="5009092" y="4089424"/>
              <a:chExt cx="612593" cy="1973639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5009092" y="4089424"/>
                <a:ext cx="61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000" dirty="0">
                    <a:solidFill>
                      <a:srgbClr val="000000"/>
                    </a:solidFill>
                  </a:rPr>
                  <a:t>550</a:t>
                </a:r>
              </a:p>
            </p:txBody>
          </p:sp>
          <p:sp>
            <p:nvSpPr>
              <p:cNvPr id="70" name="Rectangle 17"/>
              <p:cNvSpPr>
                <a:spLocks/>
              </p:cNvSpPr>
              <p:nvPr/>
            </p:nvSpPr>
            <p:spPr bwMode="auto">
              <a:xfrm>
                <a:off x="5105400" y="4465971"/>
                <a:ext cx="370114" cy="1597092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451415" y="2346252"/>
              <a:ext cx="755235" cy="3659944"/>
              <a:chOff x="5129124" y="2346252"/>
              <a:chExt cx="755235" cy="3659944"/>
            </a:xfrm>
          </p:grpSpPr>
          <p:sp>
            <p:nvSpPr>
              <p:cNvPr id="98" name="Rectangle 17"/>
              <p:cNvSpPr>
                <a:spLocks/>
              </p:cNvSpPr>
              <p:nvPr/>
            </p:nvSpPr>
            <p:spPr bwMode="auto">
              <a:xfrm>
                <a:off x="5299562" y="2676549"/>
                <a:ext cx="370114" cy="3329647"/>
              </a:xfrm>
              <a:prstGeom prst="rect">
                <a:avLst/>
              </a:prstGeom>
              <a:solidFill>
                <a:srgbClr val="6FAC27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5129124" y="2346252"/>
                <a:ext cx="7552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000" dirty="0">
                    <a:solidFill>
                      <a:srgbClr val="000000"/>
                    </a:solidFill>
                  </a:rPr>
                  <a:t>1042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4919991" y="2950253"/>
            <a:ext cx="942890" cy="3085807"/>
            <a:chOff x="5120150" y="2931725"/>
            <a:chExt cx="942890" cy="3085807"/>
          </a:xfrm>
        </p:grpSpPr>
        <p:grpSp>
          <p:nvGrpSpPr>
            <p:cNvPr id="8" name="Group 7"/>
            <p:cNvGrpSpPr/>
            <p:nvPr/>
          </p:nvGrpSpPr>
          <p:grpSpPr>
            <a:xfrm>
              <a:off x="5120150" y="3886765"/>
              <a:ext cx="612593" cy="2130767"/>
              <a:chOff x="6007277" y="3924942"/>
              <a:chExt cx="612593" cy="2101576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6007277" y="3924942"/>
                <a:ext cx="61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000" dirty="0">
                    <a:solidFill>
                      <a:srgbClr val="000000"/>
                    </a:solidFill>
                  </a:rPr>
                  <a:t>587</a:t>
                </a:r>
              </a:p>
            </p:txBody>
          </p:sp>
          <p:sp>
            <p:nvSpPr>
              <p:cNvPr id="79" name="Rectangle 17"/>
              <p:cNvSpPr>
                <a:spLocks/>
              </p:cNvSpPr>
              <p:nvPr/>
            </p:nvSpPr>
            <p:spPr bwMode="auto">
              <a:xfrm>
                <a:off x="6096000" y="4292974"/>
                <a:ext cx="370114" cy="1733544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450447" y="2931725"/>
              <a:ext cx="612593" cy="3074471"/>
              <a:chOff x="6248400" y="2931725"/>
              <a:chExt cx="612593" cy="3074471"/>
            </a:xfrm>
          </p:grpSpPr>
          <p:sp>
            <p:nvSpPr>
              <p:cNvPr id="120" name="Rectangle 17"/>
              <p:cNvSpPr>
                <a:spLocks/>
              </p:cNvSpPr>
              <p:nvPr/>
            </p:nvSpPr>
            <p:spPr bwMode="auto">
              <a:xfrm>
                <a:off x="6349088" y="3253844"/>
                <a:ext cx="370114" cy="2752352"/>
              </a:xfrm>
              <a:prstGeom prst="rect">
                <a:avLst/>
              </a:prstGeom>
              <a:solidFill>
                <a:srgbClr val="6FAC27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6248400" y="2931725"/>
                <a:ext cx="61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000" dirty="0">
                    <a:solidFill>
                      <a:srgbClr val="000000"/>
                    </a:solidFill>
                  </a:rPr>
                  <a:t>884</a:t>
                </a: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6712662" y="3506447"/>
            <a:ext cx="993592" cy="2529613"/>
            <a:chOff x="6852658" y="3505204"/>
            <a:chExt cx="993592" cy="2529613"/>
          </a:xfrm>
        </p:grpSpPr>
        <p:grpSp>
          <p:nvGrpSpPr>
            <p:cNvPr id="11" name="Group 10"/>
            <p:cNvGrpSpPr/>
            <p:nvPr/>
          </p:nvGrpSpPr>
          <p:grpSpPr>
            <a:xfrm>
              <a:off x="6852658" y="3505204"/>
              <a:ext cx="612593" cy="2529613"/>
              <a:chOff x="7955136" y="3517606"/>
              <a:chExt cx="612593" cy="2529613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7955136" y="3517606"/>
                <a:ext cx="61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000" dirty="0">
                    <a:solidFill>
                      <a:srgbClr val="000000"/>
                    </a:solidFill>
                  </a:rPr>
                  <a:t>700</a:t>
                </a:r>
              </a:p>
            </p:txBody>
          </p:sp>
          <p:sp>
            <p:nvSpPr>
              <p:cNvPr id="81" name="Rectangle 17"/>
              <p:cNvSpPr>
                <a:spLocks/>
              </p:cNvSpPr>
              <p:nvPr/>
            </p:nvSpPr>
            <p:spPr bwMode="auto">
              <a:xfrm>
                <a:off x="8031336" y="3898606"/>
                <a:ext cx="370114" cy="2148613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233657" y="3886200"/>
              <a:ext cx="612593" cy="2114544"/>
              <a:chOff x="8305800" y="3886200"/>
              <a:chExt cx="612593" cy="2114544"/>
            </a:xfrm>
          </p:grpSpPr>
          <p:sp>
            <p:nvSpPr>
              <p:cNvPr id="122" name="Rectangle 17"/>
              <p:cNvSpPr>
                <a:spLocks/>
              </p:cNvSpPr>
              <p:nvPr/>
            </p:nvSpPr>
            <p:spPr bwMode="auto">
              <a:xfrm>
                <a:off x="8382000" y="4267200"/>
                <a:ext cx="370114" cy="1733544"/>
              </a:xfrm>
              <a:prstGeom prst="rect">
                <a:avLst/>
              </a:prstGeom>
              <a:solidFill>
                <a:srgbClr val="6FAC27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8305800" y="3886200"/>
                <a:ext cx="61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000" dirty="0">
                    <a:solidFill>
                      <a:srgbClr val="000000"/>
                    </a:solidFill>
                  </a:rPr>
                  <a:t>590</a:t>
                </a: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7627452" y="3612053"/>
            <a:ext cx="1008533" cy="2424007"/>
            <a:chOff x="7330157" y="3023818"/>
            <a:chExt cx="1008533" cy="2424007"/>
          </a:xfrm>
        </p:grpSpPr>
        <p:grpSp>
          <p:nvGrpSpPr>
            <p:cNvPr id="99" name="Group 98"/>
            <p:cNvGrpSpPr/>
            <p:nvPr/>
          </p:nvGrpSpPr>
          <p:grpSpPr>
            <a:xfrm>
              <a:off x="7330157" y="3023818"/>
              <a:ext cx="612593" cy="2417554"/>
              <a:chOff x="7940195" y="3629665"/>
              <a:chExt cx="612593" cy="2417554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7940195" y="3629665"/>
                <a:ext cx="61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000" dirty="0">
                    <a:solidFill>
                      <a:srgbClr val="000000"/>
                    </a:solidFill>
                  </a:rPr>
                  <a:t>670</a:t>
                </a:r>
              </a:p>
            </p:txBody>
          </p:sp>
          <p:sp>
            <p:nvSpPr>
              <p:cNvPr id="102" name="Rectangle 17"/>
              <p:cNvSpPr>
                <a:spLocks/>
              </p:cNvSpPr>
              <p:nvPr/>
            </p:nvSpPr>
            <p:spPr bwMode="auto">
              <a:xfrm>
                <a:off x="8031336" y="3974806"/>
                <a:ext cx="370114" cy="2072413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7726097" y="3860520"/>
              <a:ext cx="612593" cy="1587305"/>
              <a:chOff x="8305800" y="4453965"/>
              <a:chExt cx="612593" cy="1587305"/>
            </a:xfrm>
          </p:grpSpPr>
          <p:sp>
            <p:nvSpPr>
              <p:cNvPr id="105" name="Rectangle 17"/>
              <p:cNvSpPr>
                <a:spLocks/>
              </p:cNvSpPr>
              <p:nvPr/>
            </p:nvSpPr>
            <p:spPr bwMode="auto">
              <a:xfrm>
                <a:off x="8382000" y="4800600"/>
                <a:ext cx="370114" cy="1240670"/>
              </a:xfrm>
              <a:prstGeom prst="rect">
                <a:avLst/>
              </a:prstGeom>
              <a:solidFill>
                <a:srgbClr val="6FAC27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8305800" y="4453965"/>
                <a:ext cx="61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000" dirty="0">
                    <a:solidFill>
                      <a:srgbClr val="000000"/>
                    </a:solidFill>
                  </a:rPr>
                  <a:t>408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5797589" y="3717971"/>
            <a:ext cx="804712" cy="2318089"/>
            <a:chOff x="5989189" y="3733804"/>
            <a:chExt cx="804712" cy="2318089"/>
          </a:xfrm>
        </p:grpSpPr>
        <p:grpSp>
          <p:nvGrpSpPr>
            <p:cNvPr id="10" name="Group 9"/>
            <p:cNvGrpSpPr/>
            <p:nvPr/>
          </p:nvGrpSpPr>
          <p:grpSpPr>
            <a:xfrm>
              <a:off x="5989189" y="3733804"/>
              <a:ext cx="612593" cy="2283729"/>
              <a:chOff x="7071076" y="3680095"/>
              <a:chExt cx="612593" cy="2283729"/>
            </a:xfrm>
          </p:grpSpPr>
          <p:sp>
            <p:nvSpPr>
              <p:cNvPr id="116" name="TextBox 115"/>
              <p:cNvSpPr txBox="1"/>
              <p:nvPr/>
            </p:nvSpPr>
            <p:spPr>
              <a:xfrm>
                <a:off x="7071076" y="3680095"/>
                <a:ext cx="61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000" dirty="0">
                    <a:solidFill>
                      <a:srgbClr val="000000"/>
                    </a:solidFill>
                  </a:rPr>
                  <a:t>669</a:t>
                </a:r>
              </a:p>
            </p:txBody>
          </p:sp>
          <p:sp>
            <p:nvSpPr>
              <p:cNvPr id="80" name="Rectangle 17"/>
              <p:cNvSpPr>
                <a:spLocks/>
              </p:cNvSpPr>
              <p:nvPr/>
            </p:nvSpPr>
            <p:spPr bwMode="auto">
              <a:xfrm>
                <a:off x="7162800" y="4020071"/>
                <a:ext cx="370114" cy="1943753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</p:grpSp>
        <p:sp>
          <p:nvSpPr>
            <p:cNvPr id="134" name="Rectangle 17"/>
            <p:cNvSpPr>
              <a:spLocks/>
            </p:cNvSpPr>
            <p:nvPr/>
          </p:nvSpPr>
          <p:spPr bwMode="auto">
            <a:xfrm>
              <a:off x="6423787" y="3944857"/>
              <a:ext cx="370114" cy="2107036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6324601" y="3581400"/>
            <a:ext cx="612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000000"/>
                </a:solidFill>
              </a:rPr>
              <a:t>687</a:t>
            </a:r>
          </a:p>
        </p:txBody>
      </p:sp>
      <p:sp>
        <p:nvSpPr>
          <p:cNvPr id="111" name="Rectangle 26"/>
          <p:cNvSpPr>
            <a:spLocks/>
          </p:cNvSpPr>
          <p:nvPr/>
        </p:nvSpPr>
        <p:spPr bwMode="auto">
          <a:xfrm>
            <a:off x="8532395" y="6006294"/>
            <a:ext cx="6116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2016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584206" y="-425339"/>
            <a:ext cx="384102" cy="6453057"/>
            <a:chOff x="8686801" y="1295400"/>
            <a:chExt cx="384102" cy="4767614"/>
          </a:xfrm>
        </p:grpSpPr>
        <p:sp>
          <p:nvSpPr>
            <p:cNvPr id="109" name="Rectangle 17"/>
            <p:cNvSpPr>
              <a:spLocks/>
            </p:cNvSpPr>
            <p:nvPr/>
          </p:nvSpPr>
          <p:spPr bwMode="auto">
            <a:xfrm>
              <a:off x="8700789" y="1555283"/>
              <a:ext cx="370114" cy="4507731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8483943" y="1498258"/>
              <a:ext cx="775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b="1" dirty="0">
                  <a:solidFill>
                    <a:srgbClr val="FFFFFF"/>
                  </a:solidFill>
                </a:rPr>
                <a:t>100%</a:t>
              </a:r>
            </a:p>
          </p:txBody>
        </p:sp>
      </p:grpSp>
      <p:sp>
        <p:nvSpPr>
          <p:cNvPr id="31764" name="Line 27"/>
          <p:cNvSpPr>
            <a:spLocks noChangeShapeType="1"/>
          </p:cNvSpPr>
          <p:nvPr/>
        </p:nvSpPr>
        <p:spPr bwMode="auto">
          <a:xfrm>
            <a:off x="152399" y="6019800"/>
            <a:ext cx="912088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91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7391400" cy="509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is the problem?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is ALP?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results has ALP produced?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 What are other co-</a:t>
            </a:r>
            <a:r>
              <a:rPr lang="en-US" sz="3200" dirty="0" err="1">
                <a:cs typeface="Arial" charset="0"/>
                <a:sym typeface="Arial" charset="0"/>
              </a:rPr>
              <a:t>req</a:t>
            </a:r>
            <a:r>
              <a:rPr lang="en-US" sz="3200" dirty="0">
                <a:cs typeface="Arial" charset="0"/>
                <a:sym typeface="Arial" charset="0"/>
              </a:rPr>
              <a:t> options?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about the cost?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about scaling up?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to do about pedagogy and faculty development</a:t>
            </a: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1905000" y="4724400"/>
            <a:ext cx="5638800" cy="838200"/>
          </a:xfrm>
          <a:prstGeom prst="rect">
            <a:avLst/>
          </a:prstGeom>
          <a:solidFill>
            <a:srgbClr val="615CB0">
              <a:alpha val="49803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Overview of Presentation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0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2222 L -0.00139 0.11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16" y="1143000"/>
            <a:ext cx="914078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Community College of Baltimore County (MD)</a:t>
            </a:r>
          </a:p>
          <a:p>
            <a:pPr algn="ctr"/>
            <a:r>
              <a:rPr lang="en-US" sz="2000" dirty="0"/>
              <a:t>Six West Virginia Universities (WV)</a:t>
            </a:r>
          </a:p>
          <a:p>
            <a:pPr algn="ctr"/>
            <a:r>
              <a:rPr lang="en-US" sz="2000" dirty="0"/>
              <a:t>Community College of Allegheny County (PA)</a:t>
            </a:r>
          </a:p>
          <a:p>
            <a:pPr algn="ctr"/>
            <a:r>
              <a:rPr lang="en-US" sz="2000" dirty="0"/>
              <a:t>Century Community College (MN)</a:t>
            </a:r>
          </a:p>
          <a:p>
            <a:pPr algn="ctr"/>
            <a:r>
              <a:rPr lang="en-US" sz="2000" dirty="0"/>
              <a:t>LaGuardia Community College (NY)</a:t>
            </a:r>
          </a:p>
          <a:p>
            <a:pPr algn="ctr"/>
            <a:r>
              <a:rPr lang="en-US" sz="2000" dirty="0"/>
              <a:t>Patrick Henry Community College (VA)</a:t>
            </a:r>
          </a:p>
          <a:p>
            <a:pPr algn="ctr"/>
            <a:r>
              <a:rPr lang="en-US" sz="2000" dirty="0"/>
              <a:t>Atlantic Cape Community College (NJ)</a:t>
            </a:r>
          </a:p>
          <a:p>
            <a:pPr algn="ctr"/>
            <a:r>
              <a:rPr lang="en-US" sz="2000" dirty="0"/>
              <a:t>Harford Community College (MD)</a:t>
            </a:r>
          </a:p>
          <a:p>
            <a:pPr algn="ctr"/>
            <a:r>
              <a:rPr lang="en-US" sz="2000" dirty="0"/>
              <a:t>Six Connecticut Community Colleges (CT)</a:t>
            </a:r>
          </a:p>
          <a:p>
            <a:pPr algn="ctr"/>
            <a:r>
              <a:rPr lang="en-US" sz="2000" dirty="0"/>
              <a:t>Rochester Technical and Community College (MN)</a:t>
            </a:r>
          </a:p>
          <a:p>
            <a:pPr algn="ctr"/>
            <a:r>
              <a:rPr lang="en-US" sz="2000" dirty="0"/>
              <a:t>Flathead Community College (MT)</a:t>
            </a:r>
          </a:p>
          <a:p>
            <a:pPr algn="ctr"/>
            <a:r>
              <a:rPr lang="en-US" sz="2000" dirty="0"/>
              <a:t>Fourteen Michigan Community Colleges (MI)</a:t>
            </a:r>
          </a:p>
          <a:p>
            <a:pPr algn="ctr"/>
            <a:r>
              <a:rPr lang="en-US" sz="2000" dirty="0"/>
              <a:t>Denver Community College (CO)</a:t>
            </a:r>
          </a:p>
          <a:p>
            <a:pPr algn="ctr"/>
            <a:r>
              <a:rPr lang="en-US" sz="2000" dirty="0"/>
              <a:t>Berkshire Community College (MA)</a:t>
            </a:r>
          </a:p>
          <a:p>
            <a:pPr algn="ctr"/>
            <a:r>
              <a:rPr lang="en-US" sz="2000" dirty="0"/>
              <a:t>NHTI Concord Community  College (NH)</a:t>
            </a:r>
          </a:p>
          <a:p>
            <a:pPr algn="ctr"/>
            <a:r>
              <a:rPr lang="en-US" sz="2000" dirty="0"/>
              <a:t>Northwest State Community College (OH)</a:t>
            </a:r>
          </a:p>
          <a:p>
            <a:pPr algn="ctr"/>
            <a:r>
              <a:rPr lang="en-US" sz="2000" dirty="0"/>
              <a:t>Leeward Community College (HI)</a:t>
            </a:r>
          </a:p>
          <a:p>
            <a:pPr algn="ctr"/>
            <a:r>
              <a:rPr lang="en-US" sz="2000" dirty="0"/>
              <a:t>(N = 316)</a:t>
            </a:r>
          </a:p>
          <a:p>
            <a:pPr algn="ctr"/>
            <a:endParaRPr lang="en-US" sz="2000" dirty="0"/>
          </a:p>
        </p:txBody>
      </p:sp>
      <p:pic>
        <p:nvPicPr>
          <p:cNvPr id="3" name="Picture 2" descr="ALP logo 12-19-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167966"/>
            <a:ext cx="1456944" cy="566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9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Cumulative Survey of Faculty Preparation to Teach Basic Writing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September 2017</a:t>
            </a:r>
          </a:p>
        </p:txBody>
      </p:sp>
    </p:spTree>
    <p:extLst>
      <p:ext uri="{BB962C8B-B14F-4D97-AF65-F5344CB8AC3E}">
        <p14:creationId xmlns:p14="http://schemas.microsoft.com/office/powerpoint/2010/main" val="189755752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0"/>
            <a:ext cx="9144000" cy="7990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714705" y="3848100"/>
            <a:ext cx="7696200" cy="0"/>
          </a:xfrm>
          <a:prstGeom prst="line">
            <a:avLst/>
          </a:prstGeom>
          <a:solidFill>
            <a:srgbClr val="8DB01D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714705" y="2171700"/>
            <a:ext cx="7696200" cy="0"/>
          </a:xfrm>
          <a:prstGeom prst="line">
            <a:avLst/>
          </a:prstGeom>
          <a:solidFill>
            <a:srgbClr val="8DB01D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714705" y="1333500"/>
            <a:ext cx="7696200" cy="0"/>
          </a:xfrm>
          <a:prstGeom prst="line">
            <a:avLst/>
          </a:prstGeom>
          <a:solidFill>
            <a:srgbClr val="8DB01D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714705" y="914400"/>
            <a:ext cx="7696200" cy="0"/>
          </a:xfrm>
          <a:prstGeom prst="line">
            <a:avLst/>
          </a:prstGeom>
          <a:solidFill>
            <a:srgbClr val="8DB01D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714705" y="4686300"/>
            <a:ext cx="7696200" cy="0"/>
          </a:xfrm>
          <a:prstGeom prst="line">
            <a:avLst/>
          </a:prstGeom>
          <a:solidFill>
            <a:srgbClr val="8DB01D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714705" y="3009900"/>
            <a:ext cx="7696200" cy="0"/>
          </a:xfrm>
          <a:prstGeom prst="line">
            <a:avLst/>
          </a:prstGeom>
          <a:solidFill>
            <a:srgbClr val="8DB01D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>
            <a:stCxn id="28" idx="3"/>
          </p:cNvCxnSpPr>
          <p:nvPr/>
        </p:nvCxnSpPr>
        <p:spPr bwMode="auto">
          <a:xfrm flipH="1">
            <a:off x="730763" y="880189"/>
            <a:ext cx="54428" cy="4493567"/>
          </a:xfrm>
          <a:prstGeom prst="line">
            <a:avLst/>
          </a:prstGeom>
          <a:solidFill>
            <a:srgbClr val="8DB0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762000" y="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n-lt"/>
              </a:rPr>
              <a:t>Which of the following best describes your graduate preparation to teach writing?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99391" y="107103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 90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391" y="191437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 70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9391" y="275772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 50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9391" y="360107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 30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234" y="4444427"/>
            <a:ext cx="762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   10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9391" y="486610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   0</a:t>
            </a:r>
          </a:p>
        </p:txBody>
      </p:sp>
      <p:cxnSp>
        <p:nvCxnSpPr>
          <p:cNvPr id="46" name="Straight Connector 45"/>
          <p:cNvCxnSpPr/>
          <p:nvPr/>
        </p:nvCxnSpPr>
        <p:spPr bwMode="auto">
          <a:xfrm flipH="1">
            <a:off x="714705" y="2590800"/>
            <a:ext cx="7696200" cy="0"/>
          </a:xfrm>
          <a:prstGeom prst="line">
            <a:avLst/>
          </a:prstGeom>
          <a:solidFill>
            <a:srgbClr val="8DB01D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99391" y="233605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 60</a:t>
            </a:r>
          </a:p>
        </p:txBody>
      </p:sp>
      <p:cxnSp>
        <p:nvCxnSpPr>
          <p:cNvPr id="48" name="Straight Connector 47"/>
          <p:cNvCxnSpPr/>
          <p:nvPr/>
        </p:nvCxnSpPr>
        <p:spPr bwMode="auto">
          <a:xfrm flipH="1">
            <a:off x="714705" y="1752600"/>
            <a:ext cx="7696200" cy="0"/>
          </a:xfrm>
          <a:prstGeom prst="line">
            <a:avLst/>
          </a:prstGeom>
          <a:solidFill>
            <a:srgbClr val="8DB01D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99391" y="1492704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 80</a:t>
            </a:r>
          </a:p>
        </p:txBody>
      </p:sp>
      <p:cxnSp>
        <p:nvCxnSpPr>
          <p:cNvPr id="50" name="Straight Connector 49"/>
          <p:cNvCxnSpPr/>
          <p:nvPr/>
        </p:nvCxnSpPr>
        <p:spPr bwMode="auto">
          <a:xfrm flipH="1">
            <a:off x="714705" y="3429000"/>
            <a:ext cx="7696200" cy="0"/>
          </a:xfrm>
          <a:prstGeom prst="line">
            <a:avLst/>
          </a:prstGeom>
          <a:solidFill>
            <a:srgbClr val="8DB01D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1" name="TextBox 50"/>
          <p:cNvSpPr txBox="1"/>
          <p:nvPr/>
        </p:nvSpPr>
        <p:spPr>
          <a:xfrm>
            <a:off x="99391" y="317940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 40</a:t>
            </a:r>
          </a:p>
        </p:txBody>
      </p:sp>
      <p:cxnSp>
        <p:nvCxnSpPr>
          <p:cNvPr id="52" name="Straight Connector 51"/>
          <p:cNvCxnSpPr/>
          <p:nvPr/>
        </p:nvCxnSpPr>
        <p:spPr bwMode="auto">
          <a:xfrm flipH="1">
            <a:off x="714705" y="4267200"/>
            <a:ext cx="7696200" cy="0"/>
          </a:xfrm>
          <a:prstGeom prst="line">
            <a:avLst/>
          </a:prstGeom>
          <a:solidFill>
            <a:srgbClr val="8DB01D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3" name="TextBox 52"/>
          <p:cNvSpPr txBox="1"/>
          <p:nvPr/>
        </p:nvSpPr>
        <p:spPr>
          <a:xfrm>
            <a:off x="99391" y="402275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 20</a:t>
            </a:r>
          </a:p>
        </p:txBody>
      </p:sp>
      <p:sp>
        <p:nvSpPr>
          <p:cNvPr id="35" name="TextBox 34"/>
          <p:cNvSpPr txBox="1"/>
          <p:nvPr/>
        </p:nvSpPr>
        <p:spPr>
          <a:xfrm rot="5400000">
            <a:off x="2599294" y="5655534"/>
            <a:ext cx="13360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2000" dirty="0"/>
              <a:t>one course</a:t>
            </a:r>
          </a:p>
        </p:txBody>
      </p:sp>
      <p:sp>
        <p:nvSpPr>
          <p:cNvPr id="37" name="TextBox 36"/>
          <p:cNvSpPr txBox="1"/>
          <p:nvPr/>
        </p:nvSpPr>
        <p:spPr>
          <a:xfrm rot="5400000">
            <a:off x="5162303" y="5596403"/>
            <a:ext cx="146631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2000" dirty="0"/>
              <a:t>three to five</a:t>
            </a:r>
          </a:p>
          <a:p>
            <a:pPr algn="l">
              <a:lnSpc>
                <a:spcPct val="70000"/>
              </a:lnSpc>
            </a:pPr>
            <a:r>
              <a:rPr lang="en-US" sz="2000" dirty="0"/>
              <a:t>courses </a:t>
            </a:r>
          </a:p>
        </p:txBody>
      </p:sp>
      <p:sp>
        <p:nvSpPr>
          <p:cNvPr id="36" name="TextBox 35"/>
          <p:cNvSpPr txBox="1"/>
          <p:nvPr/>
        </p:nvSpPr>
        <p:spPr>
          <a:xfrm rot="5400000">
            <a:off x="6648301" y="5333705"/>
            <a:ext cx="14179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more than</a:t>
            </a:r>
          </a:p>
          <a:p>
            <a:pPr algn="l"/>
            <a:r>
              <a:rPr lang="en-US" sz="2000" dirty="0"/>
              <a:t>five courses</a:t>
            </a:r>
          </a:p>
          <a:p>
            <a:pPr algn="l"/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1325442" y="5375509"/>
            <a:ext cx="1193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no formal</a:t>
            </a:r>
          </a:p>
          <a:p>
            <a:pPr algn="l"/>
            <a:r>
              <a:rPr lang="en-US" sz="2000" dirty="0"/>
              <a:t>courses</a:t>
            </a:r>
          </a:p>
        </p:txBody>
      </p:sp>
      <p:sp>
        <p:nvSpPr>
          <p:cNvPr id="45" name="TextBox 44"/>
          <p:cNvSpPr txBox="1"/>
          <p:nvPr/>
        </p:nvSpPr>
        <p:spPr>
          <a:xfrm rot="5400000">
            <a:off x="3839986" y="5655534"/>
            <a:ext cx="14432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2000" dirty="0"/>
              <a:t>two courses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-205409" y="649356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 100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568402" y="1029781"/>
            <a:ext cx="6172200" cy="4075620"/>
            <a:chOff x="1295400" y="1029781"/>
            <a:chExt cx="6172200" cy="4075620"/>
          </a:xfrm>
        </p:grpSpPr>
        <p:grpSp>
          <p:nvGrpSpPr>
            <p:cNvPr id="6" name="Group 5"/>
            <p:cNvGrpSpPr/>
            <p:nvPr/>
          </p:nvGrpSpPr>
          <p:grpSpPr>
            <a:xfrm>
              <a:off x="1295400" y="1029781"/>
              <a:ext cx="639693" cy="4067153"/>
              <a:chOff x="1295400" y="1150763"/>
              <a:chExt cx="639693" cy="3946171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1295400" y="1150763"/>
                <a:ext cx="609600" cy="3946171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1363593" y="1153770"/>
                <a:ext cx="571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99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664723" y="2376042"/>
              <a:ext cx="609600" cy="2729357"/>
              <a:chOff x="2664723" y="2592481"/>
              <a:chExt cx="609600" cy="2512919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2664723" y="2592481"/>
                <a:ext cx="609600" cy="2512919"/>
              </a:xfrm>
              <a:prstGeom prst="rect">
                <a:avLst/>
              </a:prstGeom>
              <a:solidFill>
                <a:srgbClr val="615CB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697904" y="2678014"/>
                <a:ext cx="576419" cy="425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64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959016" y="3179402"/>
              <a:ext cx="609600" cy="1925998"/>
              <a:chOff x="3959016" y="3209842"/>
              <a:chExt cx="609600" cy="1895558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3959016" y="3209842"/>
                <a:ext cx="609600" cy="1895558"/>
              </a:xfrm>
              <a:prstGeom prst="rect">
                <a:avLst/>
              </a:prstGeom>
              <a:solidFill>
                <a:srgbClr val="3366FF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997116" y="32492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46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253309" y="2440015"/>
              <a:ext cx="609600" cy="2665385"/>
              <a:chOff x="5253309" y="2564212"/>
              <a:chExt cx="609600" cy="2541189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5253309" y="2591793"/>
                <a:ext cx="609600" cy="2513608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329509" y="2564212"/>
                <a:ext cx="533400" cy="44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62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858000" y="3962402"/>
              <a:ext cx="609600" cy="1142999"/>
              <a:chOff x="6858000" y="4090699"/>
              <a:chExt cx="609600" cy="1014700"/>
            </a:xfrm>
          </p:grpSpPr>
          <p:sp>
            <p:nvSpPr>
              <p:cNvPr id="22" name="Rectangle 21"/>
              <p:cNvSpPr/>
              <p:nvPr/>
            </p:nvSpPr>
            <p:spPr bwMode="auto">
              <a:xfrm>
                <a:off x="6858000" y="4144275"/>
                <a:ext cx="609600" cy="961124"/>
              </a:xfrm>
              <a:prstGeom prst="rect">
                <a:avLst/>
              </a:prstGeom>
              <a:solidFill>
                <a:srgbClr val="FFFF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896100" y="4090699"/>
                <a:ext cx="533400" cy="409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25</a:t>
                </a:r>
              </a:p>
            </p:txBody>
          </p:sp>
        </p:grpSp>
      </p:grpSp>
      <p:cxnSp>
        <p:nvCxnSpPr>
          <p:cNvPr id="7" name="Straight Connector 6"/>
          <p:cNvCxnSpPr/>
          <p:nvPr/>
        </p:nvCxnSpPr>
        <p:spPr bwMode="auto">
          <a:xfrm flipH="1">
            <a:off x="714705" y="5105400"/>
            <a:ext cx="7696200" cy="0"/>
          </a:xfrm>
          <a:prstGeom prst="line">
            <a:avLst/>
          </a:prstGeom>
          <a:solidFill>
            <a:srgbClr val="8DB0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1719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057787" y="922313"/>
            <a:ext cx="12624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 dirty="0">
              <a:latin typeface="Arial"/>
              <a:cs typeface="Arial"/>
            </a:endParaRPr>
          </a:p>
          <a:p>
            <a:pPr algn="ctr"/>
            <a:r>
              <a:rPr lang="en-US" sz="2800" dirty="0">
                <a:latin typeface="Arial"/>
                <a:cs typeface="Arial"/>
              </a:rPr>
              <a:t>credit</a:t>
            </a:r>
          </a:p>
          <a:p>
            <a:pPr algn="ctr"/>
            <a:r>
              <a:rPr lang="en-US" sz="2800" dirty="0">
                <a:latin typeface="Arial"/>
                <a:cs typeface="Arial"/>
              </a:rPr>
              <a:t>course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486400" y="2514600"/>
            <a:ext cx="2609840" cy="1924040"/>
            <a:chOff x="5486400" y="2514600"/>
            <a:chExt cx="2609840" cy="192404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486400" y="3581400"/>
              <a:ext cx="673414" cy="0"/>
            </a:xfrm>
            <a:prstGeom prst="line">
              <a:avLst/>
            </a:prstGeom>
            <a:ln w="76200" cmpd="sng">
              <a:solidFill>
                <a:srgbClr val="849D2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6172200" y="2514600"/>
              <a:ext cx="1924040" cy="1924040"/>
            </a:xfrm>
            <a:prstGeom prst="rect">
              <a:avLst/>
            </a:prstGeom>
            <a:solidFill>
              <a:srgbClr val="849D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50%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pass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608" y="6067044"/>
            <a:ext cx="1837944" cy="7147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64254" y="2514600"/>
            <a:ext cx="1924040" cy="1924040"/>
          </a:xfrm>
          <a:prstGeom prst="rect">
            <a:avLst/>
          </a:prstGeom>
          <a:solidFill>
            <a:srgbClr val="849D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 bwMode="auto">
          <a:xfrm flipH="1">
            <a:off x="814943" y="2889751"/>
            <a:ext cx="7696200" cy="0"/>
          </a:xfrm>
          <a:prstGeom prst="line">
            <a:avLst/>
          </a:prstGeom>
          <a:solidFill>
            <a:srgbClr val="8DB01D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814943" y="4688071"/>
            <a:ext cx="7696200" cy="0"/>
          </a:xfrm>
          <a:prstGeom prst="line">
            <a:avLst/>
          </a:prstGeom>
          <a:solidFill>
            <a:srgbClr val="8DB01D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814943" y="3339331"/>
            <a:ext cx="7696200" cy="0"/>
          </a:xfrm>
          <a:prstGeom prst="line">
            <a:avLst/>
          </a:prstGeom>
          <a:solidFill>
            <a:srgbClr val="8DB01D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814943" y="4238491"/>
            <a:ext cx="7696200" cy="0"/>
          </a:xfrm>
          <a:prstGeom prst="line">
            <a:avLst/>
          </a:prstGeom>
          <a:solidFill>
            <a:srgbClr val="8DB01D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814943" y="5137651"/>
            <a:ext cx="7696200" cy="0"/>
          </a:xfrm>
          <a:prstGeom prst="line">
            <a:avLst/>
          </a:prstGeom>
          <a:solidFill>
            <a:srgbClr val="8DB01D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814943" y="3788911"/>
            <a:ext cx="7696200" cy="0"/>
          </a:xfrm>
          <a:prstGeom prst="line">
            <a:avLst/>
          </a:prstGeom>
          <a:solidFill>
            <a:srgbClr val="8DB01D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H="1">
            <a:off x="814943" y="1091431"/>
            <a:ext cx="7696200" cy="0"/>
          </a:xfrm>
          <a:prstGeom prst="line">
            <a:avLst/>
          </a:prstGeom>
          <a:solidFill>
            <a:srgbClr val="8DB01D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814943" y="1541011"/>
            <a:ext cx="7696200" cy="0"/>
          </a:xfrm>
          <a:prstGeom prst="line">
            <a:avLst/>
          </a:prstGeom>
          <a:solidFill>
            <a:srgbClr val="8DB01D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 flipH="1">
            <a:off x="814943" y="1990591"/>
            <a:ext cx="7696200" cy="0"/>
          </a:xfrm>
          <a:prstGeom prst="line">
            <a:avLst/>
          </a:prstGeom>
          <a:solidFill>
            <a:srgbClr val="8DB01D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H="1">
            <a:off x="814943" y="2440171"/>
            <a:ext cx="7696200" cy="0"/>
          </a:xfrm>
          <a:prstGeom prst="line">
            <a:avLst/>
          </a:prstGeom>
          <a:solidFill>
            <a:srgbClr val="8DB01D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2" name="Rectangle 41"/>
          <p:cNvSpPr/>
          <p:nvPr/>
        </p:nvSpPr>
        <p:spPr>
          <a:xfrm>
            <a:off x="0" y="0"/>
            <a:ext cx="9144000" cy="7990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34886" y="4130"/>
            <a:ext cx="8080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n-lt"/>
              </a:rPr>
              <a:t>Which of the following best describes your graduate preparation to teach developmental (basic, remedial) writing?</a:t>
            </a:r>
            <a:r>
              <a:rPr lang="en-US" sz="2400" dirty="0"/>
              <a:t> 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836716" y="1091431"/>
            <a:ext cx="0" cy="4724400"/>
          </a:xfrm>
          <a:prstGeom prst="line">
            <a:avLst/>
          </a:prstGeom>
          <a:solidFill>
            <a:srgbClr val="8DB0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31389" y="3546820"/>
            <a:ext cx="85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  100</a:t>
            </a:r>
          </a:p>
        </p:txBody>
      </p:sp>
      <p:sp>
        <p:nvSpPr>
          <p:cNvPr id="35" name="TextBox 34"/>
          <p:cNvSpPr txBox="1"/>
          <p:nvPr/>
        </p:nvSpPr>
        <p:spPr>
          <a:xfrm rot="5400000">
            <a:off x="3219692" y="5920691"/>
            <a:ext cx="1063112" cy="321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2000" dirty="0"/>
              <a:t>1 course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5561" y="3989894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  75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791" y="2660672"/>
            <a:ext cx="79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  150</a:t>
            </a:r>
          </a:p>
        </p:txBody>
      </p:sp>
      <p:sp>
        <p:nvSpPr>
          <p:cNvPr id="36" name="TextBox 35"/>
          <p:cNvSpPr txBox="1"/>
          <p:nvPr/>
        </p:nvSpPr>
        <p:spPr>
          <a:xfrm rot="5400000">
            <a:off x="6550595" y="5909014"/>
            <a:ext cx="1276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more than</a:t>
            </a:r>
          </a:p>
          <a:p>
            <a:pPr algn="l"/>
            <a:r>
              <a:rPr lang="en-US" sz="2000" dirty="0"/>
              <a:t>3 courses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5561" y="443296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  50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5561" y="487604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  25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5561" y="531911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   0</a:t>
            </a:r>
          </a:p>
        </p:txBody>
      </p:sp>
      <p:sp>
        <p:nvSpPr>
          <p:cNvPr id="37" name="TextBox 36"/>
          <p:cNvSpPr txBox="1"/>
          <p:nvPr/>
        </p:nvSpPr>
        <p:spPr>
          <a:xfrm rot="5400000">
            <a:off x="4869500" y="5887595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2000" dirty="0"/>
              <a:t>2 or 3</a:t>
            </a:r>
          </a:p>
          <a:p>
            <a:pPr algn="l">
              <a:lnSpc>
                <a:spcPct val="70000"/>
              </a:lnSpc>
            </a:pPr>
            <a:r>
              <a:rPr lang="en-US" sz="2000" dirty="0"/>
              <a:t>courses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4791" y="3103746"/>
            <a:ext cx="79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  125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4791" y="1774524"/>
            <a:ext cx="79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  200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1333984" y="5830191"/>
            <a:ext cx="1193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no formal</a:t>
            </a:r>
          </a:p>
          <a:p>
            <a:pPr algn="l"/>
            <a:r>
              <a:rPr lang="en-US" sz="2000" dirty="0"/>
              <a:t>courses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561" y="888376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250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5561" y="133145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225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4791" y="2217598"/>
            <a:ext cx="79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  175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87245" y="1261806"/>
            <a:ext cx="5955385" cy="4325426"/>
            <a:chOff x="1587245" y="1261806"/>
            <a:chExt cx="5955385" cy="4325426"/>
          </a:xfrm>
        </p:grpSpPr>
        <p:grpSp>
          <p:nvGrpSpPr>
            <p:cNvPr id="8" name="Group 7"/>
            <p:cNvGrpSpPr/>
            <p:nvPr/>
          </p:nvGrpSpPr>
          <p:grpSpPr>
            <a:xfrm>
              <a:off x="1587245" y="1261806"/>
              <a:ext cx="687284" cy="4325426"/>
              <a:chOff x="1587245" y="1261806"/>
              <a:chExt cx="687284" cy="4325426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1600200" y="1294487"/>
                <a:ext cx="609600" cy="4292745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587245" y="1261806"/>
                <a:ext cx="6872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239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3420468" y="4906818"/>
              <a:ext cx="609601" cy="680413"/>
              <a:chOff x="3420468" y="4906818"/>
              <a:chExt cx="609601" cy="680413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3420468" y="4943175"/>
                <a:ext cx="609600" cy="644056"/>
              </a:xfrm>
              <a:prstGeom prst="rect">
                <a:avLst/>
              </a:prstGeom>
              <a:solidFill>
                <a:srgbClr val="615CB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420469" y="4906818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28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082144" y="5016192"/>
              <a:ext cx="623558" cy="571039"/>
              <a:chOff x="5082144" y="5016192"/>
              <a:chExt cx="623558" cy="571039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5082144" y="5380670"/>
                <a:ext cx="609600" cy="206561"/>
              </a:xfrm>
              <a:prstGeom prst="rect">
                <a:avLst/>
              </a:prstGeom>
              <a:solidFill>
                <a:srgbClr val="0000FF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096102" y="5016192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7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834744" y="5113305"/>
              <a:ext cx="707886" cy="473926"/>
              <a:chOff x="6834744" y="5113305"/>
              <a:chExt cx="707886" cy="473926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6834744" y="5130031"/>
                <a:ext cx="609600" cy="457200"/>
              </a:xfrm>
              <a:prstGeom prst="rect">
                <a:avLst/>
              </a:prstGeom>
              <a:solidFill>
                <a:srgbClr val="FFFF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834744" y="5113305"/>
                <a:ext cx="707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/>
                  <a:t>25</a:t>
                </a:r>
                <a:endParaRPr lang="en-US" sz="2400" b="1" dirty="0"/>
              </a:p>
            </p:txBody>
          </p:sp>
        </p:grpSp>
      </p:grpSp>
      <p:cxnSp>
        <p:nvCxnSpPr>
          <p:cNvPr id="7" name="Straight Connector 6"/>
          <p:cNvCxnSpPr/>
          <p:nvPr/>
        </p:nvCxnSpPr>
        <p:spPr bwMode="auto">
          <a:xfrm flipH="1">
            <a:off x="662544" y="5587231"/>
            <a:ext cx="7696200" cy="0"/>
          </a:xfrm>
          <a:prstGeom prst="line">
            <a:avLst/>
          </a:prstGeom>
          <a:solidFill>
            <a:srgbClr val="8DB0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9593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9"/>
          <p:cNvSpPr txBox="1">
            <a:spLocks noChangeArrowheads="1"/>
          </p:cNvSpPr>
          <p:nvPr/>
        </p:nvSpPr>
        <p:spPr bwMode="auto">
          <a:xfrm>
            <a:off x="0" y="152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>
                <a:ea typeface="ヒラギノ角ゴ ProN W6" charset="0"/>
                <a:cs typeface="ヒラギノ角ゴ ProN W6" charset="0"/>
                <a:sym typeface="Arial" charset="0"/>
              </a:rPr>
              <a:t>How have faculty with little formal preparation </a:t>
            </a:r>
          </a:p>
          <a:p>
            <a:pPr algn="ctr" eaLnBrk="1" hangingPunct="1"/>
            <a:r>
              <a:rPr lang="en-US" sz="2400" b="1" dirty="0">
                <a:ea typeface="ヒラギノ角ゴ ProN W6" charset="0"/>
                <a:cs typeface="ヒラギノ角ゴ ProN W6" charset="0"/>
                <a:sym typeface="Arial" charset="0"/>
              </a:rPr>
              <a:t>to teach basic writing responded?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16764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8" indent="-223838">
              <a:spcBef>
                <a:spcPct val="0"/>
              </a:spcBef>
            </a:pPr>
            <a:r>
              <a:rPr lang="en-US" altLang="en-US" sz="2800" dirty="0"/>
              <a:t>In a word, magnificently.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35202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indent="-9525">
              <a:spcBef>
                <a:spcPct val="0"/>
              </a:spcBef>
            </a:pPr>
            <a:r>
              <a:rPr lang="en-US" altLang="en-US" sz="2800" dirty="0"/>
              <a:t>We have, while teaching five courses a semester, mostly </a:t>
            </a:r>
            <a:r>
              <a:rPr lang="en-US" altLang="en-US" sz="2800" i="1" dirty="0"/>
              <a:t>writing</a:t>
            </a:r>
            <a:r>
              <a:rPr lang="en-US" altLang="en-US" sz="2800" dirty="0"/>
              <a:t> courses,  figured out for ourselves what seems to work.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3962400"/>
            <a:ext cx="670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0"/>
              </a:spcBef>
              <a:buFont typeface="Arial" charset="0"/>
              <a:buChar char="•"/>
            </a:pPr>
            <a:r>
              <a:rPr lang="en-US" altLang="en-US" sz="2800" dirty="0"/>
              <a:t>By trial and error.</a:t>
            </a:r>
          </a:p>
          <a:p>
            <a:pPr marL="457200" indent="-457200">
              <a:spcBef>
                <a:spcPct val="0"/>
              </a:spcBef>
              <a:buFont typeface="Arial" charset="0"/>
              <a:buChar char="•"/>
            </a:pPr>
            <a:r>
              <a:rPr lang="en-US" altLang="en-US" sz="2800" dirty="0"/>
              <a:t>By talking with colleagues.</a:t>
            </a:r>
          </a:p>
          <a:p>
            <a:pPr marL="457200" indent="-457200">
              <a:spcBef>
                <a:spcPct val="0"/>
              </a:spcBef>
              <a:buFont typeface="Arial" charset="0"/>
              <a:buChar char="•"/>
            </a:pPr>
            <a:r>
              <a:rPr lang="en-US" altLang="en-US" sz="2800" dirty="0"/>
              <a:t>By listening to our students.</a:t>
            </a:r>
          </a:p>
          <a:p>
            <a:pPr marL="457200" indent="-457200">
              <a:spcBef>
                <a:spcPct val="0"/>
              </a:spcBef>
              <a:buFont typeface="Arial" charset="0"/>
              <a:buChar char="•"/>
            </a:pPr>
            <a:r>
              <a:rPr lang="en-US" altLang="en-US" sz="2800" dirty="0"/>
              <a:t>By reading and attending conferences.</a:t>
            </a:r>
          </a:p>
          <a:p>
            <a:pPr marL="457200" indent="-457200">
              <a:spcBef>
                <a:spcPct val="0"/>
              </a:spcBef>
              <a:buFont typeface="Arial" charset="0"/>
              <a:buChar char="•"/>
            </a:pPr>
            <a:r>
              <a:rPr lang="en-US" altLang="en-US" sz="2800" dirty="0"/>
              <a:t>By using published texts.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931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9"/>
          <p:cNvSpPr txBox="1">
            <a:spLocks noChangeArrowheads="1"/>
          </p:cNvSpPr>
          <p:nvPr/>
        </p:nvSpPr>
        <p:spPr bwMode="auto">
          <a:xfrm>
            <a:off x="0" y="152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>
                <a:ea typeface="ヒラギノ角ゴ ProN W6" charset="0"/>
                <a:cs typeface="ヒラギノ角ゴ ProN W6" charset="0"/>
                <a:sym typeface="Arial" charset="0"/>
              </a:rPr>
              <a:t>If we have responded so well, </a:t>
            </a:r>
          </a:p>
          <a:p>
            <a:pPr algn="ctr" eaLnBrk="1" hangingPunct="1"/>
            <a:r>
              <a:rPr lang="en-US" sz="2400" b="1" dirty="0">
                <a:ea typeface="ヒラギノ角ゴ ProN W6" charset="0"/>
                <a:cs typeface="ヒラギノ角ゴ ProN W6" charset="0"/>
                <a:sym typeface="Arial" charset="0"/>
              </a:rPr>
              <a:t>why do we now need faculty development?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8214" y="1371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indent="-9525">
              <a:spcBef>
                <a:spcPct val="0"/>
              </a:spcBef>
            </a:pPr>
            <a:r>
              <a:rPr lang="en-US" altLang="en-US" sz="2400" dirty="0"/>
              <a:t>Because teaching ALP or other co-requisite models is quite different from the teaching most of us have been doing for years.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8214" y="2354997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en-US" sz="2400" dirty="0"/>
              <a:t>The goal of an ALP developmental course is fundamentally different from the goal of traditional, standalone developmental courses.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en-US" sz="2400" dirty="0"/>
              <a:t>We need to figure out how to take advantage of the small class size.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en-US" sz="2400" dirty="0"/>
              <a:t>We need to figure out how to coordinate the two paired classes.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en-US" sz="2400" dirty="0"/>
              <a:t>We need to figure out how we can address non-cognitive issues.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en-US" sz="2400" dirty="0"/>
              <a:t>We need to figure out how to integrate reading and writing.</a:t>
            </a:r>
          </a:p>
        </p:txBody>
      </p:sp>
    </p:spTree>
    <p:extLst>
      <p:ext uri="{BB962C8B-B14F-4D97-AF65-F5344CB8AC3E}">
        <p14:creationId xmlns:p14="http://schemas.microsoft.com/office/powerpoint/2010/main" val="105324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5400" y="1746504"/>
            <a:ext cx="1701800" cy="492015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05665" y="1746504"/>
            <a:ext cx="1701800" cy="492015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36730" y="1746504"/>
            <a:ext cx="1701800" cy="492015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67795" y="1746504"/>
            <a:ext cx="1701800" cy="492015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298861" y="1746504"/>
            <a:ext cx="1701800" cy="492015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23906" y="2184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The ALP Facu</a:t>
            </a:r>
            <a:r>
              <a:rPr lang="en-US" sz="2800" dirty="0"/>
              <a:t>lty Development Institute</a:t>
            </a:r>
            <a:endParaRPr lang="en-US" sz="28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7400" y="1325573"/>
            <a:ext cx="126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Tue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38548" y="1325573"/>
            <a:ext cx="132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Wed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0606" y="1325573"/>
            <a:ext cx="1104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Mon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71989" y="1325573"/>
            <a:ext cx="1200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Thu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30468" y="1325573"/>
            <a:ext cx="1226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Fri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25400" y="2090760"/>
            <a:ext cx="1701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latin typeface="Arial"/>
                <a:cs typeface="Arial"/>
              </a:rPr>
              <a:t>backward curriculum</a:t>
            </a:r>
          </a:p>
          <a:p>
            <a:pPr lvl="0" algn="ctr"/>
            <a:r>
              <a:rPr lang="en-US" sz="2000" dirty="0">
                <a:latin typeface="Arial"/>
                <a:cs typeface="Arial"/>
              </a:rPr>
              <a:t>design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27255" y="4788133"/>
            <a:ext cx="1701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latin typeface="Arial"/>
                <a:cs typeface="Arial"/>
              </a:rPr>
              <a:t>active learning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05888" y="2090760"/>
            <a:ext cx="1701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latin typeface="Arial"/>
                <a:cs typeface="Arial"/>
              </a:rPr>
              <a:t>integrated reading &amp; writing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61380" y="2090760"/>
            <a:ext cx="170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latin typeface="Arial"/>
                <a:cs typeface="Arial"/>
              </a:rPr>
              <a:t>thinking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03809" y="4788133"/>
            <a:ext cx="170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latin typeface="Arial"/>
                <a:cs typeface="Arial"/>
              </a:rPr>
              <a:t>non-cognitive</a:t>
            </a:r>
          </a:p>
          <a:p>
            <a:pPr lvl="0" algn="ctr"/>
            <a:r>
              <a:rPr lang="en-US" sz="2000" dirty="0">
                <a:latin typeface="Arial"/>
                <a:cs typeface="Arial"/>
              </a:rPr>
              <a:t>issues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34875" y="4788133"/>
            <a:ext cx="1701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latin typeface="Arial"/>
                <a:cs typeface="Arial"/>
              </a:rPr>
              <a:t>editing</a:t>
            </a:r>
          </a:p>
          <a:p>
            <a:pPr lvl="0" algn="ctr"/>
            <a:r>
              <a:rPr lang="en-US" sz="2000" dirty="0">
                <a:latin typeface="Arial"/>
                <a:cs typeface="Arial"/>
              </a:rPr>
              <a:t>skills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67794" y="2090760"/>
            <a:ext cx="1668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latin typeface="Arial"/>
                <a:cs typeface="Arial"/>
              </a:rPr>
              <a:t>syllabus</a:t>
            </a:r>
          </a:p>
          <a:p>
            <a:pPr lvl="0" algn="ctr"/>
            <a:r>
              <a:rPr lang="en-US" sz="2000" dirty="0">
                <a:latin typeface="Arial"/>
                <a:cs typeface="Arial"/>
              </a:rPr>
              <a:t>design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65939" y="4788133"/>
            <a:ext cx="1701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latin typeface="Arial"/>
                <a:cs typeface="Arial"/>
              </a:rPr>
              <a:t>writing</a:t>
            </a:r>
          </a:p>
          <a:p>
            <a:pPr lvl="0" algn="ctr"/>
            <a:r>
              <a:rPr lang="en-US" sz="2000" dirty="0">
                <a:latin typeface="Arial"/>
                <a:cs typeface="Arial"/>
              </a:rPr>
              <a:t>projects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97004" y="4788133"/>
            <a:ext cx="1701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latin typeface="Arial"/>
                <a:cs typeface="Arial"/>
              </a:rPr>
              <a:t>presenting faculty</a:t>
            </a:r>
          </a:p>
          <a:p>
            <a:pPr lvl="0" algn="ctr"/>
            <a:r>
              <a:rPr lang="en-US" sz="2000" dirty="0">
                <a:latin typeface="Arial"/>
                <a:cs typeface="Arial"/>
              </a:rPr>
              <a:t>projects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-751" y="4206583"/>
            <a:ext cx="902606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306234" y="2090760"/>
            <a:ext cx="1701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>
                <a:latin typeface="Arial"/>
                <a:cs typeface="Arial"/>
              </a:rPr>
              <a:t>planning</a:t>
            </a:r>
          </a:p>
          <a:p>
            <a:pPr lvl="0" algn="ctr"/>
            <a:r>
              <a:rPr lang="en-US" sz="2000" dirty="0">
                <a:latin typeface="Arial"/>
                <a:cs typeface="Arial"/>
              </a:rPr>
              <a:t>faculty</a:t>
            </a:r>
          </a:p>
          <a:p>
            <a:pPr lvl="0" algn="ctr"/>
            <a:r>
              <a:rPr lang="en-US" sz="2000" dirty="0">
                <a:latin typeface="Arial"/>
                <a:cs typeface="Arial"/>
              </a:rPr>
              <a:t>projects</a:t>
            </a:r>
          </a:p>
        </p:txBody>
      </p:sp>
    </p:spTree>
    <p:extLst>
      <p:ext uri="{BB962C8B-B14F-4D97-AF65-F5344CB8AC3E}">
        <p14:creationId xmlns:p14="http://schemas.microsoft.com/office/powerpoint/2010/main" val="47105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9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9144000" cy="7990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72792" y="152400"/>
            <a:ext cx="3334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Two-Hour Workshops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55206" y="1219200"/>
            <a:ext cx="1712382" cy="2460079"/>
            <a:chOff x="-25400" y="1746504"/>
            <a:chExt cx="1712382" cy="2460079"/>
          </a:xfrm>
        </p:grpSpPr>
        <p:sp>
          <p:nvSpPr>
            <p:cNvPr id="34" name="Rectangle 33"/>
            <p:cNvSpPr/>
            <p:nvPr/>
          </p:nvSpPr>
          <p:spPr>
            <a:xfrm>
              <a:off x="-25400" y="1746504"/>
              <a:ext cx="1712382" cy="246007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-25400" y="2090760"/>
              <a:ext cx="17017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000" dirty="0">
                  <a:latin typeface="Arial"/>
                  <a:cs typeface="Arial"/>
                </a:rPr>
                <a:t>backward curriculum</a:t>
              </a:r>
            </a:p>
            <a:p>
              <a:pPr lvl="0" algn="ctr"/>
              <a:r>
                <a:rPr lang="en-US" sz="2000" dirty="0">
                  <a:latin typeface="Arial"/>
                  <a:cs typeface="Arial"/>
                </a:rPr>
                <a:t>design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3351" y="3809158"/>
            <a:ext cx="1744545" cy="2460079"/>
            <a:chOff x="-27255" y="4336462"/>
            <a:chExt cx="1744545" cy="2460079"/>
          </a:xfrm>
        </p:grpSpPr>
        <p:sp>
          <p:nvSpPr>
            <p:cNvPr id="56" name="Rectangle 55"/>
            <p:cNvSpPr/>
            <p:nvPr/>
          </p:nvSpPr>
          <p:spPr>
            <a:xfrm>
              <a:off x="4908" y="4336462"/>
              <a:ext cx="1712382" cy="246007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-27255" y="4788133"/>
              <a:ext cx="17017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000" dirty="0">
                  <a:latin typeface="Arial"/>
                  <a:cs typeface="Arial"/>
                </a:rPr>
                <a:t>active learning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86494" y="1219200"/>
            <a:ext cx="1725993" cy="2460079"/>
            <a:chOff x="1805888" y="1746504"/>
            <a:chExt cx="1725993" cy="2460079"/>
          </a:xfrm>
        </p:grpSpPr>
        <p:sp>
          <p:nvSpPr>
            <p:cNvPr id="57" name="Rectangle 56"/>
            <p:cNvSpPr/>
            <p:nvPr/>
          </p:nvSpPr>
          <p:spPr>
            <a:xfrm>
              <a:off x="1819499" y="1746504"/>
              <a:ext cx="1712382" cy="246007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05888" y="2090760"/>
              <a:ext cx="17015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000" dirty="0">
                  <a:latin typeface="Arial"/>
                  <a:cs typeface="Arial"/>
                </a:rPr>
                <a:t>integrated reading &amp; writing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41986" y="1219200"/>
            <a:ext cx="1715400" cy="2460079"/>
            <a:chOff x="3661380" y="1746504"/>
            <a:chExt cx="1715400" cy="2460079"/>
          </a:xfrm>
        </p:grpSpPr>
        <p:sp>
          <p:nvSpPr>
            <p:cNvPr id="59" name="Rectangle 58"/>
            <p:cNvSpPr/>
            <p:nvPr/>
          </p:nvSpPr>
          <p:spPr>
            <a:xfrm>
              <a:off x="3664398" y="1746504"/>
              <a:ext cx="1712382" cy="246007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61380" y="2090760"/>
              <a:ext cx="1701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000" dirty="0">
                  <a:latin typeface="Arial"/>
                  <a:cs typeface="Arial"/>
                </a:rPr>
                <a:t>thinking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584415" y="3809158"/>
            <a:ext cx="1745328" cy="2460079"/>
            <a:chOff x="1803809" y="4336462"/>
            <a:chExt cx="1745328" cy="2460079"/>
          </a:xfrm>
        </p:grpSpPr>
        <p:sp>
          <p:nvSpPr>
            <p:cNvPr id="58" name="Rectangle 57"/>
            <p:cNvSpPr/>
            <p:nvPr/>
          </p:nvSpPr>
          <p:spPr>
            <a:xfrm>
              <a:off x="1836755" y="4336462"/>
              <a:ext cx="1712382" cy="246007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803809" y="4788133"/>
              <a:ext cx="1701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000" dirty="0">
                  <a:latin typeface="Arial"/>
                  <a:cs typeface="Arial"/>
                </a:rPr>
                <a:t>non-cognitive</a:t>
              </a:r>
            </a:p>
            <a:p>
              <a:pPr lvl="0" algn="ctr"/>
              <a:r>
                <a:rPr lang="en-US" sz="2000" dirty="0">
                  <a:latin typeface="Arial"/>
                  <a:cs typeface="Arial"/>
                </a:rPr>
                <a:t>issues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15481" y="3809158"/>
            <a:ext cx="1746109" cy="2460079"/>
            <a:chOff x="3634875" y="4336462"/>
            <a:chExt cx="1746109" cy="2460079"/>
          </a:xfrm>
        </p:grpSpPr>
        <p:sp>
          <p:nvSpPr>
            <p:cNvPr id="60" name="Rectangle 59"/>
            <p:cNvSpPr/>
            <p:nvPr/>
          </p:nvSpPr>
          <p:spPr>
            <a:xfrm>
              <a:off x="3668602" y="4336462"/>
              <a:ext cx="1712382" cy="246007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634875" y="4788133"/>
              <a:ext cx="17017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000" dirty="0">
                  <a:latin typeface="Arial"/>
                  <a:cs typeface="Arial"/>
                </a:rPr>
                <a:t>editing</a:t>
              </a:r>
            </a:p>
            <a:p>
              <a:pPr lvl="0" algn="ctr"/>
              <a:r>
                <a:rPr lang="en-US" sz="2000" dirty="0">
                  <a:latin typeface="Arial"/>
                  <a:cs typeface="Arial"/>
                </a:rPr>
                <a:t>skills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48400" y="1219200"/>
            <a:ext cx="1753885" cy="2460079"/>
            <a:chOff x="5467794" y="1746504"/>
            <a:chExt cx="1753885" cy="2460079"/>
          </a:xfrm>
        </p:grpSpPr>
        <p:sp>
          <p:nvSpPr>
            <p:cNvPr id="61" name="Rectangle 60"/>
            <p:cNvSpPr/>
            <p:nvPr/>
          </p:nvSpPr>
          <p:spPr>
            <a:xfrm>
              <a:off x="5509297" y="1746504"/>
              <a:ext cx="1712382" cy="246007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467794" y="2090760"/>
              <a:ext cx="16688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000" dirty="0">
                  <a:latin typeface="Arial"/>
                  <a:cs typeface="Arial"/>
                </a:rPr>
                <a:t>syllabus</a:t>
              </a:r>
            </a:p>
            <a:p>
              <a:pPr lvl="0" algn="ctr"/>
              <a:r>
                <a:rPr lang="en-US" sz="2000" dirty="0">
                  <a:latin typeface="Arial"/>
                  <a:cs typeface="Arial"/>
                </a:rPr>
                <a:t>design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46545" y="3809158"/>
            <a:ext cx="1746892" cy="2460079"/>
            <a:chOff x="5465939" y="4336462"/>
            <a:chExt cx="1746892" cy="2460079"/>
          </a:xfrm>
        </p:grpSpPr>
        <p:sp>
          <p:nvSpPr>
            <p:cNvPr id="62" name="Rectangle 61"/>
            <p:cNvSpPr/>
            <p:nvPr/>
          </p:nvSpPr>
          <p:spPr>
            <a:xfrm>
              <a:off x="5500449" y="4336462"/>
              <a:ext cx="1712382" cy="246007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65939" y="4788133"/>
              <a:ext cx="17018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000" dirty="0">
                  <a:latin typeface="Arial"/>
                  <a:cs typeface="Arial"/>
                </a:rPr>
                <a:t>writing</a:t>
              </a:r>
            </a:p>
            <a:p>
              <a:pPr lvl="0" algn="ctr"/>
              <a:r>
                <a:rPr lang="en-US" sz="2000" dirty="0">
                  <a:latin typeface="Arial"/>
                  <a:cs typeface="Arial"/>
                </a:rPr>
                <a:t>projects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667760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1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38" y="-152400"/>
            <a:ext cx="9367838" cy="704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LP Logo w Name 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76963"/>
            <a:ext cx="1828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1932925" y="2449352"/>
            <a:ext cx="5121915" cy="695944"/>
            <a:chOff x="1932093" y="2419514"/>
            <a:chExt cx="5121925" cy="694965"/>
          </a:xfrm>
        </p:grpSpPr>
        <p:sp>
          <p:nvSpPr>
            <p:cNvPr id="10" name="TextBox 3"/>
            <p:cNvSpPr txBox="1">
              <a:spLocks noChangeArrowheads="1"/>
            </p:cNvSpPr>
            <p:nvPr/>
          </p:nvSpPr>
          <p:spPr bwMode="auto">
            <a:xfrm rot="19112923">
              <a:off x="2117372" y="2419514"/>
              <a:ext cx="4011668" cy="36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/>
                <a:t>The Accelerated Learning Program</a:t>
              </a:r>
            </a:p>
          </p:txBody>
        </p:sp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 rot="19112923">
              <a:off x="1932093" y="2745667"/>
              <a:ext cx="5121925" cy="36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solidFill>
                    <a:schemeClr val="bg1"/>
                  </a:solidFill>
                </a:rPr>
                <a:t>The Community College of Baltimore County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-156073" y="25589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padams2@ccbcmd.edu</a:t>
            </a:r>
          </a:p>
        </p:txBody>
      </p:sp>
    </p:spTree>
    <p:extLst>
      <p:ext uri="{BB962C8B-B14F-4D97-AF65-F5344CB8AC3E}">
        <p14:creationId xmlns:p14="http://schemas.microsoft.com/office/powerpoint/2010/main" val="184623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64254" y="2514600"/>
            <a:ext cx="1924040" cy="1924040"/>
          </a:xfrm>
          <a:prstGeom prst="rect">
            <a:avLst/>
          </a:prstGeom>
          <a:solidFill>
            <a:srgbClr val="849D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7787" y="922313"/>
            <a:ext cx="12624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 dirty="0">
              <a:latin typeface="Arial"/>
              <a:cs typeface="Arial"/>
            </a:endParaRPr>
          </a:p>
          <a:p>
            <a:pPr algn="ctr"/>
            <a:r>
              <a:rPr lang="en-US" sz="2800" dirty="0">
                <a:latin typeface="Arial"/>
                <a:cs typeface="Arial"/>
              </a:rPr>
              <a:t>credit</a:t>
            </a:r>
          </a:p>
          <a:p>
            <a:pPr algn="ctr"/>
            <a:r>
              <a:rPr lang="en-US" sz="2800" dirty="0">
                <a:latin typeface="Arial"/>
                <a:cs typeface="Arial"/>
              </a:rPr>
              <a:t>course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08669" y="922313"/>
            <a:ext cx="2755585" cy="3516327"/>
            <a:chOff x="908669" y="922313"/>
            <a:chExt cx="2755585" cy="351632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990840" y="3614845"/>
              <a:ext cx="673414" cy="0"/>
            </a:xfrm>
            <a:prstGeom prst="line">
              <a:avLst/>
            </a:prstGeom>
            <a:ln w="76200" cmpd="sng">
              <a:solidFill>
                <a:srgbClr val="849D2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908669" y="922313"/>
              <a:ext cx="2520216" cy="3516327"/>
              <a:chOff x="908669" y="922313"/>
              <a:chExt cx="2520216" cy="3516327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908669" y="922313"/>
                <a:ext cx="252021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2800" dirty="0">
                  <a:latin typeface="Arial"/>
                  <a:cs typeface="Arial"/>
                </a:endParaRPr>
              </a:p>
              <a:p>
                <a:pPr algn="ctr"/>
                <a:r>
                  <a:rPr lang="en-US" sz="2800" dirty="0">
                    <a:latin typeface="Arial"/>
                    <a:cs typeface="Arial"/>
                  </a:rPr>
                  <a:t>developmental</a:t>
                </a:r>
              </a:p>
              <a:p>
                <a:pPr algn="ctr"/>
                <a:r>
                  <a:rPr lang="en-US" sz="2800" dirty="0">
                    <a:latin typeface="Arial"/>
                    <a:cs typeface="Arial"/>
                  </a:rPr>
                  <a:t>course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2514600"/>
                <a:ext cx="1924040" cy="1924040"/>
              </a:xfrm>
              <a:prstGeom prst="rect">
                <a:avLst/>
              </a:prstGeom>
              <a:solidFill>
                <a:srgbClr val="849D2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608" y="6019800"/>
            <a:ext cx="1837944" cy="71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5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52800" y="3564311"/>
            <a:ext cx="2514600" cy="2085554"/>
            <a:chOff x="3352800" y="3564311"/>
            <a:chExt cx="2514600" cy="2085554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5867400" y="3564311"/>
              <a:ext cx="0" cy="203502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352800" y="3614845"/>
              <a:ext cx="0" cy="203502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990840" y="922313"/>
            <a:ext cx="2597454" cy="3516327"/>
            <a:chOff x="2990840" y="922313"/>
            <a:chExt cx="2597454" cy="3516327"/>
          </a:xfrm>
        </p:grpSpPr>
        <p:grpSp>
          <p:nvGrpSpPr>
            <p:cNvPr id="2" name="Group 1"/>
            <p:cNvGrpSpPr/>
            <p:nvPr/>
          </p:nvGrpSpPr>
          <p:grpSpPr>
            <a:xfrm>
              <a:off x="2990840" y="2514600"/>
              <a:ext cx="2597454" cy="1924040"/>
              <a:chOff x="3295640" y="914400"/>
              <a:chExt cx="2597454" cy="1924040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3295640" y="2014645"/>
                <a:ext cx="673414" cy="0"/>
              </a:xfrm>
              <a:prstGeom prst="line">
                <a:avLst/>
              </a:prstGeom>
              <a:ln w="76200" cmpd="sng">
                <a:solidFill>
                  <a:srgbClr val="849D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Rectangle 3"/>
              <p:cNvSpPr/>
              <p:nvPr/>
            </p:nvSpPr>
            <p:spPr>
              <a:xfrm>
                <a:off x="3969054" y="914400"/>
                <a:ext cx="1924040" cy="1924040"/>
              </a:xfrm>
              <a:prstGeom prst="rect">
                <a:avLst/>
              </a:prstGeom>
              <a:solidFill>
                <a:srgbClr val="849D2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75%</a:t>
                </a:r>
              </a:p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pass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4057787" y="922313"/>
              <a:ext cx="126241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Arial"/>
                  <a:cs typeface="Arial"/>
                </a:rPr>
                <a:t>take</a:t>
              </a:r>
            </a:p>
            <a:p>
              <a:pPr algn="ctr"/>
              <a:r>
                <a:rPr lang="en-US" sz="2800" dirty="0">
                  <a:latin typeface="Arial"/>
                  <a:cs typeface="Arial"/>
                </a:rPr>
                <a:t>credit</a:t>
              </a:r>
            </a:p>
            <a:p>
              <a:pPr algn="ctr"/>
              <a:r>
                <a:rPr lang="en-US" sz="2800" dirty="0">
                  <a:latin typeface="Arial"/>
                  <a:cs typeface="Arial"/>
                </a:rPr>
                <a:t>course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08669" y="922313"/>
            <a:ext cx="2520216" cy="3516327"/>
            <a:chOff x="908669" y="922313"/>
            <a:chExt cx="2520216" cy="3516327"/>
          </a:xfrm>
        </p:grpSpPr>
        <p:sp>
          <p:nvSpPr>
            <p:cNvPr id="11" name="TextBox 10"/>
            <p:cNvSpPr txBox="1"/>
            <p:nvPr/>
          </p:nvSpPr>
          <p:spPr>
            <a:xfrm>
              <a:off x="908669" y="922313"/>
              <a:ext cx="2520216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Arial"/>
                  <a:cs typeface="Arial"/>
                </a:rPr>
                <a:t>pass</a:t>
              </a:r>
            </a:p>
            <a:p>
              <a:pPr algn="ctr"/>
              <a:r>
                <a:rPr lang="en-US" sz="2800" dirty="0">
                  <a:latin typeface="Arial"/>
                  <a:cs typeface="Arial"/>
                </a:rPr>
                <a:t>developmental</a:t>
              </a:r>
            </a:p>
            <a:p>
              <a:pPr algn="ctr"/>
              <a:r>
                <a:rPr lang="en-US" sz="2800" dirty="0">
                  <a:latin typeface="Arial"/>
                  <a:cs typeface="Arial"/>
                </a:rPr>
                <a:t>course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43000" y="2514600"/>
              <a:ext cx="1924040" cy="1924040"/>
            </a:xfrm>
            <a:prstGeom prst="rect">
              <a:avLst/>
            </a:prstGeom>
            <a:solidFill>
              <a:srgbClr val="849D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75%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pass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62600" y="990600"/>
            <a:ext cx="2623148" cy="3448040"/>
            <a:chOff x="5562600" y="990600"/>
            <a:chExt cx="2623148" cy="3448040"/>
          </a:xfrm>
        </p:grpSpPr>
        <p:sp>
          <p:nvSpPr>
            <p:cNvPr id="16" name="TextBox 15"/>
            <p:cNvSpPr txBox="1"/>
            <p:nvPr/>
          </p:nvSpPr>
          <p:spPr>
            <a:xfrm>
              <a:off x="6629400" y="990600"/>
              <a:ext cx="126241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Arial"/>
                  <a:cs typeface="Arial"/>
                </a:rPr>
                <a:t>pass</a:t>
              </a:r>
            </a:p>
            <a:p>
              <a:pPr algn="ctr"/>
              <a:r>
                <a:rPr lang="en-US" sz="2800" dirty="0">
                  <a:latin typeface="Arial"/>
                  <a:cs typeface="Arial"/>
                </a:rPr>
                <a:t>credit</a:t>
              </a:r>
            </a:p>
            <a:p>
              <a:pPr algn="ctr"/>
              <a:r>
                <a:rPr lang="en-US" sz="2800" dirty="0">
                  <a:latin typeface="Arial"/>
                  <a:cs typeface="Arial"/>
                </a:rPr>
                <a:t>course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562600" y="2514600"/>
              <a:ext cx="2623148" cy="1924040"/>
              <a:chOff x="5562600" y="2514600"/>
              <a:chExt cx="2623148" cy="192404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261708" y="2514600"/>
                <a:ext cx="1924040" cy="1924040"/>
              </a:xfrm>
              <a:prstGeom prst="rect">
                <a:avLst/>
              </a:prstGeom>
              <a:solidFill>
                <a:srgbClr val="849D2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75%</a:t>
                </a:r>
              </a:p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pass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5562600" y="3581400"/>
                <a:ext cx="673414" cy="0"/>
              </a:xfrm>
              <a:prstGeom prst="line">
                <a:avLst/>
              </a:prstGeom>
              <a:ln w="76200" cmpd="sng">
                <a:solidFill>
                  <a:srgbClr val="849D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2209800" y="4953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.75  X  .75  X  .75  =  42%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608" y="6019800"/>
            <a:ext cx="1837944" cy="7147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057400" y="3564311"/>
            <a:ext cx="5257800" cy="2035020"/>
            <a:chOff x="2057400" y="3564311"/>
            <a:chExt cx="5257800" cy="203502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057400" y="3564311"/>
              <a:ext cx="0" cy="203502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572000" y="3564311"/>
              <a:ext cx="0" cy="203502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7315200" y="3564311"/>
              <a:ext cx="0" cy="203502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648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7391400" cy="509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is the problem?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is ALP?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results has ALP produced?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 What are other co-</a:t>
            </a:r>
            <a:r>
              <a:rPr lang="en-US" sz="3200" dirty="0" err="1">
                <a:cs typeface="Arial" charset="0"/>
                <a:sym typeface="Arial" charset="0"/>
              </a:rPr>
              <a:t>req</a:t>
            </a:r>
            <a:r>
              <a:rPr lang="en-US" sz="3200" dirty="0">
                <a:cs typeface="Arial" charset="0"/>
                <a:sym typeface="Arial" charset="0"/>
              </a:rPr>
              <a:t> options?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about the cost?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about scaling up?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to do about pedagogy and faculty development</a:t>
            </a: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1981200" y="1447800"/>
            <a:ext cx="3886200" cy="533400"/>
          </a:xfrm>
          <a:prstGeom prst="rect">
            <a:avLst/>
          </a:prstGeom>
          <a:solidFill>
            <a:srgbClr val="615CB0">
              <a:alpha val="49803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Overview of Presentation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6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3.33333E-6 0.09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548" y="4197740"/>
            <a:ext cx="290594" cy="791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380" y="3296015"/>
            <a:ext cx="1943100" cy="172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380" y="3296015"/>
            <a:ext cx="1943100" cy="172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26" y="3296015"/>
            <a:ext cx="1943100" cy="17272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ALP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pic>
        <p:nvPicPr>
          <p:cNvPr id="18" name="Picture 2" descr="ALP Logo w Name smal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46800"/>
            <a:ext cx="1828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673510" y="2321900"/>
            <a:ext cx="4343400" cy="2722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9210" y="19525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ENG 101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09320" y="1905000"/>
            <a:ext cx="4343400" cy="3091532"/>
            <a:chOff x="4509320" y="1905000"/>
            <a:chExt cx="4343400" cy="3091532"/>
          </a:xfrm>
        </p:grpSpPr>
        <p:sp>
          <p:nvSpPr>
            <p:cNvPr id="27" name="Rounded Rectangle 26"/>
            <p:cNvSpPr/>
            <p:nvPr/>
          </p:nvSpPr>
          <p:spPr>
            <a:xfrm>
              <a:off x="5410200" y="2274332"/>
              <a:ext cx="2395384" cy="27222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09320" y="1905000"/>
              <a:ext cx="434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ALP Support Class 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93" y="2369468"/>
            <a:ext cx="432619" cy="9613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710" y="2329979"/>
            <a:ext cx="432619" cy="9613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09368" y="509938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meets 3 hours/week for 14 weeks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20929" y="5130063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meets 3 hours/week for 14 weeks</a:t>
            </a:r>
          </a:p>
        </p:txBody>
      </p:sp>
    </p:spTree>
    <p:extLst>
      <p:ext uri="{BB962C8B-B14F-4D97-AF65-F5344CB8AC3E}">
        <p14:creationId xmlns:p14="http://schemas.microsoft.com/office/powerpoint/2010/main" val="26750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-1.48148E-6 L 0.29688 -0.00648 " pathEditMode="relative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/>
          <p:cNvSpPr txBox="1">
            <a:spLocks noChangeArrowheads="1"/>
          </p:cNvSpPr>
          <p:nvPr/>
        </p:nvSpPr>
        <p:spPr bwMode="auto">
          <a:xfrm>
            <a:off x="0" y="152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>
                <a:cs typeface="Arial" charset="0"/>
                <a:sym typeface="Arial" charset="0"/>
              </a:rPr>
              <a:t>How does an ALP developmental class</a:t>
            </a:r>
          </a:p>
          <a:p>
            <a:pPr algn="ctr" eaLnBrk="1" hangingPunct="1"/>
            <a:r>
              <a:rPr lang="en-US" sz="2400" b="1" dirty="0">
                <a:cs typeface="Arial" charset="0"/>
                <a:sym typeface="Arial" charset="0"/>
              </a:rPr>
              <a:t>differ from a traditional one?</a:t>
            </a:r>
            <a:endParaRPr lang="en-US" sz="2400" b="1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4343400"/>
            <a:ext cx="6553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615CB0"/>
                </a:solidFill>
                <a:cs typeface="Arial" charset="0"/>
                <a:sym typeface="Arial" charset="0"/>
              </a:rPr>
              <a:t>Goal of an ALP developmental course:</a:t>
            </a:r>
          </a:p>
          <a:p>
            <a:pPr algn="l"/>
            <a:endParaRPr lang="en-US" sz="1800" b="1" dirty="0">
              <a:solidFill>
                <a:srgbClr val="615CB0"/>
              </a:solidFill>
              <a:cs typeface="Arial" charset="0"/>
              <a:sym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3716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cs typeface="Arial" charset="0"/>
                <a:sym typeface="Arial" charset="0"/>
              </a:rPr>
              <a:t>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9050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Arial" charset="0"/>
                <a:sym typeface="Arial" charset="0"/>
              </a:rPr>
              <a:t>for students to pass the developmental course and be ready for first-year composition.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5029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Arial" charset="0"/>
                <a:sym typeface="Arial" charset="0"/>
              </a:rPr>
              <a:t>for students to pass first-year composition course.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3716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15CB0"/>
                </a:solidFill>
                <a:cs typeface="Arial" charset="0"/>
                <a:sym typeface="Arial" charset="0"/>
              </a:rPr>
              <a:t>Goal of a traditional developmental course:</a:t>
            </a:r>
          </a:p>
        </p:txBody>
      </p:sp>
    </p:spTree>
    <p:extLst>
      <p:ext uri="{BB962C8B-B14F-4D97-AF65-F5344CB8AC3E}">
        <p14:creationId xmlns:p14="http://schemas.microsoft.com/office/powerpoint/2010/main" val="38465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81400" y="533400"/>
            <a:ext cx="2286000" cy="1981200"/>
            <a:chOff x="2819400" y="1066800"/>
            <a:chExt cx="2286000" cy="1981200"/>
          </a:xfrm>
        </p:grpSpPr>
        <p:sp>
          <p:nvSpPr>
            <p:cNvPr id="5" name="Rectangle 4"/>
            <p:cNvSpPr/>
            <p:nvPr/>
          </p:nvSpPr>
          <p:spPr bwMode="auto">
            <a:xfrm>
              <a:off x="2971800" y="1066800"/>
              <a:ext cx="1981200" cy="1981200"/>
            </a:xfrm>
            <a:prstGeom prst="rect">
              <a:avLst/>
            </a:prstGeom>
            <a:solidFill>
              <a:srgbClr val="8DB01D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19400" y="1272570"/>
              <a:ext cx="2286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traditional</a:t>
              </a:r>
            </a:p>
            <a:p>
              <a:pPr algn="ctr"/>
              <a:r>
                <a:rPr lang="en-US" sz="2400" dirty="0"/>
                <a:t>stand-alone</a:t>
              </a:r>
            </a:p>
            <a:p>
              <a:pPr algn="ctr"/>
              <a:r>
                <a:rPr lang="en-US" sz="2400" dirty="0"/>
                <a:t>developmental writing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8600" y="533400"/>
            <a:ext cx="3505200" cy="1981200"/>
            <a:chOff x="228600" y="533400"/>
            <a:chExt cx="3505200" cy="1981200"/>
          </a:xfrm>
        </p:grpSpPr>
        <p:sp>
          <p:nvSpPr>
            <p:cNvPr id="10" name="Left Arrow 9"/>
            <p:cNvSpPr/>
            <p:nvPr/>
          </p:nvSpPr>
          <p:spPr>
            <a:xfrm>
              <a:off x="2362200" y="1371600"/>
              <a:ext cx="1371600" cy="457200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28600" y="533400"/>
              <a:ext cx="2286000" cy="1981200"/>
              <a:chOff x="2819400" y="1066800"/>
              <a:chExt cx="2286000" cy="1981200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2971800" y="1066800"/>
                <a:ext cx="1981200" cy="1981200"/>
              </a:xfrm>
              <a:prstGeom prst="rect">
                <a:avLst/>
              </a:prstGeom>
              <a:solidFill>
                <a:srgbClr val="8DB01D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819400" y="1533435"/>
                <a:ext cx="2286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high school</a:t>
                </a:r>
              </a:p>
              <a:p>
                <a:pPr algn="ctr"/>
                <a:r>
                  <a:rPr lang="en-US" sz="2400" dirty="0"/>
                  <a:t>or </a:t>
                </a:r>
              </a:p>
              <a:p>
                <a:pPr algn="ctr"/>
                <a:r>
                  <a:rPr lang="en-US" sz="2400" dirty="0"/>
                  <a:t>middle school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581400" y="3276600"/>
            <a:ext cx="2286000" cy="1981200"/>
            <a:chOff x="2819400" y="1066800"/>
            <a:chExt cx="2286000" cy="19812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971800" y="1066800"/>
              <a:ext cx="1981200" cy="1981200"/>
            </a:xfrm>
            <a:prstGeom prst="rect">
              <a:avLst/>
            </a:prstGeom>
            <a:solidFill>
              <a:srgbClr val="8DB01D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19400" y="1600200"/>
              <a:ext cx="228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/>
                <a:t>ALP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15000" y="3276600"/>
            <a:ext cx="3505200" cy="1981200"/>
            <a:chOff x="5715000" y="3276600"/>
            <a:chExt cx="3505200" cy="1981200"/>
          </a:xfrm>
        </p:grpSpPr>
        <p:sp>
          <p:nvSpPr>
            <p:cNvPr id="17" name="Left Arrow 16"/>
            <p:cNvSpPr/>
            <p:nvPr/>
          </p:nvSpPr>
          <p:spPr>
            <a:xfrm flipH="1">
              <a:off x="5715000" y="4000225"/>
              <a:ext cx="1371600" cy="457200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934200" y="3276600"/>
              <a:ext cx="2286000" cy="1981200"/>
              <a:chOff x="2819400" y="1066800"/>
              <a:chExt cx="2286000" cy="1981200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2971800" y="1066800"/>
                <a:ext cx="1981200" cy="1981200"/>
              </a:xfrm>
              <a:prstGeom prst="rect">
                <a:avLst/>
              </a:prstGeom>
              <a:solidFill>
                <a:srgbClr val="8DB01D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819400" y="1600200"/>
                <a:ext cx="2286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/>
                  <a:t>ENG 101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623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/>
          <p:cNvSpPr txBox="1">
            <a:spLocks noChangeArrowheads="1"/>
          </p:cNvSpPr>
          <p:nvPr/>
        </p:nvSpPr>
        <p:spPr bwMode="auto">
          <a:xfrm>
            <a:off x="0" y="152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>
                <a:cs typeface="Arial" charset="0"/>
                <a:sym typeface="Arial" charset="0"/>
              </a:rPr>
              <a:t>How does an ALP developmental class</a:t>
            </a:r>
          </a:p>
          <a:p>
            <a:pPr algn="ctr" eaLnBrk="1" hangingPunct="1"/>
            <a:r>
              <a:rPr lang="en-US" sz="2400" b="1" dirty="0">
                <a:cs typeface="Arial" charset="0"/>
                <a:sym typeface="Arial" charset="0"/>
              </a:rPr>
              <a:t>differ from a traditional one?</a:t>
            </a:r>
            <a:endParaRPr lang="en-US" sz="2400" b="1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3716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cs typeface="Arial" charset="0"/>
                <a:sym typeface="Arial" charset="0"/>
              </a:rPr>
              <a:t>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590800"/>
            <a:ext cx="777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8" indent="-223838">
              <a:spcBef>
                <a:spcPct val="0"/>
              </a:spcBef>
            </a:pPr>
            <a:r>
              <a:rPr lang="en-US" altLang="en-US" sz="2800" dirty="0"/>
              <a:t>“	I don’t really feel like I’m taking two classes.  I feel like I’m taking one class, but we get the deeper version.”</a:t>
            </a:r>
          </a:p>
          <a:p>
            <a:pPr>
              <a:spcBef>
                <a:spcPct val="0"/>
              </a:spcBef>
            </a:pPr>
            <a:endParaRPr lang="en-US" altLang="en-US" sz="2800" dirty="0"/>
          </a:p>
          <a:p>
            <a:pPr algn="r">
              <a:spcBef>
                <a:spcPct val="0"/>
              </a:spcBef>
            </a:pPr>
            <a:r>
              <a:rPr lang="en-US" altLang="en-US" sz="2800" dirty="0"/>
              <a:t>ALP student in Michigan</a:t>
            </a:r>
          </a:p>
        </p:txBody>
      </p:sp>
    </p:spTree>
    <p:extLst>
      <p:ext uri="{BB962C8B-B14F-4D97-AF65-F5344CB8AC3E}">
        <p14:creationId xmlns:p14="http://schemas.microsoft.com/office/powerpoint/2010/main" val="1844631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/>
          <p:cNvSpPr>
            <a:spLocks/>
          </p:cNvSpPr>
          <p:nvPr/>
        </p:nvSpPr>
        <p:spPr bwMode="auto">
          <a:xfrm>
            <a:off x="533400" y="1384300"/>
            <a:ext cx="80010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342900" indent="-342900" algn="l">
              <a:spcAft>
                <a:spcPts val="1200"/>
              </a:spcAft>
              <a:buSzPct val="66000"/>
              <a:buBlip>
                <a:blip r:embed="rId3"/>
              </a:buBlip>
            </a:pPr>
            <a:r>
              <a:rPr lang="en-US" sz="2000" dirty="0">
                <a:cs typeface="Arial" charset="0"/>
                <a:sym typeface="Arial" charset="0"/>
              </a:rPr>
              <a:t>Conduct class as a writing workshop, an extension/supplement to the 101 class</a:t>
            </a:r>
          </a:p>
          <a:p>
            <a:pPr marL="342900" indent="-342900" algn="l">
              <a:spcAft>
                <a:spcPts val="1200"/>
              </a:spcAft>
              <a:buSzPct val="66000"/>
              <a:buBlip>
                <a:blip r:embed="rId3"/>
              </a:buBlip>
            </a:pPr>
            <a:r>
              <a:rPr lang="en-US" sz="2000" dirty="0">
                <a:cs typeface="Arial" charset="0"/>
                <a:sym typeface="Arial" charset="0"/>
              </a:rPr>
              <a:t>Answer questions left over from the 101 class</a:t>
            </a:r>
          </a:p>
          <a:p>
            <a:pPr marL="342900" indent="-342900" algn="l">
              <a:spcAft>
                <a:spcPts val="1200"/>
              </a:spcAft>
              <a:buSzPct val="66000"/>
              <a:buBlip>
                <a:blip r:embed="rId3"/>
              </a:buBlip>
            </a:pPr>
            <a:r>
              <a:rPr lang="en-US" sz="2000" dirty="0">
                <a:cs typeface="Arial" charset="0"/>
                <a:sym typeface="Arial" charset="0"/>
              </a:rPr>
              <a:t>Provide reading strategies and literacy support as students work with the college-level texts assigned in ENG 101.</a:t>
            </a:r>
          </a:p>
          <a:p>
            <a:pPr marL="342900" indent="-342900" algn="l">
              <a:spcAft>
                <a:spcPts val="1200"/>
              </a:spcAft>
              <a:buSzPct val="66000"/>
              <a:buBlip>
                <a:blip r:embed="rId3"/>
              </a:buBlip>
            </a:pPr>
            <a:r>
              <a:rPr lang="en-US" sz="2000" dirty="0">
                <a:cs typeface="Arial" charset="0"/>
                <a:sym typeface="Arial" charset="0"/>
              </a:rPr>
              <a:t>Provide opportunities for more writing practice—short papers and other scaffolding activities to reinforce concepts from ENG 101.</a:t>
            </a:r>
          </a:p>
          <a:p>
            <a:pPr marL="342900" indent="-342900" algn="l">
              <a:spcAft>
                <a:spcPts val="1200"/>
              </a:spcAft>
              <a:buSzPct val="66000"/>
              <a:buBlip>
                <a:blip r:embed="rId3"/>
              </a:buBlip>
            </a:pPr>
            <a:r>
              <a:rPr lang="en-US" sz="2000" dirty="0">
                <a:cs typeface="Arial" charset="0"/>
                <a:sym typeface="Arial" charset="0"/>
              </a:rPr>
              <a:t>Brainstorm ideas for the next ENG 101 essay.</a:t>
            </a:r>
          </a:p>
          <a:p>
            <a:pPr marL="342900" indent="-342900" algn="l">
              <a:spcAft>
                <a:spcPts val="1200"/>
              </a:spcAft>
              <a:buSzPct val="66000"/>
              <a:buBlip>
                <a:blip r:embed="rId3"/>
              </a:buBlip>
            </a:pPr>
            <a:r>
              <a:rPr lang="en-US" sz="2000" dirty="0">
                <a:cs typeface="Arial" charset="0"/>
                <a:sym typeface="Arial" charset="0"/>
              </a:rPr>
              <a:t>Review drafts the students are working on for ENG 101, in groups or individually.</a:t>
            </a:r>
          </a:p>
          <a:p>
            <a:pPr marL="342900" indent="-342900" algn="l">
              <a:spcAft>
                <a:spcPts val="1200"/>
              </a:spcAft>
              <a:buSzPct val="66000"/>
              <a:buBlip>
                <a:blip r:embed="rId3"/>
              </a:buBlip>
            </a:pPr>
            <a:r>
              <a:rPr lang="en-US" sz="2000" dirty="0">
                <a:cs typeface="Arial" charset="0"/>
                <a:sym typeface="Arial" charset="0"/>
              </a:rPr>
              <a:t>Help students reduce the frequency and severity of sentence-level error and become more effective editors of their writing.</a:t>
            </a:r>
          </a:p>
          <a:p>
            <a:pPr marL="342900" indent="-342900" algn="l">
              <a:spcAft>
                <a:spcPts val="1200"/>
              </a:spcAft>
              <a:buSzPct val="66000"/>
              <a:buBlip>
                <a:blip r:embed="rId3"/>
              </a:buBlip>
            </a:pPr>
            <a:r>
              <a:rPr lang="en-US" sz="2000" dirty="0">
                <a:solidFill>
                  <a:srgbClr val="0D0D0D"/>
                </a:solidFill>
                <a:cs typeface="Arial" charset="0"/>
                <a:sym typeface="Arial" charset="0"/>
              </a:rPr>
              <a:t>Address non-cognitive issues (life problems and affective issues)</a:t>
            </a:r>
          </a:p>
        </p:txBody>
      </p:sp>
      <p:sp>
        <p:nvSpPr>
          <p:cNvPr id="23" name="Rectangle 9"/>
          <p:cNvSpPr txBox="1">
            <a:spLocks noChangeArrowheads="1"/>
          </p:cNvSpPr>
          <p:nvPr/>
        </p:nvSpPr>
        <p:spPr bwMode="auto">
          <a:xfrm>
            <a:off x="533400" y="3048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>
                <a:cs typeface="Arial" charset="0"/>
                <a:sym typeface="Arial" charset="0"/>
              </a:rPr>
              <a:t>What do we do in the ALP 052 class?</a:t>
            </a:r>
            <a:endParaRPr lang="en-US" sz="2400" b="1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Overview of Presentation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pic>
        <p:nvPicPr>
          <p:cNvPr id="7" name="Picture 6" descr="ALP Logo w Name 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76963"/>
            <a:ext cx="1828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684" y="1371600"/>
            <a:ext cx="891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Higher education "takes the inequality given to it and magnifies it. . . . It’s an inequality machine.”</a:t>
            </a:r>
          </a:p>
          <a:p>
            <a:pPr algn="r"/>
            <a:r>
              <a:rPr lang="en-US" sz="2400" dirty="0"/>
              <a:t>Anthony P. </a:t>
            </a:r>
            <a:r>
              <a:rPr lang="en-US" sz="2400" dirty="0" err="1"/>
              <a:t>Carnevale</a:t>
            </a:r>
            <a:endParaRPr lang="en-US" sz="2400" dirty="0"/>
          </a:p>
          <a:p>
            <a:pPr algn="r"/>
            <a:r>
              <a:rPr lang="en-US" sz="2400" dirty="0"/>
              <a:t>Center on Education and the Workforce</a:t>
            </a:r>
          </a:p>
          <a:p>
            <a:pPr algn="r"/>
            <a:r>
              <a:rPr lang="en-US" sz="2400" dirty="0"/>
              <a:t>Georgetown University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"The rich are getting richer because of higher education, and the poor are getting poorer because of it.”</a:t>
            </a:r>
          </a:p>
          <a:p>
            <a:pPr algn="r"/>
            <a:r>
              <a:rPr lang="en-US" sz="2400" dirty="0"/>
              <a:t>Thomas G. Mortenson</a:t>
            </a:r>
          </a:p>
          <a:p>
            <a:pPr algn="r"/>
            <a:r>
              <a:rPr lang="en-US" sz="2400" dirty="0"/>
              <a:t>Pell Institute for the Study of Opportunity in Higher Education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1615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/>
          <p:cNvSpPr>
            <a:spLocks/>
          </p:cNvSpPr>
          <p:nvPr/>
        </p:nvSpPr>
        <p:spPr bwMode="auto">
          <a:xfrm>
            <a:off x="1295400" y="1676400"/>
            <a:ext cx="662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342900" indent="-342900" algn="l">
              <a:spcAft>
                <a:spcPts val="1200"/>
              </a:spcAft>
              <a:buSzPct val="66000"/>
              <a:buBlip>
                <a:blip r:embed="rId3"/>
              </a:buBlip>
            </a:pPr>
            <a:r>
              <a:rPr lang="en-US" sz="2800" dirty="0">
                <a:cs typeface="Arial" charset="0"/>
                <a:sym typeface="Arial" charset="0"/>
              </a:rPr>
              <a:t>Activities to prepare students for what’s coming next in ENG 101.</a:t>
            </a:r>
            <a:br>
              <a:rPr lang="en-US" sz="2800" dirty="0">
                <a:cs typeface="Arial" charset="0"/>
                <a:sym typeface="Arial" charset="0"/>
              </a:rPr>
            </a:br>
            <a:endParaRPr lang="en-US" sz="2800" dirty="0">
              <a:cs typeface="Arial" charset="0"/>
              <a:sym typeface="Arial" charset="0"/>
            </a:endParaRPr>
          </a:p>
          <a:p>
            <a:pPr marL="342900" indent="-342900" algn="l">
              <a:spcAft>
                <a:spcPts val="1200"/>
              </a:spcAft>
              <a:buSzPct val="66000"/>
              <a:buBlip>
                <a:blip r:embed="rId3"/>
              </a:buBlip>
            </a:pPr>
            <a:r>
              <a:rPr lang="en-US" sz="2800" dirty="0">
                <a:solidFill>
                  <a:srgbClr val="0D0D0D"/>
                </a:solidFill>
                <a:cs typeface="Arial" charset="0"/>
                <a:sym typeface="Arial" charset="0"/>
              </a:rPr>
              <a:t>Activities to clarify, reinforce, and practice what we just covered in ENG 101.</a:t>
            </a:r>
            <a:br>
              <a:rPr lang="en-US" sz="2800" dirty="0">
                <a:solidFill>
                  <a:srgbClr val="0D0D0D"/>
                </a:solidFill>
                <a:cs typeface="Arial" charset="0"/>
                <a:sym typeface="Arial" charset="0"/>
              </a:rPr>
            </a:br>
            <a:endParaRPr lang="en-US" sz="2800" dirty="0">
              <a:solidFill>
                <a:srgbClr val="0D0D0D"/>
              </a:solidFill>
              <a:cs typeface="Arial" charset="0"/>
              <a:sym typeface="Arial" charset="0"/>
            </a:endParaRPr>
          </a:p>
          <a:p>
            <a:pPr marL="342900" indent="-342900" algn="l">
              <a:spcAft>
                <a:spcPts val="1200"/>
              </a:spcAft>
              <a:buSzPct val="66000"/>
              <a:buBlip>
                <a:blip r:embed="rId3"/>
              </a:buBlip>
            </a:pPr>
            <a:r>
              <a:rPr lang="en-US" sz="2800" dirty="0">
                <a:solidFill>
                  <a:srgbClr val="0D0D0D"/>
                </a:solidFill>
                <a:cs typeface="Arial" charset="0"/>
                <a:sym typeface="Arial" charset="0"/>
              </a:rPr>
              <a:t>Activities to address integrated reading, to address non-cognitive issues, and to improve students’ editing skills.</a:t>
            </a:r>
          </a:p>
        </p:txBody>
      </p:sp>
      <p:sp>
        <p:nvSpPr>
          <p:cNvPr id="23" name="Rectangle 9"/>
          <p:cNvSpPr txBox="1">
            <a:spLocks noChangeArrowheads="1"/>
          </p:cNvSpPr>
          <p:nvPr/>
        </p:nvSpPr>
        <p:spPr bwMode="auto">
          <a:xfrm>
            <a:off x="533400" y="3048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>
                <a:cs typeface="Arial" charset="0"/>
                <a:sym typeface="Arial" charset="0"/>
              </a:rPr>
              <a:t>What do we do in the ALP support class?</a:t>
            </a:r>
            <a:endParaRPr lang="en-US" sz="2400" b="1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6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3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01600"/>
            <a:ext cx="9445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0500" name="Group 35"/>
          <p:cNvGrpSpPr>
            <a:grpSpLocks/>
          </p:cNvGrpSpPr>
          <p:nvPr/>
        </p:nvGrpSpPr>
        <p:grpSpPr bwMode="auto">
          <a:xfrm>
            <a:off x="152400" y="2438400"/>
            <a:ext cx="8534400" cy="609600"/>
            <a:chOff x="48" y="0"/>
            <a:chExt cx="3216" cy="384"/>
          </a:xfrm>
        </p:grpSpPr>
        <p:sp>
          <p:nvSpPr>
            <p:cNvPr id="20502" name="Rectangle 36"/>
            <p:cNvSpPr>
              <a:spLocks/>
            </p:cNvSpPr>
            <p:nvPr/>
          </p:nvSpPr>
          <p:spPr bwMode="auto">
            <a:xfrm>
              <a:off x="48" y="0"/>
              <a:ext cx="3216" cy="384"/>
            </a:xfrm>
            <a:prstGeom prst="rect">
              <a:avLst/>
            </a:prstGeom>
            <a:solidFill>
              <a:srgbClr val="7C9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03" name="Rectangle 37"/>
            <p:cNvSpPr>
              <a:spLocks/>
            </p:cNvSpPr>
            <p:nvPr/>
          </p:nvSpPr>
          <p:spPr bwMode="auto">
            <a:xfrm>
              <a:off x="88" y="58"/>
              <a:ext cx="206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100" tIns="38100" rIns="38100" bIns="3810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cs typeface="Arial" charset="0"/>
                  <a:sym typeface="Arial" charset="0"/>
                </a:rPr>
                <a:t>Developmental Writing 65%</a:t>
              </a:r>
            </a:p>
          </p:txBody>
        </p:sp>
      </p:grpSp>
      <p:sp>
        <p:nvSpPr>
          <p:cNvPr id="20490" name="Rectangle 51"/>
          <p:cNvSpPr>
            <a:spLocks noChangeArrowheads="1"/>
          </p:cNvSpPr>
          <p:nvPr/>
        </p:nvSpPr>
        <p:spPr bwMode="auto">
          <a:xfrm>
            <a:off x="1371600" y="304800"/>
            <a:ext cx="739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latin typeface="Calibri" charset="0"/>
                <a:cs typeface="Calibri" charset="0"/>
                <a:sym typeface="Calibri" charset="0"/>
              </a:rPr>
              <a:t>CCBC</a:t>
            </a:r>
            <a:r>
              <a:rPr lang="ja-JP" altLang="en-US" sz="2800" dirty="0">
                <a:latin typeface="Calibri" charset="0"/>
                <a:cs typeface="Calibri" charset="0"/>
                <a:sym typeface="Calibri" charset="0"/>
              </a:rPr>
              <a:t>’</a:t>
            </a:r>
            <a:r>
              <a:rPr lang="en-US" sz="2800" dirty="0">
                <a:latin typeface="Calibri" charset="0"/>
                <a:cs typeface="Calibri" charset="0"/>
                <a:sym typeface="Calibri" charset="0"/>
              </a:rPr>
              <a:t>s Developmental Writing Courses:</a:t>
            </a:r>
            <a:endParaRPr lang="en-US" sz="2800" dirty="0">
              <a:ea typeface="Calibri" charset="0"/>
              <a:cs typeface="Calibri" charset="0"/>
            </a:endParaRPr>
          </a:p>
        </p:txBody>
      </p:sp>
      <p:grpSp>
        <p:nvGrpSpPr>
          <p:cNvPr id="47" name="Group 35"/>
          <p:cNvGrpSpPr>
            <a:grpSpLocks/>
          </p:cNvGrpSpPr>
          <p:nvPr/>
        </p:nvGrpSpPr>
        <p:grpSpPr bwMode="auto">
          <a:xfrm>
            <a:off x="5791200" y="2438400"/>
            <a:ext cx="2923824" cy="609600"/>
            <a:chOff x="48" y="0"/>
            <a:chExt cx="2784" cy="384"/>
          </a:xfrm>
        </p:grpSpPr>
        <p:sp>
          <p:nvSpPr>
            <p:cNvPr id="48" name="Rectangle 36"/>
            <p:cNvSpPr>
              <a:spLocks/>
            </p:cNvSpPr>
            <p:nvPr/>
          </p:nvSpPr>
          <p:spPr bwMode="auto">
            <a:xfrm>
              <a:off x="48" y="0"/>
              <a:ext cx="2784" cy="384"/>
            </a:xfrm>
            <a:prstGeom prst="rect">
              <a:avLst/>
            </a:prstGeom>
            <a:solidFill>
              <a:srgbClr val="605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" name="Rectangle 37"/>
            <p:cNvSpPr>
              <a:spLocks/>
            </p:cNvSpPr>
            <p:nvPr/>
          </p:nvSpPr>
          <p:spPr bwMode="auto">
            <a:xfrm>
              <a:off x="96" y="48"/>
              <a:ext cx="268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100" tIns="38100" rIns="38100" bIns="38100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cs typeface="Arial" charset="0"/>
                  <a:sym typeface="Arial" charset="0"/>
                </a:rPr>
                <a:t>Credit English 35%</a:t>
              </a:r>
            </a:p>
          </p:txBody>
        </p:sp>
      </p:grpSp>
      <p:grpSp>
        <p:nvGrpSpPr>
          <p:cNvPr id="53" name="Group 35"/>
          <p:cNvGrpSpPr>
            <a:grpSpLocks/>
          </p:cNvGrpSpPr>
          <p:nvPr/>
        </p:nvGrpSpPr>
        <p:grpSpPr bwMode="auto">
          <a:xfrm>
            <a:off x="28" y="3581400"/>
            <a:ext cx="1600172" cy="685800"/>
            <a:chOff x="-245" y="-48"/>
            <a:chExt cx="3077" cy="432"/>
          </a:xfrm>
        </p:grpSpPr>
        <p:sp>
          <p:nvSpPr>
            <p:cNvPr id="54" name="Rectangle 36"/>
            <p:cNvSpPr>
              <a:spLocks/>
            </p:cNvSpPr>
            <p:nvPr/>
          </p:nvSpPr>
          <p:spPr bwMode="auto">
            <a:xfrm>
              <a:off x="48" y="0"/>
              <a:ext cx="2784" cy="384"/>
            </a:xfrm>
            <a:prstGeom prst="rect">
              <a:avLst/>
            </a:prstGeom>
            <a:solidFill>
              <a:srgbClr val="605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" name="Rectangle 37"/>
            <p:cNvSpPr>
              <a:spLocks/>
            </p:cNvSpPr>
            <p:nvPr/>
          </p:nvSpPr>
          <p:spPr bwMode="auto">
            <a:xfrm>
              <a:off x="-245" y="-48"/>
              <a:ext cx="1905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100" tIns="38100" rIns="38100" bIns="3810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FFFFFF"/>
                  </a:solidFill>
                  <a:cs typeface="Arial" charset="0"/>
                  <a:sym typeface="Arial" charset="0"/>
                </a:rPr>
                <a:t>  ENG051</a:t>
              </a:r>
            </a:p>
            <a:p>
              <a:pPr algn="ctr"/>
              <a:r>
                <a:rPr lang="en-US" sz="1800" b="1" dirty="0">
                  <a:solidFill>
                    <a:srgbClr val="FFFFFF"/>
                  </a:solidFill>
                  <a:cs typeface="Arial" charset="0"/>
                  <a:sym typeface="Arial" charset="0"/>
                </a:rPr>
                <a:t>13%</a:t>
              </a:r>
            </a:p>
          </p:txBody>
        </p:sp>
      </p:grpSp>
      <p:grpSp>
        <p:nvGrpSpPr>
          <p:cNvPr id="50" name="Group 35"/>
          <p:cNvGrpSpPr>
            <a:grpSpLocks/>
          </p:cNvGrpSpPr>
          <p:nvPr/>
        </p:nvGrpSpPr>
        <p:grpSpPr bwMode="auto">
          <a:xfrm>
            <a:off x="990600" y="3581400"/>
            <a:ext cx="4881207" cy="692150"/>
            <a:chOff x="48" y="-48"/>
            <a:chExt cx="3270" cy="436"/>
          </a:xfrm>
        </p:grpSpPr>
        <p:sp>
          <p:nvSpPr>
            <p:cNvPr id="51" name="Rectangle 36"/>
            <p:cNvSpPr>
              <a:spLocks/>
            </p:cNvSpPr>
            <p:nvPr/>
          </p:nvSpPr>
          <p:spPr bwMode="auto">
            <a:xfrm>
              <a:off x="48" y="0"/>
              <a:ext cx="3216" cy="384"/>
            </a:xfrm>
            <a:prstGeom prst="rect">
              <a:avLst/>
            </a:prstGeom>
            <a:solidFill>
              <a:srgbClr val="7C9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" name="Rectangle 37"/>
            <p:cNvSpPr>
              <a:spLocks/>
            </p:cNvSpPr>
            <p:nvPr/>
          </p:nvSpPr>
          <p:spPr bwMode="auto">
            <a:xfrm>
              <a:off x="150" y="-48"/>
              <a:ext cx="3168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100" tIns="38100" rIns="38100" bIns="3810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cs typeface="Arial" charset="0"/>
                  <a:sym typeface="Arial" charset="0"/>
                </a:rPr>
                <a:t>ENG052</a:t>
              </a:r>
            </a:p>
            <a:p>
              <a:pPr algn="ctr"/>
              <a:r>
                <a:rPr lang="en-US" sz="2000" b="1" dirty="0">
                  <a:solidFill>
                    <a:srgbClr val="FFFFFF"/>
                  </a:solidFill>
                  <a:cs typeface="Arial" charset="0"/>
                  <a:sym typeface="Arial" charset="0"/>
                </a:rPr>
                <a:t>87%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542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3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01600"/>
            <a:ext cx="9445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0500" name="Group 35"/>
          <p:cNvGrpSpPr>
            <a:grpSpLocks/>
          </p:cNvGrpSpPr>
          <p:nvPr/>
        </p:nvGrpSpPr>
        <p:grpSpPr bwMode="auto">
          <a:xfrm>
            <a:off x="152400" y="2438400"/>
            <a:ext cx="8534400" cy="609600"/>
            <a:chOff x="48" y="0"/>
            <a:chExt cx="3216" cy="384"/>
          </a:xfrm>
        </p:grpSpPr>
        <p:sp>
          <p:nvSpPr>
            <p:cNvPr id="20502" name="Rectangle 36"/>
            <p:cNvSpPr>
              <a:spLocks/>
            </p:cNvSpPr>
            <p:nvPr/>
          </p:nvSpPr>
          <p:spPr bwMode="auto">
            <a:xfrm>
              <a:off x="48" y="0"/>
              <a:ext cx="3216" cy="384"/>
            </a:xfrm>
            <a:prstGeom prst="rect">
              <a:avLst/>
            </a:prstGeom>
            <a:solidFill>
              <a:srgbClr val="7C9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03" name="Rectangle 37"/>
            <p:cNvSpPr>
              <a:spLocks/>
            </p:cNvSpPr>
            <p:nvPr/>
          </p:nvSpPr>
          <p:spPr bwMode="auto">
            <a:xfrm>
              <a:off x="88" y="58"/>
              <a:ext cx="206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100" tIns="38100" rIns="38100" bIns="3810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cs typeface="Arial" charset="0"/>
                  <a:sym typeface="Arial" charset="0"/>
                </a:rPr>
                <a:t>Developmental Writing 65%</a:t>
              </a:r>
            </a:p>
          </p:txBody>
        </p:sp>
      </p:grpSp>
      <p:sp>
        <p:nvSpPr>
          <p:cNvPr id="20490" name="Rectangle 51"/>
          <p:cNvSpPr>
            <a:spLocks noChangeArrowheads="1"/>
          </p:cNvSpPr>
          <p:nvPr/>
        </p:nvSpPr>
        <p:spPr bwMode="auto">
          <a:xfrm>
            <a:off x="1371600" y="304800"/>
            <a:ext cx="739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latin typeface="Calibri" charset="0"/>
                <a:cs typeface="Calibri" charset="0"/>
                <a:sym typeface="Calibri" charset="0"/>
              </a:rPr>
              <a:t>CCBC</a:t>
            </a:r>
            <a:r>
              <a:rPr lang="ja-JP" altLang="en-US" sz="2800" dirty="0">
                <a:latin typeface="Calibri" charset="0"/>
                <a:cs typeface="Calibri" charset="0"/>
                <a:sym typeface="Calibri" charset="0"/>
              </a:rPr>
              <a:t>’</a:t>
            </a:r>
            <a:r>
              <a:rPr lang="en-US" sz="2800" dirty="0">
                <a:latin typeface="Calibri" charset="0"/>
                <a:cs typeface="Calibri" charset="0"/>
                <a:sym typeface="Calibri" charset="0"/>
              </a:rPr>
              <a:t>s Developmental Writing Courses:</a:t>
            </a:r>
            <a:endParaRPr lang="en-US" sz="2800" dirty="0">
              <a:ea typeface="Calibri" charset="0"/>
              <a:cs typeface="Calibri" charset="0"/>
            </a:endParaRPr>
          </a:p>
        </p:txBody>
      </p:sp>
      <p:grpSp>
        <p:nvGrpSpPr>
          <p:cNvPr id="47" name="Group 35"/>
          <p:cNvGrpSpPr>
            <a:grpSpLocks/>
          </p:cNvGrpSpPr>
          <p:nvPr/>
        </p:nvGrpSpPr>
        <p:grpSpPr bwMode="auto">
          <a:xfrm>
            <a:off x="5791200" y="2438400"/>
            <a:ext cx="2923824" cy="609600"/>
            <a:chOff x="48" y="0"/>
            <a:chExt cx="2784" cy="384"/>
          </a:xfrm>
        </p:grpSpPr>
        <p:sp>
          <p:nvSpPr>
            <p:cNvPr id="48" name="Rectangle 36"/>
            <p:cNvSpPr>
              <a:spLocks/>
            </p:cNvSpPr>
            <p:nvPr/>
          </p:nvSpPr>
          <p:spPr bwMode="auto">
            <a:xfrm>
              <a:off x="48" y="0"/>
              <a:ext cx="2784" cy="384"/>
            </a:xfrm>
            <a:prstGeom prst="rect">
              <a:avLst/>
            </a:prstGeom>
            <a:solidFill>
              <a:srgbClr val="605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" name="Rectangle 37"/>
            <p:cNvSpPr>
              <a:spLocks/>
            </p:cNvSpPr>
            <p:nvPr/>
          </p:nvSpPr>
          <p:spPr bwMode="auto">
            <a:xfrm>
              <a:off x="96" y="48"/>
              <a:ext cx="268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100" tIns="38100" rIns="38100" bIns="38100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cs typeface="Arial" charset="0"/>
                  <a:sym typeface="Arial" charset="0"/>
                </a:rPr>
                <a:t>Credit English 35%</a:t>
              </a:r>
            </a:p>
          </p:txBody>
        </p:sp>
      </p:grpSp>
      <p:grpSp>
        <p:nvGrpSpPr>
          <p:cNvPr id="53" name="Group 35"/>
          <p:cNvGrpSpPr>
            <a:grpSpLocks/>
          </p:cNvGrpSpPr>
          <p:nvPr/>
        </p:nvGrpSpPr>
        <p:grpSpPr bwMode="auto">
          <a:xfrm>
            <a:off x="28" y="3581400"/>
            <a:ext cx="1600172" cy="685800"/>
            <a:chOff x="-245" y="-48"/>
            <a:chExt cx="3077" cy="432"/>
          </a:xfrm>
        </p:grpSpPr>
        <p:sp>
          <p:nvSpPr>
            <p:cNvPr id="54" name="Rectangle 36"/>
            <p:cNvSpPr>
              <a:spLocks/>
            </p:cNvSpPr>
            <p:nvPr/>
          </p:nvSpPr>
          <p:spPr bwMode="auto">
            <a:xfrm>
              <a:off x="48" y="0"/>
              <a:ext cx="2784" cy="384"/>
            </a:xfrm>
            <a:prstGeom prst="rect">
              <a:avLst/>
            </a:prstGeom>
            <a:solidFill>
              <a:srgbClr val="605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" name="Rectangle 37"/>
            <p:cNvSpPr>
              <a:spLocks/>
            </p:cNvSpPr>
            <p:nvPr/>
          </p:nvSpPr>
          <p:spPr bwMode="auto">
            <a:xfrm>
              <a:off x="-245" y="-48"/>
              <a:ext cx="1905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100" tIns="38100" rIns="38100" bIns="3810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FFFFFF"/>
                  </a:solidFill>
                  <a:cs typeface="Arial" charset="0"/>
                  <a:sym typeface="Arial" charset="0"/>
                </a:rPr>
                <a:t>  ENG051</a:t>
              </a:r>
            </a:p>
            <a:p>
              <a:pPr algn="ctr"/>
              <a:r>
                <a:rPr lang="en-US" sz="1800" b="1" dirty="0">
                  <a:solidFill>
                    <a:srgbClr val="FFFFFF"/>
                  </a:solidFill>
                  <a:cs typeface="Arial" charset="0"/>
                  <a:sym typeface="Arial" charset="0"/>
                </a:rPr>
                <a:t>13%</a:t>
              </a:r>
            </a:p>
          </p:txBody>
        </p:sp>
      </p:grpSp>
      <p:grpSp>
        <p:nvGrpSpPr>
          <p:cNvPr id="50" name="Group 35"/>
          <p:cNvGrpSpPr>
            <a:grpSpLocks/>
          </p:cNvGrpSpPr>
          <p:nvPr/>
        </p:nvGrpSpPr>
        <p:grpSpPr bwMode="auto">
          <a:xfrm>
            <a:off x="990600" y="3581400"/>
            <a:ext cx="4805078" cy="692150"/>
            <a:chOff x="48" y="-48"/>
            <a:chExt cx="3219" cy="436"/>
          </a:xfrm>
        </p:grpSpPr>
        <p:sp>
          <p:nvSpPr>
            <p:cNvPr id="51" name="Rectangle 36"/>
            <p:cNvSpPr>
              <a:spLocks/>
            </p:cNvSpPr>
            <p:nvPr/>
          </p:nvSpPr>
          <p:spPr bwMode="auto">
            <a:xfrm>
              <a:off x="48" y="0"/>
              <a:ext cx="3216" cy="384"/>
            </a:xfrm>
            <a:prstGeom prst="rect">
              <a:avLst/>
            </a:prstGeom>
            <a:solidFill>
              <a:srgbClr val="7C9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" name="Rectangle 37"/>
            <p:cNvSpPr>
              <a:spLocks/>
            </p:cNvSpPr>
            <p:nvPr/>
          </p:nvSpPr>
          <p:spPr bwMode="auto">
            <a:xfrm>
              <a:off x="99" y="-48"/>
              <a:ext cx="3168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8100" tIns="38100" rIns="38100" bIns="3810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cs typeface="Arial" charset="0"/>
                  <a:sym typeface="Arial" charset="0"/>
                </a:rPr>
                <a:t>ALP</a:t>
              </a:r>
            </a:p>
            <a:p>
              <a:pPr algn="ctr"/>
              <a:r>
                <a:rPr lang="en-US" sz="2000" b="1" dirty="0">
                  <a:solidFill>
                    <a:srgbClr val="FFFFFF"/>
                  </a:solidFill>
                  <a:cs typeface="Arial" charset="0"/>
                  <a:sym typeface="Arial" charset="0"/>
                </a:rPr>
                <a:t>87%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2637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"/>
          <p:cNvGrpSpPr>
            <a:grpSpLocks/>
          </p:cNvGrpSpPr>
          <p:nvPr/>
        </p:nvGrpSpPr>
        <p:grpSpPr bwMode="auto">
          <a:xfrm>
            <a:off x="273050" y="3581666"/>
            <a:ext cx="8578851" cy="276225"/>
            <a:chOff x="28" y="0"/>
            <a:chExt cx="5404" cy="174"/>
          </a:xfrm>
        </p:grpSpPr>
        <p:sp>
          <p:nvSpPr>
            <p:cNvPr id="31771" name="Line 2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1772" name="Rectangle 3"/>
            <p:cNvSpPr>
              <a:spLocks/>
            </p:cNvSpPr>
            <p:nvPr/>
          </p:nvSpPr>
          <p:spPr bwMode="auto">
            <a:xfrm>
              <a:off x="28" y="0"/>
              <a:ext cx="2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4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0%</a:t>
              </a:r>
            </a:p>
          </p:txBody>
        </p:sp>
      </p:grpSp>
      <p:grpSp>
        <p:nvGrpSpPr>
          <p:cNvPr id="31757" name="Group 14"/>
          <p:cNvGrpSpPr>
            <a:grpSpLocks/>
          </p:cNvGrpSpPr>
          <p:nvPr/>
        </p:nvGrpSpPr>
        <p:grpSpPr bwMode="auto">
          <a:xfrm>
            <a:off x="246063" y="2337066"/>
            <a:ext cx="8580439" cy="276225"/>
            <a:chOff x="27" y="0"/>
            <a:chExt cx="5405" cy="174"/>
          </a:xfrm>
        </p:grpSpPr>
        <p:sp>
          <p:nvSpPr>
            <p:cNvPr id="31769" name="Line 15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1770" name="Rectangle 16"/>
            <p:cNvSpPr>
              <a:spLocks/>
            </p:cNvSpPr>
            <p:nvPr/>
          </p:nvSpPr>
          <p:spPr bwMode="auto">
            <a:xfrm>
              <a:off x="27" y="0"/>
              <a:ext cx="2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60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%</a:t>
              </a:r>
            </a:p>
          </p:txBody>
        </p:sp>
      </p:grpSp>
      <p:grpSp>
        <p:nvGrpSpPr>
          <p:cNvPr id="31759" name="Group 18"/>
          <p:cNvGrpSpPr>
            <a:grpSpLocks/>
          </p:cNvGrpSpPr>
          <p:nvPr/>
        </p:nvGrpSpPr>
        <p:grpSpPr bwMode="auto">
          <a:xfrm>
            <a:off x="220663" y="4826266"/>
            <a:ext cx="8643938" cy="276225"/>
            <a:chOff x="-13" y="0"/>
            <a:chExt cx="5445" cy="174"/>
          </a:xfrm>
        </p:grpSpPr>
        <p:sp>
          <p:nvSpPr>
            <p:cNvPr id="31767" name="Line 19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1768" name="Rectangle 20"/>
            <p:cNvSpPr>
              <a:spLocks/>
            </p:cNvSpPr>
            <p:nvPr/>
          </p:nvSpPr>
          <p:spPr bwMode="auto">
            <a:xfrm>
              <a:off x="-13" y="0"/>
              <a:ext cx="2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cs typeface="Arial" charset="0"/>
                  <a:sym typeface="Arial" charset="0"/>
                </a:rPr>
                <a:t>2</a:t>
              </a:r>
              <a:r>
                <a:rPr lang="en-US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%</a:t>
              </a:r>
            </a:p>
          </p:txBody>
        </p:sp>
      </p:grpSp>
      <p:sp>
        <p:nvSpPr>
          <p:cNvPr id="48" name="Line 15"/>
          <p:cNvSpPr>
            <a:spLocks noChangeShapeType="1"/>
          </p:cNvSpPr>
          <p:nvPr/>
        </p:nvSpPr>
        <p:spPr bwMode="auto">
          <a:xfrm>
            <a:off x="762000" y="3124200"/>
            <a:ext cx="8077201" cy="1588"/>
          </a:xfrm>
          <a:prstGeom prst="line">
            <a:avLst/>
          </a:prstGeom>
          <a:noFill/>
          <a:ln w="63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9" name="Line 15"/>
          <p:cNvSpPr>
            <a:spLocks noChangeShapeType="1"/>
          </p:cNvSpPr>
          <p:nvPr/>
        </p:nvSpPr>
        <p:spPr bwMode="auto">
          <a:xfrm>
            <a:off x="762000" y="4343400"/>
            <a:ext cx="8077201" cy="1588"/>
          </a:xfrm>
          <a:prstGeom prst="line">
            <a:avLst/>
          </a:prstGeom>
          <a:noFill/>
          <a:ln w="63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0" name="Line 15"/>
          <p:cNvSpPr>
            <a:spLocks noChangeShapeType="1"/>
          </p:cNvSpPr>
          <p:nvPr/>
        </p:nvSpPr>
        <p:spPr bwMode="auto">
          <a:xfrm>
            <a:off x="762000" y="5638800"/>
            <a:ext cx="8077201" cy="1588"/>
          </a:xfrm>
          <a:prstGeom prst="line">
            <a:avLst/>
          </a:prstGeom>
          <a:noFill/>
          <a:ln w="63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55" name="Rectangle 12"/>
          <p:cNvSpPr>
            <a:spLocks/>
          </p:cNvSpPr>
          <p:nvPr/>
        </p:nvSpPr>
        <p:spPr bwMode="auto">
          <a:xfrm>
            <a:off x="609600" y="152400"/>
            <a:ext cx="8178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 charset="0"/>
                <a:sym typeface="Arial" charset="0"/>
              </a:rPr>
              <a:t>Pass Rates in 101 by Accuplacer Score 2007-2013</a:t>
            </a:r>
          </a:p>
        </p:txBody>
      </p:sp>
      <p:sp>
        <p:nvSpPr>
          <p:cNvPr id="31756" name="Line 13"/>
          <p:cNvSpPr>
            <a:spLocks noChangeShapeType="1"/>
          </p:cNvSpPr>
          <p:nvPr/>
        </p:nvSpPr>
        <p:spPr bwMode="auto">
          <a:xfrm rot="10800000" flipH="1">
            <a:off x="785813" y="1676399"/>
            <a:ext cx="0" cy="47643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6" name="Rectangle 23"/>
          <p:cNvSpPr>
            <a:spLocks/>
          </p:cNvSpPr>
          <p:nvPr/>
        </p:nvSpPr>
        <p:spPr bwMode="auto">
          <a:xfrm>
            <a:off x="6187442" y="1310719"/>
            <a:ext cx="327332" cy="284163"/>
          </a:xfrm>
          <a:prstGeom prst="rect">
            <a:avLst/>
          </a:prstGeom>
          <a:solidFill>
            <a:srgbClr val="8BBB1E"/>
          </a:solidFill>
          <a:ln w="9525" cap="flat">
            <a:solidFill>
              <a:srgbClr val="8FB2C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Gill Sans" charset="0"/>
              <a:ea typeface="ＭＳ Ｐゴシック" charset="-128"/>
              <a:cs typeface="ＭＳ Ｐゴシック" charset="-128"/>
              <a:sym typeface="Gill Sans" charset="0"/>
            </a:endParaRPr>
          </a:p>
        </p:txBody>
      </p:sp>
      <p:sp>
        <p:nvSpPr>
          <p:cNvPr id="37" name="Rectangle 17"/>
          <p:cNvSpPr>
            <a:spLocks/>
          </p:cNvSpPr>
          <p:nvPr/>
        </p:nvSpPr>
        <p:spPr bwMode="auto">
          <a:xfrm>
            <a:off x="6172200" y="1676400"/>
            <a:ext cx="327332" cy="269875"/>
          </a:xfrm>
          <a:prstGeom prst="rect">
            <a:avLst/>
          </a:prstGeom>
          <a:solidFill>
            <a:srgbClr val="615CB0"/>
          </a:solidFill>
          <a:ln w="9525" cap="flat">
            <a:solidFill>
              <a:srgbClr val="8FB2C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Gill Sans" charset="0"/>
              <a:ea typeface="ＭＳ Ｐゴシック" charset="-128"/>
              <a:cs typeface="ＭＳ Ｐゴシック" charset="-128"/>
              <a:sym typeface="Gill San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6607" y="1310719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traditional </a:t>
            </a:r>
            <a:r>
              <a:rPr lang="en-US" sz="1800" dirty="0" err="1"/>
              <a:t>dev</a:t>
            </a:r>
            <a:r>
              <a:rPr lang="en-US" sz="1800" dirty="0"/>
              <a:t> writing</a:t>
            </a:r>
          </a:p>
        </p:txBody>
      </p:sp>
      <p:sp>
        <p:nvSpPr>
          <p:cNvPr id="70" name="Rectangle 26"/>
          <p:cNvSpPr>
            <a:spLocks/>
          </p:cNvSpPr>
          <p:nvPr/>
        </p:nvSpPr>
        <p:spPr bwMode="auto">
          <a:xfrm>
            <a:off x="2057400" y="6199094"/>
            <a:ext cx="6970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58-69</a:t>
            </a:r>
          </a:p>
        </p:txBody>
      </p:sp>
      <p:sp>
        <p:nvSpPr>
          <p:cNvPr id="71" name="Rectangle 26"/>
          <p:cNvSpPr>
            <a:spLocks/>
          </p:cNvSpPr>
          <p:nvPr/>
        </p:nvSpPr>
        <p:spPr bwMode="auto">
          <a:xfrm>
            <a:off x="6400800" y="6199094"/>
            <a:ext cx="6970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/>
                <a:cs typeface="Gill Sans" charset="0"/>
              </a:rPr>
              <a:t>80-8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05600" y="1600200"/>
            <a:ext cx="56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ALP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6096000"/>
            <a:ext cx="1828800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dirty="0"/>
              <a:t>Accuplacer</a:t>
            </a:r>
          </a:p>
          <a:p>
            <a:pPr>
              <a:lnSpc>
                <a:spcPct val="70000"/>
              </a:lnSpc>
            </a:pPr>
            <a:r>
              <a:rPr lang="en-US" sz="2400" dirty="0"/>
              <a:t>Scores:</a:t>
            </a:r>
          </a:p>
        </p:txBody>
      </p:sp>
      <p:sp>
        <p:nvSpPr>
          <p:cNvPr id="46" name="Rectangle 26"/>
          <p:cNvSpPr>
            <a:spLocks/>
          </p:cNvSpPr>
          <p:nvPr/>
        </p:nvSpPr>
        <p:spPr bwMode="auto">
          <a:xfrm>
            <a:off x="4267200" y="6199094"/>
            <a:ext cx="6970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70-79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828801" y="4191000"/>
            <a:ext cx="4806662" cy="1969025"/>
            <a:chOff x="1828801" y="4191000"/>
            <a:chExt cx="4806662" cy="1969025"/>
          </a:xfrm>
        </p:grpSpPr>
        <p:grpSp>
          <p:nvGrpSpPr>
            <p:cNvPr id="5" name="Group 4"/>
            <p:cNvGrpSpPr/>
            <p:nvPr/>
          </p:nvGrpSpPr>
          <p:grpSpPr>
            <a:xfrm>
              <a:off x="1828801" y="4648200"/>
              <a:ext cx="457200" cy="1511825"/>
              <a:chOff x="1828801" y="4648200"/>
              <a:chExt cx="457200" cy="1511825"/>
            </a:xfrm>
          </p:grpSpPr>
          <p:sp>
            <p:nvSpPr>
              <p:cNvPr id="53" name="Rectangle 23"/>
              <p:cNvSpPr>
                <a:spLocks/>
              </p:cNvSpPr>
              <p:nvPr/>
            </p:nvSpPr>
            <p:spPr bwMode="auto">
              <a:xfrm>
                <a:off x="1828801" y="4648200"/>
                <a:ext cx="457200" cy="1465373"/>
              </a:xfrm>
              <a:prstGeom prst="rect">
                <a:avLst/>
              </a:prstGeom>
              <a:solidFill>
                <a:srgbClr val="6FAC27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chemeClr val="bg1"/>
                    </a:solidFill>
                    <a:ea typeface="ＭＳ Ｐゴシック" charset="-128"/>
                    <a:cs typeface="ＭＳ Ｐゴシック" charset="-128"/>
                    <a:sym typeface="Gill Sans" charset="0"/>
                  </a:rPr>
                  <a:t>25</a:t>
                </a:r>
                <a:r>
                  <a:rPr lang="en-US" sz="1800" dirty="0">
                    <a:solidFill>
                      <a:schemeClr val="bg1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rPr>
                  <a:t>%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 rot="16200000">
                <a:off x="1554188" y="5477435"/>
                <a:ext cx="995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n = 1855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038599" y="4343400"/>
              <a:ext cx="457201" cy="1804674"/>
              <a:chOff x="4038599" y="4343400"/>
              <a:chExt cx="457201" cy="1804674"/>
            </a:xfrm>
          </p:grpSpPr>
          <p:sp>
            <p:nvSpPr>
              <p:cNvPr id="39" name="Rectangle 23"/>
              <p:cNvSpPr>
                <a:spLocks/>
              </p:cNvSpPr>
              <p:nvPr/>
            </p:nvSpPr>
            <p:spPr bwMode="auto">
              <a:xfrm>
                <a:off x="4038599" y="4343400"/>
                <a:ext cx="457201" cy="1770173"/>
              </a:xfrm>
              <a:prstGeom prst="rect">
                <a:avLst/>
              </a:prstGeom>
              <a:solidFill>
                <a:srgbClr val="6FAC27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chemeClr val="bg1"/>
                    </a:solidFill>
                    <a:ea typeface="ＭＳ Ｐゴシック" charset="-128"/>
                    <a:cs typeface="ＭＳ Ｐゴシック" charset="-128"/>
                    <a:sym typeface="Gill Sans" charset="0"/>
                  </a:rPr>
                  <a:t>29</a:t>
                </a:r>
                <a:r>
                  <a:rPr lang="en-US" sz="1800" dirty="0">
                    <a:solidFill>
                      <a:schemeClr val="bg1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rPr>
                  <a:t>%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rot="16200000">
                <a:off x="3783414" y="5465484"/>
                <a:ext cx="995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n = 2501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248401" y="4191000"/>
              <a:ext cx="387062" cy="1960063"/>
              <a:chOff x="6248401" y="4191000"/>
              <a:chExt cx="387062" cy="1960063"/>
            </a:xfrm>
          </p:grpSpPr>
          <p:sp>
            <p:nvSpPr>
              <p:cNvPr id="67" name="Rectangle 23"/>
              <p:cNvSpPr>
                <a:spLocks/>
              </p:cNvSpPr>
              <p:nvPr/>
            </p:nvSpPr>
            <p:spPr bwMode="auto">
              <a:xfrm>
                <a:off x="6248401" y="4191000"/>
                <a:ext cx="380999" cy="1922573"/>
              </a:xfrm>
              <a:prstGeom prst="rect">
                <a:avLst/>
              </a:prstGeom>
              <a:solidFill>
                <a:srgbClr val="6FAC27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800" dirty="0">
                    <a:solidFill>
                      <a:schemeClr val="bg1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rPr>
                  <a:t>33%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 rot="16200000">
                <a:off x="5952873" y="5468473"/>
                <a:ext cx="995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n = 2771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2362200" y="2057400"/>
            <a:ext cx="4724400" cy="4084269"/>
            <a:chOff x="2362200" y="2057400"/>
            <a:chExt cx="4724400" cy="4084269"/>
          </a:xfrm>
        </p:grpSpPr>
        <p:grpSp>
          <p:nvGrpSpPr>
            <p:cNvPr id="9" name="Group 8"/>
            <p:cNvGrpSpPr/>
            <p:nvPr/>
          </p:nvGrpSpPr>
          <p:grpSpPr>
            <a:xfrm>
              <a:off x="2362200" y="2895600"/>
              <a:ext cx="380999" cy="3246069"/>
              <a:chOff x="2362200" y="2895600"/>
              <a:chExt cx="380999" cy="3246069"/>
            </a:xfrm>
          </p:grpSpPr>
          <p:sp>
            <p:nvSpPr>
              <p:cNvPr id="52" name="Rectangle 17"/>
              <p:cNvSpPr>
                <a:spLocks/>
              </p:cNvSpPr>
              <p:nvPr/>
            </p:nvSpPr>
            <p:spPr bwMode="auto">
              <a:xfrm>
                <a:off x="2362200" y="2895600"/>
                <a:ext cx="380999" cy="3217973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rPr>
                  <a:t>54</a:t>
                </a:r>
                <a:r>
                  <a:rPr lang="en-US" sz="1800" dirty="0">
                    <a:solidFill>
                      <a:srgbClr val="FFFFFF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rPr>
                  <a:t>%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16200000">
                <a:off x="2107440" y="5517576"/>
                <a:ext cx="8788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n = 470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572000" y="2286000"/>
              <a:ext cx="381000" cy="3848401"/>
              <a:chOff x="4572000" y="2286000"/>
              <a:chExt cx="381000" cy="3848401"/>
            </a:xfrm>
          </p:grpSpPr>
          <p:sp>
            <p:nvSpPr>
              <p:cNvPr id="40" name="Rectangle 17"/>
              <p:cNvSpPr>
                <a:spLocks/>
              </p:cNvSpPr>
              <p:nvPr/>
            </p:nvSpPr>
            <p:spPr bwMode="auto">
              <a:xfrm>
                <a:off x="4572000" y="2286000"/>
                <a:ext cx="381000" cy="3827573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rPr>
                  <a:t>62</a:t>
                </a:r>
                <a:r>
                  <a:rPr lang="en-US" sz="1800" dirty="0">
                    <a:solidFill>
                      <a:srgbClr val="FFFFFF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rPr>
                  <a:t>%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 rot="16200000">
                <a:off x="4320029" y="5510308"/>
                <a:ext cx="8788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n = 734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705600" y="2057400"/>
              <a:ext cx="381000" cy="4078721"/>
              <a:chOff x="6705600" y="2209800"/>
              <a:chExt cx="381000" cy="3926321"/>
            </a:xfrm>
          </p:grpSpPr>
          <p:sp>
            <p:nvSpPr>
              <p:cNvPr id="66" name="Rectangle 17"/>
              <p:cNvSpPr>
                <a:spLocks/>
              </p:cNvSpPr>
              <p:nvPr/>
            </p:nvSpPr>
            <p:spPr bwMode="auto">
              <a:xfrm>
                <a:off x="6705600" y="2209800"/>
                <a:ext cx="381000" cy="3903773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rPr>
                  <a:t>65</a:t>
                </a:r>
                <a:r>
                  <a:rPr lang="en-US" sz="1800" dirty="0">
                    <a:solidFill>
                      <a:srgbClr val="FFFFFF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rPr>
                  <a:t>%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 rot="16200000">
                <a:off x="6401108" y="5453531"/>
                <a:ext cx="995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n = 1056</a:t>
                </a:r>
              </a:p>
            </p:txBody>
          </p:sp>
        </p:grpSp>
      </p:grpSp>
      <p:sp>
        <p:nvSpPr>
          <p:cNvPr id="31764" name="Line 27"/>
          <p:cNvSpPr>
            <a:spLocks noChangeShapeType="1"/>
          </p:cNvSpPr>
          <p:nvPr/>
        </p:nvSpPr>
        <p:spPr bwMode="auto">
          <a:xfrm>
            <a:off x="457200" y="6122894"/>
            <a:ext cx="8382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72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"/>
          <p:cNvGrpSpPr>
            <a:grpSpLocks/>
          </p:cNvGrpSpPr>
          <p:nvPr/>
        </p:nvGrpSpPr>
        <p:grpSpPr bwMode="auto">
          <a:xfrm>
            <a:off x="273050" y="3581666"/>
            <a:ext cx="8578851" cy="276225"/>
            <a:chOff x="28" y="0"/>
            <a:chExt cx="5404" cy="174"/>
          </a:xfrm>
        </p:grpSpPr>
        <p:sp>
          <p:nvSpPr>
            <p:cNvPr id="31771" name="Line 2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1772" name="Rectangle 3"/>
            <p:cNvSpPr>
              <a:spLocks/>
            </p:cNvSpPr>
            <p:nvPr/>
          </p:nvSpPr>
          <p:spPr bwMode="auto">
            <a:xfrm>
              <a:off x="28" y="0"/>
              <a:ext cx="2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4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0%</a:t>
              </a:r>
            </a:p>
          </p:txBody>
        </p:sp>
      </p:grpSp>
      <p:grpSp>
        <p:nvGrpSpPr>
          <p:cNvPr id="31759" name="Group 18"/>
          <p:cNvGrpSpPr>
            <a:grpSpLocks/>
          </p:cNvGrpSpPr>
          <p:nvPr/>
        </p:nvGrpSpPr>
        <p:grpSpPr bwMode="auto">
          <a:xfrm>
            <a:off x="220663" y="4826266"/>
            <a:ext cx="8643938" cy="276225"/>
            <a:chOff x="-13" y="0"/>
            <a:chExt cx="5445" cy="174"/>
          </a:xfrm>
        </p:grpSpPr>
        <p:sp>
          <p:nvSpPr>
            <p:cNvPr id="31767" name="Line 19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1768" name="Rectangle 20"/>
            <p:cNvSpPr>
              <a:spLocks/>
            </p:cNvSpPr>
            <p:nvPr/>
          </p:nvSpPr>
          <p:spPr bwMode="auto">
            <a:xfrm>
              <a:off x="-13" y="0"/>
              <a:ext cx="2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cs typeface="Arial" charset="0"/>
                  <a:sym typeface="Arial" charset="0"/>
                </a:rPr>
                <a:t>2</a:t>
              </a:r>
              <a:r>
                <a:rPr lang="en-US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%</a:t>
              </a:r>
            </a:p>
          </p:txBody>
        </p:sp>
      </p:grpSp>
      <p:sp>
        <p:nvSpPr>
          <p:cNvPr id="48" name="Line 15"/>
          <p:cNvSpPr>
            <a:spLocks noChangeShapeType="1"/>
          </p:cNvSpPr>
          <p:nvPr/>
        </p:nvSpPr>
        <p:spPr bwMode="auto">
          <a:xfrm>
            <a:off x="762000" y="3124200"/>
            <a:ext cx="8077201" cy="1588"/>
          </a:xfrm>
          <a:prstGeom prst="line">
            <a:avLst/>
          </a:prstGeom>
          <a:noFill/>
          <a:ln w="63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9" name="Line 15"/>
          <p:cNvSpPr>
            <a:spLocks noChangeShapeType="1"/>
          </p:cNvSpPr>
          <p:nvPr/>
        </p:nvSpPr>
        <p:spPr bwMode="auto">
          <a:xfrm>
            <a:off x="762000" y="4343400"/>
            <a:ext cx="8077201" cy="1588"/>
          </a:xfrm>
          <a:prstGeom prst="line">
            <a:avLst/>
          </a:prstGeom>
          <a:noFill/>
          <a:ln w="63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3200400"/>
            <a:ext cx="28194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757" name="Group 14"/>
          <p:cNvGrpSpPr>
            <a:grpSpLocks/>
          </p:cNvGrpSpPr>
          <p:nvPr/>
        </p:nvGrpSpPr>
        <p:grpSpPr bwMode="auto">
          <a:xfrm>
            <a:off x="246063" y="2337066"/>
            <a:ext cx="8580439" cy="276225"/>
            <a:chOff x="27" y="0"/>
            <a:chExt cx="5405" cy="174"/>
          </a:xfrm>
        </p:grpSpPr>
        <p:sp>
          <p:nvSpPr>
            <p:cNvPr id="31769" name="Line 15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1770" name="Rectangle 16"/>
            <p:cNvSpPr>
              <a:spLocks/>
            </p:cNvSpPr>
            <p:nvPr/>
          </p:nvSpPr>
          <p:spPr bwMode="auto">
            <a:xfrm>
              <a:off x="27" y="0"/>
              <a:ext cx="2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60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%</a:t>
              </a:r>
            </a:p>
          </p:txBody>
        </p:sp>
      </p:grpSp>
      <p:sp>
        <p:nvSpPr>
          <p:cNvPr id="50" name="Line 15"/>
          <p:cNvSpPr>
            <a:spLocks noChangeShapeType="1"/>
          </p:cNvSpPr>
          <p:nvPr/>
        </p:nvSpPr>
        <p:spPr bwMode="auto">
          <a:xfrm>
            <a:off x="762000" y="5638800"/>
            <a:ext cx="8077201" cy="1588"/>
          </a:xfrm>
          <a:prstGeom prst="line">
            <a:avLst/>
          </a:prstGeom>
          <a:noFill/>
          <a:ln w="63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55" name="Rectangle 12"/>
          <p:cNvSpPr>
            <a:spLocks/>
          </p:cNvSpPr>
          <p:nvPr/>
        </p:nvSpPr>
        <p:spPr bwMode="auto">
          <a:xfrm>
            <a:off x="609600" y="152400"/>
            <a:ext cx="8178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 charset="0"/>
                <a:sym typeface="Arial" charset="0"/>
              </a:rPr>
              <a:t>Pass Rates in 101 by Accuplacer Score 2007-2013</a:t>
            </a:r>
          </a:p>
        </p:txBody>
      </p:sp>
      <p:sp>
        <p:nvSpPr>
          <p:cNvPr id="31756" name="Line 13"/>
          <p:cNvSpPr>
            <a:spLocks noChangeShapeType="1"/>
          </p:cNvSpPr>
          <p:nvPr/>
        </p:nvSpPr>
        <p:spPr bwMode="auto">
          <a:xfrm rot="10800000" flipH="1">
            <a:off x="785813" y="1676399"/>
            <a:ext cx="0" cy="47643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6" name="Rectangle 23"/>
          <p:cNvSpPr>
            <a:spLocks/>
          </p:cNvSpPr>
          <p:nvPr/>
        </p:nvSpPr>
        <p:spPr bwMode="auto">
          <a:xfrm>
            <a:off x="6187442" y="1310719"/>
            <a:ext cx="327332" cy="284163"/>
          </a:xfrm>
          <a:prstGeom prst="rect">
            <a:avLst/>
          </a:prstGeom>
          <a:solidFill>
            <a:srgbClr val="8BBB1E"/>
          </a:solidFill>
          <a:ln w="9525" cap="flat">
            <a:solidFill>
              <a:srgbClr val="8FB2C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Gill Sans" charset="0"/>
              <a:ea typeface="ＭＳ Ｐゴシック" charset="-128"/>
              <a:cs typeface="ＭＳ Ｐゴシック" charset="-128"/>
              <a:sym typeface="Gill Sans" charset="0"/>
            </a:endParaRPr>
          </a:p>
        </p:txBody>
      </p:sp>
      <p:sp>
        <p:nvSpPr>
          <p:cNvPr id="37" name="Rectangle 17"/>
          <p:cNvSpPr>
            <a:spLocks/>
          </p:cNvSpPr>
          <p:nvPr/>
        </p:nvSpPr>
        <p:spPr bwMode="auto">
          <a:xfrm>
            <a:off x="6172200" y="1676400"/>
            <a:ext cx="327332" cy="269875"/>
          </a:xfrm>
          <a:prstGeom prst="rect">
            <a:avLst/>
          </a:prstGeom>
          <a:solidFill>
            <a:srgbClr val="615CB0"/>
          </a:solidFill>
          <a:ln w="9525" cap="flat">
            <a:solidFill>
              <a:srgbClr val="8FB2C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Gill Sans" charset="0"/>
              <a:ea typeface="ＭＳ Ｐゴシック" charset="-128"/>
              <a:cs typeface="ＭＳ Ｐゴシック" charset="-128"/>
              <a:sym typeface="Gill San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6607" y="1310719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traditional </a:t>
            </a:r>
            <a:r>
              <a:rPr lang="en-US" sz="1800" dirty="0" err="1"/>
              <a:t>dev</a:t>
            </a:r>
            <a:r>
              <a:rPr lang="en-US" sz="1800" dirty="0"/>
              <a:t> writing</a:t>
            </a:r>
          </a:p>
        </p:txBody>
      </p:sp>
      <p:sp>
        <p:nvSpPr>
          <p:cNvPr id="70" name="Rectangle 26"/>
          <p:cNvSpPr>
            <a:spLocks/>
          </p:cNvSpPr>
          <p:nvPr/>
        </p:nvSpPr>
        <p:spPr bwMode="auto">
          <a:xfrm>
            <a:off x="2057400" y="6199094"/>
            <a:ext cx="6970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58-69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05600" y="1600200"/>
            <a:ext cx="56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ALP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6096000"/>
            <a:ext cx="1828800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dirty="0"/>
              <a:t>Accuplacer</a:t>
            </a:r>
          </a:p>
          <a:p>
            <a:pPr>
              <a:lnSpc>
                <a:spcPct val="70000"/>
              </a:lnSpc>
            </a:pPr>
            <a:r>
              <a:rPr lang="en-US" sz="2400" dirty="0"/>
              <a:t>Scores: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28801" y="4648200"/>
            <a:ext cx="457200" cy="1511825"/>
            <a:chOff x="1828801" y="4648200"/>
            <a:chExt cx="457200" cy="1511825"/>
          </a:xfrm>
        </p:grpSpPr>
        <p:sp>
          <p:nvSpPr>
            <p:cNvPr id="53" name="Rectangle 23"/>
            <p:cNvSpPr>
              <a:spLocks/>
            </p:cNvSpPr>
            <p:nvPr/>
          </p:nvSpPr>
          <p:spPr bwMode="auto">
            <a:xfrm>
              <a:off x="1828801" y="4648200"/>
              <a:ext cx="457200" cy="1465373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  <a:ea typeface="ＭＳ Ｐゴシック" charset="-128"/>
                  <a:cs typeface="ＭＳ Ｐゴシック" charset="-128"/>
                  <a:sym typeface="Gill Sans" charset="0"/>
                </a:rPr>
                <a:t>25</a:t>
              </a:r>
              <a:r>
                <a:rPr lang="en-US" sz="1800" dirty="0">
                  <a:solidFill>
                    <a:schemeClr val="bg1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%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 rot="16200000">
              <a:off x="1554188" y="5477435"/>
              <a:ext cx="995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n = 1855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62200" y="2895600"/>
            <a:ext cx="392215" cy="3246069"/>
            <a:chOff x="2362200" y="2895600"/>
            <a:chExt cx="392215" cy="3246069"/>
          </a:xfrm>
        </p:grpSpPr>
        <p:sp>
          <p:nvSpPr>
            <p:cNvPr id="52" name="Rectangle 17"/>
            <p:cNvSpPr>
              <a:spLocks/>
            </p:cNvSpPr>
            <p:nvPr/>
          </p:nvSpPr>
          <p:spPr bwMode="auto">
            <a:xfrm>
              <a:off x="2362200" y="2895600"/>
              <a:ext cx="392215" cy="3217973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54</a:t>
              </a:r>
              <a:r>
                <a:rPr lang="en-US" sz="18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%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16200000">
              <a:off x="2107440" y="5517576"/>
              <a:ext cx="878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n = 470</a:t>
              </a:r>
            </a:p>
          </p:txBody>
        </p:sp>
      </p:grpSp>
      <p:sp>
        <p:nvSpPr>
          <p:cNvPr id="31764" name="Line 27"/>
          <p:cNvSpPr>
            <a:spLocks noChangeShapeType="1"/>
          </p:cNvSpPr>
          <p:nvPr/>
        </p:nvSpPr>
        <p:spPr bwMode="auto">
          <a:xfrm>
            <a:off x="457200" y="6122894"/>
            <a:ext cx="8382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1000" y="327660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.54 X 470 = 254 students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91000" y="388620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.25 X 470 = 118 students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46518" y="4419600"/>
            <a:ext cx="151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136 students</a:t>
            </a:r>
          </a:p>
        </p:txBody>
      </p:sp>
    </p:spTree>
    <p:extLst>
      <p:ext uri="{BB962C8B-B14F-4D97-AF65-F5344CB8AC3E}">
        <p14:creationId xmlns:p14="http://schemas.microsoft.com/office/powerpoint/2010/main" val="12160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7391400" cy="509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is the problem?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is ALP?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results has ALP produced?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 What are other co-</a:t>
            </a:r>
            <a:r>
              <a:rPr lang="en-US" sz="3200" dirty="0" err="1">
                <a:cs typeface="Arial" charset="0"/>
                <a:sym typeface="Arial" charset="0"/>
              </a:rPr>
              <a:t>req</a:t>
            </a:r>
            <a:r>
              <a:rPr lang="en-US" sz="3200" dirty="0">
                <a:cs typeface="Arial" charset="0"/>
                <a:sym typeface="Arial" charset="0"/>
              </a:rPr>
              <a:t> options?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about the cost?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about scaling up?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to do about pedagogy and faculty development</a:t>
            </a: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1905000" y="2133600"/>
            <a:ext cx="5486400" cy="533400"/>
          </a:xfrm>
          <a:prstGeom prst="rect">
            <a:avLst/>
          </a:prstGeom>
          <a:solidFill>
            <a:srgbClr val="615CB0">
              <a:alpha val="49803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Overview of Presentation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3.33333E-6 0.09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657600" y="228600"/>
            <a:ext cx="1605337" cy="2672137"/>
            <a:chOff x="3657600" y="228600"/>
            <a:chExt cx="1605337" cy="2672137"/>
          </a:xfrm>
        </p:grpSpPr>
        <p:grpSp>
          <p:nvGrpSpPr>
            <p:cNvPr id="85" name="Group 84"/>
            <p:cNvGrpSpPr/>
            <p:nvPr/>
          </p:nvGrpSpPr>
          <p:grpSpPr>
            <a:xfrm>
              <a:off x="3657600" y="914400"/>
              <a:ext cx="533400" cy="1435101"/>
              <a:chOff x="381000" y="3479800"/>
              <a:chExt cx="533400" cy="1435101"/>
            </a:xfrm>
          </p:grpSpPr>
          <p:sp>
            <p:nvSpPr>
              <p:cNvPr id="86" name="Line 14"/>
              <p:cNvSpPr>
                <a:spLocks noChangeShapeType="1"/>
              </p:cNvSpPr>
              <p:nvPr/>
            </p:nvSpPr>
            <p:spPr bwMode="auto">
              <a:xfrm flipH="1">
                <a:off x="544316" y="4914901"/>
                <a:ext cx="370084" cy="0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7" name="Line 6"/>
              <p:cNvSpPr>
                <a:spLocks noChangeShapeType="1"/>
              </p:cNvSpPr>
              <p:nvPr/>
            </p:nvSpPr>
            <p:spPr bwMode="auto">
              <a:xfrm>
                <a:off x="381000" y="3505200"/>
                <a:ext cx="457200" cy="1588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8" name="Line 7"/>
              <p:cNvSpPr>
                <a:spLocks noChangeShapeType="1"/>
              </p:cNvSpPr>
              <p:nvPr/>
            </p:nvSpPr>
            <p:spPr bwMode="auto">
              <a:xfrm>
                <a:off x="542728" y="3479800"/>
                <a:ext cx="1588" cy="1435101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038600" y="228600"/>
              <a:ext cx="1224337" cy="1224337"/>
              <a:chOff x="4038600" y="304800"/>
              <a:chExt cx="1224337" cy="1224337"/>
            </a:xfrm>
          </p:grpSpPr>
          <p:sp>
            <p:nvSpPr>
              <p:cNvPr id="108" name="Rectangle 2"/>
              <p:cNvSpPr>
                <a:spLocks/>
              </p:cNvSpPr>
              <p:nvPr/>
            </p:nvSpPr>
            <p:spPr bwMode="auto">
              <a:xfrm>
                <a:off x="4038600" y="304800"/>
                <a:ext cx="1224337" cy="1224337"/>
              </a:xfrm>
              <a:prstGeom prst="rect">
                <a:avLst/>
              </a:prstGeom>
              <a:solidFill>
                <a:srgbClr val="6FAC27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5" name="Rectangle 10"/>
              <p:cNvSpPr>
                <a:spLocks/>
              </p:cNvSpPr>
              <p:nvPr/>
            </p:nvSpPr>
            <p:spPr bwMode="auto">
              <a:xfrm>
                <a:off x="4038600" y="381000"/>
                <a:ext cx="1219200" cy="984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passed</a:t>
                </a:r>
              </a:p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ENG 052</a:t>
                </a:r>
              </a:p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3604</a:t>
                </a:r>
              </a:p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65%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038600" y="1676400"/>
              <a:ext cx="1224337" cy="1224337"/>
              <a:chOff x="4114800" y="1676400"/>
              <a:chExt cx="1224337" cy="1224337"/>
            </a:xfrm>
          </p:grpSpPr>
          <p:sp>
            <p:nvSpPr>
              <p:cNvPr id="110" name="Rectangle 2"/>
              <p:cNvSpPr>
                <a:spLocks/>
              </p:cNvSpPr>
              <p:nvPr/>
            </p:nvSpPr>
            <p:spPr bwMode="auto">
              <a:xfrm>
                <a:off x="4114800" y="1676400"/>
                <a:ext cx="1224337" cy="1224337"/>
              </a:xfrm>
              <a:prstGeom prst="rect">
                <a:avLst/>
              </a:prstGeom>
              <a:solidFill>
                <a:srgbClr val="6FAC27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3" name="Rectangle 13"/>
              <p:cNvSpPr>
                <a:spLocks/>
              </p:cNvSpPr>
              <p:nvPr/>
            </p:nvSpPr>
            <p:spPr bwMode="auto">
              <a:xfrm>
                <a:off x="4114800" y="1752600"/>
                <a:ext cx="1203325" cy="984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  did not pass       </a:t>
                </a:r>
              </a:p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ENG 052</a:t>
                </a:r>
              </a:p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1941</a:t>
                </a:r>
              </a:p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35%</a:t>
                </a:r>
              </a:p>
            </p:txBody>
          </p:sp>
        </p:grpSp>
      </p:grpSp>
      <p:sp>
        <p:nvSpPr>
          <p:cNvPr id="31748" name="Line 45"/>
          <p:cNvSpPr>
            <a:spLocks noChangeShapeType="1"/>
          </p:cNvSpPr>
          <p:nvPr/>
        </p:nvSpPr>
        <p:spPr bwMode="auto">
          <a:xfrm>
            <a:off x="355600" y="3378200"/>
            <a:ext cx="8077200" cy="1588"/>
          </a:xfrm>
          <a:prstGeom prst="line">
            <a:avLst/>
          </a:prstGeom>
          <a:noFill/>
          <a:ln w="38100">
            <a:solidFill>
              <a:srgbClr val="615CB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438400" y="228600"/>
            <a:ext cx="1224337" cy="1230313"/>
            <a:chOff x="2438400" y="304800"/>
            <a:chExt cx="1224337" cy="1230313"/>
          </a:xfrm>
        </p:grpSpPr>
        <p:sp>
          <p:nvSpPr>
            <p:cNvPr id="107" name="Rectangle 2"/>
            <p:cNvSpPr>
              <a:spLocks/>
            </p:cNvSpPr>
            <p:nvPr/>
          </p:nvSpPr>
          <p:spPr bwMode="auto">
            <a:xfrm>
              <a:off x="2438400" y="304800"/>
              <a:ext cx="1224337" cy="1224337"/>
            </a:xfrm>
            <a:prstGeom prst="rect">
              <a:avLst/>
            </a:prstGeom>
            <a:solidFill>
              <a:srgbClr val="6FAC27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5" name="Rectangle 3"/>
            <p:cNvSpPr>
              <a:spLocks/>
            </p:cNvSpPr>
            <p:nvPr/>
          </p:nvSpPr>
          <p:spPr bwMode="auto">
            <a:xfrm>
              <a:off x="2438400" y="304800"/>
              <a:ext cx="1219199" cy="1230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  <a:sym typeface="Arial" charset="0"/>
                </a:rPr>
                <a:t>took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  <a:sym typeface="Arial" charset="0"/>
                </a:rPr>
                <a:t>ENG 052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  <a:sym typeface="Arial" charset="0"/>
                </a:rPr>
                <a:t>Fa07-Fa10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5545 </a:t>
              </a:r>
              <a:endParaRPr lang="en-US" sz="160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  <a:sym typeface="Arial" charset="0"/>
              </a:endParaRPr>
            </a:p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  <a:sym typeface="Arial" charset="0"/>
                </a:rPr>
                <a:t>100%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57800" y="228600"/>
            <a:ext cx="1605337" cy="2678113"/>
            <a:chOff x="5257800" y="228600"/>
            <a:chExt cx="1605337" cy="2678113"/>
          </a:xfrm>
        </p:grpSpPr>
        <p:grpSp>
          <p:nvGrpSpPr>
            <p:cNvPr id="89" name="Group 88"/>
            <p:cNvGrpSpPr/>
            <p:nvPr/>
          </p:nvGrpSpPr>
          <p:grpSpPr>
            <a:xfrm>
              <a:off x="5257800" y="914400"/>
              <a:ext cx="533400" cy="1435101"/>
              <a:chOff x="381000" y="3479800"/>
              <a:chExt cx="533400" cy="1435101"/>
            </a:xfrm>
          </p:grpSpPr>
          <p:sp>
            <p:nvSpPr>
              <p:cNvPr id="90" name="Line 14"/>
              <p:cNvSpPr>
                <a:spLocks noChangeShapeType="1"/>
              </p:cNvSpPr>
              <p:nvPr/>
            </p:nvSpPr>
            <p:spPr bwMode="auto">
              <a:xfrm flipH="1">
                <a:off x="544316" y="4914901"/>
                <a:ext cx="370084" cy="0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1" name="Line 6"/>
              <p:cNvSpPr>
                <a:spLocks noChangeShapeType="1"/>
              </p:cNvSpPr>
              <p:nvPr/>
            </p:nvSpPr>
            <p:spPr bwMode="auto">
              <a:xfrm>
                <a:off x="381000" y="3505200"/>
                <a:ext cx="457200" cy="1588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2" name="Line 7"/>
              <p:cNvSpPr>
                <a:spLocks noChangeShapeType="1"/>
              </p:cNvSpPr>
              <p:nvPr/>
            </p:nvSpPr>
            <p:spPr bwMode="auto">
              <a:xfrm>
                <a:off x="542728" y="3479800"/>
                <a:ext cx="1588" cy="1435101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638800" y="228600"/>
              <a:ext cx="1224337" cy="1306513"/>
              <a:chOff x="5638800" y="228600"/>
              <a:chExt cx="1224337" cy="1306513"/>
            </a:xfrm>
          </p:grpSpPr>
          <p:sp>
            <p:nvSpPr>
              <p:cNvPr id="109" name="Rectangle 2"/>
              <p:cNvSpPr>
                <a:spLocks/>
              </p:cNvSpPr>
              <p:nvPr/>
            </p:nvSpPr>
            <p:spPr bwMode="auto">
              <a:xfrm>
                <a:off x="5638800" y="228600"/>
                <a:ext cx="1224337" cy="1224337"/>
              </a:xfrm>
              <a:prstGeom prst="rect">
                <a:avLst/>
              </a:prstGeom>
              <a:solidFill>
                <a:srgbClr val="6FAC27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5" name="Rectangle 18"/>
              <p:cNvSpPr>
                <a:spLocks/>
              </p:cNvSpPr>
              <p:nvPr/>
            </p:nvSpPr>
            <p:spPr bwMode="auto">
              <a:xfrm>
                <a:off x="5638800" y="304800"/>
                <a:ext cx="1219201" cy="1230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took</a:t>
                </a:r>
              </a:p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ENG 101</a:t>
                </a:r>
              </a:p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2661</a:t>
                </a:r>
              </a:p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48%</a:t>
                </a:r>
              </a:p>
              <a:p>
                <a:pPr algn="ctr">
                  <a:defRPr/>
                </a:pPr>
                <a:endParaRPr lang="en-US" sz="1600" dirty="0">
                  <a:latin typeface="+mn-lt"/>
                  <a:ea typeface="Arial" charset="0"/>
                  <a:cs typeface="Arial" charset="0"/>
                  <a:sym typeface="Arial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638800" y="1676400"/>
              <a:ext cx="1224337" cy="1230313"/>
              <a:chOff x="5638800" y="1676400"/>
              <a:chExt cx="1224337" cy="1230313"/>
            </a:xfrm>
          </p:grpSpPr>
          <p:sp>
            <p:nvSpPr>
              <p:cNvPr id="111" name="Rectangle 2"/>
              <p:cNvSpPr>
                <a:spLocks/>
              </p:cNvSpPr>
              <p:nvPr/>
            </p:nvSpPr>
            <p:spPr bwMode="auto">
              <a:xfrm>
                <a:off x="5638800" y="1676400"/>
                <a:ext cx="1224337" cy="1224337"/>
              </a:xfrm>
              <a:prstGeom prst="rect">
                <a:avLst/>
              </a:prstGeom>
              <a:solidFill>
                <a:srgbClr val="6FAC27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" name="Rectangle 21"/>
              <p:cNvSpPr>
                <a:spLocks/>
              </p:cNvSpPr>
              <p:nvPr/>
            </p:nvSpPr>
            <p:spPr bwMode="auto">
              <a:xfrm>
                <a:off x="5715000" y="1676400"/>
                <a:ext cx="1117601" cy="1230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took no</a:t>
                </a:r>
              </a:p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more writing</a:t>
                </a:r>
              </a:p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courses</a:t>
                </a:r>
              </a:p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943</a:t>
                </a:r>
              </a:p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17%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3657600" y="3709988"/>
            <a:ext cx="1605337" cy="2625725"/>
            <a:chOff x="3657600" y="3709988"/>
            <a:chExt cx="1605337" cy="2625725"/>
          </a:xfrm>
        </p:grpSpPr>
        <p:grpSp>
          <p:nvGrpSpPr>
            <p:cNvPr id="117" name="Group 116"/>
            <p:cNvGrpSpPr/>
            <p:nvPr/>
          </p:nvGrpSpPr>
          <p:grpSpPr>
            <a:xfrm>
              <a:off x="3657600" y="4267200"/>
              <a:ext cx="533400" cy="1435101"/>
              <a:chOff x="381000" y="3479800"/>
              <a:chExt cx="533400" cy="1435101"/>
            </a:xfrm>
          </p:grpSpPr>
          <p:sp>
            <p:nvSpPr>
              <p:cNvPr id="118" name="Line 14"/>
              <p:cNvSpPr>
                <a:spLocks noChangeShapeType="1"/>
              </p:cNvSpPr>
              <p:nvPr/>
            </p:nvSpPr>
            <p:spPr bwMode="auto">
              <a:xfrm flipH="1">
                <a:off x="544316" y="4914901"/>
                <a:ext cx="370084" cy="0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9" name="Line 6"/>
              <p:cNvSpPr>
                <a:spLocks noChangeShapeType="1"/>
              </p:cNvSpPr>
              <p:nvPr/>
            </p:nvSpPr>
            <p:spPr bwMode="auto">
              <a:xfrm>
                <a:off x="381000" y="3505200"/>
                <a:ext cx="457200" cy="1588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0" name="Line 7"/>
              <p:cNvSpPr>
                <a:spLocks noChangeShapeType="1"/>
              </p:cNvSpPr>
              <p:nvPr/>
            </p:nvSpPr>
            <p:spPr bwMode="auto">
              <a:xfrm>
                <a:off x="542728" y="3479800"/>
                <a:ext cx="1588" cy="1435101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038600" y="3709988"/>
              <a:ext cx="1224337" cy="1224337"/>
              <a:chOff x="3962400" y="3810000"/>
              <a:chExt cx="1224337" cy="1224337"/>
            </a:xfrm>
          </p:grpSpPr>
          <p:sp>
            <p:nvSpPr>
              <p:cNvPr id="113" name="Rectangle 2"/>
              <p:cNvSpPr>
                <a:spLocks/>
              </p:cNvSpPr>
              <p:nvPr/>
            </p:nvSpPr>
            <p:spPr bwMode="auto">
              <a:xfrm>
                <a:off x="3962400" y="3810000"/>
                <a:ext cx="1224337" cy="1224337"/>
              </a:xfrm>
              <a:prstGeom prst="rect">
                <a:avLst/>
              </a:prstGeom>
              <a:solidFill>
                <a:srgbClr val="6FAC27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779" name="Rectangle 39"/>
              <p:cNvSpPr>
                <a:spLocks/>
              </p:cNvSpPr>
              <p:nvPr/>
            </p:nvSpPr>
            <p:spPr bwMode="auto">
              <a:xfrm>
                <a:off x="4156075" y="3811588"/>
                <a:ext cx="844550" cy="984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passed</a:t>
                </a:r>
              </a:p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ENG 052</a:t>
                </a:r>
              </a:p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485</a:t>
                </a:r>
              </a:p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82%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038600" y="5095501"/>
              <a:ext cx="1224337" cy="1240212"/>
              <a:chOff x="4038600" y="5089525"/>
              <a:chExt cx="1224337" cy="1240212"/>
            </a:xfrm>
          </p:grpSpPr>
          <p:sp>
            <p:nvSpPr>
              <p:cNvPr id="116" name="Rectangle 2"/>
              <p:cNvSpPr>
                <a:spLocks/>
              </p:cNvSpPr>
              <p:nvPr/>
            </p:nvSpPr>
            <p:spPr bwMode="auto">
              <a:xfrm>
                <a:off x="4038600" y="5105400"/>
                <a:ext cx="1224337" cy="1224337"/>
              </a:xfrm>
              <a:prstGeom prst="rect">
                <a:avLst/>
              </a:prstGeom>
              <a:solidFill>
                <a:srgbClr val="6FAC27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777" name="Rectangle 42"/>
              <p:cNvSpPr>
                <a:spLocks/>
              </p:cNvSpPr>
              <p:nvPr/>
            </p:nvSpPr>
            <p:spPr bwMode="auto">
              <a:xfrm>
                <a:off x="4038600" y="5089525"/>
                <a:ext cx="1219200" cy="1231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didn’t</a:t>
                </a:r>
              </a:p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pass</a:t>
                </a:r>
              </a:p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ENG 052</a:t>
                </a:r>
              </a:p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107</a:t>
                </a:r>
              </a:p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18%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2438400" y="3709988"/>
            <a:ext cx="1224337" cy="1248149"/>
            <a:chOff x="2514600" y="3709988"/>
            <a:chExt cx="1224337" cy="1248149"/>
          </a:xfrm>
        </p:grpSpPr>
        <p:sp>
          <p:nvSpPr>
            <p:cNvPr id="112" name="Rectangle 2"/>
            <p:cNvSpPr>
              <a:spLocks/>
            </p:cNvSpPr>
            <p:nvPr/>
          </p:nvSpPr>
          <p:spPr bwMode="auto">
            <a:xfrm>
              <a:off x="2514600" y="3733800"/>
              <a:ext cx="1224337" cy="1224337"/>
            </a:xfrm>
            <a:prstGeom prst="rect">
              <a:avLst/>
            </a:prstGeom>
            <a:solidFill>
              <a:srgbClr val="6FAC27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770" name="Rectangle 48"/>
            <p:cNvSpPr>
              <a:spLocks/>
            </p:cNvSpPr>
            <p:nvPr/>
          </p:nvSpPr>
          <p:spPr bwMode="auto">
            <a:xfrm>
              <a:off x="2595563" y="3709988"/>
              <a:ext cx="1003300" cy="12303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latin typeface="+mn-lt"/>
                  <a:ea typeface="Arial" charset="0"/>
                  <a:cs typeface="Arial" charset="0"/>
                  <a:sym typeface="Arial" charset="0"/>
                </a:rPr>
                <a:t>took </a:t>
              </a:r>
            </a:p>
            <a:p>
              <a:pPr algn="ctr"/>
              <a:r>
                <a:rPr lang="en-US" sz="1600" dirty="0">
                  <a:latin typeface="+mn-lt"/>
                  <a:ea typeface="Arial" charset="0"/>
                  <a:cs typeface="Arial" charset="0"/>
                  <a:sym typeface="Arial" charset="0"/>
                </a:rPr>
                <a:t>ENG 052</a:t>
              </a:r>
            </a:p>
            <a:p>
              <a:pPr algn="ctr"/>
              <a:r>
                <a:rPr lang="en-US" sz="1600" dirty="0">
                  <a:latin typeface="+mn-lt"/>
                  <a:ea typeface="Arial" charset="0"/>
                  <a:cs typeface="Arial" charset="0"/>
                  <a:sym typeface="Arial" charset="0"/>
                </a:rPr>
                <a:t>Fa07-Fa10</a:t>
              </a:r>
            </a:p>
            <a:p>
              <a:pPr algn="ctr"/>
              <a:r>
                <a:rPr lang="en-US" sz="1600" dirty="0">
                  <a:latin typeface="+mn-lt"/>
                  <a:ea typeface="Arial" charset="0"/>
                  <a:cs typeface="Arial" charset="0"/>
                  <a:sym typeface="Arial" charset="0"/>
                </a:rPr>
                <a:t>592</a:t>
              </a:r>
            </a:p>
            <a:p>
              <a:pPr algn="ctr"/>
              <a:r>
                <a:rPr lang="en-US" sz="1600" dirty="0">
                  <a:latin typeface="+mn-lt"/>
                  <a:ea typeface="Arial" charset="0"/>
                  <a:cs typeface="Arial" charset="0"/>
                  <a:sym typeface="Arial" charset="0"/>
                </a:rPr>
                <a:t>100%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57800" y="3709988"/>
            <a:ext cx="1620278" cy="2625725"/>
            <a:chOff x="5257800" y="3709988"/>
            <a:chExt cx="1620278" cy="2625725"/>
          </a:xfrm>
        </p:grpSpPr>
        <p:grpSp>
          <p:nvGrpSpPr>
            <p:cNvPr id="121" name="Group 120"/>
            <p:cNvGrpSpPr/>
            <p:nvPr/>
          </p:nvGrpSpPr>
          <p:grpSpPr>
            <a:xfrm>
              <a:off x="5257800" y="4267200"/>
              <a:ext cx="533400" cy="1435101"/>
              <a:chOff x="381000" y="3479800"/>
              <a:chExt cx="533400" cy="1435101"/>
            </a:xfrm>
          </p:grpSpPr>
          <p:sp>
            <p:nvSpPr>
              <p:cNvPr id="122" name="Line 14"/>
              <p:cNvSpPr>
                <a:spLocks noChangeShapeType="1"/>
              </p:cNvSpPr>
              <p:nvPr/>
            </p:nvSpPr>
            <p:spPr bwMode="auto">
              <a:xfrm flipH="1">
                <a:off x="544316" y="4914901"/>
                <a:ext cx="370084" cy="0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" name="Line 6"/>
              <p:cNvSpPr>
                <a:spLocks noChangeShapeType="1"/>
              </p:cNvSpPr>
              <p:nvPr/>
            </p:nvSpPr>
            <p:spPr bwMode="auto">
              <a:xfrm>
                <a:off x="381000" y="3505200"/>
                <a:ext cx="457200" cy="1588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" name="Line 7"/>
              <p:cNvSpPr>
                <a:spLocks noChangeShapeType="1"/>
              </p:cNvSpPr>
              <p:nvPr/>
            </p:nvSpPr>
            <p:spPr bwMode="auto">
              <a:xfrm>
                <a:off x="542728" y="3479800"/>
                <a:ext cx="1588" cy="1435101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638800" y="3709988"/>
              <a:ext cx="1224337" cy="1224337"/>
              <a:chOff x="5562600" y="3733800"/>
              <a:chExt cx="1224337" cy="1224337"/>
            </a:xfrm>
          </p:grpSpPr>
          <p:sp>
            <p:nvSpPr>
              <p:cNvPr id="114" name="Rectangle 2"/>
              <p:cNvSpPr>
                <a:spLocks/>
              </p:cNvSpPr>
              <p:nvPr/>
            </p:nvSpPr>
            <p:spPr bwMode="auto">
              <a:xfrm>
                <a:off x="5562600" y="3733800"/>
                <a:ext cx="1224337" cy="1224337"/>
              </a:xfrm>
              <a:prstGeom prst="rect">
                <a:avLst/>
              </a:prstGeom>
              <a:solidFill>
                <a:srgbClr val="6FAC27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768" name="Rectangle 52"/>
              <p:cNvSpPr>
                <a:spLocks/>
              </p:cNvSpPr>
              <p:nvPr/>
            </p:nvSpPr>
            <p:spPr bwMode="auto">
              <a:xfrm>
                <a:off x="5562600" y="3824288"/>
                <a:ext cx="1219200" cy="984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took </a:t>
                </a:r>
              </a:p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ENG 101</a:t>
                </a:r>
              </a:p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592</a:t>
                </a:r>
              </a:p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100%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653741" y="5091953"/>
              <a:ext cx="1224337" cy="1243760"/>
              <a:chOff x="5653741" y="5091953"/>
              <a:chExt cx="1224337" cy="1243760"/>
            </a:xfrm>
          </p:grpSpPr>
          <p:sp>
            <p:nvSpPr>
              <p:cNvPr id="115" name="Rectangle 2"/>
              <p:cNvSpPr>
                <a:spLocks/>
              </p:cNvSpPr>
              <p:nvPr/>
            </p:nvSpPr>
            <p:spPr bwMode="auto">
              <a:xfrm>
                <a:off x="5653741" y="5091953"/>
                <a:ext cx="1224337" cy="1224337"/>
              </a:xfrm>
              <a:prstGeom prst="rect">
                <a:avLst/>
              </a:prstGeom>
              <a:solidFill>
                <a:srgbClr val="6FAC27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766" name="Rectangle 55"/>
              <p:cNvSpPr>
                <a:spLocks/>
              </p:cNvSpPr>
              <p:nvPr/>
            </p:nvSpPr>
            <p:spPr bwMode="auto">
              <a:xfrm>
                <a:off x="5715001" y="5105400"/>
                <a:ext cx="1117600" cy="1230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took no</a:t>
                </a:r>
              </a:p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more writing</a:t>
                </a:r>
              </a:p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courses</a:t>
                </a:r>
              </a:p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0</a:t>
                </a:r>
              </a:p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0%</a:t>
                </a:r>
              </a:p>
            </p:txBody>
          </p:sp>
        </p:grpSp>
      </p:grpSp>
      <p:sp>
        <p:nvSpPr>
          <p:cNvPr id="29710" name="Rectangle 36"/>
          <p:cNvSpPr>
            <a:spLocks/>
          </p:cNvSpPr>
          <p:nvPr/>
        </p:nvSpPr>
        <p:spPr bwMode="auto">
          <a:xfrm>
            <a:off x="5638800" y="5105400"/>
            <a:ext cx="1270000" cy="12446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6" name="Group 46"/>
          <p:cNvGrpSpPr>
            <a:grpSpLocks/>
          </p:cNvGrpSpPr>
          <p:nvPr/>
        </p:nvGrpSpPr>
        <p:grpSpPr bwMode="auto">
          <a:xfrm>
            <a:off x="4038600" y="228600"/>
            <a:ext cx="1270000" cy="4699000"/>
            <a:chOff x="-384" y="48"/>
            <a:chExt cx="800" cy="2960"/>
          </a:xfrm>
        </p:grpSpPr>
        <p:sp>
          <p:nvSpPr>
            <p:cNvPr id="31758" name="Rectangle 47"/>
            <p:cNvSpPr>
              <a:spLocks/>
            </p:cNvSpPr>
            <p:nvPr/>
          </p:nvSpPr>
          <p:spPr bwMode="auto">
            <a:xfrm>
              <a:off x="-384" y="48"/>
              <a:ext cx="800" cy="8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759" name="Rectangle 48"/>
            <p:cNvSpPr>
              <a:spLocks/>
            </p:cNvSpPr>
            <p:nvPr/>
          </p:nvSpPr>
          <p:spPr bwMode="auto">
            <a:xfrm>
              <a:off x="-384" y="2219"/>
              <a:ext cx="800" cy="789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6" name="Rectangle 36"/>
          <p:cNvSpPr>
            <a:spLocks/>
          </p:cNvSpPr>
          <p:nvPr/>
        </p:nvSpPr>
        <p:spPr bwMode="auto">
          <a:xfrm>
            <a:off x="5638800" y="1676400"/>
            <a:ext cx="1270000" cy="1270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" name="Rectangle 4"/>
          <p:cNvSpPr>
            <a:spLocks/>
          </p:cNvSpPr>
          <p:nvPr/>
        </p:nvSpPr>
        <p:spPr bwMode="auto">
          <a:xfrm>
            <a:off x="228600" y="304800"/>
            <a:ext cx="2057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endParaRPr lang="en-US" sz="2000" dirty="0">
              <a:latin typeface="+mn-lt"/>
              <a:ea typeface="Arial" charset="0"/>
              <a:cs typeface="Arial" charset="0"/>
              <a:sym typeface="Arial" charset="0"/>
            </a:endParaRPr>
          </a:p>
          <a:p>
            <a:r>
              <a:rPr lang="en-US" sz="2000" dirty="0">
                <a:latin typeface="+mn-lt"/>
                <a:ea typeface="Arial" charset="0"/>
                <a:cs typeface="Arial" charset="0"/>
                <a:sym typeface="Arial" charset="0"/>
              </a:rPr>
              <a:t>traditional developmental students: </a:t>
            </a:r>
          </a:p>
          <a:p>
            <a:r>
              <a:rPr lang="en-US" sz="2000" dirty="0">
                <a:latin typeface="+mn-lt"/>
                <a:ea typeface="Arial" charset="0"/>
                <a:cs typeface="Arial" charset="0"/>
                <a:sym typeface="Arial" charset="0"/>
              </a:rPr>
              <a:t>fall 2007 –</a:t>
            </a:r>
          </a:p>
          <a:p>
            <a:r>
              <a:rPr lang="en-US" sz="2000" dirty="0">
                <a:latin typeface="+mn-lt"/>
                <a:ea typeface="Arial" charset="0"/>
                <a:cs typeface="Arial" charset="0"/>
                <a:sym typeface="Arial" charset="0"/>
              </a:rPr>
              <a:t>fall 2010</a:t>
            </a:r>
          </a:p>
        </p:txBody>
      </p:sp>
      <p:sp>
        <p:nvSpPr>
          <p:cNvPr id="79" name="Rectangle 4"/>
          <p:cNvSpPr>
            <a:spLocks/>
          </p:cNvSpPr>
          <p:nvPr/>
        </p:nvSpPr>
        <p:spPr bwMode="auto">
          <a:xfrm>
            <a:off x="381000" y="3657600"/>
            <a:ext cx="1981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endParaRPr lang="en-US" sz="2000" dirty="0">
              <a:latin typeface="+mn-lt"/>
              <a:ea typeface="Arial" charset="0"/>
              <a:cs typeface="Arial" charset="0"/>
              <a:sym typeface="Arial" charset="0"/>
            </a:endParaRPr>
          </a:p>
          <a:p>
            <a:endParaRPr lang="en-US" sz="2000" dirty="0">
              <a:latin typeface="+mn-lt"/>
              <a:ea typeface="Arial" charset="0"/>
              <a:cs typeface="Arial" charset="0"/>
              <a:sym typeface="Arial" charset="0"/>
            </a:endParaRPr>
          </a:p>
          <a:p>
            <a:r>
              <a:rPr lang="en-US" sz="2000" dirty="0">
                <a:latin typeface="+mn-lt"/>
                <a:ea typeface="Arial" charset="0"/>
                <a:cs typeface="Arial" charset="0"/>
                <a:sym typeface="Arial" charset="0"/>
              </a:rPr>
              <a:t>ALP students:</a:t>
            </a:r>
          </a:p>
          <a:p>
            <a:r>
              <a:rPr lang="en-US" sz="2000" dirty="0">
                <a:latin typeface="+mn-lt"/>
                <a:ea typeface="Arial" charset="0"/>
                <a:cs typeface="Arial" charset="0"/>
                <a:sym typeface="Arial" charset="0"/>
              </a:rPr>
              <a:t> </a:t>
            </a:r>
            <a:r>
              <a:rPr lang="en-US" sz="2000" dirty="0">
                <a:ea typeface="Arial" charset="0"/>
                <a:cs typeface="Arial" charset="0"/>
                <a:sym typeface="Arial" charset="0"/>
              </a:rPr>
              <a:t>fall 2007 –</a:t>
            </a:r>
          </a:p>
          <a:p>
            <a:r>
              <a:rPr lang="en-US" sz="2000" dirty="0">
                <a:ea typeface="Arial" charset="0"/>
                <a:cs typeface="Arial" charset="0"/>
                <a:sym typeface="Arial" charset="0"/>
              </a:rPr>
              <a:t>fall 2010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4095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data from Cho, Kopko, &amp; Jenkins, 2012 (CCRC)</a:t>
            </a:r>
          </a:p>
        </p:txBody>
      </p:sp>
    </p:spTree>
    <p:extLst>
      <p:ext uri="{BB962C8B-B14F-4D97-AF65-F5344CB8AC3E}">
        <p14:creationId xmlns:p14="http://schemas.microsoft.com/office/powerpoint/2010/main" val="170376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0" grpId="0" animBg="1"/>
      <p:bldP spid="7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657600" y="228600"/>
            <a:ext cx="1605337" cy="2672137"/>
            <a:chOff x="3657600" y="228600"/>
            <a:chExt cx="1605337" cy="2672137"/>
          </a:xfrm>
        </p:grpSpPr>
        <p:grpSp>
          <p:nvGrpSpPr>
            <p:cNvPr id="85" name="Group 84"/>
            <p:cNvGrpSpPr/>
            <p:nvPr/>
          </p:nvGrpSpPr>
          <p:grpSpPr>
            <a:xfrm>
              <a:off x="3657600" y="914400"/>
              <a:ext cx="533400" cy="1435101"/>
              <a:chOff x="381000" y="3479800"/>
              <a:chExt cx="533400" cy="1435101"/>
            </a:xfrm>
          </p:grpSpPr>
          <p:sp>
            <p:nvSpPr>
              <p:cNvPr id="86" name="Line 14"/>
              <p:cNvSpPr>
                <a:spLocks noChangeShapeType="1"/>
              </p:cNvSpPr>
              <p:nvPr/>
            </p:nvSpPr>
            <p:spPr bwMode="auto">
              <a:xfrm flipH="1">
                <a:off x="544316" y="4914901"/>
                <a:ext cx="370084" cy="0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7" name="Line 6"/>
              <p:cNvSpPr>
                <a:spLocks noChangeShapeType="1"/>
              </p:cNvSpPr>
              <p:nvPr/>
            </p:nvSpPr>
            <p:spPr bwMode="auto">
              <a:xfrm>
                <a:off x="381000" y="3505200"/>
                <a:ext cx="457200" cy="1588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8" name="Line 7"/>
              <p:cNvSpPr>
                <a:spLocks noChangeShapeType="1"/>
              </p:cNvSpPr>
              <p:nvPr/>
            </p:nvSpPr>
            <p:spPr bwMode="auto">
              <a:xfrm>
                <a:off x="542728" y="3479800"/>
                <a:ext cx="1588" cy="1435101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038600" y="228600"/>
              <a:ext cx="1224337" cy="1224337"/>
              <a:chOff x="4038600" y="304800"/>
              <a:chExt cx="1224337" cy="1224337"/>
            </a:xfrm>
          </p:grpSpPr>
          <p:sp>
            <p:nvSpPr>
              <p:cNvPr id="108" name="Rectangle 2"/>
              <p:cNvSpPr>
                <a:spLocks/>
              </p:cNvSpPr>
              <p:nvPr/>
            </p:nvSpPr>
            <p:spPr bwMode="auto">
              <a:xfrm>
                <a:off x="4038600" y="304800"/>
                <a:ext cx="1224337" cy="1224337"/>
              </a:xfrm>
              <a:prstGeom prst="rect">
                <a:avLst/>
              </a:prstGeom>
              <a:solidFill>
                <a:srgbClr val="6FAC27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5" name="Rectangle 10"/>
              <p:cNvSpPr>
                <a:spLocks/>
              </p:cNvSpPr>
              <p:nvPr/>
            </p:nvSpPr>
            <p:spPr bwMode="auto">
              <a:xfrm>
                <a:off x="4038600" y="381000"/>
                <a:ext cx="1219200" cy="984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passed</a:t>
                </a:r>
              </a:p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ENG 052</a:t>
                </a:r>
              </a:p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3604</a:t>
                </a:r>
              </a:p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65%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038600" y="1676400"/>
              <a:ext cx="1224337" cy="1224337"/>
              <a:chOff x="4114800" y="1676400"/>
              <a:chExt cx="1224337" cy="1224337"/>
            </a:xfrm>
          </p:grpSpPr>
          <p:sp>
            <p:nvSpPr>
              <p:cNvPr id="110" name="Rectangle 2"/>
              <p:cNvSpPr>
                <a:spLocks/>
              </p:cNvSpPr>
              <p:nvPr/>
            </p:nvSpPr>
            <p:spPr bwMode="auto">
              <a:xfrm>
                <a:off x="4114800" y="1676400"/>
                <a:ext cx="1224337" cy="1224337"/>
              </a:xfrm>
              <a:prstGeom prst="rect">
                <a:avLst/>
              </a:prstGeom>
              <a:solidFill>
                <a:srgbClr val="6FAC27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3" name="Rectangle 13"/>
              <p:cNvSpPr>
                <a:spLocks/>
              </p:cNvSpPr>
              <p:nvPr/>
            </p:nvSpPr>
            <p:spPr bwMode="auto">
              <a:xfrm>
                <a:off x="4114800" y="1752600"/>
                <a:ext cx="1203325" cy="984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  did not pass       </a:t>
                </a:r>
              </a:p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ENG 052</a:t>
                </a:r>
              </a:p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1941</a:t>
                </a:r>
              </a:p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35%</a:t>
                </a:r>
              </a:p>
            </p:txBody>
          </p:sp>
        </p:grpSp>
      </p:grpSp>
      <p:sp>
        <p:nvSpPr>
          <p:cNvPr id="31748" name="Line 45"/>
          <p:cNvSpPr>
            <a:spLocks noChangeShapeType="1"/>
          </p:cNvSpPr>
          <p:nvPr/>
        </p:nvSpPr>
        <p:spPr bwMode="auto">
          <a:xfrm>
            <a:off x="355600" y="3378200"/>
            <a:ext cx="8077200" cy="1588"/>
          </a:xfrm>
          <a:prstGeom prst="line">
            <a:avLst/>
          </a:prstGeom>
          <a:noFill/>
          <a:ln w="38100">
            <a:solidFill>
              <a:srgbClr val="615CB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438400" y="228600"/>
            <a:ext cx="1224337" cy="1230313"/>
            <a:chOff x="2438400" y="304800"/>
            <a:chExt cx="1224337" cy="1230313"/>
          </a:xfrm>
        </p:grpSpPr>
        <p:sp>
          <p:nvSpPr>
            <p:cNvPr id="107" name="Rectangle 2"/>
            <p:cNvSpPr>
              <a:spLocks/>
            </p:cNvSpPr>
            <p:nvPr/>
          </p:nvSpPr>
          <p:spPr bwMode="auto">
            <a:xfrm>
              <a:off x="2438400" y="304800"/>
              <a:ext cx="1224337" cy="1224337"/>
            </a:xfrm>
            <a:prstGeom prst="rect">
              <a:avLst/>
            </a:prstGeom>
            <a:solidFill>
              <a:srgbClr val="6FAC27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5" name="Rectangle 3"/>
            <p:cNvSpPr>
              <a:spLocks/>
            </p:cNvSpPr>
            <p:nvPr/>
          </p:nvSpPr>
          <p:spPr bwMode="auto">
            <a:xfrm>
              <a:off x="2438400" y="304800"/>
              <a:ext cx="1219199" cy="1230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  <a:sym typeface="Arial" charset="0"/>
                </a:rPr>
                <a:t>took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  <a:sym typeface="Arial" charset="0"/>
                </a:rPr>
                <a:t>ENG 052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  <a:sym typeface="Arial" charset="0"/>
                </a:rPr>
                <a:t>Fa07-Fa10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5545 </a:t>
              </a:r>
              <a:endParaRPr lang="en-US" sz="160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  <a:sym typeface="Arial" charset="0"/>
              </a:endParaRPr>
            </a:p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  <a:sym typeface="Arial" charset="0"/>
                </a:rPr>
                <a:t>100%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57800" y="228600"/>
            <a:ext cx="1605337" cy="2678113"/>
            <a:chOff x="5257800" y="228600"/>
            <a:chExt cx="1605337" cy="2678113"/>
          </a:xfrm>
        </p:grpSpPr>
        <p:grpSp>
          <p:nvGrpSpPr>
            <p:cNvPr id="89" name="Group 88"/>
            <p:cNvGrpSpPr/>
            <p:nvPr/>
          </p:nvGrpSpPr>
          <p:grpSpPr>
            <a:xfrm>
              <a:off x="5257800" y="914400"/>
              <a:ext cx="533400" cy="1435101"/>
              <a:chOff x="381000" y="3479800"/>
              <a:chExt cx="533400" cy="1435101"/>
            </a:xfrm>
          </p:grpSpPr>
          <p:sp>
            <p:nvSpPr>
              <p:cNvPr id="90" name="Line 14"/>
              <p:cNvSpPr>
                <a:spLocks noChangeShapeType="1"/>
              </p:cNvSpPr>
              <p:nvPr/>
            </p:nvSpPr>
            <p:spPr bwMode="auto">
              <a:xfrm flipH="1">
                <a:off x="544316" y="4914901"/>
                <a:ext cx="370084" cy="0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1" name="Line 6"/>
              <p:cNvSpPr>
                <a:spLocks noChangeShapeType="1"/>
              </p:cNvSpPr>
              <p:nvPr/>
            </p:nvSpPr>
            <p:spPr bwMode="auto">
              <a:xfrm>
                <a:off x="381000" y="3505200"/>
                <a:ext cx="457200" cy="1588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2" name="Line 7"/>
              <p:cNvSpPr>
                <a:spLocks noChangeShapeType="1"/>
              </p:cNvSpPr>
              <p:nvPr/>
            </p:nvSpPr>
            <p:spPr bwMode="auto">
              <a:xfrm>
                <a:off x="542728" y="3479800"/>
                <a:ext cx="1588" cy="1435101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638800" y="228600"/>
              <a:ext cx="1224337" cy="1306513"/>
              <a:chOff x="5638800" y="228600"/>
              <a:chExt cx="1224337" cy="1306513"/>
            </a:xfrm>
          </p:grpSpPr>
          <p:sp>
            <p:nvSpPr>
              <p:cNvPr id="109" name="Rectangle 2"/>
              <p:cNvSpPr>
                <a:spLocks/>
              </p:cNvSpPr>
              <p:nvPr/>
            </p:nvSpPr>
            <p:spPr bwMode="auto">
              <a:xfrm>
                <a:off x="5638800" y="228600"/>
                <a:ext cx="1224337" cy="1224337"/>
              </a:xfrm>
              <a:prstGeom prst="rect">
                <a:avLst/>
              </a:prstGeom>
              <a:solidFill>
                <a:srgbClr val="6FAC27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5" name="Rectangle 18"/>
              <p:cNvSpPr>
                <a:spLocks/>
              </p:cNvSpPr>
              <p:nvPr/>
            </p:nvSpPr>
            <p:spPr bwMode="auto">
              <a:xfrm>
                <a:off x="5638800" y="304800"/>
                <a:ext cx="1219201" cy="1230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took</a:t>
                </a:r>
              </a:p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ENG 101</a:t>
                </a:r>
              </a:p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2661</a:t>
                </a:r>
              </a:p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48%</a:t>
                </a:r>
              </a:p>
              <a:p>
                <a:pPr algn="ctr">
                  <a:defRPr/>
                </a:pPr>
                <a:endParaRPr lang="en-US" sz="1600" dirty="0">
                  <a:latin typeface="+mn-lt"/>
                  <a:ea typeface="Arial" charset="0"/>
                  <a:cs typeface="Arial" charset="0"/>
                  <a:sym typeface="Arial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638800" y="1676400"/>
              <a:ext cx="1224337" cy="1230313"/>
              <a:chOff x="5638800" y="1676400"/>
              <a:chExt cx="1224337" cy="1230313"/>
            </a:xfrm>
          </p:grpSpPr>
          <p:sp>
            <p:nvSpPr>
              <p:cNvPr id="111" name="Rectangle 2"/>
              <p:cNvSpPr>
                <a:spLocks/>
              </p:cNvSpPr>
              <p:nvPr/>
            </p:nvSpPr>
            <p:spPr bwMode="auto">
              <a:xfrm>
                <a:off x="5638800" y="1676400"/>
                <a:ext cx="1224337" cy="1224337"/>
              </a:xfrm>
              <a:prstGeom prst="rect">
                <a:avLst/>
              </a:prstGeom>
              <a:solidFill>
                <a:srgbClr val="6FAC27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" name="Rectangle 21"/>
              <p:cNvSpPr>
                <a:spLocks/>
              </p:cNvSpPr>
              <p:nvPr/>
            </p:nvSpPr>
            <p:spPr bwMode="auto">
              <a:xfrm>
                <a:off x="5715000" y="1676400"/>
                <a:ext cx="1117601" cy="1230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took no</a:t>
                </a:r>
              </a:p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more writing</a:t>
                </a:r>
              </a:p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courses</a:t>
                </a:r>
              </a:p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943</a:t>
                </a:r>
              </a:p>
              <a:p>
                <a:pPr algn="ctr">
                  <a:defRPr/>
                </a:pP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17%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3657600" y="3709988"/>
            <a:ext cx="1605337" cy="2625725"/>
            <a:chOff x="3657600" y="3709988"/>
            <a:chExt cx="1605337" cy="2625725"/>
          </a:xfrm>
        </p:grpSpPr>
        <p:grpSp>
          <p:nvGrpSpPr>
            <p:cNvPr id="117" name="Group 116"/>
            <p:cNvGrpSpPr/>
            <p:nvPr/>
          </p:nvGrpSpPr>
          <p:grpSpPr>
            <a:xfrm>
              <a:off x="3657600" y="4267200"/>
              <a:ext cx="533400" cy="1435101"/>
              <a:chOff x="381000" y="3479800"/>
              <a:chExt cx="533400" cy="1435101"/>
            </a:xfrm>
          </p:grpSpPr>
          <p:sp>
            <p:nvSpPr>
              <p:cNvPr id="118" name="Line 14"/>
              <p:cNvSpPr>
                <a:spLocks noChangeShapeType="1"/>
              </p:cNvSpPr>
              <p:nvPr/>
            </p:nvSpPr>
            <p:spPr bwMode="auto">
              <a:xfrm flipH="1">
                <a:off x="544316" y="4914901"/>
                <a:ext cx="370084" cy="0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9" name="Line 6"/>
              <p:cNvSpPr>
                <a:spLocks noChangeShapeType="1"/>
              </p:cNvSpPr>
              <p:nvPr/>
            </p:nvSpPr>
            <p:spPr bwMode="auto">
              <a:xfrm>
                <a:off x="381000" y="3505200"/>
                <a:ext cx="457200" cy="1588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0" name="Line 7"/>
              <p:cNvSpPr>
                <a:spLocks noChangeShapeType="1"/>
              </p:cNvSpPr>
              <p:nvPr/>
            </p:nvSpPr>
            <p:spPr bwMode="auto">
              <a:xfrm>
                <a:off x="542728" y="3479800"/>
                <a:ext cx="1588" cy="1435101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038600" y="3709988"/>
              <a:ext cx="1224337" cy="1224337"/>
              <a:chOff x="3962400" y="3810000"/>
              <a:chExt cx="1224337" cy="1224337"/>
            </a:xfrm>
          </p:grpSpPr>
          <p:sp>
            <p:nvSpPr>
              <p:cNvPr id="113" name="Rectangle 2"/>
              <p:cNvSpPr>
                <a:spLocks/>
              </p:cNvSpPr>
              <p:nvPr/>
            </p:nvSpPr>
            <p:spPr bwMode="auto">
              <a:xfrm>
                <a:off x="3962400" y="3810000"/>
                <a:ext cx="1224337" cy="1224337"/>
              </a:xfrm>
              <a:prstGeom prst="rect">
                <a:avLst/>
              </a:prstGeom>
              <a:solidFill>
                <a:srgbClr val="6FAC27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779" name="Rectangle 39"/>
              <p:cNvSpPr>
                <a:spLocks/>
              </p:cNvSpPr>
              <p:nvPr/>
            </p:nvSpPr>
            <p:spPr bwMode="auto">
              <a:xfrm>
                <a:off x="4156075" y="3811588"/>
                <a:ext cx="844550" cy="984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passed</a:t>
                </a:r>
              </a:p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ENG 052</a:t>
                </a:r>
              </a:p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485</a:t>
                </a:r>
              </a:p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82%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038600" y="5095501"/>
              <a:ext cx="1224337" cy="1240212"/>
              <a:chOff x="4038600" y="5089525"/>
              <a:chExt cx="1224337" cy="1240212"/>
            </a:xfrm>
          </p:grpSpPr>
          <p:sp>
            <p:nvSpPr>
              <p:cNvPr id="116" name="Rectangle 2"/>
              <p:cNvSpPr>
                <a:spLocks/>
              </p:cNvSpPr>
              <p:nvPr/>
            </p:nvSpPr>
            <p:spPr bwMode="auto">
              <a:xfrm>
                <a:off x="4038600" y="5105400"/>
                <a:ext cx="1224337" cy="1224337"/>
              </a:xfrm>
              <a:prstGeom prst="rect">
                <a:avLst/>
              </a:prstGeom>
              <a:solidFill>
                <a:srgbClr val="6FAC27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777" name="Rectangle 42"/>
              <p:cNvSpPr>
                <a:spLocks/>
              </p:cNvSpPr>
              <p:nvPr/>
            </p:nvSpPr>
            <p:spPr bwMode="auto">
              <a:xfrm>
                <a:off x="4038600" y="5089525"/>
                <a:ext cx="1219200" cy="1231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didn’t</a:t>
                </a:r>
              </a:p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pass</a:t>
                </a:r>
              </a:p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ENG 052</a:t>
                </a:r>
              </a:p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107</a:t>
                </a:r>
              </a:p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18%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2438400" y="3709988"/>
            <a:ext cx="1224337" cy="1248149"/>
            <a:chOff x="2514600" y="3709988"/>
            <a:chExt cx="1224337" cy="1248149"/>
          </a:xfrm>
        </p:grpSpPr>
        <p:sp>
          <p:nvSpPr>
            <p:cNvPr id="112" name="Rectangle 2"/>
            <p:cNvSpPr>
              <a:spLocks/>
            </p:cNvSpPr>
            <p:nvPr/>
          </p:nvSpPr>
          <p:spPr bwMode="auto">
            <a:xfrm>
              <a:off x="2514600" y="3733800"/>
              <a:ext cx="1224337" cy="1224337"/>
            </a:xfrm>
            <a:prstGeom prst="rect">
              <a:avLst/>
            </a:prstGeom>
            <a:solidFill>
              <a:srgbClr val="6FAC27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770" name="Rectangle 48"/>
            <p:cNvSpPr>
              <a:spLocks/>
            </p:cNvSpPr>
            <p:nvPr/>
          </p:nvSpPr>
          <p:spPr bwMode="auto">
            <a:xfrm>
              <a:off x="2595563" y="3709988"/>
              <a:ext cx="1003300" cy="12303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latin typeface="+mn-lt"/>
                  <a:ea typeface="Arial" charset="0"/>
                  <a:cs typeface="Arial" charset="0"/>
                  <a:sym typeface="Arial" charset="0"/>
                </a:rPr>
                <a:t>took </a:t>
              </a:r>
            </a:p>
            <a:p>
              <a:pPr algn="ctr"/>
              <a:r>
                <a:rPr lang="en-US" sz="1600" dirty="0">
                  <a:latin typeface="+mn-lt"/>
                  <a:ea typeface="Arial" charset="0"/>
                  <a:cs typeface="Arial" charset="0"/>
                  <a:sym typeface="Arial" charset="0"/>
                </a:rPr>
                <a:t>ENG 052</a:t>
              </a:r>
            </a:p>
            <a:p>
              <a:pPr algn="ctr"/>
              <a:r>
                <a:rPr lang="en-US" sz="1600" dirty="0">
                  <a:latin typeface="+mn-lt"/>
                  <a:ea typeface="Arial" charset="0"/>
                  <a:cs typeface="Arial" charset="0"/>
                  <a:sym typeface="Arial" charset="0"/>
                </a:rPr>
                <a:t>Fa07-Fa10</a:t>
              </a:r>
            </a:p>
            <a:p>
              <a:pPr algn="ctr"/>
              <a:r>
                <a:rPr lang="en-US" sz="1600" dirty="0">
                  <a:latin typeface="+mn-lt"/>
                  <a:ea typeface="Arial" charset="0"/>
                  <a:cs typeface="Arial" charset="0"/>
                  <a:sym typeface="Arial" charset="0"/>
                </a:rPr>
                <a:t>592</a:t>
              </a:r>
            </a:p>
            <a:p>
              <a:pPr algn="ctr"/>
              <a:r>
                <a:rPr lang="en-US" sz="1600" dirty="0">
                  <a:latin typeface="+mn-lt"/>
                  <a:ea typeface="Arial" charset="0"/>
                  <a:cs typeface="Arial" charset="0"/>
                  <a:sym typeface="Arial" charset="0"/>
                </a:rPr>
                <a:t>100%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57800" y="3709988"/>
            <a:ext cx="1620278" cy="2625725"/>
            <a:chOff x="5257800" y="3709988"/>
            <a:chExt cx="1620278" cy="2625725"/>
          </a:xfrm>
        </p:grpSpPr>
        <p:grpSp>
          <p:nvGrpSpPr>
            <p:cNvPr id="121" name="Group 120"/>
            <p:cNvGrpSpPr/>
            <p:nvPr/>
          </p:nvGrpSpPr>
          <p:grpSpPr>
            <a:xfrm>
              <a:off x="5257800" y="4267200"/>
              <a:ext cx="533400" cy="1435101"/>
              <a:chOff x="381000" y="3479800"/>
              <a:chExt cx="533400" cy="1435101"/>
            </a:xfrm>
          </p:grpSpPr>
          <p:sp>
            <p:nvSpPr>
              <p:cNvPr id="122" name="Line 14"/>
              <p:cNvSpPr>
                <a:spLocks noChangeShapeType="1"/>
              </p:cNvSpPr>
              <p:nvPr/>
            </p:nvSpPr>
            <p:spPr bwMode="auto">
              <a:xfrm flipH="1">
                <a:off x="544316" y="4914901"/>
                <a:ext cx="370084" cy="0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3" name="Line 6"/>
              <p:cNvSpPr>
                <a:spLocks noChangeShapeType="1"/>
              </p:cNvSpPr>
              <p:nvPr/>
            </p:nvSpPr>
            <p:spPr bwMode="auto">
              <a:xfrm>
                <a:off x="381000" y="3505200"/>
                <a:ext cx="457200" cy="1588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4" name="Line 7"/>
              <p:cNvSpPr>
                <a:spLocks noChangeShapeType="1"/>
              </p:cNvSpPr>
              <p:nvPr/>
            </p:nvSpPr>
            <p:spPr bwMode="auto">
              <a:xfrm>
                <a:off x="542728" y="3479800"/>
                <a:ext cx="1588" cy="1435101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638800" y="3709988"/>
              <a:ext cx="1224337" cy="1224337"/>
              <a:chOff x="5562600" y="3733800"/>
              <a:chExt cx="1224337" cy="1224337"/>
            </a:xfrm>
          </p:grpSpPr>
          <p:sp>
            <p:nvSpPr>
              <p:cNvPr id="114" name="Rectangle 2"/>
              <p:cNvSpPr>
                <a:spLocks/>
              </p:cNvSpPr>
              <p:nvPr/>
            </p:nvSpPr>
            <p:spPr bwMode="auto">
              <a:xfrm>
                <a:off x="5562600" y="3733800"/>
                <a:ext cx="1224337" cy="1224337"/>
              </a:xfrm>
              <a:prstGeom prst="rect">
                <a:avLst/>
              </a:prstGeom>
              <a:solidFill>
                <a:srgbClr val="6FAC27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768" name="Rectangle 52"/>
              <p:cNvSpPr>
                <a:spLocks/>
              </p:cNvSpPr>
              <p:nvPr/>
            </p:nvSpPr>
            <p:spPr bwMode="auto">
              <a:xfrm>
                <a:off x="5562600" y="3824288"/>
                <a:ext cx="1219200" cy="984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took </a:t>
                </a:r>
              </a:p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ENG 101</a:t>
                </a:r>
              </a:p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592</a:t>
                </a:r>
              </a:p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100%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653741" y="5091953"/>
              <a:ext cx="1224337" cy="1243760"/>
              <a:chOff x="5653741" y="5091953"/>
              <a:chExt cx="1224337" cy="1243760"/>
            </a:xfrm>
          </p:grpSpPr>
          <p:sp>
            <p:nvSpPr>
              <p:cNvPr id="115" name="Rectangle 2"/>
              <p:cNvSpPr>
                <a:spLocks/>
              </p:cNvSpPr>
              <p:nvPr/>
            </p:nvSpPr>
            <p:spPr bwMode="auto">
              <a:xfrm>
                <a:off x="5653741" y="5091953"/>
                <a:ext cx="1224337" cy="1224337"/>
              </a:xfrm>
              <a:prstGeom prst="rect">
                <a:avLst/>
              </a:prstGeom>
              <a:solidFill>
                <a:srgbClr val="6FAC27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766" name="Rectangle 55"/>
              <p:cNvSpPr>
                <a:spLocks/>
              </p:cNvSpPr>
              <p:nvPr/>
            </p:nvSpPr>
            <p:spPr bwMode="auto">
              <a:xfrm>
                <a:off x="5715001" y="5105400"/>
                <a:ext cx="1117600" cy="1230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took no</a:t>
                </a:r>
              </a:p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more writing</a:t>
                </a:r>
              </a:p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courses</a:t>
                </a:r>
              </a:p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0</a:t>
                </a:r>
              </a:p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0%</a:t>
                </a:r>
              </a:p>
            </p:txBody>
          </p:sp>
        </p:grpSp>
      </p:grpSp>
      <p:sp>
        <p:nvSpPr>
          <p:cNvPr id="78" name="Rectangle 4"/>
          <p:cNvSpPr>
            <a:spLocks/>
          </p:cNvSpPr>
          <p:nvPr/>
        </p:nvSpPr>
        <p:spPr bwMode="auto">
          <a:xfrm>
            <a:off x="228600" y="304800"/>
            <a:ext cx="2057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endParaRPr lang="en-US" sz="2000" dirty="0">
              <a:latin typeface="+mn-lt"/>
              <a:ea typeface="Arial" charset="0"/>
              <a:cs typeface="Arial" charset="0"/>
              <a:sym typeface="Arial" charset="0"/>
            </a:endParaRPr>
          </a:p>
          <a:p>
            <a:r>
              <a:rPr lang="en-US" sz="2000" dirty="0">
                <a:latin typeface="+mn-lt"/>
                <a:ea typeface="Arial" charset="0"/>
                <a:cs typeface="Arial" charset="0"/>
                <a:sym typeface="Arial" charset="0"/>
              </a:rPr>
              <a:t>traditional developmental students: </a:t>
            </a:r>
          </a:p>
          <a:p>
            <a:r>
              <a:rPr lang="en-US" sz="2000" dirty="0">
                <a:latin typeface="+mn-lt"/>
                <a:ea typeface="Arial" charset="0"/>
                <a:cs typeface="Arial" charset="0"/>
                <a:sym typeface="Arial" charset="0"/>
              </a:rPr>
              <a:t>fall 2007 –</a:t>
            </a:r>
          </a:p>
          <a:p>
            <a:r>
              <a:rPr lang="en-US" sz="2000" dirty="0">
                <a:latin typeface="+mn-lt"/>
                <a:ea typeface="Arial" charset="0"/>
                <a:cs typeface="Arial" charset="0"/>
                <a:sym typeface="Arial" charset="0"/>
              </a:rPr>
              <a:t>fall 2010</a:t>
            </a:r>
          </a:p>
        </p:txBody>
      </p:sp>
      <p:sp>
        <p:nvSpPr>
          <p:cNvPr id="79" name="Rectangle 4"/>
          <p:cNvSpPr>
            <a:spLocks/>
          </p:cNvSpPr>
          <p:nvPr/>
        </p:nvSpPr>
        <p:spPr bwMode="auto">
          <a:xfrm>
            <a:off x="381000" y="3657600"/>
            <a:ext cx="1981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endParaRPr lang="en-US" sz="2000" dirty="0">
              <a:latin typeface="+mn-lt"/>
              <a:ea typeface="Arial" charset="0"/>
              <a:cs typeface="Arial" charset="0"/>
              <a:sym typeface="Arial" charset="0"/>
            </a:endParaRPr>
          </a:p>
          <a:p>
            <a:endParaRPr lang="en-US" sz="2000" dirty="0">
              <a:latin typeface="+mn-lt"/>
              <a:ea typeface="Arial" charset="0"/>
              <a:cs typeface="Arial" charset="0"/>
              <a:sym typeface="Arial" charset="0"/>
            </a:endParaRPr>
          </a:p>
          <a:p>
            <a:r>
              <a:rPr lang="en-US" sz="2000" dirty="0">
                <a:latin typeface="+mn-lt"/>
                <a:ea typeface="Arial" charset="0"/>
                <a:cs typeface="Arial" charset="0"/>
                <a:sym typeface="Arial" charset="0"/>
              </a:rPr>
              <a:t>ALP students:</a:t>
            </a:r>
          </a:p>
          <a:p>
            <a:r>
              <a:rPr lang="en-US" sz="2000" dirty="0">
                <a:latin typeface="+mn-lt"/>
                <a:ea typeface="Arial" charset="0"/>
                <a:cs typeface="Arial" charset="0"/>
                <a:sym typeface="Arial" charset="0"/>
              </a:rPr>
              <a:t> </a:t>
            </a:r>
            <a:r>
              <a:rPr lang="en-US" sz="2000" dirty="0">
                <a:ea typeface="Arial" charset="0"/>
                <a:cs typeface="Arial" charset="0"/>
                <a:sym typeface="Arial" charset="0"/>
              </a:rPr>
              <a:t>fall 2007 –</a:t>
            </a:r>
          </a:p>
          <a:p>
            <a:r>
              <a:rPr lang="en-US" sz="2000" dirty="0">
                <a:ea typeface="Arial" charset="0"/>
                <a:cs typeface="Arial" charset="0"/>
                <a:sym typeface="Arial" charset="0"/>
              </a:rPr>
              <a:t>fall 2010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4095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data from Cho, </a:t>
            </a:r>
            <a:r>
              <a:rPr lang="en-US" sz="2000" dirty="0" err="1">
                <a:latin typeface="+mn-lt"/>
              </a:rPr>
              <a:t>Kopko</a:t>
            </a:r>
            <a:r>
              <a:rPr lang="en-US" sz="2000" dirty="0">
                <a:latin typeface="+mn-lt"/>
              </a:rPr>
              <a:t>, &amp; Jenkins, 2012 (CCRC)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58000" y="228600"/>
            <a:ext cx="1529137" cy="2678113"/>
            <a:chOff x="6858000" y="228600"/>
            <a:chExt cx="1529137" cy="2678113"/>
          </a:xfrm>
        </p:grpSpPr>
        <p:grpSp>
          <p:nvGrpSpPr>
            <p:cNvPr id="2" name="Group 1"/>
            <p:cNvGrpSpPr/>
            <p:nvPr/>
          </p:nvGrpSpPr>
          <p:grpSpPr>
            <a:xfrm>
              <a:off x="6858000" y="914400"/>
              <a:ext cx="533400" cy="1435101"/>
              <a:chOff x="7686872" y="3962400"/>
              <a:chExt cx="533400" cy="1435101"/>
            </a:xfrm>
          </p:grpSpPr>
          <p:sp>
            <p:nvSpPr>
              <p:cNvPr id="72" name="Line 14"/>
              <p:cNvSpPr>
                <a:spLocks noChangeShapeType="1"/>
              </p:cNvSpPr>
              <p:nvPr/>
            </p:nvSpPr>
            <p:spPr bwMode="auto">
              <a:xfrm flipH="1">
                <a:off x="7850188" y="5397501"/>
                <a:ext cx="370084" cy="0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4" name="Line 6"/>
              <p:cNvSpPr>
                <a:spLocks noChangeShapeType="1"/>
              </p:cNvSpPr>
              <p:nvPr/>
            </p:nvSpPr>
            <p:spPr bwMode="auto">
              <a:xfrm>
                <a:off x="7686872" y="3987800"/>
                <a:ext cx="457200" cy="1588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7" name="Line 7"/>
              <p:cNvSpPr>
                <a:spLocks noChangeShapeType="1"/>
              </p:cNvSpPr>
              <p:nvPr/>
            </p:nvSpPr>
            <p:spPr bwMode="auto">
              <a:xfrm>
                <a:off x="7848600" y="3962400"/>
                <a:ext cx="1588" cy="1435101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7162800" y="228600"/>
              <a:ext cx="1224337" cy="1230313"/>
              <a:chOff x="2438400" y="304800"/>
              <a:chExt cx="1224337" cy="1230313"/>
            </a:xfrm>
          </p:grpSpPr>
          <p:sp>
            <p:nvSpPr>
              <p:cNvPr id="67" name="Rectangle 2"/>
              <p:cNvSpPr>
                <a:spLocks/>
              </p:cNvSpPr>
              <p:nvPr/>
            </p:nvSpPr>
            <p:spPr bwMode="auto">
              <a:xfrm>
                <a:off x="2438400" y="304800"/>
                <a:ext cx="1224337" cy="1224337"/>
              </a:xfrm>
              <a:prstGeom prst="rect">
                <a:avLst/>
              </a:prstGeom>
              <a:solidFill>
                <a:srgbClr val="6FAC27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8" name="Rectangle 3"/>
              <p:cNvSpPr>
                <a:spLocks/>
              </p:cNvSpPr>
              <p:nvPr/>
            </p:nvSpPr>
            <p:spPr bwMode="auto">
              <a:xfrm>
                <a:off x="2438400" y="304800"/>
                <a:ext cx="1219199" cy="1230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  <a:sym typeface="Arial" charset="0"/>
                  </a:rPr>
                  <a:t>passed</a:t>
                </a:r>
              </a:p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  <a:sym typeface="Arial" charset="0"/>
                  </a:rPr>
                  <a:t>ENG </a:t>
                </a:r>
                <a:r>
                  <a:rPr lang="en-US" sz="1600" dirty="0">
                    <a:ea typeface="Arial" charset="0"/>
                    <a:cs typeface="Arial" charset="0"/>
                    <a:sym typeface="Arial" charset="0"/>
                  </a:rPr>
                  <a:t>101</a:t>
                </a:r>
                <a:endParaRPr lang="en-US" sz="1600" dirty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  <a:sym typeface="Arial" charset="0"/>
                </a:endParaRPr>
              </a:p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  <a:sym typeface="Arial" charset="0"/>
                  </a:rPr>
                  <a:t>Fa07-Fa10</a:t>
                </a:r>
              </a:p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1829</a:t>
                </a:r>
                <a:endParaRPr lang="en-US" sz="1600" dirty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  <a:sym typeface="Arial" charset="0"/>
                </a:endParaRPr>
              </a:p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  <a:sym typeface="Arial" charset="0"/>
                  </a:rPr>
                  <a:t>33%</a:t>
                </a: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7162800" y="1676400"/>
              <a:ext cx="1224337" cy="1230313"/>
              <a:chOff x="2438400" y="304800"/>
              <a:chExt cx="1224337" cy="1230313"/>
            </a:xfrm>
          </p:grpSpPr>
          <p:sp>
            <p:nvSpPr>
              <p:cNvPr id="70" name="Rectangle 2"/>
              <p:cNvSpPr>
                <a:spLocks/>
              </p:cNvSpPr>
              <p:nvPr/>
            </p:nvSpPr>
            <p:spPr bwMode="auto">
              <a:xfrm>
                <a:off x="2438400" y="304800"/>
                <a:ext cx="1224337" cy="1224337"/>
              </a:xfrm>
              <a:prstGeom prst="rect">
                <a:avLst/>
              </a:prstGeom>
              <a:solidFill>
                <a:srgbClr val="6FAC27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1" name="Rectangle 3"/>
              <p:cNvSpPr>
                <a:spLocks/>
              </p:cNvSpPr>
              <p:nvPr/>
            </p:nvSpPr>
            <p:spPr bwMode="auto">
              <a:xfrm>
                <a:off x="2438400" y="304800"/>
                <a:ext cx="1219199" cy="1230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  <a:sym typeface="Arial" charset="0"/>
                  </a:rPr>
                  <a:t>didn’t pass</a:t>
                </a:r>
              </a:p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  <a:sym typeface="Arial" charset="0"/>
                  </a:rPr>
                  <a:t>ENG </a:t>
                </a:r>
                <a:r>
                  <a:rPr lang="en-US" sz="1600" dirty="0">
                    <a:ea typeface="Arial" charset="0"/>
                    <a:cs typeface="Arial" charset="0"/>
                    <a:sym typeface="Arial" charset="0"/>
                  </a:rPr>
                  <a:t>101</a:t>
                </a:r>
                <a:endParaRPr lang="en-US" sz="1600" dirty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  <a:sym typeface="Arial" charset="0"/>
                </a:endParaRPr>
              </a:p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  <a:sym typeface="Arial" charset="0"/>
                  </a:rPr>
                  <a:t>Fa07-Fa10</a:t>
                </a:r>
              </a:p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  <a:sym typeface="Arial" charset="0"/>
                  </a:rPr>
                  <a:t>832</a:t>
                </a:r>
              </a:p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  <a:sym typeface="Arial" charset="0"/>
                  </a:rPr>
                  <a:t>15%</a:t>
                </a: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6819513" y="3696849"/>
            <a:ext cx="1529137" cy="2678510"/>
            <a:chOff x="6858000" y="228600"/>
            <a:chExt cx="1529137" cy="2678510"/>
          </a:xfrm>
        </p:grpSpPr>
        <p:grpSp>
          <p:nvGrpSpPr>
            <p:cNvPr id="81" name="Group 80"/>
            <p:cNvGrpSpPr/>
            <p:nvPr/>
          </p:nvGrpSpPr>
          <p:grpSpPr>
            <a:xfrm>
              <a:off x="6858000" y="849751"/>
              <a:ext cx="533400" cy="1435101"/>
              <a:chOff x="7686872" y="3897751"/>
              <a:chExt cx="533400" cy="1435101"/>
            </a:xfrm>
          </p:grpSpPr>
          <p:sp>
            <p:nvSpPr>
              <p:cNvPr id="96" name="Line 14"/>
              <p:cNvSpPr>
                <a:spLocks noChangeShapeType="1"/>
              </p:cNvSpPr>
              <p:nvPr/>
            </p:nvSpPr>
            <p:spPr bwMode="auto">
              <a:xfrm flipH="1">
                <a:off x="7850188" y="5332852"/>
                <a:ext cx="370084" cy="0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7" name="Line 6"/>
              <p:cNvSpPr>
                <a:spLocks noChangeShapeType="1"/>
              </p:cNvSpPr>
              <p:nvPr/>
            </p:nvSpPr>
            <p:spPr bwMode="auto">
              <a:xfrm>
                <a:off x="7686872" y="3923151"/>
                <a:ext cx="457200" cy="1588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8" name="Line 7"/>
              <p:cNvSpPr>
                <a:spLocks noChangeShapeType="1"/>
              </p:cNvSpPr>
              <p:nvPr/>
            </p:nvSpPr>
            <p:spPr bwMode="auto">
              <a:xfrm>
                <a:off x="7848600" y="3897751"/>
                <a:ext cx="1588" cy="1435101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7162800" y="228600"/>
              <a:ext cx="1224337" cy="1230313"/>
              <a:chOff x="2438400" y="304800"/>
              <a:chExt cx="1224337" cy="1230313"/>
            </a:xfrm>
          </p:grpSpPr>
          <p:sp>
            <p:nvSpPr>
              <p:cNvPr id="94" name="Rectangle 2"/>
              <p:cNvSpPr>
                <a:spLocks/>
              </p:cNvSpPr>
              <p:nvPr/>
            </p:nvSpPr>
            <p:spPr bwMode="auto">
              <a:xfrm>
                <a:off x="2438400" y="304800"/>
                <a:ext cx="1224337" cy="1224337"/>
              </a:xfrm>
              <a:prstGeom prst="rect">
                <a:avLst/>
              </a:prstGeom>
              <a:solidFill>
                <a:srgbClr val="6FAC27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5" name="Rectangle 3"/>
              <p:cNvSpPr>
                <a:spLocks/>
              </p:cNvSpPr>
              <p:nvPr/>
            </p:nvSpPr>
            <p:spPr bwMode="auto">
              <a:xfrm>
                <a:off x="2438400" y="304800"/>
                <a:ext cx="1219199" cy="1230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  <a:sym typeface="Arial" charset="0"/>
                  </a:rPr>
                  <a:t>passed</a:t>
                </a:r>
              </a:p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  <a:sym typeface="Arial" charset="0"/>
                  </a:rPr>
                  <a:t>ENG </a:t>
                </a:r>
                <a:r>
                  <a:rPr lang="en-US" sz="1600" dirty="0">
                    <a:ea typeface="Arial" charset="0"/>
                    <a:cs typeface="Arial" charset="0"/>
                    <a:sym typeface="Arial" charset="0"/>
                  </a:rPr>
                  <a:t>101</a:t>
                </a:r>
                <a:endParaRPr lang="en-US" sz="1600" dirty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  <a:sym typeface="Arial" charset="0"/>
                </a:endParaRPr>
              </a:p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  <a:sym typeface="Arial" charset="0"/>
                  </a:rPr>
                  <a:t>Fa07-Fa10</a:t>
                </a:r>
              </a:p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438</a:t>
                </a:r>
                <a:endParaRPr lang="en-US" sz="1600" dirty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  <a:sym typeface="Arial" charset="0"/>
                </a:endParaRPr>
              </a:p>
              <a:p>
                <a:pPr algn="ctr">
                  <a:defRPr/>
                </a:pPr>
                <a:r>
                  <a:rPr lang="en-US" sz="1600" dirty="0">
                    <a:ea typeface="Arial" charset="0"/>
                    <a:cs typeface="Arial" charset="0"/>
                    <a:sym typeface="Arial" charset="0"/>
                  </a:rPr>
                  <a:t>74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  <a:sym typeface="Arial" charset="0"/>
                  </a:rPr>
                  <a:t>%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7162800" y="1676004"/>
              <a:ext cx="1224337" cy="1231106"/>
              <a:chOff x="2438400" y="304404"/>
              <a:chExt cx="1224337" cy="1231106"/>
            </a:xfrm>
          </p:grpSpPr>
          <p:sp>
            <p:nvSpPr>
              <p:cNvPr id="84" name="Rectangle 2"/>
              <p:cNvSpPr>
                <a:spLocks/>
              </p:cNvSpPr>
              <p:nvPr/>
            </p:nvSpPr>
            <p:spPr bwMode="auto">
              <a:xfrm>
                <a:off x="2438400" y="304800"/>
                <a:ext cx="1224337" cy="1224337"/>
              </a:xfrm>
              <a:prstGeom prst="rect">
                <a:avLst/>
              </a:prstGeom>
              <a:solidFill>
                <a:srgbClr val="6FAC27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3" name="Rectangle 3"/>
              <p:cNvSpPr>
                <a:spLocks/>
              </p:cNvSpPr>
              <p:nvPr/>
            </p:nvSpPr>
            <p:spPr bwMode="auto">
              <a:xfrm>
                <a:off x="2438400" y="304404"/>
                <a:ext cx="1219199" cy="1231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  <a:sym typeface="Arial" charset="0"/>
                  </a:rPr>
                  <a:t>didn’t pass</a:t>
                </a:r>
              </a:p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  <a:sym typeface="Arial" charset="0"/>
                  </a:rPr>
                  <a:t>ENG </a:t>
                </a:r>
                <a:r>
                  <a:rPr lang="en-US" sz="1600" dirty="0">
                    <a:ea typeface="Arial" charset="0"/>
                    <a:cs typeface="Arial" charset="0"/>
                    <a:sym typeface="Arial" charset="0"/>
                  </a:rPr>
                  <a:t>101</a:t>
                </a:r>
                <a:endParaRPr lang="en-US" sz="1600" dirty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  <a:sym typeface="Arial" charset="0"/>
                </a:endParaRPr>
              </a:p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  <a:sym typeface="Arial" charset="0"/>
                  </a:rPr>
                  <a:t>Fa07-Fa10</a:t>
                </a:r>
              </a:p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  <a:sym typeface="Arial" charset="0"/>
                  </a:rPr>
                  <a:t>154</a:t>
                </a:r>
              </a:p>
              <a:p>
                <a:pPr algn="ctr">
                  <a:defRPr/>
                </a:pPr>
                <a:r>
                  <a:rPr lang="en-US" sz="1600" dirty="0">
                    <a:ea typeface="Arial" charset="0"/>
                    <a:cs typeface="Arial" charset="0"/>
                    <a:sym typeface="Arial" charset="0"/>
                  </a:rPr>
                  <a:t>26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  <a:sym typeface="Arial" charset="0"/>
                  </a:rPr>
                  <a:t>%</a:t>
                </a:r>
              </a:p>
            </p:txBody>
          </p:sp>
        </p:grpSp>
      </p:grpSp>
      <p:grpSp>
        <p:nvGrpSpPr>
          <p:cNvPr id="99" name="Group 76"/>
          <p:cNvGrpSpPr>
            <a:grpSpLocks/>
          </p:cNvGrpSpPr>
          <p:nvPr/>
        </p:nvGrpSpPr>
        <p:grpSpPr bwMode="auto">
          <a:xfrm>
            <a:off x="7162800" y="228600"/>
            <a:ext cx="1219200" cy="4724400"/>
            <a:chOff x="6324600" y="1530350"/>
            <a:chExt cx="1219200" cy="4724400"/>
          </a:xfrm>
        </p:grpSpPr>
        <p:sp>
          <p:nvSpPr>
            <p:cNvPr id="100" name="Rectangle 60"/>
            <p:cNvSpPr>
              <a:spLocks/>
            </p:cNvSpPr>
            <p:nvPr/>
          </p:nvSpPr>
          <p:spPr bwMode="auto">
            <a:xfrm>
              <a:off x="6324600" y="5035550"/>
              <a:ext cx="1219200" cy="12192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59"/>
            <p:cNvSpPr>
              <a:spLocks/>
            </p:cNvSpPr>
            <p:nvPr/>
          </p:nvSpPr>
          <p:spPr bwMode="auto">
            <a:xfrm>
              <a:off x="6324600" y="1530350"/>
              <a:ext cx="1219200" cy="1270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199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38400" y="228600"/>
            <a:ext cx="5948737" cy="6146759"/>
            <a:chOff x="2438400" y="228600"/>
            <a:chExt cx="5948737" cy="6146759"/>
          </a:xfrm>
        </p:grpSpPr>
        <p:grpSp>
          <p:nvGrpSpPr>
            <p:cNvPr id="23" name="Group 22"/>
            <p:cNvGrpSpPr/>
            <p:nvPr/>
          </p:nvGrpSpPr>
          <p:grpSpPr>
            <a:xfrm>
              <a:off x="3657600" y="228600"/>
              <a:ext cx="1605337" cy="2672137"/>
              <a:chOff x="3657600" y="228600"/>
              <a:chExt cx="1605337" cy="2672137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3657600" y="914400"/>
                <a:ext cx="533400" cy="1435101"/>
                <a:chOff x="381000" y="3479800"/>
                <a:chExt cx="533400" cy="1435101"/>
              </a:xfrm>
            </p:grpSpPr>
            <p:sp>
              <p:nvSpPr>
                <p:cNvPr id="8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544316" y="4914901"/>
                  <a:ext cx="370084" cy="0"/>
                </a:xfrm>
                <a:prstGeom prst="line">
                  <a:avLst/>
                </a:prstGeom>
                <a:solidFill>
                  <a:srgbClr val="91C200"/>
                </a:solidFill>
                <a:ln w="57150">
                  <a:solidFill>
                    <a:srgbClr val="6FAC27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7" name="Line 6"/>
                <p:cNvSpPr>
                  <a:spLocks noChangeShapeType="1"/>
                </p:cNvSpPr>
                <p:nvPr/>
              </p:nvSpPr>
              <p:spPr bwMode="auto">
                <a:xfrm>
                  <a:off x="381000" y="3505200"/>
                  <a:ext cx="457200" cy="1588"/>
                </a:xfrm>
                <a:prstGeom prst="line">
                  <a:avLst/>
                </a:prstGeom>
                <a:solidFill>
                  <a:srgbClr val="91C200"/>
                </a:solidFill>
                <a:ln w="57150">
                  <a:solidFill>
                    <a:srgbClr val="6FAC27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8" name="Line 7"/>
                <p:cNvSpPr>
                  <a:spLocks noChangeShapeType="1"/>
                </p:cNvSpPr>
                <p:nvPr/>
              </p:nvSpPr>
              <p:spPr bwMode="auto">
                <a:xfrm>
                  <a:off x="542728" y="3479800"/>
                  <a:ext cx="1588" cy="1435101"/>
                </a:xfrm>
                <a:prstGeom prst="line">
                  <a:avLst/>
                </a:prstGeom>
                <a:solidFill>
                  <a:srgbClr val="91C200"/>
                </a:solidFill>
                <a:ln w="57150">
                  <a:solidFill>
                    <a:srgbClr val="6FAC27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4038600" y="228600"/>
                <a:ext cx="1224337" cy="1224337"/>
                <a:chOff x="4038600" y="304800"/>
                <a:chExt cx="1224337" cy="1224337"/>
              </a:xfrm>
            </p:grpSpPr>
            <p:sp>
              <p:nvSpPr>
                <p:cNvPr id="108" name="Rectangle 2"/>
                <p:cNvSpPr>
                  <a:spLocks/>
                </p:cNvSpPr>
                <p:nvPr/>
              </p:nvSpPr>
              <p:spPr bwMode="auto">
                <a:xfrm>
                  <a:off x="4038600" y="304800"/>
                  <a:ext cx="1224337" cy="1224337"/>
                </a:xfrm>
                <a:prstGeom prst="rect">
                  <a:avLst/>
                </a:prstGeom>
                <a:solidFill>
                  <a:srgbClr val="6FAC27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5" name="Rectangle 10"/>
                <p:cNvSpPr>
                  <a:spLocks/>
                </p:cNvSpPr>
                <p:nvPr/>
              </p:nvSpPr>
              <p:spPr bwMode="auto">
                <a:xfrm>
                  <a:off x="4038600" y="381000"/>
                  <a:ext cx="1219200" cy="984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passed</a:t>
                  </a:r>
                </a:p>
                <a:p>
                  <a:pPr algn="ctr">
                    <a:defRPr/>
                  </a:pPr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ENG 052</a:t>
                  </a:r>
                </a:p>
                <a:p>
                  <a:pPr algn="ctr">
                    <a:defRPr/>
                  </a:pPr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3604</a:t>
                  </a:r>
                </a:p>
                <a:p>
                  <a:pPr algn="ctr">
                    <a:defRPr/>
                  </a:pPr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65%</a:t>
                  </a: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4038600" y="1676400"/>
                <a:ext cx="1224337" cy="1224337"/>
                <a:chOff x="4114800" y="1676400"/>
                <a:chExt cx="1224337" cy="1224337"/>
              </a:xfrm>
            </p:grpSpPr>
            <p:sp>
              <p:nvSpPr>
                <p:cNvPr id="110" name="Rectangle 2"/>
                <p:cNvSpPr>
                  <a:spLocks/>
                </p:cNvSpPr>
                <p:nvPr/>
              </p:nvSpPr>
              <p:spPr bwMode="auto">
                <a:xfrm>
                  <a:off x="4114800" y="1676400"/>
                  <a:ext cx="1224337" cy="1224337"/>
                </a:xfrm>
                <a:prstGeom prst="rect">
                  <a:avLst/>
                </a:prstGeom>
                <a:solidFill>
                  <a:srgbClr val="6FAC27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3" name="Rectangle 13"/>
                <p:cNvSpPr>
                  <a:spLocks/>
                </p:cNvSpPr>
                <p:nvPr/>
              </p:nvSpPr>
              <p:spPr bwMode="auto">
                <a:xfrm>
                  <a:off x="4114800" y="1752600"/>
                  <a:ext cx="1203325" cy="9848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  did not pass       </a:t>
                  </a:r>
                </a:p>
                <a:p>
                  <a:pPr algn="ctr">
                    <a:defRPr/>
                  </a:pPr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ENG 052</a:t>
                  </a:r>
                </a:p>
                <a:p>
                  <a:pPr algn="ctr">
                    <a:defRPr/>
                  </a:pPr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1941</a:t>
                  </a:r>
                </a:p>
                <a:p>
                  <a:pPr algn="ctr">
                    <a:defRPr/>
                  </a:pPr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35%</a:t>
                  </a:r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2438400" y="228600"/>
              <a:ext cx="1224337" cy="1230313"/>
              <a:chOff x="2438400" y="304800"/>
              <a:chExt cx="1224337" cy="1230313"/>
            </a:xfrm>
          </p:grpSpPr>
          <p:sp>
            <p:nvSpPr>
              <p:cNvPr id="107" name="Rectangle 2"/>
              <p:cNvSpPr>
                <a:spLocks/>
              </p:cNvSpPr>
              <p:nvPr/>
            </p:nvSpPr>
            <p:spPr bwMode="auto">
              <a:xfrm>
                <a:off x="2438400" y="304800"/>
                <a:ext cx="1224337" cy="1224337"/>
              </a:xfrm>
              <a:prstGeom prst="rect">
                <a:avLst/>
              </a:prstGeom>
              <a:solidFill>
                <a:srgbClr val="6FAC27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5" name="Rectangle 3"/>
              <p:cNvSpPr>
                <a:spLocks/>
              </p:cNvSpPr>
              <p:nvPr/>
            </p:nvSpPr>
            <p:spPr bwMode="auto">
              <a:xfrm>
                <a:off x="2438400" y="304800"/>
                <a:ext cx="1219199" cy="1230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  <a:sym typeface="Arial" charset="0"/>
                  </a:rPr>
                  <a:t>took</a:t>
                </a:r>
              </a:p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  <a:sym typeface="Arial" charset="0"/>
                  </a:rPr>
                  <a:t>ENG 052</a:t>
                </a:r>
              </a:p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  <a:sym typeface="Arial" charset="0"/>
                  </a:rPr>
                  <a:t>Fa07-Fa10</a:t>
                </a:r>
              </a:p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5545 </a:t>
                </a:r>
                <a:endParaRPr lang="en-US" sz="1600" dirty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  <a:sym typeface="Arial" charset="0"/>
                </a:endParaRPr>
              </a:p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  <a:sym typeface="Arial" charset="0"/>
                  </a:rPr>
                  <a:t>100%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257800" y="228600"/>
              <a:ext cx="1605337" cy="2678113"/>
              <a:chOff x="5257800" y="228600"/>
              <a:chExt cx="1605337" cy="2678113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5257800" y="914400"/>
                <a:ext cx="533400" cy="1435101"/>
                <a:chOff x="381000" y="3479800"/>
                <a:chExt cx="533400" cy="1435101"/>
              </a:xfrm>
            </p:grpSpPr>
            <p:sp>
              <p:nvSpPr>
                <p:cNvPr id="90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544316" y="4914901"/>
                  <a:ext cx="370084" cy="0"/>
                </a:xfrm>
                <a:prstGeom prst="line">
                  <a:avLst/>
                </a:prstGeom>
                <a:solidFill>
                  <a:srgbClr val="91C200"/>
                </a:solidFill>
                <a:ln w="57150">
                  <a:solidFill>
                    <a:srgbClr val="6FAC27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1" name="Line 6"/>
                <p:cNvSpPr>
                  <a:spLocks noChangeShapeType="1"/>
                </p:cNvSpPr>
                <p:nvPr/>
              </p:nvSpPr>
              <p:spPr bwMode="auto">
                <a:xfrm>
                  <a:off x="381000" y="3505200"/>
                  <a:ext cx="457200" cy="1588"/>
                </a:xfrm>
                <a:prstGeom prst="line">
                  <a:avLst/>
                </a:prstGeom>
                <a:solidFill>
                  <a:srgbClr val="91C200"/>
                </a:solidFill>
                <a:ln w="57150">
                  <a:solidFill>
                    <a:srgbClr val="6FAC27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" name="Line 7"/>
                <p:cNvSpPr>
                  <a:spLocks noChangeShapeType="1"/>
                </p:cNvSpPr>
                <p:nvPr/>
              </p:nvSpPr>
              <p:spPr bwMode="auto">
                <a:xfrm>
                  <a:off x="542728" y="3479800"/>
                  <a:ext cx="1588" cy="1435101"/>
                </a:xfrm>
                <a:prstGeom prst="line">
                  <a:avLst/>
                </a:prstGeom>
                <a:solidFill>
                  <a:srgbClr val="91C200"/>
                </a:solidFill>
                <a:ln w="57150">
                  <a:solidFill>
                    <a:srgbClr val="6FAC27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5638800" y="228600"/>
                <a:ext cx="1224337" cy="1306513"/>
                <a:chOff x="5638800" y="228600"/>
                <a:chExt cx="1224337" cy="1306513"/>
              </a:xfrm>
            </p:grpSpPr>
            <p:sp>
              <p:nvSpPr>
                <p:cNvPr id="109" name="Rectangle 2"/>
                <p:cNvSpPr>
                  <a:spLocks/>
                </p:cNvSpPr>
                <p:nvPr/>
              </p:nvSpPr>
              <p:spPr bwMode="auto">
                <a:xfrm>
                  <a:off x="5638800" y="228600"/>
                  <a:ext cx="1224337" cy="1224337"/>
                </a:xfrm>
                <a:prstGeom prst="rect">
                  <a:avLst/>
                </a:prstGeom>
                <a:solidFill>
                  <a:srgbClr val="6FAC27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75" name="Rectangle 18"/>
                <p:cNvSpPr>
                  <a:spLocks/>
                </p:cNvSpPr>
                <p:nvPr/>
              </p:nvSpPr>
              <p:spPr bwMode="auto">
                <a:xfrm>
                  <a:off x="5638800" y="304800"/>
                  <a:ext cx="1219201" cy="12303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took</a:t>
                  </a:r>
                </a:p>
                <a:p>
                  <a:pPr algn="ctr">
                    <a:defRPr/>
                  </a:pPr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ENG 101</a:t>
                  </a:r>
                </a:p>
                <a:p>
                  <a:pPr algn="ctr">
                    <a:defRPr/>
                  </a:pPr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2661</a:t>
                  </a:r>
                </a:p>
                <a:p>
                  <a:pPr algn="ctr">
                    <a:defRPr/>
                  </a:pPr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48%</a:t>
                  </a:r>
                </a:p>
                <a:p>
                  <a:pPr algn="ctr">
                    <a:defRPr/>
                  </a:pPr>
                  <a:endPara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5638800" y="1676400"/>
                <a:ext cx="1224337" cy="1230313"/>
                <a:chOff x="5638800" y="1676400"/>
                <a:chExt cx="1224337" cy="1230313"/>
              </a:xfrm>
            </p:grpSpPr>
            <p:sp>
              <p:nvSpPr>
                <p:cNvPr id="111" name="Rectangle 2"/>
                <p:cNvSpPr>
                  <a:spLocks/>
                </p:cNvSpPr>
                <p:nvPr/>
              </p:nvSpPr>
              <p:spPr bwMode="auto">
                <a:xfrm>
                  <a:off x="5638800" y="1676400"/>
                  <a:ext cx="1224337" cy="1224337"/>
                </a:xfrm>
                <a:prstGeom prst="rect">
                  <a:avLst/>
                </a:prstGeom>
                <a:solidFill>
                  <a:srgbClr val="6FAC27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73" name="Rectangle 21"/>
                <p:cNvSpPr>
                  <a:spLocks/>
                </p:cNvSpPr>
                <p:nvPr/>
              </p:nvSpPr>
              <p:spPr bwMode="auto">
                <a:xfrm>
                  <a:off x="5715000" y="1676400"/>
                  <a:ext cx="1117601" cy="12303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took no</a:t>
                  </a:r>
                </a:p>
                <a:p>
                  <a:pPr algn="ctr">
                    <a:defRPr/>
                  </a:pPr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more writing</a:t>
                  </a:r>
                </a:p>
                <a:p>
                  <a:pPr algn="ctr">
                    <a:defRPr/>
                  </a:pPr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courses</a:t>
                  </a:r>
                </a:p>
                <a:p>
                  <a:pPr algn="ctr">
                    <a:defRPr/>
                  </a:pPr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943</a:t>
                  </a:r>
                </a:p>
                <a:p>
                  <a:pPr algn="ctr">
                    <a:defRPr/>
                  </a:pPr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17%</a:t>
                  </a:r>
                </a:p>
              </p:txBody>
            </p:sp>
          </p:grpSp>
        </p:grpSp>
        <p:grpSp>
          <p:nvGrpSpPr>
            <p:cNvPr id="24" name="Group 23"/>
            <p:cNvGrpSpPr/>
            <p:nvPr/>
          </p:nvGrpSpPr>
          <p:grpSpPr>
            <a:xfrm>
              <a:off x="3657600" y="3709988"/>
              <a:ext cx="1605337" cy="2625725"/>
              <a:chOff x="3657600" y="3709988"/>
              <a:chExt cx="1605337" cy="2625725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3657600" y="4267200"/>
                <a:ext cx="533400" cy="1435101"/>
                <a:chOff x="381000" y="3479800"/>
                <a:chExt cx="533400" cy="1435101"/>
              </a:xfrm>
            </p:grpSpPr>
            <p:sp>
              <p:nvSpPr>
                <p:cNvPr id="11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544316" y="4914901"/>
                  <a:ext cx="370084" cy="0"/>
                </a:xfrm>
                <a:prstGeom prst="line">
                  <a:avLst/>
                </a:prstGeom>
                <a:solidFill>
                  <a:srgbClr val="91C200"/>
                </a:solidFill>
                <a:ln w="57150">
                  <a:solidFill>
                    <a:srgbClr val="6FAC27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19" name="Line 6"/>
                <p:cNvSpPr>
                  <a:spLocks noChangeShapeType="1"/>
                </p:cNvSpPr>
                <p:nvPr/>
              </p:nvSpPr>
              <p:spPr bwMode="auto">
                <a:xfrm>
                  <a:off x="381000" y="3505200"/>
                  <a:ext cx="457200" cy="1588"/>
                </a:xfrm>
                <a:prstGeom prst="line">
                  <a:avLst/>
                </a:prstGeom>
                <a:solidFill>
                  <a:srgbClr val="91C200"/>
                </a:solidFill>
                <a:ln w="57150">
                  <a:solidFill>
                    <a:srgbClr val="6FAC27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20" name="Line 7"/>
                <p:cNvSpPr>
                  <a:spLocks noChangeShapeType="1"/>
                </p:cNvSpPr>
                <p:nvPr/>
              </p:nvSpPr>
              <p:spPr bwMode="auto">
                <a:xfrm>
                  <a:off x="542728" y="3479800"/>
                  <a:ext cx="1588" cy="1435101"/>
                </a:xfrm>
                <a:prstGeom prst="line">
                  <a:avLst/>
                </a:prstGeom>
                <a:solidFill>
                  <a:srgbClr val="91C200"/>
                </a:solidFill>
                <a:ln w="57150">
                  <a:solidFill>
                    <a:srgbClr val="6FAC27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4038600" y="3709988"/>
                <a:ext cx="1224337" cy="1224337"/>
                <a:chOff x="3962400" y="3810000"/>
                <a:chExt cx="1224337" cy="1224337"/>
              </a:xfrm>
            </p:grpSpPr>
            <p:sp>
              <p:nvSpPr>
                <p:cNvPr id="113" name="Rectangle 2"/>
                <p:cNvSpPr>
                  <a:spLocks/>
                </p:cNvSpPr>
                <p:nvPr/>
              </p:nvSpPr>
              <p:spPr bwMode="auto">
                <a:xfrm>
                  <a:off x="3962400" y="3810000"/>
                  <a:ext cx="1224337" cy="1224337"/>
                </a:xfrm>
                <a:prstGeom prst="rect">
                  <a:avLst/>
                </a:prstGeom>
                <a:solidFill>
                  <a:srgbClr val="6FAC27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1779" name="Rectangle 39"/>
                <p:cNvSpPr>
                  <a:spLocks/>
                </p:cNvSpPr>
                <p:nvPr/>
              </p:nvSpPr>
              <p:spPr bwMode="auto">
                <a:xfrm>
                  <a:off x="4156075" y="3811588"/>
                  <a:ext cx="844550" cy="984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passed</a:t>
                  </a:r>
                </a:p>
                <a:p>
                  <a:pPr algn="ctr"/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ENG 052</a:t>
                  </a:r>
                </a:p>
                <a:p>
                  <a:pPr algn="ctr"/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485</a:t>
                  </a:r>
                </a:p>
                <a:p>
                  <a:pPr algn="ctr"/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82%</a:t>
                  </a: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4038600" y="5095501"/>
                <a:ext cx="1224337" cy="1240212"/>
                <a:chOff x="4038600" y="5089525"/>
                <a:chExt cx="1224337" cy="1240212"/>
              </a:xfrm>
            </p:grpSpPr>
            <p:sp>
              <p:nvSpPr>
                <p:cNvPr id="116" name="Rectangle 2"/>
                <p:cNvSpPr>
                  <a:spLocks/>
                </p:cNvSpPr>
                <p:nvPr/>
              </p:nvSpPr>
              <p:spPr bwMode="auto">
                <a:xfrm>
                  <a:off x="4038600" y="5105400"/>
                  <a:ext cx="1224337" cy="1224337"/>
                </a:xfrm>
                <a:prstGeom prst="rect">
                  <a:avLst/>
                </a:prstGeom>
                <a:solidFill>
                  <a:srgbClr val="6FAC27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1777" name="Rectangle 42"/>
                <p:cNvSpPr>
                  <a:spLocks/>
                </p:cNvSpPr>
                <p:nvPr/>
              </p:nvSpPr>
              <p:spPr bwMode="auto">
                <a:xfrm>
                  <a:off x="4038600" y="5089525"/>
                  <a:ext cx="1219200" cy="12318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didn’t</a:t>
                  </a:r>
                </a:p>
                <a:p>
                  <a:pPr algn="ctr"/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pass</a:t>
                  </a:r>
                </a:p>
                <a:p>
                  <a:pPr algn="ctr"/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ENG 052</a:t>
                  </a:r>
                </a:p>
                <a:p>
                  <a:pPr algn="ctr"/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107</a:t>
                  </a:r>
                </a:p>
                <a:p>
                  <a:pPr algn="ctr"/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18%</a:t>
                  </a:r>
                </a:p>
              </p:txBody>
            </p:sp>
          </p:grpSp>
        </p:grpSp>
        <p:grpSp>
          <p:nvGrpSpPr>
            <p:cNvPr id="18" name="Group 17"/>
            <p:cNvGrpSpPr/>
            <p:nvPr/>
          </p:nvGrpSpPr>
          <p:grpSpPr>
            <a:xfrm>
              <a:off x="2438400" y="3709988"/>
              <a:ext cx="1224337" cy="1248149"/>
              <a:chOff x="2514600" y="3709988"/>
              <a:chExt cx="1224337" cy="1248149"/>
            </a:xfrm>
          </p:grpSpPr>
          <p:sp>
            <p:nvSpPr>
              <p:cNvPr id="112" name="Rectangle 2"/>
              <p:cNvSpPr>
                <a:spLocks/>
              </p:cNvSpPr>
              <p:nvPr/>
            </p:nvSpPr>
            <p:spPr bwMode="auto">
              <a:xfrm>
                <a:off x="2514600" y="3733800"/>
                <a:ext cx="1224337" cy="1224337"/>
              </a:xfrm>
              <a:prstGeom prst="rect">
                <a:avLst/>
              </a:prstGeom>
              <a:solidFill>
                <a:srgbClr val="6FAC27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770" name="Rectangle 48"/>
              <p:cNvSpPr>
                <a:spLocks/>
              </p:cNvSpPr>
              <p:nvPr/>
            </p:nvSpPr>
            <p:spPr bwMode="auto">
              <a:xfrm>
                <a:off x="2595563" y="3709988"/>
                <a:ext cx="1003300" cy="12303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took </a:t>
                </a:r>
              </a:p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ENG 052</a:t>
                </a:r>
              </a:p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Fa07-Fa10</a:t>
                </a:r>
              </a:p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592</a:t>
                </a:r>
              </a:p>
              <a:p>
                <a:pPr algn="ctr"/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100%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257800" y="3709988"/>
              <a:ext cx="1620278" cy="2625725"/>
              <a:chOff x="5257800" y="3709988"/>
              <a:chExt cx="1620278" cy="2625725"/>
            </a:xfrm>
          </p:grpSpPr>
          <p:grpSp>
            <p:nvGrpSpPr>
              <p:cNvPr id="121" name="Group 120"/>
              <p:cNvGrpSpPr/>
              <p:nvPr/>
            </p:nvGrpSpPr>
            <p:grpSpPr>
              <a:xfrm>
                <a:off x="5257800" y="4267200"/>
                <a:ext cx="533400" cy="1435101"/>
                <a:chOff x="381000" y="3479800"/>
                <a:chExt cx="533400" cy="1435101"/>
              </a:xfrm>
            </p:grpSpPr>
            <p:sp>
              <p:nvSpPr>
                <p:cNvPr id="122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544316" y="4914901"/>
                  <a:ext cx="370084" cy="0"/>
                </a:xfrm>
                <a:prstGeom prst="line">
                  <a:avLst/>
                </a:prstGeom>
                <a:solidFill>
                  <a:srgbClr val="91C200"/>
                </a:solidFill>
                <a:ln w="57150">
                  <a:solidFill>
                    <a:srgbClr val="6FAC27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23" name="Line 6"/>
                <p:cNvSpPr>
                  <a:spLocks noChangeShapeType="1"/>
                </p:cNvSpPr>
                <p:nvPr/>
              </p:nvSpPr>
              <p:spPr bwMode="auto">
                <a:xfrm>
                  <a:off x="381000" y="3505200"/>
                  <a:ext cx="457200" cy="1588"/>
                </a:xfrm>
                <a:prstGeom prst="line">
                  <a:avLst/>
                </a:prstGeom>
                <a:solidFill>
                  <a:srgbClr val="91C200"/>
                </a:solidFill>
                <a:ln w="57150">
                  <a:solidFill>
                    <a:srgbClr val="6FAC27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24" name="Line 7"/>
                <p:cNvSpPr>
                  <a:spLocks noChangeShapeType="1"/>
                </p:cNvSpPr>
                <p:nvPr/>
              </p:nvSpPr>
              <p:spPr bwMode="auto">
                <a:xfrm>
                  <a:off x="542728" y="3479800"/>
                  <a:ext cx="1588" cy="1435101"/>
                </a:xfrm>
                <a:prstGeom prst="line">
                  <a:avLst/>
                </a:prstGeom>
                <a:solidFill>
                  <a:srgbClr val="91C200"/>
                </a:solidFill>
                <a:ln w="57150">
                  <a:solidFill>
                    <a:srgbClr val="6FAC27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5638800" y="3709988"/>
                <a:ext cx="1224337" cy="1224337"/>
                <a:chOff x="5562600" y="3733800"/>
                <a:chExt cx="1224337" cy="1224337"/>
              </a:xfrm>
            </p:grpSpPr>
            <p:sp>
              <p:nvSpPr>
                <p:cNvPr id="114" name="Rectangle 2"/>
                <p:cNvSpPr>
                  <a:spLocks/>
                </p:cNvSpPr>
                <p:nvPr/>
              </p:nvSpPr>
              <p:spPr bwMode="auto">
                <a:xfrm>
                  <a:off x="5562600" y="3733800"/>
                  <a:ext cx="1224337" cy="1224337"/>
                </a:xfrm>
                <a:prstGeom prst="rect">
                  <a:avLst/>
                </a:prstGeom>
                <a:solidFill>
                  <a:srgbClr val="6FAC27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1768" name="Rectangle 52"/>
                <p:cNvSpPr>
                  <a:spLocks/>
                </p:cNvSpPr>
                <p:nvPr/>
              </p:nvSpPr>
              <p:spPr bwMode="auto">
                <a:xfrm>
                  <a:off x="5562600" y="3824288"/>
                  <a:ext cx="1219200" cy="984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took </a:t>
                  </a:r>
                </a:p>
                <a:p>
                  <a:pPr algn="ctr"/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ENG 101</a:t>
                  </a:r>
                </a:p>
                <a:p>
                  <a:pPr algn="ctr"/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592</a:t>
                  </a:r>
                </a:p>
                <a:p>
                  <a:pPr algn="ctr"/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100%</a:t>
                  </a: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5653741" y="5091953"/>
                <a:ext cx="1224337" cy="1243760"/>
                <a:chOff x="5653741" y="5091953"/>
                <a:chExt cx="1224337" cy="1243760"/>
              </a:xfrm>
            </p:grpSpPr>
            <p:sp>
              <p:nvSpPr>
                <p:cNvPr id="115" name="Rectangle 2"/>
                <p:cNvSpPr>
                  <a:spLocks/>
                </p:cNvSpPr>
                <p:nvPr/>
              </p:nvSpPr>
              <p:spPr bwMode="auto">
                <a:xfrm>
                  <a:off x="5653741" y="5091953"/>
                  <a:ext cx="1224337" cy="1224337"/>
                </a:xfrm>
                <a:prstGeom prst="rect">
                  <a:avLst/>
                </a:prstGeom>
                <a:solidFill>
                  <a:srgbClr val="6FAC27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1766" name="Rectangle 55"/>
                <p:cNvSpPr>
                  <a:spLocks/>
                </p:cNvSpPr>
                <p:nvPr/>
              </p:nvSpPr>
              <p:spPr bwMode="auto">
                <a:xfrm>
                  <a:off x="5715001" y="5105400"/>
                  <a:ext cx="1117600" cy="12303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took no</a:t>
                  </a:r>
                </a:p>
                <a:p>
                  <a:pPr algn="ctr"/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more writing</a:t>
                  </a:r>
                </a:p>
                <a:p>
                  <a:pPr algn="ctr"/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courses</a:t>
                  </a:r>
                </a:p>
                <a:p>
                  <a:pPr algn="ctr"/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0</a:t>
                  </a:r>
                </a:p>
                <a:p>
                  <a:pPr algn="ctr"/>
                  <a:r>
                    <a:rPr lang="en-US" sz="1600" dirty="0"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0%</a:t>
                  </a:r>
                </a:p>
              </p:txBody>
            </p:sp>
          </p:grpSp>
        </p:grpSp>
        <p:grpSp>
          <p:nvGrpSpPr>
            <p:cNvPr id="3" name="Group 2"/>
            <p:cNvGrpSpPr/>
            <p:nvPr/>
          </p:nvGrpSpPr>
          <p:grpSpPr>
            <a:xfrm>
              <a:off x="6858000" y="228600"/>
              <a:ext cx="1529137" cy="2678113"/>
              <a:chOff x="6858000" y="228600"/>
              <a:chExt cx="1529137" cy="2678113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858000" y="914400"/>
                <a:ext cx="533400" cy="1435101"/>
                <a:chOff x="7686872" y="3962400"/>
                <a:chExt cx="533400" cy="1435101"/>
              </a:xfrm>
            </p:grpSpPr>
            <p:sp>
              <p:nvSpPr>
                <p:cNvPr id="72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7850188" y="5397501"/>
                  <a:ext cx="370084" cy="0"/>
                </a:xfrm>
                <a:prstGeom prst="line">
                  <a:avLst/>
                </a:prstGeom>
                <a:solidFill>
                  <a:srgbClr val="91C200"/>
                </a:solidFill>
                <a:ln w="57150">
                  <a:solidFill>
                    <a:srgbClr val="6FAC27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74" name="Line 6"/>
                <p:cNvSpPr>
                  <a:spLocks noChangeShapeType="1"/>
                </p:cNvSpPr>
                <p:nvPr/>
              </p:nvSpPr>
              <p:spPr bwMode="auto">
                <a:xfrm>
                  <a:off x="7686872" y="3987800"/>
                  <a:ext cx="457200" cy="1588"/>
                </a:xfrm>
                <a:prstGeom prst="line">
                  <a:avLst/>
                </a:prstGeom>
                <a:solidFill>
                  <a:srgbClr val="91C200"/>
                </a:solidFill>
                <a:ln w="57150">
                  <a:solidFill>
                    <a:srgbClr val="6FAC27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77" name="Line 7"/>
                <p:cNvSpPr>
                  <a:spLocks noChangeShapeType="1"/>
                </p:cNvSpPr>
                <p:nvPr/>
              </p:nvSpPr>
              <p:spPr bwMode="auto">
                <a:xfrm>
                  <a:off x="7848600" y="3962400"/>
                  <a:ext cx="1588" cy="1435101"/>
                </a:xfrm>
                <a:prstGeom prst="line">
                  <a:avLst/>
                </a:prstGeom>
                <a:solidFill>
                  <a:srgbClr val="91C200"/>
                </a:solidFill>
                <a:ln w="57150">
                  <a:solidFill>
                    <a:srgbClr val="6FAC27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7162800" y="228600"/>
                <a:ext cx="1224337" cy="1230313"/>
                <a:chOff x="2438400" y="304800"/>
                <a:chExt cx="1224337" cy="1230313"/>
              </a:xfrm>
            </p:grpSpPr>
            <p:sp>
              <p:nvSpPr>
                <p:cNvPr id="67" name="Rectangle 2"/>
                <p:cNvSpPr>
                  <a:spLocks/>
                </p:cNvSpPr>
                <p:nvPr/>
              </p:nvSpPr>
              <p:spPr bwMode="auto">
                <a:xfrm>
                  <a:off x="2438400" y="304800"/>
                  <a:ext cx="1224337" cy="1224337"/>
                </a:xfrm>
                <a:prstGeom prst="rect">
                  <a:avLst/>
                </a:prstGeom>
                <a:solidFill>
                  <a:srgbClr val="6FAC27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8" name="Rectangle 3"/>
                <p:cNvSpPr>
                  <a:spLocks/>
                </p:cNvSpPr>
                <p:nvPr/>
              </p:nvSpPr>
              <p:spPr bwMode="auto">
                <a:xfrm>
                  <a:off x="2438400" y="304800"/>
                  <a:ext cx="1219199" cy="12303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passed</a:t>
                  </a:r>
                </a:p>
                <a:p>
                  <a:pPr algn="ctr">
                    <a:defRPr/>
                  </a:pPr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ENG </a:t>
                  </a:r>
                  <a:r>
                    <a:rPr lang="en-US" sz="1600" dirty="0">
                      <a:ea typeface="Arial" charset="0"/>
                      <a:cs typeface="Arial" charset="0"/>
                      <a:sym typeface="Arial" charset="0"/>
                    </a:rPr>
                    <a:t>101</a:t>
                  </a:r>
                  <a:endParaRPr lang="en-US" sz="1600" dirty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  <a:sym typeface="Arial" charset="0"/>
                  </a:endParaRPr>
                </a:p>
                <a:p>
                  <a:pPr algn="ctr">
                    <a:defRPr/>
                  </a:pPr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Fa07-Fa10</a:t>
                  </a:r>
                </a:p>
                <a:p>
                  <a:pPr algn="ctr">
                    <a:defRPr/>
                  </a:pPr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</a:rPr>
                    <a:t> 1829</a:t>
                  </a:r>
                  <a:endParaRPr lang="en-US" sz="1600" dirty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  <a:sym typeface="Arial" charset="0"/>
                  </a:endParaRPr>
                </a:p>
                <a:p>
                  <a:pPr algn="ctr">
                    <a:defRPr/>
                  </a:pPr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33%</a:t>
                  </a: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7162800" y="1676400"/>
                <a:ext cx="1224337" cy="1230313"/>
                <a:chOff x="2438400" y="304800"/>
                <a:chExt cx="1224337" cy="1230313"/>
              </a:xfrm>
            </p:grpSpPr>
            <p:sp>
              <p:nvSpPr>
                <p:cNvPr id="70" name="Rectangle 2"/>
                <p:cNvSpPr>
                  <a:spLocks/>
                </p:cNvSpPr>
                <p:nvPr/>
              </p:nvSpPr>
              <p:spPr bwMode="auto">
                <a:xfrm>
                  <a:off x="2438400" y="304800"/>
                  <a:ext cx="1224337" cy="1224337"/>
                </a:xfrm>
                <a:prstGeom prst="rect">
                  <a:avLst/>
                </a:prstGeom>
                <a:solidFill>
                  <a:srgbClr val="6FAC27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71" name="Rectangle 3"/>
                <p:cNvSpPr>
                  <a:spLocks/>
                </p:cNvSpPr>
                <p:nvPr/>
              </p:nvSpPr>
              <p:spPr bwMode="auto">
                <a:xfrm>
                  <a:off x="2438400" y="304800"/>
                  <a:ext cx="1219199" cy="12303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didn’t pass</a:t>
                  </a:r>
                </a:p>
                <a:p>
                  <a:pPr algn="ctr">
                    <a:defRPr/>
                  </a:pPr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ENG </a:t>
                  </a:r>
                  <a:r>
                    <a:rPr lang="en-US" sz="1600" dirty="0">
                      <a:ea typeface="Arial" charset="0"/>
                      <a:cs typeface="Arial" charset="0"/>
                      <a:sym typeface="Arial" charset="0"/>
                    </a:rPr>
                    <a:t>101</a:t>
                  </a:r>
                  <a:endParaRPr lang="en-US" sz="1600" dirty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  <a:sym typeface="Arial" charset="0"/>
                  </a:endParaRPr>
                </a:p>
                <a:p>
                  <a:pPr algn="ctr">
                    <a:defRPr/>
                  </a:pPr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Fa07-Fa10</a:t>
                  </a:r>
                </a:p>
                <a:p>
                  <a:pPr algn="ctr">
                    <a:defRPr/>
                  </a:pPr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832</a:t>
                  </a:r>
                </a:p>
                <a:p>
                  <a:pPr algn="ctr">
                    <a:defRPr/>
                  </a:pPr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15%</a:t>
                  </a:r>
                </a:p>
              </p:txBody>
            </p:sp>
          </p:grpSp>
        </p:grpSp>
        <p:grpSp>
          <p:nvGrpSpPr>
            <p:cNvPr id="80" name="Group 79"/>
            <p:cNvGrpSpPr/>
            <p:nvPr/>
          </p:nvGrpSpPr>
          <p:grpSpPr>
            <a:xfrm>
              <a:off x="6819513" y="3696849"/>
              <a:ext cx="1529137" cy="2678510"/>
              <a:chOff x="6858000" y="228600"/>
              <a:chExt cx="1529137" cy="2678510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6858000" y="849751"/>
                <a:ext cx="533400" cy="1435101"/>
                <a:chOff x="7686872" y="3897751"/>
                <a:chExt cx="533400" cy="1435101"/>
              </a:xfrm>
            </p:grpSpPr>
            <p:sp>
              <p:nvSpPr>
                <p:cNvPr id="9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7850188" y="5332852"/>
                  <a:ext cx="370084" cy="0"/>
                </a:xfrm>
                <a:prstGeom prst="line">
                  <a:avLst/>
                </a:prstGeom>
                <a:solidFill>
                  <a:srgbClr val="91C200"/>
                </a:solidFill>
                <a:ln w="57150">
                  <a:solidFill>
                    <a:srgbClr val="6FAC27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7" name="Line 6"/>
                <p:cNvSpPr>
                  <a:spLocks noChangeShapeType="1"/>
                </p:cNvSpPr>
                <p:nvPr/>
              </p:nvSpPr>
              <p:spPr bwMode="auto">
                <a:xfrm>
                  <a:off x="7686872" y="3923151"/>
                  <a:ext cx="457200" cy="1588"/>
                </a:xfrm>
                <a:prstGeom prst="line">
                  <a:avLst/>
                </a:prstGeom>
                <a:solidFill>
                  <a:srgbClr val="91C200"/>
                </a:solidFill>
                <a:ln w="57150">
                  <a:solidFill>
                    <a:srgbClr val="6FAC27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8" name="Line 7"/>
                <p:cNvSpPr>
                  <a:spLocks noChangeShapeType="1"/>
                </p:cNvSpPr>
                <p:nvPr/>
              </p:nvSpPr>
              <p:spPr bwMode="auto">
                <a:xfrm>
                  <a:off x="7848600" y="3897751"/>
                  <a:ext cx="1588" cy="1435101"/>
                </a:xfrm>
                <a:prstGeom prst="line">
                  <a:avLst/>
                </a:prstGeom>
                <a:solidFill>
                  <a:srgbClr val="91C200"/>
                </a:solidFill>
                <a:ln w="57150">
                  <a:solidFill>
                    <a:srgbClr val="6FAC27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7162800" y="228600"/>
                <a:ext cx="1224337" cy="1230313"/>
                <a:chOff x="2438400" y="304800"/>
                <a:chExt cx="1224337" cy="1230313"/>
              </a:xfrm>
            </p:grpSpPr>
            <p:sp>
              <p:nvSpPr>
                <p:cNvPr id="94" name="Rectangle 2"/>
                <p:cNvSpPr>
                  <a:spLocks/>
                </p:cNvSpPr>
                <p:nvPr/>
              </p:nvSpPr>
              <p:spPr bwMode="auto">
                <a:xfrm>
                  <a:off x="2438400" y="304800"/>
                  <a:ext cx="1224337" cy="1224337"/>
                </a:xfrm>
                <a:prstGeom prst="rect">
                  <a:avLst/>
                </a:prstGeom>
                <a:solidFill>
                  <a:srgbClr val="6FAC27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5" name="Rectangle 3"/>
                <p:cNvSpPr>
                  <a:spLocks/>
                </p:cNvSpPr>
                <p:nvPr/>
              </p:nvSpPr>
              <p:spPr bwMode="auto">
                <a:xfrm>
                  <a:off x="2438400" y="304800"/>
                  <a:ext cx="1219199" cy="12303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passed</a:t>
                  </a:r>
                </a:p>
                <a:p>
                  <a:pPr algn="ctr">
                    <a:defRPr/>
                  </a:pPr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ENG </a:t>
                  </a:r>
                  <a:r>
                    <a:rPr lang="en-US" sz="1600" dirty="0">
                      <a:ea typeface="Arial" charset="0"/>
                      <a:cs typeface="Arial" charset="0"/>
                      <a:sym typeface="Arial" charset="0"/>
                    </a:rPr>
                    <a:t>101</a:t>
                  </a:r>
                  <a:endParaRPr lang="en-US" sz="1600" dirty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  <a:sym typeface="Arial" charset="0"/>
                  </a:endParaRPr>
                </a:p>
                <a:p>
                  <a:pPr algn="ctr">
                    <a:defRPr/>
                  </a:pPr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Fa07-Fa10</a:t>
                  </a:r>
                </a:p>
                <a:p>
                  <a:pPr algn="ctr">
                    <a:defRPr/>
                  </a:pPr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</a:rPr>
                    <a:t> 438</a:t>
                  </a:r>
                  <a:endParaRPr lang="en-US" sz="1600" dirty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  <a:sym typeface="Arial" charset="0"/>
                  </a:endParaRPr>
                </a:p>
                <a:p>
                  <a:pPr algn="ctr">
                    <a:defRPr/>
                  </a:pPr>
                  <a:r>
                    <a:rPr lang="en-US" sz="1600" dirty="0">
                      <a:ea typeface="Arial" charset="0"/>
                      <a:cs typeface="Arial" charset="0"/>
                      <a:sym typeface="Arial" charset="0"/>
                    </a:rPr>
                    <a:t>74</a:t>
                  </a:r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%</a:t>
                  </a: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7162800" y="1676004"/>
                <a:ext cx="1224337" cy="1231106"/>
                <a:chOff x="2438400" y="304404"/>
                <a:chExt cx="1224337" cy="1231106"/>
              </a:xfrm>
            </p:grpSpPr>
            <p:sp>
              <p:nvSpPr>
                <p:cNvPr id="84" name="Rectangle 2"/>
                <p:cNvSpPr>
                  <a:spLocks/>
                </p:cNvSpPr>
                <p:nvPr/>
              </p:nvSpPr>
              <p:spPr bwMode="auto">
                <a:xfrm>
                  <a:off x="2438400" y="304800"/>
                  <a:ext cx="1224337" cy="1224337"/>
                </a:xfrm>
                <a:prstGeom prst="rect">
                  <a:avLst/>
                </a:prstGeom>
                <a:solidFill>
                  <a:srgbClr val="6FAC27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3" name="Rectangle 3"/>
                <p:cNvSpPr>
                  <a:spLocks/>
                </p:cNvSpPr>
                <p:nvPr/>
              </p:nvSpPr>
              <p:spPr bwMode="auto">
                <a:xfrm>
                  <a:off x="2438400" y="304404"/>
                  <a:ext cx="1219199" cy="12311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didn’t pass</a:t>
                  </a:r>
                </a:p>
                <a:p>
                  <a:pPr algn="ctr">
                    <a:defRPr/>
                  </a:pPr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ENG </a:t>
                  </a:r>
                  <a:r>
                    <a:rPr lang="en-US" sz="1600" dirty="0">
                      <a:ea typeface="Arial" charset="0"/>
                      <a:cs typeface="Arial" charset="0"/>
                      <a:sym typeface="Arial" charset="0"/>
                    </a:rPr>
                    <a:t>101</a:t>
                  </a:r>
                  <a:endParaRPr lang="en-US" sz="1600" dirty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  <a:sym typeface="Arial" charset="0"/>
                  </a:endParaRPr>
                </a:p>
                <a:p>
                  <a:pPr algn="ctr">
                    <a:defRPr/>
                  </a:pPr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Fa07-Fa10</a:t>
                  </a:r>
                </a:p>
                <a:p>
                  <a:pPr algn="ctr">
                    <a:defRPr/>
                  </a:pPr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154</a:t>
                  </a:r>
                </a:p>
                <a:p>
                  <a:pPr algn="ctr">
                    <a:defRPr/>
                  </a:pPr>
                  <a:r>
                    <a:rPr lang="en-US" sz="1600" dirty="0">
                      <a:ea typeface="Arial" charset="0"/>
                      <a:cs typeface="Arial" charset="0"/>
                      <a:sym typeface="Arial" charset="0"/>
                    </a:rPr>
                    <a:t>26</a:t>
                  </a:r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  <a:ea typeface="Arial" charset="0"/>
                      <a:cs typeface="Arial" charset="0"/>
                      <a:sym typeface="Arial" charset="0"/>
                    </a:rPr>
                    <a:t>%</a:t>
                  </a:r>
                </a:p>
              </p:txBody>
            </p:sp>
          </p:grpSp>
        </p:grpSp>
      </p:grpSp>
      <p:sp>
        <p:nvSpPr>
          <p:cNvPr id="31748" name="Line 45"/>
          <p:cNvSpPr>
            <a:spLocks noChangeShapeType="1"/>
          </p:cNvSpPr>
          <p:nvPr/>
        </p:nvSpPr>
        <p:spPr bwMode="auto">
          <a:xfrm>
            <a:off x="355600" y="3378200"/>
            <a:ext cx="8077200" cy="1588"/>
          </a:xfrm>
          <a:prstGeom prst="line">
            <a:avLst/>
          </a:prstGeom>
          <a:noFill/>
          <a:ln w="38100">
            <a:solidFill>
              <a:srgbClr val="615CB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28600" y="304800"/>
            <a:ext cx="2133600" cy="6400800"/>
            <a:chOff x="228600" y="304800"/>
            <a:chExt cx="2133600" cy="6400800"/>
          </a:xfrm>
        </p:grpSpPr>
        <p:sp>
          <p:nvSpPr>
            <p:cNvPr id="78" name="Rectangle 4"/>
            <p:cNvSpPr>
              <a:spLocks/>
            </p:cNvSpPr>
            <p:nvPr/>
          </p:nvSpPr>
          <p:spPr bwMode="auto">
            <a:xfrm>
              <a:off x="228600" y="304800"/>
              <a:ext cx="2057400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>
              <a:prstTxWarp prst="textNoShape">
                <a:avLst/>
              </a:prstTxWarp>
            </a:bodyPr>
            <a:lstStyle/>
            <a:p>
              <a:endParaRPr lang="en-US" sz="2000" dirty="0">
                <a:latin typeface="+mn-lt"/>
                <a:ea typeface="Arial" charset="0"/>
                <a:cs typeface="Arial" charset="0"/>
                <a:sym typeface="Arial" charset="0"/>
              </a:endParaRPr>
            </a:p>
            <a:p>
              <a:r>
                <a:rPr lang="en-US" sz="2000" dirty="0">
                  <a:latin typeface="+mn-lt"/>
                  <a:ea typeface="Arial" charset="0"/>
                  <a:cs typeface="Arial" charset="0"/>
                  <a:sym typeface="Arial" charset="0"/>
                </a:rPr>
                <a:t>traditional developmental students: </a:t>
              </a:r>
            </a:p>
            <a:p>
              <a:r>
                <a:rPr lang="en-US" sz="2000" dirty="0">
                  <a:latin typeface="+mn-lt"/>
                  <a:ea typeface="Arial" charset="0"/>
                  <a:cs typeface="Arial" charset="0"/>
                  <a:sym typeface="Arial" charset="0"/>
                </a:rPr>
                <a:t>fall 2007 –</a:t>
              </a:r>
            </a:p>
            <a:p>
              <a:r>
                <a:rPr lang="en-US" sz="2000" dirty="0">
                  <a:latin typeface="+mn-lt"/>
                  <a:ea typeface="Arial" charset="0"/>
                  <a:cs typeface="Arial" charset="0"/>
                  <a:sym typeface="Arial" charset="0"/>
                </a:rPr>
                <a:t>fall 2010</a:t>
              </a:r>
            </a:p>
          </p:txBody>
        </p:sp>
        <p:sp>
          <p:nvSpPr>
            <p:cNvPr id="79" name="Rectangle 4"/>
            <p:cNvSpPr>
              <a:spLocks/>
            </p:cNvSpPr>
            <p:nvPr/>
          </p:nvSpPr>
          <p:spPr bwMode="auto">
            <a:xfrm>
              <a:off x="381000" y="3657600"/>
              <a:ext cx="1981200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>
              <a:prstTxWarp prst="textNoShape">
                <a:avLst/>
              </a:prstTxWarp>
            </a:bodyPr>
            <a:lstStyle/>
            <a:p>
              <a:endParaRPr lang="en-US" sz="2000" dirty="0">
                <a:latin typeface="+mn-lt"/>
                <a:ea typeface="Arial" charset="0"/>
                <a:cs typeface="Arial" charset="0"/>
                <a:sym typeface="Arial" charset="0"/>
              </a:endParaRPr>
            </a:p>
            <a:p>
              <a:endParaRPr lang="en-US" sz="2000" dirty="0">
                <a:latin typeface="+mn-lt"/>
                <a:ea typeface="Arial" charset="0"/>
                <a:cs typeface="Arial" charset="0"/>
                <a:sym typeface="Arial" charset="0"/>
              </a:endParaRPr>
            </a:p>
            <a:p>
              <a:r>
                <a:rPr lang="en-US" sz="2000" dirty="0">
                  <a:latin typeface="+mn-lt"/>
                  <a:ea typeface="Arial" charset="0"/>
                  <a:cs typeface="Arial" charset="0"/>
                  <a:sym typeface="Arial" charset="0"/>
                </a:rPr>
                <a:t>ALP students:</a:t>
              </a:r>
            </a:p>
            <a:p>
              <a:r>
                <a:rPr lang="en-US" sz="2000" dirty="0">
                  <a:latin typeface="+mn-lt"/>
                  <a:ea typeface="Arial" charset="0"/>
                  <a:cs typeface="Arial" charset="0"/>
                  <a:sym typeface="Arial" charset="0"/>
                </a:rPr>
                <a:t> </a:t>
              </a:r>
              <a:r>
                <a:rPr lang="en-US" sz="2000" dirty="0">
                  <a:ea typeface="Arial" charset="0"/>
                  <a:cs typeface="Arial" charset="0"/>
                  <a:sym typeface="Arial" charset="0"/>
                </a:rPr>
                <a:t>fall 2007 –</a:t>
              </a:r>
            </a:p>
            <a:p>
              <a:r>
                <a:rPr lang="en-US" sz="2000" dirty="0">
                  <a:ea typeface="Arial" charset="0"/>
                  <a:cs typeface="Arial" charset="0"/>
                  <a:sym typeface="Arial" charset="0"/>
                </a:rPr>
                <a:t>fall 2010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644095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data from Cho, </a:t>
            </a:r>
            <a:r>
              <a:rPr lang="en-US" sz="2000" dirty="0" err="1">
                <a:latin typeface="+mn-lt"/>
              </a:rPr>
              <a:t>Kopko</a:t>
            </a:r>
            <a:r>
              <a:rPr lang="en-US" sz="2000" dirty="0">
                <a:latin typeface="+mn-lt"/>
              </a:rPr>
              <a:t>, &amp; Jenkins, 2012 (CCRC)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488501" y="239158"/>
            <a:ext cx="1728824" cy="6282236"/>
            <a:chOff x="6703976" y="194017"/>
            <a:chExt cx="1728824" cy="6282236"/>
          </a:xfrm>
        </p:grpSpPr>
        <p:grpSp>
          <p:nvGrpSpPr>
            <p:cNvPr id="102" name="Group 88"/>
            <p:cNvGrpSpPr>
              <a:grpSpLocks/>
            </p:cNvGrpSpPr>
            <p:nvPr/>
          </p:nvGrpSpPr>
          <p:grpSpPr bwMode="auto">
            <a:xfrm>
              <a:off x="6718300" y="194017"/>
              <a:ext cx="1714500" cy="2768600"/>
              <a:chOff x="0" y="0"/>
              <a:chExt cx="1080" cy="1744"/>
            </a:xfrm>
          </p:grpSpPr>
          <p:grpSp>
            <p:nvGrpSpPr>
              <p:cNvPr id="103" name="Group 89"/>
              <p:cNvGrpSpPr>
                <a:grpSpLocks/>
              </p:cNvGrpSpPr>
              <p:nvPr/>
            </p:nvGrpSpPr>
            <p:grpSpPr bwMode="auto">
              <a:xfrm>
                <a:off x="0" y="0"/>
                <a:ext cx="1080" cy="1744"/>
                <a:chOff x="0" y="0"/>
                <a:chExt cx="1080" cy="1744"/>
              </a:xfrm>
            </p:grpSpPr>
            <p:sp>
              <p:nvSpPr>
                <p:cNvPr id="106" name="Line 93"/>
                <p:cNvSpPr>
                  <a:spLocks noChangeShapeType="1"/>
                </p:cNvSpPr>
                <p:nvPr/>
              </p:nvSpPr>
              <p:spPr bwMode="auto">
                <a:xfrm>
                  <a:off x="159" y="1288"/>
                  <a:ext cx="227" cy="0"/>
                </a:xfrm>
                <a:prstGeom prst="line">
                  <a:avLst/>
                </a:prstGeom>
                <a:noFill/>
                <a:ln w="57150">
                  <a:solidFill>
                    <a:srgbClr val="7C9F1A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" name="Rectangle 90"/>
                <p:cNvSpPr>
                  <a:spLocks/>
                </p:cNvSpPr>
                <p:nvPr/>
              </p:nvSpPr>
              <p:spPr bwMode="auto">
                <a:xfrm>
                  <a:off x="280" y="0"/>
                  <a:ext cx="800" cy="800"/>
                </a:xfrm>
                <a:prstGeom prst="rect">
                  <a:avLst/>
                </a:prstGeom>
                <a:solidFill>
                  <a:srgbClr val="6FAC27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Rectangle 91"/>
                <p:cNvSpPr>
                  <a:spLocks/>
                </p:cNvSpPr>
                <p:nvPr/>
              </p:nvSpPr>
              <p:spPr bwMode="auto">
                <a:xfrm>
                  <a:off x="280" y="944"/>
                  <a:ext cx="800" cy="800"/>
                </a:xfrm>
                <a:prstGeom prst="rect">
                  <a:avLst/>
                </a:prstGeom>
                <a:solidFill>
                  <a:srgbClr val="6FAC27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" name="Line 92"/>
                <p:cNvSpPr>
                  <a:spLocks noChangeShapeType="1"/>
                </p:cNvSpPr>
                <p:nvPr/>
              </p:nvSpPr>
              <p:spPr bwMode="auto">
                <a:xfrm>
                  <a:off x="0" y="384"/>
                  <a:ext cx="288" cy="0"/>
                </a:xfrm>
                <a:prstGeom prst="line">
                  <a:avLst/>
                </a:prstGeom>
                <a:noFill/>
                <a:ln w="57150">
                  <a:solidFill>
                    <a:srgbClr val="7C9F1A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" name="Line 94"/>
                <p:cNvSpPr>
                  <a:spLocks noChangeShapeType="1"/>
                </p:cNvSpPr>
                <p:nvPr/>
              </p:nvSpPr>
              <p:spPr bwMode="auto">
                <a:xfrm>
                  <a:off x="168" y="384"/>
                  <a:ext cx="0" cy="912"/>
                </a:xfrm>
                <a:prstGeom prst="line">
                  <a:avLst/>
                </a:prstGeom>
                <a:noFill/>
                <a:ln w="57150">
                  <a:solidFill>
                    <a:srgbClr val="7C9F1A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04" name="Rectangle 95"/>
              <p:cNvSpPr>
                <a:spLocks/>
              </p:cNvSpPr>
              <p:nvPr/>
            </p:nvSpPr>
            <p:spPr bwMode="auto">
              <a:xfrm>
                <a:off x="376" y="24"/>
                <a:ext cx="622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 anchor="ctr">
                <a:prstTxWarp prst="textNoShape">
                  <a:avLst/>
                </a:prstTxWarp>
              </a:bodyPr>
              <a:lstStyle/>
              <a:p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passed</a:t>
                </a:r>
                <a:endParaRPr lang="en-US" sz="1600" dirty="0">
                  <a:latin typeface="+mn-lt"/>
                  <a:ea typeface="Lucida Grande" charset="0"/>
                  <a:cs typeface="Lucida Grande" charset="0"/>
                  <a:sym typeface="Arial" charset="0"/>
                </a:endParaRPr>
              </a:p>
              <a:p>
                <a:r>
                  <a:rPr lang="en-US" sz="1600" dirty="0">
                    <a:latin typeface="+mn-lt"/>
                    <a:ea typeface="Lucida Grande" charset="0"/>
                    <a:cs typeface="Lucida Grande" charset="0"/>
                    <a:sym typeface="Arial" charset="0"/>
                  </a:rPr>
                  <a:t>ENG </a:t>
                </a: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102</a:t>
                </a:r>
                <a:endParaRPr lang="en-US" sz="1600" dirty="0">
                  <a:latin typeface="+mn-lt"/>
                  <a:ea typeface="Lucida Grande" charset="0"/>
                  <a:cs typeface="Lucida Grande" charset="0"/>
                  <a:sym typeface="Arial" charset="0"/>
                </a:endParaRPr>
              </a:p>
              <a:p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554</a:t>
                </a:r>
                <a:endParaRPr lang="en-US" sz="1600" dirty="0">
                  <a:latin typeface="+mn-lt"/>
                  <a:ea typeface="Lucida Grande" charset="0"/>
                  <a:cs typeface="Lucida Grande" charset="0"/>
                  <a:sym typeface="Arial" charset="0"/>
                </a:endParaRPr>
              </a:p>
              <a:p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10%</a:t>
                </a:r>
              </a:p>
            </p:txBody>
          </p:sp>
          <p:sp>
            <p:nvSpPr>
              <p:cNvPr id="105" name="Rectangle 96"/>
              <p:cNvSpPr>
                <a:spLocks/>
              </p:cNvSpPr>
              <p:nvPr/>
            </p:nvSpPr>
            <p:spPr bwMode="auto">
              <a:xfrm>
                <a:off x="295" y="952"/>
                <a:ext cx="721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>
                <a:prstTxWarp prst="textNoShape">
                  <a:avLst/>
                </a:prstTxWarp>
              </a:bodyPr>
              <a:lstStyle/>
              <a:p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F, I, or W</a:t>
                </a:r>
                <a:endParaRPr lang="en-US" sz="1600" dirty="0">
                  <a:latin typeface="+mn-lt"/>
                  <a:ea typeface="Lucida Grande" charset="0"/>
                  <a:cs typeface="Lucida Grande" charset="0"/>
                  <a:sym typeface="Arial" charset="0"/>
                </a:endParaRPr>
              </a:p>
              <a:p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in</a:t>
                </a:r>
              </a:p>
              <a:p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ENG102</a:t>
                </a:r>
                <a:endParaRPr lang="en-US" sz="1600" dirty="0">
                  <a:latin typeface="+mn-lt"/>
                  <a:ea typeface="Lucida Grande" charset="0"/>
                  <a:cs typeface="Lucida Grande" charset="0"/>
                  <a:sym typeface="Arial" charset="0"/>
                </a:endParaRPr>
              </a:p>
              <a:p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167</a:t>
                </a:r>
                <a:endParaRPr lang="en-US" sz="1600" dirty="0">
                  <a:latin typeface="+mn-lt"/>
                  <a:ea typeface="Lucida Grande" charset="0"/>
                  <a:cs typeface="Lucida Grande" charset="0"/>
                  <a:sym typeface="Arial" charset="0"/>
                </a:endParaRPr>
              </a:p>
              <a:p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3%</a:t>
                </a:r>
              </a:p>
            </p:txBody>
          </p:sp>
        </p:grpSp>
        <p:grpSp>
          <p:nvGrpSpPr>
            <p:cNvPr id="129" name="Group 97"/>
            <p:cNvGrpSpPr>
              <a:grpSpLocks/>
            </p:cNvGrpSpPr>
            <p:nvPr/>
          </p:nvGrpSpPr>
          <p:grpSpPr bwMode="auto">
            <a:xfrm>
              <a:off x="6703976" y="3707653"/>
              <a:ext cx="1717675" cy="2768600"/>
              <a:chOff x="0" y="0"/>
              <a:chExt cx="1082" cy="1744"/>
            </a:xfrm>
          </p:grpSpPr>
          <p:grpSp>
            <p:nvGrpSpPr>
              <p:cNvPr id="130" name="Group 98"/>
              <p:cNvGrpSpPr>
                <a:grpSpLocks/>
              </p:cNvGrpSpPr>
              <p:nvPr/>
            </p:nvGrpSpPr>
            <p:grpSpPr bwMode="auto">
              <a:xfrm>
                <a:off x="0" y="0"/>
                <a:ext cx="1080" cy="1744"/>
                <a:chOff x="0" y="0"/>
                <a:chExt cx="1080" cy="1744"/>
              </a:xfrm>
            </p:grpSpPr>
            <p:sp>
              <p:nvSpPr>
                <p:cNvPr id="133" name="Line 102"/>
                <p:cNvSpPr>
                  <a:spLocks noChangeShapeType="1"/>
                </p:cNvSpPr>
                <p:nvPr/>
              </p:nvSpPr>
              <p:spPr bwMode="auto">
                <a:xfrm>
                  <a:off x="159" y="1288"/>
                  <a:ext cx="227" cy="0"/>
                </a:xfrm>
                <a:prstGeom prst="line">
                  <a:avLst/>
                </a:prstGeom>
                <a:noFill/>
                <a:ln w="57150">
                  <a:solidFill>
                    <a:srgbClr val="7C9F1A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" name="Rectangle 99"/>
                <p:cNvSpPr>
                  <a:spLocks/>
                </p:cNvSpPr>
                <p:nvPr/>
              </p:nvSpPr>
              <p:spPr bwMode="auto">
                <a:xfrm>
                  <a:off x="280" y="0"/>
                  <a:ext cx="800" cy="800"/>
                </a:xfrm>
                <a:prstGeom prst="rect">
                  <a:avLst/>
                </a:prstGeom>
                <a:solidFill>
                  <a:srgbClr val="6FAC27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" name="Rectangle 100"/>
                <p:cNvSpPr>
                  <a:spLocks/>
                </p:cNvSpPr>
                <p:nvPr/>
              </p:nvSpPr>
              <p:spPr bwMode="auto">
                <a:xfrm>
                  <a:off x="280" y="944"/>
                  <a:ext cx="800" cy="800"/>
                </a:xfrm>
                <a:prstGeom prst="rect">
                  <a:avLst/>
                </a:prstGeom>
                <a:solidFill>
                  <a:srgbClr val="6FAC27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" name="Line 101"/>
                <p:cNvSpPr>
                  <a:spLocks noChangeShapeType="1"/>
                </p:cNvSpPr>
                <p:nvPr/>
              </p:nvSpPr>
              <p:spPr bwMode="auto">
                <a:xfrm>
                  <a:off x="0" y="384"/>
                  <a:ext cx="288" cy="0"/>
                </a:xfrm>
                <a:prstGeom prst="line">
                  <a:avLst/>
                </a:prstGeom>
                <a:noFill/>
                <a:ln w="57150">
                  <a:solidFill>
                    <a:srgbClr val="7C9F1A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" name="Line 103"/>
                <p:cNvSpPr>
                  <a:spLocks noChangeShapeType="1"/>
                </p:cNvSpPr>
                <p:nvPr/>
              </p:nvSpPr>
              <p:spPr bwMode="auto">
                <a:xfrm>
                  <a:off x="168" y="384"/>
                  <a:ext cx="0" cy="912"/>
                </a:xfrm>
                <a:prstGeom prst="line">
                  <a:avLst/>
                </a:prstGeom>
                <a:noFill/>
                <a:ln w="57150">
                  <a:solidFill>
                    <a:srgbClr val="7C9F1A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31" name="Rectangle 104"/>
              <p:cNvSpPr>
                <a:spLocks/>
              </p:cNvSpPr>
              <p:nvPr/>
            </p:nvSpPr>
            <p:spPr bwMode="auto">
              <a:xfrm>
                <a:off x="384" y="32"/>
                <a:ext cx="622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 anchor="ctr">
                <a:prstTxWarp prst="textNoShape">
                  <a:avLst/>
                </a:prstTxWarp>
              </a:bodyPr>
              <a:lstStyle/>
              <a:p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passed</a:t>
                </a:r>
                <a:endParaRPr lang="en-US" sz="1600" dirty="0">
                  <a:latin typeface="+mn-lt"/>
                  <a:ea typeface="Lucida Grande" charset="0"/>
                  <a:cs typeface="Lucida Grande" charset="0"/>
                  <a:sym typeface="Arial" charset="0"/>
                </a:endParaRPr>
              </a:p>
              <a:p>
                <a:r>
                  <a:rPr lang="en-US" sz="1600" dirty="0">
                    <a:latin typeface="+mn-lt"/>
                    <a:ea typeface="Lucida Grande" charset="0"/>
                    <a:cs typeface="Lucida Grande" charset="0"/>
                    <a:sym typeface="Arial" charset="0"/>
                  </a:rPr>
                  <a:t>ENG </a:t>
                </a:r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102</a:t>
                </a:r>
                <a:endParaRPr lang="en-US" sz="1600" dirty="0">
                  <a:latin typeface="+mn-lt"/>
                  <a:ea typeface="Lucida Grande" charset="0"/>
                  <a:cs typeface="Lucida Grande" charset="0"/>
                  <a:sym typeface="Arial" charset="0"/>
                </a:endParaRPr>
              </a:p>
              <a:p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195</a:t>
                </a:r>
                <a:endParaRPr lang="en-US" sz="1600" dirty="0">
                  <a:latin typeface="+mn-lt"/>
                  <a:ea typeface="Lucida Grande" charset="0"/>
                  <a:cs typeface="Lucida Grande" charset="0"/>
                  <a:sym typeface="Arial" charset="0"/>
                </a:endParaRPr>
              </a:p>
              <a:p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33%</a:t>
                </a:r>
              </a:p>
            </p:txBody>
          </p:sp>
          <p:sp>
            <p:nvSpPr>
              <p:cNvPr id="132" name="Rectangle 105"/>
              <p:cNvSpPr>
                <a:spLocks/>
              </p:cNvSpPr>
              <p:nvPr/>
            </p:nvSpPr>
            <p:spPr bwMode="auto">
              <a:xfrm>
                <a:off x="306" y="944"/>
                <a:ext cx="776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>
                <a:prstTxWarp prst="textNoShape">
                  <a:avLst/>
                </a:prstTxWarp>
              </a:bodyPr>
              <a:lstStyle/>
              <a:p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haven’t passed ENG102 </a:t>
                </a:r>
              </a:p>
              <a:p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101</a:t>
                </a:r>
                <a:endParaRPr lang="en-US" dirty="0">
                  <a:latin typeface="+mn-lt"/>
                  <a:ea typeface="Lucida Grande" charset="0"/>
                  <a:cs typeface="Lucida Grande" charset="0"/>
                  <a:sym typeface="Arial" charset="0"/>
                </a:endParaRPr>
              </a:p>
              <a:p>
                <a:r>
                  <a:rPr lang="en-US" sz="1600" dirty="0">
                    <a:latin typeface="+mn-lt"/>
                    <a:ea typeface="Arial" charset="0"/>
                    <a:cs typeface="Arial" charset="0"/>
                    <a:sym typeface="Arial" charset="0"/>
                  </a:rPr>
                  <a:t>17%</a:t>
                </a:r>
              </a:p>
            </p:txBody>
          </p:sp>
        </p:grpSp>
      </p:grpSp>
      <p:grpSp>
        <p:nvGrpSpPr>
          <p:cNvPr id="138" name="Group 106"/>
          <p:cNvGrpSpPr>
            <a:grpSpLocks/>
          </p:cNvGrpSpPr>
          <p:nvPr/>
        </p:nvGrpSpPr>
        <p:grpSpPr bwMode="auto">
          <a:xfrm>
            <a:off x="6930619" y="271406"/>
            <a:ext cx="1319213" cy="4751388"/>
            <a:chOff x="-23" y="0"/>
            <a:chExt cx="831" cy="2993"/>
          </a:xfrm>
        </p:grpSpPr>
        <p:sp>
          <p:nvSpPr>
            <p:cNvPr id="139" name="Rectangle 108"/>
            <p:cNvSpPr>
              <a:spLocks/>
            </p:cNvSpPr>
            <p:nvPr/>
          </p:nvSpPr>
          <p:spPr bwMode="auto">
            <a:xfrm>
              <a:off x="-23" y="2193"/>
              <a:ext cx="800" cy="8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Rectangle 107"/>
            <p:cNvSpPr>
              <a:spLocks/>
            </p:cNvSpPr>
            <p:nvPr/>
          </p:nvSpPr>
          <p:spPr bwMode="auto">
            <a:xfrm>
              <a:off x="8" y="0"/>
              <a:ext cx="800" cy="8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396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2007 0.0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59" name="Group 18"/>
          <p:cNvGrpSpPr>
            <a:grpSpLocks/>
          </p:cNvGrpSpPr>
          <p:nvPr/>
        </p:nvGrpSpPr>
        <p:grpSpPr bwMode="auto">
          <a:xfrm>
            <a:off x="-37070" y="4890206"/>
            <a:ext cx="8683626" cy="276225"/>
            <a:chOff x="-38" y="0"/>
            <a:chExt cx="5470" cy="174"/>
          </a:xfrm>
        </p:grpSpPr>
        <p:sp>
          <p:nvSpPr>
            <p:cNvPr id="31767" name="Line 19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31768" name="Rectangle 20"/>
            <p:cNvSpPr>
              <a:spLocks/>
            </p:cNvSpPr>
            <p:nvPr/>
          </p:nvSpPr>
          <p:spPr bwMode="auto">
            <a:xfrm>
              <a:off x="-38" y="0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Gill Sans" charset="0"/>
                  <a:cs typeface="Arial" charset="0"/>
                  <a:sym typeface="Arial" charset="0"/>
                </a:rPr>
                <a:t>20%</a:t>
              </a:r>
            </a:p>
          </p:txBody>
        </p:sp>
      </p:grpSp>
      <p:grpSp>
        <p:nvGrpSpPr>
          <p:cNvPr id="31746" name="Group 1"/>
          <p:cNvGrpSpPr>
            <a:grpSpLocks/>
          </p:cNvGrpSpPr>
          <p:nvPr/>
        </p:nvGrpSpPr>
        <p:grpSpPr bwMode="auto">
          <a:xfrm>
            <a:off x="26428" y="3747206"/>
            <a:ext cx="8607426" cy="276225"/>
            <a:chOff x="10" y="0"/>
            <a:chExt cx="5422" cy="174"/>
          </a:xfrm>
        </p:grpSpPr>
        <p:sp>
          <p:nvSpPr>
            <p:cNvPr id="31771" name="Line 2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31772" name="Rectangle 3"/>
            <p:cNvSpPr>
              <a:spLocks/>
            </p:cNvSpPr>
            <p:nvPr/>
          </p:nvSpPr>
          <p:spPr bwMode="auto">
            <a:xfrm>
              <a:off x="10" y="0"/>
              <a:ext cx="2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cs typeface="Arial" charset="0"/>
                  <a:sym typeface="Arial" charset="0"/>
                </a:rPr>
                <a:t>40</a:t>
              </a:r>
              <a:r>
                <a:rPr lang="en-US" dirty="0">
                  <a:solidFill>
                    <a:srgbClr val="000000"/>
                  </a:solidFill>
                  <a:latin typeface="Gill Sans" charset="0"/>
                  <a:cs typeface="Arial" charset="0"/>
                  <a:sym typeface="Arial" charset="0"/>
                </a:rPr>
                <a:t>%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sym typeface="Gill Sans" charset="0"/>
            </a:endParaRPr>
          </a:p>
        </p:txBody>
      </p:sp>
      <p:sp>
        <p:nvSpPr>
          <p:cNvPr id="31755" name="Rectangle 12"/>
          <p:cNvSpPr>
            <a:spLocks/>
          </p:cNvSpPr>
          <p:nvPr/>
        </p:nvSpPr>
        <p:spPr bwMode="auto">
          <a:xfrm>
            <a:off x="609600" y="35858"/>
            <a:ext cx="8178800" cy="87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/>
                <a:cs typeface="Arial" charset="0"/>
                <a:sym typeface="Arial" charset="0"/>
              </a:rPr>
              <a:t>ENGL 101 Pass Rates</a:t>
            </a:r>
          </a:p>
        </p:txBody>
      </p:sp>
      <p:sp>
        <p:nvSpPr>
          <p:cNvPr id="31756" name="Line 13"/>
          <p:cNvSpPr>
            <a:spLocks noChangeShapeType="1"/>
          </p:cNvSpPr>
          <p:nvPr/>
        </p:nvSpPr>
        <p:spPr bwMode="auto">
          <a:xfrm rot="10800000" flipH="1">
            <a:off x="567768" y="1385006"/>
            <a:ext cx="0" cy="49660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grpSp>
        <p:nvGrpSpPr>
          <p:cNvPr id="31757" name="Group 14"/>
          <p:cNvGrpSpPr>
            <a:grpSpLocks/>
          </p:cNvGrpSpPr>
          <p:nvPr/>
        </p:nvGrpSpPr>
        <p:grpSpPr bwMode="auto">
          <a:xfrm>
            <a:off x="4205" y="2604206"/>
            <a:ext cx="9139795" cy="276225"/>
            <a:chOff x="12" y="0"/>
            <a:chExt cx="5420" cy="174"/>
          </a:xfrm>
        </p:grpSpPr>
        <p:sp>
          <p:nvSpPr>
            <p:cNvPr id="31769" name="Line 15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31770" name="Rectangle 16"/>
            <p:cNvSpPr>
              <a:spLocks/>
            </p:cNvSpPr>
            <p:nvPr/>
          </p:nvSpPr>
          <p:spPr bwMode="auto">
            <a:xfrm>
              <a:off x="12" y="0"/>
              <a:ext cx="2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cs typeface="Arial" charset="0"/>
                  <a:sym typeface="Arial" charset="0"/>
                </a:rPr>
                <a:t>60</a:t>
              </a:r>
              <a:r>
                <a:rPr lang="en-US" dirty="0">
                  <a:solidFill>
                    <a:srgbClr val="000000"/>
                  </a:solidFill>
                  <a:latin typeface="Gill Sans" charset="0"/>
                  <a:cs typeface="Arial" charset="0"/>
                  <a:sym typeface="Arial" charset="0"/>
                </a:rPr>
                <a:t>%</a:t>
              </a:r>
            </a:p>
          </p:txBody>
        </p:sp>
      </p:grpSp>
      <p:sp>
        <p:nvSpPr>
          <p:cNvPr id="54" name="Rectangle 26"/>
          <p:cNvSpPr>
            <a:spLocks/>
          </p:cNvSpPr>
          <p:nvPr/>
        </p:nvSpPr>
        <p:spPr bwMode="auto">
          <a:xfrm>
            <a:off x="1577279" y="6079348"/>
            <a:ext cx="6116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2010</a:t>
            </a:r>
          </a:p>
        </p:txBody>
      </p:sp>
      <p:sp>
        <p:nvSpPr>
          <p:cNvPr id="39" name="Rectangle 26"/>
          <p:cNvSpPr>
            <a:spLocks/>
          </p:cNvSpPr>
          <p:nvPr/>
        </p:nvSpPr>
        <p:spPr bwMode="auto">
          <a:xfrm>
            <a:off x="2555325" y="6079348"/>
            <a:ext cx="5925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2011</a:t>
            </a:r>
          </a:p>
        </p:txBody>
      </p:sp>
      <p:sp>
        <p:nvSpPr>
          <p:cNvPr id="40" name="Rectangle 26"/>
          <p:cNvSpPr>
            <a:spLocks/>
          </p:cNvSpPr>
          <p:nvPr/>
        </p:nvSpPr>
        <p:spPr bwMode="auto">
          <a:xfrm>
            <a:off x="3514335" y="6079348"/>
            <a:ext cx="6116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2012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29583" y="21430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sym typeface="Gill Sans" charset="0"/>
            </a:endParaRPr>
          </a:p>
        </p:txBody>
      </p:sp>
      <p:sp>
        <p:nvSpPr>
          <p:cNvPr id="29" name="Rectangle 26"/>
          <p:cNvSpPr>
            <a:spLocks/>
          </p:cNvSpPr>
          <p:nvPr/>
        </p:nvSpPr>
        <p:spPr bwMode="auto">
          <a:xfrm>
            <a:off x="4492381" y="6079348"/>
            <a:ext cx="6116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2013</a:t>
            </a:r>
          </a:p>
        </p:txBody>
      </p:sp>
      <p:sp>
        <p:nvSpPr>
          <p:cNvPr id="30" name="Rectangle 26"/>
          <p:cNvSpPr>
            <a:spLocks/>
          </p:cNvSpPr>
          <p:nvPr/>
        </p:nvSpPr>
        <p:spPr bwMode="auto">
          <a:xfrm>
            <a:off x="599233" y="6079348"/>
            <a:ext cx="6116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2009</a:t>
            </a:r>
          </a:p>
        </p:txBody>
      </p:sp>
      <p:grpSp>
        <p:nvGrpSpPr>
          <p:cNvPr id="33" name="Group 14"/>
          <p:cNvGrpSpPr>
            <a:grpSpLocks/>
          </p:cNvGrpSpPr>
          <p:nvPr/>
        </p:nvGrpSpPr>
        <p:grpSpPr bwMode="auto">
          <a:xfrm>
            <a:off x="4205" y="1461206"/>
            <a:ext cx="8604251" cy="276225"/>
            <a:chOff x="12" y="0"/>
            <a:chExt cx="5420" cy="174"/>
          </a:xfrm>
        </p:grpSpPr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35" name="Rectangle 16"/>
            <p:cNvSpPr>
              <a:spLocks/>
            </p:cNvSpPr>
            <p:nvPr/>
          </p:nvSpPr>
          <p:spPr bwMode="auto">
            <a:xfrm>
              <a:off x="12" y="0"/>
              <a:ext cx="2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cs typeface="Arial" charset="0"/>
                  <a:sym typeface="Arial" charset="0"/>
                </a:rPr>
                <a:t>80</a:t>
              </a:r>
              <a:r>
                <a:rPr lang="en-US" dirty="0">
                  <a:solidFill>
                    <a:srgbClr val="000000"/>
                  </a:solidFill>
                  <a:latin typeface="Gill Sans" charset="0"/>
                  <a:cs typeface="Arial" charset="0"/>
                  <a:sym typeface="Arial" charset="0"/>
                </a:rPr>
                <a:t>%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706479" y="1190978"/>
            <a:ext cx="2750751" cy="369332"/>
            <a:chOff x="6174035" y="1219200"/>
            <a:chExt cx="2750751" cy="369332"/>
          </a:xfrm>
        </p:grpSpPr>
        <p:sp>
          <p:nvSpPr>
            <p:cNvPr id="73" name="Rectangle 23"/>
            <p:cNvSpPr>
              <a:spLocks/>
            </p:cNvSpPr>
            <p:nvPr/>
          </p:nvSpPr>
          <p:spPr bwMode="auto">
            <a:xfrm>
              <a:off x="6174035" y="1295400"/>
              <a:ext cx="327332" cy="284163"/>
            </a:xfrm>
            <a:prstGeom prst="rect">
              <a:avLst/>
            </a:prstGeom>
            <a:solidFill>
              <a:srgbClr val="8BBB1E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477000" y="1219200"/>
              <a:ext cx="2447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sym typeface="Gill Sans" charset="0"/>
                </a:rPr>
                <a:t>Traditional Dev Writing 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504289" y="1202267"/>
            <a:ext cx="1008839" cy="369332"/>
            <a:chOff x="4724400" y="1219200"/>
            <a:chExt cx="1008839" cy="369332"/>
          </a:xfrm>
        </p:grpSpPr>
        <p:sp>
          <p:nvSpPr>
            <p:cNvPr id="76" name="Rectangle 17"/>
            <p:cNvSpPr>
              <a:spLocks/>
            </p:cNvSpPr>
            <p:nvPr/>
          </p:nvSpPr>
          <p:spPr bwMode="auto">
            <a:xfrm>
              <a:off x="4724400" y="1295400"/>
              <a:ext cx="327332" cy="269875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029200" y="1219200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sym typeface="Gill Sans" charset="0"/>
                </a:rPr>
                <a:t>ALP</a:t>
              </a:r>
              <a:r>
                <a:rPr lang="en-US" dirty="0">
                  <a:solidFill>
                    <a:prstClr val="black"/>
                  </a:solidFill>
                  <a:sym typeface="Gill Sans" charset="0"/>
                </a:rPr>
                <a:t>   </a:t>
              </a:r>
            </a:p>
          </p:txBody>
        </p:sp>
      </p:grpSp>
      <p:sp>
        <p:nvSpPr>
          <p:cNvPr id="134" name="Rectangle 26"/>
          <p:cNvSpPr>
            <a:spLocks/>
          </p:cNvSpPr>
          <p:nvPr/>
        </p:nvSpPr>
        <p:spPr bwMode="auto">
          <a:xfrm>
            <a:off x="5470427" y="6079348"/>
            <a:ext cx="65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2014</a:t>
            </a:r>
          </a:p>
        </p:txBody>
      </p:sp>
      <p:sp>
        <p:nvSpPr>
          <p:cNvPr id="135" name="Rectangle 26"/>
          <p:cNvSpPr>
            <a:spLocks/>
          </p:cNvSpPr>
          <p:nvPr/>
        </p:nvSpPr>
        <p:spPr bwMode="auto">
          <a:xfrm>
            <a:off x="6488970" y="6079348"/>
            <a:ext cx="65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2015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B49C46-4EC2-6D47-8D4A-C511E3CD0E42}"/>
              </a:ext>
            </a:extLst>
          </p:cNvPr>
          <p:cNvGrpSpPr/>
          <p:nvPr/>
        </p:nvGrpSpPr>
        <p:grpSpPr>
          <a:xfrm>
            <a:off x="599233" y="4351342"/>
            <a:ext cx="6395483" cy="1697149"/>
            <a:chOff x="599233" y="4351342"/>
            <a:chExt cx="6395483" cy="1697149"/>
          </a:xfrm>
        </p:grpSpPr>
        <p:sp>
          <p:nvSpPr>
            <p:cNvPr id="53" name="Rectangle 23"/>
            <p:cNvSpPr>
              <a:spLocks/>
            </p:cNvSpPr>
            <p:nvPr/>
          </p:nvSpPr>
          <p:spPr bwMode="auto">
            <a:xfrm>
              <a:off x="599233" y="4594600"/>
              <a:ext cx="384516" cy="1442247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  <a:ea typeface="ＭＳ Ｐゴシック" charset="-128"/>
                  <a:cs typeface="ＭＳ Ｐゴシック" charset="-128"/>
                  <a:sym typeface="Gill Sans" charset="0"/>
                </a:rPr>
                <a:t>28</a:t>
              </a:r>
              <a:r>
                <a:rPr lang="en-US" sz="1600" dirty="0">
                  <a:solidFill>
                    <a:prstClr val="white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%</a:t>
              </a:r>
            </a:p>
          </p:txBody>
        </p:sp>
        <p:sp>
          <p:nvSpPr>
            <p:cNvPr id="92" name="Rectangle 23"/>
            <p:cNvSpPr>
              <a:spLocks/>
            </p:cNvSpPr>
            <p:nvPr/>
          </p:nvSpPr>
          <p:spPr bwMode="auto">
            <a:xfrm>
              <a:off x="1441822" y="4655188"/>
              <a:ext cx="384516" cy="1347270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  <a:ea typeface="ＭＳ Ｐゴシック" charset="-128"/>
                  <a:cs typeface="ＭＳ Ｐゴシック" charset="-128"/>
                  <a:sym typeface="Gill Sans" charset="0"/>
                </a:rPr>
                <a:t>27</a:t>
              </a:r>
              <a:r>
                <a:rPr lang="en-US" sz="1600" dirty="0">
                  <a:solidFill>
                    <a:prstClr val="white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%</a:t>
              </a:r>
            </a:p>
          </p:txBody>
        </p:sp>
        <p:sp>
          <p:nvSpPr>
            <p:cNvPr id="102" name="Rectangle 23"/>
            <p:cNvSpPr>
              <a:spLocks/>
            </p:cNvSpPr>
            <p:nvPr/>
          </p:nvSpPr>
          <p:spPr bwMode="auto">
            <a:xfrm>
              <a:off x="2296384" y="4606244"/>
              <a:ext cx="384516" cy="1442247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  <a:ea typeface="ＭＳ Ｐゴシック" charset="-128"/>
                  <a:cs typeface="ＭＳ Ｐゴシック" charset="-128"/>
                  <a:sym typeface="Gill Sans" charset="0"/>
                </a:rPr>
                <a:t>28</a:t>
              </a:r>
              <a:r>
                <a:rPr lang="en-US" sz="1600" dirty="0">
                  <a:solidFill>
                    <a:prstClr val="white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%</a:t>
              </a:r>
            </a:p>
          </p:txBody>
        </p:sp>
        <p:sp>
          <p:nvSpPr>
            <p:cNvPr id="108" name="Rectangle 23"/>
            <p:cNvSpPr>
              <a:spLocks/>
            </p:cNvSpPr>
            <p:nvPr/>
          </p:nvSpPr>
          <p:spPr bwMode="auto">
            <a:xfrm>
              <a:off x="3169297" y="4351342"/>
              <a:ext cx="384516" cy="1670044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  <a:ea typeface="ＭＳ Ｐゴシック" charset="-128"/>
                  <a:cs typeface="ＭＳ Ｐゴシック" charset="-128"/>
                  <a:sym typeface="Gill Sans" charset="0"/>
                </a:rPr>
                <a:t>31</a:t>
              </a:r>
              <a:r>
                <a:rPr lang="en-US" sz="1600" dirty="0">
                  <a:solidFill>
                    <a:prstClr val="white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%</a:t>
              </a:r>
            </a:p>
          </p:txBody>
        </p:sp>
        <p:sp>
          <p:nvSpPr>
            <p:cNvPr id="114" name="Rectangle 23"/>
            <p:cNvSpPr>
              <a:spLocks/>
            </p:cNvSpPr>
            <p:nvPr/>
          </p:nvSpPr>
          <p:spPr bwMode="auto">
            <a:xfrm>
              <a:off x="4037584" y="4688556"/>
              <a:ext cx="384516" cy="1332490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  <a:ea typeface="ＭＳ Ｐゴシック" charset="-128"/>
                  <a:cs typeface="ＭＳ Ｐゴシック" charset="-128"/>
                  <a:sym typeface="Gill Sans" charset="0"/>
                </a:rPr>
                <a:t>27</a:t>
              </a:r>
              <a:r>
                <a:rPr lang="en-US" sz="1600" dirty="0">
                  <a:solidFill>
                    <a:prstClr val="white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%</a:t>
              </a:r>
            </a:p>
          </p:txBody>
        </p:sp>
        <p:sp>
          <p:nvSpPr>
            <p:cNvPr id="120" name="Rectangle 23"/>
            <p:cNvSpPr>
              <a:spLocks/>
            </p:cNvSpPr>
            <p:nvPr/>
          </p:nvSpPr>
          <p:spPr bwMode="auto">
            <a:xfrm>
              <a:off x="4891019" y="4519192"/>
              <a:ext cx="384516" cy="1517656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  <a:ea typeface="ＭＳ Ｐゴシック" charset="-128"/>
                  <a:cs typeface="ＭＳ Ｐゴシック" charset="-128"/>
                  <a:sym typeface="Gill Sans" charset="0"/>
                </a:rPr>
                <a:t>29</a:t>
              </a:r>
              <a:r>
                <a:rPr lang="en-US" sz="1600" dirty="0">
                  <a:solidFill>
                    <a:prstClr val="white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%</a:t>
              </a:r>
            </a:p>
          </p:txBody>
        </p:sp>
        <p:sp>
          <p:nvSpPr>
            <p:cNvPr id="126" name="Rectangle 23"/>
            <p:cNvSpPr>
              <a:spLocks/>
            </p:cNvSpPr>
            <p:nvPr/>
          </p:nvSpPr>
          <p:spPr bwMode="auto">
            <a:xfrm>
              <a:off x="5768718" y="4393047"/>
              <a:ext cx="384516" cy="1634218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  <a:ea typeface="ＭＳ Ｐゴシック" charset="-128"/>
                  <a:cs typeface="ＭＳ Ｐゴシック" charset="-128"/>
                  <a:sym typeface="Gill Sans" charset="0"/>
                </a:rPr>
                <a:t>30</a:t>
              </a:r>
              <a:r>
                <a:rPr lang="en-US" sz="1600" dirty="0">
                  <a:solidFill>
                    <a:prstClr val="white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%</a:t>
              </a:r>
            </a:p>
          </p:txBody>
        </p:sp>
        <p:sp>
          <p:nvSpPr>
            <p:cNvPr id="79" name="Rectangle 23"/>
            <p:cNvSpPr>
              <a:spLocks/>
            </p:cNvSpPr>
            <p:nvPr/>
          </p:nvSpPr>
          <p:spPr bwMode="auto">
            <a:xfrm>
              <a:off x="6610200" y="4522040"/>
              <a:ext cx="384516" cy="1511960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>
                  <a:solidFill>
                    <a:prstClr val="white"/>
                  </a:solidFill>
                  <a:ea typeface="ＭＳ Ｐゴシック" charset="-128"/>
                  <a:cs typeface="ＭＳ Ｐゴシック" charset="-128"/>
                  <a:sym typeface="Gill Sans" charset="0"/>
                </a:rPr>
                <a:t>29</a:t>
              </a:r>
              <a:r>
                <a:rPr lang="en-US" sz="1600">
                  <a:solidFill>
                    <a:prstClr val="white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%</a:t>
              </a:r>
              <a:endParaRPr lang="en-US" sz="1600" dirty="0">
                <a:solidFill>
                  <a:prstClr val="white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</p:grpSp>
      <p:sp>
        <p:nvSpPr>
          <p:cNvPr id="80" name="Rectangle 26"/>
          <p:cNvSpPr>
            <a:spLocks/>
          </p:cNvSpPr>
          <p:nvPr/>
        </p:nvSpPr>
        <p:spPr bwMode="auto">
          <a:xfrm>
            <a:off x="7507513" y="6079348"/>
            <a:ext cx="65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2016</a:t>
            </a:r>
          </a:p>
        </p:txBody>
      </p:sp>
      <p:sp>
        <p:nvSpPr>
          <p:cNvPr id="55" name="Rectangle 26">
            <a:extLst>
              <a:ext uri="{FF2B5EF4-FFF2-40B4-BE49-F238E27FC236}">
                <a16:creationId xmlns:a16="http://schemas.microsoft.com/office/drawing/2014/main" id="{27C76D52-7046-0340-8561-5323D59400B4}"/>
              </a:ext>
            </a:extLst>
          </p:cNvPr>
          <p:cNvSpPr>
            <a:spLocks/>
          </p:cNvSpPr>
          <p:nvPr/>
        </p:nvSpPr>
        <p:spPr bwMode="auto">
          <a:xfrm>
            <a:off x="8526059" y="6079348"/>
            <a:ext cx="65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2017</a:t>
            </a:r>
          </a:p>
        </p:txBody>
      </p:sp>
      <p:sp>
        <p:nvSpPr>
          <p:cNvPr id="31764" name="Line 27"/>
          <p:cNvSpPr>
            <a:spLocks noChangeShapeType="1"/>
          </p:cNvSpPr>
          <p:nvPr/>
        </p:nvSpPr>
        <p:spPr bwMode="auto">
          <a:xfrm>
            <a:off x="158343" y="6021386"/>
            <a:ext cx="891013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32BD087-7A09-1540-A7FB-C755B84A2369}"/>
              </a:ext>
            </a:extLst>
          </p:cNvPr>
          <p:cNvGrpSpPr/>
          <p:nvPr/>
        </p:nvGrpSpPr>
        <p:grpSpPr>
          <a:xfrm>
            <a:off x="958651" y="2098716"/>
            <a:ext cx="8139187" cy="3938131"/>
            <a:chOff x="958651" y="2098716"/>
            <a:chExt cx="8139187" cy="393813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1FD437B-401F-1B44-9451-BF4DE536EAAA}"/>
                </a:ext>
              </a:extLst>
            </p:cNvPr>
            <p:cNvGrpSpPr/>
            <p:nvPr/>
          </p:nvGrpSpPr>
          <p:grpSpPr>
            <a:xfrm>
              <a:off x="958651" y="2098716"/>
              <a:ext cx="7277155" cy="3938131"/>
              <a:chOff x="958651" y="2098716"/>
              <a:chExt cx="7277155" cy="3938131"/>
            </a:xfrm>
          </p:grpSpPr>
          <p:sp>
            <p:nvSpPr>
              <p:cNvPr id="52" name="Rectangle 17"/>
              <p:cNvSpPr>
                <a:spLocks/>
              </p:cNvSpPr>
              <p:nvPr/>
            </p:nvSpPr>
            <p:spPr bwMode="auto">
              <a:xfrm>
                <a:off x="958651" y="2133453"/>
                <a:ext cx="380875" cy="3903394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FFFFFF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rPr>
                  <a:t>68%</a:t>
                </a:r>
              </a:p>
            </p:txBody>
          </p:sp>
          <p:sp>
            <p:nvSpPr>
              <p:cNvPr id="89" name="Rectangle 17"/>
              <p:cNvSpPr>
                <a:spLocks/>
              </p:cNvSpPr>
              <p:nvPr/>
            </p:nvSpPr>
            <p:spPr bwMode="auto">
              <a:xfrm>
                <a:off x="1820686" y="2098716"/>
                <a:ext cx="380875" cy="3903402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FFFFFF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rPr>
                  <a:t>68%</a:t>
                </a:r>
              </a:p>
            </p:txBody>
          </p:sp>
          <p:sp>
            <p:nvSpPr>
              <p:cNvPr id="95" name="Rectangle 17"/>
              <p:cNvSpPr>
                <a:spLocks/>
              </p:cNvSpPr>
              <p:nvPr/>
            </p:nvSpPr>
            <p:spPr bwMode="auto">
              <a:xfrm>
                <a:off x="2682721" y="3012434"/>
                <a:ext cx="380875" cy="2989684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FFFFFF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rPr>
                  <a:t>57%</a:t>
                </a:r>
              </a:p>
            </p:txBody>
          </p:sp>
          <p:sp>
            <p:nvSpPr>
              <p:cNvPr id="105" name="Rectangle 17"/>
              <p:cNvSpPr>
                <a:spLocks/>
              </p:cNvSpPr>
              <p:nvPr/>
            </p:nvSpPr>
            <p:spPr bwMode="auto">
              <a:xfrm>
                <a:off x="3544756" y="2502366"/>
                <a:ext cx="380875" cy="3499752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FFFFFF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rPr>
                  <a:t>62%</a:t>
                </a:r>
              </a:p>
            </p:txBody>
          </p:sp>
          <p:sp>
            <p:nvSpPr>
              <p:cNvPr id="111" name="Rectangle 17"/>
              <p:cNvSpPr>
                <a:spLocks/>
              </p:cNvSpPr>
              <p:nvPr/>
            </p:nvSpPr>
            <p:spPr bwMode="auto">
              <a:xfrm>
                <a:off x="4406791" y="2502366"/>
                <a:ext cx="380875" cy="3499752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FFFFFF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rPr>
                  <a:t>62%</a:t>
                </a:r>
              </a:p>
            </p:txBody>
          </p:sp>
          <p:sp>
            <p:nvSpPr>
              <p:cNvPr id="117" name="Rectangle 17"/>
              <p:cNvSpPr>
                <a:spLocks/>
              </p:cNvSpPr>
              <p:nvPr/>
            </p:nvSpPr>
            <p:spPr bwMode="auto">
              <a:xfrm>
                <a:off x="5268826" y="2282153"/>
                <a:ext cx="380875" cy="3719965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FFFFFF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rPr>
                  <a:t>65%</a:t>
                </a:r>
              </a:p>
            </p:txBody>
          </p:sp>
          <p:grpSp>
            <p:nvGrpSpPr>
              <p:cNvPr id="122" name="Group 121"/>
              <p:cNvGrpSpPr/>
              <p:nvPr/>
            </p:nvGrpSpPr>
            <p:grpSpPr>
              <a:xfrm>
                <a:off x="6130861" y="2218859"/>
                <a:ext cx="1021486" cy="3783259"/>
                <a:chOff x="1056491" y="2066661"/>
                <a:chExt cx="1021486" cy="3943818"/>
              </a:xfrm>
            </p:grpSpPr>
            <p:sp>
              <p:nvSpPr>
                <p:cNvPr id="123" name="Rectangle 17"/>
                <p:cNvSpPr>
                  <a:spLocks/>
                </p:cNvSpPr>
                <p:nvPr/>
              </p:nvSpPr>
              <p:spPr bwMode="auto">
                <a:xfrm>
                  <a:off x="1056491" y="2066661"/>
                  <a:ext cx="380875" cy="3943818"/>
                </a:xfrm>
                <a:prstGeom prst="rect">
                  <a:avLst/>
                </a:prstGeom>
                <a:solidFill>
                  <a:srgbClr val="615CB0"/>
                </a:solidFill>
                <a:ln w="9525" cap="flat">
                  <a:solidFill>
                    <a:srgbClr val="8FB2C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12700" dist="25399" dir="5400000" algn="ctr" rotWithShape="0">
                    <a:schemeClr val="bg2">
                      <a:alpha val="34998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600" dirty="0">
                      <a:solidFill>
                        <a:srgbClr val="FFFFFF"/>
                      </a:solidFill>
                      <a:latin typeface="Gill Sans" charset="0"/>
                      <a:ea typeface="ＭＳ Ｐゴシック" charset="-128"/>
                      <a:cs typeface="ＭＳ Ｐゴシック" charset="-128"/>
                      <a:sym typeface="Gill Sans" charset="0"/>
                    </a:rPr>
                    <a:t>66%</a:t>
                  </a:r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 rot="16200000">
                  <a:off x="1781636" y="5405126"/>
                  <a:ext cx="19257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000" dirty="0">
                    <a:solidFill>
                      <a:prstClr val="white"/>
                    </a:solidFill>
                    <a:sym typeface="Gill Sans" charset="0"/>
                  </a:endParaRPr>
                </a:p>
              </p:txBody>
            </p:sp>
          </p:grpSp>
          <p:sp>
            <p:nvSpPr>
              <p:cNvPr id="78" name="Rectangle 17"/>
              <p:cNvSpPr>
                <a:spLocks/>
              </p:cNvSpPr>
              <p:nvPr/>
            </p:nvSpPr>
            <p:spPr bwMode="auto">
              <a:xfrm>
                <a:off x="6992896" y="2137263"/>
                <a:ext cx="380875" cy="3864855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>
                    <a:solidFill>
                      <a:srgbClr val="FFFFFF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rPr>
                  <a:t>67%</a:t>
                </a:r>
                <a:endParaRPr lang="en-US" sz="16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56" name="Rectangle 17">
                <a:extLst>
                  <a:ext uri="{FF2B5EF4-FFF2-40B4-BE49-F238E27FC236}">
                    <a16:creationId xmlns:a16="http://schemas.microsoft.com/office/drawing/2014/main" id="{5F554546-CB64-4B48-B0B8-A6F0C105D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4931" y="2303830"/>
                <a:ext cx="380875" cy="3707922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FFFFFF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rPr>
                  <a:t>65%</a:t>
                </a:r>
              </a:p>
            </p:txBody>
          </p:sp>
        </p:grpSp>
        <p:sp>
          <p:nvSpPr>
            <p:cNvPr id="57" name="Rectangle 17">
              <a:extLst>
                <a:ext uri="{FF2B5EF4-FFF2-40B4-BE49-F238E27FC236}">
                  <a16:creationId xmlns:a16="http://schemas.microsoft.com/office/drawing/2014/main" id="{FF4D34B7-6D68-6E43-B419-5DF40B10A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6963" y="2880431"/>
              <a:ext cx="380875" cy="3131190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58%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102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1524000"/>
            <a:ext cx="7391400" cy="509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is the problem?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is ALP?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results has ALP produced?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are other co-</a:t>
            </a:r>
            <a:r>
              <a:rPr lang="en-US" sz="3200" dirty="0" err="1">
                <a:cs typeface="Arial" charset="0"/>
                <a:sym typeface="Arial" charset="0"/>
              </a:rPr>
              <a:t>req</a:t>
            </a:r>
            <a:r>
              <a:rPr lang="en-US" sz="3200" dirty="0">
                <a:cs typeface="Arial" charset="0"/>
                <a:sym typeface="Arial" charset="0"/>
              </a:rPr>
              <a:t> options?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about the cost?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about scaling up?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to do about pedagogy and faculty development?</a:t>
            </a:r>
          </a:p>
        </p:txBody>
      </p:sp>
      <p:sp>
        <p:nvSpPr>
          <p:cNvPr id="23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Overview of Presentation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pic>
        <p:nvPicPr>
          <p:cNvPr id="7" name="Picture 6" descr="ALP Logo w Name 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76963"/>
            <a:ext cx="1828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/>
          </p:cNvSpPr>
          <p:nvPr/>
        </p:nvSpPr>
        <p:spPr bwMode="auto">
          <a:xfrm>
            <a:off x="2133600" y="1447800"/>
            <a:ext cx="3810000" cy="533400"/>
          </a:xfrm>
          <a:prstGeom prst="rect">
            <a:avLst/>
          </a:prstGeom>
          <a:solidFill>
            <a:srgbClr val="615CB0">
              <a:alpha val="49803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59" name="Group 18"/>
          <p:cNvGrpSpPr>
            <a:grpSpLocks/>
          </p:cNvGrpSpPr>
          <p:nvPr/>
        </p:nvGrpSpPr>
        <p:grpSpPr bwMode="auto">
          <a:xfrm>
            <a:off x="0" y="4985058"/>
            <a:ext cx="8542338" cy="276225"/>
            <a:chOff x="-14" y="0"/>
            <a:chExt cx="5381" cy="174"/>
          </a:xfrm>
        </p:grpSpPr>
        <p:sp>
          <p:nvSpPr>
            <p:cNvPr id="31767" name="Line 19"/>
            <p:cNvSpPr>
              <a:spLocks noChangeShapeType="1"/>
            </p:cNvSpPr>
            <p:nvPr/>
          </p:nvSpPr>
          <p:spPr bwMode="auto">
            <a:xfrm>
              <a:off x="279" y="105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31768" name="Rectangle 20"/>
            <p:cNvSpPr>
              <a:spLocks/>
            </p:cNvSpPr>
            <p:nvPr/>
          </p:nvSpPr>
          <p:spPr bwMode="auto">
            <a:xfrm>
              <a:off x="-14" y="0"/>
              <a:ext cx="2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Gill Sans" charset="0"/>
                  <a:cs typeface="Arial" charset="0"/>
                  <a:sym typeface="Arial" charset="0"/>
                </a:rPr>
                <a:t>10%</a:t>
              </a:r>
            </a:p>
          </p:txBody>
        </p:sp>
      </p:grpSp>
      <p:grpSp>
        <p:nvGrpSpPr>
          <p:cNvPr id="31746" name="Group 1"/>
          <p:cNvGrpSpPr>
            <a:grpSpLocks/>
          </p:cNvGrpSpPr>
          <p:nvPr/>
        </p:nvGrpSpPr>
        <p:grpSpPr bwMode="auto">
          <a:xfrm>
            <a:off x="50799" y="3842058"/>
            <a:ext cx="8485188" cy="276225"/>
            <a:chOff x="26" y="0"/>
            <a:chExt cx="5345" cy="174"/>
          </a:xfrm>
        </p:grpSpPr>
        <p:sp>
          <p:nvSpPr>
            <p:cNvPr id="31771" name="Line 2"/>
            <p:cNvSpPr>
              <a:spLocks noChangeShapeType="1"/>
            </p:cNvSpPr>
            <p:nvPr/>
          </p:nvSpPr>
          <p:spPr bwMode="auto">
            <a:xfrm>
              <a:off x="283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31772" name="Rectangle 3"/>
            <p:cNvSpPr>
              <a:spLocks/>
            </p:cNvSpPr>
            <p:nvPr/>
          </p:nvSpPr>
          <p:spPr bwMode="auto">
            <a:xfrm>
              <a:off x="26" y="0"/>
              <a:ext cx="2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cs typeface="Arial" charset="0"/>
                  <a:sym typeface="Arial" charset="0"/>
                </a:rPr>
                <a:t>2</a:t>
              </a:r>
              <a:r>
                <a:rPr lang="en-US" dirty="0">
                  <a:solidFill>
                    <a:srgbClr val="000000"/>
                  </a:solidFill>
                  <a:latin typeface="Gill Sans" charset="0"/>
                  <a:cs typeface="Arial" charset="0"/>
                  <a:sym typeface="Arial" charset="0"/>
                </a:rPr>
                <a:t>0%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sym typeface="Gill Sans" charset="0"/>
            </a:endParaRPr>
          </a:p>
        </p:txBody>
      </p:sp>
      <p:sp>
        <p:nvSpPr>
          <p:cNvPr id="31755" name="Rectangle 12"/>
          <p:cNvSpPr>
            <a:spLocks/>
          </p:cNvSpPr>
          <p:nvPr/>
        </p:nvSpPr>
        <p:spPr bwMode="auto">
          <a:xfrm>
            <a:off x="609600" y="35858"/>
            <a:ext cx="8178800" cy="87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/>
                <a:cs typeface="Arial" charset="0"/>
                <a:sym typeface="Arial" charset="0"/>
              </a:rPr>
              <a:t>Percent Earning 12 Credits within 1 Year of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/>
                <a:cs typeface="Arial" charset="0"/>
                <a:sym typeface="Arial" charset="0"/>
              </a:rPr>
              <a:t>Passing Developmental Writing (Traditional or ALP)</a:t>
            </a:r>
          </a:p>
        </p:txBody>
      </p:sp>
      <p:sp>
        <p:nvSpPr>
          <p:cNvPr id="31756" name="Line 13"/>
          <p:cNvSpPr>
            <a:spLocks noChangeShapeType="1"/>
          </p:cNvSpPr>
          <p:nvPr/>
        </p:nvSpPr>
        <p:spPr bwMode="auto">
          <a:xfrm rot="10800000" flipH="1">
            <a:off x="464494" y="1511429"/>
            <a:ext cx="0" cy="49660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grpSp>
        <p:nvGrpSpPr>
          <p:cNvPr id="31757" name="Group 14"/>
          <p:cNvGrpSpPr>
            <a:grpSpLocks/>
          </p:cNvGrpSpPr>
          <p:nvPr/>
        </p:nvGrpSpPr>
        <p:grpSpPr bwMode="auto">
          <a:xfrm>
            <a:off x="26988" y="2699058"/>
            <a:ext cx="8486775" cy="276225"/>
            <a:chOff x="27" y="0"/>
            <a:chExt cx="5346" cy="174"/>
          </a:xfrm>
        </p:grpSpPr>
        <p:sp>
          <p:nvSpPr>
            <p:cNvPr id="31769" name="Line 15"/>
            <p:cNvSpPr>
              <a:spLocks noChangeShapeType="1"/>
            </p:cNvSpPr>
            <p:nvPr/>
          </p:nvSpPr>
          <p:spPr bwMode="auto">
            <a:xfrm>
              <a:off x="285" y="103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31770" name="Rectangle 16"/>
            <p:cNvSpPr>
              <a:spLocks/>
            </p:cNvSpPr>
            <p:nvPr/>
          </p:nvSpPr>
          <p:spPr bwMode="auto">
            <a:xfrm>
              <a:off x="27" y="0"/>
              <a:ext cx="2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cs typeface="Arial" charset="0"/>
                  <a:sym typeface="Arial" charset="0"/>
                </a:rPr>
                <a:t>30</a:t>
              </a:r>
              <a:r>
                <a:rPr lang="en-US" dirty="0">
                  <a:solidFill>
                    <a:srgbClr val="000000"/>
                  </a:solidFill>
                  <a:latin typeface="Gill Sans" charset="0"/>
                  <a:cs typeface="Arial" charset="0"/>
                  <a:sym typeface="Arial" charset="0"/>
                </a:rPr>
                <a:t>%</a:t>
              </a:r>
            </a:p>
          </p:txBody>
        </p:sp>
      </p:grpSp>
      <p:sp>
        <p:nvSpPr>
          <p:cNvPr id="54" name="Rectangle 26"/>
          <p:cNvSpPr>
            <a:spLocks/>
          </p:cNvSpPr>
          <p:nvPr/>
        </p:nvSpPr>
        <p:spPr bwMode="auto">
          <a:xfrm>
            <a:off x="1662815" y="6160393"/>
            <a:ext cx="63305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2011</a:t>
            </a:r>
          </a:p>
        </p:txBody>
      </p:sp>
      <p:sp>
        <p:nvSpPr>
          <p:cNvPr id="39" name="Rectangle 26"/>
          <p:cNvSpPr>
            <a:spLocks/>
          </p:cNvSpPr>
          <p:nvPr/>
        </p:nvSpPr>
        <p:spPr bwMode="auto">
          <a:xfrm>
            <a:off x="2698488" y="6160393"/>
            <a:ext cx="65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2012</a:t>
            </a:r>
          </a:p>
        </p:txBody>
      </p:sp>
      <p:sp>
        <p:nvSpPr>
          <p:cNvPr id="40" name="Rectangle 26"/>
          <p:cNvSpPr>
            <a:spLocks/>
          </p:cNvSpPr>
          <p:nvPr/>
        </p:nvSpPr>
        <p:spPr bwMode="auto">
          <a:xfrm>
            <a:off x="3753206" y="6160393"/>
            <a:ext cx="65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2013</a:t>
            </a:r>
          </a:p>
        </p:txBody>
      </p:sp>
      <p:sp>
        <p:nvSpPr>
          <p:cNvPr id="29" name="Rectangle 26"/>
          <p:cNvSpPr>
            <a:spLocks/>
          </p:cNvSpPr>
          <p:nvPr/>
        </p:nvSpPr>
        <p:spPr bwMode="auto">
          <a:xfrm>
            <a:off x="4807924" y="6160393"/>
            <a:ext cx="65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2014</a:t>
            </a:r>
          </a:p>
        </p:txBody>
      </p:sp>
      <p:sp>
        <p:nvSpPr>
          <p:cNvPr id="30" name="Rectangle 26"/>
          <p:cNvSpPr>
            <a:spLocks/>
          </p:cNvSpPr>
          <p:nvPr/>
        </p:nvSpPr>
        <p:spPr bwMode="auto">
          <a:xfrm>
            <a:off x="608097" y="6160393"/>
            <a:ext cx="65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2010</a:t>
            </a:r>
          </a:p>
        </p:txBody>
      </p:sp>
      <p:grpSp>
        <p:nvGrpSpPr>
          <p:cNvPr id="33" name="Group 14"/>
          <p:cNvGrpSpPr>
            <a:grpSpLocks/>
          </p:cNvGrpSpPr>
          <p:nvPr/>
        </p:nvGrpSpPr>
        <p:grpSpPr bwMode="auto">
          <a:xfrm>
            <a:off x="26988" y="1556058"/>
            <a:ext cx="8524875" cy="276225"/>
            <a:chOff x="27" y="0"/>
            <a:chExt cx="5370" cy="174"/>
          </a:xfrm>
        </p:grpSpPr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309" y="104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35" name="Rectangle 16"/>
            <p:cNvSpPr>
              <a:spLocks/>
            </p:cNvSpPr>
            <p:nvPr/>
          </p:nvSpPr>
          <p:spPr bwMode="auto">
            <a:xfrm>
              <a:off x="27" y="0"/>
              <a:ext cx="2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cs typeface="Arial" charset="0"/>
                  <a:sym typeface="Arial" charset="0"/>
                </a:rPr>
                <a:t>40</a:t>
              </a:r>
              <a:r>
                <a:rPr lang="en-US" dirty="0">
                  <a:solidFill>
                    <a:srgbClr val="000000"/>
                  </a:solidFill>
                  <a:latin typeface="Gill Sans" charset="0"/>
                  <a:cs typeface="Arial" charset="0"/>
                  <a:sym typeface="Arial" charset="0"/>
                </a:rPr>
                <a:t>%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706479" y="1190978"/>
            <a:ext cx="2750751" cy="369332"/>
            <a:chOff x="6174035" y="1219200"/>
            <a:chExt cx="2750751" cy="369332"/>
          </a:xfrm>
        </p:grpSpPr>
        <p:sp>
          <p:nvSpPr>
            <p:cNvPr id="73" name="Rectangle 23"/>
            <p:cNvSpPr>
              <a:spLocks/>
            </p:cNvSpPr>
            <p:nvPr/>
          </p:nvSpPr>
          <p:spPr bwMode="auto">
            <a:xfrm>
              <a:off x="6174035" y="1295400"/>
              <a:ext cx="327332" cy="284163"/>
            </a:xfrm>
            <a:prstGeom prst="rect">
              <a:avLst/>
            </a:prstGeom>
            <a:solidFill>
              <a:srgbClr val="8BBB1E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477000" y="1219200"/>
              <a:ext cx="2447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sym typeface="Gill Sans" charset="0"/>
                </a:rPr>
                <a:t>Traditional Dev Writing 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504289" y="1202267"/>
            <a:ext cx="1008839" cy="369332"/>
            <a:chOff x="4724400" y="1219200"/>
            <a:chExt cx="1008839" cy="369332"/>
          </a:xfrm>
        </p:grpSpPr>
        <p:sp>
          <p:nvSpPr>
            <p:cNvPr id="76" name="Rectangle 17"/>
            <p:cNvSpPr>
              <a:spLocks/>
            </p:cNvSpPr>
            <p:nvPr/>
          </p:nvSpPr>
          <p:spPr bwMode="auto">
            <a:xfrm>
              <a:off x="4724400" y="1295400"/>
              <a:ext cx="327332" cy="269875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029200" y="1219200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sym typeface="Gill Sans" charset="0"/>
                </a:rPr>
                <a:t>ALP</a:t>
              </a:r>
              <a:r>
                <a:rPr lang="en-US" dirty="0">
                  <a:solidFill>
                    <a:prstClr val="black"/>
                  </a:solidFill>
                  <a:sym typeface="Gill Sans" charset="0"/>
                </a:rPr>
                <a:t>   </a:t>
              </a:r>
            </a:p>
          </p:txBody>
        </p:sp>
      </p:grpSp>
      <p:sp>
        <p:nvSpPr>
          <p:cNvPr id="78" name="Rectangle 26"/>
          <p:cNvSpPr>
            <a:spLocks/>
          </p:cNvSpPr>
          <p:nvPr/>
        </p:nvSpPr>
        <p:spPr bwMode="auto">
          <a:xfrm>
            <a:off x="6917359" y="6160393"/>
            <a:ext cx="65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2016</a:t>
            </a:r>
          </a:p>
        </p:txBody>
      </p:sp>
      <p:sp>
        <p:nvSpPr>
          <p:cNvPr id="96" name="Rectangle 26"/>
          <p:cNvSpPr>
            <a:spLocks/>
          </p:cNvSpPr>
          <p:nvPr/>
        </p:nvSpPr>
        <p:spPr bwMode="auto">
          <a:xfrm>
            <a:off x="5862642" y="6160393"/>
            <a:ext cx="65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2015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4810" y="4351973"/>
            <a:ext cx="6656911" cy="1799204"/>
            <a:chOff x="474810" y="4351973"/>
            <a:chExt cx="6656911" cy="1799204"/>
          </a:xfrm>
        </p:grpSpPr>
        <p:sp>
          <p:nvSpPr>
            <p:cNvPr id="53" name="Rectangle 23"/>
            <p:cNvSpPr>
              <a:spLocks/>
            </p:cNvSpPr>
            <p:nvPr/>
          </p:nvSpPr>
          <p:spPr bwMode="auto">
            <a:xfrm>
              <a:off x="474810" y="4760849"/>
              <a:ext cx="410975" cy="1390328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  <a:ea typeface="ＭＳ Ｐゴシック" charset="-128"/>
                  <a:cs typeface="ＭＳ Ｐゴシック" charset="-128"/>
                  <a:sym typeface="Gill Sans" charset="0"/>
                </a:rPr>
                <a:t>14</a:t>
              </a:r>
              <a:r>
                <a:rPr lang="en-US" dirty="0">
                  <a:solidFill>
                    <a:prstClr val="white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%</a:t>
              </a:r>
            </a:p>
          </p:txBody>
        </p:sp>
        <p:sp>
          <p:nvSpPr>
            <p:cNvPr id="85" name="Rectangle 23"/>
            <p:cNvSpPr>
              <a:spLocks/>
            </p:cNvSpPr>
            <p:nvPr/>
          </p:nvSpPr>
          <p:spPr bwMode="auto">
            <a:xfrm>
              <a:off x="1509068" y="4588922"/>
              <a:ext cx="410975" cy="1562255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  <a:ea typeface="ＭＳ Ｐゴシック" charset="-128"/>
                  <a:cs typeface="ＭＳ Ｐゴシック" charset="-128"/>
                  <a:sym typeface="Gill Sans" charset="0"/>
                </a:rPr>
                <a:t>15</a:t>
              </a:r>
              <a:r>
                <a:rPr lang="en-US" dirty="0">
                  <a:solidFill>
                    <a:prstClr val="white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%</a:t>
              </a:r>
            </a:p>
          </p:txBody>
        </p:sp>
        <p:sp>
          <p:nvSpPr>
            <p:cNvPr id="86" name="Rectangle 23"/>
            <p:cNvSpPr>
              <a:spLocks/>
            </p:cNvSpPr>
            <p:nvPr/>
          </p:nvSpPr>
          <p:spPr bwMode="auto">
            <a:xfrm>
              <a:off x="2504571" y="4351973"/>
              <a:ext cx="410975" cy="1799204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  <a:ea typeface="ＭＳ Ｐゴシック" charset="-128"/>
                  <a:cs typeface="ＭＳ Ｐゴシック" charset="-128"/>
                  <a:sym typeface="Gill Sans" charset="0"/>
                </a:rPr>
                <a:t>17</a:t>
              </a:r>
              <a:r>
                <a:rPr lang="en-US" dirty="0">
                  <a:solidFill>
                    <a:prstClr val="white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%</a:t>
              </a:r>
            </a:p>
          </p:txBody>
        </p:sp>
        <p:sp>
          <p:nvSpPr>
            <p:cNvPr id="87" name="Rectangle 23"/>
            <p:cNvSpPr>
              <a:spLocks/>
            </p:cNvSpPr>
            <p:nvPr/>
          </p:nvSpPr>
          <p:spPr bwMode="auto">
            <a:xfrm>
              <a:off x="3536531" y="4891467"/>
              <a:ext cx="410975" cy="1259710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  <a:ea typeface="ＭＳ Ｐゴシック" charset="-128"/>
                  <a:cs typeface="ＭＳ Ｐゴシック" charset="-128"/>
                  <a:sym typeface="Gill Sans" charset="0"/>
                </a:rPr>
                <a:t>13</a:t>
              </a:r>
              <a:r>
                <a:rPr lang="en-US" dirty="0">
                  <a:solidFill>
                    <a:prstClr val="white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%</a:t>
              </a:r>
            </a:p>
          </p:txBody>
        </p:sp>
        <p:sp>
          <p:nvSpPr>
            <p:cNvPr id="88" name="Rectangle 23"/>
            <p:cNvSpPr>
              <a:spLocks/>
            </p:cNvSpPr>
            <p:nvPr/>
          </p:nvSpPr>
          <p:spPr bwMode="auto">
            <a:xfrm>
              <a:off x="4601097" y="4760849"/>
              <a:ext cx="410975" cy="1390328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  <a:ea typeface="ＭＳ Ｐゴシック" charset="-128"/>
                  <a:cs typeface="ＭＳ Ｐゴシック" charset="-128"/>
                  <a:sym typeface="Gill Sans" charset="0"/>
                </a:rPr>
                <a:t>14</a:t>
              </a:r>
              <a:r>
                <a:rPr lang="en-US" dirty="0">
                  <a:solidFill>
                    <a:prstClr val="white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%</a:t>
              </a:r>
            </a:p>
          </p:txBody>
        </p:sp>
        <p:sp>
          <p:nvSpPr>
            <p:cNvPr id="89" name="Rectangle 23"/>
            <p:cNvSpPr>
              <a:spLocks/>
            </p:cNvSpPr>
            <p:nvPr/>
          </p:nvSpPr>
          <p:spPr bwMode="auto">
            <a:xfrm>
              <a:off x="5629341" y="5022960"/>
              <a:ext cx="410975" cy="1128217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  <a:ea typeface="ＭＳ Ｐゴシック" charset="-128"/>
                  <a:cs typeface="ＭＳ Ｐゴシック" charset="-128"/>
                  <a:sym typeface="Gill Sans" charset="0"/>
                </a:rPr>
                <a:t>11</a:t>
              </a:r>
              <a:r>
                <a:rPr lang="en-US" dirty="0">
                  <a:solidFill>
                    <a:prstClr val="white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%</a:t>
              </a:r>
            </a:p>
          </p:txBody>
        </p:sp>
        <p:sp>
          <p:nvSpPr>
            <p:cNvPr id="97" name="Rectangle 23"/>
            <p:cNvSpPr>
              <a:spLocks/>
            </p:cNvSpPr>
            <p:nvPr/>
          </p:nvSpPr>
          <p:spPr bwMode="auto">
            <a:xfrm>
              <a:off x="6720746" y="4588922"/>
              <a:ext cx="410975" cy="1539137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  <a:ea typeface="ＭＳ Ｐゴシック" charset="-128"/>
                  <a:cs typeface="ＭＳ Ｐゴシック" charset="-128"/>
                  <a:sym typeface="Gill Sans" charset="0"/>
                </a:rPr>
                <a:t>15</a:t>
              </a:r>
              <a:r>
                <a:rPr lang="en-US" dirty="0">
                  <a:solidFill>
                    <a:prstClr val="white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%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92597" y="1973930"/>
            <a:ext cx="6631247" cy="4177247"/>
            <a:chOff x="892597" y="1973930"/>
            <a:chExt cx="6631247" cy="4177247"/>
          </a:xfrm>
        </p:grpSpPr>
        <p:sp>
          <p:nvSpPr>
            <p:cNvPr id="52" name="Rectangle 17"/>
            <p:cNvSpPr>
              <a:spLocks/>
            </p:cNvSpPr>
            <p:nvPr/>
          </p:nvSpPr>
          <p:spPr bwMode="auto">
            <a:xfrm>
              <a:off x="892597" y="2339589"/>
              <a:ext cx="418555" cy="3811588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34%</a:t>
              </a:r>
            </a:p>
          </p:txBody>
        </p:sp>
        <p:sp>
          <p:nvSpPr>
            <p:cNvPr id="90" name="Rectangle 17"/>
            <p:cNvSpPr>
              <a:spLocks/>
            </p:cNvSpPr>
            <p:nvPr/>
          </p:nvSpPr>
          <p:spPr bwMode="auto">
            <a:xfrm>
              <a:off x="1901694" y="2451644"/>
              <a:ext cx="418555" cy="3699533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33%</a:t>
              </a:r>
              <a:endParaRPr lang="en-US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91" name="Rectangle 17"/>
            <p:cNvSpPr>
              <a:spLocks/>
            </p:cNvSpPr>
            <p:nvPr/>
          </p:nvSpPr>
          <p:spPr bwMode="auto">
            <a:xfrm>
              <a:off x="2930523" y="1973930"/>
              <a:ext cx="418555" cy="4177247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38%</a:t>
              </a:r>
              <a:endParaRPr lang="en-US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92" name="Rectangle 17"/>
            <p:cNvSpPr>
              <a:spLocks/>
            </p:cNvSpPr>
            <p:nvPr/>
          </p:nvSpPr>
          <p:spPr bwMode="auto">
            <a:xfrm>
              <a:off x="3950241" y="2237949"/>
              <a:ext cx="418555" cy="3913228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35%</a:t>
              </a:r>
              <a:endParaRPr lang="en-US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93" name="Rectangle 17"/>
            <p:cNvSpPr>
              <a:spLocks/>
            </p:cNvSpPr>
            <p:nvPr/>
          </p:nvSpPr>
          <p:spPr bwMode="auto">
            <a:xfrm>
              <a:off x="5031122" y="2085387"/>
              <a:ext cx="418555" cy="4065790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36%</a:t>
              </a:r>
            </a:p>
          </p:txBody>
        </p:sp>
        <p:sp>
          <p:nvSpPr>
            <p:cNvPr id="94" name="Rectangle 17"/>
            <p:cNvSpPr>
              <a:spLocks/>
            </p:cNvSpPr>
            <p:nvPr/>
          </p:nvSpPr>
          <p:spPr bwMode="auto">
            <a:xfrm>
              <a:off x="6040316" y="2575886"/>
              <a:ext cx="418555" cy="3575291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32%</a:t>
              </a:r>
            </a:p>
          </p:txBody>
        </p:sp>
        <p:sp>
          <p:nvSpPr>
            <p:cNvPr id="98" name="Rectangle 17"/>
            <p:cNvSpPr>
              <a:spLocks/>
            </p:cNvSpPr>
            <p:nvPr/>
          </p:nvSpPr>
          <p:spPr bwMode="auto">
            <a:xfrm>
              <a:off x="7105289" y="2575886"/>
              <a:ext cx="418555" cy="3575291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32%</a:t>
              </a:r>
            </a:p>
          </p:txBody>
        </p:sp>
      </p:grpSp>
      <p:sp>
        <p:nvSpPr>
          <p:cNvPr id="31764" name="Line 27"/>
          <p:cNvSpPr>
            <a:spLocks noChangeShapeType="1"/>
          </p:cNvSpPr>
          <p:nvPr/>
        </p:nvSpPr>
        <p:spPr bwMode="auto">
          <a:xfrm>
            <a:off x="238125" y="6128058"/>
            <a:ext cx="8382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47" name="Rectangle 26">
            <a:extLst>
              <a:ext uri="{FF2B5EF4-FFF2-40B4-BE49-F238E27FC236}">
                <a16:creationId xmlns:a16="http://schemas.microsoft.com/office/drawing/2014/main" id="{3778CFF5-4CCB-9040-921D-FF36AA30DAAB}"/>
              </a:ext>
            </a:extLst>
          </p:cNvPr>
          <p:cNvSpPr>
            <a:spLocks/>
          </p:cNvSpPr>
          <p:nvPr/>
        </p:nvSpPr>
        <p:spPr bwMode="auto">
          <a:xfrm>
            <a:off x="7854099" y="6160393"/>
            <a:ext cx="65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2017</a:t>
            </a:r>
          </a:p>
        </p:txBody>
      </p:sp>
      <p:sp>
        <p:nvSpPr>
          <p:cNvPr id="49" name="Rectangle 17">
            <a:extLst>
              <a:ext uri="{FF2B5EF4-FFF2-40B4-BE49-F238E27FC236}">
                <a16:creationId xmlns:a16="http://schemas.microsoft.com/office/drawing/2014/main" id="{9D1C242E-82A2-324F-AEFB-2089C24321EF}"/>
              </a:ext>
            </a:extLst>
          </p:cNvPr>
          <p:cNvSpPr>
            <a:spLocks/>
          </p:cNvSpPr>
          <p:nvPr/>
        </p:nvSpPr>
        <p:spPr bwMode="auto">
          <a:xfrm>
            <a:off x="8090480" y="2975283"/>
            <a:ext cx="418555" cy="3164335"/>
          </a:xfrm>
          <a:prstGeom prst="rect">
            <a:avLst/>
          </a:prstGeom>
          <a:solidFill>
            <a:srgbClr val="615CB0"/>
          </a:solidFill>
          <a:ln w="9525" cap="flat">
            <a:solidFill>
              <a:srgbClr val="8FB2C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rPr>
              <a:t>29%</a:t>
            </a:r>
          </a:p>
        </p:txBody>
      </p:sp>
    </p:spTree>
    <p:extLst>
      <p:ext uri="{BB962C8B-B14F-4D97-AF65-F5344CB8AC3E}">
        <p14:creationId xmlns:p14="http://schemas.microsoft.com/office/powerpoint/2010/main" val="116187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59" name="Group 18"/>
          <p:cNvGrpSpPr>
            <a:grpSpLocks/>
          </p:cNvGrpSpPr>
          <p:nvPr/>
        </p:nvGrpSpPr>
        <p:grpSpPr bwMode="auto">
          <a:xfrm>
            <a:off x="0" y="5474916"/>
            <a:ext cx="9137651" cy="276225"/>
            <a:chOff x="-14" y="0"/>
            <a:chExt cx="5756" cy="174"/>
          </a:xfrm>
        </p:grpSpPr>
        <p:sp>
          <p:nvSpPr>
            <p:cNvPr id="31767" name="Line 19"/>
            <p:cNvSpPr>
              <a:spLocks noChangeShapeType="1"/>
            </p:cNvSpPr>
            <p:nvPr/>
          </p:nvSpPr>
          <p:spPr bwMode="auto">
            <a:xfrm flipV="1">
              <a:off x="279" y="103"/>
              <a:ext cx="5463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31768" name="Rectangle 20"/>
            <p:cNvSpPr>
              <a:spLocks/>
            </p:cNvSpPr>
            <p:nvPr/>
          </p:nvSpPr>
          <p:spPr bwMode="auto">
            <a:xfrm>
              <a:off x="-14" y="0"/>
              <a:ext cx="2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Gill Sans" charset="0"/>
                  <a:cs typeface="Arial" charset="0"/>
                  <a:sym typeface="Arial" charset="0"/>
                </a:rPr>
                <a:t>10%</a:t>
              </a:r>
            </a:p>
          </p:txBody>
        </p:sp>
      </p:grpSp>
      <p:grpSp>
        <p:nvGrpSpPr>
          <p:cNvPr id="31746" name="Group 1"/>
          <p:cNvGrpSpPr>
            <a:grpSpLocks/>
          </p:cNvGrpSpPr>
          <p:nvPr/>
        </p:nvGrpSpPr>
        <p:grpSpPr bwMode="auto">
          <a:xfrm>
            <a:off x="52386" y="4168630"/>
            <a:ext cx="9085263" cy="276225"/>
            <a:chOff x="27" y="0"/>
            <a:chExt cx="5723" cy="174"/>
          </a:xfrm>
        </p:grpSpPr>
        <p:sp>
          <p:nvSpPr>
            <p:cNvPr id="31771" name="Line 2"/>
            <p:cNvSpPr>
              <a:spLocks noChangeShapeType="1"/>
            </p:cNvSpPr>
            <p:nvPr/>
          </p:nvSpPr>
          <p:spPr bwMode="auto">
            <a:xfrm flipV="1">
              <a:off x="283" y="90"/>
              <a:ext cx="5467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31772" name="Rectangle 3"/>
            <p:cNvSpPr>
              <a:spLocks/>
            </p:cNvSpPr>
            <p:nvPr/>
          </p:nvSpPr>
          <p:spPr bwMode="auto">
            <a:xfrm>
              <a:off x="27" y="0"/>
              <a:ext cx="24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Gill Sans" charset="0"/>
                  <a:cs typeface="Arial" charset="0"/>
                  <a:sym typeface="Arial" charset="0"/>
                </a:rPr>
                <a:t>3</a:t>
              </a:r>
              <a:r>
                <a:rPr lang="en-US" dirty="0">
                  <a:solidFill>
                    <a:srgbClr val="000000"/>
                  </a:solidFill>
                  <a:latin typeface="Gill Sans" charset="0"/>
                  <a:cs typeface="Arial" charset="0"/>
                  <a:sym typeface="Arial" charset="0"/>
                </a:rPr>
                <a:t>0%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sym typeface="Gill Sans" charset="0"/>
            </a:endParaRPr>
          </a:p>
        </p:txBody>
      </p:sp>
      <p:sp>
        <p:nvSpPr>
          <p:cNvPr id="31756" name="Line 13"/>
          <p:cNvSpPr>
            <a:spLocks noChangeShapeType="1"/>
          </p:cNvSpPr>
          <p:nvPr/>
        </p:nvSpPr>
        <p:spPr bwMode="auto">
          <a:xfrm rot="10800000" flipH="1">
            <a:off x="464494" y="1511429"/>
            <a:ext cx="0" cy="49660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grpSp>
        <p:nvGrpSpPr>
          <p:cNvPr id="31757" name="Group 14"/>
          <p:cNvGrpSpPr>
            <a:grpSpLocks/>
          </p:cNvGrpSpPr>
          <p:nvPr/>
        </p:nvGrpSpPr>
        <p:grpSpPr bwMode="auto">
          <a:xfrm>
            <a:off x="26988" y="2862344"/>
            <a:ext cx="9110664" cy="276225"/>
            <a:chOff x="27" y="0"/>
            <a:chExt cx="5739" cy="174"/>
          </a:xfrm>
        </p:grpSpPr>
        <p:sp>
          <p:nvSpPr>
            <p:cNvPr id="31769" name="Line 15"/>
            <p:cNvSpPr>
              <a:spLocks noChangeShapeType="1"/>
            </p:cNvSpPr>
            <p:nvPr/>
          </p:nvSpPr>
          <p:spPr bwMode="auto">
            <a:xfrm>
              <a:off x="285" y="103"/>
              <a:ext cx="5481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31770" name="Rectangle 16"/>
            <p:cNvSpPr>
              <a:spLocks/>
            </p:cNvSpPr>
            <p:nvPr/>
          </p:nvSpPr>
          <p:spPr bwMode="auto">
            <a:xfrm>
              <a:off x="27" y="0"/>
              <a:ext cx="2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cs typeface="Arial" charset="0"/>
                  <a:sym typeface="Arial" charset="0"/>
                </a:rPr>
                <a:t>50</a:t>
              </a:r>
              <a:r>
                <a:rPr lang="en-US" dirty="0">
                  <a:solidFill>
                    <a:srgbClr val="000000"/>
                  </a:solidFill>
                  <a:latin typeface="Gill Sans" charset="0"/>
                  <a:cs typeface="Arial" charset="0"/>
                  <a:sym typeface="Arial" charset="0"/>
                </a:rPr>
                <a:t>%</a:t>
              </a:r>
            </a:p>
          </p:txBody>
        </p:sp>
      </p:grpSp>
      <p:sp>
        <p:nvSpPr>
          <p:cNvPr id="39" name="Rectangle 26"/>
          <p:cNvSpPr>
            <a:spLocks/>
          </p:cNvSpPr>
          <p:nvPr/>
        </p:nvSpPr>
        <p:spPr bwMode="auto">
          <a:xfrm>
            <a:off x="910781" y="6143913"/>
            <a:ext cx="65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2012</a:t>
            </a:r>
          </a:p>
        </p:txBody>
      </p:sp>
      <p:sp>
        <p:nvSpPr>
          <p:cNvPr id="40" name="Rectangle 26"/>
          <p:cNvSpPr>
            <a:spLocks/>
          </p:cNvSpPr>
          <p:nvPr/>
        </p:nvSpPr>
        <p:spPr bwMode="auto">
          <a:xfrm>
            <a:off x="1903073" y="6143913"/>
            <a:ext cx="65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2013</a:t>
            </a:r>
          </a:p>
        </p:txBody>
      </p:sp>
      <p:sp>
        <p:nvSpPr>
          <p:cNvPr id="29" name="Rectangle 26"/>
          <p:cNvSpPr>
            <a:spLocks/>
          </p:cNvSpPr>
          <p:nvPr/>
        </p:nvSpPr>
        <p:spPr bwMode="auto">
          <a:xfrm>
            <a:off x="2895365" y="6143913"/>
            <a:ext cx="65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2014</a:t>
            </a:r>
          </a:p>
        </p:txBody>
      </p:sp>
      <p:grpSp>
        <p:nvGrpSpPr>
          <p:cNvPr id="33" name="Group 14"/>
          <p:cNvGrpSpPr>
            <a:grpSpLocks/>
          </p:cNvGrpSpPr>
          <p:nvPr/>
        </p:nvGrpSpPr>
        <p:grpSpPr bwMode="auto">
          <a:xfrm>
            <a:off x="26988" y="1556058"/>
            <a:ext cx="9110664" cy="276225"/>
            <a:chOff x="27" y="0"/>
            <a:chExt cx="5739" cy="174"/>
          </a:xfrm>
        </p:grpSpPr>
        <p:sp>
          <p:nvSpPr>
            <p:cNvPr id="34" name="Line 15"/>
            <p:cNvSpPr>
              <a:spLocks noChangeShapeType="1"/>
            </p:cNvSpPr>
            <p:nvPr/>
          </p:nvSpPr>
          <p:spPr bwMode="auto">
            <a:xfrm flipV="1">
              <a:off x="309" y="97"/>
              <a:ext cx="5457" cy="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35" name="Rectangle 16"/>
            <p:cNvSpPr>
              <a:spLocks/>
            </p:cNvSpPr>
            <p:nvPr/>
          </p:nvSpPr>
          <p:spPr bwMode="auto">
            <a:xfrm>
              <a:off x="27" y="0"/>
              <a:ext cx="2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cs typeface="Arial" charset="0"/>
                  <a:sym typeface="Arial" charset="0"/>
                </a:rPr>
                <a:t>70</a:t>
              </a:r>
              <a:r>
                <a:rPr lang="en-US" dirty="0">
                  <a:solidFill>
                    <a:srgbClr val="000000"/>
                  </a:solidFill>
                  <a:latin typeface="Gill Sans" charset="0"/>
                  <a:cs typeface="Arial" charset="0"/>
                  <a:sym typeface="Arial" charset="0"/>
                </a:rPr>
                <a:t>%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706479" y="1190978"/>
            <a:ext cx="2136031" cy="369332"/>
            <a:chOff x="6174035" y="1219200"/>
            <a:chExt cx="2136031" cy="369332"/>
          </a:xfrm>
        </p:grpSpPr>
        <p:sp>
          <p:nvSpPr>
            <p:cNvPr id="73" name="Rectangle 23"/>
            <p:cNvSpPr>
              <a:spLocks/>
            </p:cNvSpPr>
            <p:nvPr/>
          </p:nvSpPr>
          <p:spPr bwMode="auto">
            <a:xfrm>
              <a:off x="6174035" y="1295400"/>
              <a:ext cx="327332" cy="284163"/>
            </a:xfrm>
            <a:prstGeom prst="rect">
              <a:avLst/>
            </a:prstGeom>
            <a:solidFill>
              <a:srgbClr val="8BBB1E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477000" y="1219200"/>
              <a:ext cx="18330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sym typeface="Gill Sans" charset="0"/>
                </a:rPr>
                <a:t>African American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504289" y="1202267"/>
            <a:ext cx="1230438" cy="369332"/>
            <a:chOff x="4724400" y="1219200"/>
            <a:chExt cx="1230438" cy="369332"/>
          </a:xfrm>
        </p:grpSpPr>
        <p:sp>
          <p:nvSpPr>
            <p:cNvPr id="76" name="Rectangle 17"/>
            <p:cNvSpPr>
              <a:spLocks/>
            </p:cNvSpPr>
            <p:nvPr/>
          </p:nvSpPr>
          <p:spPr bwMode="auto">
            <a:xfrm>
              <a:off x="4724400" y="1295400"/>
              <a:ext cx="327332" cy="269875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029200" y="1219200"/>
              <a:ext cx="925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sym typeface="Gill Sans" charset="0"/>
                </a:rPr>
                <a:t>White</a:t>
              </a:r>
              <a:r>
                <a:rPr lang="en-US" dirty="0">
                  <a:solidFill>
                    <a:prstClr val="black"/>
                  </a:solidFill>
                  <a:sym typeface="Gill Sans" charset="0"/>
                </a:rPr>
                <a:t>   </a:t>
              </a:r>
            </a:p>
          </p:txBody>
        </p:sp>
      </p:grpSp>
      <p:sp>
        <p:nvSpPr>
          <p:cNvPr id="78" name="Rectangle 26"/>
          <p:cNvSpPr>
            <a:spLocks/>
          </p:cNvSpPr>
          <p:nvPr/>
        </p:nvSpPr>
        <p:spPr bwMode="auto">
          <a:xfrm>
            <a:off x="4879949" y="6143913"/>
            <a:ext cx="65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2016</a:t>
            </a:r>
          </a:p>
        </p:txBody>
      </p:sp>
      <p:sp>
        <p:nvSpPr>
          <p:cNvPr id="96" name="Rectangle 26"/>
          <p:cNvSpPr>
            <a:spLocks/>
          </p:cNvSpPr>
          <p:nvPr/>
        </p:nvSpPr>
        <p:spPr bwMode="auto">
          <a:xfrm>
            <a:off x="3887657" y="6143913"/>
            <a:ext cx="65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2015</a:t>
            </a:r>
          </a:p>
        </p:txBody>
      </p:sp>
      <p:sp>
        <p:nvSpPr>
          <p:cNvPr id="31764" name="Line 27"/>
          <p:cNvSpPr>
            <a:spLocks noChangeShapeType="1"/>
          </p:cNvSpPr>
          <p:nvPr/>
        </p:nvSpPr>
        <p:spPr bwMode="auto">
          <a:xfrm>
            <a:off x="238124" y="6128057"/>
            <a:ext cx="8905875" cy="92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47" name="Rectangle 26">
            <a:extLst>
              <a:ext uri="{FF2B5EF4-FFF2-40B4-BE49-F238E27FC236}">
                <a16:creationId xmlns:a16="http://schemas.microsoft.com/office/drawing/2014/main" id="{3778CFF5-4CCB-9040-921D-FF36AA30DAAB}"/>
              </a:ext>
            </a:extLst>
          </p:cNvPr>
          <p:cNvSpPr>
            <a:spLocks/>
          </p:cNvSpPr>
          <p:nvPr/>
        </p:nvSpPr>
        <p:spPr bwMode="auto">
          <a:xfrm>
            <a:off x="5872241" y="6143913"/>
            <a:ext cx="65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2017</a:t>
            </a:r>
          </a:p>
        </p:txBody>
      </p:sp>
      <p:grpSp>
        <p:nvGrpSpPr>
          <p:cNvPr id="50" name="Group 14">
            <a:extLst>
              <a:ext uri="{FF2B5EF4-FFF2-40B4-BE49-F238E27FC236}">
                <a16:creationId xmlns:a16="http://schemas.microsoft.com/office/drawing/2014/main" id="{AE8C4C45-D35B-9D43-92B9-C0F9C4DD8706}"/>
              </a:ext>
            </a:extLst>
          </p:cNvPr>
          <p:cNvGrpSpPr>
            <a:grpSpLocks/>
          </p:cNvGrpSpPr>
          <p:nvPr/>
        </p:nvGrpSpPr>
        <p:grpSpPr bwMode="auto">
          <a:xfrm>
            <a:off x="44161" y="2209201"/>
            <a:ext cx="9093201" cy="276225"/>
            <a:chOff x="27" y="0"/>
            <a:chExt cx="5728" cy="174"/>
          </a:xfrm>
        </p:grpSpPr>
        <p:sp>
          <p:nvSpPr>
            <p:cNvPr id="51" name="Line 15">
              <a:extLst>
                <a:ext uri="{FF2B5EF4-FFF2-40B4-BE49-F238E27FC236}">
                  <a16:creationId xmlns:a16="http://schemas.microsoft.com/office/drawing/2014/main" id="{65FA408A-59D9-9C40-B5DF-7960E1E93A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" y="100"/>
              <a:ext cx="5470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55" name="Rectangle 16">
              <a:extLst>
                <a:ext uri="{FF2B5EF4-FFF2-40B4-BE49-F238E27FC236}">
                  <a16:creationId xmlns:a16="http://schemas.microsoft.com/office/drawing/2014/main" id="{28CF46BC-C21A-CB4C-9072-B06D952F8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" y="0"/>
              <a:ext cx="2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cs typeface="Arial" charset="0"/>
                  <a:sym typeface="Arial" charset="0"/>
                </a:rPr>
                <a:t>60</a:t>
              </a:r>
              <a:r>
                <a:rPr lang="en-US" dirty="0">
                  <a:solidFill>
                    <a:srgbClr val="000000"/>
                  </a:solidFill>
                  <a:latin typeface="Gill Sans" charset="0"/>
                  <a:cs typeface="Arial" charset="0"/>
                  <a:sym typeface="Arial" charset="0"/>
                </a:rPr>
                <a:t>%</a:t>
              </a:r>
            </a:p>
          </p:txBody>
        </p:sp>
      </p:grpSp>
      <p:grpSp>
        <p:nvGrpSpPr>
          <p:cNvPr id="56" name="Group 14">
            <a:extLst>
              <a:ext uri="{FF2B5EF4-FFF2-40B4-BE49-F238E27FC236}">
                <a16:creationId xmlns:a16="http://schemas.microsoft.com/office/drawing/2014/main" id="{C52CAA47-8009-BD4C-981D-BF6C4530C03C}"/>
              </a:ext>
            </a:extLst>
          </p:cNvPr>
          <p:cNvGrpSpPr>
            <a:grpSpLocks/>
          </p:cNvGrpSpPr>
          <p:nvPr/>
        </p:nvGrpSpPr>
        <p:grpSpPr bwMode="auto">
          <a:xfrm>
            <a:off x="19426" y="3515487"/>
            <a:ext cx="9118601" cy="276225"/>
            <a:chOff x="27" y="0"/>
            <a:chExt cx="5744" cy="174"/>
          </a:xfrm>
        </p:grpSpPr>
        <p:sp>
          <p:nvSpPr>
            <p:cNvPr id="57" name="Line 15">
              <a:extLst>
                <a:ext uri="{FF2B5EF4-FFF2-40B4-BE49-F238E27FC236}">
                  <a16:creationId xmlns:a16="http://schemas.microsoft.com/office/drawing/2014/main" id="{CF8DB76F-C19B-A04B-B037-7C67BBFA69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" y="75"/>
              <a:ext cx="5486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58" name="Rectangle 16">
              <a:extLst>
                <a:ext uri="{FF2B5EF4-FFF2-40B4-BE49-F238E27FC236}">
                  <a16:creationId xmlns:a16="http://schemas.microsoft.com/office/drawing/2014/main" id="{6FF5580D-A519-8140-A401-90ADF17DC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" y="0"/>
              <a:ext cx="2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cs typeface="Arial" charset="0"/>
                  <a:sym typeface="Arial" charset="0"/>
                </a:rPr>
                <a:t>40</a:t>
              </a:r>
              <a:r>
                <a:rPr lang="en-US" dirty="0">
                  <a:solidFill>
                    <a:srgbClr val="000000"/>
                  </a:solidFill>
                  <a:latin typeface="Gill Sans" charset="0"/>
                  <a:cs typeface="Arial" charset="0"/>
                  <a:sym typeface="Arial" charset="0"/>
                </a:rPr>
                <a:t>%</a:t>
              </a:r>
            </a:p>
          </p:txBody>
        </p:sp>
      </p:grpSp>
      <p:grpSp>
        <p:nvGrpSpPr>
          <p:cNvPr id="59" name="Group 14">
            <a:extLst>
              <a:ext uri="{FF2B5EF4-FFF2-40B4-BE49-F238E27FC236}">
                <a16:creationId xmlns:a16="http://schemas.microsoft.com/office/drawing/2014/main" id="{2AFF50D8-78F1-F84F-A68E-FDA39CBAE9DD}"/>
              </a:ext>
            </a:extLst>
          </p:cNvPr>
          <p:cNvGrpSpPr>
            <a:grpSpLocks/>
          </p:cNvGrpSpPr>
          <p:nvPr/>
        </p:nvGrpSpPr>
        <p:grpSpPr bwMode="auto">
          <a:xfrm>
            <a:off x="44162" y="4821773"/>
            <a:ext cx="9093201" cy="276225"/>
            <a:chOff x="27" y="0"/>
            <a:chExt cx="5728" cy="174"/>
          </a:xfrm>
        </p:grpSpPr>
        <p:sp>
          <p:nvSpPr>
            <p:cNvPr id="60" name="Line 15">
              <a:extLst>
                <a:ext uri="{FF2B5EF4-FFF2-40B4-BE49-F238E27FC236}">
                  <a16:creationId xmlns:a16="http://schemas.microsoft.com/office/drawing/2014/main" id="{E3554B38-5CFB-AC4B-B9F6-00E3B0F733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" y="96"/>
              <a:ext cx="5470" cy="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61" name="Rectangle 16">
              <a:extLst>
                <a:ext uri="{FF2B5EF4-FFF2-40B4-BE49-F238E27FC236}">
                  <a16:creationId xmlns:a16="http://schemas.microsoft.com/office/drawing/2014/main" id="{9CFAC6BD-87ED-2D4C-9FDE-8DDA6D3F3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" y="0"/>
              <a:ext cx="2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cs typeface="Arial" charset="0"/>
                  <a:sym typeface="Arial" charset="0"/>
                </a:rPr>
                <a:t>20</a:t>
              </a:r>
              <a:r>
                <a:rPr lang="en-US" dirty="0">
                  <a:solidFill>
                    <a:srgbClr val="000000"/>
                  </a:solidFill>
                  <a:latin typeface="Gill Sans" charset="0"/>
                  <a:cs typeface="Arial" charset="0"/>
                  <a:sym typeface="Arial" charset="0"/>
                </a:rPr>
                <a:t>%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E8941EA-784D-E24E-87E5-0963108B5A92}"/>
              </a:ext>
            </a:extLst>
          </p:cNvPr>
          <p:cNvGrpSpPr/>
          <p:nvPr/>
        </p:nvGrpSpPr>
        <p:grpSpPr>
          <a:xfrm>
            <a:off x="1238800" y="1787292"/>
            <a:ext cx="6287901" cy="4349272"/>
            <a:chOff x="2849045" y="1801906"/>
            <a:chExt cx="6287901" cy="4349272"/>
          </a:xfrm>
        </p:grpSpPr>
        <p:grpSp>
          <p:nvGrpSpPr>
            <p:cNvPr id="7" name="Group 6"/>
            <p:cNvGrpSpPr/>
            <p:nvPr/>
          </p:nvGrpSpPr>
          <p:grpSpPr>
            <a:xfrm>
              <a:off x="2849045" y="1801906"/>
              <a:ext cx="4331451" cy="4349272"/>
              <a:chOff x="2849045" y="1801906"/>
              <a:chExt cx="4331451" cy="4349272"/>
            </a:xfrm>
          </p:grpSpPr>
          <p:sp>
            <p:nvSpPr>
              <p:cNvPr id="91" name="Rectangle 17"/>
              <p:cNvSpPr>
                <a:spLocks/>
              </p:cNvSpPr>
              <p:nvPr/>
            </p:nvSpPr>
            <p:spPr bwMode="auto">
              <a:xfrm>
                <a:off x="2849045" y="2509067"/>
                <a:ext cx="418555" cy="3642110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rPr>
                  <a:t>58%</a:t>
                </a:r>
              </a:p>
            </p:txBody>
          </p:sp>
          <p:sp>
            <p:nvSpPr>
              <p:cNvPr id="92" name="Rectangle 17"/>
              <p:cNvSpPr>
                <a:spLocks/>
              </p:cNvSpPr>
              <p:nvPr/>
            </p:nvSpPr>
            <p:spPr bwMode="auto">
              <a:xfrm>
                <a:off x="3827269" y="2931459"/>
                <a:ext cx="418555" cy="3219717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rPr>
                  <a:t>51%</a:t>
                </a:r>
              </a:p>
            </p:txBody>
          </p:sp>
          <p:sp>
            <p:nvSpPr>
              <p:cNvPr id="93" name="Rectangle 17"/>
              <p:cNvSpPr>
                <a:spLocks/>
              </p:cNvSpPr>
              <p:nvPr/>
            </p:nvSpPr>
            <p:spPr bwMode="auto">
              <a:xfrm>
                <a:off x="4805493" y="2474259"/>
                <a:ext cx="418555" cy="3676918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rPr>
                  <a:t>59%</a:t>
                </a:r>
              </a:p>
            </p:txBody>
          </p:sp>
          <p:sp>
            <p:nvSpPr>
              <p:cNvPr id="94" name="Rectangle 17"/>
              <p:cNvSpPr>
                <a:spLocks/>
              </p:cNvSpPr>
              <p:nvPr/>
            </p:nvSpPr>
            <p:spPr bwMode="auto">
              <a:xfrm>
                <a:off x="5783717" y="2017060"/>
                <a:ext cx="418555" cy="4134118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rPr>
                  <a:t>65%</a:t>
                </a:r>
              </a:p>
            </p:txBody>
          </p:sp>
          <p:sp>
            <p:nvSpPr>
              <p:cNvPr id="98" name="Rectangle 17"/>
              <p:cNvSpPr>
                <a:spLocks/>
              </p:cNvSpPr>
              <p:nvPr/>
            </p:nvSpPr>
            <p:spPr bwMode="auto">
              <a:xfrm>
                <a:off x="6761941" y="1801906"/>
                <a:ext cx="418555" cy="4349271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rPr>
                  <a:t>69%</a:t>
                </a:r>
              </a:p>
            </p:txBody>
          </p:sp>
        </p:grp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9D1C242E-82A2-324F-AEFB-2089C2432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165" y="2026025"/>
              <a:ext cx="418555" cy="4113594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65%</a:t>
              </a:r>
            </a:p>
          </p:txBody>
        </p:sp>
        <p:sp>
          <p:nvSpPr>
            <p:cNvPr id="63" name="Rectangle 17">
              <a:extLst>
                <a:ext uri="{FF2B5EF4-FFF2-40B4-BE49-F238E27FC236}">
                  <a16:creationId xmlns:a16="http://schemas.microsoft.com/office/drawing/2014/main" id="{82AC4E78-783C-F240-923A-D4E87BE07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391" y="2805954"/>
              <a:ext cx="418555" cy="3342880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53%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AB80A04-8CE9-0C41-9D5F-98CCE47D45C1}"/>
              </a:ext>
            </a:extLst>
          </p:cNvPr>
          <p:cNvGrpSpPr/>
          <p:nvPr/>
        </p:nvGrpSpPr>
        <p:grpSpPr>
          <a:xfrm>
            <a:off x="825857" y="2773410"/>
            <a:ext cx="6294855" cy="3363153"/>
            <a:chOff x="2436102" y="2788024"/>
            <a:chExt cx="6294855" cy="3363153"/>
          </a:xfrm>
        </p:grpSpPr>
        <p:grpSp>
          <p:nvGrpSpPr>
            <p:cNvPr id="4" name="Group 3"/>
            <p:cNvGrpSpPr/>
            <p:nvPr/>
          </p:nvGrpSpPr>
          <p:grpSpPr>
            <a:xfrm>
              <a:off x="2436102" y="2788024"/>
              <a:ext cx="4333559" cy="3363153"/>
              <a:chOff x="2436102" y="2788024"/>
              <a:chExt cx="4333559" cy="3363153"/>
            </a:xfrm>
          </p:grpSpPr>
          <p:sp>
            <p:nvSpPr>
              <p:cNvPr id="86" name="Rectangle 23"/>
              <p:cNvSpPr>
                <a:spLocks/>
              </p:cNvSpPr>
              <p:nvPr/>
            </p:nvSpPr>
            <p:spPr bwMode="auto">
              <a:xfrm>
                <a:off x="2436102" y="3930589"/>
                <a:ext cx="410975" cy="2220588"/>
              </a:xfrm>
              <a:prstGeom prst="rect">
                <a:avLst/>
              </a:prstGeom>
              <a:solidFill>
                <a:srgbClr val="6FAC27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prstClr val="white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rPr>
                  <a:t>37%</a:t>
                </a:r>
              </a:p>
            </p:txBody>
          </p:sp>
          <p:sp>
            <p:nvSpPr>
              <p:cNvPr id="87" name="Rectangle 23"/>
              <p:cNvSpPr>
                <a:spLocks/>
              </p:cNvSpPr>
              <p:nvPr/>
            </p:nvSpPr>
            <p:spPr bwMode="auto">
              <a:xfrm>
                <a:off x="3416748" y="3689804"/>
                <a:ext cx="410975" cy="2461373"/>
              </a:xfrm>
              <a:prstGeom prst="rect">
                <a:avLst/>
              </a:prstGeom>
              <a:solidFill>
                <a:srgbClr val="6FAC27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prstClr val="white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rPr>
                  <a:t>40%</a:t>
                </a:r>
              </a:p>
            </p:txBody>
          </p:sp>
          <p:sp>
            <p:nvSpPr>
              <p:cNvPr id="88" name="Rectangle 23"/>
              <p:cNvSpPr>
                <a:spLocks/>
              </p:cNvSpPr>
              <p:nvPr/>
            </p:nvSpPr>
            <p:spPr bwMode="auto">
              <a:xfrm>
                <a:off x="4397394" y="3594847"/>
                <a:ext cx="410975" cy="2556330"/>
              </a:xfrm>
              <a:prstGeom prst="rect">
                <a:avLst/>
              </a:prstGeom>
              <a:solidFill>
                <a:srgbClr val="6FAC27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prstClr val="white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rPr>
                  <a:t>41%</a:t>
                </a:r>
              </a:p>
            </p:txBody>
          </p:sp>
          <p:sp>
            <p:nvSpPr>
              <p:cNvPr id="89" name="Rectangle 23"/>
              <p:cNvSpPr>
                <a:spLocks/>
              </p:cNvSpPr>
              <p:nvPr/>
            </p:nvSpPr>
            <p:spPr bwMode="auto">
              <a:xfrm>
                <a:off x="5378040" y="3352800"/>
                <a:ext cx="410975" cy="2798377"/>
              </a:xfrm>
              <a:prstGeom prst="rect">
                <a:avLst/>
              </a:prstGeom>
              <a:solidFill>
                <a:srgbClr val="6FAC27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prstClr val="white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rPr>
                  <a:t>45%</a:t>
                </a:r>
              </a:p>
            </p:txBody>
          </p:sp>
          <p:sp>
            <p:nvSpPr>
              <p:cNvPr id="97" name="Rectangle 23"/>
              <p:cNvSpPr>
                <a:spLocks/>
              </p:cNvSpPr>
              <p:nvPr/>
            </p:nvSpPr>
            <p:spPr bwMode="auto">
              <a:xfrm>
                <a:off x="6358686" y="2788024"/>
                <a:ext cx="410975" cy="3340035"/>
              </a:xfrm>
              <a:prstGeom prst="rect">
                <a:avLst/>
              </a:prstGeom>
              <a:solidFill>
                <a:srgbClr val="6FAC27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prstClr val="white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rPr>
                  <a:t>53%</a:t>
                </a:r>
              </a:p>
            </p:txBody>
          </p:sp>
        </p:grpSp>
        <p:sp>
          <p:nvSpPr>
            <p:cNvPr id="62" name="Rectangle 23">
              <a:extLst>
                <a:ext uri="{FF2B5EF4-FFF2-40B4-BE49-F238E27FC236}">
                  <a16:creationId xmlns:a16="http://schemas.microsoft.com/office/drawing/2014/main" id="{D6C2C465-8922-3D4C-AFA1-06CA23DB3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332" y="3110753"/>
              <a:ext cx="410975" cy="3007333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49%</a:t>
              </a:r>
            </a:p>
          </p:txBody>
        </p:sp>
        <p:sp>
          <p:nvSpPr>
            <p:cNvPr id="64" name="Rectangle 23">
              <a:extLst>
                <a:ext uri="{FF2B5EF4-FFF2-40B4-BE49-F238E27FC236}">
                  <a16:creationId xmlns:a16="http://schemas.microsoft.com/office/drawing/2014/main" id="{5B9EF3C3-B940-7245-827F-00057507D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9982" y="3361766"/>
              <a:ext cx="410975" cy="2765536"/>
            </a:xfrm>
            <a:prstGeom prst="rect">
              <a:avLst/>
            </a:prstGeom>
            <a:solidFill>
              <a:srgbClr val="6FAC27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44%</a:t>
              </a:r>
            </a:p>
          </p:txBody>
        </p:sp>
      </p:grpSp>
      <p:sp>
        <p:nvSpPr>
          <p:cNvPr id="65" name="Rectangle 26">
            <a:extLst>
              <a:ext uri="{FF2B5EF4-FFF2-40B4-BE49-F238E27FC236}">
                <a16:creationId xmlns:a16="http://schemas.microsoft.com/office/drawing/2014/main" id="{2504375B-98CF-A846-B8E5-961D1B1FA9A6}"/>
              </a:ext>
            </a:extLst>
          </p:cNvPr>
          <p:cNvSpPr>
            <a:spLocks/>
          </p:cNvSpPr>
          <p:nvPr/>
        </p:nvSpPr>
        <p:spPr bwMode="auto">
          <a:xfrm>
            <a:off x="6864534" y="6116185"/>
            <a:ext cx="65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2018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BC12ED-39CF-A149-95E9-BAB382824348}"/>
              </a:ext>
            </a:extLst>
          </p:cNvPr>
          <p:cNvGrpSpPr/>
          <p:nvPr/>
        </p:nvGrpSpPr>
        <p:grpSpPr>
          <a:xfrm>
            <a:off x="662615" y="1783976"/>
            <a:ext cx="6587578" cy="2105414"/>
            <a:chOff x="662615" y="1783976"/>
            <a:chExt cx="6587578" cy="210541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E7A6073-0A79-0F4A-8F22-DC6A0CE88C60}"/>
                </a:ext>
              </a:extLst>
            </p:cNvPr>
            <p:cNvGrpSpPr/>
            <p:nvPr/>
          </p:nvGrpSpPr>
          <p:grpSpPr>
            <a:xfrm>
              <a:off x="662615" y="2467868"/>
              <a:ext cx="609600" cy="1421522"/>
              <a:chOff x="599726" y="2494453"/>
              <a:chExt cx="609600" cy="1421522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769DA5AA-BE3A-0A42-BB29-CE20E38A432B}"/>
                  </a:ext>
                </a:extLst>
              </p:cNvPr>
              <p:cNvCxnSpPr/>
              <p:nvPr/>
            </p:nvCxnSpPr>
            <p:spPr>
              <a:xfrm>
                <a:off x="1143000" y="2494453"/>
                <a:ext cx="0" cy="14215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B035B7-1540-0D47-ACB2-994764CAD79E}"/>
                  </a:ext>
                </a:extLst>
              </p:cNvPr>
              <p:cNvSpPr txBox="1"/>
              <p:nvPr/>
            </p:nvSpPr>
            <p:spPr>
              <a:xfrm>
                <a:off x="599726" y="2953996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21%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9D6D8BD-EC72-864C-B054-3CA0E34CBF80}"/>
                </a:ext>
              </a:extLst>
            </p:cNvPr>
            <p:cNvGrpSpPr/>
            <p:nvPr/>
          </p:nvGrpSpPr>
          <p:grpSpPr>
            <a:xfrm>
              <a:off x="1669654" y="2902155"/>
              <a:ext cx="609600" cy="777313"/>
              <a:chOff x="720460" y="3150942"/>
              <a:chExt cx="609600" cy="777313"/>
            </a:xfrm>
          </p:grpSpPr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D97D8B29-DD3F-9645-BC5A-A967225A56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1954" y="3150942"/>
                <a:ext cx="0" cy="77731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23766E9-B839-0643-A0D1-DD5947608389}"/>
                  </a:ext>
                </a:extLst>
              </p:cNvPr>
              <p:cNvSpPr txBox="1"/>
              <p:nvPr/>
            </p:nvSpPr>
            <p:spPr>
              <a:xfrm>
                <a:off x="720460" y="3375392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11%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8927497-76CF-3F48-9179-6D61ADB671BF}"/>
                </a:ext>
              </a:extLst>
            </p:cNvPr>
            <p:cNvGrpSpPr/>
            <p:nvPr/>
          </p:nvGrpSpPr>
          <p:grpSpPr>
            <a:xfrm>
              <a:off x="2645002" y="2429435"/>
              <a:ext cx="609600" cy="1151570"/>
              <a:chOff x="729180" y="2776685"/>
              <a:chExt cx="609600" cy="1151570"/>
            </a:xfrm>
          </p:grpSpPr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4FCB72EC-07AA-644D-9955-0662C264EF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21955" y="2776685"/>
                <a:ext cx="8835" cy="115157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1228FF7-4E22-4944-845B-47DF48369864}"/>
                  </a:ext>
                </a:extLst>
              </p:cNvPr>
              <p:cNvSpPr txBox="1"/>
              <p:nvPr/>
            </p:nvSpPr>
            <p:spPr>
              <a:xfrm>
                <a:off x="729180" y="3115494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18%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B936D3C-4715-584B-806B-6F144962A3EE}"/>
                </a:ext>
              </a:extLst>
            </p:cNvPr>
            <p:cNvGrpSpPr/>
            <p:nvPr/>
          </p:nvGrpSpPr>
          <p:grpSpPr>
            <a:xfrm>
              <a:off x="3629872" y="1990165"/>
              <a:ext cx="609600" cy="1339584"/>
              <a:chOff x="718355" y="2588671"/>
              <a:chExt cx="609600" cy="1339584"/>
            </a:xfrm>
          </p:grpSpPr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C0A543EE-1256-644F-B0E7-798B8CD7B6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21956" y="2588671"/>
                <a:ext cx="8221" cy="133958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11FE29D-1F46-7546-B6E3-B509EB953643}"/>
                  </a:ext>
                </a:extLst>
              </p:cNvPr>
              <p:cNvSpPr txBox="1"/>
              <p:nvPr/>
            </p:nvSpPr>
            <p:spPr>
              <a:xfrm>
                <a:off x="718355" y="3043207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20%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A8F4CB1-FD62-B941-899B-61C2658DA090}"/>
                </a:ext>
              </a:extLst>
            </p:cNvPr>
            <p:cNvGrpSpPr/>
            <p:nvPr/>
          </p:nvGrpSpPr>
          <p:grpSpPr>
            <a:xfrm>
              <a:off x="4624690" y="1783976"/>
              <a:ext cx="609600" cy="1010818"/>
              <a:chOff x="729180" y="2917437"/>
              <a:chExt cx="609600" cy="1010818"/>
            </a:xfrm>
          </p:grpSpPr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D84F5E3B-765B-0145-AE7B-43FF484E24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4372" y="2917437"/>
                <a:ext cx="7584" cy="10108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8F105E1-821E-0846-B030-A2C4B9BDF8EB}"/>
                  </a:ext>
                </a:extLst>
              </p:cNvPr>
              <p:cNvSpPr txBox="1"/>
              <p:nvPr/>
            </p:nvSpPr>
            <p:spPr>
              <a:xfrm>
                <a:off x="729180" y="3115494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16%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B4471CCA-E12F-FB47-8CDE-A7AD8571D65A}"/>
                </a:ext>
              </a:extLst>
            </p:cNvPr>
            <p:cNvGrpSpPr/>
            <p:nvPr/>
          </p:nvGrpSpPr>
          <p:grpSpPr>
            <a:xfrm>
              <a:off x="5584824" y="2002446"/>
              <a:ext cx="609600" cy="1094551"/>
              <a:chOff x="729180" y="2833704"/>
              <a:chExt cx="609600" cy="1094551"/>
            </a:xfrm>
          </p:grpSpPr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47E0E045-9EB8-B440-BE4F-5899B91935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1956" y="2833704"/>
                <a:ext cx="0" cy="109455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8E192D8F-4CF1-DC4B-BDBE-26DFB99B157F}"/>
                  </a:ext>
                </a:extLst>
              </p:cNvPr>
              <p:cNvSpPr txBox="1"/>
              <p:nvPr/>
            </p:nvSpPr>
            <p:spPr>
              <a:xfrm>
                <a:off x="729180" y="3115494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16%</a:t>
                </a: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62F9C534-F812-CC48-9B68-1ED73E2955EB}"/>
                </a:ext>
              </a:extLst>
            </p:cNvPr>
            <p:cNvGrpSpPr/>
            <p:nvPr/>
          </p:nvGrpSpPr>
          <p:grpSpPr>
            <a:xfrm>
              <a:off x="6640593" y="2768244"/>
              <a:ext cx="609600" cy="578908"/>
              <a:chOff x="809879" y="3349347"/>
              <a:chExt cx="609600" cy="578908"/>
            </a:xfrm>
          </p:grpSpPr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C134E853-3A69-DE44-8DDC-EAFA107817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1956" y="3349347"/>
                <a:ext cx="0" cy="5789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C64CA759-12B2-8845-83E1-65DED38A422C}"/>
                  </a:ext>
                </a:extLst>
              </p:cNvPr>
              <p:cNvSpPr txBox="1"/>
              <p:nvPr/>
            </p:nvSpPr>
            <p:spPr>
              <a:xfrm>
                <a:off x="809879" y="3464477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9%</a:t>
                </a:r>
              </a:p>
            </p:txBody>
          </p:sp>
        </p:grpSp>
      </p:grpSp>
      <p:sp>
        <p:nvSpPr>
          <p:cNvPr id="108" name="Rectangle 12">
            <a:extLst>
              <a:ext uri="{FF2B5EF4-FFF2-40B4-BE49-F238E27FC236}">
                <a16:creationId xmlns:a16="http://schemas.microsoft.com/office/drawing/2014/main" id="{9BF3F96E-1F89-C649-8AC1-474F9D18AF32}"/>
              </a:ext>
            </a:extLst>
          </p:cNvPr>
          <p:cNvSpPr>
            <a:spLocks/>
          </p:cNvSpPr>
          <p:nvPr/>
        </p:nvSpPr>
        <p:spPr bwMode="auto">
          <a:xfrm>
            <a:off x="601661" y="125817"/>
            <a:ext cx="8178800" cy="87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/>
                <a:cs typeface="Arial" charset="0"/>
                <a:sym typeface="Arial" charset="0"/>
              </a:rPr>
              <a:t>Gap between African American and White Students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/>
                <a:cs typeface="Arial" charset="0"/>
                <a:sym typeface="Arial" charset="0"/>
              </a:rPr>
              <a:t>in Success in Passing ENG 101</a:t>
            </a:r>
          </a:p>
        </p:txBody>
      </p:sp>
    </p:spTree>
    <p:extLst>
      <p:ext uri="{BB962C8B-B14F-4D97-AF65-F5344CB8AC3E}">
        <p14:creationId xmlns:p14="http://schemas.microsoft.com/office/powerpoint/2010/main" val="91993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sym typeface="Gill Sans" charset="0"/>
            </a:endParaRPr>
          </a:p>
        </p:txBody>
      </p:sp>
      <p:sp>
        <p:nvSpPr>
          <p:cNvPr id="31755" name="Rectangle 12"/>
          <p:cNvSpPr>
            <a:spLocks/>
          </p:cNvSpPr>
          <p:nvPr/>
        </p:nvSpPr>
        <p:spPr bwMode="auto">
          <a:xfrm>
            <a:off x="601661" y="125817"/>
            <a:ext cx="8178800" cy="87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/>
                <a:cs typeface="Arial" charset="0"/>
                <a:sym typeface="Arial" charset="0"/>
              </a:rPr>
              <a:t>Gap between African American and White Students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/>
                <a:cs typeface="Arial" charset="0"/>
                <a:sym typeface="Arial" charset="0"/>
              </a:rPr>
              <a:t>in Success in Passing ENG 101</a:t>
            </a:r>
          </a:p>
        </p:txBody>
      </p:sp>
      <p:sp>
        <p:nvSpPr>
          <p:cNvPr id="31756" name="Line 13"/>
          <p:cNvSpPr>
            <a:spLocks noChangeShapeType="1"/>
          </p:cNvSpPr>
          <p:nvPr/>
        </p:nvSpPr>
        <p:spPr bwMode="auto">
          <a:xfrm rot="10800000" flipH="1">
            <a:off x="464494" y="1511429"/>
            <a:ext cx="0" cy="49660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grpSp>
        <p:nvGrpSpPr>
          <p:cNvPr id="31757" name="Group 14"/>
          <p:cNvGrpSpPr>
            <a:grpSpLocks/>
          </p:cNvGrpSpPr>
          <p:nvPr/>
        </p:nvGrpSpPr>
        <p:grpSpPr bwMode="auto">
          <a:xfrm>
            <a:off x="26988" y="4604058"/>
            <a:ext cx="8988427" cy="276225"/>
            <a:chOff x="27" y="0"/>
            <a:chExt cx="5662" cy="174"/>
          </a:xfrm>
        </p:grpSpPr>
        <p:sp>
          <p:nvSpPr>
            <p:cNvPr id="31769" name="Line 15"/>
            <p:cNvSpPr>
              <a:spLocks noChangeShapeType="1"/>
            </p:cNvSpPr>
            <p:nvPr/>
          </p:nvSpPr>
          <p:spPr bwMode="auto">
            <a:xfrm flipV="1">
              <a:off x="285" y="88"/>
              <a:ext cx="5404" cy="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31770" name="Rectangle 16"/>
            <p:cNvSpPr>
              <a:spLocks/>
            </p:cNvSpPr>
            <p:nvPr/>
          </p:nvSpPr>
          <p:spPr bwMode="auto">
            <a:xfrm>
              <a:off x="27" y="0"/>
              <a:ext cx="2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cs typeface="Arial" charset="0"/>
                  <a:sym typeface="Arial" charset="0"/>
                </a:rPr>
                <a:t>10</a:t>
              </a:r>
              <a:r>
                <a:rPr lang="en-US" dirty="0">
                  <a:solidFill>
                    <a:srgbClr val="000000"/>
                  </a:solidFill>
                  <a:latin typeface="Gill Sans" charset="0"/>
                  <a:cs typeface="Arial" charset="0"/>
                  <a:sym typeface="Arial" charset="0"/>
                </a:rPr>
                <a:t>%</a:t>
              </a:r>
            </a:p>
          </p:txBody>
        </p:sp>
      </p:grpSp>
      <p:sp>
        <p:nvSpPr>
          <p:cNvPr id="39" name="Rectangle 26"/>
          <p:cNvSpPr>
            <a:spLocks/>
          </p:cNvSpPr>
          <p:nvPr/>
        </p:nvSpPr>
        <p:spPr bwMode="auto">
          <a:xfrm>
            <a:off x="1049873" y="6160393"/>
            <a:ext cx="65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2012</a:t>
            </a:r>
          </a:p>
        </p:txBody>
      </p:sp>
      <p:sp>
        <p:nvSpPr>
          <p:cNvPr id="40" name="Rectangle 26"/>
          <p:cNvSpPr>
            <a:spLocks/>
          </p:cNvSpPr>
          <p:nvPr/>
        </p:nvSpPr>
        <p:spPr bwMode="auto">
          <a:xfrm>
            <a:off x="2042165" y="6160393"/>
            <a:ext cx="65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2013</a:t>
            </a:r>
          </a:p>
        </p:txBody>
      </p:sp>
      <p:sp>
        <p:nvSpPr>
          <p:cNvPr id="29" name="Rectangle 26"/>
          <p:cNvSpPr>
            <a:spLocks/>
          </p:cNvSpPr>
          <p:nvPr/>
        </p:nvSpPr>
        <p:spPr bwMode="auto">
          <a:xfrm>
            <a:off x="3034457" y="6160393"/>
            <a:ext cx="65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2014</a:t>
            </a:r>
          </a:p>
        </p:txBody>
      </p:sp>
      <p:grpSp>
        <p:nvGrpSpPr>
          <p:cNvPr id="33" name="Group 14"/>
          <p:cNvGrpSpPr>
            <a:grpSpLocks/>
          </p:cNvGrpSpPr>
          <p:nvPr/>
        </p:nvGrpSpPr>
        <p:grpSpPr bwMode="auto">
          <a:xfrm>
            <a:off x="26988" y="1556058"/>
            <a:ext cx="8988426" cy="276225"/>
            <a:chOff x="27" y="0"/>
            <a:chExt cx="5662" cy="174"/>
          </a:xfrm>
        </p:grpSpPr>
        <p:sp>
          <p:nvSpPr>
            <p:cNvPr id="34" name="Line 15"/>
            <p:cNvSpPr>
              <a:spLocks noChangeShapeType="1"/>
            </p:cNvSpPr>
            <p:nvPr/>
          </p:nvSpPr>
          <p:spPr bwMode="auto">
            <a:xfrm flipV="1">
              <a:off x="309" y="76"/>
              <a:ext cx="5380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35" name="Rectangle 16"/>
            <p:cNvSpPr>
              <a:spLocks/>
            </p:cNvSpPr>
            <p:nvPr/>
          </p:nvSpPr>
          <p:spPr bwMode="auto">
            <a:xfrm>
              <a:off x="27" y="0"/>
              <a:ext cx="2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cs typeface="Arial" charset="0"/>
                  <a:sym typeface="Arial" charset="0"/>
                </a:rPr>
                <a:t>30</a:t>
              </a:r>
              <a:r>
                <a:rPr lang="en-US" dirty="0">
                  <a:solidFill>
                    <a:srgbClr val="000000"/>
                  </a:solidFill>
                  <a:latin typeface="Gill Sans" charset="0"/>
                  <a:cs typeface="Arial" charset="0"/>
                  <a:sym typeface="Arial" charset="0"/>
                </a:rPr>
                <a:t>%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305517" y="1752989"/>
            <a:ext cx="3547923" cy="646331"/>
            <a:chOff x="4724400" y="1210689"/>
            <a:chExt cx="6729995" cy="646331"/>
          </a:xfrm>
        </p:grpSpPr>
        <p:sp>
          <p:nvSpPr>
            <p:cNvPr id="76" name="Rectangle 17"/>
            <p:cNvSpPr>
              <a:spLocks/>
            </p:cNvSpPr>
            <p:nvPr/>
          </p:nvSpPr>
          <p:spPr bwMode="auto">
            <a:xfrm>
              <a:off x="4724400" y="1295400"/>
              <a:ext cx="590280" cy="269875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14680" y="1210689"/>
              <a:ext cx="61397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sym typeface="Gill Sans" charset="0"/>
                </a:rPr>
                <a:t>Gap between African American and white students</a:t>
              </a:r>
              <a:r>
                <a:rPr lang="en-US" dirty="0">
                  <a:solidFill>
                    <a:prstClr val="black"/>
                  </a:solidFill>
                  <a:sym typeface="Gill Sans" charset="0"/>
                </a:rPr>
                <a:t>   </a:t>
              </a:r>
            </a:p>
          </p:txBody>
        </p:sp>
      </p:grpSp>
      <p:sp>
        <p:nvSpPr>
          <p:cNvPr id="78" name="Rectangle 26"/>
          <p:cNvSpPr>
            <a:spLocks/>
          </p:cNvSpPr>
          <p:nvPr/>
        </p:nvSpPr>
        <p:spPr bwMode="auto">
          <a:xfrm>
            <a:off x="5019041" y="6160393"/>
            <a:ext cx="65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2016</a:t>
            </a:r>
          </a:p>
        </p:txBody>
      </p:sp>
      <p:sp>
        <p:nvSpPr>
          <p:cNvPr id="96" name="Rectangle 26"/>
          <p:cNvSpPr>
            <a:spLocks/>
          </p:cNvSpPr>
          <p:nvPr/>
        </p:nvSpPr>
        <p:spPr bwMode="auto">
          <a:xfrm>
            <a:off x="4026749" y="6160393"/>
            <a:ext cx="65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2015</a:t>
            </a:r>
          </a:p>
        </p:txBody>
      </p:sp>
      <p:sp>
        <p:nvSpPr>
          <p:cNvPr id="31764" name="Line 27"/>
          <p:cNvSpPr>
            <a:spLocks noChangeShapeType="1"/>
          </p:cNvSpPr>
          <p:nvPr/>
        </p:nvSpPr>
        <p:spPr bwMode="auto">
          <a:xfrm>
            <a:off x="238124" y="6128057"/>
            <a:ext cx="8905875" cy="92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47" name="Rectangle 26">
            <a:extLst>
              <a:ext uri="{FF2B5EF4-FFF2-40B4-BE49-F238E27FC236}">
                <a16:creationId xmlns:a16="http://schemas.microsoft.com/office/drawing/2014/main" id="{3778CFF5-4CCB-9040-921D-FF36AA30DAAB}"/>
              </a:ext>
            </a:extLst>
          </p:cNvPr>
          <p:cNvSpPr>
            <a:spLocks/>
          </p:cNvSpPr>
          <p:nvPr/>
        </p:nvSpPr>
        <p:spPr bwMode="auto">
          <a:xfrm>
            <a:off x="6011333" y="6160393"/>
            <a:ext cx="65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2017</a:t>
            </a:r>
          </a:p>
        </p:txBody>
      </p:sp>
      <p:grpSp>
        <p:nvGrpSpPr>
          <p:cNvPr id="50" name="Group 14">
            <a:extLst>
              <a:ext uri="{FF2B5EF4-FFF2-40B4-BE49-F238E27FC236}">
                <a16:creationId xmlns:a16="http://schemas.microsoft.com/office/drawing/2014/main" id="{AE8C4C45-D35B-9D43-92B9-C0F9C4DD8706}"/>
              </a:ext>
            </a:extLst>
          </p:cNvPr>
          <p:cNvGrpSpPr>
            <a:grpSpLocks/>
          </p:cNvGrpSpPr>
          <p:nvPr/>
        </p:nvGrpSpPr>
        <p:grpSpPr bwMode="auto">
          <a:xfrm>
            <a:off x="44161" y="3080058"/>
            <a:ext cx="8972551" cy="276225"/>
            <a:chOff x="27" y="0"/>
            <a:chExt cx="5652" cy="174"/>
          </a:xfrm>
        </p:grpSpPr>
        <p:sp>
          <p:nvSpPr>
            <p:cNvPr id="51" name="Line 15">
              <a:extLst>
                <a:ext uri="{FF2B5EF4-FFF2-40B4-BE49-F238E27FC236}">
                  <a16:creationId xmlns:a16="http://schemas.microsoft.com/office/drawing/2014/main" id="{65FA408A-59D9-9C40-B5DF-7960E1E93A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" y="89"/>
              <a:ext cx="5394" cy="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55" name="Rectangle 16">
              <a:extLst>
                <a:ext uri="{FF2B5EF4-FFF2-40B4-BE49-F238E27FC236}">
                  <a16:creationId xmlns:a16="http://schemas.microsoft.com/office/drawing/2014/main" id="{28CF46BC-C21A-CB4C-9072-B06D952F8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" y="0"/>
              <a:ext cx="2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cs typeface="Arial" charset="0"/>
                  <a:sym typeface="Arial" charset="0"/>
                </a:rPr>
                <a:t>20</a:t>
              </a:r>
              <a:r>
                <a:rPr lang="en-US" dirty="0">
                  <a:solidFill>
                    <a:srgbClr val="000000"/>
                  </a:solidFill>
                  <a:latin typeface="Gill Sans" charset="0"/>
                  <a:cs typeface="Arial" charset="0"/>
                  <a:sym typeface="Arial" charset="0"/>
                </a:rPr>
                <a:t>%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E8941EA-784D-E24E-87E5-0963108B5A92}"/>
              </a:ext>
            </a:extLst>
          </p:cNvPr>
          <p:cNvGrpSpPr/>
          <p:nvPr/>
        </p:nvGrpSpPr>
        <p:grpSpPr>
          <a:xfrm>
            <a:off x="1134280" y="3079716"/>
            <a:ext cx="6386127" cy="3031002"/>
            <a:chOff x="2849045" y="3125955"/>
            <a:chExt cx="6386127" cy="3031002"/>
          </a:xfrm>
        </p:grpSpPr>
        <p:grpSp>
          <p:nvGrpSpPr>
            <p:cNvPr id="7" name="Group 6"/>
            <p:cNvGrpSpPr/>
            <p:nvPr/>
          </p:nvGrpSpPr>
          <p:grpSpPr>
            <a:xfrm>
              <a:off x="2849045" y="3125955"/>
              <a:ext cx="4396935" cy="3031002"/>
              <a:chOff x="2849045" y="3125955"/>
              <a:chExt cx="4396935" cy="3031002"/>
            </a:xfrm>
          </p:grpSpPr>
          <p:sp>
            <p:nvSpPr>
              <p:cNvPr id="91" name="Rectangle 17"/>
              <p:cNvSpPr>
                <a:spLocks/>
              </p:cNvSpPr>
              <p:nvPr/>
            </p:nvSpPr>
            <p:spPr bwMode="auto">
              <a:xfrm>
                <a:off x="2849045" y="3125955"/>
                <a:ext cx="418555" cy="3031002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rPr>
                  <a:t>21%</a:t>
                </a:r>
              </a:p>
            </p:txBody>
          </p:sp>
          <p:sp>
            <p:nvSpPr>
              <p:cNvPr id="92" name="Rectangle 17"/>
              <p:cNvSpPr>
                <a:spLocks/>
              </p:cNvSpPr>
              <p:nvPr/>
            </p:nvSpPr>
            <p:spPr bwMode="auto">
              <a:xfrm>
                <a:off x="3843640" y="4632026"/>
                <a:ext cx="418555" cy="1524931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rPr>
                  <a:t>11%</a:t>
                </a:r>
              </a:p>
            </p:txBody>
          </p:sp>
          <p:sp>
            <p:nvSpPr>
              <p:cNvPr id="93" name="Rectangle 17"/>
              <p:cNvSpPr>
                <a:spLocks/>
              </p:cNvSpPr>
              <p:nvPr/>
            </p:nvSpPr>
            <p:spPr bwMode="auto">
              <a:xfrm>
                <a:off x="4838235" y="3601084"/>
                <a:ext cx="418555" cy="2555873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rPr>
                  <a:t>18%</a:t>
                </a:r>
              </a:p>
            </p:txBody>
          </p:sp>
          <p:sp>
            <p:nvSpPr>
              <p:cNvPr id="94" name="Rectangle 17"/>
              <p:cNvSpPr>
                <a:spLocks/>
              </p:cNvSpPr>
              <p:nvPr/>
            </p:nvSpPr>
            <p:spPr bwMode="auto">
              <a:xfrm>
                <a:off x="5832830" y="3278354"/>
                <a:ext cx="418555" cy="2878603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rPr>
                  <a:t>20%</a:t>
                </a:r>
              </a:p>
            </p:txBody>
          </p:sp>
          <p:sp>
            <p:nvSpPr>
              <p:cNvPr id="98" name="Rectangle 17"/>
              <p:cNvSpPr>
                <a:spLocks/>
              </p:cNvSpPr>
              <p:nvPr/>
            </p:nvSpPr>
            <p:spPr bwMode="auto">
              <a:xfrm>
                <a:off x="6827425" y="3968637"/>
                <a:ext cx="418555" cy="2188320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Gill Sans" charset="0"/>
                    <a:ea typeface="ＭＳ Ｐゴシック" charset="-128"/>
                    <a:cs typeface="ＭＳ Ｐゴシック" charset="-128"/>
                    <a:sym typeface="Gill Sans" charset="0"/>
                  </a:rPr>
                  <a:t>16%</a:t>
                </a:r>
              </a:p>
            </p:txBody>
          </p:sp>
        </p:grp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9D1C242E-82A2-324F-AEFB-2089C2432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2020" y="3980195"/>
              <a:ext cx="418555" cy="2176762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16%</a:t>
              </a:r>
            </a:p>
          </p:txBody>
        </p:sp>
        <p:sp>
          <p:nvSpPr>
            <p:cNvPr id="63" name="Rectangle 17">
              <a:extLst>
                <a:ext uri="{FF2B5EF4-FFF2-40B4-BE49-F238E27FC236}">
                  <a16:creationId xmlns:a16="http://schemas.microsoft.com/office/drawing/2014/main" id="{82AC4E78-783C-F240-923A-D4E87BE07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6617" y="4992956"/>
              <a:ext cx="418555" cy="1164001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9%</a:t>
              </a:r>
            </a:p>
          </p:txBody>
        </p:sp>
      </p:grpSp>
      <p:sp>
        <p:nvSpPr>
          <p:cNvPr id="65" name="Rectangle 26">
            <a:extLst>
              <a:ext uri="{FF2B5EF4-FFF2-40B4-BE49-F238E27FC236}">
                <a16:creationId xmlns:a16="http://schemas.microsoft.com/office/drawing/2014/main" id="{2504375B-98CF-A846-B8E5-961D1B1FA9A6}"/>
              </a:ext>
            </a:extLst>
          </p:cNvPr>
          <p:cNvSpPr>
            <a:spLocks/>
          </p:cNvSpPr>
          <p:nvPr/>
        </p:nvSpPr>
        <p:spPr bwMode="auto">
          <a:xfrm>
            <a:off x="7003626" y="6132665"/>
            <a:ext cx="65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Fall</a:t>
            </a:r>
          </a:p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Gill Sans" charset="0"/>
                <a:sym typeface="Gill Sans" charset="0"/>
              </a:rPr>
              <a:t>2018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250C381-BF71-D242-AABE-C3B49A0DD78E}"/>
              </a:ext>
            </a:extLst>
          </p:cNvPr>
          <p:cNvGrpSpPr/>
          <p:nvPr/>
        </p:nvGrpSpPr>
        <p:grpSpPr>
          <a:xfrm>
            <a:off x="662615" y="1783976"/>
            <a:ext cx="6587578" cy="2105414"/>
            <a:chOff x="662615" y="1783976"/>
            <a:chExt cx="6587578" cy="2105414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94EA7CD-C2F7-B442-AD09-8A047B67DAF2}"/>
                </a:ext>
              </a:extLst>
            </p:cNvPr>
            <p:cNvGrpSpPr/>
            <p:nvPr/>
          </p:nvGrpSpPr>
          <p:grpSpPr>
            <a:xfrm>
              <a:off x="662615" y="2467868"/>
              <a:ext cx="609600" cy="1421522"/>
              <a:chOff x="599726" y="2494453"/>
              <a:chExt cx="609600" cy="1421522"/>
            </a:xfrm>
          </p:grpSpPr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0DB571D6-A917-874A-B383-0F6B03057D6D}"/>
                  </a:ext>
                </a:extLst>
              </p:cNvPr>
              <p:cNvCxnSpPr/>
              <p:nvPr/>
            </p:nvCxnSpPr>
            <p:spPr>
              <a:xfrm>
                <a:off x="1143000" y="2494453"/>
                <a:ext cx="0" cy="14215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543A9AC-F702-C84E-B891-5952C4CDD7C1}"/>
                  </a:ext>
                </a:extLst>
              </p:cNvPr>
              <p:cNvSpPr txBox="1"/>
              <p:nvPr/>
            </p:nvSpPr>
            <p:spPr>
              <a:xfrm>
                <a:off x="599726" y="2953996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21%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C6B624A-F522-4B45-AE39-A0020D323E74}"/>
                </a:ext>
              </a:extLst>
            </p:cNvPr>
            <p:cNvGrpSpPr/>
            <p:nvPr/>
          </p:nvGrpSpPr>
          <p:grpSpPr>
            <a:xfrm>
              <a:off x="1669654" y="2902155"/>
              <a:ext cx="609600" cy="777313"/>
              <a:chOff x="720460" y="3150942"/>
              <a:chExt cx="609600" cy="777313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5CBE3315-758E-874B-9E47-BDC7C521E1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1954" y="3150942"/>
                <a:ext cx="0" cy="77731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99FBB5B-5B50-1F4B-AC7D-C6AA2CA29403}"/>
                  </a:ext>
                </a:extLst>
              </p:cNvPr>
              <p:cNvSpPr txBox="1"/>
              <p:nvPr/>
            </p:nvSpPr>
            <p:spPr>
              <a:xfrm>
                <a:off x="720460" y="3375392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11%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237CEF9-B6E2-F74F-9B03-EAC5247C1CB8}"/>
                </a:ext>
              </a:extLst>
            </p:cNvPr>
            <p:cNvGrpSpPr/>
            <p:nvPr/>
          </p:nvGrpSpPr>
          <p:grpSpPr>
            <a:xfrm>
              <a:off x="2645002" y="2429435"/>
              <a:ext cx="609600" cy="1151570"/>
              <a:chOff x="729180" y="2776685"/>
              <a:chExt cx="609600" cy="1151570"/>
            </a:xfrm>
          </p:grpSpPr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C6499F85-E422-6E47-9E32-095EF8888C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21955" y="2776685"/>
                <a:ext cx="8835" cy="115157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802DBF5-ED34-F547-9824-18CBA4B33EFD}"/>
                  </a:ext>
                </a:extLst>
              </p:cNvPr>
              <p:cNvSpPr txBox="1"/>
              <p:nvPr/>
            </p:nvSpPr>
            <p:spPr>
              <a:xfrm>
                <a:off x="729180" y="3115494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18%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1E075A3-6DB9-DC47-B75A-BCC79EDD3F1D}"/>
                </a:ext>
              </a:extLst>
            </p:cNvPr>
            <p:cNvGrpSpPr/>
            <p:nvPr/>
          </p:nvGrpSpPr>
          <p:grpSpPr>
            <a:xfrm>
              <a:off x="3629872" y="1990165"/>
              <a:ext cx="609600" cy="1339584"/>
              <a:chOff x="718355" y="2588671"/>
              <a:chExt cx="609600" cy="1339584"/>
            </a:xfrm>
          </p:grpSpPr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0D88FDB4-6A6B-DB4E-8089-1ED5E09334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21956" y="2588671"/>
                <a:ext cx="8221" cy="133958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C8EEE49-4047-1A40-9BAE-415A8AA23400}"/>
                  </a:ext>
                </a:extLst>
              </p:cNvPr>
              <p:cNvSpPr txBox="1"/>
              <p:nvPr/>
            </p:nvSpPr>
            <p:spPr>
              <a:xfrm>
                <a:off x="718355" y="3043207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20%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4CB0E58-9BCD-D14A-9212-257E4432FE44}"/>
                </a:ext>
              </a:extLst>
            </p:cNvPr>
            <p:cNvGrpSpPr/>
            <p:nvPr/>
          </p:nvGrpSpPr>
          <p:grpSpPr>
            <a:xfrm>
              <a:off x="4624690" y="1783976"/>
              <a:ext cx="609600" cy="1010818"/>
              <a:chOff x="729180" y="2917437"/>
              <a:chExt cx="609600" cy="1010818"/>
            </a:xfrm>
          </p:grpSpPr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E89117A8-9A58-774F-B313-5C0DCEB6D3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4372" y="2917437"/>
                <a:ext cx="7584" cy="10108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69E2886-3652-B942-8F7D-EF076ED8D9F9}"/>
                  </a:ext>
                </a:extLst>
              </p:cNvPr>
              <p:cNvSpPr txBox="1"/>
              <p:nvPr/>
            </p:nvSpPr>
            <p:spPr>
              <a:xfrm>
                <a:off x="729180" y="3115494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16%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9C514BB5-421F-3C47-9A2A-16A8F1323548}"/>
                </a:ext>
              </a:extLst>
            </p:cNvPr>
            <p:cNvGrpSpPr/>
            <p:nvPr/>
          </p:nvGrpSpPr>
          <p:grpSpPr>
            <a:xfrm>
              <a:off x="5584824" y="2002446"/>
              <a:ext cx="609600" cy="1094551"/>
              <a:chOff x="729180" y="2833704"/>
              <a:chExt cx="609600" cy="1094551"/>
            </a:xfrm>
          </p:grpSpPr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F3E03F0E-2647-434A-B285-0C29F209AE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1956" y="2833704"/>
                <a:ext cx="0" cy="109455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4E8A7D3-1A62-2546-81C7-180EBCA262AA}"/>
                  </a:ext>
                </a:extLst>
              </p:cNvPr>
              <p:cNvSpPr txBox="1"/>
              <p:nvPr/>
            </p:nvSpPr>
            <p:spPr>
              <a:xfrm>
                <a:off x="729180" y="3115494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16%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FAC51FE-C0D5-C14F-BE57-C74825D9765B}"/>
                </a:ext>
              </a:extLst>
            </p:cNvPr>
            <p:cNvGrpSpPr/>
            <p:nvPr/>
          </p:nvGrpSpPr>
          <p:grpSpPr>
            <a:xfrm>
              <a:off x="6640593" y="2768244"/>
              <a:ext cx="609600" cy="578908"/>
              <a:chOff x="809879" y="3349347"/>
              <a:chExt cx="609600" cy="578908"/>
            </a:xfrm>
          </p:grpSpPr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62B947DB-D61E-C94D-946D-A0D6BC36D7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1956" y="3349347"/>
                <a:ext cx="0" cy="5789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8E7DAFB-9E77-594E-9D26-E8379AC66235}"/>
                  </a:ext>
                </a:extLst>
              </p:cNvPr>
              <p:cNvSpPr txBox="1"/>
              <p:nvPr/>
            </p:nvSpPr>
            <p:spPr>
              <a:xfrm>
                <a:off x="809879" y="3464477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9%</a:t>
                </a:r>
              </a:p>
            </p:txBody>
          </p:sp>
        </p:grp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8282D0-A3CE-B74C-95C1-83A52FA2F7CB}"/>
              </a:ext>
            </a:extLst>
          </p:cNvPr>
          <p:cNvCxnSpPr>
            <a:stCxn id="91" idx="0"/>
            <a:endCxn id="63" idx="0"/>
          </p:cNvCxnSpPr>
          <p:nvPr/>
        </p:nvCxnSpPr>
        <p:spPr>
          <a:xfrm>
            <a:off x="1343558" y="3079716"/>
            <a:ext cx="5967572" cy="18670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66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759" name="Group 18"/>
          <p:cNvGrpSpPr>
            <a:grpSpLocks/>
          </p:cNvGrpSpPr>
          <p:nvPr/>
        </p:nvGrpSpPr>
        <p:grpSpPr bwMode="auto">
          <a:xfrm>
            <a:off x="239712" y="4159514"/>
            <a:ext cx="8645526" cy="276225"/>
            <a:chOff x="-14" y="0"/>
            <a:chExt cx="5446" cy="174"/>
          </a:xfrm>
        </p:grpSpPr>
        <p:sp>
          <p:nvSpPr>
            <p:cNvPr id="31767" name="Line 19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1768" name="Rectangle 20"/>
            <p:cNvSpPr>
              <a:spLocks/>
            </p:cNvSpPr>
            <p:nvPr/>
          </p:nvSpPr>
          <p:spPr bwMode="auto">
            <a:xfrm>
              <a:off x="-14" y="0"/>
              <a:ext cx="2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10%</a:t>
              </a:r>
            </a:p>
          </p:txBody>
        </p:sp>
      </p:grpSp>
      <p:grpSp>
        <p:nvGrpSpPr>
          <p:cNvPr id="31746" name="Group 1"/>
          <p:cNvGrpSpPr>
            <a:grpSpLocks/>
          </p:cNvGrpSpPr>
          <p:nvPr/>
        </p:nvGrpSpPr>
        <p:grpSpPr bwMode="auto">
          <a:xfrm>
            <a:off x="306388" y="3229372"/>
            <a:ext cx="8578850" cy="276225"/>
            <a:chOff x="28" y="0"/>
            <a:chExt cx="5404" cy="174"/>
          </a:xfrm>
        </p:grpSpPr>
        <p:sp>
          <p:nvSpPr>
            <p:cNvPr id="31771" name="Line 2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1772" name="Rectangle 3"/>
            <p:cNvSpPr>
              <a:spLocks/>
            </p:cNvSpPr>
            <p:nvPr/>
          </p:nvSpPr>
          <p:spPr bwMode="auto">
            <a:xfrm>
              <a:off x="28" y="0"/>
              <a:ext cx="2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15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%</a:t>
              </a:r>
            </a:p>
          </p:txBody>
        </p:sp>
      </p:grpSp>
      <p:grpSp>
        <p:nvGrpSpPr>
          <p:cNvPr id="31757" name="Group 14"/>
          <p:cNvGrpSpPr>
            <a:grpSpLocks/>
          </p:cNvGrpSpPr>
          <p:nvPr/>
        </p:nvGrpSpPr>
        <p:grpSpPr bwMode="auto">
          <a:xfrm>
            <a:off x="304800" y="2299230"/>
            <a:ext cx="8580438" cy="276225"/>
            <a:chOff x="27" y="0"/>
            <a:chExt cx="5405" cy="174"/>
          </a:xfrm>
        </p:grpSpPr>
        <p:sp>
          <p:nvSpPr>
            <p:cNvPr id="31769" name="Line 15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1770" name="Rectangle 16"/>
            <p:cNvSpPr>
              <a:spLocks/>
            </p:cNvSpPr>
            <p:nvPr/>
          </p:nvSpPr>
          <p:spPr bwMode="auto">
            <a:xfrm>
              <a:off x="27" y="0"/>
              <a:ext cx="2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2</a:t>
              </a:r>
              <a:r>
                <a:rPr lang="en-US" sz="1800" dirty="0">
                  <a:cs typeface="Arial" charset="0"/>
                  <a:sym typeface="Arial" charset="0"/>
                </a:rPr>
                <a:t>0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%</a:t>
              </a:r>
            </a:p>
          </p:txBody>
        </p:sp>
      </p:grpSp>
      <p:grpSp>
        <p:nvGrpSpPr>
          <p:cNvPr id="80" name="Group 18"/>
          <p:cNvGrpSpPr>
            <a:grpSpLocks/>
          </p:cNvGrpSpPr>
          <p:nvPr/>
        </p:nvGrpSpPr>
        <p:grpSpPr bwMode="auto">
          <a:xfrm>
            <a:off x="298449" y="5089656"/>
            <a:ext cx="8586789" cy="276225"/>
            <a:chOff x="23" y="0"/>
            <a:chExt cx="5409" cy="174"/>
          </a:xfrm>
        </p:grpSpPr>
        <p:sp>
          <p:nvSpPr>
            <p:cNvPr id="81" name="Line 19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82" name="Rectangle 20"/>
            <p:cNvSpPr>
              <a:spLocks/>
            </p:cNvSpPr>
            <p:nvPr/>
          </p:nvSpPr>
          <p:spPr bwMode="auto">
            <a:xfrm>
              <a:off x="23" y="0"/>
              <a:ext cx="17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5%</a:t>
              </a:r>
            </a:p>
          </p:txBody>
        </p:sp>
      </p:grpSp>
      <p:sp>
        <p:nvSpPr>
          <p:cNvPr id="31756" name="Line 13"/>
          <p:cNvSpPr>
            <a:spLocks noChangeShapeType="1"/>
          </p:cNvSpPr>
          <p:nvPr/>
        </p:nvSpPr>
        <p:spPr bwMode="auto">
          <a:xfrm rot="10800000" flipH="1">
            <a:off x="785813" y="1371600"/>
            <a:ext cx="0" cy="49660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06479" y="1190978"/>
            <a:ext cx="2567151" cy="369332"/>
            <a:chOff x="6174035" y="1219200"/>
            <a:chExt cx="2567151" cy="369332"/>
          </a:xfrm>
        </p:grpSpPr>
        <p:sp>
          <p:nvSpPr>
            <p:cNvPr id="36" name="Rectangle 23"/>
            <p:cNvSpPr>
              <a:spLocks/>
            </p:cNvSpPr>
            <p:nvPr/>
          </p:nvSpPr>
          <p:spPr bwMode="auto">
            <a:xfrm>
              <a:off x="6174035" y="1295400"/>
              <a:ext cx="327332" cy="284163"/>
            </a:xfrm>
            <a:prstGeom prst="rect">
              <a:avLst/>
            </a:prstGeom>
            <a:solidFill>
              <a:srgbClr val="8BBB1E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77000" y="1219200"/>
              <a:ext cx="2264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traditional dev writing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04289" y="1202267"/>
            <a:ext cx="839321" cy="369332"/>
            <a:chOff x="4724400" y="1219200"/>
            <a:chExt cx="839321" cy="369332"/>
          </a:xfrm>
        </p:grpSpPr>
        <p:sp>
          <p:nvSpPr>
            <p:cNvPr id="37" name="Rectangle 17"/>
            <p:cNvSpPr>
              <a:spLocks/>
            </p:cNvSpPr>
            <p:nvPr/>
          </p:nvSpPr>
          <p:spPr bwMode="auto">
            <a:xfrm>
              <a:off x="4724400" y="1295400"/>
              <a:ext cx="327332" cy="269875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29200" y="1219200"/>
              <a:ext cx="534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ALP   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014289" y="20982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Rectangle 26"/>
          <p:cNvSpPr>
            <a:spLocks/>
          </p:cNvSpPr>
          <p:nvPr/>
        </p:nvSpPr>
        <p:spPr bwMode="auto">
          <a:xfrm>
            <a:off x="866469" y="6092547"/>
            <a:ext cx="6116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2007</a:t>
            </a:r>
          </a:p>
        </p:txBody>
      </p:sp>
      <p:sp>
        <p:nvSpPr>
          <p:cNvPr id="72" name="Rectangle 12"/>
          <p:cNvSpPr>
            <a:spLocks/>
          </p:cNvSpPr>
          <p:nvPr/>
        </p:nvSpPr>
        <p:spPr bwMode="auto">
          <a:xfrm>
            <a:off x="609600" y="152400"/>
            <a:ext cx="8178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 charset="0"/>
                <a:sym typeface="Arial" charset="0"/>
              </a:rPr>
              <a:t>Completion Rates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 charset="0"/>
                <a:sym typeface="Arial" charset="0"/>
              </a:rPr>
              <a:t>(as of March 2019)</a:t>
            </a:r>
          </a:p>
        </p:txBody>
      </p:sp>
      <p:sp>
        <p:nvSpPr>
          <p:cNvPr id="84" name="Rectangle 26"/>
          <p:cNvSpPr>
            <a:spLocks/>
          </p:cNvSpPr>
          <p:nvPr/>
        </p:nvSpPr>
        <p:spPr bwMode="auto">
          <a:xfrm>
            <a:off x="1665366" y="6092547"/>
            <a:ext cx="65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2008</a:t>
            </a:r>
          </a:p>
        </p:txBody>
      </p:sp>
      <p:sp>
        <p:nvSpPr>
          <p:cNvPr id="85" name="Rectangle 26"/>
          <p:cNvSpPr>
            <a:spLocks/>
          </p:cNvSpPr>
          <p:nvPr/>
        </p:nvSpPr>
        <p:spPr bwMode="auto">
          <a:xfrm>
            <a:off x="2504760" y="6092547"/>
            <a:ext cx="65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2009</a:t>
            </a:r>
          </a:p>
        </p:txBody>
      </p:sp>
      <p:sp>
        <p:nvSpPr>
          <p:cNvPr id="86" name="Rectangle 26"/>
          <p:cNvSpPr>
            <a:spLocks/>
          </p:cNvSpPr>
          <p:nvPr/>
        </p:nvSpPr>
        <p:spPr bwMode="auto">
          <a:xfrm>
            <a:off x="3344154" y="6092547"/>
            <a:ext cx="65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2010</a:t>
            </a:r>
          </a:p>
        </p:txBody>
      </p:sp>
      <p:sp>
        <p:nvSpPr>
          <p:cNvPr id="87" name="Rectangle 26"/>
          <p:cNvSpPr>
            <a:spLocks/>
          </p:cNvSpPr>
          <p:nvPr/>
        </p:nvSpPr>
        <p:spPr bwMode="auto">
          <a:xfrm>
            <a:off x="4183548" y="6092547"/>
            <a:ext cx="6331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2011</a:t>
            </a:r>
          </a:p>
        </p:txBody>
      </p:sp>
      <p:sp>
        <p:nvSpPr>
          <p:cNvPr id="88" name="Rectangle 26"/>
          <p:cNvSpPr>
            <a:spLocks/>
          </p:cNvSpPr>
          <p:nvPr/>
        </p:nvSpPr>
        <p:spPr bwMode="auto">
          <a:xfrm>
            <a:off x="5003962" y="6092547"/>
            <a:ext cx="65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2012</a:t>
            </a:r>
          </a:p>
        </p:txBody>
      </p:sp>
      <p:sp>
        <p:nvSpPr>
          <p:cNvPr id="89" name="Rectangle 26"/>
          <p:cNvSpPr>
            <a:spLocks/>
          </p:cNvSpPr>
          <p:nvPr/>
        </p:nvSpPr>
        <p:spPr bwMode="auto">
          <a:xfrm>
            <a:off x="5843356" y="6092547"/>
            <a:ext cx="65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2013</a:t>
            </a:r>
          </a:p>
        </p:txBody>
      </p:sp>
      <p:grpSp>
        <p:nvGrpSpPr>
          <p:cNvPr id="90" name="Group 14"/>
          <p:cNvGrpSpPr>
            <a:grpSpLocks/>
          </p:cNvGrpSpPr>
          <p:nvPr/>
        </p:nvGrpSpPr>
        <p:grpSpPr bwMode="auto">
          <a:xfrm>
            <a:off x="326563" y="1369088"/>
            <a:ext cx="8580438" cy="276225"/>
            <a:chOff x="27" y="0"/>
            <a:chExt cx="5405" cy="174"/>
          </a:xfrm>
        </p:grpSpPr>
        <p:sp>
          <p:nvSpPr>
            <p:cNvPr id="91" name="Line 15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2" name="Rectangle 16"/>
            <p:cNvSpPr>
              <a:spLocks/>
            </p:cNvSpPr>
            <p:nvPr/>
          </p:nvSpPr>
          <p:spPr bwMode="auto">
            <a:xfrm>
              <a:off x="27" y="0"/>
              <a:ext cx="2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cs typeface="Arial" charset="0"/>
                  <a:sym typeface="Arial" charset="0"/>
                </a:rPr>
                <a:t>25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%</a:t>
              </a:r>
            </a:p>
          </p:txBody>
        </p:sp>
      </p:grpSp>
      <p:sp>
        <p:nvSpPr>
          <p:cNvPr id="123" name="Rectangle 26"/>
          <p:cNvSpPr>
            <a:spLocks/>
          </p:cNvSpPr>
          <p:nvPr/>
        </p:nvSpPr>
        <p:spPr bwMode="auto">
          <a:xfrm>
            <a:off x="6682750" y="6092547"/>
            <a:ext cx="65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2014</a:t>
            </a:r>
          </a:p>
        </p:txBody>
      </p:sp>
      <p:sp>
        <p:nvSpPr>
          <p:cNvPr id="31764" name="Line 27"/>
          <p:cNvSpPr>
            <a:spLocks noChangeShapeType="1"/>
          </p:cNvSpPr>
          <p:nvPr/>
        </p:nvSpPr>
        <p:spPr bwMode="auto">
          <a:xfrm>
            <a:off x="457200" y="6019800"/>
            <a:ext cx="8382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6" name="Rectangle 26">
            <a:extLst>
              <a:ext uri="{FF2B5EF4-FFF2-40B4-BE49-F238E27FC236}">
                <a16:creationId xmlns:a16="http://schemas.microsoft.com/office/drawing/2014/main" id="{6ABCA1C4-C1B7-6B4F-81D9-11F27D9F566D}"/>
              </a:ext>
            </a:extLst>
          </p:cNvPr>
          <p:cNvSpPr>
            <a:spLocks/>
          </p:cNvSpPr>
          <p:nvPr/>
        </p:nvSpPr>
        <p:spPr bwMode="auto">
          <a:xfrm>
            <a:off x="7522144" y="6092547"/>
            <a:ext cx="652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Fall</a:t>
            </a:r>
          </a:p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 charset="0"/>
                <a:cs typeface="Gill Sans" charset="0"/>
                <a:sym typeface="Gill Sans" charset="0"/>
              </a:rPr>
              <a:t>2015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8AB0CB-80EF-6648-A4C1-4DEBC42DAB0A}"/>
              </a:ext>
            </a:extLst>
          </p:cNvPr>
          <p:cNvGrpSpPr/>
          <p:nvPr/>
        </p:nvGrpSpPr>
        <p:grpSpPr>
          <a:xfrm>
            <a:off x="802787" y="4276538"/>
            <a:ext cx="7064483" cy="1730855"/>
            <a:chOff x="802787" y="4276538"/>
            <a:chExt cx="7064483" cy="1730855"/>
          </a:xfrm>
        </p:grpSpPr>
        <p:grpSp>
          <p:nvGrpSpPr>
            <p:cNvPr id="7" name="Group 6"/>
            <p:cNvGrpSpPr/>
            <p:nvPr/>
          </p:nvGrpSpPr>
          <p:grpSpPr>
            <a:xfrm>
              <a:off x="802787" y="4276538"/>
              <a:ext cx="369332" cy="1730855"/>
              <a:chOff x="806625" y="4297502"/>
              <a:chExt cx="369332" cy="1730855"/>
            </a:xfrm>
          </p:grpSpPr>
          <p:sp>
            <p:nvSpPr>
              <p:cNvPr id="53" name="Rectangle 23"/>
              <p:cNvSpPr>
                <a:spLocks/>
              </p:cNvSpPr>
              <p:nvPr/>
            </p:nvSpPr>
            <p:spPr bwMode="auto">
              <a:xfrm>
                <a:off x="813509" y="4297502"/>
                <a:ext cx="339335" cy="1730855"/>
              </a:xfrm>
              <a:prstGeom prst="rect">
                <a:avLst/>
              </a:prstGeom>
              <a:solidFill>
                <a:srgbClr val="6FAC27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chemeClr val="bg1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6200000">
                <a:off x="668125" y="4480177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10%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637063" y="5093956"/>
              <a:ext cx="389277" cy="913437"/>
              <a:chOff x="2052236" y="5083571"/>
              <a:chExt cx="389277" cy="913437"/>
            </a:xfrm>
          </p:grpSpPr>
          <p:sp>
            <p:nvSpPr>
              <p:cNvPr id="94" name="Rectangle 23"/>
              <p:cNvSpPr>
                <a:spLocks/>
              </p:cNvSpPr>
              <p:nvPr/>
            </p:nvSpPr>
            <p:spPr bwMode="auto">
              <a:xfrm>
                <a:off x="2052236" y="5089655"/>
                <a:ext cx="339335" cy="907353"/>
              </a:xfrm>
              <a:prstGeom prst="rect">
                <a:avLst/>
              </a:prstGeom>
              <a:solidFill>
                <a:srgbClr val="6FAC27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chemeClr val="bg1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16200000">
                <a:off x="2023450" y="5132302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6%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491284" y="5213825"/>
              <a:ext cx="370329" cy="793568"/>
              <a:chOff x="3276380" y="5222144"/>
              <a:chExt cx="370329" cy="793568"/>
            </a:xfrm>
          </p:grpSpPr>
          <p:sp>
            <p:nvSpPr>
              <p:cNvPr id="97" name="Rectangle 23"/>
              <p:cNvSpPr>
                <a:spLocks/>
              </p:cNvSpPr>
              <p:nvPr/>
            </p:nvSpPr>
            <p:spPr bwMode="auto">
              <a:xfrm>
                <a:off x="3276380" y="5242056"/>
                <a:ext cx="339335" cy="773656"/>
              </a:xfrm>
              <a:prstGeom prst="rect">
                <a:avLst/>
              </a:prstGeom>
              <a:solidFill>
                <a:srgbClr val="6FAC27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chemeClr val="bg1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6200000">
                <a:off x="3202997" y="5296524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5%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326557" y="5186118"/>
              <a:ext cx="369332" cy="821275"/>
              <a:chOff x="4528734" y="5169269"/>
              <a:chExt cx="369332" cy="821275"/>
            </a:xfrm>
          </p:grpSpPr>
          <p:sp>
            <p:nvSpPr>
              <p:cNvPr id="101" name="Rectangle 23"/>
              <p:cNvSpPr>
                <a:spLocks/>
              </p:cNvSpPr>
              <p:nvPr/>
            </p:nvSpPr>
            <p:spPr bwMode="auto">
              <a:xfrm>
                <a:off x="4536685" y="5215152"/>
                <a:ext cx="339335" cy="775392"/>
              </a:xfrm>
              <a:prstGeom prst="rect">
                <a:avLst/>
              </a:prstGeom>
              <a:solidFill>
                <a:srgbClr val="6FAC27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chemeClr val="bg1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 rot="16200000">
                <a:off x="4454354" y="5243649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5%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995109" y="5226180"/>
              <a:ext cx="369333" cy="781213"/>
              <a:chOff x="7010053" y="5228035"/>
              <a:chExt cx="369333" cy="781213"/>
            </a:xfrm>
          </p:grpSpPr>
          <p:sp>
            <p:nvSpPr>
              <p:cNvPr id="109" name="Rectangle 23"/>
              <p:cNvSpPr>
                <a:spLocks/>
              </p:cNvSpPr>
              <p:nvPr/>
            </p:nvSpPr>
            <p:spPr bwMode="auto">
              <a:xfrm>
                <a:off x="7010053" y="5258059"/>
                <a:ext cx="339335" cy="751189"/>
              </a:xfrm>
              <a:prstGeom prst="rect">
                <a:avLst/>
              </a:prstGeom>
              <a:solidFill>
                <a:srgbClr val="6FAC27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chemeClr val="bg1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 rot="16200000">
                <a:off x="6935674" y="5302415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5%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829386" y="5193704"/>
              <a:ext cx="369332" cy="813689"/>
              <a:chOff x="8085442" y="5195559"/>
              <a:chExt cx="369332" cy="813689"/>
            </a:xfrm>
          </p:grpSpPr>
          <p:sp>
            <p:nvSpPr>
              <p:cNvPr id="113" name="Rectangle 23"/>
              <p:cNvSpPr>
                <a:spLocks/>
              </p:cNvSpPr>
              <p:nvPr/>
            </p:nvSpPr>
            <p:spPr bwMode="auto">
              <a:xfrm>
                <a:off x="8097046" y="5254196"/>
                <a:ext cx="339335" cy="755052"/>
              </a:xfrm>
              <a:prstGeom prst="rect">
                <a:avLst/>
              </a:prstGeom>
              <a:solidFill>
                <a:srgbClr val="6FAC27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chemeClr val="bg1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 rot="16200000">
                <a:off x="8011062" y="5269939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5%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160833" y="5332026"/>
              <a:ext cx="369332" cy="675367"/>
              <a:chOff x="5779841" y="5323554"/>
              <a:chExt cx="369332" cy="675367"/>
            </a:xfrm>
          </p:grpSpPr>
          <p:sp>
            <p:nvSpPr>
              <p:cNvPr id="105" name="Rectangle 23"/>
              <p:cNvSpPr>
                <a:spLocks/>
              </p:cNvSpPr>
              <p:nvPr/>
            </p:nvSpPr>
            <p:spPr bwMode="auto">
              <a:xfrm>
                <a:off x="5789783" y="5396044"/>
                <a:ext cx="339335" cy="602877"/>
              </a:xfrm>
              <a:prstGeom prst="rect">
                <a:avLst/>
              </a:prstGeom>
              <a:solidFill>
                <a:srgbClr val="6FAC27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chemeClr val="bg1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 rot="16200000">
                <a:off x="5705461" y="5397934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4%</a:t>
                </a:r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6663662" y="5362920"/>
              <a:ext cx="369332" cy="644473"/>
              <a:chOff x="7962119" y="5356091"/>
              <a:chExt cx="369332" cy="644473"/>
            </a:xfrm>
          </p:grpSpPr>
          <p:sp>
            <p:nvSpPr>
              <p:cNvPr id="121" name="Rectangle 23"/>
              <p:cNvSpPr>
                <a:spLocks/>
              </p:cNvSpPr>
              <p:nvPr/>
            </p:nvSpPr>
            <p:spPr bwMode="auto">
              <a:xfrm>
                <a:off x="7981958" y="5447751"/>
                <a:ext cx="339335" cy="552813"/>
              </a:xfrm>
              <a:prstGeom prst="rect">
                <a:avLst/>
              </a:prstGeom>
              <a:solidFill>
                <a:srgbClr val="6FAC27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chemeClr val="bg1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 rot="16200000">
                <a:off x="7887739" y="5430471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3%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4511A48-2E10-1045-89B9-0984AB551CAD}"/>
                </a:ext>
              </a:extLst>
            </p:cNvPr>
            <p:cNvGrpSpPr/>
            <p:nvPr/>
          </p:nvGrpSpPr>
          <p:grpSpPr>
            <a:xfrm>
              <a:off x="7497938" y="5390418"/>
              <a:ext cx="369332" cy="616975"/>
              <a:chOff x="7476294" y="5372720"/>
              <a:chExt cx="369332" cy="616975"/>
            </a:xfrm>
          </p:grpSpPr>
          <p:sp>
            <p:nvSpPr>
              <p:cNvPr id="125" name="Rectangle 23">
                <a:extLst>
                  <a:ext uri="{FF2B5EF4-FFF2-40B4-BE49-F238E27FC236}">
                    <a16:creationId xmlns:a16="http://schemas.microsoft.com/office/drawing/2014/main" id="{9236C82A-5C02-3841-9D4C-2D682DFCC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7909" y="5436882"/>
                <a:ext cx="339335" cy="552813"/>
              </a:xfrm>
              <a:prstGeom prst="rect">
                <a:avLst/>
              </a:prstGeom>
              <a:solidFill>
                <a:srgbClr val="6FAC27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chemeClr val="bg1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9DF28380-D9E2-BD48-8336-FF1DB2B54498}"/>
                  </a:ext>
                </a:extLst>
              </p:cNvPr>
              <p:cNvSpPr txBox="1"/>
              <p:nvPr/>
            </p:nvSpPr>
            <p:spPr>
              <a:xfrm rot="16200000">
                <a:off x="7401914" y="5447100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4%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756203-9D94-944C-8BA2-27C2E2FC1408}"/>
              </a:ext>
            </a:extLst>
          </p:cNvPr>
          <p:cNvGrpSpPr/>
          <p:nvPr/>
        </p:nvGrpSpPr>
        <p:grpSpPr>
          <a:xfrm>
            <a:off x="1157892" y="1574789"/>
            <a:ext cx="7008825" cy="4457201"/>
            <a:chOff x="1157892" y="1574789"/>
            <a:chExt cx="7008825" cy="4457201"/>
          </a:xfrm>
        </p:grpSpPr>
        <p:grpSp>
          <p:nvGrpSpPr>
            <p:cNvPr id="8" name="Group 7"/>
            <p:cNvGrpSpPr/>
            <p:nvPr/>
          </p:nvGrpSpPr>
          <p:grpSpPr>
            <a:xfrm>
              <a:off x="1157892" y="1574789"/>
              <a:ext cx="376709" cy="4418747"/>
              <a:chOff x="1179405" y="1616074"/>
              <a:chExt cx="376709" cy="4418747"/>
            </a:xfrm>
          </p:grpSpPr>
          <p:sp>
            <p:nvSpPr>
              <p:cNvPr id="52" name="Rectangle 17"/>
              <p:cNvSpPr>
                <a:spLocks/>
              </p:cNvSpPr>
              <p:nvPr/>
            </p:nvSpPr>
            <p:spPr bwMode="auto">
              <a:xfrm>
                <a:off x="1179405" y="1616074"/>
                <a:ext cx="376709" cy="4418747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16200000">
                <a:off x="1044593" y="1787496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24%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982589" y="4413255"/>
              <a:ext cx="376709" cy="1580281"/>
              <a:chOff x="2418132" y="4423192"/>
              <a:chExt cx="376709" cy="1580281"/>
            </a:xfrm>
          </p:grpSpPr>
          <p:sp>
            <p:nvSpPr>
              <p:cNvPr id="93" name="Rectangle 17"/>
              <p:cNvSpPr>
                <a:spLocks/>
              </p:cNvSpPr>
              <p:nvPr/>
            </p:nvSpPr>
            <p:spPr bwMode="auto">
              <a:xfrm>
                <a:off x="2418132" y="4540652"/>
                <a:ext cx="376709" cy="1462821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 rot="16200000">
                <a:off x="2320840" y="4524147"/>
                <a:ext cx="5712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8%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834335" y="4141476"/>
              <a:ext cx="383916" cy="1862662"/>
              <a:chOff x="3642276" y="4159514"/>
              <a:chExt cx="383916" cy="1862662"/>
            </a:xfrm>
          </p:grpSpPr>
          <p:sp>
            <p:nvSpPr>
              <p:cNvPr id="96" name="Rectangle 17"/>
              <p:cNvSpPr>
                <a:spLocks/>
              </p:cNvSpPr>
              <p:nvPr/>
            </p:nvSpPr>
            <p:spPr bwMode="auto">
              <a:xfrm>
                <a:off x="3642276" y="4159514"/>
                <a:ext cx="376709" cy="1862662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 rot="16200000">
                <a:off x="3526888" y="4297560"/>
                <a:ext cx="629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11%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666239" y="4622920"/>
              <a:ext cx="376710" cy="1381218"/>
              <a:chOff x="4902581" y="4615789"/>
              <a:chExt cx="376710" cy="1381218"/>
            </a:xfrm>
          </p:grpSpPr>
          <p:sp>
            <p:nvSpPr>
              <p:cNvPr id="100" name="Rectangle 17"/>
              <p:cNvSpPr>
                <a:spLocks/>
              </p:cNvSpPr>
              <p:nvPr/>
            </p:nvSpPr>
            <p:spPr bwMode="auto">
              <a:xfrm>
                <a:off x="4902581" y="4644054"/>
                <a:ext cx="376709" cy="1352953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 rot="16200000">
                <a:off x="4835579" y="4690169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8%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315635" y="4449253"/>
              <a:ext cx="376710" cy="1554885"/>
              <a:chOff x="7375949" y="4460827"/>
              <a:chExt cx="376710" cy="1554885"/>
            </a:xfrm>
          </p:grpSpPr>
          <p:sp>
            <p:nvSpPr>
              <p:cNvPr id="108" name="Rectangle 17"/>
              <p:cNvSpPr>
                <a:spLocks/>
              </p:cNvSpPr>
              <p:nvPr/>
            </p:nvSpPr>
            <p:spPr bwMode="auto">
              <a:xfrm>
                <a:off x="7375949" y="4481329"/>
                <a:ext cx="376709" cy="1534383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 rot="16200000">
                <a:off x="7308947" y="4535207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9%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6140333" y="4346716"/>
              <a:ext cx="376990" cy="1657422"/>
              <a:chOff x="8471829" y="4358291"/>
              <a:chExt cx="376990" cy="1657422"/>
            </a:xfrm>
          </p:grpSpPr>
          <p:sp>
            <p:nvSpPr>
              <p:cNvPr id="112" name="Rectangle 17"/>
              <p:cNvSpPr>
                <a:spLocks/>
              </p:cNvSpPr>
              <p:nvPr/>
            </p:nvSpPr>
            <p:spPr bwMode="auto">
              <a:xfrm>
                <a:off x="8472110" y="4664267"/>
                <a:ext cx="376709" cy="1351446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 rot="16200000">
                <a:off x="8261399" y="4568721"/>
                <a:ext cx="790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8</a:t>
                </a:r>
                <a:r>
                  <a:rPr lang="en-US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%</a:t>
                </a:r>
                <a:endParaRPr lang="en-US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490937" y="4604743"/>
              <a:ext cx="376710" cy="1399395"/>
              <a:chOff x="6155679" y="4605990"/>
              <a:chExt cx="376710" cy="1399395"/>
            </a:xfrm>
          </p:grpSpPr>
          <p:sp>
            <p:nvSpPr>
              <p:cNvPr id="104" name="Rectangle 17"/>
              <p:cNvSpPr>
                <a:spLocks/>
              </p:cNvSpPr>
              <p:nvPr/>
            </p:nvSpPr>
            <p:spPr bwMode="auto">
              <a:xfrm>
                <a:off x="6155679" y="4605990"/>
                <a:ext cx="376709" cy="1399395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 rot="16200000">
                <a:off x="6088677" y="4698547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8%</a:t>
                </a: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6965311" y="4776679"/>
              <a:ext cx="376709" cy="1255311"/>
              <a:chOff x="8364871" y="4766106"/>
              <a:chExt cx="376709" cy="1255311"/>
            </a:xfrm>
          </p:grpSpPr>
          <p:sp>
            <p:nvSpPr>
              <p:cNvPr id="119" name="Rectangle 17"/>
              <p:cNvSpPr>
                <a:spLocks/>
              </p:cNvSpPr>
              <p:nvPr/>
            </p:nvSpPr>
            <p:spPr bwMode="auto">
              <a:xfrm>
                <a:off x="8364871" y="4773958"/>
                <a:ext cx="376709" cy="1247459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 rot="16200000">
                <a:off x="8290492" y="4840486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7%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E4B1E33-797C-4040-99E6-8958177FB5AC}"/>
                </a:ext>
              </a:extLst>
            </p:cNvPr>
            <p:cNvGrpSpPr/>
            <p:nvPr/>
          </p:nvGrpSpPr>
          <p:grpSpPr>
            <a:xfrm>
              <a:off x="7790008" y="4777290"/>
              <a:ext cx="376709" cy="1247459"/>
              <a:chOff x="7929346" y="4766688"/>
              <a:chExt cx="376709" cy="1247459"/>
            </a:xfrm>
          </p:grpSpPr>
          <p:sp>
            <p:nvSpPr>
              <p:cNvPr id="131" name="Rectangle 17">
                <a:extLst>
                  <a:ext uri="{FF2B5EF4-FFF2-40B4-BE49-F238E27FC236}">
                    <a16:creationId xmlns:a16="http://schemas.microsoft.com/office/drawing/2014/main" id="{851688DE-6C01-F249-8CCF-34BBBBFFB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9346" y="4766688"/>
                <a:ext cx="376709" cy="1247459"/>
              </a:xfrm>
              <a:prstGeom prst="rect">
                <a:avLst/>
              </a:prstGeom>
              <a:solidFill>
                <a:srgbClr val="615CB0"/>
              </a:solidFill>
              <a:ln w="9525" cap="flat">
                <a:solidFill>
                  <a:srgbClr val="8FB2C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" dist="25399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F3F465B4-CE88-D744-931C-D8F719C3B253}"/>
                  </a:ext>
                </a:extLst>
              </p:cNvPr>
              <p:cNvSpPr txBox="1"/>
              <p:nvPr/>
            </p:nvSpPr>
            <p:spPr>
              <a:xfrm rot="16200000">
                <a:off x="7854967" y="4879688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7%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016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0" y="0"/>
            <a:ext cx="9144000" cy="62456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746" name="Group 1"/>
          <p:cNvGrpSpPr>
            <a:grpSpLocks/>
          </p:cNvGrpSpPr>
          <p:nvPr/>
        </p:nvGrpSpPr>
        <p:grpSpPr bwMode="auto">
          <a:xfrm>
            <a:off x="148349" y="2819400"/>
            <a:ext cx="8578850" cy="276225"/>
            <a:chOff x="28" y="0"/>
            <a:chExt cx="5404" cy="174"/>
          </a:xfrm>
        </p:grpSpPr>
        <p:sp>
          <p:nvSpPr>
            <p:cNvPr id="31771" name="Line 2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1772" name="Rectangle 3"/>
            <p:cNvSpPr>
              <a:spLocks/>
            </p:cNvSpPr>
            <p:nvPr/>
          </p:nvSpPr>
          <p:spPr bwMode="auto">
            <a:xfrm>
              <a:off x="28" y="0"/>
              <a:ext cx="2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cs typeface="Arial" charset="0"/>
                  <a:sym typeface="Arial" charset="0"/>
                </a:rPr>
                <a:t>5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0%</a:t>
              </a:r>
            </a:p>
          </p:txBody>
        </p:sp>
      </p:grpSp>
      <p:sp>
        <p:nvSpPr>
          <p:cNvPr id="31755" name="Rectangle 12"/>
          <p:cNvSpPr>
            <a:spLocks/>
          </p:cNvSpPr>
          <p:nvPr/>
        </p:nvSpPr>
        <p:spPr bwMode="auto">
          <a:xfrm>
            <a:off x="609600" y="152400"/>
            <a:ext cx="8178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 charset="0"/>
                <a:sym typeface="Arial" charset="0"/>
              </a:rPr>
              <a:t>Success Rates for 7 Participating Colleges</a:t>
            </a:r>
          </a:p>
        </p:txBody>
      </p:sp>
      <p:sp>
        <p:nvSpPr>
          <p:cNvPr id="31756" name="Line 13"/>
          <p:cNvSpPr>
            <a:spLocks noChangeShapeType="1"/>
          </p:cNvSpPr>
          <p:nvPr/>
        </p:nvSpPr>
        <p:spPr bwMode="auto">
          <a:xfrm rot="10800000" flipH="1">
            <a:off x="661112" y="1245827"/>
            <a:ext cx="0" cy="44326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31757" name="Group 14"/>
          <p:cNvGrpSpPr>
            <a:grpSpLocks/>
          </p:cNvGrpSpPr>
          <p:nvPr/>
        </p:nvGrpSpPr>
        <p:grpSpPr bwMode="auto">
          <a:xfrm>
            <a:off x="122949" y="1574800"/>
            <a:ext cx="8578850" cy="276225"/>
            <a:chOff x="28" y="0"/>
            <a:chExt cx="5404" cy="174"/>
          </a:xfrm>
        </p:grpSpPr>
        <p:sp>
          <p:nvSpPr>
            <p:cNvPr id="31769" name="Line 15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1770" name="Rectangle 16"/>
            <p:cNvSpPr>
              <a:spLocks/>
            </p:cNvSpPr>
            <p:nvPr/>
          </p:nvSpPr>
          <p:spPr bwMode="auto">
            <a:xfrm>
              <a:off x="28" y="0"/>
              <a:ext cx="2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cs typeface="Arial" charset="0"/>
                  <a:sym typeface="Arial" charset="0"/>
                </a:rPr>
                <a:t>7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5%</a:t>
              </a:r>
            </a:p>
          </p:txBody>
        </p:sp>
      </p:grpSp>
      <p:grpSp>
        <p:nvGrpSpPr>
          <p:cNvPr id="31759" name="Group 18"/>
          <p:cNvGrpSpPr>
            <a:grpSpLocks/>
          </p:cNvGrpSpPr>
          <p:nvPr/>
        </p:nvGrpSpPr>
        <p:grpSpPr bwMode="auto">
          <a:xfrm>
            <a:off x="95962" y="4064000"/>
            <a:ext cx="8643938" cy="276225"/>
            <a:chOff x="-13" y="0"/>
            <a:chExt cx="5445" cy="174"/>
          </a:xfrm>
        </p:grpSpPr>
        <p:sp>
          <p:nvSpPr>
            <p:cNvPr id="31767" name="Line 19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1768" name="Rectangle 20"/>
            <p:cNvSpPr>
              <a:spLocks/>
            </p:cNvSpPr>
            <p:nvPr/>
          </p:nvSpPr>
          <p:spPr bwMode="auto">
            <a:xfrm>
              <a:off x="-13" y="0"/>
              <a:ext cx="2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cs typeface="Arial" charset="0"/>
                  <a:sym typeface="Arial" charset="0"/>
                </a:rPr>
                <a:t>2</a:t>
              </a:r>
              <a:r>
                <a:rPr lang="en-US" sz="18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5%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29400" y="609600"/>
            <a:ext cx="2264103" cy="826532"/>
            <a:chOff x="6096000" y="1066800"/>
            <a:chExt cx="2264103" cy="826532"/>
          </a:xfrm>
        </p:grpSpPr>
        <p:sp>
          <p:nvSpPr>
            <p:cNvPr id="36" name="Rectangle 23"/>
            <p:cNvSpPr>
              <a:spLocks/>
            </p:cNvSpPr>
            <p:nvPr/>
          </p:nvSpPr>
          <p:spPr bwMode="auto">
            <a:xfrm>
              <a:off x="6111242" y="1131425"/>
              <a:ext cx="327332" cy="284163"/>
            </a:xfrm>
            <a:prstGeom prst="rect">
              <a:avLst/>
            </a:prstGeom>
            <a:solidFill>
              <a:srgbClr val="8BBB1E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37" name="Rectangle 17"/>
            <p:cNvSpPr>
              <a:spLocks/>
            </p:cNvSpPr>
            <p:nvPr/>
          </p:nvSpPr>
          <p:spPr bwMode="auto">
            <a:xfrm>
              <a:off x="6096000" y="1600200"/>
              <a:ext cx="327332" cy="269875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00800" y="1066800"/>
              <a:ext cx="1959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comparison cohort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00800" y="1524000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ALP cohort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70699" y="712428"/>
            <a:ext cx="7696200" cy="4638879"/>
            <a:chOff x="1170699" y="712428"/>
            <a:chExt cx="7696200" cy="4638879"/>
          </a:xfrm>
        </p:grpSpPr>
        <p:sp>
          <p:nvSpPr>
            <p:cNvPr id="52" name="Rectangle 17"/>
            <p:cNvSpPr>
              <a:spLocks/>
            </p:cNvSpPr>
            <p:nvPr/>
          </p:nvSpPr>
          <p:spPr bwMode="auto">
            <a:xfrm>
              <a:off x="1170699" y="1550628"/>
              <a:ext cx="533400" cy="3800679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76</a:t>
              </a:r>
              <a:r>
                <a:rPr lang="en-US" sz="18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%</a:t>
              </a:r>
            </a:p>
          </p:txBody>
        </p:sp>
        <p:sp>
          <p:nvSpPr>
            <p:cNvPr id="54" name="Rectangle 17"/>
            <p:cNvSpPr>
              <a:spLocks/>
            </p:cNvSpPr>
            <p:nvPr/>
          </p:nvSpPr>
          <p:spPr bwMode="auto">
            <a:xfrm>
              <a:off x="2313699" y="1093428"/>
              <a:ext cx="533400" cy="4257879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86</a:t>
              </a:r>
              <a:r>
                <a:rPr lang="en-US" sz="18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%</a:t>
              </a:r>
            </a:p>
          </p:txBody>
        </p:sp>
        <p:sp>
          <p:nvSpPr>
            <p:cNvPr id="57" name="Rectangle 17"/>
            <p:cNvSpPr>
              <a:spLocks/>
            </p:cNvSpPr>
            <p:nvPr/>
          </p:nvSpPr>
          <p:spPr bwMode="auto">
            <a:xfrm>
              <a:off x="3532899" y="2007828"/>
              <a:ext cx="533400" cy="3343479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73</a:t>
              </a:r>
              <a:r>
                <a:rPr lang="en-US" sz="18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%</a:t>
              </a:r>
            </a:p>
          </p:txBody>
        </p:sp>
        <p:sp>
          <p:nvSpPr>
            <p:cNvPr id="59" name="Rectangle 17"/>
            <p:cNvSpPr>
              <a:spLocks/>
            </p:cNvSpPr>
            <p:nvPr/>
          </p:nvSpPr>
          <p:spPr bwMode="auto">
            <a:xfrm>
              <a:off x="4675899" y="2312628"/>
              <a:ext cx="533400" cy="3038679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68</a:t>
              </a:r>
              <a:r>
                <a:rPr lang="en-US" sz="18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%</a:t>
              </a:r>
            </a:p>
          </p:txBody>
        </p:sp>
        <p:sp>
          <p:nvSpPr>
            <p:cNvPr id="61" name="Rectangle 17"/>
            <p:cNvSpPr>
              <a:spLocks/>
            </p:cNvSpPr>
            <p:nvPr/>
          </p:nvSpPr>
          <p:spPr bwMode="auto">
            <a:xfrm>
              <a:off x="5895099" y="712428"/>
              <a:ext cx="533400" cy="4638879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94</a:t>
              </a:r>
              <a:r>
                <a:rPr lang="en-US" sz="18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%</a:t>
              </a:r>
            </a:p>
          </p:txBody>
        </p:sp>
        <p:sp>
          <p:nvSpPr>
            <p:cNvPr id="63" name="Rectangle 17"/>
            <p:cNvSpPr>
              <a:spLocks/>
            </p:cNvSpPr>
            <p:nvPr/>
          </p:nvSpPr>
          <p:spPr bwMode="auto">
            <a:xfrm>
              <a:off x="7114299" y="2846028"/>
              <a:ext cx="533400" cy="2505279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51</a:t>
              </a:r>
              <a:r>
                <a:rPr lang="en-US" sz="18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%</a:t>
              </a:r>
            </a:p>
          </p:txBody>
        </p:sp>
        <p:sp>
          <p:nvSpPr>
            <p:cNvPr id="65" name="Rectangle 17"/>
            <p:cNvSpPr>
              <a:spLocks/>
            </p:cNvSpPr>
            <p:nvPr/>
          </p:nvSpPr>
          <p:spPr bwMode="auto">
            <a:xfrm>
              <a:off x="8333499" y="1245828"/>
              <a:ext cx="533400" cy="4105479"/>
            </a:xfrm>
            <a:prstGeom prst="rect">
              <a:avLst/>
            </a:prstGeom>
            <a:solidFill>
              <a:srgbClr val="615CB0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82</a:t>
              </a:r>
              <a:r>
                <a:rPr lang="en-US" sz="1800" dirty="0">
                  <a:solidFill>
                    <a:srgbClr val="FFFFFF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%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3499" y="3150828"/>
            <a:ext cx="7620000" cy="2200479"/>
            <a:chOff x="713499" y="3150828"/>
            <a:chExt cx="7620000" cy="2200479"/>
          </a:xfrm>
        </p:grpSpPr>
        <p:sp>
          <p:nvSpPr>
            <p:cNvPr id="51" name="Rectangle 23"/>
            <p:cNvSpPr>
              <a:spLocks/>
            </p:cNvSpPr>
            <p:nvPr/>
          </p:nvSpPr>
          <p:spPr bwMode="auto">
            <a:xfrm>
              <a:off x="713499" y="3531828"/>
              <a:ext cx="457200" cy="1819479"/>
            </a:xfrm>
            <a:prstGeom prst="rect">
              <a:avLst/>
            </a:prstGeom>
            <a:solidFill>
              <a:srgbClr val="8BBB1E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  <a:ea typeface="ＭＳ Ｐゴシック" charset="-128"/>
                  <a:cs typeface="ＭＳ Ｐゴシック" charset="-128"/>
                  <a:sym typeface="Gill Sans" charset="0"/>
                </a:rPr>
                <a:t>37</a:t>
              </a:r>
              <a:r>
                <a:rPr lang="en-US" sz="1800" dirty="0">
                  <a:solidFill>
                    <a:schemeClr val="bg1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%</a:t>
              </a:r>
            </a:p>
          </p:txBody>
        </p:sp>
        <p:sp>
          <p:nvSpPr>
            <p:cNvPr id="55" name="Rectangle 23"/>
            <p:cNvSpPr>
              <a:spLocks/>
            </p:cNvSpPr>
            <p:nvPr/>
          </p:nvSpPr>
          <p:spPr bwMode="auto">
            <a:xfrm>
              <a:off x="1856499" y="3760428"/>
              <a:ext cx="457200" cy="1590879"/>
            </a:xfrm>
            <a:prstGeom prst="rect">
              <a:avLst/>
            </a:prstGeom>
            <a:solidFill>
              <a:srgbClr val="8BBB1E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  <a:ea typeface="ＭＳ Ｐゴシック" charset="-128"/>
                  <a:cs typeface="ＭＳ Ｐゴシック" charset="-128"/>
                  <a:sym typeface="Gill Sans" charset="0"/>
                </a:rPr>
                <a:t>33</a:t>
              </a:r>
              <a:r>
                <a:rPr lang="en-US" sz="1800" dirty="0">
                  <a:solidFill>
                    <a:schemeClr val="bg1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%</a:t>
              </a:r>
            </a:p>
          </p:txBody>
        </p:sp>
        <p:sp>
          <p:nvSpPr>
            <p:cNvPr id="58" name="Rectangle 23"/>
            <p:cNvSpPr>
              <a:spLocks/>
            </p:cNvSpPr>
            <p:nvPr/>
          </p:nvSpPr>
          <p:spPr bwMode="auto">
            <a:xfrm>
              <a:off x="3075699" y="3455628"/>
              <a:ext cx="457200" cy="1895679"/>
            </a:xfrm>
            <a:prstGeom prst="rect">
              <a:avLst/>
            </a:prstGeom>
            <a:solidFill>
              <a:srgbClr val="8BBB1E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  <a:ea typeface="ＭＳ Ｐゴシック" charset="-128"/>
                  <a:cs typeface="ＭＳ Ｐゴシック" charset="-128"/>
                  <a:sym typeface="Gill Sans" charset="0"/>
                </a:rPr>
                <a:t>3</a:t>
              </a:r>
              <a:r>
                <a:rPr lang="en-US" dirty="0">
                  <a:solidFill>
                    <a:schemeClr val="bg1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8%</a:t>
              </a:r>
              <a:endParaRPr lang="en-US" sz="1800" dirty="0">
                <a:solidFill>
                  <a:schemeClr val="bg1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60" name="Rectangle 23"/>
            <p:cNvSpPr>
              <a:spLocks/>
            </p:cNvSpPr>
            <p:nvPr/>
          </p:nvSpPr>
          <p:spPr bwMode="auto">
            <a:xfrm>
              <a:off x="4218699" y="3150828"/>
              <a:ext cx="457200" cy="2200479"/>
            </a:xfrm>
            <a:prstGeom prst="rect">
              <a:avLst/>
            </a:prstGeom>
            <a:solidFill>
              <a:srgbClr val="8BBB1E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  <a:ea typeface="ＭＳ Ｐゴシック" charset="-128"/>
                  <a:cs typeface="ＭＳ Ｐゴシック" charset="-128"/>
                  <a:sym typeface="Gill Sans" charset="0"/>
                </a:rPr>
                <a:t>48</a:t>
              </a:r>
              <a:r>
                <a:rPr lang="en-US" dirty="0">
                  <a:solidFill>
                    <a:schemeClr val="bg1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%</a:t>
              </a:r>
              <a:endParaRPr lang="en-US" sz="1800" dirty="0">
                <a:solidFill>
                  <a:schemeClr val="bg1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62" name="Rectangle 23"/>
            <p:cNvSpPr>
              <a:spLocks/>
            </p:cNvSpPr>
            <p:nvPr/>
          </p:nvSpPr>
          <p:spPr bwMode="auto">
            <a:xfrm>
              <a:off x="5437899" y="3379428"/>
              <a:ext cx="457200" cy="1971879"/>
            </a:xfrm>
            <a:prstGeom prst="rect">
              <a:avLst/>
            </a:prstGeom>
            <a:solidFill>
              <a:srgbClr val="8BBB1E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  <a:ea typeface="ＭＳ Ｐゴシック" charset="-128"/>
                  <a:cs typeface="ＭＳ Ｐゴシック" charset="-128"/>
                  <a:sym typeface="Gill Sans" charset="0"/>
                </a:rPr>
                <a:t>3</a:t>
              </a:r>
              <a:r>
                <a:rPr lang="en-US" dirty="0">
                  <a:solidFill>
                    <a:schemeClr val="bg1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9%</a:t>
              </a:r>
              <a:endParaRPr lang="en-US" sz="1800" dirty="0">
                <a:solidFill>
                  <a:schemeClr val="bg1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64" name="Rectangle 23"/>
            <p:cNvSpPr>
              <a:spLocks/>
            </p:cNvSpPr>
            <p:nvPr/>
          </p:nvSpPr>
          <p:spPr bwMode="auto">
            <a:xfrm>
              <a:off x="6657099" y="3684228"/>
              <a:ext cx="457200" cy="1667079"/>
            </a:xfrm>
            <a:prstGeom prst="rect">
              <a:avLst/>
            </a:prstGeom>
            <a:solidFill>
              <a:srgbClr val="8BBB1E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  <a:ea typeface="ＭＳ Ｐゴシック" charset="-128"/>
                  <a:cs typeface="ＭＳ Ｐゴシック" charset="-128"/>
                  <a:sym typeface="Gill Sans" charset="0"/>
                </a:rPr>
                <a:t>35</a:t>
              </a:r>
              <a:r>
                <a:rPr lang="en-US" dirty="0">
                  <a:solidFill>
                    <a:schemeClr val="bg1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%</a:t>
              </a:r>
              <a:endParaRPr lang="en-US" sz="1800" dirty="0">
                <a:solidFill>
                  <a:schemeClr val="bg1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  <p:sp>
          <p:nvSpPr>
            <p:cNvPr id="68" name="Rectangle 23"/>
            <p:cNvSpPr>
              <a:spLocks/>
            </p:cNvSpPr>
            <p:nvPr/>
          </p:nvSpPr>
          <p:spPr bwMode="auto">
            <a:xfrm>
              <a:off x="7876299" y="3227028"/>
              <a:ext cx="457200" cy="2124279"/>
            </a:xfrm>
            <a:prstGeom prst="rect">
              <a:avLst/>
            </a:prstGeom>
            <a:solidFill>
              <a:srgbClr val="8BBB1E"/>
            </a:solidFill>
            <a:ln w="9525" cap="flat">
              <a:solidFill>
                <a:srgbClr val="8FB2C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  <a:ea typeface="ＭＳ Ｐゴシック" charset="-128"/>
                  <a:cs typeface="ＭＳ Ｐゴシック" charset="-128"/>
                  <a:sym typeface="Gill Sans" charset="0"/>
                </a:rPr>
                <a:t>47</a:t>
              </a:r>
              <a:r>
                <a:rPr lang="en-US" dirty="0">
                  <a:solidFill>
                    <a:schemeClr val="bg1"/>
                  </a:solidFill>
                  <a:latin typeface="Gill Sans" charset="0"/>
                  <a:ea typeface="ＭＳ Ｐゴシック" charset="-128"/>
                  <a:cs typeface="ＭＳ Ｐゴシック" charset="-128"/>
                  <a:sym typeface="Gill Sans" charset="0"/>
                </a:rPr>
                <a:t>%</a:t>
              </a:r>
              <a:endParaRPr lang="en-US" sz="1800" dirty="0">
                <a:solidFill>
                  <a:schemeClr val="bg1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endParaRPr>
            </a:p>
          </p:txBody>
        </p:sp>
      </p:grpSp>
      <p:sp>
        <p:nvSpPr>
          <p:cNvPr id="31764" name="Line 27"/>
          <p:cNvSpPr>
            <a:spLocks noChangeShapeType="1"/>
          </p:cNvSpPr>
          <p:nvPr/>
        </p:nvSpPr>
        <p:spPr bwMode="auto">
          <a:xfrm>
            <a:off x="256299" y="5360628"/>
            <a:ext cx="8382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5518" y="5334000"/>
            <a:ext cx="10947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</a:t>
            </a:r>
          </a:p>
          <a:p>
            <a:pPr algn="ctr"/>
            <a:r>
              <a:rPr lang="en-US" sz="2000" dirty="0"/>
              <a:t>5-10000</a:t>
            </a:r>
          </a:p>
          <a:p>
            <a:pPr algn="ctr"/>
            <a:r>
              <a:rPr lang="en-US" sz="2000" dirty="0"/>
              <a:t>suburbs</a:t>
            </a:r>
          </a:p>
          <a:p>
            <a:pPr algn="ctr"/>
            <a:r>
              <a:rPr lang="en-US" sz="2000" dirty="0"/>
              <a:t>Midwest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52695" y="5334000"/>
            <a:ext cx="11731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</a:t>
            </a:r>
          </a:p>
          <a:p>
            <a:pPr algn="ctr"/>
            <a:r>
              <a:rPr lang="en-US" sz="2000" dirty="0"/>
              <a:t>10-20000</a:t>
            </a:r>
          </a:p>
          <a:p>
            <a:pPr algn="ctr"/>
            <a:r>
              <a:rPr lang="en-US" sz="2000" dirty="0"/>
              <a:t>suburbs</a:t>
            </a:r>
          </a:p>
          <a:p>
            <a:pPr algn="ctr"/>
            <a:r>
              <a:rPr lang="en-US" sz="2000" dirty="0"/>
              <a:t>Midwest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58269" y="5334000"/>
            <a:ext cx="12903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</a:t>
            </a:r>
          </a:p>
          <a:p>
            <a:pPr algn="ctr"/>
            <a:r>
              <a:rPr lang="en-US" sz="2000" dirty="0"/>
              <a:t>20000+</a:t>
            </a:r>
          </a:p>
          <a:p>
            <a:pPr algn="ctr"/>
            <a:r>
              <a:rPr lang="en-US" sz="2000" dirty="0"/>
              <a:t>urban</a:t>
            </a:r>
          </a:p>
          <a:p>
            <a:pPr algn="ctr"/>
            <a:r>
              <a:rPr lang="en-US" sz="2000" dirty="0"/>
              <a:t>Southwest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081062" y="5334000"/>
            <a:ext cx="13276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</a:t>
            </a:r>
          </a:p>
          <a:p>
            <a:pPr algn="ctr"/>
            <a:r>
              <a:rPr lang="en-US" sz="2000" dirty="0"/>
              <a:t>&lt;5000</a:t>
            </a:r>
          </a:p>
          <a:p>
            <a:pPr algn="ctr"/>
            <a:r>
              <a:rPr lang="en-US" sz="2000" dirty="0"/>
              <a:t>small town</a:t>
            </a:r>
          </a:p>
          <a:p>
            <a:pPr algn="ctr"/>
            <a:r>
              <a:rPr lang="en-US" sz="2000" dirty="0"/>
              <a:t>Midwest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341175" y="5334000"/>
            <a:ext cx="12298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</a:t>
            </a:r>
          </a:p>
          <a:p>
            <a:pPr algn="ctr"/>
            <a:r>
              <a:rPr lang="en-US" sz="2000" dirty="0"/>
              <a:t>&lt;5000</a:t>
            </a:r>
          </a:p>
          <a:p>
            <a:pPr algn="ctr"/>
            <a:r>
              <a:rPr lang="en-US" sz="2000" dirty="0"/>
              <a:t>suburbs</a:t>
            </a:r>
          </a:p>
          <a:p>
            <a:pPr algn="ctr"/>
            <a:r>
              <a:rPr lang="en-US" sz="2000" dirty="0"/>
              <a:t>Southeast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503480" y="5334000"/>
            <a:ext cx="12298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</a:t>
            </a:r>
          </a:p>
          <a:p>
            <a:pPr algn="ctr"/>
            <a:r>
              <a:rPr lang="en-US" sz="2000" dirty="0"/>
              <a:t>&lt;5000</a:t>
            </a:r>
          </a:p>
          <a:p>
            <a:pPr algn="ctr"/>
            <a:r>
              <a:rPr lang="en-US" sz="2000" dirty="0"/>
              <a:t>rural</a:t>
            </a:r>
          </a:p>
          <a:p>
            <a:pPr algn="ctr"/>
            <a:r>
              <a:rPr lang="en-US" sz="2000" dirty="0"/>
              <a:t>Southeast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665786" y="5334000"/>
            <a:ext cx="14782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G</a:t>
            </a:r>
          </a:p>
          <a:p>
            <a:pPr algn="ctr"/>
            <a:r>
              <a:rPr lang="en-US" sz="2000" dirty="0"/>
              <a:t>5-10000</a:t>
            </a:r>
          </a:p>
          <a:p>
            <a:pPr algn="ctr"/>
            <a:r>
              <a:rPr lang="en-US" sz="2000" dirty="0"/>
              <a:t>small town</a:t>
            </a:r>
          </a:p>
          <a:p>
            <a:pPr algn="ctr"/>
            <a:r>
              <a:rPr lang="en-US" sz="2000" dirty="0"/>
              <a:t>Mid-Atlantic</a:t>
            </a:r>
          </a:p>
        </p:txBody>
      </p:sp>
    </p:spTree>
    <p:extLst>
      <p:ext uri="{BB962C8B-B14F-4D97-AF65-F5344CB8AC3E}">
        <p14:creationId xmlns:p14="http://schemas.microsoft.com/office/powerpoint/2010/main" val="254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V="1">
            <a:off x="3454400" y="2451100"/>
            <a:ext cx="0" cy="32004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2603500" y="2425700"/>
            <a:ext cx="0" cy="32004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4292600" y="2438400"/>
            <a:ext cx="0" cy="32004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3" name="Chart 82"/>
          <p:cNvGraphicFramePr/>
          <p:nvPr>
            <p:extLst/>
          </p:nvPr>
        </p:nvGraphicFramePr>
        <p:xfrm>
          <a:off x="92660" y="1638300"/>
          <a:ext cx="8826500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" name="Title 1"/>
          <p:cNvSpPr txBox="1">
            <a:spLocks/>
          </p:cNvSpPr>
          <p:nvPr/>
        </p:nvSpPr>
        <p:spPr>
          <a:xfrm>
            <a:off x="0" y="355959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500"/>
          </a:bodyPr>
          <a:lstStyle>
            <a:lvl1pPr algn="l" defTabSz="45713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Avenir Book"/>
                <a:cs typeface="Avenir Book"/>
              </a:rPr>
              <a:t>Results from Statewide Adoptions</a:t>
            </a: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5143500" y="2463800"/>
            <a:ext cx="0" cy="32004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5994400" y="2413000"/>
            <a:ext cx="0" cy="32004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6832600" y="2400300"/>
            <a:ext cx="0" cy="32004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7683500" y="2425700"/>
            <a:ext cx="0" cy="32004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8521700" y="2400300"/>
            <a:ext cx="0" cy="32004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752600" y="2743200"/>
            <a:ext cx="5448300" cy="292100"/>
          </a:xfrm>
          <a:prstGeom prst="rect">
            <a:avLst/>
          </a:prstGeom>
          <a:solidFill>
            <a:srgbClr val="816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765300" y="3429000"/>
            <a:ext cx="6032500" cy="266700"/>
          </a:xfrm>
          <a:prstGeom prst="rect">
            <a:avLst/>
          </a:prstGeom>
          <a:solidFill>
            <a:srgbClr val="816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1765300" y="4102100"/>
            <a:ext cx="4699000" cy="254000"/>
          </a:xfrm>
          <a:prstGeom prst="rect">
            <a:avLst/>
          </a:prstGeom>
          <a:solidFill>
            <a:srgbClr val="816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778000" y="4762500"/>
            <a:ext cx="5461000" cy="228600"/>
          </a:xfrm>
          <a:prstGeom prst="rect">
            <a:avLst/>
          </a:prstGeom>
          <a:solidFill>
            <a:srgbClr val="816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1778000" y="5448300"/>
            <a:ext cx="5791200" cy="241300"/>
          </a:xfrm>
          <a:prstGeom prst="rect">
            <a:avLst/>
          </a:prstGeom>
          <a:solidFill>
            <a:srgbClr val="816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797800" y="1460500"/>
            <a:ext cx="723900" cy="3556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97800" y="1904641"/>
            <a:ext cx="723900" cy="355600"/>
          </a:xfrm>
          <a:prstGeom prst="rect">
            <a:avLst/>
          </a:prstGeom>
          <a:solidFill>
            <a:srgbClr val="816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14900" y="1485384"/>
            <a:ext cx="294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Standalone Developmental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14900" y="1879443"/>
            <a:ext cx="294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Co-Requisite</a:t>
            </a:r>
          </a:p>
        </p:txBody>
      </p:sp>
    </p:spTree>
    <p:extLst>
      <p:ext uri="{BB962C8B-B14F-4D97-AF65-F5344CB8AC3E}">
        <p14:creationId xmlns:p14="http://schemas.microsoft.com/office/powerpoint/2010/main" val="213084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Picture 29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6858000" cy="5029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82657" y="1285875"/>
            <a:ext cx="5924938" cy="5103257"/>
            <a:chOff x="1182657" y="1285875"/>
            <a:chExt cx="5924938" cy="5103257"/>
          </a:xfrm>
        </p:grpSpPr>
        <p:grpSp>
          <p:nvGrpSpPr>
            <p:cNvPr id="2" name="Group 1"/>
            <p:cNvGrpSpPr/>
            <p:nvPr/>
          </p:nvGrpSpPr>
          <p:grpSpPr>
            <a:xfrm>
              <a:off x="1264606" y="1285875"/>
              <a:ext cx="5842989" cy="4117400"/>
              <a:chOff x="1264606" y="1285875"/>
              <a:chExt cx="5842989" cy="4117400"/>
            </a:xfrm>
          </p:grpSpPr>
          <p:sp>
            <p:nvSpPr>
              <p:cNvPr id="158" name="Oval 157"/>
              <p:cNvSpPr/>
              <p:nvPr/>
            </p:nvSpPr>
            <p:spPr>
              <a:xfrm>
                <a:off x="6427284" y="2493227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5429250" y="19431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6526282" y="2534848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3429000" y="29146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5000781" y="3266114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5029200" y="33718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4743450" y="33718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4572000" y="36004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4572000" y="33147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4857750" y="34290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6808900" y="1983557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5794513" y="3761338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6781660" y="2342672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5314950" y="20574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6674087" y="2196856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1828800" y="13716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4857750" y="34861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6708053" y="2146671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6002202" y="2882944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6544946" y="2607071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2343150" y="21717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6150931" y="284806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6759170" y="2258974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3886200" y="30289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5915053" y="2328933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4599137" y="1743275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5715000" y="35433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5200650" y="24003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6457950" y="18859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6203369" y="3860337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4570382" y="3466567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2171700" y="21717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5829300" y="25717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971800" y="27432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115050" y="23431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086100" y="28575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143250" y="29146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457950" y="25717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6743700" y="16002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684682" y="3580867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171950" y="29718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743700" y="23431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486400" y="22288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914900" y="36004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981855" y="2590419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200650" y="25146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197164" y="4080431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096155" y="2704719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457450" y="15430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829300" y="41148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143250" y="27432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314700" y="26860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00300" y="34861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881120" y="2029003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772150" y="28575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829300" y="36576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707526" y="2243237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200650" y="17145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5372100" y="21717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229350" y="34290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886450" y="35433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6515100" y="24574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736084" y="5346125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143500" y="26860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635129" y="2274296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943100" y="14859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400550" y="40005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143500" y="38290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915150" y="19431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5429250" y="26289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543550" y="21145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657850" y="21145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286500" y="25717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371850" y="50863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6770921" y="210533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704484" y="207946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5367350" y="2304898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200400" y="29718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456028" y="2141099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3394340" y="5120321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6515100" y="21717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543050" y="18288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371975" y="39433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6868258" y="2127088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600700" y="24574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650430" y="2216918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143500" y="24003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715000" y="25717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474958" y="3218119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514600" y="36004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4914900" y="29718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5543550" y="20574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314700" y="30861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5657850" y="20002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000750" y="27432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5597337" y="3005999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5486400" y="18288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4629150" y="33718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6858000" y="19431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086100" y="34861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200400" y="36004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4629150" y="16573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857750" y="33147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5486400" y="19431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829300" y="24574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029200" y="18859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972300" y="18288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829300" y="34290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4686300" y="16002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2286000" y="17716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6572250" y="22860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771900" y="38862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086100" y="26860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115050" y="25717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5715000" y="24003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6915150" y="18288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4686300" y="33147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600700" y="21717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6526282" y="1914525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2914650" y="30289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743450" y="34861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163035" y="2997891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6400800" y="22860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4857750" y="36004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2628900" y="37147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3143250" y="30289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2571750" y="33718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5029200" y="25717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086100" y="31432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798982" y="3695167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6572250" y="28003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3257550" y="28575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5829300" y="26860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4686300" y="34861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5200650" y="28003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4457700" y="17145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2514600" y="27432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1535527" y="3341763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1600200" y="13716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5704217" y="2731724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4659522" y="373793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4914900" y="37147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4800600" y="36004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6057900" y="28575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5457184" y="2313919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5029200" y="29146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6885933" y="1881668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4857750" y="28003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6662124" y="17145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6725498" y="1898822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4286250" y="41148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6623088" y="2525413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6915150" y="20002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3486150" y="28003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4286250" y="34290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6824726" y="2038502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4811383" y="3520121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4972050" y="34861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4914900" y="33718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4743450" y="36576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4800600" y="33147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2457450" y="51435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4796081" y="3443615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4057650" y="25146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3314700" y="37147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5943600" y="25146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6534227" y="2381174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5200650" y="29718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5570097" y="2274296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3886200" y="40005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5313794" y="3108823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5342421" y="1958173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6201496" y="2600067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3418112" y="5070252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1485900" y="14287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6343650" y="35433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614087" y="3137398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1976909" y="1830882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1614087" y="1954181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1264606" y="2836454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1478377" y="2825794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1729880" y="3507559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1595886" y="3398384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1844180" y="3621859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06952" y="1285875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2457450" y="22860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2571750" y="208058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2311269" y="3704188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2887804" y="3803831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3436214" y="3386465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2935490" y="2227443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3642129" y="2201824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4000500" y="31432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4429125" y="2996258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4089999" y="3512297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4074512" y="3704188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4283504" y="450041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4089999" y="4292961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4548824" y="4200725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4000500" y="41148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5001247" y="4286351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4782808" y="40005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4645145" y="3652205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4457700" y="2806093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4572000" y="2920393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5086350" y="3171825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4686300" y="3034693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4673720" y="2714625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4911779" y="2863088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4827723" y="2876635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4587995" y="319348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4905337" y="2408324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4570382" y="2436899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4323286" y="2109155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4486275" y="15430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4454039" y="1904409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4568339" y="2018709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4894978" y="199547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5009278" y="210977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5797055" y="2525162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5257800" y="39433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5114925" y="3972868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5229225" y="4087168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5389892" y="4019626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5567694" y="3771671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5943600" y="37719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6057900" y="38862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5950848" y="3652205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6065148" y="3766505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6220185" y="3747184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6044997" y="3602324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5800725" y="3909494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5943600" y="35433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6057900" y="365760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6134460" y="3959705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5835752" y="3600119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6228610" y="2650331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6704503" y="2543175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6229350" y="24574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6643690" y="2305749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6720088" y="2425277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6742346" y="2293638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6691513" y="2374634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6158555" y="2000250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6236231" y="2018709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6315407" y="1982756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6753152" y="2045854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6803828" y="2165381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6656060" y="2034368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6710747" y="1998915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6741016" y="1985803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6864035" y="1976745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6988061" y="1939298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7050445" y="1870247"/>
                <a:ext cx="57150" cy="571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3829050" y="6019800"/>
              <a:ext cx="1284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302 </a:t>
              </a:r>
              <a:r>
                <a:rPr lang="en-US" dirty="0"/>
                <a:t>schools</a:t>
              </a:r>
            </a:p>
          </p:txBody>
        </p:sp>
        <p:sp>
          <p:nvSpPr>
            <p:cNvPr id="286" name="Oval 285"/>
            <p:cNvSpPr/>
            <p:nvPr/>
          </p:nvSpPr>
          <p:spPr>
            <a:xfrm>
              <a:off x="5468608" y="3501972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288" name="Oval 287"/>
            <p:cNvSpPr/>
            <p:nvPr/>
          </p:nvSpPr>
          <p:spPr>
            <a:xfrm>
              <a:off x="4930737" y="3294689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1359724" y="3044597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1182657" y="2508722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3186033" y="2664221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2939641" y="2882944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6467475" y="2626568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6341373" y="4411112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02" name="Oval 301"/>
            <p:cNvSpPr/>
            <p:nvPr/>
          </p:nvSpPr>
          <p:spPr>
            <a:xfrm>
              <a:off x="5930210" y="3891741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03" name="Oval 302"/>
            <p:cNvSpPr/>
            <p:nvPr/>
          </p:nvSpPr>
          <p:spPr>
            <a:xfrm>
              <a:off x="3383095" y="5023804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3194081" y="4966509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4773637" y="2373409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07" name="Oval 306"/>
            <p:cNvSpPr/>
            <p:nvPr/>
          </p:nvSpPr>
          <p:spPr>
            <a:xfrm>
              <a:off x="4371975" y="2365987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4722782" y="2589299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5084996" y="2354797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5051882" y="2454747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5229225" y="2685107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4947145" y="2516477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5125801" y="2465474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4936826" y="2707566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5407981" y="2825794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4312079" y="3128810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3850101" y="2858359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5849777" y="2925355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19" name="Oval 318"/>
            <p:cNvSpPr/>
            <p:nvPr/>
          </p:nvSpPr>
          <p:spPr>
            <a:xfrm>
              <a:off x="6481425" y="2500278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4994732" y="3056268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4701764" y="2839951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2569747" y="1860731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6749992" y="2204511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6760827" y="2408324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6745469" y="2473498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6715124" y="2184723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6792148" y="2304898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6667712" y="2257238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6678951" y="2425277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6686550" y="1806661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6435558" y="2028825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6923720" y="2098513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4171950" y="3416098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6487628" y="2289454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6294194" y="2306346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4471771" y="3813493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3743325" y="3495142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1981200" y="1524000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1605377" y="1517507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5123809" y="2258974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5135329" y="2039757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>
              <a:off x="4723528" y="2031192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6065148" y="2613599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44" name="Oval 343"/>
            <p:cNvSpPr/>
            <p:nvPr/>
          </p:nvSpPr>
          <p:spPr>
            <a:xfrm>
              <a:off x="6154563" y="2753791"/>
              <a:ext cx="57150" cy="571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020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0500" y="1371600"/>
            <a:ext cx="8763000" cy="4968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0" indent="-519113">
              <a:spcAft>
                <a:spcPts val="1100"/>
              </a:spcAft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Students are in credit-level course.</a:t>
            </a:r>
          </a:p>
          <a:p>
            <a:pPr marL="692150" indent="-519113">
              <a:spcAft>
                <a:spcPts val="1100"/>
              </a:spcAft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Students are supported as they take credit-level course.</a:t>
            </a:r>
          </a:p>
          <a:p>
            <a:pPr marL="692150" indent="-519113">
              <a:spcAft>
                <a:spcPts val="1100"/>
              </a:spcAft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Attrition points are reduced.</a:t>
            </a:r>
          </a:p>
          <a:p>
            <a:pPr marL="692150" indent="-519113">
              <a:spcAft>
                <a:spcPts val="1100"/>
              </a:spcAft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Developmental students are in a class with stronger role models.</a:t>
            </a:r>
          </a:p>
          <a:p>
            <a:pPr marL="692150" indent="-519113">
              <a:spcAft>
                <a:spcPts val="1100"/>
              </a:spcAft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Developmental students are in a cohort that spends extended time together.</a:t>
            </a:r>
          </a:p>
          <a:p>
            <a:pPr marL="692150" indent="-519113">
              <a:spcAft>
                <a:spcPts val="1100"/>
              </a:spcAft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Class size is small (12 max).</a:t>
            </a:r>
          </a:p>
          <a:p>
            <a:pPr marL="692150" indent="-519113">
              <a:spcAft>
                <a:spcPts val="1100"/>
              </a:spcAft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The two courses are coordinated.</a:t>
            </a:r>
          </a:p>
          <a:p>
            <a:pPr marL="692150" indent="-519113">
              <a:spcAft>
                <a:spcPts val="1100"/>
              </a:spcAft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The instructor employs a pedagogy designed for the co-requisite model.</a:t>
            </a:r>
          </a:p>
          <a:p>
            <a:pPr marL="692150" indent="-519113">
              <a:spcAft>
                <a:spcPts val="1100"/>
              </a:spcAft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Reading and writing are integrated.</a:t>
            </a:r>
          </a:p>
          <a:p>
            <a:pPr marL="692150" indent="-682625">
              <a:spcAft>
                <a:spcPts val="1100"/>
              </a:spcAft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Non-cognitive issues are addressed.</a:t>
            </a:r>
          </a:p>
          <a:p>
            <a:pPr marL="692150" indent="-682625">
              <a:spcAft>
                <a:spcPts val="1100"/>
              </a:spcAft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The model provides time for individual attention.</a:t>
            </a:r>
          </a:p>
          <a:p>
            <a:pPr marL="692150" indent="-692150">
              <a:spcAft>
                <a:spcPts val="1100"/>
              </a:spcAft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The model is scalable.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0" y="3810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Critical Features of a Co-</a:t>
            </a:r>
            <a:r>
              <a:rPr lang="en-US" sz="3200" dirty="0" err="1">
                <a:cs typeface="Arial" charset="0"/>
                <a:sym typeface="Arial" charset="0"/>
              </a:rPr>
              <a:t>Req</a:t>
            </a:r>
            <a:r>
              <a:rPr lang="en-US" sz="3200" dirty="0">
                <a:cs typeface="Arial" charset="0"/>
                <a:sym typeface="Arial" charset="0"/>
              </a:rPr>
              <a:t> Model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14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7391400" cy="509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is the problem?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is ALP?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results has ALP produced?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 What are other co-</a:t>
            </a:r>
            <a:r>
              <a:rPr lang="en-US" sz="3200" dirty="0" err="1">
                <a:cs typeface="Arial" charset="0"/>
                <a:sym typeface="Arial" charset="0"/>
              </a:rPr>
              <a:t>req</a:t>
            </a:r>
            <a:r>
              <a:rPr lang="en-US" sz="3200" dirty="0">
                <a:cs typeface="Arial" charset="0"/>
                <a:sym typeface="Arial" charset="0"/>
              </a:rPr>
              <a:t> options?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about the cost?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about scaling up?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to do about pedagogy and faculty development</a:t>
            </a: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1943100" y="2743200"/>
            <a:ext cx="5486400" cy="533400"/>
          </a:xfrm>
          <a:prstGeom prst="rect">
            <a:avLst/>
          </a:prstGeom>
          <a:solidFill>
            <a:srgbClr val="615CB0">
              <a:alpha val="49803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Overview of Presentation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81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2222 L -0.00139 0.11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What is a Co-Requisite Model?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95400" y="-5715000"/>
            <a:ext cx="5738780" cy="4864512"/>
            <a:chOff x="1577913" y="970569"/>
            <a:chExt cx="5738780" cy="4864512"/>
          </a:xfrm>
        </p:grpSpPr>
        <p:pic>
          <p:nvPicPr>
            <p:cNvPr id="3" name="Picture 2" descr="LS00938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00000">
              <a:off x="1577913" y="970569"/>
              <a:ext cx="5738780" cy="486451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667000" y="2286000"/>
              <a:ext cx="40592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</a:rPr>
                <a:t>Co-Requisite Models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38200" y="4038600"/>
            <a:ext cx="8001000" cy="1676400"/>
            <a:chOff x="1524000" y="4038600"/>
            <a:chExt cx="8090476" cy="1676400"/>
          </a:xfrm>
        </p:grpSpPr>
        <p:sp>
          <p:nvSpPr>
            <p:cNvPr id="7" name="Rectangle 6"/>
            <p:cNvSpPr/>
            <p:nvPr/>
          </p:nvSpPr>
          <p:spPr>
            <a:xfrm>
              <a:off x="4914295" y="4038600"/>
              <a:ext cx="381000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0" y="4114800"/>
              <a:ext cx="809047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Developmental programs in which the developmental course is a co-requisite, not a pre-requisite, to the credit-level course.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768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308E-6 -4.00649E-6 L 0.01668 0.94598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6" name="Group 20"/>
          <p:cNvGrpSpPr>
            <a:grpSpLocks/>
          </p:cNvGrpSpPr>
          <p:nvPr/>
        </p:nvGrpSpPr>
        <p:grpSpPr bwMode="auto">
          <a:xfrm>
            <a:off x="4572000" y="1295400"/>
            <a:ext cx="4376738" cy="3709988"/>
            <a:chOff x="0" y="0"/>
            <a:chExt cx="2757" cy="2337"/>
          </a:xfrm>
        </p:grpSpPr>
        <p:sp>
          <p:nvSpPr>
            <p:cNvPr id="9225" name="Line 9"/>
            <p:cNvSpPr>
              <a:spLocks noChangeShapeType="1"/>
            </p:cNvSpPr>
            <p:nvPr/>
          </p:nvSpPr>
          <p:spPr bwMode="auto">
            <a:xfrm flipH="1">
              <a:off x="587" y="25"/>
              <a:ext cx="5" cy="231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7999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226" name="Line 10"/>
            <p:cNvSpPr>
              <a:spLocks noChangeShapeType="1"/>
            </p:cNvSpPr>
            <p:nvPr/>
          </p:nvSpPr>
          <p:spPr bwMode="auto">
            <a:xfrm flipH="1">
              <a:off x="447" y="2232"/>
              <a:ext cx="2310" cy="9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7999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 flipH="1">
              <a:off x="447" y="119"/>
              <a:ext cx="2310" cy="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7999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 flipH="1">
              <a:off x="447" y="647"/>
              <a:ext cx="2310" cy="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7999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229" name="Line 13"/>
            <p:cNvSpPr>
              <a:spLocks noChangeShapeType="1"/>
            </p:cNvSpPr>
            <p:nvPr/>
          </p:nvSpPr>
          <p:spPr bwMode="auto">
            <a:xfrm flipH="1">
              <a:off x="447" y="1175"/>
              <a:ext cx="2310" cy="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7999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 flipH="1">
              <a:off x="447" y="1704"/>
              <a:ext cx="2310" cy="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7999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231" name="Rectangle 15"/>
            <p:cNvSpPr>
              <a:spLocks/>
            </p:cNvSpPr>
            <p:nvPr/>
          </p:nvSpPr>
          <p:spPr bwMode="auto">
            <a:xfrm>
              <a:off x="0" y="0"/>
              <a:ext cx="42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100%</a:t>
              </a:r>
            </a:p>
          </p:txBody>
        </p:sp>
        <p:sp>
          <p:nvSpPr>
            <p:cNvPr id="9232" name="Rectangle 16"/>
            <p:cNvSpPr>
              <a:spLocks/>
            </p:cNvSpPr>
            <p:nvPr/>
          </p:nvSpPr>
          <p:spPr bwMode="auto">
            <a:xfrm>
              <a:off x="80" y="526"/>
              <a:ext cx="34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75%</a:t>
              </a:r>
            </a:p>
          </p:txBody>
        </p:sp>
        <p:sp>
          <p:nvSpPr>
            <p:cNvPr id="9233" name="Rectangle 17"/>
            <p:cNvSpPr>
              <a:spLocks/>
            </p:cNvSpPr>
            <p:nvPr/>
          </p:nvSpPr>
          <p:spPr bwMode="auto">
            <a:xfrm>
              <a:off x="80" y="1052"/>
              <a:ext cx="34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50%</a:t>
              </a:r>
            </a:p>
          </p:txBody>
        </p:sp>
        <p:sp>
          <p:nvSpPr>
            <p:cNvPr id="9234" name="Rectangle 18"/>
            <p:cNvSpPr>
              <a:spLocks/>
            </p:cNvSpPr>
            <p:nvPr/>
          </p:nvSpPr>
          <p:spPr bwMode="auto">
            <a:xfrm>
              <a:off x="80" y="1578"/>
              <a:ext cx="34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25%</a:t>
              </a:r>
            </a:p>
          </p:txBody>
        </p:sp>
        <p:sp>
          <p:nvSpPr>
            <p:cNvPr id="9235" name="Rectangle 19"/>
            <p:cNvSpPr>
              <a:spLocks/>
            </p:cNvSpPr>
            <p:nvPr/>
          </p:nvSpPr>
          <p:spPr bwMode="auto">
            <a:xfrm>
              <a:off x="161" y="2104"/>
              <a:ext cx="26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0%</a:t>
              </a:r>
            </a:p>
          </p:txBody>
        </p:sp>
      </p:grpSp>
      <p:sp>
        <p:nvSpPr>
          <p:cNvPr id="9237" name="Rectangle 21"/>
          <p:cNvSpPr>
            <a:spLocks/>
          </p:cNvSpPr>
          <p:nvPr/>
        </p:nvSpPr>
        <p:spPr bwMode="auto">
          <a:xfrm>
            <a:off x="1371600" y="5029200"/>
            <a:ext cx="2911053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Success rates for students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who took ENG 052 in 88-89</a:t>
            </a:r>
          </a:p>
          <a:p>
            <a:pPr algn="l"/>
            <a:r>
              <a:rPr lang="en-US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N = 863</a:t>
            </a: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grpSp>
        <p:nvGrpSpPr>
          <p:cNvPr id="9250" name="Group 34"/>
          <p:cNvGrpSpPr>
            <a:grpSpLocks/>
          </p:cNvGrpSpPr>
          <p:nvPr/>
        </p:nvGrpSpPr>
        <p:grpSpPr bwMode="auto">
          <a:xfrm>
            <a:off x="0" y="1295400"/>
            <a:ext cx="4376738" cy="3709988"/>
            <a:chOff x="0" y="0"/>
            <a:chExt cx="2757" cy="2337"/>
          </a:xfrm>
        </p:grpSpPr>
        <p:sp>
          <p:nvSpPr>
            <p:cNvPr id="9239" name="Line 23"/>
            <p:cNvSpPr>
              <a:spLocks noChangeShapeType="1"/>
            </p:cNvSpPr>
            <p:nvPr/>
          </p:nvSpPr>
          <p:spPr bwMode="auto">
            <a:xfrm flipH="1">
              <a:off x="587" y="25"/>
              <a:ext cx="5" cy="231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7999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241" name="Line 25"/>
            <p:cNvSpPr>
              <a:spLocks noChangeShapeType="1"/>
            </p:cNvSpPr>
            <p:nvPr/>
          </p:nvSpPr>
          <p:spPr bwMode="auto">
            <a:xfrm flipH="1">
              <a:off x="448" y="119"/>
              <a:ext cx="2309" cy="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7999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242" name="Line 26"/>
            <p:cNvSpPr>
              <a:spLocks noChangeShapeType="1"/>
            </p:cNvSpPr>
            <p:nvPr/>
          </p:nvSpPr>
          <p:spPr bwMode="auto">
            <a:xfrm flipH="1">
              <a:off x="448" y="647"/>
              <a:ext cx="2309" cy="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7999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243" name="Line 27"/>
            <p:cNvSpPr>
              <a:spLocks noChangeShapeType="1"/>
            </p:cNvSpPr>
            <p:nvPr/>
          </p:nvSpPr>
          <p:spPr bwMode="auto">
            <a:xfrm flipH="1">
              <a:off x="448" y="1175"/>
              <a:ext cx="2309" cy="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7999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244" name="Line 28"/>
            <p:cNvSpPr>
              <a:spLocks noChangeShapeType="1"/>
            </p:cNvSpPr>
            <p:nvPr/>
          </p:nvSpPr>
          <p:spPr bwMode="auto">
            <a:xfrm flipH="1">
              <a:off x="448" y="1704"/>
              <a:ext cx="2309" cy="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7999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245" name="Rectangle 29"/>
            <p:cNvSpPr>
              <a:spLocks/>
            </p:cNvSpPr>
            <p:nvPr/>
          </p:nvSpPr>
          <p:spPr bwMode="auto">
            <a:xfrm>
              <a:off x="0" y="0"/>
              <a:ext cx="42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100%</a:t>
              </a:r>
            </a:p>
          </p:txBody>
        </p:sp>
        <p:sp>
          <p:nvSpPr>
            <p:cNvPr id="9246" name="Rectangle 30"/>
            <p:cNvSpPr>
              <a:spLocks/>
            </p:cNvSpPr>
            <p:nvPr/>
          </p:nvSpPr>
          <p:spPr bwMode="auto">
            <a:xfrm>
              <a:off x="79" y="526"/>
              <a:ext cx="345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75%</a:t>
              </a:r>
            </a:p>
          </p:txBody>
        </p:sp>
        <p:sp>
          <p:nvSpPr>
            <p:cNvPr id="9247" name="Rectangle 31"/>
            <p:cNvSpPr>
              <a:spLocks/>
            </p:cNvSpPr>
            <p:nvPr/>
          </p:nvSpPr>
          <p:spPr bwMode="auto">
            <a:xfrm>
              <a:off x="79" y="1052"/>
              <a:ext cx="345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50%</a:t>
              </a:r>
            </a:p>
          </p:txBody>
        </p:sp>
        <p:sp>
          <p:nvSpPr>
            <p:cNvPr id="9248" name="Rectangle 32"/>
            <p:cNvSpPr>
              <a:spLocks/>
            </p:cNvSpPr>
            <p:nvPr/>
          </p:nvSpPr>
          <p:spPr bwMode="auto">
            <a:xfrm>
              <a:off x="79" y="1578"/>
              <a:ext cx="345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25%</a:t>
              </a:r>
            </a:p>
          </p:txBody>
        </p:sp>
        <p:sp>
          <p:nvSpPr>
            <p:cNvPr id="9249" name="Rectangle 33"/>
            <p:cNvSpPr>
              <a:spLocks/>
            </p:cNvSpPr>
            <p:nvPr/>
          </p:nvSpPr>
          <p:spPr bwMode="auto">
            <a:xfrm>
              <a:off x="161" y="2104"/>
              <a:ext cx="26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0%</a:t>
              </a:r>
            </a:p>
          </p:txBody>
        </p:sp>
        <p:sp>
          <p:nvSpPr>
            <p:cNvPr id="9240" name="Line 24"/>
            <p:cNvSpPr>
              <a:spLocks noChangeShapeType="1"/>
            </p:cNvSpPr>
            <p:nvPr/>
          </p:nvSpPr>
          <p:spPr bwMode="auto">
            <a:xfrm flipH="1">
              <a:off x="448" y="2232"/>
              <a:ext cx="2309" cy="9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" dist="25399" dir="5400000" algn="ctr" rotWithShape="0">
                <a:schemeClr val="bg2">
                  <a:alpha val="37999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grpSp>
        <p:nvGrpSpPr>
          <p:cNvPr id="9253" name="Group 37"/>
          <p:cNvGrpSpPr>
            <a:grpSpLocks/>
          </p:cNvGrpSpPr>
          <p:nvPr/>
        </p:nvGrpSpPr>
        <p:grpSpPr bwMode="auto">
          <a:xfrm>
            <a:off x="1320800" y="2864644"/>
            <a:ext cx="1231900" cy="1981200"/>
            <a:chOff x="0" y="0"/>
            <a:chExt cx="776" cy="1248"/>
          </a:xfrm>
          <a:solidFill>
            <a:srgbClr val="7FA500"/>
          </a:solidFill>
        </p:grpSpPr>
        <p:sp>
          <p:nvSpPr>
            <p:cNvPr id="9251" name="Rectangle 35"/>
            <p:cNvSpPr>
              <a:spLocks/>
            </p:cNvSpPr>
            <p:nvPr/>
          </p:nvSpPr>
          <p:spPr bwMode="auto">
            <a:xfrm>
              <a:off x="0" y="0"/>
              <a:ext cx="776" cy="1248"/>
            </a:xfrm>
            <a:prstGeom prst="rect">
              <a:avLst/>
            </a:prstGeom>
            <a:solidFill>
              <a:srgbClr val="6FAC27"/>
            </a:solidFill>
            <a:ln>
              <a:noFill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252" name="Rectangle 36"/>
            <p:cNvSpPr>
              <a:spLocks/>
            </p:cNvSpPr>
            <p:nvPr/>
          </p:nvSpPr>
          <p:spPr bwMode="auto">
            <a:xfrm>
              <a:off x="0" y="0"/>
              <a:ext cx="776" cy="71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1800" dirty="0">
                  <a:solidFill>
                    <a:srgbClr val="FFFFFF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S in </a:t>
              </a:r>
            </a:p>
            <a:p>
              <a:r>
                <a:rPr lang="en-US" sz="1800" dirty="0">
                  <a:solidFill>
                    <a:srgbClr val="FFFFFF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ENG 052</a:t>
              </a:r>
            </a:p>
            <a:p>
              <a:r>
                <a:rPr lang="en-US" sz="1800" dirty="0">
                  <a:solidFill>
                    <a:srgbClr val="FFFFFF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490</a:t>
              </a:r>
            </a:p>
            <a:p>
              <a:r>
                <a:rPr lang="en-US" sz="1800" dirty="0">
                  <a:solidFill>
                    <a:srgbClr val="FFFFFF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57%</a:t>
              </a:r>
            </a:p>
          </p:txBody>
        </p:sp>
      </p:grpSp>
      <p:grpSp>
        <p:nvGrpSpPr>
          <p:cNvPr id="9256" name="Group 40"/>
          <p:cNvGrpSpPr>
            <a:grpSpLocks/>
          </p:cNvGrpSpPr>
          <p:nvPr/>
        </p:nvGrpSpPr>
        <p:grpSpPr bwMode="auto">
          <a:xfrm>
            <a:off x="3009900" y="3474244"/>
            <a:ext cx="1231900" cy="1371600"/>
            <a:chOff x="0" y="0"/>
            <a:chExt cx="776" cy="864"/>
          </a:xfrm>
        </p:grpSpPr>
        <p:sp>
          <p:nvSpPr>
            <p:cNvPr id="9254" name="Rectangle 38"/>
            <p:cNvSpPr>
              <a:spLocks/>
            </p:cNvSpPr>
            <p:nvPr/>
          </p:nvSpPr>
          <p:spPr bwMode="auto">
            <a:xfrm>
              <a:off x="0" y="0"/>
              <a:ext cx="776" cy="864"/>
            </a:xfrm>
            <a:prstGeom prst="rect">
              <a:avLst/>
            </a:prstGeom>
            <a:solidFill>
              <a:srgbClr val="615CB0"/>
            </a:solidFill>
            <a:ln>
              <a:noFill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255" name="Rectangle 39"/>
            <p:cNvSpPr>
              <a:spLocks/>
            </p:cNvSpPr>
            <p:nvPr/>
          </p:nvSpPr>
          <p:spPr bwMode="auto">
            <a:xfrm>
              <a:off x="0" y="0"/>
              <a:ext cx="776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1800" dirty="0">
                  <a:solidFill>
                    <a:srgbClr val="FFFFFF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U or W</a:t>
              </a:r>
            </a:p>
            <a:p>
              <a:r>
                <a:rPr lang="en-US" sz="1800" dirty="0">
                  <a:solidFill>
                    <a:srgbClr val="FFFFFF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ENG 052</a:t>
              </a:r>
            </a:p>
            <a:p>
              <a:r>
                <a:rPr lang="en-US" sz="1800" dirty="0">
                  <a:solidFill>
                    <a:srgbClr val="FFFFFF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373</a:t>
              </a:r>
            </a:p>
            <a:p>
              <a:r>
                <a:rPr lang="en-US" sz="1800" dirty="0">
                  <a:solidFill>
                    <a:srgbClr val="FFFFFF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43%</a:t>
              </a:r>
            </a:p>
          </p:txBody>
        </p:sp>
      </p:grpSp>
      <p:sp>
        <p:nvSpPr>
          <p:cNvPr id="9257" name="Rectangle 41"/>
          <p:cNvSpPr>
            <a:spLocks/>
          </p:cNvSpPr>
          <p:nvPr/>
        </p:nvSpPr>
        <p:spPr bwMode="auto">
          <a:xfrm>
            <a:off x="5410200" y="5029200"/>
            <a:ext cx="3558905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Success rates for students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who passed ENG 052 in 88-89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and then took ENG 101 by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sp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92</a:t>
            </a:r>
          </a:p>
        </p:txBody>
      </p:sp>
      <p:grpSp>
        <p:nvGrpSpPr>
          <p:cNvPr id="9260" name="Group 44"/>
          <p:cNvGrpSpPr>
            <a:grpSpLocks/>
          </p:cNvGrpSpPr>
          <p:nvPr/>
        </p:nvGrpSpPr>
        <p:grpSpPr bwMode="auto">
          <a:xfrm>
            <a:off x="5830888" y="2006349"/>
            <a:ext cx="1231900" cy="2844800"/>
            <a:chOff x="0" y="0"/>
            <a:chExt cx="776" cy="1792"/>
          </a:xfrm>
          <a:solidFill>
            <a:srgbClr val="7FA500"/>
          </a:solidFill>
        </p:grpSpPr>
        <p:sp>
          <p:nvSpPr>
            <p:cNvPr id="9258" name="Rectangle 42"/>
            <p:cNvSpPr>
              <a:spLocks/>
            </p:cNvSpPr>
            <p:nvPr/>
          </p:nvSpPr>
          <p:spPr bwMode="auto">
            <a:xfrm>
              <a:off x="0" y="0"/>
              <a:ext cx="776" cy="1792"/>
            </a:xfrm>
            <a:prstGeom prst="rect">
              <a:avLst/>
            </a:prstGeom>
            <a:solidFill>
              <a:srgbClr val="6FAC27"/>
            </a:solidFill>
            <a:ln>
              <a:noFill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59" name="Rectangle 43"/>
            <p:cNvSpPr>
              <a:spLocks/>
            </p:cNvSpPr>
            <p:nvPr/>
          </p:nvSpPr>
          <p:spPr bwMode="auto">
            <a:xfrm>
              <a:off x="0" y="0"/>
              <a:ext cx="776" cy="71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1800" dirty="0">
                  <a:solidFill>
                    <a:srgbClr val="FFFFFF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ABC in ENG 101 </a:t>
              </a:r>
            </a:p>
            <a:p>
              <a:r>
                <a:rPr lang="en-US" sz="1800" dirty="0">
                  <a:solidFill>
                    <a:srgbClr val="FFFFFF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287</a:t>
              </a:r>
            </a:p>
            <a:p>
              <a:r>
                <a:rPr lang="en-US" sz="1800" dirty="0">
                  <a:solidFill>
                    <a:srgbClr val="FFFFFF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81%</a:t>
              </a:r>
            </a:p>
          </p:txBody>
        </p:sp>
      </p:grpSp>
      <p:grpSp>
        <p:nvGrpSpPr>
          <p:cNvPr id="9263" name="Group 47"/>
          <p:cNvGrpSpPr>
            <a:grpSpLocks/>
          </p:cNvGrpSpPr>
          <p:nvPr/>
        </p:nvGrpSpPr>
        <p:grpSpPr bwMode="auto">
          <a:xfrm>
            <a:off x="7505699" y="3517900"/>
            <a:ext cx="1231900" cy="1320800"/>
            <a:chOff x="0" y="0"/>
            <a:chExt cx="776" cy="832"/>
          </a:xfrm>
        </p:grpSpPr>
        <p:sp>
          <p:nvSpPr>
            <p:cNvPr id="9261" name="Rectangle 45"/>
            <p:cNvSpPr>
              <a:spLocks/>
            </p:cNvSpPr>
            <p:nvPr/>
          </p:nvSpPr>
          <p:spPr bwMode="auto">
            <a:xfrm>
              <a:off x="0" y="528"/>
              <a:ext cx="776" cy="304"/>
            </a:xfrm>
            <a:prstGeom prst="rect">
              <a:avLst/>
            </a:prstGeom>
            <a:solidFill>
              <a:srgbClr val="615CB0"/>
            </a:solidFill>
            <a:ln>
              <a:noFill/>
            </a:ln>
            <a:effectLst>
              <a:outerShdw blurRad="12700" dist="25399" dir="5400000" algn="ctr" rotWithShape="0">
                <a:schemeClr val="bg2">
                  <a:alpha val="3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62" name="Rectangle 46"/>
            <p:cNvSpPr>
              <a:spLocks/>
            </p:cNvSpPr>
            <p:nvPr/>
          </p:nvSpPr>
          <p:spPr bwMode="auto">
            <a:xfrm>
              <a:off x="64" y="0"/>
              <a:ext cx="646" cy="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DFW in</a:t>
              </a:r>
            </a:p>
            <a:p>
              <a:r>
                <a:rPr lang="en-US" sz="1800" dirty="0">
                  <a:solidFill>
                    <a:schemeClr val="tx1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ENG 101</a:t>
              </a:r>
            </a:p>
            <a:p>
              <a:r>
                <a:rPr lang="en-US" sz="1800" dirty="0">
                  <a:solidFill>
                    <a:schemeClr val="tx1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68</a:t>
              </a:r>
            </a:p>
            <a:p>
              <a:r>
                <a:rPr lang="en-US" sz="1800" dirty="0">
                  <a:solidFill>
                    <a:srgbClr val="FFFFFF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19%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 txBox="1"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First Attempt at Measuring Success (1993)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pic>
        <p:nvPicPr>
          <p:cNvPr id="43" name="Picture 42" descr="ALP Logo w Name 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76963"/>
            <a:ext cx="1828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91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LS00938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1577914" y="1122968"/>
            <a:ext cx="5738780" cy="4864512"/>
          </a:xfrm>
          <a:prstGeom prst="rect">
            <a:avLst/>
          </a:prstGeom>
        </p:spPr>
      </p:pic>
      <p:sp>
        <p:nvSpPr>
          <p:cNvPr id="17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 charset="0"/>
              </a:rPr>
              <a:t>Co-Requisite Models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286000"/>
            <a:ext cx="405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Co-Requisite Models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0194DB-264F-BF46-98E9-B2DA58C578D3}"/>
              </a:ext>
            </a:extLst>
          </p:cNvPr>
          <p:cNvSpPr/>
          <p:nvPr/>
        </p:nvSpPr>
        <p:spPr>
          <a:xfrm>
            <a:off x="35442" y="4999939"/>
            <a:ext cx="1236557" cy="424976"/>
          </a:xfrm>
          <a:prstGeom prst="rect">
            <a:avLst/>
          </a:prstGeom>
          <a:solidFill>
            <a:srgbClr val="7C8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Compressed</a:t>
            </a:r>
          </a:p>
          <a:p>
            <a:pPr algn="ctr"/>
            <a:r>
              <a:rPr lang="en-US" sz="1600" dirty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34007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FE35F7-5DD8-6742-B11C-3B960EDDB0C5}"/>
              </a:ext>
            </a:extLst>
          </p:cNvPr>
          <p:cNvGrpSpPr/>
          <p:nvPr/>
        </p:nvGrpSpPr>
        <p:grpSpPr>
          <a:xfrm>
            <a:off x="243250" y="3296767"/>
            <a:ext cx="3920873" cy="1752901"/>
            <a:chOff x="243250" y="3296767"/>
            <a:chExt cx="3920873" cy="17529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250" y="3324225"/>
              <a:ext cx="3920873" cy="165089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8CB4C5A-D2A3-574F-A792-1F43D20D1962}"/>
                </a:ext>
              </a:extLst>
            </p:cNvPr>
            <p:cNvSpPr/>
            <p:nvPr/>
          </p:nvSpPr>
          <p:spPr>
            <a:xfrm>
              <a:off x="685800" y="3307369"/>
              <a:ext cx="304800" cy="8836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A5CF02A-F3CA-3C41-8BCE-BA8DC3545F13}"/>
                </a:ext>
              </a:extLst>
            </p:cNvPr>
            <p:cNvSpPr/>
            <p:nvPr/>
          </p:nvSpPr>
          <p:spPr>
            <a:xfrm>
              <a:off x="1522212" y="4068451"/>
              <a:ext cx="304800" cy="9812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B334C04-6CC0-AA42-9F46-E662B4D29F26}"/>
                </a:ext>
              </a:extLst>
            </p:cNvPr>
            <p:cNvSpPr/>
            <p:nvPr/>
          </p:nvSpPr>
          <p:spPr>
            <a:xfrm>
              <a:off x="2638079" y="3296768"/>
              <a:ext cx="304800" cy="8836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7DC7633-98E8-A144-89E8-74800DE45FB6}"/>
                </a:ext>
              </a:extLst>
            </p:cNvPr>
            <p:cNvSpPr/>
            <p:nvPr/>
          </p:nvSpPr>
          <p:spPr>
            <a:xfrm>
              <a:off x="3051777" y="3296767"/>
              <a:ext cx="370220" cy="8836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0" y="3319833"/>
            <a:ext cx="3920873" cy="165089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619" y="2309118"/>
            <a:ext cx="457200" cy="1016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Compressed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pic>
        <p:nvPicPr>
          <p:cNvPr id="18" name="Picture 2" descr="ALP Logo w Name sma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46800"/>
            <a:ext cx="1828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14300" y="194913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Developmental Class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39061" y="5172105"/>
            <a:ext cx="4229100" cy="369332"/>
            <a:chOff x="2971800" y="3474060"/>
            <a:chExt cx="4876800" cy="369332"/>
          </a:xfrm>
        </p:grpSpPr>
        <p:sp>
          <p:nvSpPr>
            <p:cNvPr id="40" name="Rectangle 39"/>
            <p:cNvSpPr/>
            <p:nvPr/>
          </p:nvSpPr>
          <p:spPr>
            <a:xfrm>
              <a:off x="2971800" y="3532113"/>
              <a:ext cx="4876800" cy="277886"/>
            </a:xfrm>
            <a:prstGeom prst="rect">
              <a:avLst/>
            </a:prstGeom>
            <a:solidFill>
              <a:srgbClr val="8164B0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71800" y="3474060"/>
              <a:ext cx="487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 hours/week for 7 weeks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668014" y="5169013"/>
            <a:ext cx="4229100" cy="369332"/>
            <a:chOff x="2971800" y="3474060"/>
            <a:chExt cx="4876800" cy="369332"/>
          </a:xfrm>
        </p:grpSpPr>
        <p:sp>
          <p:nvSpPr>
            <p:cNvPr id="43" name="Rectangle 42"/>
            <p:cNvSpPr/>
            <p:nvPr/>
          </p:nvSpPr>
          <p:spPr>
            <a:xfrm>
              <a:off x="2971800" y="3532113"/>
              <a:ext cx="4876800" cy="277886"/>
            </a:xfrm>
            <a:prstGeom prst="rect">
              <a:avLst/>
            </a:prstGeom>
            <a:solidFill>
              <a:srgbClr val="8164B0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971800" y="3474060"/>
              <a:ext cx="487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 hours/week for 7 weeks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37888" y="1949138"/>
            <a:ext cx="4343400" cy="3042477"/>
            <a:chOff x="4637888" y="1949138"/>
            <a:chExt cx="4343400" cy="3042477"/>
          </a:xfrm>
        </p:grpSpPr>
        <p:sp>
          <p:nvSpPr>
            <p:cNvPr id="31" name="TextBox 30"/>
            <p:cNvSpPr txBox="1"/>
            <p:nvPr/>
          </p:nvSpPr>
          <p:spPr>
            <a:xfrm>
              <a:off x="4637888" y="1949138"/>
              <a:ext cx="434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Credit-</a:t>
              </a:r>
              <a:r>
                <a:rPr lang="en-US" dirty="0" err="1"/>
                <a:t>LevelClass</a:t>
              </a:r>
              <a:r>
                <a:rPr lang="en-US" dirty="0"/>
                <a:t>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637888" y="2311202"/>
              <a:ext cx="4343400" cy="268041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81" y="2308225"/>
            <a:ext cx="457200" cy="1016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39061" y="1226370"/>
            <a:ext cx="9144000" cy="5684161"/>
            <a:chOff x="0" y="1219200"/>
            <a:chExt cx="9144000" cy="5684161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0" y="1264561"/>
              <a:ext cx="9144000" cy="56388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219200"/>
              <a:ext cx="9144000" cy="56388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410774" y="3307369"/>
              <a:ext cx="2289582" cy="149323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46691" y="3507884"/>
              <a:ext cx="1371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Not</a:t>
              </a:r>
            </a:p>
            <a:p>
              <a:pPr algn="ctr"/>
              <a:r>
                <a:rPr lang="en-US" sz="2800" b="1" dirty="0"/>
                <a:t>Co-</a:t>
              </a:r>
              <a:r>
                <a:rPr lang="en-US" sz="2800" b="1" dirty="0" err="1"/>
                <a:t>Req</a:t>
              </a:r>
              <a:endParaRPr lang="en-US" sz="2800" b="1" dirty="0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114300" y="2311202"/>
            <a:ext cx="4343400" cy="26804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3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50209 -2.59259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LS00938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1577914" y="1122968"/>
            <a:ext cx="5738780" cy="4864512"/>
          </a:xfrm>
          <a:prstGeom prst="rect">
            <a:avLst/>
          </a:prstGeom>
        </p:spPr>
      </p:pic>
      <p:sp>
        <p:nvSpPr>
          <p:cNvPr id="17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 charset="0"/>
              </a:rPr>
              <a:t>Co-Requisite Models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286000"/>
            <a:ext cx="405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Co-Requisite Models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413F6C-3D2D-224E-901D-4EA14F55B527}"/>
              </a:ext>
            </a:extLst>
          </p:cNvPr>
          <p:cNvSpPr/>
          <p:nvPr/>
        </p:nvSpPr>
        <p:spPr>
          <a:xfrm>
            <a:off x="1251988" y="4999939"/>
            <a:ext cx="762000" cy="424976"/>
          </a:xfrm>
          <a:prstGeom prst="rect">
            <a:avLst/>
          </a:prstGeom>
          <a:solidFill>
            <a:srgbClr val="0000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395084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Technology Model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3712" y="2895600"/>
            <a:ext cx="4343400" cy="2425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0850" y="24373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Credit-Level Class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03" y="2905539"/>
            <a:ext cx="417098" cy="926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4" y="3543300"/>
            <a:ext cx="1867595" cy="16600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3543300"/>
            <a:ext cx="1846520" cy="164135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3543300"/>
            <a:ext cx="1846520" cy="1641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1600" y="1627302"/>
            <a:ext cx="762000" cy="8601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562601"/>
            <a:ext cx="742515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9600" y="3113202"/>
            <a:ext cx="762000" cy="860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938" y="4373342"/>
            <a:ext cx="762000" cy="8601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562601"/>
            <a:ext cx="762000" cy="8601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402871"/>
            <a:ext cx="753700" cy="8508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2951" y="4362163"/>
            <a:ext cx="762000" cy="8601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826" y="2812016"/>
            <a:ext cx="735925" cy="830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34" y="3944124"/>
            <a:ext cx="740634" cy="83607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4166" y="2554823"/>
            <a:ext cx="740634" cy="83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6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LS00938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1577914" y="1122968"/>
            <a:ext cx="5738780" cy="4864512"/>
          </a:xfrm>
          <a:prstGeom prst="rect">
            <a:avLst/>
          </a:prstGeom>
        </p:spPr>
      </p:pic>
      <p:sp>
        <p:nvSpPr>
          <p:cNvPr id="17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 charset="0"/>
              </a:rPr>
              <a:t>Co-Requisite Models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286000"/>
            <a:ext cx="405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Co-Requisite Models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C483BB-D5C5-0F4E-BB6F-B54D10E43B01}"/>
              </a:ext>
            </a:extLst>
          </p:cNvPr>
          <p:cNvSpPr/>
          <p:nvPr/>
        </p:nvSpPr>
        <p:spPr>
          <a:xfrm>
            <a:off x="1957798" y="4999939"/>
            <a:ext cx="943588" cy="424976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Tutoring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413F6C-3D2D-224E-901D-4EA14F55B527}"/>
              </a:ext>
            </a:extLst>
          </p:cNvPr>
          <p:cNvSpPr/>
          <p:nvPr/>
        </p:nvSpPr>
        <p:spPr>
          <a:xfrm>
            <a:off x="1251988" y="4999939"/>
            <a:ext cx="762000" cy="424976"/>
          </a:xfrm>
          <a:prstGeom prst="rect">
            <a:avLst/>
          </a:prstGeom>
          <a:solidFill>
            <a:srgbClr val="0000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18796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Tutoring Model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3712" y="2649333"/>
            <a:ext cx="4343400" cy="267196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3712" y="2280001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Credit-Level Class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154" y="2660653"/>
            <a:ext cx="388246" cy="821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51" y="1473450"/>
            <a:ext cx="1248129" cy="774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1412" y="3461046"/>
            <a:ext cx="1295400" cy="8040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867400"/>
            <a:ext cx="1295400" cy="8040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8600" y="4540122"/>
            <a:ext cx="1295400" cy="804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72" y="5577740"/>
            <a:ext cx="1244279" cy="7723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1909" y="1976057"/>
            <a:ext cx="1293012" cy="8025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12" y="4641435"/>
            <a:ext cx="1290387" cy="8009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7400" y="2447413"/>
            <a:ext cx="1244600" cy="7725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61" y="3463233"/>
            <a:ext cx="1291877" cy="8018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80" y="6081772"/>
            <a:ext cx="1250590" cy="7762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585502"/>
            <a:ext cx="1828800" cy="1625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85502"/>
            <a:ext cx="1834116" cy="16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8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LS00938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1577914" y="1122968"/>
            <a:ext cx="5738780" cy="4864512"/>
          </a:xfrm>
          <a:prstGeom prst="rect">
            <a:avLst/>
          </a:prstGeom>
        </p:spPr>
      </p:pic>
      <p:sp>
        <p:nvSpPr>
          <p:cNvPr id="17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 charset="0"/>
              </a:rPr>
              <a:t>Co-Requisite Models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286000"/>
            <a:ext cx="405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Co-Requisite Models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C483BB-D5C5-0F4E-BB6F-B54D10E43B01}"/>
              </a:ext>
            </a:extLst>
          </p:cNvPr>
          <p:cNvSpPr/>
          <p:nvPr/>
        </p:nvSpPr>
        <p:spPr>
          <a:xfrm>
            <a:off x="1957798" y="4999939"/>
            <a:ext cx="943588" cy="424976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Tutoring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3CC4D-208B-9043-8565-DDCA56440EE9}"/>
              </a:ext>
            </a:extLst>
          </p:cNvPr>
          <p:cNvSpPr/>
          <p:nvPr/>
        </p:nvSpPr>
        <p:spPr>
          <a:xfrm>
            <a:off x="2872218" y="5025614"/>
            <a:ext cx="760599" cy="373626"/>
          </a:xfrm>
          <a:prstGeom prst="rect">
            <a:avLst/>
          </a:prstGeom>
          <a:solidFill>
            <a:srgbClr val="FFC000"/>
          </a:solidFill>
          <a:ln w="38100" cmpd="sng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Studio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413F6C-3D2D-224E-901D-4EA14F55B527}"/>
              </a:ext>
            </a:extLst>
          </p:cNvPr>
          <p:cNvSpPr/>
          <p:nvPr/>
        </p:nvSpPr>
        <p:spPr>
          <a:xfrm>
            <a:off x="1251988" y="4999939"/>
            <a:ext cx="762000" cy="424976"/>
          </a:xfrm>
          <a:prstGeom prst="rect">
            <a:avLst/>
          </a:prstGeom>
          <a:solidFill>
            <a:srgbClr val="0000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21641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94" y="3528096"/>
            <a:ext cx="1861959" cy="165507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23" y="3253875"/>
            <a:ext cx="1542288" cy="137092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031" y="4873584"/>
            <a:ext cx="1542288" cy="137092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430" y="4846819"/>
            <a:ext cx="1542288" cy="137092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21" y="3262479"/>
            <a:ext cx="1542288" cy="13709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12" y="1666162"/>
            <a:ext cx="1542288" cy="137092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597400" y="1238777"/>
            <a:ext cx="4546600" cy="5464743"/>
            <a:chOff x="4597400" y="1238777"/>
            <a:chExt cx="4546600" cy="5464743"/>
          </a:xfrm>
        </p:grpSpPr>
        <p:sp>
          <p:nvSpPr>
            <p:cNvPr id="17" name="Rounded Rectangle 16"/>
            <p:cNvSpPr/>
            <p:nvPr/>
          </p:nvSpPr>
          <p:spPr>
            <a:xfrm>
              <a:off x="7215239" y="4779871"/>
              <a:ext cx="1651000" cy="14903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738319" y="3179950"/>
              <a:ext cx="1651000" cy="14903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7162800" y="3179950"/>
              <a:ext cx="1651000" cy="14903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4779162" y="4779871"/>
              <a:ext cx="1651000" cy="14903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4724400" y="6334188"/>
              <a:ext cx="4419600" cy="369332"/>
              <a:chOff x="2971800" y="3474060"/>
              <a:chExt cx="4876800" cy="369332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2971800" y="3532113"/>
                <a:ext cx="4876800" cy="277886"/>
              </a:xfrm>
              <a:prstGeom prst="rect">
                <a:avLst/>
              </a:prstGeom>
              <a:solidFill>
                <a:srgbClr val="8164B0"/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971800" y="3474060"/>
                <a:ext cx="487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 hour/week for 14 weeks</a:t>
                </a: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4597400" y="1238777"/>
              <a:ext cx="434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Studio Sections 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943600" y="1608426"/>
              <a:ext cx="1651000" cy="14903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cs typeface="Arial" charset="0"/>
                <a:sym typeface="Arial" charset="0"/>
              </a:rPr>
              <a:t>Studio Model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52400" y="2571864"/>
            <a:ext cx="4343400" cy="26804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2209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Credit Class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52400" y="5432767"/>
            <a:ext cx="4419600" cy="369332"/>
            <a:chOff x="2971800" y="3474060"/>
            <a:chExt cx="4876800" cy="369332"/>
          </a:xfrm>
        </p:grpSpPr>
        <p:sp>
          <p:nvSpPr>
            <p:cNvPr id="40" name="Rectangle 39"/>
            <p:cNvSpPr/>
            <p:nvPr/>
          </p:nvSpPr>
          <p:spPr>
            <a:xfrm>
              <a:off x="2971800" y="3532113"/>
              <a:ext cx="4876800" cy="277886"/>
            </a:xfrm>
            <a:prstGeom prst="rect">
              <a:avLst/>
            </a:prstGeom>
            <a:solidFill>
              <a:srgbClr val="8164B0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71800" y="3474060"/>
              <a:ext cx="487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 hours/week for 14 weeks</a:t>
              </a: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87" y="2607220"/>
            <a:ext cx="438531" cy="9279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2" y="3528096"/>
            <a:ext cx="1857540" cy="1651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50" y="4371115"/>
            <a:ext cx="247957" cy="808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821" y="3483901"/>
            <a:ext cx="270486" cy="853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149" y="4379052"/>
            <a:ext cx="275406" cy="820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41" y="4353669"/>
            <a:ext cx="257154" cy="8547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390" y="4314709"/>
            <a:ext cx="248734" cy="903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110" y="4342207"/>
            <a:ext cx="270754" cy="8851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829" y="3502833"/>
            <a:ext cx="303882" cy="8432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66" y="3502833"/>
            <a:ext cx="258766" cy="8432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986" y="3499299"/>
            <a:ext cx="206066" cy="8718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021" y="3497605"/>
            <a:ext cx="262537" cy="84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5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417 L 0.39323 -0.2787 " pathEditMode="relative" ptsTypes="AA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324 L 0.52153 0.17408 " pathEditMode="relative" ptsTypes="AA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301 L 0.24566 -0.05162 " pathEditMode="relative" ptsTypes="AA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185 L 0.36719 -0.28518 " pathEditMode="relative" ptsTypes="AA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347 L 0.23542 0.18426 " pathEditMode="relative" ptsTypes="AA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39 L 0.39184 -0.30996 " pathEditMode="relative" ptsTypes="AA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-0.01736 L 0.25763 0.15602 " pathEditMode="relative" ptsTypes="AA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116 L 0.51024 -0.06319 " pathEditMode="relative" ptsTypes="AA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834 L 0.50747 0.15463 " pathEditMode="relative" ptsTypes="AA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1667 L 0.504 0.15185 " pathEditMode="relative" ptsTypes="AA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LS00938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1577914" y="1122968"/>
            <a:ext cx="5738780" cy="4864512"/>
          </a:xfrm>
          <a:prstGeom prst="rect">
            <a:avLst/>
          </a:prstGeom>
        </p:spPr>
      </p:pic>
      <p:sp>
        <p:nvSpPr>
          <p:cNvPr id="17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 charset="0"/>
              </a:rPr>
              <a:t>Co-Requisite Models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286000"/>
            <a:ext cx="405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Co-Requisite Models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C483BB-D5C5-0F4E-BB6F-B54D10E43B01}"/>
              </a:ext>
            </a:extLst>
          </p:cNvPr>
          <p:cNvSpPr/>
          <p:nvPr/>
        </p:nvSpPr>
        <p:spPr>
          <a:xfrm>
            <a:off x="1957798" y="4999939"/>
            <a:ext cx="943588" cy="424976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Tutoring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3CC4D-208B-9043-8565-DDCA56440EE9}"/>
              </a:ext>
            </a:extLst>
          </p:cNvPr>
          <p:cNvSpPr/>
          <p:nvPr/>
        </p:nvSpPr>
        <p:spPr>
          <a:xfrm>
            <a:off x="2872218" y="5025614"/>
            <a:ext cx="760599" cy="373626"/>
          </a:xfrm>
          <a:prstGeom prst="rect">
            <a:avLst/>
          </a:prstGeom>
          <a:solidFill>
            <a:srgbClr val="FFC000"/>
          </a:solidFill>
          <a:ln w="38100" cmpd="sng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Studio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413F6C-3D2D-224E-901D-4EA14F55B527}"/>
              </a:ext>
            </a:extLst>
          </p:cNvPr>
          <p:cNvSpPr/>
          <p:nvPr/>
        </p:nvSpPr>
        <p:spPr>
          <a:xfrm>
            <a:off x="1251988" y="4999939"/>
            <a:ext cx="762000" cy="424976"/>
          </a:xfrm>
          <a:prstGeom prst="rect">
            <a:avLst/>
          </a:prstGeom>
          <a:solidFill>
            <a:srgbClr val="0000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548C8-4720-C447-8415-9B66D214142C}"/>
              </a:ext>
            </a:extLst>
          </p:cNvPr>
          <p:cNvSpPr/>
          <p:nvPr/>
        </p:nvSpPr>
        <p:spPr>
          <a:xfrm>
            <a:off x="3589014" y="5025994"/>
            <a:ext cx="982482" cy="373626"/>
          </a:xfrm>
          <a:prstGeom prst="rect">
            <a:avLst/>
          </a:prstGeom>
          <a:solidFill>
            <a:srgbClr val="8164B0"/>
          </a:solidFill>
          <a:ln w="38100" cmpd="sng">
            <a:solidFill>
              <a:srgbClr val="8164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FastTrack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39390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9"/>
          <p:cNvSpPr txBox="1">
            <a:spLocks noChangeArrowheads="1"/>
          </p:cNvSpPr>
          <p:nvPr/>
        </p:nvSpPr>
        <p:spPr bwMode="auto">
          <a:xfrm>
            <a:off x="38100" y="27831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Fast Track Model</a:t>
            </a:r>
          </a:p>
          <a:p>
            <a:pPr algn="ctr" eaLnBrk="1" hangingPunct="1"/>
            <a:r>
              <a:rPr lang="en-US" sz="3200" dirty="0">
                <a:ea typeface="ヒラギノ角ゴ ProN W6" charset="0"/>
                <a:cs typeface="Arial" charset="0"/>
                <a:sym typeface="Arial" charset="0"/>
              </a:rPr>
              <a:t>(101+)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pic>
        <p:nvPicPr>
          <p:cNvPr id="18" name="Picture 2" descr="ALP Logo w Name 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46800"/>
            <a:ext cx="1828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2362200" y="2064248"/>
            <a:ext cx="4343400" cy="26804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362200" y="1702184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Developmental/Credit Class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57200" y="4925151"/>
            <a:ext cx="8305800" cy="369332"/>
            <a:chOff x="2971800" y="3474060"/>
            <a:chExt cx="4876800" cy="369332"/>
          </a:xfrm>
        </p:grpSpPr>
        <p:sp>
          <p:nvSpPr>
            <p:cNvPr id="40" name="Rectangle 39"/>
            <p:cNvSpPr/>
            <p:nvPr/>
          </p:nvSpPr>
          <p:spPr>
            <a:xfrm>
              <a:off x="2971800" y="3532113"/>
              <a:ext cx="4876800" cy="277886"/>
            </a:xfrm>
            <a:prstGeom prst="rect">
              <a:avLst/>
            </a:prstGeom>
            <a:solidFill>
              <a:srgbClr val="8164B0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71800" y="3474060"/>
              <a:ext cx="487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 hours/week for 14 weeks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853" y="2154450"/>
            <a:ext cx="378106" cy="800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959866"/>
            <a:ext cx="3994150" cy="168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7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867400" y="2314421"/>
            <a:ext cx="1605337" cy="2595937"/>
            <a:chOff x="5486400" y="1600200"/>
            <a:chExt cx="1605337" cy="2595937"/>
          </a:xfrm>
        </p:grpSpPr>
        <p:grpSp>
          <p:nvGrpSpPr>
            <p:cNvPr id="71" name="Group 70"/>
            <p:cNvGrpSpPr/>
            <p:nvPr/>
          </p:nvGrpSpPr>
          <p:grpSpPr>
            <a:xfrm>
              <a:off x="5486400" y="2209800"/>
              <a:ext cx="533400" cy="1435101"/>
              <a:chOff x="381000" y="3479800"/>
              <a:chExt cx="533400" cy="1435101"/>
            </a:xfrm>
          </p:grpSpPr>
          <p:sp>
            <p:nvSpPr>
              <p:cNvPr id="72" name="Line 14"/>
              <p:cNvSpPr>
                <a:spLocks noChangeShapeType="1"/>
              </p:cNvSpPr>
              <p:nvPr/>
            </p:nvSpPr>
            <p:spPr bwMode="auto">
              <a:xfrm flipH="1">
                <a:off x="544316" y="4914901"/>
                <a:ext cx="370084" cy="0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" name="Line 6"/>
              <p:cNvSpPr>
                <a:spLocks noChangeShapeType="1"/>
              </p:cNvSpPr>
              <p:nvPr/>
            </p:nvSpPr>
            <p:spPr bwMode="auto">
              <a:xfrm>
                <a:off x="381000" y="3505200"/>
                <a:ext cx="457200" cy="1588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4" name="Line 7"/>
              <p:cNvSpPr>
                <a:spLocks noChangeShapeType="1"/>
              </p:cNvSpPr>
              <p:nvPr/>
            </p:nvSpPr>
            <p:spPr bwMode="auto">
              <a:xfrm>
                <a:off x="542728" y="3479800"/>
                <a:ext cx="1588" cy="1435101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867400" y="1600200"/>
              <a:ext cx="1224337" cy="1224337"/>
              <a:chOff x="5867400" y="1600200"/>
              <a:chExt cx="1224337" cy="1224337"/>
            </a:xfrm>
          </p:grpSpPr>
          <p:sp>
            <p:nvSpPr>
              <p:cNvPr id="42" name="Rectangle 2"/>
              <p:cNvSpPr>
                <a:spLocks/>
              </p:cNvSpPr>
              <p:nvPr/>
            </p:nvSpPr>
            <p:spPr bwMode="auto">
              <a:xfrm>
                <a:off x="5867400" y="1600200"/>
                <a:ext cx="1224337" cy="1224337"/>
              </a:xfrm>
              <a:prstGeom prst="rect">
                <a:avLst/>
              </a:prstGeom>
              <a:solidFill>
                <a:srgbClr val="6FAC27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4" name="Rectangle 25"/>
              <p:cNvSpPr>
                <a:spLocks/>
              </p:cNvSpPr>
              <p:nvPr/>
            </p:nvSpPr>
            <p:spPr bwMode="auto">
              <a:xfrm>
                <a:off x="5894388" y="1795463"/>
                <a:ext cx="1192213" cy="815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/>
                <a:r>
                  <a:rPr lang="en-US" sz="1600" dirty="0"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passed </a:t>
                </a:r>
                <a:r>
                  <a:rPr lang="en-US" sz="1600" dirty="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101</a:t>
                </a: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287</a:t>
                </a: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33%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867400" y="2971800"/>
              <a:ext cx="1224337" cy="1224337"/>
              <a:chOff x="5867400" y="3733800"/>
              <a:chExt cx="1224337" cy="1224337"/>
            </a:xfrm>
          </p:grpSpPr>
          <p:sp>
            <p:nvSpPr>
              <p:cNvPr id="76" name="Rectangle 2"/>
              <p:cNvSpPr>
                <a:spLocks/>
              </p:cNvSpPr>
              <p:nvPr/>
            </p:nvSpPr>
            <p:spPr bwMode="auto">
              <a:xfrm>
                <a:off x="5867400" y="3733800"/>
                <a:ext cx="1224337" cy="1224337"/>
              </a:xfrm>
              <a:prstGeom prst="rect">
                <a:avLst/>
              </a:prstGeom>
              <a:solidFill>
                <a:srgbClr val="6FAC27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2" name="Rectangle 29"/>
              <p:cNvSpPr>
                <a:spLocks/>
              </p:cNvSpPr>
              <p:nvPr/>
            </p:nvSpPr>
            <p:spPr bwMode="auto">
              <a:xfrm>
                <a:off x="5931845" y="3787087"/>
                <a:ext cx="1137932" cy="1061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38100" bIns="38100" anchor="ctr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never</a:t>
                </a:r>
              </a:p>
              <a:p>
                <a:pPr algn="ctr"/>
                <a:r>
                  <a:rPr lang="en-US" sz="1600" dirty="0"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passed </a:t>
                </a:r>
                <a:r>
                  <a:rPr lang="en-US" sz="1600" dirty="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101</a:t>
                </a: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68</a:t>
                </a: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8%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267200" y="2314421"/>
            <a:ext cx="1628854" cy="2679650"/>
            <a:chOff x="3886200" y="1600200"/>
            <a:chExt cx="1628854" cy="2679650"/>
          </a:xfrm>
        </p:grpSpPr>
        <p:sp>
          <p:nvSpPr>
            <p:cNvPr id="79" name="Rectangle 2"/>
            <p:cNvSpPr>
              <a:spLocks/>
            </p:cNvSpPr>
            <p:nvPr/>
          </p:nvSpPr>
          <p:spPr bwMode="auto">
            <a:xfrm>
              <a:off x="4267200" y="1600200"/>
              <a:ext cx="1224337" cy="1224337"/>
            </a:xfrm>
            <a:prstGeom prst="rect">
              <a:avLst/>
            </a:prstGeom>
            <a:solidFill>
              <a:srgbClr val="6FAC27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886200" y="1600200"/>
              <a:ext cx="1628854" cy="2679650"/>
              <a:chOff x="3886200" y="1600200"/>
              <a:chExt cx="1628854" cy="2679650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3886200" y="2209800"/>
                <a:ext cx="533400" cy="1435101"/>
                <a:chOff x="381000" y="3479800"/>
                <a:chExt cx="533400" cy="1435101"/>
              </a:xfrm>
            </p:grpSpPr>
            <p:sp>
              <p:nvSpPr>
                <p:cNvPr id="6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544316" y="4914901"/>
                  <a:ext cx="370084" cy="0"/>
                </a:xfrm>
                <a:prstGeom prst="line">
                  <a:avLst/>
                </a:prstGeom>
                <a:solidFill>
                  <a:srgbClr val="91C200"/>
                </a:solidFill>
                <a:ln w="57150">
                  <a:solidFill>
                    <a:srgbClr val="6FAC27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9" name="Line 6"/>
                <p:cNvSpPr>
                  <a:spLocks noChangeShapeType="1"/>
                </p:cNvSpPr>
                <p:nvPr/>
              </p:nvSpPr>
              <p:spPr bwMode="auto">
                <a:xfrm>
                  <a:off x="381000" y="3505200"/>
                  <a:ext cx="457200" cy="1588"/>
                </a:xfrm>
                <a:prstGeom prst="line">
                  <a:avLst/>
                </a:prstGeom>
                <a:solidFill>
                  <a:srgbClr val="91C200"/>
                </a:solidFill>
                <a:ln w="57150">
                  <a:solidFill>
                    <a:srgbClr val="6FAC27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70" name="Line 7"/>
                <p:cNvSpPr>
                  <a:spLocks noChangeShapeType="1"/>
                </p:cNvSpPr>
                <p:nvPr/>
              </p:nvSpPr>
              <p:spPr bwMode="auto">
                <a:xfrm>
                  <a:off x="542728" y="3479800"/>
                  <a:ext cx="1588" cy="1435101"/>
                </a:xfrm>
                <a:prstGeom prst="line">
                  <a:avLst/>
                </a:prstGeom>
                <a:solidFill>
                  <a:srgbClr val="91C200"/>
                </a:solidFill>
                <a:ln w="57150">
                  <a:solidFill>
                    <a:srgbClr val="6FAC27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4281239" y="1600200"/>
                <a:ext cx="1224337" cy="1224337"/>
                <a:chOff x="4267200" y="1600200"/>
                <a:chExt cx="1224337" cy="1224337"/>
              </a:xfrm>
            </p:grpSpPr>
            <p:sp>
              <p:nvSpPr>
                <p:cNvPr id="40" name="Rectangle 2"/>
                <p:cNvSpPr>
                  <a:spLocks/>
                </p:cNvSpPr>
                <p:nvPr/>
              </p:nvSpPr>
              <p:spPr bwMode="auto">
                <a:xfrm>
                  <a:off x="4267200" y="1600200"/>
                  <a:ext cx="1224337" cy="1224337"/>
                </a:xfrm>
                <a:prstGeom prst="rect">
                  <a:avLst/>
                </a:prstGeom>
                <a:solidFill>
                  <a:srgbClr val="6FAC27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9721" name="Rectangle 25"/>
                <p:cNvSpPr>
                  <a:spLocks/>
                </p:cNvSpPr>
                <p:nvPr/>
              </p:nvSpPr>
              <p:spPr bwMode="auto">
                <a:xfrm>
                  <a:off x="4428123" y="1840096"/>
                  <a:ext cx="864018" cy="8156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38100" tIns="38100" rIns="38100" bIns="38100" anchor="ctr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  <a:sym typeface="Arial" charset="0"/>
                    </a:rPr>
                    <a:t>took 101</a:t>
                  </a:r>
                </a:p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  <a:sym typeface="Arial" charset="0"/>
                    </a:rPr>
                    <a:t>355</a:t>
                  </a:r>
                </a:p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  <a:sym typeface="Arial" charset="0"/>
                    </a:rPr>
                    <a:t>41%</a:t>
                  </a: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4281239" y="2971800"/>
                <a:ext cx="1233815" cy="1308050"/>
                <a:chOff x="4333922" y="3038523"/>
                <a:chExt cx="1233815" cy="1308050"/>
              </a:xfrm>
            </p:grpSpPr>
            <p:sp>
              <p:nvSpPr>
                <p:cNvPr id="77" name="Rectangle 2"/>
                <p:cNvSpPr>
                  <a:spLocks/>
                </p:cNvSpPr>
                <p:nvPr/>
              </p:nvSpPr>
              <p:spPr bwMode="auto">
                <a:xfrm>
                  <a:off x="4343400" y="3047975"/>
                  <a:ext cx="1224337" cy="1224337"/>
                </a:xfrm>
                <a:prstGeom prst="rect">
                  <a:avLst/>
                </a:prstGeom>
                <a:solidFill>
                  <a:srgbClr val="6FAC27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9724" name="Rectangle 28"/>
                <p:cNvSpPr>
                  <a:spLocks/>
                </p:cNvSpPr>
                <p:nvPr/>
              </p:nvSpPr>
              <p:spPr bwMode="auto">
                <a:xfrm>
                  <a:off x="4333922" y="3038523"/>
                  <a:ext cx="1219200" cy="1308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38100" tIns="38100" rIns="38100" bIns="38100" anchor="ctr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  <a:sym typeface="Arial" charset="0"/>
                    </a:rPr>
                    <a:t>took no more writing</a:t>
                  </a:r>
                </a:p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  <a:sym typeface="Arial" charset="0"/>
                    </a:rPr>
                    <a:t>courses</a:t>
                  </a:r>
                </a:p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  <a:sym typeface="Arial" charset="0"/>
                    </a:rPr>
                    <a:t>135</a:t>
                  </a:r>
                </a:p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  <a:sym typeface="Arial" charset="0"/>
                    </a:rPr>
                    <a:t>16%</a:t>
                  </a:r>
                </a:p>
              </p:txBody>
            </p:sp>
          </p:grpSp>
        </p:grpSp>
      </p:grpSp>
      <p:grpSp>
        <p:nvGrpSpPr>
          <p:cNvPr id="13" name="Group 12"/>
          <p:cNvGrpSpPr/>
          <p:nvPr/>
        </p:nvGrpSpPr>
        <p:grpSpPr>
          <a:xfrm>
            <a:off x="2667000" y="2310838"/>
            <a:ext cx="1633414" cy="2650828"/>
            <a:chOff x="2286000" y="1596617"/>
            <a:chExt cx="1633414" cy="2650828"/>
          </a:xfrm>
        </p:grpSpPr>
        <p:grpSp>
          <p:nvGrpSpPr>
            <p:cNvPr id="7" name="Group 6"/>
            <p:cNvGrpSpPr/>
            <p:nvPr/>
          </p:nvGrpSpPr>
          <p:grpSpPr>
            <a:xfrm>
              <a:off x="2286000" y="2209800"/>
              <a:ext cx="533400" cy="1435101"/>
              <a:chOff x="381000" y="3479800"/>
              <a:chExt cx="533400" cy="1435101"/>
            </a:xfrm>
          </p:grpSpPr>
          <p:sp>
            <p:nvSpPr>
              <p:cNvPr id="48" name="Line 14"/>
              <p:cNvSpPr>
                <a:spLocks noChangeShapeType="1"/>
              </p:cNvSpPr>
              <p:nvPr/>
            </p:nvSpPr>
            <p:spPr bwMode="auto">
              <a:xfrm flipH="1">
                <a:off x="544316" y="4914901"/>
                <a:ext cx="370084" cy="0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1" name="Line 6"/>
              <p:cNvSpPr>
                <a:spLocks noChangeShapeType="1"/>
              </p:cNvSpPr>
              <p:nvPr/>
            </p:nvSpPr>
            <p:spPr bwMode="auto">
              <a:xfrm>
                <a:off x="381000" y="3505200"/>
                <a:ext cx="457200" cy="1588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3" name="Line 7"/>
              <p:cNvSpPr>
                <a:spLocks noChangeShapeType="1"/>
              </p:cNvSpPr>
              <p:nvPr/>
            </p:nvSpPr>
            <p:spPr bwMode="auto">
              <a:xfrm>
                <a:off x="542728" y="3479800"/>
                <a:ext cx="1588" cy="1435101"/>
              </a:xfrm>
              <a:prstGeom prst="line">
                <a:avLst/>
              </a:prstGeom>
              <a:solidFill>
                <a:srgbClr val="91C200"/>
              </a:solidFill>
              <a:ln w="57150">
                <a:solidFill>
                  <a:srgbClr val="6FAC27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673226" y="1596617"/>
              <a:ext cx="1246188" cy="1227920"/>
              <a:chOff x="2743200" y="1672817"/>
              <a:chExt cx="1246188" cy="1227920"/>
            </a:xfrm>
          </p:grpSpPr>
          <p:sp>
            <p:nvSpPr>
              <p:cNvPr id="75" name="Rectangle 2"/>
              <p:cNvSpPr>
                <a:spLocks/>
              </p:cNvSpPr>
              <p:nvPr/>
            </p:nvSpPr>
            <p:spPr bwMode="auto">
              <a:xfrm>
                <a:off x="2743200" y="1676400"/>
                <a:ext cx="1224337" cy="1224337"/>
              </a:xfrm>
              <a:prstGeom prst="rect">
                <a:avLst/>
              </a:prstGeom>
              <a:solidFill>
                <a:srgbClr val="6FAC27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9713" name="Rectangle 17"/>
              <p:cNvSpPr>
                <a:spLocks/>
              </p:cNvSpPr>
              <p:nvPr/>
            </p:nvSpPr>
            <p:spPr bwMode="auto">
              <a:xfrm>
                <a:off x="2743200" y="1672817"/>
                <a:ext cx="1246188" cy="1061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/>
                <a:r>
                  <a:rPr lang="en-US" sz="1600" dirty="0"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passed</a:t>
                </a:r>
              </a:p>
              <a:p>
                <a:pPr algn="ctr"/>
                <a:r>
                  <a:rPr lang="en-US" sz="1600" dirty="0"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099</a:t>
                </a:r>
                <a:endParaRPr lang="en-US" sz="16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490</a:t>
                </a: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57%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667000" y="2939395"/>
              <a:ext cx="1224337" cy="1308050"/>
              <a:chOff x="2743200" y="3625195"/>
              <a:chExt cx="1224337" cy="1308050"/>
            </a:xfrm>
          </p:grpSpPr>
          <p:sp>
            <p:nvSpPr>
              <p:cNvPr id="78" name="Rectangle 2"/>
              <p:cNvSpPr>
                <a:spLocks/>
              </p:cNvSpPr>
              <p:nvPr/>
            </p:nvSpPr>
            <p:spPr bwMode="auto">
              <a:xfrm>
                <a:off x="2743200" y="3657600"/>
                <a:ext cx="1224337" cy="1224337"/>
              </a:xfrm>
              <a:prstGeom prst="rect">
                <a:avLst/>
              </a:prstGeom>
              <a:solidFill>
                <a:srgbClr val="6FAC27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9716" name="Rectangle 20"/>
              <p:cNvSpPr>
                <a:spLocks/>
              </p:cNvSpPr>
              <p:nvPr/>
            </p:nvSpPr>
            <p:spPr bwMode="auto">
              <a:xfrm>
                <a:off x="3010150" y="3625195"/>
                <a:ext cx="737381" cy="1308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38100" bIns="38100" anchor="ctr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never</a:t>
                </a: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passed</a:t>
                </a:r>
              </a:p>
              <a:p>
                <a:pPr algn="ctr"/>
                <a:r>
                  <a:rPr lang="en-US" sz="1600" dirty="0"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099</a:t>
                </a:r>
                <a:endParaRPr lang="en-US" sz="16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373</a:t>
                </a: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43%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447800" y="2314421"/>
            <a:ext cx="1244601" cy="1224337"/>
            <a:chOff x="1066800" y="1600200"/>
            <a:chExt cx="1244601" cy="1224337"/>
          </a:xfrm>
        </p:grpSpPr>
        <p:sp>
          <p:nvSpPr>
            <p:cNvPr id="39" name="Rectangle 2"/>
            <p:cNvSpPr>
              <a:spLocks/>
            </p:cNvSpPr>
            <p:nvPr/>
          </p:nvSpPr>
          <p:spPr bwMode="auto">
            <a:xfrm>
              <a:off x="1066800" y="1600200"/>
              <a:ext cx="1224337" cy="1224337"/>
            </a:xfrm>
            <a:prstGeom prst="rect">
              <a:avLst/>
            </a:prstGeom>
            <a:solidFill>
              <a:srgbClr val="6FAC27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707" name="Rectangle 11"/>
            <p:cNvSpPr>
              <a:spLocks/>
            </p:cNvSpPr>
            <p:nvPr/>
          </p:nvSpPr>
          <p:spPr bwMode="auto">
            <a:xfrm>
              <a:off x="1066800" y="1697102"/>
              <a:ext cx="1244601" cy="106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took </a:t>
              </a:r>
              <a:r>
                <a:rPr lang="en-US" sz="1600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099</a:t>
              </a:r>
              <a:endPara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1988/1989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863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100%</a:t>
              </a:r>
            </a:p>
          </p:txBody>
        </p:sp>
      </p:grpSp>
      <p:sp>
        <p:nvSpPr>
          <p:cNvPr id="41" name="Rectangle 33"/>
          <p:cNvSpPr>
            <a:spLocks/>
          </p:cNvSpPr>
          <p:nvPr/>
        </p:nvSpPr>
        <p:spPr bwMode="auto">
          <a:xfrm>
            <a:off x="4658033" y="3676188"/>
            <a:ext cx="1270000" cy="1270000"/>
          </a:xfrm>
          <a:prstGeom prst="rect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9"/>
          <p:cNvSpPr txBox="1">
            <a:spLocks noChangeArrowheads="1"/>
          </p:cNvSpPr>
          <p:nvPr/>
        </p:nvSpPr>
        <p:spPr bwMode="auto">
          <a:xfrm>
            <a:off x="0" y="98017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Longitudinal Study of 1988/89 Cohort in </a:t>
            </a:r>
          </a:p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Upper-Level Basic Writing  (1993)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pic>
        <p:nvPicPr>
          <p:cNvPr id="45" name="Picture 44" descr="ALP Logo w Name 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76963"/>
            <a:ext cx="1828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33"/>
          <p:cNvSpPr>
            <a:spLocks/>
          </p:cNvSpPr>
          <p:nvPr/>
        </p:nvSpPr>
        <p:spPr bwMode="auto">
          <a:xfrm>
            <a:off x="6246033" y="2289021"/>
            <a:ext cx="1236788" cy="1270000"/>
          </a:xfrm>
          <a:prstGeom prst="rect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47" name="Rectangle 33"/>
          <p:cNvSpPr>
            <a:spLocks/>
          </p:cNvSpPr>
          <p:nvPr/>
        </p:nvSpPr>
        <p:spPr bwMode="auto">
          <a:xfrm>
            <a:off x="3015358" y="3676188"/>
            <a:ext cx="1270000" cy="1270000"/>
          </a:xfrm>
          <a:prstGeom prst="rect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035710" y="3731442"/>
            <a:ext cx="1232578" cy="480417"/>
            <a:chOff x="3035710" y="3731442"/>
            <a:chExt cx="1232578" cy="480417"/>
          </a:xfrm>
        </p:grpSpPr>
        <p:sp>
          <p:nvSpPr>
            <p:cNvPr id="17" name="Rectangle 16"/>
            <p:cNvSpPr/>
            <p:nvPr/>
          </p:nvSpPr>
          <p:spPr>
            <a:xfrm>
              <a:off x="3035710" y="3731442"/>
              <a:ext cx="1228528" cy="480417"/>
            </a:xfrm>
            <a:prstGeom prst="rect">
              <a:avLst/>
            </a:prstGeom>
            <a:solidFill>
              <a:srgbClr val="6FAC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49088" y="3826585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failed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034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7" grpId="0" animBg="1"/>
      <p:bldP spid="47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LS00938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1577914" y="1122968"/>
            <a:ext cx="5738780" cy="4864512"/>
          </a:xfrm>
          <a:prstGeom prst="rect">
            <a:avLst/>
          </a:prstGeom>
        </p:spPr>
      </p:pic>
      <p:sp>
        <p:nvSpPr>
          <p:cNvPr id="17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 charset="0"/>
              </a:rPr>
              <a:t>Co-Requisite Models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286000"/>
            <a:ext cx="405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Co-Requisite Models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25D7D4-9F77-5E44-B5DE-4F86475BA368}"/>
              </a:ext>
            </a:extLst>
          </p:cNvPr>
          <p:cNvSpPr/>
          <p:nvPr/>
        </p:nvSpPr>
        <p:spPr>
          <a:xfrm>
            <a:off x="4543923" y="4999939"/>
            <a:ext cx="827762" cy="424976"/>
          </a:xfrm>
          <a:prstGeom prst="rect">
            <a:avLst/>
          </a:prstGeom>
          <a:solidFill>
            <a:srgbClr val="B8F63A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Stretch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C483BB-D5C5-0F4E-BB6F-B54D10E43B01}"/>
              </a:ext>
            </a:extLst>
          </p:cNvPr>
          <p:cNvSpPr/>
          <p:nvPr/>
        </p:nvSpPr>
        <p:spPr>
          <a:xfrm>
            <a:off x="1957798" y="4999939"/>
            <a:ext cx="943588" cy="424976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Tutoring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3CC4D-208B-9043-8565-DDCA56440EE9}"/>
              </a:ext>
            </a:extLst>
          </p:cNvPr>
          <p:cNvSpPr/>
          <p:nvPr/>
        </p:nvSpPr>
        <p:spPr>
          <a:xfrm>
            <a:off x="2872218" y="5025614"/>
            <a:ext cx="760599" cy="373626"/>
          </a:xfrm>
          <a:prstGeom prst="rect">
            <a:avLst/>
          </a:prstGeom>
          <a:solidFill>
            <a:srgbClr val="FFC000"/>
          </a:solidFill>
          <a:ln w="38100" cmpd="sng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Studio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413F6C-3D2D-224E-901D-4EA14F55B527}"/>
              </a:ext>
            </a:extLst>
          </p:cNvPr>
          <p:cNvSpPr/>
          <p:nvPr/>
        </p:nvSpPr>
        <p:spPr>
          <a:xfrm>
            <a:off x="1251988" y="4999939"/>
            <a:ext cx="762000" cy="424976"/>
          </a:xfrm>
          <a:prstGeom prst="rect">
            <a:avLst/>
          </a:prstGeom>
          <a:solidFill>
            <a:srgbClr val="0000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548C8-4720-C447-8415-9B66D214142C}"/>
              </a:ext>
            </a:extLst>
          </p:cNvPr>
          <p:cNvSpPr/>
          <p:nvPr/>
        </p:nvSpPr>
        <p:spPr>
          <a:xfrm>
            <a:off x="3589014" y="5025994"/>
            <a:ext cx="982482" cy="373626"/>
          </a:xfrm>
          <a:prstGeom prst="rect">
            <a:avLst/>
          </a:prstGeom>
          <a:solidFill>
            <a:srgbClr val="8164B0"/>
          </a:solidFill>
          <a:ln w="38100" cmpd="sng">
            <a:solidFill>
              <a:srgbClr val="8164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FastTrack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41872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Stretch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pic>
        <p:nvPicPr>
          <p:cNvPr id="18" name="Picture 2" descr="ALP Logo w Name 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46800"/>
            <a:ext cx="1828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114300" y="2311619"/>
            <a:ext cx="4343400" cy="2722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1942287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ENG 101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13" y="2359187"/>
            <a:ext cx="403354" cy="89634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38E7F0C-8967-6040-A5C8-524DD45C0F80}"/>
              </a:ext>
            </a:extLst>
          </p:cNvPr>
          <p:cNvGrpSpPr/>
          <p:nvPr/>
        </p:nvGrpSpPr>
        <p:grpSpPr>
          <a:xfrm>
            <a:off x="332799" y="3253757"/>
            <a:ext cx="3977046" cy="1727200"/>
            <a:chOff x="332799" y="3253757"/>
            <a:chExt cx="3977046" cy="17272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6745" y="3253757"/>
              <a:ext cx="1943100" cy="17272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9" y="3253757"/>
              <a:ext cx="1943100" cy="172720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5169616" y="5193528"/>
            <a:ext cx="3669583" cy="369332"/>
            <a:chOff x="3122215" y="3486390"/>
            <a:chExt cx="4179584" cy="369332"/>
          </a:xfrm>
        </p:grpSpPr>
        <p:sp>
          <p:nvSpPr>
            <p:cNvPr id="32" name="Rectangle 31"/>
            <p:cNvSpPr/>
            <p:nvPr/>
          </p:nvSpPr>
          <p:spPr>
            <a:xfrm>
              <a:off x="3413216" y="3532113"/>
              <a:ext cx="3605858" cy="277886"/>
            </a:xfrm>
            <a:prstGeom prst="rect">
              <a:avLst/>
            </a:prstGeom>
            <a:solidFill>
              <a:srgbClr val="8164B0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215" y="3486390"/>
              <a:ext cx="41795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 hours/week for spring semester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39033" y="5183247"/>
            <a:ext cx="3455424" cy="369332"/>
            <a:chOff x="3122215" y="3486390"/>
            <a:chExt cx="4179584" cy="369332"/>
          </a:xfrm>
        </p:grpSpPr>
        <p:sp>
          <p:nvSpPr>
            <p:cNvPr id="35" name="Rectangle 34"/>
            <p:cNvSpPr/>
            <p:nvPr/>
          </p:nvSpPr>
          <p:spPr>
            <a:xfrm>
              <a:off x="3413216" y="3532113"/>
              <a:ext cx="3605858" cy="277886"/>
            </a:xfrm>
            <a:prstGeom prst="rect">
              <a:avLst/>
            </a:prstGeom>
            <a:solidFill>
              <a:srgbClr val="8164B0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22215" y="3486390"/>
              <a:ext cx="41795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 hours/week for fall semester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F1DDC0E-0EC4-6842-9F40-EF7EE19E6B87}"/>
              </a:ext>
            </a:extLst>
          </p:cNvPr>
          <p:cNvSpPr/>
          <p:nvPr/>
        </p:nvSpPr>
        <p:spPr>
          <a:xfrm>
            <a:off x="4716426" y="2345289"/>
            <a:ext cx="4343400" cy="2722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D57C4B-96B9-4D40-8045-79E1D01F33B1}"/>
              </a:ext>
            </a:extLst>
          </p:cNvPr>
          <p:cNvSpPr txBox="1"/>
          <p:nvPr/>
        </p:nvSpPr>
        <p:spPr>
          <a:xfrm>
            <a:off x="4602126" y="1975957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ENG 101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2AE1C85-E31E-5345-90E3-70F0403F0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39" y="2392857"/>
            <a:ext cx="403354" cy="89634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8B9321C-E94B-EC43-A704-968ABB2E059D}"/>
              </a:ext>
            </a:extLst>
          </p:cNvPr>
          <p:cNvGrpSpPr/>
          <p:nvPr/>
        </p:nvGrpSpPr>
        <p:grpSpPr>
          <a:xfrm>
            <a:off x="4934925" y="3287427"/>
            <a:ext cx="3977046" cy="1727200"/>
            <a:chOff x="4934925" y="3287427"/>
            <a:chExt cx="3977046" cy="17272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FF576AF-0F7A-5344-9ECB-DAC270A6E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8871" y="3287427"/>
              <a:ext cx="1943100" cy="17272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CED2220-7142-2F4D-944E-555C1E8BD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4925" y="3287427"/>
              <a:ext cx="1943100" cy="172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759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LS00938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1577914" y="1122968"/>
            <a:ext cx="5738780" cy="4864512"/>
          </a:xfrm>
          <a:prstGeom prst="rect">
            <a:avLst/>
          </a:prstGeom>
        </p:spPr>
      </p:pic>
      <p:sp>
        <p:nvSpPr>
          <p:cNvPr id="17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 charset="0"/>
              </a:rPr>
              <a:t>Co-Requisite Models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286000"/>
            <a:ext cx="405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Co-Requisite Models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25D7D4-9F77-5E44-B5DE-4F86475BA368}"/>
              </a:ext>
            </a:extLst>
          </p:cNvPr>
          <p:cNvSpPr/>
          <p:nvPr/>
        </p:nvSpPr>
        <p:spPr>
          <a:xfrm>
            <a:off x="4543923" y="4999939"/>
            <a:ext cx="827762" cy="424976"/>
          </a:xfrm>
          <a:prstGeom prst="rect">
            <a:avLst/>
          </a:prstGeom>
          <a:solidFill>
            <a:srgbClr val="B8F63A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Stretch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C483BB-D5C5-0F4E-BB6F-B54D10E43B01}"/>
              </a:ext>
            </a:extLst>
          </p:cNvPr>
          <p:cNvSpPr/>
          <p:nvPr/>
        </p:nvSpPr>
        <p:spPr>
          <a:xfrm>
            <a:off x="1957798" y="4999939"/>
            <a:ext cx="943588" cy="424976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Tutoring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3CC4D-208B-9043-8565-DDCA56440EE9}"/>
              </a:ext>
            </a:extLst>
          </p:cNvPr>
          <p:cNvSpPr/>
          <p:nvPr/>
        </p:nvSpPr>
        <p:spPr>
          <a:xfrm>
            <a:off x="2872218" y="5025614"/>
            <a:ext cx="760599" cy="373626"/>
          </a:xfrm>
          <a:prstGeom prst="rect">
            <a:avLst/>
          </a:prstGeom>
          <a:solidFill>
            <a:srgbClr val="FFC000"/>
          </a:solidFill>
          <a:ln w="38100" cmpd="sng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Studio</a:t>
            </a:r>
          </a:p>
        </p:txBody>
      </p:sp>
      <p:pic>
        <p:nvPicPr>
          <p:cNvPr id="13" name="Picture 12" descr="ALP Logo Triangles1.jpg">
            <a:extLst>
              <a:ext uri="{FF2B5EF4-FFF2-40B4-BE49-F238E27FC236}">
                <a16:creationId xmlns:a16="http://schemas.microsoft.com/office/drawing/2014/main" id="{8B9BD0A2-5E53-104E-91DC-0ACFE8553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156" y="5088156"/>
            <a:ext cx="984696" cy="33174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BE3F216-0C5A-C14C-8996-5E6859905ACB}"/>
              </a:ext>
            </a:extLst>
          </p:cNvPr>
          <p:cNvGrpSpPr/>
          <p:nvPr/>
        </p:nvGrpSpPr>
        <p:grpSpPr>
          <a:xfrm>
            <a:off x="5285576" y="4605986"/>
            <a:ext cx="848513" cy="787905"/>
            <a:chOff x="6629400" y="4800600"/>
            <a:chExt cx="1066800" cy="990600"/>
          </a:xfrm>
        </p:grpSpPr>
        <p:sp>
          <p:nvSpPr>
            <p:cNvPr id="18" name="Isosceles Triangle 9">
              <a:extLst>
                <a:ext uri="{FF2B5EF4-FFF2-40B4-BE49-F238E27FC236}">
                  <a16:creationId xmlns:a16="http://schemas.microsoft.com/office/drawing/2014/main" id="{5C25C779-4B5E-FA4E-87A3-E4909DA7C63B}"/>
                </a:ext>
              </a:extLst>
            </p:cNvPr>
            <p:cNvSpPr/>
            <p:nvPr/>
          </p:nvSpPr>
          <p:spPr>
            <a:xfrm>
              <a:off x="6629400" y="4800600"/>
              <a:ext cx="1066800" cy="9906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977C27-6162-9149-B4C8-27A584EBFE87}"/>
                </a:ext>
              </a:extLst>
            </p:cNvPr>
            <p:cNvSpPr txBox="1"/>
            <p:nvPr/>
          </p:nvSpPr>
          <p:spPr>
            <a:xfrm>
              <a:off x="6718988" y="5044501"/>
              <a:ext cx="893193" cy="69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/>
                <a:t>Tri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dirty="0"/>
                <a:t>Angle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7413F6C-3D2D-224E-901D-4EA14F55B527}"/>
              </a:ext>
            </a:extLst>
          </p:cNvPr>
          <p:cNvSpPr/>
          <p:nvPr/>
        </p:nvSpPr>
        <p:spPr>
          <a:xfrm>
            <a:off x="1251988" y="4999939"/>
            <a:ext cx="762000" cy="424976"/>
          </a:xfrm>
          <a:prstGeom prst="rect">
            <a:avLst/>
          </a:prstGeom>
          <a:solidFill>
            <a:srgbClr val="0000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548C8-4720-C447-8415-9B66D214142C}"/>
              </a:ext>
            </a:extLst>
          </p:cNvPr>
          <p:cNvSpPr/>
          <p:nvPr/>
        </p:nvSpPr>
        <p:spPr>
          <a:xfrm>
            <a:off x="3589014" y="5025994"/>
            <a:ext cx="982482" cy="373626"/>
          </a:xfrm>
          <a:prstGeom prst="rect">
            <a:avLst/>
          </a:prstGeom>
          <a:solidFill>
            <a:srgbClr val="8164B0"/>
          </a:solidFill>
          <a:ln w="38100" cmpd="sng">
            <a:solidFill>
              <a:srgbClr val="8164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FastTrack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373533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LS00938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1577914" y="1122968"/>
            <a:ext cx="5738780" cy="4864512"/>
          </a:xfrm>
          <a:prstGeom prst="rect">
            <a:avLst/>
          </a:prstGeom>
        </p:spPr>
      </p:pic>
      <p:sp>
        <p:nvSpPr>
          <p:cNvPr id="17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 charset="0"/>
              </a:rPr>
              <a:t>Co-Requisite Models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286000"/>
            <a:ext cx="405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Co-Requisite Models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25D7D4-9F77-5E44-B5DE-4F86475BA368}"/>
              </a:ext>
            </a:extLst>
          </p:cNvPr>
          <p:cNvSpPr/>
          <p:nvPr/>
        </p:nvSpPr>
        <p:spPr>
          <a:xfrm>
            <a:off x="4543923" y="4999939"/>
            <a:ext cx="827762" cy="424976"/>
          </a:xfrm>
          <a:prstGeom prst="rect">
            <a:avLst/>
          </a:prstGeom>
          <a:solidFill>
            <a:srgbClr val="B8F63A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Stretch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C483BB-D5C5-0F4E-BB6F-B54D10E43B01}"/>
              </a:ext>
            </a:extLst>
          </p:cNvPr>
          <p:cNvSpPr/>
          <p:nvPr/>
        </p:nvSpPr>
        <p:spPr>
          <a:xfrm>
            <a:off x="1957798" y="4999939"/>
            <a:ext cx="943588" cy="424976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Tutoring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3CC4D-208B-9043-8565-DDCA56440EE9}"/>
              </a:ext>
            </a:extLst>
          </p:cNvPr>
          <p:cNvSpPr/>
          <p:nvPr/>
        </p:nvSpPr>
        <p:spPr>
          <a:xfrm>
            <a:off x="2872218" y="5025614"/>
            <a:ext cx="760599" cy="373626"/>
          </a:xfrm>
          <a:prstGeom prst="rect">
            <a:avLst/>
          </a:prstGeom>
          <a:solidFill>
            <a:srgbClr val="FFC000"/>
          </a:solidFill>
          <a:ln w="38100" cmpd="sng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Studio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BE3F216-0C5A-C14C-8996-5E6859905ACB}"/>
              </a:ext>
            </a:extLst>
          </p:cNvPr>
          <p:cNvGrpSpPr/>
          <p:nvPr/>
        </p:nvGrpSpPr>
        <p:grpSpPr>
          <a:xfrm>
            <a:off x="5285576" y="4605986"/>
            <a:ext cx="848513" cy="787905"/>
            <a:chOff x="6629400" y="4800600"/>
            <a:chExt cx="1066800" cy="990600"/>
          </a:xfrm>
        </p:grpSpPr>
        <p:sp>
          <p:nvSpPr>
            <p:cNvPr id="18" name="Isosceles Triangle 9">
              <a:extLst>
                <a:ext uri="{FF2B5EF4-FFF2-40B4-BE49-F238E27FC236}">
                  <a16:creationId xmlns:a16="http://schemas.microsoft.com/office/drawing/2014/main" id="{5C25C779-4B5E-FA4E-87A3-E4909DA7C63B}"/>
                </a:ext>
              </a:extLst>
            </p:cNvPr>
            <p:cNvSpPr/>
            <p:nvPr/>
          </p:nvSpPr>
          <p:spPr>
            <a:xfrm>
              <a:off x="6629400" y="4800600"/>
              <a:ext cx="1066800" cy="9906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977C27-6162-9149-B4C8-27A584EBFE87}"/>
                </a:ext>
              </a:extLst>
            </p:cNvPr>
            <p:cNvSpPr txBox="1"/>
            <p:nvPr/>
          </p:nvSpPr>
          <p:spPr>
            <a:xfrm>
              <a:off x="6718988" y="5044501"/>
              <a:ext cx="893193" cy="69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/>
                <a:t>Tri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dirty="0"/>
                <a:t>Angle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7413F6C-3D2D-224E-901D-4EA14F55B527}"/>
              </a:ext>
            </a:extLst>
          </p:cNvPr>
          <p:cNvSpPr/>
          <p:nvPr/>
        </p:nvSpPr>
        <p:spPr>
          <a:xfrm>
            <a:off x="1251988" y="4999939"/>
            <a:ext cx="762000" cy="424976"/>
          </a:xfrm>
          <a:prstGeom prst="rect">
            <a:avLst/>
          </a:prstGeom>
          <a:solidFill>
            <a:srgbClr val="0000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548C8-4720-C447-8415-9B66D214142C}"/>
              </a:ext>
            </a:extLst>
          </p:cNvPr>
          <p:cNvSpPr/>
          <p:nvPr/>
        </p:nvSpPr>
        <p:spPr>
          <a:xfrm>
            <a:off x="3589014" y="5025994"/>
            <a:ext cx="982482" cy="373626"/>
          </a:xfrm>
          <a:prstGeom prst="rect">
            <a:avLst/>
          </a:prstGeom>
          <a:solidFill>
            <a:srgbClr val="8164B0"/>
          </a:solidFill>
          <a:ln w="38100" cmpd="sng">
            <a:solidFill>
              <a:srgbClr val="8164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FastTrack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Model</a:t>
            </a:r>
          </a:p>
        </p:txBody>
      </p:sp>
      <p:pic>
        <p:nvPicPr>
          <p:cNvPr id="26" name="Picture 25" descr="ALP Logo Triangles1.jpg">
            <a:extLst>
              <a:ext uri="{FF2B5EF4-FFF2-40B4-BE49-F238E27FC236}">
                <a16:creationId xmlns:a16="http://schemas.microsoft.com/office/drawing/2014/main" id="{55D5C11E-C938-1748-89DE-245CDB369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156" y="5088156"/>
            <a:ext cx="984696" cy="3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9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ALP Logo w Name 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46800"/>
            <a:ext cx="1828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75140" y="1266465"/>
            <a:ext cx="348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9:00 Credit-Level Class </a:t>
            </a:r>
          </a:p>
        </p:txBody>
      </p:sp>
      <p:sp>
        <p:nvSpPr>
          <p:cNvPr id="15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ALP Triangle Model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22056" y="1239662"/>
            <a:ext cx="348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11:00 Credit-Level Class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52" y="1647620"/>
            <a:ext cx="377298" cy="798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0" y="2531460"/>
            <a:ext cx="1681918" cy="1495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16" y="2555123"/>
            <a:ext cx="1676387" cy="149012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34896" y="1640713"/>
            <a:ext cx="3525162" cy="25079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551" y="1652105"/>
            <a:ext cx="377298" cy="7983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310380"/>
            <a:ext cx="377298" cy="79839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987987" y="3941048"/>
            <a:ext cx="3525162" cy="2882164"/>
            <a:chOff x="2987987" y="3941048"/>
            <a:chExt cx="3525162" cy="2882164"/>
          </a:xfrm>
        </p:grpSpPr>
        <p:sp>
          <p:nvSpPr>
            <p:cNvPr id="49" name="TextBox 48"/>
            <p:cNvSpPr txBox="1"/>
            <p:nvPr/>
          </p:nvSpPr>
          <p:spPr>
            <a:xfrm>
              <a:off x="3028231" y="3941048"/>
              <a:ext cx="3482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10:00 Co-</a:t>
              </a:r>
              <a:r>
                <a:rPr lang="en-US" dirty="0" err="1"/>
                <a:t>Req</a:t>
              </a:r>
              <a:r>
                <a:rPr lang="en-US" dirty="0"/>
                <a:t> Class 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2987987" y="4315296"/>
              <a:ext cx="3525162" cy="25079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553" y="2528458"/>
            <a:ext cx="1681918" cy="14950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69" y="2552121"/>
            <a:ext cx="1676387" cy="1490122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5481812" y="1613910"/>
            <a:ext cx="3525162" cy="25079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16" y="2555123"/>
            <a:ext cx="1676387" cy="149012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69" y="2552121"/>
            <a:ext cx="1676387" cy="149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2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856 L 0.11979 0.38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1969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-0.27761 0.3935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9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E491D26-FE5D-3C47-8D5E-EC076973FF71}"/>
              </a:ext>
            </a:extLst>
          </p:cNvPr>
          <p:cNvGrpSpPr/>
          <p:nvPr/>
        </p:nvGrpSpPr>
        <p:grpSpPr>
          <a:xfrm>
            <a:off x="6103873" y="4343400"/>
            <a:ext cx="990558" cy="1093601"/>
            <a:chOff x="7854531" y="4910186"/>
            <a:chExt cx="990558" cy="109360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6AE8E44-B677-B543-8C19-F8A0F2FE7F0F}"/>
                </a:ext>
              </a:extLst>
            </p:cNvPr>
            <p:cNvGrpSpPr/>
            <p:nvPr/>
          </p:nvGrpSpPr>
          <p:grpSpPr>
            <a:xfrm>
              <a:off x="7860393" y="4910186"/>
              <a:ext cx="984696" cy="564298"/>
              <a:chOff x="6189766" y="4800600"/>
              <a:chExt cx="984696" cy="564298"/>
            </a:xfrm>
          </p:grpSpPr>
          <p:pic>
            <p:nvPicPr>
              <p:cNvPr id="21" name="Picture 20" descr="ALP Logo Triangles1.jpg">
                <a:extLst>
                  <a:ext uri="{FF2B5EF4-FFF2-40B4-BE49-F238E27FC236}">
                    <a16:creationId xmlns:a16="http://schemas.microsoft.com/office/drawing/2014/main" id="{6B18FF83-B070-6646-8F34-AD8AFDB58B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9766" y="5033156"/>
                <a:ext cx="984696" cy="331742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DE6651-7A8A-CB40-81E3-CCC713AD57CF}"/>
                  </a:ext>
                </a:extLst>
              </p:cNvPr>
              <p:cNvSpPr txBox="1"/>
              <p:nvPr/>
            </p:nvSpPr>
            <p:spPr>
              <a:xfrm>
                <a:off x="6306876" y="4800600"/>
                <a:ext cx="7312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1 hour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68474C5-E6F2-B841-A7FF-857B611AA414}"/>
                </a:ext>
              </a:extLst>
            </p:cNvPr>
            <p:cNvGrpSpPr/>
            <p:nvPr/>
          </p:nvGrpSpPr>
          <p:grpSpPr>
            <a:xfrm>
              <a:off x="7854531" y="5428784"/>
              <a:ext cx="984696" cy="575003"/>
              <a:chOff x="7183001" y="4800600"/>
              <a:chExt cx="984696" cy="575003"/>
            </a:xfrm>
          </p:grpSpPr>
          <p:pic>
            <p:nvPicPr>
              <p:cNvPr id="24" name="Picture 23" descr="ALP Logo Triangles1.jpg">
                <a:extLst>
                  <a:ext uri="{FF2B5EF4-FFF2-40B4-BE49-F238E27FC236}">
                    <a16:creationId xmlns:a16="http://schemas.microsoft.com/office/drawing/2014/main" id="{C8E846FA-52FF-DE43-BE5A-8EA7F7F05B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3001" y="5043861"/>
                <a:ext cx="984696" cy="331742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A22F994-6535-F541-8503-BB3D92CD7E1D}"/>
                  </a:ext>
                </a:extLst>
              </p:cNvPr>
              <p:cNvSpPr txBox="1"/>
              <p:nvPr/>
            </p:nvSpPr>
            <p:spPr>
              <a:xfrm>
                <a:off x="7259001" y="4800600"/>
                <a:ext cx="8079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2 hours</a:t>
                </a:r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LS00938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1577914" y="1122968"/>
            <a:ext cx="5738780" cy="4864512"/>
          </a:xfrm>
          <a:prstGeom prst="rect">
            <a:avLst/>
          </a:prstGeom>
        </p:spPr>
      </p:pic>
      <p:sp>
        <p:nvSpPr>
          <p:cNvPr id="17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 charset="0"/>
              </a:rPr>
              <a:t>Co-Requisite Models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286000"/>
            <a:ext cx="405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Co-Requisite Models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25D7D4-9F77-5E44-B5DE-4F86475BA368}"/>
              </a:ext>
            </a:extLst>
          </p:cNvPr>
          <p:cNvSpPr/>
          <p:nvPr/>
        </p:nvSpPr>
        <p:spPr>
          <a:xfrm>
            <a:off x="4543923" y="4999939"/>
            <a:ext cx="827762" cy="424976"/>
          </a:xfrm>
          <a:prstGeom prst="rect">
            <a:avLst/>
          </a:prstGeom>
          <a:solidFill>
            <a:srgbClr val="B8F63A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Stretch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C483BB-D5C5-0F4E-BB6F-B54D10E43B01}"/>
              </a:ext>
            </a:extLst>
          </p:cNvPr>
          <p:cNvSpPr/>
          <p:nvPr/>
        </p:nvSpPr>
        <p:spPr>
          <a:xfrm>
            <a:off x="1957798" y="4999939"/>
            <a:ext cx="943588" cy="424976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Tutoring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3CC4D-208B-9043-8565-DDCA56440EE9}"/>
              </a:ext>
            </a:extLst>
          </p:cNvPr>
          <p:cNvSpPr/>
          <p:nvPr/>
        </p:nvSpPr>
        <p:spPr>
          <a:xfrm>
            <a:off x="2872218" y="5025614"/>
            <a:ext cx="760599" cy="373626"/>
          </a:xfrm>
          <a:prstGeom prst="rect">
            <a:avLst/>
          </a:prstGeom>
          <a:solidFill>
            <a:srgbClr val="FFC000"/>
          </a:solidFill>
          <a:ln w="38100" cmpd="sng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Studio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BE3F216-0C5A-C14C-8996-5E6859905ACB}"/>
              </a:ext>
            </a:extLst>
          </p:cNvPr>
          <p:cNvGrpSpPr/>
          <p:nvPr/>
        </p:nvGrpSpPr>
        <p:grpSpPr>
          <a:xfrm>
            <a:off x="5285576" y="4605986"/>
            <a:ext cx="848513" cy="787905"/>
            <a:chOff x="6629400" y="4800600"/>
            <a:chExt cx="1066800" cy="990600"/>
          </a:xfrm>
        </p:grpSpPr>
        <p:sp>
          <p:nvSpPr>
            <p:cNvPr id="18" name="Isosceles Triangle 9">
              <a:extLst>
                <a:ext uri="{FF2B5EF4-FFF2-40B4-BE49-F238E27FC236}">
                  <a16:creationId xmlns:a16="http://schemas.microsoft.com/office/drawing/2014/main" id="{5C25C779-4B5E-FA4E-87A3-E4909DA7C63B}"/>
                </a:ext>
              </a:extLst>
            </p:cNvPr>
            <p:cNvSpPr/>
            <p:nvPr/>
          </p:nvSpPr>
          <p:spPr>
            <a:xfrm>
              <a:off x="6629400" y="4800600"/>
              <a:ext cx="1066800" cy="9906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977C27-6162-9149-B4C8-27A584EBFE87}"/>
                </a:ext>
              </a:extLst>
            </p:cNvPr>
            <p:cNvSpPr txBox="1"/>
            <p:nvPr/>
          </p:nvSpPr>
          <p:spPr>
            <a:xfrm>
              <a:off x="6718988" y="5044501"/>
              <a:ext cx="893193" cy="69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/>
                <a:t>Tri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dirty="0"/>
                <a:t>Angle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7413F6C-3D2D-224E-901D-4EA14F55B527}"/>
              </a:ext>
            </a:extLst>
          </p:cNvPr>
          <p:cNvSpPr/>
          <p:nvPr/>
        </p:nvSpPr>
        <p:spPr>
          <a:xfrm>
            <a:off x="1251988" y="4999939"/>
            <a:ext cx="762000" cy="424976"/>
          </a:xfrm>
          <a:prstGeom prst="rect">
            <a:avLst/>
          </a:prstGeom>
          <a:solidFill>
            <a:srgbClr val="0000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548C8-4720-C447-8415-9B66D214142C}"/>
              </a:ext>
            </a:extLst>
          </p:cNvPr>
          <p:cNvSpPr/>
          <p:nvPr/>
        </p:nvSpPr>
        <p:spPr>
          <a:xfrm>
            <a:off x="3589014" y="5025994"/>
            <a:ext cx="982482" cy="373626"/>
          </a:xfrm>
          <a:prstGeom prst="rect">
            <a:avLst/>
          </a:prstGeom>
          <a:solidFill>
            <a:srgbClr val="8164B0"/>
          </a:solidFill>
          <a:ln w="38100" cmpd="sng">
            <a:solidFill>
              <a:srgbClr val="8164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FastTrack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Model</a:t>
            </a:r>
          </a:p>
        </p:txBody>
      </p:sp>
      <p:pic>
        <p:nvPicPr>
          <p:cNvPr id="26" name="Picture 25" descr="ALP Logo Triangles1.jpg">
            <a:extLst>
              <a:ext uri="{FF2B5EF4-FFF2-40B4-BE49-F238E27FC236}">
                <a16:creationId xmlns:a16="http://schemas.microsoft.com/office/drawing/2014/main" id="{4E498659-1A96-6141-8701-5D5AE3B9F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156" y="5088156"/>
            <a:ext cx="984696" cy="3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1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E491D26-FE5D-3C47-8D5E-EC076973FF71}"/>
              </a:ext>
            </a:extLst>
          </p:cNvPr>
          <p:cNvGrpSpPr/>
          <p:nvPr/>
        </p:nvGrpSpPr>
        <p:grpSpPr>
          <a:xfrm>
            <a:off x="6103873" y="4343400"/>
            <a:ext cx="990558" cy="1093601"/>
            <a:chOff x="7854531" y="4910186"/>
            <a:chExt cx="990558" cy="109360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6AE8E44-B677-B543-8C19-F8A0F2FE7F0F}"/>
                </a:ext>
              </a:extLst>
            </p:cNvPr>
            <p:cNvGrpSpPr/>
            <p:nvPr/>
          </p:nvGrpSpPr>
          <p:grpSpPr>
            <a:xfrm>
              <a:off x="7860393" y="4910186"/>
              <a:ext cx="984696" cy="564298"/>
              <a:chOff x="6189766" y="4800600"/>
              <a:chExt cx="984696" cy="564298"/>
            </a:xfrm>
          </p:grpSpPr>
          <p:pic>
            <p:nvPicPr>
              <p:cNvPr id="21" name="Picture 20" descr="ALP Logo Triangles1.jpg">
                <a:extLst>
                  <a:ext uri="{FF2B5EF4-FFF2-40B4-BE49-F238E27FC236}">
                    <a16:creationId xmlns:a16="http://schemas.microsoft.com/office/drawing/2014/main" id="{6B18FF83-B070-6646-8F34-AD8AFDB58B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9766" y="5033156"/>
                <a:ext cx="984696" cy="331742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DE6651-7A8A-CB40-81E3-CCC713AD57CF}"/>
                  </a:ext>
                </a:extLst>
              </p:cNvPr>
              <p:cNvSpPr txBox="1"/>
              <p:nvPr/>
            </p:nvSpPr>
            <p:spPr>
              <a:xfrm>
                <a:off x="6306876" y="4800600"/>
                <a:ext cx="7312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1 hour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68474C5-E6F2-B841-A7FF-857B611AA414}"/>
                </a:ext>
              </a:extLst>
            </p:cNvPr>
            <p:cNvGrpSpPr/>
            <p:nvPr/>
          </p:nvGrpSpPr>
          <p:grpSpPr>
            <a:xfrm>
              <a:off x="7854531" y="5428784"/>
              <a:ext cx="984696" cy="575003"/>
              <a:chOff x="7183001" y="4800600"/>
              <a:chExt cx="984696" cy="575003"/>
            </a:xfrm>
          </p:grpSpPr>
          <p:pic>
            <p:nvPicPr>
              <p:cNvPr id="24" name="Picture 23" descr="ALP Logo Triangles1.jpg">
                <a:extLst>
                  <a:ext uri="{FF2B5EF4-FFF2-40B4-BE49-F238E27FC236}">
                    <a16:creationId xmlns:a16="http://schemas.microsoft.com/office/drawing/2014/main" id="{C8E846FA-52FF-DE43-BE5A-8EA7F7F05B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3001" y="5043861"/>
                <a:ext cx="984696" cy="331742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A22F994-6535-F541-8503-BB3D92CD7E1D}"/>
                  </a:ext>
                </a:extLst>
              </p:cNvPr>
              <p:cNvSpPr txBox="1"/>
              <p:nvPr/>
            </p:nvSpPr>
            <p:spPr>
              <a:xfrm>
                <a:off x="7259001" y="4800600"/>
                <a:ext cx="8079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2 hours</a:t>
                </a:r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LS00938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1577914" y="1122968"/>
            <a:ext cx="5738780" cy="4864512"/>
          </a:xfrm>
          <a:prstGeom prst="rect">
            <a:avLst/>
          </a:prstGeom>
        </p:spPr>
      </p:pic>
      <p:sp>
        <p:nvSpPr>
          <p:cNvPr id="17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 charset="0"/>
              </a:rPr>
              <a:t>Co-Requisite Models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286000"/>
            <a:ext cx="405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Co-Requisite Models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25D7D4-9F77-5E44-B5DE-4F86475BA368}"/>
              </a:ext>
            </a:extLst>
          </p:cNvPr>
          <p:cNvSpPr/>
          <p:nvPr/>
        </p:nvSpPr>
        <p:spPr>
          <a:xfrm>
            <a:off x="4543923" y="4999939"/>
            <a:ext cx="827762" cy="424976"/>
          </a:xfrm>
          <a:prstGeom prst="rect">
            <a:avLst/>
          </a:prstGeom>
          <a:solidFill>
            <a:srgbClr val="B8F63A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Stretch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C483BB-D5C5-0F4E-BB6F-B54D10E43B01}"/>
              </a:ext>
            </a:extLst>
          </p:cNvPr>
          <p:cNvSpPr/>
          <p:nvPr/>
        </p:nvSpPr>
        <p:spPr>
          <a:xfrm>
            <a:off x="1957798" y="4999939"/>
            <a:ext cx="943588" cy="424976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Tutoring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3CC4D-208B-9043-8565-DDCA56440EE9}"/>
              </a:ext>
            </a:extLst>
          </p:cNvPr>
          <p:cNvSpPr/>
          <p:nvPr/>
        </p:nvSpPr>
        <p:spPr>
          <a:xfrm>
            <a:off x="2872218" y="5025614"/>
            <a:ext cx="760599" cy="373626"/>
          </a:xfrm>
          <a:prstGeom prst="rect">
            <a:avLst/>
          </a:prstGeom>
          <a:solidFill>
            <a:srgbClr val="FFC000"/>
          </a:solidFill>
          <a:ln w="38100" cmpd="sng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Studio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BE3F216-0C5A-C14C-8996-5E6859905ACB}"/>
              </a:ext>
            </a:extLst>
          </p:cNvPr>
          <p:cNvGrpSpPr/>
          <p:nvPr/>
        </p:nvGrpSpPr>
        <p:grpSpPr>
          <a:xfrm>
            <a:off x="5285576" y="4605986"/>
            <a:ext cx="848513" cy="787905"/>
            <a:chOff x="6629400" y="4800600"/>
            <a:chExt cx="1066800" cy="990600"/>
          </a:xfrm>
        </p:grpSpPr>
        <p:sp>
          <p:nvSpPr>
            <p:cNvPr id="18" name="Isosceles Triangle 9">
              <a:extLst>
                <a:ext uri="{FF2B5EF4-FFF2-40B4-BE49-F238E27FC236}">
                  <a16:creationId xmlns:a16="http://schemas.microsoft.com/office/drawing/2014/main" id="{5C25C779-4B5E-FA4E-87A3-E4909DA7C63B}"/>
                </a:ext>
              </a:extLst>
            </p:cNvPr>
            <p:cNvSpPr/>
            <p:nvPr/>
          </p:nvSpPr>
          <p:spPr>
            <a:xfrm>
              <a:off x="6629400" y="4800600"/>
              <a:ext cx="1066800" cy="9906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977C27-6162-9149-B4C8-27A584EBFE87}"/>
                </a:ext>
              </a:extLst>
            </p:cNvPr>
            <p:cNvSpPr txBox="1"/>
            <p:nvPr/>
          </p:nvSpPr>
          <p:spPr>
            <a:xfrm>
              <a:off x="6718988" y="5044501"/>
              <a:ext cx="893193" cy="69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/>
                <a:t>Tri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dirty="0"/>
                <a:t>Angle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7413F6C-3D2D-224E-901D-4EA14F55B527}"/>
              </a:ext>
            </a:extLst>
          </p:cNvPr>
          <p:cNvSpPr/>
          <p:nvPr/>
        </p:nvSpPr>
        <p:spPr>
          <a:xfrm>
            <a:off x="1251988" y="4999939"/>
            <a:ext cx="762000" cy="424976"/>
          </a:xfrm>
          <a:prstGeom prst="rect">
            <a:avLst/>
          </a:prstGeom>
          <a:solidFill>
            <a:srgbClr val="0000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548C8-4720-C447-8415-9B66D214142C}"/>
              </a:ext>
            </a:extLst>
          </p:cNvPr>
          <p:cNvSpPr/>
          <p:nvPr/>
        </p:nvSpPr>
        <p:spPr>
          <a:xfrm>
            <a:off x="3589014" y="5025994"/>
            <a:ext cx="982482" cy="373626"/>
          </a:xfrm>
          <a:prstGeom prst="rect">
            <a:avLst/>
          </a:prstGeom>
          <a:solidFill>
            <a:srgbClr val="8164B0"/>
          </a:solidFill>
          <a:ln w="38100" cmpd="sng">
            <a:solidFill>
              <a:srgbClr val="8164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FastTrack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Model</a:t>
            </a:r>
          </a:p>
        </p:txBody>
      </p:sp>
      <p:pic>
        <p:nvPicPr>
          <p:cNvPr id="26" name="Picture 25" descr="ALP Logo Triangles1.jpg">
            <a:extLst>
              <a:ext uri="{FF2B5EF4-FFF2-40B4-BE49-F238E27FC236}">
                <a16:creationId xmlns:a16="http://schemas.microsoft.com/office/drawing/2014/main" id="{A7FCD6F6-E7C2-CC47-82E3-824AFA93E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156" y="5088156"/>
            <a:ext cx="984696" cy="3317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E0837E7-BB21-484D-BBEE-81D359954549}"/>
              </a:ext>
            </a:extLst>
          </p:cNvPr>
          <p:cNvSpPr/>
          <p:nvPr/>
        </p:nvSpPr>
        <p:spPr>
          <a:xfrm>
            <a:off x="7070881" y="4999938"/>
            <a:ext cx="1142693" cy="373626"/>
          </a:xfrm>
          <a:prstGeom prst="rect">
            <a:avLst/>
          </a:prstGeom>
          <a:solidFill>
            <a:srgbClr val="6FAC27"/>
          </a:solidFill>
          <a:ln w="38100" cmpd="sng">
            <a:solidFill>
              <a:srgbClr val="6FAC2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ALP Two Instructors</a:t>
            </a:r>
          </a:p>
        </p:txBody>
      </p:sp>
    </p:spTree>
    <p:extLst>
      <p:ext uri="{BB962C8B-B14F-4D97-AF65-F5344CB8AC3E}">
        <p14:creationId xmlns:p14="http://schemas.microsoft.com/office/powerpoint/2010/main" val="252568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ALP with Two Instructors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pic>
        <p:nvPicPr>
          <p:cNvPr id="18" name="Picture 2" descr="ALP Logo w Name 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46800"/>
            <a:ext cx="1828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673510" y="2321900"/>
            <a:ext cx="4343400" cy="2722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9210" y="19525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Credit-Level Class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410200" y="2274332"/>
            <a:ext cx="2395384" cy="2722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509320" y="1905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Co-</a:t>
            </a:r>
            <a:r>
              <a:rPr lang="en-US" dirty="0" err="1"/>
              <a:t>Req</a:t>
            </a:r>
            <a:r>
              <a:rPr lang="en-US" dirty="0"/>
              <a:t> Class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20" y="2321900"/>
            <a:ext cx="401962" cy="8932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45" y="2369468"/>
            <a:ext cx="401962" cy="893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87" y="2342824"/>
            <a:ext cx="431958" cy="914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470" y="3256878"/>
            <a:ext cx="1943100" cy="1727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726" y="3256878"/>
            <a:ext cx="1943100" cy="172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75" y="3256878"/>
            <a:ext cx="19431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6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What is a Co-Requisite Model?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95400" y="-5715000"/>
            <a:ext cx="5738780" cy="4864512"/>
            <a:chOff x="1577913" y="970569"/>
            <a:chExt cx="5738780" cy="4864512"/>
          </a:xfrm>
        </p:grpSpPr>
        <p:pic>
          <p:nvPicPr>
            <p:cNvPr id="3" name="Picture 2" descr="LS00938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00000">
              <a:off x="1577913" y="970569"/>
              <a:ext cx="5738780" cy="486451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667000" y="2286000"/>
              <a:ext cx="40592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</a:rPr>
                <a:t>Co-Requisite Models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38200" y="4038600"/>
            <a:ext cx="8001000" cy="1676400"/>
            <a:chOff x="1524000" y="4038600"/>
            <a:chExt cx="8090476" cy="1676400"/>
          </a:xfrm>
        </p:grpSpPr>
        <p:sp>
          <p:nvSpPr>
            <p:cNvPr id="7" name="Rectangle 6"/>
            <p:cNvSpPr/>
            <p:nvPr/>
          </p:nvSpPr>
          <p:spPr>
            <a:xfrm>
              <a:off x="4914295" y="4038600"/>
              <a:ext cx="381000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0" y="4114800"/>
              <a:ext cx="809047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Developmental programs in which the developmental course is a co-requisite, not a pre-requisite, to the credit-level course.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653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308E-6 -4.00649E-6 L 0.01668 0.94598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66700" y="1622941"/>
            <a:ext cx="8724900" cy="4968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0" indent="-519113">
              <a:spcAft>
                <a:spcPts val="1100"/>
              </a:spcAft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Students are in credit-level course.</a:t>
            </a:r>
          </a:p>
          <a:p>
            <a:pPr marL="692150" indent="-519113">
              <a:spcAft>
                <a:spcPts val="1100"/>
              </a:spcAft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Students are supported as they take credit-level course.</a:t>
            </a:r>
          </a:p>
          <a:p>
            <a:pPr marL="692150" indent="-519113">
              <a:spcAft>
                <a:spcPts val="1100"/>
              </a:spcAft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Attrition points are reduced.</a:t>
            </a:r>
          </a:p>
          <a:p>
            <a:pPr marL="692150" indent="-519113">
              <a:spcAft>
                <a:spcPts val="1100"/>
              </a:spcAft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Developmental students are in a class with stronger role models.</a:t>
            </a:r>
          </a:p>
          <a:p>
            <a:pPr marL="692150" indent="-519113">
              <a:spcAft>
                <a:spcPts val="1100"/>
              </a:spcAft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Developmental students are in a cohort that spends extended time together.</a:t>
            </a:r>
          </a:p>
          <a:p>
            <a:pPr marL="692150" indent="-519113">
              <a:spcAft>
                <a:spcPts val="1100"/>
              </a:spcAft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Class size is small (12 max).</a:t>
            </a:r>
          </a:p>
          <a:p>
            <a:pPr marL="692150" indent="-519113">
              <a:spcAft>
                <a:spcPts val="1100"/>
              </a:spcAft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The two courses are coordinated.</a:t>
            </a:r>
          </a:p>
          <a:p>
            <a:pPr marL="692150" indent="-519113">
              <a:spcAft>
                <a:spcPts val="1100"/>
              </a:spcAft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The instructor employs a pedagogy designed for the co-requisite model.</a:t>
            </a:r>
          </a:p>
          <a:p>
            <a:pPr marL="692150" indent="-519113">
              <a:spcAft>
                <a:spcPts val="1100"/>
              </a:spcAft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Reading and writing are integrated.</a:t>
            </a:r>
          </a:p>
          <a:p>
            <a:pPr marL="692150" indent="-682625">
              <a:spcAft>
                <a:spcPts val="1100"/>
              </a:spcAft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Non-cognitive issues are addressed.</a:t>
            </a:r>
          </a:p>
          <a:p>
            <a:pPr marL="692150" indent="-682625">
              <a:spcAft>
                <a:spcPts val="1100"/>
              </a:spcAft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The model provides time for individual attention.</a:t>
            </a:r>
          </a:p>
          <a:p>
            <a:pPr marL="692150" indent="-692150">
              <a:spcAft>
                <a:spcPts val="1100"/>
              </a:spcAft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The model is scalable.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Features That Make Co-</a:t>
            </a:r>
            <a:r>
              <a:rPr lang="en-US" sz="3200" dirty="0" err="1">
                <a:cs typeface="Arial" charset="0"/>
                <a:sym typeface="Arial" charset="0"/>
              </a:rPr>
              <a:t>Req</a:t>
            </a:r>
            <a:r>
              <a:rPr lang="en-US" sz="3200" dirty="0">
                <a:cs typeface="Arial" charset="0"/>
                <a:sym typeface="Arial" charset="0"/>
              </a:rPr>
              <a:t> Work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0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8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3400" y="2057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n-lt"/>
              </a:rPr>
              <a:t>Why Do Students Drop Out?</a:t>
            </a:r>
          </a:p>
        </p:txBody>
      </p:sp>
    </p:spTree>
    <p:extLst>
      <p:ext uri="{BB962C8B-B14F-4D97-AF65-F5344CB8AC3E}">
        <p14:creationId xmlns:p14="http://schemas.microsoft.com/office/powerpoint/2010/main" val="17690323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LS00938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1577913" y="970569"/>
            <a:ext cx="5738780" cy="4864512"/>
          </a:xfrm>
          <a:prstGeom prst="rect">
            <a:avLst/>
          </a:prstGeom>
        </p:spPr>
      </p:pic>
      <p:sp>
        <p:nvSpPr>
          <p:cNvPr id="17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Co-Requisite Models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286000"/>
            <a:ext cx="405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Co-Requisite Models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4DE22-628E-0D4E-8A55-AB53E20C6CD1}"/>
              </a:ext>
            </a:extLst>
          </p:cNvPr>
          <p:cNvSpPr/>
          <p:nvPr/>
        </p:nvSpPr>
        <p:spPr>
          <a:xfrm>
            <a:off x="1883092" y="4875970"/>
            <a:ext cx="762000" cy="424976"/>
          </a:xfrm>
          <a:prstGeom prst="rect">
            <a:avLst/>
          </a:prstGeom>
          <a:solidFill>
            <a:srgbClr val="0000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Tech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42785901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Technology Model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3712" y="2895600"/>
            <a:ext cx="4343400" cy="2425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0850" y="24373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Credit-Level Class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03" y="2905539"/>
            <a:ext cx="417098" cy="926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4" y="3543300"/>
            <a:ext cx="1867595" cy="16600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3543300"/>
            <a:ext cx="1846520" cy="164135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3543300"/>
            <a:ext cx="1846520" cy="1641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1600" y="1627302"/>
            <a:ext cx="762000" cy="8601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562601"/>
            <a:ext cx="742515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9600" y="3113202"/>
            <a:ext cx="762000" cy="860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938" y="4373342"/>
            <a:ext cx="762000" cy="8601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562601"/>
            <a:ext cx="762000" cy="8601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402871"/>
            <a:ext cx="753700" cy="8508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2951" y="4362163"/>
            <a:ext cx="762000" cy="8601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826" y="2812016"/>
            <a:ext cx="735925" cy="830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34" y="3944124"/>
            <a:ext cx="740634" cy="83607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4166" y="2554823"/>
            <a:ext cx="740634" cy="83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9100" y="6471847"/>
            <a:ext cx="35890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>
              <a:spcAft>
                <a:spcPts val="1100"/>
              </a:spcAf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Scalable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"/>
            <a:ext cx="9144000" cy="72355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-59512" y="82275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Critical Features of a Co-</a:t>
            </a:r>
            <a:r>
              <a:rPr lang="en-US" sz="3200" dirty="0" err="1">
                <a:cs typeface="Arial" charset="0"/>
                <a:sym typeface="Arial" charset="0"/>
              </a:rPr>
              <a:t>Req</a:t>
            </a:r>
            <a:r>
              <a:rPr lang="en-US" sz="3200" dirty="0">
                <a:cs typeface="Arial" charset="0"/>
                <a:sym typeface="Arial" charset="0"/>
              </a:rPr>
              <a:t> Model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FD06DB-2174-DD43-A6E4-5753210808B9}"/>
              </a:ext>
            </a:extLst>
          </p:cNvPr>
          <p:cNvGrpSpPr/>
          <p:nvPr/>
        </p:nvGrpSpPr>
        <p:grpSpPr>
          <a:xfrm>
            <a:off x="7419873" y="433785"/>
            <a:ext cx="848513" cy="787905"/>
            <a:chOff x="6629400" y="4800600"/>
            <a:chExt cx="1066800" cy="990600"/>
          </a:xfrm>
        </p:grpSpPr>
        <p:sp>
          <p:nvSpPr>
            <p:cNvPr id="18" name="Isosceles Triangle 9">
              <a:extLst>
                <a:ext uri="{FF2B5EF4-FFF2-40B4-BE49-F238E27FC236}">
                  <a16:creationId xmlns:a16="http://schemas.microsoft.com/office/drawing/2014/main" id="{D76B1729-3787-6744-96D9-F524E435C869}"/>
                </a:ext>
              </a:extLst>
            </p:cNvPr>
            <p:cNvSpPr/>
            <p:nvPr/>
          </p:nvSpPr>
          <p:spPr>
            <a:xfrm>
              <a:off x="6629400" y="4800600"/>
              <a:ext cx="1066800" cy="9906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0DD851-DF7C-624B-95DC-5CEB70AB4BA5}"/>
                </a:ext>
              </a:extLst>
            </p:cNvPr>
            <p:cNvSpPr txBox="1"/>
            <p:nvPr/>
          </p:nvSpPr>
          <p:spPr>
            <a:xfrm>
              <a:off x="6718988" y="5044501"/>
              <a:ext cx="893193" cy="69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/>
                <a:t>Tri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dirty="0"/>
                <a:t>Angle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DE83185-66CB-E24A-BFE7-CA9DBBC9081D}"/>
              </a:ext>
            </a:extLst>
          </p:cNvPr>
          <p:cNvSpPr/>
          <p:nvPr/>
        </p:nvSpPr>
        <p:spPr>
          <a:xfrm>
            <a:off x="6247438" y="786865"/>
            <a:ext cx="1142693" cy="434825"/>
          </a:xfrm>
          <a:prstGeom prst="rect">
            <a:avLst/>
          </a:prstGeom>
          <a:solidFill>
            <a:srgbClr val="6FAC27"/>
          </a:solidFill>
          <a:ln w="38100" cmpd="sng">
            <a:solidFill>
              <a:srgbClr val="6FAC2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ALP Two Instructors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29A7EC-6F8A-EA4F-8C58-AEB43690AEC0}"/>
              </a:ext>
            </a:extLst>
          </p:cNvPr>
          <p:cNvSpPr/>
          <p:nvPr/>
        </p:nvSpPr>
        <p:spPr>
          <a:xfrm>
            <a:off x="5457097" y="781526"/>
            <a:ext cx="760599" cy="419840"/>
          </a:xfrm>
          <a:prstGeom prst="rect">
            <a:avLst/>
          </a:prstGeom>
          <a:solidFill>
            <a:srgbClr val="FFC000"/>
          </a:solidFill>
          <a:ln w="38100" cmpd="sng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Studio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990055-86E5-CD4E-9B1D-363FBF445A77}"/>
              </a:ext>
            </a:extLst>
          </p:cNvPr>
          <p:cNvSpPr/>
          <p:nvPr/>
        </p:nvSpPr>
        <p:spPr>
          <a:xfrm>
            <a:off x="4427522" y="781498"/>
            <a:ext cx="990600" cy="419868"/>
          </a:xfrm>
          <a:prstGeom prst="rect">
            <a:avLst/>
          </a:prstGeom>
          <a:solidFill>
            <a:srgbClr val="8164B0"/>
          </a:solidFill>
          <a:ln w="38100" cmpd="sng">
            <a:solidFill>
              <a:srgbClr val="8164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FastTrack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53B3EA-7DBE-0F44-BE43-CB7D638C19FF}"/>
              </a:ext>
            </a:extLst>
          </p:cNvPr>
          <p:cNvSpPr/>
          <p:nvPr/>
        </p:nvSpPr>
        <p:spPr>
          <a:xfrm>
            <a:off x="3107141" y="779552"/>
            <a:ext cx="584750" cy="424976"/>
          </a:xfrm>
          <a:prstGeom prst="rect">
            <a:avLst/>
          </a:prstGeom>
          <a:solidFill>
            <a:srgbClr val="0000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Tech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721666-6B1F-E042-BD0B-3AEA9B4778D1}"/>
              </a:ext>
            </a:extLst>
          </p:cNvPr>
          <p:cNvSpPr/>
          <p:nvPr/>
        </p:nvSpPr>
        <p:spPr>
          <a:xfrm>
            <a:off x="3736724" y="756965"/>
            <a:ext cx="660949" cy="424976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Tutor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C72C068-5CA3-BD45-ACA7-9FAE61D7268E}"/>
              </a:ext>
            </a:extLst>
          </p:cNvPr>
          <p:cNvCxnSpPr/>
          <p:nvPr/>
        </p:nvCxnSpPr>
        <p:spPr>
          <a:xfrm>
            <a:off x="3760" y="16891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0D99A42-37D4-DF40-A3D4-4239A990F593}"/>
              </a:ext>
            </a:extLst>
          </p:cNvPr>
          <p:cNvCxnSpPr/>
          <p:nvPr/>
        </p:nvCxnSpPr>
        <p:spPr>
          <a:xfrm>
            <a:off x="0" y="2159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4A6654-6E61-FC44-830A-EA6FAB95FD62}"/>
              </a:ext>
            </a:extLst>
          </p:cNvPr>
          <p:cNvCxnSpPr/>
          <p:nvPr/>
        </p:nvCxnSpPr>
        <p:spPr>
          <a:xfrm>
            <a:off x="0" y="26289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9FD012-2F54-E942-BF2D-05E6B4B9AED0}"/>
              </a:ext>
            </a:extLst>
          </p:cNvPr>
          <p:cNvCxnSpPr/>
          <p:nvPr/>
        </p:nvCxnSpPr>
        <p:spPr>
          <a:xfrm>
            <a:off x="0" y="30988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6BA255F-BA4C-D94B-A5D2-D788F1D94E58}"/>
              </a:ext>
            </a:extLst>
          </p:cNvPr>
          <p:cNvCxnSpPr/>
          <p:nvPr/>
        </p:nvCxnSpPr>
        <p:spPr>
          <a:xfrm>
            <a:off x="0" y="35687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1229E3E-DE32-2748-AC06-DF7D14DD35CB}"/>
              </a:ext>
            </a:extLst>
          </p:cNvPr>
          <p:cNvCxnSpPr/>
          <p:nvPr/>
        </p:nvCxnSpPr>
        <p:spPr>
          <a:xfrm>
            <a:off x="0" y="49784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9627E2D-179C-094B-A074-83C22BB6A8C5}"/>
              </a:ext>
            </a:extLst>
          </p:cNvPr>
          <p:cNvCxnSpPr/>
          <p:nvPr/>
        </p:nvCxnSpPr>
        <p:spPr>
          <a:xfrm>
            <a:off x="0" y="4038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53B94EF-018A-774C-B4FA-8C844B1739C8}"/>
              </a:ext>
            </a:extLst>
          </p:cNvPr>
          <p:cNvCxnSpPr/>
          <p:nvPr/>
        </p:nvCxnSpPr>
        <p:spPr>
          <a:xfrm>
            <a:off x="0" y="45085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ED8B5D1-C59A-BC44-921B-850C2F287C30}"/>
              </a:ext>
            </a:extLst>
          </p:cNvPr>
          <p:cNvCxnSpPr/>
          <p:nvPr/>
        </p:nvCxnSpPr>
        <p:spPr>
          <a:xfrm>
            <a:off x="0" y="54483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8ED2FA9-9EC2-C34B-85A4-57179A34DB7C}"/>
              </a:ext>
            </a:extLst>
          </p:cNvPr>
          <p:cNvCxnSpPr/>
          <p:nvPr/>
        </p:nvCxnSpPr>
        <p:spPr>
          <a:xfrm>
            <a:off x="0" y="5918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216F44A-BDAD-EB4C-8A41-00F478F50A31}"/>
              </a:ext>
            </a:extLst>
          </p:cNvPr>
          <p:cNvCxnSpPr/>
          <p:nvPr/>
        </p:nvCxnSpPr>
        <p:spPr>
          <a:xfrm>
            <a:off x="-11430" y="63881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CC83687-C5C3-F545-8A7B-CE823FF7B938}"/>
              </a:ext>
            </a:extLst>
          </p:cNvPr>
          <p:cNvSpPr txBox="1"/>
          <p:nvPr/>
        </p:nvSpPr>
        <p:spPr>
          <a:xfrm>
            <a:off x="-19100" y="1269741"/>
            <a:ext cx="3467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Students in credit-level course.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10804E6-B342-7041-84A0-543E34C593C0}"/>
              </a:ext>
            </a:extLst>
          </p:cNvPr>
          <p:cNvSpPr txBox="1"/>
          <p:nvPr/>
        </p:nvSpPr>
        <p:spPr>
          <a:xfrm>
            <a:off x="-19100" y="1742660"/>
            <a:ext cx="463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>
              <a:spcAft>
                <a:spcPts val="1100"/>
              </a:spcAf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Students supported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49606F6-7733-3C49-B53B-428B07A2CC00}"/>
              </a:ext>
            </a:extLst>
          </p:cNvPr>
          <p:cNvSpPr txBox="1"/>
          <p:nvPr/>
        </p:nvSpPr>
        <p:spPr>
          <a:xfrm>
            <a:off x="-19100" y="2215579"/>
            <a:ext cx="375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Attrition points are reduced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0FA5E8-1F8F-AF4B-947E-177F29065867}"/>
              </a:ext>
            </a:extLst>
          </p:cNvPr>
          <p:cNvSpPr txBox="1"/>
          <p:nvPr/>
        </p:nvSpPr>
        <p:spPr>
          <a:xfrm>
            <a:off x="-19100" y="2688498"/>
            <a:ext cx="3143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Dev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stdts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in class w strong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stdts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76259C-8520-3A44-B00F-7E9B8DC0520E}"/>
              </a:ext>
            </a:extLst>
          </p:cNvPr>
          <p:cNvSpPr txBox="1"/>
          <p:nvPr/>
        </p:nvSpPr>
        <p:spPr>
          <a:xfrm>
            <a:off x="-19100" y="3161417"/>
            <a:ext cx="3398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Dev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stdts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in a cohort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8BA782-C20D-6140-B783-4969641872EB}"/>
              </a:ext>
            </a:extLst>
          </p:cNvPr>
          <p:cNvSpPr txBox="1"/>
          <p:nvPr/>
        </p:nvSpPr>
        <p:spPr>
          <a:xfrm>
            <a:off x="-19100" y="3634336"/>
            <a:ext cx="329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Class size small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18786F-0DB7-7841-B01C-4564015BF57E}"/>
              </a:ext>
            </a:extLst>
          </p:cNvPr>
          <p:cNvSpPr txBox="1"/>
          <p:nvPr/>
        </p:nvSpPr>
        <p:spPr>
          <a:xfrm>
            <a:off x="-19100" y="4107255"/>
            <a:ext cx="4119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Two courses coordinated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CFEB8D-64B2-DA44-89BB-560C7DDC09C1}"/>
              </a:ext>
            </a:extLst>
          </p:cNvPr>
          <p:cNvSpPr txBox="1"/>
          <p:nvPr/>
        </p:nvSpPr>
        <p:spPr>
          <a:xfrm>
            <a:off x="-19100" y="4580174"/>
            <a:ext cx="453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Pedagogy designed for co-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req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DE56F1-29F6-134E-A45B-0D177CCD420B}"/>
              </a:ext>
            </a:extLst>
          </p:cNvPr>
          <p:cNvSpPr txBox="1"/>
          <p:nvPr/>
        </p:nvSpPr>
        <p:spPr>
          <a:xfrm>
            <a:off x="-19100" y="5053093"/>
            <a:ext cx="4737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Reading and writing integrated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34B130E-A639-774D-8173-E7E36F91AF0E}"/>
              </a:ext>
            </a:extLst>
          </p:cNvPr>
          <p:cNvSpPr txBox="1"/>
          <p:nvPr/>
        </p:nvSpPr>
        <p:spPr>
          <a:xfrm>
            <a:off x="-19100" y="5526012"/>
            <a:ext cx="463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Non-cognitive issues addressed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F52C59-15F1-A946-9A83-08619EF607BE}"/>
              </a:ext>
            </a:extLst>
          </p:cNvPr>
          <p:cNvSpPr txBox="1"/>
          <p:nvPr/>
        </p:nvSpPr>
        <p:spPr>
          <a:xfrm>
            <a:off x="-19100" y="5998931"/>
            <a:ext cx="329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Time for individual attention</a:t>
            </a:r>
            <a:endParaRPr lang="en-US" sz="1600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F86D0D4-5D75-B84F-B18E-495F097E1E60}"/>
              </a:ext>
            </a:extLst>
          </p:cNvPr>
          <p:cNvCxnSpPr/>
          <p:nvPr/>
        </p:nvCxnSpPr>
        <p:spPr>
          <a:xfrm>
            <a:off x="-29849" y="1219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87404D9-5AC8-C545-96B4-6C6B3BC65B13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C3DE363-85B2-5840-BC92-EAC9096FA41B}"/>
              </a:ext>
            </a:extLst>
          </p:cNvPr>
          <p:cNvCxnSpPr/>
          <p:nvPr/>
        </p:nvCxnSpPr>
        <p:spPr>
          <a:xfrm>
            <a:off x="3107141" y="121920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5AEAE9D-CAC7-5548-9621-5A04F7D4AB1B}"/>
              </a:ext>
            </a:extLst>
          </p:cNvPr>
          <p:cNvCxnSpPr/>
          <p:nvPr/>
        </p:nvCxnSpPr>
        <p:spPr>
          <a:xfrm>
            <a:off x="3716741" y="121158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9E492E8-3F68-BC48-A58D-6BA087F1CFDF}"/>
              </a:ext>
            </a:extLst>
          </p:cNvPr>
          <p:cNvCxnSpPr/>
          <p:nvPr/>
        </p:nvCxnSpPr>
        <p:spPr>
          <a:xfrm>
            <a:off x="4410463" y="1201366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C102380-755F-EF42-9EDC-145F04BA8FA0}"/>
              </a:ext>
            </a:extLst>
          </p:cNvPr>
          <p:cNvCxnSpPr/>
          <p:nvPr/>
        </p:nvCxnSpPr>
        <p:spPr>
          <a:xfrm>
            <a:off x="5420415" y="121920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4A09375-DDC6-F942-81B2-BD7617F8F6CF}"/>
              </a:ext>
            </a:extLst>
          </p:cNvPr>
          <p:cNvCxnSpPr/>
          <p:nvPr/>
        </p:nvCxnSpPr>
        <p:spPr>
          <a:xfrm>
            <a:off x="6235755" y="120015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3C98414-D333-874F-A1D7-1BA070E78710}"/>
              </a:ext>
            </a:extLst>
          </p:cNvPr>
          <p:cNvCxnSpPr/>
          <p:nvPr/>
        </p:nvCxnSpPr>
        <p:spPr>
          <a:xfrm>
            <a:off x="7419873" y="121920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7474514-1FDD-274D-9F65-C2196EBFFF7B}"/>
              </a:ext>
            </a:extLst>
          </p:cNvPr>
          <p:cNvCxnSpPr/>
          <p:nvPr/>
        </p:nvCxnSpPr>
        <p:spPr>
          <a:xfrm>
            <a:off x="8268386" y="124587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C1B9AF0-EBF6-5C4C-83F6-3E562C8501E8}"/>
              </a:ext>
            </a:extLst>
          </p:cNvPr>
          <p:cNvGrpSpPr/>
          <p:nvPr/>
        </p:nvGrpSpPr>
        <p:grpSpPr>
          <a:xfrm>
            <a:off x="3179268" y="1248470"/>
            <a:ext cx="609600" cy="5661582"/>
            <a:chOff x="3179268" y="1248470"/>
            <a:chExt cx="609600" cy="5661582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53EBB1B-7171-254D-A29C-82D6984EDA33}"/>
                </a:ext>
              </a:extLst>
            </p:cNvPr>
            <p:cNvSpPr txBox="1"/>
            <p:nvPr/>
          </p:nvSpPr>
          <p:spPr>
            <a:xfrm>
              <a:off x="3179268" y="124847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1350EEB-69FD-AA43-A4B8-3A34C0240780}"/>
                </a:ext>
              </a:extLst>
            </p:cNvPr>
            <p:cNvSpPr txBox="1"/>
            <p:nvPr/>
          </p:nvSpPr>
          <p:spPr>
            <a:xfrm>
              <a:off x="3179268" y="1686543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B96786C-AD44-5B43-9CAB-F445A7192785}"/>
                </a:ext>
              </a:extLst>
            </p:cNvPr>
            <p:cNvSpPr txBox="1"/>
            <p:nvPr/>
          </p:nvSpPr>
          <p:spPr>
            <a:xfrm>
              <a:off x="3179268" y="214242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B381BF2-D3AC-0E4A-B7C3-1AE1A9FD7175}"/>
                </a:ext>
              </a:extLst>
            </p:cNvPr>
            <p:cNvSpPr txBox="1"/>
            <p:nvPr/>
          </p:nvSpPr>
          <p:spPr>
            <a:xfrm>
              <a:off x="3179268" y="2646735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F033C94-ECE4-754F-9892-A69AF6B1B12E}"/>
                </a:ext>
              </a:extLst>
            </p:cNvPr>
            <p:cNvSpPr txBox="1"/>
            <p:nvPr/>
          </p:nvSpPr>
          <p:spPr>
            <a:xfrm>
              <a:off x="3179268" y="6386832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</p:grpSp>
      <p:pic>
        <p:nvPicPr>
          <p:cNvPr id="88" name="Picture 87" descr="ALP Logo Triangles1.jpg">
            <a:extLst>
              <a:ext uri="{FF2B5EF4-FFF2-40B4-BE49-F238E27FC236}">
                <a16:creationId xmlns:a16="http://schemas.microsoft.com/office/drawing/2014/main" id="{F122D47D-25BB-6944-8F95-6F26B90DE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821" y="930787"/>
            <a:ext cx="984696" cy="3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5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LS00938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1577913" y="970569"/>
            <a:ext cx="5738780" cy="4864512"/>
          </a:xfrm>
          <a:prstGeom prst="rect">
            <a:avLst/>
          </a:prstGeom>
        </p:spPr>
      </p:pic>
      <p:sp>
        <p:nvSpPr>
          <p:cNvPr id="17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Co-Requisite Models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286000"/>
            <a:ext cx="405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Co-Requisite Models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8989A-CD55-CC47-8BC6-C6BBCA74D0FE}"/>
              </a:ext>
            </a:extLst>
          </p:cNvPr>
          <p:cNvSpPr/>
          <p:nvPr/>
        </p:nvSpPr>
        <p:spPr>
          <a:xfrm>
            <a:off x="1883092" y="4875970"/>
            <a:ext cx="762000" cy="424976"/>
          </a:xfrm>
          <a:prstGeom prst="rect">
            <a:avLst/>
          </a:prstGeom>
          <a:solidFill>
            <a:srgbClr val="0000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Tech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Model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7E3BF8-2DCE-9643-9A23-57E1BB515007}"/>
              </a:ext>
            </a:extLst>
          </p:cNvPr>
          <p:cNvSpPr/>
          <p:nvPr/>
        </p:nvSpPr>
        <p:spPr>
          <a:xfrm>
            <a:off x="2649360" y="4875970"/>
            <a:ext cx="943588" cy="424976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Tutoring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9306415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Tutoring Model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3712" y="2649333"/>
            <a:ext cx="4343400" cy="267196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3712" y="2280001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Credit-Level Class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154" y="2660653"/>
            <a:ext cx="388246" cy="821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51" y="1473450"/>
            <a:ext cx="1248129" cy="774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1412" y="3461046"/>
            <a:ext cx="1295400" cy="8040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867400"/>
            <a:ext cx="1295400" cy="8040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8600" y="4540122"/>
            <a:ext cx="1295400" cy="804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72" y="5577740"/>
            <a:ext cx="1244279" cy="7723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1909" y="1976057"/>
            <a:ext cx="1293012" cy="8025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12" y="4641435"/>
            <a:ext cx="1290387" cy="8009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7400" y="2447413"/>
            <a:ext cx="1244600" cy="7725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61" y="3463233"/>
            <a:ext cx="1291877" cy="8018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80" y="6081772"/>
            <a:ext cx="1250590" cy="7762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585502"/>
            <a:ext cx="1828800" cy="1625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85502"/>
            <a:ext cx="1834116" cy="16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3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9100" y="6471847"/>
            <a:ext cx="35890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>
              <a:spcAft>
                <a:spcPts val="1100"/>
              </a:spcAf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Scalable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"/>
            <a:ext cx="9144000" cy="72355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-59512" y="82275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Critical Features of a Co-</a:t>
            </a:r>
            <a:r>
              <a:rPr lang="en-US" sz="3200" dirty="0" err="1">
                <a:cs typeface="Arial" charset="0"/>
                <a:sym typeface="Arial" charset="0"/>
              </a:rPr>
              <a:t>Req</a:t>
            </a:r>
            <a:r>
              <a:rPr lang="en-US" sz="3200" dirty="0">
                <a:cs typeface="Arial" charset="0"/>
                <a:sym typeface="Arial" charset="0"/>
              </a:rPr>
              <a:t> Model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FD06DB-2174-DD43-A6E4-5753210808B9}"/>
              </a:ext>
            </a:extLst>
          </p:cNvPr>
          <p:cNvGrpSpPr/>
          <p:nvPr/>
        </p:nvGrpSpPr>
        <p:grpSpPr>
          <a:xfrm>
            <a:off x="7419873" y="433785"/>
            <a:ext cx="848513" cy="787905"/>
            <a:chOff x="6629400" y="4800600"/>
            <a:chExt cx="1066800" cy="990600"/>
          </a:xfrm>
        </p:grpSpPr>
        <p:sp>
          <p:nvSpPr>
            <p:cNvPr id="18" name="Isosceles Triangle 9">
              <a:extLst>
                <a:ext uri="{FF2B5EF4-FFF2-40B4-BE49-F238E27FC236}">
                  <a16:creationId xmlns:a16="http://schemas.microsoft.com/office/drawing/2014/main" id="{D76B1729-3787-6744-96D9-F524E435C869}"/>
                </a:ext>
              </a:extLst>
            </p:cNvPr>
            <p:cNvSpPr/>
            <p:nvPr/>
          </p:nvSpPr>
          <p:spPr>
            <a:xfrm>
              <a:off x="6629400" y="4800600"/>
              <a:ext cx="1066800" cy="9906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0DD851-DF7C-624B-95DC-5CEB70AB4BA5}"/>
                </a:ext>
              </a:extLst>
            </p:cNvPr>
            <p:cNvSpPr txBox="1"/>
            <p:nvPr/>
          </p:nvSpPr>
          <p:spPr>
            <a:xfrm>
              <a:off x="6718988" y="5044501"/>
              <a:ext cx="893193" cy="69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/>
                <a:t>Tri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dirty="0"/>
                <a:t>Angle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DE83185-66CB-E24A-BFE7-CA9DBBC9081D}"/>
              </a:ext>
            </a:extLst>
          </p:cNvPr>
          <p:cNvSpPr/>
          <p:nvPr/>
        </p:nvSpPr>
        <p:spPr>
          <a:xfrm>
            <a:off x="6247438" y="786865"/>
            <a:ext cx="1142693" cy="434825"/>
          </a:xfrm>
          <a:prstGeom prst="rect">
            <a:avLst/>
          </a:prstGeom>
          <a:solidFill>
            <a:srgbClr val="6FAC27"/>
          </a:solidFill>
          <a:ln w="38100" cmpd="sng">
            <a:solidFill>
              <a:srgbClr val="6FAC2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ALP Two Instructors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29A7EC-6F8A-EA4F-8C58-AEB43690AEC0}"/>
              </a:ext>
            </a:extLst>
          </p:cNvPr>
          <p:cNvSpPr/>
          <p:nvPr/>
        </p:nvSpPr>
        <p:spPr>
          <a:xfrm>
            <a:off x="5457097" y="781526"/>
            <a:ext cx="760599" cy="419840"/>
          </a:xfrm>
          <a:prstGeom prst="rect">
            <a:avLst/>
          </a:prstGeom>
          <a:solidFill>
            <a:srgbClr val="FFC000"/>
          </a:solidFill>
          <a:ln w="38100" cmpd="sng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Studio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990055-86E5-CD4E-9B1D-363FBF445A77}"/>
              </a:ext>
            </a:extLst>
          </p:cNvPr>
          <p:cNvSpPr/>
          <p:nvPr/>
        </p:nvSpPr>
        <p:spPr>
          <a:xfrm>
            <a:off x="4427522" y="781498"/>
            <a:ext cx="990600" cy="419868"/>
          </a:xfrm>
          <a:prstGeom prst="rect">
            <a:avLst/>
          </a:prstGeom>
          <a:solidFill>
            <a:srgbClr val="8164B0"/>
          </a:solidFill>
          <a:ln w="38100" cmpd="sng">
            <a:solidFill>
              <a:srgbClr val="8164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FastTrack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53B3EA-7DBE-0F44-BE43-CB7D638C19FF}"/>
              </a:ext>
            </a:extLst>
          </p:cNvPr>
          <p:cNvSpPr/>
          <p:nvPr/>
        </p:nvSpPr>
        <p:spPr>
          <a:xfrm>
            <a:off x="3107141" y="779552"/>
            <a:ext cx="584750" cy="424976"/>
          </a:xfrm>
          <a:prstGeom prst="rect">
            <a:avLst/>
          </a:prstGeom>
          <a:solidFill>
            <a:srgbClr val="0000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Tech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721666-6B1F-E042-BD0B-3AEA9B4778D1}"/>
              </a:ext>
            </a:extLst>
          </p:cNvPr>
          <p:cNvSpPr/>
          <p:nvPr/>
        </p:nvSpPr>
        <p:spPr>
          <a:xfrm>
            <a:off x="3736724" y="756965"/>
            <a:ext cx="660949" cy="424976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Tutor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C72C068-5CA3-BD45-ACA7-9FAE61D7268E}"/>
              </a:ext>
            </a:extLst>
          </p:cNvPr>
          <p:cNvCxnSpPr/>
          <p:nvPr/>
        </p:nvCxnSpPr>
        <p:spPr>
          <a:xfrm>
            <a:off x="3760" y="16891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0D99A42-37D4-DF40-A3D4-4239A990F593}"/>
              </a:ext>
            </a:extLst>
          </p:cNvPr>
          <p:cNvCxnSpPr/>
          <p:nvPr/>
        </p:nvCxnSpPr>
        <p:spPr>
          <a:xfrm>
            <a:off x="0" y="2159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4A6654-6E61-FC44-830A-EA6FAB95FD62}"/>
              </a:ext>
            </a:extLst>
          </p:cNvPr>
          <p:cNvCxnSpPr/>
          <p:nvPr/>
        </p:nvCxnSpPr>
        <p:spPr>
          <a:xfrm>
            <a:off x="0" y="26289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9FD012-2F54-E942-BF2D-05E6B4B9AED0}"/>
              </a:ext>
            </a:extLst>
          </p:cNvPr>
          <p:cNvCxnSpPr/>
          <p:nvPr/>
        </p:nvCxnSpPr>
        <p:spPr>
          <a:xfrm>
            <a:off x="0" y="30988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6BA255F-BA4C-D94B-A5D2-D788F1D94E58}"/>
              </a:ext>
            </a:extLst>
          </p:cNvPr>
          <p:cNvCxnSpPr/>
          <p:nvPr/>
        </p:nvCxnSpPr>
        <p:spPr>
          <a:xfrm>
            <a:off x="0" y="35687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1229E3E-DE32-2748-AC06-DF7D14DD35CB}"/>
              </a:ext>
            </a:extLst>
          </p:cNvPr>
          <p:cNvCxnSpPr/>
          <p:nvPr/>
        </p:nvCxnSpPr>
        <p:spPr>
          <a:xfrm>
            <a:off x="0" y="49784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9627E2D-179C-094B-A074-83C22BB6A8C5}"/>
              </a:ext>
            </a:extLst>
          </p:cNvPr>
          <p:cNvCxnSpPr/>
          <p:nvPr/>
        </p:nvCxnSpPr>
        <p:spPr>
          <a:xfrm>
            <a:off x="0" y="4038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53B94EF-018A-774C-B4FA-8C844B1739C8}"/>
              </a:ext>
            </a:extLst>
          </p:cNvPr>
          <p:cNvCxnSpPr/>
          <p:nvPr/>
        </p:nvCxnSpPr>
        <p:spPr>
          <a:xfrm>
            <a:off x="0" y="45085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ED8B5D1-C59A-BC44-921B-850C2F287C30}"/>
              </a:ext>
            </a:extLst>
          </p:cNvPr>
          <p:cNvCxnSpPr/>
          <p:nvPr/>
        </p:nvCxnSpPr>
        <p:spPr>
          <a:xfrm>
            <a:off x="0" y="54483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8ED2FA9-9EC2-C34B-85A4-57179A34DB7C}"/>
              </a:ext>
            </a:extLst>
          </p:cNvPr>
          <p:cNvCxnSpPr/>
          <p:nvPr/>
        </p:nvCxnSpPr>
        <p:spPr>
          <a:xfrm>
            <a:off x="0" y="5918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216F44A-BDAD-EB4C-8A41-00F478F50A31}"/>
              </a:ext>
            </a:extLst>
          </p:cNvPr>
          <p:cNvCxnSpPr/>
          <p:nvPr/>
        </p:nvCxnSpPr>
        <p:spPr>
          <a:xfrm>
            <a:off x="-11430" y="63881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CC83687-C5C3-F545-8A7B-CE823FF7B938}"/>
              </a:ext>
            </a:extLst>
          </p:cNvPr>
          <p:cNvSpPr txBox="1"/>
          <p:nvPr/>
        </p:nvSpPr>
        <p:spPr>
          <a:xfrm>
            <a:off x="-19100" y="1269741"/>
            <a:ext cx="3467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Students in credit-level course.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10804E6-B342-7041-84A0-543E34C593C0}"/>
              </a:ext>
            </a:extLst>
          </p:cNvPr>
          <p:cNvSpPr txBox="1"/>
          <p:nvPr/>
        </p:nvSpPr>
        <p:spPr>
          <a:xfrm>
            <a:off x="-19100" y="1742660"/>
            <a:ext cx="463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>
              <a:spcAft>
                <a:spcPts val="1100"/>
              </a:spcAf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Students supported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49606F6-7733-3C49-B53B-428B07A2CC00}"/>
              </a:ext>
            </a:extLst>
          </p:cNvPr>
          <p:cNvSpPr txBox="1"/>
          <p:nvPr/>
        </p:nvSpPr>
        <p:spPr>
          <a:xfrm>
            <a:off x="-19100" y="2215579"/>
            <a:ext cx="375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Attrition points are reduced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0FA5E8-1F8F-AF4B-947E-177F29065867}"/>
              </a:ext>
            </a:extLst>
          </p:cNvPr>
          <p:cNvSpPr txBox="1"/>
          <p:nvPr/>
        </p:nvSpPr>
        <p:spPr>
          <a:xfrm>
            <a:off x="-19100" y="2688498"/>
            <a:ext cx="3143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Dev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stdts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in class w strong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stdts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76259C-8520-3A44-B00F-7E9B8DC0520E}"/>
              </a:ext>
            </a:extLst>
          </p:cNvPr>
          <p:cNvSpPr txBox="1"/>
          <p:nvPr/>
        </p:nvSpPr>
        <p:spPr>
          <a:xfrm>
            <a:off x="-19100" y="3161417"/>
            <a:ext cx="3398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Dev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stdts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in a cohort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8BA782-C20D-6140-B783-4969641872EB}"/>
              </a:ext>
            </a:extLst>
          </p:cNvPr>
          <p:cNvSpPr txBox="1"/>
          <p:nvPr/>
        </p:nvSpPr>
        <p:spPr>
          <a:xfrm>
            <a:off x="-19100" y="3634336"/>
            <a:ext cx="329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Class size small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18786F-0DB7-7841-B01C-4564015BF57E}"/>
              </a:ext>
            </a:extLst>
          </p:cNvPr>
          <p:cNvSpPr txBox="1"/>
          <p:nvPr/>
        </p:nvSpPr>
        <p:spPr>
          <a:xfrm>
            <a:off x="-19100" y="4107255"/>
            <a:ext cx="4119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Two courses coordinated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CFEB8D-64B2-DA44-89BB-560C7DDC09C1}"/>
              </a:ext>
            </a:extLst>
          </p:cNvPr>
          <p:cNvSpPr txBox="1"/>
          <p:nvPr/>
        </p:nvSpPr>
        <p:spPr>
          <a:xfrm>
            <a:off x="-19100" y="4580174"/>
            <a:ext cx="453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Pedagogy designed for co-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req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DE56F1-29F6-134E-A45B-0D177CCD420B}"/>
              </a:ext>
            </a:extLst>
          </p:cNvPr>
          <p:cNvSpPr txBox="1"/>
          <p:nvPr/>
        </p:nvSpPr>
        <p:spPr>
          <a:xfrm>
            <a:off x="-19100" y="5053093"/>
            <a:ext cx="4737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Reading and writing integrated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34B130E-A639-774D-8173-E7E36F91AF0E}"/>
              </a:ext>
            </a:extLst>
          </p:cNvPr>
          <p:cNvSpPr txBox="1"/>
          <p:nvPr/>
        </p:nvSpPr>
        <p:spPr>
          <a:xfrm>
            <a:off x="-19100" y="5526012"/>
            <a:ext cx="463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Non-cognitive issues addressed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F52C59-15F1-A946-9A83-08619EF607BE}"/>
              </a:ext>
            </a:extLst>
          </p:cNvPr>
          <p:cNvSpPr txBox="1"/>
          <p:nvPr/>
        </p:nvSpPr>
        <p:spPr>
          <a:xfrm>
            <a:off x="-19100" y="5998931"/>
            <a:ext cx="329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Time for individual attention</a:t>
            </a:r>
            <a:endParaRPr lang="en-US" sz="1600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F86D0D4-5D75-B84F-B18E-495F097E1E60}"/>
              </a:ext>
            </a:extLst>
          </p:cNvPr>
          <p:cNvCxnSpPr/>
          <p:nvPr/>
        </p:nvCxnSpPr>
        <p:spPr>
          <a:xfrm>
            <a:off x="-29849" y="1219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87404D9-5AC8-C545-96B4-6C6B3BC65B13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C3DE363-85B2-5840-BC92-EAC9096FA41B}"/>
              </a:ext>
            </a:extLst>
          </p:cNvPr>
          <p:cNvCxnSpPr/>
          <p:nvPr/>
        </p:nvCxnSpPr>
        <p:spPr>
          <a:xfrm>
            <a:off x="3107141" y="121920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C102380-755F-EF42-9EDC-145F04BA8FA0}"/>
              </a:ext>
            </a:extLst>
          </p:cNvPr>
          <p:cNvCxnSpPr/>
          <p:nvPr/>
        </p:nvCxnSpPr>
        <p:spPr>
          <a:xfrm>
            <a:off x="5420415" y="121920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4A09375-DDC6-F942-81B2-BD7617F8F6CF}"/>
              </a:ext>
            </a:extLst>
          </p:cNvPr>
          <p:cNvCxnSpPr/>
          <p:nvPr/>
        </p:nvCxnSpPr>
        <p:spPr>
          <a:xfrm>
            <a:off x="6235755" y="120015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3C98414-D333-874F-A1D7-1BA070E78710}"/>
              </a:ext>
            </a:extLst>
          </p:cNvPr>
          <p:cNvCxnSpPr/>
          <p:nvPr/>
        </p:nvCxnSpPr>
        <p:spPr>
          <a:xfrm>
            <a:off x="7419873" y="121920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7474514-1FDD-274D-9F65-C2196EBFFF7B}"/>
              </a:ext>
            </a:extLst>
          </p:cNvPr>
          <p:cNvCxnSpPr/>
          <p:nvPr/>
        </p:nvCxnSpPr>
        <p:spPr>
          <a:xfrm>
            <a:off x="8268386" y="124587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B53EBB1B-7171-254D-A29C-82D6984EDA33}"/>
              </a:ext>
            </a:extLst>
          </p:cNvPr>
          <p:cNvSpPr txBox="1"/>
          <p:nvPr/>
        </p:nvSpPr>
        <p:spPr>
          <a:xfrm>
            <a:off x="3179268" y="124847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1350EEB-69FD-AA43-A4B8-3A34C0240780}"/>
              </a:ext>
            </a:extLst>
          </p:cNvPr>
          <p:cNvSpPr txBox="1"/>
          <p:nvPr/>
        </p:nvSpPr>
        <p:spPr>
          <a:xfrm>
            <a:off x="3179268" y="168654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B96786C-AD44-5B43-9CAB-F445A7192785}"/>
              </a:ext>
            </a:extLst>
          </p:cNvPr>
          <p:cNvSpPr txBox="1"/>
          <p:nvPr/>
        </p:nvSpPr>
        <p:spPr>
          <a:xfrm>
            <a:off x="3179268" y="214242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B381BF2-D3AC-0E4A-B7C3-1AE1A9FD7175}"/>
              </a:ext>
            </a:extLst>
          </p:cNvPr>
          <p:cNvSpPr txBox="1"/>
          <p:nvPr/>
        </p:nvSpPr>
        <p:spPr>
          <a:xfrm>
            <a:off x="3179268" y="264673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F033C94-ECE4-754F-9892-A69AF6B1B12E}"/>
              </a:ext>
            </a:extLst>
          </p:cNvPr>
          <p:cNvSpPr txBox="1"/>
          <p:nvPr/>
        </p:nvSpPr>
        <p:spPr>
          <a:xfrm>
            <a:off x="3179268" y="63868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5AEAE9D-CAC7-5548-9621-5A04F7D4AB1B}"/>
              </a:ext>
            </a:extLst>
          </p:cNvPr>
          <p:cNvCxnSpPr/>
          <p:nvPr/>
        </p:nvCxnSpPr>
        <p:spPr>
          <a:xfrm>
            <a:off x="3716741" y="121158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9E492E8-3F68-BC48-A58D-6BA087F1CFDF}"/>
              </a:ext>
            </a:extLst>
          </p:cNvPr>
          <p:cNvCxnSpPr/>
          <p:nvPr/>
        </p:nvCxnSpPr>
        <p:spPr>
          <a:xfrm>
            <a:off x="4410463" y="1201366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A98F0BF2-7BFC-E94C-94AB-C61681E6AA70}"/>
              </a:ext>
            </a:extLst>
          </p:cNvPr>
          <p:cNvGrpSpPr/>
          <p:nvPr/>
        </p:nvGrpSpPr>
        <p:grpSpPr>
          <a:xfrm>
            <a:off x="3820312" y="1235726"/>
            <a:ext cx="624761" cy="5661582"/>
            <a:chOff x="3820312" y="1235726"/>
            <a:chExt cx="624761" cy="566158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7EECB38-D203-3046-B423-1F5C059B6AE6}"/>
                </a:ext>
              </a:extLst>
            </p:cNvPr>
            <p:cNvSpPr txBox="1"/>
            <p:nvPr/>
          </p:nvSpPr>
          <p:spPr>
            <a:xfrm>
              <a:off x="3820312" y="1235726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D269702-1301-B848-A692-2A64648462C1}"/>
                </a:ext>
              </a:extLst>
            </p:cNvPr>
            <p:cNvSpPr txBox="1"/>
            <p:nvPr/>
          </p:nvSpPr>
          <p:spPr>
            <a:xfrm>
              <a:off x="3820312" y="1673799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2B66FBC-7150-C547-BD29-A78D3C27ACA7}"/>
                </a:ext>
              </a:extLst>
            </p:cNvPr>
            <p:cNvSpPr txBox="1"/>
            <p:nvPr/>
          </p:nvSpPr>
          <p:spPr>
            <a:xfrm>
              <a:off x="3820312" y="2129683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B5F28AF-861F-F04D-8EF4-1FE9E6C83839}"/>
                </a:ext>
              </a:extLst>
            </p:cNvPr>
            <p:cNvSpPr txBox="1"/>
            <p:nvPr/>
          </p:nvSpPr>
          <p:spPr>
            <a:xfrm>
              <a:off x="3820312" y="2633991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866A3DA-B533-034B-8BFE-590BCD13DD34}"/>
                </a:ext>
              </a:extLst>
            </p:cNvPr>
            <p:cNvSpPr txBox="1"/>
            <p:nvPr/>
          </p:nvSpPr>
          <p:spPr>
            <a:xfrm>
              <a:off x="3820312" y="6374088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DB5B10D-C119-DA49-AE67-AEB37E6FDC59}"/>
                </a:ext>
              </a:extLst>
            </p:cNvPr>
            <p:cNvSpPr txBox="1"/>
            <p:nvPr/>
          </p:nvSpPr>
          <p:spPr>
            <a:xfrm>
              <a:off x="3835473" y="5925821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</p:grpSp>
      <p:pic>
        <p:nvPicPr>
          <p:cNvPr id="65" name="Picture 64" descr="ALP Logo Triangles1.jpg">
            <a:extLst>
              <a:ext uri="{FF2B5EF4-FFF2-40B4-BE49-F238E27FC236}">
                <a16:creationId xmlns:a16="http://schemas.microsoft.com/office/drawing/2014/main" id="{13E57D91-8D5E-BC49-AF10-43EDA2D57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821" y="930787"/>
            <a:ext cx="984696" cy="3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1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LS00938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1577913" y="970569"/>
            <a:ext cx="5738780" cy="4864512"/>
          </a:xfrm>
          <a:prstGeom prst="rect">
            <a:avLst/>
          </a:prstGeom>
        </p:spPr>
      </p:pic>
      <p:sp>
        <p:nvSpPr>
          <p:cNvPr id="17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Co-Requisite Models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286000"/>
            <a:ext cx="405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Co-Requisite Models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9525" y="4872575"/>
            <a:ext cx="762000" cy="424976"/>
          </a:xfrm>
          <a:prstGeom prst="rect">
            <a:avLst/>
          </a:prstGeom>
          <a:solidFill>
            <a:srgbClr val="0000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Tech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Model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05793" y="4872575"/>
            <a:ext cx="943588" cy="424976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Tutoring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71504" y="4872575"/>
            <a:ext cx="1239820" cy="424976"/>
          </a:xfrm>
          <a:prstGeom prst="rect">
            <a:avLst/>
          </a:prstGeom>
          <a:solidFill>
            <a:srgbClr val="7C8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Compressed</a:t>
            </a:r>
          </a:p>
          <a:p>
            <a:pPr algn="ctr"/>
            <a:r>
              <a:rPr lang="en-US" sz="1600" dirty="0"/>
              <a:t>Model</a:t>
            </a:r>
          </a:p>
        </p:txBody>
      </p:sp>
      <p:pic>
        <p:nvPicPr>
          <p:cNvPr id="10" name="Picture 9" descr="ALP Logo Triangles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55" y="4989957"/>
            <a:ext cx="984696" cy="3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5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0" y="3324225"/>
            <a:ext cx="3920873" cy="16508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0" y="3324225"/>
            <a:ext cx="3920873" cy="165089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619" y="2309118"/>
            <a:ext cx="457200" cy="1016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Compressed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pic>
        <p:nvPicPr>
          <p:cNvPr id="18" name="Picture 2" descr="ALP Logo w Name sma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46800"/>
            <a:ext cx="1828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14300" y="194913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Developmental Class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39061" y="5172105"/>
            <a:ext cx="4229100" cy="369332"/>
            <a:chOff x="2971800" y="3474060"/>
            <a:chExt cx="4876800" cy="369332"/>
          </a:xfrm>
        </p:grpSpPr>
        <p:sp>
          <p:nvSpPr>
            <p:cNvPr id="40" name="Rectangle 39"/>
            <p:cNvSpPr/>
            <p:nvPr/>
          </p:nvSpPr>
          <p:spPr>
            <a:xfrm>
              <a:off x="2971800" y="3532113"/>
              <a:ext cx="4876800" cy="277886"/>
            </a:xfrm>
            <a:prstGeom prst="rect">
              <a:avLst/>
            </a:prstGeom>
            <a:solidFill>
              <a:srgbClr val="8164B0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71800" y="3474060"/>
              <a:ext cx="487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 hours/week for 7 weeks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668014" y="5169013"/>
            <a:ext cx="4229100" cy="369332"/>
            <a:chOff x="2971800" y="3474060"/>
            <a:chExt cx="4876800" cy="369332"/>
          </a:xfrm>
        </p:grpSpPr>
        <p:sp>
          <p:nvSpPr>
            <p:cNvPr id="43" name="Rectangle 42"/>
            <p:cNvSpPr/>
            <p:nvPr/>
          </p:nvSpPr>
          <p:spPr>
            <a:xfrm>
              <a:off x="2971800" y="3532113"/>
              <a:ext cx="4876800" cy="277886"/>
            </a:xfrm>
            <a:prstGeom prst="rect">
              <a:avLst/>
            </a:prstGeom>
            <a:solidFill>
              <a:srgbClr val="8164B0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971800" y="3474060"/>
              <a:ext cx="487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 hours/week for 7 weeks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37888" y="1949138"/>
            <a:ext cx="4343400" cy="3042477"/>
            <a:chOff x="4637888" y="1949138"/>
            <a:chExt cx="4343400" cy="3042477"/>
          </a:xfrm>
        </p:grpSpPr>
        <p:sp>
          <p:nvSpPr>
            <p:cNvPr id="31" name="TextBox 30"/>
            <p:cNvSpPr txBox="1"/>
            <p:nvPr/>
          </p:nvSpPr>
          <p:spPr>
            <a:xfrm>
              <a:off x="4637888" y="1949138"/>
              <a:ext cx="434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Credit-</a:t>
              </a:r>
              <a:r>
                <a:rPr lang="en-US" dirty="0" err="1"/>
                <a:t>LevelClass</a:t>
              </a:r>
              <a:r>
                <a:rPr lang="en-US" dirty="0"/>
                <a:t>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637888" y="2311202"/>
              <a:ext cx="4343400" cy="268041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81" y="2308225"/>
            <a:ext cx="457200" cy="1016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1219200"/>
            <a:ext cx="9144000" cy="5684161"/>
            <a:chOff x="0" y="1219200"/>
            <a:chExt cx="9144000" cy="5684161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0" y="1264561"/>
              <a:ext cx="9144000" cy="56388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219200"/>
              <a:ext cx="9144000" cy="56388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410774" y="3307369"/>
              <a:ext cx="2289582" cy="149323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46691" y="3507884"/>
              <a:ext cx="1371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Not</a:t>
              </a:r>
            </a:p>
            <a:p>
              <a:pPr algn="ctr"/>
              <a:r>
                <a:rPr lang="en-US" sz="2800" b="1" dirty="0"/>
                <a:t>Co-</a:t>
              </a:r>
              <a:r>
                <a:rPr lang="en-US" sz="2800" b="1" dirty="0" err="1"/>
                <a:t>Req</a:t>
              </a:r>
              <a:endParaRPr lang="en-US" sz="2800" b="1" dirty="0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114300" y="2311202"/>
            <a:ext cx="4343400" cy="26804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4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112E-17 L 0.50903 -0.0050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LS00938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1577913" y="970569"/>
            <a:ext cx="5738780" cy="4864512"/>
          </a:xfrm>
          <a:prstGeom prst="rect">
            <a:avLst/>
          </a:prstGeom>
        </p:spPr>
      </p:pic>
      <p:sp>
        <p:nvSpPr>
          <p:cNvPr id="17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Co-Requisite Models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286000"/>
            <a:ext cx="405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Co-Requisite Models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15808" y="4898250"/>
            <a:ext cx="982482" cy="373626"/>
          </a:xfrm>
          <a:prstGeom prst="rect">
            <a:avLst/>
          </a:prstGeom>
          <a:solidFill>
            <a:srgbClr val="8164B0"/>
          </a:solidFill>
          <a:ln w="38100" cmpd="sng">
            <a:solidFill>
              <a:srgbClr val="8164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FastTrack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Model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83092" y="4875970"/>
            <a:ext cx="762000" cy="424976"/>
          </a:xfrm>
          <a:prstGeom prst="rect">
            <a:avLst/>
          </a:prstGeom>
          <a:solidFill>
            <a:srgbClr val="0000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Tech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Model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649360" y="4875970"/>
            <a:ext cx="943588" cy="424976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Tutoring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322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Fast Track Model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pic>
        <p:nvPicPr>
          <p:cNvPr id="18" name="Picture 2" descr="ALP Logo w Name 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46800"/>
            <a:ext cx="1828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2362200" y="2064248"/>
            <a:ext cx="4343400" cy="26804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362200" y="1702184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Developmental/Credit Class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57200" y="4925151"/>
            <a:ext cx="8305800" cy="369332"/>
            <a:chOff x="2971800" y="3474060"/>
            <a:chExt cx="4876800" cy="369332"/>
          </a:xfrm>
        </p:grpSpPr>
        <p:sp>
          <p:nvSpPr>
            <p:cNvPr id="40" name="Rectangle 39"/>
            <p:cNvSpPr/>
            <p:nvPr/>
          </p:nvSpPr>
          <p:spPr>
            <a:xfrm>
              <a:off x="2971800" y="3532113"/>
              <a:ext cx="4876800" cy="277886"/>
            </a:xfrm>
            <a:prstGeom prst="rect">
              <a:avLst/>
            </a:prstGeom>
            <a:solidFill>
              <a:srgbClr val="8164B0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71800" y="3474060"/>
              <a:ext cx="487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 hours/week for 14 weeks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853" y="2154450"/>
            <a:ext cx="378106" cy="800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959866"/>
            <a:ext cx="3994150" cy="168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1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8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9186578">
            <a:off x="-63716" y="1444172"/>
            <a:ext cx="4237372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l">
              <a:buClr>
                <a:srgbClr val="7FA500"/>
              </a:buClr>
            </a:pPr>
            <a:r>
              <a:rPr lang="en-US" sz="3600" dirty="0"/>
              <a:t>can’t write a thesis</a:t>
            </a:r>
          </a:p>
        </p:txBody>
      </p:sp>
      <p:sp>
        <p:nvSpPr>
          <p:cNvPr id="3" name="Rectangle 2"/>
          <p:cNvSpPr/>
          <p:nvPr/>
        </p:nvSpPr>
        <p:spPr>
          <a:xfrm rot="1311136">
            <a:off x="4325182" y="1206265"/>
            <a:ext cx="5019601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l">
              <a:buClr>
                <a:srgbClr val="7FA500"/>
              </a:buClr>
            </a:pPr>
            <a:r>
              <a:rPr lang="en-US" sz="3600" dirty="0"/>
              <a:t>no concrete examples</a:t>
            </a:r>
          </a:p>
        </p:txBody>
      </p:sp>
      <p:sp>
        <p:nvSpPr>
          <p:cNvPr id="4" name="Rectangle 3"/>
          <p:cNvSpPr/>
          <p:nvPr/>
        </p:nvSpPr>
        <p:spPr>
          <a:xfrm rot="21128680">
            <a:off x="404777" y="2912397"/>
            <a:ext cx="4345943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l">
              <a:buClr>
                <a:srgbClr val="7FA500"/>
              </a:buClr>
            </a:pPr>
            <a:r>
              <a:rPr lang="en-US" sz="3600" dirty="0"/>
              <a:t>sentence fragments</a:t>
            </a:r>
          </a:p>
        </p:txBody>
      </p:sp>
      <p:sp>
        <p:nvSpPr>
          <p:cNvPr id="7" name="Rectangle 6"/>
          <p:cNvSpPr/>
          <p:nvPr/>
        </p:nvSpPr>
        <p:spPr>
          <a:xfrm rot="2117356">
            <a:off x="1916966" y="5018644"/>
            <a:ext cx="4389879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l">
              <a:buClr>
                <a:srgbClr val="7FA500"/>
              </a:buClr>
            </a:pPr>
            <a:r>
              <a:rPr lang="en-US" sz="3600" dirty="0"/>
              <a:t>confusing words</a:t>
            </a:r>
          </a:p>
        </p:txBody>
      </p:sp>
      <p:sp>
        <p:nvSpPr>
          <p:cNvPr id="10" name="Rectangle 9"/>
          <p:cNvSpPr/>
          <p:nvPr/>
        </p:nvSpPr>
        <p:spPr>
          <a:xfrm rot="1498021">
            <a:off x="2653019" y="2166517"/>
            <a:ext cx="501989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l">
              <a:buClr>
                <a:srgbClr val="7FA500"/>
              </a:buClr>
            </a:pPr>
            <a:r>
              <a:rPr lang="en-US" sz="3600" dirty="0"/>
              <a:t>subject-verb agreement</a:t>
            </a:r>
          </a:p>
        </p:txBody>
      </p:sp>
      <p:sp>
        <p:nvSpPr>
          <p:cNvPr id="11" name="Rectangle 10"/>
          <p:cNvSpPr/>
          <p:nvPr/>
        </p:nvSpPr>
        <p:spPr>
          <a:xfrm rot="21419496">
            <a:off x="4741480" y="3967371"/>
            <a:ext cx="3342649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>
              <a:buClr>
                <a:srgbClr val="7FA500"/>
              </a:buClr>
            </a:pPr>
            <a:r>
              <a:rPr lang="en-US" sz="3600" dirty="0" err="1"/>
              <a:t>mla</a:t>
            </a:r>
            <a:r>
              <a:rPr lang="en-US" sz="3600" dirty="0"/>
              <a:t> format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381000" y="3048000"/>
            <a:ext cx="9982199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>
              <a:buClr>
                <a:srgbClr val="7FA500"/>
              </a:buClr>
            </a:pPr>
            <a:r>
              <a:rPr lang="en-US" sz="5400" dirty="0"/>
              <a:t>when we asked students . . .</a:t>
            </a:r>
          </a:p>
        </p:txBody>
      </p:sp>
      <p:sp>
        <p:nvSpPr>
          <p:cNvPr id="9" name="Rectangle 8"/>
          <p:cNvSpPr/>
          <p:nvPr/>
        </p:nvSpPr>
        <p:spPr>
          <a:xfrm>
            <a:off x="-381000" y="3048000"/>
            <a:ext cx="9982199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>
              <a:buClr>
                <a:srgbClr val="7FA500"/>
              </a:buClr>
            </a:pPr>
            <a:r>
              <a:rPr lang="en-US" sz="5400" dirty="0"/>
              <a:t>They told us “none of the above”</a:t>
            </a:r>
          </a:p>
        </p:txBody>
      </p:sp>
    </p:spTree>
    <p:extLst>
      <p:ext uri="{BB962C8B-B14F-4D97-AF65-F5344CB8AC3E}">
        <p14:creationId xmlns:p14="http://schemas.microsoft.com/office/powerpoint/2010/main" val="21563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10" grpId="0" animBg="1"/>
      <p:bldP spid="11" grpId="0" animBg="1"/>
      <p:bldP spid="12" grpId="0" animBg="1"/>
      <p:bldP spid="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9100" y="6471847"/>
            <a:ext cx="35890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>
              <a:spcAft>
                <a:spcPts val="1100"/>
              </a:spcAf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Scalable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"/>
            <a:ext cx="9144000" cy="72355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-59512" y="82275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Critical Features of a Co-</a:t>
            </a:r>
            <a:r>
              <a:rPr lang="en-US" sz="3200" dirty="0" err="1">
                <a:cs typeface="Arial" charset="0"/>
                <a:sym typeface="Arial" charset="0"/>
              </a:rPr>
              <a:t>Req</a:t>
            </a:r>
            <a:r>
              <a:rPr lang="en-US" sz="3200" dirty="0">
                <a:cs typeface="Arial" charset="0"/>
                <a:sym typeface="Arial" charset="0"/>
              </a:rPr>
              <a:t> Model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FD06DB-2174-DD43-A6E4-5753210808B9}"/>
              </a:ext>
            </a:extLst>
          </p:cNvPr>
          <p:cNvGrpSpPr/>
          <p:nvPr/>
        </p:nvGrpSpPr>
        <p:grpSpPr>
          <a:xfrm>
            <a:off x="7419873" y="433785"/>
            <a:ext cx="848513" cy="787905"/>
            <a:chOff x="6629400" y="4800600"/>
            <a:chExt cx="1066800" cy="990600"/>
          </a:xfrm>
        </p:grpSpPr>
        <p:sp>
          <p:nvSpPr>
            <p:cNvPr id="18" name="Isosceles Triangle 9">
              <a:extLst>
                <a:ext uri="{FF2B5EF4-FFF2-40B4-BE49-F238E27FC236}">
                  <a16:creationId xmlns:a16="http://schemas.microsoft.com/office/drawing/2014/main" id="{D76B1729-3787-6744-96D9-F524E435C869}"/>
                </a:ext>
              </a:extLst>
            </p:cNvPr>
            <p:cNvSpPr/>
            <p:nvPr/>
          </p:nvSpPr>
          <p:spPr>
            <a:xfrm>
              <a:off x="6629400" y="4800600"/>
              <a:ext cx="1066800" cy="9906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0DD851-DF7C-624B-95DC-5CEB70AB4BA5}"/>
                </a:ext>
              </a:extLst>
            </p:cNvPr>
            <p:cNvSpPr txBox="1"/>
            <p:nvPr/>
          </p:nvSpPr>
          <p:spPr>
            <a:xfrm>
              <a:off x="6718988" y="5044501"/>
              <a:ext cx="893193" cy="69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/>
                <a:t>Tri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dirty="0"/>
                <a:t>Angle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DE83185-66CB-E24A-BFE7-CA9DBBC9081D}"/>
              </a:ext>
            </a:extLst>
          </p:cNvPr>
          <p:cNvSpPr/>
          <p:nvPr/>
        </p:nvSpPr>
        <p:spPr>
          <a:xfrm>
            <a:off x="6247438" y="786865"/>
            <a:ext cx="1142693" cy="434825"/>
          </a:xfrm>
          <a:prstGeom prst="rect">
            <a:avLst/>
          </a:prstGeom>
          <a:solidFill>
            <a:srgbClr val="6FAC27"/>
          </a:solidFill>
          <a:ln w="38100" cmpd="sng">
            <a:solidFill>
              <a:srgbClr val="6FAC2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ALP Two Instructors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29A7EC-6F8A-EA4F-8C58-AEB43690AEC0}"/>
              </a:ext>
            </a:extLst>
          </p:cNvPr>
          <p:cNvSpPr/>
          <p:nvPr/>
        </p:nvSpPr>
        <p:spPr>
          <a:xfrm>
            <a:off x="5457097" y="781526"/>
            <a:ext cx="760599" cy="419840"/>
          </a:xfrm>
          <a:prstGeom prst="rect">
            <a:avLst/>
          </a:prstGeom>
          <a:solidFill>
            <a:srgbClr val="FFC000"/>
          </a:solidFill>
          <a:ln w="38100" cmpd="sng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Studio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990055-86E5-CD4E-9B1D-363FBF445A77}"/>
              </a:ext>
            </a:extLst>
          </p:cNvPr>
          <p:cNvSpPr/>
          <p:nvPr/>
        </p:nvSpPr>
        <p:spPr>
          <a:xfrm>
            <a:off x="4427522" y="781498"/>
            <a:ext cx="990600" cy="419868"/>
          </a:xfrm>
          <a:prstGeom prst="rect">
            <a:avLst/>
          </a:prstGeom>
          <a:solidFill>
            <a:srgbClr val="8164B0"/>
          </a:solidFill>
          <a:ln w="38100" cmpd="sng">
            <a:solidFill>
              <a:srgbClr val="8164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FastTrack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53B3EA-7DBE-0F44-BE43-CB7D638C19FF}"/>
              </a:ext>
            </a:extLst>
          </p:cNvPr>
          <p:cNvSpPr/>
          <p:nvPr/>
        </p:nvSpPr>
        <p:spPr>
          <a:xfrm>
            <a:off x="3107141" y="779552"/>
            <a:ext cx="584750" cy="424976"/>
          </a:xfrm>
          <a:prstGeom prst="rect">
            <a:avLst/>
          </a:prstGeom>
          <a:solidFill>
            <a:srgbClr val="0000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Tech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721666-6B1F-E042-BD0B-3AEA9B4778D1}"/>
              </a:ext>
            </a:extLst>
          </p:cNvPr>
          <p:cNvSpPr/>
          <p:nvPr/>
        </p:nvSpPr>
        <p:spPr>
          <a:xfrm>
            <a:off x="3736724" y="756965"/>
            <a:ext cx="660949" cy="424976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Tutor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C72C068-5CA3-BD45-ACA7-9FAE61D7268E}"/>
              </a:ext>
            </a:extLst>
          </p:cNvPr>
          <p:cNvCxnSpPr/>
          <p:nvPr/>
        </p:nvCxnSpPr>
        <p:spPr>
          <a:xfrm>
            <a:off x="3760" y="16891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0D99A42-37D4-DF40-A3D4-4239A990F593}"/>
              </a:ext>
            </a:extLst>
          </p:cNvPr>
          <p:cNvCxnSpPr/>
          <p:nvPr/>
        </p:nvCxnSpPr>
        <p:spPr>
          <a:xfrm>
            <a:off x="0" y="2159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4A6654-6E61-FC44-830A-EA6FAB95FD62}"/>
              </a:ext>
            </a:extLst>
          </p:cNvPr>
          <p:cNvCxnSpPr/>
          <p:nvPr/>
        </p:nvCxnSpPr>
        <p:spPr>
          <a:xfrm>
            <a:off x="0" y="26289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9FD012-2F54-E942-BF2D-05E6B4B9AED0}"/>
              </a:ext>
            </a:extLst>
          </p:cNvPr>
          <p:cNvCxnSpPr/>
          <p:nvPr/>
        </p:nvCxnSpPr>
        <p:spPr>
          <a:xfrm>
            <a:off x="0" y="30988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6BA255F-BA4C-D94B-A5D2-D788F1D94E58}"/>
              </a:ext>
            </a:extLst>
          </p:cNvPr>
          <p:cNvCxnSpPr/>
          <p:nvPr/>
        </p:nvCxnSpPr>
        <p:spPr>
          <a:xfrm>
            <a:off x="0" y="35687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1229E3E-DE32-2748-AC06-DF7D14DD35CB}"/>
              </a:ext>
            </a:extLst>
          </p:cNvPr>
          <p:cNvCxnSpPr/>
          <p:nvPr/>
        </p:nvCxnSpPr>
        <p:spPr>
          <a:xfrm>
            <a:off x="0" y="49784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9627E2D-179C-094B-A074-83C22BB6A8C5}"/>
              </a:ext>
            </a:extLst>
          </p:cNvPr>
          <p:cNvCxnSpPr/>
          <p:nvPr/>
        </p:nvCxnSpPr>
        <p:spPr>
          <a:xfrm>
            <a:off x="0" y="4038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53B94EF-018A-774C-B4FA-8C844B1739C8}"/>
              </a:ext>
            </a:extLst>
          </p:cNvPr>
          <p:cNvCxnSpPr/>
          <p:nvPr/>
        </p:nvCxnSpPr>
        <p:spPr>
          <a:xfrm>
            <a:off x="0" y="45085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ED8B5D1-C59A-BC44-921B-850C2F287C30}"/>
              </a:ext>
            </a:extLst>
          </p:cNvPr>
          <p:cNvCxnSpPr/>
          <p:nvPr/>
        </p:nvCxnSpPr>
        <p:spPr>
          <a:xfrm>
            <a:off x="0" y="54483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8ED2FA9-9EC2-C34B-85A4-57179A34DB7C}"/>
              </a:ext>
            </a:extLst>
          </p:cNvPr>
          <p:cNvCxnSpPr/>
          <p:nvPr/>
        </p:nvCxnSpPr>
        <p:spPr>
          <a:xfrm>
            <a:off x="0" y="5918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216F44A-BDAD-EB4C-8A41-00F478F50A31}"/>
              </a:ext>
            </a:extLst>
          </p:cNvPr>
          <p:cNvCxnSpPr/>
          <p:nvPr/>
        </p:nvCxnSpPr>
        <p:spPr>
          <a:xfrm>
            <a:off x="-11430" y="63881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CC83687-C5C3-F545-8A7B-CE823FF7B938}"/>
              </a:ext>
            </a:extLst>
          </p:cNvPr>
          <p:cNvSpPr txBox="1"/>
          <p:nvPr/>
        </p:nvSpPr>
        <p:spPr>
          <a:xfrm>
            <a:off x="-19100" y="1269741"/>
            <a:ext cx="3467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Students in credit-level course.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10804E6-B342-7041-84A0-543E34C593C0}"/>
              </a:ext>
            </a:extLst>
          </p:cNvPr>
          <p:cNvSpPr txBox="1"/>
          <p:nvPr/>
        </p:nvSpPr>
        <p:spPr>
          <a:xfrm>
            <a:off x="-19100" y="1742660"/>
            <a:ext cx="463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>
              <a:spcAft>
                <a:spcPts val="1100"/>
              </a:spcAf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Students supported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49606F6-7733-3C49-B53B-428B07A2CC00}"/>
              </a:ext>
            </a:extLst>
          </p:cNvPr>
          <p:cNvSpPr txBox="1"/>
          <p:nvPr/>
        </p:nvSpPr>
        <p:spPr>
          <a:xfrm>
            <a:off x="-19100" y="2215579"/>
            <a:ext cx="375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Attrition points are reduced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0FA5E8-1F8F-AF4B-947E-177F29065867}"/>
              </a:ext>
            </a:extLst>
          </p:cNvPr>
          <p:cNvSpPr txBox="1"/>
          <p:nvPr/>
        </p:nvSpPr>
        <p:spPr>
          <a:xfrm>
            <a:off x="-19100" y="2688498"/>
            <a:ext cx="3143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Dev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stdts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in class w strong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stdts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76259C-8520-3A44-B00F-7E9B8DC0520E}"/>
              </a:ext>
            </a:extLst>
          </p:cNvPr>
          <p:cNvSpPr txBox="1"/>
          <p:nvPr/>
        </p:nvSpPr>
        <p:spPr>
          <a:xfrm>
            <a:off x="-19100" y="3161417"/>
            <a:ext cx="3398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Dev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stdts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in a cohort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8BA782-C20D-6140-B783-4969641872EB}"/>
              </a:ext>
            </a:extLst>
          </p:cNvPr>
          <p:cNvSpPr txBox="1"/>
          <p:nvPr/>
        </p:nvSpPr>
        <p:spPr>
          <a:xfrm>
            <a:off x="-19100" y="3634336"/>
            <a:ext cx="329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Class size small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18786F-0DB7-7841-B01C-4564015BF57E}"/>
              </a:ext>
            </a:extLst>
          </p:cNvPr>
          <p:cNvSpPr txBox="1"/>
          <p:nvPr/>
        </p:nvSpPr>
        <p:spPr>
          <a:xfrm>
            <a:off x="-19100" y="4107255"/>
            <a:ext cx="4119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Two courses coordinated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CFEB8D-64B2-DA44-89BB-560C7DDC09C1}"/>
              </a:ext>
            </a:extLst>
          </p:cNvPr>
          <p:cNvSpPr txBox="1"/>
          <p:nvPr/>
        </p:nvSpPr>
        <p:spPr>
          <a:xfrm>
            <a:off x="-19100" y="4580174"/>
            <a:ext cx="453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Pedagogy designed for co-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req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DE56F1-29F6-134E-A45B-0D177CCD420B}"/>
              </a:ext>
            </a:extLst>
          </p:cNvPr>
          <p:cNvSpPr txBox="1"/>
          <p:nvPr/>
        </p:nvSpPr>
        <p:spPr>
          <a:xfrm>
            <a:off x="-19100" y="5053093"/>
            <a:ext cx="4737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Reading and writing integrated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34B130E-A639-774D-8173-E7E36F91AF0E}"/>
              </a:ext>
            </a:extLst>
          </p:cNvPr>
          <p:cNvSpPr txBox="1"/>
          <p:nvPr/>
        </p:nvSpPr>
        <p:spPr>
          <a:xfrm>
            <a:off x="-19100" y="5526012"/>
            <a:ext cx="463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Non-cognitive issues addressed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F52C59-15F1-A946-9A83-08619EF607BE}"/>
              </a:ext>
            </a:extLst>
          </p:cNvPr>
          <p:cNvSpPr txBox="1"/>
          <p:nvPr/>
        </p:nvSpPr>
        <p:spPr>
          <a:xfrm>
            <a:off x="-19100" y="5998931"/>
            <a:ext cx="329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Time for individual attention</a:t>
            </a:r>
            <a:endParaRPr lang="en-US" sz="1600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F86D0D4-5D75-B84F-B18E-495F097E1E60}"/>
              </a:ext>
            </a:extLst>
          </p:cNvPr>
          <p:cNvCxnSpPr/>
          <p:nvPr/>
        </p:nvCxnSpPr>
        <p:spPr>
          <a:xfrm>
            <a:off x="-29849" y="1219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87404D9-5AC8-C545-96B4-6C6B3BC65B13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C3DE363-85B2-5840-BC92-EAC9096FA41B}"/>
              </a:ext>
            </a:extLst>
          </p:cNvPr>
          <p:cNvCxnSpPr/>
          <p:nvPr/>
        </p:nvCxnSpPr>
        <p:spPr>
          <a:xfrm>
            <a:off x="3107141" y="121920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5AEAE9D-CAC7-5548-9621-5A04F7D4AB1B}"/>
              </a:ext>
            </a:extLst>
          </p:cNvPr>
          <p:cNvCxnSpPr/>
          <p:nvPr/>
        </p:nvCxnSpPr>
        <p:spPr>
          <a:xfrm>
            <a:off x="3716741" y="121158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9E492E8-3F68-BC48-A58D-6BA087F1CFDF}"/>
              </a:ext>
            </a:extLst>
          </p:cNvPr>
          <p:cNvCxnSpPr/>
          <p:nvPr/>
        </p:nvCxnSpPr>
        <p:spPr>
          <a:xfrm>
            <a:off x="4410463" y="1201366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C102380-755F-EF42-9EDC-145F04BA8FA0}"/>
              </a:ext>
            </a:extLst>
          </p:cNvPr>
          <p:cNvCxnSpPr/>
          <p:nvPr/>
        </p:nvCxnSpPr>
        <p:spPr>
          <a:xfrm>
            <a:off x="5420415" y="121920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4A09375-DDC6-F942-81B2-BD7617F8F6CF}"/>
              </a:ext>
            </a:extLst>
          </p:cNvPr>
          <p:cNvCxnSpPr/>
          <p:nvPr/>
        </p:nvCxnSpPr>
        <p:spPr>
          <a:xfrm>
            <a:off x="6235755" y="120015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3C98414-D333-874F-A1D7-1BA070E78710}"/>
              </a:ext>
            </a:extLst>
          </p:cNvPr>
          <p:cNvCxnSpPr/>
          <p:nvPr/>
        </p:nvCxnSpPr>
        <p:spPr>
          <a:xfrm>
            <a:off x="7419873" y="121920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7474514-1FDD-274D-9F65-C2196EBFFF7B}"/>
              </a:ext>
            </a:extLst>
          </p:cNvPr>
          <p:cNvCxnSpPr/>
          <p:nvPr/>
        </p:nvCxnSpPr>
        <p:spPr>
          <a:xfrm>
            <a:off x="8268386" y="124587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B53EBB1B-7171-254D-A29C-82D6984EDA33}"/>
              </a:ext>
            </a:extLst>
          </p:cNvPr>
          <p:cNvSpPr txBox="1"/>
          <p:nvPr/>
        </p:nvSpPr>
        <p:spPr>
          <a:xfrm>
            <a:off x="3179268" y="124847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1350EEB-69FD-AA43-A4B8-3A34C0240780}"/>
              </a:ext>
            </a:extLst>
          </p:cNvPr>
          <p:cNvSpPr txBox="1"/>
          <p:nvPr/>
        </p:nvSpPr>
        <p:spPr>
          <a:xfrm>
            <a:off x="3179268" y="168654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B96786C-AD44-5B43-9CAB-F445A7192785}"/>
              </a:ext>
            </a:extLst>
          </p:cNvPr>
          <p:cNvSpPr txBox="1"/>
          <p:nvPr/>
        </p:nvSpPr>
        <p:spPr>
          <a:xfrm>
            <a:off x="3179268" y="214242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B381BF2-D3AC-0E4A-B7C3-1AE1A9FD7175}"/>
              </a:ext>
            </a:extLst>
          </p:cNvPr>
          <p:cNvSpPr txBox="1"/>
          <p:nvPr/>
        </p:nvSpPr>
        <p:spPr>
          <a:xfrm>
            <a:off x="3179268" y="264673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F033C94-ECE4-754F-9892-A69AF6B1B12E}"/>
              </a:ext>
            </a:extLst>
          </p:cNvPr>
          <p:cNvSpPr txBox="1"/>
          <p:nvPr/>
        </p:nvSpPr>
        <p:spPr>
          <a:xfrm>
            <a:off x="3179268" y="63868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7EECB38-D203-3046-B423-1F5C059B6AE6}"/>
              </a:ext>
            </a:extLst>
          </p:cNvPr>
          <p:cNvSpPr txBox="1"/>
          <p:nvPr/>
        </p:nvSpPr>
        <p:spPr>
          <a:xfrm>
            <a:off x="3820312" y="123572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D269702-1301-B848-A692-2A64648462C1}"/>
              </a:ext>
            </a:extLst>
          </p:cNvPr>
          <p:cNvSpPr txBox="1"/>
          <p:nvPr/>
        </p:nvSpPr>
        <p:spPr>
          <a:xfrm>
            <a:off x="3820312" y="1673799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2B66FBC-7150-C547-BD29-A78D3C27ACA7}"/>
              </a:ext>
            </a:extLst>
          </p:cNvPr>
          <p:cNvSpPr txBox="1"/>
          <p:nvPr/>
        </p:nvSpPr>
        <p:spPr>
          <a:xfrm>
            <a:off x="3820312" y="212968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B5F28AF-861F-F04D-8EF4-1FE9E6C83839}"/>
              </a:ext>
            </a:extLst>
          </p:cNvPr>
          <p:cNvSpPr txBox="1"/>
          <p:nvPr/>
        </p:nvSpPr>
        <p:spPr>
          <a:xfrm>
            <a:off x="3820312" y="263399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866A3DA-B533-034B-8BFE-590BCD13DD34}"/>
              </a:ext>
            </a:extLst>
          </p:cNvPr>
          <p:cNvSpPr txBox="1"/>
          <p:nvPr/>
        </p:nvSpPr>
        <p:spPr>
          <a:xfrm>
            <a:off x="3820312" y="637408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B5B10D-C119-DA49-AE67-AEB37E6FDC59}"/>
              </a:ext>
            </a:extLst>
          </p:cNvPr>
          <p:cNvSpPr txBox="1"/>
          <p:nvPr/>
        </p:nvSpPr>
        <p:spPr>
          <a:xfrm>
            <a:off x="3835473" y="592582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E072E7-961C-384A-9485-CF36410372FC}"/>
              </a:ext>
            </a:extLst>
          </p:cNvPr>
          <p:cNvGrpSpPr/>
          <p:nvPr/>
        </p:nvGrpSpPr>
        <p:grpSpPr>
          <a:xfrm>
            <a:off x="4626427" y="1237607"/>
            <a:ext cx="651358" cy="5647063"/>
            <a:chOff x="4626427" y="1237607"/>
            <a:chExt cx="651358" cy="5647063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B409AC6-C126-2A44-B4B7-6BBA7A80AF75}"/>
                </a:ext>
              </a:extLst>
            </p:cNvPr>
            <p:cNvSpPr txBox="1"/>
            <p:nvPr/>
          </p:nvSpPr>
          <p:spPr>
            <a:xfrm>
              <a:off x="4657538" y="123760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62DB9D6-BC81-7C41-99CD-710B79F42390}"/>
                </a:ext>
              </a:extLst>
            </p:cNvPr>
            <p:cNvSpPr txBox="1"/>
            <p:nvPr/>
          </p:nvSpPr>
          <p:spPr>
            <a:xfrm>
              <a:off x="4657538" y="167568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9823DC3-EB84-FF48-9D1A-CCB542B834B6}"/>
                </a:ext>
              </a:extLst>
            </p:cNvPr>
            <p:cNvSpPr txBox="1"/>
            <p:nvPr/>
          </p:nvSpPr>
          <p:spPr>
            <a:xfrm>
              <a:off x="4657538" y="2131564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41B53AE-8605-E149-A410-4529E66A6DFC}"/>
                </a:ext>
              </a:extLst>
            </p:cNvPr>
            <p:cNvSpPr txBox="1"/>
            <p:nvPr/>
          </p:nvSpPr>
          <p:spPr>
            <a:xfrm>
              <a:off x="4626427" y="3084784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22AA779-5523-D14E-AE6A-36710673B3AF}"/>
                </a:ext>
              </a:extLst>
            </p:cNvPr>
            <p:cNvSpPr txBox="1"/>
            <p:nvPr/>
          </p:nvSpPr>
          <p:spPr>
            <a:xfrm>
              <a:off x="4650311" y="4009103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C50ED9D-2DFB-8A45-B709-CF40C38C8B4C}"/>
                </a:ext>
              </a:extLst>
            </p:cNvPr>
            <p:cNvSpPr txBox="1"/>
            <p:nvPr/>
          </p:nvSpPr>
          <p:spPr>
            <a:xfrm>
              <a:off x="4638629" y="4516121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ED15ED0-A99A-5E40-8BCE-9A7E749A0EA4}"/>
                </a:ext>
              </a:extLst>
            </p:cNvPr>
            <p:cNvSpPr txBox="1"/>
            <p:nvPr/>
          </p:nvSpPr>
          <p:spPr>
            <a:xfrm>
              <a:off x="4662610" y="4979366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836B155-C4C2-CA46-B77E-503B143FDCFF}"/>
                </a:ext>
              </a:extLst>
            </p:cNvPr>
            <p:cNvSpPr txBox="1"/>
            <p:nvPr/>
          </p:nvSpPr>
          <p:spPr>
            <a:xfrm>
              <a:off x="4657538" y="5439751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EE8AB10-4968-C048-841D-F9EAD462F4D7}"/>
                </a:ext>
              </a:extLst>
            </p:cNvPr>
            <p:cNvSpPr txBox="1"/>
            <p:nvPr/>
          </p:nvSpPr>
          <p:spPr>
            <a:xfrm>
              <a:off x="4668185" y="63614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</p:grpSp>
      <p:pic>
        <p:nvPicPr>
          <p:cNvPr id="75" name="Picture 74" descr="ALP Logo Triangles1.jpg">
            <a:extLst>
              <a:ext uri="{FF2B5EF4-FFF2-40B4-BE49-F238E27FC236}">
                <a16:creationId xmlns:a16="http://schemas.microsoft.com/office/drawing/2014/main" id="{A99A62B1-9B0F-0848-8766-4A8D27420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821" y="930787"/>
            <a:ext cx="984696" cy="3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LS00938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1577913" y="970569"/>
            <a:ext cx="5738780" cy="4864512"/>
          </a:xfrm>
          <a:prstGeom prst="rect">
            <a:avLst/>
          </a:prstGeom>
        </p:spPr>
      </p:pic>
      <p:sp>
        <p:nvSpPr>
          <p:cNvPr id="17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Co-Requisite Models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286000"/>
            <a:ext cx="405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Co-Requisite Models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609708" y="4898251"/>
            <a:ext cx="760599" cy="373626"/>
          </a:xfrm>
          <a:prstGeom prst="rect">
            <a:avLst/>
          </a:prstGeom>
          <a:solidFill>
            <a:srgbClr val="FFC000"/>
          </a:solidFill>
          <a:ln w="38100" cmpd="sng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Studio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15808" y="4898250"/>
            <a:ext cx="982482" cy="373626"/>
          </a:xfrm>
          <a:prstGeom prst="rect">
            <a:avLst/>
          </a:prstGeom>
          <a:solidFill>
            <a:srgbClr val="8164B0"/>
          </a:solidFill>
          <a:ln w="38100" cmpd="sng">
            <a:solidFill>
              <a:srgbClr val="8164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FastTrack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Model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894534" y="4849402"/>
            <a:ext cx="762000" cy="424976"/>
          </a:xfrm>
          <a:prstGeom prst="rect">
            <a:avLst/>
          </a:prstGeom>
          <a:solidFill>
            <a:srgbClr val="0000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Tech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Model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660802" y="4849402"/>
            <a:ext cx="943588" cy="424976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Tutoring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94542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94" y="3528096"/>
            <a:ext cx="1861959" cy="165507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23" y="3253875"/>
            <a:ext cx="1542288" cy="137092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031" y="4873584"/>
            <a:ext cx="1542288" cy="137092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430" y="4846819"/>
            <a:ext cx="1542288" cy="137092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21" y="3262479"/>
            <a:ext cx="1542288" cy="13709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12" y="1666162"/>
            <a:ext cx="1542288" cy="137092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597400" y="1238777"/>
            <a:ext cx="4546600" cy="5464743"/>
            <a:chOff x="4597400" y="1238777"/>
            <a:chExt cx="4546600" cy="5464743"/>
          </a:xfrm>
        </p:grpSpPr>
        <p:sp>
          <p:nvSpPr>
            <p:cNvPr id="17" name="Rounded Rectangle 16"/>
            <p:cNvSpPr/>
            <p:nvPr/>
          </p:nvSpPr>
          <p:spPr>
            <a:xfrm>
              <a:off x="7215239" y="4779871"/>
              <a:ext cx="1651000" cy="14903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738319" y="3179950"/>
              <a:ext cx="1651000" cy="14903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7162800" y="3179950"/>
              <a:ext cx="1651000" cy="14903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4779162" y="4779871"/>
              <a:ext cx="1651000" cy="14903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4724400" y="6334188"/>
              <a:ext cx="4419600" cy="369332"/>
              <a:chOff x="2971800" y="3474060"/>
              <a:chExt cx="4876800" cy="369332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2971800" y="3532113"/>
                <a:ext cx="4876800" cy="277886"/>
              </a:xfrm>
              <a:prstGeom prst="rect">
                <a:avLst/>
              </a:prstGeom>
              <a:solidFill>
                <a:srgbClr val="8164B0"/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971800" y="3474060"/>
                <a:ext cx="487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 hour/week for 14 weeks</a:t>
                </a: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4597400" y="1238777"/>
              <a:ext cx="434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Studio Sections 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943600" y="1608426"/>
              <a:ext cx="1651000" cy="14903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cs typeface="Arial" charset="0"/>
                <a:sym typeface="Arial" charset="0"/>
              </a:rPr>
              <a:t>Studio Model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52400" y="2571864"/>
            <a:ext cx="4343400" cy="26804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2209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Credit Class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52400" y="5432767"/>
            <a:ext cx="4419600" cy="369332"/>
            <a:chOff x="2971800" y="3474060"/>
            <a:chExt cx="4876800" cy="369332"/>
          </a:xfrm>
        </p:grpSpPr>
        <p:sp>
          <p:nvSpPr>
            <p:cNvPr id="40" name="Rectangle 39"/>
            <p:cNvSpPr/>
            <p:nvPr/>
          </p:nvSpPr>
          <p:spPr>
            <a:xfrm>
              <a:off x="2971800" y="3532113"/>
              <a:ext cx="4876800" cy="277886"/>
            </a:xfrm>
            <a:prstGeom prst="rect">
              <a:avLst/>
            </a:prstGeom>
            <a:solidFill>
              <a:srgbClr val="8164B0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71800" y="3474060"/>
              <a:ext cx="487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 hours/week for 14 weeks</a:t>
              </a: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87" y="2607220"/>
            <a:ext cx="438531" cy="9279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2" y="3528096"/>
            <a:ext cx="1857540" cy="1651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50" y="4371115"/>
            <a:ext cx="247957" cy="808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821" y="3483901"/>
            <a:ext cx="270486" cy="853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149" y="4379052"/>
            <a:ext cx="275406" cy="820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41" y="4353669"/>
            <a:ext cx="257154" cy="8547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390" y="4314709"/>
            <a:ext cx="248734" cy="903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110" y="4342207"/>
            <a:ext cx="270754" cy="8851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829" y="3502833"/>
            <a:ext cx="303882" cy="8432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66" y="3502833"/>
            <a:ext cx="258766" cy="8432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986" y="3499299"/>
            <a:ext cx="206066" cy="8718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021" y="3497605"/>
            <a:ext cx="262537" cy="84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7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417 L 0.39323 -0.2787 " pathEditMode="relative" ptsTypes="AA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324 L 0.52153 0.17408 " pathEditMode="relative" ptsTypes="AA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301 L 0.24566 -0.05162 " pathEditMode="relative" ptsTypes="AA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185 L 0.36719 -0.28518 " pathEditMode="relative" ptsTypes="AA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347 L 0.23542 0.18426 " pathEditMode="relative" ptsTypes="AA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39 L 0.39184 -0.30996 " pathEditMode="relative" ptsTypes="AA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-0.01736 L 0.25763 0.15602 " pathEditMode="relative" ptsTypes="AA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116 L 0.51024 -0.06319 " pathEditMode="relative" ptsTypes="AA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834 L 0.50747 0.15463 " pathEditMode="relative" ptsTypes="AA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1667 L 0.504 0.15185 " pathEditMode="relative" ptsTypes="AA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9100" y="6471847"/>
            <a:ext cx="35890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>
              <a:spcAft>
                <a:spcPts val="1100"/>
              </a:spcAf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Scalable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"/>
            <a:ext cx="9144000" cy="72355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-59512" y="82275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Critical Features of a Co-</a:t>
            </a:r>
            <a:r>
              <a:rPr lang="en-US" sz="3200" dirty="0" err="1">
                <a:cs typeface="Arial" charset="0"/>
                <a:sym typeface="Arial" charset="0"/>
              </a:rPr>
              <a:t>Req</a:t>
            </a:r>
            <a:r>
              <a:rPr lang="en-US" sz="3200" dirty="0">
                <a:cs typeface="Arial" charset="0"/>
                <a:sym typeface="Arial" charset="0"/>
              </a:rPr>
              <a:t> Model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FD06DB-2174-DD43-A6E4-5753210808B9}"/>
              </a:ext>
            </a:extLst>
          </p:cNvPr>
          <p:cNvGrpSpPr/>
          <p:nvPr/>
        </p:nvGrpSpPr>
        <p:grpSpPr>
          <a:xfrm>
            <a:off x="7419873" y="433785"/>
            <a:ext cx="848513" cy="787905"/>
            <a:chOff x="6629400" y="4800600"/>
            <a:chExt cx="1066800" cy="990600"/>
          </a:xfrm>
        </p:grpSpPr>
        <p:sp>
          <p:nvSpPr>
            <p:cNvPr id="18" name="Isosceles Triangle 9">
              <a:extLst>
                <a:ext uri="{FF2B5EF4-FFF2-40B4-BE49-F238E27FC236}">
                  <a16:creationId xmlns:a16="http://schemas.microsoft.com/office/drawing/2014/main" id="{D76B1729-3787-6744-96D9-F524E435C869}"/>
                </a:ext>
              </a:extLst>
            </p:cNvPr>
            <p:cNvSpPr/>
            <p:nvPr/>
          </p:nvSpPr>
          <p:spPr>
            <a:xfrm>
              <a:off x="6629400" y="4800600"/>
              <a:ext cx="1066800" cy="9906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0DD851-DF7C-624B-95DC-5CEB70AB4BA5}"/>
                </a:ext>
              </a:extLst>
            </p:cNvPr>
            <p:cNvSpPr txBox="1"/>
            <p:nvPr/>
          </p:nvSpPr>
          <p:spPr>
            <a:xfrm>
              <a:off x="6718988" y="5044501"/>
              <a:ext cx="893193" cy="69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/>
                <a:t>Tri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dirty="0"/>
                <a:t>Angle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DE83185-66CB-E24A-BFE7-CA9DBBC9081D}"/>
              </a:ext>
            </a:extLst>
          </p:cNvPr>
          <p:cNvSpPr/>
          <p:nvPr/>
        </p:nvSpPr>
        <p:spPr>
          <a:xfrm>
            <a:off x="6247438" y="786865"/>
            <a:ext cx="1142693" cy="434825"/>
          </a:xfrm>
          <a:prstGeom prst="rect">
            <a:avLst/>
          </a:prstGeom>
          <a:solidFill>
            <a:srgbClr val="6FAC27"/>
          </a:solidFill>
          <a:ln w="38100" cmpd="sng">
            <a:solidFill>
              <a:srgbClr val="6FAC2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ALP Two Instructors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29A7EC-6F8A-EA4F-8C58-AEB43690AEC0}"/>
              </a:ext>
            </a:extLst>
          </p:cNvPr>
          <p:cNvSpPr/>
          <p:nvPr/>
        </p:nvSpPr>
        <p:spPr>
          <a:xfrm>
            <a:off x="5457097" y="781526"/>
            <a:ext cx="760599" cy="419840"/>
          </a:xfrm>
          <a:prstGeom prst="rect">
            <a:avLst/>
          </a:prstGeom>
          <a:solidFill>
            <a:srgbClr val="FFC000"/>
          </a:solidFill>
          <a:ln w="38100" cmpd="sng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Studio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990055-86E5-CD4E-9B1D-363FBF445A77}"/>
              </a:ext>
            </a:extLst>
          </p:cNvPr>
          <p:cNvSpPr/>
          <p:nvPr/>
        </p:nvSpPr>
        <p:spPr>
          <a:xfrm>
            <a:off x="4427522" y="781498"/>
            <a:ext cx="990600" cy="419868"/>
          </a:xfrm>
          <a:prstGeom prst="rect">
            <a:avLst/>
          </a:prstGeom>
          <a:solidFill>
            <a:srgbClr val="8164B0"/>
          </a:solidFill>
          <a:ln w="38100" cmpd="sng">
            <a:solidFill>
              <a:srgbClr val="8164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FastTrack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53B3EA-7DBE-0F44-BE43-CB7D638C19FF}"/>
              </a:ext>
            </a:extLst>
          </p:cNvPr>
          <p:cNvSpPr/>
          <p:nvPr/>
        </p:nvSpPr>
        <p:spPr>
          <a:xfrm>
            <a:off x="3107141" y="779552"/>
            <a:ext cx="584750" cy="424976"/>
          </a:xfrm>
          <a:prstGeom prst="rect">
            <a:avLst/>
          </a:prstGeom>
          <a:solidFill>
            <a:srgbClr val="0000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Tech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721666-6B1F-E042-BD0B-3AEA9B4778D1}"/>
              </a:ext>
            </a:extLst>
          </p:cNvPr>
          <p:cNvSpPr/>
          <p:nvPr/>
        </p:nvSpPr>
        <p:spPr>
          <a:xfrm>
            <a:off x="3736724" y="756965"/>
            <a:ext cx="660949" cy="424976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Tutor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C72C068-5CA3-BD45-ACA7-9FAE61D7268E}"/>
              </a:ext>
            </a:extLst>
          </p:cNvPr>
          <p:cNvCxnSpPr/>
          <p:nvPr/>
        </p:nvCxnSpPr>
        <p:spPr>
          <a:xfrm>
            <a:off x="3760" y="16891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0D99A42-37D4-DF40-A3D4-4239A990F593}"/>
              </a:ext>
            </a:extLst>
          </p:cNvPr>
          <p:cNvCxnSpPr/>
          <p:nvPr/>
        </p:nvCxnSpPr>
        <p:spPr>
          <a:xfrm>
            <a:off x="0" y="2159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4A6654-6E61-FC44-830A-EA6FAB95FD62}"/>
              </a:ext>
            </a:extLst>
          </p:cNvPr>
          <p:cNvCxnSpPr/>
          <p:nvPr/>
        </p:nvCxnSpPr>
        <p:spPr>
          <a:xfrm>
            <a:off x="0" y="26289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9FD012-2F54-E942-BF2D-05E6B4B9AED0}"/>
              </a:ext>
            </a:extLst>
          </p:cNvPr>
          <p:cNvCxnSpPr/>
          <p:nvPr/>
        </p:nvCxnSpPr>
        <p:spPr>
          <a:xfrm>
            <a:off x="0" y="30988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6BA255F-BA4C-D94B-A5D2-D788F1D94E58}"/>
              </a:ext>
            </a:extLst>
          </p:cNvPr>
          <p:cNvCxnSpPr/>
          <p:nvPr/>
        </p:nvCxnSpPr>
        <p:spPr>
          <a:xfrm>
            <a:off x="0" y="35687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1229E3E-DE32-2748-AC06-DF7D14DD35CB}"/>
              </a:ext>
            </a:extLst>
          </p:cNvPr>
          <p:cNvCxnSpPr/>
          <p:nvPr/>
        </p:nvCxnSpPr>
        <p:spPr>
          <a:xfrm>
            <a:off x="0" y="49784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9627E2D-179C-094B-A074-83C22BB6A8C5}"/>
              </a:ext>
            </a:extLst>
          </p:cNvPr>
          <p:cNvCxnSpPr/>
          <p:nvPr/>
        </p:nvCxnSpPr>
        <p:spPr>
          <a:xfrm>
            <a:off x="0" y="4038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53B94EF-018A-774C-B4FA-8C844B1739C8}"/>
              </a:ext>
            </a:extLst>
          </p:cNvPr>
          <p:cNvCxnSpPr/>
          <p:nvPr/>
        </p:nvCxnSpPr>
        <p:spPr>
          <a:xfrm>
            <a:off x="0" y="45085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ED8B5D1-C59A-BC44-921B-850C2F287C30}"/>
              </a:ext>
            </a:extLst>
          </p:cNvPr>
          <p:cNvCxnSpPr/>
          <p:nvPr/>
        </p:nvCxnSpPr>
        <p:spPr>
          <a:xfrm>
            <a:off x="0" y="54483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8ED2FA9-9EC2-C34B-85A4-57179A34DB7C}"/>
              </a:ext>
            </a:extLst>
          </p:cNvPr>
          <p:cNvCxnSpPr/>
          <p:nvPr/>
        </p:nvCxnSpPr>
        <p:spPr>
          <a:xfrm>
            <a:off x="0" y="5918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216F44A-BDAD-EB4C-8A41-00F478F50A31}"/>
              </a:ext>
            </a:extLst>
          </p:cNvPr>
          <p:cNvCxnSpPr/>
          <p:nvPr/>
        </p:nvCxnSpPr>
        <p:spPr>
          <a:xfrm>
            <a:off x="-11430" y="63881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CC83687-C5C3-F545-8A7B-CE823FF7B938}"/>
              </a:ext>
            </a:extLst>
          </p:cNvPr>
          <p:cNvSpPr txBox="1"/>
          <p:nvPr/>
        </p:nvSpPr>
        <p:spPr>
          <a:xfrm>
            <a:off x="-19100" y="1269741"/>
            <a:ext cx="3467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Students in credit-level course.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10804E6-B342-7041-84A0-543E34C593C0}"/>
              </a:ext>
            </a:extLst>
          </p:cNvPr>
          <p:cNvSpPr txBox="1"/>
          <p:nvPr/>
        </p:nvSpPr>
        <p:spPr>
          <a:xfrm>
            <a:off x="-19100" y="1742660"/>
            <a:ext cx="463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>
              <a:spcAft>
                <a:spcPts val="1100"/>
              </a:spcAf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Students supported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49606F6-7733-3C49-B53B-428B07A2CC00}"/>
              </a:ext>
            </a:extLst>
          </p:cNvPr>
          <p:cNvSpPr txBox="1"/>
          <p:nvPr/>
        </p:nvSpPr>
        <p:spPr>
          <a:xfrm>
            <a:off x="-19100" y="2215579"/>
            <a:ext cx="375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Attrition points are reduced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0FA5E8-1F8F-AF4B-947E-177F29065867}"/>
              </a:ext>
            </a:extLst>
          </p:cNvPr>
          <p:cNvSpPr txBox="1"/>
          <p:nvPr/>
        </p:nvSpPr>
        <p:spPr>
          <a:xfrm>
            <a:off x="-19100" y="2688498"/>
            <a:ext cx="3143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Dev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stdts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in class w strong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stdts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76259C-8520-3A44-B00F-7E9B8DC0520E}"/>
              </a:ext>
            </a:extLst>
          </p:cNvPr>
          <p:cNvSpPr txBox="1"/>
          <p:nvPr/>
        </p:nvSpPr>
        <p:spPr>
          <a:xfrm>
            <a:off x="-19100" y="3161417"/>
            <a:ext cx="3398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Dev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stdts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in a cohort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8BA782-C20D-6140-B783-4969641872EB}"/>
              </a:ext>
            </a:extLst>
          </p:cNvPr>
          <p:cNvSpPr txBox="1"/>
          <p:nvPr/>
        </p:nvSpPr>
        <p:spPr>
          <a:xfrm>
            <a:off x="-19100" y="3634336"/>
            <a:ext cx="329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Class size small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18786F-0DB7-7841-B01C-4564015BF57E}"/>
              </a:ext>
            </a:extLst>
          </p:cNvPr>
          <p:cNvSpPr txBox="1"/>
          <p:nvPr/>
        </p:nvSpPr>
        <p:spPr>
          <a:xfrm>
            <a:off x="-19100" y="4107255"/>
            <a:ext cx="4119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Two courses coordinated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CFEB8D-64B2-DA44-89BB-560C7DDC09C1}"/>
              </a:ext>
            </a:extLst>
          </p:cNvPr>
          <p:cNvSpPr txBox="1"/>
          <p:nvPr/>
        </p:nvSpPr>
        <p:spPr>
          <a:xfrm>
            <a:off x="-19100" y="4580174"/>
            <a:ext cx="453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Pedagogy designed for co-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req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DE56F1-29F6-134E-A45B-0D177CCD420B}"/>
              </a:ext>
            </a:extLst>
          </p:cNvPr>
          <p:cNvSpPr txBox="1"/>
          <p:nvPr/>
        </p:nvSpPr>
        <p:spPr>
          <a:xfrm>
            <a:off x="-19100" y="5053093"/>
            <a:ext cx="4737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Reading and writing integrated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34B130E-A639-774D-8173-E7E36F91AF0E}"/>
              </a:ext>
            </a:extLst>
          </p:cNvPr>
          <p:cNvSpPr txBox="1"/>
          <p:nvPr/>
        </p:nvSpPr>
        <p:spPr>
          <a:xfrm>
            <a:off x="-19100" y="5526012"/>
            <a:ext cx="463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Non-cognitive issues addressed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F52C59-15F1-A946-9A83-08619EF607BE}"/>
              </a:ext>
            </a:extLst>
          </p:cNvPr>
          <p:cNvSpPr txBox="1"/>
          <p:nvPr/>
        </p:nvSpPr>
        <p:spPr>
          <a:xfrm>
            <a:off x="-19100" y="5998931"/>
            <a:ext cx="329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Time for individual attention</a:t>
            </a:r>
            <a:endParaRPr lang="en-US" sz="1600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F86D0D4-5D75-B84F-B18E-495F097E1E60}"/>
              </a:ext>
            </a:extLst>
          </p:cNvPr>
          <p:cNvCxnSpPr/>
          <p:nvPr/>
        </p:nvCxnSpPr>
        <p:spPr>
          <a:xfrm>
            <a:off x="-29849" y="1219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87404D9-5AC8-C545-96B4-6C6B3BC65B13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C3DE363-85B2-5840-BC92-EAC9096FA41B}"/>
              </a:ext>
            </a:extLst>
          </p:cNvPr>
          <p:cNvCxnSpPr/>
          <p:nvPr/>
        </p:nvCxnSpPr>
        <p:spPr>
          <a:xfrm>
            <a:off x="3107141" y="121920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5AEAE9D-CAC7-5548-9621-5A04F7D4AB1B}"/>
              </a:ext>
            </a:extLst>
          </p:cNvPr>
          <p:cNvCxnSpPr/>
          <p:nvPr/>
        </p:nvCxnSpPr>
        <p:spPr>
          <a:xfrm>
            <a:off x="3716741" y="121158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9E492E8-3F68-BC48-A58D-6BA087F1CFDF}"/>
              </a:ext>
            </a:extLst>
          </p:cNvPr>
          <p:cNvCxnSpPr/>
          <p:nvPr/>
        </p:nvCxnSpPr>
        <p:spPr>
          <a:xfrm>
            <a:off x="4410463" y="1201366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C102380-755F-EF42-9EDC-145F04BA8FA0}"/>
              </a:ext>
            </a:extLst>
          </p:cNvPr>
          <p:cNvCxnSpPr/>
          <p:nvPr/>
        </p:nvCxnSpPr>
        <p:spPr>
          <a:xfrm>
            <a:off x="5420415" y="121920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4A09375-DDC6-F942-81B2-BD7617F8F6CF}"/>
              </a:ext>
            </a:extLst>
          </p:cNvPr>
          <p:cNvCxnSpPr/>
          <p:nvPr/>
        </p:nvCxnSpPr>
        <p:spPr>
          <a:xfrm>
            <a:off x="6235755" y="120015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3C98414-D333-874F-A1D7-1BA070E78710}"/>
              </a:ext>
            </a:extLst>
          </p:cNvPr>
          <p:cNvCxnSpPr/>
          <p:nvPr/>
        </p:nvCxnSpPr>
        <p:spPr>
          <a:xfrm>
            <a:off x="7419873" y="121920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7474514-1FDD-274D-9F65-C2196EBFFF7B}"/>
              </a:ext>
            </a:extLst>
          </p:cNvPr>
          <p:cNvCxnSpPr/>
          <p:nvPr/>
        </p:nvCxnSpPr>
        <p:spPr>
          <a:xfrm>
            <a:off x="8268386" y="124587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B53EBB1B-7171-254D-A29C-82D6984EDA33}"/>
              </a:ext>
            </a:extLst>
          </p:cNvPr>
          <p:cNvSpPr txBox="1"/>
          <p:nvPr/>
        </p:nvSpPr>
        <p:spPr>
          <a:xfrm>
            <a:off x="3179268" y="124847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1350EEB-69FD-AA43-A4B8-3A34C0240780}"/>
              </a:ext>
            </a:extLst>
          </p:cNvPr>
          <p:cNvSpPr txBox="1"/>
          <p:nvPr/>
        </p:nvSpPr>
        <p:spPr>
          <a:xfrm>
            <a:off x="3179268" y="168654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B96786C-AD44-5B43-9CAB-F445A7192785}"/>
              </a:ext>
            </a:extLst>
          </p:cNvPr>
          <p:cNvSpPr txBox="1"/>
          <p:nvPr/>
        </p:nvSpPr>
        <p:spPr>
          <a:xfrm>
            <a:off x="3179268" y="214242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B381BF2-D3AC-0E4A-B7C3-1AE1A9FD7175}"/>
              </a:ext>
            </a:extLst>
          </p:cNvPr>
          <p:cNvSpPr txBox="1"/>
          <p:nvPr/>
        </p:nvSpPr>
        <p:spPr>
          <a:xfrm>
            <a:off x="3179268" y="264673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F033C94-ECE4-754F-9892-A69AF6B1B12E}"/>
              </a:ext>
            </a:extLst>
          </p:cNvPr>
          <p:cNvSpPr txBox="1"/>
          <p:nvPr/>
        </p:nvSpPr>
        <p:spPr>
          <a:xfrm>
            <a:off x="3179268" y="63868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7EECB38-D203-3046-B423-1F5C059B6AE6}"/>
              </a:ext>
            </a:extLst>
          </p:cNvPr>
          <p:cNvSpPr txBox="1"/>
          <p:nvPr/>
        </p:nvSpPr>
        <p:spPr>
          <a:xfrm>
            <a:off x="3820312" y="123572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D269702-1301-B848-A692-2A64648462C1}"/>
              </a:ext>
            </a:extLst>
          </p:cNvPr>
          <p:cNvSpPr txBox="1"/>
          <p:nvPr/>
        </p:nvSpPr>
        <p:spPr>
          <a:xfrm>
            <a:off x="3820312" y="1673799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2B66FBC-7150-C547-BD29-A78D3C27ACA7}"/>
              </a:ext>
            </a:extLst>
          </p:cNvPr>
          <p:cNvSpPr txBox="1"/>
          <p:nvPr/>
        </p:nvSpPr>
        <p:spPr>
          <a:xfrm>
            <a:off x="3820312" y="212968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B5F28AF-861F-F04D-8EF4-1FE9E6C83839}"/>
              </a:ext>
            </a:extLst>
          </p:cNvPr>
          <p:cNvSpPr txBox="1"/>
          <p:nvPr/>
        </p:nvSpPr>
        <p:spPr>
          <a:xfrm>
            <a:off x="3820312" y="263399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866A3DA-B533-034B-8BFE-590BCD13DD34}"/>
              </a:ext>
            </a:extLst>
          </p:cNvPr>
          <p:cNvSpPr txBox="1"/>
          <p:nvPr/>
        </p:nvSpPr>
        <p:spPr>
          <a:xfrm>
            <a:off x="3820312" y="637408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B5B10D-C119-DA49-AE67-AEB37E6FDC59}"/>
              </a:ext>
            </a:extLst>
          </p:cNvPr>
          <p:cNvSpPr txBox="1"/>
          <p:nvPr/>
        </p:nvSpPr>
        <p:spPr>
          <a:xfrm>
            <a:off x="3835473" y="592582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B409AC6-C126-2A44-B4B7-6BBA7A80AF75}"/>
              </a:ext>
            </a:extLst>
          </p:cNvPr>
          <p:cNvSpPr txBox="1"/>
          <p:nvPr/>
        </p:nvSpPr>
        <p:spPr>
          <a:xfrm>
            <a:off x="4657538" y="123760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62DB9D6-BC81-7C41-99CD-710B79F42390}"/>
              </a:ext>
            </a:extLst>
          </p:cNvPr>
          <p:cNvSpPr txBox="1"/>
          <p:nvPr/>
        </p:nvSpPr>
        <p:spPr>
          <a:xfrm>
            <a:off x="4657538" y="16756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9823DC3-EB84-FF48-9D1A-CCB542B834B6}"/>
              </a:ext>
            </a:extLst>
          </p:cNvPr>
          <p:cNvSpPr txBox="1"/>
          <p:nvPr/>
        </p:nvSpPr>
        <p:spPr>
          <a:xfrm>
            <a:off x="4657538" y="213156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41B53AE-8605-E149-A410-4529E66A6DFC}"/>
              </a:ext>
            </a:extLst>
          </p:cNvPr>
          <p:cNvSpPr txBox="1"/>
          <p:nvPr/>
        </p:nvSpPr>
        <p:spPr>
          <a:xfrm>
            <a:off x="4626427" y="308478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22AA779-5523-D14E-AE6A-36710673B3AF}"/>
              </a:ext>
            </a:extLst>
          </p:cNvPr>
          <p:cNvSpPr txBox="1"/>
          <p:nvPr/>
        </p:nvSpPr>
        <p:spPr>
          <a:xfrm>
            <a:off x="4650311" y="400910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C50ED9D-2DFB-8A45-B709-CF40C38C8B4C}"/>
              </a:ext>
            </a:extLst>
          </p:cNvPr>
          <p:cNvSpPr txBox="1"/>
          <p:nvPr/>
        </p:nvSpPr>
        <p:spPr>
          <a:xfrm>
            <a:off x="4638629" y="451612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ED15ED0-A99A-5E40-8BCE-9A7E749A0EA4}"/>
              </a:ext>
            </a:extLst>
          </p:cNvPr>
          <p:cNvSpPr txBox="1"/>
          <p:nvPr/>
        </p:nvSpPr>
        <p:spPr>
          <a:xfrm>
            <a:off x="4662610" y="497936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836B155-C4C2-CA46-B77E-503B143FDCFF}"/>
              </a:ext>
            </a:extLst>
          </p:cNvPr>
          <p:cNvSpPr txBox="1"/>
          <p:nvPr/>
        </p:nvSpPr>
        <p:spPr>
          <a:xfrm>
            <a:off x="4657538" y="543975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EE8AB10-4968-C048-841D-F9EAD462F4D7}"/>
              </a:ext>
            </a:extLst>
          </p:cNvPr>
          <p:cNvSpPr txBox="1"/>
          <p:nvPr/>
        </p:nvSpPr>
        <p:spPr>
          <a:xfrm>
            <a:off x="4668185" y="63614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pic>
        <p:nvPicPr>
          <p:cNvPr id="75" name="Picture 74" descr="ALP Logo Triangles1.jpg">
            <a:extLst>
              <a:ext uri="{FF2B5EF4-FFF2-40B4-BE49-F238E27FC236}">
                <a16:creationId xmlns:a16="http://schemas.microsoft.com/office/drawing/2014/main" id="{A99A62B1-9B0F-0848-8766-4A8D27420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821" y="930787"/>
            <a:ext cx="984696" cy="33174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5A995BF-1C48-0142-847F-54AC76564978}"/>
              </a:ext>
            </a:extLst>
          </p:cNvPr>
          <p:cNvGrpSpPr/>
          <p:nvPr/>
        </p:nvGrpSpPr>
        <p:grpSpPr>
          <a:xfrm>
            <a:off x="5538498" y="1205847"/>
            <a:ext cx="644795" cy="5704205"/>
            <a:chOff x="5538498" y="1205847"/>
            <a:chExt cx="644795" cy="5704205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C098159-0B8A-6243-8441-959D0FF17C6E}"/>
                </a:ext>
              </a:extLst>
            </p:cNvPr>
            <p:cNvSpPr txBox="1"/>
            <p:nvPr/>
          </p:nvSpPr>
          <p:spPr>
            <a:xfrm>
              <a:off x="5538498" y="120584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14B51AE-AA34-D24B-90AF-12AD8A1D61C1}"/>
                </a:ext>
              </a:extLst>
            </p:cNvPr>
            <p:cNvSpPr txBox="1"/>
            <p:nvPr/>
          </p:nvSpPr>
          <p:spPr>
            <a:xfrm>
              <a:off x="5538498" y="164392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06C646A-FB4C-2E44-84AA-CF3ED7977097}"/>
                </a:ext>
              </a:extLst>
            </p:cNvPr>
            <p:cNvSpPr txBox="1"/>
            <p:nvPr/>
          </p:nvSpPr>
          <p:spPr>
            <a:xfrm>
              <a:off x="5538498" y="2099804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51AC9F4-4935-EC48-9A7D-C01CFB50B729}"/>
                </a:ext>
              </a:extLst>
            </p:cNvPr>
            <p:cNvSpPr txBox="1"/>
            <p:nvPr/>
          </p:nvSpPr>
          <p:spPr>
            <a:xfrm>
              <a:off x="5538498" y="2604112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CF8ABA7-18BE-E34D-B0F0-6DC62DCA6517}"/>
                </a:ext>
              </a:extLst>
            </p:cNvPr>
            <p:cNvSpPr txBox="1"/>
            <p:nvPr/>
          </p:nvSpPr>
          <p:spPr>
            <a:xfrm>
              <a:off x="5563046" y="3557332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C8AC19F-B2FD-CE46-922E-874FA6E7200F}"/>
                </a:ext>
              </a:extLst>
            </p:cNvPr>
            <p:cNvSpPr txBox="1"/>
            <p:nvPr/>
          </p:nvSpPr>
          <p:spPr>
            <a:xfrm>
              <a:off x="5573693" y="6386832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823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LS00938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1577913" y="970569"/>
            <a:ext cx="5738780" cy="4864512"/>
          </a:xfrm>
          <a:prstGeom prst="rect">
            <a:avLst/>
          </a:prstGeom>
        </p:spPr>
      </p:pic>
      <p:sp>
        <p:nvSpPr>
          <p:cNvPr id="17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Co-Requisite Models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286000"/>
            <a:ext cx="405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Co-Requisite Models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381725" y="4903204"/>
            <a:ext cx="1142693" cy="373626"/>
          </a:xfrm>
          <a:prstGeom prst="rect">
            <a:avLst/>
          </a:prstGeom>
          <a:solidFill>
            <a:srgbClr val="6FAC27"/>
          </a:solidFill>
          <a:ln w="38100" cmpd="sng">
            <a:solidFill>
              <a:srgbClr val="6FAC2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ALP Two Instructors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609708" y="4898251"/>
            <a:ext cx="760599" cy="373626"/>
          </a:xfrm>
          <a:prstGeom prst="rect">
            <a:avLst/>
          </a:prstGeom>
          <a:solidFill>
            <a:srgbClr val="FFC000"/>
          </a:solidFill>
          <a:ln w="38100" cmpd="sng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Studio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615808" y="4898250"/>
            <a:ext cx="982482" cy="373626"/>
          </a:xfrm>
          <a:prstGeom prst="rect">
            <a:avLst/>
          </a:prstGeom>
          <a:solidFill>
            <a:srgbClr val="8164B0"/>
          </a:solidFill>
          <a:ln w="38100" cmpd="sng">
            <a:solidFill>
              <a:srgbClr val="8164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FastTrack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Model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931418" y="4883836"/>
            <a:ext cx="762000" cy="424976"/>
          </a:xfrm>
          <a:prstGeom prst="rect">
            <a:avLst/>
          </a:prstGeom>
          <a:solidFill>
            <a:srgbClr val="0000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Tech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Model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697686" y="4883836"/>
            <a:ext cx="943588" cy="424976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Tutoring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50798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ALP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pic>
        <p:nvPicPr>
          <p:cNvPr id="18" name="Picture 2" descr="ALP Logo w Name 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46800"/>
            <a:ext cx="1828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673510" y="2321900"/>
            <a:ext cx="4343400" cy="2722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9210" y="19525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Credit-Level Class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410200" y="2274332"/>
            <a:ext cx="2395384" cy="2722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509320" y="1905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Co-</a:t>
            </a:r>
            <a:r>
              <a:rPr lang="en-US" dirty="0" err="1"/>
              <a:t>Req</a:t>
            </a:r>
            <a:r>
              <a:rPr lang="en-US" dirty="0"/>
              <a:t> Class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20" y="2321900"/>
            <a:ext cx="401962" cy="8932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45" y="2369468"/>
            <a:ext cx="401962" cy="893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87" y="2342824"/>
            <a:ext cx="431958" cy="914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470" y="3256878"/>
            <a:ext cx="1943100" cy="1727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726" y="3256878"/>
            <a:ext cx="1943100" cy="172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75" y="3256878"/>
            <a:ext cx="19431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9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9100" y="6471847"/>
            <a:ext cx="35890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>
              <a:spcAft>
                <a:spcPts val="1100"/>
              </a:spcAf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Scalable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"/>
            <a:ext cx="9144000" cy="72355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-59512" y="82275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Critical Features of a Co-</a:t>
            </a:r>
            <a:r>
              <a:rPr lang="en-US" sz="3200" dirty="0" err="1">
                <a:cs typeface="Arial" charset="0"/>
                <a:sym typeface="Arial" charset="0"/>
              </a:rPr>
              <a:t>Req</a:t>
            </a:r>
            <a:r>
              <a:rPr lang="en-US" sz="3200" dirty="0">
                <a:cs typeface="Arial" charset="0"/>
                <a:sym typeface="Arial" charset="0"/>
              </a:rPr>
              <a:t> Model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FD06DB-2174-DD43-A6E4-5753210808B9}"/>
              </a:ext>
            </a:extLst>
          </p:cNvPr>
          <p:cNvGrpSpPr/>
          <p:nvPr/>
        </p:nvGrpSpPr>
        <p:grpSpPr>
          <a:xfrm>
            <a:off x="7419873" y="433785"/>
            <a:ext cx="848513" cy="787905"/>
            <a:chOff x="6629400" y="4800600"/>
            <a:chExt cx="1066800" cy="990600"/>
          </a:xfrm>
        </p:grpSpPr>
        <p:sp>
          <p:nvSpPr>
            <p:cNvPr id="18" name="Isosceles Triangle 9">
              <a:extLst>
                <a:ext uri="{FF2B5EF4-FFF2-40B4-BE49-F238E27FC236}">
                  <a16:creationId xmlns:a16="http://schemas.microsoft.com/office/drawing/2014/main" id="{D76B1729-3787-6744-96D9-F524E435C869}"/>
                </a:ext>
              </a:extLst>
            </p:cNvPr>
            <p:cNvSpPr/>
            <p:nvPr/>
          </p:nvSpPr>
          <p:spPr>
            <a:xfrm>
              <a:off x="6629400" y="4800600"/>
              <a:ext cx="1066800" cy="9906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0DD851-DF7C-624B-95DC-5CEB70AB4BA5}"/>
                </a:ext>
              </a:extLst>
            </p:cNvPr>
            <p:cNvSpPr txBox="1"/>
            <p:nvPr/>
          </p:nvSpPr>
          <p:spPr>
            <a:xfrm>
              <a:off x="6718988" y="5044501"/>
              <a:ext cx="893193" cy="69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/>
                <a:t>Tri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dirty="0"/>
                <a:t>Angle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DE83185-66CB-E24A-BFE7-CA9DBBC9081D}"/>
              </a:ext>
            </a:extLst>
          </p:cNvPr>
          <p:cNvSpPr/>
          <p:nvPr/>
        </p:nvSpPr>
        <p:spPr>
          <a:xfrm>
            <a:off x="6247438" y="786865"/>
            <a:ext cx="1142693" cy="434825"/>
          </a:xfrm>
          <a:prstGeom prst="rect">
            <a:avLst/>
          </a:prstGeom>
          <a:solidFill>
            <a:srgbClr val="6FAC27"/>
          </a:solidFill>
          <a:ln w="38100" cmpd="sng">
            <a:solidFill>
              <a:srgbClr val="6FAC2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ALP Two Instructors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29A7EC-6F8A-EA4F-8C58-AEB43690AEC0}"/>
              </a:ext>
            </a:extLst>
          </p:cNvPr>
          <p:cNvSpPr/>
          <p:nvPr/>
        </p:nvSpPr>
        <p:spPr>
          <a:xfrm>
            <a:off x="5457097" y="781526"/>
            <a:ext cx="760599" cy="419840"/>
          </a:xfrm>
          <a:prstGeom prst="rect">
            <a:avLst/>
          </a:prstGeom>
          <a:solidFill>
            <a:srgbClr val="FFC000"/>
          </a:solidFill>
          <a:ln w="38100" cmpd="sng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Studio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990055-86E5-CD4E-9B1D-363FBF445A77}"/>
              </a:ext>
            </a:extLst>
          </p:cNvPr>
          <p:cNvSpPr/>
          <p:nvPr/>
        </p:nvSpPr>
        <p:spPr>
          <a:xfrm>
            <a:off x="4427522" y="781498"/>
            <a:ext cx="990600" cy="419868"/>
          </a:xfrm>
          <a:prstGeom prst="rect">
            <a:avLst/>
          </a:prstGeom>
          <a:solidFill>
            <a:srgbClr val="8164B0"/>
          </a:solidFill>
          <a:ln w="38100" cmpd="sng">
            <a:solidFill>
              <a:srgbClr val="8164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FastTrack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53B3EA-7DBE-0F44-BE43-CB7D638C19FF}"/>
              </a:ext>
            </a:extLst>
          </p:cNvPr>
          <p:cNvSpPr/>
          <p:nvPr/>
        </p:nvSpPr>
        <p:spPr>
          <a:xfrm>
            <a:off x="3107141" y="779552"/>
            <a:ext cx="584750" cy="424976"/>
          </a:xfrm>
          <a:prstGeom prst="rect">
            <a:avLst/>
          </a:prstGeom>
          <a:solidFill>
            <a:srgbClr val="0000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Tech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721666-6B1F-E042-BD0B-3AEA9B4778D1}"/>
              </a:ext>
            </a:extLst>
          </p:cNvPr>
          <p:cNvSpPr/>
          <p:nvPr/>
        </p:nvSpPr>
        <p:spPr>
          <a:xfrm>
            <a:off x="3736724" y="756965"/>
            <a:ext cx="660949" cy="424976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Tutor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C72C068-5CA3-BD45-ACA7-9FAE61D7268E}"/>
              </a:ext>
            </a:extLst>
          </p:cNvPr>
          <p:cNvCxnSpPr/>
          <p:nvPr/>
        </p:nvCxnSpPr>
        <p:spPr>
          <a:xfrm>
            <a:off x="3760" y="16891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0D99A42-37D4-DF40-A3D4-4239A990F593}"/>
              </a:ext>
            </a:extLst>
          </p:cNvPr>
          <p:cNvCxnSpPr/>
          <p:nvPr/>
        </p:nvCxnSpPr>
        <p:spPr>
          <a:xfrm>
            <a:off x="0" y="2159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4A6654-6E61-FC44-830A-EA6FAB95FD62}"/>
              </a:ext>
            </a:extLst>
          </p:cNvPr>
          <p:cNvCxnSpPr/>
          <p:nvPr/>
        </p:nvCxnSpPr>
        <p:spPr>
          <a:xfrm>
            <a:off x="0" y="26289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9FD012-2F54-E942-BF2D-05E6B4B9AED0}"/>
              </a:ext>
            </a:extLst>
          </p:cNvPr>
          <p:cNvCxnSpPr/>
          <p:nvPr/>
        </p:nvCxnSpPr>
        <p:spPr>
          <a:xfrm>
            <a:off x="0" y="30988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6BA255F-BA4C-D94B-A5D2-D788F1D94E58}"/>
              </a:ext>
            </a:extLst>
          </p:cNvPr>
          <p:cNvCxnSpPr/>
          <p:nvPr/>
        </p:nvCxnSpPr>
        <p:spPr>
          <a:xfrm>
            <a:off x="0" y="35687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1229E3E-DE32-2748-AC06-DF7D14DD35CB}"/>
              </a:ext>
            </a:extLst>
          </p:cNvPr>
          <p:cNvCxnSpPr/>
          <p:nvPr/>
        </p:nvCxnSpPr>
        <p:spPr>
          <a:xfrm>
            <a:off x="0" y="49784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9627E2D-179C-094B-A074-83C22BB6A8C5}"/>
              </a:ext>
            </a:extLst>
          </p:cNvPr>
          <p:cNvCxnSpPr/>
          <p:nvPr/>
        </p:nvCxnSpPr>
        <p:spPr>
          <a:xfrm>
            <a:off x="0" y="4038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53B94EF-018A-774C-B4FA-8C844B1739C8}"/>
              </a:ext>
            </a:extLst>
          </p:cNvPr>
          <p:cNvCxnSpPr/>
          <p:nvPr/>
        </p:nvCxnSpPr>
        <p:spPr>
          <a:xfrm>
            <a:off x="0" y="45085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ED8B5D1-C59A-BC44-921B-850C2F287C30}"/>
              </a:ext>
            </a:extLst>
          </p:cNvPr>
          <p:cNvCxnSpPr/>
          <p:nvPr/>
        </p:nvCxnSpPr>
        <p:spPr>
          <a:xfrm>
            <a:off x="0" y="54483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8ED2FA9-9EC2-C34B-85A4-57179A34DB7C}"/>
              </a:ext>
            </a:extLst>
          </p:cNvPr>
          <p:cNvCxnSpPr/>
          <p:nvPr/>
        </p:nvCxnSpPr>
        <p:spPr>
          <a:xfrm>
            <a:off x="0" y="5918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216F44A-BDAD-EB4C-8A41-00F478F50A31}"/>
              </a:ext>
            </a:extLst>
          </p:cNvPr>
          <p:cNvCxnSpPr/>
          <p:nvPr/>
        </p:nvCxnSpPr>
        <p:spPr>
          <a:xfrm>
            <a:off x="-11430" y="63881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CC83687-C5C3-F545-8A7B-CE823FF7B938}"/>
              </a:ext>
            </a:extLst>
          </p:cNvPr>
          <p:cNvSpPr txBox="1"/>
          <p:nvPr/>
        </p:nvSpPr>
        <p:spPr>
          <a:xfrm>
            <a:off x="-19100" y="1269741"/>
            <a:ext cx="3467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Students in credit-level course.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10804E6-B342-7041-84A0-543E34C593C0}"/>
              </a:ext>
            </a:extLst>
          </p:cNvPr>
          <p:cNvSpPr txBox="1"/>
          <p:nvPr/>
        </p:nvSpPr>
        <p:spPr>
          <a:xfrm>
            <a:off x="-19100" y="1742660"/>
            <a:ext cx="463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>
              <a:spcAft>
                <a:spcPts val="1100"/>
              </a:spcAf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Students supported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49606F6-7733-3C49-B53B-428B07A2CC00}"/>
              </a:ext>
            </a:extLst>
          </p:cNvPr>
          <p:cNvSpPr txBox="1"/>
          <p:nvPr/>
        </p:nvSpPr>
        <p:spPr>
          <a:xfrm>
            <a:off x="-19100" y="2215579"/>
            <a:ext cx="375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Attrition points are reduced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0FA5E8-1F8F-AF4B-947E-177F29065867}"/>
              </a:ext>
            </a:extLst>
          </p:cNvPr>
          <p:cNvSpPr txBox="1"/>
          <p:nvPr/>
        </p:nvSpPr>
        <p:spPr>
          <a:xfrm>
            <a:off x="-19100" y="2688498"/>
            <a:ext cx="3143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Dev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stdts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in class w strong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stdts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76259C-8520-3A44-B00F-7E9B8DC0520E}"/>
              </a:ext>
            </a:extLst>
          </p:cNvPr>
          <p:cNvSpPr txBox="1"/>
          <p:nvPr/>
        </p:nvSpPr>
        <p:spPr>
          <a:xfrm>
            <a:off x="-19100" y="3161417"/>
            <a:ext cx="3398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Dev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stdts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in a cohort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8BA782-C20D-6140-B783-4969641872EB}"/>
              </a:ext>
            </a:extLst>
          </p:cNvPr>
          <p:cNvSpPr txBox="1"/>
          <p:nvPr/>
        </p:nvSpPr>
        <p:spPr>
          <a:xfrm>
            <a:off x="-19100" y="3634336"/>
            <a:ext cx="329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Class size small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18786F-0DB7-7841-B01C-4564015BF57E}"/>
              </a:ext>
            </a:extLst>
          </p:cNvPr>
          <p:cNvSpPr txBox="1"/>
          <p:nvPr/>
        </p:nvSpPr>
        <p:spPr>
          <a:xfrm>
            <a:off x="-19100" y="4107255"/>
            <a:ext cx="4119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Two courses coordinated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CFEB8D-64B2-DA44-89BB-560C7DDC09C1}"/>
              </a:ext>
            </a:extLst>
          </p:cNvPr>
          <p:cNvSpPr txBox="1"/>
          <p:nvPr/>
        </p:nvSpPr>
        <p:spPr>
          <a:xfrm>
            <a:off x="-19100" y="4580174"/>
            <a:ext cx="453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Pedagogy designed for co-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req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DE56F1-29F6-134E-A45B-0D177CCD420B}"/>
              </a:ext>
            </a:extLst>
          </p:cNvPr>
          <p:cNvSpPr txBox="1"/>
          <p:nvPr/>
        </p:nvSpPr>
        <p:spPr>
          <a:xfrm>
            <a:off x="-19100" y="5053093"/>
            <a:ext cx="4737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Reading and writing integrated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34B130E-A639-774D-8173-E7E36F91AF0E}"/>
              </a:ext>
            </a:extLst>
          </p:cNvPr>
          <p:cNvSpPr txBox="1"/>
          <p:nvPr/>
        </p:nvSpPr>
        <p:spPr>
          <a:xfrm>
            <a:off x="-19100" y="5526012"/>
            <a:ext cx="463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Non-cognitive issues addressed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F52C59-15F1-A946-9A83-08619EF607BE}"/>
              </a:ext>
            </a:extLst>
          </p:cNvPr>
          <p:cNvSpPr txBox="1"/>
          <p:nvPr/>
        </p:nvSpPr>
        <p:spPr>
          <a:xfrm>
            <a:off x="-19100" y="5998931"/>
            <a:ext cx="329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Time for individual attention</a:t>
            </a:r>
            <a:endParaRPr lang="en-US" sz="1600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F86D0D4-5D75-B84F-B18E-495F097E1E60}"/>
              </a:ext>
            </a:extLst>
          </p:cNvPr>
          <p:cNvCxnSpPr/>
          <p:nvPr/>
        </p:nvCxnSpPr>
        <p:spPr>
          <a:xfrm>
            <a:off x="-29849" y="1219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87404D9-5AC8-C545-96B4-6C6B3BC65B13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C3DE363-85B2-5840-BC92-EAC9096FA41B}"/>
              </a:ext>
            </a:extLst>
          </p:cNvPr>
          <p:cNvCxnSpPr/>
          <p:nvPr/>
        </p:nvCxnSpPr>
        <p:spPr>
          <a:xfrm>
            <a:off x="3107141" y="121920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5AEAE9D-CAC7-5548-9621-5A04F7D4AB1B}"/>
              </a:ext>
            </a:extLst>
          </p:cNvPr>
          <p:cNvCxnSpPr/>
          <p:nvPr/>
        </p:nvCxnSpPr>
        <p:spPr>
          <a:xfrm>
            <a:off x="3716741" y="121158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9E492E8-3F68-BC48-A58D-6BA087F1CFDF}"/>
              </a:ext>
            </a:extLst>
          </p:cNvPr>
          <p:cNvCxnSpPr/>
          <p:nvPr/>
        </p:nvCxnSpPr>
        <p:spPr>
          <a:xfrm>
            <a:off x="4410463" y="1201366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C102380-755F-EF42-9EDC-145F04BA8FA0}"/>
              </a:ext>
            </a:extLst>
          </p:cNvPr>
          <p:cNvCxnSpPr/>
          <p:nvPr/>
        </p:nvCxnSpPr>
        <p:spPr>
          <a:xfrm>
            <a:off x="5420415" y="121920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4A09375-DDC6-F942-81B2-BD7617F8F6CF}"/>
              </a:ext>
            </a:extLst>
          </p:cNvPr>
          <p:cNvCxnSpPr/>
          <p:nvPr/>
        </p:nvCxnSpPr>
        <p:spPr>
          <a:xfrm>
            <a:off x="6235755" y="120015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3C98414-D333-874F-A1D7-1BA070E78710}"/>
              </a:ext>
            </a:extLst>
          </p:cNvPr>
          <p:cNvCxnSpPr/>
          <p:nvPr/>
        </p:nvCxnSpPr>
        <p:spPr>
          <a:xfrm>
            <a:off x="7419873" y="121920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7474514-1FDD-274D-9F65-C2196EBFFF7B}"/>
              </a:ext>
            </a:extLst>
          </p:cNvPr>
          <p:cNvCxnSpPr/>
          <p:nvPr/>
        </p:nvCxnSpPr>
        <p:spPr>
          <a:xfrm>
            <a:off x="8268386" y="124587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B53EBB1B-7171-254D-A29C-82D6984EDA33}"/>
              </a:ext>
            </a:extLst>
          </p:cNvPr>
          <p:cNvSpPr txBox="1"/>
          <p:nvPr/>
        </p:nvSpPr>
        <p:spPr>
          <a:xfrm>
            <a:off x="3179268" y="124847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1350EEB-69FD-AA43-A4B8-3A34C0240780}"/>
              </a:ext>
            </a:extLst>
          </p:cNvPr>
          <p:cNvSpPr txBox="1"/>
          <p:nvPr/>
        </p:nvSpPr>
        <p:spPr>
          <a:xfrm>
            <a:off x="3179268" y="168654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B96786C-AD44-5B43-9CAB-F445A7192785}"/>
              </a:ext>
            </a:extLst>
          </p:cNvPr>
          <p:cNvSpPr txBox="1"/>
          <p:nvPr/>
        </p:nvSpPr>
        <p:spPr>
          <a:xfrm>
            <a:off x="3179268" y="214242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B381BF2-D3AC-0E4A-B7C3-1AE1A9FD7175}"/>
              </a:ext>
            </a:extLst>
          </p:cNvPr>
          <p:cNvSpPr txBox="1"/>
          <p:nvPr/>
        </p:nvSpPr>
        <p:spPr>
          <a:xfrm>
            <a:off x="3179268" y="264673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F033C94-ECE4-754F-9892-A69AF6B1B12E}"/>
              </a:ext>
            </a:extLst>
          </p:cNvPr>
          <p:cNvSpPr txBox="1"/>
          <p:nvPr/>
        </p:nvSpPr>
        <p:spPr>
          <a:xfrm>
            <a:off x="3179268" y="63868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7EECB38-D203-3046-B423-1F5C059B6AE6}"/>
              </a:ext>
            </a:extLst>
          </p:cNvPr>
          <p:cNvSpPr txBox="1"/>
          <p:nvPr/>
        </p:nvSpPr>
        <p:spPr>
          <a:xfrm>
            <a:off x="3820312" y="123572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D269702-1301-B848-A692-2A64648462C1}"/>
              </a:ext>
            </a:extLst>
          </p:cNvPr>
          <p:cNvSpPr txBox="1"/>
          <p:nvPr/>
        </p:nvSpPr>
        <p:spPr>
          <a:xfrm>
            <a:off x="3820312" y="1673799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2B66FBC-7150-C547-BD29-A78D3C27ACA7}"/>
              </a:ext>
            </a:extLst>
          </p:cNvPr>
          <p:cNvSpPr txBox="1"/>
          <p:nvPr/>
        </p:nvSpPr>
        <p:spPr>
          <a:xfrm>
            <a:off x="3820312" y="212968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B5F28AF-861F-F04D-8EF4-1FE9E6C83839}"/>
              </a:ext>
            </a:extLst>
          </p:cNvPr>
          <p:cNvSpPr txBox="1"/>
          <p:nvPr/>
        </p:nvSpPr>
        <p:spPr>
          <a:xfrm>
            <a:off x="3820312" y="263399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866A3DA-B533-034B-8BFE-590BCD13DD34}"/>
              </a:ext>
            </a:extLst>
          </p:cNvPr>
          <p:cNvSpPr txBox="1"/>
          <p:nvPr/>
        </p:nvSpPr>
        <p:spPr>
          <a:xfrm>
            <a:off x="3820312" y="637408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B5B10D-C119-DA49-AE67-AEB37E6FDC59}"/>
              </a:ext>
            </a:extLst>
          </p:cNvPr>
          <p:cNvSpPr txBox="1"/>
          <p:nvPr/>
        </p:nvSpPr>
        <p:spPr>
          <a:xfrm>
            <a:off x="3835473" y="592582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B409AC6-C126-2A44-B4B7-6BBA7A80AF75}"/>
              </a:ext>
            </a:extLst>
          </p:cNvPr>
          <p:cNvSpPr txBox="1"/>
          <p:nvPr/>
        </p:nvSpPr>
        <p:spPr>
          <a:xfrm>
            <a:off x="4657538" y="123760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62DB9D6-BC81-7C41-99CD-710B79F42390}"/>
              </a:ext>
            </a:extLst>
          </p:cNvPr>
          <p:cNvSpPr txBox="1"/>
          <p:nvPr/>
        </p:nvSpPr>
        <p:spPr>
          <a:xfrm>
            <a:off x="4657538" y="16756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9823DC3-EB84-FF48-9D1A-CCB542B834B6}"/>
              </a:ext>
            </a:extLst>
          </p:cNvPr>
          <p:cNvSpPr txBox="1"/>
          <p:nvPr/>
        </p:nvSpPr>
        <p:spPr>
          <a:xfrm>
            <a:off x="4657538" y="213156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41B53AE-8605-E149-A410-4529E66A6DFC}"/>
              </a:ext>
            </a:extLst>
          </p:cNvPr>
          <p:cNvSpPr txBox="1"/>
          <p:nvPr/>
        </p:nvSpPr>
        <p:spPr>
          <a:xfrm>
            <a:off x="4626427" y="308478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22AA779-5523-D14E-AE6A-36710673B3AF}"/>
              </a:ext>
            </a:extLst>
          </p:cNvPr>
          <p:cNvSpPr txBox="1"/>
          <p:nvPr/>
        </p:nvSpPr>
        <p:spPr>
          <a:xfrm>
            <a:off x="4650311" y="400910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C50ED9D-2DFB-8A45-B709-CF40C38C8B4C}"/>
              </a:ext>
            </a:extLst>
          </p:cNvPr>
          <p:cNvSpPr txBox="1"/>
          <p:nvPr/>
        </p:nvSpPr>
        <p:spPr>
          <a:xfrm>
            <a:off x="4638629" y="451612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ED15ED0-A99A-5E40-8BCE-9A7E749A0EA4}"/>
              </a:ext>
            </a:extLst>
          </p:cNvPr>
          <p:cNvSpPr txBox="1"/>
          <p:nvPr/>
        </p:nvSpPr>
        <p:spPr>
          <a:xfrm>
            <a:off x="4662610" y="497936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836B155-C4C2-CA46-B77E-503B143FDCFF}"/>
              </a:ext>
            </a:extLst>
          </p:cNvPr>
          <p:cNvSpPr txBox="1"/>
          <p:nvPr/>
        </p:nvSpPr>
        <p:spPr>
          <a:xfrm>
            <a:off x="4657538" y="543975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EE8AB10-4968-C048-841D-F9EAD462F4D7}"/>
              </a:ext>
            </a:extLst>
          </p:cNvPr>
          <p:cNvSpPr txBox="1"/>
          <p:nvPr/>
        </p:nvSpPr>
        <p:spPr>
          <a:xfrm>
            <a:off x="4668185" y="63614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pic>
        <p:nvPicPr>
          <p:cNvPr id="75" name="Picture 74" descr="ALP Logo Triangles1.jpg">
            <a:extLst>
              <a:ext uri="{FF2B5EF4-FFF2-40B4-BE49-F238E27FC236}">
                <a16:creationId xmlns:a16="http://schemas.microsoft.com/office/drawing/2014/main" id="{A99A62B1-9B0F-0848-8766-4A8D27420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821" y="930787"/>
            <a:ext cx="984696" cy="331742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4C098159-0B8A-6243-8441-959D0FF17C6E}"/>
              </a:ext>
            </a:extLst>
          </p:cNvPr>
          <p:cNvSpPr txBox="1"/>
          <p:nvPr/>
        </p:nvSpPr>
        <p:spPr>
          <a:xfrm>
            <a:off x="5538498" y="120584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14B51AE-AA34-D24B-90AF-12AD8A1D61C1}"/>
              </a:ext>
            </a:extLst>
          </p:cNvPr>
          <p:cNvSpPr txBox="1"/>
          <p:nvPr/>
        </p:nvSpPr>
        <p:spPr>
          <a:xfrm>
            <a:off x="5538498" y="164392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06C646A-FB4C-2E44-84AA-CF3ED7977097}"/>
              </a:ext>
            </a:extLst>
          </p:cNvPr>
          <p:cNvSpPr txBox="1"/>
          <p:nvPr/>
        </p:nvSpPr>
        <p:spPr>
          <a:xfrm>
            <a:off x="5538498" y="209980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51AC9F4-4935-EC48-9A7D-C01CFB50B729}"/>
              </a:ext>
            </a:extLst>
          </p:cNvPr>
          <p:cNvSpPr txBox="1"/>
          <p:nvPr/>
        </p:nvSpPr>
        <p:spPr>
          <a:xfrm>
            <a:off x="5538498" y="260411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CF8ABA7-18BE-E34D-B0F0-6DC62DCA6517}"/>
              </a:ext>
            </a:extLst>
          </p:cNvPr>
          <p:cNvSpPr txBox="1"/>
          <p:nvPr/>
        </p:nvSpPr>
        <p:spPr>
          <a:xfrm>
            <a:off x="5563046" y="35573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C8AC19F-B2FD-CE46-922E-874FA6E7200F}"/>
              </a:ext>
            </a:extLst>
          </p:cNvPr>
          <p:cNvSpPr txBox="1"/>
          <p:nvPr/>
        </p:nvSpPr>
        <p:spPr>
          <a:xfrm>
            <a:off x="5573693" y="63868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9393164-2EFB-F64E-B3F7-A27EF978B03D}"/>
              </a:ext>
            </a:extLst>
          </p:cNvPr>
          <p:cNvGrpSpPr/>
          <p:nvPr/>
        </p:nvGrpSpPr>
        <p:grpSpPr>
          <a:xfrm>
            <a:off x="6525055" y="1218557"/>
            <a:ext cx="666553" cy="5647063"/>
            <a:chOff x="6525055" y="1218557"/>
            <a:chExt cx="666553" cy="5647063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6F00276-15CD-164B-AD8C-9BDC83A5F430}"/>
                </a:ext>
              </a:extLst>
            </p:cNvPr>
            <p:cNvSpPr txBox="1"/>
            <p:nvPr/>
          </p:nvSpPr>
          <p:spPr>
            <a:xfrm>
              <a:off x="6571361" y="121855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FAA37DB-3AD0-504E-903D-D6D25D62D962}"/>
                </a:ext>
              </a:extLst>
            </p:cNvPr>
            <p:cNvSpPr txBox="1"/>
            <p:nvPr/>
          </p:nvSpPr>
          <p:spPr>
            <a:xfrm>
              <a:off x="6571361" y="16566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976507E-0DA2-A946-A368-5E4D362F4559}"/>
                </a:ext>
              </a:extLst>
            </p:cNvPr>
            <p:cNvSpPr txBox="1"/>
            <p:nvPr/>
          </p:nvSpPr>
          <p:spPr>
            <a:xfrm>
              <a:off x="6571361" y="2112514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A6F1399-4B67-E340-BF93-4ACCED09DD12}"/>
                </a:ext>
              </a:extLst>
            </p:cNvPr>
            <p:cNvSpPr txBox="1"/>
            <p:nvPr/>
          </p:nvSpPr>
          <p:spPr>
            <a:xfrm>
              <a:off x="6540250" y="3065734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A8690A5-1925-7B4E-BF3D-7BE70C016711}"/>
                </a:ext>
              </a:extLst>
            </p:cNvPr>
            <p:cNvSpPr txBox="1"/>
            <p:nvPr/>
          </p:nvSpPr>
          <p:spPr>
            <a:xfrm>
              <a:off x="6552452" y="4497071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CD75F94-1ED7-A546-92F9-3E1CC810D1FA}"/>
                </a:ext>
              </a:extLst>
            </p:cNvPr>
            <p:cNvSpPr txBox="1"/>
            <p:nvPr/>
          </p:nvSpPr>
          <p:spPr>
            <a:xfrm>
              <a:off x="6576433" y="4960316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6B8ED7F-C11F-A64D-8832-C4EE6EE674EA}"/>
                </a:ext>
              </a:extLst>
            </p:cNvPr>
            <p:cNvSpPr txBox="1"/>
            <p:nvPr/>
          </p:nvSpPr>
          <p:spPr>
            <a:xfrm>
              <a:off x="6571361" y="5420701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800DFA6-DA90-A04F-B665-1EB9D0B00F73}"/>
                </a:ext>
              </a:extLst>
            </p:cNvPr>
            <p:cNvSpPr txBox="1"/>
            <p:nvPr/>
          </p:nvSpPr>
          <p:spPr>
            <a:xfrm>
              <a:off x="6582008" y="63424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0399303-BEA4-B74A-AA42-461B269F5B30}"/>
                </a:ext>
              </a:extLst>
            </p:cNvPr>
            <p:cNvSpPr txBox="1"/>
            <p:nvPr/>
          </p:nvSpPr>
          <p:spPr>
            <a:xfrm>
              <a:off x="6525055" y="261843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0D1829-D6C0-6147-90D3-1B8418BA35B4}"/>
                </a:ext>
              </a:extLst>
            </p:cNvPr>
            <p:cNvSpPr txBox="1"/>
            <p:nvPr/>
          </p:nvSpPr>
          <p:spPr>
            <a:xfrm>
              <a:off x="6527796" y="3556129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9A46182-0838-294C-B392-C2F44A649858}"/>
                </a:ext>
              </a:extLst>
            </p:cNvPr>
            <p:cNvSpPr txBox="1"/>
            <p:nvPr/>
          </p:nvSpPr>
          <p:spPr>
            <a:xfrm>
              <a:off x="6564197" y="592043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560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LS00938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1577913" y="970569"/>
            <a:ext cx="5738780" cy="4864512"/>
          </a:xfrm>
          <a:prstGeom prst="rect">
            <a:avLst/>
          </a:prstGeom>
        </p:spPr>
      </p:pic>
      <p:sp>
        <p:nvSpPr>
          <p:cNvPr id="17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Co-Requisite Models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286000"/>
            <a:ext cx="405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Co-Requisite Models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563393" y="4504297"/>
            <a:ext cx="848513" cy="787905"/>
            <a:chOff x="6629400" y="4800600"/>
            <a:chExt cx="1066800" cy="990600"/>
          </a:xfrm>
        </p:grpSpPr>
        <p:sp>
          <p:nvSpPr>
            <p:cNvPr id="31" name="Isosceles Triangle 9"/>
            <p:cNvSpPr/>
            <p:nvPr/>
          </p:nvSpPr>
          <p:spPr>
            <a:xfrm>
              <a:off x="6629400" y="4800600"/>
              <a:ext cx="1066800" cy="9906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18988" y="5044501"/>
              <a:ext cx="893193" cy="69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/>
                <a:t>Tri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dirty="0"/>
                <a:t>Angle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5381725" y="4903204"/>
            <a:ext cx="1142693" cy="373626"/>
          </a:xfrm>
          <a:prstGeom prst="rect">
            <a:avLst/>
          </a:prstGeom>
          <a:solidFill>
            <a:srgbClr val="6FAC27"/>
          </a:solidFill>
          <a:ln w="38100" cmpd="sng">
            <a:solidFill>
              <a:srgbClr val="6FAC2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ALP Two Instructors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09708" y="4898251"/>
            <a:ext cx="760599" cy="373626"/>
          </a:xfrm>
          <a:prstGeom prst="rect">
            <a:avLst/>
          </a:prstGeom>
          <a:solidFill>
            <a:srgbClr val="FFC000"/>
          </a:solidFill>
          <a:ln w="38100" cmpd="sng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Studio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615808" y="4898250"/>
            <a:ext cx="982482" cy="373626"/>
          </a:xfrm>
          <a:prstGeom prst="rect">
            <a:avLst/>
          </a:prstGeom>
          <a:solidFill>
            <a:srgbClr val="8164B0"/>
          </a:solidFill>
          <a:ln w="38100" cmpd="sng">
            <a:solidFill>
              <a:srgbClr val="8164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FastTrack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Model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874597" y="4879898"/>
            <a:ext cx="762000" cy="424976"/>
          </a:xfrm>
          <a:prstGeom prst="rect">
            <a:avLst/>
          </a:prstGeom>
          <a:solidFill>
            <a:srgbClr val="0000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Tech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Model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640865" y="4879898"/>
            <a:ext cx="943588" cy="424976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Tutoring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65932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ALP Logo w Name 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46800"/>
            <a:ext cx="1828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75140" y="1266465"/>
            <a:ext cx="348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9:00 Credit-Level Class </a:t>
            </a:r>
          </a:p>
        </p:txBody>
      </p:sp>
      <p:sp>
        <p:nvSpPr>
          <p:cNvPr id="15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ALP Triangle Model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22056" y="1239662"/>
            <a:ext cx="348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11:00 Credit-Level Class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52" y="1647620"/>
            <a:ext cx="377298" cy="798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0" y="2531460"/>
            <a:ext cx="1681918" cy="1495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16" y="2555123"/>
            <a:ext cx="1676387" cy="149012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34896" y="1640713"/>
            <a:ext cx="3525162" cy="25079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551" y="1652105"/>
            <a:ext cx="377298" cy="7983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310380"/>
            <a:ext cx="377298" cy="79839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987987" y="3941048"/>
            <a:ext cx="3525162" cy="2882164"/>
            <a:chOff x="2987987" y="3941048"/>
            <a:chExt cx="3525162" cy="2882164"/>
          </a:xfrm>
        </p:grpSpPr>
        <p:sp>
          <p:nvSpPr>
            <p:cNvPr id="49" name="TextBox 48"/>
            <p:cNvSpPr txBox="1"/>
            <p:nvPr/>
          </p:nvSpPr>
          <p:spPr>
            <a:xfrm>
              <a:off x="3028231" y="3941048"/>
              <a:ext cx="3482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10:00 Co-</a:t>
              </a:r>
              <a:r>
                <a:rPr lang="en-US" dirty="0" err="1"/>
                <a:t>Req</a:t>
              </a:r>
              <a:r>
                <a:rPr lang="en-US" dirty="0"/>
                <a:t> Class 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2987987" y="4315296"/>
              <a:ext cx="3525162" cy="25079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553" y="2528458"/>
            <a:ext cx="1681918" cy="14950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69" y="2552121"/>
            <a:ext cx="1676387" cy="1490122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5481812" y="1613910"/>
            <a:ext cx="3525162" cy="25079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16" y="2555123"/>
            <a:ext cx="1676387" cy="149012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69" y="2552121"/>
            <a:ext cx="1676387" cy="149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0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856 L 0.11979 0.38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1969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-0.27761 0.3935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9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9100" y="6471847"/>
            <a:ext cx="35890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>
              <a:spcAft>
                <a:spcPts val="1100"/>
              </a:spcAf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Scalable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"/>
            <a:ext cx="9144000" cy="72355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-59512" y="82275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Critical Features of a Co-</a:t>
            </a:r>
            <a:r>
              <a:rPr lang="en-US" sz="3200" dirty="0" err="1">
                <a:cs typeface="Arial" charset="0"/>
                <a:sym typeface="Arial" charset="0"/>
              </a:rPr>
              <a:t>Req</a:t>
            </a:r>
            <a:r>
              <a:rPr lang="en-US" sz="3200" dirty="0">
                <a:cs typeface="Arial" charset="0"/>
                <a:sym typeface="Arial" charset="0"/>
              </a:rPr>
              <a:t> Model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FD06DB-2174-DD43-A6E4-5753210808B9}"/>
              </a:ext>
            </a:extLst>
          </p:cNvPr>
          <p:cNvGrpSpPr/>
          <p:nvPr/>
        </p:nvGrpSpPr>
        <p:grpSpPr>
          <a:xfrm>
            <a:off x="7419873" y="433785"/>
            <a:ext cx="848513" cy="787905"/>
            <a:chOff x="6629400" y="4800600"/>
            <a:chExt cx="1066800" cy="990600"/>
          </a:xfrm>
        </p:grpSpPr>
        <p:sp>
          <p:nvSpPr>
            <p:cNvPr id="18" name="Isosceles Triangle 9">
              <a:extLst>
                <a:ext uri="{FF2B5EF4-FFF2-40B4-BE49-F238E27FC236}">
                  <a16:creationId xmlns:a16="http://schemas.microsoft.com/office/drawing/2014/main" id="{D76B1729-3787-6744-96D9-F524E435C869}"/>
                </a:ext>
              </a:extLst>
            </p:cNvPr>
            <p:cNvSpPr/>
            <p:nvPr/>
          </p:nvSpPr>
          <p:spPr>
            <a:xfrm>
              <a:off x="6629400" y="4800600"/>
              <a:ext cx="1066800" cy="9906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0DD851-DF7C-624B-95DC-5CEB70AB4BA5}"/>
                </a:ext>
              </a:extLst>
            </p:cNvPr>
            <p:cNvSpPr txBox="1"/>
            <p:nvPr/>
          </p:nvSpPr>
          <p:spPr>
            <a:xfrm>
              <a:off x="6718988" y="5044501"/>
              <a:ext cx="893193" cy="69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/>
                <a:t>Tri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dirty="0"/>
                <a:t>Angle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DE83185-66CB-E24A-BFE7-CA9DBBC9081D}"/>
              </a:ext>
            </a:extLst>
          </p:cNvPr>
          <p:cNvSpPr/>
          <p:nvPr/>
        </p:nvSpPr>
        <p:spPr>
          <a:xfrm>
            <a:off x="6247438" y="786865"/>
            <a:ext cx="1142693" cy="434825"/>
          </a:xfrm>
          <a:prstGeom prst="rect">
            <a:avLst/>
          </a:prstGeom>
          <a:solidFill>
            <a:srgbClr val="6FAC27"/>
          </a:solidFill>
          <a:ln w="38100" cmpd="sng">
            <a:solidFill>
              <a:srgbClr val="6FAC2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ALP Two Instructors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29A7EC-6F8A-EA4F-8C58-AEB43690AEC0}"/>
              </a:ext>
            </a:extLst>
          </p:cNvPr>
          <p:cNvSpPr/>
          <p:nvPr/>
        </p:nvSpPr>
        <p:spPr>
          <a:xfrm>
            <a:off x="5457097" y="781526"/>
            <a:ext cx="760599" cy="419840"/>
          </a:xfrm>
          <a:prstGeom prst="rect">
            <a:avLst/>
          </a:prstGeom>
          <a:solidFill>
            <a:srgbClr val="FFC000"/>
          </a:solidFill>
          <a:ln w="38100" cmpd="sng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Studio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990055-86E5-CD4E-9B1D-363FBF445A77}"/>
              </a:ext>
            </a:extLst>
          </p:cNvPr>
          <p:cNvSpPr/>
          <p:nvPr/>
        </p:nvSpPr>
        <p:spPr>
          <a:xfrm>
            <a:off x="4427522" y="781498"/>
            <a:ext cx="990600" cy="419868"/>
          </a:xfrm>
          <a:prstGeom prst="rect">
            <a:avLst/>
          </a:prstGeom>
          <a:solidFill>
            <a:srgbClr val="8164B0"/>
          </a:solidFill>
          <a:ln w="38100" cmpd="sng">
            <a:solidFill>
              <a:srgbClr val="8164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FastTrack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53B3EA-7DBE-0F44-BE43-CB7D638C19FF}"/>
              </a:ext>
            </a:extLst>
          </p:cNvPr>
          <p:cNvSpPr/>
          <p:nvPr/>
        </p:nvSpPr>
        <p:spPr>
          <a:xfrm>
            <a:off x="3107141" y="779552"/>
            <a:ext cx="584750" cy="424976"/>
          </a:xfrm>
          <a:prstGeom prst="rect">
            <a:avLst/>
          </a:prstGeom>
          <a:solidFill>
            <a:srgbClr val="0000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Tech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721666-6B1F-E042-BD0B-3AEA9B4778D1}"/>
              </a:ext>
            </a:extLst>
          </p:cNvPr>
          <p:cNvSpPr/>
          <p:nvPr/>
        </p:nvSpPr>
        <p:spPr>
          <a:xfrm>
            <a:off x="3736724" y="756965"/>
            <a:ext cx="660949" cy="424976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Tutor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C72C068-5CA3-BD45-ACA7-9FAE61D7268E}"/>
              </a:ext>
            </a:extLst>
          </p:cNvPr>
          <p:cNvCxnSpPr/>
          <p:nvPr/>
        </p:nvCxnSpPr>
        <p:spPr>
          <a:xfrm>
            <a:off x="3760" y="16891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0D99A42-37D4-DF40-A3D4-4239A990F593}"/>
              </a:ext>
            </a:extLst>
          </p:cNvPr>
          <p:cNvCxnSpPr/>
          <p:nvPr/>
        </p:nvCxnSpPr>
        <p:spPr>
          <a:xfrm>
            <a:off x="0" y="2159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4A6654-6E61-FC44-830A-EA6FAB95FD62}"/>
              </a:ext>
            </a:extLst>
          </p:cNvPr>
          <p:cNvCxnSpPr/>
          <p:nvPr/>
        </p:nvCxnSpPr>
        <p:spPr>
          <a:xfrm>
            <a:off x="0" y="26289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9FD012-2F54-E942-BF2D-05E6B4B9AED0}"/>
              </a:ext>
            </a:extLst>
          </p:cNvPr>
          <p:cNvCxnSpPr/>
          <p:nvPr/>
        </p:nvCxnSpPr>
        <p:spPr>
          <a:xfrm>
            <a:off x="0" y="30988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6BA255F-BA4C-D94B-A5D2-D788F1D94E58}"/>
              </a:ext>
            </a:extLst>
          </p:cNvPr>
          <p:cNvCxnSpPr/>
          <p:nvPr/>
        </p:nvCxnSpPr>
        <p:spPr>
          <a:xfrm>
            <a:off x="0" y="35687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1229E3E-DE32-2748-AC06-DF7D14DD35CB}"/>
              </a:ext>
            </a:extLst>
          </p:cNvPr>
          <p:cNvCxnSpPr/>
          <p:nvPr/>
        </p:nvCxnSpPr>
        <p:spPr>
          <a:xfrm>
            <a:off x="0" y="49784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9627E2D-179C-094B-A074-83C22BB6A8C5}"/>
              </a:ext>
            </a:extLst>
          </p:cNvPr>
          <p:cNvCxnSpPr/>
          <p:nvPr/>
        </p:nvCxnSpPr>
        <p:spPr>
          <a:xfrm>
            <a:off x="0" y="4038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53B94EF-018A-774C-B4FA-8C844B1739C8}"/>
              </a:ext>
            </a:extLst>
          </p:cNvPr>
          <p:cNvCxnSpPr/>
          <p:nvPr/>
        </p:nvCxnSpPr>
        <p:spPr>
          <a:xfrm>
            <a:off x="0" y="45085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ED8B5D1-C59A-BC44-921B-850C2F287C30}"/>
              </a:ext>
            </a:extLst>
          </p:cNvPr>
          <p:cNvCxnSpPr/>
          <p:nvPr/>
        </p:nvCxnSpPr>
        <p:spPr>
          <a:xfrm>
            <a:off x="0" y="54483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8ED2FA9-9EC2-C34B-85A4-57179A34DB7C}"/>
              </a:ext>
            </a:extLst>
          </p:cNvPr>
          <p:cNvCxnSpPr/>
          <p:nvPr/>
        </p:nvCxnSpPr>
        <p:spPr>
          <a:xfrm>
            <a:off x="0" y="5918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216F44A-BDAD-EB4C-8A41-00F478F50A31}"/>
              </a:ext>
            </a:extLst>
          </p:cNvPr>
          <p:cNvCxnSpPr/>
          <p:nvPr/>
        </p:nvCxnSpPr>
        <p:spPr>
          <a:xfrm>
            <a:off x="-11430" y="63881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CC83687-C5C3-F545-8A7B-CE823FF7B938}"/>
              </a:ext>
            </a:extLst>
          </p:cNvPr>
          <p:cNvSpPr txBox="1"/>
          <p:nvPr/>
        </p:nvSpPr>
        <p:spPr>
          <a:xfrm>
            <a:off x="-19100" y="1269741"/>
            <a:ext cx="3467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Students in credit-level course.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10804E6-B342-7041-84A0-543E34C593C0}"/>
              </a:ext>
            </a:extLst>
          </p:cNvPr>
          <p:cNvSpPr txBox="1"/>
          <p:nvPr/>
        </p:nvSpPr>
        <p:spPr>
          <a:xfrm>
            <a:off x="-19100" y="1742660"/>
            <a:ext cx="463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>
              <a:spcAft>
                <a:spcPts val="1100"/>
              </a:spcAf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Students supported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49606F6-7733-3C49-B53B-428B07A2CC00}"/>
              </a:ext>
            </a:extLst>
          </p:cNvPr>
          <p:cNvSpPr txBox="1"/>
          <p:nvPr/>
        </p:nvSpPr>
        <p:spPr>
          <a:xfrm>
            <a:off x="-19100" y="2215579"/>
            <a:ext cx="375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Attrition points are reduced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0FA5E8-1F8F-AF4B-947E-177F29065867}"/>
              </a:ext>
            </a:extLst>
          </p:cNvPr>
          <p:cNvSpPr txBox="1"/>
          <p:nvPr/>
        </p:nvSpPr>
        <p:spPr>
          <a:xfrm>
            <a:off x="-19100" y="2688498"/>
            <a:ext cx="3143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Dev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stdts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in class w strong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stdts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76259C-8520-3A44-B00F-7E9B8DC0520E}"/>
              </a:ext>
            </a:extLst>
          </p:cNvPr>
          <p:cNvSpPr txBox="1"/>
          <p:nvPr/>
        </p:nvSpPr>
        <p:spPr>
          <a:xfrm>
            <a:off x="-19100" y="3161417"/>
            <a:ext cx="3398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Dev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stdts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in a cohort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8BA782-C20D-6140-B783-4969641872EB}"/>
              </a:ext>
            </a:extLst>
          </p:cNvPr>
          <p:cNvSpPr txBox="1"/>
          <p:nvPr/>
        </p:nvSpPr>
        <p:spPr>
          <a:xfrm>
            <a:off x="-19100" y="3634336"/>
            <a:ext cx="329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Class size small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18786F-0DB7-7841-B01C-4564015BF57E}"/>
              </a:ext>
            </a:extLst>
          </p:cNvPr>
          <p:cNvSpPr txBox="1"/>
          <p:nvPr/>
        </p:nvSpPr>
        <p:spPr>
          <a:xfrm>
            <a:off x="-19100" y="4107255"/>
            <a:ext cx="4119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Two courses coordinated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CFEB8D-64B2-DA44-89BB-560C7DDC09C1}"/>
              </a:ext>
            </a:extLst>
          </p:cNvPr>
          <p:cNvSpPr txBox="1"/>
          <p:nvPr/>
        </p:nvSpPr>
        <p:spPr>
          <a:xfrm>
            <a:off x="-19100" y="4580174"/>
            <a:ext cx="453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Pedagogy designed for co-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req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DE56F1-29F6-134E-A45B-0D177CCD420B}"/>
              </a:ext>
            </a:extLst>
          </p:cNvPr>
          <p:cNvSpPr txBox="1"/>
          <p:nvPr/>
        </p:nvSpPr>
        <p:spPr>
          <a:xfrm>
            <a:off x="-19100" y="5053093"/>
            <a:ext cx="4737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Reading and writing integrated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34B130E-A639-774D-8173-E7E36F91AF0E}"/>
              </a:ext>
            </a:extLst>
          </p:cNvPr>
          <p:cNvSpPr txBox="1"/>
          <p:nvPr/>
        </p:nvSpPr>
        <p:spPr>
          <a:xfrm>
            <a:off x="-19100" y="5526012"/>
            <a:ext cx="463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Non-cognitive issues addressed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F52C59-15F1-A946-9A83-08619EF607BE}"/>
              </a:ext>
            </a:extLst>
          </p:cNvPr>
          <p:cNvSpPr txBox="1"/>
          <p:nvPr/>
        </p:nvSpPr>
        <p:spPr>
          <a:xfrm>
            <a:off x="-19100" y="5998931"/>
            <a:ext cx="329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Time for individual attention</a:t>
            </a:r>
            <a:endParaRPr lang="en-US" sz="1600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F86D0D4-5D75-B84F-B18E-495F097E1E60}"/>
              </a:ext>
            </a:extLst>
          </p:cNvPr>
          <p:cNvCxnSpPr/>
          <p:nvPr/>
        </p:nvCxnSpPr>
        <p:spPr>
          <a:xfrm>
            <a:off x="-29849" y="1219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87404D9-5AC8-C545-96B4-6C6B3BC65B13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C3DE363-85B2-5840-BC92-EAC9096FA41B}"/>
              </a:ext>
            </a:extLst>
          </p:cNvPr>
          <p:cNvCxnSpPr/>
          <p:nvPr/>
        </p:nvCxnSpPr>
        <p:spPr>
          <a:xfrm>
            <a:off x="3107141" y="121920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5AEAE9D-CAC7-5548-9621-5A04F7D4AB1B}"/>
              </a:ext>
            </a:extLst>
          </p:cNvPr>
          <p:cNvCxnSpPr/>
          <p:nvPr/>
        </p:nvCxnSpPr>
        <p:spPr>
          <a:xfrm>
            <a:off x="3716741" y="121158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9E492E8-3F68-BC48-A58D-6BA087F1CFDF}"/>
              </a:ext>
            </a:extLst>
          </p:cNvPr>
          <p:cNvCxnSpPr/>
          <p:nvPr/>
        </p:nvCxnSpPr>
        <p:spPr>
          <a:xfrm>
            <a:off x="4410463" y="1201366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C102380-755F-EF42-9EDC-145F04BA8FA0}"/>
              </a:ext>
            </a:extLst>
          </p:cNvPr>
          <p:cNvCxnSpPr/>
          <p:nvPr/>
        </p:nvCxnSpPr>
        <p:spPr>
          <a:xfrm>
            <a:off x="5420415" y="121920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4A09375-DDC6-F942-81B2-BD7617F8F6CF}"/>
              </a:ext>
            </a:extLst>
          </p:cNvPr>
          <p:cNvCxnSpPr/>
          <p:nvPr/>
        </p:nvCxnSpPr>
        <p:spPr>
          <a:xfrm>
            <a:off x="6235755" y="120015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3C98414-D333-874F-A1D7-1BA070E78710}"/>
              </a:ext>
            </a:extLst>
          </p:cNvPr>
          <p:cNvCxnSpPr/>
          <p:nvPr/>
        </p:nvCxnSpPr>
        <p:spPr>
          <a:xfrm>
            <a:off x="7419873" y="121920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B53EBB1B-7171-254D-A29C-82D6984EDA33}"/>
              </a:ext>
            </a:extLst>
          </p:cNvPr>
          <p:cNvSpPr txBox="1"/>
          <p:nvPr/>
        </p:nvSpPr>
        <p:spPr>
          <a:xfrm>
            <a:off x="3179268" y="124847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1350EEB-69FD-AA43-A4B8-3A34C0240780}"/>
              </a:ext>
            </a:extLst>
          </p:cNvPr>
          <p:cNvSpPr txBox="1"/>
          <p:nvPr/>
        </p:nvSpPr>
        <p:spPr>
          <a:xfrm>
            <a:off x="3179268" y="168654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B96786C-AD44-5B43-9CAB-F445A7192785}"/>
              </a:ext>
            </a:extLst>
          </p:cNvPr>
          <p:cNvSpPr txBox="1"/>
          <p:nvPr/>
        </p:nvSpPr>
        <p:spPr>
          <a:xfrm>
            <a:off x="3179268" y="214242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B381BF2-D3AC-0E4A-B7C3-1AE1A9FD7175}"/>
              </a:ext>
            </a:extLst>
          </p:cNvPr>
          <p:cNvSpPr txBox="1"/>
          <p:nvPr/>
        </p:nvSpPr>
        <p:spPr>
          <a:xfrm>
            <a:off x="3179268" y="264673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F033C94-ECE4-754F-9892-A69AF6B1B12E}"/>
              </a:ext>
            </a:extLst>
          </p:cNvPr>
          <p:cNvSpPr txBox="1"/>
          <p:nvPr/>
        </p:nvSpPr>
        <p:spPr>
          <a:xfrm>
            <a:off x="3179268" y="63868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7EECB38-D203-3046-B423-1F5C059B6AE6}"/>
              </a:ext>
            </a:extLst>
          </p:cNvPr>
          <p:cNvSpPr txBox="1"/>
          <p:nvPr/>
        </p:nvSpPr>
        <p:spPr>
          <a:xfrm>
            <a:off x="3820312" y="123572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D269702-1301-B848-A692-2A64648462C1}"/>
              </a:ext>
            </a:extLst>
          </p:cNvPr>
          <p:cNvSpPr txBox="1"/>
          <p:nvPr/>
        </p:nvSpPr>
        <p:spPr>
          <a:xfrm>
            <a:off x="3820312" y="1673799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2B66FBC-7150-C547-BD29-A78D3C27ACA7}"/>
              </a:ext>
            </a:extLst>
          </p:cNvPr>
          <p:cNvSpPr txBox="1"/>
          <p:nvPr/>
        </p:nvSpPr>
        <p:spPr>
          <a:xfrm>
            <a:off x="3820312" y="212968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B5F28AF-861F-F04D-8EF4-1FE9E6C83839}"/>
              </a:ext>
            </a:extLst>
          </p:cNvPr>
          <p:cNvSpPr txBox="1"/>
          <p:nvPr/>
        </p:nvSpPr>
        <p:spPr>
          <a:xfrm>
            <a:off x="3820312" y="263399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866A3DA-B533-034B-8BFE-590BCD13DD34}"/>
              </a:ext>
            </a:extLst>
          </p:cNvPr>
          <p:cNvSpPr txBox="1"/>
          <p:nvPr/>
        </p:nvSpPr>
        <p:spPr>
          <a:xfrm>
            <a:off x="3820312" y="637408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B5B10D-C119-DA49-AE67-AEB37E6FDC59}"/>
              </a:ext>
            </a:extLst>
          </p:cNvPr>
          <p:cNvSpPr txBox="1"/>
          <p:nvPr/>
        </p:nvSpPr>
        <p:spPr>
          <a:xfrm>
            <a:off x="3835473" y="592582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B409AC6-C126-2A44-B4B7-6BBA7A80AF75}"/>
              </a:ext>
            </a:extLst>
          </p:cNvPr>
          <p:cNvSpPr txBox="1"/>
          <p:nvPr/>
        </p:nvSpPr>
        <p:spPr>
          <a:xfrm>
            <a:off x="4657538" y="123760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62DB9D6-BC81-7C41-99CD-710B79F42390}"/>
              </a:ext>
            </a:extLst>
          </p:cNvPr>
          <p:cNvSpPr txBox="1"/>
          <p:nvPr/>
        </p:nvSpPr>
        <p:spPr>
          <a:xfrm>
            <a:off x="4657538" y="16756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9823DC3-EB84-FF48-9D1A-CCB542B834B6}"/>
              </a:ext>
            </a:extLst>
          </p:cNvPr>
          <p:cNvSpPr txBox="1"/>
          <p:nvPr/>
        </p:nvSpPr>
        <p:spPr>
          <a:xfrm>
            <a:off x="4657538" y="213156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41B53AE-8605-E149-A410-4529E66A6DFC}"/>
              </a:ext>
            </a:extLst>
          </p:cNvPr>
          <p:cNvSpPr txBox="1"/>
          <p:nvPr/>
        </p:nvSpPr>
        <p:spPr>
          <a:xfrm>
            <a:off x="4626427" y="308478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22AA779-5523-D14E-AE6A-36710673B3AF}"/>
              </a:ext>
            </a:extLst>
          </p:cNvPr>
          <p:cNvSpPr txBox="1"/>
          <p:nvPr/>
        </p:nvSpPr>
        <p:spPr>
          <a:xfrm>
            <a:off x="4650311" y="400910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C50ED9D-2DFB-8A45-B709-CF40C38C8B4C}"/>
              </a:ext>
            </a:extLst>
          </p:cNvPr>
          <p:cNvSpPr txBox="1"/>
          <p:nvPr/>
        </p:nvSpPr>
        <p:spPr>
          <a:xfrm>
            <a:off x="4638629" y="451612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ED15ED0-A99A-5E40-8BCE-9A7E749A0EA4}"/>
              </a:ext>
            </a:extLst>
          </p:cNvPr>
          <p:cNvSpPr txBox="1"/>
          <p:nvPr/>
        </p:nvSpPr>
        <p:spPr>
          <a:xfrm>
            <a:off x="4662610" y="497936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836B155-C4C2-CA46-B77E-503B143FDCFF}"/>
              </a:ext>
            </a:extLst>
          </p:cNvPr>
          <p:cNvSpPr txBox="1"/>
          <p:nvPr/>
        </p:nvSpPr>
        <p:spPr>
          <a:xfrm>
            <a:off x="4657538" y="543975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EE8AB10-4968-C048-841D-F9EAD462F4D7}"/>
              </a:ext>
            </a:extLst>
          </p:cNvPr>
          <p:cNvSpPr txBox="1"/>
          <p:nvPr/>
        </p:nvSpPr>
        <p:spPr>
          <a:xfrm>
            <a:off x="4668185" y="63614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pic>
        <p:nvPicPr>
          <p:cNvPr id="75" name="Picture 74" descr="ALP Logo Triangles1.jpg">
            <a:extLst>
              <a:ext uri="{FF2B5EF4-FFF2-40B4-BE49-F238E27FC236}">
                <a16:creationId xmlns:a16="http://schemas.microsoft.com/office/drawing/2014/main" id="{A99A62B1-9B0F-0848-8766-4A8D27420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821" y="930787"/>
            <a:ext cx="984696" cy="331742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4C098159-0B8A-6243-8441-959D0FF17C6E}"/>
              </a:ext>
            </a:extLst>
          </p:cNvPr>
          <p:cNvSpPr txBox="1"/>
          <p:nvPr/>
        </p:nvSpPr>
        <p:spPr>
          <a:xfrm>
            <a:off x="5538498" y="120584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14B51AE-AA34-D24B-90AF-12AD8A1D61C1}"/>
              </a:ext>
            </a:extLst>
          </p:cNvPr>
          <p:cNvSpPr txBox="1"/>
          <p:nvPr/>
        </p:nvSpPr>
        <p:spPr>
          <a:xfrm>
            <a:off x="5538498" y="164392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06C646A-FB4C-2E44-84AA-CF3ED7977097}"/>
              </a:ext>
            </a:extLst>
          </p:cNvPr>
          <p:cNvSpPr txBox="1"/>
          <p:nvPr/>
        </p:nvSpPr>
        <p:spPr>
          <a:xfrm>
            <a:off x="5538498" y="209980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51AC9F4-4935-EC48-9A7D-C01CFB50B729}"/>
              </a:ext>
            </a:extLst>
          </p:cNvPr>
          <p:cNvSpPr txBox="1"/>
          <p:nvPr/>
        </p:nvSpPr>
        <p:spPr>
          <a:xfrm>
            <a:off x="5538498" y="260411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CF8ABA7-18BE-E34D-B0F0-6DC62DCA6517}"/>
              </a:ext>
            </a:extLst>
          </p:cNvPr>
          <p:cNvSpPr txBox="1"/>
          <p:nvPr/>
        </p:nvSpPr>
        <p:spPr>
          <a:xfrm>
            <a:off x="5563046" y="35573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C8AC19F-B2FD-CE46-922E-874FA6E7200F}"/>
              </a:ext>
            </a:extLst>
          </p:cNvPr>
          <p:cNvSpPr txBox="1"/>
          <p:nvPr/>
        </p:nvSpPr>
        <p:spPr>
          <a:xfrm>
            <a:off x="5573693" y="63868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9E50BBA-7A44-F64D-9E61-F9B2C07ABA65}"/>
              </a:ext>
            </a:extLst>
          </p:cNvPr>
          <p:cNvGrpSpPr/>
          <p:nvPr/>
        </p:nvGrpSpPr>
        <p:grpSpPr>
          <a:xfrm>
            <a:off x="7549809" y="1213381"/>
            <a:ext cx="660978" cy="5276167"/>
            <a:chOff x="7549809" y="1213381"/>
            <a:chExt cx="660978" cy="5276167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FAA37DB-3AD0-504E-903D-D6D25D62D962}"/>
                </a:ext>
              </a:extLst>
            </p:cNvPr>
            <p:cNvSpPr txBox="1"/>
            <p:nvPr/>
          </p:nvSpPr>
          <p:spPr>
            <a:xfrm>
              <a:off x="7596115" y="1702521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976507E-0DA2-A946-A368-5E4D362F4559}"/>
                </a:ext>
              </a:extLst>
            </p:cNvPr>
            <p:cNvSpPr txBox="1"/>
            <p:nvPr/>
          </p:nvSpPr>
          <p:spPr>
            <a:xfrm>
              <a:off x="7596115" y="2158405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A6F1399-4B67-E340-BF93-4ACCED09DD12}"/>
                </a:ext>
              </a:extLst>
            </p:cNvPr>
            <p:cNvSpPr txBox="1"/>
            <p:nvPr/>
          </p:nvSpPr>
          <p:spPr>
            <a:xfrm>
              <a:off x="7565004" y="3111625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A8690A5-1925-7B4E-BF3D-7BE70C016711}"/>
                </a:ext>
              </a:extLst>
            </p:cNvPr>
            <p:cNvSpPr txBox="1"/>
            <p:nvPr/>
          </p:nvSpPr>
          <p:spPr>
            <a:xfrm>
              <a:off x="7577206" y="4542962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CD75F94-1ED7-A546-92F9-3E1CC810D1FA}"/>
                </a:ext>
              </a:extLst>
            </p:cNvPr>
            <p:cNvSpPr txBox="1"/>
            <p:nvPr/>
          </p:nvSpPr>
          <p:spPr>
            <a:xfrm>
              <a:off x="7601187" y="500620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6B8ED7F-C11F-A64D-8832-C4EE6EE674EA}"/>
                </a:ext>
              </a:extLst>
            </p:cNvPr>
            <p:cNvSpPr txBox="1"/>
            <p:nvPr/>
          </p:nvSpPr>
          <p:spPr>
            <a:xfrm>
              <a:off x="7596115" y="5466592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800DFA6-DA90-A04F-B665-1EB9D0B00F73}"/>
                </a:ext>
              </a:extLst>
            </p:cNvPr>
            <p:cNvSpPr txBox="1"/>
            <p:nvPr/>
          </p:nvSpPr>
          <p:spPr>
            <a:xfrm>
              <a:off x="7580124" y="4056423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0399303-BEA4-B74A-AA42-461B269F5B30}"/>
                </a:ext>
              </a:extLst>
            </p:cNvPr>
            <p:cNvSpPr txBox="1"/>
            <p:nvPr/>
          </p:nvSpPr>
          <p:spPr>
            <a:xfrm>
              <a:off x="7549809" y="2664328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0D1829-D6C0-6147-90D3-1B8418BA35B4}"/>
                </a:ext>
              </a:extLst>
            </p:cNvPr>
            <p:cNvSpPr txBox="1"/>
            <p:nvPr/>
          </p:nvSpPr>
          <p:spPr>
            <a:xfrm>
              <a:off x="7552550" y="360202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9A46182-0838-294C-B392-C2F44A649858}"/>
                </a:ext>
              </a:extLst>
            </p:cNvPr>
            <p:cNvSpPr txBox="1"/>
            <p:nvPr/>
          </p:nvSpPr>
          <p:spPr>
            <a:xfrm>
              <a:off x="7588951" y="5966328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2514FA9-4FD0-DE41-A9D8-95E8144D7BBA}"/>
                </a:ext>
              </a:extLst>
            </p:cNvPr>
            <p:cNvSpPr txBox="1"/>
            <p:nvPr/>
          </p:nvSpPr>
          <p:spPr>
            <a:xfrm>
              <a:off x="7567100" y="1213381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</p:grp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4D22000-A299-8E46-96D0-F74878B77D5F}"/>
              </a:ext>
            </a:extLst>
          </p:cNvPr>
          <p:cNvCxnSpPr/>
          <p:nvPr/>
        </p:nvCxnSpPr>
        <p:spPr>
          <a:xfrm>
            <a:off x="8205715" y="1235726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9822DB6-DCF0-2B40-B3FE-64B2D9267856}"/>
              </a:ext>
            </a:extLst>
          </p:cNvPr>
          <p:cNvGrpSpPr/>
          <p:nvPr/>
        </p:nvGrpSpPr>
        <p:grpSpPr>
          <a:xfrm>
            <a:off x="6525055" y="1218557"/>
            <a:ext cx="666553" cy="5647063"/>
            <a:chOff x="6525055" y="1218557"/>
            <a:chExt cx="666553" cy="5647063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DE653BA-32AD-E24A-996E-000E6CB689F4}"/>
                </a:ext>
              </a:extLst>
            </p:cNvPr>
            <p:cNvSpPr txBox="1"/>
            <p:nvPr/>
          </p:nvSpPr>
          <p:spPr>
            <a:xfrm>
              <a:off x="6571361" y="121855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6F4114D-F37D-1A4D-AE2B-EDB30DC83757}"/>
                </a:ext>
              </a:extLst>
            </p:cNvPr>
            <p:cNvSpPr txBox="1"/>
            <p:nvPr/>
          </p:nvSpPr>
          <p:spPr>
            <a:xfrm>
              <a:off x="6571361" y="16566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ED6D6FAE-98FB-F548-8A75-4DEA886FDB04}"/>
                </a:ext>
              </a:extLst>
            </p:cNvPr>
            <p:cNvSpPr txBox="1"/>
            <p:nvPr/>
          </p:nvSpPr>
          <p:spPr>
            <a:xfrm>
              <a:off x="6571361" y="2112514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DA71C38-A214-BC4C-A9FB-ACC15A8180B3}"/>
                </a:ext>
              </a:extLst>
            </p:cNvPr>
            <p:cNvSpPr txBox="1"/>
            <p:nvPr/>
          </p:nvSpPr>
          <p:spPr>
            <a:xfrm>
              <a:off x="6540250" y="3065734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7E9DD65-4519-0544-A68F-E1ECB871C647}"/>
                </a:ext>
              </a:extLst>
            </p:cNvPr>
            <p:cNvSpPr txBox="1"/>
            <p:nvPr/>
          </p:nvSpPr>
          <p:spPr>
            <a:xfrm>
              <a:off x="6552452" y="4497071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1476EC6-9E31-F54C-844F-3D1334D895C3}"/>
                </a:ext>
              </a:extLst>
            </p:cNvPr>
            <p:cNvSpPr txBox="1"/>
            <p:nvPr/>
          </p:nvSpPr>
          <p:spPr>
            <a:xfrm>
              <a:off x="6576433" y="4960316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D29BB7-E7B8-F342-8F9A-FB0EF2BC7D19}"/>
                </a:ext>
              </a:extLst>
            </p:cNvPr>
            <p:cNvSpPr txBox="1"/>
            <p:nvPr/>
          </p:nvSpPr>
          <p:spPr>
            <a:xfrm>
              <a:off x="6571361" y="5420701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10F0998E-1D5C-6F40-BB89-BD7FC4E62443}"/>
                </a:ext>
              </a:extLst>
            </p:cNvPr>
            <p:cNvSpPr txBox="1"/>
            <p:nvPr/>
          </p:nvSpPr>
          <p:spPr>
            <a:xfrm>
              <a:off x="6582008" y="63424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11683751-0EBB-2B41-B22F-BD386D0B6310}"/>
                </a:ext>
              </a:extLst>
            </p:cNvPr>
            <p:cNvSpPr txBox="1"/>
            <p:nvPr/>
          </p:nvSpPr>
          <p:spPr>
            <a:xfrm>
              <a:off x="6525055" y="261843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050F917D-2247-C342-971C-7B1DABA60BE7}"/>
                </a:ext>
              </a:extLst>
            </p:cNvPr>
            <p:cNvSpPr txBox="1"/>
            <p:nvPr/>
          </p:nvSpPr>
          <p:spPr>
            <a:xfrm>
              <a:off x="6527796" y="3556129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C19886D-2A29-E448-B861-B6DB69CA57E9}"/>
                </a:ext>
              </a:extLst>
            </p:cNvPr>
            <p:cNvSpPr txBox="1"/>
            <p:nvPr/>
          </p:nvSpPr>
          <p:spPr>
            <a:xfrm>
              <a:off x="6564197" y="592043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99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8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6800" y="4876800"/>
            <a:ext cx="2097359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l">
              <a:buClr>
                <a:srgbClr val="7FA500"/>
              </a:buClr>
            </a:pPr>
            <a:r>
              <a:rPr lang="en-US" sz="3600" dirty="0"/>
              <a:t>eviction</a:t>
            </a:r>
          </a:p>
        </p:txBody>
      </p:sp>
      <p:sp>
        <p:nvSpPr>
          <p:cNvPr id="5" name="Rectangle 4"/>
          <p:cNvSpPr/>
          <p:nvPr/>
        </p:nvSpPr>
        <p:spPr>
          <a:xfrm rot="19602608">
            <a:off x="6374091" y="3068008"/>
            <a:ext cx="248741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l">
              <a:buClr>
                <a:srgbClr val="7FA500"/>
              </a:buClr>
            </a:pPr>
            <a:r>
              <a:rPr lang="en-US" sz="3600" dirty="0"/>
              <a:t>car trouble</a:t>
            </a:r>
          </a:p>
        </p:txBody>
      </p:sp>
      <p:sp>
        <p:nvSpPr>
          <p:cNvPr id="3" name="Rectangle 2"/>
          <p:cNvSpPr/>
          <p:nvPr/>
        </p:nvSpPr>
        <p:spPr>
          <a:xfrm rot="1311136">
            <a:off x="4372970" y="958718"/>
            <a:ext cx="3689465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l">
              <a:buClr>
                <a:srgbClr val="7FA500"/>
              </a:buClr>
            </a:pPr>
            <a:r>
              <a:rPr lang="en-US" sz="3600" dirty="0"/>
              <a:t>changes at work</a:t>
            </a:r>
          </a:p>
        </p:txBody>
      </p:sp>
      <p:sp>
        <p:nvSpPr>
          <p:cNvPr id="2" name="Rectangle 1"/>
          <p:cNvSpPr/>
          <p:nvPr/>
        </p:nvSpPr>
        <p:spPr>
          <a:xfrm rot="19186578">
            <a:off x="-63716" y="1444172"/>
            <a:ext cx="4237372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l">
              <a:buClr>
                <a:srgbClr val="7FA500"/>
              </a:buClr>
            </a:pPr>
            <a:r>
              <a:rPr lang="en-US" sz="3600" dirty="0"/>
              <a:t>financial problems</a:t>
            </a:r>
          </a:p>
        </p:txBody>
      </p:sp>
      <p:sp>
        <p:nvSpPr>
          <p:cNvPr id="7" name="Rectangle 6"/>
          <p:cNvSpPr/>
          <p:nvPr/>
        </p:nvSpPr>
        <p:spPr>
          <a:xfrm rot="2117356">
            <a:off x="1957592" y="4890917"/>
            <a:ext cx="3947689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l">
              <a:buClr>
                <a:srgbClr val="7FA500"/>
              </a:buClr>
            </a:pPr>
            <a:r>
              <a:rPr lang="en-US" sz="3600" dirty="0"/>
              <a:t>medical problems</a:t>
            </a:r>
          </a:p>
        </p:txBody>
      </p:sp>
      <p:sp>
        <p:nvSpPr>
          <p:cNvPr id="10" name="Rectangle 9"/>
          <p:cNvSpPr/>
          <p:nvPr/>
        </p:nvSpPr>
        <p:spPr>
          <a:xfrm rot="1498021">
            <a:off x="2653019" y="2166517"/>
            <a:ext cx="501989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l">
              <a:buClr>
                <a:srgbClr val="7FA500"/>
              </a:buClr>
            </a:pPr>
            <a:r>
              <a:rPr lang="en-US" sz="3600" dirty="0"/>
              <a:t>problems with children</a:t>
            </a:r>
          </a:p>
        </p:txBody>
      </p:sp>
      <p:sp>
        <p:nvSpPr>
          <p:cNvPr id="11" name="Rectangle 10"/>
          <p:cNvSpPr/>
          <p:nvPr/>
        </p:nvSpPr>
        <p:spPr>
          <a:xfrm rot="21419496">
            <a:off x="4813070" y="1738639"/>
            <a:ext cx="1827427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>
              <a:buClr>
                <a:srgbClr val="7FA500"/>
              </a:buClr>
            </a:pPr>
            <a:r>
              <a:rPr lang="en-US" sz="3600" dirty="0"/>
              <a:t>laid off</a:t>
            </a:r>
          </a:p>
        </p:txBody>
      </p:sp>
      <p:sp>
        <p:nvSpPr>
          <p:cNvPr id="4" name="Rectangle 3"/>
          <p:cNvSpPr/>
          <p:nvPr/>
        </p:nvSpPr>
        <p:spPr>
          <a:xfrm rot="21128680">
            <a:off x="409059" y="2974775"/>
            <a:ext cx="3433133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l">
              <a:buClr>
                <a:srgbClr val="7FA500"/>
              </a:buClr>
            </a:pPr>
            <a:r>
              <a:rPr lang="en-US" sz="3600" dirty="0"/>
              <a:t>legal problems</a:t>
            </a:r>
          </a:p>
        </p:txBody>
      </p:sp>
      <p:sp>
        <p:nvSpPr>
          <p:cNvPr id="6" name="Rectangle 5"/>
          <p:cNvSpPr/>
          <p:nvPr/>
        </p:nvSpPr>
        <p:spPr>
          <a:xfrm rot="2600865">
            <a:off x="2982891" y="4257438"/>
            <a:ext cx="5476207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l">
              <a:buClr>
                <a:srgbClr val="7FA500"/>
              </a:buClr>
            </a:pPr>
            <a:r>
              <a:rPr lang="en-US" sz="3600" dirty="0"/>
              <a:t>abusive situation at home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700" y="2667000"/>
            <a:ext cx="9131300" cy="11079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>
              <a:buClr>
                <a:srgbClr val="7FA500"/>
              </a:buClr>
            </a:pPr>
            <a:r>
              <a:rPr lang="en-US" sz="6600" dirty="0"/>
              <a:t>life issues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-4737" y="0"/>
            <a:ext cx="9166174" cy="6858000"/>
          </a:xfrm>
          <a:prstGeom prst="rect">
            <a:avLst/>
          </a:prstGeom>
          <a:solidFill>
            <a:srgbClr val="7C86F6">
              <a:alpha val="66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8" name="Rectangle 17"/>
          <p:cNvSpPr/>
          <p:nvPr/>
        </p:nvSpPr>
        <p:spPr>
          <a:xfrm rot="20352802">
            <a:off x="159817" y="2776056"/>
            <a:ext cx="7978657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buClr>
                <a:srgbClr val="7FA500"/>
              </a:buClr>
            </a:pPr>
            <a:r>
              <a:rPr lang="en-US" sz="3600" dirty="0"/>
              <a:t>student fears she isn’t “college material”</a:t>
            </a:r>
          </a:p>
        </p:txBody>
      </p:sp>
      <p:sp>
        <p:nvSpPr>
          <p:cNvPr id="21" name="Rectangle 20"/>
          <p:cNvSpPr/>
          <p:nvPr/>
        </p:nvSpPr>
        <p:spPr>
          <a:xfrm rot="1967839">
            <a:off x="-63301" y="3744981"/>
            <a:ext cx="5858549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l">
              <a:buClr>
                <a:srgbClr val="7FA500"/>
              </a:buClr>
            </a:pPr>
            <a:r>
              <a:rPr lang="en-US" sz="3600"/>
              <a:t>student doesn’t </a:t>
            </a:r>
            <a:r>
              <a:rPr lang="en-US" sz="3600" dirty="0"/>
              <a:t>know anyone</a:t>
            </a:r>
          </a:p>
        </p:txBody>
      </p:sp>
      <p:sp>
        <p:nvSpPr>
          <p:cNvPr id="22" name="Rectangle 21"/>
          <p:cNvSpPr/>
          <p:nvPr/>
        </p:nvSpPr>
        <p:spPr>
          <a:xfrm rot="1771494">
            <a:off x="-177009" y="4867263"/>
            <a:ext cx="5238782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l">
              <a:buClr>
                <a:srgbClr val="7FA500"/>
              </a:buClr>
            </a:pPr>
            <a:r>
              <a:rPr lang="en-US" sz="3600" dirty="0"/>
              <a:t>student doesn’t feel connected to </a:t>
            </a:r>
            <a:r>
              <a:rPr lang="en-US" sz="3600"/>
              <a:t>the college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 rot="21383212">
            <a:off x="317141" y="815600"/>
            <a:ext cx="8075796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l">
              <a:buClr>
                <a:srgbClr val="7FA500"/>
              </a:buClr>
            </a:pPr>
            <a:r>
              <a:rPr lang="en-US" sz="3600"/>
              <a:t>student doesn’t know how college works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 rot="1771494">
            <a:off x="2861176" y="1804786"/>
            <a:ext cx="533014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l">
              <a:buClr>
                <a:srgbClr val="7FA500"/>
              </a:buClr>
            </a:pPr>
            <a:r>
              <a:rPr lang="en-US" sz="3600" dirty="0"/>
              <a:t>student loses confidence </a:t>
            </a:r>
          </a:p>
        </p:txBody>
      </p:sp>
      <p:sp>
        <p:nvSpPr>
          <p:cNvPr id="19" name="Rectangle 18"/>
          <p:cNvSpPr/>
          <p:nvPr/>
        </p:nvSpPr>
        <p:spPr>
          <a:xfrm rot="19801898">
            <a:off x="2787186" y="4277566"/>
            <a:ext cx="631633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>
              <a:buClr>
                <a:srgbClr val="7FA500"/>
              </a:buClr>
            </a:pPr>
            <a:r>
              <a:rPr lang="en-US" sz="3600" dirty="0"/>
              <a:t>stress becomes too great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50" y="2673553"/>
            <a:ext cx="9144000" cy="11079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>
              <a:buClr>
                <a:srgbClr val="7FA500"/>
              </a:buClr>
            </a:pPr>
            <a:r>
              <a:rPr lang="en-US" sz="6600" dirty="0"/>
              <a:t>affective issues</a:t>
            </a:r>
          </a:p>
        </p:txBody>
      </p:sp>
    </p:spTree>
    <p:extLst>
      <p:ext uri="{BB962C8B-B14F-4D97-AF65-F5344CB8AC3E}">
        <p14:creationId xmlns:p14="http://schemas.microsoft.com/office/powerpoint/2010/main" val="75490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3" grpId="0" animBg="1"/>
      <p:bldP spid="2" grpId="0" animBg="1"/>
      <p:bldP spid="7" grpId="0" animBg="1"/>
      <p:bldP spid="10" grpId="0" animBg="1"/>
      <p:bldP spid="11" grpId="0" animBg="1"/>
      <p:bldP spid="4" grpId="0" animBg="1"/>
      <p:bldP spid="6" grpId="0" animBg="1"/>
      <p:bldP spid="12" grpId="0" animBg="1"/>
      <p:bldP spid="14" grpId="0" animBg="1"/>
      <p:bldP spid="18" grpId="0" animBg="1"/>
      <p:bldP spid="21" grpId="0" animBg="1"/>
      <p:bldP spid="22" grpId="0" animBg="1"/>
      <p:bldP spid="13" grpId="0" animBg="1"/>
      <p:bldP spid="17" grpId="0" animBg="1"/>
      <p:bldP spid="19" grpId="0" animBg="1"/>
      <p:bldP spid="2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LS00938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1577913" y="970569"/>
            <a:ext cx="5738780" cy="4864512"/>
          </a:xfrm>
          <a:prstGeom prst="rect">
            <a:avLst/>
          </a:prstGeom>
        </p:spPr>
      </p:pic>
      <p:sp>
        <p:nvSpPr>
          <p:cNvPr id="17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Co-Requisite Models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286000"/>
            <a:ext cx="405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Co-Requisite Models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563393" y="4504297"/>
            <a:ext cx="848513" cy="787905"/>
            <a:chOff x="6629400" y="4800600"/>
            <a:chExt cx="1066800" cy="990600"/>
          </a:xfrm>
        </p:grpSpPr>
        <p:sp>
          <p:nvSpPr>
            <p:cNvPr id="26" name="Isosceles Triangle 9"/>
            <p:cNvSpPr/>
            <p:nvPr/>
          </p:nvSpPr>
          <p:spPr>
            <a:xfrm>
              <a:off x="6629400" y="4800600"/>
              <a:ext cx="1066800" cy="9906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18988" y="5044501"/>
              <a:ext cx="893193" cy="69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/>
                <a:t>Tri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dirty="0"/>
                <a:t>Angle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5381725" y="4903204"/>
            <a:ext cx="1142693" cy="373626"/>
          </a:xfrm>
          <a:prstGeom prst="rect">
            <a:avLst/>
          </a:prstGeom>
          <a:solidFill>
            <a:srgbClr val="6FAC27"/>
          </a:solidFill>
          <a:ln w="38100" cmpd="sng">
            <a:solidFill>
              <a:srgbClr val="6FAC2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ALP Two Instructors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609708" y="4898251"/>
            <a:ext cx="760599" cy="373626"/>
          </a:xfrm>
          <a:prstGeom prst="rect">
            <a:avLst/>
          </a:prstGeom>
          <a:solidFill>
            <a:srgbClr val="FFC000"/>
          </a:solidFill>
          <a:ln w="38100" cmpd="sng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Studio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15808" y="4898250"/>
            <a:ext cx="982482" cy="373626"/>
          </a:xfrm>
          <a:prstGeom prst="rect">
            <a:avLst/>
          </a:prstGeom>
          <a:solidFill>
            <a:srgbClr val="8164B0"/>
          </a:solidFill>
          <a:ln w="38100" cmpd="sng">
            <a:solidFill>
              <a:srgbClr val="8164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FastTrack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Model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874741" y="4877239"/>
            <a:ext cx="762000" cy="424976"/>
          </a:xfrm>
          <a:prstGeom prst="rect">
            <a:avLst/>
          </a:prstGeom>
          <a:solidFill>
            <a:srgbClr val="0000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Tech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Model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641009" y="4877239"/>
            <a:ext cx="943588" cy="424976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Tutoring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Model</a:t>
            </a:r>
          </a:p>
        </p:txBody>
      </p:sp>
      <p:pic>
        <p:nvPicPr>
          <p:cNvPr id="47" name="Picture 46" descr="ALP Logo Triangles1.jpg">
            <a:extLst>
              <a:ext uri="{FF2B5EF4-FFF2-40B4-BE49-F238E27FC236}">
                <a16:creationId xmlns:a16="http://schemas.microsoft.com/office/drawing/2014/main" id="{C8142E31-0D65-3F42-8BA1-C22CBC964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407" y="4972951"/>
            <a:ext cx="984696" cy="3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ALP Logo Triangles1.jpg">
            <a:extLst>
              <a:ext uri="{FF2B5EF4-FFF2-40B4-BE49-F238E27FC236}">
                <a16:creationId xmlns:a16="http://schemas.microsoft.com/office/drawing/2014/main" id="{A99A62B1-9B0F-0848-8766-4A8D27420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821" y="930787"/>
            <a:ext cx="984696" cy="3317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19100" y="6471847"/>
            <a:ext cx="35890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>
              <a:spcAft>
                <a:spcPts val="1100"/>
              </a:spcAf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Scalable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"/>
            <a:ext cx="9144000" cy="72355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-59512" y="82275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Critical Features of a Co-</a:t>
            </a:r>
            <a:r>
              <a:rPr lang="en-US" sz="3200" dirty="0" err="1">
                <a:cs typeface="Arial" charset="0"/>
                <a:sym typeface="Arial" charset="0"/>
              </a:rPr>
              <a:t>Req</a:t>
            </a:r>
            <a:r>
              <a:rPr lang="en-US" sz="3200" dirty="0">
                <a:cs typeface="Arial" charset="0"/>
                <a:sym typeface="Arial" charset="0"/>
              </a:rPr>
              <a:t> Model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FD06DB-2174-DD43-A6E4-5753210808B9}"/>
              </a:ext>
            </a:extLst>
          </p:cNvPr>
          <p:cNvGrpSpPr/>
          <p:nvPr/>
        </p:nvGrpSpPr>
        <p:grpSpPr>
          <a:xfrm>
            <a:off x="7419873" y="433785"/>
            <a:ext cx="848513" cy="787905"/>
            <a:chOff x="6629400" y="4800600"/>
            <a:chExt cx="1066800" cy="990600"/>
          </a:xfrm>
        </p:grpSpPr>
        <p:sp>
          <p:nvSpPr>
            <p:cNvPr id="18" name="Isosceles Triangle 9">
              <a:extLst>
                <a:ext uri="{FF2B5EF4-FFF2-40B4-BE49-F238E27FC236}">
                  <a16:creationId xmlns:a16="http://schemas.microsoft.com/office/drawing/2014/main" id="{D76B1729-3787-6744-96D9-F524E435C869}"/>
                </a:ext>
              </a:extLst>
            </p:cNvPr>
            <p:cNvSpPr/>
            <p:nvPr/>
          </p:nvSpPr>
          <p:spPr>
            <a:xfrm>
              <a:off x="6629400" y="4800600"/>
              <a:ext cx="1066800" cy="9906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0DD851-DF7C-624B-95DC-5CEB70AB4BA5}"/>
                </a:ext>
              </a:extLst>
            </p:cNvPr>
            <p:cNvSpPr txBox="1"/>
            <p:nvPr/>
          </p:nvSpPr>
          <p:spPr>
            <a:xfrm>
              <a:off x="6718988" y="5044501"/>
              <a:ext cx="893193" cy="69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/>
                <a:t>Tri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dirty="0"/>
                <a:t>Angle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DE83185-66CB-E24A-BFE7-CA9DBBC9081D}"/>
              </a:ext>
            </a:extLst>
          </p:cNvPr>
          <p:cNvSpPr/>
          <p:nvPr/>
        </p:nvSpPr>
        <p:spPr>
          <a:xfrm>
            <a:off x="6247438" y="786865"/>
            <a:ext cx="1142693" cy="434825"/>
          </a:xfrm>
          <a:prstGeom prst="rect">
            <a:avLst/>
          </a:prstGeom>
          <a:solidFill>
            <a:srgbClr val="6FAC27"/>
          </a:solidFill>
          <a:ln w="38100" cmpd="sng">
            <a:solidFill>
              <a:srgbClr val="6FAC2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ALP Two Instructors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29A7EC-6F8A-EA4F-8C58-AEB43690AEC0}"/>
              </a:ext>
            </a:extLst>
          </p:cNvPr>
          <p:cNvSpPr/>
          <p:nvPr/>
        </p:nvSpPr>
        <p:spPr>
          <a:xfrm>
            <a:off x="5457097" y="781526"/>
            <a:ext cx="760599" cy="419840"/>
          </a:xfrm>
          <a:prstGeom prst="rect">
            <a:avLst/>
          </a:prstGeom>
          <a:solidFill>
            <a:srgbClr val="FFC000"/>
          </a:solidFill>
          <a:ln w="38100" cmpd="sng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Studio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990055-86E5-CD4E-9B1D-363FBF445A77}"/>
              </a:ext>
            </a:extLst>
          </p:cNvPr>
          <p:cNvSpPr/>
          <p:nvPr/>
        </p:nvSpPr>
        <p:spPr>
          <a:xfrm>
            <a:off x="4427522" y="781498"/>
            <a:ext cx="990600" cy="419868"/>
          </a:xfrm>
          <a:prstGeom prst="rect">
            <a:avLst/>
          </a:prstGeom>
          <a:solidFill>
            <a:srgbClr val="8164B0"/>
          </a:solidFill>
          <a:ln w="38100" cmpd="sng">
            <a:solidFill>
              <a:srgbClr val="8164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FastTrack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53B3EA-7DBE-0F44-BE43-CB7D638C19FF}"/>
              </a:ext>
            </a:extLst>
          </p:cNvPr>
          <p:cNvSpPr/>
          <p:nvPr/>
        </p:nvSpPr>
        <p:spPr>
          <a:xfrm>
            <a:off x="3107141" y="779552"/>
            <a:ext cx="584750" cy="424976"/>
          </a:xfrm>
          <a:prstGeom prst="rect">
            <a:avLst/>
          </a:prstGeom>
          <a:solidFill>
            <a:srgbClr val="0000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Tech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721666-6B1F-E042-BD0B-3AEA9B4778D1}"/>
              </a:ext>
            </a:extLst>
          </p:cNvPr>
          <p:cNvSpPr/>
          <p:nvPr/>
        </p:nvSpPr>
        <p:spPr>
          <a:xfrm>
            <a:off x="3736724" y="756965"/>
            <a:ext cx="660949" cy="424976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Tutor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C72C068-5CA3-BD45-ACA7-9FAE61D7268E}"/>
              </a:ext>
            </a:extLst>
          </p:cNvPr>
          <p:cNvCxnSpPr/>
          <p:nvPr/>
        </p:nvCxnSpPr>
        <p:spPr>
          <a:xfrm>
            <a:off x="3760" y="16891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0D99A42-37D4-DF40-A3D4-4239A990F593}"/>
              </a:ext>
            </a:extLst>
          </p:cNvPr>
          <p:cNvCxnSpPr/>
          <p:nvPr/>
        </p:nvCxnSpPr>
        <p:spPr>
          <a:xfrm>
            <a:off x="0" y="2159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4A6654-6E61-FC44-830A-EA6FAB95FD62}"/>
              </a:ext>
            </a:extLst>
          </p:cNvPr>
          <p:cNvCxnSpPr/>
          <p:nvPr/>
        </p:nvCxnSpPr>
        <p:spPr>
          <a:xfrm>
            <a:off x="0" y="26289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9FD012-2F54-E942-BF2D-05E6B4B9AED0}"/>
              </a:ext>
            </a:extLst>
          </p:cNvPr>
          <p:cNvCxnSpPr/>
          <p:nvPr/>
        </p:nvCxnSpPr>
        <p:spPr>
          <a:xfrm>
            <a:off x="0" y="30988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6BA255F-BA4C-D94B-A5D2-D788F1D94E58}"/>
              </a:ext>
            </a:extLst>
          </p:cNvPr>
          <p:cNvCxnSpPr/>
          <p:nvPr/>
        </p:nvCxnSpPr>
        <p:spPr>
          <a:xfrm>
            <a:off x="0" y="35687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1229E3E-DE32-2748-AC06-DF7D14DD35CB}"/>
              </a:ext>
            </a:extLst>
          </p:cNvPr>
          <p:cNvCxnSpPr/>
          <p:nvPr/>
        </p:nvCxnSpPr>
        <p:spPr>
          <a:xfrm>
            <a:off x="0" y="49784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9627E2D-179C-094B-A074-83C22BB6A8C5}"/>
              </a:ext>
            </a:extLst>
          </p:cNvPr>
          <p:cNvCxnSpPr/>
          <p:nvPr/>
        </p:nvCxnSpPr>
        <p:spPr>
          <a:xfrm>
            <a:off x="0" y="4038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53B94EF-018A-774C-B4FA-8C844B1739C8}"/>
              </a:ext>
            </a:extLst>
          </p:cNvPr>
          <p:cNvCxnSpPr/>
          <p:nvPr/>
        </p:nvCxnSpPr>
        <p:spPr>
          <a:xfrm>
            <a:off x="0" y="45085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ED8B5D1-C59A-BC44-921B-850C2F287C30}"/>
              </a:ext>
            </a:extLst>
          </p:cNvPr>
          <p:cNvCxnSpPr/>
          <p:nvPr/>
        </p:nvCxnSpPr>
        <p:spPr>
          <a:xfrm>
            <a:off x="0" y="54483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8ED2FA9-9EC2-C34B-85A4-57179A34DB7C}"/>
              </a:ext>
            </a:extLst>
          </p:cNvPr>
          <p:cNvCxnSpPr/>
          <p:nvPr/>
        </p:nvCxnSpPr>
        <p:spPr>
          <a:xfrm>
            <a:off x="0" y="5918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216F44A-BDAD-EB4C-8A41-00F478F50A31}"/>
              </a:ext>
            </a:extLst>
          </p:cNvPr>
          <p:cNvCxnSpPr/>
          <p:nvPr/>
        </p:nvCxnSpPr>
        <p:spPr>
          <a:xfrm>
            <a:off x="-11430" y="63881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CC83687-C5C3-F545-8A7B-CE823FF7B938}"/>
              </a:ext>
            </a:extLst>
          </p:cNvPr>
          <p:cNvSpPr txBox="1"/>
          <p:nvPr/>
        </p:nvSpPr>
        <p:spPr>
          <a:xfrm>
            <a:off x="-19100" y="1269741"/>
            <a:ext cx="3467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Students in credit-level course.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10804E6-B342-7041-84A0-543E34C593C0}"/>
              </a:ext>
            </a:extLst>
          </p:cNvPr>
          <p:cNvSpPr txBox="1"/>
          <p:nvPr/>
        </p:nvSpPr>
        <p:spPr>
          <a:xfrm>
            <a:off x="-19100" y="1742660"/>
            <a:ext cx="463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>
              <a:spcAft>
                <a:spcPts val="1100"/>
              </a:spcAf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Students supported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49606F6-7733-3C49-B53B-428B07A2CC00}"/>
              </a:ext>
            </a:extLst>
          </p:cNvPr>
          <p:cNvSpPr txBox="1"/>
          <p:nvPr/>
        </p:nvSpPr>
        <p:spPr>
          <a:xfrm>
            <a:off x="-19100" y="2215579"/>
            <a:ext cx="375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Attrition points are reduced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0FA5E8-1F8F-AF4B-947E-177F29065867}"/>
              </a:ext>
            </a:extLst>
          </p:cNvPr>
          <p:cNvSpPr txBox="1"/>
          <p:nvPr/>
        </p:nvSpPr>
        <p:spPr>
          <a:xfrm>
            <a:off x="-19100" y="2688498"/>
            <a:ext cx="3143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Dev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stdts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in class w strong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stdts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76259C-8520-3A44-B00F-7E9B8DC0520E}"/>
              </a:ext>
            </a:extLst>
          </p:cNvPr>
          <p:cNvSpPr txBox="1"/>
          <p:nvPr/>
        </p:nvSpPr>
        <p:spPr>
          <a:xfrm>
            <a:off x="-19100" y="3161417"/>
            <a:ext cx="3398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Dev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stdts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in a cohort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8BA782-C20D-6140-B783-4969641872EB}"/>
              </a:ext>
            </a:extLst>
          </p:cNvPr>
          <p:cNvSpPr txBox="1"/>
          <p:nvPr/>
        </p:nvSpPr>
        <p:spPr>
          <a:xfrm>
            <a:off x="-19100" y="3634336"/>
            <a:ext cx="329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Class size small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18786F-0DB7-7841-B01C-4564015BF57E}"/>
              </a:ext>
            </a:extLst>
          </p:cNvPr>
          <p:cNvSpPr txBox="1"/>
          <p:nvPr/>
        </p:nvSpPr>
        <p:spPr>
          <a:xfrm>
            <a:off x="-19100" y="4107255"/>
            <a:ext cx="4119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Two courses coordinated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CFEB8D-64B2-DA44-89BB-560C7DDC09C1}"/>
              </a:ext>
            </a:extLst>
          </p:cNvPr>
          <p:cNvSpPr txBox="1"/>
          <p:nvPr/>
        </p:nvSpPr>
        <p:spPr>
          <a:xfrm>
            <a:off x="-19100" y="4580174"/>
            <a:ext cx="453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Pedagogy designed for co-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req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DE56F1-29F6-134E-A45B-0D177CCD420B}"/>
              </a:ext>
            </a:extLst>
          </p:cNvPr>
          <p:cNvSpPr txBox="1"/>
          <p:nvPr/>
        </p:nvSpPr>
        <p:spPr>
          <a:xfrm>
            <a:off x="-19100" y="5053093"/>
            <a:ext cx="4737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Reading and writing integrated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34B130E-A639-774D-8173-E7E36F91AF0E}"/>
              </a:ext>
            </a:extLst>
          </p:cNvPr>
          <p:cNvSpPr txBox="1"/>
          <p:nvPr/>
        </p:nvSpPr>
        <p:spPr>
          <a:xfrm>
            <a:off x="-19100" y="5526012"/>
            <a:ext cx="463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Non-cognitive issues addressed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F52C59-15F1-A946-9A83-08619EF607BE}"/>
              </a:ext>
            </a:extLst>
          </p:cNvPr>
          <p:cNvSpPr txBox="1"/>
          <p:nvPr/>
        </p:nvSpPr>
        <p:spPr>
          <a:xfrm>
            <a:off x="-19100" y="5998931"/>
            <a:ext cx="329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Time for individual attention</a:t>
            </a:r>
            <a:endParaRPr lang="en-US" sz="1600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F86D0D4-5D75-B84F-B18E-495F097E1E60}"/>
              </a:ext>
            </a:extLst>
          </p:cNvPr>
          <p:cNvCxnSpPr/>
          <p:nvPr/>
        </p:nvCxnSpPr>
        <p:spPr>
          <a:xfrm>
            <a:off x="-29849" y="1219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87404D9-5AC8-C545-96B4-6C6B3BC65B13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C3DE363-85B2-5840-BC92-EAC9096FA41B}"/>
              </a:ext>
            </a:extLst>
          </p:cNvPr>
          <p:cNvCxnSpPr/>
          <p:nvPr/>
        </p:nvCxnSpPr>
        <p:spPr>
          <a:xfrm>
            <a:off x="3107141" y="121920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5AEAE9D-CAC7-5548-9621-5A04F7D4AB1B}"/>
              </a:ext>
            </a:extLst>
          </p:cNvPr>
          <p:cNvCxnSpPr/>
          <p:nvPr/>
        </p:nvCxnSpPr>
        <p:spPr>
          <a:xfrm>
            <a:off x="3716741" y="121158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9E492E8-3F68-BC48-A58D-6BA087F1CFDF}"/>
              </a:ext>
            </a:extLst>
          </p:cNvPr>
          <p:cNvCxnSpPr/>
          <p:nvPr/>
        </p:nvCxnSpPr>
        <p:spPr>
          <a:xfrm>
            <a:off x="4410463" y="1201366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C102380-755F-EF42-9EDC-145F04BA8FA0}"/>
              </a:ext>
            </a:extLst>
          </p:cNvPr>
          <p:cNvCxnSpPr/>
          <p:nvPr/>
        </p:nvCxnSpPr>
        <p:spPr>
          <a:xfrm>
            <a:off x="5420415" y="121920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4A09375-DDC6-F942-81B2-BD7617F8F6CF}"/>
              </a:ext>
            </a:extLst>
          </p:cNvPr>
          <p:cNvCxnSpPr/>
          <p:nvPr/>
        </p:nvCxnSpPr>
        <p:spPr>
          <a:xfrm>
            <a:off x="6235755" y="120015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3C98414-D333-874F-A1D7-1BA070E78710}"/>
              </a:ext>
            </a:extLst>
          </p:cNvPr>
          <p:cNvCxnSpPr/>
          <p:nvPr/>
        </p:nvCxnSpPr>
        <p:spPr>
          <a:xfrm>
            <a:off x="7419873" y="121920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B53EBB1B-7171-254D-A29C-82D6984EDA33}"/>
              </a:ext>
            </a:extLst>
          </p:cNvPr>
          <p:cNvSpPr txBox="1"/>
          <p:nvPr/>
        </p:nvSpPr>
        <p:spPr>
          <a:xfrm>
            <a:off x="3179268" y="124847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1350EEB-69FD-AA43-A4B8-3A34C0240780}"/>
              </a:ext>
            </a:extLst>
          </p:cNvPr>
          <p:cNvSpPr txBox="1"/>
          <p:nvPr/>
        </p:nvSpPr>
        <p:spPr>
          <a:xfrm>
            <a:off x="3179268" y="168654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B96786C-AD44-5B43-9CAB-F445A7192785}"/>
              </a:ext>
            </a:extLst>
          </p:cNvPr>
          <p:cNvSpPr txBox="1"/>
          <p:nvPr/>
        </p:nvSpPr>
        <p:spPr>
          <a:xfrm>
            <a:off x="3179268" y="214242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B381BF2-D3AC-0E4A-B7C3-1AE1A9FD7175}"/>
              </a:ext>
            </a:extLst>
          </p:cNvPr>
          <p:cNvSpPr txBox="1"/>
          <p:nvPr/>
        </p:nvSpPr>
        <p:spPr>
          <a:xfrm>
            <a:off x="3179268" y="264673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F033C94-ECE4-754F-9892-A69AF6B1B12E}"/>
              </a:ext>
            </a:extLst>
          </p:cNvPr>
          <p:cNvSpPr txBox="1"/>
          <p:nvPr/>
        </p:nvSpPr>
        <p:spPr>
          <a:xfrm>
            <a:off x="3179268" y="63868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7EECB38-D203-3046-B423-1F5C059B6AE6}"/>
              </a:ext>
            </a:extLst>
          </p:cNvPr>
          <p:cNvSpPr txBox="1"/>
          <p:nvPr/>
        </p:nvSpPr>
        <p:spPr>
          <a:xfrm>
            <a:off x="3820312" y="123572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D269702-1301-B848-A692-2A64648462C1}"/>
              </a:ext>
            </a:extLst>
          </p:cNvPr>
          <p:cNvSpPr txBox="1"/>
          <p:nvPr/>
        </p:nvSpPr>
        <p:spPr>
          <a:xfrm>
            <a:off x="3820312" y="1673799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2B66FBC-7150-C547-BD29-A78D3C27ACA7}"/>
              </a:ext>
            </a:extLst>
          </p:cNvPr>
          <p:cNvSpPr txBox="1"/>
          <p:nvPr/>
        </p:nvSpPr>
        <p:spPr>
          <a:xfrm>
            <a:off x="3820312" y="212968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B5F28AF-861F-F04D-8EF4-1FE9E6C83839}"/>
              </a:ext>
            </a:extLst>
          </p:cNvPr>
          <p:cNvSpPr txBox="1"/>
          <p:nvPr/>
        </p:nvSpPr>
        <p:spPr>
          <a:xfrm>
            <a:off x="3820312" y="263399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866A3DA-B533-034B-8BFE-590BCD13DD34}"/>
              </a:ext>
            </a:extLst>
          </p:cNvPr>
          <p:cNvSpPr txBox="1"/>
          <p:nvPr/>
        </p:nvSpPr>
        <p:spPr>
          <a:xfrm>
            <a:off x="3820312" y="637408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B5B10D-C119-DA49-AE67-AEB37E6FDC59}"/>
              </a:ext>
            </a:extLst>
          </p:cNvPr>
          <p:cNvSpPr txBox="1"/>
          <p:nvPr/>
        </p:nvSpPr>
        <p:spPr>
          <a:xfrm>
            <a:off x="3835473" y="592582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B409AC6-C126-2A44-B4B7-6BBA7A80AF75}"/>
              </a:ext>
            </a:extLst>
          </p:cNvPr>
          <p:cNvSpPr txBox="1"/>
          <p:nvPr/>
        </p:nvSpPr>
        <p:spPr>
          <a:xfrm>
            <a:off x="4657538" y="123760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62DB9D6-BC81-7C41-99CD-710B79F42390}"/>
              </a:ext>
            </a:extLst>
          </p:cNvPr>
          <p:cNvSpPr txBox="1"/>
          <p:nvPr/>
        </p:nvSpPr>
        <p:spPr>
          <a:xfrm>
            <a:off x="4657538" y="16756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9823DC3-EB84-FF48-9D1A-CCB542B834B6}"/>
              </a:ext>
            </a:extLst>
          </p:cNvPr>
          <p:cNvSpPr txBox="1"/>
          <p:nvPr/>
        </p:nvSpPr>
        <p:spPr>
          <a:xfrm>
            <a:off x="4657538" y="213156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41B53AE-8605-E149-A410-4529E66A6DFC}"/>
              </a:ext>
            </a:extLst>
          </p:cNvPr>
          <p:cNvSpPr txBox="1"/>
          <p:nvPr/>
        </p:nvSpPr>
        <p:spPr>
          <a:xfrm>
            <a:off x="4626427" y="308478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22AA779-5523-D14E-AE6A-36710673B3AF}"/>
              </a:ext>
            </a:extLst>
          </p:cNvPr>
          <p:cNvSpPr txBox="1"/>
          <p:nvPr/>
        </p:nvSpPr>
        <p:spPr>
          <a:xfrm>
            <a:off x="4650311" y="400910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C50ED9D-2DFB-8A45-B709-CF40C38C8B4C}"/>
              </a:ext>
            </a:extLst>
          </p:cNvPr>
          <p:cNvSpPr txBox="1"/>
          <p:nvPr/>
        </p:nvSpPr>
        <p:spPr>
          <a:xfrm>
            <a:off x="4638629" y="451612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ED15ED0-A99A-5E40-8BCE-9A7E749A0EA4}"/>
              </a:ext>
            </a:extLst>
          </p:cNvPr>
          <p:cNvSpPr txBox="1"/>
          <p:nvPr/>
        </p:nvSpPr>
        <p:spPr>
          <a:xfrm>
            <a:off x="4662610" y="497936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836B155-C4C2-CA46-B77E-503B143FDCFF}"/>
              </a:ext>
            </a:extLst>
          </p:cNvPr>
          <p:cNvSpPr txBox="1"/>
          <p:nvPr/>
        </p:nvSpPr>
        <p:spPr>
          <a:xfrm>
            <a:off x="4657538" y="543975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EE8AB10-4968-C048-841D-F9EAD462F4D7}"/>
              </a:ext>
            </a:extLst>
          </p:cNvPr>
          <p:cNvSpPr txBox="1"/>
          <p:nvPr/>
        </p:nvSpPr>
        <p:spPr>
          <a:xfrm>
            <a:off x="4668185" y="63614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C098159-0B8A-6243-8441-959D0FF17C6E}"/>
              </a:ext>
            </a:extLst>
          </p:cNvPr>
          <p:cNvSpPr txBox="1"/>
          <p:nvPr/>
        </p:nvSpPr>
        <p:spPr>
          <a:xfrm>
            <a:off x="5538498" y="120584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14B51AE-AA34-D24B-90AF-12AD8A1D61C1}"/>
              </a:ext>
            </a:extLst>
          </p:cNvPr>
          <p:cNvSpPr txBox="1"/>
          <p:nvPr/>
        </p:nvSpPr>
        <p:spPr>
          <a:xfrm>
            <a:off x="5538498" y="164392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06C646A-FB4C-2E44-84AA-CF3ED7977097}"/>
              </a:ext>
            </a:extLst>
          </p:cNvPr>
          <p:cNvSpPr txBox="1"/>
          <p:nvPr/>
        </p:nvSpPr>
        <p:spPr>
          <a:xfrm>
            <a:off x="5538498" y="209980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51AC9F4-4935-EC48-9A7D-C01CFB50B729}"/>
              </a:ext>
            </a:extLst>
          </p:cNvPr>
          <p:cNvSpPr txBox="1"/>
          <p:nvPr/>
        </p:nvSpPr>
        <p:spPr>
          <a:xfrm>
            <a:off x="5538498" y="260411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CF8ABA7-18BE-E34D-B0F0-6DC62DCA6517}"/>
              </a:ext>
            </a:extLst>
          </p:cNvPr>
          <p:cNvSpPr txBox="1"/>
          <p:nvPr/>
        </p:nvSpPr>
        <p:spPr>
          <a:xfrm>
            <a:off x="5563046" y="35573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C8AC19F-B2FD-CE46-922E-874FA6E7200F}"/>
              </a:ext>
            </a:extLst>
          </p:cNvPr>
          <p:cNvSpPr txBox="1"/>
          <p:nvPr/>
        </p:nvSpPr>
        <p:spPr>
          <a:xfrm>
            <a:off x="5573693" y="63868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FAA37DB-3AD0-504E-903D-D6D25D62D962}"/>
              </a:ext>
            </a:extLst>
          </p:cNvPr>
          <p:cNvSpPr txBox="1"/>
          <p:nvPr/>
        </p:nvSpPr>
        <p:spPr>
          <a:xfrm>
            <a:off x="7596115" y="170252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976507E-0DA2-A946-A368-5E4D362F4559}"/>
              </a:ext>
            </a:extLst>
          </p:cNvPr>
          <p:cNvSpPr txBox="1"/>
          <p:nvPr/>
        </p:nvSpPr>
        <p:spPr>
          <a:xfrm>
            <a:off x="7596115" y="215840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A6F1399-4B67-E340-BF93-4ACCED09DD12}"/>
              </a:ext>
            </a:extLst>
          </p:cNvPr>
          <p:cNvSpPr txBox="1"/>
          <p:nvPr/>
        </p:nvSpPr>
        <p:spPr>
          <a:xfrm>
            <a:off x="7565004" y="311162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A8690A5-1925-7B4E-BF3D-7BE70C016711}"/>
              </a:ext>
            </a:extLst>
          </p:cNvPr>
          <p:cNvSpPr txBox="1"/>
          <p:nvPr/>
        </p:nvSpPr>
        <p:spPr>
          <a:xfrm>
            <a:off x="7577206" y="454296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CD75F94-1ED7-A546-92F9-3E1CC810D1FA}"/>
              </a:ext>
            </a:extLst>
          </p:cNvPr>
          <p:cNvSpPr txBox="1"/>
          <p:nvPr/>
        </p:nvSpPr>
        <p:spPr>
          <a:xfrm>
            <a:off x="7601187" y="500620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6B8ED7F-C11F-A64D-8832-C4EE6EE674EA}"/>
              </a:ext>
            </a:extLst>
          </p:cNvPr>
          <p:cNvSpPr txBox="1"/>
          <p:nvPr/>
        </p:nvSpPr>
        <p:spPr>
          <a:xfrm>
            <a:off x="7596115" y="546659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800DFA6-DA90-A04F-B665-1EB9D0B00F73}"/>
              </a:ext>
            </a:extLst>
          </p:cNvPr>
          <p:cNvSpPr txBox="1"/>
          <p:nvPr/>
        </p:nvSpPr>
        <p:spPr>
          <a:xfrm>
            <a:off x="7580124" y="405642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0399303-BEA4-B74A-AA42-461B269F5B30}"/>
              </a:ext>
            </a:extLst>
          </p:cNvPr>
          <p:cNvSpPr txBox="1"/>
          <p:nvPr/>
        </p:nvSpPr>
        <p:spPr>
          <a:xfrm>
            <a:off x="7549809" y="266432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A0D1829-D6C0-6147-90D3-1B8418BA35B4}"/>
              </a:ext>
            </a:extLst>
          </p:cNvPr>
          <p:cNvSpPr txBox="1"/>
          <p:nvPr/>
        </p:nvSpPr>
        <p:spPr>
          <a:xfrm>
            <a:off x="7552550" y="360202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9A46182-0838-294C-B392-C2F44A649858}"/>
              </a:ext>
            </a:extLst>
          </p:cNvPr>
          <p:cNvSpPr txBox="1"/>
          <p:nvPr/>
        </p:nvSpPr>
        <p:spPr>
          <a:xfrm>
            <a:off x="7588951" y="596632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2514FA9-4FD0-DE41-A9D8-95E8144D7BBA}"/>
              </a:ext>
            </a:extLst>
          </p:cNvPr>
          <p:cNvSpPr txBox="1"/>
          <p:nvPr/>
        </p:nvSpPr>
        <p:spPr>
          <a:xfrm>
            <a:off x="7567100" y="121338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4E0BEE7-B301-B347-B4F9-BD6B65A5F8A2}"/>
              </a:ext>
            </a:extLst>
          </p:cNvPr>
          <p:cNvCxnSpPr/>
          <p:nvPr/>
        </p:nvCxnSpPr>
        <p:spPr>
          <a:xfrm>
            <a:off x="8336761" y="1213385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E956770-5BC8-124A-BC25-2CA5934FC0A6}"/>
              </a:ext>
            </a:extLst>
          </p:cNvPr>
          <p:cNvCxnSpPr/>
          <p:nvPr/>
        </p:nvCxnSpPr>
        <p:spPr>
          <a:xfrm>
            <a:off x="9185274" y="1240055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343B671-35BE-1D49-959D-C14071185E9C}"/>
              </a:ext>
            </a:extLst>
          </p:cNvPr>
          <p:cNvGrpSpPr/>
          <p:nvPr/>
        </p:nvGrpSpPr>
        <p:grpSpPr>
          <a:xfrm>
            <a:off x="8466697" y="1207566"/>
            <a:ext cx="664089" cy="5689742"/>
            <a:chOff x="8466697" y="1207566"/>
            <a:chExt cx="664089" cy="5689742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B55223C-2F4F-8043-A692-DB0390A35D0F}"/>
                </a:ext>
              </a:extLst>
            </p:cNvPr>
            <p:cNvSpPr txBox="1"/>
            <p:nvPr/>
          </p:nvSpPr>
          <p:spPr>
            <a:xfrm>
              <a:off x="8513003" y="1696706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E30F6AF-A6EA-3048-A55A-DE74EC60E7CA}"/>
                </a:ext>
              </a:extLst>
            </p:cNvPr>
            <p:cNvSpPr txBox="1"/>
            <p:nvPr/>
          </p:nvSpPr>
          <p:spPr>
            <a:xfrm>
              <a:off x="8513003" y="215259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2F4123B-76D6-D748-AE54-80F3140A49A9}"/>
                </a:ext>
              </a:extLst>
            </p:cNvPr>
            <p:cNvSpPr txBox="1"/>
            <p:nvPr/>
          </p:nvSpPr>
          <p:spPr>
            <a:xfrm>
              <a:off x="8481892" y="310581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90A7E03-E335-2344-8A9F-923FEBAA49FC}"/>
                </a:ext>
              </a:extLst>
            </p:cNvPr>
            <p:cNvSpPr txBox="1"/>
            <p:nvPr/>
          </p:nvSpPr>
          <p:spPr>
            <a:xfrm>
              <a:off x="8494094" y="453714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5E65AA4-873B-B648-96C8-9F43C0F25252}"/>
                </a:ext>
              </a:extLst>
            </p:cNvPr>
            <p:cNvSpPr txBox="1"/>
            <p:nvPr/>
          </p:nvSpPr>
          <p:spPr>
            <a:xfrm>
              <a:off x="8518075" y="5000392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422BE47-A619-8342-8F12-00E91B624513}"/>
                </a:ext>
              </a:extLst>
            </p:cNvPr>
            <p:cNvSpPr txBox="1"/>
            <p:nvPr/>
          </p:nvSpPr>
          <p:spPr>
            <a:xfrm>
              <a:off x="8513003" y="546077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1B33622-EB53-954B-B17E-376B96C94E3B}"/>
                </a:ext>
              </a:extLst>
            </p:cNvPr>
            <p:cNvSpPr txBox="1"/>
            <p:nvPr/>
          </p:nvSpPr>
          <p:spPr>
            <a:xfrm>
              <a:off x="8497012" y="4050608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0D7F4A3-7482-2943-9385-C19215253611}"/>
                </a:ext>
              </a:extLst>
            </p:cNvPr>
            <p:cNvSpPr txBox="1"/>
            <p:nvPr/>
          </p:nvSpPr>
          <p:spPr>
            <a:xfrm>
              <a:off x="8466697" y="2658513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66B246C-699D-AD44-9C20-75E0EADC8EB3}"/>
                </a:ext>
              </a:extLst>
            </p:cNvPr>
            <p:cNvSpPr txBox="1"/>
            <p:nvPr/>
          </p:nvSpPr>
          <p:spPr>
            <a:xfrm>
              <a:off x="8469438" y="3596205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9B33732-5E2F-B143-B907-21F9AE32B8BC}"/>
                </a:ext>
              </a:extLst>
            </p:cNvPr>
            <p:cNvSpPr txBox="1"/>
            <p:nvPr/>
          </p:nvSpPr>
          <p:spPr>
            <a:xfrm>
              <a:off x="8505839" y="5960513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BB81BEC-BB83-5245-A435-44D4A76BBB1F}"/>
                </a:ext>
              </a:extLst>
            </p:cNvPr>
            <p:cNvSpPr txBox="1"/>
            <p:nvPr/>
          </p:nvSpPr>
          <p:spPr>
            <a:xfrm>
              <a:off x="8483988" y="1207566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4F735D9-E7F7-FA41-89B2-0E211A9612A4}"/>
                </a:ext>
              </a:extLst>
            </p:cNvPr>
            <p:cNvSpPr txBox="1"/>
            <p:nvPr/>
          </p:nvSpPr>
          <p:spPr>
            <a:xfrm>
              <a:off x="8521186" y="6374088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04274FF-2B17-C94E-B8E7-E504A291D8F1}"/>
              </a:ext>
            </a:extLst>
          </p:cNvPr>
          <p:cNvGrpSpPr/>
          <p:nvPr/>
        </p:nvGrpSpPr>
        <p:grpSpPr>
          <a:xfrm>
            <a:off x="6591577" y="1168258"/>
            <a:ext cx="664089" cy="5689742"/>
            <a:chOff x="8466697" y="1207566"/>
            <a:chExt cx="664089" cy="5689742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E6C28EB1-8041-4E4B-BFAB-B67260A5425E}"/>
                </a:ext>
              </a:extLst>
            </p:cNvPr>
            <p:cNvSpPr txBox="1"/>
            <p:nvPr/>
          </p:nvSpPr>
          <p:spPr>
            <a:xfrm>
              <a:off x="8513003" y="1696706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24CB820-1524-5F42-9B20-D464AA1CBCEF}"/>
                </a:ext>
              </a:extLst>
            </p:cNvPr>
            <p:cNvSpPr txBox="1"/>
            <p:nvPr/>
          </p:nvSpPr>
          <p:spPr>
            <a:xfrm>
              <a:off x="8513003" y="215259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27F0369-E3C7-0144-92CB-DC6CB2B22E29}"/>
                </a:ext>
              </a:extLst>
            </p:cNvPr>
            <p:cNvSpPr txBox="1"/>
            <p:nvPr/>
          </p:nvSpPr>
          <p:spPr>
            <a:xfrm>
              <a:off x="8481892" y="310581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A5A9CD57-CFA1-0443-95A0-0CD42A973667}"/>
                </a:ext>
              </a:extLst>
            </p:cNvPr>
            <p:cNvSpPr txBox="1"/>
            <p:nvPr/>
          </p:nvSpPr>
          <p:spPr>
            <a:xfrm>
              <a:off x="8494094" y="453714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F7894FF-938B-9142-AF30-7A324B217BCF}"/>
                </a:ext>
              </a:extLst>
            </p:cNvPr>
            <p:cNvSpPr txBox="1"/>
            <p:nvPr/>
          </p:nvSpPr>
          <p:spPr>
            <a:xfrm>
              <a:off x="8518075" y="5000392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ED068F1-82E3-814C-99AC-AE57CC41DD6D}"/>
                </a:ext>
              </a:extLst>
            </p:cNvPr>
            <p:cNvSpPr txBox="1"/>
            <p:nvPr/>
          </p:nvSpPr>
          <p:spPr>
            <a:xfrm>
              <a:off x="8513003" y="546077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72035FAC-E170-3340-83FD-A623115F5A29}"/>
                </a:ext>
              </a:extLst>
            </p:cNvPr>
            <p:cNvSpPr txBox="1"/>
            <p:nvPr/>
          </p:nvSpPr>
          <p:spPr>
            <a:xfrm>
              <a:off x="8466697" y="2658513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3876BFE-459A-934D-A8AE-5332FA1A7899}"/>
                </a:ext>
              </a:extLst>
            </p:cNvPr>
            <p:cNvSpPr txBox="1"/>
            <p:nvPr/>
          </p:nvSpPr>
          <p:spPr>
            <a:xfrm>
              <a:off x="8469438" y="3596205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8190C5E8-710C-AB41-8F2F-749874CC9797}"/>
                </a:ext>
              </a:extLst>
            </p:cNvPr>
            <p:cNvSpPr txBox="1"/>
            <p:nvPr/>
          </p:nvSpPr>
          <p:spPr>
            <a:xfrm>
              <a:off x="8505839" y="5960513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0D28BFDF-25C5-5A44-87DC-FFC39FEEF407}"/>
                </a:ext>
              </a:extLst>
            </p:cNvPr>
            <p:cNvSpPr txBox="1"/>
            <p:nvPr/>
          </p:nvSpPr>
          <p:spPr>
            <a:xfrm>
              <a:off x="8483988" y="1207566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1141F39-E530-9C4A-866F-D68FD9679514}"/>
                </a:ext>
              </a:extLst>
            </p:cNvPr>
            <p:cNvSpPr txBox="1"/>
            <p:nvPr/>
          </p:nvSpPr>
          <p:spPr>
            <a:xfrm>
              <a:off x="8521186" y="6374088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786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LS00938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1577913" y="970569"/>
            <a:ext cx="5738780" cy="4864512"/>
          </a:xfrm>
          <a:prstGeom prst="rect">
            <a:avLst/>
          </a:prstGeom>
        </p:spPr>
      </p:pic>
      <p:sp>
        <p:nvSpPr>
          <p:cNvPr id="17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Co-Requisite Models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286000"/>
            <a:ext cx="405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Co-Requisite Models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5A67B9-CE1D-FA44-8E2A-791844E24667}"/>
              </a:ext>
            </a:extLst>
          </p:cNvPr>
          <p:cNvGrpSpPr/>
          <p:nvPr/>
        </p:nvGrpSpPr>
        <p:grpSpPr>
          <a:xfrm>
            <a:off x="7350297" y="4181808"/>
            <a:ext cx="1017803" cy="1139301"/>
            <a:chOff x="7407447" y="3644598"/>
            <a:chExt cx="1017803" cy="1139301"/>
          </a:xfrm>
        </p:grpSpPr>
        <p:grpSp>
          <p:nvGrpSpPr>
            <p:cNvPr id="5" name="Group 4"/>
            <p:cNvGrpSpPr/>
            <p:nvPr/>
          </p:nvGrpSpPr>
          <p:grpSpPr>
            <a:xfrm>
              <a:off x="7440554" y="3644598"/>
              <a:ext cx="984696" cy="564298"/>
              <a:chOff x="6189766" y="4800600"/>
              <a:chExt cx="984696" cy="564298"/>
            </a:xfrm>
          </p:grpSpPr>
          <p:pic>
            <p:nvPicPr>
              <p:cNvPr id="21" name="Picture 20" descr="ALP Logo Triangles1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9766" y="5033156"/>
                <a:ext cx="984696" cy="331742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6306876" y="4800600"/>
                <a:ext cx="7312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1 hour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407447" y="4208896"/>
              <a:ext cx="984696" cy="575003"/>
              <a:chOff x="7183001" y="4800600"/>
              <a:chExt cx="984696" cy="575003"/>
            </a:xfrm>
          </p:grpSpPr>
          <p:pic>
            <p:nvPicPr>
              <p:cNvPr id="22" name="Picture 21" descr="ALP Logo Triangles1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3001" y="5043861"/>
                <a:ext cx="984696" cy="331742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7259001" y="4800600"/>
                <a:ext cx="8079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2 hours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6563393" y="4504297"/>
            <a:ext cx="848513" cy="787905"/>
            <a:chOff x="6629400" y="4800600"/>
            <a:chExt cx="1066800" cy="990600"/>
          </a:xfrm>
        </p:grpSpPr>
        <p:sp>
          <p:nvSpPr>
            <p:cNvPr id="26" name="Isosceles Triangle 9"/>
            <p:cNvSpPr/>
            <p:nvPr/>
          </p:nvSpPr>
          <p:spPr>
            <a:xfrm>
              <a:off x="6629400" y="4800600"/>
              <a:ext cx="1066800" cy="9906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18988" y="5044501"/>
              <a:ext cx="893193" cy="69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/>
                <a:t>Tri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dirty="0"/>
                <a:t>Angle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5381725" y="4903204"/>
            <a:ext cx="1142693" cy="373626"/>
          </a:xfrm>
          <a:prstGeom prst="rect">
            <a:avLst/>
          </a:prstGeom>
          <a:solidFill>
            <a:srgbClr val="6FAC27"/>
          </a:solidFill>
          <a:ln w="38100" cmpd="sng">
            <a:solidFill>
              <a:srgbClr val="6FAC2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ALP Two Instructors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609708" y="4898251"/>
            <a:ext cx="760599" cy="373626"/>
          </a:xfrm>
          <a:prstGeom prst="rect">
            <a:avLst/>
          </a:prstGeom>
          <a:solidFill>
            <a:srgbClr val="FFC000"/>
          </a:solidFill>
          <a:ln w="38100" cmpd="sng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Studio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15808" y="4898250"/>
            <a:ext cx="982482" cy="373626"/>
          </a:xfrm>
          <a:prstGeom prst="rect">
            <a:avLst/>
          </a:prstGeom>
          <a:solidFill>
            <a:srgbClr val="8164B0"/>
          </a:solidFill>
          <a:ln w="38100" cmpd="sng">
            <a:solidFill>
              <a:srgbClr val="8164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FastTrack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Model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874741" y="4877239"/>
            <a:ext cx="762000" cy="424976"/>
          </a:xfrm>
          <a:prstGeom prst="rect">
            <a:avLst/>
          </a:prstGeom>
          <a:solidFill>
            <a:srgbClr val="0000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Tech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Model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641009" y="4877239"/>
            <a:ext cx="943588" cy="424976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Tutoring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2739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9100" y="6471847"/>
            <a:ext cx="35890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>
              <a:spcAft>
                <a:spcPts val="1100"/>
              </a:spcAf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Scalable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"/>
            <a:ext cx="9144000" cy="72355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-59512" y="82275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Critical Features of a Co-</a:t>
            </a:r>
            <a:r>
              <a:rPr lang="en-US" sz="3200" dirty="0" err="1">
                <a:cs typeface="Arial" charset="0"/>
                <a:sym typeface="Arial" charset="0"/>
              </a:rPr>
              <a:t>Req</a:t>
            </a:r>
            <a:r>
              <a:rPr lang="en-US" sz="3200" dirty="0">
                <a:cs typeface="Arial" charset="0"/>
                <a:sym typeface="Arial" charset="0"/>
              </a:rPr>
              <a:t> Model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FD06DB-2174-DD43-A6E4-5753210808B9}"/>
              </a:ext>
            </a:extLst>
          </p:cNvPr>
          <p:cNvGrpSpPr/>
          <p:nvPr/>
        </p:nvGrpSpPr>
        <p:grpSpPr>
          <a:xfrm>
            <a:off x="7419873" y="433785"/>
            <a:ext cx="848513" cy="787905"/>
            <a:chOff x="6629400" y="4800600"/>
            <a:chExt cx="1066800" cy="990600"/>
          </a:xfrm>
        </p:grpSpPr>
        <p:sp>
          <p:nvSpPr>
            <p:cNvPr id="18" name="Isosceles Triangle 9">
              <a:extLst>
                <a:ext uri="{FF2B5EF4-FFF2-40B4-BE49-F238E27FC236}">
                  <a16:creationId xmlns:a16="http://schemas.microsoft.com/office/drawing/2014/main" id="{D76B1729-3787-6744-96D9-F524E435C869}"/>
                </a:ext>
              </a:extLst>
            </p:cNvPr>
            <p:cNvSpPr/>
            <p:nvPr/>
          </p:nvSpPr>
          <p:spPr>
            <a:xfrm>
              <a:off x="6629400" y="4800600"/>
              <a:ext cx="1066800" cy="9906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0DD851-DF7C-624B-95DC-5CEB70AB4BA5}"/>
                </a:ext>
              </a:extLst>
            </p:cNvPr>
            <p:cNvSpPr txBox="1"/>
            <p:nvPr/>
          </p:nvSpPr>
          <p:spPr>
            <a:xfrm>
              <a:off x="6718988" y="5044501"/>
              <a:ext cx="893193" cy="69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/>
                <a:t>Tri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dirty="0"/>
                <a:t>Angle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DE83185-66CB-E24A-BFE7-CA9DBBC9081D}"/>
              </a:ext>
            </a:extLst>
          </p:cNvPr>
          <p:cNvSpPr/>
          <p:nvPr/>
        </p:nvSpPr>
        <p:spPr>
          <a:xfrm>
            <a:off x="6247438" y="786865"/>
            <a:ext cx="1142693" cy="434825"/>
          </a:xfrm>
          <a:prstGeom prst="rect">
            <a:avLst/>
          </a:prstGeom>
          <a:solidFill>
            <a:srgbClr val="6FAC27"/>
          </a:solidFill>
          <a:ln w="38100" cmpd="sng">
            <a:solidFill>
              <a:srgbClr val="6FAC2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ALP Two Instructors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29A7EC-6F8A-EA4F-8C58-AEB43690AEC0}"/>
              </a:ext>
            </a:extLst>
          </p:cNvPr>
          <p:cNvSpPr/>
          <p:nvPr/>
        </p:nvSpPr>
        <p:spPr>
          <a:xfrm>
            <a:off x="5457097" y="781526"/>
            <a:ext cx="760599" cy="419840"/>
          </a:xfrm>
          <a:prstGeom prst="rect">
            <a:avLst/>
          </a:prstGeom>
          <a:solidFill>
            <a:srgbClr val="FFC000"/>
          </a:solidFill>
          <a:ln w="38100" cmpd="sng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Studio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990055-86E5-CD4E-9B1D-363FBF445A77}"/>
              </a:ext>
            </a:extLst>
          </p:cNvPr>
          <p:cNvSpPr/>
          <p:nvPr/>
        </p:nvSpPr>
        <p:spPr>
          <a:xfrm>
            <a:off x="4427522" y="781498"/>
            <a:ext cx="990600" cy="419868"/>
          </a:xfrm>
          <a:prstGeom prst="rect">
            <a:avLst/>
          </a:prstGeom>
          <a:solidFill>
            <a:srgbClr val="8164B0"/>
          </a:solidFill>
          <a:ln w="38100" cmpd="sng">
            <a:solidFill>
              <a:srgbClr val="8164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FastTrack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53B3EA-7DBE-0F44-BE43-CB7D638C19FF}"/>
              </a:ext>
            </a:extLst>
          </p:cNvPr>
          <p:cNvSpPr/>
          <p:nvPr/>
        </p:nvSpPr>
        <p:spPr>
          <a:xfrm>
            <a:off x="3107141" y="779552"/>
            <a:ext cx="584750" cy="424976"/>
          </a:xfrm>
          <a:prstGeom prst="rect">
            <a:avLst/>
          </a:prstGeom>
          <a:solidFill>
            <a:srgbClr val="0000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Tech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721666-6B1F-E042-BD0B-3AEA9B4778D1}"/>
              </a:ext>
            </a:extLst>
          </p:cNvPr>
          <p:cNvSpPr/>
          <p:nvPr/>
        </p:nvSpPr>
        <p:spPr>
          <a:xfrm>
            <a:off x="3736724" y="756965"/>
            <a:ext cx="660949" cy="424976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Tutor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C72C068-5CA3-BD45-ACA7-9FAE61D7268E}"/>
              </a:ext>
            </a:extLst>
          </p:cNvPr>
          <p:cNvCxnSpPr/>
          <p:nvPr/>
        </p:nvCxnSpPr>
        <p:spPr>
          <a:xfrm>
            <a:off x="3760" y="16891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0D99A42-37D4-DF40-A3D4-4239A990F593}"/>
              </a:ext>
            </a:extLst>
          </p:cNvPr>
          <p:cNvCxnSpPr/>
          <p:nvPr/>
        </p:nvCxnSpPr>
        <p:spPr>
          <a:xfrm>
            <a:off x="0" y="2159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4A6654-6E61-FC44-830A-EA6FAB95FD62}"/>
              </a:ext>
            </a:extLst>
          </p:cNvPr>
          <p:cNvCxnSpPr/>
          <p:nvPr/>
        </p:nvCxnSpPr>
        <p:spPr>
          <a:xfrm>
            <a:off x="0" y="26289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9FD012-2F54-E942-BF2D-05E6B4B9AED0}"/>
              </a:ext>
            </a:extLst>
          </p:cNvPr>
          <p:cNvCxnSpPr/>
          <p:nvPr/>
        </p:nvCxnSpPr>
        <p:spPr>
          <a:xfrm>
            <a:off x="0" y="30988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6BA255F-BA4C-D94B-A5D2-D788F1D94E58}"/>
              </a:ext>
            </a:extLst>
          </p:cNvPr>
          <p:cNvCxnSpPr/>
          <p:nvPr/>
        </p:nvCxnSpPr>
        <p:spPr>
          <a:xfrm>
            <a:off x="0" y="35687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1229E3E-DE32-2748-AC06-DF7D14DD35CB}"/>
              </a:ext>
            </a:extLst>
          </p:cNvPr>
          <p:cNvCxnSpPr/>
          <p:nvPr/>
        </p:nvCxnSpPr>
        <p:spPr>
          <a:xfrm>
            <a:off x="0" y="49784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9627E2D-179C-094B-A074-83C22BB6A8C5}"/>
              </a:ext>
            </a:extLst>
          </p:cNvPr>
          <p:cNvCxnSpPr/>
          <p:nvPr/>
        </p:nvCxnSpPr>
        <p:spPr>
          <a:xfrm>
            <a:off x="0" y="4038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53B94EF-018A-774C-B4FA-8C844B1739C8}"/>
              </a:ext>
            </a:extLst>
          </p:cNvPr>
          <p:cNvCxnSpPr/>
          <p:nvPr/>
        </p:nvCxnSpPr>
        <p:spPr>
          <a:xfrm>
            <a:off x="0" y="45085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ED8B5D1-C59A-BC44-921B-850C2F287C30}"/>
              </a:ext>
            </a:extLst>
          </p:cNvPr>
          <p:cNvCxnSpPr/>
          <p:nvPr/>
        </p:nvCxnSpPr>
        <p:spPr>
          <a:xfrm>
            <a:off x="0" y="54483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8ED2FA9-9EC2-C34B-85A4-57179A34DB7C}"/>
              </a:ext>
            </a:extLst>
          </p:cNvPr>
          <p:cNvCxnSpPr/>
          <p:nvPr/>
        </p:nvCxnSpPr>
        <p:spPr>
          <a:xfrm>
            <a:off x="0" y="5918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216F44A-BDAD-EB4C-8A41-00F478F50A31}"/>
              </a:ext>
            </a:extLst>
          </p:cNvPr>
          <p:cNvCxnSpPr/>
          <p:nvPr/>
        </p:nvCxnSpPr>
        <p:spPr>
          <a:xfrm>
            <a:off x="-11430" y="63881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CC83687-C5C3-F545-8A7B-CE823FF7B938}"/>
              </a:ext>
            </a:extLst>
          </p:cNvPr>
          <p:cNvSpPr txBox="1"/>
          <p:nvPr/>
        </p:nvSpPr>
        <p:spPr>
          <a:xfrm>
            <a:off x="-19100" y="1269741"/>
            <a:ext cx="3467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Students in credit-level course.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10804E6-B342-7041-84A0-543E34C593C0}"/>
              </a:ext>
            </a:extLst>
          </p:cNvPr>
          <p:cNvSpPr txBox="1"/>
          <p:nvPr/>
        </p:nvSpPr>
        <p:spPr>
          <a:xfrm>
            <a:off x="-19100" y="1742660"/>
            <a:ext cx="463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>
              <a:spcAft>
                <a:spcPts val="1100"/>
              </a:spcAf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Students supported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49606F6-7733-3C49-B53B-428B07A2CC00}"/>
              </a:ext>
            </a:extLst>
          </p:cNvPr>
          <p:cNvSpPr txBox="1"/>
          <p:nvPr/>
        </p:nvSpPr>
        <p:spPr>
          <a:xfrm>
            <a:off x="-19100" y="2215579"/>
            <a:ext cx="375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Attrition points are reduced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0FA5E8-1F8F-AF4B-947E-177F29065867}"/>
              </a:ext>
            </a:extLst>
          </p:cNvPr>
          <p:cNvSpPr txBox="1"/>
          <p:nvPr/>
        </p:nvSpPr>
        <p:spPr>
          <a:xfrm>
            <a:off x="-19100" y="2688498"/>
            <a:ext cx="3143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Dev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stdts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in class w strong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stdts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76259C-8520-3A44-B00F-7E9B8DC0520E}"/>
              </a:ext>
            </a:extLst>
          </p:cNvPr>
          <p:cNvSpPr txBox="1"/>
          <p:nvPr/>
        </p:nvSpPr>
        <p:spPr>
          <a:xfrm>
            <a:off x="-19100" y="3161417"/>
            <a:ext cx="3398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Dev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stdts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in a cohort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8BA782-C20D-6140-B783-4969641872EB}"/>
              </a:ext>
            </a:extLst>
          </p:cNvPr>
          <p:cNvSpPr txBox="1"/>
          <p:nvPr/>
        </p:nvSpPr>
        <p:spPr>
          <a:xfrm>
            <a:off x="-19100" y="3634336"/>
            <a:ext cx="329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Class size small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18786F-0DB7-7841-B01C-4564015BF57E}"/>
              </a:ext>
            </a:extLst>
          </p:cNvPr>
          <p:cNvSpPr txBox="1"/>
          <p:nvPr/>
        </p:nvSpPr>
        <p:spPr>
          <a:xfrm>
            <a:off x="-19100" y="4107255"/>
            <a:ext cx="4119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Two courses coordinated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CFEB8D-64B2-DA44-89BB-560C7DDC09C1}"/>
              </a:ext>
            </a:extLst>
          </p:cNvPr>
          <p:cNvSpPr txBox="1"/>
          <p:nvPr/>
        </p:nvSpPr>
        <p:spPr>
          <a:xfrm>
            <a:off x="-19100" y="4580174"/>
            <a:ext cx="453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Pedagogy designed for co-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req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DE56F1-29F6-134E-A45B-0D177CCD420B}"/>
              </a:ext>
            </a:extLst>
          </p:cNvPr>
          <p:cNvSpPr txBox="1"/>
          <p:nvPr/>
        </p:nvSpPr>
        <p:spPr>
          <a:xfrm>
            <a:off x="-19100" y="5053093"/>
            <a:ext cx="4737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Reading and writing integrated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34B130E-A639-774D-8173-E7E36F91AF0E}"/>
              </a:ext>
            </a:extLst>
          </p:cNvPr>
          <p:cNvSpPr txBox="1"/>
          <p:nvPr/>
        </p:nvSpPr>
        <p:spPr>
          <a:xfrm>
            <a:off x="-19100" y="5526012"/>
            <a:ext cx="463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Non-cognitive issues addressed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F52C59-15F1-A946-9A83-08619EF607BE}"/>
              </a:ext>
            </a:extLst>
          </p:cNvPr>
          <p:cNvSpPr txBox="1"/>
          <p:nvPr/>
        </p:nvSpPr>
        <p:spPr>
          <a:xfrm>
            <a:off x="-19100" y="5998931"/>
            <a:ext cx="329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Time for individual attention</a:t>
            </a:r>
            <a:endParaRPr lang="en-US" sz="1600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F86D0D4-5D75-B84F-B18E-495F097E1E60}"/>
              </a:ext>
            </a:extLst>
          </p:cNvPr>
          <p:cNvCxnSpPr/>
          <p:nvPr/>
        </p:nvCxnSpPr>
        <p:spPr>
          <a:xfrm>
            <a:off x="-29849" y="1219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87404D9-5AC8-C545-96B4-6C6B3BC65B13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C3DE363-85B2-5840-BC92-EAC9096FA41B}"/>
              </a:ext>
            </a:extLst>
          </p:cNvPr>
          <p:cNvCxnSpPr/>
          <p:nvPr/>
        </p:nvCxnSpPr>
        <p:spPr>
          <a:xfrm>
            <a:off x="3107141" y="121920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5AEAE9D-CAC7-5548-9621-5A04F7D4AB1B}"/>
              </a:ext>
            </a:extLst>
          </p:cNvPr>
          <p:cNvCxnSpPr/>
          <p:nvPr/>
        </p:nvCxnSpPr>
        <p:spPr>
          <a:xfrm>
            <a:off x="3716741" y="121158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9E492E8-3F68-BC48-A58D-6BA087F1CFDF}"/>
              </a:ext>
            </a:extLst>
          </p:cNvPr>
          <p:cNvCxnSpPr/>
          <p:nvPr/>
        </p:nvCxnSpPr>
        <p:spPr>
          <a:xfrm>
            <a:off x="4410463" y="1201366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C102380-755F-EF42-9EDC-145F04BA8FA0}"/>
              </a:ext>
            </a:extLst>
          </p:cNvPr>
          <p:cNvCxnSpPr/>
          <p:nvPr/>
        </p:nvCxnSpPr>
        <p:spPr>
          <a:xfrm>
            <a:off x="5420415" y="121920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4A09375-DDC6-F942-81B2-BD7617F8F6CF}"/>
              </a:ext>
            </a:extLst>
          </p:cNvPr>
          <p:cNvCxnSpPr/>
          <p:nvPr/>
        </p:nvCxnSpPr>
        <p:spPr>
          <a:xfrm>
            <a:off x="6235755" y="120015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3C98414-D333-874F-A1D7-1BA070E78710}"/>
              </a:ext>
            </a:extLst>
          </p:cNvPr>
          <p:cNvCxnSpPr/>
          <p:nvPr/>
        </p:nvCxnSpPr>
        <p:spPr>
          <a:xfrm>
            <a:off x="7419873" y="121920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B53EBB1B-7171-254D-A29C-82D6984EDA33}"/>
              </a:ext>
            </a:extLst>
          </p:cNvPr>
          <p:cNvSpPr txBox="1"/>
          <p:nvPr/>
        </p:nvSpPr>
        <p:spPr>
          <a:xfrm>
            <a:off x="3179268" y="124847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1350EEB-69FD-AA43-A4B8-3A34C0240780}"/>
              </a:ext>
            </a:extLst>
          </p:cNvPr>
          <p:cNvSpPr txBox="1"/>
          <p:nvPr/>
        </p:nvSpPr>
        <p:spPr>
          <a:xfrm>
            <a:off x="3179268" y="168654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B96786C-AD44-5B43-9CAB-F445A7192785}"/>
              </a:ext>
            </a:extLst>
          </p:cNvPr>
          <p:cNvSpPr txBox="1"/>
          <p:nvPr/>
        </p:nvSpPr>
        <p:spPr>
          <a:xfrm>
            <a:off x="3179268" y="214242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B381BF2-D3AC-0E4A-B7C3-1AE1A9FD7175}"/>
              </a:ext>
            </a:extLst>
          </p:cNvPr>
          <p:cNvSpPr txBox="1"/>
          <p:nvPr/>
        </p:nvSpPr>
        <p:spPr>
          <a:xfrm>
            <a:off x="3179268" y="264673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F033C94-ECE4-754F-9892-A69AF6B1B12E}"/>
              </a:ext>
            </a:extLst>
          </p:cNvPr>
          <p:cNvSpPr txBox="1"/>
          <p:nvPr/>
        </p:nvSpPr>
        <p:spPr>
          <a:xfrm>
            <a:off x="3179268" y="63868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7EECB38-D203-3046-B423-1F5C059B6AE6}"/>
              </a:ext>
            </a:extLst>
          </p:cNvPr>
          <p:cNvSpPr txBox="1"/>
          <p:nvPr/>
        </p:nvSpPr>
        <p:spPr>
          <a:xfrm>
            <a:off x="3820312" y="123572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D269702-1301-B848-A692-2A64648462C1}"/>
              </a:ext>
            </a:extLst>
          </p:cNvPr>
          <p:cNvSpPr txBox="1"/>
          <p:nvPr/>
        </p:nvSpPr>
        <p:spPr>
          <a:xfrm>
            <a:off x="3820312" y="1673799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2B66FBC-7150-C547-BD29-A78D3C27ACA7}"/>
              </a:ext>
            </a:extLst>
          </p:cNvPr>
          <p:cNvSpPr txBox="1"/>
          <p:nvPr/>
        </p:nvSpPr>
        <p:spPr>
          <a:xfrm>
            <a:off x="3820312" y="212968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B5F28AF-861F-F04D-8EF4-1FE9E6C83839}"/>
              </a:ext>
            </a:extLst>
          </p:cNvPr>
          <p:cNvSpPr txBox="1"/>
          <p:nvPr/>
        </p:nvSpPr>
        <p:spPr>
          <a:xfrm>
            <a:off x="3820312" y="263399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866A3DA-B533-034B-8BFE-590BCD13DD34}"/>
              </a:ext>
            </a:extLst>
          </p:cNvPr>
          <p:cNvSpPr txBox="1"/>
          <p:nvPr/>
        </p:nvSpPr>
        <p:spPr>
          <a:xfrm>
            <a:off x="3820312" y="637408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B5B10D-C119-DA49-AE67-AEB37E6FDC59}"/>
              </a:ext>
            </a:extLst>
          </p:cNvPr>
          <p:cNvSpPr txBox="1"/>
          <p:nvPr/>
        </p:nvSpPr>
        <p:spPr>
          <a:xfrm>
            <a:off x="3835473" y="592582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B409AC6-C126-2A44-B4B7-6BBA7A80AF75}"/>
              </a:ext>
            </a:extLst>
          </p:cNvPr>
          <p:cNvSpPr txBox="1"/>
          <p:nvPr/>
        </p:nvSpPr>
        <p:spPr>
          <a:xfrm>
            <a:off x="4657538" y="123760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62DB9D6-BC81-7C41-99CD-710B79F42390}"/>
              </a:ext>
            </a:extLst>
          </p:cNvPr>
          <p:cNvSpPr txBox="1"/>
          <p:nvPr/>
        </p:nvSpPr>
        <p:spPr>
          <a:xfrm>
            <a:off x="4657538" y="16756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9823DC3-EB84-FF48-9D1A-CCB542B834B6}"/>
              </a:ext>
            </a:extLst>
          </p:cNvPr>
          <p:cNvSpPr txBox="1"/>
          <p:nvPr/>
        </p:nvSpPr>
        <p:spPr>
          <a:xfrm>
            <a:off x="4657538" y="213156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41B53AE-8605-E149-A410-4529E66A6DFC}"/>
              </a:ext>
            </a:extLst>
          </p:cNvPr>
          <p:cNvSpPr txBox="1"/>
          <p:nvPr/>
        </p:nvSpPr>
        <p:spPr>
          <a:xfrm>
            <a:off x="4626427" y="308478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22AA779-5523-D14E-AE6A-36710673B3AF}"/>
              </a:ext>
            </a:extLst>
          </p:cNvPr>
          <p:cNvSpPr txBox="1"/>
          <p:nvPr/>
        </p:nvSpPr>
        <p:spPr>
          <a:xfrm>
            <a:off x="4650311" y="400910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C50ED9D-2DFB-8A45-B709-CF40C38C8B4C}"/>
              </a:ext>
            </a:extLst>
          </p:cNvPr>
          <p:cNvSpPr txBox="1"/>
          <p:nvPr/>
        </p:nvSpPr>
        <p:spPr>
          <a:xfrm>
            <a:off x="4638629" y="451612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ED15ED0-A99A-5E40-8BCE-9A7E749A0EA4}"/>
              </a:ext>
            </a:extLst>
          </p:cNvPr>
          <p:cNvSpPr txBox="1"/>
          <p:nvPr/>
        </p:nvSpPr>
        <p:spPr>
          <a:xfrm>
            <a:off x="4662610" y="497936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836B155-C4C2-CA46-B77E-503B143FDCFF}"/>
              </a:ext>
            </a:extLst>
          </p:cNvPr>
          <p:cNvSpPr txBox="1"/>
          <p:nvPr/>
        </p:nvSpPr>
        <p:spPr>
          <a:xfrm>
            <a:off x="4657538" y="543975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EE8AB10-4968-C048-841D-F9EAD462F4D7}"/>
              </a:ext>
            </a:extLst>
          </p:cNvPr>
          <p:cNvSpPr txBox="1"/>
          <p:nvPr/>
        </p:nvSpPr>
        <p:spPr>
          <a:xfrm>
            <a:off x="4668185" y="63614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pic>
        <p:nvPicPr>
          <p:cNvPr id="75" name="Picture 74" descr="ALP Logo Triangles1.jpg">
            <a:extLst>
              <a:ext uri="{FF2B5EF4-FFF2-40B4-BE49-F238E27FC236}">
                <a16:creationId xmlns:a16="http://schemas.microsoft.com/office/drawing/2014/main" id="{A99A62B1-9B0F-0848-8766-4A8D27420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821" y="930787"/>
            <a:ext cx="984696" cy="331742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4C098159-0B8A-6243-8441-959D0FF17C6E}"/>
              </a:ext>
            </a:extLst>
          </p:cNvPr>
          <p:cNvSpPr txBox="1"/>
          <p:nvPr/>
        </p:nvSpPr>
        <p:spPr>
          <a:xfrm>
            <a:off x="5538498" y="120584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14B51AE-AA34-D24B-90AF-12AD8A1D61C1}"/>
              </a:ext>
            </a:extLst>
          </p:cNvPr>
          <p:cNvSpPr txBox="1"/>
          <p:nvPr/>
        </p:nvSpPr>
        <p:spPr>
          <a:xfrm>
            <a:off x="5538498" y="164392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06C646A-FB4C-2E44-84AA-CF3ED7977097}"/>
              </a:ext>
            </a:extLst>
          </p:cNvPr>
          <p:cNvSpPr txBox="1"/>
          <p:nvPr/>
        </p:nvSpPr>
        <p:spPr>
          <a:xfrm>
            <a:off x="5538498" y="209980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51AC9F4-4935-EC48-9A7D-C01CFB50B729}"/>
              </a:ext>
            </a:extLst>
          </p:cNvPr>
          <p:cNvSpPr txBox="1"/>
          <p:nvPr/>
        </p:nvSpPr>
        <p:spPr>
          <a:xfrm>
            <a:off x="5538498" y="260411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CF8ABA7-18BE-E34D-B0F0-6DC62DCA6517}"/>
              </a:ext>
            </a:extLst>
          </p:cNvPr>
          <p:cNvSpPr txBox="1"/>
          <p:nvPr/>
        </p:nvSpPr>
        <p:spPr>
          <a:xfrm>
            <a:off x="5563046" y="35573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C8AC19F-B2FD-CE46-922E-874FA6E7200F}"/>
              </a:ext>
            </a:extLst>
          </p:cNvPr>
          <p:cNvSpPr txBox="1"/>
          <p:nvPr/>
        </p:nvSpPr>
        <p:spPr>
          <a:xfrm>
            <a:off x="5573693" y="63868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FAA37DB-3AD0-504E-903D-D6D25D62D962}"/>
              </a:ext>
            </a:extLst>
          </p:cNvPr>
          <p:cNvSpPr txBox="1"/>
          <p:nvPr/>
        </p:nvSpPr>
        <p:spPr>
          <a:xfrm>
            <a:off x="7596115" y="170252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976507E-0DA2-A946-A368-5E4D362F4559}"/>
              </a:ext>
            </a:extLst>
          </p:cNvPr>
          <p:cNvSpPr txBox="1"/>
          <p:nvPr/>
        </p:nvSpPr>
        <p:spPr>
          <a:xfrm>
            <a:off x="7596115" y="215840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A6F1399-4B67-E340-BF93-4ACCED09DD12}"/>
              </a:ext>
            </a:extLst>
          </p:cNvPr>
          <p:cNvSpPr txBox="1"/>
          <p:nvPr/>
        </p:nvSpPr>
        <p:spPr>
          <a:xfrm>
            <a:off x="7565004" y="311162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A8690A5-1925-7B4E-BF3D-7BE70C016711}"/>
              </a:ext>
            </a:extLst>
          </p:cNvPr>
          <p:cNvSpPr txBox="1"/>
          <p:nvPr/>
        </p:nvSpPr>
        <p:spPr>
          <a:xfrm>
            <a:off x="7577206" y="454296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CD75F94-1ED7-A546-92F9-3E1CC810D1FA}"/>
              </a:ext>
            </a:extLst>
          </p:cNvPr>
          <p:cNvSpPr txBox="1"/>
          <p:nvPr/>
        </p:nvSpPr>
        <p:spPr>
          <a:xfrm>
            <a:off x="7601187" y="500620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6B8ED7F-C11F-A64D-8832-C4EE6EE674EA}"/>
              </a:ext>
            </a:extLst>
          </p:cNvPr>
          <p:cNvSpPr txBox="1"/>
          <p:nvPr/>
        </p:nvSpPr>
        <p:spPr>
          <a:xfrm>
            <a:off x="7596115" y="546659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800DFA6-DA90-A04F-B665-1EB9D0B00F73}"/>
              </a:ext>
            </a:extLst>
          </p:cNvPr>
          <p:cNvSpPr txBox="1"/>
          <p:nvPr/>
        </p:nvSpPr>
        <p:spPr>
          <a:xfrm>
            <a:off x="7580124" y="405642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0399303-BEA4-B74A-AA42-461B269F5B30}"/>
              </a:ext>
            </a:extLst>
          </p:cNvPr>
          <p:cNvSpPr txBox="1"/>
          <p:nvPr/>
        </p:nvSpPr>
        <p:spPr>
          <a:xfrm>
            <a:off x="7549809" y="266432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A0D1829-D6C0-6147-90D3-1B8418BA35B4}"/>
              </a:ext>
            </a:extLst>
          </p:cNvPr>
          <p:cNvSpPr txBox="1"/>
          <p:nvPr/>
        </p:nvSpPr>
        <p:spPr>
          <a:xfrm>
            <a:off x="7552550" y="360202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9A46182-0838-294C-B392-C2F44A649858}"/>
              </a:ext>
            </a:extLst>
          </p:cNvPr>
          <p:cNvSpPr txBox="1"/>
          <p:nvPr/>
        </p:nvSpPr>
        <p:spPr>
          <a:xfrm>
            <a:off x="7588951" y="596632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2514FA9-4FD0-DE41-A9D8-95E8144D7BBA}"/>
              </a:ext>
            </a:extLst>
          </p:cNvPr>
          <p:cNvSpPr txBox="1"/>
          <p:nvPr/>
        </p:nvSpPr>
        <p:spPr>
          <a:xfrm>
            <a:off x="7567100" y="121338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onotype Sorts" pitchFamily="2" charset="2"/>
              </a:rPr>
              <a:t></a:t>
            </a:r>
            <a:endParaRPr lang="en-US" sz="2800" dirty="0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4E0BEE7-B301-B347-B4F9-BD6B65A5F8A2}"/>
              </a:ext>
            </a:extLst>
          </p:cNvPr>
          <p:cNvCxnSpPr/>
          <p:nvPr/>
        </p:nvCxnSpPr>
        <p:spPr>
          <a:xfrm>
            <a:off x="8336761" y="1213385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E956770-5BC8-124A-BC25-2CA5934FC0A6}"/>
              </a:ext>
            </a:extLst>
          </p:cNvPr>
          <p:cNvCxnSpPr/>
          <p:nvPr/>
        </p:nvCxnSpPr>
        <p:spPr>
          <a:xfrm>
            <a:off x="9185274" y="1240055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B47E05B6-2A28-2146-8173-D64BBA807C8B}"/>
              </a:ext>
            </a:extLst>
          </p:cNvPr>
          <p:cNvGrpSpPr/>
          <p:nvPr/>
        </p:nvGrpSpPr>
        <p:grpSpPr>
          <a:xfrm>
            <a:off x="8466697" y="1207566"/>
            <a:ext cx="664089" cy="5689742"/>
            <a:chOff x="8466697" y="1207566"/>
            <a:chExt cx="664089" cy="5689742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B55223C-2F4F-8043-A692-DB0390A35D0F}"/>
                </a:ext>
              </a:extLst>
            </p:cNvPr>
            <p:cNvSpPr txBox="1"/>
            <p:nvPr/>
          </p:nvSpPr>
          <p:spPr>
            <a:xfrm>
              <a:off x="8513003" y="1696706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E30F6AF-A6EA-3048-A55A-DE74EC60E7CA}"/>
                </a:ext>
              </a:extLst>
            </p:cNvPr>
            <p:cNvSpPr txBox="1"/>
            <p:nvPr/>
          </p:nvSpPr>
          <p:spPr>
            <a:xfrm>
              <a:off x="8513003" y="215259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2F4123B-76D6-D748-AE54-80F3140A49A9}"/>
                </a:ext>
              </a:extLst>
            </p:cNvPr>
            <p:cNvSpPr txBox="1"/>
            <p:nvPr/>
          </p:nvSpPr>
          <p:spPr>
            <a:xfrm>
              <a:off x="8481892" y="310581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90A7E03-E335-2344-8A9F-923FEBAA49FC}"/>
                </a:ext>
              </a:extLst>
            </p:cNvPr>
            <p:cNvSpPr txBox="1"/>
            <p:nvPr/>
          </p:nvSpPr>
          <p:spPr>
            <a:xfrm>
              <a:off x="8494094" y="453714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1B33622-EB53-954B-B17E-376B96C94E3B}"/>
                </a:ext>
              </a:extLst>
            </p:cNvPr>
            <p:cNvSpPr txBox="1"/>
            <p:nvPr/>
          </p:nvSpPr>
          <p:spPr>
            <a:xfrm>
              <a:off x="8497012" y="4050608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0D7F4A3-7482-2943-9385-C19215253611}"/>
                </a:ext>
              </a:extLst>
            </p:cNvPr>
            <p:cNvSpPr txBox="1"/>
            <p:nvPr/>
          </p:nvSpPr>
          <p:spPr>
            <a:xfrm>
              <a:off x="8466697" y="2658513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66B246C-699D-AD44-9C20-75E0EADC8EB3}"/>
                </a:ext>
              </a:extLst>
            </p:cNvPr>
            <p:cNvSpPr txBox="1"/>
            <p:nvPr/>
          </p:nvSpPr>
          <p:spPr>
            <a:xfrm>
              <a:off x="8469438" y="3596205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BB81BEC-BB83-5245-A435-44D4A76BBB1F}"/>
                </a:ext>
              </a:extLst>
            </p:cNvPr>
            <p:cNvSpPr txBox="1"/>
            <p:nvPr/>
          </p:nvSpPr>
          <p:spPr>
            <a:xfrm>
              <a:off x="8483988" y="1207566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4F735D9-E7F7-FA41-89B2-0E211A9612A4}"/>
                </a:ext>
              </a:extLst>
            </p:cNvPr>
            <p:cNvSpPr txBox="1"/>
            <p:nvPr/>
          </p:nvSpPr>
          <p:spPr>
            <a:xfrm>
              <a:off x="8521186" y="6374088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5FE0B85-65C2-3A45-8995-043D74951E71}"/>
              </a:ext>
            </a:extLst>
          </p:cNvPr>
          <p:cNvGrpSpPr/>
          <p:nvPr/>
        </p:nvGrpSpPr>
        <p:grpSpPr>
          <a:xfrm>
            <a:off x="6591577" y="1168258"/>
            <a:ext cx="664089" cy="5689742"/>
            <a:chOff x="8466697" y="1207566"/>
            <a:chExt cx="664089" cy="5689742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3289610-EB61-9C49-9580-2FECAE19BDAA}"/>
                </a:ext>
              </a:extLst>
            </p:cNvPr>
            <p:cNvSpPr txBox="1"/>
            <p:nvPr/>
          </p:nvSpPr>
          <p:spPr>
            <a:xfrm>
              <a:off x="8513003" y="1696706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24F779D-5CB9-734E-B84D-2216B0E23CD3}"/>
                </a:ext>
              </a:extLst>
            </p:cNvPr>
            <p:cNvSpPr txBox="1"/>
            <p:nvPr/>
          </p:nvSpPr>
          <p:spPr>
            <a:xfrm>
              <a:off x="8513003" y="215259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BED36D38-76F2-7E4F-B7CD-4321F3594C8E}"/>
                </a:ext>
              </a:extLst>
            </p:cNvPr>
            <p:cNvSpPr txBox="1"/>
            <p:nvPr/>
          </p:nvSpPr>
          <p:spPr>
            <a:xfrm>
              <a:off x="8481892" y="310581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809CD07B-C507-0E4F-889C-E25C4AC8AB90}"/>
                </a:ext>
              </a:extLst>
            </p:cNvPr>
            <p:cNvSpPr txBox="1"/>
            <p:nvPr/>
          </p:nvSpPr>
          <p:spPr>
            <a:xfrm>
              <a:off x="8494094" y="453714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3134FE32-9731-5D4B-AD25-C333603A1602}"/>
                </a:ext>
              </a:extLst>
            </p:cNvPr>
            <p:cNvSpPr txBox="1"/>
            <p:nvPr/>
          </p:nvSpPr>
          <p:spPr>
            <a:xfrm>
              <a:off x="8518075" y="5000392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19C05EAE-1019-4E40-92E7-9B9A6CB033A6}"/>
                </a:ext>
              </a:extLst>
            </p:cNvPr>
            <p:cNvSpPr txBox="1"/>
            <p:nvPr/>
          </p:nvSpPr>
          <p:spPr>
            <a:xfrm>
              <a:off x="8513003" y="546077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E1C79C6B-24BB-D043-A4CD-51F7B732BA79}"/>
                </a:ext>
              </a:extLst>
            </p:cNvPr>
            <p:cNvSpPr txBox="1"/>
            <p:nvPr/>
          </p:nvSpPr>
          <p:spPr>
            <a:xfrm>
              <a:off x="8466697" y="2658513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A6F3CEB-704B-6F48-856C-8078D58E9B92}"/>
                </a:ext>
              </a:extLst>
            </p:cNvPr>
            <p:cNvSpPr txBox="1"/>
            <p:nvPr/>
          </p:nvSpPr>
          <p:spPr>
            <a:xfrm>
              <a:off x="8469438" y="3596205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20FC39F-EEB8-A243-9BFC-E913592FD409}"/>
                </a:ext>
              </a:extLst>
            </p:cNvPr>
            <p:cNvSpPr txBox="1"/>
            <p:nvPr/>
          </p:nvSpPr>
          <p:spPr>
            <a:xfrm>
              <a:off x="8505839" y="5960513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08C024F-7596-D046-BE79-25573642B737}"/>
                </a:ext>
              </a:extLst>
            </p:cNvPr>
            <p:cNvSpPr txBox="1"/>
            <p:nvPr/>
          </p:nvSpPr>
          <p:spPr>
            <a:xfrm>
              <a:off x="8483988" y="1207566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DE639919-1E23-7C4F-972F-CFB0717B104D}"/>
                </a:ext>
              </a:extLst>
            </p:cNvPr>
            <p:cNvSpPr txBox="1"/>
            <p:nvPr/>
          </p:nvSpPr>
          <p:spPr>
            <a:xfrm>
              <a:off x="8521186" y="6374088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Monotype Sorts" pitchFamily="2" charset="2"/>
                </a:rPr>
                <a:t></a:t>
              </a:r>
              <a:endParaRPr lang="en-US" sz="28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50DC20B-D66B-D945-AF0C-A37DD18264B7}"/>
              </a:ext>
            </a:extLst>
          </p:cNvPr>
          <p:cNvSpPr txBox="1"/>
          <p:nvPr/>
        </p:nvSpPr>
        <p:spPr>
          <a:xfrm>
            <a:off x="8269206" y="414235"/>
            <a:ext cx="8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1-2</a:t>
            </a:r>
          </a:p>
          <a:p>
            <a:pPr algn="ctr"/>
            <a:r>
              <a:rPr lang="en-US" dirty="0"/>
              <a:t>hours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435E47-5ACD-364B-94BE-A641E6D3608F}"/>
              </a:ext>
            </a:extLst>
          </p:cNvPr>
          <p:cNvSpPr/>
          <p:nvPr/>
        </p:nvSpPr>
        <p:spPr>
          <a:xfrm>
            <a:off x="8205715" y="4800600"/>
            <a:ext cx="1090685" cy="1828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5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7391400" cy="509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is the problem?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is ALP?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results has ALP produced?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 What are other co-</a:t>
            </a:r>
            <a:r>
              <a:rPr lang="en-US" sz="3200" dirty="0" err="1">
                <a:cs typeface="Arial" charset="0"/>
                <a:sym typeface="Arial" charset="0"/>
              </a:rPr>
              <a:t>req</a:t>
            </a:r>
            <a:r>
              <a:rPr lang="en-US" sz="3200" dirty="0">
                <a:cs typeface="Arial" charset="0"/>
                <a:sym typeface="Arial" charset="0"/>
              </a:rPr>
              <a:t> options?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about the cost?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about scaling up?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to do about pedagogy and faculty development</a:t>
            </a: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1943100" y="3459712"/>
            <a:ext cx="5486400" cy="533400"/>
          </a:xfrm>
          <a:prstGeom prst="rect">
            <a:avLst/>
          </a:prstGeom>
          <a:solidFill>
            <a:srgbClr val="615CB0">
              <a:alpha val="49803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Overview of Presentation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6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2222 L -0.00139 0.11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0 peop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177"/>
            <a:ext cx="9234865" cy="56328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38" name="Rectangle 10"/>
          <p:cNvSpPr>
            <a:spLocks/>
          </p:cNvSpPr>
          <p:nvPr/>
        </p:nvSpPr>
        <p:spPr bwMode="auto">
          <a:xfrm>
            <a:off x="3124200" y="3352800"/>
            <a:ext cx="299720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r>
              <a:rPr lang="en-US" sz="3600" dirty="0">
                <a:cs typeface="Arial" charset="0"/>
                <a:sym typeface="Arial" charset="0"/>
              </a:rPr>
              <a:t>1000 students</a:t>
            </a:r>
          </a:p>
        </p:txBody>
      </p:sp>
      <p:sp>
        <p:nvSpPr>
          <p:cNvPr id="33804" name="Rectangle 11"/>
          <p:cNvSpPr>
            <a:spLocks/>
          </p:cNvSpPr>
          <p:nvPr/>
        </p:nvSpPr>
        <p:spPr bwMode="auto">
          <a:xfrm>
            <a:off x="0" y="228600"/>
            <a:ext cx="9169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400" dirty="0">
                <a:cs typeface="Arial" charset="0"/>
                <a:sym typeface="Arial" charset="0"/>
              </a:rPr>
              <a:t>Traditional  Model</a:t>
            </a:r>
          </a:p>
          <a:p>
            <a:pPr algn="ctr"/>
            <a:r>
              <a:rPr lang="en-US" sz="2400" dirty="0">
                <a:cs typeface="Arial" charset="0"/>
                <a:sym typeface="Arial" charset="0"/>
              </a:rPr>
              <a:t>Costs</a:t>
            </a:r>
          </a:p>
        </p:txBody>
      </p:sp>
      <p:sp>
        <p:nvSpPr>
          <p:cNvPr id="3" name="Rectangle 2"/>
          <p:cNvSpPr/>
          <p:nvPr/>
        </p:nvSpPr>
        <p:spPr>
          <a:xfrm>
            <a:off x="-19429" y="1219200"/>
            <a:ext cx="1444467" cy="762000"/>
          </a:xfrm>
          <a:prstGeom prst="rect">
            <a:avLst/>
          </a:prstGeom>
          <a:solidFill>
            <a:srgbClr val="8164B0">
              <a:alpha val="5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2667000" y="3421528"/>
            <a:ext cx="4648200" cy="53788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/>
          <a:lstStyle/>
          <a:p>
            <a:pPr algn="ctr"/>
            <a:r>
              <a:rPr lang="en-US" sz="3600" dirty="0">
                <a:cs typeface="Arial" charset="0"/>
                <a:sym typeface="Arial" charset="0"/>
              </a:rPr>
              <a:t>20 students per section</a:t>
            </a:r>
          </a:p>
        </p:txBody>
      </p:sp>
    </p:spTree>
    <p:extLst>
      <p:ext uri="{BB962C8B-B14F-4D97-AF65-F5344CB8AC3E}">
        <p14:creationId xmlns:p14="http://schemas.microsoft.com/office/powerpoint/2010/main" val="54330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/>
          <p:cNvGrpSpPr/>
          <p:nvPr/>
        </p:nvGrpSpPr>
        <p:grpSpPr>
          <a:xfrm>
            <a:off x="5761666" y="1272613"/>
            <a:ext cx="1455984" cy="777424"/>
            <a:chOff x="-113" y="1212012"/>
            <a:chExt cx="1455984" cy="777424"/>
          </a:xfrm>
        </p:grpSpPr>
        <p:pic>
          <p:nvPicPr>
            <p:cNvPr id="161" name="Picture 160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162" name="Rectangle 161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5871745" y="1459678"/>
            <a:ext cx="1455984" cy="777424"/>
            <a:chOff x="-113" y="1212012"/>
            <a:chExt cx="1455984" cy="777424"/>
          </a:xfrm>
        </p:grpSpPr>
        <p:pic>
          <p:nvPicPr>
            <p:cNvPr id="159" name="Picture 158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160" name="Rectangle 159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981824" y="1646743"/>
            <a:ext cx="1455984" cy="777424"/>
            <a:chOff x="-113" y="1212012"/>
            <a:chExt cx="1455984" cy="777424"/>
          </a:xfrm>
        </p:grpSpPr>
        <p:pic>
          <p:nvPicPr>
            <p:cNvPr id="157" name="Picture 156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158" name="Rectangle 157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6091903" y="1833808"/>
            <a:ext cx="1455984" cy="777424"/>
            <a:chOff x="-113" y="1212012"/>
            <a:chExt cx="1455984" cy="777424"/>
          </a:xfrm>
        </p:grpSpPr>
        <p:pic>
          <p:nvPicPr>
            <p:cNvPr id="155" name="Picture 154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156" name="Rectangle 155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6201982" y="2020873"/>
            <a:ext cx="1455984" cy="777424"/>
            <a:chOff x="-113" y="1212012"/>
            <a:chExt cx="1455984" cy="777424"/>
          </a:xfrm>
        </p:grpSpPr>
        <p:pic>
          <p:nvPicPr>
            <p:cNvPr id="153" name="Picture 152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154" name="Rectangle 153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312061" y="2207938"/>
            <a:ext cx="1455984" cy="777424"/>
            <a:chOff x="-113" y="1212012"/>
            <a:chExt cx="1455984" cy="777424"/>
          </a:xfrm>
        </p:grpSpPr>
        <p:pic>
          <p:nvPicPr>
            <p:cNvPr id="151" name="Picture 150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152" name="Rectangle 151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6422140" y="2395003"/>
            <a:ext cx="1455984" cy="777424"/>
            <a:chOff x="-113" y="1212012"/>
            <a:chExt cx="1455984" cy="777424"/>
          </a:xfrm>
        </p:grpSpPr>
        <p:pic>
          <p:nvPicPr>
            <p:cNvPr id="149" name="Picture 148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150" name="Rectangle 149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6532219" y="2582068"/>
            <a:ext cx="1455984" cy="777424"/>
            <a:chOff x="-113" y="1212012"/>
            <a:chExt cx="1455984" cy="777424"/>
          </a:xfrm>
        </p:grpSpPr>
        <p:pic>
          <p:nvPicPr>
            <p:cNvPr id="147" name="Picture 146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148" name="Rectangle 147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6642298" y="2769133"/>
            <a:ext cx="1455984" cy="777424"/>
            <a:chOff x="-113" y="1212012"/>
            <a:chExt cx="1455984" cy="777424"/>
          </a:xfrm>
        </p:grpSpPr>
        <p:pic>
          <p:nvPicPr>
            <p:cNvPr id="145" name="Picture 144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146" name="Rectangle 145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676066" y="2956201"/>
            <a:ext cx="1455984" cy="777424"/>
            <a:chOff x="-113" y="1212012"/>
            <a:chExt cx="1455984" cy="777424"/>
          </a:xfrm>
        </p:grpSpPr>
        <p:pic>
          <p:nvPicPr>
            <p:cNvPr id="143" name="Picture 142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144" name="Rectangle 143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313866" y="1272613"/>
            <a:ext cx="1455984" cy="777424"/>
            <a:chOff x="-113" y="1212012"/>
            <a:chExt cx="1455984" cy="777424"/>
          </a:xfrm>
        </p:grpSpPr>
        <p:pic>
          <p:nvPicPr>
            <p:cNvPr id="99" name="Picture 98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100" name="Rectangle 99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423945" y="1459678"/>
            <a:ext cx="1455984" cy="777424"/>
            <a:chOff x="-113" y="1212012"/>
            <a:chExt cx="1455984" cy="777424"/>
          </a:xfrm>
        </p:grpSpPr>
        <p:pic>
          <p:nvPicPr>
            <p:cNvPr id="97" name="Picture 96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534024" y="1646743"/>
            <a:ext cx="1455984" cy="777424"/>
            <a:chOff x="-113" y="1212012"/>
            <a:chExt cx="1455984" cy="777424"/>
          </a:xfrm>
        </p:grpSpPr>
        <p:pic>
          <p:nvPicPr>
            <p:cNvPr id="95" name="Picture 94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96" name="Rectangle 95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644103" y="1833808"/>
            <a:ext cx="1455984" cy="777424"/>
            <a:chOff x="-113" y="1212012"/>
            <a:chExt cx="1455984" cy="777424"/>
          </a:xfrm>
        </p:grpSpPr>
        <p:pic>
          <p:nvPicPr>
            <p:cNvPr id="93" name="Picture 92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94" name="Rectangle 93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54182" y="2020873"/>
            <a:ext cx="1455984" cy="777424"/>
            <a:chOff x="-113" y="1212012"/>
            <a:chExt cx="1455984" cy="777424"/>
          </a:xfrm>
        </p:grpSpPr>
        <p:pic>
          <p:nvPicPr>
            <p:cNvPr id="91" name="Picture 90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92" name="Rectangle 91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864261" y="2207938"/>
            <a:ext cx="1455984" cy="777424"/>
            <a:chOff x="-113" y="1212012"/>
            <a:chExt cx="1455984" cy="777424"/>
          </a:xfrm>
        </p:grpSpPr>
        <p:pic>
          <p:nvPicPr>
            <p:cNvPr id="89" name="Picture 88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90" name="Rectangle 89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974340" y="2395003"/>
            <a:ext cx="1455984" cy="777424"/>
            <a:chOff x="-113" y="1212012"/>
            <a:chExt cx="1455984" cy="777424"/>
          </a:xfrm>
        </p:grpSpPr>
        <p:pic>
          <p:nvPicPr>
            <p:cNvPr id="87" name="Picture 86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88" name="Rectangle 87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084419" y="2582068"/>
            <a:ext cx="1455984" cy="777424"/>
            <a:chOff x="-113" y="1212012"/>
            <a:chExt cx="1455984" cy="777424"/>
          </a:xfrm>
        </p:grpSpPr>
        <p:pic>
          <p:nvPicPr>
            <p:cNvPr id="85" name="Picture 84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86" name="Rectangle 85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194498" y="2769133"/>
            <a:ext cx="1455984" cy="777424"/>
            <a:chOff x="-113" y="1212012"/>
            <a:chExt cx="1455984" cy="777424"/>
          </a:xfrm>
        </p:grpSpPr>
        <p:pic>
          <p:nvPicPr>
            <p:cNvPr id="83" name="Picture 82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84" name="Rectangle 83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304579" y="2956201"/>
            <a:ext cx="1455984" cy="777424"/>
            <a:chOff x="-113" y="1212012"/>
            <a:chExt cx="1455984" cy="777424"/>
          </a:xfrm>
        </p:grpSpPr>
        <p:pic>
          <p:nvPicPr>
            <p:cNvPr id="81" name="Picture 80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82" name="Rectangle 81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866066" y="1272613"/>
            <a:ext cx="1455984" cy="777424"/>
            <a:chOff x="-113" y="1212012"/>
            <a:chExt cx="1455984" cy="777424"/>
          </a:xfrm>
        </p:grpSpPr>
        <p:pic>
          <p:nvPicPr>
            <p:cNvPr id="130" name="Picture 129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131" name="Rectangle 130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2976145" y="1459678"/>
            <a:ext cx="1455984" cy="777424"/>
            <a:chOff x="-113" y="1212012"/>
            <a:chExt cx="1455984" cy="777424"/>
          </a:xfrm>
        </p:grpSpPr>
        <p:pic>
          <p:nvPicPr>
            <p:cNvPr id="128" name="Picture 127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129" name="Rectangle 128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086224" y="1646743"/>
            <a:ext cx="1455984" cy="777424"/>
            <a:chOff x="-113" y="1212012"/>
            <a:chExt cx="1455984" cy="777424"/>
          </a:xfrm>
        </p:grpSpPr>
        <p:pic>
          <p:nvPicPr>
            <p:cNvPr id="126" name="Picture 125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127" name="Rectangle 126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196303" y="1833808"/>
            <a:ext cx="1455984" cy="777424"/>
            <a:chOff x="-113" y="1212012"/>
            <a:chExt cx="1455984" cy="777424"/>
          </a:xfrm>
        </p:grpSpPr>
        <p:pic>
          <p:nvPicPr>
            <p:cNvPr id="124" name="Picture 123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125" name="Rectangle 124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306382" y="2020873"/>
            <a:ext cx="1455984" cy="777424"/>
            <a:chOff x="-113" y="1212012"/>
            <a:chExt cx="1455984" cy="777424"/>
          </a:xfrm>
        </p:grpSpPr>
        <p:pic>
          <p:nvPicPr>
            <p:cNvPr id="122" name="Picture 121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123" name="Rectangle 122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416461" y="2207938"/>
            <a:ext cx="1455984" cy="777424"/>
            <a:chOff x="-113" y="1212012"/>
            <a:chExt cx="1455984" cy="777424"/>
          </a:xfrm>
        </p:grpSpPr>
        <p:pic>
          <p:nvPicPr>
            <p:cNvPr id="120" name="Picture 119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121" name="Rectangle 120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3526540" y="2395003"/>
            <a:ext cx="1455984" cy="777424"/>
            <a:chOff x="-113" y="1212012"/>
            <a:chExt cx="1455984" cy="777424"/>
          </a:xfrm>
        </p:grpSpPr>
        <p:pic>
          <p:nvPicPr>
            <p:cNvPr id="118" name="Picture 117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119" name="Rectangle 118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636619" y="2582068"/>
            <a:ext cx="1455984" cy="777424"/>
            <a:chOff x="-113" y="1212012"/>
            <a:chExt cx="1455984" cy="777424"/>
          </a:xfrm>
        </p:grpSpPr>
        <p:pic>
          <p:nvPicPr>
            <p:cNvPr id="116" name="Picture 115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117" name="Rectangle 116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746698" y="2769133"/>
            <a:ext cx="1455984" cy="777424"/>
            <a:chOff x="-113" y="1212012"/>
            <a:chExt cx="1455984" cy="777424"/>
          </a:xfrm>
        </p:grpSpPr>
        <p:pic>
          <p:nvPicPr>
            <p:cNvPr id="114" name="Picture 113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115" name="Rectangle 114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856779" y="2956201"/>
            <a:ext cx="1455984" cy="777424"/>
            <a:chOff x="-113" y="1212012"/>
            <a:chExt cx="1455984" cy="777424"/>
          </a:xfrm>
        </p:grpSpPr>
        <p:pic>
          <p:nvPicPr>
            <p:cNvPr id="112" name="Picture 111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113" name="Rectangle 112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13604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1418266" y="1272613"/>
            <a:ext cx="1455984" cy="777424"/>
            <a:chOff x="-113" y="1212012"/>
            <a:chExt cx="1455984" cy="777424"/>
          </a:xfrm>
        </p:grpSpPr>
        <p:pic>
          <p:nvPicPr>
            <p:cNvPr id="68" name="Picture 67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28345" y="1459678"/>
            <a:ext cx="1455984" cy="777424"/>
            <a:chOff x="-113" y="1212012"/>
            <a:chExt cx="1455984" cy="777424"/>
          </a:xfrm>
        </p:grpSpPr>
        <p:pic>
          <p:nvPicPr>
            <p:cNvPr id="66" name="Picture 65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638424" y="1646743"/>
            <a:ext cx="1455984" cy="777424"/>
            <a:chOff x="-113" y="1212012"/>
            <a:chExt cx="1455984" cy="777424"/>
          </a:xfrm>
        </p:grpSpPr>
        <p:pic>
          <p:nvPicPr>
            <p:cNvPr id="64" name="Picture 63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748503" y="1833808"/>
            <a:ext cx="1455984" cy="777424"/>
            <a:chOff x="-113" y="1212012"/>
            <a:chExt cx="1455984" cy="777424"/>
          </a:xfrm>
        </p:grpSpPr>
        <p:pic>
          <p:nvPicPr>
            <p:cNvPr id="62" name="Picture 61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858582" y="2020873"/>
            <a:ext cx="1455984" cy="777424"/>
            <a:chOff x="-113" y="1212012"/>
            <a:chExt cx="1455984" cy="777424"/>
          </a:xfrm>
        </p:grpSpPr>
        <p:pic>
          <p:nvPicPr>
            <p:cNvPr id="60" name="Picture 59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61" name="Rectangle 60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968661" y="2207938"/>
            <a:ext cx="1455984" cy="777424"/>
            <a:chOff x="-113" y="1212012"/>
            <a:chExt cx="1455984" cy="777424"/>
          </a:xfrm>
        </p:grpSpPr>
        <p:pic>
          <p:nvPicPr>
            <p:cNvPr id="58" name="Picture 57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78740" y="2395003"/>
            <a:ext cx="1455984" cy="777424"/>
            <a:chOff x="-113" y="1212012"/>
            <a:chExt cx="1455984" cy="777424"/>
          </a:xfrm>
        </p:grpSpPr>
        <p:pic>
          <p:nvPicPr>
            <p:cNvPr id="56" name="Picture 55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188819" y="2582068"/>
            <a:ext cx="1455984" cy="777424"/>
            <a:chOff x="-113" y="1212012"/>
            <a:chExt cx="1455984" cy="777424"/>
          </a:xfrm>
        </p:grpSpPr>
        <p:pic>
          <p:nvPicPr>
            <p:cNvPr id="54" name="Picture 53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298898" y="2769133"/>
            <a:ext cx="1455984" cy="777424"/>
            <a:chOff x="-113" y="1212012"/>
            <a:chExt cx="1455984" cy="777424"/>
          </a:xfrm>
        </p:grpSpPr>
        <p:pic>
          <p:nvPicPr>
            <p:cNvPr id="52" name="Picture 51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408979" y="2956201"/>
            <a:ext cx="1455984" cy="777424"/>
            <a:chOff x="-113" y="1212012"/>
            <a:chExt cx="1455984" cy="777424"/>
          </a:xfrm>
        </p:grpSpPr>
        <p:pic>
          <p:nvPicPr>
            <p:cNvPr id="50" name="Picture 49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29647" y="1265425"/>
            <a:ext cx="1455984" cy="777424"/>
            <a:chOff x="-113" y="1212012"/>
            <a:chExt cx="1455984" cy="777424"/>
          </a:xfrm>
        </p:grpSpPr>
        <p:pic>
          <p:nvPicPr>
            <p:cNvPr id="2" name="Picture 1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0432" y="1452490"/>
            <a:ext cx="1455984" cy="777424"/>
            <a:chOff x="-113" y="1212012"/>
            <a:chExt cx="1455984" cy="777424"/>
          </a:xfrm>
        </p:grpSpPr>
        <p:pic>
          <p:nvPicPr>
            <p:cNvPr id="13" name="Picture 12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0511" y="1639555"/>
            <a:ext cx="1455984" cy="777424"/>
            <a:chOff x="-113" y="1212012"/>
            <a:chExt cx="1455984" cy="777424"/>
          </a:xfrm>
        </p:grpSpPr>
        <p:pic>
          <p:nvPicPr>
            <p:cNvPr id="16" name="Picture 15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0590" y="1826620"/>
            <a:ext cx="1455984" cy="777424"/>
            <a:chOff x="-113" y="1212012"/>
            <a:chExt cx="1455984" cy="777424"/>
          </a:xfrm>
        </p:grpSpPr>
        <p:pic>
          <p:nvPicPr>
            <p:cNvPr id="19" name="Picture 18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0669" y="2013685"/>
            <a:ext cx="1455984" cy="777424"/>
            <a:chOff x="-113" y="1212012"/>
            <a:chExt cx="1455984" cy="777424"/>
          </a:xfrm>
        </p:grpSpPr>
        <p:pic>
          <p:nvPicPr>
            <p:cNvPr id="22" name="Picture 21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0748" y="2200750"/>
            <a:ext cx="1455984" cy="777424"/>
            <a:chOff x="-113" y="1212012"/>
            <a:chExt cx="1455984" cy="777424"/>
          </a:xfrm>
        </p:grpSpPr>
        <p:pic>
          <p:nvPicPr>
            <p:cNvPr id="25" name="Picture 24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0827" y="2387815"/>
            <a:ext cx="1455984" cy="777424"/>
            <a:chOff x="-113" y="1212012"/>
            <a:chExt cx="1455984" cy="777424"/>
          </a:xfrm>
        </p:grpSpPr>
        <p:pic>
          <p:nvPicPr>
            <p:cNvPr id="28" name="Picture 27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40906" y="2574880"/>
            <a:ext cx="1455984" cy="777424"/>
            <a:chOff x="-113" y="1212012"/>
            <a:chExt cx="1455984" cy="777424"/>
          </a:xfrm>
        </p:grpSpPr>
        <p:pic>
          <p:nvPicPr>
            <p:cNvPr id="31" name="Picture 30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50985" y="2761945"/>
            <a:ext cx="1455984" cy="777424"/>
            <a:chOff x="-113" y="1212012"/>
            <a:chExt cx="1455984" cy="777424"/>
          </a:xfrm>
        </p:grpSpPr>
        <p:pic>
          <p:nvPicPr>
            <p:cNvPr id="34" name="Picture 33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61066" y="2949013"/>
            <a:ext cx="1455984" cy="777424"/>
            <a:chOff x="-113" y="1212012"/>
            <a:chExt cx="1455984" cy="777424"/>
          </a:xfrm>
        </p:grpSpPr>
        <p:pic>
          <p:nvPicPr>
            <p:cNvPr id="37" name="Picture 36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Rectangle 8"/>
          <p:cNvSpPr>
            <a:spLocks/>
          </p:cNvSpPr>
          <p:nvPr/>
        </p:nvSpPr>
        <p:spPr bwMode="auto">
          <a:xfrm>
            <a:off x="685800" y="46482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800" dirty="0">
                <a:cs typeface="Arial" charset="0"/>
                <a:sym typeface="Arial" charset="0"/>
              </a:rPr>
              <a:t>1000 students ÷ 20 students per section = 50 sections</a:t>
            </a:r>
          </a:p>
        </p:txBody>
      </p:sp>
      <p:sp>
        <p:nvSpPr>
          <p:cNvPr id="167" name="Rectangle 11"/>
          <p:cNvSpPr>
            <a:spLocks/>
          </p:cNvSpPr>
          <p:nvPr/>
        </p:nvSpPr>
        <p:spPr bwMode="auto">
          <a:xfrm>
            <a:off x="0" y="228600"/>
            <a:ext cx="916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400" dirty="0">
                <a:cs typeface="Arial" charset="0"/>
                <a:sym typeface="Arial" charset="0"/>
              </a:rPr>
              <a:t>Traditional  Model </a:t>
            </a:r>
          </a:p>
          <a:p>
            <a:pPr algn="ctr"/>
            <a:r>
              <a:rPr lang="en-US" sz="2400" dirty="0">
                <a:cs typeface="Arial" charset="0"/>
                <a:sym typeface="Arial" charset="0"/>
              </a:rPr>
              <a:t>Costs for the Developmental Instruction</a:t>
            </a:r>
          </a:p>
        </p:txBody>
      </p:sp>
      <p:sp>
        <p:nvSpPr>
          <p:cNvPr id="168" name="Rectangle 8"/>
          <p:cNvSpPr>
            <a:spLocks/>
          </p:cNvSpPr>
          <p:nvPr/>
        </p:nvSpPr>
        <p:spPr bwMode="auto">
          <a:xfrm>
            <a:off x="762000" y="5181600"/>
            <a:ext cx="678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800" dirty="0">
                <a:cs typeface="Arial" charset="0"/>
                <a:sym typeface="Arial" charset="0"/>
              </a:rPr>
              <a:t>50 sections X $3000 per section = $150,000</a:t>
            </a:r>
          </a:p>
        </p:txBody>
      </p:sp>
    </p:spTree>
    <p:extLst>
      <p:ext uri="{BB962C8B-B14F-4D97-AF65-F5344CB8AC3E}">
        <p14:creationId xmlns:p14="http://schemas.microsoft.com/office/powerpoint/2010/main" val="21305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4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6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4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8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2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6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4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8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2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6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4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8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2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6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4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8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6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4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8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2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6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64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68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72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6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84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88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920"/>
                            </p:stCondLst>
                            <p:childTnLst>
                              <p:par>
                                <p:cTn id="153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utoUpdateAnimBg="0"/>
      <p:bldP spid="168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/>
          <p:cNvGrpSpPr/>
          <p:nvPr/>
        </p:nvGrpSpPr>
        <p:grpSpPr>
          <a:xfrm>
            <a:off x="5334000" y="1447800"/>
            <a:ext cx="1455984" cy="777424"/>
            <a:chOff x="-113" y="1212012"/>
            <a:chExt cx="1455984" cy="777424"/>
          </a:xfrm>
        </p:grpSpPr>
        <p:pic>
          <p:nvPicPr>
            <p:cNvPr id="130" name="Picture 129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131" name="Rectangle 130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444079" y="1634865"/>
            <a:ext cx="1455984" cy="777424"/>
            <a:chOff x="-113" y="1212012"/>
            <a:chExt cx="1455984" cy="777424"/>
          </a:xfrm>
        </p:grpSpPr>
        <p:pic>
          <p:nvPicPr>
            <p:cNvPr id="128" name="Picture 127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129" name="Rectangle 128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554158" y="1821930"/>
            <a:ext cx="1455984" cy="777424"/>
            <a:chOff x="-113" y="1212012"/>
            <a:chExt cx="1455984" cy="777424"/>
          </a:xfrm>
        </p:grpSpPr>
        <p:pic>
          <p:nvPicPr>
            <p:cNvPr id="126" name="Picture 125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127" name="Rectangle 126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664237" y="2008995"/>
            <a:ext cx="1455984" cy="777424"/>
            <a:chOff x="-113" y="1212012"/>
            <a:chExt cx="1455984" cy="777424"/>
          </a:xfrm>
        </p:grpSpPr>
        <p:pic>
          <p:nvPicPr>
            <p:cNvPr id="124" name="Picture 123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125" name="Rectangle 124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13604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04" name="Rectangle 11"/>
          <p:cNvSpPr>
            <a:spLocks/>
          </p:cNvSpPr>
          <p:nvPr/>
        </p:nvSpPr>
        <p:spPr bwMode="auto">
          <a:xfrm>
            <a:off x="0" y="228600"/>
            <a:ext cx="916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400" dirty="0">
                <a:cs typeface="Arial" charset="0"/>
                <a:sym typeface="Arial" charset="0"/>
              </a:rPr>
              <a:t>Traditional  Model </a:t>
            </a:r>
          </a:p>
          <a:p>
            <a:pPr algn="ctr"/>
            <a:r>
              <a:rPr lang="en-US" sz="2400" dirty="0">
                <a:cs typeface="Arial" charset="0"/>
                <a:sym typeface="Arial" charset="0"/>
              </a:rPr>
              <a:t>Costs for the ENG 101 Instruction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124200" y="1447800"/>
            <a:ext cx="1455984" cy="777424"/>
            <a:chOff x="-113" y="1212012"/>
            <a:chExt cx="1455984" cy="777424"/>
          </a:xfrm>
        </p:grpSpPr>
        <p:pic>
          <p:nvPicPr>
            <p:cNvPr id="68" name="Picture 67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234279" y="1634865"/>
            <a:ext cx="1455984" cy="777424"/>
            <a:chOff x="-113" y="1212012"/>
            <a:chExt cx="1455984" cy="777424"/>
          </a:xfrm>
        </p:grpSpPr>
        <p:pic>
          <p:nvPicPr>
            <p:cNvPr id="66" name="Picture 65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344358" y="1821930"/>
            <a:ext cx="1455984" cy="777424"/>
            <a:chOff x="-113" y="1212012"/>
            <a:chExt cx="1455984" cy="777424"/>
          </a:xfrm>
        </p:grpSpPr>
        <p:pic>
          <p:nvPicPr>
            <p:cNvPr id="64" name="Picture 63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54437" y="2008995"/>
            <a:ext cx="1455984" cy="777424"/>
            <a:chOff x="-113" y="1212012"/>
            <a:chExt cx="1455984" cy="777424"/>
          </a:xfrm>
        </p:grpSpPr>
        <p:pic>
          <p:nvPicPr>
            <p:cNvPr id="62" name="Picture 61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564516" y="2196060"/>
            <a:ext cx="1455984" cy="777424"/>
            <a:chOff x="-113" y="1212012"/>
            <a:chExt cx="1455984" cy="777424"/>
          </a:xfrm>
        </p:grpSpPr>
        <p:pic>
          <p:nvPicPr>
            <p:cNvPr id="60" name="Picture 59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61" name="Rectangle 60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674595" y="2383125"/>
            <a:ext cx="1455984" cy="777424"/>
            <a:chOff x="-113" y="1212012"/>
            <a:chExt cx="1455984" cy="777424"/>
          </a:xfrm>
        </p:grpSpPr>
        <p:pic>
          <p:nvPicPr>
            <p:cNvPr id="58" name="Picture 57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784674" y="2570190"/>
            <a:ext cx="1455984" cy="777424"/>
            <a:chOff x="-113" y="1212012"/>
            <a:chExt cx="1455984" cy="777424"/>
          </a:xfrm>
        </p:grpSpPr>
        <p:pic>
          <p:nvPicPr>
            <p:cNvPr id="56" name="Picture 55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894753" y="2757255"/>
            <a:ext cx="1455984" cy="777424"/>
            <a:chOff x="-113" y="1212012"/>
            <a:chExt cx="1455984" cy="777424"/>
          </a:xfrm>
        </p:grpSpPr>
        <p:pic>
          <p:nvPicPr>
            <p:cNvPr id="54" name="Picture 53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004832" y="2944320"/>
            <a:ext cx="1455984" cy="777424"/>
            <a:chOff x="-113" y="1212012"/>
            <a:chExt cx="1455984" cy="777424"/>
          </a:xfrm>
        </p:grpSpPr>
        <p:pic>
          <p:nvPicPr>
            <p:cNvPr id="52" name="Picture 51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114913" y="3131388"/>
            <a:ext cx="1455984" cy="777424"/>
            <a:chOff x="-113" y="1212012"/>
            <a:chExt cx="1455984" cy="777424"/>
          </a:xfrm>
        </p:grpSpPr>
        <p:pic>
          <p:nvPicPr>
            <p:cNvPr id="50" name="Picture 49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1887" y="1440612"/>
            <a:ext cx="1455984" cy="777424"/>
            <a:chOff x="-113" y="1212012"/>
            <a:chExt cx="1455984" cy="777424"/>
          </a:xfrm>
        </p:grpSpPr>
        <p:pic>
          <p:nvPicPr>
            <p:cNvPr id="2" name="Picture 1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71966" y="1627677"/>
            <a:ext cx="1455984" cy="777424"/>
            <a:chOff x="-113" y="1212012"/>
            <a:chExt cx="1455984" cy="777424"/>
          </a:xfrm>
        </p:grpSpPr>
        <p:pic>
          <p:nvPicPr>
            <p:cNvPr id="13" name="Picture 12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82045" y="1814742"/>
            <a:ext cx="1455984" cy="777424"/>
            <a:chOff x="-113" y="1212012"/>
            <a:chExt cx="1455984" cy="777424"/>
          </a:xfrm>
        </p:grpSpPr>
        <p:pic>
          <p:nvPicPr>
            <p:cNvPr id="16" name="Picture 15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2124" y="2001807"/>
            <a:ext cx="1455984" cy="777424"/>
            <a:chOff x="-113" y="1212012"/>
            <a:chExt cx="1455984" cy="777424"/>
          </a:xfrm>
        </p:grpSpPr>
        <p:pic>
          <p:nvPicPr>
            <p:cNvPr id="19" name="Picture 18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02203" y="2188872"/>
            <a:ext cx="1455984" cy="777424"/>
            <a:chOff x="-113" y="1212012"/>
            <a:chExt cx="1455984" cy="777424"/>
          </a:xfrm>
        </p:grpSpPr>
        <p:pic>
          <p:nvPicPr>
            <p:cNvPr id="22" name="Picture 21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12282" y="2375937"/>
            <a:ext cx="1455984" cy="777424"/>
            <a:chOff x="-113" y="1212012"/>
            <a:chExt cx="1455984" cy="777424"/>
          </a:xfrm>
        </p:grpSpPr>
        <p:pic>
          <p:nvPicPr>
            <p:cNvPr id="25" name="Picture 24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22361" y="2563002"/>
            <a:ext cx="1455984" cy="777424"/>
            <a:chOff x="-113" y="1212012"/>
            <a:chExt cx="1455984" cy="777424"/>
          </a:xfrm>
        </p:grpSpPr>
        <p:pic>
          <p:nvPicPr>
            <p:cNvPr id="28" name="Picture 27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32440" y="2750067"/>
            <a:ext cx="1455984" cy="777424"/>
            <a:chOff x="-113" y="1212012"/>
            <a:chExt cx="1455984" cy="777424"/>
          </a:xfrm>
        </p:grpSpPr>
        <p:pic>
          <p:nvPicPr>
            <p:cNvPr id="31" name="Picture 30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42519" y="2937132"/>
            <a:ext cx="1455984" cy="777424"/>
            <a:chOff x="-113" y="1212012"/>
            <a:chExt cx="1455984" cy="777424"/>
          </a:xfrm>
        </p:grpSpPr>
        <p:pic>
          <p:nvPicPr>
            <p:cNvPr id="34" name="Picture 33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52600" y="3124200"/>
            <a:ext cx="1455984" cy="777424"/>
            <a:chOff x="-113" y="1212012"/>
            <a:chExt cx="1455984" cy="777424"/>
          </a:xfrm>
        </p:grpSpPr>
        <p:pic>
          <p:nvPicPr>
            <p:cNvPr id="37" name="Picture 36" descr="2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" y="1228036"/>
              <a:ext cx="1455524" cy="746914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-113" y="1212012"/>
              <a:ext cx="1444467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Rectangle 8"/>
          <p:cNvSpPr>
            <a:spLocks/>
          </p:cNvSpPr>
          <p:nvPr/>
        </p:nvSpPr>
        <p:spPr bwMode="auto">
          <a:xfrm>
            <a:off x="457200" y="4191000"/>
            <a:ext cx="8255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800" dirty="0">
                <a:cs typeface="Arial" charset="0"/>
                <a:sym typeface="Arial" charset="0"/>
              </a:rPr>
              <a:t>48% of traditional developmental students take 101</a:t>
            </a:r>
          </a:p>
        </p:txBody>
      </p:sp>
      <p:sp>
        <p:nvSpPr>
          <p:cNvPr id="165" name="Rectangle 9"/>
          <p:cNvSpPr>
            <a:spLocks/>
          </p:cNvSpPr>
          <p:nvPr/>
        </p:nvSpPr>
        <p:spPr bwMode="auto">
          <a:xfrm>
            <a:off x="457200" y="5338537"/>
            <a:ext cx="76252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dirty="0">
                <a:cs typeface="Arial" charset="0"/>
                <a:sym typeface="Arial" charset="0"/>
              </a:rPr>
              <a:t>480 students ÷ 20 students per section = 24 sections</a:t>
            </a:r>
          </a:p>
        </p:txBody>
      </p:sp>
      <p:sp>
        <p:nvSpPr>
          <p:cNvPr id="166" name="Rectangle 11"/>
          <p:cNvSpPr>
            <a:spLocks/>
          </p:cNvSpPr>
          <p:nvPr/>
        </p:nvSpPr>
        <p:spPr bwMode="auto">
          <a:xfrm>
            <a:off x="457200" y="4809675"/>
            <a:ext cx="37657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dirty="0">
                <a:cs typeface="Arial" charset="0"/>
                <a:sym typeface="Arial" charset="0"/>
              </a:rPr>
              <a:t>.48 X 1000 = 480 students</a:t>
            </a:r>
          </a:p>
        </p:txBody>
      </p:sp>
      <p:sp>
        <p:nvSpPr>
          <p:cNvPr id="167" name="Rectangle 12"/>
          <p:cNvSpPr>
            <a:spLocks/>
          </p:cNvSpPr>
          <p:nvPr/>
        </p:nvSpPr>
        <p:spPr bwMode="auto">
          <a:xfrm>
            <a:off x="457200" y="5867400"/>
            <a:ext cx="620101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dirty="0">
                <a:cs typeface="Arial" charset="0"/>
                <a:sym typeface="Arial" charset="0"/>
              </a:rPr>
              <a:t>24 sections X $3000  per section = $72,000</a:t>
            </a:r>
          </a:p>
        </p:txBody>
      </p:sp>
    </p:spTree>
    <p:extLst>
      <p:ext uri="{BB962C8B-B14F-4D97-AF65-F5344CB8AC3E}">
        <p14:creationId xmlns:p14="http://schemas.microsoft.com/office/powerpoint/2010/main" val="94814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utoUpdateAnimBg="0"/>
      <p:bldP spid="165" grpId="0" autoUpdateAnimBg="0"/>
      <p:bldP spid="166" grpId="0" autoUpdateAnimBg="0"/>
      <p:bldP spid="167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3604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04" name="Rectangle 11"/>
          <p:cNvSpPr>
            <a:spLocks/>
          </p:cNvSpPr>
          <p:nvPr/>
        </p:nvSpPr>
        <p:spPr bwMode="auto">
          <a:xfrm>
            <a:off x="0" y="228600"/>
            <a:ext cx="916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400" dirty="0">
                <a:cs typeface="Arial" charset="0"/>
                <a:sym typeface="Arial" charset="0"/>
              </a:rPr>
              <a:t>Traditional  Model </a:t>
            </a:r>
          </a:p>
          <a:p>
            <a:pPr algn="ctr"/>
            <a:r>
              <a:rPr lang="en-US" sz="2400" dirty="0">
                <a:cs typeface="Arial" charset="0"/>
                <a:sym typeface="Arial" charset="0"/>
              </a:rPr>
              <a:t>Summary of Costs</a:t>
            </a:r>
          </a:p>
        </p:txBody>
      </p:sp>
      <p:sp>
        <p:nvSpPr>
          <p:cNvPr id="167" name="Rectangle 12"/>
          <p:cNvSpPr>
            <a:spLocks/>
          </p:cNvSpPr>
          <p:nvPr/>
        </p:nvSpPr>
        <p:spPr bwMode="auto">
          <a:xfrm>
            <a:off x="137849" y="2438400"/>
            <a:ext cx="464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400" dirty="0">
                <a:cs typeface="Arial" charset="0"/>
                <a:sym typeface="Arial" charset="0"/>
              </a:rPr>
              <a:t>101: 24 sections X $3000 = $  72,000</a:t>
            </a:r>
          </a:p>
        </p:txBody>
      </p:sp>
      <p:sp>
        <p:nvSpPr>
          <p:cNvPr id="80" name="Rectangle 8"/>
          <p:cNvSpPr>
            <a:spLocks/>
          </p:cNvSpPr>
          <p:nvPr/>
        </p:nvSpPr>
        <p:spPr bwMode="auto">
          <a:xfrm>
            <a:off x="137849" y="1828800"/>
            <a:ext cx="457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400" dirty="0" err="1">
                <a:cs typeface="Arial" charset="0"/>
                <a:sym typeface="Arial" charset="0"/>
              </a:rPr>
              <a:t>Dev</a:t>
            </a:r>
            <a:r>
              <a:rPr lang="en-US" sz="2400" dirty="0">
                <a:cs typeface="Arial" charset="0"/>
                <a:sym typeface="Arial" charset="0"/>
              </a:rPr>
              <a:t>: 50 sections X $3000 = $150,000</a:t>
            </a:r>
          </a:p>
        </p:txBody>
      </p:sp>
      <p:sp>
        <p:nvSpPr>
          <p:cNvPr id="81" name="Rectangle 12"/>
          <p:cNvSpPr>
            <a:spLocks/>
          </p:cNvSpPr>
          <p:nvPr/>
        </p:nvSpPr>
        <p:spPr bwMode="auto">
          <a:xfrm>
            <a:off x="1219200" y="3124200"/>
            <a:ext cx="342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2400" dirty="0">
                <a:cs typeface="Arial" charset="0"/>
                <a:sym typeface="Arial" charset="0"/>
              </a:rPr>
              <a:t>total cost = $222,000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195249" y="28956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60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utoUpdateAnimBg="0"/>
      <p:bldP spid="80" grpId="0" autoUpdateAnimBg="0"/>
      <p:bldP spid="81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0 peop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177"/>
            <a:ext cx="9234865" cy="56328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38" name="Rectangle 10"/>
          <p:cNvSpPr>
            <a:spLocks/>
          </p:cNvSpPr>
          <p:nvPr/>
        </p:nvSpPr>
        <p:spPr bwMode="auto">
          <a:xfrm>
            <a:off x="3124200" y="3352800"/>
            <a:ext cx="299720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r>
              <a:rPr lang="en-US" sz="3600" dirty="0">
                <a:cs typeface="Arial" charset="0"/>
                <a:sym typeface="Arial" charset="0"/>
              </a:rPr>
              <a:t>1000 students</a:t>
            </a:r>
          </a:p>
        </p:txBody>
      </p:sp>
      <p:sp>
        <p:nvSpPr>
          <p:cNvPr id="33804" name="Rectangle 11"/>
          <p:cNvSpPr>
            <a:spLocks/>
          </p:cNvSpPr>
          <p:nvPr/>
        </p:nvSpPr>
        <p:spPr bwMode="auto">
          <a:xfrm>
            <a:off x="0" y="228600"/>
            <a:ext cx="9169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400" dirty="0">
                <a:cs typeface="Arial" charset="0"/>
                <a:sym typeface="Arial" charset="0"/>
              </a:rPr>
              <a:t>ALP Model</a:t>
            </a:r>
          </a:p>
          <a:p>
            <a:pPr algn="ctr"/>
            <a:r>
              <a:rPr lang="en-US" sz="2400" dirty="0">
                <a:cs typeface="Arial" charset="0"/>
                <a:sym typeface="Arial" charset="0"/>
              </a:rPr>
              <a:t>Costs </a:t>
            </a:r>
          </a:p>
        </p:txBody>
      </p:sp>
      <p:sp>
        <p:nvSpPr>
          <p:cNvPr id="3" name="Rectangle 2"/>
          <p:cNvSpPr/>
          <p:nvPr/>
        </p:nvSpPr>
        <p:spPr>
          <a:xfrm>
            <a:off x="-19429" y="1219200"/>
            <a:ext cx="705229" cy="762000"/>
          </a:xfrm>
          <a:prstGeom prst="rect">
            <a:avLst/>
          </a:prstGeom>
          <a:solidFill>
            <a:srgbClr val="8164B0">
              <a:alpha val="5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2667000" y="3421528"/>
            <a:ext cx="4648200" cy="53788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/>
          <a:lstStyle/>
          <a:p>
            <a:pPr algn="ctr"/>
            <a:r>
              <a:rPr lang="en-US" sz="3600" dirty="0">
                <a:cs typeface="Arial" charset="0"/>
                <a:sym typeface="Arial" charset="0"/>
              </a:rPr>
              <a:t>10 students per section</a:t>
            </a:r>
          </a:p>
        </p:txBody>
      </p:sp>
    </p:spTree>
    <p:extLst>
      <p:ext uri="{BB962C8B-B14F-4D97-AF65-F5344CB8AC3E}">
        <p14:creationId xmlns:p14="http://schemas.microsoft.com/office/powerpoint/2010/main" val="89778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8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789299"/>
            <a:ext cx="1676400" cy="1258702"/>
            <a:chOff x="4563534" y="1600200"/>
            <a:chExt cx="2288822" cy="1860291"/>
          </a:xfrm>
        </p:grpSpPr>
        <p:sp>
          <p:nvSpPr>
            <p:cNvPr id="15" name="Rectangle 14"/>
            <p:cNvSpPr/>
            <p:nvPr/>
          </p:nvSpPr>
          <p:spPr bwMode="auto">
            <a:xfrm>
              <a:off x="4572000" y="1600200"/>
              <a:ext cx="2280356" cy="1860291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63534" y="1828800"/>
              <a:ext cx="2280356" cy="11225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lvl="1" algn="ctr">
                <a:buClr>
                  <a:srgbClr val="7FA500"/>
                </a:buClr>
              </a:pPr>
              <a:r>
                <a:rPr lang="en-US" sz="2800" dirty="0"/>
                <a:t>life</a:t>
              </a:r>
            </a:p>
            <a:p>
              <a:pPr marL="0" lvl="1" algn="ctr">
                <a:buClr>
                  <a:srgbClr val="7FA500"/>
                </a:buClr>
              </a:pPr>
              <a:r>
                <a:rPr lang="en-US" sz="2800" dirty="0"/>
                <a:t>issues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42662" y="1770121"/>
            <a:ext cx="2274882" cy="1258702"/>
            <a:chOff x="1642662" y="1770121"/>
            <a:chExt cx="2274882" cy="1258702"/>
          </a:xfrm>
        </p:grpSpPr>
        <p:sp>
          <p:nvSpPr>
            <p:cNvPr id="24" name="Plus 23"/>
            <p:cNvSpPr/>
            <p:nvPr/>
          </p:nvSpPr>
          <p:spPr bwMode="auto">
            <a:xfrm>
              <a:off x="1642662" y="2105025"/>
              <a:ext cx="598482" cy="598482"/>
            </a:xfrm>
            <a:prstGeom prst="mathPlus">
              <a:avLst/>
            </a:prstGeom>
            <a:solidFill>
              <a:schemeClr val="tx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241144" y="1770121"/>
              <a:ext cx="1676400" cy="1258702"/>
              <a:chOff x="4563534" y="1600200"/>
              <a:chExt cx="2288822" cy="1860291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4572000" y="1600200"/>
                <a:ext cx="2280356" cy="1860291"/>
              </a:xfrm>
              <a:prstGeom prst="rect">
                <a:avLst/>
              </a:prstGeom>
              <a:solidFill>
                <a:schemeClr val="tx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563534" y="1828800"/>
                <a:ext cx="2280356" cy="14101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0" lvl="1" algn="ctr">
                  <a:buClr>
                    <a:srgbClr val="7FA500"/>
                  </a:buClr>
                </a:pPr>
                <a:r>
                  <a:rPr lang="en-US" sz="2800" dirty="0"/>
                  <a:t>affective</a:t>
                </a:r>
              </a:p>
              <a:p>
                <a:pPr marL="0" lvl="1" algn="ctr">
                  <a:buClr>
                    <a:srgbClr val="7FA500"/>
                  </a:buClr>
                </a:pPr>
                <a:r>
                  <a:rPr lang="en-US" sz="2800" dirty="0"/>
                  <a:t>issues</a:t>
                </a: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4007464" y="1744842"/>
            <a:ext cx="2489039" cy="1539669"/>
            <a:chOff x="4007464" y="1744842"/>
            <a:chExt cx="2489039" cy="1539669"/>
          </a:xfrm>
        </p:grpSpPr>
        <p:grpSp>
          <p:nvGrpSpPr>
            <p:cNvPr id="29" name="Group 28"/>
            <p:cNvGrpSpPr/>
            <p:nvPr/>
          </p:nvGrpSpPr>
          <p:grpSpPr>
            <a:xfrm>
              <a:off x="4610917" y="1744842"/>
              <a:ext cx="1885586" cy="1539669"/>
              <a:chOff x="4563534" y="1600200"/>
              <a:chExt cx="2288822" cy="2275545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4572000" y="1600200"/>
                <a:ext cx="2280356" cy="1860291"/>
              </a:xfrm>
              <a:prstGeom prst="rect">
                <a:avLst/>
              </a:prstGeom>
              <a:solidFill>
                <a:schemeClr val="tx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563534" y="1828800"/>
                <a:ext cx="2280356" cy="20469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0" lvl="1" algn="ctr">
                  <a:buClr>
                    <a:srgbClr val="7FA500"/>
                  </a:buClr>
                </a:pPr>
                <a:r>
                  <a:rPr lang="en-US" sz="2800" dirty="0"/>
                  <a:t>college</a:t>
                </a:r>
              </a:p>
              <a:p>
                <a:pPr marL="0" lvl="1" algn="ctr">
                  <a:buClr>
                    <a:srgbClr val="7FA500"/>
                  </a:buClr>
                </a:pPr>
                <a:r>
                  <a:rPr lang="en-US" sz="2800" dirty="0"/>
                  <a:t>knowledge</a:t>
                </a:r>
              </a:p>
            </p:txBody>
          </p:sp>
        </p:grpSp>
        <p:sp>
          <p:nvSpPr>
            <p:cNvPr id="30" name="Plus 29"/>
            <p:cNvSpPr/>
            <p:nvPr/>
          </p:nvSpPr>
          <p:spPr bwMode="auto">
            <a:xfrm>
              <a:off x="4007464" y="2067737"/>
              <a:ext cx="598482" cy="598482"/>
            </a:xfrm>
            <a:prstGeom prst="mathPlus">
              <a:avLst/>
            </a:prstGeom>
            <a:solidFill>
              <a:schemeClr val="tx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661816" y="1645593"/>
            <a:ext cx="2460918" cy="1384995"/>
            <a:chOff x="6661816" y="1645593"/>
            <a:chExt cx="2460918" cy="1384995"/>
          </a:xfrm>
        </p:grpSpPr>
        <p:sp>
          <p:nvSpPr>
            <p:cNvPr id="34" name="Equal 33"/>
            <p:cNvSpPr/>
            <p:nvPr/>
          </p:nvSpPr>
          <p:spPr bwMode="auto">
            <a:xfrm>
              <a:off x="6661816" y="2108818"/>
              <a:ext cx="559274" cy="559274"/>
            </a:xfrm>
            <a:prstGeom prst="mathEqual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7397600" y="1645593"/>
              <a:ext cx="1725134" cy="1384995"/>
              <a:chOff x="4572000" y="1481319"/>
              <a:chExt cx="2355360" cy="2046945"/>
            </a:xfrm>
          </p:grpSpPr>
          <p:sp>
            <p:nvSpPr>
              <p:cNvPr id="36" name="Rectangle 35"/>
              <p:cNvSpPr/>
              <p:nvPr/>
            </p:nvSpPr>
            <p:spPr bwMode="auto">
              <a:xfrm>
                <a:off x="4572000" y="1600200"/>
                <a:ext cx="2280356" cy="1860291"/>
              </a:xfrm>
              <a:prstGeom prst="rect">
                <a:avLst/>
              </a:prstGeom>
              <a:solidFill>
                <a:schemeClr val="tx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647004" y="1481319"/>
                <a:ext cx="2280356" cy="20469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0" lvl="1" algn="ctr">
                  <a:buClr>
                    <a:srgbClr val="7FA500"/>
                  </a:buClr>
                </a:pPr>
                <a:r>
                  <a:rPr lang="en-US" sz="2800" dirty="0"/>
                  <a:t>non-</a:t>
                </a:r>
              </a:p>
              <a:p>
                <a:pPr marL="0" lvl="1" algn="ctr">
                  <a:buClr>
                    <a:srgbClr val="7FA500"/>
                  </a:buClr>
                </a:pPr>
                <a:r>
                  <a:rPr lang="en-US" sz="2800" dirty="0"/>
                  <a:t>cognitive</a:t>
                </a:r>
              </a:p>
              <a:p>
                <a:pPr marL="0" lvl="1" algn="ctr">
                  <a:buClr>
                    <a:srgbClr val="7FA500"/>
                  </a:buClr>
                </a:pPr>
                <a:r>
                  <a:rPr lang="en-US" sz="2800" dirty="0"/>
                  <a:t>issues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281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3604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8"/>
          <p:cNvSpPr>
            <a:spLocks/>
          </p:cNvSpPr>
          <p:nvPr/>
        </p:nvSpPr>
        <p:spPr bwMode="auto">
          <a:xfrm>
            <a:off x="381000" y="52578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800" dirty="0">
                <a:cs typeface="Arial" charset="0"/>
                <a:sym typeface="Arial" charset="0"/>
              </a:rPr>
              <a:t>1000 students ÷ 10 students per section = 100 sections</a:t>
            </a:r>
          </a:p>
        </p:txBody>
      </p:sp>
      <p:sp>
        <p:nvSpPr>
          <p:cNvPr id="167" name="Rectangle 11"/>
          <p:cNvSpPr>
            <a:spLocks/>
          </p:cNvSpPr>
          <p:nvPr/>
        </p:nvSpPr>
        <p:spPr bwMode="auto">
          <a:xfrm>
            <a:off x="0" y="228600"/>
            <a:ext cx="916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400" dirty="0">
                <a:cs typeface="Arial" charset="0"/>
                <a:sym typeface="Arial" charset="0"/>
              </a:rPr>
              <a:t>ALP Model </a:t>
            </a:r>
          </a:p>
          <a:p>
            <a:pPr algn="ctr"/>
            <a:r>
              <a:rPr lang="en-US" sz="2400" dirty="0">
                <a:cs typeface="Arial" charset="0"/>
                <a:sym typeface="Arial" charset="0"/>
              </a:rPr>
              <a:t>Costs for the Developmental Instruction</a:t>
            </a:r>
          </a:p>
        </p:txBody>
      </p:sp>
      <p:sp>
        <p:nvSpPr>
          <p:cNvPr id="168" name="Rectangle 8"/>
          <p:cNvSpPr>
            <a:spLocks/>
          </p:cNvSpPr>
          <p:nvPr/>
        </p:nvSpPr>
        <p:spPr bwMode="auto">
          <a:xfrm>
            <a:off x="457200" y="5791200"/>
            <a:ext cx="678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800" dirty="0">
                <a:cs typeface="Arial" charset="0"/>
                <a:sym typeface="Arial" charset="0"/>
              </a:rPr>
              <a:t>100 sections X $3000 per section = $300,000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1219200"/>
            <a:ext cx="744577" cy="777424"/>
            <a:chOff x="5638800" y="1981199"/>
            <a:chExt cx="744577" cy="777424"/>
          </a:xfrm>
        </p:grpSpPr>
        <p:pic>
          <p:nvPicPr>
            <p:cNvPr id="4" name="Picture 3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166" name="Rectangle 165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93133" y="1380067"/>
            <a:ext cx="744577" cy="777424"/>
            <a:chOff x="5638800" y="1981199"/>
            <a:chExt cx="744577" cy="777424"/>
          </a:xfrm>
        </p:grpSpPr>
        <p:pic>
          <p:nvPicPr>
            <p:cNvPr id="170" name="Picture 169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171" name="Rectangle 170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186266" y="1540934"/>
            <a:ext cx="744577" cy="777424"/>
            <a:chOff x="5638800" y="1981199"/>
            <a:chExt cx="744577" cy="777424"/>
          </a:xfrm>
        </p:grpSpPr>
        <p:pic>
          <p:nvPicPr>
            <p:cNvPr id="173" name="Picture 172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174" name="Rectangle 173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279399" y="1701801"/>
            <a:ext cx="744577" cy="777424"/>
            <a:chOff x="5638800" y="1981199"/>
            <a:chExt cx="744577" cy="777424"/>
          </a:xfrm>
        </p:grpSpPr>
        <p:pic>
          <p:nvPicPr>
            <p:cNvPr id="176" name="Picture 175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177" name="Rectangle 176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372532" y="1862668"/>
            <a:ext cx="744577" cy="777424"/>
            <a:chOff x="5638800" y="1981199"/>
            <a:chExt cx="744577" cy="777424"/>
          </a:xfrm>
        </p:grpSpPr>
        <p:pic>
          <p:nvPicPr>
            <p:cNvPr id="179" name="Picture 178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180" name="Rectangle 179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465665" y="2023535"/>
            <a:ext cx="744577" cy="777424"/>
            <a:chOff x="5638800" y="1981199"/>
            <a:chExt cx="744577" cy="777424"/>
          </a:xfrm>
        </p:grpSpPr>
        <p:pic>
          <p:nvPicPr>
            <p:cNvPr id="182" name="Picture 181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183" name="Rectangle 182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558798" y="2184402"/>
            <a:ext cx="744577" cy="777424"/>
            <a:chOff x="5638800" y="1981199"/>
            <a:chExt cx="744577" cy="777424"/>
          </a:xfrm>
        </p:grpSpPr>
        <p:pic>
          <p:nvPicPr>
            <p:cNvPr id="185" name="Picture 184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186" name="Rectangle 185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51931" y="2345269"/>
            <a:ext cx="744577" cy="777424"/>
            <a:chOff x="5638800" y="1981199"/>
            <a:chExt cx="744577" cy="777424"/>
          </a:xfrm>
        </p:grpSpPr>
        <p:pic>
          <p:nvPicPr>
            <p:cNvPr id="188" name="Picture 187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189" name="Rectangle 188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745064" y="2506136"/>
            <a:ext cx="744577" cy="777424"/>
            <a:chOff x="5638800" y="1981199"/>
            <a:chExt cx="744577" cy="777424"/>
          </a:xfrm>
        </p:grpSpPr>
        <p:pic>
          <p:nvPicPr>
            <p:cNvPr id="191" name="Picture 190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192" name="Rectangle 191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838200" y="2667000"/>
            <a:ext cx="744577" cy="777424"/>
            <a:chOff x="5638800" y="1981199"/>
            <a:chExt cx="744577" cy="777424"/>
          </a:xfrm>
        </p:grpSpPr>
        <p:pic>
          <p:nvPicPr>
            <p:cNvPr id="194" name="Picture 193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195" name="Rectangle 194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52563" y="1232650"/>
            <a:ext cx="744577" cy="777424"/>
            <a:chOff x="5638800" y="1981199"/>
            <a:chExt cx="744577" cy="777424"/>
          </a:xfrm>
        </p:grpSpPr>
        <p:pic>
          <p:nvPicPr>
            <p:cNvPr id="52" name="Picture 51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45696" y="1393517"/>
            <a:ext cx="744577" cy="777424"/>
            <a:chOff x="5638800" y="1981199"/>
            <a:chExt cx="744577" cy="777424"/>
          </a:xfrm>
        </p:grpSpPr>
        <p:pic>
          <p:nvPicPr>
            <p:cNvPr id="55" name="Picture 54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56" name="Rectangle 55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38829" y="1554384"/>
            <a:ext cx="744577" cy="777424"/>
            <a:chOff x="5638800" y="1981199"/>
            <a:chExt cx="744577" cy="777424"/>
          </a:xfrm>
        </p:grpSpPr>
        <p:pic>
          <p:nvPicPr>
            <p:cNvPr id="58" name="Picture 57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31962" y="1715251"/>
            <a:ext cx="744577" cy="777424"/>
            <a:chOff x="5638800" y="1981199"/>
            <a:chExt cx="744577" cy="777424"/>
          </a:xfrm>
        </p:grpSpPr>
        <p:pic>
          <p:nvPicPr>
            <p:cNvPr id="61" name="Picture 60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62" name="Rectangle 61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125095" y="1876118"/>
            <a:ext cx="744577" cy="777424"/>
            <a:chOff x="5638800" y="1981199"/>
            <a:chExt cx="744577" cy="777424"/>
          </a:xfrm>
        </p:grpSpPr>
        <p:pic>
          <p:nvPicPr>
            <p:cNvPr id="64" name="Picture 63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218228" y="2036985"/>
            <a:ext cx="744577" cy="777424"/>
            <a:chOff x="5638800" y="1981199"/>
            <a:chExt cx="744577" cy="777424"/>
          </a:xfrm>
        </p:grpSpPr>
        <p:pic>
          <p:nvPicPr>
            <p:cNvPr id="67" name="Picture 66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68" name="Rectangle 67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311361" y="2197852"/>
            <a:ext cx="744577" cy="777424"/>
            <a:chOff x="5638800" y="1981199"/>
            <a:chExt cx="744577" cy="777424"/>
          </a:xfrm>
        </p:grpSpPr>
        <p:pic>
          <p:nvPicPr>
            <p:cNvPr id="70" name="Picture 69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71" name="Rectangle 70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404494" y="2358719"/>
            <a:ext cx="744577" cy="777424"/>
            <a:chOff x="5638800" y="1981199"/>
            <a:chExt cx="744577" cy="777424"/>
          </a:xfrm>
        </p:grpSpPr>
        <p:pic>
          <p:nvPicPr>
            <p:cNvPr id="73" name="Picture 72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497627" y="2519586"/>
            <a:ext cx="744577" cy="777424"/>
            <a:chOff x="5638800" y="1981199"/>
            <a:chExt cx="744577" cy="777424"/>
          </a:xfrm>
        </p:grpSpPr>
        <p:pic>
          <p:nvPicPr>
            <p:cNvPr id="76" name="Picture 75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77" name="Rectangle 76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590763" y="2680450"/>
            <a:ext cx="744577" cy="777424"/>
            <a:chOff x="5638800" y="1981199"/>
            <a:chExt cx="744577" cy="777424"/>
          </a:xfrm>
        </p:grpSpPr>
        <p:pic>
          <p:nvPicPr>
            <p:cNvPr id="79" name="Picture 78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80" name="Rectangle 79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494326" y="1236056"/>
            <a:ext cx="744577" cy="777424"/>
            <a:chOff x="5638800" y="1981199"/>
            <a:chExt cx="744577" cy="777424"/>
          </a:xfrm>
        </p:grpSpPr>
        <p:pic>
          <p:nvPicPr>
            <p:cNvPr id="115" name="Picture 114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116" name="Rectangle 115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587459" y="1396923"/>
            <a:ext cx="744577" cy="777424"/>
            <a:chOff x="5638800" y="1981199"/>
            <a:chExt cx="744577" cy="777424"/>
          </a:xfrm>
        </p:grpSpPr>
        <p:pic>
          <p:nvPicPr>
            <p:cNvPr id="118" name="Picture 117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119" name="Rectangle 118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680592" y="1557790"/>
            <a:ext cx="744577" cy="777424"/>
            <a:chOff x="5638800" y="1981199"/>
            <a:chExt cx="744577" cy="777424"/>
          </a:xfrm>
        </p:grpSpPr>
        <p:pic>
          <p:nvPicPr>
            <p:cNvPr id="121" name="Picture 120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122" name="Rectangle 121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773725" y="1718657"/>
            <a:ext cx="744577" cy="777424"/>
            <a:chOff x="5638800" y="1981199"/>
            <a:chExt cx="744577" cy="777424"/>
          </a:xfrm>
        </p:grpSpPr>
        <p:pic>
          <p:nvPicPr>
            <p:cNvPr id="124" name="Picture 123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125" name="Rectangle 124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1866858" y="1879524"/>
            <a:ext cx="744577" cy="777424"/>
            <a:chOff x="5638800" y="1981199"/>
            <a:chExt cx="744577" cy="777424"/>
          </a:xfrm>
        </p:grpSpPr>
        <p:pic>
          <p:nvPicPr>
            <p:cNvPr id="127" name="Picture 126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128" name="Rectangle 127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1959991" y="2040391"/>
            <a:ext cx="744577" cy="777424"/>
            <a:chOff x="5638800" y="1981199"/>
            <a:chExt cx="744577" cy="777424"/>
          </a:xfrm>
        </p:grpSpPr>
        <p:pic>
          <p:nvPicPr>
            <p:cNvPr id="130" name="Picture 129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131" name="Rectangle 130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053124" y="2201258"/>
            <a:ext cx="744577" cy="777424"/>
            <a:chOff x="5638800" y="1981199"/>
            <a:chExt cx="744577" cy="777424"/>
          </a:xfrm>
        </p:grpSpPr>
        <p:pic>
          <p:nvPicPr>
            <p:cNvPr id="133" name="Picture 132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134" name="Rectangle 133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146257" y="2362125"/>
            <a:ext cx="744577" cy="777424"/>
            <a:chOff x="5638800" y="1981199"/>
            <a:chExt cx="744577" cy="777424"/>
          </a:xfrm>
        </p:grpSpPr>
        <p:pic>
          <p:nvPicPr>
            <p:cNvPr id="136" name="Picture 135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137" name="Rectangle 136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2239390" y="2522992"/>
            <a:ext cx="744577" cy="777424"/>
            <a:chOff x="5638800" y="1981199"/>
            <a:chExt cx="744577" cy="777424"/>
          </a:xfrm>
        </p:grpSpPr>
        <p:pic>
          <p:nvPicPr>
            <p:cNvPr id="139" name="Picture 138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140" name="Rectangle 139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332526" y="2683856"/>
            <a:ext cx="744577" cy="777424"/>
            <a:chOff x="5638800" y="1981199"/>
            <a:chExt cx="744577" cy="777424"/>
          </a:xfrm>
        </p:grpSpPr>
        <p:pic>
          <p:nvPicPr>
            <p:cNvPr id="142" name="Picture 141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143" name="Rectangle 142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2227543" y="1247924"/>
            <a:ext cx="744577" cy="777424"/>
            <a:chOff x="5638800" y="1981199"/>
            <a:chExt cx="744577" cy="777424"/>
          </a:xfrm>
        </p:grpSpPr>
        <p:pic>
          <p:nvPicPr>
            <p:cNvPr id="145" name="Picture 144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146" name="Rectangle 145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2320676" y="1408791"/>
            <a:ext cx="744577" cy="777424"/>
            <a:chOff x="5638800" y="1981199"/>
            <a:chExt cx="744577" cy="777424"/>
          </a:xfrm>
        </p:grpSpPr>
        <p:pic>
          <p:nvPicPr>
            <p:cNvPr id="148" name="Picture 147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149" name="Rectangle 148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2413809" y="1569658"/>
            <a:ext cx="744577" cy="777424"/>
            <a:chOff x="5638800" y="1981199"/>
            <a:chExt cx="744577" cy="777424"/>
          </a:xfrm>
        </p:grpSpPr>
        <p:pic>
          <p:nvPicPr>
            <p:cNvPr id="151" name="Picture 150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152" name="Rectangle 151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2506942" y="1730525"/>
            <a:ext cx="744577" cy="777424"/>
            <a:chOff x="5638800" y="1981199"/>
            <a:chExt cx="744577" cy="777424"/>
          </a:xfrm>
        </p:grpSpPr>
        <p:pic>
          <p:nvPicPr>
            <p:cNvPr id="154" name="Picture 153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155" name="Rectangle 154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600075" y="1891392"/>
            <a:ext cx="744577" cy="777424"/>
            <a:chOff x="5638800" y="1981199"/>
            <a:chExt cx="744577" cy="777424"/>
          </a:xfrm>
        </p:grpSpPr>
        <p:pic>
          <p:nvPicPr>
            <p:cNvPr id="157" name="Picture 156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158" name="Rectangle 157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2693208" y="2052259"/>
            <a:ext cx="744577" cy="777424"/>
            <a:chOff x="5638800" y="1981199"/>
            <a:chExt cx="744577" cy="777424"/>
          </a:xfrm>
        </p:grpSpPr>
        <p:pic>
          <p:nvPicPr>
            <p:cNvPr id="160" name="Picture 159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161" name="Rectangle 160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2786341" y="2213126"/>
            <a:ext cx="744577" cy="777424"/>
            <a:chOff x="5638800" y="1981199"/>
            <a:chExt cx="744577" cy="777424"/>
          </a:xfrm>
        </p:grpSpPr>
        <p:pic>
          <p:nvPicPr>
            <p:cNvPr id="163" name="Picture 162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165" name="Rectangle 164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2879474" y="2373993"/>
            <a:ext cx="744577" cy="777424"/>
            <a:chOff x="5638800" y="1981199"/>
            <a:chExt cx="744577" cy="777424"/>
          </a:xfrm>
        </p:grpSpPr>
        <p:pic>
          <p:nvPicPr>
            <p:cNvPr id="212" name="Picture 211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213" name="Rectangle 212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2972607" y="2534860"/>
            <a:ext cx="744577" cy="777424"/>
            <a:chOff x="5638800" y="1981199"/>
            <a:chExt cx="744577" cy="777424"/>
          </a:xfrm>
        </p:grpSpPr>
        <p:pic>
          <p:nvPicPr>
            <p:cNvPr id="215" name="Picture 214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216" name="Rectangle 215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3065743" y="2695724"/>
            <a:ext cx="744577" cy="777424"/>
            <a:chOff x="5638800" y="1981199"/>
            <a:chExt cx="744577" cy="777424"/>
          </a:xfrm>
        </p:grpSpPr>
        <p:pic>
          <p:nvPicPr>
            <p:cNvPr id="218" name="Picture 217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219" name="Rectangle 218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2945174" y="1248394"/>
            <a:ext cx="744577" cy="777424"/>
            <a:chOff x="5638800" y="1981199"/>
            <a:chExt cx="744577" cy="777424"/>
          </a:xfrm>
        </p:grpSpPr>
        <p:pic>
          <p:nvPicPr>
            <p:cNvPr id="221" name="Picture 220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222" name="Rectangle 221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3038307" y="1409261"/>
            <a:ext cx="744577" cy="777424"/>
            <a:chOff x="5638800" y="1981199"/>
            <a:chExt cx="744577" cy="777424"/>
          </a:xfrm>
        </p:grpSpPr>
        <p:pic>
          <p:nvPicPr>
            <p:cNvPr id="224" name="Picture 223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225" name="Rectangle 224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3131440" y="1570128"/>
            <a:ext cx="744577" cy="777424"/>
            <a:chOff x="5638800" y="1981199"/>
            <a:chExt cx="744577" cy="777424"/>
          </a:xfrm>
        </p:grpSpPr>
        <p:pic>
          <p:nvPicPr>
            <p:cNvPr id="227" name="Picture 226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228" name="Rectangle 227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3224573" y="1730995"/>
            <a:ext cx="744577" cy="777424"/>
            <a:chOff x="5638800" y="1981199"/>
            <a:chExt cx="744577" cy="777424"/>
          </a:xfrm>
        </p:grpSpPr>
        <p:pic>
          <p:nvPicPr>
            <p:cNvPr id="230" name="Picture 229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231" name="Rectangle 230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3317706" y="1891862"/>
            <a:ext cx="744577" cy="777424"/>
            <a:chOff x="5638800" y="1981199"/>
            <a:chExt cx="744577" cy="777424"/>
          </a:xfrm>
        </p:grpSpPr>
        <p:pic>
          <p:nvPicPr>
            <p:cNvPr id="233" name="Picture 232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234" name="Rectangle 233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3410839" y="2052729"/>
            <a:ext cx="744577" cy="777424"/>
            <a:chOff x="5638800" y="1981199"/>
            <a:chExt cx="744577" cy="777424"/>
          </a:xfrm>
        </p:grpSpPr>
        <p:pic>
          <p:nvPicPr>
            <p:cNvPr id="236" name="Picture 235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237" name="Rectangle 236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3503972" y="2213596"/>
            <a:ext cx="744577" cy="777424"/>
            <a:chOff x="5638800" y="1981199"/>
            <a:chExt cx="744577" cy="777424"/>
          </a:xfrm>
        </p:grpSpPr>
        <p:pic>
          <p:nvPicPr>
            <p:cNvPr id="239" name="Picture 238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240" name="Rectangle 239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3597105" y="2374463"/>
            <a:ext cx="744577" cy="777424"/>
            <a:chOff x="5638800" y="1981199"/>
            <a:chExt cx="744577" cy="777424"/>
          </a:xfrm>
        </p:grpSpPr>
        <p:pic>
          <p:nvPicPr>
            <p:cNvPr id="242" name="Picture 241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243" name="Rectangle 242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3690238" y="2535330"/>
            <a:ext cx="744577" cy="777424"/>
            <a:chOff x="5638800" y="1981199"/>
            <a:chExt cx="744577" cy="777424"/>
          </a:xfrm>
        </p:grpSpPr>
        <p:pic>
          <p:nvPicPr>
            <p:cNvPr id="245" name="Picture 244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246" name="Rectangle 245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3783374" y="2696194"/>
            <a:ext cx="744577" cy="777424"/>
            <a:chOff x="5638800" y="1981199"/>
            <a:chExt cx="744577" cy="777424"/>
          </a:xfrm>
        </p:grpSpPr>
        <p:pic>
          <p:nvPicPr>
            <p:cNvPr id="248" name="Picture 247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249" name="Rectangle 248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3666907" y="1240223"/>
            <a:ext cx="744577" cy="777424"/>
            <a:chOff x="5638800" y="1981199"/>
            <a:chExt cx="744577" cy="777424"/>
          </a:xfrm>
        </p:grpSpPr>
        <p:pic>
          <p:nvPicPr>
            <p:cNvPr id="251" name="Picture 250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252" name="Rectangle 251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3760040" y="1401090"/>
            <a:ext cx="744577" cy="777424"/>
            <a:chOff x="5638800" y="1981199"/>
            <a:chExt cx="744577" cy="777424"/>
          </a:xfrm>
        </p:grpSpPr>
        <p:pic>
          <p:nvPicPr>
            <p:cNvPr id="254" name="Picture 253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255" name="Rectangle 254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3853173" y="1561957"/>
            <a:ext cx="744577" cy="777424"/>
            <a:chOff x="5638800" y="1981199"/>
            <a:chExt cx="744577" cy="777424"/>
          </a:xfrm>
        </p:grpSpPr>
        <p:pic>
          <p:nvPicPr>
            <p:cNvPr id="257" name="Picture 256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258" name="Rectangle 257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3946306" y="1722824"/>
            <a:ext cx="744577" cy="777424"/>
            <a:chOff x="5638800" y="1981199"/>
            <a:chExt cx="744577" cy="777424"/>
          </a:xfrm>
        </p:grpSpPr>
        <p:pic>
          <p:nvPicPr>
            <p:cNvPr id="260" name="Picture 259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261" name="Rectangle 260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4039439" y="1883691"/>
            <a:ext cx="744577" cy="777424"/>
            <a:chOff x="5638800" y="1981199"/>
            <a:chExt cx="744577" cy="777424"/>
          </a:xfrm>
        </p:grpSpPr>
        <p:pic>
          <p:nvPicPr>
            <p:cNvPr id="263" name="Picture 262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264" name="Rectangle 263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4132572" y="2044558"/>
            <a:ext cx="744577" cy="777424"/>
            <a:chOff x="5638800" y="1981199"/>
            <a:chExt cx="744577" cy="777424"/>
          </a:xfrm>
        </p:grpSpPr>
        <p:pic>
          <p:nvPicPr>
            <p:cNvPr id="266" name="Picture 265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267" name="Rectangle 266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4225705" y="2205425"/>
            <a:ext cx="744577" cy="777424"/>
            <a:chOff x="5638800" y="1981199"/>
            <a:chExt cx="744577" cy="777424"/>
          </a:xfrm>
        </p:grpSpPr>
        <p:pic>
          <p:nvPicPr>
            <p:cNvPr id="269" name="Picture 268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270" name="Rectangle 269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4318838" y="2366292"/>
            <a:ext cx="744577" cy="777424"/>
            <a:chOff x="5638800" y="1981199"/>
            <a:chExt cx="744577" cy="777424"/>
          </a:xfrm>
        </p:grpSpPr>
        <p:pic>
          <p:nvPicPr>
            <p:cNvPr id="272" name="Picture 271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273" name="Rectangle 272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4411971" y="2527159"/>
            <a:ext cx="744577" cy="777424"/>
            <a:chOff x="5638800" y="1981199"/>
            <a:chExt cx="744577" cy="777424"/>
          </a:xfrm>
        </p:grpSpPr>
        <p:pic>
          <p:nvPicPr>
            <p:cNvPr id="275" name="Picture 274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276" name="Rectangle 275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4505107" y="2688023"/>
            <a:ext cx="744577" cy="777424"/>
            <a:chOff x="5638800" y="1981199"/>
            <a:chExt cx="744577" cy="777424"/>
          </a:xfrm>
        </p:grpSpPr>
        <p:pic>
          <p:nvPicPr>
            <p:cNvPr id="278" name="Picture 277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279" name="Rectangle 278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4398839" y="1242261"/>
            <a:ext cx="744577" cy="777424"/>
            <a:chOff x="5638800" y="1981199"/>
            <a:chExt cx="744577" cy="777424"/>
          </a:xfrm>
        </p:grpSpPr>
        <p:pic>
          <p:nvPicPr>
            <p:cNvPr id="281" name="Picture 280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282" name="Rectangle 281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Group 282"/>
          <p:cNvGrpSpPr/>
          <p:nvPr/>
        </p:nvGrpSpPr>
        <p:grpSpPr>
          <a:xfrm>
            <a:off x="4491972" y="1403128"/>
            <a:ext cx="744577" cy="777424"/>
            <a:chOff x="5638800" y="1981199"/>
            <a:chExt cx="744577" cy="777424"/>
          </a:xfrm>
        </p:grpSpPr>
        <p:pic>
          <p:nvPicPr>
            <p:cNvPr id="284" name="Picture 283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285" name="Rectangle 284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4585105" y="1563995"/>
            <a:ext cx="744577" cy="777424"/>
            <a:chOff x="5638800" y="1981199"/>
            <a:chExt cx="744577" cy="777424"/>
          </a:xfrm>
        </p:grpSpPr>
        <p:pic>
          <p:nvPicPr>
            <p:cNvPr id="287" name="Picture 286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288" name="Rectangle 287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4678238" y="1724862"/>
            <a:ext cx="744577" cy="777424"/>
            <a:chOff x="5638800" y="1981199"/>
            <a:chExt cx="744577" cy="777424"/>
          </a:xfrm>
        </p:grpSpPr>
        <p:pic>
          <p:nvPicPr>
            <p:cNvPr id="290" name="Picture 289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291" name="Rectangle 290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4771371" y="1885729"/>
            <a:ext cx="744577" cy="777424"/>
            <a:chOff x="5638800" y="1981199"/>
            <a:chExt cx="744577" cy="777424"/>
          </a:xfrm>
        </p:grpSpPr>
        <p:pic>
          <p:nvPicPr>
            <p:cNvPr id="293" name="Picture 292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294" name="Rectangle 293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4864504" y="2046596"/>
            <a:ext cx="744577" cy="777424"/>
            <a:chOff x="5638800" y="1981199"/>
            <a:chExt cx="744577" cy="777424"/>
          </a:xfrm>
        </p:grpSpPr>
        <p:pic>
          <p:nvPicPr>
            <p:cNvPr id="296" name="Picture 295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297" name="Rectangle 296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Group 297"/>
          <p:cNvGrpSpPr/>
          <p:nvPr/>
        </p:nvGrpSpPr>
        <p:grpSpPr>
          <a:xfrm>
            <a:off x="4957637" y="2207463"/>
            <a:ext cx="744577" cy="777424"/>
            <a:chOff x="5638800" y="1981199"/>
            <a:chExt cx="744577" cy="777424"/>
          </a:xfrm>
        </p:grpSpPr>
        <p:pic>
          <p:nvPicPr>
            <p:cNvPr id="299" name="Picture 298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00" name="Rectangle 299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5050770" y="2368330"/>
            <a:ext cx="744577" cy="777424"/>
            <a:chOff x="5638800" y="1981199"/>
            <a:chExt cx="744577" cy="777424"/>
          </a:xfrm>
        </p:grpSpPr>
        <p:pic>
          <p:nvPicPr>
            <p:cNvPr id="302" name="Picture 301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03" name="Rectangle 302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5143903" y="2529197"/>
            <a:ext cx="744577" cy="777424"/>
            <a:chOff x="5638800" y="1981199"/>
            <a:chExt cx="744577" cy="777424"/>
          </a:xfrm>
        </p:grpSpPr>
        <p:pic>
          <p:nvPicPr>
            <p:cNvPr id="305" name="Picture 304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06" name="Rectangle 305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" name="Group 306"/>
          <p:cNvGrpSpPr/>
          <p:nvPr/>
        </p:nvGrpSpPr>
        <p:grpSpPr>
          <a:xfrm>
            <a:off x="5237039" y="2690061"/>
            <a:ext cx="744577" cy="777424"/>
            <a:chOff x="5638800" y="1981199"/>
            <a:chExt cx="744577" cy="777424"/>
          </a:xfrm>
        </p:grpSpPr>
        <p:pic>
          <p:nvPicPr>
            <p:cNvPr id="308" name="Picture 307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09" name="Rectangle 308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5136296" y="1247816"/>
            <a:ext cx="744577" cy="777424"/>
            <a:chOff x="5638800" y="1981199"/>
            <a:chExt cx="744577" cy="777424"/>
          </a:xfrm>
        </p:grpSpPr>
        <p:pic>
          <p:nvPicPr>
            <p:cNvPr id="314" name="Picture 313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15" name="Rectangle 314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5229429" y="1408683"/>
            <a:ext cx="744577" cy="777424"/>
            <a:chOff x="5638800" y="1981199"/>
            <a:chExt cx="744577" cy="777424"/>
          </a:xfrm>
        </p:grpSpPr>
        <p:pic>
          <p:nvPicPr>
            <p:cNvPr id="317" name="Picture 316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18" name="Rectangle 317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5322562" y="1569550"/>
            <a:ext cx="744577" cy="777424"/>
            <a:chOff x="5638800" y="1981199"/>
            <a:chExt cx="744577" cy="777424"/>
          </a:xfrm>
        </p:grpSpPr>
        <p:pic>
          <p:nvPicPr>
            <p:cNvPr id="320" name="Picture 319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21" name="Rectangle 320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5415695" y="1730417"/>
            <a:ext cx="744577" cy="777424"/>
            <a:chOff x="5638800" y="1981199"/>
            <a:chExt cx="744577" cy="777424"/>
          </a:xfrm>
        </p:grpSpPr>
        <p:pic>
          <p:nvPicPr>
            <p:cNvPr id="323" name="Picture 322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24" name="Rectangle 323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5" name="Group 324"/>
          <p:cNvGrpSpPr/>
          <p:nvPr/>
        </p:nvGrpSpPr>
        <p:grpSpPr>
          <a:xfrm>
            <a:off x="5508828" y="1891284"/>
            <a:ext cx="744577" cy="777424"/>
            <a:chOff x="5638800" y="1981199"/>
            <a:chExt cx="744577" cy="777424"/>
          </a:xfrm>
        </p:grpSpPr>
        <p:pic>
          <p:nvPicPr>
            <p:cNvPr id="326" name="Picture 325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27" name="Rectangle 326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8" name="Group 327"/>
          <p:cNvGrpSpPr/>
          <p:nvPr/>
        </p:nvGrpSpPr>
        <p:grpSpPr>
          <a:xfrm>
            <a:off x="5601961" y="2052151"/>
            <a:ext cx="744577" cy="777424"/>
            <a:chOff x="5638800" y="1981199"/>
            <a:chExt cx="744577" cy="777424"/>
          </a:xfrm>
        </p:grpSpPr>
        <p:pic>
          <p:nvPicPr>
            <p:cNvPr id="329" name="Picture 328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30" name="Rectangle 329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5695094" y="2213018"/>
            <a:ext cx="744577" cy="777424"/>
            <a:chOff x="5638800" y="1981199"/>
            <a:chExt cx="744577" cy="777424"/>
          </a:xfrm>
        </p:grpSpPr>
        <p:pic>
          <p:nvPicPr>
            <p:cNvPr id="332" name="Picture 331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33" name="Rectangle 332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5788227" y="2373885"/>
            <a:ext cx="744577" cy="777424"/>
            <a:chOff x="5638800" y="1981199"/>
            <a:chExt cx="744577" cy="777424"/>
          </a:xfrm>
        </p:grpSpPr>
        <p:pic>
          <p:nvPicPr>
            <p:cNvPr id="335" name="Picture 334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36" name="Rectangle 335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7" name="Group 336"/>
          <p:cNvGrpSpPr/>
          <p:nvPr/>
        </p:nvGrpSpPr>
        <p:grpSpPr>
          <a:xfrm>
            <a:off x="5881360" y="2534752"/>
            <a:ext cx="744577" cy="777424"/>
            <a:chOff x="5638800" y="1981199"/>
            <a:chExt cx="744577" cy="777424"/>
          </a:xfrm>
        </p:grpSpPr>
        <p:pic>
          <p:nvPicPr>
            <p:cNvPr id="338" name="Picture 337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39" name="Rectangle 338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0" name="Group 339"/>
          <p:cNvGrpSpPr/>
          <p:nvPr/>
        </p:nvGrpSpPr>
        <p:grpSpPr>
          <a:xfrm>
            <a:off x="5974496" y="2695616"/>
            <a:ext cx="744577" cy="777424"/>
            <a:chOff x="5638800" y="1981199"/>
            <a:chExt cx="744577" cy="777424"/>
          </a:xfrm>
        </p:grpSpPr>
        <p:pic>
          <p:nvPicPr>
            <p:cNvPr id="341" name="Picture 340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42" name="Rectangle 341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Group 342"/>
          <p:cNvGrpSpPr/>
          <p:nvPr/>
        </p:nvGrpSpPr>
        <p:grpSpPr>
          <a:xfrm>
            <a:off x="5879927" y="1246945"/>
            <a:ext cx="744577" cy="777424"/>
            <a:chOff x="5638800" y="1981199"/>
            <a:chExt cx="744577" cy="777424"/>
          </a:xfrm>
        </p:grpSpPr>
        <p:pic>
          <p:nvPicPr>
            <p:cNvPr id="344" name="Picture 343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45" name="Rectangle 344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6" name="Group 345"/>
          <p:cNvGrpSpPr/>
          <p:nvPr/>
        </p:nvGrpSpPr>
        <p:grpSpPr>
          <a:xfrm>
            <a:off x="5973060" y="1407812"/>
            <a:ext cx="744577" cy="777424"/>
            <a:chOff x="5638800" y="1981199"/>
            <a:chExt cx="744577" cy="777424"/>
          </a:xfrm>
        </p:grpSpPr>
        <p:pic>
          <p:nvPicPr>
            <p:cNvPr id="347" name="Picture 346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48" name="Rectangle 347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6066193" y="1568679"/>
            <a:ext cx="744577" cy="777424"/>
            <a:chOff x="5638800" y="1981199"/>
            <a:chExt cx="744577" cy="777424"/>
          </a:xfrm>
        </p:grpSpPr>
        <p:pic>
          <p:nvPicPr>
            <p:cNvPr id="350" name="Picture 349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51" name="Rectangle 350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6159326" y="1729546"/>
            <a:ext cx="744577" cy="777424"/>
            <a:chOff x="5638800" y="1981199"/>
            <a:chExt cx="744577" cy="777424"/>
          </a:xfrm>
        </p:grpSpPr>
        <p:pic>
          <p:nvPicPr>
            <p:cNvPr id="353" name="Picture 352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54" name="Rectangle 353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5" name="Group 354"/>
          <p:cNvGrpSpPr/>
          <p:nvPr/>
        </p:nvGrpSpPr>
        <p:grpSpPr>
          <a:xfrm>
            <a:off x="6252459" y="1890413"/>
            <a:ext cx="744577" cy="777424"/>
            <a:chOff x="5638800" y="1981199"/>
            <a:chExt cx="744577" cy="777424"/>
          </a:xfrm>
        </p:grpSpPr>
        <p:pic>
          <p:nvPicPr>
            <p:cNvPr id="356" name="Picture 355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57" name="Rectangle 356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6345592" y="2051280"/>
            <a:ext cx="744577" cy="777424"/>
            <a:chOff x="5638800" y="1981199"/>
            <a:chExt cx="744577" cy="777424"/>
          </a:xfrm>
        </p:grpSpPr>
        <p:pic>
          <p:nvPicPr>
            <p:cNvPr id="359" name="Picture 358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60" name="Rectangle 359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6438725" y="2212147"/>
            <a:ext cx="744577" cy="777424"/>
            <a:chOff x="5638800" y="1981199"/>
            <a:chExt cx="744577" cy="777424"/>
          </a:xfrm>
        </p:grpSpPr>
        <p:pic>
          <p:nvPicPr>
            <p:cNvPr id="362" name="Picture 361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63" name="Rectangle 362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6531858" y="2373014"/>
            <a:ext cx="744577" cy="777424"/>
            <a:chOff x="5638800" y="1981199"/>
            <a:chExt cx="744577" cy="777424"/>
          </a:xfrm>
        </p:grpSpPr>
        <p:pic>
          <p:nvPicPr>
            <p:cNvPr id="365" name="Picture 364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66" name="Rectangle 365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7" name="Group 366"/>
          <p:cNvGrpSpPr/>
          <p:nvPr/>
        </p:nvGrpSpPr>
        <p:grpSpPr>
          <a:xfrm>
            <a:off x="6624991" y="2533881"/>
            <a:ext cx="744577" cy="777424"/>
            <a:chOff x="5638800" y="1981199"/>
            <a:chExt cx="744577" cy="777424"/>
          </a:xfrm>
        </p:grpSpPr>
        <p:pic>
          <p:nvPicPr>
            <p:cNvPr id="368" name="Picture 367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69" name="Rectangle 368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6718127" y="2694745"/>
            <a:ext cx="744577" cy="777424"/>
            <a:chOff x="5638800" y="1981199"/>
            <a:chExt cx="744577" cy="777424"/>
          </a:xfrm>
        </p:grpSpPr>
        <p:pic>
          <p:nvPicPr>
            <p:cNvPr id="371" name="Picture 370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72" name="Rectangle 371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3" name="Group 372"/>
          <p:cNvGrpSpPr/>
          <p:nvPr/>
        </p:nvGrpSpPr>
        <p:grpSpPr>
          <a:xfrm>
            <a:off x="6616246" y="1237011"/>
            <a:ext cx="744577" cy="777424"/>
            <a:chOff x="5638800" y="1981199"/>
            <a:chExt cx="744577" cy="777424"/>
          </a:xfrm>
        </p:grpSpPr>
        <p:pic>
          <p:nvPicPr>
            <p:cNvPr id="374" name="Picture 373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75" name="Rectangle 374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6" name="Group 375"/>
          <p:cNvGrpSpPr/>
          <p:nvPr/>
        </p:nvGrpSpPr>
        <p:grpSpPr>
          <a:xfrm>
            <a:off x="6709379" y="1397878"/>
            <a:ext cx="744577" cy="777424"/>
            <a:chOff x="5638800" y="1981199"/>
            <a:chExt cx="744577" cy="777424"/>
          </a:xfrm>
        </p:grpSpPr>
        <p:pic>
          <p:nvPicPr>
            <p:cNvPr id="377" name="Picture 376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78" name="Rectangle 377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6802512" y="1558745"/>
            <a:ext cx="744577" cy="777424"/>
            <a:chOff x="5638800" y="1981199"/>
            <a:chExt cx="744577" cy="777424"/>
          </a:xfrm>
        </p:grpSpPr>
        <p:pic>
          <p:nvPicPr>
            <p:cNvPr id="380" name="Picture 379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81" name="Rectangle 380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2" name="Group 381"/>
          <p:cNvGrpSpPr/>
          <p:nvPr/>
        </p:nvGrpSpPr>
        <p:grpSpPr>
          <a:xfrm>
            <a:off x="6895645" y="1719612"/>
            <a:ext cx="744577" cy="777424"/>
            <a:chOff x="5638800" y="1981199"/>
            <a:chExt cx="744577" cy="777424"/>
          </a:xfrm>
        </p:grpSpPr>
        <p:pic>
          <p:nvPicPr>
            <p:cNvPr id="383" name="Picture 382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84" name="Rectangle 383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5" name="Group 384"/>
          <p:cNvGrpSpPr/>
          <p:nvPr/>
        </p:nvGrpSpPr>
        <p:grpSpPr>
          <a:xfrm>
            <a:off x="6988778" y="1880479"/>
            <a:ext cx="744577" cy="777424"/>
            <a:chOff x="5638800" y="1981199"/>
            <a:chExt cx="744577" cy="777424"/>
          </a:xfrm>
        </p:grpSpPr>
        <p:pic>
          <p:nvPicPr>
            <p:cNvPr id="386" name="Picture 385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87" name="Rectangle 386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8" name="Group 387"/>
          <p:cNvGrpSpPr/>
          <p:nvPr/>
        </p:nvGrpSpPr>
        <p:grpSpPr>
          <a:xfrm>
            <a:off x="7081911" y="2041346"/>
            <a:ext cx="744577" cy="777424"/>
            <a:chOff x="5638800" y="1981199"/>
            <a:chExt cx="744577" cy="777424"/>
          </a:xfrm>
        </p:grpSpPr>
        <p:pic>
          <p:nvPicPr>
            <p:cNvPr id="389" name="Picture 388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90" name="Rectangle 389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1" name="Group 390"/>
          <p:cNvGrpSpPr/>
          <p:nvPr/>
        </p:nvGrpSpPr>
        <p:grpSpPr>
          <a:xfrm>
            <a:off x="7175044" y="2202213"/>
            <a:ext cx="744577" cy="777424"/>
            <a:chOff x="5638800" y="1981199"/>
            <a:chExt cx="744577" cy="777424"/>
          </a:xfrm>
        </p:grpSpPr>
        <p:pic>
          <p:nvPicPr>
            <p:cNvPr id="392" name="Picture 391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93" name="Rectangle 392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7268177" y="2363080"/>
            <a:ext cx="744577" cy="777424"/>
            <a:chOff x="5638800" y="1981199"/>
            <a:chExt cx="744577" cy="777424"/>
          </a:xfrm>
        </p:grpSpPr>
        <p:pic>
          <p:nvPicPr>
            <p:cNvPr id="395" name="Picture 394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96" name="Rectangle 395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Group 396"/>
          <p:cNvGrpSpPr/>
          <p:nvPr/>
        </p:nvGrpSpPr>
        <p:grpSpPr>
          <a:xfrm>
            <a:off x="7361310" y="2523947"/>
            <a:ext cx="744577" cy="777424"/>
            <a:chOff x="5638800" y="1981199"/>
            <a:chExt cx="744577" cy="777424"/>
          </a:xfrm>
        </p:grpSpPr>
        <p:pic>
          <p:nvPicPr>
            <p:cNvPr id="398" name="Picture 397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399" name="Rectangle 398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0" name="Group 399"/>
          <p:cNvGrpSpPr/>
          <p:nvPr/>
        </p:nvGrpSpPr>
        <p:grpSpPr>
          <a:xfrm>
            <a:off x="7454446" y="2684811"/>
            <a:ext cx="744577" cy="777424"/>
            <a:chOff x="5638800" y="1981199"/>
            <a:chExt cx="744577" cy="777424"/>
          </a:xfrm>
        </p:grpSpPr>
        <p:pic>
          <p:nvPicPr>
            <p:cNvPr id="401" name="Picture 400" descr="10 peop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81199"/>
              <a:ext cx="744577" cy="748415"/>
            </a:xfrm>
            <a:prstGeom prst="rect">
              <a:avLst/>
            </a:prstGeom>
          </p:spPr>
        </p:pic>
        <p:sp>
          <p:nvSpPr>
            <p:cNvPr id="402" name="Rectangle 401"/>
            <p:cNvSpPr/>
            <p:nvPr/>
          </p:nvSpPr>
          <p:spPr>
            <a:xfrm>
              <a:off x="5638801" y="1981199"/>
              <a:ext cx="742572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766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9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8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1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4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6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9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8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1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4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7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3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6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9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2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8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1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7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3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6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9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2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5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8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1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40"/>
                            </p:stCondLst>
                            <p:childTnLst>
                              <p:par>
                                <p:cTn id="153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47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3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6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9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620"/>
                            </p:stCondLst>
                            <p:childTnLst>
                              <p:par>
                                <p:cTn id="171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65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68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710"/>
                            </p:stCondLst>
                            <p:childTnLst>
                              <p:par>
                                <p:cTn id="180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74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70"/>
                            </p:stCondLst>
                            <p:childTnLst>
                              <p:par>
                                <p:cTn id="186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800"/>
                            </p:stCondLst>
                            <p:childTnLst>
                              <p:par>
                                <p:cTn id="189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83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860"/>
                            </p:stCondLst>
                            <p:childTnLst>
                              <p:par>
                                <p:cTn id="195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890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920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950"/>
                            </p:stCondLst>
                            <p:childTnLst>
                              <p:par>
                                <p:cTn id="204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980"/>
                            </p:stCondLst>
                            <p:childTnLst>
                              <p:par>
                                <p:cTn id="207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1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40"/>
                            </p:stCondLst>
                            <p:childTnLst>
                              <p:par>
                                <p:cTn id="213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7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100"/>
                            </p:stCondLst>
                            <p:childTnLst>
                              <p:par>
                                <p:cTn id="219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13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160"/>
                            </p:stCondLst>
                            <p:childTnLst>
                              <p:par>
                                <p:cTn id="225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190"/>
                            </p:stCondLst>
                            <p:childTnLst>
                              <p:par>
                                <p:cTn id="228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220"/>
                            </p:stCondLst>
                            <p:childTnLst>
                              <p:par>
                                <p:cTn id="231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250"/>
                            </p:stCondLst>
                            <p:childTnLst>
                              <p:par>
                                <p:cTn id="234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280"/>
                            </p:stCondLst>
                            <p:childTnLst>
                              <p:par>
                                <p:cTn id="237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310"/>
                            </p:stCondLst>
                            <p:childTnLst>
                              <p:par>
                                <p:cTn id="240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340"/>
                            </p:stCondLst>
                            <p:childTnLst>
                              <p:par>
                                <p:cTn id="243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370"/>
                            </p:stCondLst>
                            <p:childTnLst>
                              <p:par>
                                <p:cTn id="246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40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430"/>
                            </p:stCondLst>
                            <p:childTnLst>
                              <p:par>
                                <p:cTn id="252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460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490"/>
                            </p:stCondLst>
                            <p:childTnLst>
                              <p:par>
                                <p:cTn id="258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520"/>
                            </p:stCondLst>
                            <p:childTnLst>
                              <p:par>
                                <p:cTn id="261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50"/>
                            </p:stCondLst>
                            <p:childTnLst>
                              <p:par>
                                <p:cTn id="264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580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10"/>
                            </p:stCondLst>
                            <p:childTnLst>
                              <p:par>
                                <p:cTn id="270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640"/>
                            </p:stCondLst>
                            <p:childTnLst>
                              <p:par>
                                <p:cTn id="273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670"/>
                            </p:stCondLst>
                            <p:childTnLst>
                              <p:par>
                                <p:cTn id="276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700"/>
                            </p:stCondLst>
                            <p:childTnLst>
                              <p:par>
                                <p:cTn id="279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730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760"/>
                            </p:stCondLst>
                            <p:childTnLst>
                              <p:par>
                                <p:cTn id="285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790"/>
                            </p:stCondLst>
                            <p:childTnLst>
                              <p:par>
                                <p:cTn id="288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20"/>
                            </p:stCondLst>
                            <p:childTnLst>
                              <p:par>
                                <p:cTn id="291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850"/>
                            </p:stCondLst>
                            <p:childTnLst>
                              <p:par>
                                <p:cTn id="294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880"/>
                            </p:stCondLst>
                            <p:childTnLst>
                              <p:par>
                                <p:cTn id="297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2910"/>
                            </p:stCondLst>
                            <p:childTnLst>
                              <p:par>
                                <p:cTn id="300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940"/>
                            </p:stCondLst>
                            <p:childTnLst>
                              <p:par>
                                <p:cTn id="303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utoUpdateAnimBg="0"/>
      <p:bldP spid="168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3604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sym typeface="Gill Sans" charset="0"/>
            </a:endParaRPr>
          </a:p>
        </p:txBody>
      </p:sp>
      <p:sp>
        <p:nvSpPr>
          <p:cNvPr id="164" name="Rectangle 8"/>
          <p:cNvSpPr>
            <a:spLocks/>
          </p:cNvSpPr>
          <p:nvPr/>
        </p:nvSpPr>
        <p:spPr bwMode="auto">
          <a:xfrm>
            <a:off x="354629" y="53848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/>
            <a:r>
              <a:rPr lang="en-US" sz="2800" dirty="0">
                <a:solidFill>
                  <a:prstClr val="black"/>
                </a:solidFill>
                <a:cs typeface="Arial" charset="0"/>
                <a:sym typeface="Arial" charset="0"/>
              </a:rPr>
              <a:t>1000 students ÷ 10 students per section = 100 sections</a:t>
            </a:r>
          </a:p>
        </p:txBody>
      </p:sp>
      <p:sp>
        <p:nvSpPr>
          <p:cNvPr id="167" name="Rectangle 11"/>
          <p:cNvSpPr>
            <a:spLocks/>
          </p:cNvSpPr>
          <p:nvPr/>
        </p:nvSpPr>
        <p:spPr bwMode="auto">
          <a:xfrm>
            <a:off x="0" y="228600"/>
            <a:ext cx="916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457200"/>
            <a:r>
              <a:rPr lang="en-US" sz="2400" dirty="0">
                <a:solidFill>
                  <a:prstClr val="black"/>
                </a:solidFill>
                <a:cs typeface="Arial" charset="0"/>
                <a:sym typeface="Arial" charset="0"/>
              </a:rPr>
              <a:t>ALP Model </a:t>
            </a:r>
          </a:p>
          <a:p>
            <a:pPr algn="ctr" defTabSz="457200"/>
            <a:r>
              <a:rPr lang="en-US" sz="2400" dirty="0">
                <a:solidFill>
                  <a:prstClr val="black"/>
                </a:solidFill>
                <a:cs typeface="Arial" charset="0"/>
                <a:sym typeface="Arial" charset="0"/>
              </a:rPr>
              <a:t>Costs for the 101-Level Instruction</a:t>
            </a:r>
          </a:p>
        </p:txBody>
      </p:sp>
      <p:sp>
        <p:nvSpPr>
          <p:cNvPr id="168" name="Rectangle 8"/>
          <p:cNvSpPr>
            <a:spLocks/>
          </p:cNvSpPr>
          <p:nvPr/>
        </p:nvSpPr>
        <p:spPr bwMode="auto">
          <a:xfrm>
            <a:off x="354629" y="5918200"/>
            <a:ext cx="678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/>
            <a:r>
              <a:rPr lang="en-US" sz="2800" dirty="0">
                <a:solidFill>
                  <a:prstClr val="black"/>
                </a:solidFill>
                <a:cs typeface="Arial" charset="0"/>
                <a:sym typeface="Arial" charset="0"/>
              </a:rPr>
              <a:t>100 sections X $3000 per section = $300,000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219203"/>
            <a:ext cx="9169400" cy="3871501"/>
            <a:chOff x="0" y="1219200"/>
            <a:chExt cx="9169400" cy="3871501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1219200"/>
              <a:ext cx="744577" cy="777424"/>
              <a:chOff x="5638800" y="1981199"/>
              <a:chExt cx="744577" cy="777424"/>
            </a:xfrm>
          </p:grpSpPr>
          <p:pic>
            <p:nvPicPr>
              <p:cNvPr id="4" name="Picture 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66" name="Rectangle 165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93133" y="1380067"/>
              <a:ext cx="744577" cy="777424"/>
              <a:chOff x="5638800" y="1981199"/>
              <a:chExt cx="744577" cy="777424"/>
            </a:xfrm>
          </p:grpSpPr>
          <p:pic>
            <p:nvPicPr>
              <p:cNvPr id="170" name="Picture 16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71" name="Rectangle 170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186266" y="1540934"/>
              <a:ext cx="744577" cy="777424"/>
              <a:chOff x="5638800" y="1981199"/>
              <a:chExt cx="744577" cy="777424"/>
            </a:xfrm>
          </p:grpSpPr>
          <p:pic>
            <p:nvPicPr>
              <p:cNvPr id="173" name="Picture 172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74" name="Rectangle 173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279399" y="1701801"/>
              <a:ext cx="744577" cy="777424"/>
              <a:chOff x="5638800" y="1981199"/>
              <a:chExt cx="744577" cy="777424"/>
            </a:xfrm>
          </p:grpSpPr>
          <p:pic>
            <p:nvPicPr>
              <p:cNvPr id="176" name="Picture 17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77" name="Rectangle 176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>
              <a:off x="372532" y="1862668"/>
              <a:ext cx="744577" cy="777424"/>
              <a:chOff x="5638800" y="1981199"/>
              <a:chExt cx="744577" cy="777424"/>
            </a:xfrm>
          </p:grpSpPr>
          <p:pic>
            <p:nvPicPr>
              <p:cNvPr id="179" name="Picture 178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80" name="Rectangle 179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465665" y="2023535"/>
              <a:ext cx="744577" cy="777424"/>
              <a:chOff x="5638800" y="1981199"/>
              <a:chExt cx="744577" cy="777424"/>
            </a:xfrm>
          </p:grpSpPr>
          <p:pic>
            <p:nvPicPr>
              <p:cNvPr id="182" name="Picture 18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83" name="Rectangle 182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84" name="Group 183"/>
            <p:cNvGrpSpPr/>
            <p:nvPr/>
          </p:nvGrpSpPr>
          <p:grpSpPr>
            <a:xfrm>
              <a:off x="558798" y="2184402"/>
              <a:ext cx="744577" cy="777424"/>
              <a:chOff x="5638800" y="1981199"/>
              <a:chExt cx="744577" cy="777424"/>
            </a:xfrm>
          </p:grpSpPr>
          <p:pic>
            <p:nvPicPr>
              <p:cNvPr id="185" name="Picture 184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86" name="Rectangle 185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651931" y="2345269"/>
              <a:ext cx="744577" cy="777424"/>
              <a:chOff x="5638800" y="1981199"/>
              <a:chExt cx="744577" cy="777424"/>
            </a:xfrm>
          </p:grpSpPr>
          <p:pic>
            <p:nvPicPr>
              <p:cNvPr id="188" name="Picture 18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89" name="Rectangle 188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90" name="Group 189"/>
            <p:cNvGrpSpPr/>
            <p:nvPr/>
          </p:nvGrpSpPr>
          <p:grpSpPr>
            <a:xfrm>
              <a:off x="745064" y="2506136"/>
              <a:ext cx="744577" cy="777424"/>
              <a:chOff x="5638800" y="1981199"/>
              <a:chExt cx="744577" cy="777424"/>
            </a:xfrm>
          </p:grpSpPr>
          <p:pic>
            <p:nvPicPr>
              <p:cNvPr id="191" name="Picture 190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92" name="Rectangle 191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838200" y="2667000"/>
              <a:ext cx="744577" cy="777424"/>
              <a:chOff x="5638800" y="1981199"/>
              <a:chExt cx="744577" cy="777424"/>
            </a:xfrm>
          </p:grpSpPr>
          <p:pic>
            <p:nvPicPr>
              <p:cNvPr id="194" name="Picture 19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95" name="Rectangle 194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52563" y="1232650"/>
              <a:ext cx="744577" cy="777424"/>
              <a:chOff x="5638800" y="1981199"/>
              <a:chExt cx="744577" cy="777424"/>
            </a:xfrm>
          </p:grpSpPr>
          <p:pic>
            <p:nvPicPr>
              <p:cNvPr id="52" name="Picture 5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3" name="Rectangle 52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845696" y="1393517"/>
              <a:ext cx="744577" cy="777424"/>
              <a:chOff x="5638800" y="1981199"/>
              <a:chExt cx="744577" cy="777424"/>
            </a:xfrm>
          </p:grpSpPr>
          <p:pic>
            <p:nvPicPr>
              <p:cNvPr id="55" name="Picture 54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6" name="Rectangle 55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938829" y="1554384"/>
              <a:ext cx="744577" cy="777424"/>
              <a:chOff x="5638800" y="1981199"/>
              <a:chExt cx="744577" cy="777424"/>
            </a:xfrm>
          </p:grpSpPr>
          <p:pic>
            <p:nvPicPr>
              <p:cNvPr id="58" name="Picture 5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9" name="Rectangle 58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1031962" y="1715251"/>
              <a:ext cx="744577" cy="777424"/>
              <a:chOff x="5638800" y="1981199"/>
              <a:chExt cx="744577" cy="777424"/>
            </a:xfrm>
          </p:grpSpPr>
          <p:pic>
            <p:nvPicPr>
              <p:cNvPr id="61" name="Picture 60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2" name="Rectangle 61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1125095" y="1876118"/>
              <a:ext cx="744577" cy="777424"/>
              <a:chOff x="5638800" y="1981199"/>
              <a:chExt cx="744577" cy="777424"/>
            </a:xfrm>
          </p:grpSpPr>
          <p:pic>
            <p:nvPicPr>
              <p:cNvPr id="64" name="Picture 6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5" name="Rectangle 64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218228" y="2036985"/>
              <a:ext cx="744577" cy="777424"/>
              <a:chOff x="5638800" y="1981199"/>
              <a:chExt cx="744577" cy="777424"/>
            </a:xfrm>
          </p:grpSpPr>
          <p:pic>
            <p:nvPicPr>
              <p:cNvPr id="67" name="Picture 66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8" name="Rectangle 67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1311361" y="2197852"/>
              <a:ext cx="744577" cy="777424"/>
              <a:chOff x="5638800" y="1981199"/>
              <a:chExt cx="744577" cy="777424"/>
            </a:xfrm>
          </p:grpSpPr>
          <p:pic>
            <p:nvPicPr>
              <p:cNvPr id="70" name="Picture 6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71" name="Rectangle 70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404494" y="2358719"/>
              <a:ext cx="744577" cy="777424"/>
              <a:chOff x="5638800" y="1981199"/>
              <a:chExt cx="744577" cy="777424"/>
            </a:xfrm>
          </p:grpSpPr>
          <p:pic>
            <p:nvPicPr>
              <p:cNvPr id="73" name="Picture 72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74" name="Rectangle 73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1497627" y="2519586"/>
              <a:ext cx="744577" cy="777424"/>
              <a:chOff x="5638800" y="1981199"/>
              <a:chExt cx="744577" cy="777424"/>
            </a:xfrm>
          </p:grpSpPr>
          <p:pic>
            <p:nvPicPr>
              <p:cNvPr id="76" name="Picture 7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77" name="Rectangle 76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1590763" y="2680450"/>
              <a:ext cx="744577" cy="777424"/>
              <a:chOff x="5638800" y="1981199"/>
              <a:chExt cx="744577" cy="777424"/>
            </a:xfrm>
          </p:grpSpPr>
          <p:pic>
            <p:nvPicPr>
              <p:cNvPr id="79" name="Picture 78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0" name="Rectangle 79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1494326" y="1236056"/>
              <a:ext cx="744577" cy="777424"/>
              <a:chOff x="5638800" y="1981199"/>
              <a:chExt cx="744577" cy="777424"/>
            </a:xfrm>
          </p:grpSpPr>
          <p:pic>
            <p:nvPicPr>
              <p:cNvPr id="115" name="Picture 114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6" name="Rectangle 115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1587459" y="1396923"/>
              <a:ext cx="744577" cy="777424"/>
              <a:chOff x="5638800" y="1981199"/>
              <a:chExt cx="744577" cy="777424"/>
            </a:xfrm>
          </p:grpSpPr>
          <p:pic>
            <p:nvPicPr>
              <p:cNvPr id="118" name="Picture 11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9" name="Rectangle 118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1680592" y="1557790"/>
              <a:ext cx="744577" cy="777424"/>
              <a:chOff x="5638800" y="1981199"/>
              <a:chExt cx="744577" cy="777424"/>
            </a:xfrm>
          </p:grpSpPr>
          <p:pic>
            <p:nvPicPr>
              <p:cNvPr id="121" name="Picture 120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22" name="Rectangle 121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1773725" y="1718657"/>
              <a:ext cx="744577" cy="777424"/>
              <a:chOff x="5638800" y="1981199"/>
              <a:chExt cx="744577" cy="777424"/>
            </a:xfrm>
          </p:grpSpPr>
          <p:pic>
            <p:nvPicPr>
              <p:cNvPr id="124" name="Picture 12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25" name="Rectangle 124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1866858" y="1879524"/>
              <a:ext cx="744577" cy="777424"/>
              <a:chOff x="5638800" y="1981199"/>
              <a:chExt cx="744577" cy="777424"/>
            </a:xfrm>
          </p:grpSpPr>
          <p:pic>
            <p:nvPicPr>
              <p:cNvPr id="127" name="Picture 126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28" name="Rectangle 127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1959991" y="2040391"/>
              <a:ext cx="744577" cy="777424"/>
              <a:chOff x="5638800" y="1981199"/>
              <a:chExt cx="744577" cy="777424"/>
            </a:xfrm>
          </p:grpSpPr>
          <p:pic>
            <p:nvPicPr>
              <p:cNvPr id="130" name="Picture 12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31" name="Rectangle 130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2053124" y="2201258"/>
              <a:ext cx="744577" cy="777424"/>
              <a:chOff x="5638800" y="1981199"/>
              <a:chExt cx="744577" cy="777424"/>
            </a:xfrm>
          </p:grpSpPr>
          <p:pic>
            <p:nvPicPr>
              <p:cNvPr id="133" name="Picture 132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34" name="Rectangle 133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2146257" y="2362125"/>
              <a:ext cx="744577" cy="777424"/>
              <a:chOff x="5638800" y="1981199"/>
              <a:chExt cx="744577" cy="777424"/>
            </a:xfrm>
          </p:grpSpPr>
          <p:pic>
            <p:nvPicPr>
              <p:cNvPr id="136" name="Picture 13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37" name="Rectangle 136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2239390" y="2522992"/>
              <a:ext cx="744577" cy="777424"/>
              <a:chOff x="5638800" y="1981199"/>
              <a:chExt cx="744577" cy="777424"/>
            </a:xfrm>
          </p:grpSpPr>
          <p:pic>
            <p:nvPicPr>
              <p:cNvPr id="139" name="Picture 138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40" name="Rectangle 139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2332526" y="2683856"/>
              <a:ext cx="744577" cy="777424"/>
              <a:chOff x="5638800" y="1981199"/>
              <a:chExt cx="744577" cy="777424"/>
            </a:xfrm>
          </p:grpSpPr>
          <p:pic>
            <p:nvPicPr>
              <p:cNvPr id="142" name="Picture 14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43" name="Rectangle 142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2227543" y="1247924"/>
              <a:ext cx="744577" cy="777424"/>
              <a:chOff x="5638800" y="1981199"/>
              <a:chExt cx="744577" cy="777424"/>
            </a:xfrm>
          </p:grpSpPr>
          <p:pic>
            <p:nvPicPr>
              <p:cNvPr id="145" name="Picture 144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46" name="Rectangle 145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2320676" y="1408791"/>
              <a:ext cx="744577" cy="777424"/>
              <a:chOff x="5638800" y="1981199"/>
              <a:chExt cx="744577" cy="777424"/>
            </a:xfrm>
          </p:grpSpPr>
          <p:pic>
            <p:nvPicPr>
              <p:cNvPr id="148" name="Picture 14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49" name="Rectangle 148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2413809" y="1569658"/>
              <a:ext cx="744577" cy="777424"/>
              <a:chOff x="5638800" y="1981199"/>
              <a:chExt cx="744577" cy="777424"/>
            </a:xfrm>
          </p:grpSpPr>
          <p:pic>
            <p:nvPicPr>
              <p:cNvPr id="151" name="Picture 150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52" name="Rectangle 151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2506942" y="1730525"/>
              <a:ext cx="744577" cy="777424"/>
              <a:chOff x="5638800" y="1981199"/>
              <a:chExt cx="744577" cy="777424"/>
            </a:xfrm>
          </p:grpSpPr>
          <p:pic>
            <p:nvPicPr>
              <p:cNvPr id="154" name="Picture 15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55" name="Rectangle 154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2600075" y="1891392"/>
              <a:ext cx="744577" cy="777424"/>
              <a:chOff x="5638800" y="1981199"/>
              <a:chExt cx="744577" cy="777424"/>
            </a:xfrm>
          </p:grpSpPr>
          <p:pic>
            <p:nvPicPr>
              <p:cNvPr id="157" name="Picture 156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58" name="Rectangle 157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2693208" y="2052259"/>
              <a:ext cx="744577" cy="777424"/>
              <a:chOff x="5638800" y="1981199"/>
              <a:chExt cx="744577" cy="777424"/>
            </a:xfrm>
          </p:grpSpPr>
          <p:pic>
            <p:nvPicPr>
              <p:cNvPr id="160" name="Picture 15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61" name="Rectangle 160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2786341" y="2213126"/>
              <a:ext cx="744577" cy="777424"/>
              <a:chOff x="5638800" y="1981199"/>
              <a:chExt cx="744577" cy="777424"/>
            </a:xfrm>
          </p:grpSpPr>
          <p:pic>
            <p:nvPicPr>
              <p:cNvPr id="163" name="Picture 162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65" name="Rectangle 164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211" name="Group 210"/>
            <p:cNvGrpSpPr/>
            <p:nvPr/>
          </p:nvGrpSpPr>
          <p:grpSpPr>
            <a:xfrm>
              <a:off x="2879474" y="2373993"/>
              <a:ext cx="744577" cy="777424"/>
              <a:chOff x="5638800" y="1981199"/>
              <a:chExt cx="744577" cy="777424"/>
            </a:xfrm>
          </p:grpSpPr>
          <p:pic>
            <p:nvPicPr>
              <p:cNvPr id="212" name="Picture 21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213" name="Rectangle 212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214" name="Group 213"/>
            <p:cNvGrpSpPr/>
            <p:nvPr/>
          </p:nvGrpSpPr>
          <p:grpSpPr>
            <a:xfrm>
              <a:off x="2972607" y="2534860"/>
              <a:ext cx="744577" cy="777424"/>
              <a:chOff x="5638800" y="1981199"/>
              <a:chExt cx="744577" cy="777424"/>
            </a:xfrm>
          </p:grpSpPr>
          <p:pic>
            <p:nvPicPr>
              <p:cNvPr id="215" name="Picture 214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216" name="Rectangle 215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3065743" y="2695724"/>
              <a:ext cx="744577" cy="777424"/>
              <a:chOff x="5638800" y="1981199"/>
              <a:chExt cx="744577" cy="777424"/>
            </a:xfrm>
          </p:grpSpPr>
          <p:pic>
            <p:nvPicPr>
              <p:cNvPr id="218" name="Picture 21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219" name="Rectangle 218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220" name="Group 219"/>
            <p:cNvGrpSpPr/>
            <p:nvPr/>
          </p:nvGrpSpPr>
          <p:grpSpPr>
            <a:xfrm>
              <a:off x="2945174" y="1248394"/>
              <a:ext cx="744577" cy="777424"/>
              <a:chOff x="5638800" y="1981199"/>
              <a:chExt cx="744577" cy="777424"/>
            </a:xfrm>
          </p:grpSpPr>
          <p:pic>
            <p:nvPicPr>
              <p:cNvPr id="221" name="Picture 220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222" name="Rectangle 221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223" name="Group 222"/>
            <p:cNvGrpSpPr/>
            <p:nvPr/>
          </p:nvGrpSpPr>
          <p:grpSpPr>
            <a:xfrm>
              <a:off x="3038307" y="1409261"/>
              <a:ext cx="744577" cy="777424"/>
              <a:chOff x="5638800" y="1981199"/>
              <a:chExt cx="744577" cy="777424"/>
            </a:xfrm>
          </p:grpSpPr>
          <p:pic>
            <p:nvPicPr>
              <p:cNvPr id="224" name="Picture 22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225" name="Rectangle 224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226" name="Group 225"/>
            <p:cNvGrpSpPr/>
            <p:nvPr/>
          </p:nvGrpSpPr>
          <p:grpSpPr>
            <a:xfrm>
              <a:off x="3131440" y="1570128"/>
              <a:ext cx="744577" cy="777424"/>
              <a:chOff x="5638800" y="1981199"/>
              <a:chExt cx="744577" cy="777424"/>
            </a:xfrm>
          </p:grpSpPr>
          <p:pic>
            <p:nvPicPr>
              <p:cNvPr id="227" name="Picture 226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228" name="Rectangle 227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229" name="Group 228"/>
            <p:cNvGrpSpPr/>
            <p:nvPr/>
          </p:nvGrpSpPr>
          <p:grpSpPr>
            <a:xfrm>
              <a:off x="3224573" y="1730995"/>
              <a:ext cx="744577" cy="777424"/>
              <a:chOff x="5638800" y="1981199"/>
              <a:chExt cx="744577" cy="777424"/>
            </a:xfrm>
          </p:grpSpPr>
          <p:pic>
            <p:nvPicPr>
              <p:cNvPr id="230" name="Picture 22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231" name="Rectangle 230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232" name="Group 231"/>
            <p:cNvGrpSpPr/>
            <p:nvPr/>
          </p:nvGrpSpPr>
          <p:grpSpPr>
            <a:xfrm>
              <a:off x="3317706" y="1891862"/>
              <a:ext cx="744577" cy="777424"/>
              <a:chOff x="5638800" y="1981199"/>
              <a:chExt cx="744577" cy="777424"/>
            </a:xfrm>
          </p:grpSpPr>
          <p:pic>
            <p:nvPicPr>
              <p:cNvPr id="233" name="Picture 232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234" name="Rectangle 233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235" name="Group 234"/>
            <p:cNvGrpSpPr/>
            <p:nvPr/>
          </p:nvGrpSpPr>
          <p:grpSpPr>
            <a:xfrm>
              <a:off x="3410839" y="2052729"/>
              <a:ext cx="744577" cy="777424"/>
              <a:chOff x="5638800" y="1981199"/>
              <a:chExt cx="744577" cy="777424"/>
            </a:xfrm>
          </p:grpSpPr>
          <p:pic>
            <p:nvPicPr>
              <p:cNvPr id="236" name="Picture 23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237" name="Rectangle 236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238" name="Group 237"/>
            <p:cNvGrpSpPr/>
            <p:nvPr/>
          </p:nvGrpSpPr>
          <p:grpSpPr>
            <a:xfrm>
              <a:off x="3503972" y="2213596"/>
              <a:ext cx="744577" cy="777424"/>
              <a:chOff x="5638800" y="1981199"/>
              <a:chExt cx="744577" cy="777424"/>
            </a:xfrm>
          </p:grpSpPr>
          <p:pic>
            <p:nvPicPr>
              <p:cNvPr id="239" name="Picture 238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240" name="Rectangle 239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241" name="Group 240"/>
            <p:cNvGrpSpPr/>
            <p:nvPr/>
          </p:nvGrpSpPr>
          <p:grpSpPr>
            <a:xfrm>
              <a:off x="3597105" y="2374463"/>
              <a:ext cx="744577" cy="777424"/>
              <a:chOff x="5638800" y="1981199"/>
              <a:chExt cx="744577" cy="777424"/>
            </a:xfrm>
          </p:grpSpPr>
          <p:pic>
            <p:nvPicPr>
              <p:cNvPr id="242" name="Picture 24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243" name="Rectangle 242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244" name="Group 243"/>
            <p:cNvGrpSpPr/>
            <p:nvPr/>
          </p:nvGrpSpPr>
          <p:grpSpPr>
            <a:xfrm>
              <a:off x="3690238" y="2535330"/>
              <a:ext cx="744577" cy="777424"/>
              <a:chOff x="5638800" y="1981199"/>
              <a:chExt cx="744577" cy="777424"/>
            </a:xfrm>
          </p:grpSpPr>
          <p:pic>
            <p:nvPicPr>
              <p:cNvPr id="245" name="Picture 244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246" name="Rectangle 245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247" name="Group 246"/>
            <p:cNvGrpSpPr/>
            <p:nvPr/>
          </p:nvGrpSpPr>
          <p:grpSpPr>
            <a:xfrm>
              <a:off x="3783374" y="2696194"/>
              <a:ext cx="744577" cy="777424"/>
              <a:chOff x="5638800" y="1981199"/>
              <a:chExt cx="744577" cy="777424"/>
            </a:xfrm>
          </p:grpSpPr>
          <p:pic>
            <p:nvPicPr>
              <p:cNvPr id="248" name="Picture 24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249" name="Rectangle 248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250" name="Group 249"/>
            <p:cNvGrpSpPr/>
            <p:nvPr/>
          </p:nvGrpSpPr>
          <p:grpSpPr>
            <a:xfrm>
              <a:off x="3666907" y="1240223"/>
              <a:ext cx="744577" cy="777424"/>
              <a:chOff x="5638800" y="1981199"/>
              <a:chExt cx="744577" cy="777424"/>
            </a:xfrm>
          </p:grpSpPr>
          <p:pic>
            <p:nvPicPr>
              <p:cNvPr id="251" name="Picture 250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252" name="Rectangle 251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253" name="Group 252"/>
            <p:cNvGrpSpPr/>
            <p:nvPr/>
          </p:nvGrpSpPr>
          <p:grpSpPr>
            <a:xfrm>
              <a:off x="3760040" y="1401090"/>
              <a:ext cx="744577" cy="777424"/>
              <a:chOff x="5638800" y="1981199"/>
              <a:chExt cx="744577" cy="777424"/>
            </a:xfrm>
          </p:grpSpPr>
          <p:pic>
            <p:nvPicPr>
              <p:cNvPr id="254" name="Picture 25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255" name="Rectangle 254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256" name="Group 255"/>
            <p:cNvGrpSpPr/>
            <p:nvPr/>
          </p:nvGrpSpPr>
          <p:grpSpPr>
            <a:xfrm>
              <a:off x="3853173" y="1561957"/>
              <a:ext cx="744577" cy="777424"/>
              <a:chOff x="5638800" y="1981199"/>
              <a:chExt cx="744577" cy="777424"/>
            </a:xfrm>
          </p:grpSpPr>
          <p:pic>
            <p:nvPicPr>
              <p:cNvPr id="257" name="Picture 256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258" name="Rectangle 257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259" name="Group 258"/>
            <p:cNvGrpSpPr/>
            <p:nvPr/>
          </p:nvGrpSpPr>
          <p:grpSpPr>
            <a:xfrm>
              <a:off x="3946306" y="1722824"/>
              <a:ext cx="744577" cy="777424"/>
              <a:chOff x="5638800" y="1981199"/>
              <a:chExt cx="744577" cy="777424"/>
            </a:xfrm>
          </p:grpSpPr>
          <p:pic>
            <p:nvPicPr>
              <p:cNvPr id="260" name="Picture 25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261" name="Rectangle 260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262" name="Group 261"/>
            <p:cNvGrpSpPr/>
            <p:nvPr/>
          </p:nvGrpSpPr>
          <p:grpSpPr>
            <a:xfrm>
              <a:off x="4039439" y="1883691"/>
              <a:ext cx="744577" cy="777424"/>
              <a:chOff x="5638800" y="1981199"/>
              <a:chExt cx="744577" cy="777424"/>
            </a:xfrm>
          </p:grpSpPr>
          <p:pic>
            <p:nvPicPr>
              <p:cNvPr id="263" name="Picture 262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264" name="Rectangle 263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265" name="Group 264"/>
            <p:cNvGrpSpPr/>
            <p:nvPr/>
          </p:nvGrpSpPr>
          <p:grpSpPr>
            <a:xfrm>
              <a:off x="4132572" y="2044558"/>
              <a:ext cx="744577" cy="777424"/>
              <a:chOff x="5638800" y="1981199"/>
              <a:chExt cx="744577" cy="777424"/>
            </a:xfrm>
          </p:grpSpPr>
          <p:pic>
            <p:nvPicPr>
              <p:cNvPr id="266" name="Picture 26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267" name="Rectangle 266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268" name="Group 267"/>
            <p:cNvGrpSpPr/>
            <p:nvPr/>
          </p:nvGrpSpPr>
          <p:grpSpPr>
            <a:xfrm>
              <a:off x="4225705" y="2205425"/>
              <a:ext cx="744577" cy="777424"/>
              <a:chOff x="5638800" y="1981199"/>
              <a:chExt cx="744577" cy="777424"/>
            </a:xfrm>
          </p:grpSpPr>
          <p:pic>
            <p:nvPicPr>
              <p:cNvPr id="269" name="Picture 268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270" name="Rectangle 269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271" name="Group 270"/>
            <p:cNvGrpSpPr/>
            <p:nvPr/>
          </p:nvGrpSpPr>
          <p:grpSpPr>
            <a:xfrm>
              <a:off x="4318838" y="2366292"/>
              <a:ext cx="744577" cy="777424"/>
              <a:chOff x="5638800" y="1981199"/>
              <a:chExt cx="744577" cy="777424"/>
            </a:xfrm>
          </p:grpSpPr>
          <p:pic>
            <p:nvPicPr>
              <p:cNvPr id="272" name="Picture 27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273" name="Rectangle 272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274" name="Group 273"/>
            <p:cNvGrpSpPr/>
            <p:nvPr/>
          </p:nvGrpSpPr>
          <p:grpSpPr>
            <a:xfrm>
              <a:off x="4411971" y="2527159"/>
              <a:ext cx="744577" cy="777424"/>
              <a:chOff x="5638800" y="1981199"/>
              <a:chExt cx="744577" cy="777424"/>
            </a:xfrm>
          </p:grpSpPr>
          <p:pic>
            <p:nvPicPr>
              <p:cNvPr id="275" name="Picture 274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276" name="Rectangle 275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277" name="Group 276"/>
            <p:cNvGrpSpPr/>
            <p:nvPr/>
          </p:nvGrpSpPr>
          <p:grpSpPr>
            <a:xfrm>
              <a:off x="4505107" y="2688023"/>
              <a:ext cx="744577" cy="777424"/>
              <a:chOff x="5638800" y="1981199"/>
              <a:chExt cx="744577" cy="777424"/>
            </a:xfrm>
          </p:grpSpPr>
          <p:pic>
            <p:nvPicPr>
              <p:cNvPr id="278" name="Picture 27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279" name="Rectangle 278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280" name="Group 279"/>
            <p:cNvGrpSpPr/>
            <p:nvPr/>
          </p:nvGrpSpPr>
          <p:grpSpPr>
            <a:xfrm>
              <a:off x="4398839" y="1242261"/>
              <a:ext cx="744577" cy="777424"/>
              <a:chOff x="5638800" y="1981199"/>
              <a:chExt cx="744577" cy="777424"/>
            </a:xfrm>
          </p:grpSpPr>
          <p:pic>
            <p:nvPicPr>
              <p:cNvPr id="281" name="Picture 280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282" name="Rectangle 281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283" name="Group 282"/>
            <p:cNvGrpSpPr/>
            <p:nvPr/>
          </p:nvGrpSpPr>
          <p:grpSpPr>
            <a:xfrm>
              <a:off x="4491972" y="1403128"/>
              <a:ext cx="744577" cy="777424"/>
              <a:chOff x="5638800" y="1981199"/>
              <a:chExt cx="744577" cy="777424"/>
            </a:xfrm>
          </p:grpSpPr>
          <p:pic>
            <p:nvPicPr>
              <p:cNvPr id="284" name="Picture 28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285" name="Rectangle 284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286" name="Group 285"/>
            <p:cNvGrpSpPr/>
            <p:nvPr/>
          </p:nvGrpSpPr>
          <p:grpSpPr>
            <a:xfrm>
              <a:off x="4585105" y="1563995"/>
              <a:ext cx="744577" cy="777424"/>
              <a:chOff x="5638800" y="1981199"/>
              <a:chExt cx="744577" cy="777424"/>
            </a:xfrm>
          </p:grpSpPr>
          <p:pic>
            <p:nvPicPr>
              <p:cNvPr id="287" name="Picture 286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288" name="Rectangle 287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289" name="Group 288"/>
            <p:cNvGrpSpPr/>
            <p:nvPr/>
          </p:nvGrpSpPr>
          <p:grpSpPr>
            <a:xfrm>
              <a:off x="4678238" y="1724862"/>
              <a:ext cx="744577" cy="777424"/>
              <a:chOff x="5638800" y="1981199"/>
              <a:chExt cx="744577" cy="777424"/>
            </a:xfrm>
          </p:grpSpPr>
          <p:pic>
            <p:nvPicPr>
              <p:cNvPr id="290" name="Picture 28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291" name="Rectangle 290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292" name="Group 291"/>
            <p:cNvGrpSpPr/>
            <p:nvPr/>
          </p:nvGrpSpPr>
          <p:grpSpPr>
            <a:xfrm>
              <a:off x="4771371" y="1885729"/>
              <a:ext cx="744577" cy="777424"/>
              <a:chOff x="5638800" y="1981199"/>
              <a:chExt cx="744577" cy="777424"/>
            </a:xfrm>
          </p:grpSpPr>
          <p:pic>
            <p:nvPicPr>
              <p:cNvPr id="293" name="Picture 292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294" name="Rectangle 293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295" name="Group 294"/>
            <p:cNvGrpSpPr/>
            <p:nvPr/>
          </p:nvGrpSpPr>
          <p:grpSpPr>
            <a:xfrm>
              <a:off x="4864504" y="2046596"/>
              <a:ext cx="744577" cy="777424"/>
              <a:chOff x="5638800" y="1981199"/>
              <a:chExt cx="744577" cy="777424"/>
            </a:xfrm>
          </p:grpSpPr>
          <p:pic>
            <p:nvPicPr>
              <p:cNvPr id="296" name="Picture 29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297" name="Rectangle 296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298" name="Group 297"/>
            <p:cNvGrpSpPr/>
            <p:nvPr/>
          </p:nvGrpSpPr>
          <p:grpSpPr>
            <a:xfrm>
              <a:off x="4957637" y="2207463"/>
              <a:ext cx="744577" cy="777424"/>
              <a:chOff x="5638800" y="1981199"/>
              <a:chExt cx="744577" cy="777424"/>
            </a:xfrm>
          </p:grpSpPr>
          <p:pic>
            <p:nvPicPr>
              <p:cNvPr id="299" name="Picture 298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00" name="Rectangle 299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01" name="Group 300"/>
            <p:cNvGrpSpPr/>
            <p:nvPr/>
          </p:nvGrpSpPr>
          <p:grpSpPr>
            <a:xfrm>
              <a:off x="5050770" y="2368330"/>
              <a:ext cx="744577" cy="777424"/>
              <a:chOff x="5638800" y="1981199"/>
              <a:chExt cx="744577" cy="777424"/>
            </a:xfrm>
          </p:grpSpPr>
          <p:pic>
            <p:nvPicPr>
              <p:cNvPr id="302" name="Picture 30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03" name="Rectangle 302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04" name="Group 303"/>
            <p:cNvGrpSpPr/>
            <p:nvPr/>
          </p:nvGrpSpPr>
          <p:grpSpPr>
            <a:xfrm>
              <a:off x="5143903" y="2529197"/>
              <a:ext cx="744577" cy="777424"/>
              <a:chOff x="5638800" y="1981199"/>
              <a:chExt cx="744577" cy="777424"/>
            </a:xfrm>
          </p:grpSpPr>
          <p:pic>
            <p:nvPicPr>
              <p:cNvPr id="305" name="Picture 304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06" name="Rectangle 305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07" name="Group 306"/>
            <p:cNvGrpSpPr/>
            <p:nvPr/>
          </p:nvGrpSpPr>
          <p:grpSpPr>
            <a:xfrm>
              <a:off x="5237039" y="2690061"/>
              <a:ext cx="744577" cy="777424"/>
              <a:chOff x="5638800" y="1981199"/>
              <a:chExt cx="744577" cy="777424"/>
            </a:xfrm>
          </p:grpSpPr>
          <p:pic>
            <p:nvPicPr>
              <p:cNvPr id="308" name="Picture 30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09" name="Rectangle 308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13" name="Group 312"/>
            <p:cNvGrpSpPr/>
            <p:nvPr/>
          </p:nvGrpSpPr>
          <p:grpSpPr>
            <a:xfrm>
              <a:off x="5136296" y="1247816"/>
              <a:ext cx="744577" cy="777424"/>
              <a:chOff x="5638800" y="1981199"/>
              <a:chExt cx="744577" cy="777424"/>
            </a:xfrm>
          </p:grpSpPr>
          <p:pic>
            <p:nvPicPr>
              <p:cNvPr id="314" name="Picture 31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15" name="Rectangle 314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16" name="Group 315"/>
            <p:cNvGrpSpPr/>
            <p:nvPr/>
          </p:nvGrpSpPr>
          <p:grpSpPr>
            <a:xfrm>
              <a:off x="5229429" y="1408683"/>
              <a:ext cx="744577" cy="777424"/>
              <a:chOff x="5638800" y="1981199"/>
              <a:chExt cx="744577" cy="777424"/>
            </a:xfrm>
          </p:grpSpPr>
          <p:pic>
            <p:nvPicPr>
              <p:cNvPr id="317" name="Picture 316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18" name="Rectangle 317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19" name="Group 318"/>
            <p:cNvGrpSpPr/>
            <p:nvPr/>
          </p:nvGrpSpPr>
          <p:grpSpPr>
            <a:xfrm>
              <a:off x="5322562" y="1569550"/>
              <a:ext cx="744577" cy="777424"/>
              <a:chOff x="5638800" y="1981199"/>
              <a:chExt cx="744577" cy="777424"/>
            </a:xfrm>
          </p:grpSpPr>
          <p:pic>
            <p:nvPicPr>
              <p:cNvPr id="320" name="Picture 31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21" name="Rectangle 320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22" name="Group 321"/>
            <p:cNvGrpSpPr/>
            <p:nvPr/>
          </p:nvGrpSpPr>
          <p:grpSpPr>
            <a:xfrm>
              <a:off x="5415695" y="1730417"/>
              <a:ext cx="744577" cy="777424"/>
              <a:chOff x="5638800" y="1981199"/>
              <a:chExt cx="744577" cy="777424"/>
            </a:xfrm>
          </p:grpSpPr>
          <p:pic>
            <p:nvPicPr>
              <p:cNvPr id="323" name="Picture 322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24" name="Rectangle 323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25" name="Group 324"/>
            <p:cNvGrpSpPr/>
            <p:nvPr/>
          </p:nvGrpSpPr>
          <p:grpSpPr>
            <a:xfrm>
              <a:off x="5508828" y="1891284"/>
              <a:ext cx="744577" cy="777424"/>
              <a:chOff x="5638800" y="1981199"/>
              <a:chExt cx="744577" cy="777424"/>
            </a:xfrm>
          </p:grpSpPr>
          <p:pic>
            <p:nvPicPr>
              <p:cNvPr id="326" name="Picture 32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27" name="Rectangle 326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28" name="Group 327"/>
            <p:cNvGrpSpPr/>
            <p:nvPr/>
          </p:nvGrpSpPr>
          <p:grpSpPr>
            <a:xfrm>
              <a:off x="5601961" y="2052151"/>
              <a:ext cx="744577" cy="777424"/>
              <a:chOff x="5638800" y="1981199"/>
              <a:chExt cx="744577" cy="777424"/>
            </a:xfrm>
          </p:grpSpPr>
          <p:pic>
            <p:nvPicPr>
              <p:cNvPr id="329" name="Picture 328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30" name="Rectangle 329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31" name="Group 330"/>
            <p:cNvGrpSpPr/>
            <p:nvPr/>
          </p:nvGrpSpPr>
          <p:grpSpPr>
            <a:xfrm>
              <a:off x="5695094" y="2213018"/>
              <a:ext cx="744577" cy="777424"/>
              <a:chOff x="5638800" y="1981199"/>
              <a:chExt cx="744577" cy="777424"/>
            </a:xfrm>
          </p:grpSpPr>
          <p:pic>
            <p:nvPicPr>
              <p:cNvPr id="332" name="Picture 33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33" name="Rectangle 332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34" name="Group 333"/>
            <p:cNvGrpSpPr/>
            <p:nvPr/>
          </p:nvGrpSpPr>
          <p:grpSpPr>
            <a:xfrm>
              <a:off x="5788227" y="2373885"/>
              <a:ext cx="744577" cy="777424"/>
              <a:chOff x="5638800" y="1981199"/>
              <a:chExt cx="744577" cy="777424"/>
            </a:xfrm>
          </p:grpSpPr>
          <p:pic>
            <p:nvPicPr>
              <p:cNvPr id="335" name="Picture 334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36" name="Rectangle 335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37" name="Group 336"/>
            <p:cNvGrpSpPr/>
            <p:nvPr/>
          </p:nvGrpSpPr>
          <p:grpSpPr>
            <a:xfrm>
              <a:off x="5881360" y="2534752"/>
              <a:ext cx="744577" cy="777424"/>
              <a:chOff x="5638800" y="1981199"/>
              <a:chExt cx="744577" cy="777424"/>
            </a:xfrm>
          </p:grpSpPr>
          <p:pic>
            <p:nvPicPr>
              <p:cNvPr id="338" name="Picture 33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39" name="Rectangle 338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40" name="Group 339"/>
            <p:cNvGrpSpPr/>
            <p:nvPr/>
          </p:nvGrpSpPr>
          <p:grpSpPr>
            <a:xfrm>
              <a:off x="5974496" y="2695616"/>
              <a:ext cx="744577" cy="777424"/>
              <a:chOff x="5638800" y="1981199"/>
              <a:chExt cx="744577" cy="777424"/>
            </a:xfrm>
          </p:grpSpPr>
          <p:pic>
            <p:nvPicPr>
              <p:cNvPr id="341" name="Picture 340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42" name="Rectangle 341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43" name="Group 342"/>
            <p:cNvGrpSpPr/>
            <p:nvPr/>
          </p:nvGrpSpPr>
          <p:grpSpPr>
            <a:xfrm>
              <a:off x="5879927" y="1246945"/>
              <a:ext cx="744577" cy="777424"/>
              <a:chOff x="5638800" y="1981199"/>
              <a:chExt cx="744577" cy="777424"/>
            </a:xfrm>
          </p:grpSpPr>
          <p:pic>
            <p:nvPicPr>
              <p:cNvPr id="344" name="Picture 34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45" name="Rectangle 344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46" name="Group 345"/>
            <p:cNvGrpSpPr/>
            <p:nvPr/>
          </p:nvGrpSpPr>
          <p:grpSpPr>
            <a:xfrm>
              <a:off x="5973060" y="1407812"/>
              <a:ext cx="744577" cy="777424"/>
              <a:chOff x="5638800" y="1981199"/>
              <a:chExt cx="744577" cy="777424"/>
            </a:xfrm>
          </p:grpSpPr>
          <p:pic>
            <p:nvPicPr>
              <p:cNvPr id="347" name="Picture 346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48" name="Rectangle 347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49" name="Group 348"/>
            <p:cNvGrpSpPr/>
            <p:nvPr/>
          </p:nvGrpSpPr>
          <p:grpSpPr>
            <a:xfrm>
              <a:off x="6066193" y="1568679"/>
              <a:ext cx="744577" cy="777424"/>
              <a:chOff x="5638800" y="1981199"/>
              <a:chExt cx="744577" cy="777424"/>
            </a:xfrm>
          </p:grpSpPr>
          <p:pic>
            <p:nvPicPr>
              <p:cNvPr id="350" name="Picture 34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51" name="Rectangle 350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6159326" y="1729546"/>
              <a:ext cx="744577" cy="777424"/>
              <a:chOff x="5638800" y="1981199"/>
              <a:chExt cx="744577" cy="777424"/>
            </a:xfrm>
          </p:grpSpPr>
          <p:pic>
            <p:nvPicPr>
              <p:cNvPr id="353" name="Picture 352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54" name="Rectangle 353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55" name="Group 354"/>
            <p:cNvGrpSpPr/>
            <p:nvPr/>
          </p:nvGrpSpPr>
          <p:grpSpPr>
            <a:xfrm>
              <a:off x="6252459" y="1890413"/>
              <a:ext cx="744577" cy="777424"/>
              <a:chOff x="5638800" y="1981199"/>
              <a:chExt cx="744577" cy="777424"/>
            </a:xfrm>
          </p:grpSpPr>
          <p:pic>
            <p:nvPicPr>
              <p:cNvPr id="356" name="Picture 35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57" name="Rectangle 356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58" name="Group 357"/>
            <p:cNvGrpSpPr/>
            <p:nvPr/>
          </p:nvGrpSpPr>
          <p:grpSpPr>
            <a:xfrm>
              <a:off x="6345592" y="2051280"/>
              <a:ext cx="744577" cy="777424"/>
              <a:chOff x="5638800" y="1981199"/>
              <a:chExt cx="744577" cy="777424"/>
            </a:xfrm>
          </p:grpSpPr>
          <p:pic>
            <p:nvPicPr>
              <p:cNvPr id="359" name="Picture 358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60" name="Rectangle 359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61" name="Group 360"/>
            <p:cNvGrpSpPr/>
            <p:nvPr/>
          </p:nvGrpSpPr>
          <p:grpSpPr>
            <a:xfrm>
              <a:off x="6438725" y="2212147"/>
              <a:ext cx="744577" cy="777424"/>
              <a:chOff x="5638800" y="1981199"/>
              <a:chExt cx="744577" cy="777424"/>
            </a:xfrm>
          </p:grpSpPr>
          <p:pic>
            <p:nvPicPr>
              <p:cNvPr id="362" name="Picture 36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63" name="Rectangle 362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64" name="Group 363"/>
            <p:cNvGrpSpPr/>
            <p:nvPr/>
          </p:nvGrpSpPr>
          <p:grpSpPr>
            <a:xfrm>
              <a:off x="6531858" y="2373014"/>
              <a:ext cx="744577" cy="777424"/>
              <a:chOff x="5638800" y="1981199"/>
              <a:chExt cx="744577" cy="777424"/>
            </a:xfrm>
          </p:grpSpPr>
          <p:pic>
            <p:nvPicPr>
              <p:cNvPr id="365" name="Picture 364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66" name="Rectangle 365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67" name="Group 366"/>
            <p:cNvGrpSpPr/>
            <p:nvPr/>
          </p:nvGrpSpPr>
          <p:grpSpPr>
            <a:xfrm>
              <a:off x="6624991" y="2533881"/>
              <a:ext cx="744577" cy="777424"/>
              <a:chOff x="5638800" y="1981199"/>
              <a:chExt cx="744577" cy="777424"/>
            </a:xfrm>
          </p:grpSpPr>
          <p:pic>
            <p:nvPicPr>
              <p:cNvPr id="368" name="Picture 36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69" name="Rectangle 368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70" name="Group 369"/>
            <p:cNvGrpSpPr/>
            <p:nvPr/>
          </p:nvGrpSpPr>
          <p:grpSpPr>
            <a:xfrm>
              <a:off x="6718127" y="2694745"/>
              <a:ext cx="744577" cy="777424"/>
              <a:chOff x="5638800" y="1981199"/>
              <a:chExt cx="744577" cy="777424"/>
            </a:xfrm>
          </p:grpSpPr>
          <p:pic>
            <p:nvPicPr>
              <p:cNvPr id="371" name="Picture 370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72" name="Rectangle 371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73" name="Group 372"/>
            <p:cNvGrpSpPr/>
            <p:nvPr/>
          </p:nvGrpSpPr>
          <p:grpSpPr>
            <a:xfrm>
              <a:off x="6616246" y="1237011"/>
              <a:ext cx="744577" cy="777424"/>
              <a:chOff x="5638800" y="1981199"/>
              <a:chExt cx="744577" cy="777424"/>
            </a:xfrm>
          </p:grpSpPr>
          <p:pic>
            <p:nvPicPr>
              <p:cNvPr id="374" name="Picture 37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75" name="Rectangle 374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76" name="Group 375"/>
            <p:cNvGrpSpPr/>
            <p:nvPr/>
          </p:nvGrpSpPr>
          <p:grpSpPr>
            <a:xfrm>
              <a:off x="6709379" y="1397878"/>
              <a:ext cx="744577" cy="777424"/>
              <a:chOff x="5638800" y="1981199"/>
              <a:chExt cx="744577" cy="777424"/>
            </a:xfrm>
          </p:grpSpPr>
          <p:pic>
            <p:nvPicPr>
              <p:cNvPr id="377" name="Picture 376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78" name="Rectangle 377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79" name="Group 378"/>
            <p:cNvGrpSpPr/>
            <p:nvPr/>
          </p:nvGrpSpPr>
          <p:grpSpPr>
            <a:xfrm>
              <a:off x="6802512" y="1558745"/>
              <a:ext cx="744577" cy="777424"/>
              <a:chOff x="5638800" y="1981199"/>
              <a:chExt cx="744577" cy="777424"/>
            </a:xfrm>
          </p:grpSpPr>
          <p:pic>
            <p:nvPicPr>
              <p:cNvPr id="380" name="Picture 37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81" name="Rectangle 380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82" name="Group 381"/>
            <p:cNvGrpSpPr/>
            <p:nvPr/>
          </p:nvGrpSpPr>
          <p:grpSpPr>
            <a:xfrm>
              <a:off x="6895645" y="1719612"/>
              <a:ext cx="744577" cy="777424"/>
              <a:chOff x="5638800" y="1981199"/>
              <a:chExt cx="744577" cy="777424"/>
            </a:xfrm>
          </p:grpSpPr>
          <p:pic>
            <p:nvPicPr>
              <p:cNvPr id="383" name="Picture 382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84" name="Rectangle 383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85" name="Group 384"/>
            <p:cNvGrpSpPr/>
            <p:nvPr/>
          </p:nvGrpSpPr>
          <p:grpSpPr>
            <a:xfrm>
              <a:off x="6988778" y="1880479"/>
              <a:ext cx="744577" cy="777424"/>
              <a:chOff x="5638800" y="1981199"/>
              <a:chExt cx="744577" cy="777424"/>
            </a:xfrm>
          </p:grpSpPr>
          <p:pic>
            <p:nvPicPr>
              <p:cNvPr id="386" name="Picture 38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87" name="Rectangle 386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88" name="Group 387"/>
            <p:cNvGrpSpPr/>
            <p:nvPr/>
          </p:nvGrpSpPr>
          <p:grpSpPr>
            <a:xfrm>
              <a:off x="7081911" y="2041346"/>
              <a:ext cx="744577" cy="777424"/>
              <a:chOff x="5638800" y="1981199"/>
              <a:chExt cx="744577" cy="777424"/>
            </a:xfrm>
          </p:grpSpPr>
          <p:pic>
            <p:nvPicPr>
              <p:cNvPr id="389" name="Picture 388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90" name="Rectangle 389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91" name="Group 390"/>
            <p:cNvGrpSpPr/>
            <p:nvPr/>
          </p:nvGrpSpPr>
          <p:grpSpPr>
            <a:xfrm>
              <a:off x="7175044" y="2202213"/>
              <a:ext cx="744577" cy="777424"/>
              <a:chOff x="5638800" y="1981199"/>
              <a:chExt cx="744577" cy="777424"/>
            </a:xfrm>
          </p:grpSpPr>
          <p:pic>
            <p:nvPicPr>
              <p:cNvPr id="392" name="Picture 39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93" name="Rectangle 392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94" name="Group 393"/>
            <p:cNvGrpSpPr/>
            <p:nvPr/>
          </p:nvGrpSpPr>
          <p:grpSpPr>
            <a:xfrm>
              <a:off x="7268177" y="2363080"/>
              <a:ext cx="744577" cy="777424"/>
              <a:chOff x="5638800" y="1981199"/>
              <a:chExt cx="744577" cy="777424"/>
            </a:xfrm>
          </p:grpSpPr>
          <p:pic>
            <p:nvPicPr>
              <p:cNvPr id="395" name="Picture 394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96" name="Rectangle 395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97" name="Group 396"/>
            <p:cNvGrpSpPr/>
            <p:nvPr/>
          </p:nvGrpSpPr>
          <p:grpSpPr>
            <a:xfrm>
              <a:off x="7361310" y="2523947"/>
              <a:ext cx="744577" cy="777424"/>
              <a:chOff x="5638800" y="1981199"/>
              <a:chExt cx="744577" cy="777424"/>
            </a:xfrm>
          </p:grpSpPr>
          <p:pic>
            <p:nvPicPr>
              <p:cNvPr id="398" name="Picture 39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99" name="Rectangle 398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00" name="Group 399"/>
            <p:cNvGrpSpPr/>
            <p:nvPr/>
          </p:nvGrpSpPr>
          <p:grpSpPr>
            <a:xfrm>
              <a:off x="7454446" y="2684811"/>
              <a:ext cx="744577" cy="777424"/>
              <a:chOff x="5638800" y="1981199"/>
              <a:chExt cx="744577" cy="777424"/>
            </a:xfrm>
          </p:grpSpPr>
          <p:pic>
            <p:nvPicPr>
              <p:cNvPr id="401" name="Picture 400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02" name="Rectangle 401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10" name="Group 309"/>
            <p:cNvGrpSpPr/>
            <p:nvPr/>
          </p:nvGrpSpPr>
          <p:grpSpPr>
            <a:xfrm>
              <a:off x="970377" y="2836283"/>
              <a:ext cx="744577" cy="777424"/>
              <a:chOff x="5638800" y="1981199"/>
              <a:chExt cx="744577" cy="777424"/>
            </a:xfrm>
          </p:grpSpPr>
          <p:pic>
            <p:nvPicPr>
              <p:cNvPr id="311" name="Picture 310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12" name="Rectangle 311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03" name="Group 402"/>
            <p:cNvGrpSpPr/>
            <p:nvPr/>
          </p:nvGrpSpPr>
          <p:grpSpPr>
            <a:xfrm>
              <a:off x="1063510" y="2997150"/>
              <a:ext cx="744577" cy="777424"/>
              <a:chOff x="5638800" y="1981199"/>
              <a:chExt cx="744577" cy="777424"/>
            </a:xfrm>
          </p:grpSpPr>
          <p:pic>
            <p:nvPicPr>
              <p:cNvPr id="404" name="Picture 40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05" name="Rectangle 404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06" name="Group 405"/>
            <p:cNvGrpSpPr/>
            <p:nvPr/>
          </p:nvGrpSpPr>
          <p:grpSpPr>
            <a:xfrm>
              <a:off x="1156643" y="3158017"/>
              <a:ext cx="744577" cy="777424"/>
              <a:chOff x="5638800" y="1981199"/>
              <a:chExt cx="744577" cy="777424"/>
            </a:xfrm>
          </p:grpSpPr>
          <p:pic>
            <p:nvPicPr>
              <p:cNvPr id="407" name="Picture 406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08" name="Rectangle 407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09" name="Group 408"/>
            <p:cNvGrpSpPr/>
            <p:nvPr/>
          </p:nvGrpSpPr>
          <p:grpSpPr>
            <a:xfrm>
              <a:off x="1249776" y="3318884"/>
              <a:ext cx="744577" cy="777424"/>
              <a:chOff x="5638800" y="1981199"/>
              <a:chExt cx="744577" cy="777424"/>
            </a:xfrm>
          </p:grpSpPr>
          <p:pic>
            <p:nvPicPr>
              <p:cNvPr id="410" name="Picture 40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11" name="Rectangle 410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12" name="Group 411"/>
            <p:cNvGrpSpPr/>
            <p:nvPr/>
          </p:nvGrpSpPr>
          <p:grpSpPr>
            <a:xfrm>
              <a:off x="1342909" y="3479751"/>
              <a:ext cx="744577" cy="777424"/>
              <a:chOff x="5638800" y="1981199"/>
              <a:chExt cx="744577" cy="777424"/>
            </a:xfrm>
          </p:grpSpPr>
          <p:pic>
            <p:nvPicPr>
              <p:cNvPr id="413" name="Picture 412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14" name="Rectangle 413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15" name="Group 414"/>
            <p:cNvGrpSpPr/>
            <p:nvPr/>
          </p:nvGrpSpPr>
          <p:grpSpPr>
            <a:xfrm>
              <a:off x="1436042" y="3640618"/>
              <a:ext cx="744577" cy="777424"/>
              <a:chOff x="5638800" y="1981199"/>
              <a:chExt cx="744577" cy="777424"/>
            </a:xfrm>
          </p:grpSpPr>
          <p:pic>
            <p:nvPicPr>
              <p:cNvPr id="416" name="Picture 41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17" name="Rectangle 416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18" name="Group 417"/>
            <p:cNvGrpSpPr/>
            <p:nvPr/>
          </p:nvGrpSpPr>
          <p:grpSpPr>
            <a:xfrm>
              <a:off x="1529175" y="3801485"/>
              <a:ext cx="744577" cy="777424"/>
              <a:chOff x="5638800" y="1981199"/>
              <a:chExt cx="744577" cy="777424"/>
            </a:xfrm>
          </p:grpSpPr>
          <p:pic>
            <p:nvPicPr>
              <p:cNvPr id="419" name="Picture 418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20" name="Rectangle 419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21" name="Group 420"/>
            <p:cNvGrpSpPr/>
            <p:nvPr/>
          </p:nvGrpSpPr>
          <p:grpSpPr>
            <a:xfrm>
              <a:off x="1622308" y="3962352"/>
              <a:ext cx="744577" cy="777424"/>
              <a:chOff x="5638800" y="1981199"/>
              <a:chExt cx="744577" cy="777424"/>
            </a:xfrm>
          </p:grpSpPr>
          <p:pic>
            <p:nvPicPr>
              <p:cNvPr id="422" name="Picture 42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23" name="Rectangle 422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24" name="Group 423"/>
            <p:cNvGrpSpPr/>
            <p:nvPr/>
          </p:nvGrpSpPr>
          <p:grpSpPr>
            <a:xfrm>
              <a:off x="1715441" y="4123219"/>
              <a:ext cx="744577" cy="777424"/>
              <a:chOff x="5638800" y="1981199"/>
              <a:chExt cx="744577" cy="777424"/>
            </a:xfrm>
          </p:grpSpPr>
          <p:pic>
            <p:nvPicPr>
              <p:cNvPr id="425" name="Picture 424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26" name="Rectangle 425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27" name="Group 426"/>
            <p:cNvGrpSpPr/>
            <p:nvPr/>
          </p:nvGrpSpPr>
          <p:grpSpPr>
            <a:xfrm>
              <a:off x="1808577" y="4284083"/>
              <a:ext cx="744577" cy="777424"/>
              <a:chOff x="5638800" y="1981199"/>
              <a:chExt cx="744577" cy="777424"/>
            </a:xfrm>
          </p:grpSpPr>
          <p:pic>
            <p:nvPicPr>
              <p:cNvPr id="428" name="Picture 42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29" name="Rectangle 428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30" name="Group 429"/>
            <p:cNvGrpSpPr/>
            <p:nvPr/>
          </p:nvGrpSpPr>
          <p:grpSpPr>
            <a:xfrm>
              <a:off x="1722940" y="2849733"/>
              <a:ext cx="744577" cy="777424"/>
              <a:chOff x="5638800" y="1981199"/>
              <a:chExt cx="744577" cy="777424"/>
            </a:xfrm>
          </p:grpSpPr>
          <p:pic>
            <p:nvPicPr>
              <p:cNvPr id="431" name="Picture 430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32" name="Rectangle 431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33" name="Group 432"/>
            <p:cNvGrpSpPr/>
            <p:nvPr/>
          </p:nvGrpSpPr>
          <p:grpSpPr>
            <a:xfrm>
              <a:off x="1816073" y="3010600"/>
              <a:ext cx="744577" cy="777424"/>
              <a:chOff x="5638800" y="1981199"/>
              <a:chExt cx="744577" cy="777424"/>
            </a:xfrm>
          </p:grpSpPr>
          <p:pic>
            <p:nvPicPr>
              <p:cNvPr id="434" name="Picture 43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35" name="Rectangle 434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36" name="Group 435"/>
            <p:cNvGrpSpPr/>
            <p:nvPr/>
          </p:nvGrpSpPr>
          <p:grpSpPr>
            <a:xfrm>
              <a:off x="1909206" y="3171467"/>
              <a:ext cx="744577" cy="777424"/>
              <a:chOff x="5638800" y="1981199"/>
              <a:chExt cx="744577" cy="777424"/>
            </a:xfrm>
          </p:grpSpPr>
          <p:pic>
            <p:nvPicPr>
              <p:cNvPr id="437" name="Picture 436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38" name="Rectangle 437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39" name="Group 438"/>
            <p:cNvGrpSpPr/>
            <p:nvPr/>
          </p:nvGrpSpPr>
          <p:grpSpPr>
            <a:xfrm>
              <a:off x="2002339" y="3332334"/>
              <a:ext cx="744577" cy="777424"/>
              <a:chOff x="5638800" y="1981199"/>
              <a:chExt cx="744577" cy="777424"/>
            </a:xfrm>
          </p:grpSpPr>
          <p:pic>
            <p:nvPicPr>
              <p:cNvPr id="440" name="Picture 43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41" name="Rectangle 440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2095472" y="3493201"/>
              <a:ext cx="744577" cy="777424"/>
              <a:chOff x="5638800" y="1981199"/>
              <a:chExt cx="744577" cy="777424"/>
            </a:xfrm>
          </p:grpSpPr>
          <p:pic>
            <p:nvPicPr>
              <p:cNvPr id="443" name="Picture 442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44" name="Rectangle 443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45" name="Group 444"/>
            <p:cNvGrpSpPr/>
            <p:nvPr/>
          </p:nvGrpSpPr>
          <p:grpSpPr>
            <a:xfrm>
              <a:off x="2188605" y="3654068"/>
              <a:ext cx="744577" cy="777424"/>
              <a:chOff x="5638800" y="1981199"/>
              <a:chExt cx="744577" cy="777424"/>
            </a:xfrm>
          </p:grpSpPr>
          <p:pic>
            <p:nvPicPr>
              <p:cNvPr id="446" name="Picture 44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47" name="Rectangle 446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48" name="Group 447"/>
            <p:cNvGrpSpPr/>
            <p:nvPr/>
          </p:nvGrpSpPr>
          <p:grpSpPr>
            <a:xfrm>
              <a:off x="2281738" y="3814935"/>
              <a:ext cx="744577" cy="777424"/>
              <a:chOff x="5638800" y="1981199"/>
              <a:chExt cx="744577" cy="777424"/>
            </a:xfrm>
          </p:grpSpPr>
          <p:pic>
            <p:nvPicPr>
              <p:cNvPr id="449" name="Picture 448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50" name="Rectangle 449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2374871" y="3975802"/>
              <a:ext cx="744577" cy="777424"/>
              <a:chOff x="5638800" y="1981199"/>
              <a:chExt cx="744577" cy="777424"/>
            </a:xfrm>
          </p:grpSpPr>
          <p:pic>
            <p:nvPicPr>
              <p:cNvPr id="452" name="Picture 45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53" name="Rectangle 452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54" name="Group 453"/>
            <p:cNvGrpSpPr/>
            <p:nvPr/>
          </p:nvGrpSpPr>
          <p:grpSpPr>
            <a:xfrm>
              <a:off x="2468004" y="4136669"/>
              <a:ext cx="744577" cy="777424"/>
              <a:chOff x="5638800" y="1981199"/>
              <a:chExt cx="744577" cy="777424"/>
            </a:xfrm>
          </p:grpSpPr>
          <p:pic>
            <p:nvPicPr>
              <p:cNvPr id="455" name="Picture 454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56" name="Rectangle 455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57" name="Group 456"/>
            <p:cNvGrpSpPr/>
            <p:nvPr/>
          </p:nvGrpSpPr>
          <p:grpSpPr>
            <a:xfrm>
              <a:off x="2561140" y="4297533"/>
              <a:ext cx="744577" cy="777424"/>
              <a:chOff x="5638800" y="1981199"/>
              <a:chExt cx="744577" cy="777424"/>
            </a:xfrm>
          </p:grpSpPr>
          <p:pic>
            <p:nvPicPr>
              <p:cNvPr id="458" name="Picture 45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59" name="Rectangle 458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60" name="Group 459"/>
            <p:cNvGrpSpPr/>
            <p:nvPr/>
          </p:nvGrpSpPr>
          <p:grpSpPr>
            <a:xfrm>
              <a:off x="2464703" y="2853139"/>
              <a:ext cx="744577" cy="777424"/>
              <a:chOff x="5638800" y="1981199"/>
              <a:chExt cx="744577" cy="777424"/>
            </a:xfrm>
          </p:grpSpPr>
          <p:pic>
            <p:nvPicPr>
              <p:cNvPr id="461" name="Picture 460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62" name="Rectangle 461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63" name="Group 462"/>
            <p:cNvGrpSpPr/>
            <p:nvPr/>
          </p:nvGrpSpPr>
          <p:grpSpPr>
            <a:xfrm>
              <a:off x="2557836" y="3014006"/>
              <a:ext cx="744577" cy="777424"/>
              <a:chOff x="5638800" y="1981199"/>
              <a:chExt cx="744577" cy="777424"/>
            </a:xfrm>
          </p:grpSpPr>
          <p:pic>
            <p:nvPicPr>
              <p:cNvPr id="464" name="Picture 46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65" name="Rectangle 464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66" name="Group 465"/>
            <p:cNvGrpSpPr/>
            <p:nvPr/>
          </p:nvGrpSpPr>
          <p:grpSpPr>
            <a:xfrm>
              <a:off x="2650969" y="3174873"/>
              <a:ext cx="744577" cy="777424"/>
              <a:chOff x="5638800" y="1981199"/>
              <a:chExt cx="744577" cy="777424"/>
            </a:xfrm>
          </p:grpSpPr>
          <p:pic>
            <p:nvPicPr>
              <p:cNvPr id="467" name="Picture 466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68" name="Rectangle 467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69" name="Group 468"/>
            <p:cNvGrpSpPr/>
            <p:nvPr/>
          </p:nvGrpSpPr>
          <p:grpSpPr>
            <a:xfrm>
              <a:off x="2744102" y="3335740"/>
              <a:ext cx="744577" cy="777424"/>
              <a:chOff x="5638800" y="1981199"/>
              <a:chExt cx="744577" cy="777424"/>
            </a:xfrm>
          </p:grpSpPr>
          <p:pic>
            <p:nvPicPr>
              <p:cNvPr id="470" name="Picture 46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71" name="Rectangle 470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72" name="Group 471"/>
            <p:cNvGrpSpPr/>
            <p:nvPr/>
          </p:nvGrpSpPr>
          <p:grpSpPr>
            <a:xfrm>
              <a:off x="2837235" y="3496607"/>
              <a:ext cx="744577" cy="777424"/>
              <a:chOff x="5638800" y="1981199"/>
              <a:chExt cx="744577" cy="777424"/>
            </a:xfrm>
          </p:grpSpPr>
          <p:pic>
            <p:nvPicPr>
              <p:cNvPr id="473" name="Picture 472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74" name="Rectangle 473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75" name="Group 474"/>
            <p:cNvGrpSpPr/>
            <p:nvPr/>
          </p:nvGrpSpPr>
          <p:grpSpPr>
            <a:xfrm>
              <a:off x="2930368" y="3657474"/>
              <a:ext cx="744577" cy="777424"/>
              <a:chOff x="5638800" y="1981199"/>
              <a:chExt cx="744577" cy="777424"/>
            </a:xfrm>
          </p:grpSpPr>
          <p:pic>
            <p:nvPicPr>
              <p:cNvPr id="476" name="Picture 47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77" name="Rectangle 476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78" name="Group 477"/>
            <p:cNvGrpSpPr/>
            <p:nvPr/>
          </p:nvGrpSpPr>
          <p:grpSpPr>
            <a:xfrm>
              <a:off x="3023501" y="3818341"/>
              <a:ext cx="744577" cy="777424"/>
              <a:chOff x="5638800" y="1981199"/>
              <a:chExt cx="744577" cy="777424"/>
            </a:xfrm>
          </p:grpSpPr>
          <p:pic>
            <p:nvPicPr>
              <p:cNvPr id="479" name="Picture 478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80" name="Rectangle 479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81" name="Group 480"/>
            <p:cNvGrpSpPr/>
            <p:nvPr/>
          </p:nvGrpSpPr>
          <p:grpSpPr>
            <a:xfrm>
              <a:off x="3116634" y="3979208"/>
              <a:ext cx="744577" cy="777424"/>
              <a:chOff x="5638800" y="1981199"/>
              <a:chExt cx="744577" cy="777424"/>
            </a:xfrm>
          </p:grpSpPr>
          <p:pic>
            <p:nvPicPr>
              <p:cNvPr id="482" name="Picture 48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83" name="Rectangle 482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84" name="Group 483"/>
            <p:cNvGrpSpPr/>
            <p:nvPr/>
          </p:nvGrpSpPr>
          <p:grpSpPr>
            <a:xfrm>
              <a:off x="3209767" y="4140075"/>
              <a:ext cx="744577" cy="777424"/>
              <a:chOff x="5638800" y="1981199"/>
              <a:chExt cx="744577" cy="777424"/>
            </a:xfrm>
          </p:grpSpPr>
          <p:pic>
            <p:nvPicPr>
              <p:cNvPr id="485" name="Picture 484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86" name="Rectangle 485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87" name="Group 486"/>
            <p:cNvGrpSpPr/>
            <p:nvPr/>
          </p:nvGrpSpPr>
          <p:grpSpPr>
            <a:xfrm>
              <a:off x="3302903" y="4300939"/>
              <a:ext cx="744577" cy="777424"/>
              <a:chOff x="5638800" y="1981199"/>
              <a:chExt cx="744577" cy="777424"/>
            </a:xfrm>
          </p:grpSpPr>
          <p:pic>
            <p:nvPicPr>
              <p:cNvPr id="488" name="Picture 48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89" name="Rectangle 488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90" name="Group 489"/>
            <p:cNvGrpSpPr/>
            <p:nvPr/>
          </p:nvGrpSpPr>
          <p:grpSpPr>
            <a:xfrm>
              <a:off x="3197920" y="2865007"/>
              <a:ext cx="744577" cy="777424"/>
              <a:chOff x="5638800" y="1981199"/>
              <a:chExt cx="744577" cy="777424"/>
            </a:xfrm>
          </p:grpSpPr>
          <p:pic>
            <p:nvPicPr>
              <p:cNvPr id="491" name="Picture 490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92" name="Rectangle 491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93" name="Group 492"/>
            <p:cNvGrpSpPr/>
            <p:nvPr/>
          </p:nvGrpSpPr>
          <p:grpSpPr>
            <a:xfrm>
              <a:off x="3291053" y="3025874"/>
              <a:ext cx="744577" cy="777424"/>
              <a:chOff x="5638800" y="1981199"/>
              <a:chExt cx="744577" cy="777424"/>
            </a:xfrm>
          </p:grpSpPr>
          <p:pic>
            <p:nvPicPr>
              <p:cNvPr id="494" name="Picture 49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95" name="Rectangle 494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96" name="Group 495"/>
            <p:cNvGrpSpPr/>
            <p:nvPr/>
          </p:nvGrpSpPr>
          <p:grpSpPr>
            <a:xfrm>
              <a:off x="3384186" y="3186741"/>
              <a:ext cx="744577" cy="777424"/>
              <a:chOff x="5638800" y="1981199"/>
              <a:chExt cx="744577" cy="777424"/>
            </a:xfrm>
          </p:grpSpPr>
          <p:pic>
            <p:nvPicPr>
              <p:cNvPr id="497" name="Picture 496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98" name="Rectangle 497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99" name="Group 498"/>
            <p:cNvGrpSpPr/>
            <p:nvPr/>
          </p:nvGrpSpPr>
          <p:grpSpPr>
            <a:xfrm>
              <a:off x="3477319" y="3347608"/>
              <a:ext cx="744577" cy="777424"/>
              <a:chOff x="5638800" y="1981199"/>
              <a:chExt cx="744577" cy="777424"/>
            </a:xfrm>
          </p:grpSpPr>
          <p:pic>
            <p:nvPicPr>
              <p:cNvPr id="500" name="Picture 49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01" name="Rectangle 500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02" name="Group 501"/>
            <p:cNvGrpSpPr/>
            <p:nvPr/>
          </p:nvGrpSpPr>
          <p:grpSpPr>
            <a:xfrm>
              <a:off x="3570452" y="3508475"/>
              <a:ext cx="744577" cy="777424"/>
              <a:chOff x="5638800" y="1981199"/>
              <a:chExt cx="744577" cy="777424"/>
            </a:xfrm>
          </p:grpSpPr>
          <p:pic>
            <p:nvPicPr>
              <p:cNvPr id="503" name="Picture 502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04" name="Rectangle 503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05" name="Group 504"/>
            <p:cNvGrpSpPr/>
            <p:nvPr/>
          </p:nvGrpSpPr>
          <p:grpSpPr>
            <a:xfrm>
              <a:off x="3663585" y="3669342"/>
              <a:ext cx="744577" cy="777424"/>
              <a:chOff x="5638800" y="1981199"/>
              <a:chExt cx="744577" cy="777424"/>
            </a:xfrm>
          </p:grpSpPr>
          <p:pic>
            <p:nvPicPr>
              <p:cNvPr id="506" name="Picture 50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07" name="Rectangle 506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08" name="Group 507"/>
            <p:cNvGrpSpPr/>
            <p:nvPr/>
          </p:nvGrpSpPr>
          <p:grpSpPr>
            <a:xfrm>
              <a:off x="3756718" y="3830209"/>
              <a:ext cx="744577" cy="777424"/>
              <a:chOff x="5638800" y="1981199"/>
              <a:chExt cx="744577" cy="777424"/>
            </a:xfrm>
          </p:grpSpPr>
          <p:pic>
            <p:nvPicPr>
              <p:cNvPr id="509" name="Picture 508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10" name="Rectangle 509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11" name="Group 510"/>
            <p:cNvGrpSpPr/>
            <p:nvPr/>
          </p:nvGrpSpPr>
          <p:grpSpPr>
            <a:xfrm>
              <a:off x="3849851" y="3991076"/>
              <a:ext cx="744577" cy="777424"/>
              <a:chOff x="5638800" y="1981199"/>
              <a:chExt cx="744577" cy="777424"/>
            </a:xfrm>
          </p:grpSpPr>
          <p:pic>
            <p:nvPicPr>
              <p:cNvPr id="512" name="Picture 51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13" name="Rectangle 512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14" name="Group 513"/>
            <p:cNvGrpSpPr/>
            <p:nvPr/>
          </p:nvGrpSpPr>
          <p:grpSpPr>
            <a:xfrm>
              <a:off x="3942984" y="4151943"/>
              <a:ext cx="744577" cy="777424"/>
              <a:chOff x="5638800" y="1981199"/>
              <a:chExt cx="744577" cy="777424"/>
            </a:xfrm>
          </p:grpSpPr>
          <p:pic>
            <p:nvPicPr>
              <p:cNvPr id="515" name="Picture 514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16" name="Rectangle 515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17" name="Group 516"/>
            <p:cNvGrpSpPr/>
            <p:nvPr/>
          </p:nvGrpSpPr>
          <p:grpSpPr>
            <a:xfrm>
              <a:off x="4036120" y="4312807"/>
              <a:ext cx="744577" cy="777424"/>
              <a:chOff x="5638800" y="1981199"/>
              <a:chExt cx="744577" cy="777424"/>
            </a:xfrm>
          </p:grpSpPr>
          <p:pic>
            <p:nvPicPr>
              <p:cNvPr id="518" name="Picture 51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19" name="Rectangle 518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20" name="Group 519"/>
            <p:cNvGrpSpPr/>
            <p:nvPr/>
          </p:nvGrpSpPr>
          <p:grpSpPr>
            <a:xfrm>
              <a:off x="3915551" y="2865477"/>
              <a:ext cx="744577" cy="777424"/>
              <a:chOff x="5638800" y="1981199"/>
              <a:chExt cx="744577" cy="777424"/>
            </a:xfrm>
          </p:grpSpPr>
          <p:pic>
            <p:nvPicPr>
              <p:cNvPr id="521" name="Picture 520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22" name="Rectangle 521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23" name="Group 522"/>
            <p:cNvGrpSpPr/>
            <p:nvPr/>
          </p:nvGrpSpPr>
          <p:grpSpPr>
            <a:xfrm>
              <a:off x="4008684" y="3026344"/>
              <a:ext cx="744577" cy="777424"/>
              <a:chOff x="5638800" y="1981199"/>
              <a:chExt cx="744577" cy="777424"/>
            </a:xfrm>
          </p:grpSpPr>
          <p:pic>
            <p:nvPicPr>
              <p:cNvPr id="524" name="Picture 52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25" name="Rectangle 524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26" name="Group 525"/>
            <p:cNvGrpSpPr/>
            <p:nvPr/>
          </p:nvGrpSpPr>
          <p:grpSpPr>
            <a:xfrm>
              <a:off x="4101817" y="3187211"/>
              <a:ext cx="744577" cy="777424"/>
              <a:chOff x="5638800" y="1981199"/>
              <a:chExt cx="744577" cy="777424"/>
            </a:xfrm>
          </p:grpSpPr>
          <p:pic>
            <p:nvPicPr>
              <p:cNvPr id="527" name="Picture 526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28" name="Rectangle 527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29" name="Group 528"/>
            <p:cNvGrpSpPr/>
            <p:nvPr/>
          </p:nvGrpSpPr>
          <p:grpSpPr>
            <a:xfrm>
              <a:off x="4194950" y="3348078"/>
              <a:ext cx="744577" cy="777424"/>
              <a:chOff x="5638800" y="1981199"/>
              <a:chExt cx="744577" cy="777424"/>
            </a:xfrm>
          </p:grpSpPr>
          <p:pic>
            <p:nvPicPr>
              <p:cNvPr id="530" name="Picture 52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31" name="Rectangle 530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32" name="Group 531"/>
            <p:cNvGrpSpPr/>
            <p:nvPr/>
          </p:nvGrpSpPr>
          <p:grpSpPr>
            <a:xfrm>
              <a:off x="4288083" y="3508945"/>
              <a:ext cx="744577" cy="777424"/>
              <a:chOff x="5638800" y="1981199"/>
              <a:chExt cx="744577" cy="777424"/>
            </a:xfrm>
          </p:grpSpPr>
          <p:pic>
            <p:nvPicPr>
              <p:cNvPr id="533" name="Picture 532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34" name="Rectangle 533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35" name="Group 534"/>
            <p:cNvGrpSpPr/>
            <p:nvPr/>
          </p:nvGrpSpPr>
          <p:grpSpPr>
            <a:xfrm>
              <a:off x="4381216" y="3669812"/>
              <a:ext cx="744577" cy="777424"/>
              <a:chOff x="5638800" y="1981199"/>
              <a:chExt cx="744577" cy="777424"/>
            </a:xfrm>
          </p:grpSpPr>
          <p:pic>
            <p:nvPicPr>
              <p:cNvPr id="536" name="Picture 53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37" name="Rectangle 536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38" name="Group 537"/>
            <p:cNvGrpSpPr/>
            <p:nvPr/>
          </p:nvGrpSpPr>
          <p:grpSpPr>
            <a:xfrm>
              <a:off x="4474349" y="3830679"/>
              <a:ext cx="744577" cy="777424"/>
              <a:chOff x="5638800" y="1981199"/>
              <a:chExt cx="744577" cy="777424"/>
            </a:xfrm>
          </p:grpSpPr>
          <p:pic>
            <p:nvPicPr>
              <p:cNvPr id="539" name="Picture 538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40" name="Rectangle 539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41" name="Group 540"/>
            <p:cNvGrpSpPr/>
            <p:nvPr/>
          </p:nvGrpSpPr>
          <p:grpSpPr>
            <a:xfrm>
              <a:off x="4567482" y="3991546"/>
              <a:ext cx="744577" cy="777424"/>
              <a:chOff x="5638800" y="1981199"/>
              <a:chExt cx="744577" cy="777424"/>
            </a:xfrm>
          </p:grpSpPr>
          <p:pic>
            <p:nvPicPr>
              <p:cNvPr id="542" name="Picture 54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43" name="Rectangle 542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44" name="Group 543"/>
            <p:cNvGrpSpPr/>
            <p:nvPr/>
          </p:nvGrpSpPr>
          <p:grpSpPr>
            <a:xfrm>
              <a:off x="4660615" y="4152413"/>
              <a:ext cx="744577" cy="777424"/>
              <a:chOff x="5638800" y="1981199"/>
              <a:chExt cx="744577" cy="777424"/>
            </a:xfrm>
          </p:grpSpPr>
          <p:pic>
            <p:nvPicPr>
              <p:cNvPr id="545" name="Picture 544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46" name="Rectangle 545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47" name="Group 546"/>
            <p:cNvGrpSpPr/>
            <p:nvPr/>
          </p:nvGrpSpPr>
          <p:grpSpPr>
            <a:xfrm>
              <a:off x="4753751" y="4313277"/>
              <a:ext cx="744577" cy="777424"/>
              <a:chOff x="5638800" y="1981199"/>
              <a:chExt cx="744577" cy="777424"/>
            </a:xfrm>
          </p:grpSpPr>
          <p:pic>
            <p:nvPicPr>
              <p:cNvPr id="548" name="Picture 54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49" name="Rectangle 548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50" name="Group 549"/>
            <p:cNvGrpSpPr/>
            <p:nvPr/>
          </p:nvGrpSpPr>
          <p:grpSpPr>
            <a:xfrm>
              <a:off x="4637284" y="2857306"/>
              <a:ext cx="744577" cy="777424"/>
              <a:chOff x="5638800" y="1981199"/>
              <a:chExt cx="744577" cy="777424"/>
            </a:xfrm>
          </p:grpSpPr>
          <p:pic>
            <p:nvPicPr>
              <p:cNvPr id="551" name="Picture 550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52" name="Rectangle 551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53" name="Group 552"/>
            <p:cNvGrpSpPr/>
            <p:nvPr/>
          </p:nvGrpSpPr>
          <p:grpSpPr>
            <a:xfrm>
              <a:off x="4730417" y="3018173"/>
              <a:ext cx="744577" cy="777424"/>
              <a:chOff x="5638800" y="1981199"/>
              <a:chExt cx="744577" cy="777424"/>
            </a:xfrm>
          </p:grpSpPr>
          <p:pic>
            <p:nvPicPr>
              <p:cNvPr id="554" name="Picture 55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55" name="Rectangle 554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56" name="Group 555"/>
            <p:cNvGrpSpPr/>
            <p:nvPr/>
          </p:nvGrpSpPr>
          <p:grpSpPr>
            <a:xfrm>
              <a:off x="4823550" y="3179040"/>
              <a:ext cx="744577" cy="777424"/>
              <a:chOff x="5638800" y="1981199"/>
              <a:chExt cx="744577" cy="777424"/>
            </a:xfrm>
          </p:grpSpPr>
          <p:pic>
            <p:nvPicPr>
              <p:cNvPr id="557" name="Picture 556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58" name="Rectangle 557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59" name="Group 558"/>
            <p:cNvGrpSpPr/>
            <p:nvPr/>
          </p:nvGrpSpPr>
          <p:grpSpPr>
            <a:xfrm>
              <a:off x="4916683" y="3339907"/>
              <a:ext cx="744577" cy="777424"/>
              <a:chOff x="5638800" y="1981199"/>
              <a:chExt cx="744577" cy="777424"/>
            </a:xfrm>
          </p:grpSpPr>
          <p:pic>
            <p:nvPicPr>
              <p:cNvPr id="560" name="Picture 55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61" name="Rectangle 560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62" name="Group 561"/>
            <p:cNvGrpSpPr/>
            <p:nvPr/>
          </p:nvGrpSpPr>
          <p:grpSpPr>
            <a:xfrm>
              <a:off x="5009816" y="3500774"/>
              <a:ext cx="744577" cy="777424"/>
              <a:chOff x="5638800" y="1981199"/>
              <a:chExt cx="744577" cy="777424"/>
            </a:xfrm>
          </p:grpSpPr>
          <p:pic>
            <p:nvPicPr>
              <p:cNvPr id="563" name="Picture 562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64" name="Rectangle 563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65" name="Group 564"/>
            <p:cNvGrpSpPr/>
            <p:nvPr/>
          </p:nvGrpSpPr>
          <p:grpSpPr>
            <a:xfrm>
              <a:off x="5102949" y="3661641"/>
              <a:ext cx="744577" cy="777424"/>
              <a:chOff x="5638800" y="1981199"/>
              <a:chExt cx="744577" cy="777424"/>
            </a:xfrm>
          </p:grpSpPr>
          <p:pic>
            <p:nvPicPr>
              <p:cNvPr id="566" name="Picture 56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67" name="Rectangle 566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68" name="Group 567"/>
            <p:cNvGrpSpPr/>
            <p:nvPr/>
          </p:nvGrpSpPr>
          <p:grpSpPr>
            <a:xfrm>
              <a:off x="5196082" y="3822508"/>
              <a:ext cx="744577" cy="777424"/>
              <a:chOff x="5638800" y="1981199"/>
              <a:chExt cx="744577" cy="777424"/>
            </a:xfrm>
          </p:grpSpPr>
          <p:pic>
            <p:nvPicPr>
              <p:cNvPr id="569" name="Picture 568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70" name="Rectangle 569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71" name="Group 570"/>
            <p:cNvGrpSpPr/>
            <p:nvPr/>
          </p:nvGrpSpPr>
          <p:grpSpPr>
            <a:xfrm>
              <a:off x="5289215" y="3983375"/>
              <a:ext cx="744577" cy="777424"/>
              <a:chOff x="5638800" y="1981199"/>
              <a:chExt cx="744577" cy="777424"/>
            </a:xfrm>
          </p:grpSpPr>
          <p:pic>
            <p:nvPicPr>
              <p:cNvPr id="572" name="Picture 57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73" name="Rectangle 572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74" name="Group 573"/>
            <p:cNvGrpSpPr/>
            <p:nvPr/>
          </p:nvGrpSpPr>
          <p:grpSpPr>
            <a:xfrm>
              <a:off x="5382348" y="4144242"/>
              <a:ext cx="744577" cy="777424"/>
              <a:chOff x="5638800" y="1981199"/>
              <a:chExt cx="744577" cy="777424"/>
            </a:xfrm>
          </p:grpSpPr>
          <p:pic>
            <p:nvPicPr>
              <p:cNvPr id="575" name="Picture 574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76" name="Rectangle 575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77" name="Group 576"/>
            <p:cNvGrpSpPr/>
            <p:nvPr/>
          </p:nvGrpSpPr>
          <p:grpSpPr>
            <a:xfrm>
              <a:off x="5475484" y="4305106"/>
              <a:ext cx="744577" cy="777424"/>
              <a:chOff x="5638800" y="1981199"/>
              <a:chExt cx="744577" cy="777424"/>
            </a:xfrm>
          </p:grpSpPr>
          <p:pic>
            <p:nvPicPr>
              <p:cNvPr id="578" name="Picture 57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79" name="Rectangle 578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80" name="Group 579"/>
            <p:cNvGrpSpPr/>
            <p:nvPr/>
          </p:nvGrpSpPr>
          <p:grpSpPr>
            <a:xfrm>
              <a:off x="5369216" y="2859344"/>
              <a:ext cx="744577" cy="777424"/>
              <a:chOff x="5638800" y="1981199"/>
              <a:chExt cx="744577" cy="777424"/>
            </a:xfrm>
          </p:grpSpPr>
          <p:pic>
            <p:nvPicPr>
              <p:cNvPr id="581" name="Picture 580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82" name="Rectangle 581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83" name="Group 582"/>
            <p:cNvGrpSpPr/>
            <p:nvPr/>
          </p:nvGrpSpPr>
          <p:grpSpPr>
            <a:xfrm>
              <a:off x="5462349" y="3020211"/>
              <a:ext cx="744577" cy="777424"/>
              <a:chOff x="5638800" y="1981199"/>
              <a:chExt cx="744577" cy="777424"/>
            </a:xfrm>
          </p:grpSpPr>
          <p:pic>
            <p:nvPicPr>
              <p:cNvPr id="584" name="Picture 58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85" name="Rectangle 584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86" name="Group 585"/>
            <p:cNvGrpSpPr/>
            <p:nvPr/>
          </p:nvGrpSpPr>
          <p:grpSpPr>
            <a:xfrm>
              <a:off x="5555482" y="3181078"/>
              <a:ext cx="744577" cy="777424"/>
              <a:chOff x="5638800" y="1981199"/>
              <a:chExt cx="744577" cy="777424"/>
            </a:xfrm>
          </p:grpSpPr>
          <p:pic>
            <p:nvPicPr>
              <p:cNvPr id="587" name="Picture 586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88" name="Rectangle 587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89" name="Group 588"/>
            <p:cNvGrpSpPr/>
            <p:nvPr/>
          </p:nvGrpSpPr>
          <p:grpSpPr>
            <a:xfrm>
              <a:off x="5648615" y="3341945"/>
              <a:ext cx="744577" cy="777424"/>
              <a:chOff x="5638800" y="1981199"/>
              <a:chExt cx="744577" cy="777424"/>
            </a:xfrm>
          </p:grpSpPr>
          <p:pic>
            <p:nvPicPr>
              <p:cNvPr id="590" name="Picture 58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91" name="Rectangle 590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92" name="Group 591"/>
            <p:cNvGrpSpPr/>
            <p:nvPr/>
          </p:nvGrpSpPr>
          <p:grpSpPr>
            <a:xfrm>
              <a:off x="5741748" y="3502812"/>
              <a:ext cx="744577" cy="777424"/>
              <a:chOff x="5638800" y="1981199"/>
              <a:chExt cx="744577" cy="777424"/>
            </a:xfrm>
          </p:grpSpPr>
          <p:pic>
            <p:nvPicPr>
              <p:cNvPr id="593" name="Picture 592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94" name="Rectangle 593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95" name="Group 594"/>
            <p:cNvGrpSpPr/>
            <p:nvPr/>
          </p:nvGrpSpPr>
          <p:grpSpPr>
            <a:xfrm>
              <a:off x="5834881" y="3663679"/>
              <a:ext cx="744577" cy="777424"/>
              <a:chOff x="5638800" y="1981199"/>
              <a:chExt cx="744577" cy="777424"/>
            </a:xfrm>
          </p:grpSpPr>
          <p:pic>
            <p:nvPicPr>
              <p:cNvPr id="596" name="Picture 59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597" name="Rectangle 596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598" name="Group 597"/>
            <p:cNvGrpSpPr/>
            <p:nvPr/>
          </p:nvGrpSpPr>
          <p:grpSpPr>
            <a:xfrm>
              <a:off x="5928014" y="3824546"/>
              <a:ext cx="744577" cy="777424"/>
              <a:chOff x="5638800" y="1981199"/>
              <a:chExt cx="744577" cy="777424"/>
            </a:xfrm>
          </p:grpSpPr>
          <p:pic>
            <p:nvPicPr>
              <p:cNvPr id="599" name="Picture 598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00" name="Rectangle 599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01" name="Group 600"/>
            <p:cNvGrpSpPr/>
            <p:nvPr/>
          </p:nvGrpSpPr>
          <p:grpSpPr>
            <a:xfrm>
              <a:off x="6021147" y="3985413"/>
              <a:ext cx="744577" cy="777424"/>
              <a:chOff x="5638800" y="1981199"/>
              <a:chExt cx="744577" cy="777424"/>
            </a:xfrm>
          </p:grpSpPr>
          <p:pic>
            <p:nvPicPr>
              <p:cNvPr id="602" name="Picture 60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03" name="Rectangle 602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04" name="Group 603"/>
            <p:cNvGrpSpPr/>
            <p:nvPr/>
          </p:nvGrpSpPr>
          <p:grpSpPr>
            <a:xfrm>
              <a:off x="6114280" y="4146280"/>
              <a:ext cx="744577" cy="777424"/>
              <a:chOff x="5638800" y="1981199"/>
              <a:chExt cx="744577" cy="777424"/>
            </a:xfrm>
          </p:grpSpPr>
          <p:pic>
            <p:nvPicPr>
              <p:cNvPr id="605" name="Picture 604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06" name="Rectangle 605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07" name="Group 606"/>
            <p:cNvGrpSpPr/>
            <p:nvPr/>
          </p:nvGrpSpPr>
          <p:grpSpPr>
            <a:xfrm>
              <a:off x="6207416" y="4307144"/>
              <a:ext cx="744577" cy="777424"/>
              <a:chOff x="5638800" y="1981199"/>
              <a:chExt cx="744577" cy="777424"/>
            </a:xfrm>
          </p:grpSpPr>
          <p:pic>
            <p:nvPicPr>
              <p:cNvPr id="608" name="Picture 60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09" name="Rectangle 608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10" name="Group 609"/>
            <p:cNvGrpSpPr/>
            <p:nvPr/>
          </p:nvGrpSpPr>
          <p:grpSpPr>
            <a:xfrm>
              <a:off x="6106673" y="2864899"/>
              <a:ext cx="744577" cy="777424"/>
              <a:chOff x="5638800" y="1981199"/>
              <a:chExt cx="744577" cy="777424"/>
            </a:xfrm>
          </p:grpSpPr>
          <p:pic>
            <p:nvPicPr>
              <p:cNvPr id="611" name="Picture 610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12" name="Rectangle 611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13" name="Group 612"/>
            <p:cNvGrpSpPr/>
            <p:nvPr/>
          </p:nvGrpSpPr>
          <p:grpSpPr>
            <a:xfrm>
              <a:off x="6199806" y="3025766"/>
              <a:ext cx="744577" cy="777424"/>
              <a:chOff x="5638800" y="1981199"/>
              <a:chExt cx="744577" cy="777424"/>
            </a:xfrm>
          </p:grpSpPr>
          <p:pic>
            <p:nvPicPr>
              <p:cNvPr id="614" name="Picture 61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15" name="Rectangle 614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16" name="Group 615"/>
            <p:cNvGrpSpPr/>
            <p:nvPr/>
          </p:nvGrpSpPr>
          <p:grpSpPr>
            <a:xfrm>
              <a:off x="6292939" y="3186633"/>
              <a:ext cx="744577" cy="777424"/>
              <a:chOff x="5638800" y="1981199"/>
              <a:chExt cx="744577" cy="777424"/>
            </a:xfrm>
          </p:grpSpPr>
          <p:pic>
            <p:nvPicPr>
              <p:cNvPr id="617" name="Picture 616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18" name="Rectangle 617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19" name="Group 618"/>
            <p:cNvGrpSpPr/>
            <p:nvPr/>
          </p:nvGrpSpPr>
          <p:grpSpPr>
            <a:xfrm>
              <a:off x="6386072" y="3347500"/>
              <a:ext cx="744577" cy="777424"/>
              <a:chOff x="5638800" y="1981199"/>
              <a:chExt cx="744577" cy="777424"/>
            </a:xfrm>
          </p:grpSpPr>
          <p:pic>
            <p:nvPicPr>
              <p:cNvPr id="620" name="Picture 61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21" name="Rectangle 620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22" name="Group 621"/>
            <p:cNvGrpSpPr/>
            <p:nvPr/>
          </p:nvGrpSpPr>
          <p:grpSpPr>
            <a:xfrm>
              <a:off x="6479205" y="3508367"/>
              <a:ext cx="744577" cy="777424"/>
              <a:chOff x="5638800" y="1981199"/>
              <a:chExt cx="744577" cy="777424"/>
            </a:xfrm>
          </p:grpSpPr>
          <p:pic>
            <p:nvPicPr>
              <p:cNvPr id="623" name="Picture 622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24" name="Rectangle 623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25" name="Group 624"/>
            <p:cNvGrpSpPr/>
            <p:nvPr/>
          </p:nvGrpSpPr>
          <p:grpSpPr>
            <a:xfrm>
              <a:off x="6572338" y="3669234"/>
              <a:ext cx="744577" cy="777424"/>
              <a:chOff x="5638800" y="1981199"/>
              <a:chExt cx="744577" cy="777424"/>
            </a:xfrm>
          </p:grpSpPr>
          <p:pic>
            <p:nvPicPr>
              <p:cNvPr id="626" name="Picture 62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27" name="Rectangle 626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28" name="Group 627"/>
            <p:cNvGrpSpPr/>
            <p:nvPr/>
          </p:nvGrpSpPr>
          <p:grpSpPr>
            <a:xfrm>
              <a:off x="6665471" y="3830101"/>
              <a:ext cx="744577" cy="777424"/>
              <a:chOff x="5638800" y="1981199"/>
              <a:chExt cx="744577" cy="777424"/>
            </a:xfrm>
          </p:grpSpPr>
          <p:pic>
            <p:nvPicPr>
              <p:cNvPr id="629" name="Picture 628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30" name="Rectangle 629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31" name="Group 630"/>
            <p:cNvGrpSpPr/>
            <p:nvPr/>
          </p:nvGrpSpPr>
          <p:grpSpPr>
            <a:xfrm>
              <a:off x="6758604" y="3990968"/>
              <a:ext cx="744577" cy="777424"/>
              <a:chOff x="5638800" y="1981199"/>
              <a:chExt cx="744577" cy="777424"/>
            </a:xfrm>
          </p:grpSpPr>
          <p:pic>
            <p:nvPicPr>
              <p:cNvPr id="632" name="Picture 63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33" name="Rectangle 632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34" name="Group 633"/>
            <p:cNvGrpSpPr/>
            <p:nvPr/>
          </p:nvGrpSpPr>
          <p:grpSpPr>
            <a:xfrm>
              <a:off x="6851737" y="4151835"/>
              <a:ext cx="744577" cy="777424"/>
              <a:chOff x="5638800" y="1981199"/>
              <a:chExt cx="744577" cy="777424"/>
            </a:xfrm>
          </p:grpSpPr>
          <p:pic>
            <p:nvPicPr>
              <p:cNvPr id="635" name="Picture 634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36" name="Rectangle 635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37" name="Group 636"/>
            <p:cNvGrpSpPr/>
            <p:nvPr/>
          </p:nvGrpSpPr>
          <p:grpSpPr>
            <a:xfrm>
              <a:off x="6944873" y="4312699"/>
              <a:ext cx="744577" cy="777424"/>
              <a:chOff x="5638800" y="1981199"/>
              <a:chExt cx="744577" cy="777424"/>
            </a:xfrm>
          </p:grpSpPr>
          <p:pic>
            <p:nvPicPr>
              <p:cNvPr id="638" name="Picture 63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39" name="Rectangle 638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40" name="Group 639"/>
            <p:cNvGrpSpPr/>
            <p:nvPr/>
          </p:nvGrpSpPr>
          <p:grpSpPr>
            <a:xfrm>
              <a:off x="6850304" y="2864028"/>
              <a:ext cx="744577" cy="777424"/>
              <a:chOff x="5638800" y="1981199"/>
              <a:chExt cx="744577" cy="777424"/>
            </a:xfrm>
          </p:grpSpPr>
          <p:pic>
            <p:nvPicPr>
              <p:cNvPr id="641" name="Picture 640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42" name="Rectangle 641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43" name="Group 642"/>
            <p:cNvGrpSpPr/>
            <p:nvPr/>
          </p:nvGrpSpPr>
          <p:grpSpPr>
            <a:xfrm>
              <a:off x="6943437" y="3024895"/>
              <a:ext cx="744577" cy="777424"/>
              <a:chOff x="5638800" y="1981199"/>
              <a:chExt cx="744577" cy="777424"/>
            </a:xfrm>
          </p:grpSpPr>
          <p:pic>
            <p:nvPicPr>
              <p:cNvPr id="644" name="Picture 64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45" name="Rectangle 644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46" name="Group 645"/>
            <p:cNvGrpSpPr/>
            <p:nvPr/>
          </p:nvGrpSpPr>
          <p:grpSpPr>
            <a:xfrm>
              <a:off x="7036570" y="3185762"/>
              <a:ext cx="744577" cy="777424"/>
              <a:chOff x="5638800" y="1981199"/>
              <a:chExt cx="744577" cy="777424"/>
            </a:xfrm>
          </p:grpSpPr>
          <p:pic>
            <p:nvPicPr>
              <p:cNvPr id="647" name="Picture 646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48" name="Rectangle 647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49" name="Group 648"/>
            <p:cNvGrpSpPr/>
            <p:nvPr/>
          </p:nvGrpSpPr>
          <p:grpSpPr>
            <a:xfrm>
              <a:off x="7129703" y="3346629"/>
              <a:ext cx="744577" cy="777424"/>
              <a:chOff x="5638800" y="1981199"/>
              <a:chExt cx="744577" cy="777424"/>
            </a:xfrm>
          </p:grpSpPr>
          <p:pic>
            <p:nvPicPr>
              <p:cNvPr id="650" name="Picture 64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51" name="Rectangle 650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52" name="Group 651"/>
            <p:cNvGrpSpPr/>
            <p:nvPr/>
          </p:nvGrpSpPr>
          <p:grpSpPr>
            <a:xfrm>
              <a:off x="7222836" y="3507496"/>
              <a:ext cx="744577" cy="777424"/>
              <a:chOff x="5638800" y="1981199"/>
              <a:chExt cx="744577" cy="777424"/>
            </a:xfrm>
          </p:grpSpPr>
          <p:pic>
            <p:nvPicPr>
              <p:cNvPr id="653" name="Picture 652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54" name="Rectangle 653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55" name="Group 654"/>
            <p:cNvGrpSpPr/>
            <p:nvPr/>
          </p:nvGrpSpPr>
          <p:grpSpPr>
            <a:xfrm>
              <a:off x="7315969" y="3668363"/>
              <a:ext cx="744577" cy="777424"/>
              <a:chOff x="5638800" y="1981199"/>
              <a:chExt cx="744577" cy="777424"/>
            </a:xfrm>
          </p:grpSpPr>
          <p:pic>
            <p:nvPicPr>
              <p:cNvPr id="656" name="Picture 65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57" name="Rectangle 656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58" name="Group 657"/>
            <p:cNvGrpSpPr/>
            <p:nvPr/>
          </p:nvGrpSpPr>
          <p:grpSpPr>
            <a:xfrm>
              <a:off x="7409102" y="3829230"/>
              <a:ext cx="744577" cy="777424"/>
              <a:chOff x="5638800" y="1981199"/>
              <a:chExt cx="744577" cy="777424"/>
            </a:xfrm>
          </p:grpSpPr>
          <p:pic>
            <p:nvPicPr>
              <p:cNvPr id="659" name="Picture 658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60" name="Rectangle 659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61" name="Group 660"/>
            <p:cNvGrpSpPr/>
            <p:nvPr/>
          </p:nvGrpSpPr>
          <p:grpSpPr>
            <a:xfrm>
              <a:off x="7502235" y="3990097"/>
              <a:ext cx="744577" cy="777424"/>
              <a:chOff x="5638800" y="1981199"/>
              <a:chExt cx="744577" cy="777424"/>
            </a:xfrm>
          </p:grpSpPr>
          <p:pic>
            <p:nvPicPr>
              <p:cNvPr id="662" name="Picture 66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63" name="Rectangle 662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64" name="Group 663"/>
            <p:cNvGrpSpPr/>
            <p:nvPr/>
          </p:nvGrpSpPr>
          <p:grpSpPr>
            <a:xfrm>
              <a:off x="7595368" y="4150964"/>
              <a:ext cx="744577" cy="777424"/>
              <a:chOff x="5638800" y="1981199"/>
              <a:chExt cx="744577" cy="777424"/>
            </a:xfrm>
          </p:grpSpPr>
          <p:pic>
            <p:nvPicPr>
              <p:cNvPr id="665" name="Picture 664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66" name="Rectangle 665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67" name="Group 666"/>
            <p:cNvGrpSpPr/>
            <p:nvPr/>
          </p:nvGrpSpPr>
          <p:grpSpPr>
            <a:xfrm>
              <a:off x="7688504" y="4311828"/>
              <a:ext cx="744577" cy="777424"/>
              <a:chOff x="5638800" y="1981199"/>
              <a:chExt cx="744577" cy="777424"/>
            </a:xfrm>
          </p:grpSpPr>
          <p:pic>
            <p:nvPicPr>
              <p:cNvPr id="668" name="Picture 66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69" name="Rectangle 668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70" name="Group 669"/>
            <p:cNvGrpSpPr/>
            <p:nvPr/>
          </p:nvGrpSpPr>
          <p:grpSpPr>
            <a:xfrm>
              <a:off x="7586623" y="2854094"/>
              <a:ext cx="744577" cy="777424"/>
              <a:chOff x="5638800" y="1981199"/>
              <a:chExt cx="744577" cy="777424"/>
            </a:xfrm>
          </p:grpSpPr>
          <p:pic>
            <p:nvPicPr>
              <p:cNvPr id="671" name="Picture 670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72" name="Rectangle 671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7679756" y="3014961"/>
              <a:ext cx="744577" cy="777424"/>
              <a:chOff x="5638800" y="1981199"/>
              <a:chExt cx="744577" cy="777424"/>
            </a:xfrm>
          </p:grpSpPr>
          <p:pic>
            <p:nvPicPr>
              <p:cNvPr id="674" name="Picture 67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75" name="Rectangle 674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76" name="Group 675"/>
            <p:cNvGrpSpPr/>
            <p:nvPr/>
          </p:nvGrpSpPr>
          <p:grpSpPr>
            <a:xfrm>
              <a:off x="7772889" y="3175828"/>
              <a:ext cx="744577" cy="777424"/>
              <a:chOff x="5638800" y="1981199"/>
              <a:chExt cx="744577" cy="777424"/>
            </a:xfrm>
          </p:grpSpPr>
          <p:pic>
            <p:nvPicPr>
              <p:cNvPr id="677" name="Picture 676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78" name="Rectangle 677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79" name="Group 678"/>
            <p:cNvGrpSpPr/>
            <p:nvPr/>
          </p:nvGrpSpPr>
          <p:grpSpPr>
            <a:xfrm>
              <a:off x="7866022" y="3336695"/>
              <a:ext cx="744577" cy="777424"/>
              <a:chOff x="5638800" y="1981199"/>
              <a:chExt cx="744577" cy="777424"/>
            </a:xfrm>
          </p:grpSpPr>
          <p:pic>
            <p:nvPicPr>
              <p:cNvPr id="680" name="Picture 67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81" name="Rectangle 680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82" name="Group 681"/>
            <p:cNvGrpSpPr/>
            <p:nvPr/>
          </p:nvGrpSpPr>
          <p:grpSpPr>
            <a:xfrm>
              <a:off x="7959155" y="3497562"/>
              <a:ext cx="744577" cy="777424"/>
              <a:chOff x="5638800" y="1981199"/>
              <a:chExt cx="744577" cy="777424"/>
            </a:xfrm>
          </p:grpSpPr>
          <p:pic>
            <p:nvPicPr>
              <p:cNvPr id="683" name="Picture 682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84" name="Rectangle 683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85" name="Group 684"/>
            <p:cNvGrpSpPr/>
            <p:nvPr/>
          </p:nvGrpSpPr>
          <p:grpSpPr>
            <a:xfrm>
              <a:off x="8052288" y="3658429"/>
              <a:ext cx="744577" cy="777424"/>
              <a:chOff x="5638800" y="1981199"/>
              <a:chExt cx="744577" cy="777424"/>
            </a:xfrm>
          </p:grpSpPr>
          <p:pic>
            <p:nvPicPr>
              <p:cNvPr id="686" name="Picture 68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87" name="Rectangle 686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88" name="Group 687"/>
            <p:cNvGrpSpPr/>
            <p:nvPr/>
          </p:nvGrpSpPr>
          <p:grpSpPr>
            <a:xfrm>
              <a:off x="8145421" y="3819296"/>
              <a:ext cx="744577" cy="777424"/>
              <a:chOff x="5638800" y="1981199"/>
              <a:chExt cx="744577" cy="777424"/>
            </a:xfrm>
          </p:grpSpPr>
          <p:pic>
            <p:nvPicPr>
              <p:cNvPr id="689" name="Picture 688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90" name="Rectangle 689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91" name="Group 690"/>
            <p:cNvGrpSpPr/>
            <p:nvPr/>
          </p:nvGrpSpPr>
          <p:grpSpPr>
            <a:xfrm>
              <a:off x="8238554" y="3980163"/>
              <a:ext cx="744577" cy="777424"/>
              <a:chOff x="5638800" y="1981199"/>
              <a:chExt cx="744577" cy="777424"/>
            </a:xfrm>
          </p:grpSpPr>
          <p:pic>
            <p:nvPicPr>
              <p:cNvPr id="692" name="Picture 69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93" name="Rectangle 692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94" name="Group 693"/>
            <p:cNvGrpSpPr/>
            <p:nvPr/>
          </p:nvGrpSpPr>
          <p:grpSpPr>
            <a:xfrm>
              <a:off x="8331687" y="4141030"/>
              <a:ext cx="744577" cy="777424"/>
              <a:chOff x="5638800" y="1981199"/>
              <a:chExt cx="744577" cy="777424"/>
            </a:xfrm>
          </p:grpSpPr>
          <p:pic>
            <p:nvPicPr>
              <p:cNvPr id="695" name="Picture 694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96" name="Rectangle 695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697" name="Group 696"/>
            <p:cNvGrpSpPr/>
            <p:nvPr/>
          </p:nvGrpSpPr>
          <p:grpSpPr>
            <a:xfrm>
              <a:off x="8424823" y="4301894"/>
              <a:ext cx="744577" cy="777424"/>
              <a:chOff x="5638800" y="1981199"/>
              <a:chExt cx="744577" cy="777424"/>
            </a:xfrm>
          </p:grpSpPr>
          <p:pic>
            <p:nvPicPr>
              <p:cNvPr id="698" name="Picture 69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699" name="Rectangle 698"/>
              <p:cNvSpPr/>
              <p:nvPr/>
            </p:nvSpPr>
            <p:spPr>
              <a:xfrm>
                <a:off x="5638801" y="1981199"/>
                <a:ext cx="74257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680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utoUpdateAnimBg="0"/>
      <p:bldP spid="168" grpId="0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4" name="Group 1203"/>
          <p:cNvGrpSpPr/>
          <p:nvPr/>
        </p:nvGrpSpPr>
        <p:grpSpPr>
          <a:xfrm>
            <a:off x="6717848" y="1208251"/>
            <a:ext cx="2553154" cy="3840585"/>
            <a:chOff x="1916758" y="1236182"/>
            <a:chExt cx="2553154" cy="3840585"/>
          </a:xfrm>
        </p:grpSpPr>
        <p:grpSp>
          <p:nvGrpSpPr>
            <p:cNvPr id="1205" name="Group 1204"/>
            <p:cNvGrpSpPr/>
            <p:nvPr/>
          </p:nvGrpSpPr>
          <p:grpSpPr>
            <a:xfrm>
              <a:off x="1916758" y="1236182"/>
              <a:ext cx="744577" cy="777424"/>
              <a:chOff x="5638800" y="1981199"/>
              <a:chExt cx="744577" cy="777424"/>
            </a:xfrm>
          </p:grpSpPr>
          <p:pic>
            <p:nvPicPr>
              <p:cNvPr id="1262" name="Picture 126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263" name="Rectangle 1262"/>
              <p:cNvSpPr/>
              <p:nvPr/>
            </p:nvSpPr>
            <p:spPr>
              <a:xfrm>
                <a:off x="5638801" y="1981199"/>
                <a:ext cx="392953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206" name="Group 1205"/>
            <p:cNvGrpSpPr/>
            <p:nvPr/>
          </p:nvGrpSpPr>
          <p:grpSpPr>
            <a:xfrm>
              <a:off x="2009891" y="1397049"/>
              <a:ext cx="744577" cy="777424"/>
              <a:chOff x="5638800" y="1981199"/>
              <a:chExt cx="744577" cy="777424"/>
            </a:xfrm>
          </p:grpSpPr>
          <p:pic>
            <p:nvPicPr>
              <p:cNvPr id="1260" name="Picture 125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261" name="Rectangle 1260"/>
              <p:cNvSpPr/>
              <p:nvPr/>
            </p:nvSpPr>
            <p:spPr>
              <a:xfrm>
                <a:off x="5638801" y="1981199"/>
                <a:ext cx="390939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207" name="Group 1206"/>
            <p:cNvGrpSpPr/>
            <p:nvPr/>
          </p:nvGrpSpPr>
          <p:grpSpPr>
            <a:xfrm>
              <a:off x="2103024" y="1557916"/>
              <a:ext cx="744577" cy="777424"/>
              <a:chOff x="5638800" y="1981199"/>
              <a:chExt cx="744577" cy="777424"/>
            </a:xfrm>
          </p:grpSpPr>
          <p:pic>
            <p:nvPicPr>
              <p:cNvPr id="1258" name="Picture 125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259" name="Rectangle 1258"/>
              <p:cNvSpPr/>
              <p:nvPr/>
            </p:nvSpPr>
            <p:spPr>
              <a:xfrm>
                <a:off x="5638801" y="1981199"/>
                <a:ext cx="400316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208" name="Group 1207"/>
            <p:cNvGrpSpPr/>
            <p:nvPr/>
          </p:nvGrpSpPr>
          <p:grpSpPr>
            <a:xfrm>
              <a:off x="2196157" y="1718783"/>
              <a:ext cx="744577" cy="777424"/>
              <a:chOff x="5638800" y="1981199"/>
              <a:chExt cx="744577" cy="777424"/>
            </a:xfrm>
          </p:grpSpPr>
          <p:pic>
            <p:nvPicPr>
              <p:cNvPr id="1256" name="Picture 125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257" name="Rectangle 1256"/>
              <p:cNvSpPr/>
              <p:nvPr/>
            </p:nvSpPr>
            <p:spPr>
              <a:xfrm>
                <a:off x="5638801" y="1981199"/>
                <a:ext cx="39830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209" name="Group 1208"/>
            <p:cNvGrpSpPr/>
            <p:nvPr/>
          </p:nvGrpSpPr>
          <p:grpSpPr>
            <a:xfrm>
              <a:off x="2289290" y="1879650"/>
              <a:ext cx="744577" cy="777424"/>
              <a:chOff x="5638800" y="1981199"/>
              <a:chExt cx="744577" cy="777424"/>
            </a:xfrm>
          </p:grpSpPr>
          <p:pic>
            <p:nvPicPr>
              <p:cNvPr id="1254" name="Picture 125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255" name="Rectangle 1254"/>
              <p:cNvSpPr/>
              <p:nvPr/>
            </p:nvSpPr>
            <p:spPr>
              <a:xfrm>
                <a:off x="5638801" y="1981199"/>
                <a:ext cx="390594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210" name="Group 1209"/>
            <p:cNvGrpSpPr/>
            <p:nvPr/>
          </p:nvGrpSpPr>
          <p:grpSpPr>
            <a:xfrm>
              <a:off x="2382423" y="2040517"/>
              <a:ext cx="744577" cy="777424"/>
              <a:chOff x="5638800" y="1981199"/>
              <a:chExt cx="744577" cy="777424"/>
            </a:xfrm>
          </p:grpSpPr>
          <p:pic>
            <p:nvPicPr>
              <p:cNvPr id="1252" name="Picture 125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253" name="Rectangle 1252"/>
              <p:cNvSpPr/>
              <p:nvPr/>
            </p:nvSpPr>
            <p:spPr>
              <a:xfrm>
                <a:off x="5638801" y="1981199"/>
                <a:ext cx="394276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211" name="Group 1210"/>
            <p:cNvGrpSpPr/>
            <p:nvPr/>
          </p:nvGrpSpPr>
          <p:grpSpPr>
            <a:xfrm>
              <a:off x="2475556" y="2201384"/>
              <a:ext cx="744577" cy="777424"/>
              <a:chOff x="5638800" y="1981199"/>
              <a:chExt cx="744577" cy="777424"/>
            </a:xfrm>
          </p:grpSpPr>
          <p:pic>
            <p:nvPicPr>
              <p:cNvPr id="1250" name="Picture 124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251" name="Rectangle 1250"/>
              <p:cNvSpPr/>
              <p:nvPr/>
            </p:nvSpPr>
            <p:spPr>
              <a:xfrm>
                <a:off x="5638801" y="1981199"/>
                <a:ext cx="386567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212" name="Group 1211"/>
            <p:cNvGrpSpPr/>
            <p:nvPr/>
          </p:nvGrpSpPr>
          <p:grpSpPr>
            <a:xfrm>
              <a:off x="2568689" y="2362251"/>
              <a:ext cx="744577" cy="777424"/>
              <a:chOff x="5638800" y="1981199"/>
              <a:chExt cx="744577" cy="777424"/>
            </a:xfrm>
          </p:grpSpPr>
          <p:pic>
            <p:nvPicPr>
              <p:cNvPr id="1248" name="Picture 124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249" name="Rectangle 1248"/>
              <p:cNvSpPr/>
              <p:nvPr/>
            </p:nvSpPr>
            <p:spPr>
              <a:xfrm>
                <a:off x="5638801" y="1981199"/>
                <a:ext cx="390249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213" name="Group 1212"/>
            <p:cNvGrpSpPr/>
            <p:nvPr/>
          </p:nvGrpSpPr>
          <p:grpSpPr>
            <a:xfrm>
              <a:off x="2661822" y="2523118"/>
              <a:ext cx="744577" cy="777424"/>
              <a:chOff x="5638800" y="1981199"/>
              <a:chExt cx="744577" cy="777424"/>
            </a:xfrm>
          </p:grpSpPr>
          <p:pic>
            <p:nvPicPr>
              <p:cNvPr id="1246" name="Picture 124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247" name="Rectangle 1246"/>
              <p:cNvSpPr/>
              <p:nvPr/>
            </p:nvSpPr>
            <p:spPr>
              <a:xfrm>
                <a:off x="5638801" y="1981199"/>
                <a:ext cx="393931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214" name="Group 1213"/>
            <p:cNvGrpSpPr/>
            <p:nvPr/>
          </p:nvGrpSpPr>
          <p:grpSpPr>
            <a:xfrm>
              <a:off x="2754958" y="2683982"/>
              <a:ext cx="744577" cy="777424"/>
              <a:chOff x="5638800" y="1981199"/>
              <a:chExt cx="744577" cy="777424"/>
            </a:xfrm>
          </p:grpSpPr>
          <p:pic>
            <p:nvPicPr>
              <p:cNvPr id="1244" name="Picture 124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245" name="Rectangle 1244"/>
              <p:cNvSpPr/>
              <p:nvPr/>
            </p:nvSpPr>
            <p:spPr>
              <a:xfrm>
                <a:off x="5638801" y="1981199"/>
                <a:ext cx="295100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215" name="Group 1214"/>
            <p:cNvGrpSpPr/>
            <p:nvPr/>
          </p:nvGrpSpPr>
          <p:grpSpPr>
            <a:xfrm>
              <a:off x="2887135" y="2853265"/>
              <a:ext cx="744577" cy="777424"/>
              <a:chOff x="5638800" y="1981199"/>
              <a:chExt cx="744577" cy="777424"/>
            </a:xfrm>
          </p:grpSpPr>
          <p:pic>
            <p:nvPicPr>
              <p:cNvPr id="1242" name="Picture 124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243" name="Rectangle 1242"/>
              <p:cNvSpPr/>
              <p:nvPr/>
            </p:nvSpPr>
            <p:spPr>
              <a:xfrm>
                <a:off x="5638801" y="1981199"/>
                <a:ext cx="40211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216" name="Group 1215"/>
            <p:cNvGrpSpPr/>
            <p:nvPr/>
          </p:nvGrpSpPr>
          <p:grpSpPr>
            <a:xfrm>
              <a:off x="2980268" y="3014132"/>
              <a:ext cx="744577" cy="777424"/>
              <a:chOff x="5638800" y="1981199"/>
              <a:chExt cx="744577" cy="777424"/>
            </a:xfrm>
          </p:grpSpPr>
          <p:pic>
            <p:nvPicPr>
              <p:cNvPr id="1240" name="Picture 123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241" name="Rectangle 1240"/>
              <p:cNvSpPr/>
              <p:nvPr/>
            </p:nvSpPr>
            <p:spPr>
              <a:xfrm>
                <a:off x="5638801" y="1981199"/>
                <a:ext cx="303284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217" name="Group 1216"/>
            <p:cNvGrpSpPr/>
            <p:nvPr/>
          </p:nvGrpSpPr>
          <p:grpSpPr>
            <a:xfrm>
              <a:off x="3073401" y="3174999"/>
              <a:ext cx="744577" cy="777424"/>
              <a:chOff x="5638800" y="1981199"/>
              <a:chExt cx="744577" cy="777424"/>
            </a:xfrm>
          </p:grpSpPr>
          <p:pic>
            <p:nvPicPr>
              <p:cNvPr id="1238" name="Picture 123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239" name="Rectangle 1238"/>
              <p:cNvSpPr/>
              <p:nvPr/>
            </p:nvSpPr>
            <p:spPr>
              <a:xfrm>
                <a:off x="5638801" y="1981199"/>
                <a:ext cx="415170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218" name="Group 1217"/>
            <p:cNvGrpSpPr/>
            <p:nvPr/>
          </p:nvGrpSpPr>
          <p:grpSpPr>
            <a:xfrm>
              <a:off x="3166534" y="3335866"/>
              <a:ext cx="744577" cy="777424"/>
              <a:chOff x="5638800" y="1981199"/>
              <a:chExt cx="744577" cy="777424"/>
            </a:xfrm>
          </p:grpSpPr>
          <p:pic>
            <p:nvPicPr>
              <p:cNvPr id="1236" name="Picture 123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237" name="Rectangle 1236"/>
              <p:cNvSpPr/>
              <p:nvPr/>
            </p:nvSpPr>
            <p:spPr>
              <a:xfrm>
                <a:off x="5638801" y="1981199"/>
                <a:ext cx="390377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219" name="Group 1218"/>
            <p:cNvGrpSpPr/>
            <p:nvPr/>
          </p:nvGrpSpPr>
          <p:grpSpPr>
            <a:xfrm>
              <a:off x="3259667" y="3496733"/>
              <a:ext cx="744577" cy="777424"/>
              <a:chOff x="5638800" y="1981199"/>
              <a:chExt cx="744577" cy="777424"/>
            </a:xfrm>
          </p:grpSpPr>
          <p:pic>
            <p:nvPicPr>
              <p:cNvPr id="1234" name="Picture 123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235" name="Rectangle 1234"/>
              <p:cNvSpPr/>
              <p:nvPr/>
            </p:nvSpPr>
            <p:spPr>
              <a:xfrm>
                <a:off x="5638801" y="1981199"/>
                <a:ext cx="399753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220" name="Group 1219"/>
            <p:cNvGrpSpPr/>
            <p:nvPr/>
          </p:nvGrpSpPr>
          <p:grpSpPr>
            <a:xfrm>
              <a:off x="3352800" y="3657600"/>
              <a:ext cx="744577" cy="777424"/>
              <a:chOff x="5638800" y="1981199"/>
              <a:chExt cx="744577" cy="777424"/>
            </a:xfrm>
          </p:grpSpPr>
          <p:pic>
            <p:nvPicPr>
              <p:cNvPr id="1232" name="Picture 123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233" name="Rectangle 1232"/>
              <p:cNvSpPr/>
              <p:nvPr/>
            </p:nvSpPr>
            <p:spPr>
              <a:xfrm>
                <a:off x="5638801" y="1981199"/>
                <a:ext cx="403435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221" name="Group 1220"/>
            <p:cNvGrpSpPr/>
            <p:nvPr/>
          </p:nvGrpSpPr>
          <p:grpSpPr>
            <a:xfrm>
              <a:off x="3445933" y="3818467"/>
              <a:ext cx="744577" cy="777424"/>
              <a:chOff x="5638800" y="1981199"/>
              <a:chExt cx="744577" cy="777424"/>
            </a:xfrm>
          </p:grpSpPr>
          <p:pic>
            <p:nvPicPr>
              <p:cNvPr id="1230" name="Picture 122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231" name="Rectangle 1230"/>
              <p:cNvSpPr/>
              <p:nvPr/>
            </p:nvSpPr>
            <p:spPr>
              <a:xfrm>
                <a:off x="5638801" y="1981199"/>
                <a:ext cx="395727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222" name="Group 1221"/>
            <p:cNvGrpSpPr/>
            <p:nvPr/>
          </p:nvGrpSpPr>
          <p:grpSpPr>
            <a:xfrm>
              <a:off x="3539066" y="3979334"/>
              <a:ext cx="744577" cy="777424"/>
              <a:chOff x="5638800" y="1981199"/>
              <a:chExt cx="744577" cy="777424"/>
            </a:xfrm>
          </p:grpSpPr>
          <p:pic>
            <p:nvPicPr>
              <p:cNvPr id="1228" name="Picture 122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229" name="Rectangle 1228"/>
              <p:cNvSpPr/>
              <p:nvPr/>
            </p:nvSpPr>
            <p:spPr>
              <a:xfrm>
                <a:off x="5638801" y="1981199"/>
                <a:ext cx="393713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223" name="Group 1222"/>
            <p:cNvGrpSpPr/>
            <p:nvPr/>
          </p:nvGrpSpPr>
          <p:grpSpPr>
            <a:xfrm>
              <a:off x="3632199" y="4140201"/>
              <a:ext cx="744577" cy="777424"/>
              <a:chOff x="5638800" y="1981199"/>
              <a:chExt cx="744577" cy="777424"/>
            </a:xfrm>
          </p:grpSpPr>
          <p:pic>
            <p:nvPicPr>
              <p:cNvPr id="1226" name="Picture 122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227" name="Rectangle 1226"/>
              <p:cNvSpPr/>
              <p:nvPr/>
            </p:nvSpPr>
            <p:spPr>
              <a:xfrm>
                <a:off x="5638801" y="1981199"/>
                <a:ext cx="404376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pic>
          <p:nvPicPr>
            <p:cNvPr id="1224" name="Picture 1223" descr="10 people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5335" y="4301065"/>
              <a:ext cx="744577" cy="748415"/>
            </a:xfrm>
            <a:prstGeom prst="rect">
              <a:avLst/>
            </a:prstGeom>
          </p:spPr>
        </p:pic>
        <p:sp>
          <p:nvSpPr>
            <p:cNvPr id="1225" name="Rectangle 1224"/>
            <p:cNvSpPr/>
            <p:nvPr/>
          </p:nvSpPr>
          <p:spPr>
            <a:xfrm>
              <a:off x="3740038" y="4299343"/>
              <a:ext cx="387910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sym typeface="Gill Sans" charset="0"/>
              </a:endParaRPr>
            </a:p>
          </p:txBody>
        </p:sp>
      </p:grpSp>
      <p:grpSp>
        <p:nvGrpSpPr>
          <p:cNvPr id="1144" name="Group 1143"/>
          <p:cNvGrpSpPr/>
          <p:nvPr/>
        </p:nvGrpSpPr>
        <p:grpSpPr>
          <a:xfrm>
            <a:off x="5962462" y="1230149"/>
            <a:ext cx="2553154" cy="3840585"/>
            <a:chOff x="1916758" y="1236182"/>
            <a:chExt cx="2553154" cy="3840585"/>
          </a:xfrm>
        </p:grpSpPr>
        <p:grpSp>
          <p:nvGrpSpPr>
            <p:cNvPr id="1145" name="Group 1144"/>
            <p:cNvGrpSpPr/>
            <p:nvPr/>
          </p:nvGrpSpPr>
          <p:grpSpPr>
            <a:xfrm>
              <a:off x="1916758" y="1236182"/>
              <a:ext cx="744577" cy="777424"/>
              <a:chOff x="5638800" y="1981199"/>
              <a:chExt cx="744577" cy="777424"/>
            </a:xfrm>
          </p:grpSpPr>
          <p:pic>
            <p:nvPicPr>
              <p:cNvPr id="1202" name="Picture 120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203" name="Rectangle 1202"/>
              <p:cNvSpPr/>
              <p:nvPr/>
            </p:nvSpPr>
            <p:spPr>
              <a:xfrm>
                <a:off x="5638801" y="1981199"/>
                <a:ext cx="392953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146" name="Group 1145"/>
            <p:cNvGrpSpPr/>
            <p:nvPr/>
          </p:nvGrpSpPr>
          <p:grpSpPr>
            <a:xfrm>
              <a:off x="2009891" y="1397049"/>
              <a:ext cx="744577" cy="777424"/>
              <a:chOff x="5638800" y="1981199"/>
              <a:chExt cx="744577" cy="777424"/>
            </a:xfrm>
          </p:grpSpPr>
          <p:pic>
            <p:nvPicPr>
              <p:cNvPr id="1200" name="Picture 119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201" name="Rectangle 1200"/>
              <p:cNvSpPr/>
              <p:nvPr/>
            </p:nvSpPr>
            <p:spPr>
              <a:xfrm>
                <a:off x="5638801" y="1981199"/>
                <a:ext cx="390939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147" name="Group 1146"/>
            <p:cNvGrpSpPr/>
            <p:nvPr/>
          </p:nvGrpSpPr>
          <p:grpSpPr>
            <a:xfrm>
              <a:off x="2103024" y="1557916"/>
              <a:ext cx="744577" cy="777424"/>
              <a:chOff x="5638800" y="1981199"/>
              <a:chExt cx="744577" cy="777424"/>
            </a:xfrm>
          </p:grpSpPr>
          <p:pic>
            <p:nvPicPr>
              <p:cNvPr id="1198" name="Picture 119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99" name="Rectangle 1198"/>
              <p:cNvSpPr/>
              <p:nvPr/>
            </p:nvSpPr>
            <p:spPr>
              <a:xfrm>
                <a:off x="5638801" y="1981199"/>
                <a:ext cx="400316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148" name="Group 1147"/>
            <p:cNvGrpSpPr/>
            <p:nvPr/>
          </p:nvGrpSpPr>
          <p:grpSpPr>
            <a:xfrm>
              <a:off x="2196157" y="1718783"/>
              <a:ext cx="744577" cy="777424"/>
              <a:chOff x="5638800" y="1981199"/>
              <a:chExt cx="744577" cy="777424"/>
            </a:xfrm>
          </p:grpSpPr>
          <p:pic>
            <p:nvPicPr>
              <p:cNvPr id="1196" name="Picture 119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97" name="Rectangle 1196"/>
              <p:cNvSpPr/>
              <p:nvPr/>
            </p:nvSpPr>
            <p:spPr>
              <a:xfrm>
                <a:off x="5638801" y="1981199"/>
                <a:ext cx="39830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149" name="Group 1148"/>
            <p:cNvGrpSpPr/>
            <p:nvPr/>
          </p:nvGrpSpPr>
          <p:grpSpPr>
            <a:xfrm>
              <a:off x="2289290" y="1879650"/>
              <a:ext cx="744577" cy="777424"/>
              <a:chOff x="5638800" y="1981199"/>
              <a:chExt cx="744577" cy="777424"/>
            </a:xfrm>
          </p:grpSpPr>
          <p:pic>
            <p:nvPicPr>
              <p:cNvPr id="1194" name="Picture 119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95" name="Rectangle 1194"/>
              <p:cNvSpPr/>
              <p:nvPr/>
            </p:nvSpPr>
            <p:spPr>
              <a:xfrm>
                <a:off x="5638801" y="1981199"/>
                <a:ext cx="390594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150" name="Group 1149"/>
            <p:cNvGrpSpPr/>
            <p:nvPr/>
          </p:nvGrpSpPr>
          <p:grpSpPr>
            <a:xfrm>
              <a:off x="2382423" y="2040517"/>
              <a:ext cx="744577" cy="777424"/>
              <a:chOff x="5638800" y="1981199"/>
              <a:chExt cx="744577" cy="777424"/>
            </a:xfrm>
          </p:grpSpPr>
          <p:pic>
            <p:nvPicPr>
              <p:cNvPr id="1192" name="Picture 119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93" name="Rectangle 1192"/>
              <p:cNvSpPr/>
              <p:nvPr/>
            </p:nvSpPr>
            <p:spPr>
              <a:xfrm>
                <a:off x="5638801" y="1981199"/>
                <a:ext cx="394276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151" name="Group 1150"/>
            <p:cNvGrpSpPr/>
            <p:nvPr/>
          </p:nvGrpSpPr>
          <p:grpSpPr>
            <a:xfrm>
              <a:off x="2475556" y="2201384"/>
              <a:ext cx="744577" cy="777424"/>
              <a:chOff x="5638800" y="1981199"/>
              <a:chExt cx="744577" cy="777424"/>
            </a:xfrm>
          </p:grpSpPr>
          <p:pic>
            <p:nvPicPr>
              <p:cNvPr id="1190" name="Picture 118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91" name="Rectangle 1190"/>
              <p:cNvSpPr/>
              <p:nvPr/>
            </p:nvSpPr>
            <p:spPr>
              <a:xfrm>
                <a:off x="5638801" y="1981199"/>
                <a:ext cx="386567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152" name="Group 1151"/>
            <p:cNvGrpSpPr/>
            <p:nvPr/>
          </p:nvGrpSpPr>
          <p:grpSpPr>
            <a:xfrm>
              <a:off x="2568689" y="2362251"/>
              <a:ext cx="744577" cy="777424"/>
              <a:chOff x="5638800" y="1981199"/>
              <a:chExt cx="744577" cy="777424"/>
            </a:xfrm>
          </p:grpSpPr>
          <p:pic>
            <p:nvPicPr>
              <p:cNvPr id="1188" name="Picture 118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89" name="Rectangle 1188"/>
              <p:cNvSpPr/>
              <p:nvPr/>
            </p:nvSpPr>
            <p:spPr>
              <a:xfrm>
                <a:off x="5638801" y="1981199"/>
                <a:ext cx="390249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153" name="Group 1152"/>
            <p:cNvGrpSpPr/>
            <p:nvPr/>
          </p:nvGrpSpPr>
          <p:grpSpPr>
            <a:xfrm>
              <a:off x="2661822" y="2523118"/>
              <a:ext cx="744577" cy="777424"/>
              <a:chOff x="5638800" y="1981199"/>
              <a:chExt cx="744577" cy="777424"/>
            </a:xfrm>
          </p:grpSpPr>
          <p:pic>
            <p:nvPicPr>
              <p:cNvPr id="1186" name="Picture 118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87" name="Rectangle 1186"/>
              <p:cNvSpPr/>
              <p:nvPr/>
            </p:nvSpPr>
            <p:spPr>
              <a:xfrm>
                <a:off x="5638801" y="1981199"/>
                <a:ext cx="393931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154" name="Group 1153"/>
            <p:cNvGrpSpPr/>
            <p:nvPr/>
          </p:nvGrpSpPr>
          <p:grpSpPr>
            <a:xfrm>
              <a:off x="2754958" y="2683982"/>
              <a:ext cx="744577" cy="777424"/>
              <a:chOff x="5638800" y="1981199"/>
              <a:chExt cx="744577" cy="777424"/>
            </a:xfrm>
          </p:grpSpPr>
          <p:pic>
            <p:nvPicPr>
              <p:cNvPr id="1184" name="Picture 118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85" name="Rectangle 1184"/>
              <p:cNvSpPr/>
              <p:nvPr/>
            </p:nvSpPr>
            <p:spPr>
              <a:xfrm>
                <a:off x="5638801" y="1981199"/>
                <a:ext cx="295100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155" name="Group 1154"/>
            <p:cNvGrpSpPr/>
            <p:nvPr/>
          </p:nvGrpSpPr>
          <p:grpSpPr>
            <a:xfrm>
              <a:off x="2887135" y="2853265"/>
              <a:ext cx="744577" cy="777424"/>
              <a:chOff x="5638800" y="1981199"/>
              <a:chExt cx="744577" cy="777424"/>
            </a:xfrm>
          </p:grpSpPr>
          <p:pic>
            <p:nvPicPr>
              <p:cNvPr id="1182" name="Picture 118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83" name="Rectangle 1182"/>
              <p:cNvSpPr/>
              <p:nvPr/>
            </p:nvSpPr>
            <p:spPr>
              <a:xfrm>
                <a:off x="5638801" y="1981199"/>
                <a:ext cx="40211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156" name="Group 1155"/>
            <p:cNvGrpSpPr/>
            <p:nvPr/>
          </p:nvGrpSpPr>
          <p:grpSpPr>
            <a:xfrm>
              <a:off x="2980268" y="3014132"/>
              <a:ext cx="744577" cy="777424"/>
              <a:chOff x="5638800" y="1981199"/>
              <a:chExt cx="744577" cy="777424"/>
            </a:xfrm>
          </p:grpSpPr>
          <p:pic>
            <p:nvPicPr>
              <p:cNvPr id="1180" name="Picture 117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81" name="Rectangle 1180"/>
              <p:cNvSpPr/>
              <p:nvPr/>
            </p:nvSpPr>
            <p:spPr>
              <a:xfrm>
                <a:off x="5638801" y="1981199"/>
                <a:ext cx="303284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157" name="Group 1156"/>
            <p:cNvGrpSpPr/>
            <p:nvPr/>
          </p:nvGrpSpPr>
          <p:grpSpPr>
            <a:xfrm>
              <a:off x="3073401" y="3174999"/>
              <a:ext cx="744577" cy="777424"/>
              <a:chOff x="5638800" y="1981199"/>
              <a:chExt cx="744577" cy="777424"/>
            </a:xfrm>
          </p:grpSpPr>
          <p:pic>
            <p:nvPicPr>
              <p:cNvPr id="1178" name="Picture 117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79" name="Rectangle 1178"/>
              <p:cNvSpPr/>
              <p:nvPr/>
            </p:nvSpPr>
            <p:spPr>
              <a:xfrm>
                <a:off x="5638801" y="1981199"/>
                <a:ext cx="415170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158" name="Group 1157"/>
            <p:cNvGrpSpPr/>
            <p:nvPr/>
          </p:nvGrpSpPr>
          <p:grpSpPr>
            <a:xfrm>
              <a:off x="3166534" y="3335866"/>
              <a:ext cx="744577" cy="777424"/>
              <a:chOff x="5638800" y="1981199"/>
              <a:chExt cx="744577" cy="777424"/>
            </a:xfrm>
          </p:grpSpPr>
          <p:pic>
            <p:nvPicPr>
              <p:cNvPr id="1176" name="Picture 117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77" name="Rectangle 1176"/>
              <p:cNvSpPr/>
              <p:nvPr/>
            </p:nvSpPr>
            <p:spPr>
              <a:xfrm>
                <a:off x="5638801" y="1981199"/>
                <a:ext cx="390377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159" name="Group 1158"/>
            <p:cNvGrpSpPr/>
            <p:nvPr/>
          </p:nvGrpSpPr>
          <p:grpSpPr>
            <a:xfrm>
              <a:off x="3259667" y="3496733"/>
              <a:ext cx="744577" cy="777424"/>
              <a:chOff x="5638800" y="1981199"/>
              <a:chExt cx="744577" cy="777424"/>
            </a:xfrm>
          </p:grpSpPr>
          <p:pic>
            <p:nvPicPr>
              <p:cNvPr id="1174" name="Picture 117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75" name="Rectangle 1174"/>
              <p:cNvSpPr/>
              <p:nvPr/>
            </p:nvSpPr>
            <p:spPr>
              <a:xfrm>
                <a:off x="5638801" y="1981199"/>
                <a:ext cx="399753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160" name="Group 1159"/>
            <p:cNvGrpSpPr/>
            <p:nvPr/>
          </p:nvGrpSpPr>
          <p:grpSpPr>
            <a:xfrm>
              <a:off x="3352800" y="3657600"/>
              <a:ext cx="744577" cy="777424"/>
              <a:chOff x="5638800" y="1981199"/>
              <a:chExt cx="744577" cy="777424"/>
            </a:xfrm>
          </p:grpSpPr>
          <p:pic>
            <p:nvPicPr>
              <p:cNvPr id="1172" name="Picture 117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73" name="Rectangle 1172"/>
              <p:cNvSpPr/>
              <p:nvPr/>
            </p:nvSpPr>
            <p:spPr>
              <a:xfrm>
                <a:off x="5638801" y="1981199"/>
                <a:ext cx="403435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161" name="Group 1160"/>
            <p:cNvGrpSpPr/>
            <p:nvPr/>
          </p:nvGrpSpPr>
          <p:grpSpPr>
            <a:xfrm>
              <a:off x="3445933" y="3818467"/>
              <a:ext cx="744577" cy="777424"/>
              <a:chOff x="5638800" y="1981199"/>
              <a:chExt cx="744577" cy="777424"/>
            </a:xfrm>
          </p:grpSpPr>
          <p:pic>
            <p:nvPicPr>
              <p:cNvPr id="1170" name="Picture 116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71" name="Rectangle 1170"/>
              <p:cNvSpPr/>
              <p:nvPr/>
            </p:nvSpPr>
            <p:spPr>
              <a:xfrm>
                <a:off x="5638801" y="1981199"/>
                <a:ext cx="395727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162" name="Group 1161"/>
            <p:cNvGrpSpPr/>
            <p:nvPr/>
          </p:nvGrpSpPr>
          <p:grpSpPr>
            <a:xfrm>
              <a:off x="3539066" y="3979334"/>
              <a:ext cx="744577" cy="777424"/>
              <a:chOff x="5638800" y="1981199"/>
              <a:chExt cx="744577" cy="777424"/>
            </a:xfrm>
          </p:grpSpPr>
          <p:pic>
            <p:nvPicPr>
              <p:cNvPr id="1168" name="Picture 116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69" name="Rectangle 1168"/>
              <p:cNvSpPr/>
              <p:nvPr/>
            </p:nvSpPr>
            <p:spPr>
              <a:xfrm>
                <a:off x="5638801" y="1981199"/>
                <a:ext cx="393713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163" name="Group 1162"/>
            <p:cNvGrpSpPr/>
            <p:nvPr/>
          </p:nvGrpSpPr>
          <p:grpSpPr>
            <a:xfrm>
              <a:off x="3632199" y="4140201"/>
              <a:ext cx="744577" cy="777424"/>
              <a:chOff x="5638800" y="1981199"/>
              <a:chExt cx="744577" cy="777424"/>
            </a:xfrm>
          </p:grpSpPr>
          <p:pic>
            <p:nvPicPr>
              <p:cNvPr id="1166" name="Picture 116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67" name="Rectangle 1166"/>
              <p:cNvSpPr/>
              <p:nvPr/>
            </p:nvSpPr>
            <p:spPr>
              <a:xfrm>
                <a:off x="5638801" y="1981199"/>
                <a:ext cx="404376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pic>
          <p:nvPicPr>
            <p:cNvPr id="1164" name="Picture 1163" descr="10 people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5335" y="4301065"/>
              <a:ext cx="744577" cy="748415"/>
            </a:xfrm>
            <a:prstGeom prst="rect">
              <a:avLst/>
            </a:prstGeom>
          </p:spPr>
        </p:pic>
        <p:sp>
          <p:nvSpPr>
            <p:cNvPr id="1165" name="Rectangle 1164"/>
            <p:cNvSpPr/>
            <p:nvPr/>
          </p:nvSpPr>
          <p:spPr>
            <a:xfrm>
              <a:off x="3740038" y="4299343"/>
              <a:ext cx="387910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sym typeface="Gill Sans" charset="0"/>
              </a:endParaRPr>
            </a:p>
          </p:txBody>
        </p:sp>
      </p:grpSp>
      <p:grpSp>
        <p:nvGrpSpPr>
          <p:cNvPr id="1084" name="Group 1083"/>
          <p:cNvGrpSpPr/>
          <p:nvPr/>
        </p:nvGrpSpPr>
        <p:grpSpPr>
          <a:xfrm>
            <a:off x="5250867" y="1208251"/>
            <a:ext cx="2553154" cy="3840585"/>
            <a:chOff x="1916758" y="1236182"/>
            <a:chExt cx="2553154" cy="3840585"/>
          </a:xfrm>
        </p:grpSpPr>
        <p:grpSp>
          <p:nvGrpSpPr>
            <p:cNvPr id="1085" name="Group 1084"/>
            <p:cNvGrpSpPr/>
            <p:nvPr/>
          </p:nvGrpSpPr>
          <p:grpSpPr>
            <a:xfrm>
              <a:off x="1916758" y="1236182"/>
              <a:ext cx="744577" cy="777424"/>
              <a:chOff x="5638800" y="1981199"/>
              <a:chExt cx="744577" cy="777424"/>
            </a:xfrm>
          </p:grpSpPr>
          <p:pic>
            <p:nvPicPr>
              <p:cNvPr id="1142" name="Picture 114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43" name="Rectangle 1142"/>
              <p:cNvSpPr/>
              <p:nvPr/>
            </p:nvSpPr>
            <p:spPr>
              <a:xfrm>
                <a:off x="5638801" y="1981199"/>
                <a:ext cx="392953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086" name="Group 1085"/>
            <p:cNvGrpSpPr/>
            <p:nvPr/>
          </p:nvGrpSpPr>
          <p:grpSpPr>
            <a:xfrm>
              <a:off x="2009891" y="1397049"/>
              <a:ext cx="744577" cy="777424"/>
              <a:chOff x="5638800" y="1981199"/>
              <a:chExt cx="744577" cy="777424"/>
            </a:xfrm>
          </p:grpSpPr>
          <p:pic>
            <p:nvPicPr>
              <p:cNvPr id="1140" name="Picture 113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41" name="Rectangle 1140"/>
              <p:cNvSpPr/>
              <p:nvPr/>
            </p:nvSpPr>
            <p:spPr>
              <a:xfrm>
                <a:off x="5638801" y="1981199"/>
                <a:ext cx="390939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087" name="Group 1086"/>
            <p:cNvGrpSpPr/>
            <p:nvPr/>
          </p:nvGrpSpPr>
          <p:grpSpPr>
            <a:xfrm>
              <a:off x="2103024" y="1557916"/>
              <a:ext cx="744577" cy="777424"/>
              <a:chOff x="5638800" y="1981199"/>
              <a:chExt cx="744577" cy="777424"/>
            </a:xfrm>
          </p:grpSpPr>
          <p:pic>
            <p:nvPicPr>
              <p:cNvPr id="1138" name="Picture 113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39" name="Rectangle 1138"/>
              <p:cNvSpPr/>
              <p:nvPr/>
            </p:nvSpPr>
            <p:spPr>
              <a:xfrm>
                <a:off x="5638801" y="1981199"/>
                <a:ext cx="400316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088" name="Group 1087"/>
            <p:cNvGrpSpPr/>
            <p:nvPr/>
          </p:nvGrpSpPr>
          <p:grpSpPr>
            <a:xfrm>
              <a:off x="2196157" y="1718783"/>
              <a:ext cx="744577" cy="777424"/>
              <a:chOff x="5638800" y="1981199"/>
              <a:chExt cx="744577" cy="777424"/>
            </a:xfrm>
          </p:grpSpPr>
          <p:pic>
            <p:nvPicPr>
              <p:cNvPr id="1136" name="Picture 113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37" name="Rectangle 1136"/>
              <p:cNvSpPr/>
              <p:nvPr/>
            </p:nvSpPr>
            <p:spPr>
              <a:xfrm>
                <a:off x="5638801" y="1981199"/>
                <a:ext cx="39830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089" name="Group 1088"/>
            <p:cNvGrpSpPr/>
            <p:nvPr/>
          </p:nvGrpSpPr>
          <p:grpSpPr>
            <a:xfrm>
              <a:off x="2289290" y="1879650"/>
              <a:ext cx="744577" cy="777424"/>
              <a:chOff x="5638800" y="1981199"/>
              <a:chExt cx="744577" cy="777424"/>
            </a:xfrm>
          </p:grpSpPr>
          <p:pic>
            <p:nvPicPr>
              <p:cNvPr id="1134" name="Picture 113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35" name="Rectangle 1134"/>
              <p:cNvSpPr/>
              <p:nvPr/>
            </p:nvSpPr>
            <p:spPr>
              <a:xfrm>
                <a:off x="5638801" y="1981199"/>
                <a:ext cx="390594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090" name="Group 1089"/>
            <p:cNvGrpSpPr/>
            <p:nvPr/>
          </p:nvGrpSpPr>
          <p:grpSpPr>
            <a:xfrm>
              <a:off x="2382423" y="2040517"/>
              <a:ext cx="744577" cy="777424"/>
              <a:chOff x="5638800" y="1981199"/>
              <a:chExt cx="744577" cy="777424"/>
            </a:xfrm>
          </p:grpSpPr>
          <p:pic>
            <p:nvPicPr>
              <p:cNvPr id="1132" name="Picture 113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33" name="Rectangle 1132"/>
              <p:cNvSpPr/>
              <p:nvPr/>
            </p:nvSpPr>
            <p:spPr>
              <a:xfrm>
                <a:off x="5638801" y="1981199"/>
                <a:ext cx="394276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091" name="Group 1090"/>
            <p:cNvGrpSpPr/>
            <p:nvPr/>
          </p:nvGrpSpPr>
          <p:grpSpPr>
            <a:xfrm>
              <a:off x="2475556" y="2201384"/>
              <a:ext cx="744577" cy="777424"/>
              <a:chOff x="5638800" y="1981199"/>
              <a:chExt cx="744577" cy="777424"/>
            </a:xfrm>
          </p:grpSpPr>
          <p:pic>
            <p:nvPicPr>
              <p:cNvPr id="1130" name="Picture 112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31" name="Rectangle 1130"/>
              <p:cNvSpPr/>
              <p:nvPr/>
            </p:nvSpPr>
            <p:spPr>
              <a:xfrm>
                <a:off x="5638801" y="1981199"/>
                <a:ext cx="386567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092" name="Group 1091"/>
            <p:cNvGrpSpPr/>
            <p:nvPr/>
          </p:nvGrpSpPr>
          <p:grpSpPr>
            <a:xfrm>
              <a:off x="2568689" y="2362251"/>
              <a:ext cx="744577" cy="777424"/>
              <a:chOff x="5638800" y="1981199"/>
              <a:chExt cx="744577" cy="777424"/>
            </a:xfrm>
          </p:grpSpPr>
          <p:pic>
            <p:nvPicPr>
              <p:cNvPr id="1128" name="Picture 112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29" name="Rectangle 1128"/>
              <p:cNvSpPr/>
              <p:nvPr/>
            </p:nvSpPr>
            <p:spPr>
              <a:xfrm>
                <a:off x="5638801" y="1981199"/>
                <a:ext cx="390249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093" name="Group 1092"/>
            <p:cNvGrpSpPr/>
            <p:nvPr/>
          </p:nvGrpSpPr>
          <p:grpSpPr>
            <a:xfrm>
              <a:off x="2661822" y="2523118"/>
              <a:ext cx="744577" cy="777424"/>
              <a:chOff x="5638800" y="1981199"/>
              <a:chExt cx="744577" cy="777424"/>
            </a:xfrm>
          </p:grpSpPr>
          <p:pic>
            <p:nvPicPr>
              <p:cNvPr id="1126" name="Picture 112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27" name="Rectangle 1126"/>
              <p:cNvSpPr/>
              <p:nvPr/>
            </p:nvSpPr>
            <p:spPr>
              <a:xfrm>
                <a:off x="5638801" y="1981199"/>
                <a:ext cx="393931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094" name="Group 1093"/>
            <p:cNvGrpSpPr/>
            <p:nvPr/>
          </p:nvGrpSpPr>
          <p:grpSpPr>
            <a:xfrm>
              <a:off x="2754958" y="2683982"/>
              <a:ext cx="744577" cy="777424"/>
              <a:chOff x="5638800" y="1981199"/>
              <a:chExt cx="744577" cy="777424"/>
            </a:xfrm>
          </p:grpSpPr>
          <p:pic>
            <p:nvPicPr>
              <p:cNvPr id="1124" name="Picture 112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25" name="Rectangle 1124"/>
              <p:cNvSpPr/>
              <p:nvPr/>
            </p:nvSpPr>
            <p:spPr>
              <a:xfrm>
                <a:off x="5638801" y="1981199"/>
                <a:ext cx="295100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095" name="Group 1094"/>
            <p:cNvGrpSpPr/>
            <p:nvPr/>
          </p:nvGrpSpPr>
          <p:grpSpPr>
            <a:xfrm>
              <a:off x="2887135" y="2853265"/>
              <a:ext cx="744577" cy="777424"/>
              <a:chOff x="5638800" y="1981199"/>
              <a:chExt cx="744577" cy="777424"/>
            </a:xfrm>
          </p:grpSpPr>
          <p:pic>
            <p:nvPicPr>
              <p:cNvPr id="1122" name="Picture 112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23" name="Rectangle 1122"/>
              <p:cNvSpPr/>
              <p:nvPr/>
            </p:nvSpPr>
            <p:spPr>
              <a:xfrm>
                <a:off x="5638801" y="1981199"/>
                <a:ext cx="40211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096" name="Group 1095"/>
            <p:cNvGrpSpPr/>
            <p:nvPr/>
          </p:nvGrpSpPr>
          <p:grpSpPr>
            <a:xfrm>
              <a:off x="2980268" y="3014132"/>
              <a:ext cx="744577" cy="777424"/>
              <a:chOff x="5638800" y="1981199"/>
              <a:chExt cx="744577" cy="777424"/>
            </a:xfrm>
          </p:grpSpPr>
          <p:pic>
            <p:nvPicPr>
              <p:cNvPr id="1120" name="Picture 111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21" name="Rectangle 1120"/>
              <p:cNvSpPr/>
              <p:nvPr/>
            </p:nvSpPr>
            <p:spPr>
              <a:xfrm>
                <a:off x="5638801" y="1981199"/>
                <a:ext cx="303284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097" name="Group 1096"/>
            <p:cNvGrpSpPr/>
            <p:nvPr/>
          </p:nvGrpSpPr>
          <p:grpSpPr>
            <a:xfrm>
              <a:off x="3073401" y="3174999"/>
              <a:ext cx="744577" cy="777424"/>
              <a:chOff x="5638800" y="1981199"/>
              <a:chExt cx="744577" cy="777424"/>
            </a:xfrm>
          </p:grpSpPr>
          <p:pic>
            <p:nvPicPr>
              <p:cNvPr id="1118" name="Picture 111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19" name="Rectangle 1118"/>
              <p:cNvSpPr/>
              <p:nvPr/>
            </p:nvSpPr>
            <p:spPr>
              <a:xfrm>
                <a:off x="5638801" y="1981199"/>
                <a:ext cx="415170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098" name="Group 1097"/>
            <p:cNvGrpSpPr/>
            <p:nvPr/>
          </p:nvGrpSpPr>
          <p:grpSpPr>
            <a:xfrm>
              <a:off x="3166534" y="3335866"/>
              <a:ext cx="744577" cy="777424"/>
              <a:chOff x="5638800" y="1981199"/>
              <a:chExt cx="744577" cy="777424"/>
            </a:xfrm>
          </p:grpSpPr>
          <p:pic>
            <p:nvPicPr>
              <p:cNvPr id="1116" name="Picture 111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17" name="Rectangle 1116"/>
              <p:cNvSpPr/>
              <p:nvPr/>
            </p:nvSpPr>
            <p:spPr>
              <a:xfrm>
                <a:off x="5638801" y="1981199"/>
                <a:ext cx="390377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099" name="Group 1098"/>
            <p:cNvGrpSpPr/>
            <p:nvPr/>
          </p:nvGrpSpPr>
          <p:grpSpPr>
            <a:xfrm>
              <a:off x="3259667" y="3496733"/>
              <a:ext cx="744577" cy="777424"/>
              <a:chOff x="5638800" y="1981199"/>
              <a:chExt cx="744577" cy="777424"/>
            </a:xfrm>
          </p:grpSpPr>
          <p:pic>
            <p:nvPicPr>
              <p:cNvPr id="1114" name="Picture 111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15" name="Rectangle 1114"/>
              <p:cNvSpPr/>
              <p:nvPr/>
            </p:nvSpPr>
            <p:spPr>
              <a:xfrm>
                <a:off x="5638801" y="1981199"/>
                <a:ext cx="399753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100" name="Group 1099"/>
            <p:cNvGrpSpPr/>
            <p:nvPr/>
          </p:nvGrpSpPr>
          <p:grpSpPr>
            <a:xfrm>
              <a:off x="3352800" y="3657600"/>
              <a:ext cx="744577" cy="777424"/>
              <a:chOff x="5638800" y="1981199"/>
              <a:chExt cx="744577" cy="777424"/>
            </a:xfrm>
          </p:grpSpPr>
          <p:pic>
            <p:nvPicPr>
              <p:cNvPr id="1112" name="Picture 111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13" name="Rectangle 1112"/>
              <p:cNvSpPr/>
              <p:nvPr/>
            </p:nvSpPr>
            <p:spPr>
              <a:xfrm>
                <a:off x="5638801" y="1981199"/>
                <a:ext cx="403435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101" name="Group 1100"/>
            <p:cNvGrpSpPr/>
            <p:nvPr/>
          </p:nvGrpSpPr>
          <p:grpSpPr>
            <a:xfrm>
              <a:off x="3445933" y="3818467"/>
              <a:ext cx="744577" cy="777424"/>
              <a:chOff x="5638800" y="1981199"/>
              <a:chExt cx="744577" cy="777424"/>
            </a:xfrm>
          </p:grpSpPr>
          <p:pic>
            <p:nvPicPr>
              <p:cNvPr id="1110" name="Picture 110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11" name="Rectangle 1110"/>
              <p:cNvSpPr/>
              <p:nvPr/>
            </p:nvSpPr>
            <p:spPr>
              <a:xfrm>
                <a:off x="5638801" y="1981199"/>
                <a:ext cx="395727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102" name="Group 1101"/>
            <p:cNvGrpSpPr/>
            <p:nvPr/>
          </p:nvGrpSpPr>
          <p:grpSpPr>
            <a:xfrm>
              <a:off x="3539066" y="3979334"/>
              <a:ext cx="744577" cy="777424"/>
              <a:chOff x="5638800" y="1981199"/>
              <a:chExt cx="744577" cy="777424"/>
            </a:xfrm>
          </p:grpSpPr>
          <p:pic>
            <p:nvPicPr>
              <p:cNvPr id="1108" name="Picture 110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09" name="Rectangle 1108"/>
              <p:cNvSpPr/>
              <p:nvPr/>
            </p:nvSpPr>
            <p:spPr>
              <a:xfrm>
                <a:off x="5638801" y="1981199"/>
                <a:ext cx="393713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103" name="Group 1102"/>
            <p:cNvGrpSpPr/>
            <p:nvPr/>
          </p:nvGrpSpPr>
          <p:grpSpPr>
            <a:xfrm>
              <a:off x="3632199" y="4140201"/>
              <a:ext cx="744577" cy="777424"/>
              <a:chOff x="5638800" y="1981199"/>
              <a:chExt cx="744577" cy="777424"/>
            </a:xfrm>
          </p:grpSpPr>
          <p:pic>
            <p:nvPicPr>
              <p:cNvPr id="1106" name="Picture 110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107" name="Rectangle 1106"/>
              <p:cNvSpPr/>
              <p:nvPr/>
            </p:nvSpPr>
            <p:spPr>
              <a:xfrm>
                <a:off x="5638801" y="1981199"/>
                <a:ext cx="404376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pic>
          <p:nvPicPr>
            <p:cNvPr id="1104" name="Picture 1103" descr="10 people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5335" y="4301065"/>
              <a:ext cx="744577" cy="748415"/>
            </a:xfrm>
            <a:prstGeom prst="rect">
              <a:avLst/>
            </a:prstGeom>
          </p:spPr>
        </p:pic>
        <p:sp>
          <p:nvSpPr>
            <p:cNvPr id="1105" name="Rectangle 1104"/>
            <p:cNvSpPr/>
            <p:nvPr/>
          </p:nvSpPr>
          <p:spPr>
            <a:xfrm>
              <a:off x="3740038" y="4299343"/>
              <a:ext cx="387910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sym typeface="Gill Sans" charset="0"/>
              </a:endParaRPr>
            </a:p>
          </p:txBody>
        </p:sp>
      </p:grpSp>
      <p:grpSp>
        <p:nvGrpSpPr>
          <p:cNvPr id="1024" name="Group 1023"/>
          <p:cNvGrpSpPr/>
          <p:nvPr/>
        </p:nvGrpSpPr>
        <p:grpSpPr>
          <a:xfrm>
            <a:off x="4484533" y="1219200"/>
            <a:ext cx="2553154" cy="3840585"/>
            <a:chOff x="1916758" y="1236182"/>
            <a:chExt cx="2553154" cy="3840585"/>
          </a:xfrm>
        </p:grpSpPr>
        <p:grpSp>
          <p:nvGrpSpPr>
            <p:cNvPr id="1025" name="Group 1024"/>
            <p:cNvGrpSpPr/>
            <p:nvPr/>
          </p:nvGrpSpPr>
          <p:grpSpPr>
            <a:xfrm>
              <a:off x="1916758" y="1236182"/>
              <a:ext cx="744577" cy="777424"/>
              <a:chOff x="5638800" y="1981199"/>
              <a:chExt cx="744577" cy="777424"/>
            </a:xfrm>
          </p:grpSpPr>
          <p:pic>
            <p:nvPicPr>
              <p:cNvPr id="1082" name="Picture 108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083" name="Rectangle 1082"/>
              <p:cNvSpPr/>
              <p:nvPr/>
            </p:nvSpPr>
            <p:spPr>
              <a:xfrm>
                <a:off x="5638801" y="1981199"/>
                <a:ext cx="392953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026" name="Group 1025"/>
            <p:cNvGrpSpPr/>
            <p:nvPr/>
          </p:nvGrpSpPr>
          <p:grpSpPr>
            <a:xfrm>
              <a:off x="2009891" y="1397049"/>
              <a:ext cx="744577" cy="777424"/>
              <a:chOff x="5638800" y="1981199"/>
              <a:chExt cx="744577" cy="777424"/>
            </a:xfrm>
          </p:grpSpPr>
          <p:pic>
            <p:nvPicPr>
              <p:cNvPr id="1080" name="Picture 107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081" name="Rectangle 1080"/>
              <p:cNvSpPr/>
              <p:nvPr/>
            </p:nvSpPr>
            <p:spPr>
              <a:xfrm>
                <a:off x="5638801" y="1981199"/>
                <a:ext cx="390939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027" name="Group 1026"/>
            <p:cNvGrpSpPr/>
            <p:nvPr/>
          </p:nvGrpSpPr>
          <p:grpSpPr>
            <a:xfrm>
              <a:off x="2103024" y="1557916"/>
              <a:ext cx="744577" cy="777424"/>
              <a:chOff x="5638800" y="1981199"/>
              <a:chExt cx="744577" cy="777424"/>
            </a:xfrm>
          </p:grpSpPr>
          <p:pic>
            <p:nvPicPr>
              <p:cNvPr id="1078" name="Picture 107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079" name="Rectangle 1078"/>
              <p:cNvSpPr/>
              <p:nvPr/>
            </p:nvSpPr>
            <p:spPr>
              <a:xfrm>
                <a:off x="5638801" y="1981199"/>
                <a:ext cx="400316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028" name="Group 1027"/>
            <p:cNvGrpSpPr/>
            <p:nvPr/>
          </p:nvGrpSpPr>
          <p:grpSpPr>
            <a:xfrm>
              <a:off x="2196157" y="1718783"/>
              <a:ext cx="744577" cy="777424"/>
              <a:chOff x="5638800" y="1981199"/>
              <a:chExt cx="744577" cy="777424"/>
            </a:xfrm>
          </p:grpSpPr>
          <p:pic>
            <p:nvPicPr>
              <p:cNvPr id="1076" name="Picture 107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077" name="Rectangle 1076"/>
              <p:cNvSpPr/>
              <p:nvPr/>
            </p:nvSpPr>
            <p:spPr>
              <a:xfrm>
                <a:off x="5638801" y="1981199"/>
                <a:ext cx="39830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029" name="Group 1028"/>
            <p:cNvGrpSpPr/>
            <p:nvPr/>
          </p:nvGrpSpPr>
          <p:grpSpPr>
            <a:xfrm>
              <a:off x="2289290" y="1879650"/>
              <a:ext cx="744577" cy="777424"/>
              <a:chOff x="5638800" y="1981199"/>
              <a:chExt cx="744577" cy="777424"/>
            </a:xfrm>
          </p:grpSpPr>
          <p:pic>
            <p:nvPicPr>
              <p:cNvPr id="1074" name="Picture 107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075" name="Rectangle 1074"/>
              <p:cNvSpPr/>
              <p:nvPr/>
            </p:nvSpPr>
            <p:spPr>
              <a:xfrm>
                <a:off x="5638801" y="1981199"/>
                <a:ext cx="390594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030" name="Group 1029"/>
            <p:cNvGrpSpPr/>
            <p:nvPr/>
          </p:nvGrpSpPr>
          <p:grpSpPr>
            <a:xfrm>
              <a:off x="2382423" y="2040517"/>
              <a:ext cx="744577" cy="777424"/>
              <a:chOff x="5638800" y="1981199"/>
              <a:chExt cx="744577" cy="777424"/>
            </a:xfrm>
          </p:grpSpPr>
          <p:pic>
            <p:nvPicPr>
              <p:cNvPr id="1072" name="Picture 107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073" name="Rectangle 1072"/>
              <p:cNvSpPr/>
              <p:nvPr/>
            </p:nvSpPr>
            <p:spPr>
              <a:xfrm>
                <a:off x="5638801" y="1981199"/>
                <a:ext cx="394276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031" name="Group 1030"/>
            <p:cNvGrpSpPr/>
            <p:nvPr/>
          </p:nvGrpSpPr>
          <p:grpSpPr>
            <a:xfrm>
              <a:off x="2475556" y="2201384"/>
              <a:ext cx="744577" cy="777424"/>
              <a:chOff x="5638800" y="1981199"/>
              <a:chExt cx="744577" cy="777424"/>
            </a:xfrm>
          </p:grpSpPr>
          <p:pic>
            <p:nvPicPr>
              <p:cNvPr id="1070" name="Picture 106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071" name="Rectangle 1070"/>
              <p:cNvSpPr/>
              <p:nvPr/>
            </p:nvSpPr>
            <p:spPr>
              <a:xfrm>
                <a:off x="5638801" y="1981199"/>
                <a:ext cx="386567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032" name="Group 1031"/>
            <p:cNvGrpSpPr/>
            <p:nvPr/>
          </p:nvGrpSpPr>
          <p:grpSpPr>
            <a:xfrm>
              <a:off x="2568689" y="2362251"/>
              <a:ext cx="744577" cy="777424"/>
              <a:chOff x="5638800" y="1981199"/>
              <a:chExt cx="744577" cy="777424"/>
            </a:xfrm>
          </p:grpSpPr>
          <p:pic>
            <p:nvPicPr>
              <p:cNvPr id="1068" name="Picture 106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069" name="Rectangle 1068"/>
              <p:cNvSpPr/>
              <p:nvPr/>
            </p:nvSpPr>
            <p:spPr>
              <a:xfrm>
                <a:off x="5638801" y="1981199"/>
                <a:ext cx="390249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033" name="Group 1032"/>
            <p:cNvGrpSpPr/>
            <p:nvPr/>
          </p:nvGrpSpPr>
          <p:grpSpPr>
            <a:xfrm>
              <a:off x="2661822" y="2523118"/>
              <a:ext cx="744577" cy="777424"/>
              <a:chOff x="5638800" y="1981199"/>
              <a:chExt cx="744577" cy="777424"/>
            </a:xfrm>
          </p:grpSpPr>
          <p:pic>
            <p:nvPicPr>
              <p:cNvPr id="1066" name="Picture 106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067" name="Rectangle 1066"/>
              <p:cNvSpPr/>
              <p:nvPr/>
            </p:nvSpPr>
            <p:spPr>
              <a:xfrm>
                <a:off x="5638801" y="1981199"/>
                <a:ext cx="393931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034" name="Group 1033"/>
            <p:cNvGrpSpPr/>
            <p:nvPr/>
          </p:nvGrpSpPr>
          <p:grpSpPr>
            <a:xfrm>
              <a:off x="2754958" y="2683982"/>
              <a:ext cx="744577" cy="777424"/>
              <a:chOff x="5638800" y="1981199"/>
              <a:chExt cx="744577" cy="777424"/>
            </a:xfrm>
          </p:grpSpPr>
          <p:pic>
            <p:nvPicPr>
              <p:cNvPr id="1064" name="Picture 106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065" name="Rectangle 1064"/>
              <p:cNvSpPr/>
              <p:nvPr/>
            </p:nvSpPr>
            <p:spPr>
              <a:xfrm>
                <a:off x="5638801" y="1981199"/>
                <a:ext cx="295100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035" name="Group 1034"/>
            <p:cNvGrpSpPr/>
            <p:nvPr/>
          </p:nvGrpSpPr>
          <p:grpSpPr>
            <a:xfrm>
              <a:off x="2887135" y="2853265"/>
              <a:ext cx="744577" cy="777424"/>
              <a:chOff x="5638800" y="1981199"/>
              <a:chExt cx="744577" cy="777424"/>
            </a:xfrm>
          </p:grpSpPr>
          <p:pic>
            <p:nvPicPr>
              <p:cNvPr id="1062" name="Picture 106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063" name="Rectangle 1062"/>
              <p:cNvSpPr/>
              <p:nvPr/>
            </p:nvSpPr>
            <p:spPr>
              <a:xfrm>
                <a:off x="5638801" y="1981199"/>
                <a:ext cx="40211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036" name="Group 1035"/>
            <p:cNvGrpSpPr/>
            <p:nvPr/>
          </p:nvGrpSpPr>
          <p:grpSpPr>
            <a:xfrm>
              <a:off x="2980268" y="3014132"/>
              <a:ext cx="744577" cy="777424"/>
              <a:chOff x="5638800" y="1981199"/>
              <a:chExt cx="744577" cy="777424"/>
            </a:xfrm>
          </p:grpSpPr>
          <p:pic>
            <p:nvPicPr>
              <p:cNvPr id="1060" name="Picture 105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061" name="Rectangle 1060"/>
              <p:cNvSpPr/>
              <p:nvPr/>
            </p:nvSpPr>
            <p:spPr>
              <a:xfrm>
                <a:off x="5638801" y="1981199"/>
                <a:ext cx="303284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037" name="Group 1036"/>
            <p:cNvGrpSpPr/>
            <p:nvPr/>
          </p:nvGrpSpPr>
          <p:grpSpPr>
            <a:xfrm>
              <a:off x="3073401" y="3174999"/>
              <a:ext cx="744577" cy="777424"/>
              <a:chOff x="5638800" y="1981199"/>
              <a:chExt cx="744577" cy="777424"/>
            </a:xfrm>
          </p:grpSpPr>
          <p:pic>
            <p:nvPicPr>
              <p:cNvPr id="1058" name="Picture 105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059" name="Rectangle 1058"/>
              <p:cNvSpPr/>
              <p:nvPr/>
            </p:nvSpPr>
            <p:spPr>
              <a:xfrm>
                <a:off x="5638801" y="1981199"/>
                <a:ext cx="415170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038" name="Group 1037"/>
            <p:cNvGrpSpPr/>
            <p:nvPr/>
          </p:nvGrpSpPr>
          <p:grpSpPr>
            <a:xfrm>
              <a:off x="3166534" y="3335866"/>
              <a:ext cx="744577" cy="777424"/>
              <a:chOff x="5638800" y="1981199"/>
              <a:chExt cx="744577" cy="777424"/>
            </a:xfrm>
          </p:grpSpPr>
          <p:pic>
            <p:nvPicPr>
              <p:cNvPr id="1056" name="Picture 105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057" name="Rectangle 1056"/>
              <p:cNvSpPr/>
              <p:nvPr/>
            </p:nvSpPr>
            <p:spPr>
              <a:xfrm>
                <a:off x="5638801" y="1981199"/>
                <a:ext cx="390377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039" name="Group 1038"/>
            <p:cNvGrpSpPr/>
            <p:nvPr/>
          </p:nvGrpSpPr>
          <p:grpSpPr>
            <a:xfrm>
              <a:off x="3259667" y="3496733"/>
              <a:ext cx="744577" cy="777424"/>
              <a:chOff x="5638800" y="1981199"/>
              <a:chExt cx="744577" cy="777424"/>
            </a:xfrm>
          </p:grpSpPr>
          <p:pic>
            <p:nvPicPr>
              <p:cNvPr id="1054" name="Picture 105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055" name="Rectangle 1054"/>
              <p:cNvSpPr/>
              <p:nvPr/>
            </p:nvSpPr>
            <p:spPr>
              <a:xfrm>
                <a:off x="5638801" y="1981199"/>
                <a:ext cx="399753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040" name="Group 1039"/>
            <p:cNvGrpSpPr/>
            <p:nvPr/>
          </p:nvGrpSpPr>
          <p:grpSpPr>
            <a:xfrm>
              <a:off x="3352800" y="3657600"/>
              <a:ext cx="744577" cy="777424"/>
              <a:chOff x="5638800" y="1981199"/>
              <a:chExt cx="744577" cy="777424"/>
            </a:xfrm>
          </p:grpSpPr>
          <p:pic>
            <p:nvPicPr>
              <p:cNvPr id="1052" name="Picture 105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053" name="Rectangle 1052"/>
              <p:cNvSpPr/>
              <p:nvPr/>
            </p:nvSpPr>
            <p:spPr>
              <a:xfrm>
                <a:off x="5638801" y="1981199"/>
                <a:ext cx="403435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041" name="Group 1040"/>
            <p:cNvGrpSpPr/>
            <p:nvPr/>
          </p:nvGrpSpPr>
          <p:grpSpPr>
            <a:xfrm>
              <a:off x="3445933" y="3818467"/>
              <a:ext cx="744577" cy="777424"/>
              <a:chOff x="5638800" y="1981199"/>
              <a:chExt cx="744577" cy="777424"/>
            </a:xfrm>
          </p:grpSpPr>
          <p:pic>
            <p:nvPicPr>
              <p:cNvPr id="1050" name="Picture 104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051" name="Rectangle 1050"/>
              <p:cNvSpPr/>
              <p:nvPr/>
            </p:nvSpPr>
            <p:spPr>
              <a:xfrm>
                <a:off x="5638801" y="1981199"/>
                <a:ext cx="395727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042" name="Group 1041"/>
            <p:cNvGrpSpPr/>
            <p:nvPr/>
          </p:nvGrpSpPr>
          <p:grpSpPr>
            <a:xfrm>
              <a:off x="3539066" y="3979334"/>
              <a:ext cx="744577" cy="777424"/>
              <a:chOff x="5638800" y="1981199"/>
              <a:chExt cx="744577" cy="777424"/>
            </a:xfrm>
          </p:grpSpPr>
          <p:pic>
            <p:nvPicPr>
              <p:cNvPr id="1048" name="Picture 104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049" name="Rectangle 1048"/>
              <p:cNvSpPr/>
              <p:nvPr/>
            </p:nvSpPr>
            <p:spPr>
              <a:xfrm>
                <a:off x="5638801" y="1981199"/>
                <a:ext cx="393713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043" name="Group 1042"/>
            <p:cNvGrpSpPr/>
            <p:nvPr/>
          </p:nvGrpSpPr>
          <p:grpSpPr>
            <a:xfrm>
              <a:off x="3632199" y="4140201"/>
              <a:ext cx="744577" cy="777424"/>
              <a:chOff x="5638800" y="1981199"/>
              <a:chExt cx="744577" cy="777424"/>
            </a:xfrm>
          </p:grpSpPr>
          <p:pic>
            <p:nvPicPr>
              <p:cNvPr id="1046" name="Picture 104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047" name="Rectangle 1046"/>
              <p:cNvSpPr/>
              <p:nvPr/>
            </p:nvSpPr>
            <p:spPr>
              <a:xfrm>
                <a:off x="5638801" y="1981199"/>
                <a:ext cx="404376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pic>
          <p:nvPicPr>
            <p:cNvPr id="1044" name="Picture 1043" descr="10 people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5335" y="4301065"/>
              <a:ext cx="744577" cy="748415"/>
            </a:xfrm>
            <a:prstGeom prst="rect">
              <a:avLst/>
            </a:prstGeom>
          </p:spPr>
        </p:pic>
        <p:sp>
          <p:nvSpPr>
            <p:cNvPr id="1045" name="Rectangle 1044"/>
            <p:cNvSpPr/>
            <p:nvPr/>
          </p:nvSpPr>
          <p:spPr>
            <a:xfrm>
              <a:off x="3740038" y="4299343"/>
              <a:ext cx="387910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sym typeface="Gill Sans" charset="0"/>
              </a:endParaRPr>
            </a:p>
          </p:txBody>
        </p:sp>
      </p:grpSp>
      <p:grpSp>
        <p:nvGrpSpPr>
          <p:cNvPr id="964" name="Group 963"/>
          <p:cNvGrpSpPr/>
          <p:nvPr/>
        </p:nvGrpSpPr>
        <p:grpSpPr>
          <a:xfrm>
            <a:off x="3739980" y="1217877"/>
            <a:ext cx="2553154" cy="3840585"/>
            <a:chOff x="1916758" y="1236182"/>
            <a:chExt cx="2553154" cy="3840585"/>
          </a:xfrm>
        </p:grpSpPr>
        <p:grpSp>
          <p:nvGrpSpPr>
            <p:cNvPr id="965" name="Group 964"/>
            <p:cNvGrpSpPr/>
            <p:nvPr/>
          </p:nvGrpSpPr>
          <p:grpSpPr>
            <a:xfrm>
              <a:off x="1916758" y="1236182"/>
              <a:ext cx="744577" cy="777424"/>
              <a:chOff x="5638800" y="1981199"/>
              <a:chExt cx="744577" cy="777424"/>
            </a:xfrm>
          </p:grpSpPr>
          <p:pic>
            <p:nvPicPr>
              <p:cNvPr id="1022" name="Picture 102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023" name="Rectangle 1022"/>
              <p:cNvSpPr/>
              <p:nvPr/>
            </p:nvSpPr>
            <p:spPr>
              <a:xfrm>
                <a:off x="5638801" y="1981199"/>
                <a:ext cx="392953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66" name="Group 965"/>
            <p:cNvGrpSpPr/>
            <p:nvPr/>
          </p:nvGrpSpPr>
          <p:grpSpPr>
            <a:xfrm>
              <a:off x="2009891" y="1397049"/>
              <a:ext cx="744577" cy="777424"/>
              <a:chOff x="5638800" y="1981199"/>
              <a:chExt cx="744577" cy="777424"/>
            </a:xfrm>
          </p:grpSpPr>
          <p:pic>
            <p:nvPicPr>
              <p:cNvPr id="1020" name="Picture 101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021" name="Rectangle 1020"/>
              <p:cNvSpPr/>
              <p:nvPr/>
            </p:nvSpPr>
            <p:spPr>
              <a:xfrm>
                <a:off x="5638801" y="1981199"/>
                <a:ext cx="390939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67" name="Group 966"/>
            <p:cNvGrpSpPr/>
            <p:nvPr/>
          </p:nvGrpSpPr>
          <p:grpSpPr>
            <a:xfrm>
              <a:off x="2103024" y="1557916"/>
              <a:ext cx="744577" cy="777424"/>
              <a:chOff x="5638800" y="1981199"/>
              <a:chExt cx="744577" cy="777424"/>
            </a:xfrm>
          </p:grpSpPr>
          <p:pic>
            <p:nvPicPr>
              <p:cNvPr id="1018" name="Picture 101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019" name="Rectangle 1018"/>
              <p:cNvSpPr/>
              <p:nvPr/>
            </p:nvSpPr>
            <p:spPr>
              <a:xfrm>
                <a:off x="5638801" y="1981199"/>
                <a:ext cx="400316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68" name="Group 967"/>
            <p:cNvGrpSpPr/>
            <p:nvPr/>
          </p:nvGrpSpPr>
          <p:grpSpPr>
            <a:xfrm>
              <a:off x="2196157" y="1718783"/>
              <a:ext cx="744577" cy="777424"/>
              <a:chOff x="5638800" y="1981199"/>
              <a:chExt cx="744577" cy="777424"/>
            </a:xfrm>
          </p:grpSpPr>
          <p:pic>
            <p:nvPicPr>
              <p:cNvPr id="1016" name="Picture 101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017" name="Rectangle 1016"/>
              <p:cNvSpPr/>
              <p:nvPr/>
            </p:nvSpPr>
            <p:spPr>
              <a:xfrm>
                <a:off x="5638801" y="1981199"/>
                <a:ext cx="39830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69" name="Group 968"/>
            <p:cNvGrpSpPr/>
            <p:nvPr/>
          </p:nvGrpSpPr>
          <p:grpSpPr>
            <a:xfrm>
              <a:off x="2289290" y="1879650"/>
              <a:ext cx="744577" cy="777424"/>
              <a:chOff x="5638800" y="1981199"/>
              <a:chExt cx="744577" cy="777424"/>
            </a:xfrm>
          </p:grpSpPr>
          <p:pic>
            <p:nvPicPr>
              <p:cNvPr id="1014" name="Picture 101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015" name="Rectangle 1014"/>
              <p:cNvSpPr/>
              <p:nvPr/>
            </p:nvSpPr>
            <p:spPr>
              <a:xfrm>
                <a:off x="5638801" y="1981199"/>
                <a:ext cx="390594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70" name="Group 969"/>
            <p:cNvGrpSpPr/>
            <p:nvPr/>
          </p:nvGrpSpPr>
          <p:grpSpPr>
            <a:xfrm>
              <a:off x="2382423" y="2040517"/>
              <a:ext cx="744577" cy="777424"/>
              <a:chOff x="5638800" y="1981199"/>
              <a:chExt cx="744577" cy="777424"/>
            </a:xfrm>
          </p:grpSpPr>
          <p:pic>
            <p:nvPicPr>
              <p:cNvPr id="1012" name="Picture 101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013" name="Rectangle 1012"/>
              <p:cNvSpPr/>
              <p:nvPr/>
            </p:nvSpPr>
            <p:spPr>
              <a:xfrm>
                <a:off x="5638801" y="1981199"/>
                <a:ext cx="394276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71" name="Group 970"/>
            <p:cNvGrpSpPr/>
            <p:nvPr/>
          </p:nvGrpSpPr>
          <p:grpSpPr>
            <a:xfrm>
              <a:off x="2475556" y="2201384"/>
              <a:ext cx="744577" cy="777424"/>
              <a:chOff x="5638800" y="1981199"/>
              <a:chExt cx="744577" cy="777424"/>
            </a:xfrm>
          </p:grpSpPr>
          <p:pic>
            <p:nvPicPr>
              <p:cNvPr id="1010" name="Picture 100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011" name="Rectangle 1010"/>
              <p:cNvSpPr/>
              <p:nvPr/>
            </p:nvSpPr>
            <p:spPr>
              <a:xfrm>
                <a:off x="5638801" y="1981199"/>
                <a:ext cx="386567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72" name="Group 971"/>
            <p:cNvGrpSpPr/>
            <p:nvPr/>
          </p:nvGrpSpPr>
          <p:grpSpPr>
            <a:xfrm>
              <a:off x="2568689" y="2362251"/>
              <a:ext cx="744577" cy="777424"/>
              <a:chOff x="5638800" y="1981199"/>
              <a:chExt cx="744577" cy="777424"/>
            </a:xfrm>
          </p:grpSpPr>
          <p:pic>
            <p:nvPicPr>
              <p:cNvPr id="1008" name="Picture 100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009" name="Rectangle 1008"/>
              <p:cNvSpPr/>
              <p:nvPr/>
            </p:nvSpPr>
            <p:spPr>
              <a:xfrm>
                <a:off x="5638801" y="1981199"/>
                <a:ext cx="390249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73" name="Group 972"/>
            <p:cNvGrpSpPr/>
            <p:nvPr/>
          </p:nvGrpSpPr>
          <p:grpSpPr>
            <a:xfrm>
              <a:off x="2661822" y="2523118"/>
              <a:ext cx="744577" cy="777424"/>
              <a:chOff x="5638800" y="1981199"/>
              <a:chExt cx="744577" cy="777424"/>
            </a:xfrm>
          </p:grpSpPr>
          <p:pic>
            <p:nvPicPr>
              <p:cNvPr id="1006" name="Picture 100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007" name="Rectangle 1006"/>
              <p:cNvSpPr/>
              <p:nvPr/>
            </p:nvSpPr>
            <p:spPr>
              <a:xfrm>
                <a:off x="5638801" y="1981199"/>
                <a:ext cx="393931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74" name="Group 973"/>
            <p:cNvGrpSpPr/>
            <p:nvPr/>
          </p:nvGrpSpPr>
          <p:grpSpPr>
            <a:xfrm>
              <a:off x="2754958" y="2683982"/>
              <a:ext cx="744577" cy="777424"/>
              <a:chOff x="5638800" y="1981199"/>
              <a:chExt cx="744577" cy="777424"/>
            </a:xfrm>
          </p:grpSpPr>
          <p:pic>
            <p:nvPicPr>
              <p:cNvPr id="1004" name="Picture 100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005" name="Rectangle 1004"/>
              <p:cNvSpPr/>
              <p:nvPr/>
            </p:nvSpPr>
            <p:spPr>
              <a:xfrm>
                <a:off x="5638801" y="1981199"/>
                <a:ext cx="295100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75" name="Group 974"/>
            <p:cNvGrpSpPr/>
            <p:nvPr/>
          </p:nvGrpSpPr>
          <p:grpSpPr>
            <a:xfrm>
              <a:off x="2887135" y="2853265"/>
              <a:ext cx="744577" cy="777424"/>
              <a:chOff x="5638800" y="1981199"/>
              <a:chExt cx="744577" cy="777424"/>
            </a:xfrm>
          </p:grpSpPr>
          <p:pic>
            <p:nvPicPr>
              <p:cNvPr id="1002" name="Picture 100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003" name="Rectangle 1002"/>
              <p:cNvSpPr/>
              <p:nvPr/>
            </p:nvSpPr>
            <p:spPr>
              <a:xfrm>
                <a:off x="5638801" y="1981199"/>
                <a:ext cx="40211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76" name="Group 975"/>
            <p:cNvGrpSpPr/>
            <p:nvPr/>
          </p:nvGrpSpPr>
          <p:grpSpPr>
            <a:xfrm>
              <a:off x="2980268" y="3014132"/>
              <a:ext cx="744577" cy="777424"/>
              <a:chOff x="5638800" y="1981199"/>
              <a:chExt cx="744577" cy="777424"/>
            </a:xfrm>
          </p:grpSpPr>
          <p:pic>
            <p:nvPicPr>
              <p:cNvPr id="1000" name="Picture 99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001" name="Rectangle 1000"/>
              <p:cNvSpPr/>
              <p:nvPr/>
            </p:nvSpPr>
            <p:spPr>
              <a:xfrm>
                <a:off x="5638801" y="1981199"/>
                <a:ext cx="303284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77" name="Group 976"/>
            <p:cNvGrpSpPr/>
            <p:nvPr/>
          </p:nvGrpSpPr>
          <p:grpSpPr>
            <a:xfrm>
              <a:off x="3073401" y="3174999"/>
              <a:ext cx="744577" cy="777424"/>
              <a:chOff x="5638800" y="1981199"/>
              <a:chExt cx="744577" cy="777424"/>
            </a:xfrm>
          </p:grpSpPr>
          <p:pic>
            <p:nvPicPr>
              <p:cNvPr id="998" name="Picture 99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999" name="Rectangle 998"/>
              <p:cNvSpPr/>
              <p:nvPr/>
            </p:nvSpPr>
            <p:spPr>
              <a:xfrm>
                <a:off x="5638801" y="1981199"/>
                <a:ext cx="415170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78" name="Group 977"/>
            <p:cNvGrpSpPr/>
            <p:nvPr/>
          </p:nvGrpSpPr>
          <p:grpSpPr>
            <a:xfrm>
              <a:off x="3166534" y="3335866"/>
              <a:ext cx="744577" cy="777424"/>
              <a:chOff x="5638800" y="1981199"/>
              <a:chExt cx="744577" cy="777424"/>
            </a:xfrm>
          </p:grpSpPr>
          <p:pic>
            <p:nvPicPr>
              <p:cNvPr id="996" name="Picture 99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997" name="Rectangle 996"/>
              <p:cNvSpPr/>
              <p:nvPr/>
            </p:nvSpPr>
            <p:spPr>
              <a:xfrm>
                <a:off x="5638801" y="1981199"/>
                <a:ext cx="390377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79" name="Group 978"/>
            <p:cNvGrpSpPr/>
            <p:nvPr/>
          </p:nvGrpSpPr>
          <p:grpSpPr>
            <a:xfrm>
              <a:off x="3259667" y="3496733"/>
              <a:ext cx="744577" cy="777424"/>
              <a:chOff x="5638800" y="1981199"/>
              <a:chExt cx="744577" cy="777424"/>
            </a:xfrm>
          </p:grpSpPr>
          <p:pic>
            <p:nvPicPr>
              <p:cNvPr id="994" name="Picture 99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995" name="Rectangle 994"/>
              <p:cNvSpPr/>
              <p:nvPr/>
            </p:nvSpPr>
            <p:spPr>
              <a:xfrm>
                <a:off x="5638801" y="1981199"/>
                <a:ext cx="399753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80" name="Group 979"/>
            <p:cNvGrpSpPr/>
            <p:nvPr/>
          </p:nvGrpSpPr>
          <p:grpSpPr>
            <a:xfrm>
              <a:off x="3352800" y="3657600"/>
              <a:ext cx="744577" cy="777424"/>
              <a:chOff x="5638800" y="1981199"/>
              <a:chExt cx="744577" cy="777424"/>
            </a:xfrm>
          </p:grpSpPr>
          <p:pic>
            <p:nvPicPr>
              <p:cNvPr id="992" name="Picture 99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993" name="Rectangle 992"/>
              <p:cNvSpPr/>
              <p:nvPr/>
            </p:nvSpPr>
            <p:spPr>
              <a:xfrm>
                <a:off x="5638801" y="1981199"/>
                <a:ext cx="403435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81" name="Group 980"/>
            <p:cNvGrpSpPr/>
            <p:nvPr/>
          </p:nvGrpSpPr>
          <p:grpSpPr>
            <a:xfrm>
              <a:off x="3445933" y="3818467"/>
              <a:ext cx="744577" cy="777424"/>
              <a:chOff x="5638800" y="1981199"/>
              <a:chExt cx="744577" cy="777424"/>
            </a:xfrm>
          </p:grpSpPr>
          <p:pic>
            <p:nvPicPr>
              <p:cNvPr id="990" name="Picture 98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991" name="Rectangle 990"/>
              <p:cNvSpPr/>
              <p:nvPr/>
            </p:nvSpPr>
            <p:spPr>
              <a:xfrm>
                <a:off x="5638801" y="1981199"/>
                <a:ext cx="395727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82" name="Group 981"/>
            <p:cNvGrpSpPr/>
            <p:nvPr/>
          </p:nvGrpSpPr>
          <p:grpSpPr>
            <a:xfrm>
              <a:off x="3539066" y="3979334"/>
              <a:ext cx="744577" cy="777424"/>
              <a:chOff x="5638800" y="1981199"/>
              <a:chExt cx="744577" cy="777424"/>
            </a:xfrm>
          </p:grpSpPr>
          <p:pic>
            <p:nvPicPr>
              <p:cNvPr id="988" name="Picture 98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989" name="Rectangle 988"/>
              <p:cNvSpPr/>
              <p:nvPr/>
            </p:nvSpPr>
            <p:spPr>
              <a:xfrm>
                <a:off x="5638801" y="1981199"/>
                <a:ext cx="393713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83" name="Group 982"/>
            <p:cNvGrpSpPr/>
            <p:nvPr/>
          </p:nvGrpSpPr>
          <p:grpSpPr>
            <a:xfrm>
              <a:off x="3632199" y="4140201"/>
              <a:ext cx="744577" cy="777424"/>
              <a:chOff x="5638800" y="1981199"/>
              <a:chExt cx="744577" cy="777424"/>
            </a:xfrm>
          </p:grpSpPr>
          <p:pic>
            <p:nvPicPr>
              <p:cNvPr id="986" name="Picture 98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987" name="Rectangle 986"/>
              <p:cNvSpPr/>
              <p:nvPr/>
            </p:nvSpPr>
            <p:spPr>
              <a:xfrm>
                <a:off x="5638801" y="1981199"/>
                <a:ext cx="404376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pic>
          <p:nvPicPr>
            <p:cNvPr id="984" name="Picture 983" descr="10 people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5335" y="4301065"/>
              <a:ext cx="744577" cy="748415"/>
            </a:xfrm>
            <a:prstGeom prst="rect">
              <a:avLst/>
            </a:prstGeom>
          </p:spPr>
        </p:pic>
        <p:sp>
          <p:nvSpPr>
            <p:cNvPr id="985" name="Rectangle 984"/>
            <p:cNvSpPr/>
            <p:nvPr/>
          </p:nvSpPr>
          <p:spPr>
            <a:xfrm>
              <a:off x="3740038" y="4299343"/>
              <a:ext cx="387910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sym typeface="Gill Sans" charset="0"/>
              </a:endParaRPr>
            </a:p>
          </p:txBody>
        </p:sp>
      </p:grpSp>
      <p:grpSp>
        <p:nvGrpSpPr>
          <p:cNvPr id="904" name="Group 903"/>
          <p:cNvGrpSpPr/>
          <p:nvPr/>
        </p:nvGrpSpPr>
        <p:grpSpPr>
          <a:xfrm>
            <a:off x="2984595" y="1217877"/>
            <a:ext cx="2553154" cy="3840585"/>
            <a:chOff x="1916758" y="1236182"/>
            <a:chExt cx="2553154" cy="3840585"/>
          </a:xfrm>
        </p:grpSpPr>
        <p:grpSp>
          <p:nvGrpSpPr>
            <p:cNvPr id="905" name="Group 904"/>
            <p:cNvGrpSpPr/>
            <p:nvPr/>
          </p:nvGrpSpPr>
          <p:grpSpPr>
            <a:xfrm>
              <a:off x="1916758" y="1236182"/>
              <a:ext cx="744577" cy="777424"/>
              <a:chOff x="5638800" y="1981199"/>
              <a:chExt cx="744577" cy="777424"/>
            </a:xfrm>
          </p:grpSpPr>
          <p:pic>
            <p:nvPicPr>
              <p:cNvPr id="962" name="Picture 96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963" name="Rectangle 962"/>
              <p:cNvSpPr/>
              <p:nvPr/>
            </p:nvSpPr>
            <p:spPr>
              <a:xfrm>
                <a:off x="5638801" y="1981199"/>
                <a:ext cx="392953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06" name="Group 905"/>
            <p:cNvGrpSpPr/>
            <p:nvPr/>
          </p:nvGrpSpPr>
          <p:grpSpPr>
            <a:xfrm>
              <a:off x="2009891" y="1397049"/>
              <a:ext cx="744577" cy="777424"/>
              <a:chOff x="5638800" y="1981199"/>
              <a:chExt cx="744577" cy="777424"/>
            </a:xfrm>
          </p:grpSpPr>
          <p:pic>
            <p:nvPicPr>
              <p:cNvPr id="960" name="Picture 95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961" name="Rectangle 960"/>
              <p:cNvSpPr/>
              <p:nvPr/>
            </p:nvSpPr>
            <p:spPr>
              <a:xfrm>
                <a:off x="5638801" y="1981199"/>
                <a:ext cx="390939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07" name="Group 906"/>
            <p:cNvGrpSpPr/>
            <p:nvPr/>
          </p:nvGrpSpPr>
          <p:grpSpPr>
            <a:xfrm>
              <a:off x="2103024" y="1557916"/>
              <a:ext cx="744577" cy="777424"/>
              <a:chOff x="5638800" y="1981199"/>
              <a:chExt cx="744577" cy="777424"/>
            </a:xfrm>
          </p:grpSpPr>
          <p:pic>
            <p:nvPicPr>
              <p:cNvPr id="958" name="Picture 95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959" name="Rectangle 958"/>
              <p:cNvSpPr/>
              <p:nvPr/>
            </p:nvSpPr>
            <p:spPr>
              <a:xfrm>
                <a:off x="5638801" y="1981199"/>
                <a:ext cx="400316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08" name="Group 907"/>
            <p:cNvGrpSpPr/>
            <p:nvPr/>
          </p:nvGrpSpPr>
          <p:grpSpPr>
            <a:xfrm>
              <a:off x="2196157" y="1718783"/>
              <a:ext cx="744577" cy="777424"/>
              <a:chOff x="5638800" y="1981199"/>
              <a:chExt cx="744577" cy="777424"/>
            </a:xfrm>
          </p:grpSpPr>
          <p:pic>
            <p:nvPicPr>
              <p:cNvPr id="956" name="Picture 95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957" name="Rectangle 956"/>
              <p:cNvSpPr/>
              <p:nvPr/>
            </p:nvSpPr>
            <p:spPr>
              <a:xfrm>
                <a:off x="5638801" y="1981199"/>
                <a:ext cx="39830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09" name="Group 908"/>
            <p:cNvGrpSpPr/>
            <p:nvPr/>
          </p:nvGrpSpPr>
          <p:grpSpPr>
            <a:xfrm>
              <a:off x="2289290" y="1879650"/>
              <a:ext cx="744577" cy="777424"/>
              <a:chOff x="5638800" y="1981199"/>
              <a:chExt cx="744577" cy="777424"/>
            </a:xfrm>
          </p:grpSpPr>
          <p:pic>
            <p:nvPicPr>
              <p:cNvPr id="954" name="Picture 95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955" name="Rectangle 954"/>
              <p:cNvSpPr/>
              <p:nvPr/>
            </p:nvSpPr>
            <p:spPr>
              <a:xfrm>
                <a:off x="5638801" y="1981199"/>
                <a:ext cx="390594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10" name="Group 909"/>
            <p:cNvGrpSpPr/>
            <p:nvPr/>
          </p:nvGrpSpPr>
          <p:grpSpPr>
            <a:xfrm>
              <a:off x="2382423" y="2040517"/>
              <a:ext cx="744577" cy="777424"/>
              <a:chOff x="5638800" y="1981199"/>
              <a:chExt cx="744577" cy="777424"/>
            </a:xfrm>
          </p:grpSpPr>
          <p:pic>
            <p:nvPicPr>
              <p:cNvPr id="952" name="Picture 95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953" name="Rectangle 952"/>
              <p:cNvSpPr/>
              <p:nvPr/>
            </p:nvSpPr>
            <p:spPr>
              <a:xfrm>
                <a:off x="5638801" y="1981199"/>
                <a:ext cx="394276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11" name="Group 910"/>
            <p:cNvGrpSpPr/>
            <p:nvPr/>
          </p:nvGrpSpPr>
          <p:grpSpPr>
            <a:xfrm>
              <a:off x="2475556" y="2201384"/>
              <a:ext cx="744577" cy="777424"/>
              <a:chOff x="5638800" y="1981199"/>
              <a:chExt cx="744577" cy="777424"/>
            </a:xfrm>
          </p:grpSpPr>
          <p:pic>
            <p:nvPicPr>
              <p:cNvPr id="950" name="Picture 94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951" name="Rectangle 950"/>
              <p:cNvSpPr/>
              <p:nvPr/>
            </p:nvSpPr>
            <p:spPr>
              <a:xfrm>
                <a:off x="5638801" y="1981199"/>
                <a:ext cx="386567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12" name="Group 911"/>
            <p:cNvGrpSpPr/>
            <p:nvPr/>
          </p:nvGrpSpPr>
          <p:grpSpPr>
            <a:xfrm>
              <a:off x="2568689" y="2362251"/>
              <a:ext cx="744577" cy="777424"/>
              <a:chOff x="5638800" y="1981199"/>
              <a:chExt cx="744577" cy="777424"/>
            </a:xfrm>
          </p:grpSpPr>
          <p:pic>
            <p:nvPicPr>
              <p:cNvPr id="948" name="Picture 94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949" name="Rectangle 948"/>
              <p:cNvSpPr/>
              <p:nvPr/>
            </p:nvSpPr>
            <p:spPr>
              <a:xfrm>
                <a:off x="5638801" y="1981199"/>
                <a:ext cx="390249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13" name="Group 912"/>
            <p:cNvGrpSpPr/>
            <p:nvPr/>
          </p:nvGrpSpPr>
          <p:grpSpPr>
            <a:xfrm>
              <a:off x="2661822" y="2523118"/>
              <a:ext cx="744577" cy="777424"/>
              <a:chOff x="5638800" y="1981199"/>
              <a:chExt cx="744577" cy="777424"/>
            </a:xfrm>
          </p:grpSpPr>
          <p:pic>
            <p:nvPicPr>
              <p:cNvPr id="946" name="Picture 94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947" name="Rectangle 946"/>
              <p:cNvSpPr/>
              <p:nvPr/>
            </p:nvSpPr>
            <p:spPr>
              <a:xfrm>
                <a:off x="5638801" y="1981199"/>
                <a:ext cx="393931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14" name="Group 913"/>
            <p:cNvGrpSpPr/>
            <p:nvPr/>
          </p:nvGrpSpPr>
          <p:grpSpPr>
            <a:xfrm>
              <a:off x="2754958" y="2683982"/>
              <a:ext cx="744577" cy="777424"/>
              <a:chOff x="5638800" y="1981199"/>
              <a:chExt cx="744577" cy="777424"/>
            </a:xfrm>
          </p:grpSpPr>
          <p:pic>
            <p:nvPicPr>
              <p:cNvPr id="944" name="Picture 94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945" name="Rectangle 944"/>
              <p:cNvSpPr/>
              <p:nvPr/>
            </p:nvSpPr>
            <p:spPr>
              <a:xfrm>
                <a:off x="5638801" y="1981199"/>
                <a:ext cx="295100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15" name="Group 914"/>
            <p:cNvGrpSpPr/>
            <p:nvPr/>
          </p:nvGrpSpPr>
          <p:grpSpPr>
            <a:xfrm>
              <a:off x="2887135" y="2853265"/>
              <a:ext cx="744577" cy="777424"/>
              <a:chOff x="5638800" y="1981199"/>
              <a:chExt cx="744577" cy="777424"/>
            </a:xfrm>
          </p:grpSpPr>
          <p:pic>
            <p:nvPicPr>
              <p:cNvPr id="942" name="Picture 94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943" name="Rectangle 942"/>
              <p:cNvSpPr/>
              <p:nvPr/>
            </p:nvSpPr>
            <p:spPr>
              <a:xfrm>
                <a:off x="5638801" y="1981199"/>
                <a:ext cx="40211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16" name="Group 915"/>
            <p:cNvGrpSpPr/>
            <p:nvPr/>
          </p:nvGrpSpPr>
          <p:grpSpPr>
            <a:xfrm>
              <a:off x="2980268" y="3014132"/>
              <a:ext cx="744577" cy="777424"/>
              <a:chOff x="5638800" y="1981199"/>
              <a:chExt cx="744577" cy="777424"/>
            </a:xfrm>
          </p:grpSpPr>
          <p:pic>
            <p:nvPicPr>
              <p:cNvPr id="940" name="Picture 93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941" name="Rectangle 940"/>
              <p:cNvSpPr/>
              <p:nvPr/>
            </p:nvSpPr>
            <p:spPr>
              <a:xfrm>
                <a:off x="5638801" y="1981199"/>
                <a:ext cx="303284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17" name="Group 916"/>
            <p:cNvGrpSpPr/>
            <p:nvPr/>
          </p:nvGrpSpPr>
          <p:grpSpPr>
            <a:xfrm>
              <a:off x="3073401" y="3174999"/>
              <a:ext cx="744577" cy="777424"/>
              <a:chOff x="5638800" y="1981199"/>
              <a:chExt cx="744577" cy="777424"/>
            </a:xfrm>
          </p:grpSpPr>
          <p:pic>
            <p:nvPicPr>
              <p:cNvPr id="938" name="Picture 93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939" name="Rectangle 938"/>
              <p:cNvSpPr/>
              <p:nvPr/>
            </p:nvSpPr>
            <p:spPr>
              <a:xfrm>
                <a:off x="5638801" y="1981199"/>
                <a:ext cx="415170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18" name="Group 917"/>
            <p:cNvGrpSpPr/>
            <p:nvPr/>
          </p:nvGrpSpPr>
          <p:grpSpPr>
            <a:xfrm>
              <a:off x="3166534" y="3335866"/>
              <a:ext cx="744577" cy="777424"/>
              <a:chOff x="5638800" y="1981199"/>
              <a:chExt cx="744577" cy="777424"/>
            </a:xfrm>
          </p:grpSpPr>
          <p:pic>
            <p:nvPicPr>
              <p:cNvPr id="936" name="Picture 93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937" name="Rectangle 936"/>
              <p:cNvSpPr/>
              <p:nvPr/>
            </p:nvSpPr>
            <p:spPr>
              <a:xfrm>
                <a:off x="5638801" y="1981199"/>
                <a:ext cx="390377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19" name="Group 918"/>
            <p:cNvGrpSpPr/>
            <p:nvPr/>
          </p:nvGrpSpPr>
          <p:grpSpPr>
            <a:xfrm>
              <a:off x="3259667" y="3496733"/>
              <a:ext cx="744577" cy="777424"/>
              <a:chOff x="5638800" y="1981199"/>
              <a:chExt cx="744577" cy="777424"/>
            </a:xfrm>
          </p:grpSpPr>
          <p:pic>
            <p:nvPicPr>
              <p:cNvPr id="934" name="Picture 93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935" name="Rectangle 934"/>
              <p:cNvSpPr/>
              <p:nvPr/>
            </p:nvSpPr>
            <p:spPr>
              <a:xfrm>
                <a:off x="5638801" y="1981199"/>
                <a:ext cx="399753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20" name="Group 919"/>
            <p:cNvGrpSpPr/>
            <p:nvPr/>
          </p:nvGrpSpPr>
          <p:grpSpPr>
            <a:xfrm>
              <a:off x="3352800" y="3657600"/>
              <a:ext cx="744577" cy="777424"/>
              <a:chOff x="5638800" y="1981199"/>
              <a:chExt cx="744577" cy="777424"/>
            </a:xfrm>
          </p:grpSpPr>
          <p:pic>
            <p:nvPicPr>
              <p:cNvPr id="932" name="Picture 93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933" name="Rectangle 932"/>
              <p:cNvSpPr/>
              <p:nvPr/>
            </p:nvSpPr>
            <p:spPr>
              <a:xfrm>
                <a:off x="5638801" y="1981199"/>
                <a:ext cx="403435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21" name="Group 920"/>
            <p:cNvGrpSpPr/>
            <p:nvPr/>
          </p:nvGrpSpPr>
          <p:grpSpPr>
            <a:xfrm>
              <a:off x="3445933" y="3818467"/>
              <a:ext cx="744577" cy="777424"/>
              <a:chOff x="5638800" y="1981199"/>
              <a:chExt cx="744577" cy="777424"/>
            </a:xfrm>
          </p:grpSpPr>
          <p:pic>
            <p:nvPicPr>
              <p:cNvPr id="930" name="Picture 92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931" name="Rectangle 930"/>
              <p:cNvSpPr/>
              <p:nvPr/>
            </p:nvSpPr>
            <p:spPr>
              <a:xfrm>
                <a:off x="5638801" y="1981199"/>
                <a:ext cx="395727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22" name="Group 921"/>
            <p:cNvGrpSpPr/>
            <p:nvPr/>
          </p:nvGrpSpPr>
          <p:grpSpPr>
            <a:xfrm>
              <a:off x="3539066" y="3979334"/>
              <a:ext cx="744577" cy="777424"/>
              <a:chOff x="5638800" y="1981199"/>
              <a:chExt cx="744577" cy="777424"/>
            </a:xfrm>
          </p:grpSpPr>
          <p:pic>
            <p:nvPicPr>
              <p:cNvPr id="928" name="Picture 92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929" name="Rectangle 928"/>
              <p:cNvSpPr/>
              <p:nvPr/>
            </p:nvSpPr>
            <p:spPr>
              <a:xfrm>
                <a:off x="5638801" y="1981199"/>
                <a:ext cx="393713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923" name="Group 922"/>
            <p:cNvGrpSpPr/>
            <p:nvPr/>
          </p:nvGrpSpPr>
          <p:grpSpPr>
            <a:xfrm>
              <a:off x="3632199" y="4140201"/>
              <a:ext cx="744577" cy="777424"/>
              <a:chOff x="5638800" y="1981199"/>
              <a:chExt cx="744577" cy="777424"/>
            </a:xfrm>
          </p:grpSpPr>
          <p:pic>
            <p:nvPicPr>
              <p:cNvPr id="926" name="Picture 92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927" name="Rectangle 926"/>
              <p:cNvSpPr/>
              <p:nvPr/>
            </p:nvSpPr>
            <p:spPr>
              <a:xfrm>
                <a:off x="5638801" y="1981199"/>
                <a:ext cx="404376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pic>
          <p:nvPicPr>
            <p:cNvPr id="924" name="Picture 923" descr="10 people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5335" y="4301065"/>
              <a:ext cx="744577" cy="748415"/>
            </a:xfrm>
            <a:prstGeom prst="rect">
              <a:avLst/>
            </a:prstGeom>
          </p:spPr>
        </p:pic>
        <p:sp>
          <p:nvSpPr>
            <p:cNvPr id="925" name="Rectangle 924"/>
            <p:cNvSpPr/>
            <p:nvPr/>
          </p:nvSpPr>
          <p:spPr>
            <a:xfrm>
              <a:off x="3740038" y="4299343"/>
              <a:ext cx="387910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sym typeface="Gill Sans" charset="0"/>
              </a:endParaRPr>
            </a:p>
          </p:txBody>
        </p:sp>
      </p:grpSp>
      <p:grpSp>
        <p:nvGrpSpPr>
          <p:cNvPr id="844" name="Group 843"/>
          <p:cNvGrpSpPr/>
          <p:nvPr/>
        </p:nvGrpSpPr>
        <p:grpSpPr>
          <a:xfrm>
            <a:off x="2241890" y="1206046"/>
            <a:ext cx="2553154" cy="3840585"/>
            <a:chOff x="1916758" y="1236182"/>
            <a:chExt cx="2553154" cy="3840585"/>
          </a:xfrm>
        </p:grpSpPr>
        <p:grpSp>
          <p:nvGrpSpPr>
            <p:cNvPr id="845" name="Group 844"/>
            <p:cNvGrpSpPr/>
            <p:nvPr/>
          </p:nvGrpSpPr>
          <p:grpSpPr>
            <a:xfrm>
              <a:off x="1916758" y="1236182"/>
              <a:ext cx="744577" cy="777424"/>
              <a:chOff x="5638800" y="1981199"/>
              <a:chExt cx="744577" cy="777424"/>
            </a:xfrm>
          </p:grpSpPr>
          <p:pic>
            <p:nvPicPr>
              <p:cNvPr id="902" name="Picture 90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903" name="Rectangle 902"/>
              <p:cNvSpPr/>
              <p:nvPr/>
            </p:nvSpPr>
            <p:spPr>
              <a:xfrm>
                <a:off x="5638801" y="1981199"/>
                <a:ext cx="392953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846" name="Group 845"/>
            <p:cNvGrpSpPr/>
            <p:nvPr/>
          </p:nvGrpSpPr>
          <p:grpSpPr>
            <a:xfrm>
              <a:off x="2009891" y="1397049"/>
              <a:ext cx="744577" cy="777424"/>
              <a:chOff x="5638800" y="1981199"/>
              <a:chExt cx="744577" cy="777424"/>
            </a:xfrm>
          </p:grpSpPr>
          <p:pic>
            <p:nvPicPr>
              <p:cNvPr id="900" name="Picture 89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901" name="Rectangle 900"/>
              <p:cNvSpPr/>
              <p:nvPr/>
            </p:nvSpPr>
            <p:spPr>
              <a:xfrm>
                <a:off x="5638801" y="1981199"/>
                <a:ext cx="390939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847" name="Group 846"/>
            <p:cNvGrpSpPr/>
            <p:nvPr/>
          </p:nvGrpSpPr>
          <p:grpSpPr>
            <a:xfrm>
              <a:off x="2103024" y="1557916"/>
              <a:ext cx="744577" cy="777424"/>
              <a:chOff x="5638800" y="1981199"/>
              <a:chExt cx="744577" cy="777424"/>
            </a:xfrm>
          </p:grpSpPr>
          <p:pic>
            <p:nvPicPr>
              <p:cNvPr id="898" name="Picture 89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99" name="Rectangle 898"/>
              <p:cNvSpPr/>
              <p:nvPr/>
            </p:nvSpPr>
            <p:spPr>
              <a:xfrm>
                <a:off x="5638801" y="1981199"/>
                <a:ext cx="400316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848" name="Group 847"/>
            <p:cNvGrpSpPr/>
            <p:nvPr/>
          </p:nvGrpSpPr>
          <p:grpSpPr>
            <a:xfrm>
              <a:off x="2196157" y="1718783"/>
              <a:ext cx="744577" cy="777424"/>
              <a:chOff x="5638800" y="1981199"/>
              <a:chExt cx="744577" cy="777424"/>
            </a:xfrm>
          </p:grpSpPr>
          <p:pic>
            <p:nvPicPr>
              <p:cNvPr id="896" name="Picture 89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97" name="Rectangle 896"/>
              <p:cNvSpPr/>
              <p:nvPr/>
            </p:nvSpPr>
            <p:spPr>
              <a:xfrm>
                <a:off x="5638801" y="1981199"/>
                <a:ext cx="39830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849" name="Group 848"/>
            <p:cNvGrpSpPr/>
            <p:nvPr/>
          </p:nvGrpSpPr>
          <p:grpSpPr>
            <a:xfrm>
              <a:off x="2289290" y="1879650"/>
              <a:ext cx="744577" cy="777424"/>
              <a:chOff x="5638800" y="1981199"/>
              <a:chExt cx="744577" cy="777424"/>
            </a:xfrm>
          </p:grpSpPr>
          <p:pic>
            <p:nvPicPr>
              <p:cNvPr id="894" name="Picture 89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95" name="Rectangle 894"/>
              <p:cNvSpPr/>
              <p:nvPr/>
            </p:nvSpPr>
            <p:spPr>
              <a:xfrm>
                <a:off x="5638801" y="1981199"/>
                <a:ext cx="390594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850" name="Group 849"/>
            <p:cNvGrpSpPr/>
            <p:nvPr/>
          </p:nvGrpSpPr>
          <p:grpSpPr>
            <a:xfrm>
              <a:off x="2382423" y="2040517"/>
              <a:ext cx="744577" cy="777424"/>
              <a:chOff x="5638800" y="1981199"/>
              <a:chExt cx="744577" cy="777424"/>
            </a:xfrm>
          </p:grpSpPr>
          <p:pic>
            <p:nvPicPr>
              <p:cNvPr id="892" name="Picture 89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93" name="Rectangle 892"/>
              <p:cNvSpPr/>
              <p:nvPr/>
            </p:nvSpPr>
            <p:spPr>
              <a:xfrm>
                <a:off x="5638801" y="1981199"/>
                <a:ext cx="394276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851" name="Group 850"/>
            <p:cNvGrpSpPr/>
            <p:nvPr/>
          </p:nvGrpSpPr>
          <p:grpSpPr>
            <a:xfrm>
              <a:off x="2475556" y="2201384"/>
              <a:ext cx="744577" cy="777424"/>
              <a:chOff x="5638800" y="1981199"/>
              <a:chExt cx="744577" cy="777424"/>
            </a:xfrm>
          </p:grpSpPr>
          <p:pic>
            <p:nvPicPr>
              <p:cNvPr id="890" name="Picture 88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91" name="Rectangle 890"/>
              <p:cNvSpPr/>
              <p:nvPr/>
            </p:nvSpPr>
            <p:spPr>
              <a:xfrm>
                <a:off x="5638801" y="1981199"/>
                <a:ext cx="386567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852" name="Group 851"/>
            <p:cNvGrpSpPr/>
            <p:nvPr/>
          </p:nvGrpSpPr>
          <p:grpSpPr>
            <a:xfrm>
              <a:off x="2568689" y="2362251"/>
              <a:ext cx="744577" cy="777424"/>
              <a:chOff x="5638800" y="1981199"/>
              <a:chExt cx="744577" cy="777424"/>
            </a:xfrm>
          </p:grpSpPr>
          <p:pic>
            <p:nvPicPr>
              <p:cNvPr id="888" name="Picture 88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89" name="Rectangle 888"/>
              <p:cNvSpPr/>
              <p:nvPr/>
            </p:nvSpPr>
            <p:spPr>
              <a:xfrm>
                <a:off x="5638801" y="1981199"/>
                <a:ext cx="390249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853" name="Group 852"/>
            <p:cNvGrpSpPr/>
            <p:nvPr/>
          </p:nvGrpSpPr>
          <p:grpSpPr>
            <a:xfrm>
              <a:off x="2661822" y="2523118"/>
              <a:ext cx="744577" cy="777424"/>
              <a:chOff x="5638800" y="1981199"/>
              <a:chExt cx="744577" cy="777424"/>
            </a:xfrm>
          </p:grpSpPr>
          <p:pic>
            <p:nvPicPr>
              <p:cNvPr id="886" name="Picture 88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87" name="Rectangle 886"/>
              <p:cNvSpPr/>
              <p:nvPr/>
            </p:nvSpPr>
            <p:spPr>
              <a:xfrm>
                <a:off x="5638801" y="1981199"/>
                <a:ext cx="393931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854" name="Group 853"/>
            <p:cNvGrpSpPr/>
            <p:nvPr/>
          </p:nvGrpSpPr>
          <p:grpSpPr>
            <a:xfrm>
              <a:off x="2754958" y="2683982"/>
              <a:ext cx="744577" cy="777424"/>
              <a:chOff x="5638800" y="1981199"/>
              <a:chExt cx="744577" cy="777424"/>
            </a:xfrm>
          </p:grpSpPr>
          <p:pic>
            <p:nvPicPr>
              <p:cNvPr id="884" name="Picture 88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85" name="Rectangle 884"/>
              <p:cNvSpPr/>
              <p:nvPr/>
            </p:nvSpPr>
            <p:spPr>
              <a:xfrm>
                <a:off x="5638801" y="1981199"/>
                <a:ext cx="295100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855" name="Group 854"/>
            <p:cNvGrpSpPr/>
            <p:nvPr/>
          </p:nvGrpSpPr>
          <p:grpSpPr>
            <a:xfrm>
              <a:off x="2887135" y="2853265"/>
              <a:ext cx="744577" cy="777424"/>
              <a:chOff x="5638800" y="1981199"/>
              <a:chExt cx="744577" cy="777424"/>
            </a:xfrm>
          </p:grpSpPr>
          <p:pic>
            <p:nvPicPr>
              <p:cNvPr id="882" name="Picture 88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83" name="Rectangle 882"/>
              <p:cNvSpPr/>
              <p:nvPr/>
            </p:nvSpPr>
            <p:spPr>
              <a:xfrm>
                <a:off x="5638801" y="1981199"/>
                <a:ext cx="40211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856" name="Group 855"/>
            <p:cNvGrpSpPr/>
            <p:nvPr/>
          </p:nvGrpSpPr>
          <p:grpSpPr>
            <a:xfrm>
              <a:off x="2980268" y="3014132"/>
              <a:ext cx="744577" cy="777424"/>
              <a:chOff x="5638800" y="1981199"/>
              <a:chExt cx="744577" cy="777424"/>
            </a:xfrm>
          </p:grpSpPr>
          <p:pic>
            <p:nvPicPr>
              <p:cNvPr id="880" name="Picture 87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81" name="Rectangle 880"/>
              <p:cNvSpPr/>
              <p:nvPr/>
            </p:nvSpPr>
            <p:spPr>
              <a:xfrm>
                <a:off x="5638801" y="1981199"/>
                <a:ext cx="303284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857" name="Group 856"/>
            <p:cNvGrpSpPr/>
            <p:nvPr/>
          </p:nvGrpSpPr>
          <p:grpSpPr>
            <a:xfrm>
              <a:off x="3073401" y="3174999"/>
              <a:ext cx="744577" cy="777424"/>
              <a:chOff x="5638800" y="1981199"/>
              <a:chExt cx="744577" cy="777424"/>
            </a:xfrm>
          </p:grpSpPr>
          <p:pic>
            <p:nvPicPr>
              <p:cNvPr id="878" name="Picture 87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79" name="Rectangle 878"/>
              <p:cNvSpPr/>
              <p:nvPr/>
            </p:nvSpPr>
            <p:spPr>
              <a:xfrm>
                <a:off x="5638801" y="1981199"/>
                <a:ext cx="415170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858" name="Group 857"/>
            <p:cNvGrpSpPr/>
            <p:nvPr/>
          </p:nvGrpSpPr>
          <p:grpSpPr>
            <a:xfrm>
              <a:off x="3166534" y="3335866"/>
              <a:ext cx="744577" cy="777424"/>
              <a:chOff x="5638800" y="1981199"/>
              <a:chExt cx="744577" cy="777424"/>
            </a:xfrm>
          </p:grpSpPr>
          <p:pic>
            <p:nvPicPr>
              <p:cNvPr id="876" name="Picture 87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77" name="Rectangle 876"/>
              <p:cNvSpPr/>
              <p:nvPr/>
            </p:nvSpPr>
            <p:spPr>
              <a:xfrm>
                <a:off x="5638801" y="1981199"/>
                <a:ext cx="390377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859" name="Group 858"/>
            <p:cNvGrpSpPr/>
            <p:nvPr/>
          </p:nvGrpSpPr>
          <p:grpSpPr>
            <a:xfrm>
              <a:off x="3259667" y="3496733"/>
              <a:ext cx="744577" cy="777424"/>
              <a:chOff x="5638800" y="1981199"/>
              <a:chExt cx="744577" cy="777424"/>
            </a:xfrm>
          </p:grpSpPr>
          <p:pic>
            <p:nvPicPr>
              <p:cNvPr id="874" name="Picture 87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75" name="Rectangle 874"/>
              <p:cNvSpPr/>
              <p:nvPr/>
            </p:nvSpPr>
            <p:spPr>
              <a:xfrm>
                <a:off x="5638801" y="1981199"/>
                <a:ext cx="399753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860" name="Group 859"/>
            <p:cNvGrpSpPr/>
            <p:nvPr/>
          </p:nvGrpSpPr>
          <p:grpSpPr>
            <a:xfrm>
              <a:off x="3352800" y="3657600"/>
              <a:ext cx="744577" cy="777424"/>
              <a:chOff x="5638800" y="1981199"/>
              <a:chExt cx="744577" cy="777424"/>
            </a:xfrm>
          </p:grpSpPr>
          <p:pic>
            <p:nvPicPr>
              <p:cNvPr id="872" name="Picture 87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73" name="Rectangle 872"/>
              <p:cNvSpPr/>
              <p:nvPr/>
            </p:nvSpPr>
            <p:spPr>
              <a:xfrm>
                <a:off x="5638801" y="1981199"/>
                <a:ext cx="403435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861" name="Group 860"/>
            <p:cNvGrpSpPr/>
            <p:nvPr/>
          </p:nvGrpSpPr>
          <p:grpSpPr>
            <a:xfrm>
              <a:off x="3445933" y="3818467"/>
              <a:ext cx="744577" cy="777424"/>
              <a:chOff x="5638800" y="1981199"/>
              <a:chExt cx="744577" cy="777424"/>
            </a:xfrm>
          </p:grpSpPr>
          <p:pic>
            <p:nvPicPr>
              <p:cNvPr id="870" name="Picture 86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71" name="Rectangle 870"/>
              <p:cNvSpPr/>
              <p:nvPr/>
            </p:nvSpPr>
            <p:spPr>
              <a:xfrm>
                <a:off x="5638801" y="1981199"/>
                <a:ext cx="395727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862" name="Group 861"/>
            <p:cNvGrpSpPr/>
            <p:nvPr/>
          </p:nvGrpSpPr>
          <p:grpSpPr>
            <a:xfrm>
              <a:off x="3539066" y="3979334"/>
              <a:ext cx="744577" cy="777424"/>
              <a:chOff x="5638800" y="1981199"/>
              <a:chExt cx="744577" cy="777424"/>
            </a:xfrm>
          </p:grpSpPr>
          <p:pic>
            <p:nvPicPr>
              <p:cNvPr id="868" name="Picture 86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69" name="Rectangle 868"/>
              <p:cNvSpPr/>
              <p:nvPr/>
            </p:nvSpPr>
            <p:spPr>
              <a:xfrm>
                <a:off x="5638801" y="1981199"/>
                <a:ext cx="393713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863" name="Group 862"/>
            <p:cNvGrpSpPr/>
            <p:nvPr/>
          </p:nvGrpSpPr>
          <p:grpSpPr>
            <a:xfrm>
              <a:off x="3632199" y="4140201"/>
              <a:ext cx="744577" cy="777424"/>
              <a:chOff x="5638800" y="1981199"/>
              <a:chExt cx="744577" cy="777424"/>
            </a:xfrm>
          </p:grpSpPr>
          <p:pic>
            <p:nvPicPr>
              <p:cNvPr id="866" name="Picture 86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67" name="Rectangle 866"/>
              <p:cNvSpPr/>
              <p:nvPr/>
            </p:nvSpPr>
            <p:spPr>
              <a:xfrm>
                <a:off x="5638801" y="1981199"/>
                <a:ext cx="404376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pic>
          <p:nvPicPr>
            <p:cNvPr id="864" name="Picture 863" descr="10 people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5335" y="4301065"/>
              <a:ext cx="744577" cy="748415"/>
            </a:xfrm>
            <a:prstGeom prst="rect">
              <a:avLst/>
            </a:prstGeom>
          </p:spPr>
        </p:pic>
        <p:sp>
          <p:nvSpPr>
            <p:cNvPr id="865" name="Rectangle 864"/>
            <p:cNvSpPr/>
            <p:nvPr/>
          </p:nvSpPr>
          <p:spPr>
            <a:xfrm>
              <a:off x="3740038" y="4299343"/>
              <a:ext cx="387910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sym typeface="Gill Sans" charset="0"/>
              </a:endParaRPr>
            </a:p>
          </p:txBody>
        </p:sp>
      </p:grpSp>
      <p:grpSp>
        <p:nvGrpSpPr>
          <p:cNvPr id="784" name="Group 783"/>
          <p:cNvGrpSpPr/>
          <p:nvPr/>
        </p:nvGrpSpPr>
        <p:grpSpPr>
          <a:xfrm>
            <a:off x="1524114" y="1207811"/>
            <a:ext cx="2553154" cy="3840585"/>
            <a:chOff x="1916758" y="1236182"/>
            <a:chExt cx="2553154" cy="3840585"/>
          </a:xfrm>
        </p:grpSpPr>
        <p:grpSp>
          <p:nvGrpSpPr>
            <p:cNvPr id="785" name="Group 784"/>
            <p:cNvGrpSpPr/>
            <p:nvPr/>
          </p:nvGrpSpPr>
          <p:grpSpPr>
            <a:xfrm>
              <a:off x="1916758" y="1236182"/>
              <a:ext cx="744577" cy="777424"/>
              <a:chOff x="5638800" y="1981199"/>
              <a:chExt cx="744577" cy="777424"/>
            </a:xfrm>
          </p:grpSpPr>
          <p:pic>
            <p:nvPicPr>
              <p:cNvPr id="842" name="Picture 84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43" name="Rectangle 842"/>
              <p:cNvSpPr/>
              <p:nvPr/>
            </p:nvSpPr>
            <p:spPr>
              <a:xfrm>
                <a:off x="5638801" y="1981199"/>
                <a:ext cx="392953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86" name="Group 785"/>
            <p:cNvGrpSpPr/>
            <p:nvPr/>
          </p:nvGrpSpPr>
          <p:grpSpPr>
            <a:xfrm>
              <a:off x="2009891" y="1397049"/>
              <a:ext cx="744577" cy="777424"/>
              <a:chOff x="5638800" y="1981199"/>
              <a:chExt cx="744577" cy="777424"/>
            </a:xfrm>
          </p:grpSpPr>
          <p:pic>
            <p:nvPicPr>
              <p:cNvPr id="840" name="Picture 83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41" name="Rectangle 840"/>
              <p:cNvSpPr/>
              <p:nvPr/>
            </p:nvSpPr>
            <p:spPr>
              <a:xfrm>
                <a:off x="5638801" y="1981199"/>
                <a:ext cx="390939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87" name="Group 786"/>
            <p:cNvGrpSpPr/>
            <p:nvPr/>
          </p:nvGrpSpPr>
          <p:grpSpPr>
            <a:xfrm>
              <a:off x="2103024" y="1557916"/>
              <a:ext cx="744577" cy="777424"/>
              <a:chOff x="5638800" y="1981199"/>
              <a:chExt cx="744577" cy="777424"/>
            </a:xfrm>
          </p:grpSpPr>
          <p:pic>
            <p:nvPicPr>
              <p:cNvPr id="838" name="Picture 83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39" name="Rectangle 838"/>
              <p:cNvSpPr/>
              <p:nvPr/>
            </p:nvSpPr>
            <p:spPr>
              <a:xfrm>
                <a:off x="5638801" y="1981199"/>
                <a:ext cx="400316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88" name="Group 787"/>
            <p:cNvGrpSpPr/>
            <p:nvPr/>
          </p:nvGrpSpPr>
          <p:grpSpPr>
            <a:xfrm>
              <a:off x="2196157" y="1718783"/>
              <a:ext cx="744577" cy="777424"/>
              <a:chOff x="5638800" y="1981199"/>
              <a:chExt cx="744577" cy="777424"/>
            </a:xfrm>
          </p:grpSpPr>
          <p:pic>
            <p:nvPicPr>
              <p:cNvPr id="836" name="Picture 83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37" name="Rectangle 836"/>
              <p:cNvSpPr/>
              <p:nvPr/>
            </p:nvSpPr>
            <p:spPr>
              <a:xfrm>
                <a:off x="5638801" y="1981199"/>
                <a:ext cx="39830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89" name="Group 788"/>
            <p:cNvGrpSpPr/>
            <p:nvPr/>
          </p:nvGrpSpPr>
          <p:grpSpPr>
            <a:xfrm>
              <a:off x="2289290" y="1879650"/>
              <a:ext cx="744577" cy="777424"/>
              <a:chOff x="5638800" y="1981199"/>
              <a:chExt cx="744577" cy="777424"/>
            </a:xfrm>
          </p:grpSpPr>
          <p:pic>
            <p:nvPicPr>
              <p:cNvPr id="834" name="Picture 83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35" name="Rectangle 834"/>
              <p:cNvSpPr/>
              <p:nvPr/>
            </p:nvSpPr>
            <p:spPr>
              <a:xfrm>
                <a:off x="5638801" y="1981199"/>
                <a:ext cx="390594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90" name="Group 789"/>
            <p:cNvGrpSpPr/>
            <p:nvPr/>
          </p:nvGrpSpPr>
          <p:grpSpPr>
            <a:xfrm>
              <a:off x="2382423" y="2040517"/>
              <a:ext cx="744577" cy="777424"/>
              <a:chOff x="5638800" y="1981199"/>
              <a:chExt cx="744577" cy="777424"/>
            </a:xfrm>
          </p:grpSpPr>
          <p:pic>
            <p:nvPicPr>
              <p:cNvPr id="832" name="Picture 83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33" name="Rectangle 832"/>
              <p:cNvSpPr/>
              <p:nvPr/>
            </p:nvSpPr>
            <p:spPr>
              <a:xfrm>
                <a:off x="5638801" y="1981199"/>
                <a:ext cx="394276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91" name="Group 790"/>
            <p:cNvGrpSpPr/>
            <p:nvPr/>
          </p:nvGrpSpPr>
          <p:grpSpPr>
            <a:xfrm>
              <a:off x="2475556" y="2201384"/>
              <a:ext cx="744577" cy="777424"/>
              <a:chOff x="5638800" y="1981199"/>
              <a:chExt cx="744577" cy="777424"/>
            </a:xfrm>
          </p:grpSpPr>
          <p:pic>
            <p:nvPicPr>
              <p:cNvPr id="830" name="Picture 82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31" name="Rectangle 830"/>
              <p:cNvSpPr/>
              <p:nvPr/>
            </p:nvSpPr>
            <p:spPr>
              <a:xfrm>
                <a:off x="5638801" y="1981199"/>
                <a:ext cx="386567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92" name="Group 791"/>
            <p:cNvGrpSpPr/>
            <p:nvPr/>
          </p:nvGrpSpPr>
          <p:grpSpPr>
            <a:xfrm>
              <a:off x="2568689" y="2362251"/>
              <a:ext cx="744577" cy="777424"/>
              <a:chOff x="5638800" y="1981199"/>
              <a:chExt cx="744577" cy="777424"/>
            </a:xfrm>
          </p:grpSpPr>
          <p:pic>
            <p:nvPicPr>
              <p:cNvPr id="828" name="Picture 82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29" name="Rectangle 828"/>
              <p:cNvSpPr/>
              <p:nvPr/>
            </p:nvSpPr>
            <p:spPr>
              <a:xfrm>
                <a:off x="5638801" y="1981199"/>
                <a:ext cx="390249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93" name="Group 792"/>
            <p:cNvGrpSpPr/>
            <p:nvPr/>
          </p:nvGrpSpPr>
          <p:grpSpPr>
            <a:xfrm>
              <a:off x="2661822" y="2523118"/>
              <a:ext cx="744577" cy="777424"/>
              <a:chOff x="5638800" y="1981199"/>
              <a:chExt cx="744577" cy="777424"/>
            </a:xfrm>
          </p:grpSpPr>
          <p:pic>
            <p:nvPicPr>
              <p:cNvPr id="826" name="Picture 82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27" name="Rectangle 826"/>
              <p:cNvSpPr/>
              <p:nvPr/>
            </p:nvSpPr>
            <p:spPr>
              <a:xfrm>
                <a:off x="5638801" y="1981199"/>
                <a:ext cx="393931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94" name="Group 793"/>
            <p:cNvGrpSpPr/>
            <p:nvPr/>
          </p:nvGrpSpPr>
          <p:grpSpPr>
            <a:xfrm>
              <a:off x="2754958" y="2683982"/>
              <a:ext cx="744577" cy="777424"/>
              <a:chOff x="5638800" y="1981199"/>
              <a:chExt cx="744577" cy="777424"/>
            </a:xfrm>
          </p:grpSpPr>
          <p:pic>
            <p:nvPicPr>
              <p:cNvPr id="824" name="Picture 82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25" name="Rectangle 824"/>
              <p:cNvSpPr/>
              <p:nvPr/>
            </p:nvSpPr>
            <p:spPr>
              <a:xfrm>
                <a:off x="5638801" y="1981199"/>
                <a:ext cx="295100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95" name="Group 794"/>
            <p:cNvGrpSpPr/>
            <p:nvPr/>
          </p:nvGrpSpPr>
          <p:grpSpPr>
            <a:xfrm>
              <a:off x="2887135" y="2853265"/>
              <a:ext cx="744577" cy="777424"/>
              <a:chOff x="5638800" y="1981199"/>
              <a:chExt cx="744577" cy="777424"/>
            </a:xfrm>
          </p:grpSpPr>
          <p:pic>
            <p:nvPicPr>
              <p:cNvPr id="822" name="Picture 82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23" name="Rectangle 822"/>
              <p:cNvSpPr/>
              <p:nvPr/>
            </p:nvSpPr>
            <p:spPr>
              <a:xfrm>
                <a:off x="5638801" y="1981199"/>
                <a:ext cx="40211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96" name="Group 795"/>
            <p:cNvGrpSpPr/>
            <p:nvPr/>
          </p:nvGrpSpPr>
          <p:grpSpPr>
            <a:xfrm>
              <a:off x="2980268" y="3014132"/>
              <a:ext cx="744577" cy="777424"/>
              <a:chOff x="5638800" y="1981199"/>
              <a:chExt cx="744577" cy="777424"/>
            </a:xfrm>
          </p:grpSpPr>
          <p:pic>
            <p:nvPicPr>
              <p:cNvPr id="820" name="Picture 81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21" name="Rectangle 820"/>
              <p:cNvSpPr/>
              <p:nvPr/>
            </p:nvSpPr>
            <p:spPr>
              <a:xfrm>
                <a:off x="5638801" y="1981199"/>
                <a:ext cx="303284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97" name="Group 796"/>
            <p:cNvGrpSpPr/>
            <p:nvPr/>
          </p:nvGrpSpPr>
          <p:grpSpPr>
            <a:xfrm>
              <a:off x="3073401" y="3174999"/>
              <a:ext cx="744577" cy="777424"/>
              <a:chOff x="5638800" y="1981199"/>
              <a:chExt cx="744577" cy="777424"/>
            </a:xfrm>
          </p:grpSpPr>
          <p:pic>
            <p:nvPicPr>
              <p:cNvPr id="818" name="Picture 81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19" name="Rectangle 818"/>
              <p:cNvSpPr/>
              <p:nvPr/>
            </p:nvSpPr>
            <p:spPr>
              <a:xfrm>
                <a:off x="5638801" y="1981199"/>
                <a:ext cx="415170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98" name="Group 797"/>
            <p:cNvGrpSpPr/>
            <p:nvPr/>
          </p:nvGrpSpPr>
          <p:grpSpPr>
            <a:xfrm>
              <a:off x="3166534" y="3335866"/>
              <a:ext cx="744577" cy="777424"/>
              <a:chOff x="5638800" y="1981199"/>
              <a:chExt cx="744577" cy="777424"/>
            </a:xfrm>
          </p:grpSpPr>
          <p:pic>
            <p:nvPicPr>
              <p:cNvPr id="816" name="Picture 81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17" name="Rectangle 816"/>
              <p:cNvSpPr/>
              <p:nvPr/>
            </p:nvSpPr>
            <p:spPr>
              <a:xfrm>
                <a:off x="5638801" y="1981199"/>
                <a:ext cx="390377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99" name="Group 798"/>
            <p:cNvGrpSpPr/>
            <p:nvPr/>
          </p:nvGrpSpPr>
          <p:grpSpPr>
            <a:xfrm>
              <a:off x="3259667" y="3496733"/>
              <a:ext cx="744577" cy="777424"/>
              <a:chOff x="5638800" y="1981199"/>
              <a:chExt cx="744577" cy="777424"/>
            </a:xfrm>
          </p:grpSpPr>
          <p:pic>
            <p:nvPicPr>
              <p:cNvPr id="814" name="Picture 81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15" name="Rectangle 814"/>
              <p:cNvSpPr/>
              <p:nvPr/>
            </p:nvSpPr>
            <p:spPr>
              <a:xfrm>
                <a:off x="5638801" y="1981199"/>
                <a:ext cx="399753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800" name="Group 799"/>
            <p:cNvGrpSpPr/>
            <p:nvPr/>
          </p:nvGrpSpPr>
          <p:grpSpPr>
            <a:xfrm>
              <a:off x="3352800" y="3657600"/>
              <a:ext cx="744577" cy="777424"/>
              <a:chOff x="5638800" y="1981199"/>
              <a:chExt cx="744577" cy="777424"/>
            </a:xfrm>
          </p:grpSpPr>
          <p:pic>
            <p:nvPicPr>
              <p:cNvPr id="812" name="Picture 81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13" name="Rectangle 812"/>
              <p:cNvSpPr/>
              <p:nvPr/>
            </p:nvSpPr>
            <p:spPr>
              <a:xfrm>
                <a:off x="5638801" y="1981199"/>
                <a:ext cx="403435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801" name="Group 800"/>
            <p:cNvGrpSpPr/>
            <p:nvPr/>
          </p:nvGrpSpPr>
          <p:grpSpPr>
            <a:xfrm>
              <a:off x="3445933" y="3818467"/>
              <a:ext cx="744577" cy="777424"/>
              <a:chOff x="5638800" y="1981199"/>
              <a:chExt cx="744577" cy="777424"/>
            </a:xfrm>
          </p:grpSpPr>
          <p:pic>
            <p:nvPicPr>
              <p:cNvPr id="810" name="Picture 80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11" name="Rectangle 810"/>
              <p:cNvSpPr/>
              <p:nvPr/>
            </p:nvSpPr>
            <p:spPr>
              <a:xfrm>
                <a:off x="5638801" y="1981199"/>
                <a:ext cx="395727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802" name="Group 801"/>
            <p:cNvGrpSpPr/>
            <p:nvPr/>
          </p:nvGrpSpPr>
          <p:grpSpPr>
            <a:xfrm>
              <a:off x="3539066" y="3979334"/>
              <a:ext cx="744577" cy="777424"/>
              <a:chOff x="5638800" y="1981199"/>
              <a:chExt cx="744577" cy="777424"/>
            </a:xfrm>
          </p:grpSpPr>
          <p:pic>
            <p:nvPicPr>
              <p:cNvPr id="808" name="Picture 80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09" name="Rectangle 808"/>
              <p:cNvSpPr/>
              <p:nvPr/>
            </p:nvSpPr>
            <p:spPr>
              <a:xfrm>
                <a:off x="5638801" y="1981199"/>
                <a:ext cx="393713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803" name="Group 802"/>
            <p:cNvGrpSpPr/>
            <p:nvPr/>
          </p:nvGrpSpPr>
          <p:grpSpPr>
            <a:xfrm>
              <a:off x="3632199" y="4140201"/>
              <a:ext cx="744577" cy="777424"/>
              <a:chOff x="5638800" y="1981199"/>
              <a:chExt cx="744577" cy="777424"/>
            </a:xfrm>
          </p:grpSpPr>
          <p:pic>
            <p:nvPicPr>
              <p:cNvPr id="806" name="Picture 80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807" name="Rectangle 806"/>
              <p:cNvSpPr/>
              <p:nvPr/>
            </p:nvSpPr>
            <p:spPr>
              <a:xfrm>
                <a:off x="5638801" y="1981199"/>
                <a:ext cx="404376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pic>
          <p:nvPicPr>
            <p:cNvPr id="804" name="Picture 803" descr="10 people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5335" y="4301065"/>
              <a:ext cx="744577" cy="748415"/>
            </a:xfrm>
            <a:prstGeom prst="rect">
              <a:avLst/>
            </a:prstGeom>
          </p:spPr>
        </p:pic>
        <p:sp>
          <p:nvSpPr>
            <p:cNvPr id="805" name="Rectangle 804"/>
            <p:cNvSpPr/>
            <p:nvPr/>
          </p:nvSpPr>
          <p:spPr>
            <a:xfrm>
              <a:off x="3740038" y="4299343"/>
              <a:ext cx="387910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sym typeface="Gill Sans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2661" y="1208251"/>
            <a:ext cx="2553154" cy="3840585"/>
            <a:chOff x="1916758" y="1236182"/>
            <a:chExt cx="2553154" cy="3840585"/>
          </a:xfrm>
        </p:grpSpPr>
        <p:grpSp>
          <p:nvGrpSpPr>
            <p:cNvPr id="725" name="Group 724"/>
            <p:cNvGrpSpPr/>
            <p:nvPr/>
          </p:nvGrpSpPr>
          <p:grpSpPr>
            <a:xfrm>
              <a:off x="1916758" y="1236182"/>
              <a:ext cx="744577" cy="777424"/>
              <a:chOff x="5638800" y="1981199"/>
              <a:chExt cx="744577" cy="777424"/>
            </a:xfrm>
          </p:grpSpPr>
          <p:pic>
            <p:nvPicPr>
              <p:cNvPr id="726" name="Picture 72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727" name="Rectangle 726"/>
              <p:cNvSpPr/>
              <p:nvPr/>
            </p:nvSpPr>
            <p:spPr>
              <a:xfrm>
                <a:off x="5638801" y="1981199"/>
                <a:ext cx="392953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28" name="Group 727"/>
            <p:cNvGrpSpPr/>
            <p:nvPr/>
          </p:nvGrpSpPr>
          <p:grpSpPr>
            <a:xfrm>
              <a:off x="2009891" y="1397049"/>
              <a:ext cx="744577" cy="777424"/>
              <a:chOff x="5638800" y="1981199"/>
              <a:chExt cx="744577" cy="777424"/>
            </a:xfrm>
          </p:grpSpPr>
          <p:pic>
            <p:nvPicPr>
              <p:cNvPr id="729" name="Picture 728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730" name="Rectangle 729"/>
              <p:cNvSpPr/>
              <p:nvPr/>
            </p:nvSpPr>
            <p:spPr>
              <a:xfrm>
                <a:off x="5638801" y="1981199"/>
                <a:ext cx="390939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31" name="Group 730"/>
            <p:cNvGrpSpPr/>
            <p:nvPr/>
          </p:nvGrpSpPr>
          <p:grpSpPr>
            <a:xfrm>
              <a:off x="2103024" y="1557916"/>
              <a:ext cx="744577" cy="777424"/>
              <a:chOff x="5638800" y="1981199"/>
              <a:chExt cx="744577" cy="777424"/>
            </a:xfrm>
          </p:grpSpPr>
          <p:pic>
            <p:nvPicPr>
              <p:cNvPr id="732" name="Picture 73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733" name="Rectangle 732"/>
              <p:cNvSpPr/>
              <p:nvPr/>
            </p:nvSpPr>
            <p:spPr>
              <a:xfrm>
                <a:off x="5638801" y="1981199"/>
                <a:ext cx="400316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34" name="Group 733"/>
            <p:cNvGrpSpPr/>
            <p:nvPr/>
          </p:nvGrpSpPr>
          <p:grpSpPr>
            <a:xfrm>
              <a:off x="2196157" y="1718783"/>
              <a:ext cx="744577" cy="777424"/>
              <a:chOff x="5638800" y="1981199"/>
              <a:chExt cx="744577" cy="777424"/>
            </a:xfrm>
          </p:grpSpPr>
          <p:pic>
            <p:nvPicPr>
              <p:cNvPr id="735" name="Picture 734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736" name="Rectangle 735"/>
              <p:cNvSpPr/>
              <p:nvPr/>
            </p:nvSpPr>
            <p:spPr>
              <a:xfrm>
                <a:off x="5638801" y="1981199"/>
                <a:ext cx="39830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37" name="Group 736"/>
            <p:cNvGrpSpPr/>
            <p:nvPr/>
          </p:nvGrpSpPr>
          <p:grpSpPr>
            <a:xfrm>
              <a:off x="2289290" y="1879650"/>
              <a:ext cx="744577" cy="777424"/>
              <a:chOff x="5638800" y="1981199"/>
              <a:chExt cx="744577" cy="777424"/>
            </a:xfrm>
          </p:grpSpPr>
          <p:pic>
            <p:nvPicPr>
              <p:cNvPr id="738" name="Picture 73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739" name="Rectangle 738"/>
              <p:cNvSpPr/>
              <p:nvPr/>
            </p:nvSpPr>
            <p:spPr>
              <a:xfrm>
                <a:off x="5638801" y="1981199"/>
                <a:ext cx="390594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40" name="Group 739"/>
            <p:cNvGrpSpPr/>
            <p:nvPr/>
          </p:nvGrpSpPr>
          <p:grpSpPr>
            <a:xfrm>
              <a:off x="2382423" y="2040517"/>
              <a:ext cx="744577" cy="777424"/>
              <a:chOff x="5638800" y="1981199"/>
              <a:chExt cx="744577" cy="777424"/>
            </a:xfrm>
          </p:grpSpPr>
          <p:pic>
            <p:nvPicPr>
              <p:cNvPr id="741" name="Picture 740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742" name="Rectangle 741"/>
              <p:cNvSpPr/>
              <p:nvPr/>
            </p:nvSpPr>
            <p:spPr>
              <a:xfrm>
                <a:off x="5638801" y="1981199"/>
                <a:ext cx="394276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43" name="Group 742"/>
            <p:cNvGrpSpPr/>
            <p:nvPr/>
          </p:nvGrpSpPr>
          <p:grpSpPr>
            <a:xfrm>
              <a:off x="2475556" y="2201384"/>
              <a:ext cx="744577" cy="777424"/>
              <a:chOff x="5638800" y="1981199"/>
              <a:chExt cx="744577" cy="777424"/>
            </a:xfrm>
          </p:grpSpPr>
          <p:pic>
            <p:nvPicPr>
              <p:cNvPr id="744" name="Picture 74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745" name="Rectangle 744"/>
              <p:cNvSpPr/>
              <p:nvPr/>
            </p:nvSpPr>
            <p:spPr>
              <a:xfrm>
                <a:off x="5638801" y="1981199"/>
                <a:ext cx="386567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46" name="Group 745"/>
            <p:cNvGrpSpPr/>
            <p:nvPr/>
          </p:nvGrpSpPr>
          <p:grpSpPr>
            <a:xfrm>
              <a:off x="2568689" y="2362251"/>
              <a:ext cx="744577" cy="777424"/>
              <a:chOff x="5638800" y="1981199"/>
              <a:chExt cx="744577" cy="777424"/>
            </a:xfrm>
          </p:grpSpPr>
          <p:pic>
            <p:nvPicPr>
              <p:cNvPr id="747" name="Picture 746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748" name="Rectangle 747"/>
              <p:cNvSpPr/>
              <p:nvPr/>
            </p:nvSpPr>
            <p:spPr>
              <a:xfrm>
                <a:off x="5638801" y="1981199"/>
                <a:ext cx="390249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49" name="Group 748"/>
            <p:cNvGrpSpPr/>
            <p:nvPr/>
          </p:nvGrpSpPr>
          <p:grpSpPr>
            <a:xfrm>
              <a:off x="2661822" y="2523118"/>
              <a:ext cx="744577" cy="777424"/>
              <a:chOff x="5638800" y="1981199"/>
              <a:chExt cx="744577" cy="777424"/>
            </a:xfrm>
          </p:grpSpPr>
          <p:pic>
            <p:nvPicPr>
              <p:cNvPr id="750" name="Picture 74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751" name="Rectangle 750"/>
              <p:cNvSpPr/>
              <p:nvPr/>
            </p:nvSpPr>
            <p:spPr>
              <a:xfrm>
                <a:off x="5638801" y="1981199"/>
                <a:ext cx="393931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52" name="Group 751"/>
            <p:cNvGrpSpPr/>
            <p:nvPr/>
          </p:nvGrpSpPr>
          <p:grpSpPr>
            <a:xfrm>
              <a:off x="2754958" y="2683982"/>
              <a:ext cx="744577" cy="777424"/>
              <a:chOff x="5638800" y="1981199"/>
              <a:chExt cx="744577" cy="777424"/>
            </a:xfrm>
          </p:grpSpPr>
          <p:pic>
            <p:nvPicPr>
              <p:cNvPr id="753" name="Picture 752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754" name="Rectangle 753"/>
              <p:cNvSpPr/>
              <p:nvPr/>
            </p:nvSpPr>
            <p:spPr>
              <a:xfrm>
                <a:off x="5638801" y="1981199"/>
                <a:ext cx="295100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55" name="Group 754"/>
            <p:cNvGrpSpPr/>
            <p:nvPr/>
          </p:nvGrpSpPr>
          <p:grpSpPr>
            <a:xfrm>
              <a:off x="2887135" y="2853265"/>
              <a:ext cx="744577" cy="777424"/>
              <a:chOff x="5638800" y="1981199"/>
              <a:chExt cx="744577" cy="777424"/>
            </a:xfrm>
          </p:grpSpPr>
          <p:pic>
            <p:nvPicPr>
              <p:cNvPr id="756" name="Picture 75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757" name="Rectangle 756"/>
              <p:cNvSpPr/>
              <p:nvPr/>
            </p:nvSpPr>
            <p:spPr>
              <a:xfrm>
                <a:off x="5638801" y="1981199"/>
                <a:ext cx="40211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58" name="Group 757"/>
            <p:cNvGrpSpPr/>
            <p:nvPr/>
          </p:nvGrpSpPr>
          <p:grpSpPr>
            <a:xfrm>
              <a:off x="2980268" y="3014132"/>
              <a:ext cx="744577" cy="777424"/>
              <a:chOff x="5638800" y="1981199"/>
              <a:chExt cx="744577" cy="777424"/>
            </a:xfrm>
          </p:grpSpPr>
          <p:pic>
            <p:nvPicPr>
              <p:cNvPr id="759" name="Picture 758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760" name="Rectangle 759"/>
              <p:cNvSpPr/>
              <p:nvPr/>
            </p:nvSpPr>
            <p:spPr>
              <a:xfrm>
                <a:off x="5638801" y="1981199"/>
                <a:ext cx="303284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61" name="Group 760"/>
            <p:cNvGrpSpPr/>
            <p:nvPr/>
          </p:nvGrpSpPr>
          <p:grpSpPr>
            <a:xfrm>
              <a:off x="3073401" y="3174999"/>
              <a:ext cx="744577" cy="777424"/>
              <a:chOff x="5638800" y="1981199"/>
              <a:chExt cx="744577" cy="777424"/>
            </a:xfrm>
          </p:grpSpPr>
          <p:pic>
            <p:nvPicPr>
              <p:cNvPr id="762" name="Picture 76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763" name="Rectangle 762"/>
              <p:cNvSpPr/>
              <p:nvPr/>
            </p:nvSpPr>
            <p:spPr>
              <a:xfrm>
                <a:off x="5638801" y="1981199"/>
                <a:ext cx="415170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64" name="Group 763"/>
            <p:cNvGrpSpPr/>
            <p:nvPr/>
          </p:nvGrpSpPr>
          <p:grpSpPr>
            <a:xfrm>
              <a:off x="3166534" y="3335866"/>
              <a:ext cx="744577" cy="777424"/>
              <a:chOff x="5638800" y="1981199"/>
              <a:chExt cx="744577" cy="777424"/>
            </a:xfrm>
          </p:grpSpPr>
          <p:pic>
            <p:nvPicPr>
              <p:cNvPr id="765" name="Picture 764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766" name="Rectangle 765"/>
              <p:cNvSpPr/>
              <p:nvPr/>
            </p:nvSpPr>
            <p:spPr>
              <a:xfrm>
                <a:off x="5638801" y="1981199"/>
                <a:ext cx="390377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67" name="Group 766"/>
            <p:cNvGrpSpPr/>
            <p:nvPr/>
          </p:nvGrpSpPr>
          <p:grpSpPr>
            <a:xfrm>
              <a:off x="3259667" y="3496733"/>
              <a:ext cx="744577" cy="777424"/>
              <a:chOff x="5638800" y="1981199"/>
              <a:chExt cx="744577" cy="777424"/>
            </a:xfrm>
          </p:grpSpPr>
          <p:pic>
            <p:nvPicPr>
              <p:cNvPr id="768" name="Picture 76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769" name="Rectangle 768"/>
              <p:cNvSpPr/>
              <p:nvPr/>
            </p:nvSpPr>
            <p:spPr>
              <a:xfrm>
                <a:off x="5638801" y="1981199"/>
                <a:ext cx="399753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70" name="Group 769"/>
            <p:cNvGrpSpPr/>
            <p:nvPr/>
          </p:nvGrpSpPr>
          <p:grpSpPr>
            <a:xfrm>
              <a:off x="3352800" y="3657600"/>
              <a:ext cx="744577" cy="777424"/>
              <a:chOff x="5638800" y="1981199"/>
              <a:chExt cx="744577" cy="777424"/>
            </a:xfrm>
          </p:grpSpPr>
          <p:pic>
            <p:nvPicPr>
              <p:cNvPr id="771" name="Picture 770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772" name="Rectangle 771"/>
              <p:cNvSpPr/>
              <p:nvPr/>
            </p:nvSpPr>
            <p:spPr>
              <a:xfrm>
                <a:off x="5638801" y="1981199"/>
                <a:ext cx="403435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73" name="Group 772"/>
            <p:cNvGrpSpPr/>
            <p:nvPr/>
          </p:nvGrpSpPr>
          <p:grpSpPr>
            <a:xfrm>
              <a:off x="3445933" y="3818467"/>
              <a:ext cx="744577" cy="777424"/>
              <a:chOff x="5638800" y="1981199"/>
              <a:chExt cx="744577" cy="777424"/>
            </a:xfrm>
          </p:grpSpPr>
          <p:pic>
            <p:nvPicPr>
              <p:cNvPr id="774" name="Picture 77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775" name="Rectangle 774"/>
              <p:cNvSpPr/>
              <p:nvPr/>
            </p:nvSpPr>
            <p:spPr>
              <a:xfrm>
                <a:off x="5638801" y="1981199"/>
                <a:ext cx="395727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76" name="Group 775"/>
            <p:cNvGrpSpPr/>
            <p:nvPr/>
          </p:nvGrpSpPr>
          <p:grpSpPr>
            <a:xfrm>
              <a:off x="3539066" y="3979334"/>
              <a:ext cx="744577" cy="777424"/>
              <a:chOff x="5638800" y="1981199"/>
              <a:chExt cx="744577" cy="777424"/>
            </a:xfrm>
          </p:grpSpPr>
          <p:pic>
            <p:nvPicPr>
              <p:cNvPr id="777" name="Picture 776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778" name="Rectangle 777"/>
              <p:cNvSpPr/>
              <p:nvPr/>
            </p:nvSpPr>
            <p:spPr>
              <a:xfrm>
                <a:off x="5638801" y="1981199"/>
                <a:ext cx="393713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779" name="Group 778"/>
            <p:cNvGrpSpPr/>
            <p:nvPr/>
          </p:nvGrpSpPr>
          <p:grpSpPr>
            <a:xfrm>
              <a:off x="3632199" y="4140201"/>
              <a:ext cx="744577" cy="777424"/>
              <a:chOff x="5638800" y="1981199"/>
              <a:chExt cx="744577" cy="777424"/>
            </a:xfrm>
          </p:grpSpPr>
          <p:pic>
            <p:nvPicPr>
              <p:cNvPr id="780" name="Picture 77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781" name="Rectangle 780"/>
              <p:cNvSpPr/>
              <p:nvPr/>
            </p:nvSpPr>
            <p:spPr>
              <a:xfrm>
                <a:off x="5638801" y="1981199"/>
                <a:ext cx="404376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pic>
          <p:nvPicPr>
            <p:cNvPr id="782" name="Picture 781" descr="10 people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5335" y="4301065"/>
              <a:ext cx="744577" cy="748415"/>
            </a:xfrm>
            <a:prstGeom prst="rect">
              <a:avLst/>
            </a:prstGeom>
          </p:spPr>
        </p:pic>
        <p:sp>
          <p:nvSpPr>
            <p:cNvPr id="783" name="Rectangle 782"/>
            <p:cNvSpPr/>
            <p:nvPr/>
          </p:nvSpPr>
          <p:spPr>
            <a:xfrm>
              <a:off x="3740038" y="4299343"/>
              <a:ext cx="387910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sym typeface="Gill Sans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13604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sym typeface="Gill Sans" charset="0"/>
            </a:endParaRPr>
          </a:p>
        </p:txBody>
      </p:sp>
      <p:sp>
        <p:nvSpPr>
          <p:cNvPr id="164" name="Rectangle 8"/>
          <p:cNvSpPr>
            <a:spLocks/>
          </p:cNvSpPr>
          <p:nvPr/>
        </p:nvSpPr>
        <p:spPr bwMode="auto">
          <a:xfrm>
            <a:off x="354629" y="53848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/>
            <a:r>
              <a:rPr lang="en-US" sz="2800" dirty="0">
                <a:solidFill>
                  <a:prstClr val="black"/>
                </a:solidFill>
                <a:cs typeface="Arial" charset="0"/>
                <a:sym typeface="Arial" charset="0"/>
              </a:rPr>
              <a:t>1000 students ÷ 10 students per section = 100 sections</a:t>
            </a:r>
          </a:p>
        </p:txBody>
      </p:sp>
      <p:sp>
        <p:nvSpPr>
          <p:cNvPr id="167" name="Rectangle 11"/>
          <p:cNvSpPr>
            <a:spLocks/>
          </p:cNvSpPr>
          <p:nvPr/>
        </p:nvSpPr>
        <p:spPr bwMode="auto">
          <a:xfrm>
            <a:off x="0" y="228600"/>
            <a:ext cx="916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457200"/>
            <a:r>
              <a:rPr lang="en-US" sz="2400" dirty="0">
                <a:solidFill>
                  <a:prstClr val="black"/>
                </a:solidFill>
                <a:cs typeface="Arial" charset="0"/>
                <a:sym typeface="Arial" charset="0"/>
              </a:rPr>
              <a:t>ALP Model </a:t>
            </a:r>
          </a:p>
          <a:p>
            <a:pPr algn="ctr" defTabSz="457200"/>
            <a:r>
              <a:rPr lang="en-US" sz="2400" dirty="0">
                <a:solidFill>
                  <a:prstClr val="black"/>
                </a:solidFill>
                <a:cs typeface="Arial" charset="0"/>
                <a:sym typeface="Arial" charset="0"/>
              </a:rPr>
              <a:t>Costs for the 101-Level Instruction</a:t>
            </a:r>
          </a:p>
        </p:txBody>
      </p:sp>
      <p:sp>
        <p:nvSpPr>
          <p:cNvPr id="168" name="Rectangle 8"/>
          <p:cNvSpPr>
            <a:spLocks/>
          </p:cNvSpPr>
          <p:nvPr/>
        </p:nvSpPr>
        <p:spPr bwMode="auto">
          <a:xfrm>
            <a:off x="354629" y="5918200"/>
            <a:ext cx="678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/>
            <a:r>
              <a:rPr lang="en-US" sz="2800" dirty="0">
                <a:solidFill>
                  <a:prstClr val="black"/>
                </a:solidFill>
                <a:cs typeface="Arial" charset="0"/>
                <a:sym typeface="Arial" charset="0"/>
              </a:rPr>
              <a:t>100 sections X $3000 per section = $300,000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1219203"/>
            <a:ext cx="2553154" cy="3840585"/>
            <a:chOff x="0" y="1219203"/>
            <a:chExt cx="2553154" cy="3840585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1219203"/>
              <a:ext cx="744577" cy="777424"/>
              <a:chOff x="5638800" y="1981199"/>
              <a:chExt cx="744577" cy="777424"/>
            </a:xfrm>
          </p:grpSpPr>
          <p:pic>
            <p:nvPicPr>
              <p:cNvPr id="4" name="Picture 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66" name="Rectangle 165"/>
              <p:cNvSpPr/>
              <p:nvPr/>
            </p:nvSpPr>
            <p:spPr>
              <a:xfrm>
                <a:off x="5638801" y="1981199"/>
                <a:ext cx="392953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93133" y="1380070"/>
              <a:ext cx="744577" cy="777424"/>
              <a:chOff x="5638800" y="1981199"/>
              <a:chExt cx="744577" cy="777424"/>
            </a:xfrm>
          </p:grpSpPr>
          <p:pic>
            <p:nvPicPr>
              <p:cNvPr id="170" name="Picture 16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71" name="Rectangle 170"/>
              <p:cNvSpPr/>
              <p:nvPr/>
            </p:nvSpPr>
            <p:spPr>
              <a:xfrm>
                <a:off x="5638801" y="1981199"/>
                <a:ext cx="390939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186266" y="1540937"/>
              <a:ext cx="744577" cy="777424"/>
              <a:chOff x="5638800" y="1981199"/>
              <a:chExt cx="744577" cy="777424"/>
            </a:xfrm>
          </p:grpSpPr>
          <p:pic>
            <p:nvPicPr>
              <p:cNvPr id="173" name="Picture 172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74" name="Rectangle 173"/>
              <p:cNvSpPr/>
              <p:nvPr/>
            </p:nvSpPr>
            <p:spPr>
              <a:xfrm>
                <a:off x="5638801" y="1981199"/>
                <a:ext cx="400316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279399" y="1701804"/>
              <a:ext cx="744577" cy="777424"/>
              <a:chOff x="5638800" y="1981199"/>
              <a:chExt cx="744577" cy="777424"/>
            </a:xfrm>
          </p:grpSpPr>
          <p:pic>
            <p:nvPicPr>
              <p:cNvPr id="176" name="Picture 17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77" name="Rectangle 176"/>
              <p:cNvSpPr/>
              <p:nvPr/>
            </p:nvSpPr>
            <p:spPr>
              <a:xfrm>
                <a:off x="5638801" y="1981199"/>
                <a:ext cx="39830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>
              <a:off x="372532" y="1862671"/>
              <a:ext cx="744577" cy="777424"/>
              <a:chOff x="5638800" y="1981199"/>
              <a:chExt cx="744577" cy="777424"/>
            </a:xfrm>
          </p:grpSpPr>
          <p:pic>
            <p:nvPicPr>
              <p:cNvPr id="179" name="Picture 178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80" name="Rectangle 179"/>
              <p:cNvSpPr/>
              <p:nvPr/>
            </p:nvSpPr>
            <p:spPr>
              <a:xfrm>
                <a:off x="5638801" y="1981199"/>
                <a:ext cx="390594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465665" y="2023538"/>
              <a:ext cx="744577" cy="777424"/>
              <a:chOff x="5638800" y="1981199"/>
              <a:chExt cx="744577" cy="777424"/>
            </a:xfrm>
          </p:grpSpPr>
          <p:pic>
            <p:nvPicPr>
              <p:cNvPr id="182" name="Picture 18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83" name="Rectangle 182"/>
              <p:cNvSpPr/>
              <p:nvPr/>
            </p:nvSpPr>
            <p:spPr>
              <a:xfrm>
                <a:off x="5638801" y="1981199"/>
                <a:ext cx="394276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84" name="Group 183"/>
            <p:cNvGrpSpPr/>
            <p:nvPr/>
          </p:nvGrpSpPr>
          <p:grpSpPr>
            <a:xfrm>
              <a:off x="558798" y="2184405"/>
              <a:ext cx="744577" cy="777424"/>
              <a:chOff x="5638800" y="1981199"/>
              <a:chExt cx="744577" cy="777424"/>
            </a:xfrm>
          </p:grpSpPr>
          <p:pic>
            <p:nvPicPr>
              <p:cNvPr id="185" name="Picture 184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86" name="Rectangle 185"/>
              <p:cNvSpPr/>
              <p:nvPr/>
            </p:nvSpPr>
            <p:spPr>
              <a:xfrm>
                <a:off x="5638801" y="1981199"/>
                <a:ext cx="386567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651931" y="2345272"/>
              <a:ext cx="744577" cy="777424"/>
              <a:chOff x="5638800" y="1981199"/>
              <a:chExt cx="744577" cy="777424"/>
            </a:xfrm>
          </p:grpSpPr>
          <p:pic>
            <p:nvPicPr>
              <p:cNvPr id="188" name="Picture 187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89" name="Rectangle 188"/>
              <p:cNvSpPr/>
              <p:nvPr/>
            </p:nvSpPr>
            <p:spPr>
              <a:xfrm>
                <a:off x="5638801" y="1981199"/>
                <a:ext cx="390249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90" name="Group 189"/>
            <p:cNvGrpSpPr/>
            <p:nvPr/>
          </p:nvGrpSpPr>
          <p:grpSpPr>
            <a:xfrm>
              <a:off x="745064" y="2506139"/>
              <a:ext cx="744577" cy="777424"/>
              <a:chOff x="5638800" y="1981199"/>
              <a:chExt cx="744577" cy="777424"/>
            </a:xfrm>
          </p:grpSpPr>
          <p:pic>
            <p:nvPicPr>
              <p:cNvPr id="191" name="Picture 190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92" name="Rectangle 191"/>
              <p:cNvSpPr/>
              <p:nvPr/>
            </p:nvSpPr>
            <p:spPr>
              <a:xfrm>
                <a:off x="5638801" y="1981199"/>
                <a:ext cx="393931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838200" y="2667003"/>
              <a:ext cx="744577" cy="777424"/>
              <a:chOff x="5638800" y="1981199"/>
              <a:chExt cx="744577" cy="777424"/>
            </a:xfrm>
          </p:grpSpPr>
          <p:pic>
            <p:nvPicPr>
              <p:cNvPr id="194" name="Picture 19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195" name="Rectangle 194"/>
              <p:cNvSpPr/>
              <p:nvPr/>
            </p:nvSpPr>
            <p:spPr>
              <a:xfrm>
                <a:off x="5638801" y="1981199"/>
                <a:ext cx="295100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310" name="Group 309"/>
            <p:cNvGrpSpPr/>
            <p:nvPr/>
          </p:nvGrpSpPr>
          <p:grpSpPr>
            <a:xfrm>
              <a:off x="970377" y="2836286"/>
              <a:ext cx="744577" cy="777424"/>
              <a:chOff x="5638800" y="1981199"/>
              <a:chExt cx="744577" cy="777424"/>
            </a:xfrm>
          </p:grpSpPr>
          <p:pic>
            <p:nvPicPr>
              <p:cNvPr id="311" name="Picture 310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312" name="Rectangle 311"/>
              <p:cNvSpPr/>
              <p:nvPr/>
            </p:nvSpPr>
            <p:spPr>
              <a:xfrm>
                <a:off x="5638801" y="1981199"/>
                <a:ext cx="402112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03" name="Group 402"/>
            <p:cNvGrpSpPr/>
            <p:nvPr/>
          </p:nvGrpSpPr>
          <p:grpSpPr>
            <a:xfrm>
              <a:off x="1063510" y="2997153"/>
              <a:ext cx="744577" cy="777424"/>
              <a:chOff x="5638800" y="1981199"/>
              <a:chExt cx="744577" cy="777424"/>
            </a:xfrm>
          </p:grpSpPr>
          <p:pic>
            <p:nvPicPr>
              <p:cNvPr id="404" name="Picture 403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05" name="Rectangle 404"/>
              <p:cNvSpPr/>
              <p:nvPr/>
            </p:nvSpPr>
            <p:spPr>
              <a:xfrm>
                <a:off x="5638801" y="1981199"/>
                <a:ext cx="303284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06" name="Group 405"/>
            <p:cNvGrpSpPr/>
            <p:nvPr/>
          </p:nvGrpSpPr>
          <p:grpSpPr>
            <a:xfrm>
              <a:off x="1156643" y="3158020"/>
              <a:ext cx="744577" cy="777424"/>
              <a:chOff x="5638800" y="1981199"/>
              <a:chExt cx="744577" cy="777424"/>
            </a:xfrm>
          </p:grpSpPr>
          <p:pic>
            <p:nvPicPr>
              <p:cNvPr id="407" name="Picture 406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08" name="Rectangle 407"/>
              <p:cNvSpPr/>
              <p:nvPr/>
            </p:nvSpPr>
            <p:spPr>
              <a:xfrm>
                <a:off x="5638801" y="1981199"/>
                <a:ext cx="415170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09" name="Group 408"/>
            <p:cNvGrpSpPr/>
            <p:nvPr/>
          </p:nvGrpSpPr>
          <p:grpSpPr>
            <a:xfrm>
              <a:off x="1249776" y="3318887"/>
              <a:ext cx="744577" cy="777424"/>
              <a:chOff x="5638800" y="1981199"/>
              <a:chExt cx="744577" cy="777424"/>
            </a:xfrm>
          </p:grpSpPr>
          <p:pic>
            <p:nvPicPr>
              <p:cNvPr id="410" name="Picture 409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11" name="Rectangle 410"/>
              <p:cNvSpPr/>
              <p:nvPr/>
            </p:nvSpPr>
            <p:spPr>
              <a:xfrm>
                <a:off x="5638801" y="1981199"/>
                <a:ext cx="390377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12" name="Group 411"/>
            <p:cNvGrpSpPr/>
            <p:nvPr/>
          </p:nvGrpSpPr>
          <p:grpSpPr>
            <a:xfrm>
              <a:off x="1342909" y="3479754"/>
              <a:ext cx="744577" cy="777424"/>
              <a:chOff x="5638800" y="1981199"/>
              <a:chExt cx="744577" cy="777424"/>
            </a:xfrm>
          </p:grpSpPr>
          <p:pic>
            <p:nvPicPr>
              <p:cNvPr id="413" name="Picture 412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14" name="Rectangle 413"/>
              <p:cNvSpPr/>
              <p:nvPr/>
            </p:nvSpPr>
            <p:spPr>
              <a:xfrm>
                <a:off x="5638801" y="1981199"/>
                <a:ext cx="399753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15" name="Group 414"/>
            <p:cNvGrpSpPr/>
            <p:nvPr/>
          </p:nvGrpSpPr>
          <p:grpSpPr>
            <a:xfrm>
              <a:off x="1436042" y="3640621"/>
              <a:ext cx="744577" cy="777424"/>
              <a:chOff x="5638800" y="1981199"/>
              <a:chExt cx="744577" cy="777424"/>
            </a:xfrm>
          </p:grpSpPr>
          <p:pic>
            <p:nvPicPr>
              <p:cNvPr id="416" name="Picture 415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17" name="Rectangle 416"/>
              <p:cNvSpPr/>
              <p:nvPr/>
            </p:nvSpPr>
            <p:spPr>
              <a:xfrm>
                <a:off x="5638801" y="1981199"/>
                <a:ext cx="403435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18" name="Group 417"/>
            <p:cNvGrpSpPr/>
            <p:nvPr/>
          </p:nvGrpSpPr>
          <p:grpSpPr>
            <a:xfrm>
              <a:off x="1529175" y="3801488"/>
              <a:ext cx="744577" cy="777424"/>
              <a:chOff x="5638800" y="1981199"/>
              <a:chExt cx="744577" cy="777424"/>
            </a:xfrm>
          </p:grpSpPr>
          <p:pic>
            <p:nvPicPr>
              <p:cNvPr id="419" name="Picture 418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20" name="Rectangle 419"/>
              <p:cNvSpPr/>
              <p:nvPr/>
            </p:nvSpPr>
            <p:spPr>
              <a:xfrm>
                <a:off x="5638801" y="1981199"/>
                <a:ext cx="395727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21" name="Group 420"/>
            <p:cNvGrpSpPr/>
            <p:nvPr/>
          </p:nvGrpSpPr>
          <p:grpSpPr>
            <a:xfrm>
              <a:off x="1622308" y="3962355"/>
              <a:ext cx="744577" cy="777424"/>
              <a:chOff x="5638800" y="1981199"/>
              <a:chExt cx="744577" cy="777424"/>
            </a:xfrm>
          </p:grpSpPr>
          <p:pic>
            <p:nvPicPr>
              <p:cNvPr id="422" name="Picture 421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23" name="Rectangle 422"/>
              <p:cNvSpPr/>
              <p:nvPr/>
            </p:nvSpPr>
            <p:spPr>
              <a:xfrm>
                <a:off x="5638801" y="1981199"/>
                <a:ext cx="393713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grpSp>
          <p:nvGrpSpPr>
            <p:cNvPr id="424" name="Group 423"/>
            <p:cNvGrpSpPr/>
            <p:nvPr/>
          </p:nvGrpSpPr>
          <p:grpSpPr>
            <a:xfrm>
              <a:off x="1715441" y="4123222"/>
              <a:ext cx="744577" cy="777424"/>
              <a:chOff x="5638800" y="1981199"/>
              <a:chExt cx="744577" cy="777424"/>
            </a:xfrm>
          </p:grpSpPr>
          <p:pic>
            <p:nvPicPr>
              <p:cNvPr id="425" name="Picture 424" descr="10 people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81199"/>
                <a:ext cx="744577" cy="748415"/>
              </a:xfrm>
              <a:prstGeom prst="rect">
                <a:avLst/>
              </a:prstGeom>
            </p:spPr>
          </p:pic>
          <p:sp>
            <p:nvSpPr>
              <p:cNvPr id="426" name="Rectangle 425"/>
              <p:cNvSpPr/>
              <p:nvPr/>
            </p:nvSpPr>
            <p:spPr>
              <a:xfrm>
                <a:off x="5638801" y="1981199"/>
                <a:ext cx="404376" cy="777424"/>
              </a:xfrm>
              <a:prstGeom prst="rect">
                <a:avLst/>
              </a:prstGeom>
              <a:solidFill>
                <a:srgbClr val="8164B0">
                  <a:alpha val="50000"/>
                </a:srgb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sym typeface="Gill Sans" charset="0"/>
                </a:endParaRPr>
              </a:p>
            </p:txBody>
          </p:sp>
        </p:grpSp>
        <p:pic>
          <p:nvPicPr>
            <p:cNvPr id="428" name="Picture 427" descr="10 people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8577" y="4284086"/>
              <a:ext cx="744577" cy="748415"/>
            </a:xfrm>
            <a:prstGeom prst="rect">
              <a:avLst/>
            </a:prstGeom>
          </p:spPr>
        </p:pic>
        <p:sp>
          <p:nvSpPr>
            <p:cNvPr id="429" name="Rectangle 428"/>
            <p:cNvSpPr/>
            <p:nvPr/>
          </p:nvSpPr>
          <p:spPr>
            <a:xfrm>
              <a:off x="1823280" y="4282364"/>
              <a:ext cx="387910" cy="777424"/>
            </a:xfrm>
            <a:prstGeom prst="rect">
              <a:avLst/>
            </a:prstGeom>
            <a:solidFill>
              <a:srgbClr val="8164B0">
                <a:alpha val="50000"/>
              </a:srgb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sym typeface="Gill Sans" charset="0"/>
              </a:endParaRPr>
            </a:p>
          </p:txBody>
        </p:sp>
      </p:grpSp>
      <p:sp>
        <p:nvSpPr>
          <p:cNvPr id="1264" name="Rectangle 8"/>
          <p:cNvSpPr>
            <a:spLocks/>
          </p:cNvSpPr>
          <p:nvPr/>
        </p:nvSpPr>
        <p:spPr bwMode="auto">
          <a:xfrm>
            <a:off x="354629" y="6454003"/>
            <a:ext cx="8001000" cy="41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/>
            <a:r>
              <a:rPr lang="en-US" sz="2800" dirty="0">
                <a:solidFill>
                  <a:prstClr val="black"/>
                </a:solidFill>
                <a:cs typeface="Arial" charset="0"/>
                <a:sym typeface="Arial" charset="0"/>
              </a:rPr>
              <a:t>$300,000 X  ½ = $150,000 </a:t>
            </a:r>
          </a:p>
        </p:txBody>
      </p:sp>
    </p:spTree>
    <p:extLst>
      <p:ext uri="{BB962C8B-B14F-4D97-AF65-F5344CB8AC3E}">
        <p14:creationId xmlns:p14="http://schemas.microsoft.com/office/powerpoint/2010/main" val="22821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3604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04" name="Rectangle 11"/>
          <p:cNvSpPr>
            <a:spLocks/>
          </p:cNvSpPr>
          <p:nvPr/>
        </p:nvSpPr>
        <p:spPr bwMode="auto">
          <a:xfrm>
            <a:off x="0" y="228600"/>
            <a:ext cx="916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400" dirty="0">
                <a:cs typeface="Arial" charset="0"/>
                <a:sym typeface="Arial" charset="0"/>
              </a:rPr>
              <a:t>ALP Model </a:t>
            </a:r>
          </a:p>
          <a:p>
            <a:pPr algn="ctr"/>
            <a:r>
              <a:rPr lang="en-US" sz="2400" dirty="0">
                <a:cs typeface="Arial" charset="0"/>
                <a:sym typeface="Arial" charset="0"/>
              </a:rPr>
              <a:t>Summary of Costs</a:t>
            </a:r>
          </a:p>
        </p:txBody>
      </p:sp>
      <p:sp>
        <p:nvSpPr>
          <p:cNvPr id="167" name="Rectangle 12"/>
          <p:cNvSpPr>
            <a:spLocks/>
          </p:cNvSpPr>
          <p:nvPr/>
        </p:nvSpPr>
        <p:spPr bwMode="auto">
          <a:xfrm>
            <a:off x="4800600" y="2743200"/>
            <a:ext cx="3802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cs typeface="Arial" charset="0"/>
                <a:sym typeface="Arial" charset="0"/>
              </a:rPr>
              <a:t>101:</a:t>
            </a:r>
            <a:r>
              <a:rPr lang="en-US" sz="2000" dirty="0">
                <a:cs typeface="Arial" charset="0"/>
                <a:sym typeface="Arial" charset="0"/>
              </a:rPr>
              <a:t> 50 sections X $3000 = $150,000</a:t>
            </a:r>
          </a:p>
        </p:txBody>
      </p:sp>
      <p:sp>
        <p:nvSpPr>
          <p:cNvPr id="80" name="Rectangle 8"/>
          <p:cNvSpPr>
            <a:spLocks/>
          </p:cNvSpPr>
          <p:nvPr/>
        </p:nvSpPr>
        <p:spPr bwMode="auto">
          <a:xfrm>
            <a:off x="4648200" y="2133600"/>
            <a:ext cx="480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000" b="1" dirty="0" err="1">
                <a:cs typeface="Arial" charset="0"/>
                <a:sym typeface="Arial" charset="0"/>
              </a:rPr>
              <a:t>Dev</a:t>
            </a:r>
            <a:r>
              <a:rPr lang="en-US" sz="2000" b="1" dirty="0">
                <a:cs typeface="Arial" charset="0"/>
                <a:sym typeface="Arial" charset="0"/>
              </a:rPr>
              <a:t>:</a:t>
            </a:r>
            <a:r>
              <a:rPr lang="en-US" sz="2000" dirty="0">
                <a:cs typeface="Arial" charset="0"/>
                <a:sym typeface="Arial" charset="0"/>
              </a:rPr>
              <a:t> 100 sections X $3000 = $300,000</a:t>
            </a:r>
          </a:p>
        </p:txBody>
      </p:sp>
      <p:sp>
        <p:nvSpPr>
          <p:cNvPr id="81" name="Rectangle 12"/>
          <p:cNvSpPr>
            <a:spLocks/>
          </p:cNvSpPr>
          <p:nvPr/>
        </p:nvSpPr>
        <p:spPr bwMode="auto">
          <a:xfrm>
            <a:off x="6899433" y="3505200"/>
            <a:ext cx="2133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000" b="1" dirty="0">
                <a:cs typeface="Arial" charset="0"/>
                <a:sym typeface="Arial" charset="0"/>
              </a:rPr>
              <a:t>Total:</a:t>
            </a:r>
            <a:r>
              <a:rPr lang="en-US" sz="2000" dirty="0">
                <a:cs typeface="Arial" charset="0"/>
                <a:sym typeface="Arial" charset="0"/>
              </a:rPr>
              <a:t>  $450,000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040016" y="32766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43400" y="1447800"/>
            <a:ext cx="0" cy="510540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0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utoUpdateAnimBg="0"/>
      <p:bldP spid="80" grpId="0" autoUpdateAnimBg="0"/>
      <p:bldP spid="81" grpId="0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3604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04" name="Rectangle 11"/>
          <p:cNvSpPr>
            <a:spLocks/>
          </p:cNvSpPr>
          <p:nvPr/>
        </p:nvSpPr>
        <p:spPr bwMode="auto">
          <a:xfrm>
            <a:off x="-152400" y="0"/>
            <a:ext cx="916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400" dirty="0">
                <a:cs typeface="Arial" charset="0"/>
                <a:sym typeface="Arial" charset="0"/>
              </a:rPr>
              <a:t> </a:t>
            </a:r>
          </a:p>
          <a:p>
            <a:pPr algn="ctr"/>
            <a:r>
              <a:rPr lang="en-US" sz="2400" dirty="0">
                <a:cs typeface="Arial" charset="0"/>
                <a:sym typeface="Arial" charset="0"/>
              </a:rPr>
              <a:t>Comparison of Costs</a:t>
            </a:r>
          </a:p>
        </p:txBody>
      </p:sp>
      <p:sp>
        <p:nvSpPr>
          <p:cNvPr id="167" name="Rectangle 12"/>
          <p:cNvSpPr>
            <a:spLocks/>
          </p:cNvSpPr>
          <p:nvPr/>
        </p:nvSpPr>
        <p:spPr bwMode="auto">
          <a:xfrm>
            <a:off x="4800600" y="2743200"/>
            <a:ext cx="3802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cs typeface="Arial" charset="0"/>
                <a:sym typeface="Arial" charset="0"/>
              </a:rPr>
              <a:t>101:</a:t>
            </a:r>
            <a:r>
              <a:rPr lang="en-US" sz="2000" dirty="0">
                <a:cs typeface="Arial" charset="0"/>
                <a:sym typeface="Arial" charset="0"/>
              </a:rPr>
              <a:t> 50 sections X $3000 = $150,000</a:t>
            </a:r>
          </a:p>
        </p:txBody>
      </p:sp>
      <p:sp>
        <p:nvSpPr>
          <p:cNvPr id="80" name="Rectangle 8"/>
          <p:cNvSpPr>
            <a:spLocks/>
          </p:cNvSpPr>
          <p:nvPr/>
        </p:nvSpPr>
        <p:spPr bwMode="auto">
          <a:xfrm>
            <a:off x="4648200" y="2133600"/>
            <a:ext cx="480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000" b="1" dirty="0" err="1">
                <a:cs typeface="Arial" charset="0"/>
                <a:sym typeface="Arial" charset="0"/>
              </a:rPr>
              <a:t>Dev</a:t>
            </a:r>
            <a:r>
              <a:rPr lang="en-US" sz="2000" b="1" dirty="0">
                <a:cs typeface="Arial" charset="0"/>
                <a:sym typeface="Arial" charset="0"/>
              </a:rPr>
              <a:t>:</a:t>
            </a:r>
            <a:r>
              <a:rPr lang="en-US" sz="2000" dirty="0">
                <a:cs typeface="Arial" charset="0"/>
                <a:sym typeface="Arial" charset="0"/>
              </a:rPr>
              <a:t> 100 sections X $3000 = $300,000</a:t>
            </a:r>
          </a:p>
        </p:txBody>
      </p:sp>
      <p:sp>
        <p:nvSpPr>
          <p:cNvPr id="81" name="Rectangle 12"/>
          <p:cNvSpPr>
            <a:spLocks/>
          </p:cNvSpPr>
          <p:nvPr/>
        </p:nvSpPr>
        <p:spPr bwMode="auto">
          <a:xfrm>
            <a:off x="6423237" y="3517529"/>
            <a:ext cx="27084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000" dirty="0">
                <a:cs typeface="Arial" charset="0"/>
                <a:sym typeface="Arial" charset="0"/>
              </a:rPr>
              <a:t>total cost = $450,000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7849" y="2133600"/>
            <a:ext cx="4648200" cy="1701809"/>
            <a:chOff x="137849" y="2133600"/>
            <a:chExt cx="4648200" cy="1701809"/>
          </a:xfrm>
        </p:grpSpPr>
        <p:sp>
          <p:nvSpPr>
            <p:cNvPr id="9" name="Rectangle 12"/>
            <p:cNvSpPr>
              <a:spLocks/>
            </p:cNvSpPr>
            <p:nvPr/>
          </p:nvSpPr>
          <p:spPr bwMode="auto">
            <a:xfrm>
              <a:off x="137849" y="2743200"/>
              <a:ext cx="4648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sz="2000" b="1" dirty="0">
                  <a:cs typeface="Arial" charset="0"/>
                  <a:sym typeface="Arial" charset="0"/>
                </a:rPr>
                <a:t>101: </a:t>
              </a:r>
              <a:r>
                <a:rPr lang="en-US" sz="2000" dirty="0">
                  <a:cs typeface="Arial" charset="0"/>
                  <a:sym typeface="Arial" charset="0"/>
                </a:rPr>
                <a:t>24 sections X $3000 = $  72,000</a:t>
              </a:r>
            </a:p>
          </p:txBody>
        </p:sp>
        <p:sp>
          <p:nvSpPr>
            <p:cNvPr id="10" name="Rectangle 8"/>
            <p:cNvSpPr>
              <a:spLocks/>
            </p:cNvSpPr>
            <p:nvPr/>
          </p:nvSpPr>
          <p:spPr bwMode="auto">
            <a:xfrm>
              <a:off x="137849" y="2133600"/>
              <a:ext cx="45720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2000" b="1" dirty="0" err="1">
                  <a:cs typeface="Arial" charset="0"/>
                  <a:sym typeface="Arial" charset="0"/>
                </a:rPr>
                <a:t>Dev</a:t>
              </a:r>
              <a:r>
                <a:rPr lang="en-US" sz="2000" b="1" dirty="0">
                  <a:cs typeface="Arial" charset="0"/>
                  <a:sym typeface="Arial" charset="0"/>
                </a:rPr>
                <a:t>:</a:t>
              </a:r>
              <a:r>
                <a:rPr lang="en-US" sz="2000" dirty="0">
                  <a:cs typeface="Arial" charset="0"/>
                  <a:sym typeface="Arial" charset="0"/>
                </a:rPr>
                <a:t> 50 sections X $3000 = $150,000</a:t>
              </a:r>
            </a:p>
          </p:txBody>
        </p:sp>
        <p:sp>
          <p:nvSpPr>
            <p:cNvPr id="11" name="Rectangle 12"/>
            <p:cNvSpPr>
              <a:spLocks/>
            </p:cNvSpPr>
            <p:nvPr/>
          </p:nvSpPr>
          <p:spPr bwMode="auto">
            <a:xfrm>
              <a:off x="434763" y="3527632"/>
              <a:ext cx="3429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US" sz="2000" dirty="0">
                  <a:cs typeface="Arial" charset="0"/>
                  <a:sym typeface="Arial" charset="0"/>
                </a:rPr>
                <a:t>total cost = $222,000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371600" y="3276600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6040016" y="32766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47800" y="1447800"/>
            <a:ext cx="1345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Traditional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0" y="1447800"/>
            <a:ext cx="597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ALP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343400" y="1447800"/>
            <a:ext cx="0" cy="510540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02316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0 peop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177"/>
            <a:ext cx="9234865" cy="56328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38" name="Rectangle 10"/>
          <p:cNvSpPr>
            <a:spLocks/>
          </p:cNvSpPr>
          <p:nvPr/>
        </p:nvSpPr>
        <p:spPr bwMode="auto">
          <a:xfrm>
            <a:off x="3124200" y="3352800"/>
            <a:ext cx="299720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r>
              <a:rPr lang="en-US" sz="3600" dirty="0">
                <a:cs typeface="Arial" charset="0"/>
                <a:sym typeface="Arial" charset="0"/>
              </a:rPr>
              <a:t>1000 students</a:t>
            </a:r>
          </a:p>
        </p:txBody>
      </p:sp>
      <p:sp>
        <p:nvSpPr>
          <p:cNvPr id="33804" name="Rectangle 11"/>
          <p:cNvSpPr>
            <a:spLocks/>
          </p:cNvSpPr>
          <p:nvPr/>
        </p:nvSpPr>
        <p:spPr bwMode="auto">
          <a:xfrm>
            <a:off x="0" y="228600"/>
            <a:ext cx="9169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400" dirty="0">
                <a:cs typeface="Arial" charset="0"/>
                <a:sym typeface="Arial" charset="0"/>
              </a:rPr>
              <a:t>Traditional  Model</a:t>
            </a:r>
          </a:p>
          <a:p>
            <a:pPr algn="ctr"/>
            <a:r>
              <a:rPr lang="en-US" sz="2400" dirty="0">
                <a:cs typeface="Arial" charset="0"/>
                <a:sym typeface="Arial" charset="0"/>
              </a:rPr>
              <a:t>Revenue</a:t>
            </a:r>
          </a:p>
        </p:txBody>
      </p:sp>
    </p:spTree>
    <p:extLst>
      <p:ext uri="{BB962C8B-B14F-4D97-AF65-F5344CB8AC3E}">
        <p14:creationId xmlns:p14="http://schemas.microsoft.com/office/powerpoint/2010/main" val="156312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38" name="Rectangle 10"/>
          <p:cNvSpPr>
            <a:spLocks/>
          </p:cNvSpPr>
          <p:nvPr/>
        </p:nvSpPr>
        <p:spPr bwMode="auto">
          <a:xfrm>
            <a:off x="457200" y="2133600"/>
            <a:ext cx="8382000" cy="5207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algn="r"/>
            <a:r>
              <a:rPr lang="en-US" sz="2400" dirty="0">
                <a:cs typeface="Arial" charset="0"/>
                <a:sym typeface="Arial" charset="0"/>
              </a:rPr>
              <a:t>1000 students take </a:t>
            </a:r>
            <a:r>
              <a:rPr lang="en-US" sz="2400" dirty="0" err="1">
                <a:cs typeface="Arial" charset="0"/>
                <a:sym typeface="Arial" charset="0"/>
              </a:rPr>
              <a:t>Dev</a:t>
            </a:r>
            <a:r>
              <a:rPr lang="en-US" sz="2400" dirty="0">
                <a:cs typeface="Arial" charset="0"/>
                <a:sym typeface="Arial" charset="0"/>
              </a:rPr>
              <a:t> </a:t>
            </a:r>
            <a:r>
              <a:rPr lang="en-US" sz="2400" dirty="0" err="1">
                <a:cs typeface="Arial" charset="0"/>
                <a:sym typeface="Arial" charset="0"/>
              </a:rPr>
              <a:t>Eng</a:t>
            </a:r>
            <a:r>
              <a:rPr lang="en-US" sz="2400" dirty="0">
                <a:cs typeface="Arial" charset="0"/>
                <a:sym typeface="Arial" charset="0"/>
              </a:rPr>
              <a:t> @ 3 credits @ $140/credit = $420,000</a:t>
            </a:r>
          </a:p>
        </p:txBody>
      </p:sp>
      <p:sp>
        <p:nvSpPr>
          <p:cNvPr id="33804" name="Rectangle 11"/>
          <p:cNvSpPr>
            <a:spLocks/>
          </p:cNvSpPr>
          <p:nvPr/>
        </p:nvSpPr>
        <p:spPr bwMode="auto">
          <a:xfrm>
            <a:off x="0" y="228600"/>
            <a:ext cx="9169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400" dirty="0">
                <a:cs typeface="Arial" charset="0"/>
                <a:sym typeface="Arial" charset="0"/>
              </a:rPr>
              <a:t>Traditional  Model</a:t>
            </a:r>
          </a:p>
          <a:p>
            <a:pPr algn="ctr"/>
            <a:r>
              <a:rPr lang="en-US" sz="2400" dirty="0">
                <a:cs typeface="Arial" charset="0"/>
                <a:sym typeface="Arial" charset="0"/>
              </a:rPr>
              <a:t>Revenue</a:t>
            </a:r>
          </a:p>
        </p:txBody>
      </p:sp>
      <p:sp>
        <p:nvSpPr>
          <p:cNvPr id="7" name="Rectangle 10"/>
          <p:cNvSpPr>
            <a:spLocks/>
          </p:cNvSpPr>
          <p:nvPr/>
        </p:nvSpPr>
        <p:spPr bwMode="auto">
          <a:xfrm>
            <a:off x="685800" y="2743200"/>
            <a:ext cx="8153400" cy="5207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algn="r"/>
            <a:r>
              <a:rPr lang="en-US" sz="2400" dirty="0">
                <a:cs typeface="Arial" charset="0"/>
                <a:sym typeface="Arial" charset="0"/>
              </a:rPr>
              <a:t>480 students take ENG 101 @ 3 credits @ $140/credit = $201,600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3276600"/>
            <a:ext cx="8382000" cy="596900"/>
            <a:chOff x="304800" y="3276600"/>
            <a:chExt cx="8382000" cy="596900"/>
          </a:xfrm>
        </p:grpSpPr>
        <p:sp>
          <p:nvSpPr>
            <p:cNvPr id="8" name="Rectangle 10"/>
            <p:cNvSpPr>
              <a:spLocks/>
            </p:cNvSpPr>
            <p:nvPr/>
          </p:nvSpPr>
          <p:spPr bwMode="auto">
            <a:xfrm>
              <a:off x="304800" y="3352800"/>
              <a:ext cx="8382000" cy="5207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/>
            <a:p>
              <a:pPr algn="r"/>
              <a:r>
                <a:rPr lang="en-US" sz="2400" dirty="0">
                  <a:cs typeface="Arial" charset="0"/>
                  <a:sym typeface="Arial" charset="0"/>
                </a:rPr>
                <a:t>total = $621,600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5638800" y="3276600"/>
              <a:ext cx="3048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10"/>
          <p:cNvSpPr>
            <a:spLocks/>
          </p:cNvSpPr>
          <p:nvPr/>
        </p:nvSpPr>
        <p:spPr bwMode="auto">
          <a:xfrm>
            <a:off x="457200" y="3886200"/>
            <a:ext cx="8382000" cy="5207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algn="r"/>
            <a:r>
              <a:rPr lang="en-US" sz="2400" dirty="0">
                <a:cs typeface="Arial" charset="0"/>
                <a:sym typeface="Arial" charset="0"/>
              </a:rPr>
              <a:t>Maryland funds @ 65% of tuition = .65 X $621,600 = $404,040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7200" y="4419600"/>
            <a:ext cx="8382000" cy="596900"/>
            <a:chOff x="304800" y="3276600"/>
            <a:chExt cx="8382000" cy="596900"/>
          </a:xfrm>
        </p:grpSpPr>
        <p:sp>
          <p:nvSpPr>
            <p:cNvPr id="11" name="Rectangle 10"/>
            <p:cNvSpPr>
              <a:spLocks/>
            </p:cNvSpPr>
            <p:nvPr/>
          </p:nvSpPr>
          <p:spPr bwMode="auto">
            <a:xfrm>
              <a:off x="304800" y="3352800"/>
              <a:ext cx="8382000" cy="5207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/>
            <a:p>
              <a:pPr algn="r"/>
              <a:r>
                <a:rPr lang="en-US" sz="2400" dirty="0">
                  <a:cs typeface="Arial" charset="0"/>
                  <a:sym typeface="Arial" charset="0"/>
                </a:rPr>
                <a:t>grand total revenue = $1,025,640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638800" y="3276600"/>
              <a:ext cx="3048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253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8" grpId="0"/>
      <p:bldP spid="7" grpId="0"/>
      <p:bldP spid="9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38" name="Rectangle 10"/>
          <p:cNvSpPr>
            <a:spLocks/>
          </p:cNvSpPr>
          <p:nvPr/>
        </p:nvSpPr>
        <p:spPr bwMode="auto">
          <a:xfrm>
            <a:off x="457200" y="2133600"/>
            <a:ext cx="8382000" cy="5207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algn="r"/>
            <a:r>
              <a:rPr lang="en-US" sz="2400" dirty="0">
                <a:cs typeface="Arial" charset="0"/>
                <a:sym typeface="Arial" charset="0"/>
              </a:rPr>
              <a:t>1000 students take </a:t>
            </a:r>
            <a:r>
              <a:rPr lang="en-US" sz="2400" dirty="0" err="1">
                <a:cs typeface="Arial" charset="0"/>
                <a:sym typeface="Arial" charset="0"/>
              </a:rPr>
              <a:t>Dev</a:t>
            </a:r>
            <a:r>
              <a:rPr lang="en-US" sz="2400" dirty="0">
                <a:cs typeface="Arial" charset="0"/>
                <a:sym typeface="Arial" charset="0"/>
              </a:rPr>
              <a:t> </a:t>
            </a:r>
            <a:r>
              <a:rPr lang="en-US" sz="2400" dirty="0" err="1">
                <a:cs typeface="Arial" charset="0"/>
                <a:sym typeface="Arial" charset="0"/>
              </a:rPr>
              <a:t>Eng</a:t>
            </a:r>
            <a:r>
              <a:rPr lang="en-US" sz="2400" dirty="0">
                <a:cs typeface="Arial" charset="0"/>
                <a:sym typeface="Arial" charset="0"/>
              </a:rPr>
              <a:t> @ 3 credits @ $140/credit = $420,000</a:t>
            </a:r>
          </a:p>
        </p:txBody>
      </p:sp>
      <p:sp>
        <p:nvSpPr>
          <p:cNvPr id="33804" name="Rectangle 11"/>
          <p:cNvSpPr>
            <a:spLocks/>
          </p:cNvSpPr>
          <p:nvPr/>
        </p:nvSpPr>
        <p:spPr bwMode="auto">
          <a:xfrm>
            <a:off x="0" y="228600"/>
            <a:ext cx="9169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400" dirty="0">
                <a:cs typeface="Arial" charset="0"/>
                <a:sym typeface="Arial" charset="0"/>
              </a:rPr>
              <a:t>ALP  Model</a:t>
            </a:r>
          </a:p>
          <a:p>
            <a:pPr algn="ctr"/>
            <a:r>
              <a:rPr lang="en-US" sz="2400" dirty="0">
                <a:cs typeface="Arial" charset="0"/>
                <a:sym typeface="Arial" charset="0"/>
              </a:rPr>
              <a:t>Revenue</a:t>
            </a:r>
          </a:p>
        </p:txBody>
      </p:sp>
      <p:sp>
        <p:nvSpPr>
          <p:cNvPr id="7" name="Rectangle 10"/>
          <p:cNvSpPr>
            <a:spLocks/>
          </p:cNvSpPr>
          <p:nvPr/>
        </p:nvSpPr>
        <p:spPr bwMode="auto">
          <a:xfrm>
            <a:off x="152400" y="2743200"/>
            <a:ext cx="8686800" cy="5207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algn="r"/>
            <a:r>
              <a:rPr lang="en-US" sz="2400" dirty="0">
                <a:cs typeface="Arial" charset="0"/>
                <a:sym typeface="Arial" charset="0"/>
              </a:rPr>
              <a:t>1000 students take ENG 101 @ 3 credits @ $140/credit = $420,000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3276600"/>
            <a:ext cx="8382000" cy="596900"/>
            <a:chOff x="304800" y="3276600"/>
            <a:chExt cx="8382000" cy="596900"/>
          </a:xfrm>
        </p:grpSpPr>
        <p:sp>
          <p:nvSpPr>
            <p:cNvPr id="8" name="Rectangle 10"/>
            <p:cNvSpPr>
              <a:spLocks/>
            </p:cNvSpPr>
            <p:nvPr/>
          </p:nvSpPr>
          <p:spPr bwMode="auto">
            <a:xfrm>
              <a:off x="304800" y="3352800"/>
              <a:ext cx="8382000" cy="5207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/>
            <a:p>
              <a:pPr algn="r"/>
              <a:r>
                <a:rPr lang="en-US" sz="2400" dirty="0">
                  <a:cs typeface="Arial" charset="0"/>
                  <a:sym typeface="Arial" charset="0"/>
                </a:rPr>
                <a:t>total = $840,000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5638800" y="3276600"/>
              <a:ext cx="3048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10"/>
          <p:cNvSpPr>
            <a:spLocks/>
          </p:cNvSpPr>
          <p:nvPr/>
        </p:nvSpPr>
        <p:spPr bwMode="auto">
          <a:xfrm>
            <a:off x="457200" y="3886200"/>
            <a:ext cx="8382000" cy="5207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algn="r"/>
            <a:r>
              <a:rPr lang="en-US" sz="2400" dirty="0">
                <a:cs typeface="Arial" charset="0"/>
                <a:sym typeface="Arial" charset="0"/>
              </a:rPr>
              <a:t>Maryland funds @ 65% of tuition = .65 X 840,000 = $546,000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7200" y="4419600"/>
            <a:ext cx="8382000" cy="596900"/>
            <a:chOff x="304800" y="3276600"/>
            <a:chExt cx="8382000" cy="596900"/>
          </a:xfrm>
        </p:grpSpPr>
        <p:sp>
          <p:nvSpPr>
            <p:cNvPr id="11" name="Rectangle 10"/>
            <p:cNvSpPr>
              <a:spLocks/>
            </p:cNvSpPr>
            <p:nvPr/>
          </p:nvSpPr>
          <p:spPr bwMode="auto">
            <a:xfrm>
              <a:off x="304800" y="3352800"/>
              <a:ext cx="8382000" cy="5207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/>
            <a:p>
              <a:pPr algn="r"/>
              <a:r>
                <a:rPr lang="en-US" sz="2400" dirty="0">
                  <a:cs typeface="Arial" charset="0"/>
                  <a:sym typeface="Arial" charset="0"/>
                </a:rPr>
                <a:t>grand total revenue = $1,386,000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638800" y="3276600"/>
              <a:ext cx="3048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235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8" grpId="0"/>
      <p:bldP spid="7" grpId="0"/>
      <p:bldP spid="9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9756" y="4419600"/>
            <a:ext cx="9144000" cy="533400"/>
          </a:xfrm>
          <a:prstGeom prst="rect">
            <a:avLst/>
          </a:prstGeom>
          <a:solidFill>
            <a:srgbClr val="8164B0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3733800"/>
            <a:ext cx="9144000" cy="533400"/>
          </a:xfrm>
          <a:prstGeom prst="rect">
            <a:avLst/>
          </a:prstGeom>
          <a:solidFill>
            <a:srgbClr val="8164B0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-25400" y="3048000"/>
            <a:ext cx="9144000" cy="533400"/>
          </a:xfrm>
          <a:prstGeom prst="rect">
            <a:avLst/>
          </a:prstGeom>
          <a:solidFill>
            <a:srgbClr val="8164B0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3604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04" name="Rectangle 11"/>
          <p:cNvSpPr>
            <a:spLocks/>
          </p:cNvSpPr>
          <p:nvPr/>
        </p:nvSpPr>
        <p:spPr bwMode="auto">
          <a:xfrm>
            <a:off x="-152400" y="0"/>
            <a:ext cx="916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400" dirty="0">
                <a:cs typeface="Arial" charset="0"/>
                <a:sym typeface="Arial" charset="0"/>
              </a:rPr>
              <a:t> </a:t>
            </a:r>
          </a:p>
          <a:p>
            <a:pPr algn="ctr"/>
            <a:r>
              <a:rPr lang="en-US" sz="2400" dirty="0">
                <a:cs typeface="Arial" charset="0"/>
                <a:sym typeface="Arial" charset="0"/>
              </a:rPr>
              <a:t>Cost/Revenue Analysis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343400" y="1447800"/>
            <a:ext cx="0" cy="510540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14478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Traditional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43400" y="14478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ALP</a:t>
            </a:r>
          </a:p>
        </p:txBody>
      </p:sp>
      <p:sp>
        <p:nvSpPr>
          <p:cNvPr id="16" name="Rectangle 12"/>
          <p:cNvSpPr>
            <a:spLocks/>
          </p:cNvSpPr>
          <p:nvPr/>
        </p:nvSpPr>
        <p:spPr bwMode="auto">
          <a:xfrm>
            <a:off x="533400" y="3787030"/>
            <a:ext cx="3429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2000" dirty="0">
                <a:cs typeface="Arial" charset="0"/>
                <a:sym typeface="Arial" charset="0"/>
              </a:rPr>
              <a:t>total cost = $220,000</a:t>
            </a:r>
          </a:p>
        </p:txBody>
      </p:sp>
      <p:sp>
        <p:nvSpPr>
          <p:cNvPr id="17" name="Rectangle 12"/>
          <p:cNvSpPr>
            <a:spLocks/>
          </p:cNvSpPr>
          <p:nvPr/>
        </p:nvSpPr>
        <p:spPr bwMode="auto">
          <a:xfrm>
            <a:off x="5105400" y="3787030"/>
            <a:ext cx="3429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2000" dirty="0">
                <a:cs typeface="Arial" charset="0"/>
                <a:sym typeface="Arial" charset="0"/>
              </a:rPr>
              <a:t>total cost = $450,000</a:t>
            </a:r>
          </a:p>
        </p:txBody>
      </p:sp>
      <p:sp>
        <p:nvSpPr>
          <p:cNvPr id="18" name="Rectangle 12"/>
          <p:cNvSpPr>
            <a:spLocks/>
          </p:cNvSpPr>
          <p:nvPr/>
        </p:nvSpPr>
        <p:spPr bwMode="auto">
          <a:xfrm>
            <a:off x="533400" y="2133600"/>
            <a:ext cx="3429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2000" dirty="0">
                <a:cs typeface="Arial" charset="0"/>
                <a:sym typeface="Arial" charset="0"/>
              </a:rPr>
              <a:t>revenue from tuition = $621,600</a:t>
            </a:r>
          </a:p>
        </p:txBody>
      </p:sp>
      <p:sp>
        <p:nvSpPr>
          <p:cNvPr id="20" name="Rectangle 12"/>
          <p:cNvSpPr>
            <a:spLocks/>
          </p:cNvSpPr>
          <p:nvPr/>
        </p:nvSpPr>
        <p:spPr bwMode="auto">
          <a:xfrm>
            <a:off x="5105400" y="2133600"/>
            <a:ext cx="3429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2000" dirty="0">
                <a:cs typeface="Arial" charset="0"/>
                <a:sym typeface="Arial" charset="0"/>
              </a:rPr>
              <a:t>revenue from tuition = $840,000</a:t>
            </a: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33400" y="2613769"/>
            <a:ext cx="3429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2000" dirty="0">
                <a:cs typeface="Arial" charset="0"/>
                <a:sym typeface="Arial" charset="0"/>
              </a:rPr>
              <a:t>revenue from state = $404,040</a:t>
            </a:r>
          </a:p>
        </p:txBody>
      </p:sp>
      <p:sp>
        <p:nvSpPr>
          <p:cNvPr id="22" name="Rectangle 12"/>
          <p:cNvSpPr>
            <a:spLocks/>
          </p:cNvSpPr>
          <p:nvPr/>
        </p:nvSpPr>
        <p:spPr bwMode="auto">
          <a:xfrm>
            <a:off x="5105400" y="2613769"/>
            <a:ext cx="3429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2000" dirty="0">
                <a:cs typeface="Arial" charset="0"/>
                <a:sym typeface="Arial" charset="0"/>
              </a:rPr>
              <a:t>revenue from state = $546,000</a:t>
            </a:r>
          </a:p>
        </p:txBody>
      </p:sp>
      <p:sp>
        <p:nvSpPr>
          <p:cNvPr id="24" name="Rectangle 23"/>
          <p:cNvSpPr>
            <a:spLocks/>
          </p:cNvSpPr>
          <p:nvPr/>
        </p:nvSpPr>
        <p:spPr bwMode="auto">
          <a:xfrm>
            <a:off x="-914400" y="3093938"/>
            <a:ext cx="4876800" cy="5207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algn="r"/>
            <a:r>
              <a:rPr lang="en-US" sz="2000" dirty="0">
                <a:cs typeface="Arial" charset="0"/>
                <a:sym typeface="Arial" charset="0"/>
              </a:rPr>
              <a:t>total revenue = $1,025,640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189018" y="3055838"/>
            <a:ext cx="177338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12"/>
          <p:cNvSpPr>
            <a:spLocks/>
          </p:cNvSpPr>
          <p:nvPr/>
        </p:nvSpPr>
        <p:spPr bwMode="auto">
          <a:xfrm>
            <a:off x="533400" y="4572000"/>
            <a:ext cx="3429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2000" dirty="0">
                <a:cs typeface="Arial" charset="0"/>
                <a:sym typeface="Arial" charset="0"/>
              </a:rPr>
              <a:t>difference = +$805,640</a:t>
            </a:r>
          </a:p>
        </p:txBody>
      </p:sp>
      <p:sp>
        <p:nvSpPr>
          <p:cNvPr id="28" name="Rectangle 27"/>
          <p:cNvSpPr>
            <a:spLocks/>
          </p:cNvSpPr>
          <p:nvPr/>
        </p:nvSpPr>
        <p:spPr bwMode="auto">
          <a:xfrm>
            <a:off x="3657600" y="3117176"/>
            <a:ext cx="4876800" cy="5207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algn="r"/>
            <a:r>
              <a:rPr lang="en-US" sz="2000" dirty="0">
                <a:cs typeface="Arial" charset="0"/>
                <a:sym typeface="Arial" charset="0"/>
              </a:rPr>
              <a:t>total revenue = $1,386,000</a:t>
            </a:r>
          </a:p>
        </p:txBody>
      </p:sp>
      <p:sp>
        <p:nvSpPr>
          <p:cNvPr id="30" name="Rectangle 12"/>
          <p:cNvSpPr>
            <a:spLocks/>
          </p:cNvSpPr>
          <p:nvPr/>
        </p:nvSpPr>
        <p:spPr bwMode="auto">
          <a:xfrm>
            <a:off x="5105400" y="4572000"/>
            <a:ext cx="3429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2000" dirty="0">
                <a:cs typeface="Arial" charset="0"/>
                <a:sym typeface="Arial" charset="0"/>
              </a:rPr>
              <a:t>difference = +$936,000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718455" y="3055838"/>
            <a:ext cx="177338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0" y="5354809"/>
            <a:ext cx="9144000" cy="533400"/>
            <a:chOff x="0" y="5354809"/>
            <a:chExt cx="9144000" cy="533400"/>
          </a:xfrm>
        </p:grpSpPr>
        <p:sp>
          <p:nvSpPr>
            <p:cNvPr id="27" name="Rectangle 26"/>
            <p:cNvSpPr/>
            <p:nvPr/>
          </p:nvSpPr>
          <p:spPr>
            <a:xfrm>
              <a:off x="0" y="5354809"/>
              <a:ext cx="9144000" cy="533400"/>
            </a:xfrm>
            <a:prstGeom prst="rect">
              <a:avLst/>
            </a:prstGeom>
            <a:solidFill>
              <a:srgbClr val="8164B0">
                <a:alpha val="4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2"/>
            <p:cNvSpPr>
              <a:spLocks/>
            </p:cNvSpPr>
            <p:nvPr/>
          </p:nvSpPr>
          <p:spPr bwMode="auto">
            <a:xfrm>
              <a:off x="19756" y="5445322"/>
              <a:ext cx="89972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US" sz="2000" dirty="0">
                  <a:cs typeface="Arial" charset="0"/>
                  <a:sym typeface="Arial" charset="0"/>
                </a:rPr>
                <a:t>Effect on budget: ALP brings in $130,360 more than </a:t>
              </a:r>
              <a:r>
                <a:rPr lang="en-US" sz="2000">
                  <a:cs typeface="Arial" charset="0"/>
                  <a:sym typeface="Arial" charset="0"/>
                </a:rPr>
                <a:t>traditional developmental writing.</a:t>
              </a:r>
              <a:endParaRPr lang="en-US" sz="2000" dirty="0">
                <a:cs typeface="Arial" charset="0"/>
                <a:sym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772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2" grpId="0" animBg="1"/>
      <p:bldP spid="2" grpId="1" animBg="1"/>
      <p:bldP spid="2" grpId="2" animBg="1"/>
      <p:bldP spid="33" grpId="0" animBg="1"/>
      <p:bldP spid="33" grpId="1" animBg="1"/>
      <p:bldP spid="33" grpId="2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7391400" cy="509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is the problem?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is ALP?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results has ALP produced?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 What are other co-</a:t>
            </a:r>
            <a:r>
              <a:rPr lang="en-US" sz="3200" dirty="0" err="1">
                <a:cs typeface="Arial" charset="0"/>
                <a:sym typeface="Arial" charset="0"/>
              </a:rPr>
              <a:t>req</a:t>
            </a:r>
            <a:r>
              <a:rPr lang="en-US" sz="3200" dirty="0">
                <a:cs typeface="Arial" charset="0"/>
                <a:sym typeface="Arial" charset="0"/>
              </a:rPr>
              <a:t> options?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about the cost?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about scaling up?</a:t>
            </a:r>
          </a:p>
          <a:p>
            <a:pPr marL="914400" lvl="1" indent="-457200">
              <a:lnSpc>
                <a:spcPct val="80000"/>
              </a:lnSpc>
              <a:spcAft>
                <a:spcPts val="2400"/>
              </a:spcAft>
              <a:buSzPct val="66000"/>
              <a:buBlip>
                <a:blip r:embed="rId3"/>
              </a:buBlip>
            </a:pPr>
            <a:r>
              <a:rPr lang="en-US" sz="3200" dirty="0">
                <a:cs typeface="Arial" charset="0"/>
                <a:sym typeface="Arial" charset="0"/>
              </a:rPr>
              <a:t>What to do about pedagogy and faculty development</a:t>
            </a: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1943100" y="4191000"/>
            <a:ext cx="4076700" cy="533400"/>
          </a:xfrm>
          <a:prstGeom prst="rect">
            <a:avLst/>
          </a:prstGeom>
          <a:solidFill>
            <a:srgbClr val="615CB0">
              <a:alpha val="49803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/>
          <p:cNvSpPr txBox="1"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  <a:sym typeface="Arial" charset="0"/>
              </a:rPr>
              <a:t>Overview of Presentation</a:t>
            </a:r>
            <a:endParaRPr lang="en-US" sz="3200" dirty="0"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2222 L -0.00139 0.11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45685</TotalTime>
  <Words>5672</Words>
  <Application>Microsoft Macintosh PowerPoint</Application>
  <PresentationFormat>On-screen Show (4:3)</PresentationFormat>
  <Paragraphs>1960</Paragraphs>
  <Slides>115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27" baseType="lpstr">
      <vt:lpstr>ＭＳ Ｐゴシック</vt:lpstr>
      <vt:lpstr>ヒラギノ角ゴ ProN W3</vt:lpstr>
      <vt:lpstr>ヒラギノ角ゴ ProN W6</vt:lpstr>
      <vt:lpstr>Arial</vt:lpstr>
      <vt:lpstr>Arial Bold</vt:lpstr>
      <vt:lpstr>Avenir Book</vt:lpstr>
      <vt:lpstr>Calibri</vt:lpstr>
      <vt:lpstr>Gill Sans</vt:lpstr>
      <vt:lpstr>Lucida Grande</vt:lpstr>
      <vt:lpstr>Monotype Sorts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Peter Adams</cp:lastModifiedBy>
  <cp:revision>391</cp:revision>
  <cp:lastPrinted>2014-10-15T21:42:34Z</cp:lastPrinted>
  <dcterms:created xsi:type="dcterms:W3CDTF">2012-10-28T13:12:27Z</dcterms:created>
  <dcterms:modified xsi:type="dcterms:W3CDTF">2019-06-05T19:00:23Z</dcterms:modified>
</cp:coreProperties>
</file>