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15" r:id="rId3"/>
    <p:sldId id="318" r:id="rId4"/>
    <p:sldId id="321" r:id="rId5"/>
    <p:sldId id="344" r:id="rId6"/>
    <p:sldId id="333" r:id="rId7"/>
    <p:sldId id="338" r:id="rId8"/>
    <p:sldId id="349" r:id="rId9"/>
    <p:sldId id="348" r:id="rId10"/>
    <p:sldId id="346" r:id="rId11"/>
    <p:sldId id="360" r:id="rId12"/>
    <p:sldId id="352" r:id="rId13"/>
    <p:sldId id="359" r:id="rId14"/>
    <p:sldId id="351" r:id="rId15"/>
    <p:sldId id="358" r:id="rId16"/>
    <p:sldId id="350" r:id="rId17"/>
    <p:sldId id="357" r:id="rId18"/>
    <p:sldId id="336" r:id="rId19"/>
    <p:sldId id="33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62" autoAdjust="0"/>
    <p:restoredTop sz="94705" autoAdjust="0"/>
  </p:normalViewPr>
  <p:slideViewPr>
    <p:cSldViewPr>
      <p:cViewPr>
        <p:scale>
          <a:sx n="75" d="100"/>
          <a:sy n="75" d="100"/>
        </p:scale>
        <p:origin x="-9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CF859EA-606D-4E12-A5DC-DC7DBDCFD33F}" type="datetimeFigureOut">
              <a:rPr lang="en-US"/>
              <a:pPr/>
              <a:t>7/8/2015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9F3A98D-B2BF-4E45-8D03-C127977A7B7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9DEAA43-6B20-4421-B634-BB355B9DB8FA}" type="datetimeFigureOut">
              <a:rPr lang="en-US"/>
              <a:pPr/>
              <a:t>7/8/2015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8EE3770-575B-4092-A867-669586FB1A5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EF0D60C5-9B1C-4A2E-9E70-EFB3C83A857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fld id="{8BC59774-3E71-4D22-9B09-EBC2C1350A93}" type="slidenum">
              <a:rPr lang="en-US"/>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EE3770-575B-4092-A867-669586FB1A5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6BBCF5-B247-4F18-A68A-C2F78823D7EA}" type="datetimeFigureOut">
              <a:rPr lang="en-US"/>
              <a:pPr/>
              <a:t>7/8/2015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564A1A-6C5B-40D3-BF76-047388ACA36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39C0D2A-277A-4506-9799-56D8A4193A7D}" type="datetimeFigureOut">
              <a:rPr lang="en-US"/>
              <a:pPr/>
              <a:t>7/8/2015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594FF0-AF6D-4E6B-8774-3466F64175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A5886F-3E96-45F3-A906-62112BB6600F}" type="datetimeFigureOut">
              <a:rPr lang="en-US"/>
              <a:pPr/>
              <a:t>7/8/2015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21B88-A0EA-4D2F-B5EC-DA4D213FAD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07C61C6-FD10-40A4-906D-0F81D759012F}" type="datetimeFigureOut">
              <a:rPr lang="en-US"/>
              <a:pPr/>
              <a:t>7/8/2015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4A91CD-8FE5-4DCD-AB39-D7F03C1A21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9EFC976-E839-4456-83D1-EA222A3F67FA}" type="datetimeFigureOut">
              <a:rPr lang="en-US"/>
              <a:pPr/>
              <a:t>7/8/2015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9B5DFF-F230-4EE1-BADF-5ED12A2863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58C0D17-0BDE-44C5-AFA6-CC988538D963}" type="datetimeFigureOut">
              <a:rPr lang="en-US"/>
              <a:pPr/>
              <a:t>7/8/2015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2E23205-8DFA-489E-8BFE-9A951516027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BA56257-0399-4F44-B8CC-92958167F8D5}" type="datetimeFigureOut">
              <a:rPr lang="en-US"/>
              <a:pPr/>
              <a:t>7/8/2015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A421E5DF-4A41-422B-ACBA-DF34579F31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D0703C6-6381-4D17-8A9E-D27C99BEBB9A}" type="datetimeFigureOut">
              <a:rPr lang="en-US"/>
              <a:pPr/>
              <a:t>7/8/2015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F44B05D-2218-49BA-8026-D79D8FC227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254821A-4C3E-406E-9C51-FEE83A560ABB}" type="datetimeFigureOut">
              <a:rPr lang="en-US"/>
              <a:pPr/>
              <a:t>7/8/2015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E0B53CD-B583-4A9B-B540-21BF4DF073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4BA971C-5CA4-4577-9B47-A8650B8F8C3F}" type="datetimeFigureOut">
              <a:rPr lang="en-US"/>
              <a:pPr/>
              <a:t>7/8/2015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E1869E4-F796-4F6B-A4B0-9448F6DCE0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D205D0-AA3A-41A3-AA65-1E778E579671}" type="datetimeFigureOut">
              <a:rPr lang="en-US"/>
              <a:pPr/>
              <a:t>7/8/2015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F0D89A8-8D16-415D-846B-1B9DF2C5DD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DBC9EE3A-69E5-4507-B26D-0434E7DFA3BC}" type="datetimeFigureOut">
              <a:rPr lang="en-US"/>
              <a:pPr/>
              <a:t>7/8/2015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53438ED7-EE12-470B-A6D6-7323E9D01B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pN34FNbOKX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ed.com/talks/william_kamkwamba_how_i_harnessed_the_wind?language=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ed.com/talks/majora_carter_s_tale_of_urban_renew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hewett@ccbcmd.edu" TargetMode="External"/><Relationship Id="rId2" Type="http://schemas.openxmlformats.org/officeDocument/2006/relationships/hyperlink" Target="mailto:agarrido@ccbcmd.edu" TargetMode="External"/><Relationship Id="rId1" Type="http://schemas.openxmlformats.org/officeDocument/2006/relationships/slideLayout" Target="../slideLayouts/slideLayout2.xml"/><Relationship Id="rId4" Type="http://schemas.openxmlformats.org/officeDocument/2006/relationships/hyperlink" Target="mailto:dtrevathan@ccbcmd.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javascript:voi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09800"/>
            <a:ext cx="7924800" cy="4038600"/>
          </a:xfrm>
        </p:spPr>
        <p:txBody>
          <a:bodyPr>
            <a:normAutofit/>
          </a:bodyPr>
          <a:lstStyle/>
          <a:p>
            <a:pPr eaLnBrk="1" hangingPunct="1">
              <a:lnSpc>
                <a:spcPct val="90000"/>
              </a:lnSpc>
            </a:pPr>
            <a:r>
              <a:rPr lang="en-US" sz="4000" dirty="0" smtClean="0">
                <a:solidFill>
                  <a:schemeClr val="tx1"/>
                </a:solidFill>
                <a:effectLst>
                  <a:outerShdw blurRad="38100" dist="38100" dir="2700000" algn="tl">
                    <a:srgbClr val="000000">
                      <a:alpha val="43137"/>
                    </a:srgbClr>
                  </a:outerShdw>
                </a:effectLst>
                <a:cs typeface="Arial" charset="0"/>
              </a:rPr>
              <a:t>Alex </a:t>
            </a:r>
            <a:r>
              <a:rPr lang="en-US" sz="4000" dirty="0" err="1" smtClean="0">
                <a:solidFill>
                  <a:schemeClr val="tx1"/>
                </a:solidFill>
                <a:effectLst>
                  <a:outerShdw blurRad="38100" dist="38100" dir="2700000" algn="tl">
                    <a:srgbClr val="000000">
                      <a:alpha val="43137"/>
                    </a:srgbClr>
                  </a:outerShdw>
                </a:effectLst>
                <a:cs typeface="Arial" charset="0"/>
              </a:rPr>
              <a:t>Garrido</a:t>
            </a:r>
            <a:r>
              <a:rPr lang="en-US" sz="4000" dirty="0" smtClean="0">
                <a:solidFill>
                  <a:schemeClr val="tx1"/>
                </a:solidFill>
                <a:effectLst>
                  <a:outerShdw blurRad="38100" dist="38100" dir="2700000" algn="tl">
                    <a:srgbClr val="000000">
                      <a:alpha val="43137"/>
                    </a:srgbClr>
                  </a:outerShdw>
                </a:effectLst>
                <a:cs typeface="Arial" charset="0"/>
              </a:rPr>
              <a:t>, ESOL faculty, CCBC  </a:t>
            </a:r>
          </a:p>
          <a:p>
            <a:pPr eaLnBrk="1" hangingPunct="1">
              <a:lnSpc>
                <a:spcPct val="90000"/>
              </a:lnSpc>
            </a:pPr>
            <a:r>
              <a:rPr lang="en-US" sz="4000" dirty="0" smtClean="0">
                <a:solidFill>
                  <a:schemeClr val="tx1"/>
                </a:solidFill>
                <a:effectLst>
                  <a:outerShdw blurRad="38100" dist="38100" dir="2700000" algn="tl">
                    <a:srgbClr val="000000">
                      <a:alpha val="43137"/>
                    </a:srgbClr>
                  </a:outerShdw>
                </a:effectLst>
                <a:cs typeface="Arial" charset="0"/>
              </a:rPr>
              <a:t>David Hewitt, English faculty, CCBC</a:t>
            </a:r>
          </a:p>
          <a:p>
            <a:pPr eaLnBrk="1" hangingPunct="1">
              <a:lnSpc>
                <a:spcPct val="90000"/>
              </a:lnSpc>
            </a:pPr>
            <a:endParaRPr lang="en-US" sz="900" b="1" dirty="0" smtClean="0">
              <a:solidFill>
                <a:schemeClr val="tx1"/>
              </a:solidFill>
              <a:effectLst>
                <a:outerShdw blurRad="38100" dist="38100" dir="2700000" algn="tl">
                  <a:srgbClr val="000000">
                    <a:alpha val="43137"/>
                  </a:srgbClr>
                </a:outerShdw>
              </a:effectLst>
              <a:cs typeface="Arial" charset="0"/>
            </a:endParaRPr>
          </a:p>
          <a:p>
            <a:pPr eaLnBrk="1" hangingPunct="1">
              <a:lnSpc>
                <a:spcPct val="90000"/>
              </a:lnSpc>
            </a:pPr>
            <a:r>
              <a:rPr lang="en-US" sz="4000" b="1" dirty="0" smtClean="0">
                <a:solidFill>
                  <a:srgbClr val="0070C0"/>
                </a:solidFill>
                <a:effectLst>
                  <a:outerShdw blurRad="38100" dist="38100" dir="2700000" algn="tl">
                    <a:srgbClr val="000000">
                      <a:alpha val="43137"/>
                    </a:srgbClr>
                  </a:outerShdw>
                </a:effectLst>
                <a:cs typeface="Arial" charset="0"/>
              </a:rPr>
              <a:t>2015 Conference on Acceleration </a:t>
            </a:r>
          </a:p>
          <a:p>
            <a:pPr eaLnBrk="1" hangingPunct="1">
              <a:lnSpc>
                <a:spcPct val="90000"/>
              </a:lnSpc>
            </a:pPr>
            <a:r>
              <a:rPr lang="en-US" sz="4000" b="1" dirty="0" smtClean="0">
                <a:solidFill>
                  <a:srgbClr val="0070C0"/>
                </a:solidFill>
                <a:effectLst>
                  <a:outerShdw blurRad="38100" dist="38100" dir="2700000" algn="tl">
                    <a:srgbClr val="000000">
                      <a:alpha val="43137"/>
                    </a:srgbClr>
                  </a:outerShdw>
                </a:effectLst>
                <a:cs typeface="Arial" charset="0"/>
              </a:rPr>
              <a:t>in Developmental Education</a:t>
            </a:r>
          </a:p>
          <a:p>
            <a:pPr eaLnBrk="1" hangingPunct="1">
              <a:lnSpc>
                <a:spcPct val="90000"/>
              </a:lnSpc>
            </a:pPr>
            <a:endParaRPr lang="en-US" sz="2100" b="1" dirty="0" smtClean="0">
              <a:solidFill>
                <a:schemeClr val="tx1"/>
              </a:solidFill>
              <a:effectLst>
                <a:outerShdw blurRad="38100" dist="38100" dir="2700000" algn="tl">
                  <a:srgbClr val="000000">
                    <a:alpha val="43137"/>
                  </a:srgbClr>
                </a:outerShdw>
              </a:effectLst>
              <a:latin typeface="Arial" charset="0"/>
              <a:cs typeface="Arial" charset="0"/>
            </a:endParaRPr>
          </a:p>
          <a:p>
            <a:pPr eaLnBrk="1" hangingPunct="1">
              <a:lnSpc>
                <a:spcPct val="90000"/>
              </a:lnSpc>
            </a:pPr>
            <a:r>
              <a:rPr lang="en-US" sz="2100" b="1" dirty="0" smtClean="0">
                <a:solidFill>
                  <a:schemeClr val="tx1"/>
                </a:solidFill>
                <a:effectLst>
                  <a:outerShdw blurRad="38100" dist="38100" dir="2700000" algn="tl">
                    <a:srgbClr val="000000">
                      <a:alpha val="43137"/>
                    </a:srgbClr>
                  </a:outerShdw>
                </a:effectLst>
                <a:latin typeface="Arial" charset="0"/>
                <a:cs typeface="Arial" charset="0"/>
              </a:rPr>
              <a:t>June 26, 2015 </a:t>
            </a:r>
          </a:p>
          <a:p>
            <a:pPr eaLnBrk="1" hangingPunct="1">
              <a:lnSpc>
                <a:spcPct val="90000"/>
              </a:lnSpc>
            </a:pPr>
            <a:endParaRPr lang="en-US" sz="4200" b="1" dirty="0" smtClean="0">
              <a:solidFill>
                <a:schemeClr val="tx1"/>
              </a:solidFill>
              <a:latin typeface="Times New Roman" pitchFamily="18" charset="0"/>
              <a:cs typeface="Times New Roman" pitchFamily="18" charset="0"/>
            </a:endParaRPr>
          </a:p>
        </p:txBody>
      </p:sp>
      <p:sp>
        <p:nvSpPr>
          <p:cNvPr id="4" name="Rectangle 3"/>
          <p:cNvSpPr/>
          <p:nvPr/>
        </p:nvSpPr>
        <p:spPr>
          <a:xfrm>
            <a:off x="459676" y="442317"/>
            <a:ext cx="8227124" cy="153888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cap="none" spc="0" dirty="0" smtClean="0">
                <a:ln w="11430"/>
                <a:solidFill>
                  <a:srgbClr val="C00000"/>
                </a:solidFill>
                <a:effectLst>
                  <a:outerShdw blurRad="50800" dist="39000" dir="5460000" algn="tl">
                    <a:srgbClr val="000000">
                      <a:alpha val="38000"/>
                    </a:srgbClr>
                  </a:outerShdw>
                </a:effectLst>
              </a:rPr>
              <a:t>A World of Difference:</a:t>
            </a:r>
          </a:p>
          <a:p>
            <a:pPr algn="ctr"/>
            <a:r>
              <a:rPr lang="en-US" sz="4000" b="1" i="1" dirty="0" smtClean="0">
                <a:ln w="11430"/>
                <a:solidFill>
                  <a:srgbClr val="C00000"/>
                </a:solidFill>
                <a:effectLst>
                  <a:outerShdw blurRad="50800" dist="39000" dir="5460000" algn="tl">
                    <a:srgbClr val="000000">
                      <a:alpha val="38000"/>
                    </a:srgbClr>
                  </a:outerShdw>
                </a:effectLst>
              </a:rPr>
              <a:t>Practical </a:t>
            </a:r>
            <a:r>
              <a:rPr lang="en-US" sz="4000" b="1" i="1" cap="none" spc="0" dirty="0" smtClean="0">
                <a:ln w="11430"/>
                <a:solidFill>
                  <a:srgbClr val="C00000"/>
                </a:solidFill>
                <a:effectLst>
                  <a:outerShdw blurRad="50800" dist="39000" dir="5460000" algn="tl">
                    <a:srgbClr val="000000">
                      <a:alpha val="38000"/>
                    </a:srgbClr>
                  </a:outerShdw>
                </a:effectLst>
              </a:rPr>
              <a:t>Pedagogy in ALP-ESOL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lstStyle/>
          <a:p>
            <a:pPr algn="l"/>
            <a:r>
              <a:rPr lang="en-US" sz="7200" dirty="0" smtClean="0">
                <a:solidFill>
                  <a:srgbClr val="C00000"/>
                </a:solidFill>
                <a:effectLst>
                  <a:outerShdw blurRad="38100" dist="38100" dir="2700000" algn="tl">
                    <a:srgbClr val="000000">
                      <a:alpha val="43137"/>
                    </a:srgbClr>
                  </a:outerShdw>
                </a:effectLst>
              </a:rPr>
              <a:t>Assignments</a:t>
            </a:r>
            <a:r>
              <a:rPr lang="en-US" sz="7200" i="1" dirty="0" smtClean="0">
                <a:solidFill>
                  <a:srgbClr val="FF0000"/>
                </a:solidFill>
                <a:effectLst>
                  <a:outerShdw blurRad="38100" dist="38100" dir="2700000" algn="tl">
                    <a:srgbClr val="000000">
                      <a:alpha val="43137"/>
                    </a:srgbClr>
                  </a:outerShdw>
                </a:effectLst>
              </a:rPr>
              <a:t/>
            </a:r>
            <a:br>
              <a:rPr lang="en-US" sz="7200" i="1" dirty="0" smtClean="0">
                <a:solidFill>
                  <a:srgbClr val="FF000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(How our world creates us)</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Mutual interviewing: ESOL/standard 101 students </a:t>
            </a:r>
            <a:endParaRPr lang="en-US"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pPr>
              <a:buNone/>
            </a:pPr>
            <a:r>
              <a:rPr lang="en-US" u="sng" dirty="0" smtClean="0"/>
              <a:t>Assignment</a:t>
            </a:r>
            <a:r>
              <a:rPr lang="en-US" dirty="0" smtClean="0"/>
              <a:t>:  Interview a partner from this class about a single experience that influenced how that person sees the world, or his or her values. Write an essay about that experience, and in what way it changed your partner. This essay must include a </a:t>
            </a:r>
            <a:r>
              <a:rPr lang="en-US" b="1" dirty="0" smtClean="0"/>
              <a:t>thesis statement</a:t>
            </a:r>
            <a:r>
              <a:rPr lang="en-US" dirty="0" smtClean="0"/>
              <a:t> at the end of the first paragraph, stating how your partner was changed; the </a:t>
            </a:r>
            <a:r>
              <a:rPr lang="en-US" b="1" dirty="0" smtClean="0"/>
              <a:t>body</a:t>
            </a:r>
            <a:r>
              <a:rPr lang="en-US" dirty="0" smtClean="0"/>
              <a:t> of the essay should present what happened – the experience – with vivid details to engage the reader.</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pPr algn="l"/>
            <a:r>
              <a:rPr lang="en-US" sz="7200" dirty="0" smtClean="0">
                <a:solidFill>
                  <a:srgbClr val="FF0000"/>
                </a:solidFill>
              </a:rPr>
              <a:t/>
            </a:r>
            <a:br>
              <a:rPr lang="en-US" sz="7200" dirty="0" smtClean="0">
                <a:solidFill>
                  <a:srgbClr val="FF0000"/>
                </a:solidFill>
              </a:rPr>
            </a:br>
            <a:r>
              <a:rPr lang="en-US" sz="7200" dirty="0" smtClean="0">
                <a:solidFill>
                  <a:srgbClr val="C00000"/>
                </a:solidFill>
                <a:effectLst>
                  <a:outerShdw blurRad="38100" dist="38100" dir="2700000" algn="tl">
                    <a:srgbClr val="000000">
                      <a:alpha val="43137"/>
                    </a:srgbClr>
                  </a:outerShdw>
                </a:effectLst>
              </a:rPr>
              <a:t>Assignments</a:t>
            </a:r>
            <a:r>
              <a:rPr lang="en-US" sz="7200" i="1" dirty="0" smtClean="0">
                <a:solidFill>
                  <a:srgbClr val="FF0000"/>
                </a:solidFill>
                <a:effectLst>
                  <a:outerShdw blurRad="38100" dist="38100" dir="2700000" algn="tl">
                    <a:srgbClr val="000000">
                      <a:alpha val="43137"/>
                    </a:srgbClr>
                  </a:outerShdw>
                </a:effectLst>
              </a:rPr>
              <a:t/>
            </a:r>
            <a:br>
              <a:rPr lang="en-US" sz="7200" i="1" dirty="0" smtClean="0">
                <a:solidFill>
                  <a:srgbClr val="FF000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(How we create ourselves)</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Eduardo </a:t>
            </a:r>
            <a:r>
              <a:rPr lang="en-US" dirty="0" err="1" smtClean="0">
                <a:solidFill>
                  <a:srgbClr val="7030A0"/>
                </a:solidFill>
                <a:effectLst>
                  <a:outerShdw blurRad="38100" dist="38100" dir="2700000" algn="tl">
                    <a:srgbClr val="000000">
                      <a:alpha val="43137"/>
                    </a:srgbClr>
                  </a:outerShdw>
                </a:effectLst>
              </a:rPr>
              <a:t>Briceño</a:t>
            </a:r>
            <a:r>
              <a:rPr lang="en-US" dirty="0" smtClean="0">
                <a:solidFill>
                  <a:srgbClr val="7030A0"/>
                </a:solidFill>
              </a:rPr>
              <a:t>:</a:t>
            </a:r>
            <a:br>
              <a:rPr lang="en-US" dirty="0" smtClean="0">
                <a:solidFill>
                  <a:srgbClr val="7030A0"/>
                </a:solidFill>
              </a:rPr>
            </a:br>
            <a:r>
              <a:rPr lang="en-US" dirty="0" smtClean="0">
                <a:solidFill>
                  <a:srgbClr val="7030A0"/>
                </a:solidFill>
                <a:effectLst>
                  <a:outerShdw blurRad="38100" dist="38100" dir="2700000" algn="tl">
                    <a:srgbClr val="000000">
                      <a:alpha val="43137"/>
                    </a:srgbClr>
                  </a:outerShdw>
                </a:effectLst>
                <a:hlinkClick r:id="rId2"/>
              </a:rPr>
              <a:t>“The Power of Belief -- Mindset and Success”</a:t>
            </a:r>
            <a:endParaRPr lang="en-US"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u="sng" dirty="0" smtClean="0"/>
              <a:t>Assignment</a:t>
            </a:r>
            <a:r>
              <a:rPr lang="en-US" dirty="0" smtClean="0"/>
              <a:t>:  What are the commonalities between Will Smith’s life story and the points made by </a:t>
            </a:r>
            <a:r>
              <a:rPr lang="en-US" dirty="0" err="1" smtClean="0"/>
              <a:t>Briceño</a:t>
            </a:r>
            <a:r>
              <a:rPr lang="en-US" dirty="0" smtClean="0"/>
              <a:t> in his video?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pPr algn="l"/>
            <a:r>
              <a:rPr lang="en-US" sz="7200" dirty="0" smtClean="0">
                <a:solidFill>
                  <a:srgbClr val="C00000"/>
                </a:solidFill>
                <a:effectLst>
                  <a:outerShdw blurRad="38100" dist="38100" dir="2700000" algn="tl">
                    <a:srgbClr val="000000">
                      <a:alpha val="43137"/>
                    </a:srgbClr>
                  </a:outerShdw>
                </a:effectLst>
              </a:rPr>
              <a:t>Assignments</a:t>
            </a:r>
            <a:r>
              <a:rPr lang="en-US" sz="7200" dirty="0" smtClean="0">
                <a:solidFill>
                  <a:srgbClr val="FF0000"/>
                </a:solidFill>
                <a:effectLst>
                  <a:outerShdw blurRad="38100" dist="38100" dir="2700000" algn="tl">
                    <a:srgbClr val="000000">
                      <a:alpha val="43137"/>
                    </a:srgbClr>
                  </a:outerShdw>
                </a:effectLst>
              </a:rPr>
              <a:t/>
            </a:r>
            <a:br>
              <a:rPr lang="en-US" sz="7200" dirty="0" smtClean="0">
                <a:solidFill>
                  <a:srgbClr val="FF000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(Bridge between how we create ourselves/how we create our world)</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William </a:t>
            </a:r>
            <a:r>
              <a:rPr lang="en-US" dirty="0" err="1" smtClean="0">
                <a:solidFill>
                  <a:srgbClr val="7030A0"/>
                </a:solidFill>
                <a:effectLst>
                  <a:outerShdw blurRad="38100" dist="38100" dir="2700000" algn="tl">
                    <a:srgbClr val="000000">
                      <a:alpha val="43137"/>
                    </a:srgbClr>
                  </a:outerShdw>
                </a:effectLst>
              </a:rPr>
              <a:t>Kamkwamba</a:t>
            </a:r>
            <a:r>
              <a:rPr lang="en-US" dirty="0" smtClean="0">
                <a:solidFill>
                  <a:srgbClr val="7030A0"/>
                </a:solidFill>
                <a:effectLst>
                  <a:outerShdw blurRad="38100" dist="38100" dir="2700000" algn="tl">
                    <a:srgbClr val="000000">
                      <a:alpha val="43137"/>
                    </a:srgbClr>
                  </a:outerShdw>
                </a:effectLst>
              </a:rPr>
              <a:t>:</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hlinkClick r:id="rId3"/>
              </a:rPr>
              <a:t>“How I Harnessed the Wind”</a:t>
            </a:r>
            <a:endParaRPr lang="en-US"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u="sng" dirty="0" smtClean="0"/>
              <a:t>Assignment</a:t>
            </a:r>
            <a:r>
              <a:rPr lang="en-US" dirty="0" smtClean="0"/>
              <a:t>:  What were the three most important factors toward William </a:t>
            </a:r>
            <a:r>
              <a:rPr lang="en-US" dirty="0" err="1" smtClean="0"/>
              <a:t>Kamkwamba’s</a:t>
            </a:r>
            <a:r>
              <a:rPr lang="en-US" dirty="0" smtClean="0"/>
              <a:t> success in building the windmill?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lstStyle/>
          <a:p>
            <a:pPr algn="l"/>
            <a:r>
              <a:rPr lang="en-US" sz="7200" dirty="0" smtClean="0">
                <a:solidFill>
                  <a:srgbClr val="C00000"/>
                </a:solidFill>
                <a:effectLst>
                  <a:outerShdw blurRad="38100" dist="38100" dir="2700000" algn="tl">
                    <a:srgbClr val="000000">
                      <a:alpha val="43137"/>
                    </a:srgbClr>
                  </a:outerShdw>
                </a:effectLst>
              </a:rPr>
              <a:t>Assignments</a:t>
            </a:r>
            <a:r>
              <a:rPr lang="en-US" sz="7200" i="1" dirty="0" smtClean="0">
                <a:solidFill>
                  <a:srgbClr val="FF0000"/>
                </a:solidFill>
                <a:effectLst>
                  <a:outerShdw blurRad="38100" dist="38100" dir="2700000" algn="tl">
                    <a:srgbClr val="000000">
                      <a:alpha val="43137"/>
                    </a:srgbClr>
                  </a:outerShdw>
                </a:effectLst>
              </a:rPr>
              <a:t/>
            </a:r>
            <a:br>
              <a:rPr lang="en-US" sz="7200" i="1" dirty="0" smtClean="0">
                <a:solidFill>
                  <a:srgbClr val="FF000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(How we create our world)</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rPr>
              <a:t/>
            </a:r>
            <a:br>
              <a:rPr lang="en-US" dirty="0" smtClean="0">
                <a:solidFill>
                  <a:srgbClr val="7030A0"/>
                </a:solidFill>
                <a:effectLst>
                  <a:outerShdw blurRad="38100" dist="38100" dir="2700000" algn="tl">
                    <a:srgbClr val="000000">
                      <a:alpha val="43137"/>
                    </a:srgbClr>
                  </a:outerShdw>
                </a:effectLst>
              </a:rPr>
            </a:br>
            <a:r>
              <a:rPr lang="en-US" dirty="0" err="1" smtClean="0">
                <a:solidFill>
                  <a:srgbClr val="7030A0"/>
                </a:solidFill>
                <a:effectLst>
                  <a:outerShdw blurRad="38100" dist="38100" dir="2700000" algn="tl">
                    <a:srgbClr val="000000">
                      <a:alpha val="43137"/>
                    </a:srgbClr>
                  </a:outerShdw>
                </a:effectLst>
              </a:rPr>
              <a:t>Majora</a:t>
            </a:r>
            <a:r>
              <a:rPr lang="en-US" dirty="0" smtClean="0">
                <a:solidFill>
                  <a:srgbClr val="7030A0"/>
                </a:solidFill>
                <a:effectLst>
                  <a:outerShdw blurRad="38100" dist="38100" dir="2700000" algn="tl">
                    <a:srgbClr val="000000">
                      <a:alpha val="43137"/>
                    </a:srgbClr>
                  </a:outerShdw>
                </a:effectLst>
              </a:rPr>
              <a:t> Carter:</a:t>
            </a:r>
            <a:br>
              <a:rPr lang="en-US" dirty="0" smtClean="0">
                <a:solidFill>
                  <a:srgbClr val="7030A0"/>
                </a:solidFill>
                <a:effectLst>
                  <a:outerShdw blurRad="38100" dist="38100" dir="2700000" algn="tl">
                    <a:srgbClr val="000000">
                      <a:alpha val="43137"/>
                    </a:srgbClr>
                  </a:outerShdw>
                </a:effectLst>
              </a:rPr>
            </a:br>
            <a:r>
              <a:rPr lang="en-US" dirty="0" smtClean="0">
                <a:solidFill>
                  <a:srgbClr val="7030A0"/>
                </a:solidFill>
                <a:effectLst>
                  <a:outerShdw blurRad="38100" dist="38100" dir="2700000" algn="tl">
                    <a:srgbClr val="000000">
                      <a:alpha val="43137"/>
                    </a:srgbClr>
                  </a:outerShdw>
                </a:effectLst>
                <a:hlinkClick r:id="rId2"/>
              </a:rPr>
              <a:t>“Greening the Ghetto” </a:t>
            </a:r>
            <a:endParaRPr lang="en-US"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3657600"/>
          </a:xfrm>
        </p:spPr>
        <p:txBody>
          <a:bodyPr/>
          <a:lstStyle/>
          <a:p>
            <a:pPr>
              <a:buNone/>
            </a:pPr>
            <a:r>
              <a:rPr lang="en-US" b="1" dirty="0" smtClean="0"/>
              <a:t>Assignment</a:t>
            </a:r>
            <a:r>
              <a:rPr lang="en-US" dirty="0" smtClean="0"/>
              <a:t>:</a:t>
            </a:r>
          </a:p>
          <a:p>
            <a:pPr>
              <a:buNone/>
            </a:pPr>
            <a:r>
              <a:rPr lang="en-US" dirty="0" smtClean="0"/>
              <a:t> </a:t>
            </a:r>
          </a:p>
          <a:p>
            <a:pPr>
              <a:buNone/>
            </a:pPr>
            <a:r>
              <a:rPr lang="en-US" dirty="0" smtClean="0"/>
              <a:t>For this assignment, you will first conduct your own one-week No Impact experiment, after which you will write an essay, incorporating library research, about an environmental problem and a proposal to mitigate this problem.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533400"/>
            <a:ext cx="8229600" cy="1143000"/>
          </a:xfrm>
        </p:spPr>
        <p:txBody>
          <a:bodyPr/>
          <a:lstStyle/>
          <a:p>
            <a:pPr algn="l" eaLnBrk="1" hangingPunct="1"/>
            <a:r>
              <a:rPr lang="en-US" sz="4800" b="1" dirty="0" smtClean="0">
                <a:cs typeface="Arial" pitchFamily="34" charset="0"/>
              </a:rPr>
              <a:t>Questions? </a:t>
            </a:r>
            <a:br>
              <a:rPr lang="en-US" sz="4800" b="1" dirty="0" smtClean="0">
                <a:cs typeface="Arial" pitchFamily="34" charset="0"/>
              </a:rPr>
            </a:br>
            <a:r>
              <a:rPr lang="en-US" sz="4800" b="1" dirty="0" smtClean="0">
                <a:cs typeface="Arial" pitchFamily="34" charset="0"/>
              </a:rPr>
              <a:t>Strategies/methods that have worked well for you?</a:t>
            </a:r>
          </a:p>
        </p:txBody>
      </p:sp>
      <p:pic>
        <p:nvPicPr>
          <p:cNvPr id="40962" name="Picture 2" descr="C:\Users\Dave\AppData\Local\Microsoft\Windows\Temporary Internet Files\Content.IE5\IYWKN388\MC900383238[1].wmf"/>
          <p:cNvPicPr>
            <a:picLocks noChangeAspect="1" noChangeArrowheads="1"/>
          </p:cNvPicPr>
          <p:nvPr/>
        </p:nvPicPr>
        <p:blipFill>
          <a:blip r:embed="rId2" cstate="print"/>
          <a:srcRect/>
          <a:stretch>
            <a:fillRect/>
          </a:stretch>
        </p:blipFill>
        <p:spPr bwMode="auto">
          <a:xfrm>
            <a:off x="2971800" y="2409205"/>
            <a:ext cx="3276600" cy="414399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81000" y="228600"/>
            <a:ext cx="8229600" cy="1143000"/>
          </a:xfrm>
        </p:spPr>
        <p:txBody>
          <a:bodyPr/>
          <a:lstStyle/>
          <a:p>
            <a:pPr eaLnBrk="1" hangingPunct="1"/>
            <a:r>
              <a:rPr lang="en-US" sz="4000" b="1" dirty="0" smtClean="0">
                <a:cs typeface="Arial" pitchFamily="34" charset="0"/>
              </a:rPr>
              <a:t>Contact Information </a:t>
            </a:r>
          </a:p>
        </p:txBody>
      </p:sp>
      <p:sp>
        <p:nvSpPr>
          <p:cNvPr id="3" name="Content Placeholder 2"/>
          <p:cNvSpPr>
            <a:spLocks noGrp="1"/>
          </p:cNvSpPr>
          <p:nvPr>
            <p:ph idx="1"/>
          </p:nvPr>
        </p:nvSpPr>
        <p:spPr>
          <a:xfrm>
            <a:off x="533400" y="1752601"/>
            <a:ext cx="8229600" cy="3124200"/>
          </a:xfrm>
        </p:spPr>
        <p:txBody>
          <a:bodyPr>
            <a:normAutofit/>
          </a:bodyPr>
          <a:lstStyle/>
          <a:p>
            <a:pPr eaLnBrk="1" hangingPunct="1">
              <a:lnSpc>
                <a:spcPct val="110000"/>
              </a:lnSpc>
              <a:buClr>
                <a:srgbClr val="E46C0A"/>
              </a:buClr>
            </a:pPr>
            <a:r>
              <a:rPr lang="en-US" sz="3000" dirty="0" smtClean="0"/>
              <a:t>Alex </a:t>
            </a:r>
            <a:r>
              <a:rPr lang="en-US" sz="3000" dirty="0" err="1" smtClean="0"/>
              <a:t>Garrido</a:t>
            </a:r>
            <a:r>
              <a:rPr lang="en-US" sz="3000" dirty="0" smtClean="0"/>
              <a:t>, ESOL: </a:t>
            </a:r>
            <a:r>
              <a:rPr lang="en-US" sz="3000" dirty="0" smtClean="0">
                <a:hlinkClick r:id="rId2"/>
              </a:rPr>
              <a:t>agarrido@ccbcmd.edu</a:t>
            </a:r>
            <a:r>
              <a:rPr lang="en-US" sz="3000" dirty="0" smtClean="0"/>
              <a:t> </a:t>
            </a:r>
          </a:p>
          <a:p>
            <a:pPr eaLnBrk="1" hangingPunct="1">
              <a:lnSpc>
                <a:spcPct val="110000"/>
              </a:lnSpc>
              <a:buClr>
                <a:srgbClr val="E46C0A"/>
              </a:buClr>
            </a:pPr>
            <a:endParaRPr lang="en-US" sz="1200" dirty="0" smtClean="0"/>
          </a:p>
          <a:p>
            <a:pPr eaLnBrk="1" hangingPunct="1">
              <a:lnSpc>
                <a:spcPct val="110000"/>
              </a:lnSpc>
              <a:buClr>
                <a:srgbClr val="E46C0A"/>
              </a:buClr>
            </a:pPr>
            <a:r>
              <a:rPr lang="en-US" sz="3000" dirty="0" smtClean="0"/>
              <a:t>David Hewitt, English: </a:t>
            </a:r>
            <a:r>
              <a:rPr lang="en-US" sz="3000" dirty="0" smtClean="0">
                <a:hlinkClick r:id="rId3"/>
              </a:rPr>
              <a:t>dhewitt@ccbcmd.edu</a:t>
            </a:r>
            <a:endParaRPr lang="en-US" sz="3000" dirty="0" smtClean="0"/>
          </a:p>
          <a:p>
            <a:pPr eaLnBrk="1" hangingPunct="1">
              <a:lnSpc>
                <a:spcPct val="110000"/>
              </a:lnSpc>
              <a:buClr>
                <a:srgbClr val="E46C0A"/>
              </a:buClr>
            </a:pPr>
            <a:endParaRPr lang="en-US" sz="1100" dirty="0" smtClean="0"/>
          </a:p>
          <a:p>
            <a:pPr eaLnBrk="1" hangingPunct="1">
              <a:lnSpc>
                <a:spcPct val="110000"/>
              </a:lnSpc>
              <a:buClr>
                <a:srgbClr val="E46C0A"/>
              </a:buClr>
            </a:pPr>
            <a:r>
              <a:rPr lang="en-US" sz="3000" dirty="0" err="1" smtClean="0"/>
              <a:t>Rachele</a:t>
            </a:r>
            <a:r>
              <a:rPr lang="en-US" sz="3000" dirty="0" smtClean="0"/>
              <a:t> Lawton, ESOL Department Chair: </a:t>
            </a:r>
            <a:r>
              <a:rPr lang="en-US" sz="3000" dirty="0" smtClean="0">
                <a:hlinkClick r:id="rId4"/>
              </a:rPr>
              <a:t>rlawton@ccbcmd.edu</a:t>
            </a:r>
            <a:r>
              <a:rPr lang="en-US" sz="3000" dirty="0" smtClean="0"/>
              <a:t> </a:t>
            </a:r>
          </a:p>
          <a:p>
            <a:pPr eaLnBrk="1" hangingPunct="1">
              <a:lnSpc>
                <a:spcPct val="110000"/>
              </a:lnSpc>
              <a:buClr>
                <a:srgbClr val="E46C0A"/>
              </a:buClr>
            </a:pPr>
            <a:endParaRPr lang="en-US"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Over 900 students</a:t>
            </a:r>
          </a:p>
          <a:p>
            <a:pPr lvl="1"/>
            <a:r>
              <a:rPr lang="en-US" sz="2400" dirty="0" smtClean="0">
                <a:solidFill>
                  <a:srgbClr val="17375E"/>
                </a:solidFill>
              </a:rPr>
              <a:t>Adult Immigrants</a:t>
            </a:r>
          </a:p>
          <a:p>
            <a:pPr lvl="1"/>
            <a:r>
              <a:rPr lang="en-US" sz="2400" dirty="0" smtClean="0">
                <a:solidFill>
                  <a:srgbClr val="17375E"/>
                </a:solidFill>
              </a:rPr>
              <a:t>Generation 1.5 Students</a:t>
            </a:r>
          </a:p>
          <a:p>
            <a:pPr lvl="1"/>
            <a:r>
              <a:rPr lang="en-US" sz="2400" dirty="0" smtClean="0">
                <a:solidFill>
                  <a:srgbClr val="17375E"/>
                </a:solidFill>
              </a:rPr>
              <a:t>World English Speakers</a:t>
            </a:r>
          </a:p>
          <a:p>
            <a:pPr lvl="1"/>
            <a:r>
              <a:rPr lang="en-US" sz="2400" dirty="0" smtClean="0">
                <a:solidFill>
                  <a:srgbClr val="17375E"/>
                </a:solidFill>
              </a:rPr>
              <a:t>International ESOL Students</a:t>
            </a:r>
          </a:p>
          <a:p>
            <a:r>
              <a:rPr lang="en-US" dirty="0" smtClean="0"/>
              <a:t>Predominant Areas of Origin			</a:t>
            </a:r>
          </a:p>
          <a:p>
            <a:pPr lvl="1"/>
            <a:r>
              <a:rPr lang="en-US" sz="2400" dirty="0" smtClean="0">
                <a:solidFill>
                  <a:srgbClr val="17375E"/>
                </a:solidFill>
              </a:rPr>
              <a:t>West  and East Africa</a:t>
            </a:r>
          </a:p>
          <a:p>
            <a:pPr lvl="1"/>
            <a:r>
              <a:rPr lang="en-US" sz="2400" dirty="0" smtClean="0">
                <a:solidFill>
                  <a:srgbClr val="17375E"/>
                </a:solidFill>
              </a:rPr>
              <a:t>South and Southeast Asia</a:t>
            </a:r>
          </a:p>
          <a:p>
            <a:endParaRPr lang="en-US" dirty="0" smtClean="0"/>
          </a:p>
        </p:txBody>
      </p:sp>
      <p:sp>
        <p:nvSpPr>
          <p:cNvPr id="6147" name="Title 1"/>
          <p:cNvSpPr>
            <a:spLocks noGrp="1"/>
          </p:cNvSpPr>
          <p:nvPr>
            <p:ph type="title"/>
          </p:nvPr>
        </p:nvSpPr>
        <p:spPr>
          <a:xfrm>
            <a:off x="457200" y="228600"/>
            <a:ext cx="8229600" cy="1143000"/>
          </a:xfrm>
        </p:spPr>
        <p:txBody>
          <a:bodyPr/>
          <a:lstStyle/>
          <a:p>
            <a:r>
              <a:rPr lang="en-US" b="1" dirty="0" smtClean="0">
                <a:solidFill>
                  <a:srgbClr val="C00000"/>
                </a:solidFill>
              </a:rPr>
              <a:t>CCBC ESOL Population</a:t>
            </a:r>
          </a:p>
        </p:txBody>
      </p:sp>
      <p:pic>
        <p:nvPicPr>
          <p:cNvPr id="6148" name="il_fi" descr="http://diddilydeedot.zoomshare.com/files/Africa/north-africa-map.gif"/>
          <p:cNvPicPr>
            <a:picLocks noChangeAspect="1" noChangeArrowheads="1"/>
          </p:cNvPicPr>
          <p:nvPr/>
        </p:nvPicPr>
        <p:blipFill>
          <a:blip r:embed="rId2" cstate="print"/>
          <a:srcRect/>
          <a:stretch>
            <a:fillRect/>
          </a:stretch>
        </p:blipFill>
        <p:spPr bwMode="auto">
          <a:xfrm>
            <a:off x="5715000" y="1295400"/>
            <a:ext cx="2895600" cy="2209800"/>
          </a:xfrm>
          <a:prstGeom prst="rect">
            <a:avLst/>
          </a:prstGeom>
          <a:noFill/>
          <a:ln w="9525">
            <a:noFill/>
            <a:miter lim="800000"/>
            <a:headEnd/>
            <a:tailEnd/>
          </a:ln>
        </p:spPr>
      </p:pic>
      <p:pic>
        <p:nvPicPr>
          <p:cNvPr id="6149" name="Picture 5" descr="http://www.wpmap.org/wp-content/uploads/2011/05/study_abroad_map.jpg"/>
          <p:cNvPicPr>
            <a:picLocks noChangeAspect="1" noChangeArrowheads="1"/>
          </p:cNvPicPr>
          <p:nvPr/>
        </p:nvPicPr>
        <p:blipFill>
          <a:blip r:embed="rId3" cstate="print"/>
          <a:srcRect/>
          <a:stretch>
            <a:fillRect/>
          </a:stretch>
        </p:blipFill>
        <p:spPr bwMode="auto">
          <a:xfrm>
            <a:off x="5994400" y="3581400"/>
            <a:ext cx="23622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639762"/>
          </a:xfrm>
        </p:spPr>
        <p:txBody>
          <a:bodyPr/>
          <a:lstStyle/>
          <a:p>
            <a:r>
              <a:rPr lang="en-US" b="1" dirty="0" smtClean="0">
                <a:solidFill>
                  <a:srgbClr val="C00000"/>
                </a:solidFill>
                <a:effectLst>
                  <a:outerShdw blurRad="38100" dist="38100" dir="2700000" algn="tl">
                    <a:srgbClr val="000000">
                      <a:alpha val="43137"/>
                    </a:srgbClr>
                  </a:outerShdw>
                </a:effectLst>
              </a:rPr>
              <a:t>ESOL Curriculum</a:t>
            </a:r>
          </a:p>
        </p:txBody>
      </p:sp>
      <p:sp>
        <p:nvSpPr>
          <p:cNvPr id="8195" name="Content Placeholder 3"/>
          <p:cNvSpPr>
            <a:spLocks noGrp="1"/>
          </p:cNvSpPr>
          <p:nvPr>
            <p:ph sz="half" idx="2"/>
          </p:nvPr>
        </p:nvSpPr>
        <p:spPr>
          <a:xfrm>
            <a:off x="6096000" y="1524000"/>
            <a:ext cx="2892425" cy="4270375"/>
          </a:xfrm>
        </p:spPr>
        <p:txBody>
          <a:bodyPr/>
          <a:lstStyle/>
          <a:p>
            <a:pPr marL="0" indent="0">
              <a:buFont typeface="Arial" charset="0"/>
              <a:buNone/>
            </a:pPr>
            <a:endParaRPr lang="en-US" dirty="0" smtClean="0"/>
          </a:p>
          <a:p>
            <a:pPr marL="0" indent="0">
              <a:buFont typeface="Arial" charset="0"/>
              <a:buNone/>
            </a:pPr>
            <a:endParaRPr lang="en-US" dirty="0" smtClean="0"/>
          </a:p>
          <a:p>
            <a:pPr marL="0" indent="0">
              <a:buFont typeface="Arial" charset="0"/>
              <a:buNone/>
            </a:pPr>
            <a:r>
              <a:rPr lang="en-US" dirty="0" smtClean="0"/>
              <a:t>The majority of students test into academic-level classes.</a:t>
            </a:r>
          </a:p>
        </p:txBody>
      </p:sp>
      <p:sp>
        <p:nvSpPr>
          <p:cNvPr id="8196" name="Content Placeholder 5"/>
          <p:cNvSpPr>
            <a:spLocks noGrp="1"/>
          </p:cNvSpPr>
          <p:nvPr>
            <p:ph sz="half" idx="1"/>
          </p:nvPr>
        </p:nvSpPr>
        <p:spPr/>
        <p:txBody>
          <a:bodyPr/>
          <a:lstStyle/>
          <a:p>
            <a:endParaRPr lang="en-US" smtClean="0"/>
          </a:p>
        </p:txBody>
      </p:sp>
      <p:pic>
        <p:nvPicPr>
          <p:cNvPr id="8197" name="Picture 1"/>
          <p:cNvPicPr>
            <a:picLocks noChangeAspect="1" noChangeArrowheads="1"/>
          </p:cNvPicPr>
          <p:nvPr/>
        </p:nvPicPr>
        <p:blipFill>
          <a:blip r:embed="rId2" cstate="print"/>
          <a:srcRect/>
          <a:stretch>
            <a:fillRect/>
          </a:stretch>
        </p:blipFill>
        <p:spPr bwMode="auto">
          <a:xfrm>
            <a:off x="197658" y="1066799"/>
            <a:ext cx="5745942" cy="5339979"/>
          </a:xfrm>
          <a:prstGeom prst="rect">
            <a:avLst/>
          </a:prstGeom>
          <a:noFill/>
          <a:ln w="9525">
            <a:noFill/>
            <a:miter lim="800000"/>
            <a:headEnd/>
            <a:tailEnd/>
          </a:ln>
        </p:spPr>
      </p:pic>
      <p:sp>
        <p:nvSpPr>
          <p:cNvPr id="13" name="Left Arrow 12"/>
          <p:cNvSpPr/>
          <p:nvPr/>
        </p:nvSpPr>
        <p:spPr>
          <a:xfrm>
            <a:off x="5416550" y="1981200"/>
            <a:ext cx="205105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2011363"/>
          </a:xfrm>
        </p:spPr>
        <p:txBody>
          <a:bodyPr/>
          <a:lstStyle/>
          <a:p>
            <a:r>
              <a:rPr lang="en-US" dirty="0" smtClean="0"/>
              <a:t/>
            </a:r>
            <a:br>
              <a:rPr lang="en-US" dirty="0" smtClean="0"/>
            </a:br>
            <a:r>
              <a:rPr lang="en-US" b="1" dirty="0" smtClean="0"/>
              <a:t> </a:t>
            </a:r>
            <a:br>
              <a:rPr lang="en-US" b="1" dirty="0" smtClean="0"/>
            </a:br>
            <a:r>
              <a:rPr lang="en-US" b="1" dirty="0" smtClean="0">
                <a:solidFill>
                  <a:srgbClr val="C00000"/>
                </a:solidFill>
              </a:rPr>
              <a:t>ESOL 052  </a:t>
            </a:r>
            <a:r>
              <a:rPr lang="en-US" sz="3600" b="1" dirty="0" smtClean="0"/>
              <a:t/>
            </a:r>
            <a:br>
              <a:rPr lang="en-US" sz="3600" b="1" dirty="0" smtClean="0"/>
            </a:br>
            <a:r>
              <a:rPr lang="en-US" sz="3600" dirty="0" smtClean="0">
                <a:solidFill>
                  <a:srgbClr val="7030A0"/>
                </a:solidFill>
                <a:effectLst>
                  <a:outerShdw blurRad="38100" dist="38100" dir="2700000" algn="tl">
                    <a:srgbClr val="000000">
                      <a:alpha val="43137"/>
                    </a:srgbClr>
                  </a:outerShdw>
                </a:effectLst>
              </a:rPr>
              <a:t>Academic English for Speakers of Other Languages</a:t>
            </a:r>
            <a:r>
              <a:rPr lang="en-US" sz="3600" dirty="0" smtClean="0"/>
              <a:t/>
            </a:r>
            <a:br>
              <a:rPr lang="en-US" sz="3600" dirty="0" smtClean="0"/>
            </a:br>
            <a:r>
              <a:rPr lang="en-US" sz="1800" dirty="0" smtClean="0"/>
              <a:t>0 Credits; 6 Billable Hours </a:t>
            </a:r>
            <a:r>
              <a:rPr lang="en-US" dirty="0" smtClean="0"/>
              <a:t/>
            </a:r>
            <a:br>
              <a:rPr lang="en-US" dirty="0" smtClean="0"/>
            </a:br>
            <a:r>
              <a:rPr lang="en-US" dirty="0" smtClean="0"/>
              <a:t/>
            </a:r>
            <a:br>
              <a:rPr lang="en-US" dirty="0" smtClean="0"/>
            </a:br>
            <a:endParaRPr lang="en-US" dirty="0" smtClean="0"/>
          </a:p>
        </p:txBody>
      </p:sp>
      <p:sp>
        <p:nvSpPr>
          <p:cNvPr id="10243" name="Content Placeholder 2"/>
          <p:cNvSpPr>
            <a:spLocks noGrp="1"/>
          </p:cNvSpPr>
          <p:nvPr>
            <p:ph idx="1"/>
          </p:nvPr>
        </p:nvSpPr>
        <p:spPr>
          <a:xfrm>
            <a:off x="457200" y="2743200"/>
            <a:ext cx="8229600" cy="2819400"/>
          </a:xfrm>
        </p:spPr>
        <p:txBody>
          <a:bodyPr/>
          <a:lstStyle/>
          <a:p>
            <a:pPr>
              <a:buFont typeface="Arial" charset="0"/>
              <a:buNone/>
            </a:pPr>
            <a:r>
              <a:rPr lang="en-US" dirty="0" smtClean="0"/>
              <a:t>	Develops the written English language skills necessary for success in college courses; provides instruction and practice in advanced mechanics, effective writing strategies, and paragraph and essay organization.</a:t>
            </a:r>
            <a:br>
              <a:rPr lang="en-US" dirty="0" smtClean="0"/>
            </a:br>
            <a:endParaRPr lang="en-US" dirty="0" smtClean="0"/>
          </a:p>
        </p:txBody>
      </p:sp>
      <p:pic>
        <p:nvPicPr>
          <p:cNvPr id="10244" name="imgHvThumb" descr="View details">
            <a:hlinkClick r:id="rId3"/>
          </p:cNvPr>
          <p:cNvPicPr>
            <a:picLocks noChangeAspect="1" noChangeArrowheads="1"/>
          </p:cNvPicPr>
          <p:nvPr/>
        </p:nvPicPr>
        <p:blipFill>
          <a:blip r:embed="rId4" cstate="print"/>
          <a:srcRect/>
          <a:stretch>
            <a:fillRect/>
          </a:stretch>
        </p:blipFill>
        <p:spPr bwMode="auto">
          <a:xfrm>
            <a:off x="7086600" y="47244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35963" cy="914400"/>
          </a:xfrm>
        </p:spPr>
        <p:txBody>
          <a:bodyPr>
            <a:noAutofit/>
          </a:bodyPr>
          <a:lstStyle/>
          <a:p>
            <a:pPr algn="l"/>
            <a:r>
              <a:rPr lang="en-US" sz="3600" b="1" dirty="0" smtClean="0">
                <a:solidFill>
                  <a:srgbClr val="C00000"/>
                </a:solidFill>
                <a:effectLst>
                  <a:outerShdw blurRad="38100" dist="38100" dir="2700000" algn="tl">
                    <a:srgbClr val="000000">
                      <a:alpha val="43137"/>
                    </a:srgbClr>
                  </a:outerShdw>
                </a:effectLst>
              </a:rPr>
              <a:t>Success rates: ALP-ESOL and ESOL 052</a:t>
            </a:r>
            <a:r>
              <a:rPr lang="en-US" sz="2800" u="sng" dirty="0" smtClean="0">
                <a:effectLst>
                  <a:outerShdw blurRad="38100" dist="38100" dir="2700000" algn="tl">
                    <a:srgbClr val="000000">
                      <a:alpha val="43137"/>
                    </a:srgbClr>
                  </a:outerShdw>
                </a:effectLst>
              </a:rPr>
              <a:t/>
            </a:r>
            <a:br>
              <a:rPr lang="en-US" sz="2800" u="sng" dirty="0" smtClean="0">
                <a:effectLst>
                  <a:outerShdw blurRad="38100" dist="38100" dir="2700000" algn="tl">
                    <a:srgbClr val="000000">
                      <a:alpha val="43137"/>
                    </a:srgbClr>
                  </a:outerShdw>
                </a:effectLst>
              </a:rPr>
            </a:br>
            <a:r>
              <a:rPr lang="en-US" sz="2400" dirty="0" smtClean="0">
                <a:solidFill>
                  <a:srgbClr val="0070C0"/>
                </a:solidFill>
                <a:effectLst>
                  <a:outerShdw blurRad="38100" dist="38100" dir="2700000" algn="tl">
                    <a:srgbClr val="000000">
                      <a:alpha val="43137"/>
                    </a:srgbClr>
                  </a:outerShdw>
                </a:effectLst>
              </a:rPr>
              <a:t>(</a:t>
            </a:r>
            <a:r>
              <a:rPr lang="en-US" sz="2400" b="1" dirty="0" smtClean="0">
                <a:solidFill>
                  <a:srgbClr val="0070C0"/>
                </a:solidFill>
                <a:effectLst>
                  <a:outerShdw blurRad="38100" dist="38100" dir="2700000" algn="tl">
                    <a:srgbClr val="000000">
                      <a:alpha val="43137"/>
                    </a:srgbClr>
                  </a:outerShdw>
                </a:effectLst>
              </a:rPr>
              <a:t>For Fall 2011, Spring 2012, Fall 2012, Fall 2013, Fall 2014)</a:t>
            </a:r>
            <a:r>
              <a:rPr lang="en-US" sz="3000" b="1" dirty="0" smtClean="0">
                <a:solidFill>
                  <a:srgbClr val="0070C0"/>
                </a:solidFill>
                <a:effectLst>
                  <a:outerShdw blurRad="38100" dist="38100" dir="2700000" algn="tl">
                    <a:srgbClr val="000000">
                      <a:alpha val="43137"/>
                    </a:srgbClr>
                  </a:outerShdw>
                </a:effectLst>
              </a:rPr>
              <a:t/>
            </a:r>
            <a:br>
              <a:rPr lang="en-US" sz="3000" b="1" dirty="0" smtClean="0">
                <a:solidFill>
                  <a:srgbClr val="0070C0"/>
                </a:solidFill>
                <a:effectLst>
                  <a:outerShdw blurRad="38100" dist="38100" dir="2700000" algn="tl">
                    <a:srgbClr val="000000">
                      <a:alpha val="43137"/>
                    </a:srgbClr>
                  </a:outerShdw>
                </a:effectLst>
              </a:rPr>
            </a:br>
            <a:endParaRPr lang="en-US" sz="3000" dirty="0" smtClean="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304800" y="1219200"/>
          <a:ext cx="8534400" cy="5105401"/>
        </p:xfrm>
        <a:graphic>
          <a:graphicData uri="http://schemas.openxmlformats.org/drawingml/2006/table">
            <a:tbl>
              <a:tblPr/>
              <a:tblGrid>
                <a:gridCol w="1202013"/>
                <a:gridCol w="1717650"/>
                <a:gridCol w="1796716"/>
                <a:gridCol w="1871579"/>
                <a:gridCol w="1946442"/>
              </a:tblGrid>
              <a:tr h="205740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Students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Enrolled in ESOL 052</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Passed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ESOL 052</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Students Enrolled in English 101</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Passed English 101</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(A-C)</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02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ALP-ESOL </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93</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82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 (88%)</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93</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70  (75%)</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8773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Calibri" pitchFamily="34" charset="0"/>
                          <a:cs typeface="Times New Roman" pitchFamily="18" charset="0"/>
                        </a:rPr>
                        <a:t>ESOL 052 </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947</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735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(78%)</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411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(FA 2014 not incl.)</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outerShdw blurRad="38100" dist="38100" dir="2700000" algn="tl">
                              <a:srgbClr val="000000">
                                <a:alpha val="43137"/>
                              </a:srgbClr>
                            </a:outerShdw>
                          </a:effectLst>
                          <a:latin typeface="+mn-lt"/>
                          <a:ea typeface="Calibri" pitchFamily="34" charset="0"/>
                          <a:cs typeface="Times New Roman" pitchFamily="18" charset="0"/>
                        </a:rPr>
                        <a:t>341  (82%)</a:t>
                      </a:r>
                    </a:p>
                  </a:txBody>
                  <a:tcPr marL="63635" marR="636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5193"/>
            <a:ext cx="8610601" cy="5924699"/>
          </a:xfrm>
          <a:prstGeom prst="rect">
            <a:avLst/>
          </a:prstGeom>
          <a:noFill/>
        </p:spPr>
        <p:txBody>
          <a:bodyPr wrap="square" rtlCol="0">
            <a:spAutoFit/>
          </a:bodyPr>
          <a:lstStyle/>
          <a:p>
            <a:pPr algn="ctr"/>
            <a:r>
              <a:rPr lang="en-US" sz="4400" dirty="0" smtClean="0">
                <a:solidFill>
                  <a:srgbClr val="C00000"/>
                </a:solidFill>
                <a:effectLst>
                  <a:outerShdw blurRad="38100" dist="38100" dir="2700000" algn="tl">
                    <a:srgbClr val="000000">
                      <a:alpha val="43137"/>
                    </a:srgbClr>
                  </a:outerShdw>
                </a:effectLst>
                <a:latin typeface="+mj-lt"/>
              </a:rPr>
              <a:t>Advantages of the ALP-ESOL model:</a:t>
            </a:r>
          </a:p>
          <a:p>
            <a:pPr algn="ctr"/>
            <a:endParaRPr lang="en-US" sz="2000" dirty="0" smtClean="0">
              <a:effectLst>
                <a:outerShdw blurRad="38100" dist="38100" dir="2700000" algn="tl">
                  <a:srgbClr val="000000">
                    <a:alpha val="43137"/>
                  </a:srgbClr>
                </a:outerShdw>
              </a:effectLst>
              <a:latin typeface="+mj-lt"/>
            </a:endParaRPr>
          </a:p>
          <a:p>
            <a:pPr>
              <a:buSzPct val="68000"/>
              <a:buFont typeface="Wingdings" pitchFamily="2" charset="2"/>
              <a:buChar char="q"/>
            </a:pPr>
            <a:r>
              <a:rPr lang="en-US" sz="3600" dirty="0" smtClean="0">
                <a:effectLst>
                  <a:outerShdw blurRad="38100" dist="38100" dir="2700000" algn="tl">
                    <a:srgbClr val="000000">
                      <a:alpha val="43137"/>
                    </a:srgbClr>
                  </a:outerShdw>
                </a:effectLst>
                <a:latin typeface="+mj-lt"/>
              </a:rPr>
              <a:t> Built-in international focus/perspective for  </a:t>
            </a:r>
          </a:p>
          <a:p>
            <a:pPr>
              <a:buSzPct val="68000"/>
            </a:pPr>
            <a:r>
              <a:rPr lang="en-US" sz="3600" dirty="0" smtClean="0">
                <a:effectLst>
                  <a:outerShdw blurRad="38100" dist="38100" dir="2700000" algn="tl">
                    <a:srgbClr val="000000">
                      <a:alpha val="43137"/>
                    </a:srgbClr>
                  </a:outerShdw>
                </a:effectLst>
                <a:latin typeface="+mj-lt"/>
              </a:rPr>
              <a:t>     the ENG 101 section</a:t>
            </a:r>
          </a:p>
          <a:p>
            <a:pPr>
              <a:buSzPct val="68000"/>
            </a:pPr>
            <a:endParaRPr lang="en-US" sz="900" dirty="0" smtClean="0">
              <a:effectLst>
                <a:outerShdw blurRad="38100" dist="38100" dir="2700000" algn="tl">
                  <a:srgbClr val="000000">
                    <a:alpha val="43137"/>
                  </a:srgbClr>
                </a:outerShdw>
              </a:effectLst>
              <a:latin typeface="+mj-lt"/>
            </a:endParaRPr>
          </a:p>
          <a:p>
            <a:pPr>
              <a:buSzPct val="68000"/>
              <a:buFont typeface="Wingdings" pitchFamily="2" charset="2"/>
              <a:buChar char="q"/>
            </a:pPr>
            <a:r>
              <a:rPr lang="en-US" sz="3600" dirty="0" smtClean="0">
                <a:effectLst>
                  <a:outerShdw blurRad="38100" dist="38100" dir="2700000" algn="tl">
                    <a:srgbClr val="000000">
                      <a:alpha val="43137"/>
                    </a:srgbClr>
                  </a:outerShdw>
                </a:effectLst>
                <a:latin typeface="+mj-lt"/>
              </a:rPr>
              <a:t> Material covered in ENG 101 needn’t be </a:t>
            </a:r>
          </a:p>
          <a:p>
            <a:pPr>
              <a:buSzPct val="68000"/>
            </a:pPr>
            <a:r>
              <a:rPr lang="en-US" sz="3600" dirty="0" smtClean="0">
                <a:effectLst>
                  <a:outerShdw blurRad="38100" dist="38100" dir="2700000" algn="tl">
                    <a:srgbClr val="000000">
                      <a:alpha val="43137"/>
                    </a:srgbClr>
                  </a:outerShdw>
                </a:effectLst>
                <a:latin typeface="+mj-lt"/>
              </a:rPr>
              <a:t>      introduced in 052, freeing up more time</a:t>
            </a:r>
          </a:p>
          <a:p>
            <a:pPr>
              <a:buSzPct val="68000"/>
            </a:pPr>
            <a:endParaRPr lang="en-US" sz="900" dirty="0" smtClean="0">
              <a:effectLst>
                <a:outerShdw blurRad="38100" dist="38100" dir="2700000" algn="tl">
                  <a:srgbClr val="000000">
                    <a:alpha val="43137"/>
                  </a:srgbClr>
                </a:outerShdw>
              </a:effectLst>
              <a:latin typeface="+mj-lt"/>
            </a:endParaRPr>
          </a:p>
          <a:p>
            <a:pPr>
              <a:buSzPct val="68000"/>
              <a:buFont typeface="Wingdings" pitchFamily="2" charset="2"/>
              <a:buChar char="q"/>
            </a:pPr>
            <a:r>
              <a:rPr lang="en-US" sz="3600" dirty="0" smtClean="0">
                <a:effectLst>
                  <a:outerShdw blurRad="38100" dist="38100" dir="2700000" algn="tl">
                    <a:srgbClr val="000000">
                      <a:alpha val="43137"/>
                    </a:srgbClr>
                  </a:outerShdw>
                </a:effectLst>
                <a:latin typeface="+mj-lt"/>
              </a:rPr>
              <a:t> Mainstreaming of ESOL students</a:t>
            </a:r>
          </a:p>
          <a:p>
            <a:pPr>
              <a:buSzPct val="68000"/>
            </a:pPr>
            <a:endParaRPr lang="en-US" sz="900" dirty="0" smtClean="0">
              <a:effectLst>
                <a:outerShdw blurRad="38100" dist="38100" dir="2700000" algn="tl">
                  <a:srgbClr val="000000">
                    <a:alpha val="43137"/>
                  </a:srgbClr>
                </a:outerShdw>
              </a:effectLst>
              <a:latin typeface="+mj-lt"/>
            </a:endParaRPr>
          </a:p>
          <a:p>
            <a:pPr>
              <a:buSzPct val="68000"/>
              <a:buFont typeface="Wingdings" pitchFamily="2" charset="2"/>
              <a:buChar char="q"/>
            </a:pPr>
            <a:r>
              <a:rPr lang="en-US" sz="3600" dirty="0" smtClean="0">
                <a:effectLst>
                  <a:outerShdw blurRad="38100" dist="38100" dir="2700000" algn="tl">
                    <a:srgbClr val="000000">
                      <a:alpha val="43137"/>
                    </a:srgbClr>
                  </a:outerShdw>
                </a:effectLst>
                <a:latin typeface="+mj-lt"/>
              </a:rPr>
              <a:t> Opportunity to structure thematically and  </a:t>
            </a:r>
          </a:p>
          <a:p>
            <a:pPr>
              <a:buSzPct val="68000"/>
            </a:pPr>
            <a:r>
              <a:rPr lang="en-US" sz="3600" dirty="0" smtClean="0">
                <a:effectLst>
                  <a:outerShdw blurRad="38100" dist="38100" dir="2700000" algn="tl">
                    <a:srgbClr val="000000">
                      <a:alpha val="43137"/>
                    </a:srgbClr>
                  </a:outerShdw>
                </a:effectLst>
                <a:latin typeface="+mj-lt"/>
              </a:rPr>
              <a:t>      explore these themes quite broadly/     </a:t>
            </a:r>
          </a:p>
          <a:p>
            <a:pPr>
              <a:buSzPct val="68000"/>
            </a:pPr>
            <a:r>
              <a:rPr lang="en-US" sz="3600" dirty="0" smtClean="0">
                <a:effectLst>
                  <a:outerShdw blurRad="38100" dist="38100" dir="2700000" algn="tl">
                    <a:srgbClr val="000000">
                      <a:alpha val="43137"/>
                    </a:srgbClr>
                  </a:outerShdw>
                </a:effectLst>
                <a:latin typeface="+mj-lt"/>
              </a:rPr>
              <a:t>      deeply with ESOL students</a:t>
            </a:r>
            <a:endParaRPr lang="en-US" sz="36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ctrTitle"/>
          </p:nvPr>
        </p:nvSpPr>
        <p:spPr>
          <a:xfrm>
            <a:off x="457200" y="685800"/>
            <a:ext cx="6934200" cy="1295400"/>
          </a:xfrm>
        </p:spPr>
        <p:txBody>
          <a:bodyPr/>
          <a:lstStyle/>
          <a:p>
            <a:pPr algn="l" eaLnBrk="1" hangingPunct="1"/>
            <a:r>
              <a:rPr lang="en-US" b="1" dirty="0" smtClean="0">
                <a:solidFill>
                  <a:srgbClr val="C00000"/>
                </a:solidFill>
                <a:effectLst>
                  <a:outerShdw blurRad="38100" dist="38100" dir="2700000" algn="tl">
                    <a:srgbClr val="000000">
                      <a:alpha val="43137"/>
                    </a:srgbClr>
                  </a:outerShdw>
                </a:effectLst>
                <a:cs typeface="Arial" pitchFamily="34" charset="0"/>
              </a:rPr>
              <a:t>Choice of Assignment</a:t>
            </a:r>
            <a:br>
              <a:rPr lang="en-US" b="1" dirty="0" smtClean="0">
                <a:solidFill>
                  <a:srgbClr val="C00000"/>
                </a:solidFill>
                <a:effectLst>
                  <a:outerShdw blurRad="38100" dist="38100" dir="2700000" algn="tl">
                    <a:srgbClr val="000000">
                      <a:alpha val="43137"/>
                    </a:srgbClr>
                  </a:outerShdw>
                </a:effectLst>
                <a:cs typeface="Arial" pitchFamily="34" charset="0"/>
              </a:rPr>
            </a:br>
            <a:r>
              <a:rPr lang="en-US" b="1" dirty="0" smtClean="0">
                <a:solidFill>
                  <a:srgbClr val="C00000"/>
                </a:solidFill>
                <a:effectLst>
                  <a:outerShdw blurRad="38100" dist="38100" dir="2700000" algn="tl">
                    <a:srgbClr val="000000">
                      <a:alpha val="43137"/>
                    </a:srgbClr>
                  </a:outerShdw>
                </a:effectLst>
                <a:cs typeface="Arial" pitchFamily="34" charset="0"/>
              </a:rPr>
              <a:t> Topics</a:t>
            </a:r>
          </a:p>
        </p:txBody>
      </p:sp>
      <p:sp>
        <p:nvSpPr>
          <p:cNvPr id="3" name="Subtitle 2"/>
          <p:cNvSpPr>
            <a:spLocks noGrp="1"/>
          </p:cNvSpPr>
          <p:nvPr>
            <p:ph type="subTitle" idx="1"/>
          </p:nvPr>
        </p:nvSpPr>
        <p:spPr>
          <a:xfrm>
            <a:off x="609600" y="2133600"/>
            <a:ext cx="7467600" cy="3505200"/>
          </a:xfrm>
        </p:spPr>
        <p:txBody>
          <a:bodyPr>
            <a:noAutofit/>
          </a:bodyPr>
          <a:lstStyle/>
          <a:p>
            <a:pPr marL="742950" indent="-742950" algn="l" eaLnBrk="1" hangingPunct="1"/>
            <a:r>
              <a:rPr lang="en-US" sz="3600" dirty="0" smtClean="0">
                <a:solidFill>
                  <a:schemeClr val="tx1"/>
                </a:solidFill>
              </a:rPr>
              <a:t>With an eye toward integrating the</a:t>
            </a:r>
          </a:p>
          <a:p>
            <a:pPr marL="742950" indent="-742950" algn="l" eaLnBrk="1" hangingPunct="1"/>
            <a:r>
              <a:rPr lang="en-US" sz="3600" dirty="0" smtClean="0">
                <a:solidFill>
                  <a:schemeClr val="tx1"/>
                </a:solidFill>
              </a:rPr>
              <a:t>ESOL course with the English 101</a:t>
            </a:r>
          </a:p>
          <a:p>
            <a:pPr marL="742950" indent="-742950" algn="l" eaLnBrk="1" hangingPunct="1"/>
            <a:r>
              <a:rPr lang="en-US" sz="3600" dirty="0" smtClean="0">
                <a:solidFill>
                  <a:schemeClr val="tx1"/>
                </a:solidFill>
              </a:rPr>
              <a:t>course, some ALP-ESOL assignment</a:t>
            </a:r>
          </a:p>
          <a:p>
            <a:pPr marL="742950" indent="-742950" algn="l" eaLnBrk="1" hangingPunct="1"/>
            <a:r>
              <a:rPr lang="en-US" sz="3600" dirty="0" smtClean="0">
                <a:solidFill>
                  <a:schemeClr val="tx1"/>
                </a:solidFill>
              </a:rPr>
              <a:t>topics may, or should, be designed as</a:t>
            </a:r>
          </a:p>
          <a:p>
            <a:pPr marL="742950" indent="-742950" algn="l" eaLnBrk="1" hangingPunct="1"/>
            <a:r>
              <a:rPr lang="en-US" sz="3600" dirty="0" smtClean="0">
                <a:solidFill>
                  <a:schemeClr val="tx1"/>
                </a:solidFill>
              </a:rPr>
              <a:t>scaffolds toward success on particular</a:t>
            </a:r>
          </a:p>
          <a:p>
            <a:pPr marL="742950" indent="-742950" algn="l" eaLnBrk="1" hangingPunct="1"/>
            <a:r>
              <a:rPr lang="en-US" sz="3600" dirty="0" smtClean="0">
                <a:solidFill>
                  <a:schemeClr val="tx1"/>
                </a:solidFill>
              </a:rPr>
              <a:t>English 101 assignments.</a:t>
            </a:r>
          </a:p>
        </p:txBody>
      </p:sp>
      <p:pic>
        <p:nvPicPr>
          <p:cNvPr id="37890" name="Picture 2" descr="C:\Users\Dave\AppData\Local\Microsoft\Windows\Temporary Internet Files\Content.IE5\I6DFQ1YS\MC900048774[1].wmf"/>
          <p:cNvPicPr>
            <a:picLocks noChangeAspect="1" noChangeArrowheads="1"/>
          </p:cNvPicPr>
          <p:nvPr/>
        </p:nvPicPr>
        <p:blipFill>
          <a:blip r:embed="rId2" cstate="print"/>
          <a:srcRect/>
          <a:stretch>
            <a:fillRect/>
          </a:stretch>
        </p:blipFill>
        <p:spPr bwMode="auto">
          <a:xfrm>
            <a:off x="6484620" y="363017"/>
            <a:ext cx="1668780" cy="169438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52600"/>
            <a:ext cx="8001000" cy="1219200"/>
          </a:xfrm>
        </p:spPr>
        <p:txBody>
          <a:bodyPr/>
          <a:lstStyle/>
          <a:p>
            <a:pPr algn="l"/>
            <a:r>
              <a:rPr lang="en-US" sz="7200" dirty="0" smtClean="0">
                <a:solidFill>
                  <a:srgbClr val="C00000"/>
                </a:solidFill>
                <a:effectLst>
                  <a:outerShdw blurRad="38100" dist="38100" dir="2700000" algn="tl">
                    <a:srgbClr val="000000">
                      <a:alpha val="43137"/>
                    </a:srgbClr>
                  </a:outerShdw>
                </a:effectLst>
              </a:rPr>
              <a:t>Class Activity </a:t>
            </a:r>
            <a:br>
              <a:rPr lang="en-US" sz="7200" dirty="0" smtClean="0">
                <a:solidFill>
                  <a:srgbClr val="C00000"/>
                </a:solidFill>
                <a:effectLst>
                  <a:outerShdw blurRad="38100" dist="38100" dir="2700000" algn="tl">
                    <a:srgbClr val="000000">
                      <a:alpha val="43137"/>
                    </a:srgbClr>
                  </a:outerShdw>
                </a:effectLst>
              </a:rPr>
            </a:br>
            <a:r>
              <a:rPr lang="en-US" sz="4000" dirty="0" smtClean="0">
                <a:solidFill>
                  <a:srgbClr val="C00000"/>
                </a:solidFill>
                <a:effectLst>
                  <a:outerShdw blurRad="38100" dist="38100" dir="2700000" algn="tl">
                    <a:srgbClr val="000000">
                      <a:alpha val="43137"/>
                    </a:srgbClr>
                  </a:outerShdw>
                </a:effectLst>
              </a:rPr>
              <a:t>(early in the semester) </a:t>
            </a:r>
            <a:br>
              <a:rPr lang="en-US" sz="4000" dirty="0" smtClean="0">
                <a:solidFill>
                  <a:srgbClr val="C00000"/>
                </a:solidFill>
                <a:effectLst>
                  <a:outerShdw blurRad="38100" dist="38100" dir="2700000" algn="tl">
                    <a:srgbClr val="000000">
                      <a:alpha val="43137"/>
                    </a:srgbClr>
                  </a:outerShdw>
                </a:effectLst>
              </a:rPr>
            </a:br>
            <a:r>
              <a:rPr lang="en-US" sz="6000" dirty="0" smtClean="0">
                <a:solidFill>
                  <a:srgbClr val="FF0000"/>
                </a:solidFill>
                <a:effectLst>
                  <a:outerShdw blurRad="38100" dist="38100" dir="2700000" algn="tl">
                    <a:srgbClr val="000000">
                      <a:alpha val="43137"/>
                    </a:srgbClr>
                  </a:outerShdw>
                </a:effectLst>
              </a:rPr>
              <a:t/>
            </a:r>
            <a:br>
              <a:rPr lang="en-US" sz="6000" dirty="0" smtClean="0">
                <a:solidFill>
                  <a:srgbClr val="FF0000"/>
                </a:solidFill>
                <a:effectLst>
                  <a:outerShdw blurRad="38100" dist="38100" dir="2700000" algn="tl">
                    <a:srgbClr val="000000">
                      <a:alpha val="43137"/>
                    </a:srgbClr>
                  </a:outerShdw>
                </a:effectLst>
              </a:rPr>
            </a:br>
            <a:r>
              <a:rPr lang="en-US" sz="5400" dirty="0" smtClean="0">
                <a:solidFill>
                  <a:srgbClr val="7030A0"/>
                </a:solidFill>
                <a:effectLst>
                  <a:outerShdw blurRad="38100" dist="38100" dir="2700000" algn="tl">
                    <a:srgbClr val="000000">
                      <a:alpha val="43137"/>
                    </a:srgbClr>
                  </a:outerShdw>
                </a:effectLst>
              </a:rPr>
              <a:t>Learning MLA format hands-on/experientially</a:t>
            </a:r>
            <a:endParaRPr lang="en-US" sz="5400"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l"/>
            <a:r>
              <a:rPr lang="en-US" sz="6000" dirty="0" smtClean="0">
                <a:solidFill>
                  <a:srgbClr val="C00000"/>
                </a:solidFill>
                <a:effectLst>
                  <a:outerShdw blurRad="38100" dist="38100" dir="2700000" algn="tl">
                    <a:srgbClr val="000000">
                      <a:alpha val="43137"/>
                    </a:srgbClr>
                  </a:outerShdw>
                </a:effectLst>
              </a:rPr>
              <a:t>Course Theme</a:t>
            </a:r>
            <a:br>
              <a:rPr lang="en-US" sz="6000" dirty="0" smtClean="0">
                <a:solidFill>
                  <a:srgbClr val="C00000"/>
                </a:solidFill>
                <a:effectLst>
                  <a:outerShdw blurRad="38100" dist="38100" dir="2700000" algn="tl">
                    <a:srgbClr val="000000">
                      <a:alpha val="43137"/>
                    </a:srgbClr>
                  </a:outerShdw>
                </a:effectLst>
              </a:rPr>
            </a:br>
            <a:r>
              <a:rPr lang="en-US" sz="6000" dirty="0" smtClean="0">
                <a:solidFill>
                  <a:srgbClr val="C00000"/>
                </a:solidFill>
                <a:effectLst>
                  <a:outerShdw blurRad="38100" dist="38100" dir="2700000" algn="tl">
                    <a:srgbClr val="000000">
                      <a:alpha val="43137"/>
                    </a:srgbClr>
                  </a:outerShdw>
                </a:effectLst>
              </a:rPr>
              <a:t>(for both sections)</a:t>
            </a:r>
            <a:endParaRPr lang="en-US" sz="4800" dirty="0">
              <a:solidFill>
                <a:srgbClr val="C00000"/>
              </a:solidFill>
              <a:effectLst>
                <a:outerShdw blurRad="38100" dist="38100" dir="2700000" algn="tl">
                  <a:srgbClr val="000000">
                    <a:alpha val="43137"/>
                  </a:srgbClr>
                </a:outerShdw>
              </a:effectLst>
            </a:endParaRPr>
          </a:p>
        </p:txBody>
      </p:sp>
      <p:sp>
        <p:nvSpPr>
          <p:cNvPr id="3" name="Title 1"/>
          <p:cNvSpPr txBox="1">
            <a:spLocks/>
          </p:cNvSpPr>
          <p:nvPr/>
        </p:nvSpPr>
        <p:spPr bwMode="auto">
          <a:xfrm>
            <a:off x="6096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ct val="67000"/>
              <a:buFont typeface="Wingdings" pitchFamily="2" charset="2"/>
              <a:buChar char="q"/>
              <a:tabLst/>
              <a:defRPr/>
            </a:pP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 How our world </a:t>
            </a:r>
            <a:r>
              <a:rPr lang="en-US" sz="4800" dirty="0" smtClean="0">
                <a:solidFill>
                  <a:srgbClr val="7030A0"/>
                </a:solidFill>
                <a:effectLst>
                  <a:outerShdw blurRad="38100" dist="38100" dir="2700000" algn="tl">
                    <a:srgbClr val="000000">
                      <a:alpha val="43137"/>
                    </a:srgbClr>
                  </a:outerShdw>
                </a:effectLst>
                <a:latin typeface="+mj-lt"/>
                <a:ea typeface="+mj-ea"/>
                <a:cs typeface="+mj-cs"/>
              </a:rPr>
              <a:t>shapes </a:t>
            </a: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us</a:t>
            </a:r>
            <a:endPar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endParaRPr>
          </a:p>
          <a:p>
            <a:pPr marL="0" marR="0" lvl="0" indent="0" algn="l" defTabSz="914400" rtl="0" eaLnBrk="0" fontAlgn="base" latinLnBrk="0" hangingPunct="0">
              <a:lnSpc>
                <a:spcPct val="100000"/>
              </a:lnSpc>
              <a:spcBef>
                <a:spcPct val="0"/>
              </a:spcBef>
              <a:spcAft>
                <a:spcPct val="0"/>
              </a:spcAft>
              <a:buClrTx/>
              <a:buSzPct val="67000"/>
              <a:buFont typeface="Wingdings" pitchFamily="2" charset="2"/>
              <a:buChar char="q"/>
              <a:tabLst/>
              <a:defRPr/>
            </a:pP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 How we </a:t>
            </a: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shape ourselves </a:t>
            </a:r>
            <a:endPar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endParaRPr>
          </a:p>
          <a:p>
            <a:pPr marL="0" marR="0" lvl="0" indent="0" algn="l" defTabSz="914400" rtl="0" eaLnBrk="0" fontAlgn="base" latinLnBrk="0" hangingPunct="0">
              <a:lnSpc>
                <a:spcPct val="100000"/>
              </a:lnSpc>
              <a:spcBef>
                <a:spcPct val="0"/>
              </a:spcBef>
              <a:spcAft>
                <a:spcPct val="0"/>
              </a:spcAft>
              <a:buClrTx/>
              <a:buSzPct val="67000"/>
              <a:buFont typeface="Wingdings" pitchFamily="2" charset="2"/>
              <a:buChar char="q"/>
              <a:tabLst/>
              <a:defRPr/>
            </a:pP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 How we </a:t>
            </a: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shape our </a:t>
            </a:r>
            <a:r>
              <a:rPr kumimoji="0" lang="en-US" sz="4800" b="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j-lt"/>
                <a:ea typeface="+mj-ea"/>
                <a:cs typeface="+mj-cs"/>
              </a:rPr>
              <a:t>world</a:t>
            </a:r>
            <a:endParaRPr kumimoji="0" lang="en-US" sz="4800" b="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2569</TotalTime>
  <Words>394</Words>
  <Application>Microsoft Office PowerPoint</Application>
  <PresentationFormat>On-screen Show (4:3)</PresentationFormat>
  <Paragraphs>90</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CCBC ESOL Population</vt:lpstr>
      <vt:lpstr>ESOL Curriculum</vt:lpstr>
      <vt:lpstr>   ESOL 052   Academic English for Speakers of Other Languages 0 Credits; 6 Billable Hours   </vt:lpstr>
      <vt:lpstr>Success rates: ALP-ESOL and ESOL 052 (For Fall 2011, Spring 2012, Fall 2012, Fall 2013, Fall 2014) </vt:lpstr>
      <vt:lpstr>Slide 6</vt:lpstr>
      <vt:lpstr>Choice of Assignment  Topics</vt:lpstr>
      <vt:lpstr>Class Activity  (early in the semester)   Learning MLA format hands-on/experientially</vt:lpstr>
      <vt:lpstr>Course Theme (for both sections)</vt:lpstr>
      <vt:lpstr>Assignments (How our world creates us)  Mutual interviewing: ESOL/standard 101 students </vt:lpstr>
      <vt:lpstr>Slide 11</vt:lpstr>
      <vt:lpstr> Assignments (How we create ourselves)  Eduardo Briceño: “The Power of Belief -- Mindset and Success”</vt:lpstr>
      <vt:lpstr>Slide 13</vt:lpstr>
      <vt:lpstr>Assignments (Bridge between how we create ourselves/how we create our world)  William Kamkwamba: “How I Harnessed the Wind”</vt:lpstr>
      <vt:lpstr>Slide 15</vt:lpstr>
      <vt:lpstr>Assignments (How we create our world)  Majora Carter: “Greening the Ghetto” </vt:lpstr>
      <vt:lpstr>Slide 17</vt:lpstr>
      <vt:lpstr>Questions?  Strategies/methods that have worked well for you?</vt:lpstr>
      <vt:lpstr>Contact Information </vt:lpstr>
    </vt:vector>
  </TitlesOfParts>
  <Company>The Community College of Baltimore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ALPESOL  Stomach medicine  or</dc:title>
  <dc:creator>Administrator</dc:creator>
  <cp:lastModifiedBy>Dave</cp:lastModifiedBy>
  <cp:revision>187</cp:revision>
  <cp:lastPrinted>2011-09-30T20:38:36Z</cp:lastPrinted>
  <dcterms:created xsi:type="dcterms:W3CDTF">2010-06-15T12:31:07Z</dcterms:created>
  <dcterms:modified xsi:type="dcterms:W3CDTF">2015-07-09T00:26:17Z</dcterms:modified>
</cp:coreProperties>
</file>