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ppt/charts/chart3.xml" ContentType="application/vnd.openxmlformats-officedocument.drawingml.chart+xml"/>
  <Override PartName="/ppt/notesSlides/notesSlide30.xml" ContentType="application/vnd.openxmlformats-officedocument.presentationml.notesSlide+xml"/>
  <Override PartName="/ppt/charts/chart4.xml" ContentType="application/vnd.openxmlformats-officedocument.drawingml.chart+xml"/>
  <Override PartName="/ppt/notesSlides/notesSlide31.xml" ContentType="application/vnd.openxmlformats-officedocument.presentationml.notesSlide+xml"/>
  <Override PartName="/ppt/charts/chart5.xml" ContentType="application/vnd.openxmlformats-officedocument.drawingml.chart+xml"/>
  <Override PartName="/ppt/notesSlides/notesSlide3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33.xml" ContentType="application/vnd.openxmlformats-officedocument.presentationml.notesSlide+xml"/>
  <Override PartName="/ppt/charts/chart8.xml" ContentType="application/vnd.openxmlformats-officedocument.drawingml.chart+xml"/>
  <Override PartName="/ppt/notesSlides/notesSlide34.xml" ContentType="application/vnd.openxmlformats-officedocument.presentationml.notesSlide+xml"/>
  <Override PartName="/ppt/charts/chart9.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0.xml" ContentType="application/vnd.openxmlformats-officedocument.drawingml.chart+xml"/>
  <Override PartName="/ppt/notesSlides/notesSlide37.xml" ContentType="application/vnd.openxmlformats-officedocument.presentationml.notesSlide+xml"/>
  <Override PartName="/ppt/charts/chart11.xml" ContentType="application/vnd.openxmlformats-officedocument.drawingml.chart+xml"/>
  <Override PartName="/ppt/notesSlides/notesSlide38.xml" ContentType="application/vnd.openxmlformats-officedocument.presentationml.notesSlide+xml"/>
  <Override PartName="/ppt/charts/chart12.xml" ContentType="application/vnd.openxmlformats-officedocument.drawingml.chart+xml"/>
  <Override PartName="/ppt/notesSlides/notesSlide39.xml" ContentType="application/vnd.openxmlformats-officedocument.presentationml.notesSlide+xml"/>
  <Override PartName="/ppt/charts/chart13.xml" ContentType="application/vnd.openxmlformats-officedocument.drawingml.chart+xml"/>
  <Override PartName="/ppt/notesSlides/notesSlide40.xml" ContentType="application/vnd.openxmlformats-officedocument.presentationml.notesSlide+xml"/>
  <Override PartName="/ppt/charts/chart14.xml" ContentType="application/vnd.openxmlformats-officedocument.drawingml.chart+xml"/>
  <Override PartName="/ppt/notesSlides/notesSlide41.xml" ContentType="application/vnd.openxmlformats-officedocument.presentationml.notesSlide+xml"/>
  <Override PartName="/ppt/charts/chart15.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5"/>
  </p:sldMasterIdLst>
  <p:notesMasterIdLst>
    <p:notesMasterId r:id="rId80"/>
  </p:notesMasterIdLst>
  <p:handoutMasterIdLst>
    <p:handoutMasterId r:id="rId81"/>
  </p:handoutMasterIdLst>
  <p:sldIdLst>
    <p:sldId id="256" r:id="rId6"/>
    <p:sldId id="260" r:id="rId7"/>
    <p:sldId id="350" r:id="rId8"/>
    <p:sldId id="264" r:id="rId9"/>
    <p:sldId id="265" r:id="rId10"/>
    <p:sldId id="342" r:id="rId11"/>
    <p:sldId id="345" r:id="rId12"/>
    <p:sldId id="267" r:id="rId13"/>
    <p:sldId id="268" r:id="rId14"/>
    <p:sldId id="269" r:id="rId15"/>
    <p:sldId id="270" r:id="rId16"/>
    <p:sldId id="279" r:id="rId17"/>
    <p:sldId id="346" r:id="rId18"/>
    <p:sldId id="272" r:id="rId19"/>
    <p:sldId id="273" r:id="rId20"/>
    <p:sldId id="274" r:id="rId21"/>
    <p:sldId id="275" r:id="rId22"/>
    <p:sldId id="276" r:id="rId23"/>
    <p:sldId id="278" r:id="rId24"/>
    <p:sldId id="339" r:id="rId25"/>
    <p:sldId id="282" r:id="rId26"/>
    <p:sldId id="347" r:id="rId27"/>
    <p:sldId id="285" r:id="rId28"/>
    <p:sldId id="286" r:id="rId29"/>
    <p:sldId id="287" r:id="rId30"/>
    <p:sldId id="288" r:id="rId31"/>
    <p:sldId id="289" r:id="rId32"/>
    <p:sldId id="290" r:id="rId33"/>
    <p:sldId id="292" r:id="rId34"/>
    <p:sldId id="293" r:id="rId35"/>
    <p:sldId id="294" r:id="rId36"/>
    <p:sldId id="296" r:id="rId37"/>
    <p:sldId id="297" r:id="rId38"/>
    <p:sldId id="298" r:id="rId39"/>
    <p:sldId id="299" r:id="rId40"/>
    <p:sldId id="300" r:id="rId41"/>
    <p:sldId id="348" r:id="rId42"/>
    <p:sldId id="302" r:id="rId43"/>
    <p:sldId id="304" r:id="rId44"/>
    <p:sldId id="305" r:id="rId45"/>
    <p:sldId id="306" r:id="rId46"/>
    <p:sldId id="307" r:id="rId47"/>
    <p:sldId id="308" r:id="rId48"/>
    <p:sldId id="309" r:id="rId49"/>
    <p:sldId id="301" r:id="rId50"/>
    <p:sldId id="311" r:id="rId51"/>
    <p:sldId id="313" r:id="rId52"/>
    <p:sldId id="349" r:id="rId53"/>
    <p:sldId id="312" r:id="rId54"/>
    <p:sldId id="314" r:id="rId55"/>
    <p:sldId id="315" r:id="rId56"/>
    <p:sldId id="316" r:id="rId57"/>
    <p:sldId id="317" r:id="rId58"/>
    <p:sldId id="318" r:id="rId59"/>
    <p:sldId id="319" r:id="rId60"/>
    <p:sldId id="310" r:id="rId61"/>
    <p:sldId id="323" r:id="rId62"/>
    <p:sldId id="335" r:id="rId63"/>
    <p:sldId id="321" r:id="rId64"/>
    <p:sldId id="324" r:id="rId65"/>
    <p:sldId id="325" r:id="rId66"/>
    <p:sldId id="326" r:id="rId67"/>
    <p:sldId id="327" r:id="rId68"/>
    <p:sldId id="322" r:id="rId69"/>
    <p:sldId id="329" r:id="rId70"/>
    <p:sldId id="338" r:id="rId71"/>
    <p:sldId id="331" r:id="rId72"/>
    <p:sldId id="330" r:id="rId73"/>
    <p:sldId id="332" r:id="rId74"/>
    <p:sldId id="333" r:id="rId75"/>
    <p:sldId id="334" r:id="rId76"/>
    <p:sldId id="328" r:id="rId77"/>
    <p:sldId id="336" r:id="rId78"/>
    <p:sldId id="337" r:id="rId7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FF4B"/>
    <a:srgbClr val="FFFF99"/>
    <a:srgbClr val="F2F2F2"/>
    <a:srgbClr val="2F567D"/>
    <a:srgbClr val="005596"/>
    <a:srgbClr val="2E83FF"/>
    <a:srgbClr val="00FFFF"/>
    <a:srgbClr val="1D2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368" autoAdjust="0"/>
    <p:restoredTop sz="94674"/>
  </p:normalViewPr>
  <p:slideViewPr>
    <p:cSldViewPr snapToGrid="0" snapToObjects="1">
      <p:cViewPr varScale="1">
        <p:scale>
          <a:sx n="74" d="100"/>
          <a:sy n="74" d="100"/>
        </p:scale>
        <p:origin x="16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presProps" Target="presProps.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kiefner\Google%20Drive\CCBC\Committees%20&amp;%20Projects\AMP%20Data\Fall%202016\AMP_ANALYSIS_081-082_100116.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jkiefner\Google%20Drive\CCBC\Committees%20&amp;%20Projects\AMP%20Data\Fall%202016\AMP_ANALYSIS_083163_100316.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jkiefner\Google%20Drive\CCBC\Committees%20&amp;%20Projects\AMP%20Data\Fall%202016\AMP_ANALYSIS_083163_100316.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jkiefner\Google%20Drive\CCBC\Committees%20&amp;%20Projects\AMP%20Data\Fall%202016\AMP_ANALYSIS_083163_100316.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jkiefner\Google%20Drive\CCBC\Committees%20&amp;%20Projects\AMP%20Data\Fall%202016\AMP_ANALYSIS_083163_1003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jkiefner\Google%20Drive\CCBC\Committees%20&amp;%20Projects\AMP%20Data\Fall%202016\AMP_ANALYSIS_083163_1003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jkiefner\Google%20Drive\CCBC\Committees%20&amp;%20Projects\AMP%20Data\Fall%202016\AMP_ANALYSIS_083163_1003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kiefner\Google%20Drive\CCBC\Committees%20&amp;%20Projects\AMP%20Data\Fall%202016\AMP_ANALYSIS_081-082_10011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kiefner\Google%20Drive\CCBC\Committees%20&amp;%20Projects\AMP%20Data\Fall%202016\AMP_ANALYSIS_081-082_10011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kiefner\Google%20Drive\CCBC\Committees%20&amp;%20Projects\AMP%20Data\Fall%202016\AMP_ANALYSIS_081-082_10011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kiefner\Google%20Drive\CCBC\Committees%20&amp;%20Projects\AMP%20Data\Fall%202016\AMP_ANALYSIS_081-082_10011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kiefner\Google%20Drive\CCBC\Committees%20&amp;%20Projects\AMP%20Data\Fall%202016\AMP_ANALYSIS_081-082_100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jkiefner\Google%20Drive\CCBC\Committees%20&amp;%20Projects\AMP%20Data\Fall%202016\AMP_ANALYSIS_081-082_100116.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jkiefner\Google%20Drive\CCBC\Committees%20&amp;%20Projects\AMP%20Data\Fall%202016\AMP_ANALYSIS_081-082_100116.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jkiefner\Google%20Drive\CCBC\Committees%20&amp;%20Projects\AMP%20Data\Fall%202016\AMP_ANALYSIS_081-082_1001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502953138556956E-2"/>
          <c:y val="0.15301318267419961"/>
          <c:w val="0.89204393886698741"/>
          <c:h val="0.70934863279801885"/>
        </c:manualLayout>
      </c:layout>
      <c:barChart>
        <c:barDir val="col"/>
        <c:grouping val="clustered"/>
        <c:varyColors val="0"/>
        <c:ser>
          <c:idx val="0"/>
          <c:order val="0"/>
          <c:tx>
            <c:strRef>
              <c:f>SUMMARY_MATH081!$C$11</c:f>
              <c:strCache>
                <c:ptCount val="1"/>
                <c:pt idx="0">
                  <c:v>AMP</c:v>
                </c:pt>
              </c:strCache>
            </c:strRef>
          </c:tx>
          <c:spPr>
            <a:solidFill>
              <a:schemeClr val="accent4"/>
            </a:solidFill>
            <a:scene3d>
              <a:camera prst="orthographicFront"/>
              <a:lightRig rig="threePt" dir="t"/>
            </a:scene3d>
            <a:sp3d>
              <a:bevelT/>
            </a:sp3d>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SUMMARY_MATH081!$B$12:$B$16</c:f>
              <c:strCache>
                <c:ptCount val="5"/>
                <c:pt idx="0">
                  <c:v>FALL 2011</c:v>
                </c:pt>
                <c:pt idx="1">
                  <c:v>FALL 2012</c:v>
                </c:pt>
                <c:pt idx="2">
                  <c:v>FALL 2013</c:v>
                </c:pt>
                <c:pt idx="3">
                  <c:v>FALL 2014</c:v>
                </c:pt>
                <c:pt idx="4">
                  <c:v>FALL 2015</c:v>
                </c:pt>
              </c:strCache>
            </c:strRef>
          </c:cat>
          <c:val>
            <c:numRef>
              <c:f>SUMMARY_MATH081!$C$12:$C$16</c:f>
              <c:numCache>
                <c:formatCode>0.0%</c:formatCode>
                <c:ptCount val="5"/>
                <c:pt idx="0">
                  <c:v>0.70930232558139539</c:v>
                </c:pt>
                <c:pt idx="1">
                  <c:v>0.73170731707317072</c:v>
                </c:pt>
                <c:pt idx="2">
                  <c:v>0.71186440677966101</c:v>
                </c:pt>
                <c:pt idx="3">
                  <c:v>0.65</c:v>
                </c:pt>
                <c:pt idx="4">
                  <c:v>0.66139240506329111</c:v>
                </c:pt>
              </c:numCache>
            </c:numRef>
          </c:val>
        </c:ser>
        <c:ser>
          <c:idx val="1"/>
          <c:order val="1"/>
          <c:tx>
            <c:strRef>
              <c:f>SUMMARY_MATH081!$D$11</c:f>
              <c:strCache>
                <c:ptCount val="1"/>
                <c:pt idx="0">
                  <c:v>SEQUENTIAL</c:v>
                </c:pt>
              </c:strCache>
            </c:strRef>
          </c:tx>
          <c:spPr>
            <a:solidFill>
              <a:srgbClr val="C00000"/>
            </a:solidFill>
            <a:scene3d>
              <a:camera prst="orthographicFront"/>
              <a:lightRig rig="threePt" dir="t"/>
            </a:scene3d>
            <a:sp3d>
              <a:bevelT/>
            </a:sp3d>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SUMMARY_MATH081!$B$12:$B$16</c:f>
              <c:strCache>
                <c:ptCount val="5"/>
                <c:pt idx="0">
                  <c:v>FALL 2011</c:v>
                </c:pt>
                <c:pt idx="1">
                  <c:v>FALL 2012</c:v>
                </c:pt>
                <c:pt idx="2">
                  <c:v>FALL 2013</c:v>
                </c:pt>
                <c:pt idx="3">
                  <c:v>FALL 2014</c:v>
                </c:pt>
                <c:pt idx="4">
                  <c:v>FALL 2015</c:v>
                </c:pt>
              </c:strCache>
            </c:strRef>
          </c:cat>
          <c:val>
            <c:numRef>
              <c:f>SUMMARY_MATH081!$D$12:$D$16</c:f>
              <c:numCache>
                <c:formatCode>0.0%</c:formatCode>
                <c:ptCount val="5"/>
                <c:pt idx="0">
                  <c:v>0.49069607167470708</c:v>
                </c:pt>
                <c:pt idx="1">
                  <c:v>0.54989231873653988</c:v>
                </c:pt>
                <c:pt idx="2">
                  <c:v>0.53908554572271383</c:v>
                </c:pt>
                <c:pt idx="3">
                  <c:v>0.49872122762148335</c:v>
                </c:pt>
                <c:pt idx="4">
                  <c:v>0.5055803571428571</c:v>
                </c:pt>
              </c:numCache>
            </c:numRef>
          </c:val>
        </c:ser>
        <c:dLbls>
          <c:showLegendKey val="0"/>
          <c:showVal val="0"/>
          <c:showCatName val="0"/>
          <c:showSerName val="0"/>
          <c:showPercent val="0"/>
          <c:showBubbleSize val="0"/>
        </c:dLbls>
        <c:gapWidth val="150"/>
        <c:axId val="311817552"/>
        <c:axId val="311817944"/>
      </c:barChart>
      <c:catAx>
        <c:axId val="311817552"/>
        <c:scaling>
          <c:orientation val="minMax"/>
        </c:scaling>
        <c:delete val="0"/>
        <c:axPos val="b"/>
        <c:numFmt formatCode="General" sourceLinked="1"/>
        <c:majorTickMark val="none"/>
        <c:minorTickMark val="none"/>
        <c:tickLblPos val="nextTo"/>
        <c:spPr>
          <a:ln>
            <a:solidFill>
              <a:schemeClr val="bg1"/>
            </a:solidFill>
          </a:ln>
        </c:spPr>
        <c:txPr>
          <a:bodyPr/>
          <a:lstStyle/>
          <a:p>
            <a:pPr>
              <a:defRPr>
                <a:solidFill>
                  <a:schemeClr val="bg1"/>
                </a:solidFill>
              </a:defRPr>
            </a:pPr>
            <a:endParaRPr lang="en-US"/>
          </a:p>
        </c:txPr>
        <c:crossAx val="311817944"/>
        <c:crosses val="autoZero"/>
        <c:auto val="1"/>
        <c:lblAlgn val="ctr"/>
        <c:lblOffset val="100"/>
        <c:noMultiLvlLbl val="0"/>
      </c:catAx>
      <c:valAx>
        <c:axId val="311817944"/>
        <c:scaling>
          <c:orientation val="minMax"/>
          <c:max val="1"/>
          <c:min val="0"/>
        </c:scaling>
        <c:delete val="0"/>
        <c:axPos val="l"/>
        <c:majorGridlines>
          <c:spPr>
            <a:ln>
              <a:solidFill>
                <a:srgbClr val="F2F2F2">
                  <a:alpha val="10000"/>
                </a:srgbClr>
              </a:solidFill>
            </a:ln>
          </c:spPr>
        </c:majorGridlines>
        <c:title>
          <c:tx>
            <c:rich>
              <a:bodyPr/>
              <a:lstStyle/>
              <a:p>
                <a:pPr>
                  <a:defRPr>
                    <a:solidFill>
                      <a:schemeClr val="bg1"/>
                    </a:solidFill>
                  </a:defRPr>
                </a:pPr>
                <a:r>
                  <a:rPr lang="en-US">
                    <a:solidFill>
                      <a:schemeClr val="bg1"/>
                    </a:solidFill>
                  </a:rPr>
                  <a:t>Pass Rate</a:t>
                </a:r>
              </a:p>
            </c:rich>
          </c:tx>
          <c:layout/>
          <c:overlay val="0"/>
        </c:title>
        <c:numFmt formatCode="0%" sourceLinked="0"/>
        <c:majorTickMark val="none"/>
        <c:minorTickMark val="none"/>
        <c:tickLblPos val="nextTo"/>
        <c:spPr>
          <a:ln>
            <a:noFill/>
          </a:ln>
        </c:spPr>
        <c:txPr>
          <a:bodyPr/>
          <a:lstStyle/>
          <a:p>
            <a:pPr>
              <a:defRPr>
                <a:solidFill>
                  <a:schemeClr val="bg1"/>
                </a:solidFill>
              </a:defRPr>
            </a:pPr>
            <a:endParaRPr lang="en-US"/>
          </a:p>
        </c:txPr>
        <c:crossAx val="311817552"/>
        <c:crosses val="autoZero"/>
        <c:crossBetween val="between"/>
        <c:majorUnit val="0.2"/>
      </c:valAx>
    </c:plotArea>
    <c:legend>
      <c:legendPos val="b"/>
      <c:layout/>
      <c:overlay val="0"/>
      <c:txPr>
        <a:bodyPr/>
        <a:lstStyle/>
        <a:p>
          <a:pPr>
            <a:defRPr>
              <a:solidFill>
                <a:schemeClr val="bg1"/>
              </a:solidFill>
            </a:defRPr>
          </a:pPr>
          <a:endParaRPr lang="en-US"/>
        </a:p>
      </c:txPr>
    </c:legend>
    <c:plotVisOnly val="1"/>
    <c:dispBlanksAs val="gap"/>
    <c:showDLblsOverMax val="0"/>
  </c:chart>
  <c:spPr>
    <a:gradFill>
      <a:gsLst>
        <a:gs pos="14000">
          <a:schemeClr val="accent2">
            <a:lumMod val="75000"/>
          </a:schemeClr>
        </a:gs>
        <a:gs pos="77000">
          <a:schemeClr val="accent2">
            <a:lumMod val="50000"/>
          </a:schemeClr>
        </a:gs>
      </a:gsLst>
      <a:path path="circle">
        <a:fillToRect l="50000" t="50000" r="50000" b="50000"/>
      </a:path>
    </a:gradFill>
  </c:spPr>
  <c:txPr>
    <a:bodyPr/>
    <a:lstStyle/>
    <a:p>
      <a:pPr>
        <a:defRPr>
          <a:solidFill>
            <a:schemeClr val="tx1">
              <a:lumMod val="85000"/>
              <a:lumOff val="15000"/>
            </a:schemeClr>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SUMMARY_MATH083!$B$2</c:f>
          <c:strCache>
            <c:ptCount val="1"/>
            <c:pt idx="0">
              <c:v>MATH083 PASS RATES BY STUDENT TYPE</c:v>
            </c:pt>
          </c:strCache>
        </c:strRef>
      </c:tx>
      <c:layout>
        <c:manualLayout>
          <c:xMode val="edge"/>
          <c:yMode val="edge"/>
          <c:x val="0.21913868005465947"/>
          <c:y val="3.5310734463276837E-2"/>
        </c:manualLayout>
      </c:layout>
      <c:overlay val="0"/>
    </c:title>
    <c:autoTitleDeleted val="0"/>
    <c:plotArea>
      <c:layout>
        <c:manualLayout>
          <c:layoutTarget val="inner"/>
          <c:xMode val="edge"/>
          <c:yMode val="edge"/>
          <c:x val="9.146009264988271E-2"/>
          <c:y val="0.14624529190207156"/>
          <c:w val="0.89209450608232632"/>
          <c:h val="0.71611652357014699"/>
        </c:manualLayout>
      </c:layout>
      <c:barChart>
        <c:barDir val="col"/>
        <c:grouping val="clustered"/>
        <c:varyColors val="0"/>
        <c:ser>
          <c:idx val="0"/>
          <c:order val="0"/>
          <c:tx>
            <c:strRef>
              <c:f>SUMMARY_MATH083!$C$11</c:f>
              <c:strCache>
                <c:ptCount val="1"/>
                <c:pt idx="0">
                  <c:v>AMP</c:v>
                </c:pt>
              </c:strCache>
            </c:strRef>
          </c:tx>
          <c:spPr>
            <a:solidFill>
              <a:schemeClr val="accent4"/>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SUMMARY_MATH083!$B$12:$B$16</c:f>
              <c:strCache>
                <c:ptCount val="5"/>
                <c:pt idx="0">
                  <c:v>FALL 2011</c:v>
                </c:pt>
                <c:pt idx="1">
                  <c:v>FALL 2012</c:v>
                </c:pt>
                <c:pt idx="2">
                  <c:v>FALL 2013</c:v>
                </c:pt>
                <c:pt idx="3">
                  <c:v>FALL 2014</c:v>
                </c:pt>
                <c:pt idx="4">
                  <c:v>FALL 2015</c:v>
                </c:pt>
              </c:strCache>
            </c:strRef>
          </c:cat>
          <c:val>
            <c:numRef>
              <c:f>SUMMARY_MATH083!$C$12:$C$16</c:f>
              <c:numCache>
                <c:formatCode>0.0%</c:formatCode>
                <c:ptCount val="5"/>
                <c:pt idx="0">
                  <c:v>0.66891891891891897</c:v>
                </c:pt>
                <c:pt idx="1">
                  <c:v>0.68085106382978722</c:v>
                </c:pt>
                <c:pt idx="2">
                  <c:v>0.70229007633587781</c:v>
                </c:pt>
                <c:pt idx="3">
                  <c:v>0.70491803278688525</c:v>
                </c:pt>
                <c:pt idx="4">
                  <c:v>0.67006802721088432</c:v>
                </c:pt>
              </c:numCache>
            </c:numRef>
          </c:val>
        </c:ser>
        <c:ser>
          <c:idx val="1"/>
          <c:order val="1"/>
          <c:tx>
            <c:strRef>
              <c:f>SUMMARY_MATH083!$D$11</c:f>
              <c:strCache>
                <c:ptCount val="1"/>
                <c:pt idx="0">
                  <c:v>SEQUENTIAL</c:v>
                </c:pt>
              </c:strCache>
            </c:strRef>
          </c:tx>
          <c:spPr>
            <a:solidFill>
              <a:srgbClr val="C00000"/>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SUMMARY_MATH083!$B$12:$B$16</c:f>
              <c:strCache>
                <c:ptCount val="5"/>
                <c:pt idx="0">
                  <c:v>FALL 2011</c:v>
                </c:pt>
                <c:pt idx="1">
                  <c:v>FALL 2012</c:v>
                </c:pt>
                <c:pt idx="2">
                  <c:v>FALL 2013</c:v>
                </c:pt>
                <c:pt idx="3">
                  <c:v>FALL 2014</c:v>
                </c:pt>
                <c:pt idx="4">
                  <c:v>FALL 2015</c:v>
                </c:pt>
              </c:strCache>
            </c:strRef>
          </c:cat>
          <c:val>
            <c:numRef>
              <c:f>SUMMARY_MATH083!$D$12:$D$16</c:f>
              <c:numCache>
                <c:formatCode>0.0%</c:formatCode>
                <c:ptCount val="5"/>
                <c:pt idx="0">
                  <c:v>0.49197635135135137</c:v>
                </c:pt>
                <c:pt idx="1">
                  <c:v>0.54459883460331693</c:v>
                </c:pt>
                <c:pt idx="2">
                  <c:v>0.53155680224403923</c:v>
                </c:pt>
                <c:pt idx="3">
                  <c:v>0.56433184302036765</c:v>
                </c:pt>
                <c:pt idx="4">
                  <c:v>0.55937846836847949</c:v>
                </c:pt>
              </c:numCache>
            </c:numRef>
          </c:val>
        </c:ser>
        <c:dLbls>
          <c:showLegendKey val="0"/>
          <c:showVal val="0"/>
          <c:showCatName val="0"/>
          <c:showSerName val="0"/>
          <c:showPercent val="0"/>
          <c:showBubbleSize val="0"/>
        </c:dLbls>
        <c:gapWidth val="150"/>
        <c:axId val="311933472"/>
        <c:axId val="311933864"/>
      </c:barChart>
      <c:catAx>
        <c:axId val="311933472"/>
        <c:scaling>
          <c:orientation val="minMax"/>
        </c:scaling>
        <c:delete val="0"/>
        <c:axPos val="b"/>
        <c:numFmt formatCode="General" sourceLinked="1"/>
        <c:majorTickMark val="none"/>
        <c:minorTickMark val="none"/>
        <c:tickLblPos val="nextTo"/>
        <c:crossAx val="311933864"/>
        <c:crosses val="autoZero"/>
        <c:auto val="1"/>
        <c:lblAlgn val="ctr"/>
        <c:lblOffset val="100"/>
        <c:noMultiLvlLbl val="0"/>
      </c:catAx>
      <c:valAx>
        <c:axId val="311933864"/>
        <c:scaling>
          <c:orientation val="minMax"/>
          <c:max val="1"/>
        </c:scaling>
        <c:delete val="0"/>
        <c:axPos val="l"/>
        <c:majorGridlines>
          <c:spPr>
            <a:ln>
              <a:solidFill>
                <a:srgbClr val="F2F2F2">
                  <a:alpha val="10000"/>
                </a:srgbClr>
              </a:solidFill>
            </a:ln>
          </c:spPr>
        </c:majorGridlines>
        <c:title>
          <c:tx>
            <c:rich>
              <a:bodyPr/>
              <a:lstStyle/>
              <a:p>
                <a:pPr>
                  <a:defRPr/>
                </a:pPr>
                <a:r>
                  <a:rPr lang="en-US"/>
                  <a:t>Pass Rate</a:t>
                </a:r>
              </a:p>
            </c:rich>
          </c:tx>
          <c:layout>
            <c:manualLayout>
              <c:xMode val="edge"/>
              <c:yMode val="edge"/>
              <c:x val="1.3455328310010764E-2"/>
              <c:y val="0.42514865726529949"/>
            </c:manualLayout>
          </c:layout>
          <c:overlay val="0"/>
        </c:title>
        <c:numFmt formatCode="0%" sourceLinked="0"/>
        <c:majorTickMark val="none"/>
        <c:minorTickMark val="none"/>
        <c:tickLblPos val="nextTo"/>
        <c:spPr>
          <a:ln>
            <a:noFill/>
          </a:ln>
        </c:spPr>
        <c:crossAx val="311933472"/>
        <c:crosses val="autoZero"/>
        <c:crossBetween val="between"/>
        <c:majorUnit val="0.2"/>
      </c:valAx>
    </c:plotArea>
    <c:legend>
      <c:legendPos val="b"/>
      <c:layout/>
      <c:overlay val="0"/>
    </c:legend>
    <c:plotVisOnly val="1"/>
    <c:dispBlanksAs val="gap"/>
    <c:showDLblsOverMax val="0"/>
  </c:chart>
  <c:spPr>
    <a:gradFill>
      <a:gsLst>
        <a:gs pos="14000">
          <a:schemeClr val="accent2">
            <a:lumMod val="75000"/>
          </a:schemeClr>
        </a:gs>
        <a:gs pos="77000">
          <a:schemeClr val="accent2">
            <a:lumMod val="50000"/>
          </a:schemeClr>
        </a:gs>
      </a:gsLst>
      <a:path path="circle">
        <a:fillToRect l="50000" t="50000" r="50000" b="50000"/>
      </a:path>
    </a:gradFill>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SUMMARY_MATH163_COMPLETION_B!$B$2</c:f>
          <c:strCache>
            <c:ptCount val="1"/>
            <c:pt idx="0">
              <c:v>MATH163 COMPLETION RATES BY STUDENT TYPE</c:v>
            </c:pt>
          </c:strCache>
        </c:strRef>
      </c:tx>
      <c:layout>
        <c:manualLayout>
          <c:xMode val="edge"/>
          <c:yMode val="edge"/>
          <c:x val="0.16508192799904317"/>
          <c:y val="3.8239296934278438E-2"/>
        </c:manualLayout>
      </c:layout>
      <c:overlay val="0"/>
    </c:title>
    <c:autoTitleDeleted val="0"/>
    <c:plotArea>
      <c:layout>
        <c:manualLayout>
          <c:layoutTarget val="inner"/>
          <c:xMode val="edge"/>
          <c:yMode val="edge"/>
          <c:x val="9.1370390461149295E-2"/>
          <c:y val="0.14708603123810088"/>
          <c:w val="0.88919413531327951"/>
          <c:h val="0.71452199257541549"/>
        </c:manualLayout>
      </c:layout>
      <c:barChart>
        <c:barDir val="col"/>
        <c:grouping val="clustered"/>
        <c:varyColors val="0"/>
        <c:ser>
          <c:idx val="1"/>
          <c:order val="0"/>
          <c:tx>
            <c:strRef>
              <c:f>SUMMARY_MATH163_COMPLETION_B!$C$12</c:f>
              <c:strCache>
                <c:ptCount val="1"/>
                <c:pt idx="0">
                  <c:v>AMP</c:v>
                </c:pt>
              </c:strCache>
            </c:strRef>
          </c:tx>
          <c:spPr>
            <a:solidFill>
              <a:schemeClr val="accent4"/>
            </a:solidFill>
            <a:scene3d>
              <a:camera prst="orthographicFront"/>
              <a:lightRig rig="threePt" dir="t"/>
            </a:scene3d>
            <a:sp3d>
              <a:bevelT/>
            </a:sp3d>
          </c:spPr>
          <c:invertIfNegative val="0"/>
          <c:dPt>
            <c:idx val="0"/>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SUMMARY_MATH163_COMPLETION_B!$B$13:$B$17</c:f>
              <c:strCache>
                <c:ptCount val="5"/>
                <c:pt idx="0">
                  <c:v>FALL 2011</c:v>
                </c:pt>
                <c:pt idx="1">
                  <c:v>FALL 2012</c:v>
                </c:pt>
                <c:pt idx="2">
                  <c:v>FALL 2013</c:v>
                </c:pt>
                <c:pt idx="3">
                  <c:v>FALL 2014</c:v>
                </c:pt>
                <c:pt idx="4">
                  <c:v>FALL 2015</c:v>
                </c:pt>
              </c:strCache>
            </c:strRef>
          </c:cat>
          <c:val>
            <c:numRef>
              <c:f>SUMMARY_MATH163_COMPLETION_B!$C$13:$C$17</c:f>
              <c:numCache>
                <c:formatCode>0.0%</c:formatCode>
                <c:ptCount val="5"/>
                <c:pt idx="0">
                  <c:v>0.45270270270270269</c:v>
                </c:pt>
                <c:pt idx="1">
                  <c:v>0.51773049645390068</c:v>
                </c:pt>
                <c:pt idx="2">
                  <c:v>0.50381679389312972</c:v>
                </c:pt>
                <c:pt idx="3">
                  <c:v>0.44262295081967212</c:v>
                </c:pt>
                <c:pt idx="4">
                  <c:v>0.48639455782312924</c:v>
                </c:pt>
              </c:numCache>
            </c:numRef>
          </c:val>
        </c:ser>
        <c:ser>
          <c:idx val="3"/>
          <c:order val="1"/>
          <c:tx>
            <c:strRef>
              <c:f>SUMMARY_MATH163_COMPLETION_B!$D$12</c:f>
              <c:strCache>
                <c:ptCount val="1"/>
                <c:pt idx="0">
                  <c:v>SEQUENTIAL</c:v>
                </c:pt>
              </c:strCache>
            </c:strRef>
          </c:tx>
          <c:spPr>
            <a:solidFill>
              <a:srgbClr val="C00000"/>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SUMMARY_MATH163_COMPLETION_B!$B$13:$B$17</c:f>
              <c:strCache>
                <c:ptCount val="5"/>
                <c:pt idx="0">
                  <c:v>FALL 2011</c:v>
                </c:pt>
                <c:pt idx="1">
                  <c:v>FALL 2012</c:v>
                </c:pt>
                <c:pt idx="2">
                  <c:v>FALL 2013</c:v>
                </c:pt>
                <c:pt idx="3">
                  <c:v>FALL 2014</c:v>
                </c:pt>
                <c:pt idx="4">
                  <c:v>FALL 2015</c:v>
                </c:pt>
              </c:strCache>
            </c:strRef>
          </c:cat>
          <c:val>
            <c:numRef>
              <c:f>SUMMARY_MATH163_COMPLETION_B!$D$13:$D$17</c:f>
              <c:numCache>
                <c:formatCode>0.0%</c:formatCode>
                <c:ptCount val="5"/>
                <c:pt idx="0">
                  <c:v>0.33952702702702703</c:v>
                </c:pt>
                <c:pt idx="1">
                  <c:v>0.34961900493052445</c:v>
                </c:pt>
                <c:pt idx="2">
                  <c:v>0.36138382421692378</c:v>
                </c:pt>
                <c:pt idx="3">
                  <c:v>0.37953303527074017</c:v>
                </c:pt>
                <c:pt idx="4">
                  <c:v>0.23251942286348501</c:v>
                </c:pt>
              </c:numCache>
            </c:numRef>
          </c:val>
        </c:ser>
        <c:dLbls>
          <c:showLegendKey val="0"/>
          <c:showVal val="0"/>
          <c:showCatName val="0"/>
          <c:showSerName val="0"/>
          <c:showPercent val="0"/>
          <c:showBubbleSize val="0"/>
        </c:dLbls>
        <c:gapWidth val="150"/>
        <c:axId val="311934648"/>
        <c:axId val="311935040"/>
      </c:barChart>
      <c:catAx>
        <c:axId val="311934648"/>
        <c:scaling>
          <c:orientation val="minMax"/>
        </c:scaling>
        <c:delete val="0"/>
        <c:axPos val="b"/>
        <c:numFmt formatCode="General" sourceLinked="1"/>
        <c:majorTickMark val="none"/>
        <c:minorTickMark val="none"/>
        <c:tickLblPos val="nextTo"/>
        <c:crossAx val="311935040"/>
        <c:crosses val="autoZero"/>
        <c:auto val="1"/>
        <c:lblAlgn val="ctr"/>
        <c:lblOffset val="100"/>
        <c:noMultiLvlLbl val="0"/>
      </c:catAx>
      <c:valAx>
        <c:axId val="311935040"/>
        <c:scaling>
          <c:orientation val="minMax"/>
          <c:max val="0.60000000000000009"/>
        </c:scaling>
        <c:delete val="0"/>
        <c:axPos val="l"/>
        <c:majorGridlines>
          <c:spPr>
            <a:ln>
              <a:solidFill>
                <a:srgbClr val="F2F2F2">
                  <a:alpha val="10000"/>
                </a:srgbClr>
              </a:solidFill>
            </a:ln>
          </c:spPr>
        </c:majorGridlines>
        <c:title>
          <c:tx>
            <c:rich>
              <a:bodyPr/>
              <a:lstStyle/>
              <a:p>
                <a:pPr>
                  <a:defRPr/>
                </a:pPr>
                <a:r>
                  <a:rPr lang="en-US"/>
                  <a:t>Cohort Completion Rate</a:t>
                </a:r>
              </a:p>
            </c:rich>
          </c:tx>
          <c:layout>
            <c:manualLayout>
              <c:xMode val="edge"/>
              <c:yMode val="edge"/>
              <c:x val="9.7177371127855523E-3"/>
              <c:y val="0.32638710675596427"/>
            </c:manualLayout>
          </c:layout>
          <c:overlay val="0"/>
        </c:title>
        <c:numFmt formatCode="0%" sourceLinked="0"/>
        <c:majorTickMark val="none"/>
        <c:minorTickMark val="none"/>
        <c:tickLblPos val="nextTo"/>
        <c:spPr>
          <a:ln>
            <a:noFill/>
          </a:ln>
        </c:spPr>
        <c:crossAx val="311934648"/>
        <c:crosses val="autoZero"/>
        <c:crossBetween val="between"/>
      </c:valAx>
    </c:plotArea>
    <c:legend>
      <c:legendPos val="b"/>
      <c:layout/>
      <c:overlay val="0"/>
    </c:legend>
    <c:plotVisOnly val="1"/>
    <c:dispBlanksAs val="gap"/>
    <c:showDLblsOverMax val="0"/>
  </c:chart>
  <c:spPr>
    <a:gradFill>
      <a:gsLst>
        <a:gs pos="14000">
          <a:schemeClr val="accent2">
            <a:lumMod val="75000"/>
          </a:schemeClr>
        </a:gs>
        <a:gs pos="77000">
          <a:schemeClr val="accent2">
            <a:lumMod val="50000"/>
          </a:schemeClr>
        </a:gs>
      </a:gsLst>
      <a:path path="circle">
        <a:fillToRect l="50000" t="50000" r="50000" b="50000"/>
      </a:path>
    </a:gradFill>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 OF STUDENTS WITH EARNED CREDITS</a:t>
            </a:r>
          </a:p>
        </c:rich>
      </c:tx>
      <c:layout>
        <c:manualLayout>
          <c:xMode val="edge"/>
          <c:yMode val="edge"/>
          <c:x val="0.22341448438428513"/>
          <c:y val="2.6483050847457626E-2"/>
        </c:manualLayout>
      </c:layout>
      <c:overlay val="0"/>
    </c:title>
    <c:autoTitleDeleted val="0"/>
    <c:plotArea>
      <c:layout>
        <c:manualLayout>
          <c:layoutTarget val="inner"/>
          <c:xMode val="edge"/>
          <c:yMode val="edge"/>
          <c:x val="8.8230813855480122E-2"/>
          <c:y val="0.14624529190207156"/>
          <c:w val="0.88784860248227848"/>
          <c:h val="0.71611652357014699"/>
        </c:manualLayout>
      </c:layout>
      <c:barChart>
        <c:barDir val="col"/>
        <c:grouping val="clustered"/>
        <c:varyColors val="0"/>
        <c:ser>
          <c:idx val="0"/>
          <c:order val="0"/>
          <c:tx>
            <c:strRef>
              <c:f>SUMMARY_CREDITS_1YR!$D$5</c:f>
              <c:strCache>
                <c:ptCount val="1"/>
                <c:pt idx="0">
                  <c:v>AMP</c:v>
                </c:pt>
              </c:strCache>
            </c:strRef>
          </c:tx>
          <c:spPr>
            <a:solidFill>
              <a:schemeClr val="accent4"/>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SUMMARY_CREDITS_1YR!$B$6:$C$10</c:f>
              <c:strCache>
                <c:ptCount val="5"/>
                <c:pt idx="0">
                  <c:v>FALL 2011</c:v>
                </c:pt>
                <c:pt idx="1">
                  <c:v>FALL 2012</c:v>
                </c:pt>
                <c:pt idx="2">
                  <c:v>FALL 2013</c:v>
                </c:pt>
                <c:pt idx="3">
                  <c:v>FALL 2014</c:v>
                </c:pt>
                <c:pt idx="4">
                  <c:v>FALL 2015</c:v>
                </c:pt>
              </c:strCache>
            </c:strRef>
          </c:cat>
          <c:val>
            <c:numRef>
              <c:f>SUMMARY_CREDITS_1YR!$D$6:$D$10</c:f>
              <c:numCache>
                <c:formatCode>0.0%</c:formatCode>
                <c:ptCount val="5"/>
                <c:pt idx="0">
                  <c:v>0.91216216216216217</c:v>
                </c:pt>
                <c:pt idx="1">
                  <c:v>0.900709219858156</c:v>
                </c:pt>
                <c:pt idx="2">
                  <c:v>0.87022900763358779</c:v>
                </c:pt>
                <c:pt idx="3">
                  <c:v>0.93442622950819676</c:v>
                </c:pt>
                <c:pt idx="4">
                  <c:v>0.87074829931972786</c:v>
                </c:pt>
              </c:numCache>
            </c:numRef>
          </c:val>
        </c:ser>
        <c:ser>
          <c:idx val="1"/>
          <c:order val="1"/>
          <c:tx>
            <c:strRef>
              <c:f>SUMMARY_CREDITS_1YR!$E$5</c:f>
              <c:strCache>
                <c:ptCount val="1"/>
                <c:pt idx="0">
                  <c:v>DEVELOPMENTAL</c:v>
                </c:pt>
              </c:strCache>
            </c:strRef>
          </c:tx>
          <c:spPr>
            <a:solidFill>
              <a:srgbClr val="C00000"/>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SUMMARY_CREDITS_1YR!$B$6:$C$10</c:f>
              <c:strCache>
                <c:ptCount val="5"/>
                <c:pt idx="0">
                  <c:v>FALL 2011</c:v>
                </c:pt>
                <c:pt idx="1">
                  <c:v>FALL 2012</c:v>
                </c:pt>
                <c:pt idx="2">
                  <c:v>FALL 2013</c:v>
                </c:pt>
                <c:pt idx="3">
                  <c:v>FALL 2014</c:v>
                </c:pt>
                <c:pt idx="4">
                  <c:v>FALL 2015</c:v>
                </c:pt>
              </c:strCache>
            </c:strRef>
          </c:cat>
          <c:val>
            <c:numRef>
              <c:f>SUMMARY_CREDITS_1YR!$E$6:$E$10</c:f>
              <c:numCache>
                <c:formatCode>0.0%</c:formatCode>
                <c:ptCount val="5"/>
                <c:pt idx="0">
                  <c:v>0.84121621621621623</c:v>
                </c:pt>
                <c:pt idx="1">
                  <c:v>0.85208426714477814</c:v>
                </c:pt>
                <c:pt idx="2">
                  <c:v>0.8569424964936887</c:v>
                </c:pt>
                <c:pt idx="3">
                  <c:v>0.85742672627918526</c:v>
                </c:pt>
                <c:pt idx="4">
                  <c:v>0.82907880133185352</c:v>
                </c:pt>
              </c:numCache>
            </c:numRef>
          </c:val>
        </c:ser>
        <c:dLbls>
          <c:showLegendKey val="0"/>
          <c:showVal val="0"/>
          <c:showCatName val="0"/>
          <c:showSerName val="0"/>
          <c:showPercent val="0"/>
          <c:showBubbleSize val="0"/>
        </c:dLbls>
        <c:gapWidth val="150"/>
        <c:axId val="311935824"/>
        <c:axId val="311936216"/>
      </c:barChart>
      <c:catAx>
        <c:axId val="311935824"/>
        <c:scaling>
          <c:orientation val="minMax"/>
        </c:scaling>
        <c:delete val="0"/>
        <c:axPos val="b"/>
        <c:numFmt formatCode="General" sourceLinked="1"/>
        <c:majorTickMark val="none"/>
        <c:minorTickMark val="none"/>
        <c:tickLblPos val="nextTo"/>
        <c:crossAx val="311936216"/>
        <c:crosses val="autoZero"/>
        <c:auto val="1"/>
        <c:lblAlgn val="ctr"/>
        <c:lblOffset val="100"/>
        <c:noMultiLvlLbl val="0"/>
      </c:catAx>
      <c:valAx>
        <c:axId val="311936216"/>
        <c:scaling>
          <c:orientation val="minMax"/>
          <c:max val="1"/>
        </c:scaling>
        <c:delete val="0"/>
        <c:axPos val="l"/>
        <c:majorGridlines>
          <c:spPr>
            <a:ln>
              <a:solidFill>
                <a:srgbClr val="F2F2F2">
                  <a:alpha val="10000"/>
                </a:srgbClr>
              </a:solidFill>
            </a:ln>
          </c:spPr>
        </c:majorGridlines>
        <c:numFmt formatCode="0%" sourceLinked="0"/>
        <c:majorTickMark val="none"/>
        <c:minorTickMark val="none"/>
        <c:tickLblPos val="nextTo"/>
        <c:spPr>
          <a:ln>
            <a:noFill/>
          </a:ln>
        </c:spPr>
        <c:crossAx val="311935824"/>
        <c:crosses val="autoZero"/>
        <c:crossBetween val="between"/>
        <c:majorUnit val="0.2"/>
      </c:valAx>
    </c:plotArea>
    <c:legend>
      <c:legendPos val="b"/>
      <c:layout/>
      <c:overlay val="0"/>
    </c:legend>
    <c:plotVisOnly val="1"/>
    <c:dispBlanksAs val="gap"/>
    <c:showDLblsOverMax val="0"/>
  </c:chart>
  <c:spPr>
    <a:gradFill>
      <a:gsLst>
        <a:gs pos="14000">
          <a:schemeClr val="accent2">
            <a:lumMod val="75000"/>
          </a:schemeClr>
        </a:gs>
        <a:gs pos="77000">
          <a:schemeClr val="accent2">
            <a:lumMod val="50000"/>
          </a:schemeClr>
        </a:gs>
      </a:gsLst>
      <a:path path="circle">
        <a:fillToRect l="50000" t="50000" r="50000" b="50000"/>
      </a:path>
    </a:gradFill>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SUMMARY_AWARDS!$C$27</c:f>
          <c:strCache>
            <c:ptCount val="1"/>
            <c:pt idx="0">
              <c:v>AWARDS BY STUDENT TYPE</c:v>
            </c:pt>
          </c:strCache>
        </c:strRef>
      </c:tx>
      <c:layout>
        <c:manualLayout>
          <c:xMode val="edge"/>
          <c:yMode val="edge"/>
          <c:x val="0.30811571723609898"/>
          <c:y val="3.5310734463276837E-2"/>
        </c:manualLayout>
      </c:layout>
      <c:overlay val="0"/>
    </c:title>
    <c:autoTitleDeleted val="0"/>
    <c:plotArea>
      <c:layout>
        <c:manualLayout>
          <c:layoutTarget val="inner"/>
          <c:xMode val="edge"/>
          <c:yMode val="edge"/>
          <c:x val="9.1370390461149295E-2"/>
          <c:y val="0.14624529190207156"/>
          <c:w val="0.88919413531327951"/>
          <c:h val="0.71611652357014699"/>
        </c:manualLayout>
      </c:layout>
      <c:barChart>
        <c:barDir val="col"/>
        <c:grouping val="clustered"/>
        <c:varyColors val="0"/>
        <c:ser>
          <c:idx val="0"/>
          <c:order val="0"/>
          <c:tx>
            <c:strRef>
              <c:f>SUMMARY_AWARDS!$C$11</c:f>
              <c:strCache>
                <c:ptCount val="1"/>
                <c:pt idx="0">
                  <c:v>AMP</c:v>
                </c:pt>
              </c:strCache>
            </c:strRef>
          </c:tx>
          <c:spPr>
            <a:solidFill>
              <a:schemeClr val="accent4"/>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SUMMARY_AWARDS!$B$12:$B$16</c:f>
              <c:strCache>
                <c:ptCount val="5"/>
                <c:pt idx="0">
                  <c:v>FALL 2011</c:v>
                </c:pt>
                <c:pt idx="1">
                  <c:v>FALL 2012</c:v>
                </c:pt>
                <c:pt idx="2">
                  <c:v>FALL 2013</c:v>
                </c:pt>
                <c:pt idx="3">
                  <c:v>FALL 2014</c:v>
                </c:pt>
                <c:pt idx="4">
                  <c:v>FALL 2015</c:v>
                </c:pt>
              </c:strCache>
            </c:strRef>
          </c:cat>
          <c:val>
            <c:numRef>
              <c:f>SUMMARY_AWARDS!$C$12:$C$16</c:f>
              <c:numCache>
                <c:formatCode>0.0%</c:formatCode>
                <c:ptCount val="5"/>
                <c:pt idx="0">
                  <c:v>0.21621621621621623</c:v>
                </c:pt>
                <c:pt idx="1">
                  <c:v>0.20567375886524822</c:v>
                </c:pt>
                <c:pt idx="2">
                  <c:v>0.20610687022900764</c:v>
                </c:pt>
                <c:pt idx="3">
                  <c:v>0.10655737704918032</c:v>
                </c:pt>
                <c:pt idx="4">
                  <c:v>3.0612244897959183E-2</c:v>
                </c:pt>
              </c:numCache>
            </c:numRef>
          </c:val>
        </c:ser>
        <c:ser>
          <c:idx val="1"/>
          <c:order val="1"/>
          <c:tx>
            <c:strRef>
              <c:f>SUMMARY_AWARDS!$D$11</c:f>
              <c:strCache>
                <c:ptCount val="1"/>
                <c:pt idx="0">
                  <c:v>SEQUENTIAL</c:v>
                </c:pt>
              </c:strCache>
            </c:strRef>
          </c:tx>
          <c:spPr>
            <a:solidFill>
              <a:srgbClr val="C00000"/>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SUMMARY_AWARDS!$B$12:$B$16</c:f>
              <c:strCache>
                <c:ptCount val="5"/>
                <c:pt idx="0">
                  <c:v>FALL 2011</c:v>
                </c:pt>
                <c:pt idx="1">
                  <c:v>FALL 2012</c:v>
                </c:pt>
                <c:pt idx="2">
                  <c:v>FALL 2013</c:v>
                </c:pt>
                <c:pt idx="3">
                  <c:v>FALL 2014</c:v>
                </c:pt>
                <c:pt idx="4">
                  <c:v>FALL 2015</c:v>
                </c:pt>
              </c:strCache>
            </c:strRef>
          </c:cat>
          <c:val>
            <c:numRef>
              <c:f>SUMMARY_AWARDS!$D$12:$D$16</c:f>
              <c:numCache>
                <c:formatCode>0.0%</c:formatCode>
                <c:ptCount val="5"/>
                <c:pt idx="0">
                  <c:v>0.19890202702702703</c:v>
                </c:pt>
                <c:pt idx="1">
                  <c:v>0.18960107575078441</c:v>
                </c:pt>
                <c:pt idx="2">
                  <c:v>0.14679756895745674</c:v>
                </c:pt>
                <c:pt idx="3">
                  <c:v>8.0973671137605563E-2</c:v>
                </c:pt>
                <c:pt idx="4">
                  <c:v>2.2197558268590455E-2</c:v>
                </c:pt>
              </c:numCache>
            </c:numRef>
          </c:val>
        </c:ser>
        <c:dLbls>
          <c:showLegendKey val="0"/>
          <c:showVal val="0"/>
          <c:showCatName val="0"/>
          <c:showSerName val="0"/>
          <c:showPercent val="0"/>
          <c:showBubbleSize val="0"/>
        </c:dLbls>
        <c:gapWidth val="150"/>
        <c:axId val="311937000"/>
        <c:axId val="311937392"/>
      </c:barChart>
      <c:catAx>
        <c:axId val="311937000"/>
        <c:scaling>
          <c:orientation val="minMax"/>
        </c:scaling>
        <c:delete val="0"/>
        <c:axPos val="b"/>
        <c:numFmt formatCode="General" sourceLinked="1"/>
        <c:majorTickMark val="none"/>
        <c:minorTickMark val="none"/>
        <c:tickLblPos val="nextTo"/>
        <c:crossAx val="311937392"/>
        <c:crosses val="autoZero"/>
        <c:auto val="1"/>
        <c:lblAlgn val="ctr"/>
        <c:lblOffset val="100"/>
        <c:noMultiLvlLbl val="0"/>
      </c:catAx>
      <c:valAx>
        <c:axId val="311937392"/>
        <c:scaling>
          <c:orientation val="minMax"/>
        </c:scaling>
        <c:delete val="0"/>
        <c:axPos val="l"/>
        <c:majorGridlines>
          <c:spPr>
            <a:ln>
              <a:solidFill>
                <a:srgbClr val="F2F2F2">
                  <a:alpha val="10000"/>
                </a:srgbClr>
              </a:solidFill>
            </a:ln>
          </c:spPr>
        </c:majorGridlines>
        <c:numFmt formatCode="0%" sourceLinked="0"/>
        <c:majorTickMark val="none"/>
        <c:minorTickMark val="none"/>
        <c:tickLblPos val="nextTo"/>
        <c:spPr>
          <a:ln>
            <a:noFill/>
          </a:ln>
        </c:spPr>
        <c:crossAx val="311937000"/>
        <c:crosses val="autoZero"/>
        <c:crossBetween val="between"/>
      </c:valAx>
    </c:plotArea>
    <c:legend>
      <c:legendPos val="b"/>
      <c:layout/>
      <c:overlay val="0"/>
    </c:legend>
    <c:plotVisOnly val="1"/>
    <c:dispBlanksAs val="gap"/>
    <c:showDLblsOverMax val="0"/>
  </c:chart>
  <c:spPr>
    <a:gradFill>
      <a:gsLst>
        <a:gs pos="14000">
          <a:schemeClr val="accent2">
            <a:lumMod val="75000"/>
          </a:schemeClr>
        </a:gs>
        <a:gs pos="77000">
          <a:schemeClr val="accent2">
            <a:lumMod val="50000"/>
          </a:schemeClr>
        </a:gs>
      </a:gsLst>
      <a:path path="circle">
        <a:fillToRect l="50000" t="50000" r="50000" b="50000"/>
      </a:path>
    </a:gradFill>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SUMMARY_MATH083_COMPLETION_RACE!$B$2</c:f>
          <c:strCache>
            <c:ptCount val="1"/>
            <c:pt idx="0">
              <c:v>MATH083 PASS RATES BY RACE &amp; STUDENT TYPE</c:v>
            </c:pt>
          </c:strCache>
        </c:strRef>
      </c:tx>
      <c:layout>
        <c:manualLayout>
          <c:xMode val="edge"/>
          <c:yMode val="edge"/>
          <c:x val="0.16381856331467717"/>
          <c:y val="2.9425612052730695E-2"/>
        </c:manualLayout>
      </c:layout>
      <c:overlay val="0"/>
    </c:title>
    <c:autoTitleDeleted val="0"/>
    <c:plotArea>
      <c:layout>
        <c:manualLayout>
          <c:layoutTarget val="inner"/>
          <c:xMode val="edge"/>
          <c:yMode val="edge"/>
          <c:x val="9.146009264988271E-2"/>
          <c:y val="0.14624529190207156"/>
          <c:w val="0.78598058383175728"/>
          <c:h val="0.71336001564423102"/>
        </c:manualLayout>
      </c:layout>
      <c:barChart>
        <c:barDir val="col"/>
        <c:grouping val="clustered"/>
        <c:varyColors val="0"/>
        <c:ser>
          <c:idx val="1"/>
          <c:order val="0"/>
          <c:tx>
            <c:strRef>
              <c:f>SUMMARY_MATH083_COMPLETION_RACE!$B$7</c:f>
              <c:strCache>
                <c:ptCount val="1"/>
                <c:pt idx="0">
                  <c:v>FALL 2011</c:v>
                </c:pt>
              </c:strCache>
            </c:strRef>
          </c:tx>
          <c:spPr>
            <a:scene3d>
              <a:camera prst="orthographicFront"/>
              <a:lightRig rig="threePt" dir="t"/>
            </a:scene3d>
            <a:sp3d>
              <a:bevelT/>
            </a:sp3d>
          </c:spPr>
          <c:invertIfNegative val="0"/>
          <c:cat>
            <c:strRef>
              <c:f>SUMMARY_MATH083_COMPLETION_RACE!$C$6:$F$6</c:f>
              <c:strCache>
                <c:ptCount val="4"/>
                <c:pt idx="0">
                  <c:v>AMP - AFRICAN AMERICAN</c:v>
                </c:pt>
                <c:pt idx="1">
                  <c:v>SEQ - AFRICAN AMERICAN</c:v>
                </c:pt>
                <c:pt idx="2">
                  <c:v>AMP - WHITE</c:v>
                </c:pt>
                <c:pt idx="3">
                  <c:v>SEQ - WHITE</c:v>
                </c:pt>
              </c:strCache>
            </c:strRef>
          </c:cat>
          <c:val>
            <c:numRef>
              <c:f>SUMMARY_MATH083_COMPLETION_RACE!$C$7:$F$7</c:f>
              <c:numCache>
                <c:formatCode>0.0%</c:formatCode>
                <c:ptCount val="4"/>
                <c:pt idx="0">
                  <c:v>0.5423728813559322</c:v>
                </c:pt>
                <c:pt idx="1">
                  <c:v>0.40792291220556748</c:v>
                </c:pt>
                <c:pt idx="2">
                  <c:v>0.77464788732394363</c:v>
                </c:pt>
                <c:pt idx="3">
                  <c:v>0.55291005291005291</c:v>
                </c:pt>
              </c:numCache>
            </c:numRef>
          </c:val>
        </c:ser>
        <c:ser>
          <c:idx val="0"/>
          <c:order val="1"/>
          <c:tx>
            <c:strRef>
              <c:f>SUMMARY_MATH083_COMPLETION_RACE!$B$8</c:f>
              <c:strCache>
                <c:ptCount val="1"/>
                <c:pt idx="0">
                  <c:v>FALL 2012</c:v>
                </c:pt>
              </c:strCache>
            </c:strRef>
          </c:tx>
          <c:spPr>
            <a:solidFill>
              <a:schemeClr val="accent4"/>
            </a:solidFill>
            <a:scene3d>
              <a:camera prst="orthographicFront"/>
              <a:lightRig rig="threePt" dir="t"/>
            </a:scene3d>
            <a:sp3d>
              <a:bevelT/>
            </a:sp3d>
          </c:spPr>
          <c:invertIfNegative val="0"/>
          <c:cat>
            <c:strRef>
              <c:f>SUMMARY_MATH083_COMPLETION_RACE!$C$6:$F$6</c:f>
              <c:strCache>
                <c:ptCount val="4"/>
                <c:pt idx="0">
                  <c:v>AMP - AFRICAN AMERICAN</c:v>
                </c:pt>
                <c:pt idx="1">
                  <c:v>SEQ - AFRICAN AMERICAN</c:v>
                </c:pt>
                <c:pt idx="2">
                  <c:v>AMP - WHITE</c:v>
                </c:pt>
                <c:pt idx="3">
                  <c:v>SEQ - WHITE</c:v>
                </c:pt>
              </c:strCache>
            </c:strRef>
          </c:cat>
          <c:val>
            <c:numRef>
              <c:f>SUMMARY_MATH083_COMPLETION_RACE!$C$8:$F$8</c:f>
              <c:numCache>
                <c:formatCode>0.0%</c:formatCode>
                <c:ptCount val="4"/>
                <c:pt idx="0">
                  <c:v>0.56451612903225812</c:v>
                </c:pt>
                <c:pt idx="1">
                  <c:v>0.46652719665271969</c:v>
                </c:pt>
                <c:pt idx="2">
                  <c:v>0.77586206896551724</c:v>
                </c:pt>
                <c:pt idx="3">
                  <c:v>0.60258964143426297</c:v>
                </c:pt>
              </c:numCache>
            </c:numRef>
          </c:val>
        </c:ser>
        <c:ser>
          <c:idx val="2"/>
          <c:order val="2"/>
          <c:tx>
            <c:strRef>
              <c:f>SUMMARY_MATH083_COMPLETION_RACE!$B$9</c:f>
              <c:strCache>
                <c:ptCount val="1"/>
                <c:pt idx="0">
                  <c:v>FALL 2013</c:v>
                </c:pt>
              </c:strCache>
            </c:strRef>
          </c:tx>
          <c:spPr>
            <a:scene3d>
              <a:camera prst="orthographicFront"/>
              <a:lightRig rig="threePt" dir="t"/>
            </a:scene3d>
            <a:sp3d>
              <a:bevelT/>
            </a:sp3d>
          </c:spPr>
          <c:invertIfNegative val="0"/>
          <c:cat>
            <c:strRef>
              <c:f>SUMMARY_MATH083_COMPLETION_RACE!$C$6:$F$6</c:f>
              <c:strCache>
                <c:ptCount val="4"/>
                <c:pt idx="0">
                  <c:v>AMP - AFRICAN AMERICAN</c:v>
                </c:pt>
                <c:pt idx="1">
                  <c:v>SEQ - AFRICAN AMERICAN</c:v>
                </c:pt>
                <c:pt idx="2">
                  <c:v>AMP - WHITE</c:v>
                </c:pt>
                <c:pt idx="3">
                  <c:v>SEQ - WHITE</c:v>
                </c:pt>
              </c:strCache>
            </c:strRef>
          </c:cat>
          <c:val>
            <c:numRef>
              <c:f>SUMMARY_MATH083_COMPLETION_RACE!$C$9:$F$9</c:f>
              <c:numCache>
                <c:formatCode>0.0%</c:formatCode>
                <c:ptCount val="4"/>
                <c:pt idx="0">
                  <c:v>0.63157894736842102</c:v>
                </c:pt>
                <c:pt idx="1">
                  <c:v>0.45153933865450396</c:v>
                </c:pt>
                <c:pt idx="2">
                  <c:v>0.82352941176470584</c:v>
                </c:pt>
                <c:pt idx="3">
                  <c:v>0.58879492600422834</c:v>
                </c:pt>
              </c:numCache>
            </c:numRef>
          </c:val>
        </c:ser>
        <c:ser>
          <c:idx val="3"/>
          <c:order val="3"/>
          <c:tx>
            <c:strRef>
              <c:f>SUMMARY_MATH083_COMPLETION_RACE!$B$10</c:f>
              <c:strCache>
                <c:ptCount val="1"/>
                <c:pt idx="0">
                  <c:v>FALL 2014</c:v>
                </c:pt>
              </c:strCache>
            </c:strRef>
          </c:tx>
          <c:spPr>
            <a:solidFill>
              <a:schemeClr val="accent6"/>
            </a:solidFill>
            <a:scene3d>
              <a:camera prst="orthographicFront"/>
              <a:lightRig rig="threePt" dir="t"/>
            </a:scene3d>
            <a:sp3d>
              <a:bevelT/>
            </a:sp3d>
          </c:spPr>
          <c:invertIfNegative val="0"/>
          <c:cat>
            <c:strRef>
              <c:f>SUMMARY_MATH083_COMPLETION_RACE!$C$6:$F$6</c:f>
              <c:strCache>
                <c:ptCount val="4"/>
                <c:pt idx="0">
                  <c:v>AMP - AFRICAN AMERICAN</c:v>
                </c:pt>
                <c:pt idx="1">
                  <c:v>SEQ - AFRICAN AMERICAN</c:v>
                </c:pt>
                <c:pt idx="2">
                  <c:v>AMP - WHITE</c:v>
                </c:pt>
                <c:pt idx="3">
                  <c:v>SEQ - WHITE</c:v>
                </c:pt>
              </c:strCache>
            </c:strRef>
          </c:cat>
          <c:val>
            <c:numRef>
              <c:f>SUMMARY_MATH083_COMPLETION_RACE!$C$10:$F$10</c:f>
              <c:numCache>
                <c:formatCode>0.0%</c:formatCode>
                <c:ptCount val="4"/>
                <c:pt idx="0">
                  <c:v>0.65306122448979587</c:v>
                </c:pt>
                <c:pt idx="1">
                  <c:v>0.47257876312718788</c:v>
                </c:pt>
                <c:pt idx="2">
                  <c:v>0.75510204081632648</c:v>
                </c:pt>
                <c:pt idx="3">
                  <c:v>0.62304921968787519</c:v>
                </c:pt>
              </c:numCache>
            </c:numRef>
          </c:val>
        </c:ser>
        <c:ser>
          <c:idx val="4"/>
          <c:order val="4"/>
          <c:tx>
            <c:strRef>
              <c:f>SUMMARY_MATH083_COMPLETION_RACE!$B$11</c:f>
              <c:strCache>
                <c:ptCount val="1"/>
                <c:pt idx="0">
                  <c:v>FALL 2015</c:v>
                </c:pt>
              </c:strCache>
            </c:strRef>
          </c:tx>
          <c:spPr>
            <a:scene3d>
              <a:camera prst="orthographicFront"/>
              <a:lightRig rig="threePt" dir="t"/>
            </a:scene3d>
            <a:sp3d>
              <a:bevelT/>
            </a:sp3d>
          </c:spPr>
          <c:invertIfNegative val="0"/>
          <c:cat>
            <c:strRef>
              <c:f>SUMMARY_MATH083_COMPLETION_RACE!$C$6:$F$6</c:f>
              <c:strCache>
                <c:ptCount val="4"/>
                <c:pt idx="0">
                  <c:v>AMP - AFRICAN AMERICAN</c:v>
                </c:pt>
                <c:pt idx="1">
                  <c:v>SEQ - AFRICAN AMERICAN</c:v>
                </c:pt>
                <c:pt idx="2">
                  <c:v>AMP - WHITE</c:v>
                </c:pt>
                <c:pt idx="3">
                  <c:v>SEQ - WHITE</c:v>
                </c:pt>
              </c:strCache>
            </c:strRef>
          </c:cat>
          <c:val>
            <c:numRef>
              <c:f>SUMMARY_MATH083_COMPLETION_RACE!$C$11:$F$11</c:f>
              <c:numCache>
                <c:formatCode>0.0%</c:formatCode>
                <c:ptCount val="4"/>
                <c:pt idx="0">
                  <c:v>0.57983193277310929</c:v>
                </c:pt>
                <c:pt idx="1">
                  <c:v>0.47566909975669097</c:v>
                </c:pt>
                <c:pt idx="2">
                  <c:v>0.75652173913043474</c:v>
                </c:pt>
                <c:pt idx="3">
                  <c:v>0.63111111111111107</c:v>
                </c:pt>
              </c:numCache>
            </c:numRef>
          </c:val>
        </c:ser>
        <c:dLbls>
          <c:showLegendKey val="0"/>
          <c:showVal val="0"/>
          <c:showCatName val="0"/>
          <c:showSerName val="0"/>
          <c:showPercent val="0"/>
          <c:showBubbleSize val="0"/>
        </c:dLbls>
        <c:gapWidth val="150"/>
        <c:axId val="350223624"/>
        <c:axId val="350224016"/>
      </c:barChart>
      <c:catAx>
        <c:axId val="350223624"/>
        <c:scaling>
          <c:orientation val="minMax"/>
        </c:scaling>
        <c:delete val="0"/>
        <c:axPos val="b"/>
        <c:numFmt formatCode="General" sourceLinked="0"/>
        <c:majorTickMark val="none"/>
        <c:minorTickMark val="none"/>
        <c:tickLblPos val="nextTo"/>
        <c:crossAx val="350224016"/>
        <c:crosses val="autoZero"/>
        <c:auto val="1"/>
        <c:lblAlgn val="ctr"/>
        <c:lblOffset val="100"/>
        <c:noMultiLvlLbl val="0"/>
      </c:catAx>
      <c:valAx>
        <c:axId val="350224016"/>
        <c:scaling>
          <c:orientation val="minMax"/>
          <c:max val="1"/>
          <c:min val="0"/>
        </c:scaling>
        <c:delete val="0"/>
        <c:axPos val="l"/>
        <c:majorGridlines>
          <c:spPr>
            <a:ln>
              <a:solidFill>
                <a:srgbClr val="F2F2F2">
                  <a:alpha val="10000"/>
                </a:srgbClr>
              </a:solidFill>
            </a:ln>
          </c:spPr>
        </c:majorGridlines>
        <c:title>
          <c:tx>
            <c:rich>
              <a:bodyPr rot="-5400000" vert="horz"/>
              <a:lstStyle/>
              <a:p>
                <a:pPr>
                  <a:defRPr/>
                </a:pPr>
                <a:r>
                  <a:rPr lang="en-US"/>
                  <a:t>% of Cohort Passing</a:t>
                </a:r>
              </a:p>
            </c:rich>
          </c:tx>
          <c:layout/>
          <c:overlay val="0"/>
        </c:title>
        <c:numFmt formatCode="0%" sourceLinked="0"/>
        <c:majorTickMark val="none"/>
        <c:minorTickMark val="none"/>
        <c:tickLblPos val="nextTo"/>
        <c:spPr>
          <a:ln>
            <a:noFill/>
          </a:ln>
        </c:spPr>
        <c:crossAx val="350223624"/>
        <c:crosses val="autoZero"/>
        <c:crossBetween val="between"/>
        <c:majorUnit val="0.2"/>
      </c:valAx>
    </c:plotArea>
    <c:legend>
      <c:legendPos val="r"/>
      <c:layout/>
      <c:overlay val="0"/>
    </c:legend>
    <c:plotVisOnly val="1"/>
    <c:dispBlanksAs val="gap"/>
    <c:showDLblsOverMax val="0"/>
  </c:chart>
  <c:spPr>
    <a:gradFill>
      <a:gsLst>
        <a:gs pos="14000">
          <a:schemeClr val="accent2">
            <a:lumMod val="75000"/>
          </a:schemeClr>
        </a:gs>
        <a:gs pos="77000">
          <a:schemeClr val="accent2">
            <a:lumMod val="50000"/>
          </a:schemeClr>
        </a:gs>
      </a:gsLst>
      <a:path path="circle">
        <a:fillToRect l="50000" t="50000" r="50000" b="50000"/>
      </a:path>
    </a:gradFill>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16294061197135E-2"/>
          <c:y val="0.14712806026365349"/>
          <c:w val="0.78182438242044283"/>
          <c:h val="0.71247724728264894"/>
        </c:manualLayout>
      </c:layout>
      <c:barChart>
        <c:barDir val="col"/>
        <c:grouping val="clustered"/>
        <c:varyColors val="0"/>
        <c:ser>
          <c:idx val="1"/>
          <c:order val="0"/>
          <c:tx>
            <c:strRef>
              <c:f>SUMMARY_MATH163_RACE!$B$7</c:f>
              <c:strCache>
                <c:ptCount val="1"/>
                <c:pt idx="0">
                  <c:v>FALL 2011</c:v>
                </c:pt>
              </c:strCache>
            </c:strRef>
          </c:tx>
          <c:spPr>
            <a:scene3d>
              <a:camera prst="orthographicFront"/>
              <a:lightRig rig="threePt" dir="t"/>
            </a:scene3d>
            <a:sp3d>
              <a:bevelT/>
            </a:sp3d>
          </c:spPr>
          <c:invertIfNegative val="0"/>
          <c:cat>
            <c:strRef>
              <c:f>SUMMARY_MATH163_RACE!$C$6:$F$6</c:f>
              <c:strCache>
                <c:ptCount val="4"/>
                <c:pt idx="0">
                  <c:v>AMP - AFRICAN AMERICAN</c:v>
                </c:pt>
                <c:pt idx="1">
                  <c:v>SEQ - AFRICAN AMERICAN</c:v>
                </c:pt>
                <c:pt idx="2">
                  <c:v>AMP - WHITE</c:v>
                </c:pt>
                <c:pt idx="3">
                  <c:v>SEQ - WHITE</c:v>
                </c:pt>
              </c:strCache>
            </c:strRef>
          </c:cat>
          <c:val>
            <c:numRef>
              <c:f>SUMMARY_MATH163_RACE!$C$7:$F$7</c:f>
              <c:numCache>
                <c:formatCode>0.0%</c:formatCode>
                <c:ptCount val="4"/>
                <c:pt idx="0">
                  <c:v>0.30508474576271188</c:v>
                </c:pt>
                <c:pt idx="1">
                  <c:v>0.26017130620985013</c:v>
                </c:pt>
                <c:pt idx="2">
                  <c:v>0.57746478873239437</c:v>
                </c:pt>
                <c:pt idx="3">
                  <c:v>0.38800705467372132</c:v>
                </c:pt>
              </c:numCache>
            </c:numRef>
          </c:val>
        </c:ser>
        <c:ser>
          <c:idx val="0"/>
          <c:order val="1"/>
          <c:tx>
            <c:strRef>
              <c:f>SUMMARY_MATH163_RACE!$B$8</c:f>
              <c:strCache>
                <c:ptCount val="1"/>
                <c:pt idx="0">
                  <c:v>FALL 2012</c:v>
                </c:pt>
              </c:strCache>
            </c:strRef>
          </c:tx>
          <c:spPr>
            <a:solidFill>
              <a:schemeClr val="accent4"/>
            </a:solidFill>
            <a:scene3d>
              <a:camera prst="orthographicFront"/>
              <a:lightRig rig="threePt" dir="t"/>
            </a:scene3d>
            <a:sp3d>
              <a:bevelT/>
            </a:sp3d>
          </c:spPr>
          <c:invertIfNegative val="0"/>
          <c:cat>
            <c:strRef>
              <c:f>SUMMARY_MATH163_RACE!$C$6:$F$6</c:f>
              <c:strCache>
                <c:ptCount val="4"/>
                <c:pt idx="0">
                  <c:v>AMP - AFRICAN AMERICAN</c:v>
                </c:pt>
                <c:pt idx="1">
                  <c:v>SEQ - AFRICAN AMERICAN</c:v>
                </c:pt>
                <c:pt idx="2">
                  <c:v>AMP - WHITE</c:v>
                </c:pt>
                <c:pt idx="3">
                  <c:v>SEQ - WHITE</c:v>
                </c:pt>
              </c:strCache>
            </c:strRef>
          </c:cat>
          <c:val>
            <c:numRef>
              <c:f>SUMMARY_MATH163_RACE!$C$8:$F$8</c:f>
              <c:numCache>
                <c:formatCode>0.0%</c:formatCode>
                <c:ptCount val="4"/>
                <c:pt idx="0">
                  <c:v>0.40322580645161288</c:v>
                </c:pt>
                <c:pt idx="1">
                  <c:v>0.27615062761506276</c:v>
                </c:pt>
                <c:pt idx="2">
                  <c:v>0.63793103448275867</c:v>
                </c:pt>
                <c:pt idx="3">
                  <c:v>0.40537848605577687</c:v>
                </c:pt>
              </c:numCache>
            </c:numRef>
          </c:val>
        </c:ser>
        <c:ser>
          <c:idx val="2"/>
          <c:order val="2"/>
          <c:tx>
            <c:strRef>
              <c:f>SUMMARY_MATH163_RACE!$B$9</c:f>
              <c:strCache>
                <c:ptCount val="1"/>
                <c:pt idx="0">
                  <c:v>FALL 2013</c:v>
                </c:pt>
              </c:strCache>
            </c:strRef>
          </c:tx>
          <c:spPr>
            <a:scene3d>
              <a:camera prst="orthographicFront"/>
              <a:lightRig rig="threePt" dir="t"/>
            </a:scene3d>
            <a:sp3d>
              <a:bevelT/>
            </a:sp3d>
          </c:spPr>
          <c:invertIfNegative val="0"/>
          <c:cat>
            <c:strRef>
              <c:f>SUMMARY_MATH163_RACE!$C$6:$F$6</c:f>
              <c:strCache>
                <c:ptCount val="4"/>
                <c:pt idx="0">
                  <c:v>AMP - AFRICAN AMERICAN</c:v>
                </c:pt>
                <c:pt idx="1">
                  <c:v>SEQ - AFRICAN AMERICAN</c:v>
                </c:pt>
                <c:pt idx="2">
                  <c:v>AMP - WHITE</c:v>
                </c:pt>
                <c:pt idx="3">
                  <c:v>SEQ - WHITE</c:v>
                </c:pt>
              </c:strCache>
            </c:strRef>
          </c:cat>
          <c:val>
            <c:numRef>
              <c:f>SUMMARY_MATH163_RACE!$C$9:$F$9</c:f>
              <c:numCache>
                <c:formatCode>0.0%</c:formatCode>
                <c:ptCount val="4"/>
                <c:pt idx="0">
                  <c:v>0.42105263157894735</c:v>
                </c:pt>
                <c:pt idx="1">
                  <c:v>0.2862029646522235</c:v>
                </c:pt>
                <c:pt idx="2">
                  <c:v>0.60784313725490191</c:v>
                </c:pt>
                <c:pt idx="3">
                  <c:v>0.40803382663847781</c:v>
                </c:pt>
              </c:numCache>
            </c:numRef>
          </c:val>
        </c:ser>
        <c:ser>
          <c:idx val="3"/>
          <c:order val="3"/>
          <c:tx>
            <c:strRef>
              <c:f>SUMMARY_MATH163_RACE!$B$10</c:f>
              <c:strCache>
                <c:ptCount val="1"/>
                <c:pt idx="0">
                  <c:v>FALL 2014</c:v>
                </c:pt>
              </c:strCache>
            </c:strRef>
          </c:tx>
          <c:spPr>
            <a:solidFill>
              <a:schemeClr val="accent6"/>
            </a:solidFill>
            <a:scene3d>
              <a:camera prst="orthographicFront"/>
              <a:lightRig rig="threePt" dir="t"/>
            </a:scene3d>
            <a:sp3d>
              <a:bevelT/>
            </a:sp3d>
          </c:spPr>
          <c:invertIfNegative val="0"/>
          <c:cat>
            <c:strRef>
              <c:f>SUMMARY_MATH163_RACE!$C$6:$F$6</c:f>
              <c:strCache>
                <c:ptCount val="4"/>
                <c:pt idx="0">
                  <c:v>AMP - AFRICAN AMERICAN</c:v>
                </c:pt>
                <c:pt idx="1">
                  <c:v>SEQ - AFRICAN AMERICAN</c:v>
                </c:pt>
                <c:pt idx="2">
                  <c:v>AMP - WHITE</c:v>
                </c:pt>
                <c:pt idx="3">
                  <c:v>SEQ - WHITE</c:v>
                </c:pt>
              </c:strCache>
            </c:strRef>
          </c:cat>
          <c:val>
            <c:numRef>
              <c:f>SUMMARY_MATH163_RACE!$C$10:$F$10</c:f>
              <c:numCache>
                <c:formatCode>0.0%</c:formatCode>
                <c:ptCount val="4"/>
                <c:pt idx="0">
                  <c:v>0.30612244897959184</c:v>
                </c:pt>
                <c:pt idx="1">
                  <c:v>0.30105017502917153</c:v>
                </c:pt>
                <c:pt idx="2">
                  <c:v>0.5714285714285714</c:v>
                </c:pt>
                <c:pt idx="3">
                  <c:v>0.44297719087635051</c:v>
                </c:pt>
              </c:numCache>
            </c:numRef>
          </c:val>
        </c:ser>
        <c:ser>
          <c:idx val="4"/>
          <c:order val="4"/>
          <c:tx>
            <c:strRef>
              <c:f>SUMMARY_MATH163_RACE!$B$11</c:f>
              <c:strCache>
                <c:ptCount val="1"/>
                <c:pt idx="0">
                  <c:v>FALL 2015</c:v>
                </c:pt>
              </c:strCache>
            </c:strRef>
          </c:tx>
          <c:spPr>
            <a:scene3d>
              <a:camera prst="orthographicFront"/>
              <a:lightRig rig="threePt" dir="t"/>
            </a:scene3d>
            <a:sp3d>
              <a:bevelT/>
            </a:sp3d>
          </c:spPr>
          <c:invertIfNegative val="0"/>
          <c:cat>
            <c:strRef>
              <c:f>SUMMARY_MATH163_RACE!$C$6:$F$6</c:f>
              <c:strCache>
                <c:ptCount val="4"/>
                <c:pt idx="0">
                  <c:v>AMP - AFRICAN AMERICAN</c:v>
                </c:pt>
                <c:pt idx="1">
                  <c:v>SEQ - AFRICAN AMERICAN</c:v>
                </c:pt>
                <c:pt idx="2">
                  <c:v>AMP - WHITE</c:v>
                </c:pt>
                <c:pt idx="3">
                  <c:v>SEQ - WHITE</c:v>
                </c:pt>
              </c:strCache>
            </c:strRef>
          </c:cat>
          <c:val>
            <c:numRef>
              <c:f>SUMMARY_MATH163_RACE!$C$11:$F$11</c:f>
              <c:numCache>
                <c:formatCode>0.0%</c:formatCode>
                <c:ptCount val="4"/>
                <c:pt idx="0">
                  <c:v>0.37815126050420167</c:v>
                </c:pt>
                <c:pt idx="1">
                  <c:v>0.15815085158150852</c:v>
                </c:pt>
                <c:pt idx="2">
                  <c:v>0.59130434782608698</c:v>
                </c:pt>
                <c:pt idx="3">
                  <c:v>0.29185185185185186</c:v>
                </c:pt>
              </c:numCache>
            </c:numRef>
          </c:val>
        </c:ser>
        <c:dLbls>
          <c:showLegendKey val="0"/>
          <c:showVal val="0"/>
          <c:showCatName val="0"/>
          <c:showSerName val="0"/>
          <c:showPercent val="0"/>
          <c:showBubbleSize val="0"/>
        </c:dLbls>
        <c:gapWidth val="150"/>
        <c:axId val="350224800"/>
        <c:axId val="350225192"/>
      </c:barChart>
      <c:catAx>
        <c:axId val="350224800"/>
        <c:scaling>
          <c:orientation val="minMax"/>
        </c:scaling>
        <c:delete val="0"/>
        <c:axPos val="b"/>
        <c:numFmt formatCode="General" sourceLinked="0"/>
        <c:majorTickMark val="none"/>
        <c:minorTickMark val="none"/>
        <c:tickLblPos val="nextTo"/>
        <c:crossAx val="350225192"/>
        <c:crosses val="autoZero"/>
        <c:auto val="1"/>
        <c:lblAlgn val="ctr"/>
        <c:lblOffset val="100"/>
        <c:noMultiLvlLbl val="0"/>
      </c:catAx>
      <c:valAx>
        <c:axId val="350225192"/>
        <c:scaling>
          <c:orientation val="minMax"/>
          <c:max val="0.70000000000000007"/>
        </c:scaling>
        <c:delete val="0"/>
        <c:axPos val="l"/>
        <c:majorGridlines>
          <c:spPr>
            <a:ln>
              <a:solidFill>
                <a:srgbClr val="F2F2F2">
                  <a:alpha val="10000"/>
                </a:srgbClr>
              </a:solidFill>
            </a:ln>
          </c:spPr>
        </c:majorGridlines>
        <c:title>
          <c:tx>
            <c:rich>
              <a:bodyPr rot="-5400000" vert="horz"/>
              <a:lstStyle/>
              <a:p>
                <a:pPr>
                  <a:defRPr/>
                </a:pPr>
                <a:r>
                  <a:rPr lang="en-US"/>
                  <a:t>% of Cohort Passing</a:t>
                </a:r>
              </a:p>
            </c:rich>
          </c:tx>
          <c:layout>
            <c:manualLayout>
              <c:xMode val="edge"/>
              <c:yMode val="edge"/>
              <c:x val="1.3963640712833392E-2"/>
              <c:y val="0.35066247015733204"/>
            </c:manualLayout>
          </c:layout>
          <c:overlay val="0"/>
        </c:title>
        <c:numFmt formatCode="0%" sourceLinked="0"/>
        <c:majorTickMark val="none"/>
        <c:minorTickMark val="none"/>
        <c:tickLblPos val="nextTo"/>
        <c:spPr>
          <a:ln>
            <a:noFill/>
          </a:ln>
        </c:spPr>
        <c:crossAx val="350224800"/>
        <c:crosses val="autoZero"/>
        <c:crossBetween val="between"/>
        <c:majorUnit val="0.1"/>
      </c:valAx>
    </c:plotArea>
    <c:legend>
      <c:legendPos val="r"/>
      <c:layout/>
      <c:overlay val="0"/>
    </c:legend>
    <c:plotVisOnly val="1"/>
    <c:dispBlanksAs val="gap"/>
    <c:showDLblsOverMax val="0"/>
  </c:chart>
  <c:spPr>
    <a:gradFill>
      <a:gsLst>
        <a:gs pos="14000">
          <a:schemeClr val="accent2">
            <a:lumMod val="75000"/>
          </a:schemeClr>
        </a:gs>
        <a:gs pos="77000">
          <a:schemeClr val="accent2">
            <a:lumMod val="50000"/>
          </a:schemeClr>
        </a:gs>
      </a:gsLst>
      <a:path path="circle">
        <a:fillToRect l="50000" t="50000" r="50000" b="50000"/>
      </a:path>
    </a:gradFill>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17908700594345E-2"/>
          <c:y val="0.14624529190207156"/>
          <c:w val="0.88695158059494439"/>
          <c:h val="0.71611652357014699"/>
        </c:manualLayout>
      </c:layout>
      <c:barChart>
        <c:barDir val="col"/>
        <c:grouping val="clustered"/>
        <c:varyColors val="0"/>
        <c:ser>
          <c:idx val="1"/>
          <c:order val="0"/>
          <c:tx>
            <c:strRef>
              <c:f>SUMMARY_MATH082_COMPLETION!$C$12</c:f>
              <c:strCache>
                <c:ptCount val="1"/>
                <c:pt idx="0">
                  <c:v>AMP</c:v>
                </c:pt>
              </c:strCache>
            </c:strRef>
          </c:tx>
          <c:spPr>
            <a:solidFill>
              <a:schemeClr val="accent4"/>
            </a:solidFill>
            <a:scene3d>
              <a:camera prst="orthographicFront"/>
              <a:lightRig rig="threePt" dir="t"/>
            </a:scene3d>
            <a:sp3d>
              <a:bevelT/>
            </a:sp3d>
          </c:spPr>
          <c:invertIfNegative val="0"/>
          <c:dPt>
            <c:idx val="0"/>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SUMMARY_MATH082_COMPLETION!$B$13:$B$17</c:f>
              <c:strCache>
                <c:ptCount val="5"/>
                <c:pt idx="0">
                  <c:v>FALL 2011</c:v>
                </c:pt>
                <c:pt idx="1">
                  <c:v>FALL 2012</c:v>
                </c:pt>
                <c:pt idx="2">
                  <c:v>FALL 2013</c:v>
                </c:pt>
                <c:pt idx="3">
                  <c:v>FALL 2014</c:v>
                </c:pt>
                <c:pt idx="4">
                  <c:v>FALL 2015</c:v>
                </c:pt>
              </c:strCache>
            </c:strRef>
          </c:cat>
          <c:val>
            <c:numRef>
              <c:f>SUMMARY_MATH082_COMPLETION!$C$13:$C$17</c:f>
              <c:numCache>
                <c:formatCode>0.0%</c:formatCode>
                <c:ptCount val="5"/>
                <c:pt idx="0">
                  <c:v>0.43023255813953487</c:v>
                </c:pt>
                <c:pt idx="1">
                  <c:v>0.53658536585365857</c:v>
                </c:pt>
                <c:pt idx="2">
                  <c:v>0.3728813559322034</c:v>
                </c:pt>
                <c:pt idx="3">
                  <c:v>0.47</c:v>
                </c:pt>
                <c:pt idx="4">
                  <c:v>0.38924050632911394</c:v>
                </c:pt>
              </c:numCache>
            </c:numRef>
          </c:val>
        </c:ser>
        <c:ser>
          <c:idx val="3"/>
          <c:order val="1"/>
          <c:tx>
            <c:strRef>
              <c:f>SUMMARY_MATH082_COMPLETION!$D$12</c:f>
              <c:strCache>
                <c:ptCount val="1"/>
                <c:pt idx="0">
                  <c:v>SEQUENTIAL</c:v>
                </c:pt>
              </c:strCache>
            </c:strRef>
          </c:tx>
          <c:spPr>
            <a:solidFill>
              <a:srgbClr val="C00000"/>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SUMMARY_MATH082_COMPLETION!$B$13:$B$17</c:f>
              <c:strCache>
                <c:ptCount val="5"/>
                <c:pt idx="0">
                  <c:v>FALL 2011</c:v>
                </c:pt>
                <c:pt idx="1">
                  <c:v>FALL 2012</c:v>
                </c:pt>
                <c:pt idx="2">
                  <c:v>FALL 2013</c:v>
                </c:pt>
                <c:pt idx="3">
                  <c:v>FALL 2014</c:v>
                </c:pt>
                <c:pt idx="4">
                  <c:v>FALL 2015</c:v>
                </c:pt>
              </c:strCache>
            </c:strRef>
          </c:cat>
          <c:val>
            <c:numRef>
              <c:f>SUMMARY_MATH082_COMPLETION!$D$13:$D$17</c:f>
              <c:numCache>
                <c:formatCode>0.0%</c:formatCode>
                <c:ptCount val="5"/>
                <c:pt idx="0">
                  <c:v>0.23087525844245349</c:v>
                </c:pt>
                <c:pt idx="1">
                  <c:v>0.26058865757358218</c:v>
                </c:pt>
                <c:pt idx="2">
                  <c:v>0.24188790560471976</c:v>
                </c:pt>
                <c:pt idx="3">
                  <c:v>0.236999147485081</c:v>
                </c:pt>
                <c:pt idx="4">
                  <c:v>0.21540178571428573</c:v>
                </c:pt>
              </c:numCache>
            </c:numRef>
          </c:val>
        </c:ser>
        <c:dLbls>
          <c:showLegendKey val="0"/>
          <c:showVal val="0"/>
          <c:showCatName val="0"/>
          <c:showSerName val="0"/>
          <c:showPercent val="0"/>
          <c:showBubbleSize val="0"/>
        </c:dLbls>
        <c:gapWidth val="150"/>
        <c:axId val="311818728"/>
        <c:axId val="311818336"/>
      </c:barChart>
      <c:catAx>
        <c:axId val="311818728"/>
        <c:scaling>
          <c:orientation val="minMax"/>
        </c:scaling>
        <c:delete val="0"/>
        <c:axPos val="b"/>
        <c:numFmt formatCode="General" sourceLinked="1"/>
        <c:majorTickMark val="none"/>
        <c:minorTickMark val="none"/>
        <c:tickLblPos val="nextTo"/>
        <c:crossAx val="311818336"/>
        <c:crosses val="autoZero"/>
        <c:auto val="1"/>
        <c:lblAlgn val="ctr"/>
        <c:lblOffset val="100"/>
        <c:noMultiLvlLbl val="0"/>
      </c:catAx>
      <c:valAx>
        <c:axId val="311818336"/>
        <c:scaling>
          <c:orientation val="minMax"/>
          <c:max val="0.60000000000000009"/>
        </c:scaling>
        <c:delete val="0"/>
        <c:axPos val="l"/>
        <c:majorGridlines>
          <c:spPr>
            <a:ln>
              <a:solidFill>
                <a:srgbClr val="F2F2F2">
                  <a:alpha val="10000"/>
                </a:srgbClr>
              </a:solidFill>
            </a:ln>
          </c:spPr>
        </c:majorGridlines>
        <c:title>
          <c:tx>
            <c:rich>
              <a:bodyPr/>
              <a:lstStyle/>
              <a:p>
                <a:pPr>
                  <a:defRPr/>
                </a:pPr>
                <a:r>
                  <a:rPr lang="en-US"/>
                  <a:t>Cohort Completion Rate</a:t>
                </a:r>
              </a:p>
            </c:rich>
          </c:tx>
          <c:layout>
            <c:manualLayout>
              <c:xMode val="edge"/>
              <c:yMode val="edge"/>
              <c:x val="1.495036478890085E-2"/>
              <c:y val="0.31303707534439551"/>
            </c:manualLayout>
          </c:layout>
          <c:overlay val="0"/>
        </c:title>
        <c:numFmt formatCode="0%" sourceLinked="0"/>
        <c:majorTickMark val="none"/>
        <c:minorTickMark val="none"/>
        <c:tickLblPos val="nextTo"/>
        <c:spPr>
          <a:ln>
            <a:noFill/>
          </a:ln>
        </c:spPr>
        <c:crossAx val="311818728"/>
        <c:crosses val="autoZero"/>
        <c:crossBetween val="between"/>
      </c:valAx>
    </c:plotArea>
    <c:legend>
      <c:legendPos val="b"/>
      <c:layout/>
      <c:overlay val="0"/>
    </c:legend>
    <c:plotVisOnly val="1"/>
    <c:dispBlanksAs val="gap"/>
    <c:showDLblsOverMax val="0"/>
  </c:chart>
  <c:spPr>
    <a:gradFill>
      <a:gsLst>
        <a:gs pos="14000">
          <a:schemeClr val="accent2">
            <a:lumMod val="75000"/>
          </a:schemeClr>
        </a:gs>
        <a:gs pos="77000">
          <a:schemeClr val="accent2">
            <a:lumMod val="50000"/>
          </a:schemeClr>
        </a:gs>
      </a:gsLst>
      <a:path path="circle">
        <a:fillToRect l="50000" t="50000" r="50000" b="50000"/>
      </a:path>
    </a:gradFill>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SUMMARY_MATH083_COMPLETION!$B$2</c:f>
          <c:strCache>
            <c:ptCount val="1"/>
            <c:pt idx="0">
              <c:v>MATH083 COMPLETION RATES BY STUDENT TYPE</c:v>
            </c:pt>
          </c:strCache>
        </c:strRef>
      </c:tx>
      <c:layout>
        <c:manualLayout>
          <c:xMode val="edge"/>
          <c:yMode val="edge"/>
          <c:x val="0.16508192799904317"/>
          <c:y val="4.4138418079096048E-2"/>
        </c:manualLayout>
      </c:layout>
      <c:overlay val="0"/>
    </c:title>
    <c:autoTitleDeleted val="0"/>
    <c:plotArea>
      <c:layout>
        <c:manualLayout>
          <c:layoutTarget val="inner"/>
          <c:xMode val="edge"/>
          <c:yMode val="edge"/>
          <c:x val="9.2117908700594345E-2"/>
          <c:y val="0.14678700120112104"/>
          <c:w val="0.88695158059494439"/>
          <c:h val="0.71319527855628218"/>
        </c:manualLayout>
      </c:layout>
      <c:barChart>
        <c:barDir val="col"/>
        <c:grouping val="clustered"/>
        <c:varyColors val="0"/>
        <c:ser>
          <c:idx val="1"/>
          <c:order val="0"/>
          <c:tx>
            <c:strRef>
              <c:f>SUMMARY_MATH083_COMPLETION!$C$6</c:f>
              <c:strCache>
                <c:ptCount val="1"/>
                <c:pt idx="0">
                  <c:v>AMP</c:v>
                </c:pt>
              </c:strCache>
            </c:strRef>
          </c:tx>
          <c:spPr>
            <a:solidFill>
              <a:schemeClr val="tx2">
                <a:lumMod val="60000"/>
                <a:lumOff val="40000"/>
              </a:schemeClr>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SUMMARY_MATH083_COMPLETION!$B$7:$B$11</c:f>
              <c:strCache>
                <c:ptCount val="5"/>
                <c:pt idx="0">
                  <c:v>FALL 2011</c:v>
                </c:pt>
                <c:pt idx="1">
                  <c:v>FALL 2012</c:v>
                </c:pt>
                <c:pt idx="2">
                  <c:v>FALL 2013</c:v>
                </c:pt>
                <c:pt idx="3">
                  <c:v>FALL 2014</c:v>
                </c:pt>
                <c:pt idx="4">
                  <c:v>FALL 2015</c:v>
                </c:pt>
              </c:strCache>
            </c:strRef>
          </c:cat>
          <c:val>
            <c:numRef>
              <c:f>SUMMARY_MATH083_COMPLETION!$C$7:$C$11</c:f>
              <c:numCache>
                <c:formatCode>0.0%</c:formatCode>
                <c:ptCount val="5"/>
                <c:pt idx="0">
                  <c:v>0.38372093023255816</c:v>
                </c:pt>
                <c:pt idx="1">
                  <c:v>0.31707317073170732</c:v>
                </c:pt>
                <c:pt idx="2">
                  <c:v>0.25423728813559321</c:v>
                </c:pt>
                <c:pt idx="3">
                  <c:v>0.34</c:v>
                </c:pt>
                <c:pt idx="4">
                  <c:v>0.20886075949367089</c:v>
                </c:pt>
              </c:numCache>
            </c:numRef>
          </c:val>
        </c:ser>
        <c:ser>
          <c:idx val="0"/>
          <c:order val="1"/>
          <c:tx>
            <c:strRef>
              <c:f>SUMMARY_MATH083_COMPLETION!$D$6</c:f>
              <c:strCache>
                <c:ptCount val="1"/>
                <c:pt idx="0">
                  <c:v>SEQUENTIAL</c:v>
                </c:pt>
              </c:strCache>
            </c:strRef>
          </c:tx>
          <c:spPr>
            <a:solidFill>
              <a:srgbClr val="C00000"/>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SUMMARY_MATH083_COMPLETION!$B$7:$B$11</c:f>
              <c:strCache>
                <c:ptCount val="5"/>
                <c:pt idx="0">
                  <c:v>FALL 2011</c:v>
                </c:pt>
                <c:pt idx="1">
                  <c:v>FALL 2012</c:v>
                </c:pt>
                <c:pt idx="2">
                  <c:v>FALL 2013</c:v>
                </c:pt>
                <c:pt idx="3">
                  <c:v>FALL 2014</c:v>
                </c:pt>
                <c:pt idx="4">
                  <c:v>FALL 2015</c:v>
                </c:pt>
              </c:strCache>
            </c:strRef>
          </c:cat>
          <c:val>
            <c:numRef>
              <c:f>SUMMARY_MATH083_COMPLETION!$D$7:$D$11</c:f>
              <c:numCache>
                <c:formatCode>0.0%</c:formatCode>
                <c:ptCount val="5"/>
                <c:pt idx="0">
                  <c:v>0.15230875258442453</c:v>
                </c:pt>
                <c:pt idx="1">
                  <c:v>0.16008614501076812</c:v>
                </c:pt>
                <c:pt idx="2">
                  <c:v>0.16150442477876106</c:v>
                </c:pt>
                <c:pt idx="3">
                  <c:v>0.15515771526001704</c:v>
                </c:pt>
                <c:pt idx="4">
                  <c:v>3.7946428571428568E-2</c:v>
                </c:pt>
              </c:numCache>
            </c:numRef>
          </c:val>
        </c:ser>
        <c:ser>
          <c:idx val="2"/>
          <c:order val="2"/>
          <c:tx>
            <c:strRef>
              <c:f>SUMMARY_MATH083_COMPLETION!$E$6</c:f>
              <c:strCache>
                <c:ptCount val="1"/>
                <c:pt idx="0">
                  <c:v>TOTAL</c:v>
                </c:pt>
              </c:strCache>
            </c:strRef>
          </c:tx>
          <c:spPr>
            <a:solidFill>
              <a:schemeClr val="accent1"/>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SUMMARY_MATH083_COMPLETION!$B$7:$B$11</c:f>
              <c:strCache>
                <c:ptCount val="5"/>
                <c:pt idx="0">
                  <c:v>FALL 2011</c:v>
                </c:pt>
                <c:pt idx="1">
                  <c:v>FALL 2012</c:v>
                </c:pt>
                <c:pt idx="2">
                  <c:v>FALL 2013</c:v>
                </c:pt>
                <c:pt idx="3">
                  <c:v>FALL 2014</c:v>
                </c:pt>
                <c:pt idx="4">
                  <c:v>FALL 2015</c:v>
                </c:pt>
              </c:strCache>
            </c:strRef>
          </c:cat>
          <c:val>
            <c:numRef>
              <c:f>SUMMARY_MATH083_COMPLETION!$E$7:$E$11</c:f>
              <c:numCache>
                <c:formatCode>0.0%</c:formatCode>
                <c:ptCount val="5"/>
                <c:pt idx="0">
                  <c:v>0.1652569941444372</c:v>
                </c:pt>
                <c:pt idx="1">
                  <c:v>0.16457461645746166</c:v>
                </c:pt>
                <c:pt idx="2">
                  <c:v>0.16537102473498233</c:v>
                </c:pt>
                <c:pt idx="3">
                  <c:v>0.16967792615868027</c:v>
                </c:pt>
                <c:pt idx="4">
                  <c:v>8.2508250825082508E-2</c:v>
                </c:pt>
              </c:numCache>
            </c:numRef>
          </c:val>
        </c:ser>
        <c:dLbls>
          <c:showLegendKey val="0"/>
          <c:showVal val="0"/>
          <c:showCatName val="0"/>
          <c:showSerName val="0"/>
          <c:showPercent val="0"/>
          <c:showBubbleSize val="0"/>
        </c:dLbls>
        <c:gapWidth val="150"/>
        <c:axId val="311819904"/>
        <c:axId val="311820296"/>
      </c:barChart>
      <c:catAx>
        <c:axId val="311819904"/>
        <c:scaling>
          <c:orientation val="minMax"/>
        </c:scaling>
        <c:delete val="0"/>
        <c:axPos val="b"/>
        <c:numFmt formatCode="General" sourceLinked="0"/>
        <c:majorTickMark val="none"/>
        <c:minorTickMark val="none"/>
        <c:tickLblPos val="nextTo"/>
        <c:crossAx val="311820296"/>
        <c:crosses val="autoZero"/>
        <c:auto val="1"/>
        <c:lblAlgn val="ctr"/>
        <c:lblOffset val="100"/>
        <c:noMultiLvlLbl val="0"/>
      </c:catAx>
      <c:valAx>
        <c:axId val="311820296"/>
        <c:scaling>
          <c:orientation val="minMax"/>
          <c:max val="0.60000000000000009"/>
        </c:scaling>
        <c:delete val="0"/>
        <c:axPos val="l"/>
        <c:majorGridlines>
          <c:spPr>
            <a:ln>
              <a:solidFill>
                <a:srgbClr val="F2F2F2">
                  <a:alpha val="10000"/>
                </a:srgbClr>
              </a:solidFill>
            </a:ln>
          </c:spPr>
        </c:majorGridlines>
        <c:title>
          <c:tx>
            <c:rich>
              <a:bodyPr rot="-5400000" vert="horz"/>
              <a:lstStyle/>
              <a:p>
                <a:pPr>
                  <a:defRPr/>
                </a:pPr>
                <a:r>
                  <a:rPr lang="en-US"/>
                  <a:t>Cohort completion Rate</a:t>
                </a:r>
              </a:p>
            </c:rich>
          </c:tx>
          <c:layout>
            <c:manualLayout>
              <c:xMode val="edge"/>
              <c:yMode val="edge"/>
              <c:x val="8.9702188733405096E-3"/>
              <c:y val="0.31014664612897963"/>
            </c:manualLayout>
          </c:layout>
          <c:overlay val="0"/>
        </c:title>
        <c:numFmt formatCode="0%" sourceLinked="0"/>
        <c:majorTickMark val="none"/>
        <c:minorTickMark val="none"/>
        <c:tickLblPos val="nextTo"/>
        <c:spPr>
          <a:ln>
            <a:noFill/>
          </a:ln>
        </c:spPr>
        <c:crossAx val="311819904"/>
        <c:crosses val="autoZero"/>
        <c:crossBetween val="between"/>
      </c:valAx>
    </c:plotArea>
    <c:legend>
      <c:legendPos val="b"/>
      <c:layout/>
      <c:overlay val="0"/>
    </c:legend>
    <c:plotVisOnly val="1"/>
    <c:dispBlanksAs val="gap"/>
    <c:showDLblsOverMax val="0"/>
  </c:chart>
  <c:spPr>
    <a:gradFill>
      <a:gsLst>
        <a:gs pos="14000">
          <a:schemeClr val="accent2">
            <a:lumMod val="75000"/>
          </a:schemeClr>
        </a:gs>
        <a:gs pos="77000">
          <a:schemeClr val="accent2">
            <a:lumMod val="50000"/>
          </a:schemeClr>
        </a:gs>
      </a:gsLst>
      <a:path path="circle">
        <a:fillToRect l="50000" t="50000" r="50000" b="50000"/>
      </a:path>
    </a:gradFill>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SUMMARY_CREDIT_COMPLETION!$B$2</c:f>
          <c:strCache>
            <c:ptCount val="1"/>
            <c:pt idx="0">
              <c:v>MATH CREDIT COMPLETION RATES BY STUDENT TYPE</c:v>
            </c:pt>
          </c:strCache>
        </c:strRef>
      </c:tx>
      <c:layout>
        <c:manualLayout>
          <c:xMode val="edge"/>
          <c:yMode val="edge"/>
          <c:x val="0.13370852862983085"/>
          <c:y val="5.0023540489642186E-2"/>
        </c:manualLayout>
      </c:layout>
      <c:overlay val="0"/>
      <c:txPr>
        <a:bodyPr/>
        <a:lstStyle/>
        <a:p>
          <a:pPr>
            <a:defRPr>
              <a:latin typeface="Arial" panose="020B0604020202020204" pitchFamily="34" charset="0"/>
              <a:cs typeface="Arial" panose="020B0604020202020204" pitchFamily="34" charset="0"/>
            </a:defRPr>
          </a:pPr>
          <a:endParaRPr lang="en-US"/>
        </a:p>
      </c:txPr>
    </c:title>
    <c:autoTitleDeleted val="0"/>
    <c:plotArea>
      <c:layout>
        <c:manualLayout>
          <c:layoutTarget val="inner"/>
          <c:xMode val="edge"/>
          <c:yMode val="edge"/>
          <c:x val="9.1602179975081161E-2"/>
          <c:y val="0.14654696235004522"/>
          <c:w val="0.8874673093204577"/>
          <c:h val="0.7147566895769385"/>
        </c:manualLayout>
      </c:layout>
      <c:barChart>
        <c:barDir val="col"/>
        <c:grouping val="clustered"/>
        <c:varyColors val="0"/>
        <c:ser>
          <c:idx val="1"/>
          <c:order val="0"/>
          <c:tx>
            <c:strRef>
              <c:f>SUMMARY_CREDIT_COMPLETION!$C$6</c:f>
              <c:strCache>
                <c:ptCount val="1"/>
                <c:pt idx="0">
                  <c:v>AMP</c:v>
                </c:pt>
              </c:strCache>
            </c:strRef>
          </c:tx>
          <c:spPr>
            <a:solidFill>
              <a:schemeClr val="tx2">
                <a:lumMod val="60000"/>
                <a:lumOff val="40000"/>
              </a:schemeClr>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SUMMARY_CREDIT_COMPLETION!$B$7:$B$11</c:f>
              <c:strCache>
                <c:ptCount val="5"/>
                <c:pt idx="0">
                  <c:v>FALL 2011</c:v>
                </c:pt>
                <c:pt idx="1">
                  <c:v>FALL 2012</c:v>
                </c:pt>
                <c:pt idx="2">
                  <c:v>FALL 2013</c:v>
                </c:pt>
                <c:pt idx="3">
                  <c:v>FALL 2014</c:v>
                </c:pt>
                <c:pt idx="4">
                  <c:v>FALL 2015</c:v>
                </c:pt>
              </c:strCache>
            </c:strRef>
          </c:cat>
          <c:val>
            <c:numRef>
              <c:f>SUMMARY_CREDIT_COMPLETION!$C$7:$C$11</c:f>
              <c:numCache>
                <c:formatCode>0.0%</c:formatCode>
                <c:ptCount val="5"/>
                <c:pt idx="0">
                  <c:v>0.20930232558139536</c:v>
                </c:pt>
                <c:pt idx="1">
                  <c:v>0.21951219512195122</c:v>
                </c:pt>
                <c:pt idx="2">
                  <c:v>0.22033898305084745</c:v>
                </c:pt>
                <c:pt idx="3">
                  <c:v>0.18</c:v>
                </c:pt>
                <c:pt idx="4">
                  <c:v>7.2784810126582278E-2</c:v>
                </c:pt>
              </c:numCache>
            </c:numRef>
          </c:val>
        </c:ser>
        <c:ser>
          <c:idx val="0"/>
          <c:order val="1"/>
          <c:tx>
            <c:strRef>
              <c:f>SUMMARY_CREDIT_COMPLETION!$D$6</c:f>
              <c:strCache>
                <c:ptCount val="1"/>
                <c:pt idx="0">
                  <c:v>SEQUENTIAL</c:v>
                </c:pt>
              </c:strCache>
            </c:strRef>
          </c:tx>
          <c:spPr>
            <a:solidFill>
              <a:srgbClr val="C00000"/>
            </a:solidFill>
          </c:spPr>
          <c:invertIfNegative val="0"/>
          <c:dPt>
            <c:idx val="0"/>
            <c:invertIfNegative val="0"/>
            <c:bubble3D val="0"/>
            <c:spPr>
              <a:solidFill>
                <a:srgbClr val="C00000"/>
              </a:solidFill>
              <a:scene3d>
                <a:camera prst="orthographicFront"/>
                <a:lightRig rig="threePt" dir="t"/>
              </a:scene3d>
              <a:sp3d>
                <a:bevelT/>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SUMMARY_CREDIT_COMPLETION!$B$7:$B$11</c:f>
              <c:strCache>
                <c:ptCount val="5"/>
                <c:pt idx="0">
                  <c:v>FALL 2011</c:v>
                </c:pt>
                <c:pt idx="1">
                  <c:v>FALL 2012</c:v>
                </c:pt>
                <c:pt idx="2">
                  <c:v>FALL 2013</c:v>
                </c:pt>
                <c:pt idx="3">
                  <c:v>FALL 2014</c:v>
                </c:pt>
                <c:pt idx="4">
                  <c:v>FALL 2015</c:v>
                </c:pt>
              </c:strCache>
            </c:strRef>
          </c:cat>
          <c:val>
            <c:numRef>
              <c:f>SUMMARY_CREDIT_COMPLETION!$D$7:$D$11</c:f>
              <c:numCache>
                <c:formatCode>0.0%</c:formatCode>
                <c:ptCount val="5"/>
                <c:pt idx="0">
                  <c:v>6.3404548587181253E-2</c:v>
                </c:pt>
                <c:pt idx="1">
                  <c:v>8.0402010050251257E-2</c:v>
                </c:pt>
                <c:pt idx="2">
                  <c:v>7.0796460176991149E-2</c:v>
                </c:pt>
                <c:pt idx="3">
                  <c:v>6.7348678601875531E-2</c:v>
                </c:pt>
                <c:pt idx="4">
                  <c:v>1.2276785714285714E-2</c:v>
                </c:pt>
              </c:numCache>
            </c:numRef>
          </c:val>
        </c:ser>
        <c:ser>
          <c:idx val="2"/>
          <c:order val="2"/>
          <c:tx>
            <c:strRef>
              <c:f>SUMMARY_CREDIT_COMPLETION!$E$6</c:f>
              <c:strCache>
                <c:ptCount val="1"/>
                <c:pt idx="0">
                  <c:v>TOTAL</c:v>
                </c:pt>
              </c:strCache>
            </c:strRef>
          </c:tx>
          <c:spPr>
            <a:solidFill>
              <a:schemeClr val="accent1"/>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SUMMARY_CREDIT_COMPLETION!$B$7:$B$11</c:f>
              <c:strCache>
                <c:ptCount val="5"/>
                <c:pt idx="0">
                  <c:v>FALL 2011</c:v>
                </c:pt>
                <c:pt idx="1">
                  <c:v>FALL 2012</c:v>
                </c:pt>
                <c:pt idx="2">
                  <c:v>FALL 2013</c:v>
                </c:pt>
                <c:pt idx="3">
                  <c:v>FALL 2014</c:v>
                </c:pt>
                <c:pt idx="4">
                  <c:v>FALL 2015</c:v>
                </c:pt>
              </c:strCache>
            </c:strRef>
          </c:cat>
          <c:val>
            <c:numRef>
              <c:f>SUMMARY_CREDIT_COMPLETION!$E$7:$E$11</c:f>
              <c:numCache>
                <c:formatCode>0.0%</c:formatCode>
                <c:ptCount val="5"/>
                <c:pt idx="0">
                  <c:v>7.1567989590110612E-2</c:v>
                </c:pt>
                <c:pt idx="1">
                  <c:v>8.4379358437935842E-2</c:v>
                </c:pt>
                <c:pt idx="2">
                  <c:v>7.7031802120141338E-2</c:v>
                </c:pt>
                <c:pt idx="3">
                  <c:v>7.6197957580518463E-2</c:v>
                </c:pt>
                <c:pt idx="4">
                  <c:v>2.8052805280528052E-2</c:v>
                </c:pt>
              </c:numCache>
            </c:numRef>
          </c:val>
        </c:ser>
        <c:dLbls>
          <c:showLegendKey val="0"/>
          <c:showVal val="0"/>
          <c:showCatName val="0"/>
          <c:showSerName val="0"/>
          <c:showPercent val="0"/>
          <c:showBubbleSize val="0"/>
        </c:dLbls>
        <c:gapWidth val="150"/>
        <c:axId val="311821080"/>
        <c:axId val="311821472"/>
      </c:barChart>
      <c:catAx>
        <c:axId val="311821080"/>
        <c:scaling>
          <c:orientation val="minMax"/>
        </c:scaling>
        <c:delete val="0"/>
        <c:axPos val="b"/>
        <c:numFmt formatCode="General" sourceLinked="0"/>
        <c:majorTickMark val="none"/>
        <c:minorTickMark val="none"/>
        <c:tickLblPos val="nextTo"/>
        <c:crossAx val="311821472"/>
        <c:crosses val="autoZero"/>
        <c:auto val="1"/>
        <c:lblAlgn val="ctr"/>
        <c:lblOffset val="100"/>
        <c:noMultiLvlLbl val="0"/>
      </c:catAx>
      <c:valAx>
        <c:axId val="311821472"/>
        <c:scaling>
          <c:orientation val="minMax"/>
          <c:max val="0.60000000000000009"/>
        </c:scaling>
        <c:delete val="0"/>
        <c:axPos val="l"/>
        <c:majorGridlines>
          <c:spPr>
            <a:ln>
              <a:solidFill>
                <a:srgbClr val="F2F2F2">
                  <a:alpha val="10000"/>
                </a:srgbClr>
              </a:solidFill>
            </a:ln>
          </c:spPr>
        </c:majorGridlines>
        <c:title>
          <c:tx>
            <c:rich>
              <a:bodyPr rot="-5400000" vert="horz"/>
              <a:lstStyle/>
              <a:p>
                <a:pPr>
                  <a:defRPr/>
                </a:pPr>
                <a:r>
                  <a:rPr lang="en-US"/>
                  <a:t>Cohort Completion  Rate</a:t>
                </a:r>
              </a:p>
            </c:rich>
          </c:tx>
          <c:layout>
            <c:manualLayout>
              <c:xMode val="edge"/>
              <c:yMode val="edge"/>
              <c:x val="1.6445401267790934E-2"/>
              <c:y val="0.32649616493912836"/>
            </c:manualLayout>
          </c:layout>
          <c:overlay val="0"/>
        </c:title>
        <c:numFmt formatCode="0%" sourceLinked="0"/>
        <c:majorTickMark val="none"/>
        <c:minorTickMark val="none"/>
        <c:tickLblPos val="nextTo"/>
        <c:spPr>
          <a:ln>
            <a:noFill/>
          </a:ln>
        </c:spPr>
        <c:crossAx val="311821080"/>
        <c:crosses val="autoZero"/>
        <c:crossBetween val="between"/>
      </c:valAx>
    </c:plotArea>
    <c:legend>
      <c:legendPos val="b"/>
      <c:layout/>
      <c:overlay val="0"/>
    </c:legend>
    <c:plotVisOnly val="1"/>
    <c:dispBlanksAs val="gap"/>
    <c:showDLblsOverMax val="0"/>
  </c:chart>
  <c:spPr>
    <a:gradFill>
      <a:gsLst>
        <a:gs pos="14000">
          <a:schemeClr val="accent2">
            <a:lumMod val="75000"/>
          </a:schemeClr>
        </a:gs>
        <a:gs pos="77000">
          <a:schemeClr val="accent2">
            <a:lumMod val="50000"/>
          </a:schemeClr>
        </a:gs>
      </a:gsLst>
      <a:path path="circle">
        <a:fillToRect l="50000" t="50000" r="50000" b="50000"/>
      </a:path>
    </a:gradFill>
  </c:spPr>
  <c:txPr>
    <a:bodyPr/>
    <a:lstStyle/>
    <a:p>
      <a:pPr>
        <a:defRPr>
          <a:solidFill>
            <a:schemeClr val="bg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 OF STUDENTS WITH EARNED CREDITS</a:t>
            </a:r>
          </a:p>
        </c:rich>
      </c:tx>
      <c:layout>
        <c:manualLayout>
          <c:xMode val="edge"/>
          <c:yMode val="edge"/>
          <c:x val="0.22341448438428513"/>
          <c:y val="3.5310734463276837E-2"/>
        </c:manualLayout>
      </c:layout>
      <c:overlay val="0"/>
    </c:title>
    <c:autoTitleDeleted val="0"/>
    <c:plotArea>
      <c:layout>
        <c:manualLayout>
          <c:layoutTarget val="inner"/>
          <c:xMode val="edge"/>
          <c:yMode val="edge"/>
          <c:x val="9.2207610889327746E-2"/>
          <c:y val="0.14624529190207156"/>
          <c:w val="0.88686187840621111"/>
          <c:h val="0.71317396236487385"/>
        </c:manualLayout>
      </c:layout>
      <c:barChart>
        <c:barDir val="col"/>
        <c:grouping val="clustered"/>
        <c:varyColors val="0"/>
        <c:ser>
          <c:idx val="0"/>
          <c:order val="0"/>
          <c:tx>
            <c:strRef>
              <c:f>SUMMARY_CREDITS_1YR!$D$5</c:f>
              <c:strCache>
                <c:ptCount val="1"/>
                <c:pt idx="0">
                  <c:v>AMP</c:v>
                </c:pt>
              </c:strCache>
            </c:strRef>
          </c:tx>
          <c:spPr>
            <a:solidFill>
              <a:schemeClr val="accent4"/>
            </a:solidFill>
            <a:scene3d>
              <a:camera prst="orthographicFront"/>
              <a:lightRig rig="threePt" dir="t"/>
            </a:scene3d>
            <a:sp3d>
              <a:bevelT/>
            </a:sp3d>
          </c:spPr>
          <c:invertIfNegative val="0"/>
          <c:dPt>
            <c:idx val="0"/>
            <c:invertIfNegative val="0"/>
            <c:bubble3D val="0"/>
            <c:spPr>
              <a:solidFill>
                <a:schemeClr val="tx2">
                  <a:lumMod val="60000"/>
                  <a:lumOff val="40000"/>
                </a:schemeClr>
              </a:solidFill>
              <a:scene3d>
                <a:camera prst="orthographicFront"/>
                <a:lightRig rig="threePt" dir="t"/>
              </a:scene3d>
              <a:sp3d>
                <a:bevelT/>
              </a:sp3d>
            </c:spPr>
          </c:dPt>
          <c:dPt>
            <c:idx val="1"/>
            <c:invertIfNegative val="0"/>
            <c:bubble3D val="0"/>
            <c:spPr>
              <a:solidFill>
                <a:schemeClr val="tx2">
                  <a:lumMod val="60000"/>
                  <a:lumOff val="40000"/>
                </a:schemeClr>
              </a:solidFill>
              <a:scene3d>
                <a:camera prst="orthographicFront"/>
                <a:lightRig rig="threePt" dir="t"/>
              </a:scene3d>
              <a:sp3d>
                <a:bevelT/>
              </a:sp3d>
            </c:spPr>
          </c:dPt>
          <c:dPt>
            <c:idx val="2"/>
            <c:invertIfNegative val="0"/>
            <c:bubble3D val="0"/>
            <c:spPr>
              <a:solidFill>
                <a:schemeClr val="tx2">
                  <a:lumMod val="60000"/>
                  <a:lumOff val="40000"/>
                </a:schemeClr>
              </a:solidFill>
              <a:scene3d>
                <a:camera prst="orthographicFront"/>
                <a:lightRig rig="threePt" dir="t"/>
              </a:scene3d>
              <a:sp3d>
                <a:bevelT/>
              </a:sp3d>
            </c:spPr>
          </c:dPt>
          <c:dPt>
            <c:idx val="3"/>
            <c:invertIfNegative val="0"/>
            <c:bubble3D val="0"/>
            <c:spPr>
              <a:solidFill>
                <a:schemeClr val="tx2">
                  <a:lumMod val="60000"/>
                  <a:lumOff val="40000"/>
                </a:schemeClr>
              </a:solidFill>
              <a:scene3d>
                <a:camera prst="orthographicFront"/>
                <a:lightRig rig="threePt" dir="t"/>
              </a:scene3d>
              <a:sp3d>
                <a:bevelT/>
              </a:sp3d>
            </c:spPr>
          </c:dPt>
          <c:dPt>
            <c:idx val="4"/>
            <c:invertIfNegative val="0"/>
            <c:bubble3D val="0"/>
            <c:spPr>
              <a:solidFill>
                <a:schemeClr val="tx2">
                  <a:lumMod val="60000"/>
                  <a:lumOff val="40000"/>
                </a:schemeClr>
              </a:solidFill>
              <a:scene3d>
                <a:camera prst="orthographicFront"/>
                <a:lightRig rig="threePt" dir="t"/>
              </a:scene3d>
              <a:sp3d>
                <a:bevelT/>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SUMMARY_CREDITS_1YR!$B$6:$C$10</c:f>
              <c:strCache>
                <c:ptCount val="5"/>
                <c:pt idx="0">
                  <c:v>FALL 2011</c:v>
                </c:pt>
                <c:pt idx="1">
                  <c:v>FALL 2012</c:v>
                </c:pt>
                <c:pt idx="2">
                  <c:v>FALL 2013</c:v>
                </c:pt>
                <c:pt idx="3">
                  <c:v>FALL 2014</c:v>
                </c:pt>
                <c:pt idx="4">
                  <c:v>FALL 2015</c:v>
                </c:pt>
              </c:strCache>
            </c:strRef>
          </c:cat>
          <c:val>
            <c:numRef>
              <c:f>SUMMARY_CREDITS_1YR!$D$6:$D$10</c:f>
              <c:numCache>
                <c:formatCode>0.0%</c:formatCode>
                <c:ptCount val="5"/>
                <c:pt idx="0">
                  <c:v>0.79069767441860461</c:v>
                </c:pt>
                <c:pt idx="1">
                  <c:v>0.80487804878048785</c:v>
                </c:pt>
                <c:pt idx="2">
                  <c:v>0.77966101694915257</c:v>
                </c:pt>
                <c:pt idx="3">
                  <c:v>0.78</c:v>
                </c:pt>
                <c:pt idx="4">
                  <c:v>0.71835443037974689</c:v>
                </c:pt>
              </c:numCache>
            </c:numRef>
          </c:val>
        </c:ser>
        <c:ser>
          <c:idx val="1"/>
          <c:order val="1"/>
          <c:tx>
            <c:strRef>
              <c:f>SUMMARY_CREDITS_1YR!$E$5</c:f>
              <c:strCache>
                <c:ptCount val="1"/>
                <c:pt idx="0">
                  <c:v>DEVELOPMENTAL</c:v>
                </c:pt>
              </c:strCache>
            </c:strRef>
          </c:tx>
          <c:spPr>
            <a:solidFill>
              <a:srgbClr val="C00000"/>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SUMMARY_CREDITS_1YR!$B$6:$C$10</c:f>
              <c:strCache>
                <c:ptCount val="5"/>
                <c:pt idx="0">
                  <c:v>FALL 2011</c:v>
                </c:pt>
                <c:pt idx="1">
                  <c:v>FALL 2012</c:v>
                </c:pt>
                <c:pt idx="2">
                  <c:v>FALL 2013</c:v>
                </c:pt>
                <c:pt idx="3">
                  <c:v>FALL 2014</c:v>
                </c:pt>
                <c:pt idx="4">
                  <c:v>FALL 2015</c:v>
                </c:pt>
              </c:strCache>
            </c:strRef>
          </c:cat>
          <c:val>
            <c:numRef>
              <c:f>SUMMARY_CREDITS_1YR!$E$6:$E$10</c:f>
              <c:numCache>
                <c:formatCode>0.0%</c:formatCode>
                <c:ptCount val="5"/>
                <c:pt idx="0">
                  <c:v>0.70089593383873194</c:v>
                </c:pt>
                <c:pt idx="1">
                  <c:v>0.71356783919597988</c:v>
                </c:pt>
                <c:pt idx="2">
                  <c:v>0.71828908554572268</c:v>
                </c:pt>
                <c:pt idx="3">
                  <c:v>0.722080136402387</c:v>
                </c:pt>
                <c:pt idx="4">
                  <c:v>0.6785714285714286</c:v>
                </c:pt>
              </c:numCache>
            </c:numRef>
          </c:val>
        </c:ser>
        <c:dLbls>
          <c:showLegendKey val="0"/>
          <c:showVal val="0"/>
          <c:showCatName val="0"/>
          <c:showSerName val="0"/>
          <c:showPercent val="0"/>
          <c:showBubbleSize val="0"/>
        </c:dLbls>
        <c:gapWidth val="150"/>
        <c:axId val="311822256"/>
        <c:axId val="311822648"/>
      </c:barChart>
      <c:catAx>
        <c:axId val="311822256"/>
        <c:scaling>
          <c:orientation val="minMax"/>
        </c:scaling>
        <c:delete val="0"/>
        <c:axPos val="b"/>
        <c:numFmt formatCode="General" sourceLinked="1"/>
        <c:majorTickMark val="none"/>
        <c:minorTickMark val="none"/>
        <c:tickLblPos val="nextTo"/>
        <c:crossAx val="311822648"/>
        <c:crosses val="autoZero"/>
        <c:auto val="1"/>
        <c:lblAlgn val="ctr"/>
        <c:lblOffset val="100"/>
        <c:noMultiLvlLbl val="0"/>
      </c:catAx>
      <c:valAx>
        <c:axId val="311822648"/>
        <c:scaling>
          <c:orientation val="minMax"/>
          <c:max val="1"/>
        </c:scaling>
        <c:delete val="0"/>
        <c:axPos val="l"/>
        <c:majorGridlines>
          <c:spPr>
            <a:ln>
              <a:solidFill>
                <a:srgbClr val="F2F2F2">
                  <a:alpha val="10000"/>
                </a:srgbClr>
              </a:solidFill>
            </a:ln>
          </c:spPr>
        </c:majorGridlines>
        <c:numFmt formatCode="0%" sourceLinked="0"/>
        <c:majorTickMark val="none"/>
        <c:minorTickMark val="none"/>
        <c:tickLblPos val="nextTo"/>
        <c:spPr>
          <a:ln>
            <a:noFill/>
          </a:ln>
        </c:spPr>
        <c:crossAx val="311822256"/>
        <c:crosses val="autoZero"/>
        <c:crossBetween val="between"/>
        <c:majorUnit val="0.2"/>
      </c:valAx>
    </c:plotArea>
    <c:legend>
      <c:legendPos val="b"/>
      <c:layout/>
      <c:overlay val="0"/>
    </c:legend>
    <c:plotVisOnly val="1"/>
    <c:dispBlanksAs val="gap"/>
    <c:showDLblsOverMax val="0"/>
  </c:chart>
  <c:spPr>
    <a:gradFill>
      <a:gsLst>
        <a:gs pos="14000">
          <a:schemeClr val="accent2">
            <a:lumMod val="75000"/>
          </a:schemeClr>
        </a:gs>
        <a:gs pos="77000">
          <a:schemeClr val="accent2">
            <a:lumMod val="50000"/>
          </a:schemeClr>
        </a:gs>
      </a:gsLst>
      <a:path path="circle">
        <a:fillToRect l="50000" t="50000" r="50000" b="50000"/>
      </a:path>
    </a:gradFill>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 OF STUDENTS WITH EARNED CREDITS</a:t>
            </a:r>
          </a:p>
        </c:rich>
      </c:tx>
      <c:layout/>
      <c:overlay val="0"/>
    </c:title>
    <c:autoTitleDeleted val="0"/>
    <c:plotArea>
      <c:layout/>
      <c:barChart>
        <c:barDir val="col"/>
        <c:grouping val="clustered"/>
        <c:varyColors val="0"/>
        <c:ser>
          <c:idx val="0"/>
          <c:order val="0"/>
          <c:tx>
            <c:strRef>
              <c:f>SUMMARY_CREDITS_1YR!$D$5</c:f>
              <c:strCache>
                <c:ptCount val="1"/>
                <c:pt idx="0">
                  <c:v>AMP</c:v>
                </c:pt>
              </c:strCache>
            </c:strRef>
          </c:tx>
          <c:spPr>
            <a:solidFill>
              <a:schemeClr val="accent4"/>
            </a:solidFill>
            <a:scene3d>
              <a:camera prst="orthographicFront"/>
              <a:lightRig rig="threePt" dir="t"/>
            </a:scene3d>
            <a:sp3d>
              <a:bevelT/>
            </a:sp3d>
          </c:spPr>
          <c:invertIfNegative val="0"/>
          <c:dPt>
            <c:idx val="0"/>
            <c:invertIfNegative val="0"/>
            <c:bubble3D val="0"/>
            <c:spPr>
              <a:solidFill>
                <a:schemeClr val="tx2">
                  <a:lumMod val="60000"/>
                  <a:lumOff val="40000"/>
                </a:schemeClr>
              </a:solidFill>
              <a:scene3d>
                <a:camera prst="orthographicFront"/>
                <a:lightRig rig="threePt" dir="t"/>
              </a:scene3d>
              <a:sp3d>
                <a:bevelT/>
              </a:sp3d>
            </c:spPr>
          </c:dPt>
          <c:dPt>
            <c:idx val="1"/>
            <c:invertIfNegative val="0"/>
            <c:bubble3D val="0"/>
            <c:spPr>
              <a:solidFill>
                <a:schemeClr val="tx2">
                  <a:lumMod val="60000"/>
                  <a:lumOff val="40000"/>
                </a:schemeClr>
              </a:solidFill>
              <a:scene3d>
                <a:camera prst="orthographicFront"/>
                <a:lightRig rig="threePt" dir="t"/>
              </a:scene3d>
              <a:sp3d>
                <a:bevelT/>
              </a:sp3d>
            </c:spPr>
          </c:dPt>
          <c:dPt>
            <c:idx val="2"/>
            <c:invertIfNegative val="0"/>
            <c:bubble3D val="0"/>
            <c:spPr>
              <a:solidFill>
                <a:schemeClr val="tx2">
                  <a:lumMod val="60000"/>
                  <a:lumOff val="40000"/>
                </a:schemeClr>
              </a:solidFill>
              <a:scene3d>
                <a:camera prst="orthographicFront"/>
                <a:lightRig rig="threePt" dir="t"/>
              </a:scene3d>
              <a:sp3d>
                <a:bevelT/>
              </a:sp3d>
            </c:spPr>
          </c:dPt>
          <c:dPt>
            <c:idx val="3"/>
            <c:invertIfNegative val="0"/>
            <c:bubble3D val="0"/>
            <c:spPr>
              <a:solidFill>
                <a:schemeClr val="tx2">
                  <a:lumMod val="60000"/>
                  <a:lumOff val="40000"/>
                </a:schemeClr>
              </a:solidFill>
              <a:scene3d>
                <a:camera prst="orthographicFront"/>
                <a:lightRig rig="threePt" dir="t"/>
              </a:scene3d>
              <a:sp3d>
                <a:bevelT/>
              </a:sp3d>
            </c:spPr>
          </c:dPt>
          <c:dPt>
            <c:idx val="4"/>
            <c:invertIfNegative val="0"/>
            <c:bubble3D val="0"/>
            <c:spPr>
              <a:solidFill>
                <a:schemeClr val="tx2">
                  <a:lumMod val="60000"/>
                  <a:lumOff val="40000"/>
                </a:schemeClr>
              </a:solidFill>
              <a:scene3d>
                <a:camera prst="orthographicFront"/>
                <a:lightRig rig="threePt" dir="t"/>
              </a:scene3d>
              <a:sp3d>
                <a:bevelT/>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SUMMARY_CREDITS_1YR!$B$6:$C$10</c:f>
              <c:strCache>
                <c:ptCount val="5"/>
                <c:pt idx="0">
                  <c:v>FALL 2011</c:v>
                </c:pt>
                <c:pt idx="1">
                  <c:v>FALL 2012</c:v>
                </c:pt>
                <c:pt idx="2">
                  <c:v>FALL 2013</c:v>
                </c:pt>
                <c:pt idx="3">
                  <c:v>FALL 2014</c:v>
                </c:pt>
                <c:pt idx="4">
                  <c:v>FALL 2015</c:v>
                </c:pt>
              </c:strCache>
            </c:strRef>
          </c:cat>
          <c:val>
            <c:numRef>
              <c:f>SUMMARY_CREDITS_1YR!$D$6:$D$10</c:f>
              <c:numCache>
                <c:formatCode>0.0%</c:formatCode>
                <c:ptCount val="5"/>
                <c:pt idx="0">
                  <c:v>0.79069767441860461</c:v>
                </c:pt>
                <c:pt idx="1">
                  <c:v>0.80487804878048785</c:v>
                </c:pt>
                <c:pt idx="2">
                  <c:v>0.77966101694915257</c:v>
                </c:pt>
                <c:pt idx="3">
                  <c:v>0.78</c:v>
                </c:pt>
                <c:pt idx="4">
                  <c:v>0.71835443037974689</c:v>
                </c:pt>
              </c:numCache>
            </c:numRef>
          </c:val>
        </c:ser>
        <c:ser>
          <c:idx val="1"/>
          <c:order val="1"/>
          <c:tx>
            <c:strRef>
              <c:f>SUMMARY_CREDITS_1YR!$E$5</c:f>
              <c:strCache>
                <c:ptCount val="1"/>
                <c:pt idx="0">
                  <c:v>DEVELOPMENTAL</c:v>
                </c:pt>
              </c:strCache>
            </c:strRef>
          </c:tx>
          <c:spPr>
            <a:solidFill>
              <a:srgbClr val="C00000"/>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SUMMARY_CREDITS_1YR!$B$6:$C$10</c:f>
              <c:strCache>
                <c:ptCount val="5"/>
                <c:pt idx="0">
                  <c:v>FALL 2011</c:v>
                </c:pt>
                <c:pt idx="1">
                  <c:v>FALL 2012</c:v>
                </c:pt>
                <c:pt idx="2">
                  <c:v>FALL 2013</c:v>
                </c:pt>
                <c:pt idx="3">
                  <c:v>FALL 2014</c:v>
                </c:pt>
                <c:pt idx="4">
                  <c:v>FALL 2015</c:v>
                </c:pt>
              </c:strCache>
            </c:strRef>
          </c:cat>
          <c:val>
            <c:numRef>
              <c:f>SUMMARY_CREDITS_1YR!$E$6:$E$10</c:f>
              <c:numCache>
                <c:formatCode>0.0%</c:formatCode>
                <c:ptCount val="5"/>
                <c:pt idx="0">
                  <c:v>0.70089593383873194</c:v>
                </c:pt>
                <c:pt idx="1">
                  <c:v>0.71356783919597988</c:v>
                </c:pt>
                <c:pt idx="2">
                  <c:v>0.71828908554572268</c:v>
                </c:pt>
                <c:pt idx="3">
                  <c:v>0.722080136402387</c:v>
                </c:pt>
                <c:pt idx="4">
                  <c:v>0.6785714285714286</c:v>
                </c:pt>
              </c:numCache>
            </c:numRef>
          </c:val>
        </c:ser>
        <c:dLbls>
          <c:showLegendKey val="0"/>
          <c:showVal val="0"/>
          <c:showCatName val="0"/>
          <c:showSerName val="0"/>
          <c:showPercent val="0"/>
          <c:showBubbleSize val="0"/>
        </c:dLbls>
        <c:gapWidth val="150"/>
        <c:axId val="311823432"/>
        <c:axId val="311823824"/>
      </c:barChart>
      <c:catAx>
        <c:axId val="311823432"/>
        <c:scaling>
          <c:orientation val="minMax"/>
        </c:scaling>
        <c:delete val="0"/>
        <c:axPos val="b"/>
        <c:numFmt formatCode="General" sourceLinked="1"/>
        <c:majorTickMark val="none"/>
        <c:minorTickMark val="none"/>
        <c:tickLblPos val="nextTo"/>
        <c:crossAx val="311823824"/>
        <c:crosses val="autoZero"/>
        <c:auto val="1"/>
        <c:lblAlgn val="ctr"/>
        <c:lblOffset val="100"/>
        <c:noMultiLvlLbl val="0"/>
      </c:catAx>
      <c:valAx>
        <c:axId val="311823824"/>
        <c:scaling>
          <c:orientation val="minMax"/>
          <c:max val="1"/>
        </c:scaling>
        <c:delete val="0"/>
        <c:axPos val="l"/>
        <c:majorGridlines>
          <c:spPr>
            <a:ln>
              <a:solidFill>
                <a:srgbClr val="F2F2F2">
                  <a:alpha val="10000"/>
                </a:srgbClr>
              </a:solidFill>
            </a:ln>
          </c:spPr>
        </c:majorGridlines>
        <c:numFmt formatCode="0%" sourceLinked="0"/>
        <c:majorTickMark val="none"/>
        <c:minorTickMark val="none"/>
        <c:tickLblPos val="nextTo"/>
        <c:spPr>
          <a:ln>
            <a:noFill/>
          </a:ln>
        </c:spPr>
        <c:crossAx val="311823432"/>
        <c:crosses val="autoZero"/>
        <c:crossBetween val="between"/>
        <c:majorUnit val="0.2"/>
      </c:valAx>
    </c:plotArea>
    <c:legend>
      <c:legendPos val="b"/>
      <c:layout/>
      <c:overlay val="0"/>
    </c:legend>
    <c:plotVisOnly val="1"/>
    <c:dispBlanksAs val="gap"/>
    <c:showDLblsOverMax val="0"/>
  </c:chart>
  <c:spPr>
    <a:gradFill>
      <a:gsLst>
        <a:gs pos="14000">
          <a:schemeClr val="accent2">
            <a:lumMod val="75000"/>
          </a:schemeClr>
        </a:gs>
        <a:gs pos="77000">
          <a:schemeClr val="accent2">
            <a:lumMod val="50000"/>
          </a:schemeClr>
        </a:gs>
      </a:gsLst>
      <a:path path="circle">
        <a:fillToRect l="50000" t="50000" r="50000" b="50000"/>
      </a:path>
    </a:gradFill>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SUMMARY_AWARDS!$C$27</c:f>
          <c:strCache>
            <c:ptCount val="1"/>
            <c:pt idx="0">
              <c:v>AWARDS BY STUDENT TYPE</c:v>
            </c:pt>
          </c:strCache>
        </c:strRef>
      </c:tx>
      <c:layout/>
      <c:overlay val="0"/>
    </c:title>
    <c:autoTitleDeleted val="0"/>
    <c:plotArea>
      <c:layout>
        <c:manualLayout>
          <c:layoutTarget val="inner"/>
          <c:xMode val="edge"/>
          <c:yMode val="edge"/>
          <c:x val="9.1370390461149295E-2"/>
          <c:y val="0.14624529190207156"/>
          <c:w val="0.88769909883438936"/>
          <c:h val="0.71317396236487385"/>
        </c:manualLayout>
      </c:layout>
      <c:barChart>
        <c:barDir val="col"/>
        <c:grouping val="clustered"/>
        <c:varyColors val="0"/>
        <c:ser>
          <c:idx val="0"/>
          <c:order val="0"/>
          <c:tx>
            <c:strRef>
              <c:f>SUMMARY_AWARDS!$C$11</c:f>
              <c:strCache>
                <c:ptCount val="1"/>
                <c:pt idx="0">
                  <c:v>AMP</c:v>
                </c:pt>
              </c:strCache>
            </c:strRef>
          </c:tx>
          <c:spPr>
            <a:solidFill>
              <a:schemeClr val="tx2">
                <a:lumMod val="60000"/>
                <a:lumOff val="40000"/>
              </a:schemeClr>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SUMMARY_AWARDS!$B$12:$B$16</c:f>
              <c:strCache>
                <c:ptCount val="5"/>
                <c:pt idx="0">
                  <c:v>FALL 2011</c:v>
                </c:pt>
                <c:pt idx="1">
                  <c:v>FALL 2012</c:v>
                </c:pt>
                <c:pt idx="2">
                  <c:v>FALL 2013</c:v>
                </c:pt>
                <c:pt idx="3">
                  <c:v>FALL 2014</c:v>
                </c:pt>
                <c:pt idx="4">
                  <c:v>FALL 2015</c:v>
                </c:pt>
              </c:strCache>
            </c:strRef>
          </c:cat>
          <c:val>
            <c:numRef>
              <c:f>SUMMARY_AWARDS!$C$12:$C$16</c:f>
              <c:numCache>
                <c:formatCode>0.0%</c:formatCode>
                <c:ptCount val="5"/>
                <c:pt idx="0">
                  <c:v>9.3023255813953487E-2</c:v>
                </c:pt>
                <c:pt idx="1">
                  <c:v>4.878048780487805E-2</c:v>
                </c:pt>
                <c:pt idx="2">
                  <c:v>5.0847457627118647E-2</c:v>
                </c:pt>
                <c:pt idx="3">
                  <c:v>0.04</c:v>
                </c:pt>
                <c:pt idx="4">
                  <c:v>3.1645569620253164E-3</c:v>
                </c:pt>
              </c:numCache>
            </c:numRef>
          </c:val>
        </c:ser>
        <c:ser>
          <c:idx val="1"/>
          <c:order val="1"/>
          <c:tx>
            <c:strRef>
              <c:f>SUMMARY_AWARDS!$D$11</c:f>
              <c:strCache>
                <c:ptCount val="1"/>
                <c:pt idx="0">
                  <c:v>SEQUENTIAL</c:v>
                </c:pt>
              </c:strCache>
            </c:strRef>
          </c:tx>
          <c:spPr>
            <a:solidFill>
              <a:srgbClr val="C00000"/>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SUMMARY_AWARDS!$B$12:$B$16</c:f>
              <c:strCache>
                <c:ptCount val="5"/>
                <c:pt idx="0">
                  <c:v>FALL 2011</c:v>
                </c:pt>
                <c:pt idx="1">
                  <c:v>FALL 2012</c:v>
                </c:pt>
                <c:pt idx="2">
                  <c:v>FALL 2013</c:v>
                </c:pt>
                <c:pt idx="3">
                  <c:v>FALL 2014</c:v>
                </c:pt>
                <c:pt idx="4">
                  <c:v>FALL 2015</c:v>
                </c:pt>
              </c:strCache>
            </c:strRef>
          </c:cat>
          <c:val>
            <c:numRef>
              <c:f>SUMMARY_AWARDS!$D$12:$D$16</c:f>
              <c:numCache>
                <c:formatCode>0.0%</c:formatCode>
                <c:ptCount val="5"/>
                <c:pt idx="0">
                  <c:v>5.5134390075809787E-2</c:v>
                </c:pt>
                <c:pt idx="1">
                  <c:v>7.3223259152907394E-2</c:v>
                </c:pt>
                <c:pt idx="2">
                  <c:v>4.0560471976401183E-2</c:v>
                </c:pt>
                <c:pt idx="3">
                  <c:v>9.3776641091219103E-3</c:v>
                </c:pt>
                <c:pt idx="4">
                  <c:v>0</c:v>
                </c:pt>
              </c:numCache>
            </c:numRef>
          </c:val>
        </c:ser>
        <c:dLbls>
          <c:showLegendKey val="0"/>
          <c:showVal val="0"/>
          <c:showCatName val="0"/>
          <c:showSerName val="0"/>
          <c:showPercent val="0"/>
          <c:showBubbleSize val="0"/>
        </c:dLbls>
        <c:gapWidth val="150"/>
        <c:axId val="311824608"/>
        <c:axId val="311929944"/>
      </c:barChart>
      <c:catAx>
        <c:axId val="311824608"/>
        <c:scaling>
          <c:orientation val="minMax"/>
        </c:scaling>
        <c:delete val="0"/>
        <c:axPos val="b"/>
        <c:numFmt formatCode="General" sourceLinked="1"/>
        <c:majorTickMark val="none"/>
        <c:minorTickMark val="none"/>
        <c:tickLblPos val="nextTo"/>
        <c:crossAx val="311929944"/>
        <c:crosses val="autoZero"/>
        <c:auto val="1"/>
        <c:lblAlgn val="ctr"/>
        <c:lblOffset val="100"/>
        <c:noMultiLvlLbl val="0"/>
      </c:catAx>
      <c:valAx>
        <c:axId val="311929944"/>
        <c:scaling>
          <c:orientation val="minMax"/>
        </c:scaling>
        <c:delete val="0"/>
        <c:axPos val="l"/>
        <c:majorGridlines>
          <c:spPr>
            <a:ln>
              <a:solidFill>
                <a:srgbClr val="F2F2F2">
                  <a:alpha val="10000"/>
                </a:srgbClr>
              </a:solidFill>
            </a:ln>
          </c:spPr>
        </c:majorGridlines>
        <c:numFmt formatCode="0%" sourceLinked="0"/>
        <c:majorTickMark val="none"/>
        <c:minorTickMark val="none"/>
        <c:tickLblPos val="nextTo"/>
        <c:spPr>
          <a:ln>
            <a:noFill/>
          </a:ln>
        </c:spPr>
        <c:crossAx val="311824608"/>
        <c:crosses val="autoZero"/>
        <c:crossBetween val="between"/>
        <c:majorUnit val="2.0000000000000004E-2"/>
      </c:valAx>
    </c:plotArea>
    <c:legend>
      <c:legendPos val="b"/>
      <c:layout/>
      <c:overlay val="0"/>
    </c:legend>
    <c:plotVisOnly val="1"/>
    <c:dispBlanksAs val="gap"/>
    <c:showDLblsOverMax val="0"/>
  </c:chart>
  <c:spPr>
    <a:gradFill>
      <a:gsLst>
        <a:gs pos="14000">
          <a:schemeClr val="accent2">
            <a:lumMod val="75000"/>
          </a:schemeClr>
        </a:gs>
        <a:gs pos="77000">
          <a:schemeClr val="accent2">
            <a:lumMod val="50000"/>
          </a:schemeClr>
        </a:gs>
      </a:gsLst>
      <a:path path="circle">
        <a:fillToRect l="50000" t="50000" r="50000" b="50000"/>
      </a:path>
    </a:gradFill>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SUMMARY_MATH081_COMPLETION_RACE!$B$2</c:f>
          <c:strCache>
            <c:ptCount val="1"/>
            <c:pt idx="0">
              <c:v>MATH081 PASS RATES BY RACE &amp; STUDENT TYPE</c:v>
            </c:pt>
          </c:strCache>
        </c:strRef>
      </c:tx>
      <c:layout>
        <c:manualLayout>
          <c:xMode val="edge"/>
          <c:yMode val="edge"/>
          <c:x val="0.16381856331467717"/>
          <c:y val="3.8253295668549903E-2"/>
        </c:manualLayout>
      </c:layout>
      <c:overlay val="0"/>
    </c:title>
    <c:autoTitleDeleted val="0"/>
    <c:plotArea>
      <c:layout>
        <c:manualLayout>
          <c:layoutTarget val="inner"/>
          <c:xMode val="edge"/>
          <c:yMode val="edge"/>
          <c:x val="9.146009264988271E-2"/>
          <c:y val="0.14624529190207156"/>
          <c:w val="0.78598058383175728"/>
          <c:h val="0.71336001564423102"/>
        </c:manualLayout>
      </c:layout>
      <c:barChart>
        <c:barDir val="col"/>
        <c:grouping val="clustered"/>
        <c:varyColors val="0"/>
        <c:ser>
          <c:idx val="1"/>
          <c:order val="0"/>
          <c:tx>
            <c:strRef>
              <c:f>SUMMARY_MATH081_COMPLETION_RACE!$B$7</c:f>
              <c:strCache>
                <c:ptCount val="1"/>
                <c:pt idx="0">
                  <c:v>FALL 2011</c:v>
                </c:pt>
              </c:strCache>
            </c:strRef>
          </c:tx>
          <c:spPr>
            <a:scene3d>
              <a:camera prst="orthographicFront"/>
              <a:lightRig rig="threePt" dir="t"/>
            </a:scene3d>
            <a:sp3d>
              <a:bevelT/>
            </a:sp3d>
          </c:spPr>
          <c:invertIfNegative val="0"/>
          <c:cat>
            <c:strRef>
              <c:f>SUMMARY_MATH081_COMPLETION_RACE!$C$6:$F$6</c:f>
              <c:strCache>
                <c:ptCount val="4"/>
                <c:pt idx="0">
                  <c:v>AMP - AFRICAN AMERICAN</c:v>
                </c:pt>
                <c:pt idx="1">
                  <c:v>SEQ - AFRICAN AMERICAN</c:v>
                </c:pt>
                <c:pt idx="2">
                  <c:v>AMP - WHITE</c:v>
                </c:pt>
                <c:pt idx="3">
                  <c:v>SEQ - WHITE</c:v>
                </c:pt>
              </c:strCache>
            </c:strRef>
          </c:cat>
          <c:val>
            <c:numRef>
              <c:f>SUMMARY_MATH081_COMPLETION_RACE!$C$7:$F$7</c:f>
              <c:numCache>
                <c:formatCode>0.0%</c:formatCode>
                <c:ptCount val="4"/>
                <c:pt idx="0">
                  <c:v>0.62790697674418605</c:v>
                </c:pt>
                <c:pt idx="1">
                  <c:v>0.42920847268673357</c:v>
                </c:pt>
                <c:pt idx="2">
                  <c:v>0.82857142857142863</c:v>
                </c:pt>
                <c:pt idx="3">
                  <c:v>0.62929061784897022</c:v>
                </c:pt>
              </c:numCache>
            </c:numRef>
          </c:val>
        </c:ser>
        <c:ser>
          <c:idx val="0"/>
          <c:order val="1"/>
          <c:tx>
            <c:strRef>
              <c:f>SUMMARY_MATH081_COMPLETION_RACE!$B$8</c:f>
              <c:strCache>
                <c:ptCount val="1"/>
                <c:pt idx="0">
                  <c:v>FALL 2012</c:v>
                </c:pt>
              </c:strCache>
            </c:strRef>
          </c:tx>
          <c:spPr>
            <a:solidFill>
              <a:schemeClr val="accent4"/>
            </a:solidFill>
            <a:scene3d>
              <a:camera prst="orthographicFront"/>
              <a:lightRig rig="threePt" dir="t"/>
            </a:scene3d>
            <a:sp3d>
              <a:bevelT/>
            </a:sp3d>
          </c:spPr>
          <c:invertIfNegative val="0"/>
          <c:cat>
            <c:strRef>
              <c:f>SUMMARY_MATH081_COMPLETION_RACE!$C$6:$F$6</c:f>
              <c:strCache>
                <c:ptCount val="4"/>
                <c:pt idx="0">
                  <c:v>AMP - AFRICAN AMERICAN</c:v>
                </c:pt>
                <c:pt idx="1">
                  <c:v>SEQ - AFRICAN AMERICAN</c:v>
                </c:pt>
                <c:pt idx="2">
                  <c:v>AMP - WHITE</c:v>
                </c:pt>
                <c:pt idx="3">
                  <c:v>SEQ - WHITE</c:v>
                </c:pt>
              </c:strCache>
            </c:strRef>
          </c:cat>
          <c:val>
            <c:numRef>
              <c:f>SUMMARY_MATH081_COMPLETION_RACE!$C$8:$F$8</c:f>
              <c:numCache>
                <c:formatCode>0.0%</c:formatCode>
                <c:ptCount val="4"/>
                <c:pt idx="0">
                  <c:v>0.70370370370370372</c:v>
                </c:pt>
                <c:pt idx="1">
                  <c:v>0.49114521841794567</c:v>
                </c:pt>
                <c:pt idx="2">
                  <c:v>0.8</c:v>
                </c:pt>
                <c:pt idx="3">
                  <c:v>0.65227817745803363</c:v>
                </c:pt>
              </c:numCache>
            </c:numRef>
          </c:val>
        </c:ser>
        <c:ser>
          <c:idx val="2"/>
          <c:order val="2"/>
          <c:tx>
            <c:strRef>
              <c:f>SUMMARY_MATH081_COMPLETION_RACE!$B$9</c:f>
              <c:strCache>
                <c:ptCount val="1"/>
                <c:pt idx="0">
                  <c:v>FALL 2013</c:v>
                </c:pt>
              </c:strCache>
            </c:strRef>
          </c:tx>
          <c:spPr>
            <a:scene3d>
              <a:camera prst="orthographicFront"/>
              <a:lightRig rig="threePt" dir="t"/>
            </a:scene3d>
            <a:sp3d>
              <a:bevelT/>
            </a:sp3d>
          </c:spPr>
          <c:invertIfNegative val="0"/>
          <c:cat>
            <c:strRef>
              <c:f>SUMMARY_MATH081_COMPLETION_RACE!$C$6:$F$6</c:f>
              <c:strCache>
                <c:ptCount val="4"/>
                <c:pt idx="0">
                  <c:v>AMP - AFRICAN AMERICAN</c:v>
                </c:pt>
                <c:pt idx="1">
                  <c:v>SEQ - AFRICAN AMERICAN</c:v>
                </c:pt>
                <c:pt idx="2">
                  <c:v>AMP - WHITE</c:v>
                </c:pt>
                <c:pt idx="3">
                  <c:v>SEQ - WHITE</c:v>
                </c:pt>
              </c:strCache>
            </c:strRef>
          </c:cat>
          <c:val>
            <c:numRef>
              <c:f>SUMMARY_MATH081_COMPLETION_RACE!$C$9:$F$9</c:f>
              <c:numCache>
                <c:formatCode>0.0%</c:formatCode>
                <c:ptCount val="4"/>
                <c:pt idx="0">
                  <c:v>0.66666666666666663</c:v>
                </c:pt>
                <c:pt idx="1">
                  <c:v>0.47329192546583854</c:v>
                </c:pt>
                <c:pt idx="2">
                  <c:v>0.69565217391304346</c:v>
                </c:pt>
                <c:pt idx="3">
                  <c:v>0.66421568627450978</c:v>
                </c:pt>
              </c:numCache>
            </c:numRef>
          </c:val>
        </c:ser>
        <c:ser>
          <c:idx val="3"/>
          <c:order val="3"/>
          <c:tx>
            <c:strRef>
              <c:f>SUMMARY_MATH081_COMPLETION_RACE!$B$10</c:f>
              <c:strCache>
                <c:ptCount val="1"/>
                <c:pt idx="0">
                  <c:v>FALL 2014</c:v>
                </c:pt>
              </c:strCache>
            </c:strRef>
          </c:tx>
          <c:spPr>
            <a:solidFill>
              <a:schemeClr val="accent6"/>
            </a:solidFill>
            <a:scene3d>
              <a:camera prst="orthographicFront"/>
              <a:lightRig rig="threePt" dir="t"/>
            </a:scene3d>
            <a:sp3d>
              <a:bevelT/>
            </a:sp3d>
          </c:spPr>
          <c:invertIfNegative val="0"/>
          <c:cat>
            <c:strRef>
              <c:f>SUMMARY_MATH081_COMPLETION_RACE!$C$6:$F$6</c:f>
              <c:strCache>
                <c:ptCount val="4"/>
                <c:pt idx="0">
                  <c:v>AMP - AFRICAN AMERICAN</c:v>
                </c:pt>
                <c:pt idx="1">
                  <c:v>SEQ - AFRICAN AMERICAN</c:v>
                </c:pt>
                <c:pt idx="2">
                  <c:v>AMP - WHITE</c:v>
                </c:pt>
                <c:pt idx="3">
                  <c:v>SEQ - WHITE</c:v>
                </c:pt>
              </c:strCache>
            </c:strRef>
          </c:cat>
          <c:val>
            <c:numRef>
              <c:f>SUMMARY_MATH081_COMPLETION_RACE!$C$10:$F$10</c:f>
              <c:numCache>
                <c:formatCode>0.0%</c:formatCode>
                <c:ptCount val="4"/>
                <c:pt idx="0">
                  <c:v>0.61538461538461542</c:v>
                </c:pt>
                <c:pt idx="1">
                  <c:v>0.44198895027624308</c:v>
                </c:pt>
                <c:pt idx="2">
                  <c:v>0.71875</c:v>
                </c:pt>
                <c:pt idx="3">
                  <c:v>0.61904761904761907</c:v>
                </c:pt>
              </c:numCache>
            </c:numRef>
          </c:val>
        </c:ser>
        <c:ser>
          <c:idx val="4"/>
          <c:order val="4"/>
          <c:tx>
            <c:strRef>
              <c:f>SUMMARY_MATH081_COMPLETION_RACE!$B$11</c:f>
              <c:strCache>
                <c:ptCount val="1"/>
                <c:pt idx="0">
                  <c:v>FALL 2015</c:v>
                </c:pt>
              </c:strCache>
            </c:strRef>
          </c:tx>
          <c:spPr>
            <a:scene3d>
              <a:camera prst="orthographicFront"/>
              <a:lightRig rig="threePt" dir="t"/>
            </a:scene3d>
            <a:sp3d>
              <a:bevelT/>
            </a:sp3d>
          </c:spPr>
          <c:invertIfNegative val="0"/>
          <c:cat>
            <c:strRef>
              <c:f>SUMMARY_MATH081_COMPLETION_RACE!$C$6:$F$6</c:f>
              <c:strCache>
                <c:ptCount val="4"/>
                <c:pt idx="0">
                  <c:v>AMP - AFRICAN AMERICAN</c:v>
                </c:pt>
                <c:pt idx="1">
                  <c:v>SEQ - AFRICAN AMERICAN</c:v>
                </c:pt>
                <c:pt idx="2">
                  <c:v>AMP - WHITE</c:v>
                </c:pt>
                <c:pt idx="3">
                  <c:v>SEQ - WHITE</c:v>
                </c:pt>
              </c:strCache>
            </c:strRef>
          </c:cat>
          <c:val>
            <c:numRef>
              <c:f>SUMMARY_MATH081_COMPLETION_RACE!$C$11:$F$11</c:f>
              <c:numCache>
                <c:formatCode>0.0%</c:formatCode>
                <c:ptCount val="4"/>
                <c:pt idx="0">
                  <c:v>0.57671957671957674</c:v>
                </c:pt>
                <c:pt idx="1">
                  <c:v>0.46689303904923601</c:v>
                </c:pt>
                <c:pt idx="2">
                  <c:v>0.79746835443037978</c:v>
                </c:pt>
                <c:pt idx="3">
                  <c:v>0.62234042553191493</c:v>
                </c:pt>
              </c:numCache>
            </c:numRef>
          </c:val>
        </c:ser>
        <c:dLbls>
          <c:showLegendKey val="0"/>
          <c:showVal val="0"/>
          <c:showCatName val="0"/>
          <c:showSerName val="0"/>
          <c:showPercent val="0"/>
          <c:showBubbleSize val="0"/>
        </c:dLbls>
        <c:gapWidth val="150"/>
        <c:axId val="311930728"/>
        <c:axId val="311931120"/>
      </c:barChart>
      <c:catAx>
        <c:axId val="311930728"/>
        <c:scaling>
          <c:orientation val="minMax"/>
        </c:scaling>
        <c:delete val="0"/>
        <c:axPos val="b"/>
        <c:numFmt formatCode="General" sourceLinked="0"/>
        <c:majorTickMark val="none"/>
        <c:minorTickMark val="none"/>
        <c:tickLblPos val="nextTo"/>
        <c:crossAx val="311931120"/>
        <c:crosses val="autoZero"/>
        <c:auto val="1"/>
        <c:lblAlgn val="ctr"/>
        <c:lblOffset val="100"/>
        <c:noMultiLvlLbl val="0"/>
      </c:catAx>
      <c:valAx>
        <c:axId val="311931120"/>
        <c:scaling>
          <c:orientation val="minMax"/>
          <c:max val="1"/>
        </c:scaling>
        <c:delete val="0"/>
        <c:axPos val="l"/>
        <c:majorGridlines/>
        <c:title>
          <c:tx>
            <c:rich>
              <a:bodyPr rot="-5400000" vert="horz"/>
              <a:lstStyle/>
              <a:p>
                <a:pPr>
                  <a:defRPr/>
                </a:pPr>
                <a:r>
                  <a:rPr lang="en-US"/>
                  <a:t>% of Cohort Passing</a:t>
                </a:r>
              </a:p>
            </c:rich>
          </c:tx>
          <c:layout/>
          <c:overlay val="0"/>
        </c:title>
        <c:numFmt formatCode="0%" sourceLinked="0"/>
        <c:majorTickMark val="none"/>
        <c:minorTickMark val="none"/>
        <c:tickLblPos val="nextTo"/>
        <c:crossAx val="311930728"/>
        <c:crosses val="autoZero"/>
        <c:crossBetween val="between"/>
        <c:majorUnit val="0.2"/>
      </c:valAx>
    </c:plotArea>
    <c:legend>
      <c:legendPos val="r"/>
      <c:layout/>
      <c:overlay val="0"/>
    </c:legend>
    <c:plotVisOnly val="1"/>
    <c:dispBlanksAs val="gap"/>
    <c:showDLblsOverMax val="0"/>
  </c:chart>
  <c:spPr>
    <a:gradFill>
      <a:gsLst>
        <a:gs pos="14000">
          <a:schemeClr val="accent2">
            <a:lumMod val="75000"/>
          </a:schemeClr>
        </a:gs>
        <a:gs pos="77000">
          <a:schemeClr val="accent2">
            <a:lumMod val="50000"/>
          </a:schemeClr>
        </a:gs>
      </a:gsLst>
      <a:path path="circle">
        <a:fillToRect l="50000" t="50000" r="50000" b="50000"/>
      </a:path>
    </a:gradFill>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SUMMARY_MATH082_RACE!$B$2</c:f>
          <c:strCache>
            <c:ptCount val="1"/>
            <c:pt idx="0">
              <c:v>MATH082 PASS RATES BY RACE &amp; STUDENT TYPE</c:v>
            </c:pt>
          </c:strCache>
        </c:strRef>
      </c:tx>
      <c:layout>
        <c:manualLayout>
          <c:xMode val="edge"/>
          <c:yMode val="edge"/>
          <c:x val="0.16381856331467717"/>
          <c:y val="3.5310734463276837E-2"/>
        </c:manualLayout>
      </c:layout>
      <c:overlay val="0"/>
    </c:title>
    <c:autoTitleDeleted val="0"/>
    <c:plotArea>
      <c:layout>
        <c:manualLayout>
          <c:layoutTarget val="inner"/>
          <c:xMode val="edge"/>
          <c:yMode val="edge"/>
          <c:x val="9.2117908700594345E-2"/>
          <c:y val="0.14624529190207156"/>
          <c:w val="0.78532276778104582"/>
          <c:h val="0.71336001564423102"/>
        </c:manualLayout>
      </c:layout>
      <c:barChart>
        <c:barDir val="col"/>
        <c:grouping val="clustered"/>
        <c:varyColors val="0"/>
        <c:ser>
          <c:idx val="1"/>
          <c:order val="0"/>
          <c:tx>
            <c:strRef>
              <c:f>SUMMARY_MATH082_RACE!$B$7</c:f>
              <c:strCache>
                <c:ptCount val="1"/>
                <c:pt idx="0">
                  <c:v>FALL 2011</c:v>
                </c:pt>
              </c:strCache>
            </c:strRef>
          </c:tx>
          <c:spPr>
            <a:scene3d>
              <a:camera prst="orthographicFront"/>
              <a:lightRig rig="threePt" dir="t"/>
            </a:scene3d>
            <a:sp3d>
              <a:bevelT/>
            </a:sp3d>
          </c:spPr>
          <c:invertIfNegative val="0"/>
          <c:cat>
            <c:strRef>
              <c:f>SUMMARY_MATH082_RACE!$C$6:$F$6</c:f>
              <c:strCache>
                <c:ptCount val="4"/>
                <c:pt idx="0">
                  <c:v>AMP - AFRICAN AMERICAN</c:v>
                </c:pt>
                <c:pt idx="1">
                  <c:v>SEQ - AFRICAN AMERICAN</c:v>
                </c:pt>
                <c:pt idx="2">
                  <c:v>AMP - WHITE</c:v>
                </c:pt>
                <c:pt idx="3">
                  <c:v>SEQ - WHITE</c:v>
                </c:pt>
              </c:strCache>
            </c:strRef>
          </c:cat>
          <c:val>
            <c:numRef>
              <c:f>SUMMARY_MATH082_RACE!$C$7:$F$7</c:f>
              <c:numCache>
                <c:formatCode>0.0%</c:formatCode>
                <c:ptCount val="4"/>
                <c:pt idx="0">
                  <c:v>0.32558139534883723</c:v>
                </c:pt>
                <c:pt idx="1">
                  <c:v>0.18729096989966554</c:v>
                </c:pt>
                <c:pt idx="2">
                  <c:v>0.54285714285714282</c:v>
                </c:pt>
                <c:pt idx="3">
                  <c:v>0.32494279176201374</c:v>
                </c:pt>
              </c:numCache>
            </c:numRef>
          </c:val>
        </c:ser>
        <c:ser>
          <c:idx val="0"/>
          <c:order val="1"/>
          <c:tx>
            <c:strRef>
              <c:f>SUMMARY_MATH082_RACE!$B$8</c:f>
              <c:strCache>
                <c:ptCount val="1"/>
                <c:pt idx="0">
                  <c:v>FALL 2012</c:v>
                </c:pt>
              </c:strCache>
            </c:strRef>
          </c:tx>
          <c:spPr>
            <a:solidFill>
              <a:schemeClr val="accent4"/>
            </a:solidFill>
            <a:scene3d>
              <a:camera prst="orthographicFront"/>
              <a:lightRig rig="threePt" dir="t"/>
            </a:scene3d>
            <a:sp3d>
              <a:bevelT/>
            </a:sp3d>
          </c:spPr>
          <c:invertIfNegative val="0"/>
          <c:cat>
            <c:strRef>
              <c:f>SUMMARY_MATH082_RACE!$C$6:$F$6</c:f>
              <c:strCache>
                <c:ptCount val="4"/>
                <c:pt idx="0">
                  <c:v>AMP - AFRICAN AMERICAN</c:v>
                </c:pt>
                <c:pt idx="1">
                  <c:v>SEQ - AFRICAN AMERICAN</c:v>
                </c:pt>
                <c:pt idx="2">
                  <c:v>AMP - WHITE</c:v>
                </c:pt>
                <c:pt idx="3">
                  <c:v>SEQ - WHITE</c:v>
                </c:pt>
              </c:strCache>
            </c:strRef>
          </c:cat>
          <c:val>
            <c:numRef>
              <c:f>SUMMARY_MATH082_RACE!$C$8:$F$8</c:f>
              <c:numCache>
                <c:formatCode>0.0%</c:formatCode>
                <c:ptCount val="4"/>
                <c:pt idx="0">
                  <c:v>0.55555555555555558</c:v>
                </c:pt>
                <c:pt idx="1">
                  <c:v>0.20661157024793389</c:v>
                </c:pt>
                <c:pt idx="2">
                  <c:v>0.5</c:v>
                </c:pt>
                <c:pt idx="3">
                  <c:v>0.35491606714628299</c:v>
                </c:pt>
              </c:numCache>
            </c:numRef>
          </c:val>
        </c:ser>
        <c:ser>
          <c:idx val="2"/>
          <c:order val="2"/>
          <c:tx>
            <c:strRef>
              <c:f>SUMMARY_MATH082_RACE!$B$9</c:f>
              <c:strCache>
                <c:ptCount val="1"/>
                <c:pt idx="0">
                  <c:v>FALL 2013</c:v>
                </c:pt>
              </c:strCache>
            </c:strRef>
          </c:tx>
          <c:spPr>
            <a:scene3d>
              <a:camera prst="orthographicFront"/>
              <a:lightRig rig="threePt" dir="t"/>
            </a:scene3d>
            <a:sp3d>
              <a:bevelT/>
            </a:sp3d>
          </c:spPr>
          <c:invertIfNegative val="0"/>
          <c:cat>
            <c:strRef>
              <c:f>SUMMARY_MATH082_RACE!$C$6:$F$6</c:f>
              <c:strCache>
                <c:ptCount val="4"/>
                <c:pt idx="0">
                  <c:v>AMP - AFRICAN AMERICAN</c:v>
                </c:pt>
                <c:pt idx="1">
                  <c:v>SEQ - AFRICAN AMERICAN</c:v>
                </c:pt>
                <c:pt idx="2">
                  <c:v>AMP - WHITE</c:v>
                </c:pt>
                <c:pt idx="3">
                  <c:v>SEQ - WHITE</c:v>
                </c:pt>
              </c:strCache>
            </c:strRef>
          </c:cat>
          <c:val>
            <c:numRef>
              <c:f>SUMMARY_MATH082_RACE!$C$9:$F$9</c:f>
              <c:numCache>
                <c:formatCode>0.0%</c:formatCode>
                <c:ptCount val="4"/>
                <c:pt idx="0">
                  <c:v>0.16666666666666666</c:v>
                </c:pt>
                <c:pt idx="1">
                  <c:v>0.17391304347826086</c:v>
                </c:pt>
                <c:pt idx="2">
                  <c:v>0.43478260869565216</c:v>
                </c:pt>
                <c:pt idx="3">
                  <c:v>0.37009803921568629</c:v>
                </c:pt>
              </c:numCache>
            </c:numRef>
          </c:val>
        </c:ser>
        <c:ser>
          <c:idx val="3"/>
          <c:order val="3"/>
          <c:tx>
            <c:strRef>
              <c:f>SUMMARY_MATH082_RACE!$B$10</c:f>
              <c:strCache>
                <c:ptCount val="1"/>
                <c:pt idx="0">
                  <c:v>FALL 2014</c:v>
                </c:pt>
              </c:strCache>
            </c:strRef>
          </c:tx>
          <c:spPr>
            <a:solidFill>
              <a:schemeClr val="accent6"/>
            </a:solidFill>
            <a:scene3d>
              <a:camera prst="orthographicFront"/>
              <a:lightRig rig="threePt" dir="t"/>
            </a:scene3d>
            <a:sp3d>
              <a:bevelT/>
            </a:sp3d>
          </c:spPr>
          <c:invertIfNegative val="0"/>
          <c:cat>
            <c:strRef>
              <c:f>SUMMARY_MATH082_RACE!$C$6:$F$6</c:f>
              <c:strCache>
                <c:ptCount val="4"/>
                <c:pt idx="0">
                  <c:v>AMP - AFRICAN AMERICAN</c:v>
                </c:pt>
                <c:pt idx="1">
                  <c:v>SEQ - AFRICAN AMERICAN</c:v>
                </c:pt>
                <c:pt idx="2">
                  <c:v>AMP - WHITE</c:v>
                </c:pt>
                <c:pt idx="3">
                  <c:v>SEQ - WHITE</c:v>
                </c:pt>
              </c:strCache>
            </c:strRef>
          </c:cat>
          <c:val>
            <c:numRef>
              <c:f>SUMMARY_MATH082_RACE!$C$10:$F$10</c:f>
              <c:numCache>
                <c:formatCode>0.0%</c:formatCode>
                <c:ptCount val="4"/>
                <c:pt idx="0">
                  <c:v>0.46153846153846156</c:v>
                </c:pt>
                <c:pt idx="1">
                  <c:v>0.18922651933701656</c:v>
                </c:pt>
                <c:pt idx="2">
                  <c:v>0.53125</c:v>
                </c:pt>
                <c:pt idx="3">
                  <c:v>0.35873015873015873</c:v>
                </c:pt>
              </c:numCache>
            </c:numRef>
          </c:val>
        </c:ser>
        <c:ser>
          <c:idx val="4"/>
          <c:order val="4"/>
          <c:tx>
            <c:strRef>
              <c:f>SUMMARY_MATH082_RACE!$B$11</c:f>
              <c:strCache>
                <c:ptCount val="1"/>
                <c:pt idx="0">
                  <c:v>FALL 2015</c:v>
                </c:pt>
              </c:strCache>
            </c:strRef>
          </c:tx>
          <c:spPr>
            <a:scene3d>
              <a:camera prst="orthographicFront"/>
              <a:lightRig rig="threePt" dir="t"/>
            </a:scene3d>
            <a:sp3d>
              <a:bevelT/>
            </a:sp3d>
          </c:spPr>
          <c:invertIfNegative val="0"/>
          <c:cat>
            <c:strRef>
              <c:f>SUMMARY_MATH082_RACE!$C$6:$F$6</c:f>
              <c:strCache>
                <c:ptCount val="4"/>
                <c:pt idx="0">
                  <c:v>AMP - AFRICAN AMERICAN</c:v>
                </c:pt>
                <c:pt idx="1">
                  <c:v>SEQ - AFRICAN AMERICAN</c:v>
                </c:pt>
                <c:pt idx="2">
                  <c:v>AMP - WHITE</c:v>
                </c:pt>
                <c:pt idx="3">
                  <c:v>SEQ - WHITE</c:v>
                </c:pt>
              </c:strCache>
            </c:strRef>
          </c:cat>
          <c:val>
            <c:numRef>
              <c:f>SUMMARY_MATH082_RACE!$C$11:$F$11</c:f>
              <c:numCache>
                <c:formatCode>0.0%</c:formatCode>
                <c:ptCount val="4"/>
                <c:pt idx="0">
                  <c:v>0.28042328042328041</c:v>
                </c:pt>
                <c:pt idx="1">
                  <c:v>0.17826825127334464</c:v>
                </c:pt>
                <c:pt idx="2">
                  <c:v>0.55696202531645567</c:v>
                </c:pt>
                <c:pt idx="3">
                  <c:v>0.30851063829787234</c:v>
                </c:pt>
              </c:numCache>
            </c:numRef>
          </c:val>
        </c:ser>
        <c:dLbls>
          <c:showLegendKey val="0"/>
          <c:showVal val="0"/>
          <c:showCatName val="0"/>
          <c:showSerName val="0"/>
          <c:showPercent val="0"/>
          <c:showBubbleSize val="0"/>
        </c:dLbls>
        <c:gapWidth val="150"/>
        <c:axId val="311931904"/>
        <c:axId val="311932296"/>
      </c:barChart>
      <c:catAx>
        <c:axId val="311931904"/>
        <c:scaling>
          <c:orientation val="minMax"/>
        </c:scaling>
        <c:delete val="0"/>
        <c:axPos val="b"/>
        <c:numFmt formatCode="General" sourceLinked="0"/>
        <c:majorTickMark val="none"/>
        <c:minorTickMark val="none"/>
        <c:tickLblPos val="nextTo"/>
        <c:crossAx val="311932296"/>
        <c:crosses val="autoZero"/>
        <c:auto val="1"/>
        <c:lblAlgn val="ctr"/>
        <c:lblOffset val="100"/>
        <c:noMultiLvlLbl val="0"/>
      </c:catAx>
      <c:valAx>
        <c:axId val="311932296"/>
        <c:scaling>
          <c:orientation val="minMax"/>
        </c:scaling>
        <c:delete val="0"/>
        <c:axPos val="l"/>
        <c:majorGridlines>
          <c:spPr>
            <a:ln>
              <a:solidFill>
                <a:srgbClr val="F2F2F2">
                  <a:alpha val="10000"/>
                </a:srgbClr>
              </a:solidFill>
            </a:ln>
          </c:spPr>
        </c:majorGridlines>
        <c:title>
          <c:tx>
            <c:rich>
              <a:bodyPr rot="-5400000" vert="horz"/>
              <a:lstStyle/>
              <a:p>
                <a:pPr>
                  <a:defRPr/>
                </a:pPr>
                <a:r>
                  <a:rPr lang="en-US"/>
                  <a:t>% of Cohort Passing</a:t>
                </a:r>
              </a:p>
            </c:rich>
          </c:tx>
          <c:layout/>
          <c:overlay val="0"/>
        </c:title>
        <c:numFmt formatCode="0%" sourceLinked="0"/>
        <c:majorTickMark val="none"/>
        <c:minorTickMark val="none"/>
        <c:tickLblPos val="nextTo"/>
        <c:spPr>
          <a:ln>
            <a:noFill/>
          </a:ln>
        </c:spPr>
        <c:crossAx val="311931904"/>
        <c:crosses val="autoZero"/>
        <c:crossBetween val="between"/>
      </c:valAx>
    </c:plotArea>
    <c:legend>
      <c:legendPos val="r"/>
      <c:layout/>
      <c:overlay val="0"/>
    </c:legend>
    <c:plotVisOnly val="1"/>
    <c:dispBlanksAs val="gap"/>
    <c:showDLblsOverMax val="0"/>
  </c:chart>
  <c:spPr>
    <a:gradFill>
      <a:gsLst>
        <a:gs pos="14000">
          <a:schemeClr val="accent2">
            <a:lumMod val="75000"/>
          </a:schemeClr>
        </a:gs>
        <a:gs pos="77000">
          <a:schemeClr val="accent2">
            <a:lumMod val="50000"/>
          </a:schemeClr>
        </a:gs>
      </a:gsLst>
      <a:path path="circle">
        <a:fillToRect l="50000" t="50000" r="50000" b="50000"/>
      </a:path>
    </a:gradFill>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image" Target="../media/image32.png"/><Relationship Id="rId4" Type="http://schemas.openxmlformats.org/officeDocument/2006/relationships/image" Target="../media/image3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image" Target="../media/image32.png"/><Relationship Id="rId4" Type="http://schemas.openxmlformats.org/officeDocument/2006/relationships/image" Target="../media/image3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B53B5C-5B9C-42CB-ADD7-40ACEE9B43CC}"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DBD86893-9C6C-4E91-B5EB-94D88A133390}">
      <dgm:prSet phldrT="[Text]"/>
      <dgm:spPr/>
      <dgm:t>
        <a:bodyPr/>
        <a:lstStyle/>
        <a:p>
          <a:r>
            <a:rPr lang="en-US" dirty="0" smtClean="0"/>
            <a:t>Online Registration</a:t>
          </a:r>
          <a:endParaRPr lang="en-US" dirty="0"/>
        </a:p>
      </dgm:t>
    </dgm:pt>
    <dgm:pt modelId="{ECEDBCEB-A9A1-4E83-A271-852A480F8F7D}" type="parTrans" cxnId="{FFBA2DC1-D2CC-46CE-9FDF-57BE6ABD7EC4}">
      <dgm:prSet/>
      <dgm:spPr/>
      <dgm:t>
        <a:bodyPr/>
        <a:lstStyle/>
        <a:p>
          <a:endParaRPr lang="en-US"/>
        </a:p>
      </dgm:t>
    </dgm:pt>
    <dgm:pt modelId="{039EF688-021A-4B38-A489-84BF2FF940B6}" type="sibTrans" cxnId="{FFBA2DC1-D2CC-46CE-9FDF-57BE6ABD7EC4}">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0E8C0088-E46E-410B-81A0-0260670CE984}">
      <dgm:prSet phldrT="[Text]"/>
      <dgm:spPr/>
      <dgm:t>
        <a:bodyPr/>
        <a:lstStyle/>
        <a:p>
          <a:r>
            <a:rPr lang="en-US" dirty="0" smtClean="0"/>
            <a:t>Number of Students Per Class</a:t>
          </a:r>
          <a:endParaRPr lang="en-US" dirty="0"/>
        </a:p>
      </dgm:t>
    </dgm:pt>
    <dgm:pt modelId="{7992E6D5-6776-4ACC-9196-3A9C2A365589}" type="parTrans" cxnId="{9919089E-3168-4488-8B14-757AB411C1EE}">
      <dgm:prSet/>
      <dgm:spPr/>
      <dgm:t>
        <a:bodyPr/>
        <a:lstStyle/>
        <a:p>
          <a:endParaRPr lang="en-US"/>
        </a:p>
      </dgm:t>
    </dgm:pt>
    <dgm:pt modelId="{D3D06503-1CA7-4DF2-9325-91EDEA8E885F}" type="sibTrans" cxnId="{9919089E-3168-4488-8B14-757AB411C1EE}">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t>
        <a:bodyPr/>
        <a:lstStyle/>
        <a:p>
          <a:endParaRPr lang="en-US"/>
        </a:p>
      </dgm:t>
    </dgm:pt>
    <dgm:pt modelId="{07238DA7-7E5C-4611-A6FF-775B9F5C65D5}">
      <dgm:prSet phldrT="[Text]"/>
      <dgm:spPr/>
      <dgm:t>
        <a:bodyPr/>
        <a:lstStyle/>
        <a:p>
          <a:r>
            <a:rPr lang="en-US" dirty="0" smtClean="0"/>
            <a:t>Scheduling Six Hour Classes</a:t>
          </a:r>
          <a:endParaRPr lang="en-US" dirty="0"/>
        </a:p>
      </dgm:t>
    </dgm:pt>
    <dgm:pt modelId="{32041343-B818-4ACC-A093-5831ED413C2A}" type="parTrans" cxnId="{6C0B8FDE-FA0C-4138-9E5F-6A70CAF9122F}">
      <dgm:prSet/>
      <dgm:spPr/>
      <dgm:t>
        <a:bodyPr/>
        <a:lstStyle/>
        <a:p>
          <a:endParaRPr lang="en-US"/>
        </a:p>
      </dgm:t>
    </dgm:pt>
    <dgm:pt modelId="{E193408D-117C-4226-A16C-5E50B90AE094}" type="sibTrans" cxnId="{6C0B8FDE-FA0C-4138-9E5F-6A70CAF9122F}">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783C4F1B-16DD-4485-B368-618FF877AF7A}">
      <dgm:prSet phldrT="[Text]"/>
      <dgm:spPr/>
      <dgm:t>
        <a:bodyPr/>
        <a:lstStyle/>
        <a:p>
          <a:r>
            <a:rPr lang="en-US" dirty="0" smtClean="0"/>
            <a:t>Using Existing Courses</a:t>
          </a:r>
          <a:endParaRPr lang="en-US" dirty="0"/>
        </a:p>
      </dgm:t>
    </dgm:pt>
    <dgm:pt modelId="{890C20F6-71DE-49A4-9AEB-7CCE6DF2F4FD}" type="parTrans" cxnId="{561BCA8A-3294-4DF7-A94D-3B04E12D8F52}">
      <dgm:prSet/>
      <dgm:spPr/>
      <dgm:t>
        <a:bodyPr/>
        <a:lstStyle/>
        <a:p>
          <a:endParaRPr lang="en-US"/>
        </a:p>
      </dgm:t>
    </dgm:pt>
    <dgm:pt modelId="{CD3278A9-6536-470B-AD1C-E4F8C6256D1A}" type="sibTrans" cxnId="{561BCA8A-3294-4DF7-A94D-3B04E12D8F52}">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FDBAF25F-C45A-4016-8AD2-A0FAA3147F38}" type="pres">
      <dgm:prSet presAssocID="{76B53B5C-5B9C-42CB-ADD7-40ACEE9B43CC}" presName="Name0" presStyleCnt="0">
        <dgm:presLayoutVars>
          <dgm:chMax val="21"/>
          <dgm:chPref val="21"/>
        </dgm:presLayoutVars>
      </dgm:prSet>
      <dgm:spPr/>
      <dgm:t>
        <a:bodyPr/>
        <a:lstStyle/>
        <a:p>
          <a:endParaRPr lang="en-US"/>
        </a:p>
      </dgm:t>
    </dgm:pt>
    <dgm:pt modelId="{B3788567-E33E-4D99-ABAF-5DBDE6657C41}" type="pres">
      <dgm:prSet presAssocID="{DBD86893-9C6C-4E91-B5EB-94D88A133390}" presName="text1" presStyleCnt="0"/>
      <dgm:spPr/>
    </dgm:pt>
    <dgm:pt modelId="{3067D1D9-04C3-467C-A48D-2207355EFF1E}" type="pres">
      <dgm:prSet presAssocID="{DBD86893-9C6C-4E91-B5EB-94D88A133390}" presName="textRepeatNode" presStyleLbl="alignNode1" presStyleIdx="0" presStyleCnt="4">
        <dgm:presLayoutVars>
          <dgm:chMax val="0"/>
          <dgm:chPref val="0"/>
          <dgm:bulletEnabled val="1"/>
        </dgm:presLayoutVars>
      </dgm:prSet>
      <dgm:spPr/>
      <dgm:t>
        <a:bodyPr/>
        <a:lstStyle/>
        <a:p>
          <a:endParaRPr lang="en-US"/>
        </a:p>
      </dgm:t>
    </dgm:pt>
    <dgm:pt modelId="{7364DA38-6773-4487-8746-950B2C3287E0}" type="pres">
      <dgm:prSet presAssocID="{DBD86893-9C6C-4E91-B5EB-94D88A133390}" presName="textaccent1" presStyleCnt="0"/>
      <dgm:spPr/>
    </dgm:pt>
    <dgm:pt modelId="{7EDAF6A5-D7FE-43A3-A65E-6C3AC86AAAA6}" type="pres">
      <dgm:prSet presAssocID="{DBD86893-9C6C-4E91-B5EB-94D88A133390}" presName="accentRepeatNode" presStyleLbl="solidAlignAcc1" presStyleIdx="0" presStyleCnt="8"/>
      <dgm:spPr/>
    </dgm:pt>
    <dgm:pt modelId="{54567BEE-9F98-450E-BBF8-B2A138991C38}" type="pres">
      <dgm:prSet presAssocID="{039EF688-021A-4B38-A489-84BF2FF940B6}" presName="image1" presStyleCnt="0"/>
      <dgm:spPr/>
    </dgm:pt>
    <dgm:pt modelId="{39705C77-5F07-4B65-A85C-C93A9E04DC02}" type="pres">
      <dgm:prSet presAssocID="{039EF688-021A-4B38-A489-84BF2FF940B6}" presName="imageRepeatNode" presStyleLbl="alignAcc1" presStyleIdx="0" presStyleCnt="4"/>
      <dgm:spPr/>
      <dgm:t>
        <a:bodyPr/>
        <a:lstStyle/>
        <a:p>
          <a:endParaRPr lang="en-US"/>
        </a:p>
      </dgm:t>
    </dgm:pt>
    <dgm:pt modelId="{9FBBF083-4920-4EBC-BAD9-570663BBF000}" type="pres">
      <dgm:prSet presAssocID="{039EF688-021A-4B38-A489-84BF2FF940B6}" presName="imageaccent1" presStyleCnt="0"/>
      <dgm:spPr/>
    </dgm:pt>
    <dgm:pt modelId="{E93A966A-48EC-414A-8AC4-5714757F44B6}" type="pres">
      <dgm:prSet presAssocID="{039EF688-021A-4B38-A489-84BF2FF940B6}" presName="accentRepeatNode" presStyleLbl="solidAlignAcc1" presStyleIdx="1" presStyleCnt="8"/>
      <dgm:spPr/>
    </dgm:pt>
    <dgm:pt modelId="{804A27D4-0A94-4A41-BAA1-2968FDBDC259}" type="pres">
      <dgm:prSet presAssocID="{0E8C0088-E46E-410B-81A0-0260670CE984}" presName="text2" presStyleCnt="0"/>
      <dgm:spPr/>
    </dgm:pt>
    <dgm:pt modelId="{6F058BBD-B961-42DA-8AFC-4525FD41789D}" type="pres">
      <dgm:prSet presAssocID="{0E8C0088-E46E-410B-81A0-0260670CE984}" presName="textRepeatNode" presStyleLbl="alignNode1" presStyleIdx="1" presStyleCnt="4">
        <dgm:presLayoutVars>
          <dgm:chMax val="0"/>
          <dgm:chPref val="0"/>
          <dgm:bulletEnabled val="1"/>
        </dgm:presLayoutVars>
      </dgm:prSet>
      <dgm:spPr/>
      <dgm:t>
        <a:bodyPr/>
        <a:lstStyle/>
        <a:p>
          <a:endParaRPr lang="en-US"/>
        </a:p>
      </dgm:t>
    </dgm:pt>
    <dgm:pt modelId="{0504EA14-2395-49B0-AE90-1459EA4484F3}" type="pres">
      <dgm:prSet presAssocID="{0E8C0088-E46E-410B-81A0-0260670CE984}" presName="textaccent2" presStyleCnt="0"/>
      <dgm:spPr/>
    </dgm:pt>
    <dgm:pt modelId="{AABBF62C-6B45-48BD-8CB6-8CF517B5D40D}" type="pres">
      <dgm:prSet presAssocID="{0E8C0088-E46E-410B-81A0-0260670CE984}" presName="accentRepeatNode" presStyleLbl="solidAlignAcc1" presStyleIdx="2" presStyleCnt="8"/>
      <dgm:spPr/>
    </dgm:pt>
    <dgm:pt modelId="{651B5D76-557B-4E49-BA12-737937F8C806}" type="pres">
      <dgm:prSet presAssocID="{D3D06503-1CA7-4DF2-9325-91EDEA8E885F}" presName="image2" presStyleCnt="0"/>
      <dgm:spPr/>
    </dgm:pt>
    <dgm:pt modelId="{9EFC55C6-BB71-450A-AE29-0DCFB8BF6B7E}" type="pres">
      <dgm:prSet presAssocID="{D3D06503-1CA7-4DF2-9325-91EDEA8E885F}" presName="imageRepeatNode" presStyleLbl="alignAcc1" presStyleIdx="1" presStyleCnt="4"/>
      <dgm:spPr/>
      <dgm:t>
        <a:bodyPr/>
        <a:lstStyle/>
        <a:p>
          <a:endParaRPr lang="en-US"/>
        </a:p>
      </dgm:t>
    </dgm:pt>
    <dgm:pt modelId="{EBD1E2FC-0839-4667-A1E9-DF3A8E4CDB10}" type="pres">
      <dgm:prSet presAssocID="{D3D06503-1CA7-4DF2-9325-91EDEA8E885F}" presName="imageaccent2" presStyleCnt="0"/>
      <dgm:spPr/>
    </dgm:pt>
    <dgm:pt modelId="{8F110AE8-B6EA-492F-9481-65C9420B39DC}" type="pres">
      <dgm:prSet presAssocID="{D3D06503-1CA7-4DF2-9325-91EDEA8E885F}" presName="accentRepeatNode" presStyleLbl="solidAlignAcc1" presStyleIdx="3" presStyleCnt="8"/>
      <dgm:spPr/>
    </dgm:pt>
    <dgm:pt modelId="{702E2500-82A3-4F34-998E-6E290B2D72AF}" type="pres">
      <dgm:prSet presAssocID="{07238DA7-7E5C-4611-A6FF-775B9F5C65D5}" presName="text3" presStyleCnt="0"/>
      <dgm:spPr/>
    </dgm:pt>
    <dgm:pt modelId="{1DF16B6A-8B0E-46DE-8673-18F3B01F85B3}" type="pres">
      <dgm:prSet presAssocID="{07238DA7-7E5C-4611-A6FF-775B9F5C65D5}" presName="textRepeatNode" presStyleLbl="alignNode1" presStyleIdx="2" presStyleCnt="4">
        <dgm:presLayoutVars>
          <dgm:chMax val="0"/>
          <dgm:chPref val="0"/>
          <dgm:bulletEnabled val="1"/>
        </dgm:presLayoutVars>
      </dgm:prSet>
      <dgm:spPr/>
      <dgm:t>
        <a:bodyPr/>
        <a:lstStyle/>
        <a:p>
          <a:endParaRPr lang="en-US"/>
        </a:p>
      </dgm:t>
    </dgm:pt>
    <dgm:pt modelId="{1C1323CF-EC52-4774-9EA9-8F20003CB7BB}" type="pres">
      <dgm:prSet presAssocID="{07238DA7-7E5C-4611-A6FF-775B9F5C65D5}" presName="textaccent3" presStyleCnt="0"/>
      <dgm:spPr/>
    </dgm:pt>
    <dgm:pt modelId="{7828E4DE-07DE-480C-AABC-7B737BE0591F}" type="pres">
      <dgm:prSet presAssocID="{07238DA7-7E5C-4611-A6FF-775B9F5C65D5}" presName="accentRepeatNode" presStyleLbl="solidAlignAcc1" presStyleIdx="4" presStyleCnt="8"/>
      <dgm:spPr/>
    </dgm:pt>
    <dgm:pt modelId="{DFF6B403-7AEB-4A2A-BFC1-32546B15CA9A}" type="pres">
      <dgm:prSet presAssocID="{E193408D-117C-4226-A16C-5E50B90AE094}" presName="image3" presStyleCnt="0"/>
      <dgm:spPr/>
    </dgm:pt>
    <dgm:pt modelId="{2845D843-2451-4BE1-A5E6-AB37D39BB4C6}" type="pres">
      <dgm:prSet presAssocID="{E193408D-117C-4226-A16C-5E50B90AE094}" presName="imageRepeatNode" presStyleLbl="alignAcc1" presStyleIdx="2" presStyleCnt="4"/>
      <dgm:spPr/>
      <dgm:t>
        <a:bodyPr/>
        <a:lstStyle/>
        <a:p>
          <a:endParaRPr lang="en-US"/>
        </a:p>
      </dgm:t>
    </dgm:pt>
    <dgm:pt modelId="{003B1A5B-3209-48F4-9FF2-F42789E3F7BF}" type="pres">
      <dgm:prSet presAssocID="{E193408D-117C-4226-A16C-5E50B90AE094}" presName="imageaccent3" presStyleCnt="0"/>
      <dgm:spPr/>
    </dgm:pt>
    <dgm:pt modelId="{2273DC35-E37E-41EA-B996-0BC4C2CC4A70}" type="pres">
      <dgm:prSet presAssocID="{E193408D-117C-4226-A16C-5E50B90AE094}" presName="accentRepeatNode" presStyleLbl="solidAlignAcc1" presStyleIdx="5" presStyleCnt="8"/>
      <dgm:spPr/>
    </dgm:pt>
    <dgm:pt modelId="{86C64E1D-B125-4B32-B001-B58AE7E7E805}" type="pres">
      <dgm:prSet presAssocID="{783C4F1B-16DD-4485-B368-618FF877AF7A}" presName="text4" presStyleCnt="0"/>
      <dgm:spPr/>
    </dgm:pt>
    <dgm:pt modelId="{23CCE97E-7A38-4819-B947-8FFC41B3A67E}" type="pres">
      <dgm:prSet presAssocID="{783C4F1B-16DD-4485-B368-618FF877AF7A}" presName="textRepeatNode" presStyleLbl="alignNode1" presStyleIdx="3" presStyleCnt="4">
        <dgm:presLayoutVars>
          <dgm:chMax val="0"/>
          <dgm:chPref val="0"/>
          <dgm:bulletEnabled val="1"/>
        </dgm:presLayoutVars>
      </dgm:prSet>
      <dgm:spPr/>
      <dgm:t>
        <a:bodyPr/>
        <a:lstStyle/>
        <a:p>
          <a:endParaRPr lang="en-US"/>
        </a:p>
      </dgm:t>
    </dgm:pt>
    <dgm:pt modelId="{2EAC42D6-F049-4CB9-993A-BCC5609EC9E8}" type="pres">
      <dgm:prSet presAssocID="{783C4F1B-16DD-4485-B368-618FF877AF7A}" presName="textaccent4" presStyleCnt="0"/>
      <dgm:spPr/>
    </dgm:pt>
    <dgm:pt modelId="{8FCD6F9E-4270-4D8C-919A-20DB73247EB8}" type="pres">
      <dgm:prSet presAssocID="{783C4F1B-16DD-4485-B368-618FF877AF7A}" presName="accentRepeatNode" presStyleLbl="solidAlignAcc1" presStyleIdx="6" presStyleCnt="8"/>
      <dgm:spPr/>
    </dgm:pt>
    <dgm:pt modelId="{0D4583E7-37FE-4C6F-8FF4-916652F9D938}" type="pres">
      <dgm:prSet presAssocID="{CD3278A9-6536-470B-AD1C-E4F8C6256D1A}" presName="image4" presStyleCnt="0"/>
      <dgm:spPr/>
    </dgm:pt>
    <dgm:pt modelId="{D116B133-5FBC-4CBB-995C-6C5B301BE88F}" type="pres">
      <dgm:prSet presAssocID="{CD3278A9-6536-470B-AD1C-E4F8C6256D1A}" presName="imageRepeatNode" presStyleLbl="alignAcc1" presStyleIdx="3" presStyleCnt="4"/>
      <dgm:spPr/>
      <dgm:t>
        <a:bodyPr/>
        <a:lstStyle/>
        <a:p>
          <a:endParaRPr lang="en-US"/>
        </a:p>
      </dgm:t>
    </dgm:pt>
    <dgm:pt modelId="{256FFA9F-79BC-4C83-B30C-18671A799E84}" type="pres">
      <dgm:prSet presAssocID="{CD3278A9-6536-470B-AD1C-E4F8C6256D1A}" presName="imageaccent4" presStyleCnt="0"/>
      <dgm:spPr/>
    </dgm:pt>
    <dgm:pt modelId="{0425C119-096A-4A68-85C5-2BEB423C967E}" type="pres">
      <dgm:prSet presAssocID="{CD3278A9-6536-470B-AD1C-E4F8C6256D1A}" presName="accentRepeatNode" presStyleLbl="solidAlignAcc1" presStyleIdx="7" presStyleCnt="8"/>
      <dgm:spPr/>
    </dgm:pt>
  </dgm:ptLst>
  <dgm:cxnLst>
    <dgm:cxn modelId="{9CA4B787-45E9-4B47-A918-F8F966F030A9}" type="presOf" srcId="{D3D06503-1CA7-4DF2-9325-91EDEA8E885F}" destId="{9EFC55C6-BB71-450A-AE29-0DCFB8BF6B7E}" srcOrd="0" destOrd="0" presId="urn:microsoft.com/office/officeart/2008/layout/HexagonCluster"/>
    <dgm:cxn modelId="{9919089E-3168-4488-8B14-757AB411C1EE}" srcId="{76B53B5C-5B9C-42CB-ADD7-40ACEE9B43CC}" destId="{0E8C0088-E46E-410B-81A0-0260670CE984}" srcOrd="1" destOrd="0" parTransId="{7992E6D5-6776-4ACC-9196-3A9C2A365589}" sibTransId="{D3D06503-1CA7-4DF2-9325-91EDEA8E885F}"/>
    <dgm:cxn modelId="{FFBA2DC1-D2CC-46CE-9FDF-57BE6ABD7EC4}" srcId="{76B53B5C-5B9C-42CB-ADD7-40ACEE9B43CC}" destId="{DBD86893-9C6C-4E91-B5EB-94D88A133390}" srcOrd="0" destOrd="0" parTransId="{ECEDBCEB-A9A1-4E83-A271-852A480F8F7D}" sibTransId="{039EF688-021A-4B38-A489-84BF2FF940B6}"/>
    <dgm:cxn modelId="{259C3AF0-AF33-4393-ABE4-21EE39C17334}" type="presOf" srcId="{CD3278A9-6536-470B-AD1C-E4F8C6256D1A}" destId="{D116B133-5FBC-4CBB-995C-6C5B301BE88F}" srcOrd="0" destOrd="0" presId="urn:microsoft.com/office/officeart/2008/layout/HexagonCluster"/>
    <dgm:cxn modelId="{C7F05245-D052-4D35-A726-8C5B5609BB0A}" type="presOf" srcId="{039EF688-021A-4B38-A489-84BF2FF940B6}" destId="{39705C77-5F07-4B65-A85C-C93A9E04DC02}" srcOrd="0" destOrd="0" presId="urn:microsoft.com/office/officeart/2008/layout/HexagonCluster"/>
    <dgm:cxn modelId="{6C0B8FDE-FA0C-4138-9E5F-6A70CAF9122F}" srcId="{76B53B5C-5B9C-42CB-ADD7-40ACEE9B43CC}" destId="{07238DA7-7E5C-4611-A6FF-775B9F5C65D5}" srcOrd="2" destOrd="0" parTransId="{32041343-B818-4ACC-A093-5831ED413C2A}" sibTransId="{E193408D-117C-4226-A16C-5E50B90AE094}"/>
    <dgm:cxn modelId="{835EB656-40C7-4DCD-B1A6-05A2B980EB76}" type="presOf" srcId="{0E8C0088-E46E-410B-81A0-0260670CE984}" destId="{6F058BBD-B961-42DA-8AFC-4525FD41789D}" srcOrd="0" destOrd="0" presId="urn:microsoft.com/office/officeart/2008/layout/HexagonCluster"/>
    <dgm:cxn modelId="{EE318901-4ECA-43D0-97F9-7E3DA305D37B}" type="presOf" srcId="{E193408D-117C-4226-A16C-5E50B90AE094}" destId="{2845D843-2451-4BE1-A5E6-AB37D39BB4C6}" srcOrd="0" destOrd="0" presId="urn:microsoft.com/office/officeart/2008/layout/HexagonCluster"/>
    <dgm:cxn modelId="{AAB85AAD-3EEF-4461-92E9-0559F92383CF}" type="presOf" srcId="{76B53B5C-5B9C-42CB-ADD7-40ACEE9B43CC}" destId="{FDBAF25F-C45A-4016-8AD2-A0FAA3147F38}" srcOrd="0" destOrd="0" presId="urn:microsoft.com/office/officeart/2008/layout/HexagonCluster"/>
    <dgm:cxn modelId="{FD2B7A0F-F93A-40B2-B410-11DF58AB7CD1}" type="presOf" srcId="{07238DA7-7E5C-4611-A6FF-775B9F5C65D5}" destId="{1DF16B6A-8B0E-46DE-8673-18F3B01F85B3}" srcOrd="0" destOrd="0" presId="urn:microsoft.com/office/officeart/2008/layout/HexagonCluster"/>
    <dgm:cxn modelId="{561BCA8A-3294-4DF7-A94D-3B04E12D8F52}" srcId="{76B53B5C-5B9C-42CB-ADD7-40ACEE9B43CC}" destId="{783C4F1B-16DD-4485-B368-618FF877AF7A}" srcOrd="3" destOrd="0" parTransId="{890C20F6-71DE-49A4-9AEB-7CCE6DF2F4FD}" sibTransId="{CD3278A9-6536-470B-AD1C-E4F8C6256D1A}"/>
    <dgm:cxn modelId="{E59753E2-FCEC-43D6-A760-073F49B53A69}" type="presOf" srcId="{DBD86893-9C6C-4E91-B5EB-94D88A133390}" destId="{3067D1D9-04C3-467C-A48D-2207355EFF1E}" srcOrd="0" destOrd="0" presId="urn:microsoft.com/office/officeart/2008/layout/HexagonCluster"/>
    <dgm:cxn modelId="{81F34CA3-229D-4B02-B2AB-B56468811EE7}" type="presOf" srcId="{783C4F1B-16DD-4485-B368-618FF877AF7A}" destId="{23CCE97E-7A38-4819-B947-8FFC41B3A67E}" srcOrd="0" destOrd="0" presId="urn:microsoft.com/office/officeart/2008/layout/HexagonCluster"/>
    <dgm:cxn modelId="{05DFD02E-23C0-463C-AB0C-587CC12847DD}" type="presParOf" srcId="{FDBAF25F-C45A-4016-8AD2-A0FAA3147F38}" destId="{B3788567-E33E-4D99-ABAF-5DBDE6657C41}" srcOrd="0" destOrd="0" presId="urn:microsoft.com/office/officeart/2008/layout/HexagonCluster"/>
    <dgm:cxn modelId="{3B6DEFAE-DC23-4AC6-BD4C-4EDC225DFBB2}" type="presParOf" srcId="{B3788567-E33E-4D99-ABAF-5DBDE6657C41}" destId="{3067D1D9-04C3-467C-A48D-2207355EFF1E}" srcOrd="0" destOrd="0" presId="urn:microsoft.com/office/officeart/2008/layout/HexagonCluster"/>
    <dgm:cxn modelId="{0BEE636F-0489-4487-A924-8CD3D513F133}" type="presParOf" srcId="{FDBAF25F-C45A-4016-8AD2-A0FAA3147F38}" destId="{7364DA38-6773-4487-8746-950B2C3287E0}" srcOrd="1" destOrd="0" presId="urn:microsoft.com/office/officeart/2008/layout/HexagonCluster"/>
    <dgm:cxn modelId="{45FBC40D-2EF7-4014-9678-C2315639B1CF}" type="presParOf" srcId="{7364DA38-6773-4487-8746-950B2C3287E0}" destId="{7EDAF6A5-D7FE-43A3-A65E-6C3AC86AAAA6}" srcOrd="0" destOrd="0" presId="urn:microsoft.com/office/officeart/2008/layout/HexagonCluster"/>
    <dgm:cxn modelId="{675EB43C-52FF-4244-B7AD-D5DE7FC85239}" type="presParOf" srcId="{FDBAF25F-C45A-4016-8AD2-A0FAA3147F38}" destId="{54567BEE-9F98-450E-BBF8-B2A138991C38}" srcOrd="2" destOrd="0" presId="urn:microsoft.com/office/officeart/2008/layout/HexagonCluster"/>
    <dgm:cxn modelId="{0E381704-7906-491B-B49E-D7BA8D3FC600}" type="presParOf" srcId="{54567BEE-9F98-450E-BBF8-B2A138991C38}" destId="{39705C77-5F07-4B65-A85C-C93A9E04DC02}" srcOrd="0" destOrd="0" presId="urn:microsoft.com/office/officeart/2008/layout/HexagonCluster"/>
    <dgm:cxn modelId="{E38EC27B-96FE-4B18-85BE-7EB2554AF253}" type="presParOf" srcId="{FDBAF25F-C45A-4016-8AD2-A0FAA3147F38}" destId="{9FBBF083-4920-4EBC-BAD9-570663BBF000}" srcOrd="3" destOrd="0" presId="urn:microsoft.com/office/officeart/2008/layout/HexagonCluster"/>
    <dgm:cxn modelId="{D1B346DA-7A89-4285-9D29-3F995258E7DB}" type="presParOf" srcId="{9FBBF083-4920-4EBC-BAD9-570663BBF000}" destId="{E93A966A-48EC-414A-8AC4-5714757F44B6}" srcOrd="0" destOrd="0" presId="urn:microsoft.com/office/officeart/2008/layout/HexagonCluster"/>
    <dgm:cxn modelId="{7B868239-2D1E-4A10-AD69-96B657B19A71}" type="presParOf" srcId="{FDBAF25F-C45A-4016-8AD2-A0FAA3147F38}" destId="{804A27D4-0A94-4A41-BAA1-2968FDBDC259}" srcOrd="4" destOrd="0" presId="urn:microsoft.com/office/officeart/2008/layout/HexagonCluster"/>
    <dgm:cxn modelId="{9A4535A5-74C8-42AD-96B4-871516666B8E}" type="presParOf" srcId="{804A27D4-0A94-4A41-BAA1-2968FDBDC259}" destId="{6F058BBD-B961-42DA-8AFC-4525FD41789D}" srcOrd="0" destOrd="0" presId="urn:microsoft.com/office/officeart/2008/layout/HexagonCluster"/>
    <dgm:cxn modelId="{7B9503BC-D6A7-4994-972D-E25191C3F11B}" type="presParOf" srcId="{FDBAF25F-C45A-4016-8AD2-A0FAA3147F38}" destId="{0504EA14-2395-49B0-AE90-1459EA4484F3}" srcOrd="5" destOrd="0" presId="urn:microsoft.com/office/officeart/2008/layout/HexagonCluster"/>
    <dgm:cxn modelId="{BE0D2E3F-DDF6-4029-97A2-732648303C33}" type="presParOf" srcId="{0504EA14-2395-49B0-AE90-1459EA4484F3}" destId="{AABBF62C-6B45-48BD-8CB6-8CF517B5D40D}" srcOrd="0" destOrd="0" presId="urn:microsoft.com/office/officeart/2008/layout/HexagonCluster"/>
    <dgm:cxn modelId="{2B322F02-7ECD-454D-9403-029A10A44B60}" type="presParOf" srcId="{FDBAF25F-C45A-4016-8AD2-A0FAA3147F38}" destId="{651B5D76-557B-4E49-BA12-737937F8C806}" srcOrd="6" destOrd="0" presId="urn:microsoft.com/office/officeart/2008/layout/HexagonCluster"/>
    <dgm:cxn modelId="{548BC6CA-ED18-4C0D-B331-7F3750B11BE4}" type="presParOf" srcId="{651B5D76-557B-4E49-BA12-737937F8C806}" destId="{9EFC55C6-BB71-450A-AE29-0DCFB8BF6B7E}" srcOrd="0" destOrd="0" presId="urn:microsoft.com/office/officeart/2008/layout/HexagonCluster"/>
    <dgm:cxn modelId="{7B32B16D-2A79-4F95-B91A-497322A48A3A}" type="presParOf" srcId="{FDBAF25F-C45A-4016-8AD2-A0FAA3147F38}" destId="{EBD1E2FC-0839-4667-A1E9-DF3A8E4CDB10}" srcOrd="7" destOrd="0" presId="urn:microsoft.com/office/officeart/2008/layout/HexagonCluster"/>
    <dgm:cxn modelId="{103E3827-0F9F-4966-9CA6-170F33BF28BB}" type="presParOf" srcId="{EBD1E2FC-0839-4667-A1E9-DF3A8E4CDB10}" destId="{8F110AE8-B6EA-492F-9481-65C9420B39DC}" srcOrd="0" destOrd="0" presId="urn:microsoft.com/office/officeart/2008/layout/HexagonCluster"/>
    <dgm:cxn modelId="{97C5339A-526B-4148-B5D2-1748CF5CF481}" type="presParOf" srcId="{FDBAF25F-C45A-4016-8AD2-A0FAA3147F38}" destId="{702E2500-82A3-4F34-998E-6E290B2D72AF}" srcOrd="8" destOrd="0" presId="urn:microsoft.com/office/officeart/2008/layout/HexagonCluster"/>
    <dgm:cxn modelId="{98D4BC87-8BDE-41EC-8C0D-0DE185CE0CFC}" type="presParOf" srcId="{702E2500-82A3-4F34-998E-6E290B2D72AF}" destId="{1DF16B6A-8B0E-46DE-8673-18F3B01F85B3}" srcOrd="0" destOrd="0" presId="urn:microsoft.com/office/officeart/2008/layout/HexagonCluster"/>
    <dgm:cxn modelId="{65F8CE5D-AE3F-4D5F-80D4-624DFC01CB11}" type="presParOf" srcId="{FDBAF25F-C45A-4016-8AD2-A0FAA3147F38}" destId="{1C1323CF-EC52-4774-9EA9-8F20003CB7BB}" srcOrd="9" destOrd="0" presId="urn:microsoft.com/office/officeart/2008/layout/HexagonCluster"/>
    <dgm:cxn modelId="{284F7CD0-28E7-4ED0-B4DB-9DF3CF6E8E93}" type="presParOf" srcId="{1C1323CF-EC52-4774-9EA9-8F20003CB7BB}" destId="{7828E4DE-07DE-480C-AABC-7B737BE0591F}" srcOrd="0" destOrd="0" presId="urn:microsoft.com/office/officeart/2008/layout/HexagonCluster"/>
    <dgm:cxn modelId="{0C71C224-2B3C-4F22-B2CC-479FDE793AB9}" type="presParOf" srcId="{FDBAF25F-C45A-4016-8AD2-A0FAA3147F38}" destId="{DFF6B403-7AEB-4A2A-BFC1-32546B15CA9A}" srcOrd="10" destOrd="0" presId="urn:microsoft.com/office/officeart/2008/layout/HexagonCluster"/>
    <dgm:cxn modelId="{FC22BF77-939C-40EF-B181-DA8A9E0E87FF}" type="presParOf" srcId="{DFF6B403-7AEB-4A2A-BFC1-32546B15CA9A}" destId="{2845D843-2451-4BE1-A5E6-AB37D39BB4C6}" srcOrd="0" destOrd="0" presId="urn:microsoft.com/office/officeart/2008/layout/HexagonCluster"/>
    <dgm:cxn modelId="{28727712-73D3-407B-9F56-ACCD170229E9}" type="presParOf" srcId="{FDBAF25F-C45A-4016-8AD2-A0FAA3147F38}" destId="{003B1A5B-3209-48F4-9FF2-F42789E3F7BF}" srcOrd="11" destOrd="0" presId="urn:microsoft.com/office/officeart/2008/layout/HexagonCluster"/>
    <dgm:cxn modelId="{E704E8FF-08F3-429A-990A-E01ABE21DC69}" type="presParOf" srcId="{003B1A5B-3209-48F4-9FF2-F42789E3F7BF}" destId="{2273DC35-E37E-41EA-B996-0BC4C2CC4A70}" srcOrd="0" destOrd="0" presId="urn:microsoft.com/office/officeart/2008/layout/HexagonCluster"/>
    <dgm:cxn modelId="{8D659703-47DD-49EC-BD14-D2A055F3F348}" type="presParOf" srcId="{FDBAF25F-C45A-4016-8AD2-A0FAA3147F38}" destId="{86C64E1D-B125-4B32-B001-B58AE7E7E805}" srcOrd="12" destOrd="0" presId="urn:microsoft.com/office/officeart/2008/layout/HexagonCluster"/>
    <dgm:cxn modelId="{F3E8F032-46FF-40DF-B1C4-E10CC0447395}" type="presParOf" srcId="{86C64E1D-B125-4B32-B001-B58AE7E7E805}" destId="{23CCE97E-7A38-4819-B947-8FFC41B3A67E}" srcOrd="0" destOrd="0" presId="urn:microsoft.com/office/officeart/2008/layout/HexagonCluster"/>
    <dgm:cxn modelId="{3AD16612-D1A4-401A-8082-7816E12EDE94}" type="presParOf" srcId="{FDBAF25F-C45A-4016-8AD2-A0FAA3147F38}" destId="{2EAC42D6-F049-4CB9-993A-BCC5609EC9E8}" srcOrd="13" destOrd="0" presId="urn:microsoft.com/office/officeart/2008/layout/HexagonCluster"/>
    <dgm:cxn modelId="{5660A71B-B6C1-4578-8011-671A5385D034}" type="presParOf" srcId="{2EAC42D6-F049-4CB9-993A-BCC5609EC9E8}" destId="{8FCD6F9E-4270-4D8C-919A-20DB73247EB8}" srcOrd="0" destOrd="0" presId="urn:microsoft.com/office/officeart/2008/layout/HexagonCluster"/>
    <dgm:cxn modelId="{D76CEABD-2F5E-46CA-BD71-ABD02F27A3C9}" type="presParOf" srcId="{FDBAF25F-C45A-4016-8AD2-A0FAA3147F38}" destId="{0D4583E7-37FE-4C6F-8FF4-916652F9D938}" srcOrd="14" destOrd="0" presId="urn:microsoft.com/office/officeart/2008/layout/HexagonCluster"/>
    <dgm:cxn modelId="{A5C81F2F-C386-4E5B-ADF6-3480203569A1}" type="presParOf" srcId="{0D4583E7-37FE-4C6F-8FF4-916652F9D938}" destId="{D116B133-5FBC-4CBB-995C-6C5B301BE88F}" srcOrd="0" destOrd="0" presId="urn:microsoft.com/office/officeart/2008/layout/HexagonCluster"/>
    <dgm:cxn modelId="{33A3C6D6-0C0B-4B95-8A26-12D8496D3A87}" type="presParOf" srcId="{FDBAF25F-C45A-4016-8AD2-A0FAA3147F38}" destId="{256FFA9F-79BC-4C83-B30C-18671A799E84}" srcOrd="15" destOrd="0" presId="urn:microsoft.com/office/officeart/2008/layout/HexagonCluster"/>
    <dgm:cxn modelId="{CBAA971F-F01E-4264-83AC-4BDA069B64A2}" type="presParOf" srcId="{256FFA9F-79BC-4C83-B30C-18671A799E84}" destId="{0425C119-096A-4A68-85C5-2BEB423C967E}"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56571B-55EB-44AA-95EA-C2BF9AC315B5}"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2A0B177A-248B-4FDF-BBB9-A96D3272FAC9}">
      <dgm:prSet phldrT="[Text]"/>
      <dgm:spPr>
        <a:solidFill>
          <a:srgbClr val="FFFF99"/>
        </a:solidFill>
      </dgm:spPr>
      <dgm:t>
        <a:bodyPr/>
        <a:lstStyle/>
        <a:p>
          <a:endParaRPr lang="en-US" dirty="0"/>
        </a:p>
      </dgm:t>
    </dgm:pt>
    <dgm:pt modelId="{291D39B0-036C-414C-B037-2D9CE0FE5D02}" type="parTrans" cxnId="{4F40A995-E412-4917-94EE-58E6914894A9}">
      <dgm:prSet/>
      <dgm:spPr/>
      <dgm:t>
        <a:bodyPr/>
        <a:lstStyle/>
        <a:p>
          <a:endParaRPr lang="en-US"/>
        </a:p>
      </dgm:t>
    </dgm:pt>
    <dgm:pt modelId="{DF9F5935-E6A9-4C94-B57F-59728090F090}" type="sibTrans" cxnId="{4F40A995-E412-4917-94EE-58E6914894A9}">
      <dgm:prSet/>
      <dgm:spPr/>
      <dgm:t>
        <a:bodyPr/>
        <a:lstStyle/>
        <a:p>
          <a:endParaRPr lang="en-US"/>
        </a:p>
      </dgm:t>
    </dgm:pt>
    <dgm:pt modelId="{57B30448-659C-4965-8E15-C585752D6428}">
      <dgm:prSet phldrT="[Text]"/>
      <dgm:spPr>
        <a:solidFill>
          <a:srgbClr val="76FF4B"/>
        </a:solidFill>
      </dgm:spPr>
      <dgm:t>
        <a:bodyPr/>
        <a:lstStyle/>
        <a:p>
          <a:endParaRPr lang="en-US" dirty="0"/>
        </a:p>
      </dgm:t>
    </dgm:pt>
    <dgm:pt modelId="{15C38715-6811-4CC7-8229-36C6285F06E0}" type="parTrans" cxnId="{FD3BEBDC-EFA8-43AD-9CAE-2EAC6B094585}">
      <dgm:prSet/>
      <dgm:spPr/>
      <dgm:t>
        <a:bodyPr/>
        <a:lstStyle/>
        <a:p>
          <a:endParaRPr lang="en-US"/>
        </a:p>
      </dgm:t>
    </dgm:pt>
    <dgm:pt modelId="{FBFED92B-F647-4234-9FA2-809B90F62C8E}" type="sibTrans" cxnId="{FD3BEBDC-EFA8-43AD-9CAE-2EAC6B094585}">
      <dgm:prSet/>
      <dgm:spPr/>
      <dgm:t>
        <a:bodyPr/>
        <a:lstStyle/>
        <a:p>
          <a:endParaRPr lang="en-US"/>
        </a:p>
      </dgm:t>
    </dgm:pt>
    <dgm:pt modelId="{5DF88967-6E55-40B6-A46E-00A31E5302B9}">
      <dgm:prSet phldrT="[Text]"/>
      <dgm:spPr>
        <a:solidFill>
          <a:srgbClr val="76FF4B"/>
        </a:solidFill>
      </dgm:spPr>
      <dgm:t>
        <a:bodyPr/>
        <a:lstStyle/>
        <a:p>
          <a:endParaRPr lang="en-US" dirty="0"/>
        </a:p>
      </dgm:t>
    </dgm:pt>
    <dgm:pt modelId="{C180CDFE-8276-4DAD-8E12-2258E2940065}" type="parTrans" cxnId="{FBB05E50-DB67-4161-93E7-DE4DA1032616}">
      <dgm:prSet/>
      <dgm:spPr/>
      <dgm:t>
        <a:bodyPr/>
        <a:lstStyle/>
        <a:p>
          <a:endParaRPr lang="en-US"/>
        </a:p>
      </dgm:t>
    </dgm:pt>
    <dgm:pt modelId="{FADD86D3-8000-482C-9B03-410A5EED8757}" type="sibTrans" cxnId="{FBB05E50-DB67-4161-93E7-DE4DA1032616}">
      <dgm:prSet/>
      <dgm:spPr/>
      <dgm:t>
        <a:bodyPr/>
        <a:lstStyle/>
        <a:p>
          <a:endParaRPr lang="en-US"/>
        </a:p>
      </dgm:t>
    </dgm:pt>
    <dgm:pt modelId="{20A2D622-2DDC-43B8-9657-3CAC7CBACF41}">
      <dgm:prSet phldrT="[Text]"/>
      <dgm:spPr>
        <a:solidFill>
          <a:srgbClr val="FFFF99"/>
        </a:solidFill>
      </dgm:spPr>
      <dgm:t>
        <a:bodyPr/>
        <a:lstStyle/>
        <a:p>
          <a:endParaRPr lang="en-US" dirty="0"/>
        </a:p>
      </dgm:t>
    </dgm:pt>
    <dgm:pt modelId="{9DF009AC-82A6-4210-963D-9E864E5D1324}" type="parTrans" cxnId="{4E667E93-711F-4C85-AE76-2257050F2C81}">
      <dgm:prSet/>
      <dgm:spPr/>
      <dgm:t>
        <a:bodyPr/>
        <a:lstStyle/>
        <a:p>
          <a:endParaRPr lang="en-US"/>
        </a:p>
      </dgm:t>
    </dgm:pt>
    <dgm:pt modelId="{C2E20352-6C41-47DE-AAB2-EBC8994E1C54}" type="sibTrans" cxnId="{4E667E93-711F-4C85-AE76-2257050F2C81}">
      <dgm:prSet/>
      <dgm:spPr/>
      <dgm:t>
        <a:bodyPr/>
        <a:lstStyle/>
        <a:p>
          <a:endParaRPr lang="en-US"/>
        </a:p>
      </dgm:t>
    </dgm:pt>
    <dgm:pt modelId="{F26891D1-D669-4671-9FF8-3016F057D50B}">
      <dgm:prSet phldrT="[Text]"/>
      <dgm:spPr>
        <a:solidFill>
          <a:srgbClr val="FFFF99"/>
        </a:solidFill>
      </dgm:spPr>
      <dgm:t>
        <a:bodyPr/>
        <a:lstStyle/>
        <a:p>
          <a:endParaRPr lang="en-US" dirty="0"/>
        </a:p>
      </dgm:t>
    </dgm:pt>
    <dgm:pt modelId="{A78DB207-74F8-43DF-A110-8A699DF608F7}" type="parTrans" cxnId="{A6DDF069-9248-4260-92AA-DB87C7B36373}">
      <dgm:prSet/>
      <dgm:spPr/>
      <dgm:t>
        <a:bodyPr/>
        <a:lstStyle/>
        <a:p>
          <a:endParaRPr lang="en-US"/>
        </a:p>
      </dgm:t>
    </dgm:pt>
    <dgm:pt modelId="{D64FC6F6-05B7-4DCB-A1C0-3FEE7DA3B860}" type="sibTrans" cxnId="{A6DDF069-9248-4260-92AA-DB87C7B36373}">
      <dgm:prSet/>
      <dgm:spPr/>
      <dgm:t>
        <a:bodyPr/>
        <a:lstStyle/>
        <a:p>
          <a:endParaRPr lang="en-US"/>
        </a:p>
      </dgm:t>
    </dgm:pt>
    <dgm:pt modelId="{7EF68820-F47A-450B-97B3-BE5B66B49BCC}">
      <dgm:prSet phldrT="[Text]"/>
      <dgm:spPr>
        <a:solidFill>
          <a:srgbClr val="FFFF99"/>
        </a:solidFill>
      </dgm:spPr>
      <dgm:t>
        <a:bodyPr/>
        <a:lstStyle/>
        <a:p>
          <a:endParaRPr lang="en-US" dirty="0"/>
        </a:p>
      </dgm:t>
    </dgm:pt>
    <dgm:pt modelId="{8EFBB970-4595-4E1A-ADC8-FD15B14F1EDF}" type="parTrans" cxnId="{6B48D813-BFD4-4FEC-B689-0DCD59106E1E}">
      <dgm:prSet/>
      <dgm:spPr/>
      <dgm:t>
        <a:bodyPr/>
        <a:lstStyle/>
        <a:p>
          <a:endParaRPr lang="en-US"/>
        </a:p>
      </dgm:t>
    </dgm:pt>
    <dgm:pt modelId="{5CDF2B2B-BDE4-4295-92C2-FFA771ECF825}" type="sibTrans" cxnId="{6B48D813-BFD4-4FEC-B689-0DCD59106E1E}">
      <dgm:prSet/>
      <dgm:spPr/>
      <dgm:t>
        <a:bodyPr/>
        <a:lstStyle/>
        <a:p>
          <a:endParaRPr lang="en-US"/>
        </a:p>
      </dgm:t>
    </dgm:pt>
    <dgm:pt modelId="{28325859-F312-4FAA-91AF-D990A798EC8B}">
      <dgm:prSet phldrT="[Text]"/>
      <dgm:spPr>
        <a:solidFill>
          <a:srgbClr val="76FF4B"/>
        </a:solidFill>
      </dgm:spPr>
      <dgm:t>
        <a:bodyPr/>
        <a:lstStyle/>
        <a:p>
          <a:endParaRPr lang="en-US" dirty="0"/>
        </a:p>
      </dgm:t>
    </dgm:pt>
    <dgm:pt modelId="{DC0E0F06-B86D-4F2C-8CEC-3191CA319A6E}" type="parTrans" cxnId="{15C31BCA-D49D-4D34-9B9B-E3EA760B97B0}">
      <dgm:prSet/>
      <dgm:spPr/>
      <dgm:t>
        <a:bodyPr/>
        <a:lstStyle/>
        <a:p>
          <a:endParaRPr lang="en-US"/>
        </a:p>
      </dgm:t>
    </dgm:pt>
    <dgm:pt modelId="{422E56C6-EF7D-4B0A-A6A5-DB3BA88ED2F6}" type="sibTrans" cxnId="{15C31BCA-D49D-4D34-9B9B-E3EA760B97B0}">
      <dgm:prSet/>
      <dgm:spPr/>
      <dgm:t>
        <a:bodyPr/>
        <a:lstStyle/>
        <a:p>
          <a:endParaRPr lang="en-US"/>
        </a:p>
      </dgm:t>
    </dgm:pt>
    <dgm:pt modelId="{761D1ABB-6029-45F1-BEB0-35A270B5678E}">
      <dgm:prSet phldrT="[Text]"/>
      <dgm:spPr>
        <a:solidFill>
          <a:srgbClr val="76FF4B"/>
        </a:solidFill>
      </dgm:spPr>
      <dgm:t>
        <a:bodyPr/>
        <a:lstStyle/>
        <a:p>
          <a:endParaRPr lang="en-US" dirty="0"/>
        </a:p>
      </dgm:t>
    </dgm:pt>
    <dgm:pt modelId="{6C907683-E15E-4A60-B5EF-CFB1B13188EE}" type="parTrans" cxnId="{92F40FA1-9DDA-4246-BC7C-50617D4FF3FC}">
      <dgm:prSet/>
      <dgm:spPr/>
      <dgm:t>
        <a:bodyPr/>
        <a:lstStyle/>
        <a:p>
          <a:endParaRPr lang="en-US"/>
        </a:p>
      </dgm:t>
    </dgm:pt>
    <dgm:pt modelId="{9D791FB3-4492-48E5-841D-8DBC114C4C2C}" type="sibTrans" cxnId="{92F40FA1-9DDA-4246-BC7C-50617D4FF3FC}">
      <dgm:prSet/>
      <dgm:spPr/>
      <dgm:t>
        <a:bodyPr/>
        <a:lstStyle/>
        <a:p>
          <a:endParaRPr lang="en-US"/>
        </a:p>
      </dgm:t>
    </dgm:pt>
    <dgm:pt modelId="{70E28BA2-59CA-4179-998F-6048779D0824}">
      <dgm:prSet phldrT="[Text]"/>
      <dgm:spPr>
        <a:solidFill>
          <a:srgbClr val="FFFF99"/>
        </a:solidFill>
      </dgm:spPr>
      <dgm:t>
        <a:bodyPr/>
        <a:lstStyle/>
        <a:p>
          <a:endParaRPr lang="en-US" dirty="0"/>
        </a:p>
      </dgm:t>
    </dgm:pt>
    <dgm:pt modelId="{0F58D2A4-7788-422D-9CCC-34C370EAC58B}" type="parTrans" cxnId="{0190EAA9-CC2E-4FF0-81FD-E599FA9BCC01}">
      <dgm:prSet/>
      <dgm:spPr/>
      <dgm:t>
        <a:bodyPr/>
        <a:lstStyle/>
        <a:p>
          <a:endParaRPr lang="en-US"/>
        </a:p>
      </dgm:t>
    </dgm:pt>
    <dgm:pt modelId="{6DE176DD-5A90-4FE3-820F-5E01EB7FB1E2}" type="sibTrans" cxnId="{0190EAA9-CC2E-4FF0-81FD-E599FA9BCC01}">
      <dgm:prSet/>
      <dgm:spPr/>
      <dgm:t>
        <a:bodyPr/>
        <a:lstStyle/>
        <a:p>
          <a:endParaRPr lang="en-US"/>
        </a:p>
      </dgm:t>
    </dgm:pt>
    <dgm:pt modelId="{E2120D7E-81C0-4647-BF7E-7B80A57BF7DC}">
      <dgm:prSet phldrT="[Text]"/>
      <dgm:spPr>
        <a:solidFill>
          <a:srgbClr val="76FF4B"/>
        </a:solidFill>
      </dgm:spPr>
      <dgm:t>
        <a:bodyPr/>
        <a:lstStyle/>
        <a:p>
          <a:endParaRPr lang="en-US" dirty="0"/>
        </a:p>
      </dgm:t>
    </dgm:pt>
    <dgm:pt modelId="{A53C71DD-61A1-48C5-9009-95F22AA2E41F}" type="parTrans" cxnId="{8E1FD118-6597-4F21-AF6E-3D2066DE0A85}">
      <dgm:prSet/>
      <dgm:spPr/>
      <dgm:t>
        <a:bodyPr/>
        <a:lstStyle/>
        <a:p>
          <a:endParaRPr lang="en-US"/>
        </a:p>
      </dgm:t>
    </dgm:pt>
    <dgm:pt modelId="{CD505409-D14A-438A-B358-D2C1B12BC1AC}" type="sibTrans" cxnId="{8E1FD118-6597-4F21-AF6E-3D2066DE0A85}">
      <dgm:prSet/>
      <dgm:spPr/>
      <dgm:t>
        <a:bodyPr/>
        <a:lstStyle/>
        <a:p>
          <a:endParaRPr lang="en-US"/>
        </a:p>
      </dgm:t>
    </dgm:pt>
    <dgm:pt modelId="{EDB3619A-89BD-4A1E-B1E8-F8B24AC89D66}">
      <dgm:prSet phldrT="[Text]"/>
      <dgm:spPr>
        <a:solidFill>
          <a:srgbClr val="76FF4B"/>
        </a:solidFill>
      </dgm:spPr>
      <dgm:t>
        <a:bodyPr/>
        <a:lstStyle/>
        <a:p>
          <a:endParaRPr lang="en-US" dirty="0"/>
        </a:p>
      </dgm:t>
    </dgm:pt>
    <dgm:pt modelId="{AE37B490-862E-4264-81F2-A1E060111CF4}" type="parTrans" cxnId="{3827F4DD-4A20-4EFA-85C1-E384109529BC}">
      <dgm:prSet/>
      <dgm:spPr/>
      <dgm:t>
        <a:bodyPr/>
        <a:lstStyle/>
        <a:p>
          <a:endParaRPr lang="en-US"/>
        </a:p>
      </dgm:t>
    </dgm:pt>
    <dgm:pt modelId="{6F618B8E-35F9-4FD7-B939-7AA8C2B885CE}" type="sibTrans" cxnId="{3827F4DD-4A20-4EFA-85C1-E384109529BC}">
      <dgm:prSet/>
      <dgm:spPr/>
      <dgm:t>
        <a:bodyPr/>
        <a:lstStyle/>
        <a:p>
          <a:endParaRPr lang="en-US"/>
        </a:p>
      </dgm:t>
    </dgm:pt>
    <dgm:pt modelId="{B1CC6367-BF56-4749-8313-354E52949159}" type="pres">
      <dgm:prSet presAssocID="{F756571B-55EB-44AA-95EA-C2BF9AC315B5}" presName="Name0" presStyleCnt="0">
        <dgm:presLayoutVars>
          <dgm:dir/>
          <dgm:animLvl val="lvl"/>
          <dgm:resizeHandles val="exact"/>
        </dgm:presLayoutVars>
      </dgm:prSet>
      <dgm:spPr/>
      <dgm:t>
        <a:bodyPr/>
        <a:lstStyle/>
        <a:p>
          <a:endParaRPr lang="en-US"/>
        </a:p>
      </dgm:t>
    </dgm:pt>
    <dgm:pt modelId="{B0B58C52-4F5C-4BF4-9296-4A173BFE2D37}" type="pres">
      <dgm:prSet presAssocID="{761D1ABB-6029-45F1-BEB0-35A270B5678E}" presName="compositeNode" presStyleCnt="0">
        <dgm:presLayoutVars>
          <dgm:bulletEnabled val="1"/>
        </dgm:presLayoutVars>
      </dgm:prSet>
      <dgm:spPr/>
    </dgm:pt>
    <dgm:pt modelId="{E3FFD23F-F507-4CBC-83A2-ACB7FA925F0F}" type="pres">
      <dgm:prSet presAssocID="{761D1ABB-6029-45F1-BEB0-35A270B5678E}" presName="bgRect" presStyleLbl="node1" presStyleIdx="0" presStyleCnt="11"/>
      <dgm:spPr/>
      <dgm:t>
        <a:bodyPr/>
        <a:lstStyle/>
        <a:p>
          <a:endParaRPr lang="en-US"/>
        </a:p>
      </dgm:t>
    </dgm:pt>
    <dgm:pt modelId="{11E418D2-24AA-4EDF-BCE7-CEE07205E017}" type="pres">
      <dgm:prSet presAssocID="{761D1ABB-6029-45F1-BEB0-35A270B5678E}" presName="parentNode" presStyleLbl="node1" presStyleIdx="0" presStyleCnt="11">
        <dgm:presLayoutVars>
          <dgm:chMax val="0"/>
          <dgm:bulletEnabled val="1"/>
        </dgm:presLayoutVars>
      </dgm:prSet>
      <dgm:spPr/>
      <dgm:t>
        <a:bodyPr/>
        <a:lstStyle/>
        <a:p>
          <a:endParaRPr lang="en-US"/>
        </a:p>
      </dgm:t>
    </dgm:pt>
    <dgm:pt modelId="{48B1A61B-4C18-4EE1-B959-6B1387BD8047}" type="pres">
      <dgm:prSet presAssocID="{9D791FB3-4492-48E5-841D-8DBC114C4C2C}" presName="hSp" presStyleCnt="0"/>
      <dgm:spPr/>
    </dgm:pt>
    <dgm:pt modelId="{20FF5952-7B44-4781-8E29-BFC4ECA1A52B}" type="pres">
      <dgm:prSet presAssocID="{9D791FB3-4492-48E5-841D-8DBC114C4C2C}" presName="vProcSp" presStyleCnt="0"/>
      <dgm:spPr/>
    </dgm:pt>
    <dgm:pt modelId="{E898AFCF-EB84-4C92-8B86-5500118AE7E9}" type="pres">
      <dgm:prSet presAssocID="{9D791FB3-4492-48E5-841D-8DBC114C4C2C}" presName="vSp1" presStyleCnt="0"/>
      <dgm:spPr/>
    </dgm:pt>
    <dgm:pt modelId="{3625B52E-D5A1-4609-A974-5AC4507EBAA3}" type="pres">
      <dgm:prSet presAssocID="{9D791FB3-4492-48E5-841D-8DBC114C4C2C}" presName="simulatedConn" presStyleLbl="solidFgAcc1" presStyleIdx="0" presStyleCnt="10"/>
      <dgm:spPr/>
    </dgm:pt>
    <dgm:pt modelId="{01A4D8BB-A61D-4C0F-88AA-85F9460B78A5}" type="pres">
      <dgm:prSet presAssocID="{9D791FB3-4492-48E5-841D-8DBC114C4C2C}" presName="vSp2" presStyleCnt="0"/>
      <dgm:spPr/>
    </dgm:pt>
    <dgm:pt modelId="{9E005E0E-E4BF-4910-AB0F-BFFCF44BD01F}" type="pres">
      <dgm:prSet presAssocID="{9D791FB3-4492-48E5-841D-8DBC114C4C2C}" presName="sibTrans" presStyleCnt="0"/>
      <dgm:spPr/>
    </dgm:pt>
    <dgm:pt modelId="{6DB7D206-400D-4F32-ABB3-338C699F991B}" type="pres">
      <dgm:prSet presAssocID="{70E28BA2-59CA-4179-998F-6048779D0824}" presName="compositeNode" presStyleCnt="0">
        <dgm:presLayoutVars>
          <dgm:bulletEnabled val="1"/>
        </dgm:presLayoutVars>
      </dgm:prSet>
      <dgm:spPr/>
    </dgm:pt>
    <dgm:pt modelId="{C9E51AF2-4C19-4938-B889-F8B9EC06AF54}" type="pres">
      <dgm:prSet presAssocID="{70E28BA2-59CA-4179-998F-6048779D0824}" presName="bgRect" presStyleLbl="node1" presStyleIdx="1" presStyleCnt="11"/>
      <dgm:spPr/>
      <dgm:t>
        <a:bodyPr/>
        <a:lstStyle/>
        <a:p>
          <a:endParaRPr lang="en-US"/>
        </a:p>
      </dgm:t>
    </dgm:pt>
    <dgm:pt modelId="{324F3F63-E929-4ED6-B067-59859668F680}" type="pres">
      <dgm:prSet presAssocID="{70E28BA2-59CA-4179-998F-6048779D0824}" presName="parentNode" presStyleLbl="node1" presStyleIdx="1" presStyleCnt="11">
        <dgm:presLayoutVars>
          <dgm:chMax val="0"/>
          <dgm:bulletEnabled val="1"/>
        </dgm:presLayoutVars>
      </dgm:prSet>
      <dgm:spPr/>
      <dgm:t>
        <a:bodyPr/>
        <a:lstStyle/>
        <a:p>
          <a:endParaRPr lang="en-US"/>
        </a:p>
      </dgm:t>
    </dgm:pt>
    <dgm:pt modelId="{7242D138-A5D1-442B-82A7-8DD3839E7B68}" type="pres">
      <dgm:prSet presAssocID="{6DE176DD-5A90-4FE3-820F-5E01EB7FB1E2}" presName="hSp" presStyleCnt="0"/>
      <dgm:spPr/>
    </dgm:pt>
    <dgm:pt modelId="{1072AFD8-3E51-43B5-BAE7-9E6AAE9C1BAC}" type="pres">
      <dgm:prSet presAssocID="{6DE176DD-5A90-4FE3-820F-5E01EB7FB1E2}" presName="vProcSp" presStyleCnt="0"/>
      <dgm:spPr/>
    </dgm:pt>
    <dgm:pt modelId="{BA3B31AB-CD83-4CBB-B281-8F096BF47F91}" type="pres">
      <dgm:prSet presAssocID="{6DE176DD-5A90-4FE3-820F-5E01EB7FB1E2}" presName="vSp1" presStyleCnt="0"/>
      <dgm:spPr/>
    </dgm:pt>
    <dgm:pt modelId="{8BEACF20-67A6-49B0-A598-852762EE9DED}" type="pres">
      <dgm:prSet presAssocID="{6DE176DD-5A90-4FE3-820F-5E01EB7FB1E2}" presName="simulatedConn" presStyleLbl="solidFgAcc1" presStyleIdx="1" presStyleCnt="10"/>
      <dgm:spPr/>
    </dgm:pt>
    <dgm:pt modelId="{A8156DF3-2F58-4F7E-89C7-92E43339321A}" type="pres">
      <dgm:prSet presAssocID="{6DE176DD-5A90-4FE3-820F-5E01EB7FB1E2}" presName="vSp2" presStyleCnt="0"/>
      <dgm:spPr/>
    </dgm:pt>
    <dgm:pt modelId="{0833A711-721B-4F98-824A-0910CFE38374}" type="pres">
      <dgm:prSet presAssocID="{6DE176DD-5A90-4FE3-820F-5E01EB7FB1E2}" presName="sibTrans" presStyleCnt="0"/>
      <dgm:spPr/>
    </dgm:pt>
    <dgm:pt modelId="{1B1A30FB-862B-40F5-8A67-4550DE728D29}" type="pres">
      <dgm:prSet presAssocID="{E2120D7E-81C0-4647-BF7E-7B80A57BF7DC}" presName="compositeNode" presStyleCnt="0">
        <dgm:presLayoutVars>
          <dgm:bulletEnabled val="1"/>
        </dgm:presLayoutVars>
      </dgm:prSet>
      <dgm:spPr/>
    </dgm:pt>
    <dgm:pt modelId="{6BE707A7-DA8A-4E22-BFF3-83CA79A01394}" type="pres">
      <dgm:prSet presAssocID="{E2120D7E-81C0-4647-BF7E-7B80A57BF7DC}" presName="bgRect" presStyleLbl="node1" presStyleIdx="2" presStyleCnt="11"/>
      <dgm:spPr/>
      <dgm:t>
        <a:bodyPr/>
        <a:lstStyle/>
        <a:p>
          <a:endParaRPr lang="en-US"/>
        </a:p>
      </dgm:t>
    </dgm:pt>
    <dgm:pt modelId="{1D777B7C-AE32-42EB-86DA-CF65C6EB1A9E}" type="pres">
      <dgm:prSet presAssocID="{E2120D7E-81C0-4647-BF7E-7B80A57BF7DC}" presName="parentNode" presStyleLbl="node1" presStyleIdx="2" presStyleCnt="11">
        <dgm:presLayoutVars>
          <dgm:chMax val="0"/>
          <dgm:bulletEnabled val="1"/>
        </dgm:presLayoutVars>
      </dgm:prSet>
      <dgm:spPr/>
      <dgm:t>
        <a:bodyPr/>
        <a:lstStyle/>
        <a:p>
          <a:endParaRPr lang="en-US"/>
        </a:p>
      </dgm:t>
    </dgm:pt>
    <dgm:pt modelId="{132DA95B-FCF9-43EC-9E5B-59DD5D81B0A2}" type="pres">
      <dgm:prSet presAssocID="{CD505409-D14A-438A-B358-D2C1B12BC1AC}" presName="hSp" presStyleCnt="0"/>
      <dgm:spPr/>
    </dgm:pt>
    <dgm:pt modelId="{C0C2820D-F1B6-4249-9F29-1EF2CA5AB6DE}" type="pres">
      <dgm:prSet presAssocID="{CD505409-D14A-438A-B358-D2C1B12BC1AC}" presName="vProcSp" presStyleCnt="0"/>
      <dgm:spPr/>
    </dgm:pt>
    <dgm:pt modelId="{94ECBB30-1648-41B9-A923-544AFD0C845B}" type="pres">
      <dgm:prSet presAssocID="{CD505409-D14A-438A-B358-D2C1B12BC1AC}" presName="vSp1" presStyleCnt="0"/>
      <dgm:spPr/>
    </dgm:pt>
    <dgm:pt modelId="{B23490BB-9089-41E8-810B-970427CD97F2}" type="pres">
      <dgm:prSet presAssocID="{CD505409-D14A-438A-B358-D2C1B12BC1AC}" presName="simulatedConn" presStyleLbl="solidFgAcc1" presStyleIdx="2" presStyleCnt="10"/>
      <dgm:spPr/>
    </dgm:pt>
    <dgm:pt modelId="{3BC2725D-DED9-40F5-AE2A-4638501F3CB0}" type="pres">
      <dgm:prSet presAssocID="{CD505409-D14A-438A-B358-D2C1B12BC1AC}" presName="vSp2" presStyleCnt="0"/>
      <dgm:spPr/>
    </dgm:pt>
    <dgm:pt modelId="{E967ED9E-07FE-4B02-A61A-313EB93E4BAE}" type="pres">
      <dgm:prSet presAssocID="{CD505409-D14A-438A-B358-D2C1B12BC1AC}" presName="sibTrans" presStyleCnt="0"/>
      <dgm:spPr/>
    </dgm:pt>
    <dgm:pt modelId="{4290727B-7F33-47AD-A827-C1BA752596A2}" type="pres">
      <dgm:prSet presAssocID="{2A0B177A-248B-4FDF-BBB9-A96D3272FAC9}" presName="compositeNode" presStyleCnt="0">
        <dgm:presLayoutVars>
          <dgm:bulletEnabled val="1"/>
        </dgm:presLayoutVars>
      </dgm:prSet>
      <dgm:spPr/>
    </dgm:pt>
    <dgm:pt modelId="{77222FEB-236D-4AA8-B1EE-D6BDBE0224F8}" type="pres">
      <dgm:prSet presAssocID="{2A0B177A-248B-4FDF-BBB9-A96D3272FAC9}" presName="bgRect" presStyleLbl="node1" presStyleIdx="3" presStyleCnt="11"/>
      <dgm:spPr/>
      <dgm:t>
        <a:bodyPr/>
        <a:lstStyle/>
        <a:p>
          <a:endParaRPr lang="en-US"/>
        </a:p>
      </dgm:t>
    </dgm:pt>
    <dgm:pt modelId="{A0FC1E16-E4DA-44E8-AA55-92F721B954D4}" type="pres">
      <dgm:prSet presAssocID="{2A0B177A-248B-4FDF-BBB9-A96D3272FAC9}" presName="parentNode" presStyleLbl="node1" presStyleIdx="3" presStyleCnt="11">
        <dgm:presLayoutVars>
          <dgm:chMax val="0"/>
          <dgm:bulletEnabled val="1"/>
        </dgm:presLayoutVars>
      </dgm:prSet>
      <dgm:spPr/>
      <dgm:t>
        <a:bodyPr/>
        <a:lstStyle/>
        <a:p>
          <a:endParaRPr lang="en-US"/>
        </a:p>
      </dgm:t>
    </dgm:pt>
    <dgm:pt modelId="{0029D4F8-78BF-49C0-B1FC-DAC4132D6FF9}" type="pres">
      <dgm:prSet presAssocID="{DF9F5935-E6A9-4C94-B57F-59728090F090}" presName="hSp" presStyleCnt="0"/>
      <dgm:spPr/>
    </dgm:pt>
    <dgm:pt modelId="{7BA55BB1-4154-48D8-B6B8-897E9812F58E}" type="pres">
      <dgm:prSet presAssocID="{DF9F5935-E6A9-4C94-B57F-59728090F090}" presName="vProcSp" presStyleCnt="0"/>
      <dgm:spPr/>
    </dgm:pt>
    <dgm:pt modelId="{87254FF2-163E-4E16-B126-4BF973EC028C}" type="pres">
      <dgm:prSet presAssocID="{DF9F5935-E6A9-4C94-B57F-59728090F090}" presName="vSp1" presStyleCnt="0"/>
      <dgm:spPr/>
    </dgm:pt>
    <dgm:pt modelId="{D4824053-2BC4-4C01-80E3-8DD03FB383BF}" type="pres">
      <dgm:prSet presAssocID="{DF9F5935-E6A9-4C94-B57F-59728090F090}" presName="simulatedConn" presStyleLbl="solidFgAcc1" presStyleIdx="3" presStyleCnt="10"/>
      <dgm:spPr/>
    </dgm:pt>
    <dgm:pt modelId="{99916C2F-2814-41CB-8FC4-A96AC2C8F4B3}" type="pres">
      <dgm:prSet presAssocID="{DF9F5935-E6A9-4C94-B57F-59728090F090}" presName="vSp2" presStyleCnt="0"/>
      <dgm:spPr/>
    </dgm:pt>
    <dgm:pt modelId="{94625DBC-42FB-48FD-840D-3B5C0DCF1351}" type="pres">
      <dgm:prSet presAssocID="{DF9F5935-E6A9-4C94-B57F-59728090F090}" presName="sibTrans" presStyleCnt="0"/>
      <dgm:spPr/>
    </dgm:pt>
    <dgm:pt modelId="{C8289E8E-1937-4DA6-91D1-84EA93FD33BC}" type="pres">
      <dgm:prSet presAssocID="{5DF88967-6E55-40B6-A46E-00A31E5302B9}" presName="compositeNode" presStyleCnt="0">
        <dgm:presLayoutVars>
          <dgm:bulletEnabled val="1"/>
        </dgm:presLayoutVars>
      </dgm:prSet>
      <dgm:spPr/>
    </dgm:pt>
    <dgm:pt modelId="{CD00A16D-64EE-4E7D-B67A-93AAC7629BC5}" type="pres">
      <dgm:prSet presAssocID="{5DF88967-6E55-40B6-A46E-00A31E5302B9}" presName="bgRect" presStyleLbl="node1" presStyleIdx="4" presStyleCnt="11"/>
      <dgm:spPr/>
      <dgm:t>
        <a:bodyPr/>
        <a:lstStyle/>
        <a:p>
          <a:endParaRPr lang="en-US"/>
        </a:p>
      </dgm:t>
    </dgm:pt>
    <dgm:pt modelId="{CD0C1782-506F-4A2F-9F38-928B84265CA6}" type="pres">
      <dgm:prSet presAssocID="{5DF88967-6E55-40B6-A46E-00A31E5302B9}" presName="parentNode" presStyleLbl="node1" presStyleIdx="4" presStyleCnt="11">
        <dgm:presLayoutVars>
          <dgm:chMax val="0"/>
          <dgm:bulletEnabled val="1"/>
        </dgm:presLayoutVars>
      </dgm:prSet>
      <dgm:spPr/>
      <dgm:t>
        <a:bodyPr/>
        <a:lstStyle/>
        <a:p>
          <a:endParaRPr lang="en-US"/>
        </a:p>
      </dgm:t>
    </dgm:pt>
    <dgm:pt modelId="{3DFD2306-0A92-4C08-A005-EFFD88563CD4}" type="pres">
      <dgm:prSet presAssocID="{FADD86D3-8000-482C-9B03-410A5EED8757}" presName="hSp" presStyleCnt="0"/>
      <dgm:spPr/>
    </dgm:pt>
    <dgm:pt modelId="{30807BEE-F470-4A52-A7A5-8C546889A11D}" type="pres">
      <dgm:prSet presAssocID="{FADD86D3-8000-482C-9B03-410A5EED8757}" presName="vProcSp" presStyleCnt="0"/>
      <dgm:spPr/>
    </dgm:pt>
    <dgm:pt modelId="{2D2E94C0-1FE7-4BC6-BD06-C0FC56D9C5B2}" type="pres">
      <dgm:prSet presAssocID="{FADD86D3-8000-482C-9B03-410A5EED8757}" presName="vSp1" presStyleCnt="0"/>
      <dgm:spPr/>
    </dgm:pt>
    <dgm:pt modelId="{D2A09757-0181-408F-A718-32F87106D6F4}" type="pres">
      <dgm:prSet presAssocID="{FADD86D3-8000-482C-9B03-410A5EED8757}" presName="simulatedConn" presStyleLbl="solidFgAcc1" presStyleIdx="4" presStyleCnt="10"/>
      <dgm:spPr/>
    </dgm:pt>
    <dgm:pt modelId="{FF7097BA-C201-4C74-858C-DE6F218B7E4E}" type="pres">
      <dgm:prSet presAssocID="{FADD86D3-8000-482C-9B03-410A5EED8757}" presName="vSp2" presStyleCnt="0"/>
      <dgm:spPr/>
    </dgm:pt>
    <dgm:pt modelId="{ECE11493-7690-4A28-8120-048115EB29F8}" type="pres">
      <dgm:prSet presAssocID="{FADD86D3-8000-482C-9B03-410A5EED8757}" presName="sibTrans" presStyleCnt="0"/>
      <dgm:spPr/>
    </dgm:pt>
    <dgm:pt modelId="{90A2A2F1-C1FE-4115-A36D-63A622ED1D2C}" type="pres">
      <dgm:prSet presAssocID="{7EF68820-F47A-450B-97B3-BE5B66B49BCC}" presName="compositeNode" presStyleCnt="0">
        <dgm:presLayoutVars>
          <dgm:bulletEnabled val="1"/>
        </dgm:presLayoutVars>
      </dgm:prSet>
      <dgm:spPr/>
    </dgm:pt>
    <dgm:pt modelId="{A4DF48BA-2D71-49A7-A4D9-F1223BC713D1}" type="pres">
      <dgm:prSet presAssocID="{7EF68820-F47A-450B-97B3-BE5B66B49BCC}" presName="bgRect" presStyleLbl="node1" presStyleIdx="5" presStyleCnt="11"/>
      <dgm:spPr/>
      <dgm:t>
        <a:bodyPr/>
        <a:lstStyle/>
        <a:p>
          <a:endParaRPr lang="en-US"/>
        </a:p>
      </dgm:t>
    </dgm:pt>
    <dgm:pt modelId="{6762A5DC-1213-4865-882E-18ABFE83BD72}" type="pres">
      <dgm:prSet presAssocID="{7EF68820-F47A-450B-97B3-BE5B66B49BCC}" presName="parentNode" presStyleLbl="node1" presStyleIdx="5" presStyleCnt="11">
        <dgm:presLayoutVars>
          <dgm:chMax val="0"/>
          <dgm:bulletEnabled val="1"/>
        </dgm:presLayoutVars>
      </dgm:prSet>
      <dgm:spPr/>
      <dgm:t>
        <a:bodyPr/>
        <a:lstStyle/>
        <a:p>
          <a:endParaRPr lang="en-US"/>
        </a:p>
      </dgm:t>
    </dgm:pt>
    <dgm:pt modelId="{6F12AABA-FE65-4744-8E29-C4ADA73E9EF6}" type="pres">
      <dgm:prSet presAssocID="{5CDF2B2B-BDE4-4295-92C2-FFA771ECF825}" presName="hSp" presStyleCnt="0"/>
      <dgm:spPr/>
    </dgm:pt>
    <dgm:pt modelId="{33F3F2F7-ABEA-47B1-9403-B83CCF9F2AF1}" type="pres">
      <dgm:prSet presAssocID="{5CDF2B2B-BDE4-4295-92C2-FFA771ECF825}" presName="vProcSp" presStyleCnt="0"/>
      <dgm:spPr/>
    </dgm:pt>
    <dgm:pt modelId="{5A24ECFC-4F4F-4437-A4C7-9AE4FE0DD542}" type="pres">
      <dgm:prSet presAssocID="{5CDF2B2B-BDE4-4295-92C2-FFA771ECF825}" presName="vSp1" presStyleCnt="0"/>
      <dgm:spPr/>
    </dgm:pt>
    <dgm:pt modelId="{A5ACF422-B47C-403D-AC2C-92EAF6BAB8D0}" type="pres">
      <dgm:prSet presAssocID="{5CDF2B2B-BDE4-4295-92C2-FFA771ECF825}" presName="simulatedConn" presStyleLbl="solidFgAcc1" presStyleIdx="5" presStyleCnt="10"/>
      <dgm:spPr/>
    </dgm:pt>
    <dgm:pt modelId="{A984C3FB-DC7D-4CF6-8EE4-277B8FF0830C}" type="pres">
      <dgm:prSet presAssocID="{5CDF2B2B-BDE4-4295-92C2-FFA771ECF825}" presName="vSp2" presStyleCnt="0"/>
      <dgm:spPr/>
    </dgm:pt>
    <dgm:pt modelId="{600A4F08-203E-455B-9EB9-03D7CE96D830}" type="pres">
      <dgm:prSet presAssocID="{5CDF2B2B-BDE4-4295-92C2-FFA771ECF825}" presName="sibTrans" presStyleCnt="0"/>
      <dgm:spPr/>
    </dgm:pt>
    <dgm:pt modelId="{849DC8D3-3C9D-4C5B-B35B-53A84DBFCD93}" type="pres">
      <dgm:prSet presAssocID="{28325859-F312-4FAA-91AF-D990A798EC8B}" presName="compositeNode" presStyleCnt="0">
        <dgm:presLayoutVars>
          <dgm:bulletEnabled val="1"/>
        </dgm:presLayoutVars>
      </dgm:prSet>
      <dgm:spPr/>
    </dgm:pt>
    <dgm:pt modelId="{0F512D98-904E-4917-8BCC-2ABD5A9578FD}" type="pres">
      <dgm:prSet presAssocID="{28325859-F312-4FAA-91AF-D990A798EC8B}" presName="bgRect" presStyleLbl="node1" presStyleIdx="6" presStyleCnt="11"/>
      <dgm:spPr/>
      <dgm:t>
        <a:bodyPr/>
        <a:lstStyle/>
        <a:p>
          <a:endParaRPr lang="en-US"/>
        </a:p>
      </dgm:t>
    </dgm:pt>
    <dgm:pt modelId="{D0613D00-4F09-4349-93FA-4316B98A3266}" type="pres">
      <dgm:prSet presAssocID="{28325859-F312-4FAA-91AF-D990A798EC8B}" presName="parentNode" presStyleLbl="node1" presStyleIdx="6" presStyleCnt="11">
        <dgm:presLayoutVars>
          <dgm:chMax val="0"/>
          <dgm:bulletEnabled val="1"/>
        </dgm:presLayoutVars>
      </dgm:prSet>
      <dgm:spPr/>
      <dgm:t>
        <a:bodyPr/>
        <a:lstStyle/>
        <a:p>
          <a:endParaRPr lang="en-US"/>
        </a:p>
      </dgm:t>
    </dgm:pt>
    <dgm:pt modelId="{BEE62C93-A391-4141-AC9A-5AE88A49ADA1}" type="pres">
      <dgm:prSet presAssocID="{422E56C6-EF7D-4B0A-A6A5-DB3BA88ED2F6}" presName="hSp" presStyleCnt="0"/>
      <dgm:spPr/>
    </dgm:pt>
    <dgm:pt modelId="{B14EDB0B-8656-4CF4-86C7-EC25998A10C8}" type="pres">
      <dgm:prSet presAssocID="{422E56C6-EF7D-4B0A-A6A5-DB3BA88ED2F6}" presName="vProcSp" presStyleCnt="0"/>
      <dgm:spPr/>
    </dgm:pt>
    <dgm:pt modelId="{FA09CF74-EB22-4D69-9A65-86BA8BAA8F77}" type="pres">
      <dgm:prSet presAssocID="{422E56C6-EF7D-4B0A-A6A5-DB3BA88ED2F6}" presName="vSp1" presStyleCnt="0"/>
      <dgm:spPr/>
    </dgm:pt>
    <dgm:pt modelId="{BBC4831F-DA53-4EC8-B743-D9D3B2B2CF3D}" type="pres">
      <dgm:prSet presAssocID="{422E56C6-EF7D-4B0A-A6A5-DB3BA88ED2F6}" presName="simulatedConn" presStyleLbl="solidFgAcc1" presStyleIdx="6" presStyleCnt="10"/>
      <dgm:spPr/>
    </dgm:pt>
    <dgm:pt modelId="{043CC739-0202-425B-8D5D-6588E024A412}" type="pres">
      <dgm:prSet presAssocID="{422E56C6-EF7D-4B0A-A6A5-DB3BA88ED2F6}" presName="vSp2" presStyleCnt="0"/>
      <dgm:spPr/>
    </dgm:pt>
    <dgm:pt modelId="{E7722255-063B-4BFA-9442-FA07CF90BE43}" type="pres">
      <dgm:prSet presAssocID="{422E56C6-EF7D-4B0A-A6A5-DB3BA88ED2F6}" presName="sibTrans" presStyleCnt="0"/>
      <dgm:spPr/>
    </dgm:pt>
    <dgm:pt modelId="{90AFB22A-12D1-4C93-B320-70A7715BF3E5}" type="pres">
      <dgm:prSet presAssocID="{F26891D1-D669-4671-9FF8-3016F057D50B}" presName="compositeNode" presStyleCnt="0">
        <dgm:presLayoutVars>
          <dgm:bulletEnabled val="1"/>
        </dgm:presLayoutVars>
      </dgm:prSet>
      <dgm:spPr/>
    </dgm:pt>
    <dgm:pt modelId="{F53A57C5-6481-4987-9E14-9C343F5BC7B4}" type="pres">
      <dgm:prSet presAssocID="{F26891D1-D669-4671-9FF8-3016F057D50B}" presName="bgRect" presStyleLbl="node1" presStyleIdx="7" presStyleCnt="11"/>
      <dgm:spPr/>
      <dgm:t>
        <a:bodyPr/>
        <a:lstStyle/>
        <a:p>
          <a:endParaRPr lang="en-US"/>
        </a:p>
      </dgm:t>
    </dgm:pt>
    <dgm:pt modelId="{0DA3EB07-6755-4860-8E2E-0890E2A94177}" type="pres">
      <dgm:prSet presAssocID="{F26891D1-D669-4671-9FF8-3016F057D50B}" presName="parentNode" presStyleLbl="node1" presStyleIdx="7" presStyleCnt="11">
        <dgm:presLayoutVars>
          <dgm:chMax val="0"/>
          <dgm:bulletEnabled val="1"/>
        </dgm:presLayoutVars>
      </dgm:prSet>
      <dgm:spPr/>
      <dgm:t>
        <a:bodyPr/>
        <a:lstStyle/>
        <a:p>
          <a:endParaRPr lang="en-US"/>
        </a:p>
      </dgm:t>
    </dgm:pt>
    <dgm:pt modelId="{F9ACEC88-91E1-4E90-9528-DECEC7A45D68}" type="pres">
      <dgm:prSet presAssocID="{D64FC6F6-05B7-4DCB-A1C0-3FEE7DA3B860}" presName="hSp" presStyleCnt="0"/>
      <dgm:spPr/>
    </dgm:pt>
    <dgm:pt modelId="{36896A0B-75A7-4930-A053-7DBB7BFBF1A8}" type="pres">
      <dgm:prSet presAssocID="{D64FC6F6-05B7-4DCB-A1C0-3FEE7DA3B860}" presName="vProcSp" presStyleCnt="0"/>
      <dgm:spPr/>
    </dgm:pt>
    <dgm:pt modelId="{B6BCA50E-0F93-44C2-AB7E-CB01CE42F4AE}" type="pres">
      <dgm:prSet presAssocID="{D64FC6F6-05B7-4DCB-A1C0-3FEE7DA3B860}" presName="vSp1" presStyleCnt="0"/>
      <dgm:spPr/>
    </dgm:pt>
    <dgm:pt modelId="{0B901F56-51FD-4226-B361-6862ABF75509}" type="pres">
      <dgm:prSet presAssocID="{D64FC6F6-05B7-4DCB-A1C0-3FEE7DA3B860}" presName="simulatedConn" presStyleLbl="solidFgAcc1" presStyleIdx="7" presStyleCnt="10"/>
      <dgm:spPr/>
    </dgm:pt>
    <dgm:pt modelId="{526210A5-0C8B-4B9C-B0DA-3B27A41B92D5}" type="pres">
      <dgm:prSet presAssocID="{D64FC6F6-05B7-4DCB-A1C0-3FEE7DA3B860}" presName="vSp2" presStyleCnt="0"/>
      <dgm:spPr/>
    </dgm:pt>
    <dgm:pt modelId="{56B6BED8-7802-43B8-9C24-00EA47007AC1}" type="pres">
      <dgm:prSet presAssocID="{D64FC6F6-05B7-4DCB-A1C0-3FEE7DA3B860}" presName="sibTrans" presStyleCnt="0"/>
      <dgm:spPr/>
    </dgm:pt>
    <dgm:pt modelId="{285C78CF-FEC0-4F1B-BCBA-980A3529CBA7}" type="pres">
      <dgm:prSet presAssocID="{EDB3619A-89BD-4A1E-B1E8-F8B24AC89D66}" presName="compositeNode" presStyleCnt="0">
        <dgm:presLayoutVars>
          <dgm:bulletEnabled val="1"/>
        </dgm:presLayoutVars>
      </dgm:prSet>
      <dgm:spPr/>
    </dgm:pt>
    <dgm:pt modelId="{43656A62-C577-417C-AA27-0FBAC258E6DC}" type="pres">
      <dgm:prSet presAssocID="{EDB3619A-89BD-4A1E-B1E8-F8B24AC89D66}" presName="bgRect" presStyleLbl="node1" presStyleIdx="8" presStyleCnt="11"/>
      <dgm:spPr/>
      <dgm:t>
        <a:bodyPr/>
        <a:lstStyle/>
        <a:p>
          <a:endParaRPr lang="en-US"/>
        </a:p>
      </dgm:t>
    </dgm:pt>
    <dgm:pt modelId="{7CBD242A-9C2B-487E-89F0-54528CDF5476}" type="pres">
      <dgm:prSet presAssocID="{EDB3619A-89BD-4A1E-B1E8-F8B24AC89D66}" presName="parentNode" presStyleLbl="node1" presStyleIdx="8" presStyleCnt="11">
        <dgm:presLayoutVars>
          <dgm:chMax val="0"/>
          <dgm:bulletEnabled val="1"/>
        </dgm:presLayoutVars>
      </dgm:prSet>
      <dgm:spPr/>
      <dgm:t>
        <a:bodyPr/>
        <a:lstStyle/>
        <a:p>
          <a:endParaRPr lang="en-US"/>
        </a:p>
      </dgm:t>
    </dgm:pt>
    <dgm:pt modelId="{FB036950-8C28-439F-8977-A66FC6B7580B}" type="pres">
      <dgm:prSet presAssocID="{6F618B8E-35F9-4FD7-B939-7AA8C2B885CE}" presName="hSp" presStyleCnt="0"/>
      <dgm:spPr/>
    </dgm:pt>
    <dgm:pt modelId="{7F2985B0-8B40-4D99-BACE-7A86EC276697}" type="pres">
      <dgm:prSet presAssocID="{6F618B8E-35F9-4FD7-B939-7AA8C2B885CE}" presName="vProcSp" presStyleCnt="0"/>
      <dgm:spPr/>
    </dgm:pt>
    <dgm:pt modelId="{E25CD950-19DD-42FF-AA01-17F301AF11FB}" type="pres">
      <dgm:prSet presAssocID="{6F618B8E-35F9-4FD7-B939-7AA8C2B885CE}" presName="vSp1" presStyleCnt="0"/>
      <dgm:spPr/>
    </dgm:pt>
    <dgm:pt modelId="{5C1E8906-9AC5-4509-94E5-09DC44E6A0F3}" type="pres">
      <dgm:prSet presAssocID="{6F618B8E-35F9-4FD7-B939-7AA8C2B885CE}" presName="simulatedConn" presStyleLbl="solidFgAcc1" presStyleIdx="8" presStyleCnt="10"/>
      <dgm:spPr/>
    </dgm:pt>
    <dgm:pt modelId="{5A60E32A-6D3B-48A0-BD93-20339D2EE683}" type="pres">
      <dgm:prSet presAssocID="{6F618B8E-35F9-4FD7-B939-7AA8C2B885CE}" presName="vSp2" presStyleCnt="0"/>
      <dgm:spPr/>
    </dgm:pt>
    <dgm:pt modelId="{A41AA107-83A6-4EAF-8204-FA1D73406D48}" type="pres">
      <dgm:prSet presAssocID="{6F618B8E-35F9-4FD7-B939-7AA8C2B885CE}" presName="sibTrans" presStyleCnt="0"/>
      <dgm:spPr/>
    </dgm:pt>
    <dgm:pt modelId="{9412A731-5406-4BEF-BF8A-371FBE1AAAAE}" type="pres">
      <dgm:prSet presAssocID="{20A2D622-2DDC-43B8-9657-3CAC7CBACF41}" presName="compositeNode" presStyleCnt="0">
        <dgm:presLayoutVars>
          <dgm:bulletEnabled val="1"/>
        </dgm:presLayoutVars>
      </dgm:prSet>
      <dgm:spPr/>
    </dgm:pt>
    <dgm:pt modelId="{24D03C4C-394D-460A-8C2A-B6F1A2802D4F}" type="pres">
      <dgm:prSet presAssocID="{20A2D622-2DDC-43B8-9657-3CAC7CBACF41}" presName="bgRect" presStyleLbl="node1" presStyleIdx="9" presStyleCnt="11"/>
      <dgm:spPr/>
      <dgm:t>
        <a:bodyPr/>
        <a:lstStyle/>
        <a:p>
          <a:endParaRPr lang="en-US"/>
        </a:p>
      </dgm:t>
    </dgm:pt>
    <dgm:pt modelId="{CBFCA826-169F-46D7-84A9-23BF23CF5057}" type="pres">
      <dgm:prSet presAssocID="{20A2D622-2DDC-43B8-9657-3CAC7CBACF41}" presName="parentNode" presStyleLbl="node1" presStyleIdx="9" presStyleCnt="11">
        <dgm:presLayoutVars>
          <dgm:chMax val="0"/>
          <dgm:bulletEnabled val="1"/>
        </dgm:presLayoutVars>
      </dgm:prSet>
      <dgm:spPr/>
      <dgm:t>
        <a:bodyPr/>
        <a:lstStyle/>
        <a:p>
          <a:endParaRPr lang="en-US"/>
        </a:p>
      </dgm:t>
    </dgm:pt>
    <dgm:pt modelId="{AB71FBBB-2F21-43EF-8D46-E223E10E48F8}" type="pres">
      <dgm:prSet presAssocID="{C2E20352-6C41-47DE-AAB2-EBC8994E1C54}" presName="hSp" presStyleCnt="0"/>
      <dgm:spPr/>
    </dgm:pt>
    <dgm:pt modelId="{929D4A9F-0BC3-4277-8F79-81F7B455F95E}" type="pres">
      <dgm:prSet presAssocID="{C2E20352-6C41-47DE-AAB2-EBC8994E1C54}" presName="vProcSp" presStyleCnt="0"/>
      <dgm:spPr/>
    </dgm:pt>
    <dgm:pt modelId="{938F9DCA-23CE-4E6C-9B43-B07770E9FA9B}" type="pres">
      <dgm:prSet presAssocID="{C2E20352-6C41-47DE-AAB2-EBC8994E1C54}" presName="vSp1" presStyleCnt="0"/>
      <dgm:spPr/>
    </dgm:pt>
    <dgm:pt modelId="{522740F4-0CA1-40AB-A248-51463688E9E6}" type="pres">
      <dgm:prSet presAssocID="{C2E20352-6C41-47DE-AAB2-EBC8994E1C54}" presName="simulatedConn" presStyleLbl="solidFgAcc1" presStyleIdx="9" presStyleCnt="10"/>
      <dgm:spPr/>
    </dgm:pt>
    <dgm:pt modelId="{2C2F2B81-6988-4746-B4BC-A6B4B1A1D24A}" type="pres">
      <dgm:prSet presAssocID="{C2E20352-6C41-47DE-AAB2-EBC8994E1C54}" presName="vSp2" presStyleCnt="0"/>
      <dgm:spPr/>
    </dgm:pt>
    <dgm:pt modelId="{889ED322-346B-44B6-A581-BC816F5B97F3}" type="pres">
      <dgm:prSet presAssocID="{C2E20352-6C41-47DE-AAB2-EBC8994E1C54}" presName="sibTrans" presStyleCnt="0"/>
      <dgm:spPr/>
    </dgm:pt>
    <dgm:pt modelId="{EE3B3F5B-9990-445F-BC96-C7A253DA64E7}" type="pres">
      <dgm:prSet presAssocID="{57B30448-659C-4965-8E15-C585752D6428}" presName="compositeNode" presStyleCnt="0">
        <dgm:presLayoutVars>
          <dgm:bulletEnabled val="1"/>
        </dgm:presLayoutVars>
      </dgm:prSet>
      <dgm:spPr/>
    </dgm:pt>
    <dgm:pt modelId="{10D15649-2B63-493D-8975-23D8DC9BCF4E}" type="pres">
      <dgm:prSet presAssocID="{57B30448-659C-4965-8E15-C585752D6428}" presName="bgRect" presStyleLbl="node1" presStyleIdx="10" presStyleCnt="11"/>
      <dgm:spPr/>
      <dgm:t>
        <a:bodyPr/>
        <a:lstStyle/>
        <a:p>
          <a:endParaRPr lang="en-US"/>
        </a:p>
      </dgm:t>
    </dgm:pt>
    <dgm:pt modelId="{A8EC1628-4E28-461C-B2A8-59A5D1570984}" type="pres">
      <dgm:prSet presAssocID="{57B30448-659C-4965-8E15-C585752D6428}" presName="parentNode" presStyleLbl="node1" presStyleIdx="10" presStyleCnt="11">
        <dgm:presLayoutVars>
          <dgm:chMax val="0"/>
          <dgm:bulletEnabled val="1"/>
        </dgm:presLayoutVars>
      </dgm:prSet>
      <dgm:spPr/>
      <dgm:t>
        <a:bodyPr/>
        <a:lstStyle/>
        <a:p>
          <a:endParaRPr lang="en-US"/>
        </a:p>
      </dgm:t>
    </dgm:pt>
  </dgm:ptLst>
  <dgm:cxnLst>
    <dgm:cxn modelId="{E3C19808-3A6B-43FA-9606-AE489BCD31E1}" type="presOf" srcId="{28325859-F312-4FAA-91AF-D990A798EC8B}" destId="{0F512D98-904E-4917-8BCC-2ABD5A9578FD}" srcOrd="0" destOrd="0" presId="urn:microsoft.com/office/officeart/2005/8/layout/hProcess7"/>
    <dgm:cxn modelId="{32A0902D-E69F-43C9-AA85-0F8A8D054663}" type="presOf" srcId="{28325859-F312-4FAA-91AF-D990A798EC8B}" destId="{D0613D00-4F09-4349-93FA-4316B98A3266}" srcOrd="1" destOrd="0" presId="urn:microsoft.com/office/officeart/2005/8/layout/hProcess7"/>
    <dgm:cxn modelId="{6B48D813-BFD4-4FEC-B689-0DCD59106E1E}" srcId="{F756571B-55EB-44AA-95EA-C2BF9AC315B5}" destId="{7EF68820-F47A-450B-97B3-BE5B66B49BCC}" srcOrd="5" destOrd="0" parTransId="{8EFBB970-4595-4E1A-ADC8-FD15B14F1EDF}" sibTransId="{5CDF2B2B-BDE4-4295-92C2-FFA771ECF825}"/>
    <dgm:cxn modelId="{C7C7BAD0-5374-4CC0-AB21-07F311E341A2}" type="presOf" srcId="{EDB3619A-89BD-4A1E-B1E8-F8B24AC89D66}" destId="{43656A62-C577-417C-AA27-0FBAC258E6DC}" srcOrd="0" destOrd="0" presId="urn:microsoft.com/office/officeart/2005/8/layout/hProcess7"/>
    <dgm:cxn modelId="{0190EAA9-CC2E-4FF0-81FD-E599FA9BCC01}" srcId="{F756571B-55EB-44AA-95EA-C2BF9AC315B5}" destId="{70E28BA2-59CA-4179-998F-6048779D0824}" srcOrd="1" destOrd="0" parTransId="{0F58D2A4-7788-422D-9CCC-34C370EAC58B}" sibTransId="{6DE176DD-5A90-4FE3-820F-5E01EB7FB1E2}"/>
    <dgm:cxn modelId="{C9F8AFFB-16FC-4131-83AE-01672C8F8DB0}" type="presOf" srcId="{7EF68820-F47A-450B-97B3-BE5B66B49BCC}" destId="{6762A5DC-1213-4865-882E-18ABFE83BD72}" srcOrd="1" destOrd="0" presId="urn:microsoft.com/office/officeart/2005/8/layout/hProcess7"/>
    <dgm:cxn modelId="{4F40A995-E412-4917-94EE-58E6914894A9}" srcId="{F756571B-55EB-44AA-95EA-C2BF9AC315B5}" destId="{2A0B177A-248B-4FDF-BBB9-A96D3272FAC9}" srcOrd="3" destOrd="0" parTransId="{291D39B0-036C-414C-B037-2D9CE0FE5D02}" sibTransId="{DF9F5935-E6A9-4C94-B57F-59728090F090}"/>
    <dgm:cxn modelId="{34E53F09-77D5-44C7-8357-F189A7212611}" type="presOf" srcId="{20A2D622-2DDC-43B8-9657-3CAC7CBACF41}" destId="{24D03C4C-394D-460A-8C2A-B6F1A2802D4F}" srcOrd="0" destOrd="0" presId="urn:microsoft.com/office/officeart/2005/8/layout/hProcess7"/>
    <dgm:cxn modelId="{1C0925DA-5DA5-4FFC-8033-B90A150A7706}" type="presOf" srcId="{E2120D7E-81C0-4647-BF7E-7B80A57BF7DC}" destId="{1D777B7C-AE32-42EB-86DA-CF65C6EB1A9E}" srcOrd="1" destOrd="0" presId="urn:microsoft.com/office/officeart/2005/8/layout/hProcess7"/>
    <dgm:cxn modelId="{879709BA-A6C1-462B-8F81-5104F21325C3}" type="presOf" srcId="{E2120D7E-81C0-4647-BF7E-7B80A57BF7DC}" destId="{6BE707A7-DA8A-4E22-BFF3-83CA79A01394}" srcOrd="0" destOrd="0" presId="urn:microsoft.com/office/officeart/2005/8/layout/hProcess7"/>
    <dgm:cxn modelId="{53460413-72F7-4962-9CA2-7D2F6C62CE88}" type="presOf" srcId="{57B30448-659C-4965-8E15-C585752D6428}" destId="{10D15649-2B63-493D-8975-23D8DC9BCF4E}" srcOrd="0" destOrd="0" presId="urn:microsoft.com/office/officeart/2005/8/layout/hProcess7"/>
    <dgm:cxn modelId="{98752D06-FA02-476C-A992-99ACC59833FD}" type="presOf" srcId="{2A0B177A-248B-4FDF-BBB9-A96D3272FAC9}" destId="{A0FC1E16-E4DA-44E8-AA55-92F721B954D4}" srcOrd="1" destOrd="0" presId="urn:microsoft.com/office/officeart/2005/8/layout/hProcess7"/>
    <dgm:cxn modelId="{FD8CF067-14C5-4336-801B-F278E4D1B9C3}" type="presOf" srcId="{20A2D622-2DDC-43B8-9657-3CAC7CBACF41}" destId="{CBFCA826-169F-46D7-84A9-23BF23CF5057}" srcOrd="1" destOrd="0" presId="urn:microsoft.com/office/officeart/2005/8/layout/hProcess7"/>
    <dgm:cxn modelId="{FBB05E50-DB67-4161-93E7-DE4DA1032616}" srcId="{F756571B-55EB-44AA-95EA-C2BF9AC315B5}" destId="{5DF88967-6E55-40B6-A46E-00A31E5302B9}" srcOrd="4" destOrd="0" parTransId="{C180CDFE-8276-4DAD-8E12-2258E2940065}" sibTransId="{FADD86D3-8000-482C-9B03-410A5EED8757}"/>
    <dgm:cxn modelId="{A6DDF069-9248-4260-92AA-DB87C7B36373}" srcId="{F756571B-55EB-44AA-95EA-C2BF9AC315B5}" destId="{F26891D1-D669-4671-9FF8-3016F057D50B}" srcOrd="7" destOrd="0" parTransId="{A78DB207-74F8-43DF-A110-8A699DF608F7}" sibTransId="{D64FC6F6-05B7-4DCB-A1C0-3FEE7DA3B860}"/>
    <dgm:cxn modelId="{8E1FD118-6597-4F21-AF6E-3D2066DE0A85}" srcId="{F756571B-55EB-44AA-95EA-C2BF9AC315B5}" destId="{E2120D7E-81C0-4647-BF7E-7B80A57BF7DC}" srcOrd="2" destOrd="0" parTransId="{A53C71DD-61A1-48C5-9009-95F22AA2E41F}" sibTransId="{CD505409-D14A-438A-B358-D2C1B12BC1AC}"/>
    <dgm:cxn modelId="{B556C4BC-38E5-4C04-B30E-9DD1BC96EF1A}" type="presOf" srcId="{F756571B-55EB-44AA-95EA-C2BF9AC315B5}" destId="{B1CC6367-BF56-4749-8313-354E52949159}" srcOrd="0" destOrd="0" presId="urn:microsoft.com/office/officeart/2005/8/layout/hProcess7"/>
    <dgm:cxn modelId="{D8EA7554-E45B-4F6D-82BB-F1013898BDDB}" type="presOf" srcId="{57B30448-659C-4965-8E15-C585752D6428}" destId="{A8EC1628-4E28-461C-B2A8-59A5D1570984}" srcOrd="1" destOrd="0" presId="urn:microsoft.com/office/officeart/2005/8/layout/hProcess7"/>
    <dgm:cxn modelId="{4E667E93-711F-4C85-AE76-2257050F2C81}" srcId="{F756571B-55EB-44AA-95EA-C2BF9AC315B5}" destId="{20A2D622-2DDC-43B8-9657-3CAC7CBACF41}" srcOrd="9" destOrd="0" parTransId="{9DF009AC-82A6-4210-963D-9E864E5D1324}" sibTransId="{C2E20352-6C41-47DE-AAB2-EBC8994E1C54}"/>
    <dgm:cxn modelId="{8486A1A9-AA8B-4303-890A-53E1CC227F6C}" type="presOf" srcId="{761D1ABB-6029-45F1-BEB0-35A270B5678E}" destId="{E3FFD23F-F507-4CBC-83A2-ACB7FA925F0F}" srcOrd="0" destOrd="0" presId="urn:microsoft.com/office/officeart/2005/8/layout/hProcess7"/>
    <dgm:cxn modelId="{FD3BEBDC-EFA8-43AD-9CAE-2EAC6B094585}" srcId="{F756571B-55EB-44AA-95EA-C2BF9AC315B5}" destId="{57B30448-659C-4965-8E15-C585752D6428}" srcOrd="10" destOrd="0" parTransId="{15C38715-6811-4CC7-8229-36C6285F06E0}" sibTransId="{FBFED92B-F647-4234-9FA2-809B90F62C8E}"/>
    <dgm:cxn modelId="{3827F4DD-4A20-4EFA-85C1-E384109529BC}" srcId="{F756571B-55EB-44AA-95EA-C2BF9AC315B5}" destId="{EDB3619A-89BD-4A1E-B1E8-F8B24AC89D66}" srcOrd="8" destOrd="0" parTransId="{AE37B490-862E-4264-81F2-A1E060111CF4}" sibTransId="{6F618B8E-35F9-4FD7-B939-7AA8C2B885CE}"/>
    <dgm:cxn modelId="{13EFA10B-ADF5-4191-BEA4-CDF25680DF80}" type="presOf" srcId="{70E28BA2-59CA-4179-998F-6048779D0824}" destId="{C9E51AF2-4C19-4938-B889-F8B9EC06AF54}" srcOrd="0" destOrd="0" presId="urn:microsoft.com/office/officeart/2005/8/layout/hProcess7"/>
    <dgm:cxn modelId="{8FF8F2B4-4851-483C-9C88-80239E92D1CD}" type="presOf" srcId="{F26891D1-D669-4671-9FF8-3016F057D50B}" destId="{F53A57C5-6481-4987-9E14-9C343F5BC7B4}" srcOrd="0" destOrd="0" presId="urn:microsoft.com/office/officeart/2005/8/layout/hProcess7"/>
    <dgm:cxn modelId="{A1978B0A-A434-437F-9FA5-C3C9EF7F6EC9}" type="presOf" srcId="{5DF88967-6E55-40B6-A46E-00A31E5302B9}" destId="{CD00A16D-64EE-4E7D-B67A-93AAC7629BC5}" srcOrd="0" destOrd="0" presId="urn:microsoft.com/office/officeart/2005/8/layout/hProcess7"/>
    <dgm:cxn modelId="{D594C129-24CB-4087-85BC-E731E5BD4D1C}" type="presOf" srcId="{EDB3619A-89BD-4A1E-B1E8-F8B24AC89D66}" destId="{7CBD242A-9C2B-487E-89F0-54528CDF5476}" srcOrd="1" destOrd="0" presId="urn:microsoft.com/office/officeart/2005/8/layout/hProcess7"/>
    <dgm:cxn modelId="{6467AA07-3684-46CB-9107-0AFA54AC5D02}" type="presOf" srcId="{2A0B177A-248B-4FDF-BBB9-A96D3272FAC9}" destId="{77222FEB-236D-4AA8-B1EE-D6BDBE0224F8}" srcOrd="0" destOrd="0" presId="urn:microsoft.com/office/officeart/2005/8/layout/hProcess7"/>
    <dgm:cxn modelId="{9C314CC5-0817-49C4-9BD2-0AD6F784D478}" type="presOf" srcId="{5DF88967-6E55-40B6-A46E-00A31E5302B9}" destId="{CD0C1782-506F-4A2F-9F38-928B84265CA6}" srcOrd="1" destOrd="0" presId="urn:microsoft.com/office/officeart/2005/8/layout/hProcess7"/>
    <dgm:cxn modelId="{92F40FA1-9DDA-4246-BC7C-50617D4FF3FC}" srcId="{F756571B-55EB-44AA-95EA-C2BF9AC315B5}" destId="{761D1ABB-6029-45F1-BEB0-35A270B5678E}" srcOrd="0" destOrd="0" parTransId="{6C907683-E15E-4A60-B5EF-CFB1B13188EE}" sibTransId="{9D791FB3-4492-48E5-841D-8DBC114C4C2C}"/>
    <dgm:cxn modelId="{BB887B3A-2AC6-443B-9DF0-21CEE2B1507E}" type="presOf" srcId="{7EF68820-F47A-450B-97B3-BE5B66B49BCC}" destId="{A4DF48BA-2D71-49A7-A4D9-F1223BC713D1}" srcOrd="0" destOrd="0" presId="urn:microsoft.com/office/officeart/2005/8/layout/hProcess7"/>
    <dgm:cxn modelId="{D6FE8085-4881-489D-A38D-D8DD63A6F69A}" type="presOf" srcId="{70E28BA2-59CA-4179-998F-6048779D0824}" destId="{324F3F63-E929-4ED6-B067-59859668F680}" srcOrd="1" destOrd="0" presId="urn:microsoft.com/office/officeart/2005/8/layout/hProcess7"/>
    <dgm:cxn modelId="{CDC91F55-2E44-4E4E-8A61-33D613514CD0}" type="presOf" srcId="{761D1ABB-6029-45F1-BEB0-35A270B5678E}" destId="{11E418D2-24AA-4EDF-BCE7-CEE07205E017}" srcOrd="1" destOrd="0" presId="urn:microsoft.com/office/officeart/2005/8/layout/hProcess7"/>
    <dgm:cxn modelId="{15C31BCA-D49D-4D34-9B9B-E3EA760B97B0}" srcId="{F756571B-55EB-44AA-95EA-C2BF9AC315B5}" destId="{28325859-F312-4FAA-91AF-D990A798EC8B}" srcOrd="6" destOrd="0" parTransId="{DC0E0F06-B86D-4F2C-8CEC-3191CA319A6E}" sibTransId="{422E56C6-EF7D-4B0A-A6A5-DB3BA88ED2F6}"/>
    <dgm:cxn modelId="{46ED059A-4927-453D-8811-CCF7FC9E7969}" type="presOf" srcId="{F26891D1-D669-4671-9FF8-3016F057D50B}" destId="{0DA3EB07-6755-4860-8E2E-0890E2A94177}" srcOrd="1" destOrd="0" presId="urn:microsoft.com/office/officeart/2005/8/layout/hProcess7"/>
    <dgm:cxn modelId="{D9351875-9DF9-4AF9-886C-57E90E719FAA}" type="presParOf" srcId="{B1CC6367-BF56-4749-8313-354E52949159}" destId="{B0B58C52-4F5C-4BF4-9296-4A173BFE2D37}" srcOrd="0" destOrd="0" presId="urn:microsoft.com/office/officeart/2005/8/layout/hProcess7"/>
    <dgm:cxn modelId="{60822153-425F-4941-9D90-500021BD6AB4}" type="presParOf" srcId="{B0B58C52-4F5C-4BF4-9296-4A173BFE2D37}" destId="{E3FFD23F-F507-4CBC-83A2-ACB7FA925F0F}" srcOrd="0" destOrd="0" presId="urn:microsoft.com/office/officeart/2005/8/layout/hProcess7"/>
    <dgm:cxn modelId="{3C6B1B12-0FA8-4B59-9D2A-60E3DCC7D997}" type="presParOf" srcId="{B0B58C52-4F5C-4BF4-9296-4A173BFE2D37}" destId="{11E418D2-24AA-4EDF-BCE7-CEE07205E017}" srcOrd="1" destOrd="0" presId="urn:microsoft.com/office/officeart/2005/8/layout/hProcess7"/>
    <dgm:cxn modelId="{FC90B720-0E87-4B28-9B41-B797C37C09D1}" type="presParOf" srcId="{B1CC6367-BF56-4749-8313-354E52949159}" destId="{48B1A61B-4C18-4EE1-B959-6B1387BD8047}" srcOrd="1" destOrd="0" presId="urn:microsoft.com/office/officeart/2005/8/layout/hProcess7"/>
    <dgm:cxn modelId="{0C5E7365-5DB6-4C5D-A6CF-F399C2B028E8}" type="presParOf" srcId="{B1CC6367-BF56-4749-8313-354E52949159}" destId="{20FF5952-7B44-4781-8E29-BFC4ECA1A52B}" srcOrd="2" destOrd="0" presId="urn:microsoft.com/office/officeart/2005/8/layout/hProcess7"/>
    <dgm:cxn modelId="{F17998D9-0B59-4A06-B519-6A989DB2AF81}" type="presParOf" srcId="{20FF5952-7B44-4781-8E29-BFC4ECA1A52B}" destId="{E898AFCF-EB84-4C92-8B86-5500118AE7E9}" srcOrd="0" destOrd="0" presId="urn:microsoft.com/office/officeart/2005/8/layout/hProcess7"/>
    <dgm:cxn modelId="{FD01CA1F-B2F0-4B8E-BD77-308EE65C1D48}" type="presParOf" srcId="{20FF5952-7B44-4781-8E29-BFC4ECA1A52B}" destId="{3625B52E-D5A1-4609-A974-5AC4507EBAA3}" srcOrd="1" destOrd="0" presId="urn:microsoft.com/office/officeart/2005/8/layout/hProcess7"/>
    <dgm:cxn modelId="{A48BE0ED-361E-46DB-A505-20F50818743C}" type="presParOf" srcId="{20FF5952-7B44-4781-8E29-BFC4ECA1A52B}" destId="{01A4D8BB-A61D-4C0F-88AA-85F9460B78A5}" srcOrd="2" destOrd="0" presId="urn:microsoft.com/office/officeart/2005/8/layout/hProcess7"/>
    <dgm:cxn modelId="{7FAE71B0-8BA3-4BA9-984A-780A0F97902F}" type="presParOf" srcId="{B1CC6367-BF56-4749-8313-354E52949159}" destId="{9E005E0E-E4BF-4910-AB0F-BFFCF44BD01F}" srcOrd="3" destOrd="0" presId="urn:microsoft.com/office/officeart/2005/8/layout/hProcess7"/>
    <dgm:cxn modelId="{6635952B-8DAF-4F6E-BC10-313A963E8C11}" type="presParOf" srcId="{B1CC6367-BF56-4749-8313-354E52949159}" destId="{6DB7D206-400D-4F32-ABB3-338C699F991B}" srcOrd="4" destOrd="0" presId="urn:microsoft.com/office/officeart/2005/8/layout/hProcess7"/>
    <dgm:cxn modelId="{1267F696-F8B8-4AB0-BC06-45202DA07E00}" type="presParOf" srcId="{6DB7D206-400D-4F32-ABB3-338C699F991B}" destId="{C9E51AF2-4C19-4938-B889-F8B9EC06AF54}" srcOrd="0" destOrd="0" presId="urn:microsoft.com/office/officeart/2005/8/layout/hProcess7"/>
    <dgm:cxn modelId="{F35278A4-45C0-4A9A-BC7C-AB82BE498238}" type="presParOf" srcId="{6DB7D206-400D-4F32-ABB3-338C699F991B}" destId="{324F3F63-E929-4ED6-B067-59859668F680}" srcOrd="1" destOrd="0" presId="urn:microsoft.com/office/officeart/2005/8/layout/hProcess7"/>
    <dgm:cxn modelId="{10AE8F97-0A1F-4543-B0C0-FDE206073F69}" type="presParOf" srcId="{B1CC6367-BF56-4749-8313-354E52949159}" destId="{7242D138-A5D1-442B-82A7-8DD3839E7B68}" srcOrd="5" destOrd="0" presId="urn:microsoft.com/office/officeart/2005/8/layout/hProcess7"/>
    <dgm:cxn modelId="{4D717012-87B2-469F-B9D2-7F8B6261689F}" type="presParOf" srcId="{B1CC6367-BF56-4749-8313-354E52949159}" destId="{1072AFD8-3E51-43B5-BAE7-9E6AAE9C1BAC}" srcOrd="6" destOrd="0" presId="urn:microsoft.com/office/officeart/2005/8/layout/hProcess7"/>
    <dgm:cxn modelId="{7743A8BA-86A9-4F1A-91BD-B4D8089DC91C}" type="presParOf" srcId="{1072AFD8-3E51-43B5-BAE7-9E6AAE9C1BAC}" destId="{BA3B31AB-CD83-4CBB-B281-8F096BF47F91}" srcOrd="0" destOrd="0" presId="urn:microsoft.com/office/officeart/2005/8/layout/hProcess7"/>
    <dgm:cxn modelId="{11681896-7CCF-41B4-A1B6-400314B4CF9C}" type="presParOf" srcId="{1072AFD8-3E51-43B5-BAE7-9E6AAE9C1BAC}" destId="{8BEACF20-67A6-49B0-A598-852762EE9DED}" srcOrd="1" destOrd="0" presId="urn:microsoft.com/office/officeart/2005/8/layout/hProcess7"/>
    <dgm:cxn modelId="{36934C77-173C-42E7-9BC1-1A47B2B71B53}" type="presParOf" srcId="{1072AFD8-3E51-43B5-BAE7-9E6AAE9C1BAC}" destId="{A8156DF3-2F58-4F7E-89C7-92E43339321A}" srcOrd="2" destOrd="0" presId="urn:microsoft.com/office/officeart/2005/8/layout/hProcess7"/>
    <dgm:cxn modelId="{ADC28D5A-13B6-46E3-95E1-F578571E4232}" type="presParOf" srcId="{B1CC6367-BF56-4749-8313-354E52949159}" destId="{0833A711-721B-4F98-824A-0910CFE38374}" srcOrd="7" destOrd="0" presId="urn:microsoft.com/office/officeart/2005/8/layout/hProcess7"/>
    <dgm:cxn modelId="{5976C0F8-1C36-4D15-B25C-EE2D60070153}" type="presParOf" srcId="{B1CC6367-BF56-4749-8313-354E52949159}" destId="{1B1A30FB-862B-40F5-8A67-4550DE728D29}" srcOrd="8" destOrd="0" presId="urn:microsoft.com/office/officeart/2005/8/layout/hProcess7"/>
    <dgm:cxn modelId="{E22FF695-796D-4D36-B6D6-AB5E76540BCF}" type="presParOf" srcId="{1B1A30FB-862B-40F5-8A67-4550DE728D29}" destId="{6BE707A7-DA8A-4E22-BFF3-83CA79A01394}" srcOrd="0" destOrd="0" presId="urn:microsoft.com/office/officeart/2005/8/layout/hProcess7"/>
    <dgm:cxn modelId="{E40F6C3F-77A7-4131-8351-1C2F8FA0ED6A}" type="presParOf" srcId="{1B1A30FB-862B-40F5-8A67-4550DE728D29}" destId="{1D777B7C-AE32-42EB-86DA-CF65C6EB1A9E}" srcOrd="1" destOrd="0" presId="urn:microsoft.com/office/officeart/2005/8/layout/hProcess7"/>
    <dgm:cxn modelId="{B9907684-B001-4D6C-A5AE-A8E795DAB5D1}" type="presParOf" srcId="{B1CC6367-BF56-4749-8313-354E52949159}" destId="{132DA95B-FCF9-43EC-9E5B-59DD5D81B0A2}" srcOrd="9" destOrd="0" presId="urn:microsoft.com/office/officeart/2005/8/layout/hProcess7"/>
    <dgm:cxn modelId="{FB7EBC35-6E5C-468F-8AF9-F36EB1ECE1DC}" type="presParOf" srcId="{B1CC6367-BF56-4749-8313-354E52949159}" destId="{C0C2820D-F1B6-4249-9F29-1EF2CA5AB6DE}" srcOrd="10" destOrd="0" presId="urn:microsoft.com/office/officeart/2005/8/layout/hProcess7"/>
    <dgm:cxn modelId="{DE16BDA7-3E50-41AB-95EE-82626AE229C7}" type="presParOf" srcId="{C0C2820D-F1B6-4249-9F29-1EF2CA5AB6DE}" destId="{94ECBB30-1648-41B9-A923-544AFD0C845B}" srcOrd="0" destOrd="0" presId="urn:microsoft.com/office/officeart/2005/8/layout/hProcess7"/>
    <dgm:cxn modelId="{655151CC-EB19-4752-AE03-FDB312BAFB4A}" type="presParOf" srcId="{C0C2820D-F1B6-4249-9F29-1EF2CA5AB6DE}" destId="{B23490BB-9089-41E8-810B-970427CD97F2}" srcOrd="1" destOrd="0" presId="urn:microsoft.com/office/officeart/2005/8/layout/hProcess7"/>
    <dgm:cxn modelId="{BB5B7B4F-69AB-4352-BDD0-EC193B830D0D}" type="presParOf" srcId="{C0C2820D-F1B6-4249-9F29-1EF2CA5AB6DE}" destId="{3BC2725D-DED9-40F5-AE2A-4638501F3CB0}" srcOrd="2" destOrd="0" presId="urn:microsoft.com/office/officeart/2005/8/layout/hProcess7"/>
    <dgm:cxn modelId="{33CC3E82-377B-4B89-BEB3-E989988B5A34}" type="presParOf" srcId="{B1CC6367-BF56-4749-8313-354E52949159}" destId="{E967ED9E-07FE-4B02-A61A-313EB93E4BAE}" srcOrd="11" destOrd="0" presId="urn:microsoft.com/office/officeart/2005/8/layout/hProcess7"/>
    <dgm:cxn modelId="{50C4261D-C4A3-4A56-969B-1F040982306E}" type="presParOf" srcId="{B1CC6367-BF56-4749-8313-354E52949159}" destId="{4290727B-7F33-47AD-A827-C1BA752596A2}" srcOrd="12" destOrd="0" presId="urn:microsoft.com/office/officeart/2005/8/layout/hProcess7"/>
    <dgm:cxn modelId="{F1A8A6AD-0E64-46F5-8546-C0183DB23900}" type="presParOf" srcId="{4290727B-7F33-47AD-A827-C1BA752596A2}" destId="{77222FEB-236D-4AA8-B1EE-D6BDBE0224F8}" srcOrd="0" destOrd="0" presId="urn:microsoft.com/office/officeart/2005/8/layout/hProcess7"/>
    <dgm:cxn modelId="{8F038883-F8FF-4D93-8F2C-B9ECD4DFAF61}" type="presParOf" srcId="{4290727B-7F33-47AD-A827-C1BA752596A2}" destId="{A0FC1E16-E4DA-44E8-AA55-92F721B954D4}" srcOrd="1" destOrd="0" presId="urn:microsoft.com/office/officeart/2005/8/layout/hProcess7"/>
    <dgm:cxn modelId="{AE084953-3C4A-4A42-B732-2C21DCF42676}" type="presParOf" srcId="{B1CC6367-BF56-4749-8313-354E52949159}" destId="{0029D4F8-78BF-49C0-B1FC-DAC4132D6FF9}" srcOrd="13" destOrd="0" presId="urn:microsoft.com/office/officeart/2005/8/layout/hProcess7"/>
    <dgm:cxn modelId="{A4FE95C5-F6FD-40E5-BE32-64C8092916D7}" type="presParOf" srcId="{B1CC6367-BF56-4749-8313-354E52949159}" destId="{7BA55BB1-4154-48D8-B6B8-897E9812F58E}" srcOrd="14" destOrd="0" presId="urn:microsoft.com/office/officeart/2005/8/layout/hProcess7"/>
    <dgm:cxn modelId="{7C454E4A-B91F-4A6D-A75C-64A980FC1A8E}" type="presParOf" srcId="{7BA55BB1-4154-48D8-B6B8-897E9812F58E}" destId="{87254FF2-163E-4E16-B126-4BF973EC028C}" srcOrd="0" destOrd="0" presId="urn:microsoft.com/office/officeart/2005/8/layout/hProcess7"/>
    <dgm:cxn modelId="{921BC901-C786-4EAF-B221-271C80DFF03D}" type="presParOf" srcId="{7BA55BB1-4154-48D8-B6B8-897E9812F58E}" destId="{D4824053-2BC4-4C01-80E3-8DD03FB383BF}" srcOrd="1" destOrd="0" presId="urn:microsoft.com/office/officeart/2005/8/layout/hProcess7"/>
    <dgm:cxn modelId="{9896226F-0C2E-42C6-9FE8-2ED9AE2CA8CE}" type="presParOf" srcId="{7BA55BB1-4154-48D8-B6B8-897E9812F58E}" destId="{99916C2F-2814-41CB-8FC4-A96AC2C8F4B3}" srcOrd="2" destOrd="0" presId="urn:microsoft.com/office/officeart/2005/8/layout/hProcess7"/>
    <dgm:cxn modelId="{45D6D876-C047-4A0F-AD8D-D85F35D95F5F}" type="presParOf" srcId="{B1CC6367-BF56-4749-8313-354E52949159}" destId="{94625DBC-42FB-48FD-840D-3B5C0DCF1351}" srcOrd="15" destOrd="0" presId="urn:microsoft.com/office/officeart/2005/8/layout/hProcess7"/>
    <dgm:cxn modelId="{288A92E1-162A-48A6-9BD4-5649DE0E3232}" type="presParOf" srcId="{B1CC6367-BF56-4749-8313-354E52949159}" destId="{C8289E8E-1937-4DA6-91D1-84EA93FD33BC}" srcOrd="16" destOrd="0" presId="urn:microsoft.com/office/officeart/2005/8/layout/hProcess7"/>
    <dgm:cxn modelId="{8A504D97-1DBB-488D-85E3-1330AE05F2C3}" type="presParOf" srcId="{C8289E8E-1937-4DA6-91D1-84EA93FD33BC}" destId="{CD00A16D-64EE-4E7D-B67A-93AAC7629BC5}" srcOrd="0" destOrd="0" presId="urn:microsoft.com/office/officeart/2005/8/layout/hProcess7"/>
    <dgm:cxn modelId="{95E8B2BA-158A-4E42-9789-00C7610A842B}" type="presParOf" srcId="{C8289E8E-1937-4DA6-91D1-84EA93FD33BC}" destId="{CD0C1782-506F-4A2F-9F38-928B84265CA6}" srcOrd="1" destOrd="0" presId="urn:microsoft.com/office/officeart/2005/8/layout/hProcess7"/>
    <dgm:cxn modelId="{9AE2D398-A213-438C-83B2-AEC5E05D3688}" type="presParOf" srcId="{B1CC6367-BF56-4749-8313-354E52949159}" destId="{3DFD2306-0A92-4C08-A005-EFFD88563CD4}" srcOrd="17" destOrd="0" presId="urn:microsoft.com/office/officeart/2005/8/layout/hProcess7"/>
    <dgm:cxn modelId="{02840F86-830C-4F93-A2AF-F9FBE7552171}" type="presParOf" srcId="{B1CC6367-BF56-4749-8313-354E52949159}" destId="{30807BEE-F470-4A52-A7A5-8C546889A11D}" srcOrd="18" destOrd="0" presId="urn:microsoft.com/office/officeart/2005/8/layout/hProcess7"/>
    <dgm:cxn modelId="{45BCB89A-467E-482E-9283-5F9BCDD9B30C}" type="presParOf" srcId="{30807BEE-F470-4A52-A7A5-8C546889A11D}" destId="{2D2E94C0-1FE7-4BC6-BD06-C0FC56D9C5B2}" srcOrd="0" destOrd="0" presId="urn:microsoft.com/office/officeart/2005/8/layout/hProcess7"/>
    <dgm:cxn modelId="{4C40640D-A160-4573-B113-F9C99B3C32D3}" type="presParOf" srcId="{30807BEE-F470-4A52-A7A5-8C546889A11D}" destId="{D2A09757-0181-408F-A718-32F87106D6F4}" srcOrd="1" destOrd="0" presId="urn:microsoft.com/office/officeart/2005/8/layout/hProcess7"/>
    <dgm:cxn modelId="{D440CA9F-72FA-4908-ADEE-8AB35FF229CB}" type="presParOf" srcId="{30807BEE-F470-4A52-A7A5-8C546889A11D}" destId="{FF7097BA-C201-4C74-858C-DE6F218B7E4E}" srcOrd="2" destOrd="0" presId="urn:microsoft.com/office/officeart/2005/8/layout/hProcess7"/>
    <dgm:cxn modelId="{60381C1E-5E40-415E-B5DC-E1052CE19FFB}" type="presParOf" srcId="{B1CC6367-BF56-4749-8313-354E52949159}" destId="{ECE11493-7690-4A28-8120-048115EB29F8}" srcOrd="19" destOrd="0" presId="urn:microsoft.com/office/officeart/2005/8/layout/hProcess7"/>
    <dgm:cxn modelId="{E63AA3C8-2F3A-4337-BEB3-F10B0C6C5B90}" type="presParOf" srcId="{B1CC6367-BF56-4749-8313-354E52949159}" destId="{90A2A2F1-C1FE-4115-A36D-63A622ED1D2C}" srcOrd="20" destOrd="0" presId="urn:microsoft.com/office/officeart/2005/8/layout/hProcess7"/>
    <dgm:cxn modelId="{E8E6481E-5D7B-4C02-BF10-1240F543D5DE}" type="presParOf" srcId="{90A2A2F1-C1FE-4115-A36D-63A622ED1D2C}" destId="{A4DF48BA-2D71-49A7-A4D9-F1223BC713D1}" srcOrd="0" destOrd="0" presId="urn:microsoft.com/office/officeart/2005/8/layout/hProcess7"/>
    <dgm:cxn modelId="{E4903ECE-EB6D-42B2-98F1-31A8BCB92DC4}" type="presParOf" srcId="{90A2A2F1-C1FE-4115-A36D-63A622ED1D2C}" destId="{6762A5DC-1213-4865-882E-18ABFE83BD72}" srcOrd="1" destOrd="0" presId="urn:microsoft.com/office/officeart/2005/8/layout/hProcess7"/>
    <dgm:cxn modelId="{DBF95F53-C383-4AAA-9AFD-E1F6C483C2F8}" type="presParOf" srcId="{B1CC6367-BF56-4749-8313-354E52949159}" destId="{6F12AABA-FE65-4744-8E29-C4ADA73E9EF6}" srcOrd="21" destOrd="0" presId="urn:microsoft.com/office/officeart/2005/8/layout/hProcess7"/>
    <dgm:cxn modelId="{9B32308F-02C0-40D6-9700-3361DBC06A6A}" type="presParOf" srcId="{B1CC6367-BF56-4749-8313-354E52949159}" destId="{33F3F2F7-ABEA-47B1-9403-B83CCF9F2AF1}" srcOrd="22" destOrd="0" presId="urn:microsoft.com/office/officeart/2005/8/layout/hProcess7"/>
    <dgm:cxn modelId="{4FD102D6-BABE-4967-9B46-05B9D9B12DBF}" type="presParOf" srcId="{33F3F2F7-ABEA-47B1-9403-B83CCF9F2AF1}" destId="{5A24ECFC-4F4F-4437-A4C7-9AE4FE0DD542}" srcOrd="0" destOrd="0" presId="urn:microsoft.com/office/officeart/2005/8/layout/hProcess7"/>
    <dgm:cxn modelId="{10DFE445-55F9-459F-A86F-CA75AC70F36A}" type="presParOf" srcId="{33F3F2F7-ABEA-47B1-9403-B83CCF9F2AF1}" destId="{A5ACF422-B47C-403D-AC2C-92EAF6BAB8D0}" srcOrd="1" destOrd="0" presId="urn:microsoft.com/office/officeart/2005/8/layout/hProcess7"/>
    <dgm:cxn modelId="{FFE66668-0FAD-4C77-A5C7-23232354745C}" type="presParOf" srcId="{33F3F2F7-ABEA-47B1-9403-B83CCF9F2AF1}" destId="{A984C3FB-DC7D-4CF6-8EE4-277B8FF0830C}" srcOrd="2" destOrd="0" presId="urn:microsoft.com/office/officeart/2005/8/layout/hProcess7"/>
    <dgm:cxn modelId="{68ACBE24-C5A9-40B3-AF68-B0375131BF23}" type="presParOf" srcId="{B1CC6367-BF56-4749-8313-354E52949159}" destId="{600A4F08-203E-455B-9EB9-03D7CE96D830}" srcOrd="23" destOrd="0" presId="urn:microsoft.com/office/officeart/2005/8/layout/hProcess7"/>
    <dgm:cxn modelId="{6E7E7B26-BE74-4A5C-A57B-6524C99BA154}" type="presParOf" srcId="{B1CC6367-BF56-4749-8313-354E52949159}" destId="{849DC8D3-3C9D-4C5B-B35B-53A84DBFCD93}" srcOrd="24" destOrd="0" presId="urn:microsoft.com/office/officeart/2005/8/layout/hProcess7"/>
    <dgm:cxn modelId="{D0654A33-88EA-4333-A2AF-6204DB6E6FB9}" type="presParOf" srcId="{849DC8D3-3C9D-4C5B-B35B-53A84DBFCD93}" destId="{0F512D98-904E-4917-8BCC-2ABD5A9578FD}" srcOrd="0" destOrd="0" presId="urn:microsoft.com/office/officeart/2005/8/layout/hProcess7"/>
    <dgm:cxn modelId="{C3FE2691-9C00-49B2-92C9-D82ECFC3FDE8}" type="presParOf" srcId="{849DC8D3-3C9D-4C5B-B35B-53A84DBFCD93}" destId="{D0613D00-4F09-4349-93FA-4316B98A3266}" srcOrd="1" destOrd="0" presId="urn:microsoft.com/office/officeart/2005/8/layout/hProcess7"/>
    <dgm:cxn modelId="{705337BF-27E9-4C74-873A-7B8A15C7AEA4}" type="presParOf" srcId="{B1CC6367-BF56-4749-8313-354E52949159}" destId="{BEE62C93-A391-4141-AC9A-5AE88A49ADA1}" srcOrd="25" destOrd="0" presId="urn:microsoft.com/office/officeart/2005/8/layout/hProcess7"/>
    <dgm:cxn modelId="{55D67D27-3C5C-4FC2-934F-78F461055179}" type="presParOf" srcId="{B1CC6367-BF56-4749-8313-354E52949159}" destId="{B14EDB0B-8656-4CF4-86C7-EC25998A10C8}" srcOrd="26" destOrd="0" presId="urn:microsoft.com/office/officeart/2005/8/layout/hProcess7"/>
    <dgm:cxn modelId="{F2C58F80-850B-4BA0-B2E3-2796B8046DC7}" type="presParOf" srcId="{B14EDB0B-8656-4CF4-86C7-EC25998A10C8}" destId="{FA09CF74-EB22-4D69-9A65-86BA8BAA8F77}" srcOrd="0" destOrd="0" presId="urn:microsoft.com/office/officeart/2005/8/layout/hProcess7"/>
    <dgm:cxn modelId="{B77A6E19-96AE-4959-8075-3A706739AF63}" type="presParOf" srcId="{B14EDB0B-8656-4CF4-86C7-EC25998A10C8}" destId="{BBC4831F-DA53-4EC8-B743-D9D3B2B2CF3D}" srcOrd="1" destOrd="0" presId="urn:microsoft.com/office/officeart/2005/8/layout/hProcess7"/>
    <dgm:cxn modelId="{D2D41530-CF69-419B-BAE5-B6D01CE27FAA}" type="presParOf" srcId="{B14EDB0B-8656-4CF4-86C7-EC25998A10C8}" destId="{043CC739-0202-425B-8D5D-6588E024A412}" srcOrd="2" destOrd="0" presId="urn:microsoft.com/office/officeart/2005/8/layout/hProcess7"/>
    <dgm:cxn modelId="{5C4E47BC-7BD0-4853-975E-7387FB617AC4}" type="presParOf" srcId="{B1CC6367-BF56-4749-8313-354E52949159}" destId="{E7722255-063B-4BFA-9442-FA07CF90BE43}" srcOrd="27" destOrd="0" presId="urn:microsoft.com/office/officeart/2005/8/layout/hProcess7"/>
    <dgm:cxn modelId="{A83E41DB-F8EC-4133-830F-B25636394376}" type="presParOf" srcId="{B1CC6367-BF56-4749-8313-354E52949159}" destId="{90AFB22A-12D1-4C93-B320-70A7715BF3E5}" srcOrd="28" destOrd="0" presId="urn:microsoft.com/office/officeart/2005/8/layout/hProcess7"/>
    <dgm:cxn modelId="{8F64B40A-6B10-46D8-8CF8-9A7E616AB41B}" type="presParOf" srcId="{90AFB22A-12D1-4C93-B320-70A7715BF3E5}" destId="{F53A57C5-6481-4987-9E14-9C343F5BC7B4}" srcOrd="0" destOrd="0" presId="urn:microsoft.com/office/officeart/2005/8/layout/hProcess7"/>
    <dgm:cxn modelId="{E8A7A6F2-8A98-42C0-8DFB-9BC146245040}" type="presParOf" srcId="{90AFB22A-12D1-4C93-B320-70A7715BF3E5}" destId="{0DA3EB07-6755-4860-8E2E-0890E2A94177}" srcOrd="1" destOrd="0" presId="urn:microsoft.com/office/officeart/2005/8/layout/hProcess7"/>
    <dgm:cxn modelId="{46B44BDA-7805-4CDE-880C-68FD2B3F4235}" type="presParOf" srcId="{B1CC6367-BF56-4749-8313-354E52949159}" destId="{F9ACEC88-91E1-4E90-9528-DECEC7A45D68}" srcOrd="29" destOrd="0" presId="urn:microsoft.com/office/officeart/2005/8/layout/hProcess7"/>
    <dgm:cxn modelId="{80E80FC5-642B-4287-8CAC-EE5BA5B20496}" type="presParOf" srcId="{B1CC6367-BF56-4749-8313-354E52949159}" destId="{36896A0B-75A7-4930-A053-7DBB7BFBF1A8}" srcOrd="30" destOrd="0" presId="urn:microsoft.com/office/officeart/2005/8/layout/hProcess7"/>
    <dgm:cxn modelId="{5D299E42-6CF7-4336-9EB1-87B6DC88E114}" type="presParOf" srcId="{36896A0B-75A7-4930-A053-7DBB7BFBF1A8}" destId="{B6BCA50E-0F93-44C2-AB7E-CB01CE42F4AE}" srcOrd="0" destOrd="0" presId="urn:microsoft.com/office/officeart/2005/8/layout/hProcess7"/>
    <dgm:cxn modelId="{7D3081CD-DE57-41B8-9C57-3D91108A13E9}" type="presParOf" srcId="{36896A0B-75A7-4930-A053-7DBB7BFBF1A8}" destId="{0B901F56-51FD-4226-B361-6862ABF75509}" srcOrd="1" destOrd="0" presId="urn:microsoft.com/office/officeart/2005/8/layout/hProcess7"/>
    <dgm:cxn modelId="{A5948DC3-46D3-4181-88E3-693A0FCFD858}" type="presParOf" srcId="{36896A0B-75A7-4930-A053-7DBB7BFBF1A8}" destId="{526210A5-0C8B-4B9C-B0DA-3B27A41B92D5}" srcOrd="2" destOrd="0" presId="urn:microsoft.com/office/officeart/2005/8/layout/hProcess7"/>
    <dgm:cxn modelId="{8FDCF8B0-800B-4D7D-A248-7096FE041274}" type="presParOf" srcId="{B1CC6367-BF56-4749-8313-354E52949159}" destId="{56B6BED8-7802-43B8-9C24-00EA47007AC1}" srcOrd="31" destOrd="0" presId="urn:microsoft.com/office/officeart/2005/8/layout/hProcess7"/>
    <dgm:cxn modelId="{BB52935A-22C1-4E36-BA8C-4B1A64D55871}" type="presParOf" srcId="{B1CC6367-BF56-4749-8313-354E52949159}" destId="{285C78CF-FEC0-4F1B-BCBA-980A3529CBA7}" srcOrd="32" destOrd="0" presId="urn:microsoft.com/office/officeart/2005/8/layout/hProcess7"/>
    <dgm:cxn modelId="{9FCF5F6E-1189-491D-A8AA-4C4E44F0DFF4}" type="presParOf" srcId="{285C78CF-FEC0-4F1B-BCBA-980A3529CBA7}" destId="{43656A62-C577-417C-AA27-0FBAC258E6DC}" srcOrd="0" destOrd="0" presId="urn:microsoft.com/office/officeart/2005/8/layout/hProcess7"/>
    <dgm:cxn modelId="{D4930DDB-A7B0-4C54-9FFD-D5C5F38BE222}" type="presParOf" srcId="{285C78CF-FEC0-4F1B-BCBA-980A3529CBA7}" destId="{7CBD242A-9C2B-487E-89F0-54528CDF5476}" srcOrd="1" destOrd="0" presId="urn:microsoft.com/office/officeart/2005/8/layout/hProcess7"/>
    <dgm:cxn modelId="{83C51356-EAA7-42EB-8D04-1E7C3BACD42A}" type="presParOf" srcId="{B1CC6367-BF56-4749-8313-354E52949159}" destId="{FB036950-8C28-439F-8977-A66FC6B7580B}" srcOrd="33" destOrd="0" presId="urn:microsoft.com/office/officeart/2005/8/layout/hProcess7"/>
    <dgm:cxn modelId="{64B5D8CD-B92D-4D4E-BCB8-09688E04755C}" type="presParOf" srcId="{B1CC6367-BF56-4749-8313-354E52949159}" destId="{7F2985B0-8B40-4D99-BACE-7A86EC276697}" srcOrd="34" destOrd="0" presId="urn:microsoft.com/office/officeart/2005/8/layout/hProcess7"/>
    <dgm:cxn modelId="{AF7CE695-596B-4BDC-A249-5C7500E166C1}" type="presParOf" srcId="{7F2985B0-8B40-4D99-BACE-7A86EC276697}" destId="{E25CD950-19DD-42FF-AA01-17F301AF11FB}" srcOrd="0" destOrd="0" presId="urn:microsoft.com/office/officeart/2005/8/layout/hProcess7"/>
    <dgm:cxn modelId="{4ACE9409-95AB-475D-8DA0-78AD997F57F2}" type="presParOf" srcId="{7F2985B0-8B40-4D99-BACE-7A86EC276697}" destId="{5C1E8906-9AC5-4509-94E5-09DC44E6A0F3}" srcOrd="1" destOrd="0" presId="urn:microsoft.com/office/officeart/2005/8/layout/hProcess7"/>
    <dgm:cxn modelId="{F4B4A250-1CB1-491A-BA6D-B8DC68D4792A}" type="presParOf" srcId="{7F2985B0-8B40-4D99-BACE-7A86EC276697}" destId="{5A60E32A-6D3B-48A0-BD93-20339D2EE683}" srcOrd="2" destOrd="0" presId="urn:microsoft.com/office/officeart/2005/8/layout/hProcess7"/>
    <dgm:cxn modelId="{09F7AB09-BA2B-42FD-B7F2-E1DD82DAF527}" type="presParOf" srcId="{B1CC6367-BF56-4749-8313-354E52949159}" destId="{A41AA107-83A6-4EAF-8204-FA1D73406D48}" srcOrd="35" destOrd="0" presId="urn:microsoft.com/office/officeart/2005/8/layout/hProcess7"/>
    <dgm:cxn modelId="{CCFDCC1F-D106-4F9F-9268-AECEDBC2E1A6}" type="presParOf" srcId="{B1CC6367-BF56-4749-8313-354E52949159}" destId="{9412A731-5406-4BEF-BF8A-371FBE1AAAAE}" srcOrd="36" destOrd="0" presId="urn:microsoft.com/office/officeart/2005/8/layout/hProcess7"/>
    <dgm:cxn modelId="{893CEF42-4ED2-4773-A915-A52084DECD77}" type="presParOf" srcId="{9412A731-5406-4BEF-BF8A-371FBE1AAAAE}" destId="{24D03C4C-394D-460A-8C2A-B6F1A2802D4F}" srcOrd="0" destOrd="0" presId="urn:microsoft.com/office/officeart/2005/8/layout/hProcess7"/>
    <dgm:cxn modelId="{058E2701-25A1-4E26-928A-2325CBEF2891}" type="presParOf" srcId="{9412A731-5406-4BEF-BF8A-371FBE1AAAAE}" destId="{CBFCA826-169F-46D7-84A9-23BF23CF5057}" srcOrd="1" destOrd="0" presId="urn:microsoft.com/office/officeart/2005/8/layout/hProcess7"/>
    <dgm:cxn modelId="{BAAC4D6F-39CB-412D-A143-B2C157532322}" type="presParOf" srcId="{B1CC6367-BF56-4749-8313-354E52949159}" destId="{AB71FBBB-2F21-43EF-8D46-E223E10E48F8}" srcOrd="37" destOrd="0" presId="urn:microsoft.com/office/officeart/2005/8/layout/hProcess7"/>
    <dgm:cxn modelId="{B5031D30-7AA2-41FC-B910-29A992E9F95C}" type="presParOf" srcId="{B1CC6367-BF56-4749-8313-354E52949159}" destId="{929D4A9F-0BC3-4277-8F79-81F7B455F95E}" srcOrd="38" destOrd="0" presId="urn:microsoft.com/office/officeart/2005/8/layout/hProcess7"/>
    <dgm:cxn modelId="{F74DEABF-34A6-4D10-9B9F-0D715CA03062}" type="presParOf" srcId="{929D4A9F-0BC3-4277-8F79-81F7B455F95E}" destId="{938F9DCA-23CE-4E6C-9B43-B07770E9FA9B}" srcOrd="0" destOrd="0" presId="urn:microsoft.com/office/officeart/2005/8/layout/hProcess7"/>
    <dgm:cxn modelId="{FE2A28DC-77B0-4809-936E-BD9ECCC1FF1D}" type="presParOf" srcId="{929D4A9F-0BC3-4277-8F79-81F7B455F95E}" destId="{522740F4-0CA1-40AB-A248-51463688E9E6}" srcOrd="1" destOrd="0" presId="urn:microsoft.com/office/officeart/2005/8/layout/hProcess7"/>
    <dgm:cxn modelId="{1BE6A2E7-CF5D-4D93-B232-8D60D6140DB1}" type="presParOf" srcId="{929D4A9F-0BC3-4277-8F79-81F7B455F95E}" destId="{2C2F2B81-6988-4746-B4BC-A6B4B1A1D24A}" srcOrd="2" destOrd="0" presId="urn:microsoft.com/office/officeart/2005/8/layout/hProcess7"/>
    <dgm:cxn modelId="{E89D59E2-76E3-48EF-B539-C9BC83F7117E}" type="presParOf" srcId="{B1CC6367-BF56-4749-8313-354E52949159}" destId="{889ED322-346B-44B6-A581-BC816F5B97F3}" srcOrd="39" destOrd="0" presId="urn:microsoft.com/office/officeart/2005/8/layout/hProcess7"/>
    <dgm:cxn modelId="{24780909-36EC-4003-A615-9FDD3E52C0DB}" type="presParOf" srcId="{B1CC6367-BF56-4749-8313-354E52949159}" destId="{EE3B3F5B-9990-445F-BC96-C7A253DA64E7}" srcOrd="40" destOrd="0" presId="urn:microsoft.com/office/officeart/2005/8/layout/hProcess7"/>
    <dgm:cxn modelId="{F3BF16AA-5121-4B73-85D2-205A03328D2F}" type="presParOf" srcId="{EE3B3F5B-9990-445F-BC96-C7A253DA64E7}" destId="{10D15649-2B63-493D-8975-23D8DC9BCF4E}" srcOrd="0" destOrd="0" presId="urn:microsoft.com/office/officeart/2005/8/layout/hProcess7"/>
    <dgm:cxn modelId="{F32DDDB4-5905-4B35-951F-B463E6059BEC}" type="presParOf" srcId="{EE3B3F5B-9990-445F-BC96-C7A253DA64E7}" destId="{A8EC1628-4E28-461C-B2A8-59A5D1570984}" srcOrd="1"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7D1D9-04C3-467C-A48D-2207355EFF1E}">
      <dsp:nvSpPr>
        <dsp:cNvPr id="0" name=""/>
        <dsp:cNvSpPr/>
      </dsp:nvSpPr>
      <dsp:spPr>
        <a:xfrm>
          <a:off x="1680577" y="3029571"/>
          <a:ext cx="1979714" cy="169935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en-US" sz="2200" kern="1200" dirty="0" smtClean="0"/>
            <a:t>Online Registration</a:t>
          </a:r>
          <a:endParaRPr lang="en-US" sz="2200" kern="1200" dirty="0"/>
        </a:p>
      </dsp:txBody>
      <dsp:txXfrm>
        <a:off x="1987166" y="3292742"/>
        <a:ext cx="1366536" cy="1173014"/>
      </dsp:txXfrm>
    </dsp:sp>
    <dsp:sp modelId="{7EDAF6A5-D7FE-43A3-A65E-6C3AC86AAAA6}">
      <dsp:nvSpPr>
        <dsp:cNvPr id="0" name=""/>
        <dsp:cNvSpPr/>
      </dsp:nvSpPr>
      <dsp:spPr>
        <a:xfrm>
          <a:off x="1742497" y="3780502"/>
          <a:ext cx="231112" cy="1992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705C77-5F07-4B65-A85C-C93A9E04DC02}">
      <dsp:nvSpPr>
        <dsp:cNvPr id="0" name=""/>
        <dsp:cNvSpPr/>
      </dsp:nvSpPr>
      <dsp:spPr>
        <a:xfrm>
          <a:off x="0" y="2105832"/>
          <a:ext cx="1979714" cy="1699356"/>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3A966A-48EC-414A-8AC4-5714757F44B6}">
      <dsp:nvSpPr>
        <dsp:cNvPr id="0" name=""/>
        <dsp:cNvSpPr/>
      </dsp:nvSpPr>
      <dsp:spPr>
        <a:xfrm>
          <a:off x="1340450" y="3569541"/>
          <a:ext cx="231112" cy="1992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058BBD-B961-42DA-8AFC-4525FD41789D}">
      <dsp:nvSpPr>
        <dsp:cNvPr id="0" name=""/>
        <dsp:cNvSpPr/>
      </dsp:nvSpPr>
      <dsp:spPr>
        <a:xfrm>
          <a:off x="3359410" y="2092815"/>
          <a:ext cx="1979714" cy="169935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en-US" sz="2200" kern="1200" dirty="0" smtClean="0"/>
            <a:t>Number of Students Per Class</a:t>
          </a:r>
          <a:endParaRPr lang="en-US" sz="2200" kern="1200" dirty="0"/>
        </a:p>
      </dsp:txBody>
      <dsp:txXfrm>
        <a:off x="3665999" y="2355986"/>
        <a:ext cx="1366536" cy="1173014"/>
      </dsp:txXfrm>
    </dsp:sp>
    <dsp:sp modelId="{AABBF62C-6B45-48BD-8CB6-8CF517B5D40D}">
      <dsp:nvSpPr>
        <dsp:cNvPr id="0" name=""/>
        <dsp:cNvSpPr/>
      </dsp:nvSpPr>
      <dsp:spPr>
        <a:xfrm>
          <a:off x="4715558" y="3554729"/>
          <a:ext cx="231112" cy="1992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FC55C6-BB71-450A-AE29-0DCFB8BF6B7E}">
      <dsp:nvSpPr>
        <dsp:cNvPr id="0" name=""/>
        <dsp:cNvSpPr/>
      </dsp:nvSpPr>
      <dsp:spPr>
        <a:xfrm>
          <a:off x="5046964" y="3026878"/>
          <a:ext cx="1979714" cy="1699356"/>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110AE8-B6EA-492F-9481-65C9420B39DC}">
      <dsp:nvSpPr>
        <dsp:cNvPr id="0" name=""/>
        <dsp:cNvSpPr/>
      </dsp:nvSpPr>
      <dsp:spPr>
        <a:xfrm>
          <a:off x="5092315" y="3788132"/>
          <a:ext cx="231112" cy="1992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F16B6A-8B0E-46DE-8673-18F3B01F85B3}">
      <dsp:nvSpPr>
        <dsp:cNvPr id="0" name=""/>
        <dsp:cNvSpPr/>
      </dsp:nvSpPr>
      <dsp:spPr>
        <a:xfrm>
          <a:off x="1680577" y="1177155"/>
          <a:ext cx="1979714" cy="169935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en-US" sz="2200" kern="1200" dirty="0" smtClean="0"/>
            <a:t>Scheduling Six Hour Classes</a:t>
          </a:r>
          <a:endParaRPr lang="en-US" sz="2200" kern="1200" dirty="0"/>
        </a:p>
      </dsp:txBody>
      <dsp:txXfrm>
        <a:off x="1987166" y="1440326"/>
        <a:ext cx="1366536" cy="1173014"/>
      </dsp:txXfrm>
    </dsp:sp>
    <dsp:sp modelId="{7828E4DE-07DE-480C-AABC-7B737BE0591F}">
      <dsp:nvSpPr>
        <dsp:cNvPr id="0" name=""/>
        <dsp:cNvSpPr/>
      </dsp:nvSpPr>
      <dsp:spPr>
        <a:xfrm>
          <a:off x="3028004" y="1212166"/>
          <a:ext cx="231112" cy="1992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45D843-2451-4BE1-A5E6-AB37D39BB4C6}">
      <dsp:nvSpPr>
        <dsp:cNvPr id="0" name=""/>
        <dsp:cNvSpPr/>
      </dsp:nvSpPr>
      <dsp:spPr>
        <a:xfrm>
          <a:off x="3359410" y="240399"/>
          <a:ext cx="1979714" cy="1699356"/>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73DC35-E37E-41EA-B996-0BC4C2CC4A70}">
      <dsp:nvSpPr>
        <dsp:cNvPr id="0" name=""/>
        <dsp:cNvSpPr/>
      </dsp:nvSpPr>
      <dsp:spPr>
        <a:xfrm>
          <a:off x="3404760" y="993574"/>
          <a:ext cx="231112" cy="1992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CCE97E-7A38-4819-B947-8FFC41B3A67E}">
      <dsp:nvSpPr>
        <dsp:cNvPr id="0" name=""/>
        <dsp:cNvSpPr/>
      </dsp:nvSpPr>
      <dsp:spPr>
        <a:xfrm>
          <a:off x="5046964" y="1174462"/>
          <a:ext cx="1979714" cy="169935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en-US" sz="2200" kern="1200" dirty="0" smtClean="0"/>
            <a:t>Using Existing Courses</a:t>
          </a:r>
          <a:endParaRPr lang="en-US" sz="2200" kern="1200" dirty="0"/>
        </a:p>
      </dsp:txBody>
      <dsp:txXfrm>
        <a:off x="5353553" y="1437633"/>
        <a:ext cx="1366536" cy="1173014"/>
      </dsp:txXfrm>
    </dsp:sp>
    <dsp:sp modelId="{8FCD6F9E-4270-4D8C-919A-20DB73247EB8}">
      <dsp:nvSpPr>
        <dsp:cNvPr id="0" name=""/>
        <dsp:cNvSpPr/>
      </dsp:nvSpPr>
      <dsp:spPr>
        <a:xfrm>
          <a:off x="6749345" y="1924495"/>
          <a:ext cx="231112" cy="1992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16B133-5FBC-4CBB-995C-6C5B301BE88F}">
      <dsp:nvSpPr>
        <dsp:cNvPr id="0" name=""/>
        <dsp:cNvSpPr/>
      </dsp:nvSpPr>
      <dsp:spPr>
        <a:xfrm>
          <a:off x="6741496" y="2108525"/>
          <a:ext cx="1979714" cy="1699356"/>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25C119-096A-4A68-85C5-2BEB423C967E}">
      <dsp:nvSpPr>
        <dsp:cNvPr id="0" name=""/>
        <dsp:cNvSpPr/>
      </dsp:nvSpPr>
      <dsp:spPr>
        <a:xfrm>
          <a:off x="7140927" y="2138598"/>
          <a:ext cx="231112" cy="1992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FD23F-F507-4CBC-83A2-ACB7FA925F0F}">
      <dsp:nvSpPr>
        <dsp:cNvPr id="0" name=""/>
        <dsp:cNvSpPr/>
      </dsp:nvSpPr>
      <dsp:spPr>
        <a:xfrm>
          <a:off x="4827" y="1549127"/>
          <a:ext cx="804788" cy="965745"/>
        </a:xfrm>
        <a:prstGeom prst="roundRect">
          <a:avLst>
            <a:gd name="adj" fmla="val 5000"/>
          </a:avLst>
        </a:prstGeom>
        <a:solidFill>
          <a:srgbClr val="76FF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lvl="0" algn="r" defTabSz="400050">
            <a:lnSpc>
              <a:spcPct val="90000"/>
            </a:lnSpc>
            <a:spcBef>
              <a:spcPct val="0"/>
            </a:spcBef>
            <a:spcAft>
              <a:spcPct val="35000"/>
            </a:spcAft>
          </a:pPr>
          <a:endParaRPr lang="en-US" sz="900" kern="1200" dirty="0"/>
        </a:p>
      </dsp:txBody>
      <dsp:txXfrm rot="16200000">
        <a:off x="-310649" y="1864604"/>
        <a:ext cx="791911" cy="160957"/>
      </dsp:txXfrm>
    </dsp:sp>
    <dsp:sp modelId="{C9E51AF2-4C19-4938-B889-F8B9EC06AF54}">
      <dsp:nvSpPr>
        <dsp:cNvPr id="0" name=""/>
        <dsp:cNvSpPr/>
      </dsp:nvSpPr>
      <dsp:spPr>
        <a:xfrm>
          <a:off x="837783" y="1549127"/>
          <a:ext cx="804788" cy="965745"/>
        </a:xfrm>
        <a:prstGeom prst="roundRect">
          <a:avLst>
            <a:gd name="adj" fmla="val 5000"/>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lvl="0" algn="r" defTabSz="400050">
            <a:lnSpc>
              <a:spcPct val="90000"/>
            </a:lnSpc>
            <a:spcBef>
              <a:spcPct val="0"/>
            </a:spcBef>
            <a:spcAft>
              <a:spcPct val="35000"/>
            </a:spcAft>
          </a:pPr>
          <a:endParaRPr lang="en-US" sz="900" kern="1200" dirty="0"/>
        </a:p>
      </dsp:txBody>
      <dsp:txXfrm rot="16200000">
        <a:off x="522306" y="1864604"/>
        <a:ext cx="791911" cy="160957"/>
      </dsp:txXfrm>
    </dsp:sp>
    <dsp:sp modelId="{3625B52E-D5A1-4609-A974-5AC4507EBAA3}">
      <dsp:nvSpPr>
        <dsp:cNvPr id="0" name=""/>
        <dsp:cNvSpPr/>
      </dsp:nvSpPr>
      <dsp:spPr>
        <a:xfrm rot="5400000">
          <a:off x="770851"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E707A7-DA8A-4E22-BFF3-83CA79A01394}">
      <dsp:nvSpPr>
        <dsp:cNvPr id="0" name=""/>
        <dsp:cNvSpPr/>
      </dsp:nvSpPr>
      <dsp:spPr>
        <a:xfrm>
          <a:off x="1670738" y="1549127"/>
          <a:ext cx="804788" cy="965745"/>
        </a:xfrm>
        <a:prstGeom prst="roundRect">
          <a:avLst>
            <a:gd name="adj" fmla="val 5000"/>
          </a:avLst>
        </a:prstGeom>
        <a:solidFill>
          <a:srgbClr val="76FF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lvl="0" algn="r" defTabSz="400050">
            <a:lnSpc>
              <a:spcPct val="90000"/>
            </a:lnSpc>
            <a:spcBef>
              <a:spcPct val="0"/>
            </a:spcBef>
            <a:spcAft>
              <a:spcPct val="35000"/>
            </a:spcAft>
          </a:pPr>
          <a:endParaRPr lang="en-US" sz="900" kern="1200" dirty="0"/>
        </a:p>
      </dsp:txBody>
      <dsp:txXfrm rot="16200000">
        <a:off x="1355262" y="1864604"/>
        <a:ext cx="791911" cy="160957"/>
      </dsp:txXfrm>
    </dsp:sp>
    <dsp:sp modelId="{8BEACF20-67A6-49B0-A598-852762EE9DED}">
      <dsp:nvSpPr>
        <dsp:cNvPr id="0" name=""/>
        <dsp:cNvSpPr/>
      </dsp:nvSpPr>
      <dsp:spPr>
        <a:xfrm rot="5400000">
          <a:off x="1603807"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222FEB-236D-4AA8-B1EE-D6BDBE0224F8}">
      <dsp:nvSpPr>
        <dsp:cNvPr id="0" name=""/>
        <dsp:cNvSpPr/>
      </dsp:nvSpPr>
      <dsp:spPr>
        <a:xfrm>
          <a:off x="2503694" y="1549127"/>
          <a:ext cx="804788" cy="965745"/>
        </a:xfrm>
        <a:prstGeom prst="roundRect">
          <a:avLst>
            <a:gd name="adj" fmla="val 5000"/>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lvl="0" algn="r" defTabSz="400050">
            <a:lnSpc>
              <a:spcPct val="90000"/>
            </a:lnSpc>
            <a:spcBef>
              <a:spcPct val="0"/>
            </a:spcBef>
            <a:spcAft>
              <a:spcPct val="35000"/>
            </a:spcAft>
          </a:pPr>
          <a:endParaRPr lang="en-US" sz="900" kern="1200" dirty="0"/>
        </a:p>
      </dsp:txBody>
      <dsp:txXfrm rot="16200000">
        <a:off x="2188217" y="1864604"/>
        <a:ext cx="791911" cy="160957"/>
      </dsp:txXfrm>
    </dsp:sp>
    <dsp:sp modelId="{B23490BB-9089-41E8-810B-970427CD97F2}">
      <dsp:nvSpPr>
        <dsp:cNvPr id="0" name=""/>
        <dsp:cNvSpPr/>
      </dsp:nvSpPr>
      <dsp:spPr>
        <a:xfrm rot="5400000">
          <a:off x="2436763"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00A16D-64EE-4E7D-B67A-93AAC7629BC5}">
      <dsp:nvSpPr>
        <dsp:cNvPr id="0" name=""/>
        <dsp:cNvSpPr/>
      </dsp:nvSpPr>
      <dsp:spPr>
        <a:xfrm>
          <a:off x="3336650" y="1549127"/>
          <a:ext cx="804788" cy="965745"/>
        </a:xfrm>
        <a:prstGeom prst="roundRect">
          <a:avLst>
            <a:gd name="adj" fmla="val 5000"/>
          </a:avLst>
        </a:prstGeom>
        <a:solidFill>
          <a:srgbClr val="76FF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lvl="0" algn="r" defTabSz="400050">
            <a:lnSpc>
              <a:spcPct val="90000"/>
            </a:lnSpc>
            <a:spcBef>
              <a:spcPct val="0"/>
            </a:spcBef>
            <a:spcAft>
              <a:spcPct val="35000"/>
            </a:spcAft>
          </a:pPr>
          <a:endParaRPr lang="en-US" sz="900" kern="1200" dirty="0"/>
        </a:p>
      </dsp:txBody>
      <dsp:txXfrm rot="16200000">
        <a:off x="3021173" y="1864604"/>
        <a:ext cx="791911" cy="160957"/>
      </dsp:txXfrm>
    </dsp:sp>
    <dsp:sp modelId="{D4824053-2BC4-4C01-80E3-8DD03FB383BF}">
      <dsp:nvSpPr>
        <dsp:cNvPr id="0" name=""/>
        <dsp:cNvSpPr/>
      </dsp:nvSpPr>
      <dsp:spPr>
        <a:xfrm rot="5400000">
          <a:off x="3269718"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DF48BA-2D71-49A7-A4D9-F1223BC713D1}">
      <dsp:nvSpPr>
        <dsp:cNvPr id="0" name=""/>
        <dsp:cNvSpPr/>
      </dsp:nvSpPr>
      <dsp:spPr>
        <a:xfrm>
          <a:off x="4169605" y="1549127"/>
          <a:ext cx="804788" cy="965745"/>
        </a:xfrm>
        <a:prstGeom prst="roundRect">
          <a:avLst>
            <a:gd name="adj" fmla="val 5000"/>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lvl="0" algn="r" defTabSz="400050">
            <a:lnSpc>
              <a:spcPct val="90000"/>
            </a:lnSpc>
            <a:spcBef>
              <a:spcPct val="0"/>
            </a:spcBef>
            <a:spcAft>
              <a:spcPct val="35000"/>
            </a:spcAft>
          </a:pPr>
          <a:endParaRPr lang="en-US" sz="900" kern="1200" dirty="0"/>
        </a:p>
      </dsp:txBody>
      <dsp:txXfrm rot="16200000">
        <a:off x="3854129" y="1864604"/>
        <a:ext cx="791911" cy="160957"/>
      </dsp:txXfrm>
    </dsp:sp>
    <dsp:sp modelId="{D2A09757-0181-408F-A718-32F87106D6F4}">
      <dsp:nvSpPr>
        <dsp:cNvPr id="0" name=""/>
        <dsp:cNvSpPr/>
      </dsp:nvSpPr>
      <dsp:spPr>
        <a:xfrm rot="5400000">
          <a:off x="4102674"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512D98-904E-4917-8BCC-2ABD5A9578FD}">
      <dsp:nvSpPr>
        <dsp:cNvPr id="0" name=""/>
        <dsp:cNvSpPr/>
      </dsp:nvSpPr>
      <dsp:spPr>
        <a:xfrm>
          <a:off x="5002561" y="1549127"/>
          <a:ext cx="804788" cy="965745"/>
        </a:xfrm>
        <a:prstGeom prst="roundRect">
          <a:avLst>
            <a:gd name="adj" fmla="val 5000"/>
          </a:avLst>
        </a:prstGeom>
        <a:solidFill>
          <a:srgbClr val="76FF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lvl="0" algn="r" defTabSz="400050">
            <a:lnSpc>
              <a:spcPct val="90000"/>
            </a:lnSpc>
            <a:spcBef>
              <a:spcPct val="0"/>
            </a:spcBef>
            <a:spcAft>
              <a:spcPct val="35000"/>
            </a:spcAft>
          </a:pPr>
          <a:endParaRPr lang="en-US" sz="900" kern="1200" dirty="0"/>
        </a:p>
      </dsp:txBody>
      <dsp:txXfrm rot="16200000">
        <a:off x="4687084" y="1864604"/>
        <a:ext cx="791911" cy="160957"/>
      </dsp:txXfrm>
    </dsp:sp>
    <dsp:sp modelId="{A5ACF422-B47C-403D-AC2C-92EAF6BAB8D0}">
      <dsp:nvSpPr>
        <dsp:cNvPr id="0" name=""/>
        <dsp:cNvSpPr/>
      </dsp:nvSpPr>
      <dsp:spPr>
        <a:xfrm rot="5400000">
          <a:off x="4935630"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3A57C5-6481-4987-9E14-9C343F5BC7B4}">
      <dsp:nvSpPr>
        <dsp:cNvPr id="0" name=""/>
        <dsp:cNvSpPr/>
      </dsp:nvSpPr>
      <dsp:spPr>
        <a:xfrm>
          <a:off x="5835517" y="1549127"/>
          <a:ext cx="804788" cy="965745"/>
        </a:xfrm>
        <a:prstGeom prst="roundRect">
          <a:avLst>
            <a:gd name="adj" fmla="val 5000"/>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lvl="0" algn="r" defTabSz="400050">
            <a:lnSpc>
              <a:spcPct val="90000"/>
            </a:lnSpc>
            <a:spcBef>
              <a:spcPct val="0"/>
            </a:spcBef>
            <a:spcAft>
              <a:spcPct val="35000"/>
            </a:spcAft>
          </a:pPr>
          <a:endParaRPr lang="en-US" sz="900" kern="1200" dirty="0"/>
        </a:p>
      </dsp:txBody>
      <dsp:txXfrm rot="16200000">
        <a:off x="5520040" y="1864604"/>
        <a:ext cx="791911" cy="160957"/>
      </dsp:txXfrm>
    </dsp:sp>
    <dsp:sp modelId="{BBC4831F-DA53-4EC8-B743-D9D3B2B2CF3D}">
      <dsp:nvSpPr>
        <dsp:cNvPr id="0" name=""/>
        <dsp:cNvSpPr/>
      </dsp:nvSpPr>
      <dsp:spPr>
        <a:xfrm rot="5400000">
          <a:off x="5768585"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656A62-C577-417C-AA27-0FBAC258E6DC}">
      <dsp:nvSpPr>
        <dsp:cNvPr id="0" name=""/>
        <dsp:cNvSpPr/>
      </dsp:nvSpPr>
      <dsp:spPr>
        <a:xfrm>
          <a:off x="6668472" y="1549127"/>
          <a:ext cx="804788" cy="965745"/>
        </a:xfrm>
        <a:prstGeom prst="roundRect">
          <a:avLst>
            <a:gd name="adj" fmla="val 5000"/>
          </a:avLst>
        </a:prstGeom>
        <a:solidFill>
          <a:srgbClr val="76FF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lvl="0" algn="r" defTabSz="400050">
            <a:lnSpc>
              <a:spcPct val="90000"/>
            </a:lnSpc>
            <a:spcBef>
              <a:spcPct val="0"/>
            </a:spcBef>
            <a:spcAft>
              <a:spcPct val="35000"/>
            </a:spcAft>
          </a:pPr>
          <a:endParaRPr lang="en-US" sz="900" kern="1200" dirty="0"/>
        </a:p>
      </dsp:txBody>
      <dsp:txXfrm rot="16200000">
        <a:off x="6352996" y="1864604"/>
        <a:ext cx="791911" cy="160957"/>
      </dsp:txXfrm>
    </dsp:sp>
    <dsp:sp modelId="{0B901F56-51FD-4226-B361-6862ABF75509}">
      <dsp:nvSpPr>
        <dsp:cNvPr id="0" name=""/>
        <dsp:cNvSpPr/>
      </dsp:nvSpPr>
      <dsp:spPr>
        <a:xfrm rot="5400000">
          <a:off x="6601541"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D03C4C-394D-460A-8C2A-B6F1A2802D4F}">
      <dsp:nvSpPr>
        <dsp:cNvPr id="0" name=""/>
        <dsp:cNvSpPr/>
      </dsp:nvSpPr>
      <dsp:spPr>
        <a:xfrm>
          <a:off x="7501428" y="1549127"/>
          <a:ext cx="804788" cy="965745"/>
        </a:xfrm>
        <a:prstGeom prst="roundRect">
          <a:avLst>
            <a:gd name="adj" fmla="val 5000"/>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lvl="0" algn="r" defTabSz="400050">
            <a:lnSpc>
              <a:spcPct val="90000"/>
            </a:lnSpc>
            <a:spcBef>
              <a:spcPct val="0"/>
            </a:spcBef>
            <a:spcAft>
              <a:spcPct val="35000"/>
            </a:spcAft>
          </a:pPr>
          <a:endParaRPr lang="en-US" sz="900" kern="1200" dirty="0"/>
        </a:p>
      </dsp:txBody>
      <dsp:txXfrm rot="16200000">
        <a:off x="7185951" y="1864604"/>
        <a:ext cx="791911" cy="160957"/>
      </dsp:txXfrm>
    </dsp:sp>
    <dsp:sp modelId="{5C1E8906-9AC5-4509-94E5-09DC44E6A0F3}">
      <dsp:nvSpPr>
        <dsp:cNvPr id="0" name=""/>
        <dsp:cNvSpPr/>
      </dsp:nvSpPr>
      <dsp:spPr>
        <a:xfrm rot="5400000">
          <a:off x="7434497"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D15649-2B63-493D-8975-23D8DC9BCF4E}">
      <dsp:nvSpPr>
        <dsp:cNvPr id="0" name=""/>
        <dsp:cNvSpPr/>
      </dsp:nvSpPr>
      <dsp:spPr>
        <a:xfrm>
          <a:off x="8334384" y="1549127"/>
          <a:ext cx="804788" cy="965745"/>
        </a:xfrm>
        <a:prstGeom prst="roundRect">
          <a:avLst>
            <a:gd name="adj" fmla="val 5000"/>
          </a:avLst>
        </a:prstGeom>
        <a:solidFill>
          <a:srgbClr val="76FF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lvl="0" algn="r" defTabSz="400050">
            <a:lnSpc>
              <a:spcPct val="90000"/>
            </a:lnSpc>
            <a:spcBef>
              <a:spcPct val="0"/>
            </a:spcBef>
            <a:spcAft>
              <a:spcPct val="35000"/>
            </a:spcAft>
          </a:pPr>
          <a:endParaRPr lang="en-US" sz="900" kern="1200" dirty="0"/>
        </a:p>
      </dsp:txBody>
      <dsp:txXfrm rot="16200000">
        <a:off x="8018907" y="1864604"/>
        <a:ext cx="791911" cy="160957"/>
      </dsp:txXfrm>
    </dsp:sp>
    <dsp:sp modelId="{522740F4-0CA1-40AB-A248-51463688E9E6}">
      <dsp:nvSpPr>
        <dsp:cNvPr id="0" name=""/>
        <dsp:cNvSpPr/>
      </dsp:nvSpPr>
      <dsp:spPr>
        <a:xfrm rot="5400000">
          <a:off x="8267452"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08B4BCCC-81BE-4C7E-8520-1ACD391FD183}" type="datetimeFigureOut">
              <a:rPr lang="en-US" smtClean="0"/>
              <a:t>6/11/2017</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156CA97C-6763-4234-8387-61703F664056}" type="slidenum">
              <a:rPr lang="en-US" smtClean="0"/>
              <a:t>‹#›</a:t>
            </a:fld>
            <a:endParaRPr lang="en-US"/>
          </a:p>
        </p:txBody>
      </p:sp>
    </p:spTree>
    <p:extLst>
      <p:ext uri="{BB962C8B-B14F-4D97-AF65-F5344CB8AC3E}">
        <p14:creationId xmlns:p14="http://schemas.microsoft.com/office/powerpoint/2010/main" val="110425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ABA0A03-5B11-2E40-9473-2198BA0C536E}" type="datetimeFigureOut">
              <a:rPr lang="en-US" smtClean="0"/>
              <a:t>6/11/2017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C5CF426-91EB-994A-AF56-E2DD7C86D01B}" type="slidenum">
              <a:rPr lang="en-US" smtClean="0"/>
              <a:t>‹#›</a:t>
            </a:fld>
            <a:endParaRPr lang="en-US"/>
          </a:p>
        </p:txBody>
      </p:sp>
    </p:spTree>
    <p:extLst>
      <p:ext uri="{BB962C8B-B14F-4D97-AF65-F5344CB8AC3E}">
        <p14:creationId xmlns:p14="http://schemas.microsoft.com/office/powerpoint/2010/main" val="5902021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724979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12</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058474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14</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15</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16</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17</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18</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19</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20</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21</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4</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942473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23</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24</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25</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26</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27</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28</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29</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30</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31</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32</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33</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34</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35</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36</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0043821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38</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39</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40</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41</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4237591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42</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43</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44</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45</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46</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47</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9053599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49</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50</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51</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034818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52</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53</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54</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55</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56</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57</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58</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59</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60</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61</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8</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62</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63</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64</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65</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66</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67</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68</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69</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70</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71</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9</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72</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73</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74</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10</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11</a:t>
            </a:fld>
            <a:endParaRPr lang="en-US"/>
          </a:p>
        </p:txBody>
      </p:sp>
    </p:spTree>
    <p:extLst>
      <p:ext uri="{BB962C8B-B14F-4D97-AF65-F5344CB8AC3E}">
        <p14:creationId xmlns:p14="http://schemas.microsoft.com/office/powerpoint/2010/main" val="1706656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278DE6-42F5-594A-BA79-F8502DD02B40}"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278DE6-42F5-594A-BA79-F8502DD02B40}"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278DE6-42F5-594A-BA79-F8502DD02B40}"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4278DE6-42F5-594A-BA79-F8502DD02B40}"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278DE6-42F5-594A-BA79-F8502DD02B40}"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278DE6-42F5-594A-BA79-F8502DD02B40}" type="datetimeFigureOut">
              <a:rPr lang="en-US" smtClean="0"/>
              <a:pPr/>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278DE6-42F5-594A-BA79-F8502DD02B40}" type="datetimeFigureOut">
              <a:rPr lang="en-US" smtClean="0"/>
              <a:pPr/>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278DE6-42F5-594A-BA79-F8502DD02B40}" type="datetimeFigureOut">
              <a:rPr lang="en-US" smtClean="0"/>
              <a:pPr/>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78DE6-42F5-594A-BA79-F8502DD02B40}" type="datetimeFigureOut">
              <a:rPr lang="en-US" smtClean="0"/>
              <a:pPr/>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278DE6-42F5-594A-BA79-F8502DD02B40}" type="datetimeFigureOut">
              <a:rPr lang="en-US" smtClean="0"/>
              <a:pPr/>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278DE6-42F5-594A-BA79-F8502DD02B40}" type="datetimeFigureOut">
              <a:rPr lang="en-US" smtClean="0"/>
              <a:pPr/>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78DE6-42F5-594A-BA79-F8502DD02B40}" type="datetimeFigureOut">
              <a:rPr lang="en-US" smtClean="0"/>
              <a:pPr/>
              <a:t>6/11/2017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9038E-4352-2F42-B446-4212447180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body)"/>
          <a:ea typeface="+mn-ea"/>
          <a:cs typeface="Georgia (body)"/>
        </a:defRPr>
      </a:lvl1pPr>
      <a:lvl2pPr marL="742950" indent="-285750" algn="l" defTabSz="457200" rtl="0" eaLnBrk="1" latinLnBrk="0" hangingPunct="1">
        <a:spcBef>
          <a:spcPct val="20000"/>
        </a:spcBef>
        <a:buFont typeface="Arial"/>
        <a:buChar char="–"/>
        <a:defRPr sz="2800" kern="1200">
          <a:solidFill>
            <a:schemeClr val="tx1"/>
          </a:solidFill>
          <a:latin typeface="Georgia (body)"/>
          <a:ea typeface="+mn-ea"/>
          <a:cs typeface="Georgia (body)"/>
        </a:defRPr>
      </a:lvl2pPr>
      <a:lvl3pPr marL="1143000" indent="-228600" algn="l" defTabSz="457200" rtl="0" eaLnBrk="1" latinLnBrk="0" hangingPunct="1">
        <a:spcBef>
          <a:spcPct val="20000"/>
        </a:spcBef>
        <a:buFont typeface="Arial"/>
        <a:buChar char="•"/>
        <a:defRPr sz="2400" kern="1200">
          <a:solidFill>
            <a:schemeClr val="tx1"/>
          </a:solidFill>
          <a:latin typeface="Georgia (body)"/>
          <a:ea typeface="+mn-ea"/>
          <a:cs typeface="Georgia (body)"/>
        </a:defRPr>
      </a:lvl3pPr>
      <a:lvl4pPr marL="1600200" indent="-228600" algn="l" defTabSz="457200" rtl="0" eaLnBrk="1" latinLnBrk="0" hangingPunct="1">
        <a:spcBef>
          <a:spcPct val="20000"/>
        </a:spcBef>
        <a:buFont typeface="Arial"/>
        <a:buChar char="–"/>
        <a:defRPr sz="2000" kern="1200">
          <a:solidFill>
            <a:schemeClr val="tx1"/>
          </a:solidFill>
          <a:latin typeface="Georgia (body)"/>
          <a:ea typeface="+mn-ea"/>
          <a:cs typeface="Georgia (body)"/>
        </a:defRPr>
      </a:lvl4pPr>
      <a:lvl5pPr marL="2057400" indent="-228600" algn="l" defTabSz="457200" rtl="0" eaLnBrk="1" latinLnBrk="0" hangingPunct="1">
        <a:spcBef>
          <a:spcPct val="20000"/>
        </a:spcBef>
        <a:buFont typeface="Arial"/>
        <a:buChar char="»"/>
        <a:defRPr sz="2000" kern="1200">
          <a:solidFill>
            <a:schemeClr val="tx1"/>
          </a:solidFill>
          <a:latin typeface="Georgia (body)"/>
          <a:ea typeface="+mn-ea"/>
          <a:cs typeface="Georgia (bod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1.png"/><Relationship Id="rId7" Type="http://schemas.openxmlformats.org/officeDocument/2006/relationships/diagramQuickStyle" Target="../diagrams/quickStyle2.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6.jpe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www.myopenmath.com/"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www.mathispower4u.com/" TargetMode="External"/><Relationship Id="rId5" Type="http://schemas.openxmlformats.org/officeDocument/2006/relationships/hyperlink" Target="http://www.wallace.ccfaculty.org/" TargetMode="External"/><Relationship Id="rId4" Type="http://schemas.openxmlformats.org/officeDocument/2006/relationships/hyperlink" Target="http://www.ccbcmd.edu/Programs-and-Courses/Schools-and-Academic-Departments/School-of-Mathematics-and-Science/Mathematics.aspx"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5.png"/></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emf"/></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283335" y="1109373"/>
            <a:ext cx="8672945" cy="1997683"/>
          </a:xfrm>
        </p:spPr>
        <p:txBody>
          <a:bodyPr>
            <a:noAutofit/>
          </a:bodyPr>
          <a:lstStyle/>
          <a:p>
            <a:pPr algn="l"/>
            <a:r>
              <a:rPr lang="en-US" sz="7200" b="1" baseline="30000" dirty="0" smtClean="0">
                <a:solidFill>
                  <a:schemeClr val="bg1"/>
                </a:solidFill>
                <a:effectLst>
                  <a:outerShdw blurRad="50800" dist="38100" dir="2700000" algn="tl" rotWithShape="0">
                    <a:prstClr val="black">
                      <a:alpha val="40000"/>
                    </a:prstClr>
                  </a:outerShdw>
                </a:effectLst>
                <a:latin typeface="Arial"/>
                <a:cs typeface="Arial"/>
              </a:rPr>
              <a:t>Acceleration for Beginners</a:t>
            </a:r>
            <a:r>
              <a:rPr lang="en-US" sz="5400" b="1" baseline="30000" dirty="0" smtClean="0">
                <a:effectLst>
                  <a:outerShdw blurRad="50800" dist="38100" dir="2700000" algn="tl" rotWithShape="0">
                    <a:prstClr val="black">
                      <a:alpha val="40000"/>
                    </a:prstClr>
                  </a:outerShdw>
                </a:effectLst>
              </a:rPr>
              <a:t/>
            </a:r>
            <a:br>
              <a:rPr lang="en-US" sz="5400" b="1" baseline="30000" dirty="0" smtClean="0">
                <a:effectLst>
                  <a:outerShdw blurRad="50800" dist="38100" dir="2700000" algn="tl" rotWithShape="0">
                    <a:prstClr val="black">
                      <a:alpha val="40000"/>
                    </a:prstClr>
                  </a:outerShdw>
                </a:effectLst>
              </a:rPr>
            </a:br>
            <a:endParaRPr lang="en-US" sz="2400" i="1" dirty="0">
              <a:solidFill>
                <a:srgbClr val="FFFFFF"/>
              </a:solidFill>
              <a:effectLst>
                <a:outerShdw blurRad="50800" dist="38100" dir="2700000" algn="tl" rotWithShape="0">
                  <a:prstClr val="black">
                    <a:alpha val="40000"/>
                  </a:prstClr>
                </a:outerShdw>
              </a:effectLst>
              <a:latin typeface="Arial"/>
              <a:cs typeface="Arial"/>
            </a:endParaRPr>
          </a:p>
        </p:txBody>
      </p:sp>
      <p:sp>
        <p:nvSpPr>
          <p:cNvPr id="2" name="TextBox 1"/>
          <p:cNvSpPr txBox="1"/>
          <p:nvPr/>
        </p:nvSpPr>
        <p:spPr>
          <a:xfrm>
            <a:off x="629029" y="2772663"/>
            <a:ext cx="6965818" cy="1938992"/>
          </a:xfrm>
          <a:prstGeom prst="rect">
            <a:avLst/>
          </a:prstGeom>
          <a:noFill/>
        </p:spPr>
        <p:txBody>
          <a:bodyPr wrap="none" rtlCol="0">
            <a:spAutoFit/>
          </a:bodyPr>
          <a:lstStyle/>
          <a:p>
            <a:pPr>
              <a:spcBef>
                <a:spcPct val="0"/>
              </a:spcBef>
            </a:pPr>
            <a:r>
              <a:rPr lang="en-US" sz="2400" b="1" dirty="0" smtClean="0">
                <a:solidFill>
                  <a:srgbClr val="FFFFFF"/>
                </a:solidFill>
                <a:effectLst>
                  <a:outerShdw blurRad="50800" dist="38100" dir="2700000" algn="tl" rotWithShape="0">
                    <a:prstClr val="black">
                      <a:alpha val="40000"/>
                    </a:prstClr>
                  </a:outerShdw>
                </a:effectLst>
                <a:latin typeface="Arial"/>
                <a:ea typeface="+mj-ea"/>
                <a:cs typeface="Arial"/>
              </a:rPr>
              <a:t>Jesse </a:t>
            </a:r>
            <a:r>
              <a:rPr lang="en-US" sz="2400" b="1" dirty="0" err="1" smtClean="0">
                <a:solidFill>
                  <a:srgbClr val="FFFFFF"/>
                </a:solidFill>
                <a:effectLst>
                  <a:outerShdw blurRad="50800" dist="38100" dir="2700000" algn="tl" rotWithShape="0">
                    <a:prstClr val="black">
                      <a:alpha val="40000"/>
                    </a:prstClr>
                  </a:outerShdw>
                </a:effectLst>
                <a:latin typeface="Arial"/>
                <a:ea typeface="+mj-ea"/>
                <a:cs typeface="Arial"/>
              </a:rPr>
              <a:t>Kiefner</a:t>
            </a:r>
            <a:r>
              <a:rPr lang="en-US" sz="2400" b="1" dirty="0" smtClean="0">
                <a:solidFill>
                  <a:srgbClr val="FFFFFF"/>
                </a:solidFill>
                <a:effectLst>
                  <a:outerShdw blurRad="50800" dist="38100" dir="2700000" algn="tl" rotWithShape="0">
                    <a:prstClr val="black">
                      <a:alpha val="40000"/>
                    </a:prstClr>
                  </a:outerShdw>
                </a:effectLst>
                <a:latin typeface="Arial"/>
                <a:ea typeface="+mj-ea"/>
                <a:cs typeface="Arial"/>
              </a:rPr>
              <a:t/>
            </a:r>
            <a:br>
              <a:rPr lang="en-US" sz="2400" b="1" dirty="0" smtClean="0">
                <a:solidFill>
                  <a:srgbClr val="FFFFFF"/>
                </a:solidFill>
                <a:effectLst>
                  <a:outerShdw blurRad="50800" dist="38100" dir="2700000" algn="tl" rotWithShape="0">
                    <a:prstClr val="black">
                      <a:alpha val="40000"/>
                    </a:prstClr>
                  </a:outerShdw>
                </a:effectLst>
                <a:latin typeface="Arial"/>
                <a:ea typeface="+mj-ea"/>
                <a:cs typeface="Arial"/>
              </a:rPr>
            </a:br>
            <a:r>
              <a:rPr lang="en-US" sz="2400" b="1" i="1" dirty="0" smtClean="0">
                <a:solidFill>
                  <a:srgbClr val="FFFFFF"/>
                </a:solidFill>
                <a:effectLst>
                  <a:outerShdw blurRad="50800" dist="38100" dir="2700000" algn="tl" rotWithShape="0">
                    <a:prstClr val="black">
                      <a:alpha val="40000"/>
                    </a:prstClr>
                  </a:outerShdw>
                </a:effectLst>
                <a:latin typeface="Arial"/>
                <a:ea typeface="+mj-ea"/>
                <a:cs typeface="Arial"/>
              </a:rPr>
              <a:t>Director, Accelerated Math Program</a:t>
            </a:r>
            <a:endParaRPr lang="en-US" sz="2400" b="1" i="1" dirty="0">
              <a:solidFill>
                <a:srgbClr val="FFFFFF"/>
              </a:solidFill>
              <a:effectLst>
                <a:outerShdw blurRad="50800" dist="38100" dir="2700000" algn="tl" rotWithShape="0">
                  <a:prstClr val="black">
                    <a:alpha val="40000"/>
                  </a:prstClr>
                </a:outerShdw>
              </a:effectLst>
              <a:latin typeface="Arial"/>
              <a:ea typeface="+mj-ea"/>
              <a:cs typeface="Arial"/>
            </a:endParaRPr>
          </a:p>
          <a:p>
            <a:pPr>
              <a:spcBef>
                <a:spcPct val="0"/>
              </a:spcBef>
            </a:pPr>
            <a:endParaRPr lang="en-US" sz="2400" b="1" dirty="0">
              <a:solidFill>
                <a:srgbClr val="FFFFFF"/>
              </a:solidFill>
              <a:effectLst>
                <a:outerShdw blurRad="50800" dist="38100" dir="2700000" algn="tl" rotWithShape="0">
                  <a:prstClr val="black">
                    <a:alpha val="40000"/>
                  </a:prstClr>
                </a:outerShdw>
              </a:effectLst>
              <a:latin typeface="Arial"/>
              <a:ea typeface="+mj-ea"/>
              <a:cs typeface="Arial"/>
            </a:endParaRPr>
          </a:p>
          <a:p>
            <a:pPr>
              <a:spcBef>
                <a:spcPct val="0"/>
              </a:spcBef>
            </a:pPr>
            <a:r>
              <a:rPr lang="en-US" sz="2400" b="1" dirty="0">
                <a:solidFill>
                  <a:srgbClr val="FFFFFF"/>
                </a:solidFill>
                <a:effectLst>
                  <a:outerShdw blurRad="50800" dist="38100" dir="2700000" algn="tl" rotWithShape="0">
                    <a:prstClr val="black">
                      <a:alpha val="40000"/>
                    </a:prstClr>
                  </a:outerShdw>
                </a:effectLst>
                <a:latin typeface="Arial"/>
                <a:ea typeface="+mj-ea"/>
                <a:cs typeface="Arial"/>
              </a:rPr>
              <a:t>Danielle </a:t>
            </a:r>
            <a:r>
              <a:rPr lang="en-US" sz="2400" b="1" dirty="0" err="1">
                <a:solidFill>
                  <a:srgbClr val="FFFFFF"/>
                </a:solidFill>
                <a:effectLst>
                  <a:outerShdw blurRad="50800" dist="38100" dir="2700000" algn="tl" rotWithShape="0">
                    <a:prstClr val="black">
                      <a:alpha val="40000"/>
                    </a:prstClr>
                  </a:outerShdw>
                </a:effectLst>
                <a:latin typeface="Arial"/>
                <a:ea typeface="+mj-ea"/>
                <a:cs typeface="Arial"/>
              </a:rPr>
              <a:t>Truszkowski</a:t>
            </a:r>
            <a:endParaRPr lang="en-US" sz="2400" b="1" dirty="0">
              <a:solidFill>
                <a:srgbClr val="FFFFFF"/>
              </a:solidFill>
              <a:effectLst>
                <a:outerShdw blurRad="50800" dist="38100" dir="2700000" algn="tl" rotWithShape="0">
                  <a:prstClr val="black">
                    <a:alpha val="40000"/>
                  </a:prstClr>
                </a:outerShdw>
              </a:effectLst>
              <a:latin typeface="Arial"/>
              <a:ea typeface="+mj-ea"/>
              <a:cs typeface="Arial"/>
            </a:endParaRPr>
          </a:p>
          <a:p>
            <a:pPr>
              <a:spcBef>
                <a:spcPct val="0"/>
              </a:spcBef>
            </a:pPr>
            <a:r>
              <a:rPr lang="en-US" sz="2400" b="1" i="1" dirty="0">
                <a:solidFill>
                  <a:srgbClr val="FFFFFF"/>
                </a:solidFill>
                <a:effectLst>
                  <a:outerShdw blurRad="50800" dist="38100" dir="2700000" algn="tl" rotWithShape="0">
                    <a:prstClr val="black">
                      <a:alpha val="40000"/>
                    </a:prstClr>
                  </a:outerShdw>
                </a:effectLst>
                <a:latin typeface="Arial"/>
                <a:ea typeface="+mj-ea"/>
                <a:cs typeface="Arial"/>
              </a:rPr>
              <a:t>Assistant Director, Accelerated Math Program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952500"/>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6124818" cy="523220"/>
          </a:xfrm>
          <a:prstGeom prst="rect">
            <a:avLst/>
          </a:prstGeom>
          <a:noFill/>
        </p:spPr>
        <p:txBody>
          <a:bodyPr wrap="none" rtlCol="0">
            <a:spAutoFit/>
          </a:bodyPr>
          <a:lstStyle/>
          <a:p>
            <a:r>
              <a:rPr lang="en-US" sz="2800" b="1" dirty="0" smtClean="0">
                <a:solidFill>
                  <a:schemeClr val="bg1"/>
                </a:solidFill>
                <a:latin typeface="Arial" panose="020B0604020202020204" pitchFamily="34" charset="0"/>
                <a:cs typeface="Arial" panose="020B0604020202020204" pitchFamily="34" charset="0"/>
              </a:rPr>
              <a:t>FACULTY AND STUDENT MAKEUP</a:t>
            </a:r>
            <a:endParaRPr lang="en-US" sz="2800" b="1" dirty="0">
              <a:solidFill>
                <a:schemeClr val="bg1"/>
              </a:solidFill>
              <a:latin typeface="Arial" panose="020B0604020202020204" pitchFamily="34" charset="0"/>
              <a:cs typeface="Arial" panose="020B0604020202020204" pitchFamily="34" charset="0"/>
            </a:endParaRPr>
          </a:p>
        </p:txBody>
      </p:sp>
      <p:graphicFrame>
        <p:nvGraphicFramePr>
          <p:cNvPr id="49" name="Table 48"/>
          <p:cNvGraphicFramePr>
            <a:graphicFrameLocks noGrp="1"/>
          </p:cNvGraphicFramePr>
          <p:nvPr>
            <p:extLst>
              <p:ext uri="{D42A27DB-BD31-4B8C-83A1-F6EECF244321}">
                <p14:modId xmlns:p14="http://schemas.microsoft.com/office/powerpoint/2010/main" val="372152480"/>
              </p:ext>
            </p:extLst>
          </p:nvPr>
        </p:nvGraphicFramePr>
        <p:xfrm>
          <a:off x="3138263" y="2960913"/>
          <a:ext cx="5804174" cy="2634780"/>
        </p:xfrm>
        <a:graphic>
          <a:graphicData uri="http://schemas.openxmlformats.org/drawingml/2006/table">
            <a:tbl>
              <a:tblPr firstRow="1" firstCol="1" bandRow="1">
                <a:tableStyleId>{2D5ABB26-0587-4C30-8999-92F81FD0307C}</a:tableStyleId>
              </a:tblPr>
              <a:tblGrid>
                <a:gridCol w="4308720"/>
                <a:gridCol w="1495454"/>
              </a:tblGrid>
              <a:tr h="439130">
                <a:tc>
                  <a:txBody>
                    <a:bodyPr/>
                    <a:lstStyle/>
                    <a:p>
                      <a:pPr marL="0" marR="0">
                        <a:lnSpc>
                          <a:spcPct val="107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MATH 081: </a:t>
                      </a:r>
                      <a:r>
                        <a:rPr lang="en-US" sz="1600" dirty="0" smtClean="0">
                          <a:solidFill>
                            <a:schemeClr val="bg1"/>
                          </a:solidFill>
                          <a:effectLst/>
                          <a:latin typeface="Arial" panose="020B0604020202020204" pitchFamily="34" charset="0"/>
                          <a:cs typeface="Arial" panose="020B0604020202020204" pitchFamily="34" charset="0"/>
                        </a:rPr>
                        <a:t>Pre-Algebra</a:t>
                      </a:r>
                    </a:p>
                  </a:txBody>
                  <a:tcPr marL="68580" marR="68580" marT="0" marB="0" anchor="ctr">
                    <a:lnR>
                      <a:noFill/>
                    </a:lnR>
                    <a:solidFill>
                      <a:schemeClr val="accent2"/>
                    </a:solidFill>
                  </a:tcPr>
                </a:tc>
                <a:tc>
                  <a:txBody>
                    <a:bodyPr/>
                    <a:lstStyle/>
                    <a:p>
                      <a:pPr marL="0" marR="0">
                        <a:lnSpc>
                          <a:spcPct val="107000"/>
                        </a:lnSpc>
                        <a:spcBef>
                          <a:spcPts val="0"/>
                        </a:spcBef>
                        <a:spcAft>
                          <a:spcPts val="0"/>
                        </a:spcAft>
                      </a:pPr>
                      <a:r>
                        <a:rPr lang="en-US" sz="16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814</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chemeClr val="accent2"/>
                    </a:solidFill>
                  </a:tcPr>
                </a:tc>
              </a:tr>
              <a:tr h="439130">
                <a:tc>
                  <a:txBody>
                    <a:bodyPr/>
                    <a:lstStyle/>
                    <a:p>
                      <a:pPr marL="0" marR="0">
                        <a:lnSpc>
                          <a:spcPct val="107000"/>
                        </a:lnSpc>
                        <a:spcBef>
                          <a:spcPts val="0"/>
                        </a:spcBef>
                        <a:spcAft>
                          <a:spcPts val="0"/>
                        </a:spcAft>
                      </a:pPr>
                      <a:r>
                        <a:rPr lang="en-US" sz="1600" b="1" dirty="0">
                          <a:solidFill>
                            <a:schemeClr val="bg1"/>
                          </a:solidFill>
                          <a:effectLst/>
                          <a:latin typeface="Arial" panose="020B0604020202020204" pitchFamily="34" charset="0"/>
                          <a:cs typeface="Arial" panose="020B0604020202020204" pitchFamily="34" charset="0"/>
                        </a:rPr>
                        <a:t>MATH 082: Introductory Algebra</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solidFill>
                  </a:tcPr>
                </a:tc>
                <a:tc>
                  <a:txBody>
                    <a:bodyPr/>
                    <a:lstStyle/>
                    <a:p>
                      <a:pPr marL="0" marR="0">
                        <a:lnSpc>
                          <a:spcPct val="107000"/>
                        </a:lnSpc>
                        <a:spcBef>
                          <a:spcPts val="0"/>
                        </a:spcBef>
                        <a:spcAft>
                          <a:spcPts val="0"/>
                        </a:spcAft>
                      </a:pPr>
                      <a:r>
                        <a:rPr lang="en-US"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1,277</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a:noFill/>
                    </a:lnT>
                    <a:solidFill>
                      <a:schemeClr val="accent4"/>
                    </a:solidFill>
                  </a:tcPr>
                </a:tc>
              </a:tr>
              <a:tr h="439130">
                <a:tc>
                  <a:txBody>
                    <a:bodyPr/>
                    <a:lstStyle/>
                    <a:p>
                      <a:pPr marL="0" marR="0">
                        <a:lnSpc>
                          <a:spcPct val="107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MATH 083: Intermediate Algebra</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nSpc>
                          <a:spcPct val="107000"/>
                        </a:lnSpc>
                        <a:spcBef>
                          <a:spcPts val="0"/>
                        </a:spcBef>
                        <a:spcAft>
                          <a:spcPts val="0"/>
                        </a:spcAft>
                      </a:pPr>
                      <a:r>
                        <a:rPr lang="en-US" sz="16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978</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r>
              <a:tr h="439130">
                <a:tc>
                  <a:txBody>
                    <a:bodyPr/>
                    <a:lstStyle/>
                    <a:p>
                      <a:pPr marL="0" marR="0">
                        <a:lnSpc>
                          <a:spcPct val="107000"/>
                        </a:lnSpc>
                        <a:spcBef>
                          <a:spcPts val="0"/>
                        </a:spcBef>
                        <a:spcAft>
                          <a:spcPts val="0"/>
                        </a:spcAft>
                      </a:pPr>
                      <a:r>
                        <a:rPr lang="en-US" sz="1600" b="1" dirty="0">
                          <a:solidFill>
                            <a:schemeClr val="bg1"/>
                          </a:solidFill>
                          <a:effectLst/>
                          <a:latin typeface="Arial" panose="020B0604020202020204" pitchFamily="34" charset="0"/>
                          <a:cs typeface="Arial" panose="020B0604020202020204" pitchFamily="34" charset="0"/>
                        </a:rPr>
                        <a:t>MATH 125: Finite Math &amp; Modeling</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solidFill>
                  </a:tcPr>
                </a:tc>
                <a:tc>
                  <a:txBody>
                    <a:bodyPr/>
                    <a:lstStyle/>
                    <a:p>
                      <a:pPr marL="0" marR="0">
                        <a:lnSpc>
                          <a:spcPct val="107000"/>
                        </a:lnSpc>
                        <a:spcBef>
                          <a:spcPts val="0"/>
                        </a:spcBef>
                        <a:spcAft>
                          <a:spcPts val="0"/>
                        </a:spcAft>
                      </a:pPr>
                      <a:r>
                        <a:rPr lang="en-US"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532</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solidFill>
                  </a:tcPr>
                </a:tc>
              </a:tr>
              <a:tr h="439130">
                <a:tc>
                  <a:txBody>
                    <a:bodyPr/>
                    <a:lstStyle/>
                    <a:p>
                      <a:pPr marL="0" marR="0">
                        <a:lnSpc>
                          <a:spcPct val="107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MATH 153: </a:t>
                      </a:r>
                      <a:r>
                        <a:rPr lang="en-US" sz="1600" dirty="0" smtClean="0">
                          <a:solidFill>
                            <a:schemeClr val="bg1"/>
                          </a:solidFill>
                          <a:effectLst/>
                          <a:latin typeface="Arial" panose="020B0604020202020204" pitchFamily="34" charset="0"/>
                          <a:cs typeface="Arial" panose="020B0604020202020204" pitchFamily="34" charset="0"/>
                        </a:rPr>
                        <a:t>Intro.</a:t>
                      </a:r>
                      <a:r>
                        <a:rPr lang="en-US" sz="1600" baseline="0" dirty="0" smtClean="0">
                          <a:solidFill>
                            <a:schemeClr val="bg1"/>
                          </a:solidFill>
                          <a:effectLst/>
                          <a:latin typeface="Arial" panose="020B0604020202020204" pitchFamily="34" charset="0"/>
                          <a:cs typeface="Arial" panose="020B0604020202020204" pitchFamily="34" charset="0"/>
                        </a:rPr>
                        <a:t> to </a:t>
                      </a:r>
                      <a:r>
                        <a:rPr lang="en-US" sz="1600" dirty="0" smtClean="0">
                          <a:solidFill>
                            <a:schemeClr val="bg1"/>
                          </a:solidFill>
                          <a:effectLst/>
                          <a:latin typeface="Arial" panose="020B0604020202020204" pitchFamily="34" charset="0"/>
                          <a:cs typeface="Arial" panose="020B0604020202020204" pitchFamily="34" charset="0"/>
                        </a:rPr>
                        <a:t>Statistical</a:t>
                      </a:r>
                      <a:r>
                        <a:rPr lang="en-US" sz="1600" baseline="0" dirty="0" smtClean="0">
                          <a:solidFill>
                            <a:schemeClr val="bg1"/>
                          </a:solidFill>
                          <a:effectLst/>
                          <a:latin typeface="Arial" panose="020B0604020202020204" pitchFamily="34" charset="0"/>
                          <a:cs typeface="Arial" panose="020B0604020202020204" pitchFamily="34" charset="0"/>
                        </a:rPr>
                        <a:t> Methods</a:t>
                      </a:r>
                      <a:endParaRPr lang="en-US" sz="1600" dirty="0" smtClean="0">
                        <a:solidFill>
                          <a:schemeClr val="bg1"/>
                        </a:solidFill>
                        <a:effectLst/>
                        <a:latin typeface="Arial" panose="020B0604020202020204" pitchFamily="34" charset="0"/>
                        <a:cs typeface="Arial" panose="020B0604020202020204" pitchFamily="34" charset="0"/>
                      </a:endParaRPr>
                    </a:p>
                  </a:txBody>
                  <a:tcPr marL="68580" marR="68580" marT="0" marB="0" anchor="ctr">
                    <a:solidFill>
                      <a:schemeClr val="accent2"/>
                    </a:solidFill>
                  </a:tcPr>
                </a:tc>
                <a:tc>
                  <a:txBody>
                    <a:bodyPr/>
                    <a:lstStyle/>
                    <a:p>
                      <a:pPr marL="0" marR="0">
                        <a:lnSpc>
                          <a:spcPct val="107000"/>
                        </a:lnSpc>
                        <a:spcBef>
                          <a:spcPts val="0"/>
                        </a:spcBef>
                        <a:spcAft>
                          <a:spcPts val="0"/>
                        </a:spcAft>
                      </a:pPr>
                      <a:r>
                        <a:rPr lang="en-US" sz="16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1208</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r>
              <a:tr h="439130">
                <a:tc>
                  <a:txBody>
                    <a:bodyPr/>
                    <a:lstStyle/>
                    <a:p>
                      <a:pPr marL="0" marR="0">
                        <a:lnSpc>
                          <a:spcPct val="107000"/>
                        </a:lnSpc>
                        <a:spcBef>
                          <a:spcPts val="0"/>
                        </a:spcBef>
                        <a:spcAft>
                          <a:spcPts val="0"/>
                        </a:spcAft>
                      </a:pPr>
                      <a:r>
                        <a:rPr lang="en-US" sz="1600" b="1" dirty="0">
                          <a:solidFill>
                            <a:schemeClr val="bg1"/>
                          </a:solidFill>
                          <a:effectLst/>
                          <a:latin typeface="Arial" panose="020B0604020202020204" pitchFamily="34" charset="0"/>
                          <a:cs typeface="Arial" panose="020B0604020202020204" pitchFamily="34" charset="0"/>
                        </a:rPr>
                        <a:t>MATH 163: College Algebra</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solidFill>
                  </a:tcPr>
                </a:tc>
                <a:tc>
                  <a:txBody>
                    <a:bodyPr/>
                    <a:lstStyle/>
                    <a:p>
                      <a:pPr marL="0" marR="0">
                        <a:lnSpc>
                          <a:spcPct val="107000"/>
                        </a:lnSpc>
                        <a:spcBef>
                          <a:spcPts val="0"/>
                        </a:spcBef>
                        <a:spcAft>
                          <a:spcPts val="0"/>
                        </a:spcAft>
                      </a:pPr>
                      <a:r>
                        <a:rPr lang="en-US"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821</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solidFill>
                  </a:tcPr>
                </a:tc>
              </a:tr>
            </a:tbl>
          </a:graphicData>
        </a:graphic>
      </p:graphicFrame>
      <p:sp>
        <p:nvSpPr>
          <p:cNvPr id="4" name="TextBox 3"/>
          <p:cNvSpPr txBox="1"/>
          <p:nvPr/>
        </p:nvSpPr>
        <p:spPr>
          <a:xfrm>
            <a:off x="234103" y="1143905"/>
            <a:ext cx="4601131" cy="1323439"/>
          </a:xfrm>
          <a:prstGeom prst="rect">
            <a:avLst/>
          </a:prstGeom>
          <a:noFill/>
        </p:spPr>
        <p:txBody>
          <a:bodyPr wrap="none" rtlCol="0">
            <a:spAutoFit/>
          </a:bodyPr>
          <a:lstStyle/>
          <a:p>
            <a:pPr marL="342900" indent="-342900">
              <a:lnSpc>
                <a:spcPts val="2400"/>
              </a:lnSpc>
              <a:spcBef>
                <a:spcPts val="600"/>
              </a:spcBef>
              <a:spcAft>
                <a:spcPts val="600"/>
              </a:spcAft>
              <a:buFont typeface="Arial" panose="020B060402020202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Approximately 50 FT Faculty</a:t>
            </a:r>
          </a:p>
          <a:p>
            <a:pPr marL="342900" indent="-342900">
              <a:lnSpc>
                <a:spcPts val="2400"/>
              </a:lnSpc>
              <a:spcBef>
                <a:spcPts val="600"/>
              </a:spcBef>
              <a:spcAft>
                <a:spcPts val="600"/>
              </a:spcAft>
              <a:buFont typeface="Arial" panose="020B060402020202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Approximately 40% FT and 60% PT</a:t>
            </a:r>
          </a:p>
          <a:p>
            <a:pPr marL="342900" indent="-342900">
              <a:lnSpc>
                <a:spcPts val="2400"/>
              </a:lnSpc>
              <a:spcBef>
                <a:spcPts val="600"/>
              </a:spcBef>
              <a:spcAft>
                <a:spcPts val="600"/>
              </a:spcAft>
              <a:buFont typeface="Arial" panose="020B060402020202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Student Enrollment, Spring </a:t>
            </a:r>
            <a:r>
              <a:rPr lang="en-US" sz="2000" dirty="0" smtClean="0">
                <a:solidFill>
                  <a:schemeClr val="tx1">
                    <a:lumMod val="75000"/>
                    <a:lumOff val="25000"/>
                  </a:schemeClr>
                </a:solidFill>
                <a:latin typeface="Arial" panose="020B0604020202020204" pitchFamily="34" charset="0"/>
                <a:cs typeface="Arial" panose="020B0604020202020204" pitchFamily="34" charset="0"/>
              </a:rPr>
              <a:t>2017</a:t>
            </a: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0203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2419252" cy="523220"/>
          </a:xfrm>
          <a:prstGeom prst="rect">
            <a:avLst/>
          </a:prstGeom>
          <a:noFill/>
        </p:spPr>
        <p:txBody>
          <a:bodyPr wrap="none" rtlCol="0">
            <a:spAutoFit/>
          </a:bodyPr>
          <a:lstStyle/>
          <a:p>
            <a:r>
              <a:rPr lang="en-US" sz="2800" b="1" dirty="0" smtClean="0">
                <a:solidFill>
                  <a:schemeClr val="bg1"/>
                </a:solidFill>
                <a:latin typeface="Arial" panose="020B0604020202020204" pitchFamily="34" charset="0"/>
                <a:cs typeface="Arial" panose="020B0604020202020204" pitchFamily="34" charset="0"/>
              </a:rPr>
              <a:t>PLACEMENT</a:t>
            </a:r>
            <a:endParaRPr lang="en-US" sz="2800" b="1"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419100" y="1126671"/>
            <a:ext cx="2400300" cy="571500"/>
          </a:xfrm>
          <a:prstGeom prst="rect">
            <a:avLst/>
          </a:prstGeom>
          <a:solidFill>
            <a:srgbClr val="2F567D"/>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HOW?</a:t>
            </a:r>
          </a:p>
        </p:txBody>
      </p:sp>
      <p:sp>
        <p:nvSpPr>
          <p:cNvPr id="7" name="Rectangle 6"/>
          <p:cNvSpPr/>
          <p:nvPr/>
        </p:nvSpPr>
        <p:spPr>
          <a:xfrm>
            <a:off x="2914650" y="1126671"/>
            <a:ext cx="5810250" cy="571500"/>
          </a:xfrm>
          <a:prstGeom prst="rect">
            <a:avLst/>
          </a:prstGeom>
          <a:solidFill>
            <a:srgbClr val="2F567D"/>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WHAT TO </a:t>
            </a:r>
            <a:r>
              <a:rPr lang="en-US" b="1" dirty="0" smtClean="0">
                <a:latin typeface="Arial" panose="020B0604020202020204" pitchFamily="34" charset="0"/>
                <a:cs typeface="Arial" panose="020B0604020202020204" pitchFamily="34" charset="0"/>
              </a:rPr>
              <a:t>DO?</a:t>
            </a:r>
            <a:endParaRPr lang="en-US" b="1" dirty="0">
              <a:latin typeface="Arial" panose="020B0604020202020204" pitchFamily="34" charset="0"/>
              <a:cs typeface="Arial" panose="020B0604020202020204" pitchFamily="34" charset="0"/>
            </a:endParaRPr>
          </a:p>
        </p:txBody>
      </p:sp>
      <p:sp>
        <p:nvSpPr>
          <p:cNvPr id="8" name="Rectangle 7"/>
          <p:cNvSpPr/>
          <p:nvPr/>
        </p:nvSpPr>
        <p:spPr>
          <a:xfrm>
            <a:off x="419100" y="1809750"/>
            <a:ext cx="2400300" cy="957943"/>
          </a:xfrm>
          <a:prstGeom prst="rect">
            <a:avLst/>
          </a:prstGeom>
          <a:solidFill>
            <a:srgbClr val="2E83F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latin typeface="Arial" panose="020B0604020202020204" pitchFamily="34" charset="0"/>
                <a:cs typeface="Arial" panose="020B0604020202020204" pitchFamily="34" charset="0"/>
              </a:rPr>
              <a:t>Placement Test</a:t>
            </a:r>
          </a:p>
        </p:txBody>
      </p:sp>
      <p:sp>
        <p:nvSpPr>
          <p:cNvPr id="9" name="Rectangle 8"/>
          <p:cNvSpPr/>
          <p:nvPr/>
        </p:nvSpPr>
        <p:spPr>
          <a:xfrm>
            <a:off x="2914650" y="1809749"/>
            <a:ext cx="5810250" cy="957943"/>
          </a:xfrm>
          <a:prstGeom prst="rect">
            <a:avLst/>
          </a:prstGeom>
          <a:solidFill>
            <a:srgbClr val="2E83F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nSpc>
                <a:spcPts val="1700"/>
              </a:lnSpc>
            </a:pPr>
            <a:r>
              <a:rPr lang="en-US" sz="1200" dirty="0">
                <a:latin typeface="Arial" panose="020B0604020202020204" pitchFamily="34" charset="0"/>
                <a:cs typeface="Arial" panose="020B0604020202020204" pitchFamily="34" charset="0"/>
              </a:rPr>
              <a:t>Take placement test on any campus at Testing Center. </a:t>
            </a:r>
            <a:r>
              <a:rPr lang="en-US" sz="1200" dirty="0" err="1">
                <a:latin typeface="Arial" panose="020B0604020202020204" pitchFamily="34" charset="0"/>
                <a:cs typeface="Arial" panose="020B0604020202020204" pitchFamily="34" charset="0"/>
              </a:rPr>
              <a:t>Accuplacer</a:t>
            </a:r>
            <a:r>
              <a:rPr lang="en-US" sz="1200" dirty="0">
                <a:latin typeface="Arial" panose="020B0604020202020204" pitchFamily="34" charset="0"/>
                <a:cs typeface="Arial" panose="020B0604020202020204" pitchFamily="34" charset="0"/>
              </a:rPr>
              <a:t> MATH can be taken twice.  Students who wish higher placement must then “appeal”.  Appeal is request to take a pencil-and-paper type test on material from the course they placed into. </a:t>
            </a:r>
          </a:p>
        </p:txBody>
      </p:sp>
      <p:sp>
        <p:nvSpPr>
          <p:cNvPr id="10" name="Rectangle 9"/>
          <p:cNvSpPr/>
          <p:nvPr/>
        </p:nvSpPr>
        <p:spPr>
          <a:xfrm>
            <a:off x="2914650" y="2879270"/>
            <a:ext cx="5810250" cy="957943"/>
          </a:xfrm>
          <a:prstGeom prst="rect">
            <a:avLst/>
          </a:prstGeom>
          <a:solidFill>
            <a:srgbClr val="00559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nSpc>
                <a:spcPts val="1700"/>
              </a:lnSpc>
            </a:pPr>
            <a:r>
              <a:rPr lang="en-US" sz="1200" dirty="0">
                <a:latin typeface="Arial" panose="020B0604020202020204" pitchFamily="34" charset="0"/>
                <a:cs typeface="Arial" panose="020B0604020202020204" pitchFamily="34" charset="0"/>
              </a:rPr>
              <a:t>Bring transcript showing general education math credits from another college or university to CCBC for evaluation.  If completed in Maryland, the highest level developmental math course, Intermediate Algebra can be used for placement.</a:t>
            </a:r>
          </a:p>
        </p:txBody>
      </p:sp>
      <p:sp>
        <p:nvSpPr>
          <p:cNvPr id="15" name="Rectangle 14"/>
          <p:cNvSpPr/>
          <p:nvPr/>
        </p:nvSpPr>
        <p:spPr>
          <a:xfrm>
            <a:off x="2914650" y="3948791"/>
            <a:ext cx="5810250" cy="957943"/>
          </a:xfrm>
          <a:prstGeom prst="rect">
            <a:avLst/>
          </a:prstGeom>
          <a:solidFill>
            <a:srgbClr val="2F567D"/>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nSpc>
                <a:spcPts val="1700"/>
              </a:lnSpc>
            </a:pPr>
            <a:r>
              <a:rPr lang="en-US" sz="1200" dirty="0">
                <a:latin typeface="Arial" panose="020B0604020202020204" pitchFamily="34" charset="0"/>
                <a:cs typeface="Arial" panose="020B0604020202020204" pitchFamily="34" charset="0"/>
              </a:rPr>
              <a:t>Placement by SAT MATH score of </a:t>
            </a:r>
            <a:r>
              <a:rPr lang="en-US" sz="1200" dirty="0" smtClean="0">
                <a:latin typeface="Arial" panose="020B0604020202020204" pitchFamily="34" charset="0"/>
                <a:cs typeface="Arial" panose="020B0604020202020204" pitchFamily="34" charset="0"/>
              </a:rPr>
              <a:t>500 </a:t>
            </a:r>
            <a:r>
              <a:rPr lang="en-US" sz="1200" dirty="0">
                <a:latin typeface="Arial" panose="020B0604020202020204" pitchFamily="34" charset="0"/>
                <a:cs typeface="Arial" panose="020B0604020202020204" pitchFamily="34" charset="0"/>
              </a:rPr>
              <a:t>or higher (or by ACT MATH score 21 or higher) places the student into an entry-level general education math course (MATH 111, 125, 131/2/3, 135, 163).  For higher placement, the student must take </a:t>
            </a:r>
            <a:r>
              <a:rPr lang="en-US" sz="1200" dirty="0" err="1">
                <a:latin typeface="Arial" panose="020B0604020202020204" pitchFamily="34" charset="0"/>
                <a:cs typeface="Arial" panose="020B0604020202020204" pitchFamily="34" charset="0"/>
              </a:rPr>
              <a:t>Accuplacer</a:t>
            </a:r>
            <a:r>
              <a:rPr lang="en-US" sz="1200" dirty="0">
                <a:latin typeface="Arial" panose="020B0604020202020204" pitchFamily="34" charset="0"/>
                <a:cs typeface="Arial" panose="020B0604020202020204" pitchFamily="34" charset="0"/>
              </a:rPr>
              <a:t> MATH. </a:t>
            </a:r>
          </a:p>
        </p:txBody>
      </p:sp>
      <p:sp>
        <p:nvSpPr>
          <p:cNvPr id="16" name="Rectangle 15"/>
          <p:cNvSpPr/>
          <p:nvPr/>
        </p:nvSpPr>
        <p:spPr>
          <a:xfrm>
            <a:off x="2914650" y="5018314"/>
            <a:ext cx="5810250" cy="729343"/>
          </a:xfrm>
          <a:prstGeom prst="rect">
            <a:avLst/>
          </a:prstGeom>
          <a:solidFill>
            <a:schemeClr val="accent3"/>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nSpc>
                <a:spcPts val="1700"/>
              </a:lnSpc>
            </a:pPr>
            <a:r>
              <a:rPr lang="en-US" sz="1200" dirty="0">
                <a:latin typeface="Arial" panose="020B0604020202020204" pitchFamily="34" charset="0"/>
                <a:cs typeface="Arial" panose="020B0604020202020204" pitchFamily="34" charset="0"/>
              </a:rPr>
              <a:t>Students with documentation of AP math scores of 3, 4, or 5 from high school can be awarded college credit and placement according to this chart. </a:t>
            </a:r>
          </a:p>
        </p:txBody>
      </p:sp>
      <p:sp>
        <p:nvSpPr>
          <p:cNvPr id="17" name="Rectangle 16"/>
          <p:cNvSpPr/>
          <p:nvPr/>
        </p:nvSpPr>
        <p:spPr>
          <a:xfrm>
            <a:off x="419100" y="2879272"/>
            <a:ext cx="2400300" cy="957943"/>
          </a:xfrm>
          <a:prstGeom prst="rect">
            <a:avLst/>
          </a:prstGeom>
          <a:solidFill>
            <a:srgbClr val="00559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latin typeface="Arial" panose="020B0604020202020204" pitchFamily="34" charset="0"/>
                <a:cs typeface="Arial" panose="020B0604020202020204" pitchFamily="34" charset="0"/>
              </a:rPr>
              <a:t>Transfer Credits</a:t>
            </a:r>
          </a:p>
        </p:txBody>
      </p:sp>
      <p:sp>
        <p:nvSpPr>
          <p:cNvPr id="18" name="Rectangle 17"/>
          <p:cNvSpPr/>
          <p:nvPr/>
        </p:nvSpPr>
        <p:spPr>
          <a:xfrm>
            <a:off x="419100" y="3948794"/>
            <a:ext cx="2400300" cy="957943"/>
          </a:xfrm>
          <a:prstGeom prst="rect">
            <a:avLst/>
          </a:prstGeom>
          <a:solidFill>
            <a:srgbClr val="2F567D"/>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latin typeface="Arial" panose="020B0604020202020204" pitchFamily="34" charset="0"/>
                <a:cs typeface="Arial" panose="020B0604020202020204" pitchFamily="34" charset="0"/>
              </a:rPr>
              <a:t>SAT or ACT Scores</a:t>
            </a:r>
          </a:p>
        </p:txBody>
      </p:sp>
      <p:sp>
        <p:nvSpPr>
          <p:cNvPr id="19" name="Rectangle 18"/>
          <p:cNvSpPr/>
          <p:nvPr/>
        </p:nvSpPr>
        <p:spPr>
          <a:xfrm>
            <a:off x="419100" y="5018314"/>
            <a:ext cx="2400300" cy="729343"/>
          </a:xfrm>
          <a:prstGeom prst="rect">
            <a:avLst/>
          </a:prstGeom>
          <a:solidFill>
            <a:schemeClr val="accent3"/>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latin typeface="Arial" panose="020B0604020202020204" pitchFamily="34" charset="0"/>
                <a:cs typeface="Arial" panose="020B0604020202020204" pitchFamily="34" charset="0"/>
              </a:rPr>
              <a:t>High School AP Scores (Mathematics)</a:t>
            </a:r>
          </a:p>
        </p:txBody>
      </p:sp>
      <p:pic>
        <p:nvPicPr>
          <p:cNvPr id="3074" name="Picture 2" descr="C:\Users\Cholleen\Downloads\help-circular-button-of-interface-with-question-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465" y="1229541"/>
            <a:ext cx="365760" cy="36576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5" name="Picture 3" descr="C:\Users\Cholleen\Downloads\penci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9425" y="1229541"/>
            <a:ext cx="365760" cy="36576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5" name="Oval 24"/>
          <p:cNvSpPr/>
          <p:nvPr/>
        </p:nvSpPr>
        <p:spPr>
          <a:xfrm>
            <a:off x="2561915" y="3266803"/>
            <a:ext cx="182880" cy="18288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561915" y="2197281"/>
            <a:ext cx="182880" cy="18288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561915" y="4336325"/>
            <a:ext cx="182880" cy="18288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561915" y="5291545"/>
            <a:ext cx="182880" cy="18288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796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952500"/>
            <a:ext cx="9144000" cy="4969328"/>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4103" y="159782"/>
            <a:ext cx="8895384" cy="523220"/>
          </a:xfrm>
          <a:prstGeom prst="rect">
            <a:avLst/>
          </a:prstGeom>
          <a:noFill/>
        </p:spPr>
        <p:txBody>
          <a:bodyPr wrap="none" rtlCol="0">
            <a:spAutoFit/>
          </a:bodyPr>
          <a:lstStyle/>
          <a:p>
            <a:r>
              <a:rPr lang="en-US" sz="2800" b="1" dirty="0" err="1">
                <a:solidFill>
                  <a:schemeClr val="bg1"/>
                </a:solidFill>
                <a:latin typeface="Arial" panose="020B0604020202020204" pitchFamily="34" charset="0"/>
                <a:cs typeface="Arial" panose="020B0604020202020204" pitchFamily="34" charset="0"/>
              </a:rPr>
              <a:t>Accuplacer</a:t>
            </a:r>
            <a:r>
              <a:rPr lang="en-US" sz="2800" b="1" dirty="0">
                <a:solidFill>
                  <a:schemeClr val="bg1"/>
                </a:solidFill>
                <a:latin typeface="Arial" panose="020B0604020202020204" pitchFamily="34" charset="0"/>
                <a:cs typeface="Arial" panose="020B0604020202020204" pitchFamily="34" charset="0"/>
              </a:rPr>
              <a:t> </a:t>
            </a:r>
            <a:r>
              <a:rPr lang="en-US" sz="2800" b="1" dirty="0" smtClean="0">
                <a:solidFill>
                  <a:schemeClr val="bg1"/>
                </a:solidFill>
                <a:latin typeface="Arial" panose="020B0604020202020204" pitchFamily="34" charset="0"/>
                <a:cs typeface="Arial" panose="020B0604020202020204" pitchFamily="34" charset="0"/>
              </a:rPr>
              <a:t>Scores - Update Later with New Scores</a:t>
            </a:r>
            <a:endParaRPr lang="en-US" sz="2800" b="1" dirty="0">
              <a:solidFill>
                <a:schemeClr val="bg1"/>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04763471"/>
              </p:ext>
            </p:extLst>
          </p:nvPr>
        </p:nvGraphicFramePr>
        <p:xfrm>
          <a:off x="304801" y="1632260"/>
          <a:ext cx="8534401" cy="3609809"/>
        </p:xfrm>
        <a:graphic>
          <a:graphicData uri="http://schemas.openxmlformats.org/drawingml/2006/table">
            <a:tbl>
              <a:tblPr firstRow="1" firstCol="1" bandRow="1">
                <a:tableStyleId>{5C22544A-7EE6-4342-B048-85BDC9FD1C3A}</a:tableStyleId>
              </a:tblPr>
              <a:tblGrid>
                <a:gridCol w="1522468"/>
                <a:gridCol w="1336377"/>
                <a:gridCol w="864297"/>
                <a:gridCol w="816282"/>
                <a:gridCol w="864297"/>
                <a:gridCol w="816282"/>
                <a:gridCol w="816282"/>
                <a:gridCol w="768264"/>
                <a:gridCol w="729852"/>
              </a:tblGrid>
              <a:tr h="1203269">
                <a:tc>
                  <a:txBody>
                    <a:bodyPr/>
                    <a:lstStyle/>
                    <a:p>
                      <a:pPr marL="0" marR="0" algn="ct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Placement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cs typeface="Arial" panose="020B0604020202020204" pitchFamily="34" charset="0"/>
                        </a:rPr>
                        <a:t>Whole Number</a:t>
                      </a:r>
                      <a:r>
                        <a:rPr lang="en-US" sz="1200" baseline="0" dirty="0" smtClean="0">
                          <a:effectLst/>
                          <a:latin typeface="Arial" panose="020B0604020202020204" pitchFamily="34" charset="0"/>
                          <a:cs typeface="Arial" panose="020B0604020202020204" pitchFamily="34" charset="0"/>
                        </a:rPr>
                        <a:t> Arithmetic</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MATH </a:t>
                      </a:r>
                      <a:r>
                        <a:rPr lang="en-US" sz="1200" dirty="0" smtClean="0">
                          <a:effectLst/>
                          <a:latin typeface="Arial" panose="020B0604020202020204" pitchFamily="34" charset="0"/>
                          <a:cs typeface="Arial" panose="020B0604020202020204" pitchFamily="34" charset="0"/>
                        </a:rPr>
                        <a:t/>
                      </a:r>
                      <a:br>
                        <a:rPr lang="en-US" sz="1200" dirty="0" smtClean="0">
                          <a:effectLst/>
                          <a:latin typeface="Arial" panose="020B0604020202020204" pitchFamily="34" charset="0"/>
                          <a:cs typeface="Arial" panose="020B0604020202020204" pitchFamily="34" charset="0"/>
                        </a:rPr>
                      </a:br>
                      <a:r>
                        <a:rPr lang="en-US" sz="1200" dirty="0" smtClean="0">
                          <a:effectLst/>
                          <a:latin typeface="Arial" panose="020B0604020202020204" pitchFamily="34" charset="0"/>
                          <a:cs typeface="Arial" panose="020B0604020202020204" pitchFamily="34" charset="0"/>
                        </a:rPr>
                        <a:t>081</a:t>
                      </a:r>
                    </a:p>
                  </a:txBody>
                  <a:tcPr marL="63961" marR="63961"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Arial" panose="020B0604020202020204" pitchFamily="34" charset="0"/>
                          <a:cs typeface="Arial" panose="020B0604020202020204" pitchFamily="34" charset="0"/>
                        </a:rPr>
                        <a:t>MATH 082</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MATH </a:t>
                      </a:r>
                      <a:r>
                        <a:rPr lang="en-US" sz="1200" dirty="0" smtClean="0">
                          <a:effectLst/>
                          <a:latin typeface="Arial" panose="020B0604020202020204" pitchFamily="34" charset="0"/>
                          <a:cs typeface="Arial" panose="020B0604020202020204" pitchFamily="34" charset="0"/>
                        </a:rPr>
                        <a:t/>
                      </a:r>
                      <a:br>
                        <a:rPr lang="en-US" sz="1200" dirty="0" smtClean="0">
                          <a:effectLst/>
                          <a:latin typeface="Arial" panose="020B0604020202020204" pitchFamily="34" charset="0"/>
                          <a:cs typeface="Arial" panose="020B0604020202020204" pitchFamily="34" charset="0"/>
                        </a:rPr>
                      </a:br>
                      <a:r>
                        <a:rPr lang="en-US" sz="1200" dirty="0" smtClean="0">
                          <a:effectLst/>
                          <a:latin typeface="Arial" panose="020B0604020202020204" pitchFamily="34" charset="0"/>
                          <a:cs typeface="Arial" panose="020B0604020202020204" pitchFamily="34" charset="0"/>
                        </a:rPr>
                        <a:t>083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Arial" panose="020B0604020202020204" pitchFamily="34" charset="0"/>
                          <a:cs typeface="Arial" panose="020B0604020202020204" pitchFamily="34" charset="0"/>
                        </a:rPr>
                        <a:t>MATH 111 only </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MATH </a:t>
                      </a:r>
                      <a:r>
                        <a:rPr lang="en-US" sz="1200" dirty="0" smtClean="0">
                          <a:effectLst/>
                          <a:latin typeface="Arial" panose="020B0604020202020204" pitchFamily="34" charset="0"/>
                          <a:cs typeface="Arial" panose="020B0604020202020204" pitchFamily="34" charset="0"/>
                        </a:rPr>
                        <a:t>125</a:t>
                      </a:r>
                      <a:r>
                        <a:rPr lang="en-US" sz="1200" dirty="0">
                          <a:effectLst/>
                          <a:latin typeface="Arial" panose="020B0604020202020204" pitchFamily="34" charset="0"/>
                          <a:cs typeface="Arial" panose="020B0604020202020204" pitchFamily="34" charset="0"/>
                        </a:rPr>
                        <a:t>, 131, 132, 135, 153, 163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Arial" panose="020B0604020202020204" pitchFamily="34" charset="0"/>
                          <a:cs typeface="Arial" panose="020B0604020202020204" pitchFamily="34" charset="0"/>
                        </a:rPr>
                        <a:t>MATH 165</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Arial" panose="020B0604020202020204" pitchFamily="34" charset="0"/>
                          <a:cs typeface="Arial" panose="020B0604020202020204" pitchFamily="34" charset="0"/>
                        </a:rPr>
                        <a:t>MATH 251</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802180">
                <a:tc>
                  <a:txBody>
                    <a:bodyPr/>
                    <a:lstStyle/>
                    <a:p>
                      <a:pPr marL="0" marR="0" algn="ctr">
                        <a:lnSpc>
                          <a:spcPct val="115000"/>
                        </a:lnSpc>
                        <a:spcBef>
                          <a:spcPts val="0"/>
                        </a:spcBef>
                        <a:spcAft>
                          <a:spcPts val="0"/>
                        </a:spcAft>
                      </a:pPr>
                      <a:r>
                        <a:rPr lang="en-US" sz="1200">
                          <a:effectLst/>
                          <a:latin typeface="Arial" panose="020B0604020202020204" pitchFamily="34" charset="0"/>
                          <a:cs typeface="Arial" panose="020B0604020202020204" pitchFamily="34" charset="0"/>
                        </a:rPr>
                        <a:t>ARITHMETIC (CPTA)</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Below 32</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32 or above</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 </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 </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 </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 </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 </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 </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r>
              <a:tr h="802180">
                <a:tc>
                  <a:txBody>
                    <a:bodyPr/>
                    <a:lstStyle/>
                    <a:p>
                      <a:pPr marL="0" marR="0" algn="ctr">
                        <a:lnSpc>
                          <a:spcPct val="115000"/>
                        </a:lnSpc>
                        <a:spcBef>
                          <a:spcPts val="0"/>
                        </a:spcBef>
                        <a:spcAft>
                          <a:spcPts val="0"/>
                        </a:spcAft>
                      </a:pPr>
                      <a:r>
                        <a:rPr lang="en-US" sz="1200">
                          <a:effectLst/>
                          <a:latin typeface="Arial" panose="020B0604020202020204" pitchFamily="34" charset="0"/>
                          <a:cs typeface="Arial" panose="020B0604020202020204" pitchFamily="34" charset="0"/>
                        </a:rPr>
                        <a:t>Elementary Algebra (CPTG)</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b="1" dirty="0">
                          <a:solidFill>
                            <a:schemeClr val="bg1"/>
                          </a:solidFill>
                          <a:effectLst/>
                          <a:latin typeface="Arial" panose="020B0604020202020204" pitchFamily="34" charset="0"/>
                          <a:cs typeface="Arial" panose="020B0604020202020204" pitchFamily="34" charset="0"/>
                        </a:rPr>
                        <a:t> </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0"/>
                        </a:spcAft>
                      </a:pPr>
                      <a:r>
                        <a:rPr lang="en-US" sz="1200" b="1" dirty="0">
                          <a:solidFill>
                            <a:schemeClr val="bg1"/>
                          </a:solidFill>
                          <a:effectLst/>
                          <a:latin typeface="Arial" panose="020B0604020202020204" pitchFamily="34" charset="0"/>
                          <a:cs typeface="Arial" panose="020B0604020202020204" pitchFamily="34" charset="0"/>
                        </a:rPr>
                        <a:t>Below 44</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0"/>
                        </a:spcAft>
                      </a:pPr>
                      <a:r>
                        <a:rPr lang="en-US" sz="1200" b="1" dirty="0">
                          <a:solidFill>
                            <a:schemeClr val="bg1"/>
                          </a:solidFill>
                          <a:effectLst/>
                          <a:latin typeface="Arial" panose="020B0604020202020204" pitchFamily="34" charset="0"/>
                          <a:cs typeface="Arial" panose="020B0604020202020204" pitchFamily="34" charset="0"/>
                        </a:rPr>
                        <a:t>44-64</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0"/>
                        </a:spcAft>
                      </a:pPr>
                      <a:r>
                        <a:rPr lang="en-US" sz="1200" b="1" dirty="0">
                          <a:solidFill>
                            <a:schemeClr val="bg1"/>
                          </a:solidFill>
                          <a:effectLst/>
                          <a:latin typeface="Arial" panose="020B0604020202020204" pitchFamily="34" charset="0"/>
                          <a:cs typeface="Arial" panose="020B0604020202020204" pitchFamily="34" charset="0"/>
                        </a:rPr>
                        <a:t>65 or above</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0"/>
                        </a:spcAft>
                      </a:pPr>
                      <a:r>
                        <a:rPr lang="en-US" sz="1200" b="1" dirty="0">
                          <a:solidFill>
                            <a:schemeClr val="bg1"/>
                          </a:solidFill>
                          <a:effectLst/>
                          <a:latin typeface="Arial" panose="020B0604020202020204" pitchFamily="34" charset="0"/>
                          <a:cs typeface="Arial" panose="020B0604020202020204" pitchFamily="34" charset="0"/>
                        </a:rPr>
                        <a:t>108 or above OR</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0"/>
                        </a:spcAft>
                      </a:pPr>
                      <a:r>
                        <a:rPr lang="en-US" sz="1200" b="1" dirty="0">
                          <a:solidFill>
                            <a:schemeClr val="bg1"/>
                          </a:solidFill>
                          <a:effectLst/>
                          <a:highlight>
                            <a:srgbClr val="FFFF00"/>
                          </a:highlight>
                          <a:latin typeface="Arial" panose="020B0604020202020204" pitchFamily="34" charset="0"/>
                          <a:cs typeface="Arial" panose="020B0604020202020204" pitchFamily="34" charset="0"/>
                        </a:rPr>
                        <a:t> </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0"/>
                        </a:spcAft>
                      </a:pPr>
                      <a:r>
                        <a:rPr lang="en-US" sz="1200" b="1" dirty="0">
                          <a:solidFill>
                            <a:schemeClr val="bg1"/>
                          </a:solidFill>
                          <a:effectLst/>
                          <a:highlight>
                            <a:srgbClr val="FFFF00"/>
                          </a:highlight>
                          <a:latin typeface="Arial" panose="020B0604020202020204" pitchFamily="34" charset="0"/>
                          <a:cs typeface="Arial" panose="020B0604020202020204" pitchFamily="34" charset="0"/>
                        </a:rPr>
                        <a:t> </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0"/>
                        </a:spcAft>
                      </a:pPr>
                      <a:r>
                        <a:rPr lang="en-US" sz="1200" b="1" dirty="0">
                          <a:solidFill>
                            <a:schemeClr val="bg1"/>
                          </a:solidFill>
                          <a:effectLst/>
                          <a:highlight>
                            <a:srgbClr val="FFFF00"/>
                          </a:highlight>
                          <a:latin typeface="Arial" panose="020B0604020202020204" pitchFamily="34" charset="0"/>
                          <a:cs typeface="Arial" panose="020B0604020202020204" pitchFamily="34" charset="0"/>
                        </a:rPr>
                        <a:t> </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r h="802180">
                <a:tc>
                  <a:txBody>
                    <a:bodyPr/>
                    <a:lstStyle/>
                    <a:p>
                      <a:pPr marL="0" marR="0" algn="ctr">
                        <a:lnSpc>
                          <a:spcPct val="115000"/>
                        </a:lnSpc>
                        <a:spcBef>
                          <a:spcPts val="0"/>
                        </a:spcBef>
                        <a:spcAft>
                          <a:spcPts val="0"/>
                        </a:spcAft>
                      </a:pPr>
                      <a:r>
                        <a:rPr lang="en-US" sz="1200">
                          <a:effectLst/>
                          <a:latin typeface="Arial" panose="020B0604020202020204" pitchFamily="34" charset="0"/>
                          <a:cs typeface="Arial" panose="020B0604020202020204" pitchFamily="34" charset="0"/>
                        </a:rPr>
                        <a:t>College Level Math (CPTM)</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 </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 </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 </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 </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40 or above</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45-69</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70-89</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90 or above</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r>
            </a:tbl>
          </a:graphicData>
        </a:graphic>
      </p:graphicFrame>
    </p:spTree>
    <p:extLst>
      <p:ext uri="{BB962C8B-B14F-4D97-AF65-F5344CB8AC3E}">
        <p14:creationId xmlns:p14="http://schemas.microsoft.com/office/powerpoint/2010/main" val="3606907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2933700"/>
            <a:ext cx="8623300" cy="923330"/>
          </a:xfrm>
          <a:prstGeom prst="rect">
            <a:avLst/>
          </a:prstGeom>
          <a:noFill/>
        </p:spPr>
        <p:txBody>
          <a:bodyPr wrap="square" rtlCol="0">
            <a:spAutoFit/>
          </a:bodyPr>
          <a:lstStyle/>
          <a:p>
            <a:r>
              <a:rPr lang="en-US" sz="5400" b="1" dirty="0">
                <a:solidFill>
                  <a:prstClr val="white"/>
                </a:solidFill>
                <a:latin typeface="Arial" panose="020B0604020202020204" pitchFamily="34" charset="0"/>
                <a:cs typeface="Arial" panose="020B0604020202020204" pitchFamily="34" charset="0"/>
              </a:rPr>
              <a:t>Mathematics </a:t>
            </a:r>
            <a:r>
              <a:rPr lang="en-US" sz="5400" b="1" dirty="0" smtClean="0">
                <a:solidFill>
                  <a:prstClr val="white"/>
                </a:solidFill>
                <a:latin typeface="Arial" panose="020B0604020202020204" pitchFamily="34" charset="0"/>
                <a:cs typeface="Arial" panose="020B0604020202020204" pitchFamily="34" charset="0"/>
              </a:rPr>
              <a:t>Acceleration</a:t>
            </a:r>
            <a:endParaRPr lang="en-US" sz="5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4414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3040641" cy="523220"/>
          </a:xfrm>
          <a:prstGeom prst="rect">
            <a:avLst/>
          </a:prstGeom>
          <a:noFill/>
        </p:spPr>
        <p:txBody>
          <a:bodyPr wrap="none" rtlCol="0">
            <a:spAutoFit/>
          </a:bodyPr>
          <a:lstStyle/>
          <a:p>
            <a:r>
              <a:rPr lang="en-US" sz="2800" b="1" dirty="0" smtClean="0">
                <a:solidFill>
                  <a:schemeClr val="bg1"/>
                </a:solidFill>
                <a:latin typeface="Arial" panose="020B0604020202020204" pitchFamily="34" charset="0"/>
                <a:cs typeface="Arial" panose="020B0604020202020204" pitchFamily="34" charset="0"/>
              </a:rPr>
              <a:t>ALP versus AMP</a:t>
            </a:r>
            <a:endParaRPr lang="en-US" sz="2800" b="1" dirty="0">
              <a:solidFill>
                <a:schemeClr val="bg1"/>
              </a:solidFill>
              <a:latin typeface="Arial" panose="020B0604020202020204" pitchFamily="34" charset="0"/>
              <a:cs typeface="Arial" panose="020B0604020202020204" pitchFamily="34" charset="0"/>
            </a:endParaRPr>
          </a:p>
        </p:txBody>
      </p:sp>
      <p:grpSp>
        <p:nvGrpSpPr>
          <p:cNvPr id="37" name="Group 36"/>
          <p:cNvGrpSpPr/>
          <p:nvPr/>
        </p:nvGrpSpPr>
        <p:grpSpPr>
          <a:xfrm>
            <a:off x="118513" y="1529834"/>
            <a:ext cx="8766135" cy="3613666"/>
            <a:chOff x="118513" y="1339334"/>
            <a:chExt cx="8766135" cy="3613666"/>
          </a:xfrm>
        </p:grpSpPr>
        <p:sp>
          <p:nvSpPr>
            <p:cNvPr id="6" name="Rectangle 5"/>
            <p:cNvSpPr/>
            <p:nvPr/>
          </p:nvSpPr>
          <p:spPr>
            <a:xfrm>
              <a:off x="118513" y="1339334"/>
              <a:ext cx="4028090" cy="307777"/>
            </a:xfrm>
            <a:prstGeom prst="rect">
              <a:avLst/>
            </a:prstGeom>
          </p:spPr>
          <p:txBody>
            <a:bodyPr wrap="none">
              <a:spAutoFit/>
            </a:bodyPr>
            <a:lstStyle/>
            <a:p>
              <a:r>
                <a:rPr lang="en-US" sz="1400" b="1" dirty="0" smtClean="0">
                  <a:solidFill>
                    <a:schemeClr val="accent1"/>
                  </a:solidFill>
                  <a:latin typeface="Arial" panose="020B0604020202020204" pitchFamily="34" charset="0"/>
                  <a:cs typeface="Arial" panose="020B0604020202020204" pitchFamily="34" charset="0"/>
                </a:rPr>
                <a:t>ALP (ACCELERATED LEARNING PROGRAM)</a:t>
              </a:r>
              <a:endParaRPr lang="en-US" sz="1400" b="1" dirty="0">
                <a:solidFill>
                  <a:schemeClr val="accent1"/>
                </a:solidFill>
                <a:latin typeface="Arial" panose="020B0604020202020204" pitchFamily="34" charset="0"/>
                <a:cs typeface="Arial" panose="020B0604020202020204" pitchFamily="34" charset="0"/>
              </a:endParaRPr>
            </a:p>
          </p:txBody>
        </p:sp>
        <p:sp>
          <p:nvSpPr>
            <p:cNvPr id="24" name="Rectangle 23"/>
            <p:cNvSpPr/>
            <p:nvPr/>
          </p:nvSpPr>
          <p:spPr>
            <a:xfrm>
              <a:off x="4724400" y="1339334"/>
              <a:ext cx="3634841" cy="307777"/>
            </a:xfrm>
            <a:prstGeom prst="rect">
              <a:avLst/>
            </a:prstGeom>
          </p:spPr>
          <p:txBody>
            <a:bodyPr wrap="none">
              <a:spAutoFit/>
            </a:bodyPr>
            <a:lstStyle/>
            <a:p>
              <a:r>
                <a:rPr lang="en-US" sz="1400" b="1" dirty="0" smtClean="0">
                  <a:solidFill>
                    <a:schemeClr val="accent1"/>
                  </a:solidFill>
                  <a:latin typeface="Arial" panose="020B0604020202020204" pitchFamily="34" charset="0"/>
                  <a:cs typeface="Arial" panose="020B0604020202020204" pitchFamily="34" charset="0"/>
                </a:rPr>
                <a:t>AMP (ACCELERATED MATH PROGRAM)</a:t>
              </a:r>
              <a:endParaRPr lang="en-US" sz="1400" b="1" dirty="0">
                <a:solidFill>
                  <a:schemeClr val="accent1"/>
                </a:solidFill>
                <a:latin typeface="Arial" panose="020B0604020202020204" pitchFamily="34" charset="0"/>
                <a:cs typeface="Arial" panose="020B0604020202020204" pitchFamily="34" charset="0"/>
              </a:endParaRPr>
            </a:p>
          </p:txBody>
        </p:sp>
        <p:sp>
          <p:nvSpPr>
            <p:cNvPr id="13" name="Rectangle 12"/>
            <p:cNvSpPr/>
            <p:nvPr/>
          </p:nvSpPr>
          <p:spPr>
            <a:xfrm>
              <a:off x="367355" y="2027535"/>
              <a:ext cx="3779248" cy="944297"/>
            </a:xfrm>
            <a:prstGeom prst="rect">
              <a:avLst/>
            </a:prstGeom>
          </p:spPr>
          <p:txBody>
            <a:bodyPr wrap="square">
              <a:spAutoFit/>
            </a:bodyPr>
            <a:lstStyle/>
            <a:p>
              <a:pPr marL="285750" indent="-285750">
                <a:lnSpc>
                  <a:spcPts val="23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English/reading acceleration</a:t>
              </a:r>
            </a:p>
            <a:p>
              <a:pPr marL="285750" indent="-285750">
                <a:lnSpc>
                  <a:spcPts val="23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Developmental students integrated with credit-level students</a:t>
              </a:r>
            </a:p>
          </p:txBody>
        </p:sp>
        <p:sp>
          <p:nvSpPr>
            <p:cNvPr id="35" name="Rectangle 34"/>
            <p:cNvSpPr/>
            <p:nvPr/>
          </p:nvSpPr>
          <p:spPr>
            <a:xfrm>
              <a:off x="5105400" y="2027535"/>
              <a:ext cx="3779248" cy="1239250"/>
            </a:xfrm>
            <a:prstGeom prst="rect">
              <a:avLst/>
            </a:prstGeom>
          </p:spPr>
          <p:txBody>
            <a:bodyPr wrap="square">
              <a:spAutoFit/>
            </a:bodyPr>
            <a:lstStyle/>
            <a:p>
              <a:pPr marL="285750" indent="-285750">
                <a:lnSpc>
                  <a:spcPts val="23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Math acceleration</a:t>
              </a:r>
            </a:p>
            <a:p>
              <a:pPr marL="285750" indent="-285750">
                <a:lnSpc>
                  <a:spcPts val="23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One set of students in both classes</a:t>
              </a:r>
            </a:p>
            <a:p>
              <a:pPr marL="285750" indent="-285750">
                <a:lnSpc>
                  <a:spcPts val="23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All students at developmental level</a:t>
              </a:r>
            </a:p>
            <a:p>
              <a:pPr marL="285750" indent="-285750">
                <a:lnSpc>
                  <a:spcPts val="23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True cohort model</a:t>
              </a:r>
            </a:p>
          </p:txBody>
        </p:sp>
        <p:sp>
          <p:nvSpPr>
            <p:cNvPr id="26" name="Rectangle 25"/>
            <p:cNvSpPr/>
            <p:nvPr/>
          </p:nvSpPr>
          <p:spPr>
            <a:xfrm>
              <a:off x="583158" y="1803400"/>
              <a:ext cx="3098800" cy="3149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285750" indent="-285750">
                <a:lnSpc>
                  <a:spcPts val="2500"/>
                </a:lnSpc>
                <a:spcBef>
                  <a:spcPts val="600"/>
                </a:spcBef>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English/reading acceleration</a:t>
              </a:r>
            </a:p>
            <a:p>
              <a:pPr marL="285750" indent="-285750">
                <a:lnSpc>
                  <a:spcPts val="2500"/>
                </a:lnSpc>
                <a:spcBef>
                  <a:spcPts val="600"/>
                </a:spcBef>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Developmental students integrated with credit-level students</a:t>
              </a:r>
            </a:p>
          </p:txBody>
        </p:sp>
        <p:sp>
          <p:nvSpPr>
            <p:cNvPr id="38" name="Rectangle 37"/>
            <p:cNvSpPr/>
            <p:nvPr/>
          </p:nvSpPr>
          <p:spPr>
            <a:xfrm>
              <a:off x="4992420" y="1803400"/>
              <a:ext cx="3098800" cy="3149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285750" indent="-285750">
                <a:lnSpc>
                  <a:spcPts val="2500"/>
                </a:lnSpc>
                <a:spcBef>
                  <a:spcPts val="600"/>
                </a:spcBef>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Math acceleration</a:t>
              </a:r>
            </a:p>
            <a:p>
              <a:pPr marL="285750" indent="-285750">
                <a:lnSpc>
                  <a:spcPts val="2500"/>
                </a:lnSpc>
                <a:spcBef>
                  <a:spcPts val="600"/>
                </a:spcBef>
                <a:spcAft>
                  <a:spcPts val="600"/>
                </a:spcAft>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Same </a:t>
              </a:r>
              <a:r>
                <a:rPr lang="en-US" sz="1600" b="1" dirty="0">
                  <a:latin typeface="Arial" panose="020B0604020202020204" pitchFamily="34" charset="0"/>
                  <a:cs typeface="Arial" panose="020B0604020202020204" pitchFamily="34" charset="0"/>
                </a:rPr>
                <a:t>set of students in both classes</a:t>
              </a:r>
            </a:p>
            <a:p>
              <a:pPr marL="285750" indent="-285750">
                <a:lnSpc>
                  <a:spcPts val="2500"/>
                </a:lnSpc>
                <a:spcBef>
                  <a:spcPts val="600"/>
                </a:spcBef>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All students at developmental level</a:t>
              </a:r>
            </a:p>
            <a:p>
              <a:pPr marL="285750" indent="-285750">
                <a:lnSpc>
                  <a:spcPts val="2500"/>
                </a:lnSpc>
                <a:spcBef>
                  <a:spcPts val="600"/>
                </a:spcBef>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True cohort model</a:t>
              </a:r>
            </a:p>
          </p:txBody>
        </p:sp>
        <p:sp>
          <p:nvSpPr>
            <p:cNvPr id="36" name="Rectangle 35"/>
            <p:cNvSpPr/>
            <p:nvPr/>
          </p:nvSpPr>
          <p:spPr>
            <a:xfrm>
              <a:off x="234103" y="4641850"/>
              <a:ext cx="8325697" cy="1047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2796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6078908"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Why is math acceleration needed?</a:t>
            </a:r>
          </a:p>
        </p:txBody>
      </p:sp>
      <p:sp>
        <p:nvSpPr>
          <p:cNvPr id="19" name="Rounded Rectangle 18"/>
          <p:cNvSpPr/>
          <p:nvPr/>
        </p:nvSpPr>
        <p:spPr>
          <a:xfrm>
            <a:off x="3352800" y="1567543"/>
            <a:ext cx="2496457" cy="3468914"/>
          </a:xfrm>
          <a:prstGeom prst="roundRect">
            <a:avLst>
              <a:gd name="adj" fmla="val 4458"/>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lnSpc>
                <a:spcPts val="2100"/>
              </a:lnSpc>
            </a:pPr>
            <a:r>
              <a:rPr lang="en-US" sz="2200" dirty="0">
                <a:latin typeface="Arial" panose="020B0604020202020204" pitchFamily="34" charset="0"/>
                <a:cs typeface="Arial" panose="020B0604020202020204" pitchFamily="34" charset="0"/>
              </a:rPr>
              <a:t>Success Rates of Traditional Developmental Mathematics Courses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50%</a:t>
            </a:r>
          </a:p>
        </p:txBody>
      </p:sp>
      <p:sp>
        <p:nvSpPr>
          <p:cNvPr id="27" name="Rounded Rectangle 26"/>
          <p:cNvSpPr/>
          <p:nvPr/>
        </p:nvSpPr>
        <p:spPr>
          <a:xfrm>
            <a:off x="6096000" y="1567543"/>
            <a:ext cx="2496457" cy="3468914"/>
          </a:xfrm>
          <a:prstGeom prst="roundRect">
            <a:avLst>
              <a:gd name="adj" fmla="val 4458"/>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lnSpc>
                <a:spcPts val="2100"/>
              </a:lnSpc>
            </a:pPr>
            <a:r>
              <a:rPr lang="en-US" sz="2200" dirty="0">
                <a:latin typeface="Arial" panose="020B0604020202020204" pitchFamily="34" charset="0"/>
                <a:cs typeface="Arial" panose="020B0604020202020204" pitchFamily="34" charset="0"/>
              </a:rPr>
              <a:t>SB 740 – Pathway Must Include Credit Bearing Math and English Within the First 24 Credit Hours of Courses for First Time Degree Seeking Students</a:t>
            </a:r>
          </a:p>
        </p:txBody>
      </p:sp>
      <p:sp>
        <p:nvSpPr>
          <p:cNvPr id="28" name="Rounded Rectangle 27"/>
          <p:cNvSpPr/>
          <p:nvPr/>
        </p:nvSpPr>
        <p:spPr>
          <a:xfrm>
            <a:off x="609600" y="1567543"/>
            <a:ext cx="2496457" cy="3468914"/>
          </a:xfrm>
          <a:prstGeom prst="roundRect">
            <a:avLst>
              <a:gd name="adj" fmla="val 4458"/>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lnSpc>
                <a:spcPts val="2100"/>
              </a:lnSpc>
            </a:pPr>
            <a:r>
              <a:rPr lang="en-US" sz="2200" dirty="0" smtClean="0">
                <a:latin typeface="Arial" panose="020B0604020202020204" pitchFamily="34" charset="0"/>
                <a:cs typeface="Arial" panose="020B0604020202020204" pitchFamily="34" charset="0"/>
              </a:rPr>
              <a:t>Incoming </a:t>
            </a:r>
            <a:r>
              <a:rPr lang="en-US" sz="2200" dirty="0">
                <a:latin typeface="Arial" panose="020B0604020202020204" pitchFamily="34" charset="0"/>
                <a:cs typeface="Arial" panose="020B0604020202020204" pitchFamily="34" charset="0"/>
              </a:rPr>
              <a:t>Students Not College-Ready in Mathematics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70%</a:t>
            </a:r>
            <a:endParaRPr lang="en-US" sz="2200" dirty="0">
              <a:latin typeface="Arial" panose="020B0604020202020204" pitchFamily="34" charset="0"/>
              <a:cs typeface="Arial" panose="020B0604020202020204" pitchFamily="34" charset="0"/>
            </a:endParaRPr>
          </a:p>
        </p:txBody>
      </p:sp>
      <p:sp>
        <p:nvSpPr>
          <p:cNvPr id="21" name="Oval 20"/>
          <p:cNvSpPr/>
          <p:nvPr/>
        </p:nvSpPr>
        <p:spPr>
          <a:xfrm>
            <a:off x="399141" y="1727200"/>
            <a:ext cx="566057" cy="3193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3124200" y="1727200"/>
            <a:ext cx="566057" cy="3193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867400" y="1727200"/>
            <a:ext cx="566057" cy="3193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7274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14990" y="1618936"/>
            <a:ext cx="9144000" cy="40773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8175379" cy="954107"/>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Meet 100 First-time Students starting in 2010 who placed in MATH </a:t>
            </a:r>
            <a:r>
              <a:rPr lang="en-US" sz="2800" b="1" dirty="0" smtClean="0">
                <a:solidFill>
                  <a:schemeClr val="bg1"/>
                </a:solidFill>
                <a:latin typeface="Arial" panose="020B0604020202020204" pitchFamily="34" charset="0"/>
                <a:cs typeface="Arial" panose="020B0604020202020204" pitchFamily="34" charset="0"/>
              </a:rPr>
              <a:t>081</a:t>
            </a:r>
            <a:endParaRPr lang="en-US" sz="2800" b="1" dirty="0">
              <a:solidFill>
                <a:schemeClr val="bg1"/>
              </a:solidFill>
              <a:latin typeface="Arial" panose="020B0604020202020204" pitchFamily="34" charset="0"/>
              <a:cs typeface="Arial" panose="020B0604020202020204" pitchFamily="34" charset="0"/>
            </a:endParaRPr>
          </a:p>
        </p:txBody>
      </p:sp>
      <p:pic>
        <p:nvPicPr>
          <p:cNvPr id="11"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989" y="1989263"/>
            <a:ext cx="9144001" cy="3338841"/>
          </a:xfrm>
        </p:spPr>
      </p:pic>
    </p:spTree>
    <p:extLst>
      <p:ext uri="{BB962C8B-B14F-4D97-AF65-F5344CB8AC3E}">
        <p14:creationId xmlns:p14="http://schemas.microsoft.com/office/powerpoint/2010/main" val="3357598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2725426"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Relevant Facts</a:t>
            </a:r>
          </a:p>
        </p:txBody>
      </p:sp>
      <p:sp>
        <p:nvSpPr>
          <p:cNvPr id="2" name="TextBox 1"/>
          <p:cNvSpPr txBox="1"/>
          <p:nvPr/>
        </p:nvSpPr>
        <p:spPr>
          <a:xfrm>
            <a:off x="254937" y="1219199"/>
            <a:ext cx="8634126" cy="360227"/>
          </a:xfrm>
          <a:prstGeom prst="rect">
            <a:avLst/>
          </a:prstGeom>
          <a:noFill/>
        </p:spPr>
        <p:txBody>
          <a:bodyPr wrap="square" rtlCol="0">
            <a:spAutoFit/>
          </a:bodyPr>
          <a:lstStyle/>
          <a:p>
            <a:pPr>
              <a:lnSpc>
                <a:spcPts val="2300"/>
              </a:lnSpc>
            </a:pPr>
            <a:r>
              <a:rPr lang="en-US" sz="1600" b="1" dirty="0">
                <a:latin typeface="Arial" panose="020B0604020202020204" pitchFamily="34" charset="0"/>
                <a:cs typeface="Arial" panose="020B0604020202020204" pitchFamily="34" charset="0"/>
              </a:rPr>
              <a:t>Of </a:t>
            </a:r>
            <a:r>
              <a:rPr lang="en-US" sz="1600" b="1" dirty="0" smtClean="0">
                <a:latin typeface="Arial" panose="020B0604020202020204" pitchFamily="34" charset="0"/>
                <a:cs typeface="Arial" panose="020B0604020202020204" pitchFamily="34" charset="0"/>
              </a:rPr>
              <a:t>these 100 </a:t>
            </a:r>
            <a:r>
              <a:rPr lang="en-US" sz="1600" b="1" dirty="0">
                <a:latin typeface="Arial" panose="020B0604020202020204" pitchFamily="34" charset="0"/>
                <a:cs typeface="Arial" panose="020B0604020202020204" pitchFamily="34" charset="0"/>
              </a:rPr>
              <a:t>students who placed in lowest level of developmental math, </a:t>
            </a:r>
            <a:r>
              <a:rPr lang="en-US" sz="1600" b="1" dirty="0" smtClean="0">
                <a:latin typeface="Arial" panose="020B0604020202020204" pitchFamily="34" charset="0"/>
                <a:cs typeface="Arial" panose="020B0604020202020204" pitchFamily="34" charset="0"/>
              </a:rPr>
              <a:t>Pre-Algebra:</a:t>
            </a:r>
            <a:endParaRPr lang="en-US" sz="1600" b="1" dirty="0">
              <a:latin typeface="Arial" panose="020B0604020202020204" pitchFamily="34" charset="0"/>
              <a:cs typeface="Arial" panose="020B0604020202020204" pitchFamily="34" charset="0"/>
            </a:endParaRPr>
          </a:p>
        </p:txBody>
      </p:sp>
      <p:grpSp>
        <p:nvGrpSpPr>
          <p:cNvPr id="7" name="Group 6"/>
          <p:cNvGrpSpPr/>
          <p:nvPr/>
        </p:nvGrpSpPr>
        <p:grpSpPr>
          <a:xfrm>
            <a:off x="1097280" y="2293254"/>
            <a:ext cx="6949440" cy="2796903"/>
            <a:chOff x="944316" y="2293254"/>
            <a:chExt cx="6949440" cy="2796903"/>
          </a:xfrm>
        </p:grpSpPr>
        <p:sp>
          <p:nvSpPr>
            <p:cNvPr id="3" name="Oval 2"/>
            <p:cNvSpPr/>
            <p:nvPr/>
          </p:nvSpPr>
          <p:spPr>
            <a:xfrm>
              <a:off x="944316" y="2293254"/>
              <a:ext cx="1737360" cy="1737360"/>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68 are minority</a:t>
              </a:r>
            </a:p>
          </p:txBody>
        </p:sp>
        <p:sp>
          <p:nvSpPr>
            <p:cNvPr id="12" name="Oval 11"/>
            <p:cNvSpPr/>
            <p:nvPr/>
          </p:nvSpPr>
          <p:spPr>
            <a:xfrm>
              <a:off x="2681676" y="3352797"/>
              <a:ext cx="1737360" cy="173736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51 live below the poverty line</a:t>
              </a:r>
            </a:p>
          </p:txBody>
        </p:sp>
        <p:sp>
          <p:nvSpPr>
            <p:cNvPr id="13" name="Oval 12"/>
            <p:cNvSpPr/>
            <p:nvPr/>
          </p:nvSpPr>
          <p:spPr>
            <a:xfrm>
              <a:off x="4419036" y="2293254"/>
              <a:ext cx="1737360" cy="173736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67 are part-time</a:t>
              </a:r>
            </a:p>
          </p:txBody>
        </p:sp>
        <p:sp>
          <p:nvSpPr>
            <p:cNvPr id="14" name="Oval 13"/>
            <p:cNvSpPr/>
            <p:nvPr/>
          </p:nvSpPr>
          <p:spPr>
            <a:xfrm>
              <a:off x="6156396" y="3278045"/>
              <a:ext cx="1737360" cy="1737360"/>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52 work </a:t>
              </a:r>
            </a:p>
          </p:txBody>
        </p:sp>
      </p:grpSp>
    </p:spTree>
    <p:extLst>
      <p:ext uri="{BB962C8B-B14F-4D97-AF65-F5344CB8AC3E}">
        <p14:creationId xmlns:p14="http://schemas.microsoft.com/office/powerpoint/2010/main" val="918675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0"/>
            <a:ext cx="7391400" cy="5181600"/>
          </a:xfrm>
        </p:spPr>
        <p:txBody>
          <a:bodyPr>
            <a:normAutofit/>
          </a:bodyPr>
          <a:lstStyle/>
          <a:p>
            <a:pPr marL="0" indent="0" algn="ctr">
              <a:buNone/>
            </a:pPr>
            <a:r>
              <a:rPr lang="en-US"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those 100 math students…</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900" b="1" dirty="0" smtClean="0">
              <a:solidFill>
                <a:schemeClr val="bg1"/>
              </a:solidFill>
              <a:latin typeface="Arial" panose="020B0604020202020204" pitchFamily="34" charset="0"/>
              <a:cs typeface="Arial" panose="020B0604020202020204" pitchFamily="34" charset="0"/>
            </a:endParaRPr>
          </a:p>
          <a:p>
            <a:pPr marL="0" indent="0">
              <a:buNone/>
            </a:pPr>
            <a:endParaRPr lang="en-US" dirty="0" smtClean="0">
              <a:solidFill>
                <a:schemeClr val="bg1"/>
              </a:solidFill>
              <a:latin typeface="Arial" panose="020B0604020202020204" pitchFamily="34" charset="0"/>
              <a:cs typeface="Arial" panose="020B0604020202020204" pitchFamily="34" charset="0"/>
            </a:endParaRPr>
          </a:p>
          <a:p>
            <a:pPr marL="0" indent="0" algn="ctr">
              <a:buNone/>
            </a:pPr>
            <a:r>
              <a:rPr lang="en-US" sz="36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Fewer than 10 passed a credit math course…</a:t>
            </a:r>
          </a:p>
          <a:p>
            <a:pPr marL="0" indent="0" algn="ctr">
              <a:buNone/>
            </a:pPr>
            <a:endParaRPr lang="en-US" sz="36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en-US"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many graduated?</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0052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8197" y="1900843"/>
            <a:ext cx="6106236" cy="4007217"/>
          </a:xfrm>
          <a:prstGeom prst="rect">
            <a:avLst/>
          </a:prstGeom>
        </p:spPr>
      </p:pic>
      <p:sp>
        <p:nvSpPr>
          <p:cNvPr id="2" name="TextBox 1"/>
          <p:cNvSpPr txBox="1"/>
          <p:nvPr/>
        </p:nvSpPr>
        <p:spPr>
          <a:xfrm>
            <a:off x="1036750" y="597484"/>
            <a:ext cx="5479960" cy="938719"/>
          </a:xfrm>
          <a:prstGeom prst="rect">
            <a:avLst/>
          </a:prstGeom>
          <a:noFill/>
        </p:spPr>
        <p:txBody>
          <a:bodyPr wrap="square" rtlCol="0">
            <a:spAutoFit/>
          </a:bodyPr>
          <a:lstStyle/>
          <a:p>
            <a:r>
              <a:rPr lang="en-US" sz="5500" b="1" dirty="0" smtClean="0">
                <a:solidFill>
                  <a:schemeClr val="bg1"/>
                </a:solidFill>
                <a:latin typeface="Arial" panose="020B0604020202020204" pitchFamily="34" charset="0"/>
                <a:cs typeface="Arial" panose="020B0604020202020204" pitchFamily="34" charset="0"/>
              </a:rPr>
              <a:t>three</a:t>
            </a:r>
            <a:endParaRPr lang="en-US" sz="5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4110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457201" y="274638"/>
            <a:ext cx="8381172" cy="1480158"/>
          </a:xfrm>
        </p:spPr>
        <p:txBody>
          <a:bodyPr>
            <a:normAutofit/>
          </a:bodyPr>
          <a:lstStyle/>
          <a:p>
            <a:pPr algn="l"/>
            <a:r>
              <a:rPr lang="en-US" sz="6667" b="1" baseline="30000" dirty="0">
                <a:solidFill>
                  <a:srgbClr val="FFFFFF"/>
                </a:solidFill>
                <a:latin typeface="Arial"/>
                <a:cs typeface="Arial"/>
              </a:rPr>
              <a:t>Today’s </a:t>
            </a:r>
            <a:r>
              <a:rPr lang="en-US" sz="6667" b="1" baseline="30000" dirty="0" smtClean="0">
                <a:solidFill>
                  <a:srgbClr val="FFFFFF"/>
                </a:solidFill>
                <a:latin typeface="Arial"/>
                <a:cs typeface="Arial"/>
              </a:rPr>
              <a:t>Agenda</a:t>
            </a:r>
            <a:r>
              <a:rPr lang="en-US" sz="1800" b="1" baseline="30000" dirty="0" smtClean="0">
                <a:solidFill>
                  <a:srgbClr val="FFFFFF"/>
                </a:solidFill>
                <a:latin typeface="Arial"/>
                <a:cs typeface="Arial"/>
              </a:rPr>
              <a:t/>
            </a:r>
            <a:br>
              <a:rPr lang="en-US" sz="1800" b="1" baseline="30000" dirty="0" smtClean="0">
                <a:solidFill>
                  <a:srgbClr val="FFFFFF"/>
                </a:solidFill>
                <a:latin typeface="Arial"/>
                <a:cs typeface="Arial"/>
              </a:rPr>
            </a:br>
            <a:endParaRPr lang="en-US" sz="1800" b="1" baseline="30000" dirty="0">
              <a:solidFill>
                <a:srgbClr val="FFFFFF"/>
              </a:solidFill>
              <a:latin typeface="Arial"/>
              <a:cs typeface="Arial"/>
            </a:endParaRPr>
          </a:p>
        </p:txBody>
      </p:sp>
      <p:sp>
        <p:nvSpPr>
          <p:cNvPr id="3" name="Rectangle 2"/>
          <p:cNvSpPr/>
          <p:nvPr/>
        </p:nvSpPr>
        <p:spPr>
          <a:xfrm>
            <a:off x="0" y="1466850"/>
            <a:ext cx="9144000" cy="4171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a:off x="644815" y="1756217"/>
            <a:ext cx="7854371" cy="3593217"/>
            <a:chOff x="457201" y="1756217"/>
            <a:chExt cx="7854371" cy="3593217"/>
          </a:xfrm>
        </p:grpSpPr>
        <p:grpSp>
          <p:nvGrpSpPr>
            <p:cNvPr id="50" name="Group 49"/>
            <p:cNvGrpSpPr/>
            <p:nvPr/>
          </p:nvGrpSpPr>
          <p:grpSpPr>
            <a:xfrm>
              <a:off x="457201" y="1756217"/>
              <a:ext cx="3095109" cy="731520"/>
              <a:chOff x="906248" y="2068777"/>
              <a:chExt cx="3095109" cy="731520"/>
            </a:xfrm>
          </p:grpSpPr>
          <p:grpSp>
            <p:nvGrpSpPr>
              <p:cNvPr id="47" name="Group 46"/>
              <p:cNvGrpSpPr/>
              <p:nvPr/>
            </p:nvGrpSpPr>
            <p:grpSpPr>
              <a:xfrm>
                <a:off x="906248" y="2068777"/>
                <a:ext cx="731520" cy="731520"/>
                <a:chOff x="906248" y="2068777"/>
                <a:chExt cx="731520" cy="731520"/>
              </a:xfrm>
            </p:grpSpPr>
            <p:sp>
              <p:nvSpPr>
                <p:cNvPr id="5" name="Oval 4"/>
                <p:cNvSpPr/>
                <p:nvPr/>
              </p:nvSpPr>
              <p:spPr>
                <a:xfrm>
                  <a:off x="906248" y="2068777"/>
                  <a:ext cx="731520" cy="731520"/>
                </a:xfrm>
                <a:prstGeom prst="ellipse">
                  <a:avLst/>
                </a:prstGeom>
                <a:solidFill>
                  <a:srgbClr val="2E8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026" name="Picture 2" descr="C:\Users\Cholleen\Downloads\flas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232" y="2189761"/>
                  <a:ext cx="489552" cy="48955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1763372" y="2249871"/>
                <a:ext cx="2237985" cy="338554"/>
              </a:xfrm>
              <a:prstGeom prst="rect">
                <a:avLst/>
              </a:prstGeom>
              <a:noFill/>
            </p:spPr>
            <p:txBody>
              <a:bodyPr wrap="none" rtlCol="0">
                <a:spAutoFit/>
              </a:bodyPr>
              <a:lstStyle/>
              <a:p>
                <a:r>
                  <a:rPr lang="en-US" sz="1600" dirty="0">
                    <a:solidFill>
                      <a:srgbClr val="2F567D"/>
                    </a:solidFill>
                    <a:latin typeface="Arial" panose="020B0604020202020204" pitchFamily="34" charset="0"/>
                    <a:cs typeface="Arial" panose="020B0604020202020204" pitchFamily="34" charset="0"/>
                  </a:rPr>
                  <a:t>Nuts and Bolts of </a:t>
                </a:r>
                <a:r>
                  <a:rPr lang="en-US" sz="1600" dirty="0" smtClean="0">
                    <a:solidFill>
                      <a:srgbClr val="2F567D"/>
                    </a:solidFill>
                    <a:latin typeface="Arial" panose="020B0604020202020204" pitchFamily="34" charset="0"/>
                    <a:cs typeface="Arial" panose="020B0604020202020204" pitchFamily="34" charset="0"/>
                  </a:rPr>
                  <a:t>AMP</a:t>
                </a:r>
                <a:endParaRPr lang="en-US" sz="1600" dirty="0">
                  <a:solidFill>
                    <a:srgbClr val="2F567D"/>
                  </a:solidFill>
                  <a:latin typeface="Arial" panose="020B0604020202020204" pitchFamily="34" charset="0"/>
                  <a:cs typeface="Arial" panose="020B0604020202020204" pitchFamily="34" charset="0"/>
                </a:endParaRPr>
              </a:p>
            </p:txBody>
          </p:sp>
        </p:grpSp>
        <p:grpSp>
          <p:nvGrpSpPr>
            <p:cNvPr id="51" name="Group 50"/>
            <p:cNvGrpSpPr/>
            <p:nvPr/>
          </p:nvGrpSpPr>
          <p:grpSpPr>
            <a:xfrm>
              <a:off x="457201" y="2710116"/>
              <a:ext cx="1474601" cy="731520"/>
              <a:chOff x="906248" y="3187065"/>
              <a:chExt cx="1474601" cy="731520"/>
            </a:xfrm>
          </p:grpSpPr>
          <p:sp>
            <p:nvSpPr>
              <p:cNvPr id="17" name="TextBox 16"/>
              <p:cNvSpPr txBox="1"/>
              <p:nvPr/>
            </p:nvSpPr>
            <p:spPr>
              <a:xfrm>
                <a:off x="1763372" y="3368159"/>
                <a:ext cx="617477" cy="338554"/>
              </a:xfrm>
              <a:prstGeom prst="rect">
                <a:avLst/>
              </a:prstGeom>
              <a:noFill/>
            </p:spPr>
            <p:txBody>
              <a:bodyPr wrap="none" rtlCol="0">
                <a:spAutoFit/>
              </a:bodyPr>
              <a:lstStyle/>
              <a:p>
                <a:r>
                  <a:rPr lang="en-US" sz="1600" dirty="0">
                    <a:solidFill>
                      <a:srgbClr val="2F567D"/>
                    </a:solidFill>
                    <a:latin typeface="Arial" panose="020B0604020202020204" pitchFamily="34" charset="0"/>
                    <a:cs typeface="Arial" panose="020B0604020202020204" pitchFamily="34" charset="0"/>
                  </a:rPr>
                  <a:t>Data</a:t>
                </a:r>
              </a:p>
            </p:txBody>
          </p:sp>
          <p:grpSp>
            <p:nvGrpSpPr>
              <p:cNvPr id="29" name="Group 28"/>
              <p:cNvGrpSpPr/>
              <p:nvPr/>
            </p:nvGrpSpPr>
            <p:grpSpPr>
              <a:xfrm>
                <a:off x="906248" y="3187065"/>
                <a:ext cx="731520" cy="731520"/>
                <a:chOff x="906248" y="3187065"/>
                <a:chExt cx="731520" cy="731520"/>
              </a:xfrm>
            </p:grpSpPr>
            <p:sp>
              <p:nvSpPr>
                <p:cNvPr id="15" name="Oval 14"/>
                <p:cNvSpPr/>
                <p:nvPr/>
              </p:nvSpPr>
              <p:spPr>
                <a:xfrm>
                  <a:off x="906248" y="3187065"/>
                  <a:ext cx="731520" cy="731520"/>
                </a:xfrm>
                <a:prstGeom prst="ellipse">
                  <a:avLst/>
                </a:prstGeom>
                <a:solidFill>
                  <a:srgbClr val="2E8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029" name="Picture 5" descr="C:\Users\Cholleen\Downloads\folder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408" y="3324225"/>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2" name="Group 51"/>
            <p:cNvGrpSpPr/>
            <p:nvPr/>
          </p:nvGrpSpPr>
          <p:grpSpPr>
            <a:xfrm>
              <a:off x="457201" y="3664015"/>
              <a:ext cx="2487570" cy="731520"/>
              <a:chOff x="906248" y="4305353"/>
              <a:chExt cx="2487570" cy="731520"/>
            </a:xfrm>
          </p:grpSpPr>
          <p:sp>
            <p:nvSpPr>
              <p:cNvPr id="20" name="TextBox 19"/>
              <p:cNvSpPr txBox="1"/>
              <p:nvPr/>
            </p:nvSpPr>
            <p:spPr>
              <a:xfrm>
                <a:off x="1763372" y="4486447"/>
                <a:ext cx="1630446" cy="338554"/>
              </a:xfrm>
              <a:prstGeom prst="rect">
                <a:avLst/>
              </a:prstGeom>
              <a:noFill/>
            </p:spPr>
            <p:txBody>
              <a:bodyPr wrap="none" rtlCol="0">
                <a:spAutoFit/>
              </a:bodyPr>
              <a:lstStyle/>
              <a:p>
                <a:r>
                  <a:rPr lang="en-US" sz="1600" dirty="0">
                    <a:solidFill>
                      <a:srgbClr val="2F567D"/>
                    </a:solidFill>
                    <a:latin typeface="Arial" panose="020B0604020202020204" pitchFamily="34" charset="0"/>
                    <a:cs typeface="Arial" panose="020B0604020202020204" pitchFamily="34" charset="0"/>
                  </a:rPr>
                  <a:t>Faculty Training</a:t>
                </a:r>
              </a:p>
            </p:txBody>
          </p:sp>
          <p:grpSp>
            <p:nvGrpSpPr>
              <p:cNvPr id="46" name="Group 45"/>
              <p:cNvGrpSpPr/>
              <p:nvPr/>
            </p:nvGrpSpPr>
            <p:grpSpPr>
              <a:xfrm>
                <a:off x="906248" y="4305353"/>
                <a:ext cx="731520" cy="731520"/>
                <a:chOff x="906248" y="4305353"/>
                <a:chExt cx="731520" cy="731520"/>
              </a:xfrm>
            </p:grpSpPr>
            <p:sp>
              <p:nvSpPr>
                <p:cNvPr id="22" name="Oval 21"/>
                <p:cNvSpPr/>
                <p:nvPr/>
              </p:nvSpPr>
              <p:spPr>
                <a:xfrm>
                  <a:off x="906248" y="4305353"/>
                  <a:ext cx="731520" cy="731520"/>
                </a:xfrm>
                <a:prstGeom prst="ellipse">
                  <a:avLst/>
                </a:prstGeom>
                <a:solidFill>
                  <a:srgbClr val="2E8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030" name="Picture 6" descr="C:\Users\Cholleen\Downloads\seo-train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408" y="4442513"/>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3" name="Group 52"/>
            <p:cNvGrpSpPr/>
            <p:nvPr/>
          </p:nvGrpSpPr>
          <p:grpSpPr>
            <a:xfrm>
              <a:off x="457201" y="4617914"/>
              <a:ext cx="2030843" cy="731520"/>
              <a:chOff x="4887573" y="2068777"/>
              <a:chExt cx="2030843" cy="731520"/>
            </a:xfrm>
          </p:grpSpPr>
          <p:sp>
            <p:nvSpPr>
              <p:cNvPr id="43" name="TextBox 42"/>
              <p:cNvSpPr txBox="1"/>
              <p:nvPr/>
            </p:nvSpPr>
            <p:spPr>
              <a:xfrm>
                <a:off x="5744697" y="2249871"/>
                <a:ext cx="1173719" cy="338554"/>
              </a:xfrm>
              <a:prstGeom prst="rect">
                <a:avLst/>
              </a:prstGeom>
              <a:noFill/>
            </p:spPr>
            <p:txBody>
              <a:bodyPr wrap="none" rtlCol="0">
                <a:spAutoFit/>
              </a:bodyPr>
              <a:lstStyle/>
              <a:p>
                <a:r>
                  <a:rPr lang="en-US" sz="1600" dirty="0">
                    <a:solidFill>
                      <a:srgbClr val="2F567D"/>
                    </a:solidFill>
                    <a:latin typeface="Arial" panose="020B0604020202020204" pitchFamily="34" charset="0"/>
                    <a:cs typeface="Arial" panose="020B0604020202020204" pitchFamily="34" charset="0"/>
                  </a:rPr>
                  <a:t>Scaling Up</a:t>
                </a:r>
              </a:p>
            </p:txBody>
          </p:sp>
          <p:grpSp>
            <p:nvGrpSpPr>
              <p:cNvPr id="28" name="Group 27"/>
              <p:cNvGrpSpPr/>
              <p:nvPr/>
            </p:nvGrpSpPr>
            <p:grpSpPr>
              <a:xfrm>
                <a:off x="4887573" y="2068777"/>
                <a:ext cx="731520" cy="731520"/>
                <a:chOff x="4887573" y="2068777"/>
                <a:chExt cx="731520" cy="731520"/>
              </a:xfrm>
            </p:grpSpPr>
            <p:sp>
              <p:nvSpPr>
                <p:cNvPr id="44" name="Oval 43"/>
                <p:cNvSpPr/>
                <p:nvPr/>
              </p:nvSpPr>
              <p:spPr>
                <a:xfrm>
                  <a:off x="4887573" y="2068777"/>
                  <a:ext cx="731520" cy="731520"/>
                </a:xfrm>
                <a:prstGeom prst="ellipse">
                  <a:avLst/>
                </a:prstGeom>
                <a:solidFill>
                  <a:srgbClr val="2E8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031" name="Picture 7" descr="C:\Users\Cholleen\Downloads\upgrad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4733" y="2205937"/>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5" name="Group 54"/>
            <p:cNvGrpSpPr/>
            <p:nvPr/>
          </p:nvGrpSpPr>
          <p:grpSpPr>
            <a:xfrm>
              <a:off x="5253333" y="1756217"/>
              <a:ext cx="1942678" cy="731520"/>
              <a:chOff x="4887573" y="3187065"/>
              <a:chExt cx="1942678" cy="731520"/>
            </a:xfrm>
          </p:grpSpPr>
          <p:sp>
            <p:nvSpPr>
              <p:cNvPr id="38" name="TextBox 37"/>
              <p:cNvSpPr txBox="1"/>
              <p:nvPr/>
            </p:nvSpPr>
            <p:spPr>
              <a:xfrm>
                <a:off x="5744697" y="3368159"/>
                <a:ext cx="1085554" cy="338554"/>
              </a:xfrm>
              <a:prstGeom prst="rect">
                <a:avLst/>
              </a:prstGeom>
              <a:noFill/>
            </p:spPr>
            <p:txBody>
              <a:bodyPr wrap="none" rtlCol="0">
                <a:spAutoFit/>
              </a:bodyPr>
              <a:lstStyle/>
              <a:p>
                <a:r>
                  <a:rPr lang="en-US" sz="1600" dirty="0">
                    <a:solidFill>
                      <a:srgbClr val="2F567D"/>
                    </a:solidFill>
                    <a:latin typeface="Arial" panose="020B0604020202020204" pitchFamily="34" charset="0"/>
                    <a:cs typeface="Arial" panose="020B0604020202020204" pitchFamily="34" charset="0"/>
                  </a:rPr>
                  <a:t>Marketing</a:t>
                </a:r>
              </a:p>
            </p:txBody>
          </p:sp>
          <p:grpSp>
            <p:nvGrpSpPr>
              <p:cNvPr id="48" name="Group 47"/>
              <p:cNvGrpSpPr/>
              <p:nvPr/>
            </p:nvGrpSpPr>
            <p:grpSpPr>
              <a:xfrm>
                <a:off x="4887573" y="3187065"/>
                <a:ext cx="731520" cy="731520"/>
                <a:chOff x="4887573" y="3187065"/>
                <a:chExt cx="731520" cy="731520"/>
              </a:xfrm>
            </p:grpSpPr>
            <p:sp>
              <p:nvSpPr>
                <p:cNvPr id="40" name="Oval 39"/>
                <p:cNvSpPr/>
                <p:nvPr/>
              </p:nvSpPr>
              <p:spPr>
                <a:xfrm>
                  <a:off x="4887573" y="3187065"/>
                  <a:ext cx="731520" cy="731520"/>
                </a:xfrm>
                <a:prstGeom prst="ellipse">
                  <a:avLst/>
                </a:prstGeom>
                <a:solidFill>
                  <a:srgbClr val="2E8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032" name="Picture 8" descr="C:\Users\Cholleen\Downloads\business-affiliate-networ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4733" y="3324225"/>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6" name="Group 55"/>
            <p:cNvGrpSpPr/>
            <p:nvPr/>
          </p:nvGrpSpPr>
          <p:grpSpPr>
            <a:xfrm>
              <a:off x="5253333" y="2783109"/>
              <a:ext cx="1814437" cy="731520"/>
              <a:chOff x="4887573" y="4305353"/>
              <a:chExt cx="1814437" cy="731520"/>
            </a:xfrm>
          </p:grpSpPr>
          <p:sp>
            <p:nvSpPr>
              <p:cNvPr id="34" name="TextBox 33"/>
              <p:cNvSpPr txBox="1"/>
              <p:nvPr/>
            </p:nvSpPr>
            <p:spPr>
              <a:xfrm>
                <a:off x="5744697" y="4486447"/>
                <a:ext cx="957313" cy="338554"/>
              </a:xfrm>
              <a:prstGeom prst="rect">
                <a:avLst/>
              </a:prstGeom>
              <a:noFill/>
            </p:spPr>
            <p:txBody>
              <a:bodyPr wrap="none" rtlCol="0">
                <a:spAutoFit/>
              </a:bodyPr>
              <a:lstStyle/>
              <a:p>
                <a:r>
                  <a:rPr lang="en-US" sz="1600" dirty="0">
                    <a:solidFill>
                      <a:srgbClr val="2F567D"/>
                    </a:solidFill>
                    <a:latin typeface="Arial" panose="020B0604020202020204" pitchFamily="34" charset="0"/>
                    <a:cs typeface="Arial" panose="020B0604020202020204" pitchFamily="34" charset="0"/>
                  </a:rPr>
                  <a:t>Advising</a:t>
                </a:r>
              </a:p>
            </p:txBody>
          </p:sp>
          <p:grpSp>
            <p:nvGrpSpPr>
              <p:cNvPr id="49" name="Group 48"/>
              <p:cNvGrpSpPr/>
              <p:nvPr/>
            </p:nvGrpSpPr>
            <p:grpSpPr>
              <a:xfrm>
                <a:off x="4887573" y="4305353"/>
                <a:ext cx="731520" cy="731520"/>
                <a:chOff x="4887573" y="4305353"/>
                <a:chExt cx="731520" cy="731520"/>
              </a:xfrm>
            </p:grpSpPr>
            <p:sp>
              <p:nvSpPr>
                <p:cNvPr id="36" name="Oval 35"/>
                <p:cNvSpPr/>
                <p:nvPr/>
              </p:nvSpPr>
              <p:spPr>
                <a:xfrm>
                  <a:off x="4887573" y="4305353"/>
                  <a:ext cx="731520" cy="731520"/>
                </a:xfrm>
                <a:prstGeom prst="ellipse">
                  <a:avLst/>
                </a:prstGeom>
                <a:solidFill>
                  <a:srgbClr val="2E8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033" name="Picture 9" descr="C:\Users\Cholleen\Downloads\technical-advic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4733" y="4442513"/>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0" name="Group 59"/>
            <p:cNvGrpSpPr/>
            <p:nvPr/>
          </p:nvGrpSpPr>
          <p:grpSpPr>
            <a:xfrm>
              <a:off x="5253333" y="3810000"/>
              <a:ext cx="3058239" cy="731520"/>
              <a:chOff x="4887573" y="3810000"/>
              <a:chExt cx="3058239" cy="731520"/>
            </a:xfrm>
          </p:grpSpPr>
          <p:sp>
            <p:nvSpPr>
              <p:cNvPr id="65" name="TextBox 64"/>
              <p:cNvSpPr txBox="1"/>
              <p:nvPr/>
            </p:nvSpPr>
            <p:spPr>
              <a:xfrm>
                <a:off x="5744697" y="3991094"/>
                <a:ext cx="2201115" cy="338554"/>
              </a:xfrm>
              <a:prstGeom prst="rect">
                <a:avLst/>
              </a:prstGeom>
              <a:noFill/>
            </p:spPr>
            <p:txBody>
              <a:bodyPr wrap="none" rtlCol="0">
                <a:spAutoFit/>
              </a:bodyPr>
              <a:lstStyle/>
              <a:p>
                <a:r>
                  <a:rPr lang="en-US" sz="1600" dirty="0">
                    <a:solidFill>
                      <a:srgbClr val="2F567D"/>
                    </a:solidFill>
                    <a:latin typeface="Arial" panose="020B0604020202020204" pitchFamily="34" charset="0"/>
                    <a:cs typeface="Arial" panose="020B0604020202020204" pitchFamily="34" charset="0"/>
                  </a:rPr>
                  <a:t>Engagement Activities</a:t>
                </a:r>
              </a:p>
            </p:txBody>
          </p:sp>
          <p:grpSp>
            <p:nvGrpSpPr>
              <p:cNvPr id="58" name="Group 57"/>
              <p:cNvGrpSpPr/>
              <p:nvPr/>
            </p:nvGrpSpPr>
            <p:grpSpPr>
              <a:xfrm>
                <a:off x="4887573" y="3810000"/>
                <a:ext cx="731520" cy="731520"/>
                <a:chOff x="4887573" y="3810000"/>
                <a:chExt cx="731520" cy="731520"/>
              </a:xfrm>
            </p:grpSpPr>
            <p:sp>
              <p:nvSpPr>
                <p:cNvPr id="67" name="Oval 66"/>
                <p:cNvSpPr/>
                <p:nvPr/>
              </p:nvSpPr>
              <p:spPr>
                <a:xfrm>
                  <a:off x="4887573" y="3810000"/>
                  <a:ext cx="731520" cy="731520"/>
                </a:xfrm>
                <a:prstGeom prst="ellipse">
                  <a:avLst/>
                </a:prstGeom>
                <a:solidFill>
                  <a:srgbClr val="2E8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034" name="Picture 10" descr="C:\Users\Cholleen\Downloads\check-lis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7593" y="3970020"/>
                  <a:ext cx="411480" cy="411480"/>
                </a:xfrm>
                <a:prstGeom prst="rect">
                  <a:avLst/>
                </a:prstGeom>
                <a:noFill/>
                <a:extLst>
                  <a:ext uri="{909E8E84-426E-40DD-AFC4-6F175D3DCCD1}">
                    <a14:hiddenFill xmlns:a14="http://schemas.microsoft.com/office/drawing/2010/main">
                      <a:solidFill>
                        <a:srgbClr val="FFFFFF"/>
                      </a:solidFill>
                    </a14:hiddenFill>
                  </a:ext>
                </a:extLst>
              </p:spPr>
            </p:pic>
          </p:gr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8654960"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Accelerated Mathematics </a:t>
            </a:r>
            <a:r>
              <a:rPr lang="en-US" sz="2800" b="1" dirty="0" smtClean="0">
                <a:solidFill>
                  <a:schemeClr val="bg1"/>
                </a:solidFill>
                <a:latin typeface="Arial" panose="020B0604020202020204" pitchFamily="34" charset="0"/>
                <a:cs typeface="Arial" panose="020B0604020202020204" pitchFamily="34" charset="0"/>
              </a:rPr>
              <a:t>Program AMP </a:t>
            </a:r>
            <a:r>
              <a:rPr lang="en-US" sz="2800" b="1" dirty="0">
                <a:solidFill>
                  <a:schemeClr val="bg1"/>
                </a:solidFill>
                <a:latin typeface="Arial" panose="020B0604020202020204" pitchFamily="34" charset="0"/>
                <a:cs typeface="Arial" panose="020B0604020202020204" pitchFamily="34" charset="0"/>
              </a:rPr>
              <a:t>It Up!</a:t>
            </a:r>
          </a:p>
        </p:txBody>
      </p:sp>
      <p:sp>
        <p:nvSpPr>
          <p:cNvPr id="10" name="Content Placeholder 2"/>
          <p:cNvSpPr>
            <a:spLocks noGrp="1"/>
          </p:cNvSpPr>
          <p:nvPr>
            <p:ph idx="1"/>
          </p:nvPr>
        </p:nvSpPr>
        <p:spPr>
          <a:xfrm>
            <a:off x="457200" y="1251859"/>
            <a:ext cx="8229600" cy="4114800"/>
          </a:xfrm>
        </p:spPr>
        <p:txBody>
          <a:bodyPr>
            <a:normAutofit/>
          </a:bodyPr>
          <a:lstStyle/>
          <a:p>
            <a:pPr>
              <a:lnSpc>
                <a:spcPts val="2400"/>
              </a:lnSpc>
              <a:spcBef>
                <a:spcPts val="600"/>
              </a:spcBef>
              <a:spcAft>
                <a:spcPts val="600"/>
              </a:spcAft>
            </a:pPr>
            <a:r>
              <a:rPr lang="en-US" sz="1800" dirty="0" smtClean="0">
                <a:latin typeface="Arial" panose="020B0604020202020204" pitchFamily="34" charset="0"/>
                <a:cs typeface="Arial" panose="020B0604020202020204" pitchFamily="34" charset="0"/>
              </a:rPr>
              <a:t>Established in Fall 2009</a:t>
            </a:r>
          </a:p>
          <a:p>
            <a:pPr>
              <a:lnSpc>
                <a:spcPts val="2400"/>
              </a:lnSpc>
              <a:spcBef>
                <a:spcPts val="600"/>
              </a:spcBef>
              <a:spcAft>
                <a:spcPts val="600"/>
              </a:spcAft>
            </a:pPr>
            <a:r>
              <a:rPr lang="en-US" sz="1800" dirty="0" smtClean="0">
                <a:latin typeface="Arial" panose="020B0604020202020204" pitchFamily="34" charset="0"/>
                <a:cs typeface="Arial" panose="020B0604020202020204" pitchFamily="34" charset="0"/>
              </a:rPr>
              <a:t>Students Enroll in 6-Credit “Combo” Classes</a:t>
            </a:r>
          </a:p>
          <a:p>
            <a:pPr>
              <a:lnSpc>
                <a:spcPts val="2400"/>
              </a:lnSpc>
              <a:spcBef>
                <a:spcPts val="600"/>
              </a:spcBef>
              <a:spcAft>
                <a:spcPts val="600"/>
              </a:spcAft>
            </a:pPr>
            <a:r>
              <a:rPr lang="en-US" sz="1800" dirty="0" smtClean="0">
                <a:latin typeface="Arial" panose="020B0604020202020204" pitchFamily="34" charset="0"/>
                <a:cs typeface="Arial" panose="020B0604020202020204" pitchFamily="34" charset="0"/>
              </a:rPr>
              <a:t>Course Topics are Integrated</a:t>
            </a:r>
            <a:endParaRPr lang="en-US" sz="1800" dirty="0">
              <a:latin typeface="Arial" panose="020B0604020202020204" pitchFamily="34" charset="0"/>
              <a:cs typeface="Arial" panose="020B0604020202020204" pitchFamily="34" charset="0"/>
            </a:endParaRPr>
          </a:p>
          <a:p>
            <a:pPr>
              <a:lnSpc>
                <a:spcPts val="2400"/>
              </a:lnSpc>
              <a:spcBef>
                <a:spcPts val="600"/>
              </a:spcBef>
              <a:spcAft>
                <a:spcPts val="600"/>
              </a:spcAft>
            </a:pPr>
            <a:r>
              <a:rPr lang="en-US" sz="1800" dirty="0" smtClean="0">
                <a:latin typeface="Arial" panose="020B0604020202020204" pitchFamily="34" charset="0"/>
                <a:cs typeface="Arial" panose="020B0604020202020204" pitchFamily="34" charset="0"/>
              </a:rPr>
              <a:t>Combined Course Options:</a:t>
            </a:r>
          </a:p>
          <a:p>
            <a:pPr>
              <a:lnSpc>
                <a:spcPts val="2400"/>
              </a:lnSpc>
              <a:spcBef>
                <a:spcPts val="600"/>
              </a:spcBef>
              <a:spcAft>
                <a:spcPts val="600"/>
              </a:spcAft>
            </a:pPr>
            <a:endParaRPr lang="en-US" sz="1800" dirty="0">
              <a:latin typeface="Arial" panose="020B0604020202020204" pitchFamily="34" charset="0"/>
              <a:cs typeface="Arial" panose="020B0604020202020204" pitchFamily="34" charset="0"/>
            </a:endParaRPr>
          </a:p>
        </p:txBody>
      </p:sp>
      <p:sp>
        <p:nvSpPr>
          <p:cNvPr id="15" name="Rounded Rectangle 14"/>
          <p:cNvSpPr/>
          <p:nvPr/>
        </p:nvSpPr>
        <p:spPr>
          <a:xfrm>
            <a:off x="1358537" y="3175907"/>
            <a:ext cx="1737360" cy="1737360"/>
          </a:xfrm>
          <a:prstGeom prst="roundRect">
            <a:avLst>
              <a:gd name="adj" fmla="val 4136"/>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Pre-Algebra &amp; Introductory Algebra</a:t>
            </a:r>
          </a:p>
        </p:txBody>
      </p:sp>
      <p:sp>
        <p:nvSpPr>
          <p:cNvPr id="18" name="Rounded Rectangle 17"/>
          <p:cNvSpPr/>
          <p:nvPr/>
        </p:nvSpPr>
        <p:spPr>
          <a:xfrm>
            <a:off x="3217091" y="3175907"/>
            <a:ext cx="1737360" cy="1737360"/>
          </a:xfrm>
          <a:prstGeom prst="roundRect">
            <a:avLst>
              <a:gd name="adj" fmla="val 4136"/>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strike="sngStrike" dirty="0">
                <a:latin typeface="Arial" panose="020B0604020202020204" pitchFamily="34" charset="0"/>
                <a:cs typeface="Arial" panose="020B0604020202020204" pitchFamily="34" charset="0"/>
              </a:rPr>
              <a:t>Introductory Algebra &amp; Intermediate Algebra</a:t>
            </a:r>
          </a:p>
        </p:txBody>
      </p:sp>
      <p:sp>
        <p:nvSpPr>
          <p:cNvPr id="19" name="Rounded Rectangle 18"/>
          <p:cNvSpPr/>
          <p:nvPr/>
        </p:nvSpPr>
        <p:spPr>
          <a:xfrm>
            <a:off x="5075645" y="3175907"/>
            <a:ext cx="1737360" cy="1737360"/>
          </a:xfrm>
          <a:prstGeom prst="roundRect">
            <a:avLst>
              <a:gd name="adj" fmla="val 4136"/>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Intermediate Algebra &amp; College Algebra</a:t>
            </a:r>
          </a:p>
        </p:txBody>
      </p:sp>
      <p:sp>
        <p:nvSpPr>
          <p:cNvPr id="21" name="Rounded Rectangle 20"/>
          <p:cNvSpPr/>
          <p:nvPr/>
        </p:nvSpPr>
        <p:spPr>
          <a:xfrm>
            <a:off x="6934200" y="3175907"/>
            <a:ext cx="1737360" cy="1737360"/>
          </a:xfrm>
          <a:prstGeom prst="roundRect">
            <a:avLst>
              <a:gd name="adj" fmla="val 4136"/>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strike="sngStrike" dirty="0">
                <a:latin typeface="Arial" panose="020B0604020202020204" pitchFamily="34" charset="0"/>
                <a:cs typeface="Arial" panose="020B0604020202020204" pitchFamily="34" charset="0"/>
              </a:rPr>
              <a:t>Intermediate Algebra &amp; Applied Algebra and </a:t>
            </a:r>
            <a:r>
              <a:rPr lang="it-IT" sz="1600" strike="sngStrike" dirty="0" smtClean="0">
                <a:latin typeface="Arial" panose="020B0604020202020204" pitchFamily="34" charset="0"/>
                <a:cs typeface="Arial" panose="020B0604020202020204" pitchFamily="34" charset="0"/>
              </a:rPr>
              <a:t>Trigonometry</a:t>
            </a:r>
            <a:endParaRPr lang="it-IT" sz="1600" strike="sngStrik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9656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
            <a:ext cx="9144000" cy="59218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 name="TextBox 4"/>
          <p:cNvSpPr txBox="1"/>
          <p:nvPr/>
        </p:nvSpPr>
        <p:spPr>
          <a:xfrm>
            <a:off x="234103" y="159782"/>
            <a:ext cx="5559086" cy="523220"/>
          </a:xfrm>
          <a:prstGeom prst="rect">
            <a:avLst/>
          </a:prstGeom>
          <a:noFill/>
        </p:spPr>
        <p:txBody>
          <a:bodyPr wrap="none" rtlCol="0">
            <a:spAutoFit/>
          </a:bodyPr>
          <a:lstStyle/>
          <a:p>
            <a:r>
              <a:rPr lang="en-US" sz="2800" b="1" dirty="0" smtClean="0">
                <a:solidFill>
                  <a:schemeClr val="accent1"/>
                </a:solidFill>
                <a:latin typeface="Arial" panose="020B0604020202020204" pitchFamily="34" charset="0"/>
                <a:cs typeface="Arial" panose="020B0604020202020204" pitchFamily="34" charset="0"/>
              </a:rPr>
              <a:t>CCBC MATHEMATICS COURSE</a:t>
            </a:r>
            <a:endParaRPr lang="en-US" sz="2800" b="1" dirty="0">
              <a:solidFill>
                <a:schemeClr val="accent1"/>
              </a:solidFill>
              <a:latin typeface="Arial" panose="020B0604020202020204" pitchFamily="34" charset="0"/>
              <a:cs typeface="Arial" panose="020B0604020202020204" pitchFamily="34" charset="0"/>
            </a:endParaRPr>
          </a:p>
        </p:txBody>
      </p:sp>
      <p:sp>
        <p:nvSpPr>
          <p:cNvPr id="6" name="Rounded Rectangle 5"/>
          <p:cNvSpPr/>
          <p:nvPr/>
        </p:nvSpPr>
        <p:spPr>
          <a:xfrm>
            <a:off x="514350" y="1316057"/>
            <a:ext cx="730250" cy="411143"/>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081</a:t>
            </a:r>
            <a:endParaRPr lang="en-US" sz="1200" dirty="0">
              <a:latin typeface="Arial" panose="020B0604020202020204" pitchFamily="34" charset="0"/>
              <a:cs typeface="Arial" panose="020B0604020202020204" pitchFamily="34" charset="0"/>
            </a:endParaRPr>
          </a:p>
        </p:txBody>
      </p:sp>
      <p:sp>
        <p:nvSpPr>
          <p:cNvPr id="7" name="Rounded Rectangle 6"/>
          <p:cNvSpPr/>
          <p:nvPr/>
        </p:nvSpPr>
        <p:spPr>
          <a:xfrm>
            <a:off x="2025650" y="1316057"/>
            <a:ext cx="730250" cy="411143"/>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082</a:t>
            </a:r>
            <a:endParaRPr lang="en-US" sz="1200" dirty="0">
              <a:latin typeface="Arial" panose="020B0604020202020204" pitchFamily="34" charset="0"/>
              <a:cs typeface="Arial" panose="020B0604020202020204" pitchFamily="34" charset="0"/>
            </a:endParaRPr>
          </a:p>
        </p:txBody>
      </p:sp>
      <p:sp>
        <p:nvSpPr>
          <p:cNvPr id="8" name="Rounded Rectangle 7"/>
          <p:cNvSpPr/>
          <p:nvPr/>
        </p:nvSpPr>
        <p:spPr>
          <a:xfrm>
            <a:off x="4756150" y="801707"/>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125</a:t>
            </a:r>
            <a:endParaRPr lang="en-US" sz="1200" dirty="0">
              <a:latin typeface="Arial" panose="020B0604020202020204" pitchFamily="34" charset="0"/>
              <a:cs typeface="Arial" panose="020B0604020202020204" pitchFamily="34" charset="0"/>
            </a:endParaRPr>
          </a:p>
        </p:txBody>
      </p:sp>
      <p:sp>
        <p:nvSpPr>
          <p:cNvPr id="9" name="Rounded Rectangle 8"/>
          <p:cNvSpPr/>
          <p:nvPr/>
        </p:nvSpPr>
        <p:spPr>
          <a:xfrm>
            <a:off x="4756150" y="1358518"/>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153</a:t>
            </a:r>
            <a:endParaRPr lang="en-US" sz="1200" dirty="0">
              <a:latin typeface="Arial" panose="020B0604020202020204" pitchFamily="34" charset="0"/>
              <a:cs typeface="Arial" panose="020B0604020202020204" pitchFamily="34" charset="0"/>
            </a:endParaRPr>
          </a:p>
        </p:txBody>
      </p:sp>
      <p:sp>
        <p:nvSpPr>
          <p:cNvPr id="10" name="Rounded Rectangle 9"/>
          <p:cNvSpPr/>
          <p:nvPr/>
        </p:nvSpPr>
        <p:spPr>
          <a:xfrm>
            <a:off x="4756150" y="1915329"/>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125</a:t>
            </a:r>
            <a:endParaRPr lang="en-US" sz="1200" dirty="0">
              <a:latin typeface="Arial" panose="020B0604020202020204" pitchFamily="34" charset="0"/>
              <a:cs typeface="Arial" panose="020B0604020202020204" pitchFamily="34" charset="0"/>
            </a:endParaRPr>
          </a:p>
        </p:txBody>
      </p:sp>
      <p:sp>
        <p:nvSpPr>
          <p:cNvPr id="11" name="Rounded Rectangle 10"/>
          <p:cNvSpPr/>
          <p:nvPr/>
        </p:nvSpPr>
        <p:spPr>
          <a:xfrm>
            <a:off x="4756150" y="2472140"/>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131</a:t>
            </a:r>
            <a:endParaRPr lang="en-US" sz="1200" dirty="0">
              <a:latin typeface="Arial" panose="020B0604020202020204" pitchFamily="34" charset="0"/>
              <a:cs typeface="Arial" panose="020B0604020202020204" pitchFamily="34" charset="0"/>
            </a:endParaRPr>
          </a:p>
        </p:txBody>
      </p:sp>
      <p:sp>
        <p:nvSpPr>
          <p:cNvPr id="12" name="Rounded Rectangle 11"/>
          <p:cNvSpPr/>
          <p:nvPr/>
        </p:nvSpPr>
        <p:spPr>
          <a:xfrm>
            <a:off x="4756150" y="3028951"/>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132</a:t>
            </a:r>
            <a:endParaRPr lang="en-US" sz="1200" dirty="0">
              <a:latin typeface="Arial" panose="020B0604020202020204" pitchFamily="34" charset="0"/>
              <a:cs typeface="Arial" panose="020B0604020202020204" pitchFamily="34" charset="0"/>
            </a:endParaRPr>
          </a:p>
        </p:txBody>
      </p:sp>
      <p:sp>
        <p:nvSpPr>
          <p:cNvPr id="13" name="Rounded Rectangle 12"/>
          <p:cNvSpPr/>
          <p:nvPr/>
        </p:nvSpPr>
        <p:spPr>
          <a:xfrm>
            <a:off x="4756150" y="3585762"/>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135</a:t>
            </a:r>
            <a:endParaRPr lang="en-US" sz="1200" dirty="0">
              <a:latin typeface="Arial" panose="020B0604020202020204" pitchFamily="34" charset="0"/>
              <a:cs typeface="Arial" panose="020B0604020202020204" pitchFamily="34" charset="0"/>
            </a:endParaRPr>
          </a:p>
        </p:txBody>
      </p:sp>
      <p:sp>
        <p:nvSpPr>
          <p:cNvPr id="14" name="Rounded Rectangle 13"/>
          <p:cNvSpPr/>
          <p:nvPr/>
        </p:nvSpPr>
        <p:spPr>
          <a:xfrm>
            <a:off x="4756150" y="414257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153</a:t>
            </a:r>
            <a:endParaRPr lang="en-US" sz="1200" dirty="0">
              <a:latin typeface="Arial" panose="020B0604020202020204" pitchFamily="34" charset="0"/>
              <a:cs typeface="Arial" panose="020B0604020202020204" pitchFamily="34" charset="0"/>
            </a:endParaRPr>
          </a:p>
        </p:txBody>
      </p:sp>
      <p:sp>
        <p:nvSpPr>
          <p:cNvPr id="15" name="Rounded Rectangle 14"/>
          <p:cNvSpPr/>
          <p:nvPr/>
        </p:nvSpPr>
        <p:spPr>
          <a:xfrm>
            <a:off x="4756150" y="4699384"/>
            <a:ext cx="730250" cy="411143"/>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163</a:t>
            </a:r>
            <a:endParaRPr lang="en-US" sz="1200" dirty="0">
              <a:latin typeface="Arial" panose="020B0604020202020204" pitchFamily="34" charset="0"/>
              <a:cs typeface="Arial" panose="020B0604020202020204" pitchFamily="34" charset="0"/>
            </a:endParaRPr>
          </a:p>
        </p:txBody>
      </p:sp>
      <p:sp>
        <p:nvSpPr>
          <p:cNvPr id="16" name="Rounded Rectangle 15"/>
          <p:cNvSpPr/>
          <p:nvPr/>
        </p:nvSpPr>
        <p:spPr>
          <a:xfrm>
            <a:off x="5180807" y="525619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230</a:t>
            </a:r>
            <a:endParaRPr lang="en-US" sz="1200" dirty="0">
              <a:latin typeface="Arial" panose="020B0604020202020204" pitchFamily="34" charset="0"/>
              <a:cs typeface="Arial" panose="020B0604020202020204" pitchFamily="34" charset="0"/>
            </a:endParaRPr>
          </a:p>
        </p:txBody>
      </p:sp>
      <p:sp>
        <p:nvSpPr>
          <p:cNvPr id="17" name="Rounded Rectangle 16"/>
          <p:cNvSpPr/>
          <p:nvPr/>
        </p:nvSpPr>
        <p:spPr>
          <a:xfrm>
            <a:off x="3446240" y="2193735"/>
            <a:ext cx="730250" cy="411143"/>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083</a:t>
            </a:r>
            <a:endParaRPr lang="en-US" sz="1200" dirty="0">
              <a:latin typeface="Arial" panose="020B0604020202020204" pitchFamily="34" charset="0"/>
              <a:cs typeface="Arial" panose="020B0604020202020204" pitchFamily="34" charset="0"/>
            </a:endParaRPr>
          </a:p>
        </p:txBody>
      </p:sp>
      <p:cxnSp>
        <p:nvCxnSpPr>
          <p:cNvPr id="18" name="Straight Connector 17"/>
          <p:cNvCxnSpPr>
            <a:stCxn id="6" idx="3"/>
            <a:endCxn id="7" idx="1"/>
          </p:cNvCxnSpPr>
          <p:nvPr/>
        </p:nvCxnSpPr>
        <p:spPr>
          <a:xfrm>
            <a:off x="1244600" y="1521629"/>
            <a:ext cx="781050"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9" name="Elbow Connector 18"/>
          <p:cNvCxnSpPr>
            <a:stCxn id="7" idx="3"/>
            <a:endCxn id="8" idx="1"/>
          </p:cNvCxnSpPr>
          <p:nvPr/>
        </p:nvCxnSpPr>
        <p:spPr>
          <a:xfrm flipV="1">
            <a:off x="2755900" y="1007279"/>
            <a:ext cx="2000250" cy="514350"/>
          </a:xfrm>
          <a:prstGeom prst="bentConnector3">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Elbow Connector 26"/>
          <p:cNvCxnSpPr>
            <a:stCxn id="7" idx="3"/>
          </p:cNvCxnSpPr>
          <p:nvPr/>
        </p:nvCxnSpPr>
        <p:spPr>
          <a:xfrm flipV="1">
            <a:off x="2755900" y="1521628"/>
            <a:ext cx="2000250" cy="1"/>
          </a:xfrm>
          <a:prstGeom prst="straightConnector1">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17" idx="3"/>
            <a:endCxn id="10" idx="1"/>
          </p:cNvCxnSpPr>
          <p:nvPr/>
        </p:nvCxnSpPr>
        <p:spPr>
          <a:xfrm flipV="1">
            <a:off x="4176490" y="2120901"/>
            <a:ext cx="579660" cy="278406"/>
          </a:xfrm>
          <a:prstGeom prst="bentConnector3">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17" idx="3"/>
            <a:endCxn id="13" idx="1"/>
          </p:cNvCxnSpPr>
          <p:nvPr/>
        </p:nvCxnSpPr>
        <p:spPr>
          <a:xfrm>
            <a:off x="4176490" y="2399307"/>
            <a:ext cx="579660" cy="1392027"/>
          </a:xfrm>
          <a:prstGeom prst="bentConnector3">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Elbow Connector 22"/>
          <p:cNvCxnSpPr>
            <a:stCxn id="17" idx="3"/>
            <a:endCxn id="14" idx="1"/>
          </p:cNvCxnSpPr>
          <p:nvPr/>
        </p:nvCxnSpPr>
        <p:spPr>
          <a:xfrm>
            <a:off x="4176490" y="2399307"/>
            <a:ext cx="579660" cy="1948838"/>
          </a:xfrm>
          <a:prstGeom prst="bentConnector3">
            <a:avLst>
              <a:gd name="adj1" fmla="val 50000"/>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17" idx="3"/>
            <a:endCxn id="15" idx="1"/>
          </p:cNvCxnSpPr>
          <p:nvPr/>
        </p:nvCxnSpPr>
        <p:spPr>
          <a:xfrm>
            <a:off x="4176490" y="2399307"/>
            <a:ext cx="579660" cy="2505649"/>
          </a:xfrm>
          <a:prstGeom prst="bentConnector3">
            <a:avLst>
              <a:gd name="adj1" fmla="val 50000"/>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5605463" y="4699384"/>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165</a:t>
            </a:r>
            <a:endParaRPr lang="en-US" sz="1200" dirty="0">
              <a:latin typeface="Arial" panose="020B0604020202020204" pitchFamily="34" charset="0"/>
              <a:cs typeface="Arial" panose="020B0604020202020204" pitchFamily="34" charset="0"/>
            </a:endParaRPr>
          </a:p>
        </p:txBody>
      </p:sp>
      <p:sp>
        <p:nvSpPr>
          <p:cNvPr id="26" name="Rounded Rectangle 25"/>
          <p:cNvSpPr/>
          <p:nvPr/>
        </p:nvSpPr>
        <p:spPr>
          <a:xfrm>
            <a:off x="6454776" y="4699384"/>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251</a:t>
            </a:r>
            <a:endParaRPr lang="en-US" sz="1200" dirty="0">
              <a:latin typeface="Arial" panose="020B0604020202020204" pitchFamily="34" charset="0"/>
              <a:cs typeface="Arial" panose="020B0604020202020204" pitchFamily="34" charset="0"/>
            </a:endParaRPr>
          </a:p>
        </p:txBody>
      </p:sp>
      <p:sp>
        <p:nvSpPr>
          <p:cNvPr id="27" name="Rounded Rectangle 26"/>
          <p:cNvSpPr/>
          <p:nvPr/>
        </p:nvSpPr>
        <p:spPr>
          <a:xfrm>
            <a:off x="7304089" y="4699384"/>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252</a:t>
            </a:r>
            <a:endParaRPr lang="en-US" sz="1200" dirty="0">
              <a:latin typeface="Arial" panose="020B0604020202020204" pitchFamily="34" charset="0"/>
              <a:cs typeface="Arial" panose="020B0604020202020204" pitchFamily="34" charset="0"/>
            </a:endParaRPr>
          </a:p>
        </p:txBody>
      </p:sp>
      <p:sp>
        <p:nvSpPr>
          <p:cNvPr id="28" name="Rounded Rectangle 27"/>
          <p:cNvSpPr/>
          <p:nvPr/>
        </p:nvSpPr>
        <p:spPr>
          <a:xfrm>
            <a:off x="8153400" y="4699384"/>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253</a:t>
            </a:r>
            <a:endParaRPr lang="en-US" sz="1200" dirty="0">
              <a:latin typeface="Arial" panose="020B0604020202020204" pitchFamily="34" charset="0"/>
              <a:cs typeface="Arial" panose="020B0604020202020204" pitchFamily="34" charset="0"/>
            </a:endParaRPr>
          </a:p>
        </p:txBody>
      </p:sp>
      <p:sp>
        <p:nvSpPr>
          <p:cNvPr id="29" name="Rounded Rectangle 28"/>
          <p:cNvSpPr/>
          <p:nvPr/>
        </p:nvSpPr>
        <p:spPr>
          <a:xfrm>
            <a:off x="6030119" y="525619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243</a:t>
            </a:r>
            <a:endParaRPr lang="en-US" sz="1200" dirty="0">
              <a:latin typeface="Arial" panose="020B0604020202020204" pitchFamily="34" charset="0"/>
              <a:cs typeface="Arial" panose="020B0604020202020204" pitchFamily="34" charset="0"/>
            </a:endParaRPr>
          </a:p>
        </p:txBody>
      </p:sp>
      <p:sp>
        <p:nvSpPr>
          <p:cNvPr id="30" name="Rounded Rectangle 29"/>
          <p:cNvSpPr/>
          <p:nvPr/>
        </p:nvSpPr>
        <p:spPr>
          <a:xfrm>
            <a:off x="6879431" y="525619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257</a:t>
            </a:r>
            <a:endParaRPr lang="en-US" sz="1200" dirty="0">
              <a:latin typeface="Arial" panose="020B0604020202020204" pitchFamily="34" charset="0"/>
              <a:cs typeface="Arial" panose="020B0604020202020204" pitchFamily="34" charset="0"/>
            </a:endParaRPr>
          </a:p>
        </p:txBody>
      </p:sp>
      <p:sp>
        <p:nvSpPr>
          <p:cNvPr id="31" name="Rounded Rectangle 30"/>
          <p:cNvSpPr/>
          <p:nvPr/>
        </p:nvSpPr>
        <p:spPr>
          <a:xfrm>
            <a:off x="7728744" y="525619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259</a:t>
            </a:r>
            <a:endParaRPr lang="en-US" sz="1200" dirty="0">
              <a:latin typeface="Arial" panose="020B0604020202020204" pitchFamily="34" charset="0"/>
              <a:cs typeface="Arial" panose="020B0604020202020204" pitchFamily="34" charset="0"/>
            </a:endParaRPr>
          </a:p>
        </p:txBody>
      </p:sp>
      <p:cxnSp>
        <p:nvCxnSpPr>
          <p:cNvPr id="32" name="Straight Connector 31"/>
          <p:cNvCxnSpPr>
            <a:stCxn id="15" idx="3"/>
            <a:endCxn id="25" idx="1"/>
          </p:cNvCxnSpPr>
          <p:nvPr/>
        </p:nvCxnSpPr>
        <p:spPr>
          <a:xfrm>
            <a:off x="5486400" y="4904956"/>
            <a:ext cx="119063"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25" idx="3"/>
            <a:endCxn id="26" idx="1"/>
          </p:cNvCxnSpPr>
          <p:nvPr/>
        </p:nvCxnSpPr>
        <p:spPr>
          <a:xfrm>
            <a:off x="6335713" y="4904956"/>
            <a:ext cx="119063"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26" idx="3"/>
            <a:endCxn id="27" idx="1"/>
          </p:cNvCxnSpPr>
          <p:nvPr/>
        </p:nvCxnSpPr>
        <p:spPr>
          <a:xfrm>
            <a:off x="7185026" y="4904956"/>
            <a:ext cx="119063"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27" idx="3"/>
            <a:endCxn id="28" idx="1"/>
          </p:cNvCxnSpPr>
          <p:nvPr/>
        </p:nvCxnSpPr>
        <p:spPr>
          <a:xfrm>
            <a:off x="8034339" y="4904956"/>
            <a:ext cx="119061"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15" idx="2"/>
            <a:endCxn id="16" idx="0"/>
          </p:cNvCxnSpPr>
          <p:nvPr/>
        </p:nvCxnSpPr>
        <p:spPr>
          <a:xfrm>
            <a:off x="5121275" y="5110527"/>
            <a:ext cx="424657" cy="145666"/>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25" idx="2"/>
            <a:endCxn id="29" idx="0"/>
          </p:cNvCxnSpPr>
          <p:nvPr/>
        </p:nvCxnSpPr>
        <p:spPr>
          <a:xfrm>
            <a:off x="5970588" y="5110527"/>
            <a:ext cx="424656" cy="145666"/>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26" idx="2"/>
            <a:endCxn id="30" idx="0"/>
          </p:cNvCxnSpPr>
          <p:nvPr/>
        </p:nvCxnSpPr>
        <p:spPr>
          <a:xfrm>
            <a:off x="6819901" y="5110527"/>
            <a:ext cx="424655" cy="145666"/>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27" idx="2"/>
            <a:endCxn id="31" idx="0"/>
          </p:cNvCxnSpPr>
          <p:nvPr/>
        </p:nvCxnSpPr>
        <p:spPr>
          <a:xfrm>
            <a:off x="7669214" y="5110527"/>
            <a:ext cx="424655" cy="145666"/>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656945" y="801707"/>
            <a:ext cx="2825941" cy="400110"/>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Non-Scientific Major Programs AND Business/Liberal Arts Program</a:t>
            </a:r>
            <a:endParaRPr lang="en-US" sz="1000" dirty="0">
              <a:latin typeface="Arial" panose="020B0604020202020204" pitchFamily="34" charset="0"/>
              <a:cs typeface="Arial" panose="020B0604020202020204" pitchFamily="34" charset="0"/>
            </a:endParaRPr>
          </a:p>
        </p:txBody>
      </p:sp>
      <p:sp>
        <p:nvSpPr>
          <p:cNvPr id="41" name="TextBox 40"/>
          <p:cNvSpPr txBox="1"/>
          <p:nvPr/>
        </p:nvSpPr>
        <p:spPr>
          <a:xfrm>
            <a:off x="5656945" y="1433284"/>
            <a:ext cx="2825941" cy="246221"/>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Statistics Track</a:t>
            </a:r>
            <a:endParaRPr lang="en-US" sz="1000" dirty="0">
              <a:latin typeface="Arial" panose="020B0604020202020204" pitchFamily="34" charset="0"/>
              <a:cs typeface="Arial" panose="020B0604020202020204" pitchFamily="34" charset="0"/>
            </a:endParaRPr>
          </a:p>
        </p:txBody>
      </p:sp>
      <p:sp>
        <p:nvSpPr>
          <p:cNvPr id="42" name="TextBox 41"/>
          <p:cNvSpPr txBox="1"/>
          <p:nvPr/>
        </p:nvSpPr>
        <p:spPr>
          <a:xfrm>
            <a:off x="5656945" y="1895585"/>
            <a:ext cx="2825941" cy="400110"/>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Non-Scientific Major Programs AND Business/Liberal Arts Program</a:t>
            </a:r>
            <a:endParaRPr lang="en-US" sz="1000" dirty="0">
              <a:latin typeface="Arial" panose="020B0604020202020204" pitchFamily="34" charset="0"/>
              <a:cs typeface="Arial" panose="020B0604020202020204" pitchFamily="34" charset="0"/>
            </a:endParaRPr>
          </a:p>
        </p:txBody>
      </p:sp>
      <p:sp>
        <p:nvSpPr>
          <p:cNvPr id="43" name="TextBox 42"/>
          <p:cNvSpPr txBox="1"/>
          <p:nvPr/>
        </p:nvSpPr>
        <p:spPr>
          <a:xfrm>
            <a:off x="5656945" y="2825312"/>
            <a:ext cx="2825941" cy="246221"/>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Teacher Education Programs</a:t>
            </a:r>
            <a:endParaRPr lang="en-US" sz="1000" dirty="0">
              <a:latin typeface="Arial" panose="020B0604020202020204" pitchFamily="34" charset="0"/>
              <a:cs typeface="Arial" panose="020B0604020202020204" pitchFamily="34" charset="0"/>
            </a:endParaRPr>
          </a:p>
        </p:txBody>
      </p:sp>
      <p:sp>
        <p:nvSpPr>
          <p:cNvPr id="44" name="TextBox 43"/>
          <p:cNvSpPr txBox="1"/>
          <p:nvPr/>
        </p:nvSpPr>
        <p:spPr>
          <a:xfrm>
            <a:off x="5656945" y="3581400"/>
            <a:ext cx="2825941" cy="400110"/>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Radiography  and Some Other Technical Programs</a:t>
            </a:r>
            <a:endParaRPr lang="en-US" sz="1000" dirty="0">
              <a:latin typeface="Arial" panose="020B0604020202020204" pitchFamily="34" charset="0"/>
              <a:cs typeface="Arial" panose="020B0604020202020204" pitchFamily="34" charset="0"/>
            </a:endParaRPr>
          </a:p>
        </p:txBody>
      </p:sp>
      <p:pic>
        <p:nvPicPr>
          <p:cNvPr id="45" name="Picture 44"/>
          <p:cNvPicPr>
            <a:picLocks noChangeAspect="1"/>
          </p:cNvPicPr>
          <p:nvPr/>
        </p:nvPicPr>
        <p:blipFill rotWithShape="1">
          <a:blip r:embed="rId4"/>
          <a:srcRect l="2469" t="41146" r="61934" b="5208"/>
          <a:stretch/>
        </p:blipFill>
        <p:spPr>
          <a:xfrm>
            <a:off x="234103" y="2326472"/>
            <a:ext cx="3212137" cy="3537300"/>
          </a:xfrm>
          <a:prstGeom prst="rect">
            <a:avLst/>
          </a:prstGeom>
        </p:spPr>
      </p:pic>
      <p:sp>
        <p:nvSpPr>
          <p:cNvPr id="46" name="TextBox 45"/>
          <p:cNvSpPr txBox="1"/>
          <p:nvPr/>
        </p:nvSpPr>
        <p:spPr>
          <a:xfrm>
            <a:off x="5656945" y="4217339"/>
            <a:ext cx="282594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Statistics Track</a:t>
            </a:r>
          </a:p>
        </p:txBody>
      </p:sp>
      <p:sp>
        <p:nvSpPr>
          <p:cNvPr id="47" name="TextBox 46"/>
          <p:cNvSpPr txBox="1"/>
          <p:nvPr/>
        </p:nvSpPr>
        <p:spPr>
          <a:xfrm>
            <a:off x="6057709" y="4376720"/>
            <a:ext cx="2825941" cy="230832"/>
          </a:xfrm>
          <a:prstGeom prst="rect">
            <a:avLst/>
          </a:prstGeom>
          <a:noFill/>
        </p:spPr>
        <p:txBody>
          <a:bodyPr wrap="square" rtlCol="0">
            <a:spAutoFit/>
          </a:bodyPr>
          <a:lstStyle/>
          <a:p>
            <a:pPr algn="r"/>
            <a:r>
              <a:rPr lang="en-US" sz="900" dirty="0" smtClean="0">
                <a:latin typeface="Arial" panose="020B0604020202020204" pitchFamily="34" charset="0"/>
                <a:cs typeface="Arial" panose="020B0604020202020204" pitchFamily="34" charset="0"/>
              </a:rPr>
              <a:t>Engineering/Computer Science Track</a:t>
            </a:r>
            <a:endParaRPr lang="en-US" sz="900" dirty="0">
              <a:latin typeface="Arial" panose="020B0604020202020204" pitchFamily="34" charset="0"/>
              <a:cs typeface="Arial" panose="020B0604020202020204" pitchFamily="34" charset="0"/>
            </a:endParaRPr>
          </a:p>
        </p:txBody>
      </p:sp>
      <p:cxnSp>
        <p:nvCxnSpPr>
          <p:cNvPr id="48" name="Elbow Connector 47"/>
          <p:cNvCxnSpPr>
            <a:stCxn id="7" idx="3"/>
            <a:endCxn id="17" idx="1"/>
          </p:cNvCxnSpPr>
          <p:nvPr/>
        </p:nvCxnSpPr>
        <p:spPr>
          <a:xfrm>
            <a:off x="2755900" y="1521629"/>
            <a:ext cx="690340" cy="877678"/>
          </a:xfrm>
          <a:prstGeom prst="bentConnector3">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8896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136339"/>
            <a:ext cx="8166100" cy="923330"/>
          </a:xfrm>
          <a:prstGeom prst="rect">
            <a:avLst/>
          </a:prstGeom>
          <a:noFill/>
        </p:spPr>
        <p:txBody>
          <a:bodyPr wrap="square" rtlCol="0">
            <a:spAutoFit/>
          </a:bodyPr>
          <a:lstStyle/>
          <a:p>
            <a:r>
              <a:rPr lang="en-US" sz="5400" b="1" dirty="0" smtClean="0">
                <a:solidFill>
                  <a:prstClr val="white"/>
                </a:solidFill>
                <a:latin typeface="Arial" panose="020B0604020202020204" pitchFamily="34" charset="0"/>
                <a:cs typeface="Arial" panose="020B0604020202020204" pitchFamily="34" charset="0"/>
              </a:rPr>
              <a:t>Early Data Analysis</a:t>
            </a:r>
            <a:endParaRPr lang="en-US" sz="5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9824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4103" y="159782"/>
            <a:ext cx="7858177"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MATH </a:t>
            </a:r>
            <a:r>
              <a:rPr lang="en-US" sz="2800" b="1" dirty="0" smtClean="0">
                <a:solidFill>
                  <a:schemeClr val="bg1"/>
                </a:solidFill>
                <a:latin typeface="Arial" panose="020B0604020202020204" pitchFamily="34" charset="0"/>
                <a:cs typeface="Arial" panose="020B0604020202020204" pitchFamily="34" charset="0"/>
              </a:rPr>
              <a:t>081/082 – Two Year Cohort (Fall 2011)</a:t>
            </a:r>
            <a:endParaRPr lang="en-US" sz="2800" b="1" dirty="0">
              <a:solidFill>
                <a:schemeClr val="bg1"/>
              </a:solidFill>
              <a:latin typeface="Arial" panose="020B060402020202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694358580"/>
              </p:ext>
            </p:extLst>
          </p:nvPr>
        </p:nvGraphicFramePr>
        <p:xfrm>
          <a:off x="508000" y="1805221"/>
          <a:ext cx="8128000" cy="3247559"/>
        </p:xfrm>
        <a:graphic>
          <a:graphicData uri="http://schemas.openxmlformats.org/drawingml/2006/table">
            <a:tbl>
              <a:tblPr firstRow="1" bandRow="1">
                <a:tableStyleId>{5C22544A-7EE6-4342-B048-85BDC9FD1C3A}</a:tableStyleId>
              </a:tblPr>
              <a:tblGrid>
                <a:gridCol w="3171463"/>
                <a:gridCol w="2247204"/>
                <a:gridCol w="2709333"/>
              </a:tblGrid>
              <a:tr h="517979">
                <a:tc>
                  <a:txBody>
                    <a:bodyPr/>
                    <a:lstStyle/>
                    <a:p>
                      <a:pPr marL="0" marR="0" algn="l" defTabSz="457200" rtl="0" eaLnBrk="1" latinLnBrk="0" hangingPunct="1">
                        <a:lnSpc>
                          <a:spcPct val="107000"/>
                        </a:lnSpc>
                        <a:spcBef>
                          <a:spcPts val="0"/>
                        </a:spcBef>
                        <a:spcAft>
                          <a:spcPts val="0"/>
                        </a:spcAft>
                      </a:pPr>
                      <a:endParaRPr lang="en-US" sz="16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l" defTabSz="457200" rtl="0" eaLnBrk="1" latinLnBrk="0" hangingPunct="1">
                        <a:lnSpc>
                          <a:spcPct val="107000"/>
                        </a:lnSpc>
                        <a:spcBef>
                          <a:spcPts val="0"/>
                        </a:spcBef>
                        <a:spcAft>
                          <a:spcPts val="0"/>
                        </a:spcAft>
                      </a:pPr>
                      <a:r>
                        <a:rPr lang="en-US" sz="1600" b="1" kern="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Traditional</a:t>
                      </a:r>
                      <a:endParaRPr lang="en-US" sz="16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l" defTabSz="457200" rtl="0" eaLnBrk="1" latinLnBrk="0" hangingPunct="1">
                        <a:lnSpc>
                          <a:spcPct val="107000"/>
                        </a:lnSpc>
                        <a:spcBef>
                          <a:spcPts val="0"/>
                        </a:spcBef>
                        <a:spcAft>
                          <a:spcPts val="0"/>
                        </a:spcAft>
                      </a:pPr>
                      <a:r>
                        <a:rPr lang="en-US" sz="1600" b="1" kern="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081/082 AMP</a:t>
                      </a:r>
                      <a:endParaRPr lang="en-US" sz="16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89940">
                <a:tc>
                  <a:txBody>
                    <a:bodyPr/>
                    <a:lstStyle/>
                    <a:p>
                      <a:pPr marL="0" marR="0" algn="l" defTabSz="457200" rtl="0" eaLnBrk="1" latinLnBrk="0" hangingPunct="1">
                        <a:lnSpc>
                          <a:spcPct val="107000"/>
                        </a:lnSpc>
                        <a:spcBef>
                          <a:spcPts val="0"/>
                        </a:spcBef>
                        <a:spcAft>
                          <a:spcPts val="0"/>
                        </a:spcAft>
                      </a:pPr>
                      <a:r>
                        <a:rPr lang="en-US" sz="1600" b="0" kern="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Pass MATH 081</a:t>
                      </a:r>
                      <a:endParaRPr lang="en-US" sz="16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l" defTabSz="457200" rtl="0" eaLnBrk="1" latinLnBrk="0" hangingPunct="1">
                        <a:lnSpc>
                          <a:spcPct val="107000"/>
                        </a:lnSpc>
                        <a:spcBef>
                          <a:spcPts val="0"/>
                        </a:spcBef>
                        <a:spcAft>
                          <a:spcPts val="0"/>
                        </a:spcAft>
                      </a:pPr>
                      <a:r>
                        <a:rPr lang="en-US" sz="1600" b="0" kern="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59.2%</a:t>
                      </a:r>
                      <a:endParaRPr lang="en-US" sz="16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l" defTabSz="457200" rtl="0" eaLnBrk="1" latinLnBrk="0" hangingPunct="1">
                        <a:lnSpc>
                          <a:spcPct val="107000"/>
                        </a:lnSpc>
                        <a:spcBef>
                          <a:spcPts val="0"/>
                        </a:spcBef>
                        <a:spcAft>
                          <a:spcPts val="0"/>
                        </a:spcAft>
                      </a:pPr>
                      <a:r>
                        <a:rPr lang="en-US" sz="1600" b="0" kern="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74.2%</a:t>
                      </a:r>
                      <a:endParaRPr lang="en-US" sz="16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r>
              <a:tr h="389940">
                <a:tc>
                  <a:txBody>
                    <a:bodyPr/>
                    <a:lstStyle/>
                    <a:p>
                      <a:pPr marL="0" marR="0" algn="l" defTabSz="457200" rtl="0" eaLnBrk="1" latinLnBrk="0" hangingPunct="1">
                        <a:lnSpc>
                          <a:spcPct val="107000"/>
                        </a:lnSpc>
                        <a:spcBef>
                          <a:spcPts val="0"/>
                        </a:spcBef>
                        <a:spcAft>
                          <a:spcPts val="0"/>
                        </a:spcAft>
                      </a:pPr>
                      <a:r>
                        <a:rPr lang="en-US" sz="1600" b="1" kern="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Enroll in MATH 082</a:t>
                      </a:r>
                      <a:endParaRPr lang="en-US" sz="16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l" defTabSz="457200" rtl="0" eaLnBrk="1" latinLnBrk="0" hangingPunct="1">
                        <a:lnSpc>
                          <a:spcPct val="107000"/>
                        </a:lnSpc>
                        <a:spcBef>
                          <a:spcPts val="0"/>
                        </a:spcBef>
                        <a:spcAft>
                          <a:spcPts val="0"/>
                        </a:spcAft>
                      </a:pPr>
                      <a:r>
                        <a:rPr lang="en-US" sz="1600" b="1" kern="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48.9%</a:t>
                      </a:r>
                      <a:endParaRPr lang="en-US" sz="16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l" defTabSz="457200" rtl="0" eaLnBrk="1" latinLnBrk="0" hangingPunct="1">
                        <a:lnSpc>
                          <a:spcPct val="107000"/>
                        </a:lnSpc>
                        <a:spcBef>
                          <a:spcPts val="0"/>
                        </a:spcBef>
                        <a:spcAft>
                          <a:spcPts val="0"/>
                        </a:spcAft>
                      </a:pPr>
                      <a:r>
                        <a:rPr lang="en-US" sz="1600" b="1" kern="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100.0%</a:t>
                      </a:r>
                      <a:endParaRPr lang="en-US" sz="16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r h="389940">
                <a:tc>
                  <a:txBody>
                    <a:bodyPr/>
                    <a:lstStyle/>
                    <a:p>
                      <a:pPr marL="0" marR="0" algn="l" defTabSz="457200" rtl="0" eaLnBrk="1" latinLnBrk="0" hangingPunct="1">
                        <a:lnSpc>
                          <a:spcPct val="107000"/>
                        </a:lnSpc>
                        <a:spcBef>
                          <a:spcPts val="0"/>
                        </a:spcBef>
                        <a:spcAft>
                          <a:spcPts val="0"/>
                        </a:spcAft>
                      </a:pPr>
                      <a:r>
                        <a:rPr lang="en-US" sz="1600" b="0" kern="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Pass MATH 082</a:t>
                      </a:r>
                      <a:endParaRPr lang="en-US" sz="16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l" defTabSz="457200" rtl="0" eaLnBrk="1" latinLnBrk="0" hangingPunct="1">
                        <a:lnSpc>
                          <a:spcPct val="107000"/>
                        </a:lnSpc>
                        <a:spcBef>
                          <a:spcPts val="0"/>
                        </a:spcBef>
                        <a:spcAft>
                          <a:spcPts val="0"/>
                        </a:spcAft>
                      </a:pPr>
                      <a:r>
                        <a:rPr lang="en-US" sz="1600" b="0" kern="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30.3%</a:t>
                      </a:r>
                      <a:endParaRPr lang="en-US" sz="16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l" defTabSz="457200" rtl="0" eaLnBrk="1" latinLnBrk="0" hangingPunct="1">
                        <a:lnSpc>
                          <a:spcPct val="107000"/>
                        </a:lnSpc>
                        <a:spcBef>
                          <a:spcPts val="0"/>
                        </a:spcBef>
                        <a:spcAft>
                          <a:spcPts val="0"/>
                        </a:spcAft>
                      </a:pPr>
                      <a:r>
                        <a:rPr lang="en-US" sz="1600" b="0" kern="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53.9%</a:t>
                      </a:r>
                      <a:endParaRPr lang="en-US" sz="16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r>
              <a:tr h="389940">
                <a:tc>
                  <a:txBody>
                    <a:bodyPr/>
                    <a:lstStyle/>
                    <a:p>
                      <a:pPr marL="0" marR="0" algn="l" defTabSz="457200" rtl="0" eaLnBrk="1" latinLnBrk="0" hangingPunct="1">
                        <a:lnSpc>
                          <a:spcPct val="107000"/>
                        </a:lnSpc>
                        <a:spcBef>
                          <a:spcPts val="0"/>
                        </a:spcBef>
                        <a:spcAft>
                          <a:spcPts val="0"/>
                        </a:spcAft>
                      </a:pPr>
                      <a:r>
                        <a:rPr lang="en-US" sz="1600" b="1" kern="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Enroll in MATH 083</a:t>
                      </a:r>
                      <a:endParaRPr lang="en-US" sz="16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l" defTabSz="457200" rtl="0" eaLnBrk="1" latinLnBrk="0" hangingPunct="1">
                        <a:lnSpc>
                          <a:spcPct val="107000"/>
                        </a:lnSpc>
                        <a:spcBef>
                          <a:spcPts val="0"/>
                        </a:spcBef>
                        <a:spcAft>
                          <a:spcPts val="0"/>
                        </a:spcAft>
                      </a:pPr>
                      <a:r>
                        <a:rPr lang="en-US" sz="1600" b="1" kern="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25.7%</a:t>
                      </a:r>
                      <a:endParaRPr lang="en-US" sz="16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l" defTabSz="457200" rtl="0" eaLnBrk="1" latinLnBrk="0" hangingPunct="1">
                        <a:lnSpc>
                          <a:spcPct val="107000"/>
                        </a:lnSpc>
                        <a:spcBef>
                          <a:spcPts val="0"/>
                        </a:spcBef>
                        <a:spcAft>
                          <a:spcPts val="0"/>
                        </a:spcAft>
                      </a:pPr>
                      <a:r>
                        <a:rPr lang="en-US" sz="1600" b="1" kern="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53.9%</a:t>
                      </a:r>
                      <a:endParaRPr lang="en-US" sz="16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r h="389940">
                <a:tc>
                  <a:txBody>
                    <a:bodyPr/>
                    <a:lstStyle/>
                    <a:p>
                      <a:pPr marL="0" marR="0" algn="l" defTabSz="457200" rtl="0" eaLnBrk="1" latinLnBrk="0" hangingPunct="1">
                        <a:lnSpc>
                          <a:spcPct val="107000"/>
                        </a:lnSpc>
                        <a:spcBef>
                          <a:spcPts val="0"/>
                        </a:spcBef>
                        <a:spcAft>
                          <a:spcPts val="0"/>
                        </a:spcAft>
                      </a:pPr>
                      <a:r>
                        <a:rPr lang="en-US" sz="1600" b="0" kern="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Pass MATH 083</a:t>
                      </a:r>
                      <a:endParaRPr lang="en-US" sz="16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l" defTabSz="457200" rtl="0" eaLnBrk="1" latinLnBrk="0" hangingPunct="1">
                        <a:lnSpc>
                          <a:spcPct val="107000"/>
                        </a:lnSpc>
                        <a:spcBef>
                          <a:spcPts val="0"/>
                        </a:spcBef>
                        <a:spcAft>
                          <a:spcPts val="0"/>
                        </a:spcAft>
                      </a:pPr>
                      <a:r>
                        <a:rPr lang="en-US" sz="1600" b="0" kern="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15.2%</a:t>
                      </a:r>
                      <a:endParaRPr lang="en-US" sz="16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l" defTabSz="457200" rtl="0" eaLnBrk="1" latinLnBrk="0" hangingPunct="1">
                        <a:lnSpc>
                          <a:spcPct val="107000"/>
                        </a:lnSpc>
                        <a:spcBef>
                          <a:spcPts val="0"/>
                        </a:spcBef>
                        <a:spcAft>
                          <a:spcPts val="0"/>
                        </a:spcAft>
                      </a:pPr>
                      <a:r>
                        <a:rPr lang="en-US" sz="1600" b="0" kern="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37.1%</a:t>
                      </a:r>
                      <a:endParaRPr lang="en-US" sz="16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r>
              <a:tr h="389940">
                <a:tc>
                  <a:txBody>
                    <a:bodyPr/>
                    <a:lstStyle/>
                    <a:p>
                      <a:pPr marL="0" marR="0" algn="l" defTabSz="457200" rtl="0" eaLnBrk="1" latinLnBrk="0" hangingPunct="1">
                        <a:lnSpc>
                          <a:spcPct val="107000"/>
                        </a:lnSpc>
                        <a:spcBef>
                          <a:spcPts val="0"/>
                        </a:spcBef>
                        <a:spcAft>
                          <a:spcPts val="0"/>
                        </a:spcAft>
                      </a:pPr>
                      <a:r>
                        <a:rPr lang="en-US" sz="1600" b="1" kern="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Enroll in Credit MATH</a:t>
                      </a:r>
                      <a:endParaRPr lang="en-US" sz="16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l" defTabSz="457200" rtl="0" eaLnBrk="1" latinLnBrk="0" hangingPunct="1">
                        <a:lnSpc>
                          <a:spcPct val="107000"/>
                        </a:lnSpc>
                        <a:spcBef>
                          <a:spcPts val="0"/>
                        </a:spcBef>
                        <a:spcAft>
                          <a:spcPts val="0"/>
                        </a:spcAft>
                      </a:pPr>
                      <a:r>
                        <a:rPr lang="en-US" sz="1600" b="1" kern="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&lt; 5%</a:t>
                      </a:r>
                      <a:endParaRPr lang="en-US" sz="16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l" defTabSz="457200" rtl="0" eaLnBrk="1" latinLnBrk="0" hangingPunct="1">
                        <a:lnSpc>
                          <a:spcPct val="107000"/>
                        </a:lnSpc>
                        <a:spcBef>
                          <a:spcPts val="0"/>
                        </a:spcBef>
                        <a:spcAft>
                          <a:spcPts val="0"/>
                        </a:spcAft>
                      </a:pPr>
                      <a:r>
                        <a:rPr lang="en-US" sz="1600" b="1" kern="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37.1%</a:t>
                      </a:r>
                      <a:endParaRPr lang="en-US" sz="16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r h="389940">
                <a:tc>
                  <a:txBody>
                    <a:bodyPr/>
                    <a:lstStyle/>
                    <a:p>
                      <a:pPr marL="0" marR="0" algn="l" defTabSz="457200" rtl="0" eaLnBrk="1" latinLnBrk="0" hangingPunct="1">
                        <a:lnSpc>
                          <a:spcPct val="107000"/>
                        </a:lnSpc>
                        <a:spcBef>
                          <a:spcPts val="0"/>
                        </a:spcBef>
                        <a:spcAft>
                          <a:spcPts val="0"/>
                        </a:spcAft>
                      </a:pPr>
                      <a:r>
                        <a:rPr lang="en-US" sz="1600" b="0" kern="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Pass Credit MATH</a:t>
                      </a:r>
                      <a:endParaRPr lang="en-US" sz="16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l" defTabSz="457200" rtl="0" eaLnBrk="1" latinLnBrk="0" hangingPunct="1">
                        <a:lnSpc>
                          <a:spcPct val="107000"/>
                        </a:lnSpc>
                        <a:spcBef>
                          <a:spcPts val="0"/>
                        </a:spcBef>
                        <a:spcAft>
                          <a:spcPts val="0"/>
                        </a:spcAft>
                      </a:pPr>
                      <a:r>
                        <a:rPr lang="en-US" sz="1600" b="0" kern="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&lt; 5%</a:t>
                      </a:r>
                      <a:endParaRPr lang="en-US" sz="16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l" defTabSz="457200" rtl="0" eaLnBrk="1" latinLnBrk="0" hangingPunct="1">
                        <a:lnSpc>
                          <a:spcPct val="107000"/>
                        </a:lnSpc>
                        <a:spcBef>
                          <a:spcPts val="0"/>
                        </a:spcBef>
                        <a:spcAft>
                          <a:spcPts val="0"/>
                        </a:spcAft>
                      </a:pPr>
                      <a:r>
                        <a:rPr lang="en-US" sz="1600" b="0" kern="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27.0%</a:t>
                      </a:r>
                      <a:endParaRPr lang="en-US" sz="16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r>
            </a:tbl>
          </a:graphicData>
        </a:graphic>
      </p:graphicFrame>
    </p:spTree>
    <p:extLst>
      <p:ext uri="{BB962C8B-B14F-4D97-AF65-F5344CB8AC3E}">
        <p14:creationId xmlns:p14="http://schemas.microsoft.com/office/powerpoint/2010/main" val="4102807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4103" y="159782"/>
            <a:ext cx="7052508"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MATH 081/082 </a:t>
            </a:r>
            <a:r>
              <a:rPr lang="en-US" sz="2800" b="1" dirty="0" smtClean="0">
                <a:solidFill>
                  <a:schemeClr val="bg1"/>
                </a:solidFill>
                <a:latin typeface="Arial" panose="020B0604020202020204" pitchFamily="34" charset="0"/>
                <a:cs typeface="Arial" panose="020B0604020202020204" pitchFamily="34" charset="0"/>
              </a:rPr>
              <a:t>– Semester by Semester  </a:t>
            </a:r>
            <a:endParaRPr lang="en-US" sz="2800" b="1" dirty="0">
              <a:solidFill>
                <a:schemeClr val="bg1"/>
              </a:solidFill>
              <a:latin typeface="Arial" panose="020B0604020202020204" pitchFamily="34" charset="0"/>
              <a:cs typeface="Arial" panose="020B0604020202020204" pitchFamily="34" charset="0"/>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894164689"/>
              </p:ext>
            </p:extLst>
          </p:nvPr>
        </p:nvGraphicFramePr>
        <p:xfrm>
          <a:off x="508000" y="1805221"/>
          <a:ext cx="8128000" cy="3227142"/>
        </p:xfrm>
        <a:graphic>
          <a:graphicData uri="http://schemas.openxmlformats.org/drawingml/2006/table">
            <a:tbl>
              <a:tblPr firstRow="1" firstCol="1" bandRow="1">
                <a:tableStyleId>{5C22544A-7EE6-4342-B048-85BDC9FD1C3A}</a:tableStyleId>
              </a:tblPr>
              <a:tblGrid>
                <a:gridCol w="1625600"/>
                <a:gridCol w="1625600"/>
                <a:gridCol w="1625600"/>
                <a:gridCol w="1625600"/>
                <a:gridCol w="1625600"/>
              </a:tblGrid>
              <a:tr h="630936">
                <a:tc>
                  <a:txBody>
                    <a:bodyPr/>
                    <a:lstStyle/>
                    <a:p>
                      <a:pPr marL="0" marR="0" algn="ctr">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Traditional </a:t>
                      </a:r>
                      <a:r>
                        <a:rPr lang="en-US" sz="1400" dirty="0" smtClean="0">
                          <a:effectLst/>
                          <a:latin typeface="Arial" panose="020B0604020202020204" pitchFamily="34" charset="0"/>
                          <a:cs typeface="Arial" panose="020B0604020202020204" pitchFamily="34" charset="0"/>
                        </a:rPr>
                        <a:t/>
                      </a:r>
                      <a:br>
                        <a:rPr lang="en-US" sz="1400" dirty="0" smtClean="0">
                          <a:effectLst/>
                          <a:latin typeface="Arial" panose="020B0604020202020204" pitchFamily="34" charset="0"/>
                          <a:cs typeface="Arial" panose="020B0604020202020204" pitchFamily="34" charset="0"/>
                        </a:rPr>
                      </a:br>
                      <a:r>
                        <a:rPr lang="en-US" sz="1400" dirty="0" smtClean="0">
                          <a:effectLst/>
                          <a:latin typeface="Arial" panose="020B0604020202020204" pitchFamily="34" charset="0"/>
                          <a:cs typeface="Arial" panose="020B0604020202020204" pitchFamily="34" charset="0"/>
                        </a:rPr>
                        <a:t>MATH 081</a:t>
                      </a:r>
                      <a:endParaRPr lang="en-US" sz="1400" dirty="0">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1400" dirty="0" smtClean="0">
                          <a:effectLst/>
                          <a:latin typeface="Arial" panose="020B0604020202020204" pitchFamily="34" charset="0"/>
                          <a:cs typeface="Arial" panose="020B0604020202020204" pitchFamily="34" charset="0"/>
                        </a:rPr>
                        <a:t>Accelerated</a:t>
                      </a:r>
                      <a:r>
                        <a:rPr lang="en-US" sz="1400" baseline="0" dirty="0" smtClean="0">
                          <a:effectLst/>
                          <a:latin typeface="Arial" panose="020B0604020202020204" pitchFamily="34" charset="0"/>
                          <a:cs typeface="Arial" panose="020B0604020202020204" pitchFamily="34" charset="0"/>
                        </a:rPr>
                        <a:t> MATH 081</a:t>
                      </a:r>
                      <a:endParaRPr lang="en-US" sz="1400" dirty="0">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Traditional </a:t>
                      </a:r>
                      <a:br>
                        <a:rPr lang="en-US" sz="1400" dirty="0">
                          <a:effectLst/>
                          <a:latin typeface="Arial" panose="020B0604020202020204" pitchFamily="34" charset="0"/>
                          <a:cs typeface="Arial" panose="020B0604020202020204" pitchFamily="34" charset="0"/>
                        </a:rPr>
                      </a:br>
                      <a:r>
                        <a:rPr lang="en-US" sz="1400" dirty="0" smtClean="0">
                          <a:effectLst/>
                          <a:latin typeface="Arial" panose="020B0604020202020204" pitchFamily="34" charset="0"/>
                          <a:cs typeface="Arial" panose="020B0604020202020204" pitchFamily="34" charset="0"/>
                        </a:rPr>
                        <a:t>MATH 082</a:t>
                      </a:r>
                      <a:endParaRPr lang="en-US" sz="1400" dirty="0">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Accelerated </a:t>
                      </a:r>
                      <a:br>
                        <a:rPr lang="en-US" sz="1400" dirty="0">
                          <a:effectLst/>
                          <a:latin typeface="Arial" panose="020B0604020202020204" pitchFamily="34" charset="0"/>
                          <a:cs typeface="Arial" panose="020B0604020202020204" pitchFamily="34" charset="0"/>
                        </a:rPr>
                      </a:br>
                      <a:r>
                        <a:rPr lang="en-US" sz="1400" dirty="0" smtClean="0">
                          <a:effectLst/>
                          <a:latin typeface="Arial" panose="020B0604020202020204" pitchFamily="34" charset="0"/>
                          <a:cs typeface="Arial" panose="020B0604020202020204" pitchFamily="34" charset="0"/>
                        </a:rPr>
                        <a:t>MATH 082</a:t>
                      </a:r>
                      <a:endParaRPr lang="en-US" sz="1400" dirty="0">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432701">
                <a:tc>
                  <a:txBody>
                    <a:bodyPr/>
                    <a:lstStyle/>
                    <a:p>
                      <a:pPr marL="0" marR="0" algn="ctr">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Fall 2011</a:t>
                      </a:r>
                      <a:endParaRPr lang="en-US" sz="1400" dirty="0">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ctr">
                        <a:lnSpc>
                          <a:spcPct val="115000"/>
                        </a:lnSpc>
                        <a:spcBef>
                          <a:spcPts val="0"/>
                        </a:spcBef>
                        <a:spcAft>
                          <a:spcPts val="1000"/>
                        </a:spcAft>
                      </a:pPr>
                      <a:r>
                        <a:rPr lang="en-US" sz="1400" dirty="0">
                          <a:solidFill>
                            <a:schemeClr val="bg1"/>
                          </a:solidFill>
                          <a:effectLst/>
                          <a:latin typeface="Arial" panose="020B0604020202020204" pitchFamily="34" charset="0"/>
                          <a:cs typeface="Arial" panose="020B0604020202020204" pitchFamily="34" charset="0"/>
                        </a:rPr>
                        <a:t>48.5%</a:t>
                      </a:r>
                      <a:endParaRPr lang="en-US" sz="1400"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ctr">
                        <a:lnSpc>
                          <a:spcPct val="115000"/>
                        </a:lnSpc>
                        <a:spcBef>
                          <a:spcPts val="0"/>
                        </a:spcBef>
                        <a:spcAft>
                          <a:spcPts val="1000"/>
                        </a:spcAft>
                      </a:pPr>
                      <a:r>
                        <a:rPr lang="en-US" sz="1400" dirty="0">
                          <a:solidFill>
                            <a:schemeClr val="bg1"/>
                          </a:solidFill>
                          <a:effectLst/>
                          <a:latin typeface="Arial" panose="020B0604020202020204" pitchFamily="34" charset="0"/>
                          <a:cs typeface="Arial" panose="020B0604020202020204" pitchFamily="34" charset="0"/>
                        </a:rPr>
                        <a:t>71.6%</a:t>
                      </a:r>
                      <a:endParaRPr lang="en-US" sz="1400"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ctr">
                        <a:lnSpc>
                          <a:spcPct val="115000"/>
                        </a:lnSpc>
                        <a:spcBef>
                          <a:spcPts val="0"/>
                        </a:spcBef>
                        <a:spcAft>
                          <a:spcPts val="1000"/>
                        </a:spcAft>
                      </a:pPr>
                      <a:r>
                        <a:rPr lang="en-US" sz="1400" dirty="0">
                          <a:solidFill>
                            <a:schemeClr val="bg1"/>
                          </a:solidFill>
                          <a:effectLst/>
                          <a:latin typeface="Arial" panose="020B0604020202020204" pitchFamily="34" charset="0"/>
                          <a:cs typeface="Arial" panose="020B0604020202020204" pitchFamily="34" charset="0"/>
                        </a:rPr>
                        <a:t>49.5%</a:t>
                      </a:r>
                      <a:endParaRPr lang="en-US" sz="1400"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ctr">
                        <a:lnSpc>
                          <a:spcPct val="115000"/>
                        </a:lnSpc>
                        <a:spcBef>
                          <a:spcPts val="0"/>
                        </a:spcBef>
                        <a:spcAft>
                          <a:spcPts val="1000"/>
                        </a:spcAft>
                      </a:pPr>
                      <a:r>
                        <a:rPr lang="en-US" sz="1400" dirty="0">
                          <a:solidFill>
                            <a:schemeClr val="bg1"/>
                          </a:solidFill>
                          <a:effectLst/>
                          <a:latin typeface="Arial" panose="020B0604020202020204" pitchFamily="34" charset="0"/>
                          <a:cs typeface="Arial" panose="020B0604020202020204" pitchFamily="34" charset="0"/>
                        </a:rPr>
                        <a:t>58.7%</a:t>
                      </a:r>
                      <a:endParaRPr lang="en-US" sz="1400"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r>
              <a:tr h="432701">
                <a:tc>
                  <a:txBody>
                    <a:bodyPr/>
                    <a:lstStyle/>
                    <a:p>
                      <a:pPr marL="0" marR="0" algn="ctr">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Spring 2012</a:t>
                      </a:r>
                      <a:endParaRPr lang="en-US" sz="1400" dirty="0">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1000"/>
                        </a:spcAft>
                      </a:pPr>
                      <a:r>
                        <a:rPr lang="en-US" sz="1400" b="1" dirty="0">
                          <a:solidFill>
                            <a:schemeClr val="bg1"/>
                          </a:solidFill>
                          <a:effectLst/>
                          <a:latin typeface="Arial" panose="020B0604020202020204" pitchFamily="34" charset="0"/>
                          <a:cs typeface="Arial" panose="020B0604020202020204" pitchFamily="34" charset="0"/>
                        </a:rPr>
                        <a:t>45.3%</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1000"/>
                        </a:spcAft>
                      </a:pPr>
                      <a:r>
                        <a:rPr lang="en-US" sz="1400" b="1" dirty="0">
                          <a:solidFill>
                            <a:schemeClr val="bg1"/>
                          </a:solidFill>
                          <a:effectLst/>
                          <a:latin typeface="Arial" panose="020B0604020202020204" pitchFamily="34" charset="0"/>
                          <a:cs typeface="Arial" panose="020B0604020202020204" pitchFamily="34" charset="0"/>
                        </a:rPr>
                        <a:t>76.5%</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1000"/>
                        </a:spcAft>
                      </a:pPr>
                      <a:r>
                        <a:rPr lang="en-US" sz="1400" b="1" dirty="0">
                          <a:solidFill>
                            <a:schemeClr val="bg1"/>
                          </a:solidFill>
                          <a:effectLst/>
                          <a:latin typeface="Arial" panose="020B0604020202020204" pitchFamily="34" charset="0"/>
                          <a:cs typeface="Arial" panose="020B0604020202020204" pitchFamily="34" charset="0"/>
                        </a:rPr>
                        <a:t>50.6%</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1000"/>
                        </a:spcAft>
                      </a:pPr>
                      <a:r>
                        <a:rPr lang="en-US" sz="1400" b="1" dirty="0">
                          <a:solidFill>
                            <a:schemeClr val="bg1"/>
                          </a:solidFill>
                          <a:effectLst/>
                          <a:latin typeface="Arial" panose="020B0604020202020204" pitchFamily="34" charset="0"/>
                          <a:cs typeface="Arial" panose="020B0604020202020204" pitchFamily="34" charset="0"/>
                        </a:rPr>
                        <a:t>72.3%</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r h="432701">
                <a:tc>
                  <a:txBody>
                    <a:bodyPr/>
                    <a:lstStyle/>
                    <a:p>
                      <a:pPr marL="0" marR="0" algn="ctr">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Fall 2012</a:t>
                      </a:r>
                      <a:endParaRPr lang="en-US" sz="1400" dirty="0">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ctr">
                        <a:lnSpc>
                          <a:spcPct val="115000"/>
                        </a:lnSpc>
                        <a:spcBef>
                          <a:spcPts val="0"/>
                        </a:spcBef>
                        <a:spcAft>
                          <a:spcPts val="1000"/>
                        </a:spcAft>
                      </a:pPr>
                      <a:r>
                        <a:rPr lang="en-US" sz="1400" dirty="0">
                          <a:solidFill>
                            <a:schemeClr val="bg1"/>
                          </a:solidFill>
                          <a:effectLst/>
                          <a:latin typeface="Arial" panose="020B0604020202020204" pitchFamily="34" charset="0"/>
                          <a:cs typeface="Arial" panose="020B0604020202020204" pitchFamily="34" charset="0"/>
                        </a:rPr>
                        <a:t>54.4%</a:t>
                      </a:r>
                      <a:endParaRPr lang="en-US" sz="1400"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ctr">
                        <a:lnSpc>
                          <a:spcPct val="115000"/>
                        </a:lnSpc>
                        <a:spcBef>
                          <a:spcPts val="0"/>
                        </a:spcBef>
                        <a:spcAft>
                          <a:spcPts val="1000"/>
                        </a:spcAft>
                      </a:pPr>
                      <a:r>
                        <a:rPr lang="en-US" sz="1400" dirty="0">
                          <a:solidFill>
                            <a:schemeClr val="bg1"/>
                          </a:solidFill>
                          <a:effectLst/>
                          <a:latin typeface="Arial" panose="020B0604020202020204" pitchFamily="34" charset="0"/>
                          <a:cs typeface="Arial" panose="020B0604020202020204" pitchFamily="34" charset="0"/>
                        </a:rPr>
                        <a:t>74.4%</a:t>
                      </a:r>
                      <a:endParaRPr lang="en-US" sz="1400"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ctr">
                        <a:lnSpc>
                          <a:spcPct val="115000"/>
                        </a:lnSpc>
                        <a:spcBef>
                          <a:spcPts val="0"/>
                        </a:spcBef>
                        <a:spcAft>
                          <a:spcPts val="1000"/>
                        </a:spcAft>
                      </a:pPr>
                      <a:r>
                        <a:rPr lang="en-US" sz="1400" dirty="0">
                          <a:solidFill>
                            <a:schemeClr val="bg1"/>
                          </a:solidFill>
                          <a:effectLst/>
                          <a:latin typeface="Arial" panose="020B0604020202020204" pitchFamily="34" charset="0"/>
                          <a:cs typeface="Arial" panose="020B0604020202020204" pitchFamily="34" charset="0"/>
                        </a:rPr>
                        <a:t>55.4%</a:t>
                      </a:r>
                      <a:endParaRPr lang="en-US" sz="1400"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ctr">
                        <a:lnSpc>
                          <a:spcPct val="115000"/>
                        </a:lnSpc>
                        <a:spcBef>
                          <a:spcPts val="0"/>
                        </a:spcBef>
                        <a:spcAft>
                          <a:spcPts val="1000"/>
                        </a:spcAft>
                      </a:pPr>
                      <a:r>
                        <a:rPr lang="en-US" sz="1400" dirty="0">
                          <a:solidFill>
                            <a:schemeClr val="bg1"/>
                          </a:solidFill>
                          <a:effectLst/>
                          <a:latin typeface="Arial" panose="020B0604020202020204" pitchFamily="34" charset="0"/>
                          <a:cs typeface="Arial" panose="020B0604020202020204" pitchFamily="34" charset="0"/>
                        </a:rPr>
                        <a:t>71.8%</a:t>
                      </a:r>
                      <a:endParaRPr lang="en-US" sz="1400"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r>
              <a:tr h="432701">
                <a:tc>
                  <a:txBody>
                    <a:bodyPr/>
                    <a:lstStyle/>
                    <a:p>
                      <a:pPr marL="0" marR="0" algn="ctr">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Spring 2013</a:t>
                      </a:r>
                      <a:endParaRPr lang="en-US" sz="1400" dirty="0">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1000"/>
                        </a:spcAft>
                      </a:pPr>
                      <a:r>
                        <a:rPr lang="en-US" sz="1400" b="1" dirty="0">
                          <a:solidFill>
                            <a:schemeClr val="bg1"/>
                          </a:solidFill>
                          <a:effectLst/>
                          <a:latin typeface="Arial" panose="020B0604020202020204" pitchFamily="34" charset="0"/>
                          <a:cs typeface="Arial" panose="020B0604020202020204" pitchFamily="34" charset="0"/>
                        </a:rPr>
                        <a:t>52.5%</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1000"/>
                        </a:spcAft>
                      </a:pPr>
                      <a:r>
                        <a:rPr lang="en-US" sz="1400" b="1" dirty="0">
                          <a:solidFill>
                            <a:schemeClr val="bg1"/>
                          </a:solidFill>
                          <a:effectLst/>
                          <a:latin typeface="Arial" panose="020B0604020202020204" pitchFamily="34" charset="0"/>
                          <a:cs typeface="Arial" panose="020B0604020202020204" pitchFamily="34" charset="0"/>
                        </a:rPr>
                        <a:t>66.1%</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1000"/>
                        </a:spcAft>
                      </a:pPr>
                      <a:r>
                        <a:rPr lang="en-US" sz="1400" b="1" dirty="0">
                          <a:solidFill>
                            <a:schemeClr val="bg1"/>
                          </a:solidFill>
                          <a:effectLst/>
                          <a:latin typeface="Arial" panose="020B0604020202020204" pitchFamily="34" charset="0"/>
                          <a:cs typeface="Arial" panose="020B0604020202020204" pitchFamily="34" charset="0"/>
                        </a:rPr>
                        <a:t>52.7%</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1000"/>
                        </a:spcAft>
                      </a:pPr>
                      <a:r>
                        <a:rPr lang="en-US" sz="1400" b="1" dirty="0">
                          <a:solidFill>
                            <a:schemeClr val="bg1"/>
                          </a:solidFill>
                          <a:effectLst/>
                          <a:latin typeface="Arial" panose="020B0604020202020204" pitchFamily="34" charset="0"/>
                          <a:cs typeface="Arial" panose="020B0604020202020204" pitchFamily="34" charset="0"/>
                        </a:rPr>
                        <a:t>73.2%</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r h="432701">
                <a:tc>
                  <a:txBody>
                    <a:bodyPr/>
                    <a:lstStyle/>
                    <a:p>
                      <a:pPr marL="0" marR="0" algn="ctr">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Fall 2013</a:t>
                      </a:r>
                      <a:endParaRPr lang="en-US" sz="1400" dirty="0">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ctr">
                        <a:lnSpc>
                          <a:spcPct val="115000"/>
                        </a:lnSpc>
                        <a:spcBef>
                          <a:spcPts val="0"/>
                        </a:spcBef>
                        <a:spcAft>
                          <a:spcPts val="1000"/>
                        </a:spcAft>
                      </a:pPr>
                      <a:r>
                        <a:rPr lang="en-US" sz="1400" dirty="0">
                          <a:solidFill>
                            <a:schemeClr val="bg1"/>
                          </a:solidFill>
                          <a:effectLst/>
                          <a:latin typeface="Arial" panose="020B0604020202020204" pitchFamily="34" charset="0"/>
                          <a:cs typeface="Arial" panose="020B0604020202020204" pitchFamily="34" charset="0"/>
                        </a:rPr>
                        <a:t>53.6%</a:t>
                      </a:r>
                      <a:endParaRPr lang="en-US" sz="1400"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ctr">
                        <a:lnSpc>
                          <a:spcPct val="115000"/>
                        </a:lnSpc>
                        <a:spcBef>
                          <a:spcPts val="0"/>
                        </a:spcBef>
                        <a:spcAft>
                          <a:spcPts val="1000"/>
                        </a:spcAft>
                      </a:pPr>
                      <a:r>
                        <a:rPr lang="en-US" sz="1400" dirty="0">
                          <a:solidFill>
                            <a:schemeClr val="bg1"/>
                          </a:solidFill>
                          <a:effectLst/>
                          <a:latin typeface="Arial" panose="020B0604020202020204" pitchFamily="34" charset="0"/>
                          <a:cs typeface="Arial" panose="020B0604020202020204" pitchFamily="34" charset="0"/>
                        </a:rPr>
                        <a:t>72.3%</a:t>
                      </a:r>
                      <a:endParaRPr lang="en-US" sz="1400"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ctr">
                        <a:lnSpc>
                          <a:spcPct val="115000"/>
                        </a:lnSpc>
                        <a:spcBef>
                          <a:spcPts val="0"/>
                        </a:spcBef>
                        <a:spcAft>
                          <a:spcPts val="1000"/>
                        </a:spcAft>
                      </a:pPr>
                      <a:r>
                        <a:rPr lang="en-US" sz="1400" dirty="0">
                          <a:solidFill>
                            <a:schemeClr val="bg1"/>
                          </a:solidFill>
                          <a:effectLst/>
                          <a:latin typeface="Arial" panose="020B0604020202020204" pitchFamily="34" charset="0"/>
                          <a:cs typeface="Arial" panose="020B0604020202020204" pitchFamily="34" charset="0"/>
                        </a:rPr>
                        <a:t>50.2%</a:t>
                      </a:r>
                      <a:endParaRPr lang="en-US" sz="1400"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ctr">
                        <a:lnSpc>
                          <a:spcPct val="115000"/>
                        </a:lnSpc>
                        <a:spcBef>
                          <a:spcPts val="0"/>
                        </a:spcBef>
                        <a:spcAft>
                          <a:spcPts val="1000"/>
                        </a:spcAft>
                      </a:pPr>
                      <a:r>
                        <a:rPr lang="en-US" sz="1400" dirty="0">
                          <a:solidFill>
                            <a:schemeClr val="bg1"/>
                          </a:solidFill>
                          <a:effectLst/>
                          <a:latin typeface="Arial" panose="020B0604020202020204" pitchFamily="34" charset="0"/>
                          <a:cs typeface="Arial" panose="020B0604020202020204" pitchFamily="34" charset="0"/>
                        </a:rPr>
                        <a:t>51.1%</a:t>
                      </a:r>
                      <a:endParaRPr lang="en-US" sz="1400"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r>
              <a:tr h="432701">
                <a:tc>
                  <a:txBody>
                    <a:bodyPr/>
                    <a:lstStyle/>
                    <a:p>
                      <a:pPr marL="0" marR="0" algn="ctr">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Spring 2014</a:t>
                      </a:r>
                      <a:endParaRPr lang="en-US" sz="1400" dirty="0">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1000"/>
                        </a:spcAft>
                      </a:pPr>
                      <a:r>
                        <a:rPr lang="en-US" sz="1400" b="1" dirty="0">
                          <a:solidFill>
                            <a:schemeClr val="bg1"/>
                          </a:solidFill>
                          <a:effectLst/>
                          <a:latin typeface="Arial" panose="020B0604020202020204" pitchFamily="34" charset="0"/>
                          <a:cs typeface="Arial" panose="020B0604020202020204" pitchFamily="34" charset="0"/>
                        </a:rPr>
                        <a:t>49%</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1000"/>
                        </a:spcAft>
                      </a:pPr>
                      <a:r>
                        <a:rPr lang="en-US" sz="1400" b="1" dirty="0">
                          <a:solidFill>
                            <a:schemeClr val="bg1"/>
                          </a:solidFill>
                          <a:effectLst/>
                          <a:latin typeface="Arial" panose="020B0604020202020204" pitchFamily="34" charset="0"/>
                          <a:cs typeface="Arial" panose="020B0604020202020204" pitchFamily="34" charset="0"/>
                        </a:rPr>
                        <a:t>63.3%</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1000"/>
                        </a:spcAft>
                      </a:pPr>
                      <a:r>
                        <a:rPr lang="en-US" sz="1400" b="1" dirty="0">
                          <a:solidFill>
                            <a:schemeClr val="bg1"/>
                          </a:solidFill>
                          <a:effectLst/>
                          <a:latin typeface="Arial" panose="020B0604020202020204" pitchFamily="34" charset="0"/>
                          <a:cs typeface="Arial" panose="020B0604020202020204" pitchFamily="34" charset="0"/>
                        </a:rPr>
                        <a:t>51.8%</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1000"/>
                        </a:spcAft>
                      </a:pPr>
                      <a:r>
                        <a:rPr lang="en-US" sz="1400" b="1" dirty="0">
                          <a:solidFill>
                            <a:schemeClr val="bg1"/>
                          </a:solidFill>
                          <a:effectLst/>
                          <a:latin typeface="Arial" panose="020B0604020202020204" pitchFamily="34" charset="0"/>
                          <a:cs typeface="Arial" panose="020B0604020202020204" pitchFamily="34" charset="0"/>
                        </a:rPr>
                        <a:t>68.4%</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bl>
          </a:graphicData>
        </a:graphic>
      </p:graphicFrame>
    </p:spTree>
    <p:extLst>
      <p:ext uri="{BB962C8B-B14F-4D97-AF65-F5344CB8AC3E}">
        <p14:creationId xmlns:p14="http://schemas.microsoft.com/office/powerpoint/2010/main" val="3281058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4103" y="159782"/>
            <a:ext cx="7657802"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MATH 083/163 </a:t>
            </a:r>
            <a:r>
              <a:rPr lang="en-US" sz="2800" b="1" dirty="0" smtClean="0">
                <a:solidFill>
                  <a:schemeClr val="bg1"/>
                </a:solidFill>
                <a:latin typeface="Arial" panose="020B0604020202020204" pitchFamily="34" charset="0"/>
                <a:cs typeface="Arial" panose="020B0604020202020204" pitchFamily="34" charset="0"/>
              </a:rPr>
              <a:t>– Two Year Cohort (Fall 2011)</a:t>
            </a:r>
            <a:endParaRPr lang="en-US" sz="2800" b="1" dirty="0">
              <a:solidFill>
                <a:schemeClr val="bg1"/>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12889285"/>
              </p:ext>
            </p:extLst>
          </p:nvPr>
        </p:nvGraphicFramePr>
        <p:xfrm>
          <a:off x="508000" y="1805221"/>
          <a:ext cx="8127999" cy="3227144"/>
        </p:xfrm>
        <a:graphic>
          <a:graphicData uri="http://schemas.openxmlformats.org/drawingml/2006/table">
            <a:tbl>
              <a:tblPr firstRow="1" bandRow="1">
                <a:tableStyleId>{5C22544A-7EE6-4342-B048-85BDC9FD1C3A}</a:tableStyleId>
              </a:tblPr>
              <a:tblGrid>
                <a:gridCol w="2709333"/>
                <a:gridCol w="2709333"/>
                <a:gridCol w="2709333"/>
              </a:tblGrid>
              <a:tr h="806786">
                <a:tc>
                  <a:txBody>
                    <a:bodyPr/>
                    <a:lstStyle/>
                    <a:p>
                      <a:endParaRPr lang="en-US" sz="18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800" dirty="0" smtClean="0">
                          <a:solidFill>
                            <a:schemeClr val="bg1"/>
                          </a:solidFill>
                          <a:latin typeface="Arial" panose="020B0604020202020204" pitchFamily="34" charset="0"/>
                          <a:cs typeface="Arial" panose="020B0604020202020204" pitchFamily="34" charset="0"/>
                        </a:rPr>
                        <a:t>Traditional</a:t>
                      </a:r>
                      <a:endParaRPr lang="en-US" sz="18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800" dirty="0" smtClean="0">
                          <a:solidFill>
                            <a:schemeClr val="bg1"/>
                          </a:solidFill>
                          <a:latin typeface="Arial" panose="020B0604020202020204" pitchFamily="34" charset="0"/>
                          <a:cs typeface="Arial" panose="020B0604020202020204" pitchFamily="34" charset="0"/>
                        </a:rPr>
                        <a:t>083/163 AMP</a:t>
                      </a:r>
                      <a:endParaRPr lang="en-US" sz="18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806786">
                <a:tc>
                  <a:txBody>
                    <a:bodyPr/>
                    <a:lstStyle/>
                    <a:p>
                      <a:r>
                        <a:rPr lang="en-US" sz="1800" dirty="0" smtClean="0">
                          <a:solidFill>
                            <a:schemeClr val="bg1"/>
                          </a:solidFill>
                          <a:latin typeface="Arial" panose="020B0604020202020204" pitchFamily="34" charset="0"/>
                          <a:cs typeface="Arial" panose="020B0604020202020204" pitchFamily="34" charset="0"/>
                        </a:rPr>
                        <a:t>Pass MATH 083</a:t>
                      </a:r>
                      <a:endParaRPr lang="en-US" sz="18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c>
                  <a:txBody>
                    <a:bodyPr/>
                    <a:lstStyle/>
                    <a:p>
                      <a:pPr algn="ctr"/>
                      <a:r>
                        <a:rPr lang="en-US" sz="1800" dirty="0" smtClean="0">
                          <a:solidFill>
                            <a:schemeClr val="bg1"/>
                          </a:solidFill>
                          <a:latin typeface="Arial" panose="020B0604020202020204" pitchFamily="34" charset="0"/>
                          <a:cs typeface="Arial" panose="020B0604020202020204" pitchFamily="34" charset="0"/>
                        </a:rPr>
                        <a:t>64.5%</a:t>
                      </a:r>
                      <a:endParaRPr lang="en-US" sz="18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c>
                  <a:txBody>
                    <a:bodyPr/>
                    <a:lstStyle/>
                    <a:p>
                      <a:pPr algn="ctr"/>
                      <a:r>
                        <a:rPr lang="en-US" sz="1800" dirty="0" smtClean="0">
                          <a:solidFill>
                            <a:schemeClr val="bg1"/>
                          </a:solidFill>
                          <a:latin typeface="Arial" panose="020B0604020202020204" pitchFamily="34" charset="0"/>
                          <a:cs typeface="Arial" panose="020B0604020202020204" pitchFamily="34" charset="0"/>
                        </a:rPr>
                        <a:t>81.2%</a:t>
                      </a:r>
                      <a:endParaRPr lang="en-US" sz="18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r>
              <a:tr h="806786">
                <a:tc>
                  <a:txBody>
                    <a:bodyPr/>
                    <a:lstStyle/>
                    <a:p>
                      <a:r>
                        <a:rPr lang="en-US" sz="1800" b="1" dirty="0" smtClean="0">
                          <a:solidFill>
                            <a:schemeClr val="bg1"/>
                          </a:solidFill>
                          <a:latin typeface="Arial" panose="020B0604020202020204" pitchFamily="34" charset="0"/>
                          <a:cs typeface="Arial" panose="020B0604020202020204" pitchFamily="34" charset="0"/>
                        </a:rPr>
                        <a:t>Enroll in Credit</a:t>
                      </a: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800" b="1" dirty="0" smtClean="0">
                          <a:solidFill>
                            <a:schemeClr val="bg1"/>
                          </a:solidFill>
                          <a:latin typeface="Arial" panose="020B0604020202020204" pitchFamily="34" charset="0"/>
                          <a:cs typeface="Arial" panose="020B0604020202020204" pitchFamily="34" charset="0"/>
                        </a:rPr>
                        <a:t>49.6%</a:t>
                      </a: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800" b="1" dirty="0" smtClean="0">
                          <a:solidFill>
                            <a:schemeClr val="bg1"/>
                          </a:solidFill>
                          <a:latin typeface="Arial" panose="020B0604020202020204" pitchFamily="34" charset="0"/>
                          <a:cs typeface="Arial" panose="020B0604020202020204" pitchFamily="34" charset="0"/>
                        </a:rPr>
                        <a:t>100.0%</a:t>
                      </a: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r h="806786">
                <a:tc>
                  <a:txBody>
                    <a:bodyPr/>
                    <a:lstStyle/>
                    <a:p>
                      <a:r>
                        <a:rPr lang="en-US" sz="1800" dirty="0" smtClean="0">
                          <a:solidFill>
                            <a:schemeClr val="bg1"/>
                          </a:solidFill>
                          <a:latin typeface="Arial" panose="020B0604020202020204" pitchFamily="34" charset="0"/>
                          <a:cs typeface="Arial" panose="020B0604020202020204" pitchFamily="34" charset="0"/>
                        </a:rPr>
                        <a:t>Pass Credit math</a:t>
                      </a:r>
                      <a:endParaRPr lang="en-US" sz="18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algn="ctr"/>
                      <a:r>
                        <a:rPr lang="en-US" sz="1800" dirty="0" smtClean="0">
                          <a:solidFill>
                            <a:schemeClr val="bg1"/>
                          </a:solidFill>
                          <a:latin typeface="Arial" panose="020B0604020202020204" pitchFamily="34" charset="0"/>
                          <a:cs typeface="Arial" panose="020B0604020202020204" pitchFamily="34" charset="0"/>
                        </a:rPr>
                        <a:t>39.6%</a:t>
                      </a:r>
                      <a:endParaRPr lang="en-US" sz="18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algn="ctr"/>
                      <a:r>
                        <a:rPr lang="en-US" sz="1800" dirty="0" smtClean="0">
                          <a:solidFill>
                            <a:schemeClr val="bg1"/>
                          </a:solidFill>
                          <a:latin typeface="Arial" panose="020B0604020202020204" pitchFamily="34" charset="0"/>
                          <a:cs typeface="Arial" panose="020B0604020202020204" pitchFamily="34" charset="0"/>
                        </a:rPr>
                        <a:t>65.4%</a:t>
                      </a:r>
                      <a:endParaRPr lang="en-US" sz="18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r>
            </a:tbl>
          </a:graphicData>
        </a:graphic>
      </p:graphicFrame>
    </p:spTree>
    <p:extLst>
      <p:ext uri="{BB962C8B-B14F-4D97-AF65-F5344CB8AC3E}">
        <p14:creationId xmlns:p14="http://schemas.microsoft.com/office/powerpoint/2010/main" val="3750701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4103" y="159782"/>
            <a:ext cx="7757188"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MATH 083/135 </a:t>
            </a:r>
            <a:r>
              <a:rPr lang="en-US" sz="2800" b="1" dirty="0" smtClean="0">
                <a:solidFill>
                  <a:schemeClr val="bg1"/>
                </a:solidFill>
                <a:latin typeface="Arial" panose="020B0604020202020204" pitchFamily="34" charset="0"/>
                <a:cs typeface="Arial" panose="020B0604020202020204" pitchFamily="34" charset="0"/>
              </a:rPr>
              <a:t>– Two Year Cohort (Fall 2011) </a:t>
            </a:r>
            <a:endParaRPr lang="en-US" sz="2800" b="1" dirty="0">
              <a:solidFill>
                <a:schemeClr val="bg1"/>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142099129"/>
              </p:ext>
            </p:extLst>
          </p:nvPr>
        </p:nvGraphicFramePr>
        <p:xfrm>
          <a:off x="508000" y="1805221"/>
          <a:ext cx="8127999" cy="3227144"/>
        </p:xfrm>
        <a:graphic>
          <a:graphicData uri="http://schemas.openxmlformats.org/drawingml/2006/table">
            <a:tbl>
              <a:tblPr firstRow="1" bandRow="1">
                <a:tableStyleId>{5C22544A-7EE6-4342-B048-85BDC9FD1C3A}</a:tableStyleId>
              </a:tblPr>
              <a:tblGrid>
                <a:gridCol w="2709333"/>
                <a:gridCol w="2709333"/>
                <a:gridCol w="2709333"/>
              </a:tblGrid>
              <a:tr h="806786">
                <a:tc>
                  <a:txBody>
                    <a:bodyPr/>
                    <a:lstStyle/>
                    <a:p>
                      <a:endParaRPr lang="en-US" sz="18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800" dirty="0" smtClean="0">
                          <a:solidFill>
                            <a:schemeClr val="bg1"/>
                          </a:solidFill>
                          <a:latin typeface="Arial" panose="020B0604020202020204" pitchFamily="34" charset="0"/>
                          <a:cs typeface="Arial" panose="020B0604020202020204" pitchFamily="34" charset="0"/>
                        </a:rPr>
                        <a:t>Traditional</a:t>
                      </a:r>
                      <a:endParaRPr lang="en-US" sz="18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800" dirty="0" smtClean="0">
                          <a:solidFill>
                            <a:schemeClr val="bg1"/>
                          </a:solidFill>
                          <a:latin typeface="Arial" panose="020B0604020202020204" pitchFamily="34" charset="0"/>
                          <a:cs typeface="Arial" panose="020B0604020202020204" pitchFamily="34" charset="0"/>
                        </a:rPr>
                        <a:t>083/135 AMP</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806786">
                <a:tc>
                  <a:txBody>
                    <a:bodyPr/>
                    <a:lstStyle/>
                    <a:p>
                      <a:r>
                        <a:rPr lang="en-US" sz="1800" dirty="0" smtClean="0">
                          <a:solidFill>
                            <a:schemeClr val="bg1"/>
                          </a:solidFill>
                          <a:latin typeface="Arial" panose="020B0604020202020204" pitchFamily="34" charset="0"/>
                          <a:cs typeface="Arial" panose="020B0604020202020204" pitchFamily="34" charset="0"/>
                        </a:rPr>
                        <a:t>Pass MATH 083</a:t>
                      </a:r>
                      <a:endParaRPr lang="en-US" sz="18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c>
                  <a:txBody>
                    <a:bodyPr/>
                    <a:lstStyle/>
                    <a:p>
                      <a:pPr algn="ctr"/>
                      <a:r>
                        <a:rPr lang="en-US" sz="1800" dirty="0" smtClean="0">
                          <a:solidFill>
                            <a:schemeClr val="bg1"/>
                          </a:solidFill>
                          <a:latin typeface="Arial" panose="020B0604020202020204" pitchFamily="34" charset="0"/>
                          <a:cs typeface="Arial" panose="020B0604020202020204" pitchFamily="34" charset="0"/>
                        </a:rPr>
                        <a:t>64.5%</a:t>
                      </a:r>
                      <a:endParaRPr lang="en-US" sz="18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c>
                  <a:txBody>
                    <a:bodyPr/>
                    <a:lstStyle/>
                    <a:p>
                      <a:pPr algn="ctr"/>
                      <a:r>
                        <a:rPr lang="en-US" sz="1800" dirty="0" smtClean="0">
                          <a:solidFill>
                            <a:schemeClr val="bg1"/>
                          </a:solidFill>
                          <a:latin typeface="Arial" panose="020B0604020202020204" pitchFamily="34" charset="0"/>
                          <a:cs typeface="Arial" panose="020B0604020202020204" pitchFamily="34" charset="0"/>
                        </a:rPr>
                        <a:t>80.0%</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r>
              <a:tr h="806786">
                <a:tc>
                  <a:txBody>
                    <a:bodyPr/>
                    <a:lstStyle/>
                    <a:p>
                      <a:r>
                        <a:rPr lang="en-US" sz="1800" b="1" dirty="0" smtClean="0">
                          <a:solidFill>
                            <a:schemeClr val="bg1"/>
                          </a:solidFill>
                          <a:latin typeface="Arial" panose="020B0604020202020204" pitchFamily="34" charset="0"/>
                          <a:cs typeface="Arial" panose="020B0604020202020204" pitchFamily="34" charset="0"/>
                        </a:rPr>
                        <a:t>Enroll in Credit</a:t>
                      </a: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800" b="1" dirty="0" smtClean="0">
                          <a:solidFill>
                            <a:schemeClr val="bg1"/>
                          </a:solidFill>
                          <a:latin typeface="Arial" panose="020B0604020202020204" pitchFamily="34" charset="0"/>
                          <a:cs typeface="Arial" panose="020B0604020202020204" pitchFamily="34" charset="0"/>
                        </a:rPr>
                        <a:t>49.6%</a:t>
                      </a: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800" b="1" dirty="0" smtClean="0">
                          <a:solidFill>
                            <a:schemeClr val="bg1"/>
                          </a:solidFill>
                          <a:latin typeface="Arial" panose="020B0604020202020204" pitchFamily="34" charset="0"/>
                          <a:cs typeface="Arial" panose="020B0604020202020204" pitchFamily="34" charset="0"/>
                        </a:rPr>
                        <a:t>100.0%</a:t>
                      </a: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r h="806786">
                <a:tc>
                  <a:txBody>
                    <a:bodyPr/>
                    <a:lstStyle/>
                    <a:p>
                      <a:r>
                        <a:rPr lang="en-US" sz="1800" dirty="0" smtClean="0">
                          <a:solidFill>
                            <a:schemeClr val="bg1"/>
                          </a:solidFill>
                          <a:latin typeface="Arial" panose="020B0604020202020204" pitchFamily="34" charset="0"/>
                          <a:cs typeface="Arial" panose="020B0604020202020204" pitchFamily="34" charset="0"/>
                        </a:rPr>
                        <a:t>Pass Credit math</a:t>
                      </a:r>
                      <a:endParaRPr lang="en-US" sz="18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algn="ctr"/>
                      <a:r>
                        <a:rPr lang="en-US" sz="1800" dirty="0" smtClean="0">
                          <a:solidFill>
                            <a:schemeClr val="bg1"/>
                          </a:solidFill>
                          <a:latin typeface="Arial" panose="020B0604020202020204" pitchFamily="34" charset="0"/>
                          <a:cs typeface="Arial" panose="020B0604020202020204" pitchFamily="34" charset="0"/>
                        </a:rPr>
                        <a:t>39.6%</a:t>
                      </a:r>
                      <a:endParaRPr lang="en-US" sz="18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algn="ctr"/>
                      <a:r>
                        <a:rPr lang="en-US" sz="1800" dirty="0" smtClean="0">
                          <a:solidFill>
                            <a:schemeClr val="bg1"/>
                          </a:solidFill>
                          <a:latin typeface="Arial" panose="020B0604020202020204" pitchFamily="34" charset="0"/>
                          <a:cs typeface="Arial" panose="020B0604020202020204" pitchFamily="34" charset="0"/>
                        </a:rPr>
                        <a:t>75.5%</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r>
            </a:tbl>
          </a:graphicData>
        </a:graphic>
      </p:graphicFrame>
    </p:spTree>
    <p:extLst>
      <p:ext uri="{BB962C8B-B14F-4D97-AF65-F5344CB8AC3E}">
        <p14:creationId xmlns:p14="http://schemas.microsoft.com/office/powerpoint/2010/main" val="1315331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4103" y="159782"/>
            <a:ext cx="4820550"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African-American Students</a:t>
            </a:r>
          </a:p>
        </p:txBody>
      </p:sp>
      <p:graphicFrame>
        <p:nvGraphicFramePr>
          <p:cNvPr id="7" name="Table 6"/>
          <p:cNvGraphicFramePr>
            <a:graphicFrameLocks noGrp="1"/>
          </p:cNvGraphicFramePr>
          <p:nvPr>
            <p:extLst>
              <p:ext uri="{D42A27DB-BD31-4B8C-83A1-F6EECF244321}">
                <p14:modId xmlns:p14="http://schemas.microsoft.com/office/powerpoint/2010/main" val="539613387"/>
              </p:ext>
            </p:extLst>
          </p:nvPr>
        </p:nvGraphicFramePr>
        <p:xfrm>
          <a:off x="508000" y="1805221"/>
          <a:ext cx="8127999" cy="3267519"/>
        </p:xfrm>
        <a:graphic>
          <a:graphicData uri="http://schemas.openxmlformats.org/drawingml/2006/table">
            <a:tbl>
              <a:tblPr firstRow="1" bandRow="1">
                <a:tableStyleId>{5C22544A-7EE6-4342-B048-85BDC9FD1C3A}</a:tableStyleId>
              </a:tblPr>
              <a:tblGrid>
                <a:gridCol w="2709333"/>
                <a:gridCol w="2709333"/>
                <a:gridCol w="2709333"/>
              </a:tblGrid>
              <a:tr h="645429">
                <a:tc>
                  <a:txBody>
                    <a:bodyPr/>
                    <a:lstStyle/>
                    <a:p>
                      <a:endParaRPr lang="en-US" sz="18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800" dirty="0" smtClean="0">
                          <a:solidFill>
                            <a:schemeClr val="bg1"/>
                          </a:solidFill>
                          <a:latin typeface="Arial" panose="020B0604020202020204" pitchFamily="34" charset="0"/>
                          <a:cs typeface="Arial" panose="020B0604020202020204" pitchFamily="34" charset="0"/>
                        </a:rPr>
                        <a:t>Traditional</a:t>
                      </a:r>
                      <a:endParaRPr lang="en-US" sz="18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800" dirty="0" smtClean="0">
                          <a:solidFill>
                            <a:schemeClr val="bg1"/>
                          </a:solidFill>
                          <a:latin typeface="Arial" panose="020B0604020202020204" pitchFamily="34" charset="0"/>
                          <a:cs typeface="Arial" panose="020B0604020202020204" pitchFamily="34" charset="0"/>
                        </a:rPr>
                        <a:t>AMP Path</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22715">
                <a:tc rowSpan="2">
                  <a:txBody>
                    <a:bodyPr/>
                    <a:lstStyle/>
                    <a:p>
                      <a:r>
                        <a:rPr lang="en-US" sz="1800" dirty="0" smtClean="0">
                          <a:solidFill>
                            <a:schemeClr val="bg1"/>
                          </a:solidFill>
                          <a:latin typeface="Arial" panose="020B0604020202020204" pitchFamily="34" charset="0"/>
                          <a:cs typeface="Arial" panose="020B0604020202020204" pitchFamily="34" charset="0"/>
                        </a:rPr>
                        <a:t>Pre-Algebra</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c rowSpan="2">
                  <a:txBody>
                    <a:bodyPr/>
                    <a:lstStyle/>
                    <a:p>
                      <a:pPr algn="ctr"/>
                      <a:r>
                        <a:rPr lang="en-US" sz="1800" dirty="0" smtClean="0">
                          <a:solidFill>
                            <a:schemeClr val="bg1"/>
                          </a:solidFill>
                          <a:latin typeface="Arial" panose="020B0604020202020204" pitchFamily="34" charset="0"/>
                          <a:cs typeface="Arial" panose="020B0604020202020204" pitchFamily="34" charset="0"/>
                        </a:rPr>
                        <a:t>43.5%</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c>
                  <a:txBody>
                    <a:bodyPr/>
                    <a:lstStyle/>
                    <a:p>
                      <a:pPr algn="ctr"/>
                      <a:endParaRPr lang="en-US" sz="1800" dirty="0" smtClean="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r>
              <a:tr h="322715">
                <a:tc vMerge="1">
                  <a:txBody>
                    <a:bodyPr/>
                    <a:lstStyle/>
                    <a:p>
                      <a:endParaRPr lang="en-US"/>
                    </a:p>
                  </a:txBody>
                  <a:tcPr/>
                </a:tc>
                <a:tc vMerge="1">
                  <a:txBody>
                    <a:bodyPr/>
                    <a:lstStyle/>
                    <a:p>
                      <a:endParaRPr lang="en-US"/>
                    </a:p>
                  </a:txBody>
                  <a:tcPr/>
                </a:tc>
                <a:tc>
                  <a:txBody>
                    <a:bodyPr/>
                    <a:lstStyle/>
                    <a:p>
                      <a:pPr algn="ctr"/>
                      <a:r>
                        <a:rPr lang="en-US" sz="1400" dirty="0" smtClean="0">
                          <a:solidFill>
                            <a:schemeClr val="bg1"/>
                          </a:solidFill>
                          <a:latin typeface="Arial" panose="020B0604020202020204" pitchFamily="34" charset="0"/>
                          <a:cs typeface="Arial" panose="020B0604020202020204" pitchFamily="34" charset="0"/>
                        </a:rPr>
                        <a:t>66.0%</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r>
              <a:tr h="322715">
                <a:tc rowSpan="2">
                  <a:txBody>
                    <a:bodyPr/>
                    <a:lstStyle/>
                    <a:p>
                      <a:r>
                        <a:rPr lang="en-US" sz="1800" b="1" dirty="0" smtClean="0">
                          <a:solidFill>
                            <a:schemeClr val="bg1"/>
                          </a:solidFill>
                          <a:latin typeface="Arial" panose="020B0604020202020204" pitchFamily="34" charset="0"/>
                          <a:cs typeface="Arial" panose="020B0604020202020204" pitchFamily="34" charset="0"/>
                        </a:rPr>
                        <a:t>Introductory Algebra</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rowSpan="2">
                  <a:txBody>
                    <a:bodyPr/>
                    <a:lstStyle/>
                    <a:p>
                      <a:pPr algn="ctr"/>
                      <a:r>
                        <a:rPr lang="en-US" sz="1800" b="1" dirty="0" smtClean="0">
                          <a:solidFill>
                            <a:schemeClr val="bg1"/>
                          </a:solidFill>
                          <a:latin typeface="Arial" panose="020B0604020202020204" pitchFamily="34" charset="0"/>
                          <a:cs typeface="Arial" panose="020B0604020202020204" pitchFamily="34" charset="0"/>
                        </a:rPr>
                        <a:t>44.7%</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66.7%</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r h="322715">
                <a:tc vMerge="1">
                  <a:txBody>
                    <a:bodyPr/>
                    <a:lstStyle/>
                    <a:p>
                      <a:endParaRPr lang="en-US"/>
                    </a:p>
                  </a:txBody>
                  <a:tcPr/>
                </a:tc>
                <a:tc vMerge="1">
                  <a:txBody>
                    <a:bodyPr/>
                    <a:lstStyle/>
                    <a:p>
                      <a:endParaRPr lang="en-US"/>
                    </a:p>
                  </a:txBody>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50.5%</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r h="322715">
                <a:tc rowSpan="2">
                  <a:txBody>
                    <a:bodyPr/>
                    <a:lstStyle/>
                    <a:p>
                      <a:r>
                        <a:rPr lang="en-US" sz="1800" dirty="0" smtClean="0">
                          <a:solidFill>
                            <a:schemeClr val="bg1"/>
                          </a:solidFill>
                          <a:latin typeface="Arial" panose="020B0604020202020204" pitchFamily="34" charset="0"/>
                          <a:cs typeface="Arial" panose="020B0604020202020204" pitchFamily="34" charset="0"/>
                        </a:rPr>
                        <a:t>Intermediate Algebra</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rowSpan="2">
                  <a:txBody>
                    <a:bodyPr/>
                    <a:lstStyle/>
                    <a:p>
                      <a:pPr algn="ctr"/>
                      <a:r>
                        <a:rPr lang="en-US" sz="1800" dirty="0" smtClean="0">
                          <a:solidFill>
                            <a:schemeClr val="bg1"/>
                          </a:solidFill>
                          <a:latin typeface="Arial" panose="020B0604020202020204" pitchFamily="34" charset="0"/>
                          <a:cs typeface="Arial" panose="020B0604020202020204" pitchFamily="34" charset="0"/>
                        </a:rPr>
                        <a:t>42.3%</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algn="ctr"/>
                      <a:r>
                        <a:rPr lang="en-US" sz="1400" dirty="0" smtClean="0">
                          <a:solidFill>
                            <a:schemeClr val="bg1"/>
                          </a:solidFill>
                          <a:latin typeface="Arial" panose="020B0604020202020204" pitchFamily="34" charset="0"/>
                          <a:cs typeface="Arial" panose="020B0604020202020204" pitchFamily="34" charset="0"/>
                        </a:rPr>
                        <a:t>58.7%</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r>
              <a:tr h="322715">
                <a:tc vMerge="1">
                  <a:txBody>
                    <a:bodyPr/>
                    <a:lstStyle/>
                    <a:p>
                      <a:endParaRPr lang="en-US"/>
                    </a:p>
                  </a:txBody>
                  <a:tcPr/>
                </a:tc>
                <a:tc vMerge="1">
                  <a:txBody>
                    <a:bodyPr/>
                    <a:lstStyle/>
                    <a:p>
                      <a:endParaRPr lang="en-US"/>
                    </a:p>
                  </a:txBody>
                  <a:tcPr/>
                </a:tc>
                <a:tc>
                  <a:txBody>
                    <a:bodyPr/>
                    <a:lstStyle/>
                    <a:p>
                      <a:pPr algn="ctr"/>
                      <a:r>
                        <a:rPr lang="en-US" sz="1400" dirty="0" smtClean="0">
                          <a:solidFill>
                            <a:schemeClr val="bg1"/>
                          </a:solidFill>
                          <a:latin typeface="Arial" panose="020B0604020202020204" pitchFamily="34" charset="0"/>
                          <a:cs typeface="Arial" panose="020B0604020202020204" pitchFamily="34" charset="0"/>
                        </a:rPr>
                        <a:t>49.6%</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r>
              <a:tr h="322715">
                <a:tc rowSpan="2">
                  <a:txBody>
                    <a:bodyPr/>
                    <a:lstStyle/>
                    <a:p>
                      <a:r>
                        <a:rPr lang="en-US" sz="1800" dirty="0" smtClean="0">
                          <a:solidFill>
                            <a:schemeClr val="bg1"/>
                          </a:solidFill>
                          <a:latin typeface="Arial" panose="020B0604020202020204" pitchFamily="34" charset="0"/>
                          <a:cs typeface="Arial" panose="020B0604020202020204" pitchFamily="34" charset="0"/>
                        </a:rPr>
                        <a:t>College Algebra</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rowSpan="2">
                  <a:txBody>
                    <a:bodyPr/>
                    <a:lstStyle/>
                    <a:p>
                      <a:pPr algn="ctr"/>
                      <a:r>
                        <a:rPr lang="en-US" sz="1800" dirty="0" smtClean="0">
                          <a:solidFill>
                            <a:schemeClr val="bg1"/>
                          </a:solidFill>
                          <a:latin typeface="Arial" panose="020B0604020202020204" pitchFamily="34" charset="0"/>
                          <a:cs typeface="Arial" panose="020B0604020202020204" pitchFamily="34" charset="0"/>
                        </a:rPr>
                        <a:t>54.1%</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400" dirty="0" smtClean="0">
                          <a:solidFill>
                            <a:schemeClr val="bg1"/>
                          </a:solidFill>
                          <a:latin typeface="Arial" panose="020B0604020202020204" pitchFamily="34" charset="0"/>
                          <a:cs typeface="Arial" panose="020B0604020202020204" pitchFamily="34" charset="0"/>
                        </a:rPr>
                        <a:t>79.5%</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r h="322715">
                <a:tc vMerge="1">
                  <a:txBody>
                    <a:bodyPr/>
                    <a:lstStyle/>
                    <a:p>
                      <a:endParaRPr lang="en-US"/>
                    </a:p>
                  </a:txBody>
                  <a:tcPr/>
                </a:tc>
                <a:tc vMerge="1">
                  <a:txBody>
                    <a:bodyPr/>
                    <a:lstStyle/>
                    <a:p>
                      <a:endParaRPr lang="en-US"/>
                    </a:p>
                  </a:txBody>
                  <a:tcPr/>
                </a:tc>
                <a:tc>
                  <a:txBody>
                    <a:bodyPr/>
                    <a:lstStyle/>
                    <a:p>
                      <a:pPr algn="ctr"/>
                      <a:endParaRPr lang="en-US" sz="1800" dirty="0" smtClean="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bl>
          </a:graphicData>
        </a:graphic>
      </p:graphicFrame>
    </p:spTree>
    <p:extLst>
      <p:ext uri="{BB962C8B-B14F-4D97-AF65-F5344CB8AC3E}">
        <p14:creationId xmlns:p14="http://schemas.microsoft.com/office/powerpoint/2010/main" val="36946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136339"/>
            <a:ext cx="8166100" cy="2585323"/>
          </a:xfrm>
          <a:prstGeom prst="rect">
            <a:avLst/>
          </a:prstGeom>
          <a:noFill/>
        </p:spPr>
        <p:txBody>
          <a:bodyPr wrap="square" rtlCol="0">
            <a:spAutoFit/>
          </a:bodyPr>
          <a:lstStyle/>
          <a:p>
            <a:r>
              <a:rPr lang="en-US" sz="5400" b="1" dirty="0" smtClean="0">
                <a:solidFill>
                  <a:schemeClr val="bg1"/>
                </a:solidFill>
                <a:latin typeface="Arial" panose="020B0604020202020204" pitchFamily="34" charset="0"/>
                <a:cs typeface="Arial" panose="020B0604020202020204" pitchFamily="34" charset="0"/>
              </a:rPr>
              <a:t>Latest Data Analysis – Students </a:t>
            </a:r>
            <a:r>
              <a:rPr lang="en-US" sz="5400" b="1" dirty="0">
                <a:solidFill>
                  <a:schemeClr val="bg1"/>
                </a:solidFill>
                <a:latin typeface="Arial" panose="020B0604020202020204" pitchFamily="34" charset="0"/>
                <a:cs typeface="Arial" panose="020B0604020202020204" pitchFamily="34" charset="0"/>
              </a:rPr>
              <a:t>Beginning at the MATH 081 Level</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0562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947492"/>
            <a:ext cx="9144000" cy="4974336"/>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6" name="Chart 5"/>
          <p:cNvGraphicFramePr>
            <a:graphicFrameLocks/>
          </p:cNvGraphicFramePr>
          <p:nvPr>
            <p:extLst>
              <p:ext uri="{D42A27DB-BD31-4B8C-83A1-F6EECF244321}">
                <p14:modId xmlns:p14="http://schemas.microsoft.com/office/powerpoint/2010/main" val="3589902000"/>
              </p:ext>
            </p:extLst>
          </p:nvPr>
        </p:nvGraphicFramePr>
        <p:xfrm>
          <a:off x="326602" y="1270269"/>
          <a:ext cx="8490797" cy="4315968"/>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2109339" y="1414961"/>
            <a:ext cx="492532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MATH081 PASS RATES BY STUDENT TYPE</a:t>
            </a:r>
          </a:p>
        </p:txBody>
      </p:sp>
    </p:spTree>
    <p:extLst>
      <p:ext uri="{BB962C8B-B14F-4D97-AF65-F5344CB8AC3E}">
        <p14:creationId xmlns:p14="http://schemas.microsoft.com/office/powerpoint/2010/main" val="1679462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2933700"/>
            <a:ext cx="8623300" cy="923330"/>
          </a:xfrm>
          <a:prstGeom prst="rect">
            <a:avLst/>
          </a:prstGeom>
          <a:noFill/>
        </p:spPr>
        <p:txBody>
          <a:bodyPr wrap="square" rtlCol="0">
            <a:spAutoFit/>
          </a:bodyPr>
          <a:lstStyle/>
          <a:p>
            <a:r>
              <a:rPr lang="en-US" sz="5400" b="1" dirty="0" smtClean="0">
                <a:solidFill>
                  <a:prstClr val="white"/>
                </a:solidFill>
                <a:latin typeface="Arial" panose="020B0604020202020204" pitchFamily="34" charset="0"/>
                <a:cs typeface="Arial" panose="020B0604020202020204" pitchFamily="34" charset="0"/>
              </a:rPr>
              <a:t> Who is CCBC?</a:t>
            </a:r>
            <a:endParaRPr lang="en-US" sz="5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928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943873"/>
            <a:ext cx="9144000" cy="4974336"/>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8" name="Chart 7"/>
          <p:cNvGraphicFramePr>
            <a:graphicFrameLocks/>
          </p:cNvGraphicFramePr>
          <p:nvPr>
            <p:extLst>
              <p:ext uri="{D42A27DB-BD31-4B8C-83A1-F6EECF244321}">
                <p14:modId xmlns:p14="http://schemas.microsoft.com/office/powerpoint/2010/main" val="1754744636"/>
              </p:ext>
            </p:extLst>
          </p:nvPr>
        </p:nvGraphicFramePr>
        <p:xfrm>
          <a:off x="356417" y="1273057"/>
          <a:ext cx="8494776" cy="431596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1677331" y="1414961"/>
            <a:ext cx="5852949"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MATH082 COMPLETION RATES BY STUDENT </a:t>
            </a:r>
            <a:r>
              <a:rPr lang="en-US" b="1" dirty="0" smtClean="0">
                <a:solidFill>
                  <a:schemeClr val="bg1"/>
                </a:solidFill>
                <a:latin typeface="Arial" panose="020B0604020202020204" pitchFamily="34" charset="0"/>
                <a:cs typeface="Arial" panose="020B0604020202020204" pitchFamily="34" charset="0"/>
              </a:rPr>
              <a:t>TYPE</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99911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947492"/>
            <a:ext cx="9144000" cy="4974336"/>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4" name="Chart 3"/>
          <p:cNvGraphicFramePr>
            <a:graphicFrameLocks/>
          </p:cNvGraphicFramePr>
          <p:nvPr>
            <p:extLst>
              <p:ext uri="{D42A27DB-BD31-4B8C-83A1-F6EECF244321}">
                <p14:modId xmlns:p14="http://schemas.microsoft.com/office/powerpoint/2010/main" val="1747223392"/>
              </p:ext>
            </p:extLst>
          </p:nvPr>
        </p:nvGraphicFramePr>
        <p:xfrm>
          <a:off x="326600" y="1276676"/>
          <a:ext cx="8494776" cy="43159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89433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947492"/>
            <a:ext cx="9144000" cy="4974336"/>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5" name="Chart 4"/>
          <p:cNvGraphicFramePr>
            <a:graphicFrameLocks/>
          </p:cNvGraphicFramePr>
          <p:nvPr>
            <p:extLst>
              <p:ext uri="{D42A27DB-BD31-4B8C-83A1-F6EECF244321}">
                <p14:modId xmlns:p14="http://schemas.microsoft.com/office/powerpoint/2010/main" val="3095954226"/>
              </p:ext>
            </p:extLst>
          </p:nvPr>
        </p:nvGraphicFramePr>
        <p:xfrm>
          <a:off x="326600" y="1276676"/>
          <a:ext cx="8494776" cy="43159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8824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947492"/>
            <a:ext cx="9144000" cy="4974336"/>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6" name="Chart 5"/>
          <p:cNvGraphicFramePr>
            <a:graphicFrameLocks/>
          </p:cNvGraphicFramePr>
          <p:nvPr>
            <p:extLst>
              <p:ext uri="{D42A27DB-BD31-4B8C-83A1-F6EECF244321}">
                <p14:modId xmlns:p14="http://schemas.microsoft.com/office/powerpoint/2010/main" val="183758022"/>
              </p:ext>
            </p:extLst>
          </p:nvPr>
        </p:nvGraphicFramePr>
        <p:xfrm>
          <a:off x="326600" y="1276676"/>
          <a:ext cx="8494776" cy="43159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03290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947492"/>
            <a:ext cx="9144000" cy="4974336"/>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6" name="Chart 5"/>
          <p:cNvGraphicFramePr>
            <a:graphicFrameLocks/>
          </p:cNvGraphicFramePr>
          <p:nvPr>
            <p:extLst>
              <p:ext uri="{D42A27DB-BD31-4B8C-83A1-F6EECF244321}">
                <p14:modId xmlns:p14="http://schemas.microsoft.com/office/powerpoint/2010/main" val="1366565056"/>
              </p:ext>
            </p:extLst>
          </p:nvPr>
        </p:nvGraphicFramePr>
        <p:xfrm>
          <a:off x="326600" y="1604280"/>
          <a:ext cx="8494776" cy="39136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p:cNvGraphicFramePr>
            <a:graphicFrameLocks/>
          </p:cNvGraphicFramePr>
          <p:nvPr>
            <p:extLst>
              <p:ext uri="{D42A27DB-BD31-4B8C-83A1-F6EECF244321}">
                <p14:modId xmlns:p14="http://schemas.microsoft.com/office/powerpoint/2010/main" val="3800936014"/>
              </p:ext>
            </p:extLst>
          </p:nvPr>
        </p:nvGraphicFramePr>
        <p:xfrm>
          <a:off x="326600" y="1276676"/>
          <a:ext cx="8494776" cy="43159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5958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947492"/>
            <a:ext cx="9144000" cy="4974336"/>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8" name="Chart 7"/>
          <p:cNvGraphicFramePr>
            <a:graphicFrameLocks/>
          </p:cNvGraphicFramePr>
          <p:nvPr>
            <p:extLst>
              <p:ext uri="{D42A27DB-BD31-4B8C-83A1-F6EECF244321}">
                <p14:modId xmlns:p14="http://schemas.microsoft.com/office/powerpoint/2010/main" val="3940994688"/>
              </p:ext>
            </p:extLst>
          </p:nvPr>
        </p:nvGraphicFramePr>
        <p:xfrm>
          <a:off x="326600" y="1276676"/>
          <a:ext cx="8494776" cy="43159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017447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947492"/>
            <a:ext cx="9144000" cy="4974336"/>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5" name="Chart 4"/>
          <p:cNvGraphicFramePr>
            <a:graphicFrameLocks/>
          </p:cNvGraphicFramePr>
          <p:nvPr>
            <p:extLst>
              <p:ext uri="{D42A27DB-BD31-4B8C-83A1-F6EECF244321}">
                <p14:modId xmlns:p14="http://schemas.microsoft.com/office/powerpoint/2010/main" val="2692567664"/>
              </p:ext>
            </p:extLst>
          </p:nvPr>
        </p:nvGraphicFramePr>
        <p:xfrm>
          <a:off x="326600" y="1276676"/>
          <a:ext cx="8494776" cy="43159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064555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136339"/>
            <a:ext cx="8166100" cy="2585323"/>
          </a:xfrm>
          <a:prstGeom prst="rect">
            <a:avLst/>
          </a:prstGeom>
          <a:noFill/>
        </p:spPr>
        <p:txBody>
          <a:bodyPr wrap="square" rtlCol="0">
            <a:spAutoFit/>
          </a:bodyPr>
          <a:lstStyle/>
          <a:p>
            <a:r>
              <a:rPr lang="en-US" sz="5400" b="1" dirty="0" smtClean="0">
                <a:solidFill>
                  <a:prstClr val="white"/>
                </a:solidFill>
                <a:latin typeface="Arial" panose="020B0604020202020204" pitchFamily="34" charset="0"/>
                <a:cs typeface="Arial" panose="020B0604020202020204" pitchFamily="34" charset="0"/>
              </a:rPr>
              <a:t>Latest Data Analysis – Students </a:t>
            </a:r>
            <a:r>
              <a:rPr lang="en-US" sz="5400" b="1" dirty="0">
                <a:solidFill>
                  <a:prstClr val="white"/>
                </a:solidFill>
                <a:latin typeface="Arial" panose="020B0604020202020204" pitchFamily="34" charset="0"/>
                <a:cs typeface="Arial" panose="020B0604020202020204" pitchFamily="34" charset="0"/>
              </a:rPr>
              <a:t>Beginning at the MATH </a:t>
            </a:r>
            <a:r>
              <a:rPr lang="en-US" sz="5400" b="1" dirty="0" smtClean="0">
                <a:solidFill>
                  <a:prstClr val="white"/>
                </a:solidFill>
                <a:latin typeface="Arial" panose="020B0604020202020204" pitchFamily="34" charset="0"/>
                <a:cs typeface="Arial" panose="020B0604020202020204" pitchFamily="34" charset="0"/>
              </a:rPr>
              <a:t>083 </a:t>
            </a:r>
            <a:r>
              <a:rPr lang="en-US" sz="5400" b="1" dirty="0">
                <a:solidFill>
                  <a:prstClr val="white"/>
                </a:solidFill>
                <a:latin typeface="Arial" panose="020B0604020202020204" pitchFamily="34" charset="0"/>
                <a:cs typeface="Arial" panose="020B0604020202020204" pitchFamily="34" charset="0"/>
              </a:rPr>
              <a:t>Level</a:t>
            </a:r>
            <a:endParaRPr lang="en-US" sz="5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02420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947492"/>
            <a:ext cx="9144000" cy="4974336"/>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6" name="Chart 5"/>
          <p:cNvGraphicFramePr>
            <a:graphicFrameLocks/>
          </p:cNvGraphicFramePr>
          <p:nvPr>
            <p:extLst>
              <p:ext uri="{D42A27DB-BD31-4B8C-83A1-F6EECF244321}">
                <p14:modId xmlns:p14="http://schemas.microsoft.com/office/powerpoint/2010/main" val="2293559990"/>
              </p:ext>
            </p:extLst>
          </p:nvPr>
        </p:nvGraphicFramePr>
        <p:xfrm>
          <a:off x="324612" y="1276676"/>
          <a:ext cx="8494776" cy="43159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49579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947492"/>
            <a:ext cx="9144000" cy="4974336"/>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6" name="Chart 5"/>
          <p:cNvGraphicFramePr>
            <a:graphicFrameLocks/>
          </p:cNvGraphicFramePr>
          <p:nvPr>
            <p:extLst>
              <p:ext uri="{D42A27DB-BD31-4B8C-83A1-F6EECF244321}">
                <p14:modId xmlns:p14="http://schemas.microsoft.com/office/powerpoint/2010/main" val="3952510121"/>
              </p:ext>
            </p:extLst>
          </p:nvPr>
        </p:nvGraphicFramePr>
        <p:xfrm>
          <a:off x="324612" y="1275886"/>
          <a:ext cx="8494776" cy="43175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53917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435429"/>
            <a:ext cx="5529943" cy="5979885"/>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312662" y="616362"/>
            <a:ext cx="4904619" cy="5618018"/>
            <a:chOff x="4010835" y="924790"/>
            <a:chExt cx="4904619" cy="5618018"/>
          </a:xfrm>
        </p:grpSpPr>
        <p:pic>
          <p:nvPicPr>
            <p:cNvPr id="8" name="Picture 7"/>
            <p:cNvPicPr>
              <a:picLocks noChangeAspect="1" noChangeArrowheads="1"/>
            </p:cNvPicPr>
            <p:nvPr/>
          </p:nvPicPr>
          <p:blipFill>
            <a:blip r:embed="rId4" cstate="print"/>
            <a:srcRect/>
            <a:stretch>
              <a:fillRect/>
            </a:stretch>
          </p:blipFill>
          <p:spPr bwMode="auto">
            <a:xfrm>
              <a:off x="4010835" y="924790"/>
              <a:ext cx="4904619" cy="5618018"/>
            </a:xfrm>
            <a:prstGeom prst="rect">
              <a:avLst/>
            </a:prstGeom>
            <a:noFill/>
            <a:ln w="9525">
              <a:noFill/>
              <a:miter lim="800000"/>
              <a:headEnd/>
              <a:tailEnd/>
            </a:ln>
          </p:spPr>
        </p:pic>
        <p:sp>
          <p:nvSpPr>
            <p:cNvPr id="9" name="5-Point Star 8"/>
            <p:cNvSpPr/>
            <p:nvPr/>
          </p:nvSpPr>
          <p:spPr bwMode="auto">
            <a:xfrm>
              <a:off x="6144491" y="3581400"/>
              <a:ext cx="332509" cy="332509"/>
            </a:xfrm>
            <a:prstGeom prst="star5">
              <a:avLst/>
            </a:prstGeom>
            <a:solidFill>
              <a:srgbClr val="00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sym typeface="Gill Sans" charset="0"/>
              </a:endParaRPr>
            </a:p>
          </p:txBody>
        </p:sp>
        <p:sp>
          <p:nvSpPr>
            <p:cNvPr id="10" name="5-Point Star 9"/>
            <p:cNvSpPr/>
            <p:nvPr/>
          </p:nvSpPr>
          <p:spPr bwMode="auto">
            <a:xfrm>
              <a:off x="6906491" y="3429000"/>
              <a:ext cx="332509" cy="332509"/>
            </a:xfrm>
            <a:prstGeom prst="star5">
              <a:avLst/>
            </a:prstGeom>
            <a:solidFill>
              <a:srgbClr val="00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sym typeface="Gill Sans" charset="0"/>
              </a:endParaRPr>
            </a:p>
          </p:txBody>
        </p:sp>
        <p:sp>
          <p:nvSpPr>
            <p:cNvPr id="11" name="5-Point Star 10"/>
            <p:cNvSpPr/>
            <p:nvPr/>
          </p:nvSpPr>
          <p:spPr bwMode="auto">
            <a:xfrm>
              <a:off x="7211291" y="2971800"/>
              <a:ext cx="332509" cy="332509"/>
            </a:xfrm>
            <a:prstGeom prst="star5">
              <a:avLst/>
            </a:prstGeom>
            <a:solidFill>
              <a:srgbClr val="00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sym typeface="Gill Sans" charset="0"/>
              </a:endParaRPr>
            </a:p>
          </p:txBody>
        </p:sp>
        <p:sp>
          <p:nvSpPr>
            <p:cNvPr id="12" name="5-Point Star 11"/>
            <p:cNvSpPr/>
            <p:nvPr/>
          </p:nvSpPr>
          <p:spPr bwMode="auto">
            <a:xfrm>
              <a:off x="5763491" y="3048000"/>
              <a:ext cx="332509" cy="332509"/>
            </a:xfrm>
            <a:prstGeom prst="star5">
              <a:avLst/>
            </a:prstGeom>
            <a:solidFill>
              <a:srgbClr val="76FF4B"/>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sym typeface="Gill Sans" charset="0"/>
              </a:endParaRPr>
            </a:p>
          </p:txBody>
        </p:sp>
        <p:sp>
          <p:nvSpPr>
            <p:cNvPr id="13" name="5-Point Star 12"/>
            <p:cNvSpPr/>
            <p:nvPr/>
          </p:nvSpPr>
          <p:spPr bwMode="auto">
            <a:xfrm>
              <a:off x="6373091" y="2057400"/>
              <a:ext cx="332509" cy="332509"/>
            </a:xfrm>
            <a:prstGeom prst="star5">
              <a:avLst/>
            </a:prstGeom>
            <a:solidFill>
              <a:srgbClr val="76FF4B"/>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sym typeface="Gill Sans" charset="0"/>
              </a:endParaRPr>
            </a:p>
          </p:txBody>
        </p:sp>
        <p:sp>
          <p:nvSpPr>
            <p:cNvPr id="14" name="5-Point Star 13"/>
            <p:cNvSpPr/>
            <p:nvPr/>
          </p:nvSpPr>
          <p:spPr bwMode="auto">
            <a:xfrm>
              <a:off x="5867400" y="2667000"/>
              <a:ext cx="332509" cy="332509"/>
            </a:xfrm>
            <a:prstGeom prst="star5">
              <a:avLst/>
            </a:prstGeom>
            <a:solidFill>
              <a:srgbClr val="76FF4B"/>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sym typeface="Gill Sans" charset="0"/>
              </a:endParaRPr>
            </a:p>
          </p:txBody>
        </p:sp>
      </p:grpSp>
      <p:sp>
        <p:nvSpPr>
          <p:cNvPr id="15" name="Content Placeholder 2"/>
          <p:cNvSpPr>
            <a:spLocks noGrp="1"/>
          </p:cNvSpPr>
          <p:nvPr>
            <p:ph idx="1"/>
          </p:nvPr>
        </p:nvSpPr>
        <p:spPr>
          <a:xfrm>
            <a:off x="5689600" y="1105662"/>
            <a:ext cx="3251200" cy="3447928"/>
          </a:xfrm>
        </p:spPr>
        <p:txBody>
          <a:bodyPr>
            <a:normAutofit/>
          </a:bodyPr>
          <a:lstStyle/>
          <a:p>
            <a:pPr marL="0" indent="0">
              <a:buNone/>
            </a:pPr>
            <a:r>
              <a:rPr lang="en-US" sz="2000" dirty="0" smtClean="0">
                <a:solidFill>
                  <a:schemeClr val="bg1"/>
                </a:solidFill>
                <a:latin typeface="Arial" panose="020B0604020202020204" pitchFamily="34" charset="0"/>
                <a:cs typeface="Arial" panose="020B0604020202020204" pitchFamily="34" charset="0"/>
              </a:rPr>
              <a:t>MAIN CAMPUSES</a:t>
            </a:r>
          </a:p>
          <a:p>
            <a:pPr marL="347663" lvl="1" indent="-231775">
              <a:buFont typeface="Arial" pitchFamily="34" charset="0"/>
              <a:buChar char="•"/>
            </a:pPr>
            <a:r>
              <a:rPr lang="en-US" sz="2000" dirty="0" smtClean="0">
                <a:solidFill>
                  <a:schemeClr val="bg1"/>
                </a:solidFill>
                <a:latin typeface="Arial" panose="020B0604020202020204" pitchFamily="34" charset="0"/>
                <a:cs typeface="Arial" panose="020B0604020202020204" pitchFamily="34" charset="0"/>
              </a:rPr>
              <a:t>Catonsville</a:t>
            </a:r>
          </a:p>
          <a:p>
            <a:pPr marL="347663" lvl="1" indent="-231775">
              <a:buFont typeface="Arial" pitchFamily="34" charset="0"/>
              <a:buChar char="•"/>
            </a:pPr>
            <a:r>
              <a:rPr lang="en-US" sz="2000" dirty="0" smtClean="0">
                <a:solidFill>
                  <a:schemeClr val="bg1"/>
                </a:solidFill>
                <a:latin typeface="Arial" panose="020B0604020202020204" pitchFamily="34" charset="0"/>
                <a:cs typeface="Arial" panose="020B0604020202020204" pitchFamily="34" charset="0"/>
              </a:rPr>
              <a:t>Dundalk</a:t>
            </a:r>
          </a:p>
          <a:p>
            <a:pPr marL="347663" lvl="1" indent="-231775">
              <a:buFont typeface="Arial" pitchFamily="34" charset="0"/>
              <a:buChar char="•"/>
            </a:pPr>
            <a:r>
              <a:rPr lang="en-US" sz="2000" dirty="0" smtClean="0">
                <a:solidFill>
                  <a:schemeClr val="bg1"/>
                </a:solidFill>
                <a:latin typeface="Arial" panose="020B0604020202020204" pitchFamily="34" charset="0"/>
                <a:cs typeface="Arial" panose="020B0604020202020204" pitchFamily="34" charset="0"/>
              </a:rPr>
              <a:t>Essex</a:t>
            </a:r>
          </a:p>
          <a:p>
            <a:pPr marL="457200" lvl="1" indent="0">
              <a:buNone/>
            </a:pPr>
            <a:endParaRPr lang="en-US" sz="2000" dirty="0" smtClean="0">
              <a:solidFill>
                <a:schemeClr val="bg1"/>
              </a:solidFill>
              <a:latin typeface="Arial" panose="020B0604020202020204" pitchFamily="34" charset="0"/>
              <a:cs typeface="Arial" panose="020B0604020202020204" pitchFamily="34" charset="0"/>
            </a:endParaRPr>
          </a:p>
          <a:p>
            <a:pPr marL="0" indent="0">
              <a:buNone/>
            </a:pPr>
            <a:r>
              <a:rPr lang="en-US" sz="2000" dirty="0" smtClean="0">
                <a:solidFill>
                  <a:schemeClr val="bg1"/>
                </a:solidFill>
                <a:latin typeface="Arial" panose="020B0604020202020204" pitchFamily="34" charset="0"/>
                <a:cs typeface="Arial" panose="020B0604020202020204" pitchFamily="34" charset="0"/>
              </a:rPr>
              <a:t>EXTENSION CENTERS</a:t>
            </a:r>
          </a:p>
          <a:p>
            <a:pPr marL="347663" lvl="1" indent="-231775">
              <a:buFont typeface="Arial" pitchFamily="34" charset="0"/>
              <a:buChar char="•"/>
            </a:pPr>
            <a:r>
              <a:rPr lang="en-US" sz="2000" dirty="0" smtClean="0">
                <a:solidFill>
                  <a:schemeClr val="bg1"/>
                </a:solidFill>
                <a:latin typeface="Arial" panose="020B0604020202020204" pitchFamily="34" charset="0"/>
                <a:cs typeface="Arial" panose="020B0604020202020204" pitchFamily="34" charset="0"/>
              </a:rPr>
              <a:t>Randallstown</a:t>
            </a:r>
          </a:p>
          <a:p>
            <a:pPr marL="347663" lvl="1" indent="-231775">
              <a:buFont typeface="Arial" pitchFamily="34" charset="0"/>
              <a:buChar char="•"/>
            </a:pPr>
            <a:r>
              <a:rPr lang="en-US" sz="2000" dirty="0" smtClean="0">
                <a:solidFill>
                  <a:schemeClr val="bg1"/>
                </a:solidFill>
                <a:latin typeface="Arial" panose="020B0604020202020204" pitchFamily="34" charset="0"/>
                <a:cs typeface="Arial" panose="020B0604020202020204" pitchFamily="34" charset="0"/>
              </a:rPr>
              <a:t>Owings Mills</a:t>
            </a:r>
          </a:p>
          <a:p>
            <a:pPr marL="347663" lvl="1" indent="-231775">
              <a:buFont typeface="Arial" pitchFamily="34" charset="0"/>
              <a:buChar char="•"/>
            </a:pPr>
            <a:r>
              <a:rPr lang="en-US" sz="2000" dirty="0" smtClean="0">
                <a:solidFill>
                  <a:schemeClr val="bg1"/>
                </a:solidFill>
                <a:latin typeface="Arial" panose="020B0604020202020204" pitchFamily="34" charset="0"/>
                <a:cs typeface="Arial" panose="020B0604020202020204" pitchFamily="34" charset="0"/>
              </a:rPr>
              <a:t>Hunt Valley</a:t>
            </a:r>
          </a:p>
        </p:txBody>
      </p:sp>
      <p:sp>
        <p:nvSpPr>
          <p:cNvPr id="16" name="5-Point Star 15"/>
          <p:cNvSpPr/>
          <p:nvPr/>
        </p:nvSpPr>
        <p:spPr bwMode="auto">
          <a:xfrm>
            <a:off x="8630311" y="2905826"/>
            <a:ext cx="332509" cy="332509"/>
          </a:xfrm>
          <a:prstGeom prst="star5">
            <a:avLst/>
          </a:prstGeom>
          <a:solidFill>
            <a:srgbClr val="76FF4B"/>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sym typeface="Gill Sans" charset="0"/>
            </a:endParaRPr>
          </a:p>
        </p:txBody>
      </p:sp>
      <p:sp>
        <p:nvSpPr>
          <p:cNvPr id="17" name="5-Point Star 16"/>
          <p:cNvSpPr/>
          <p:nvPr/>
        </p:nvSpPr>
        <p:spPr bwMode="auto">
          <a:xfrm>
            <a:off x="8001661" y="1090941"/>
            <a:ext cx="332509" cy="332509"/>
          </a:xfrm>
          <a:prstGeom prst="star5">
            <a:avLst/>
          </a:prstGeom>
          <a:solidFill>
            <a:srgbClr val="00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sym typeface="Gill Sans" charset="0"/>
            </a:endParaRPr>
          </a:p>
        </p:txBody>
      </p:sp>
    </p:spTree>
    <p:extLst>
      <p:ext uri="{BB962C8B-B14F-4D97-AF65-F5344CB8AC3E}">
        <p14:creationId xmlns:p14="http://schemas.microsoft.com/office/powerpoint/2010/main" val="8619267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947492"/>
            <a:ext cx="9144000" cy="4974336"/>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8" name="Chart 7"/>
          <p:cNvGraphicFramePr>
            <a:graphicFrameLocks/>
          </p:cNvGraphicFramePr>
          <p:nvPr>
            <p:extLst>
              <p:ext uri="{D42A27DB-BD31-4B8C-83A1-F6EECF244321}">
                <p14:modId xmlns:p14="http://schemas.microsoft.com/office/powerpoint/2010/main" val="2325971142"/>
              </p:ext>
            </p:extLst>
          </p:nvPr>
        </p:nvGraphicFramePr>
        <p:xfrm>
          <a:off x="351472" y="1275886"/>
          <a:ext cx="8494776" cy="43159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47482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947492"/>
            <a:ext cx="9144000" cy="4974336"/>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4" name="Chart 3"/>
          <p:cNvGraphicFramePr>
            <a:graphicFrameLocks/>
          </p:cNvGraphicFramePr>
          <p:nvPr>
            <p:extLst>
              <p:ext uri="{D42A27DB-BD31-4B8C-83A1-F6EECF244321}">
                <p14:modId xmlns:p14="http://schemas.microsoft.com/office/powerpoint/2010/main" val="2443775480"/>
              </p:ext>
            </p:extLst>
          </p:nvPr>
        </p:nvGraphicFramePr>
        <p:xfrm>
          <a:off x="324612" y="1276676"/>
          <a:ext cx="8494776" cy="43159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04781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947492"/>
            <a:ext cx="9144000" cy="4974336"/>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5" name="Chart 4"/>
          <p:cNvGraphicFramePr>
            <a:graphicFrameLocks/>
          </p:cNvGraphicFramePr>
          <p:nvPr>
            <p:extLst>
              <p:ext uri="{D42A27DB-BD31-4B8C-83A1-F6EECF244321}">
                <p14:modId xmlns:p14="http://schemas.microsoft.com/office/powerpoint/2010/main" val="534492802"/>
              </p:ext>
            </p:extLst>
          </p:nvPr>
        </p:nvGraphicFramePr>
        <p:xfrm>
          <a:off x="324612" y="1276676"/>
          <a:ext cx="8494776" cy="43159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009978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947492"/>
            <a:ext cx="9144000" cy="4974336"/>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4" name="Chart 3"/>
          <p:cNvGraphicFramePr>
            <a:graphicFrameLocks/>
          </p:cNvGraphicFramePr>
          <p:nvPr>
            <p:extLst>
              <p:ext uri="{D42A27DB-BD31-4B8C-83A1-F6EECF244321}">
                <p14:modId xmlns:p14="http://schemas.microsoft.com/office/powerpoint/2010/main" val="3890328433"/>
              </p:ext>
            </p:extLst>
          </p:nvPr>
        </p:nvGraphicFramePr>
        <p:xfrm>
          <a:off x="324612" y="1276676"/>
          <a:ext cx="8494776" cy="431596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816260" y="1338818"/>
            <a:ext cx="7511480"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MATH163\CREDIT MATH PASS RATES BY RACE &amp; STUDENT </a:t>
            </a:r>
            <a:r>
              <a:rPr lang="en-US" b="1" dirty="0" smtClean="0">
                <a:solidFill>
                  <a:schemeClr val="bg1"/>
                </a:solidFill>
                <a:latin typeface="Arial" panose="020B0604020202020204" pitchFamily="34" charset="0"/>
                <a:cs typeface="Arial" panose="020B0604020202020204" pitchFamily="34" charset="0"/>
              </a:rPr>
              <a:t>TYPE</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6377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extBox 4"/>
          <p:cNvSpPr txBox="1"/>
          <p:nvPr/>
        </p:nvSpPr>
        <p:spPr>
          <a:xfrm>
            <a:off x="234103" y="159782"/>
            <a:ext cx="2040943" cy="523220"/>
          </a:xfrm>
          <a:prstGeom prst="rect">
            <a:avLst/>
          </a:prstGeom>
          <a:noFill/>
        </p:spPr>
        <p:txBody>
          <a:bodyPr wrap="none" rtlCol="0">
            <a:spAutoFit/>
          </a:bodyPr>
          <a:lstStyle/>
          <a:p>
            <a:r>
              <a:rPr lang="en-US" sz="2800" b="1" dirty="0" smtClean="0">
                <a:solidFill>
                  <a:schemeClr val="bg1"/>
                </a:solidFill>
                <a:latin typeface="Arial" panose="020B0604020202020204" pitchFamily="34" charset="0"/>
                <a:cs typeface="Arial" panose="020B0604020202020204" pitchFamily="34" charset="0"/>
              </a:rPr>
              <a:t>Scaling </a:t>
            </a:r>
            <a:r>
              <a:rPr lang="en-US" sz="2800" b="1" dirty="0">
                <a:solidFill>
                  <a:schemeClr val="bg1"/>
                </a:solidFill>
                <a:latin typeface="Arial" panose="020B0604020202020204" pitchFamily="34" charset="0"/>
                <a:cs typeface="Arial" panose="020B0604020202020204" pitchFamily="34" charset="0"/>
              </a:rPr>
              <a:t>Up</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55682595"/>
              </p:ext>
            </p:extLst>
          </p:nvPr>
        </p:nvGraphicFramePr>
        <p:xfrm>
          <a:off x="342900" y="952500"/>
          <a:ext cx="8458200" cy="4971284"/>
        </p:xfrm>
        <a:graphic>
          <a:graphicData uri="http://schemas.openxmlformats.org/drawingml/2006/table">
            <a:tbl>
              <a:tblPr>
                <a:tableStyleId>{5C22544A-7EE6-4342-B048-85BDC9FD1C3A}</a:tableStyleId>
              </a:tblPr>
              <a:tblGrid>
                <a:gridCol w="1440930"/>
                <a:gridCol w="1828800"/>
                <a:gridCol w="2158583"/>
                <a:gridCol w="3029887"/>
              </a:tblGrid>
              <a:tr h="474844">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Semester</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081/082 Sections</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Total 081 Sections</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Percent of 081 Sections </a:t>
                      </a:r>
                      <a:endParaRPr lang="en-US" sz="1400" b="1" u="none" strike="noStrike" dirty="0" smtClean="0">
                        <a:solidFill>
                          <a:schemeClr val="bg1"/>
                        </a:solidFill>
                        <a:effectLst/>
                        <a:latin typeface="Arial" panose="020B0604020202020204" pitchFamily="34" charset="0"/>
                        <a:cs typeface="Arial" panose="020B0604020202020204" pitchFamily="34" charset="0"/>
                      </a:endParaRPr>
                    </a:p>
                    <a:p>
                      <a:pPr algn="ctr" fontAlgn="b"/>
                      <a:r>
                        <a:rPr lang="en-US" sz="1400" b="1" u="none" strike="noStrike" dirty="0" smtClean="0">
                          <a:solidFill>
                            <a:schemeClr val="bg1"/>
                          </a:solidFill>
                          <a:effectLst/>
                          <a:latin typeface="Arial" panose="020B0604020202020204" pitchFamily="34" charset="0"/>
                          <a:cs typeface="Arial" panose="020B0604020202020204" pitchFamily="34" charset="0"/>
                        </a:rPr>
                        <a:t>That </a:t>
                      </a:r>
                      <a:r>
                        <a:rPr lang="en-US" sz="1400" b="1" u="none" strike="noStrike" dirty="0">
                          <a:solidFill>
                            <a:schemeClr val="bg1"/>
                          </a:solidFill>
                          <a:effectLst/>
                          <a:latin typeface="Arial" panose="020B0604020202020204" pitchFamily="34" charset="0"/>
                          <a:cs typeface="Arial" panose="020B0604020202020204" pitchFamily="34" charset="0"/>
                        </a:rPr>
                        <a:t>are 081/082 AMP</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Fall 2014</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5</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76</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6.58%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Spring 2015</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6</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62</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9.68%</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Fall 2015</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14</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72</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19.44%</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Spring 2016</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10</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48</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20.83%</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r h="335133">
                <a:tc>
                  <a:txBody>
                    <a:bodyPr/>
                    <a:lstStyle/>
                    <a:p>
                      <a:pPr algn="l" fontAlgn="b"/>
                      <a:r>
                        <a:rPr lang="en-US" sz="1400" b="1" i="0" u="none" strike="noStrike" dirty="0" smtClean="0">
                          <a:solidFill>
                            <a:schemeClr val="bg1"/>
                          </a:solidFill>
                          <a:effectLst/>
                          <a:latin typeface="Arial" panose="020B0604020202020204" pitchFamily="34" charset="0"/>
                          <a:cs typeface="Arial" panose="020B0604020202020204" pitchFamily="34" charset="0"/>
                        </a:rPr>
                        <a:t>Fall 2016</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i="0" u="none" strike="noStrike" dirty="0" smtClean="0">
                          <a:solidFill>
                            <a:schemeClr val="bg1"/>
                          </a:solidFill>
                          <a:effectLst/>
                          <a:latin typeface="Arial" panose="020B0604020202020204" pitchFamily="34" charset="0"/>
                          <a:cs typeface="Arial" panose="020B0604020202020204" pitchFamily="34" charset="0"/>
                        </a:rPr>
                        <a:t>14</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i="0" u="none" strike="noStrike" dirty="0" smtClean="0">
                          <a:solidFill>
                            <a:schemeClr val="bg1"/>
                          </a:solidFill>
                          <a:effectLst/>
                          <a:latin typeface="Arial" panose="020B0604020202020204" pitchFamily="34" charset="0"/>
                          <a:cs typeface="Arial" panose="020B0604020202020204" pitchFamily="34" charset="0"/>
                        </a:rPr>
                        <a:t>56</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bg1"/>
                          </a:solidFill>
                          <a:effectLst/>
                          <a:latin typeface="Arial" panose="020B0604020202020204" pitchFamily="34" charset="0"/>
                          <a:cs typeface="Arial" panose="020B0604020202020204" pitchFamily="34" charset="0"/>
                        </a:rPr>
                        <a:t>25.00%</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Spring </a:t>
                      </a:r>
                      <a:r>
                        <a:rPr lang="en-US" sz="1400" b="1" u="none" strike="noStrike" dirty="0" smtClean="0">
                          <a:solidFill>
                            <a:schemeClr val="bg1"/>
                          </a:solidFill>
                          <a:effectLst/>
                          <a:latin typeface="Arial" panose="020B0604020202020204" pitchFamily="34" charset="0"/>
                          <a:cs typeface="Arial" panose="020B0604020202020204" pitchFamily="34" charset="0"/>
                        </a:rPr>
                        <a:t>2017</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i="0" u="none" strike="noStrike" dirty="0" smtClean="0">
                          <a:solidFill>
                            <a:schemeClr val="bg1"/>
                          </a:solidFill>
                          <a:effectLst/>
                          <a:latin typeface="Arial" panose="020B0604020202020204" pitchFamily="34" charset="0"/>
                          <a:cs typeface="Arial" panose="020B0604020202020204" pitchFamily="34" charset="0"/>
                        </a:rPr>
                        <a:t>12</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i="0" u="none" strike="noStrike" dirty="0" smtClean="0">
                          <a:solidFill>
                            <a:schemeClr val="bg1"/>
                          </a:solidFill>
                          <a:effectLst/>
                          <a:latin typeface="Arial" panose="020B0604020202020204" pitchFamily="34" charset="0"/>
                          <a:cs typeface="Arial" panose="020B0604020202020204" pitchFamily="34" charset="0"/>
                        </a:rPr>
                        <a:t>44</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smtClean="0">
                          <a:solidFill>
                            <a:schemeClr val="bg1"/>
                          </a:solidFill>
                          <a:effectLst/>
                          <a:latin typeface="Arial" panose="020B0604020202020204" pitchFamily="34" charset="0"/>
                          <a:cs typeface="Arial" panose="020B0604020202020204" pitchFamily="34" charset="0"/>
                        </a:rPr>
                        <a:t>27.27%</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r h="474844">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Semester</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083/163 Sections</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Total 083 Sections</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Percent of 083 Sections </a:t>
                      </a:r>
                      <a:endParaRPr lang="en-US" sz="1400" b="1" u="none" strike="noStrike" dirty="0" smtClean="0">
                        <a:solidFill>
                          <a:schemeClr val="bg1"/>
                        </a:solidFill>
                        <a:effectLst/>
                        <a:latin typeface="Arial" panose="020B0604020202020204" pitchFamily="34" charset="0"/>
                        <a:cs typeface="Arial" panose="020B0604020202020204" pitchFamily="34" charset="0"/>
                      </a:endParaRPr>
                    </a:p>
                    <a:p>
                      <a:pPr algn="ctr" fontAlgn="b"/>
                      <a:r>
                        <a:rPr lang="en-US" sz="1400" b="1" u="none" strike="noStrike" dirty="0" smtClean="0">
                          <a:solidFill>
                            <a:schemeClr val="bg1"/>
                          </a:solidFill>
                          <a:effectLst/>
                          <a:latin typeface="Arial" panose="020B0604020202020204" pitchFamily="34" charset="0"/>
                          <a:cs typeface="Arial" panose="020B0604020202020204" pitchFamily="34" charset="0"/>
                        </a:rPr>
                        <a:t>That </a:t>
                      </a:r>
                      <a:r>
                        <a:rPr lang="en-US" sz="1400" b="1" u="none" strike="noStrike" dirty="0">
                          <a:solidFill>
                            <a:schemeClr val="bg1"/>
                          </a:solidFill>
                          <a:effectLst/>
                          <a:latin typeface="Arial" panose="020B0604020202020204" pitchFamily="34" charset="0"/>
                          <a:cs typeface="Arial" panose="020B0604020202020204" pitchFamily="34" charset="0"/>
                        </a:rPr>
                        <a:t>are 083/163 AMP</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Fall 2014</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7</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102</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6.86%</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Spring 2015</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9</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88</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10.23%</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Fall 2015</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15</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108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13.89%</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Spring 2016</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14</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81</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17.28%</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r h="335133">
                <a:tc>
                  <a:txBody>
                    <a:bodyPr/>
                    <a:lstStyle/>
                    <a:p>
                      <a:pPr algn="l" fontAlgn="b"/>
                      <a:r>
                        <a:rPr lang="en-US" sz="1400" b="1" i="0" u="none" strike="noStrike" dirty="0" smtClean="0">
                          <a:solidFill>
                            <a:schemeClr val="bg1"/>
                          </a:solidFill>
                          <a:effectLst/>
                          <a:latin typeface="Arial" panose="020B0604020202020204" pitchFamily="34" charset="0"/>
                          <a:cs typeface="Arial" panose="020B0604020202020204" pitchFamily="34" charset="0"/>
                        </a:rPr>
                        <a:t>Fall 2016</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i="0" u="none" strike="noStrike" dirty="0" smtClean="0">
                          <a:solidFill>
                            <a:schemeClr val="bg1"/>
                          </a:solidFill>
                          <a:effectLst/>
                          <a:latin typeface="Arial" panose="020B0604020202020204" pitchFamily="34" charset="0"/>
                          <a:cs typeface="Arial" panose="020B0604020202020204" pitchFamily="34" charset="0"/>
                        </a:rPr>
                        <a:t>12</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i="0" u="none" strike="noStrike" dirty="0" smtClean="0">
                          <a:solidFill>
                            <a:schemeClr val="bg1"/>
                          </a:solidFill>
                          <a:effectLst/>
                          <a:latin typeface="Arial" panose="020B0604020202020204" pitchFamily="34" charset="0"/>
                          <a:cs typeface="Arial" panose="020B0604020202020204" pitchFamily="34" charset="0"/>
                        </a:rPr>
                        <a:t>61</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bg1"/>
                          </a:solidFill>
                          <a:effectLst/>
                          <a:latin typeface="Arial" panose="020B0604020202020204" pitchFamily="34" charset="0"/>
                          <a:cs typeface="Arial" panose="020B0604020202020204" pitchFamily="34" charset="0"/>
                        </a:rPr>
                        <a:t>19.67%</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Spring </a:t>
                      </a:r>
                      <a:r>
                        <a:rPr lang="en-US" sz="1400" b="1" u="none" strike="noStrike" dirty="0" smtClean="0">
                          <a:solidFill>
                            <a:schemeClr val="bg1"/>
                          </a:solidFill>
                          <a:effectLst/>
                          <a:latin typeface="Arial" panose="020B0604020202020204" pitchFamily="34" charset="0"/>
                          <a:cs typeface="Arial" panose="020B0604020202020204" pitchFamily="34" charset="0"/>
                        </a:rPr>
                        <a:t>2017</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i="0" u="none" strike="noStrike" dirty="0" smtClean="0">
                          <a:solidFill>
                            <a:schemeClr val="bg1"/>
                          </a:solidFill>
                          <a:effectLst/>
                          <a:latin typeface="Arial" panose="020B0604020202020204" pitchFamily="34" charset="0"/>
                          <a:cs typeface="Arial" panose="020B0604020202020204" pitchFamily="34" charset="0"/>
                        </a:rPr>
                        <a:t>8</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i="0" u="none" strike="noStrike" dirty="0" smtClean="0">
                          <a:solidFill>
                            <a:schemeClr val="bg1"/>
                          </a:solidFill>
                          <a:effectLst/>
                          <a:latin typeface="Arial" panose="020B0604020202020204" pitchFamily="34" charset="0"/>
                          <a:cs typeface="Arial" panose="020B0604020202020204" pitchFamily="34" charset="0"/>
                        </a:rPr>
                        <a:t>51</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smtClean="0">
                          <a:solidFill>
                            <a:schemeClr val="bg1"/>
                          </a:solidFill>
                          <a:effectLst/>
                          <a:latin typeface="Arial" panose="020B0604020202020204" pitchFamily="34" charset="0"/>
                          <a:cs typeface="Arial" panose="020B0604020202020204" pitchFamily="34" charset="0"/>
                        </a:rPr>
                        <a:t>15.69%</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bl>
          </a:graphicData>
        </a:graphic>
      </p:graphicFrame>
    </p:spTree>
    <p:extLst>
      <p:ext uri="{BB962C8B-B14F-4D97-AF65-F5344CB8AC3E}">
        <p14:creationId xmlns:p14="http://schemas.microsoft.com/office/powerpoint/2010/main" val="5053942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921169"/>
            <a:ext cx="8166100" cy="1015663"/>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Building the </a:t>
            </a:r>
            <a:r>
              <a:rPr lang="en-US" sz="6000" b="1" dirty="0" smtClean="0">
                <a:solidFill>
                  <a:schemeClr val="bg1"/>
                </a:solidFill>
                <a:latin typeface="Arial" panose="020B0604020202020204" pitchFamily="34" charset="0"/>
                <a:cs typeface="Arial" panose="020B0604020202020204" pitchFamily="34" charset="0"/>
              </a:rPr>
              <a:t>Program</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2926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1721946"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The Goal</a:t>
            </a:r>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186978"/>
            <a:ext cx="4553857" cy="447883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85800" y="2962288"/>
            <a:ext cx="1785257" cy="923330"/>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Lower-Level Course Content</a:t>
            </a:r>
            <a:endParaRPr lang="en-US" b="1" dirty="0">
              <a:latin typeface="Arial" panose="020B0604020202020204" pitchFamily="34" charset="0"/>
              <a:cs typeface="Arial" panose="020B0604020202020204" pitchFamily="34" charset="0"/>
            </a:endParaRPr>
          </a:p>
        </p:txBody>
      </p:sp>
      <p:sp>
        <p:nvSpPr>
          <p:cNvPr id="15" name="TextBox 14"/>
          <p:cNvSpPr txBox="1"/>
          <p:nvPr/>
        </p:nvSpPr>
        <p:spPr>
          <a:xfrm>
            <a:off x="2962728" y="3002839"/>
            <a:ext cx="2111829"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Upper-Level Course Content</a:t>
            </a:r>
            <a:endParaRPr lang="en-US" b="1" dirty="0">
              <a:latin typeface="Arial" panose="020B0604020202020204" pitchFamily="34" charset="0"/>
              <a:cs typeface="Arial" panose="020B0604020202020204" pitchFamily="34" charset="0"/>
            </a:endParaRPr>
          </a:p>
        </p:txBody>
      </p:sp>
      <p:sp>
        <p:nvSpPr>
          <p:cNvPr id="16" name="TextBox 15"/>
          <p:cNvSpPr txBox="1"/>
          <p:nvPr/>
        </p:nvSpPr>
        <p:spPr>
          <a:xfrm>
            <a:off x="6027057" y="3241729"/>
            <a:ext cx="2652486" cy="369332"/>
          </a:xfrm>
          <a:prstGeom prst="rect">
            <a:avLst/>
          </a:prstGeom>
          <a:solidFill>
            <a:schemeClr val="accent3"/>
          </a:solid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“dovetail </a:t>
            </a:r>
            <a:r>
              <a:rPr lang="en-US" b="1" dirty="0" smtClean="0">
                <a:solidFill>
                  <a:schemeClr val="bg1"/>
                </a:solidFill>
                <a:latin typeface="Arial" panose="020B0604020202020204" pitchFamily="34" charset="0"/>
                <a:cs typeface="Arial" panose="020B0604020202020204" pitchFamily="34" charset="0"/>
              </a:rPr>
              <a:t>strategy</a:t>
            </a:r>
            <a:r>
              <a:rPr lang="en-US"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139579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4378122"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Combined Course Setup</a:t>
            </a:r>
          </a:p>
        </p:txBody>
      </p:sp>
      <p:sp>
        <p:nvSpPr>
          <p:cNvPr id="2" name="Rectangle 1"/>
          <p:cNvSpPr/>
          <p:nvPr/>
        </p:nvSpPr>
        <p:spPr>
          <a:xfrm>
            <a:off x="417285" y="1161143"/>
            <a:ext cx="4074575" cy="100584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Combined courses are 6-credits total.</a:t>
            </a:r>
          </a:p>
        </p:txBody>
      </p:sp>
      <p:sp>
        <p:nvSpPr>
          <p:cNvPr id="9" name="Rectangle 8"/>
          <p:cNvSpPr/>
          <p:nvPr/>
        </p:nvSpPr>
        <p:spPr>
          <a:xfrm>
            <a:off x="417285" y="2312608"/>
            <a:ext cx="4074575" cy="100584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Each student must register for two courses (3 credits each) that are scheduled during consecutive time periods.</a:t>
            </a:r>
          </a:p>
        </p:txBody>
      </p:sp>
      <p:sp>
        <p:nvSpPr>
          <p:cNvPr id="12" name="Rectangle 11"/>
          <p:cNvSpPr/>
          <p:nvPr/>
        </p:nvSpPr>
        <p:spPr>
          <a:xfrm>
            <a:off x="417285" y="3464073"/>
            <a:ext cx="4074575" cy="100584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The combined class, both sections, are taught by the same instructor.</a:t>
            </a:r>
          </a:p>
        </p:txBody>
      </p:sp>
      <p:sp>
        <p:nvSpPr>
          <p:cNvPr id="13" name="Rectangle 12"/>
          <p:cNvSpPr/>
          <p:nvPr/>
        </p:nvSpPr>
        <p:spPr>
          <a:xfrm>
            <a:off x="417285" y="4615538"/>
            <a:ext cx="4074575" cy="100584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No registration blocks! Open to all!</a:t>
            </a:r>
          </a:p>
        </p:txBody>
      </p:sp>
      <p:sp>
        <p:nvSpPr>
          <p:cNvPr id="14" name="Rectangle 13"/>
          <p:cNvSpPr/>
          <p:nvPr/>
        </p:nvSpPr>
        <p:spPr>
          <a:xfrm>
            <a:off x="4652140" y="1161143"/>
            <a:ext cx="4074575" cy="100584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Students cannot drop one course; both courses must be dropped if requesting withdraw.</a:t>
            </a:r>
          </a:p>
        </p:txBody>
      </p:sp>
      <p:sp>
        <p:nvSpPr>
          <p:cNvPr id="17" name="Rectangle 16"/>
          <p:cNvSpPr/>
          <p:nvPr/>
        </p:nvSpPr>
        <p:spPr>
          <a:xfrm>
            <a:off x="4652140" y="2312608"/>
            <a:ext cx="4074575" cy="100584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Topics in each course are integrated.</a:t>
            </a:r>
          </a:p>
        </p:txBody>
      </p:sp>
      <p:sp>
        <p:nvSpPr>
          <p:cNvPr id="18" name="Rectangle 17"/>
          <p:cNvSpPr/>
          <p:nvPr/>
        </p:nvSpPr>
        <p:spPr>
          <a:xfrm>
            <a:off x="4652140" y="3464073"/>
            <a:ext cx="4074575" cy="100584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Students only purchase the higher-level course textbook.</a:t>
            </a:r>
          </a:p>
        </p:txBody>
      </p:sp>
      <p:sp>
        <p:nvSpPr>
          <p:cNvPr id="19" name="Rectangle 18"/>
          <p:cNvSpPr/>
          <p:nvPr/>
        </p:nvSpPr>
        <p:spPr>
          <a:xfrm>
            <a:off x="4652140" y="4615538"/>
            <a:ext cx="4074575" cy="100584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Grading is separated along the way and the student receives two grades. </a:t>
            </a:r>
          </a:p>
        </p:txBody>
      </p:sp>
    </p:spTree>
    <p:extLst>
      <p:ext uri="{BB962C8B-B14F-4D97-AF65-F5344CB8AC3E}">
        <p14:creationId xmlns:p14="http://schemas.microsoft.com/office/powerpoint/2010/main" val="42510004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smtClean="0">
                <a:solidFill>
                  <a:prstClr val="white"/>
                </a:solidFill>
                <a:latin typeface="Arial" panose="020B0604020202020204" pitchFamily="34" charset="0"/>
                <a:cs typeface="Arial" panose="020B0604020202020204" pitchFamily="34" charset="0"/>
              </a:rPr>
              <a:t>Administrative Details</a:t>
            </a:r>
            <a:endParaRPr lang="en-US" sz="2800" b="1"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solidFill>
                <a:prstClr val="white"/>
              </a:solidFill>
            </a:endParaRPr>
          </a:p>
        </p:txBody>
      </p:sp>
      <p:sp>
        <p:nvSpPr>
          <p:cNvPr id="6" name="Rectangle 5"/>
          <p:cNvSpPr/>
          <p:nvPr/>
        </p:nvSpPr>
        <p:spPr>
          <a:xfrm>
            <a:off x="1145268" y="1468781"/>
            <a:ext cx="159657" cy="14057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1626870" y="2874515"/>
            <a:ext cx="159657" cy="11183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7905750" y="4076887"/>
            <a:ext cx="159657" cy="11183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aphicFrame>
        <p:nvGraphicFramePr>
          <p:cNvPr id="4" name="Diagram 3"/>
          <p:cNvGraphicFramePr/>
          <p:nvPr>
            <p:extLst>
              <p:ext uri="{D42A27DB-BD31-4B8C-83A1-F6EECF244321}">
                <p14:modId xmlns:p14="http://schemas.microsoft.com/office/powerpoint/2010/main" val="1940549409"/>
              </p:ext>
            </p:extLst>
          </p:nvPr>
        </p:nvGraphicFramePr>
        <p:xfrm>
          <a:off x="234102" y="941731"/>
          <a:ext cx="8721211" cy="4969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660597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9" name="Picture 2" descr="http://www.theblaze.com/wp-content/uploads/2015/03/shutterstock_180543149.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941731"/>
            <a:ext cx="9144000" cy="50727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4103" y="159782"/>
            <a:ext cx="8445440"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How Do We </a:t>
            </a:r>
            <a:r>
              <a:rPr lang="en-US" sz="2800" b="1" dirty="0" smtClean="0">
                <a:solidFill>
                  <a:schemeClr val="bg1"/>
                </a:solidFill>
                <a:latin typeface="Arial" panose="020B0604020202020204" pitchFamily="34" charset="0"/>
                <a:cs typeface="Arial" panose="020B0604020202020204" pitchFamily="34" charset="0"/>
              </a:rPr>
              <a:t>Integrate? </a:t>
            </a:r>
            <a:endParaRPr lang="en-US" sz="2800" b="1" dirty="0">
              <a:solidFill>
                <a:schemeClr val="bg1"/>
              </a:solidFill>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3586258995"/>
              </p:ext>
            </p:extLst>
          </p:nvPr>
        </p:nvGraphicFramePr>
        <p:xfrm>
          <a:off x="0" y="3484165"/>
          <a:ext cx="9144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71930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1289697" y="245226"/>
            <a:ext cx="4686300" cy="2676525"/>
          </a:xfrm>
          <a:prstGeom prst="rect">
            <a:avLst/>
          </a:prstGeom>
        </p:spPr>
      </p:pic>
      <p:pic>
        <p:nvPicPr>
          <p:cNvPr id="50" name="Picture 49"/>
          <p:cNvPicPr>
            <a:picLocks noChangeAspect="1"/>
          </p:cNvPicPr>
          <p:nvPr/>
        </p:nvPicPr>
        <p:blipFill>
          <a:blip r:embed="rId5"/>
          <a:stretch>
            <a:fillRect/>
          </a:stretch>
        </p:blipFill>
        <p:spPr>
          <a:xfrm>
            <a:off x="1161109" y="3166450"/>
            <a:ext cx="4943475" cy="3486150"/>
          </a:xfrm>
          <a:prstGeom prst="rect">
            <a:avLst/>
          </a:prstGeom>
        </p:spPr>
      </p:pic>
    </p:spTree>
    <p:extLst>
      <p:ext uri="{BB962C8B-B14F-4D97-AF65-F5344CB8AC3E}">
        <p14:creationId xmlns:p14="http://schemas.microsoft.com/office/powerpoint/2010/main" val="20179223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extBox 4"/>
          <p:cNvSpPr txBox="1"/>
          <p:nvPr/>
        </p:nvSpPr>
        <p:spPr>
          <a:xfrm>
            <a:off x="234103" y="159782"/>
            <a:ext cx="8721211" cy="492443"/>
          </a:xfrm>
          <a:prstGeom prst="rect">
            <a:avLst/>
          </a:prstGeom>
          <a:noFill/>
        </p:spPr>
        <p:txBody>
          <a:bodyPr wrap="square" rIns="0" rtlCol="0">
            <a:spAutoFit/>
          </a:bodyPr>
          <a:lstStyle/>
          <a:p>
            <a:r>
              <a:rPr lang="en-US" sz="2600" b="1" dirty="0">
                <a:solidFill>
                  <a:schemeClr val="bg1"/>
                </a:solidFill>
                <a:latin typeface="Arial" panose="020B0604020202020204" pitchFamily="34" charset="0"/>
                <a:cs typeface="Arial" panose="020B0604020202020204" pitchFamily="34" charset="0"/>
              </a:rPr>
              <a:t>Combined Course </a:t>
            </a:r>
            <a:r>
              <a:rPr lang="en-US" sz="2600" b="1" dirty="0" smtClean="0">
                <a:solidFill>
                  <a:schemeClr val="bg1"/>
                </a:solidFill>
                <a:latin typeface="Arial" panose="020B0604020202020204" pitchFamily="34" charset="0"/>
                <a:cs typeface="Arial" panose="020B0604020202020204" pitchFamily="34" charset="0"/>
              </a:rPr>
              <a:t>Instruction: Making the Connection</a:t>
            </a:r>
            <a:endParaRPr lang="en-US" sz="2600" b="1" dirty="0">
              <a:solidFill>
                <a:schemeClr val="bg1"/>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826104978"/>
              </p:ext>
            </p:extLst>
          </p:nvPr>
        </p:nvGraphicFramePr>
        <p:xfrm>
          <a:off x="301172" y="1290683"/>
          <a:ext cx="8541657" cy="4292962"/>
        </p:xfrm>
        <a:graphic>
          <a:graphicData uri="http://schemas.openxmlformats.org/drawingml/2006/table">
            <a:tbl>
              <a:tblPr firstRow="1" bandRow="1">
                <a:tableStyleId>{5C22544A-7EE6-4342-B048-85BDC9FD1C3A}</a:tableStyleId>
              </a:tblPr>
              <a:tblGrid>
                <a:gridCol w="2847219"/>
                <a:gridCol w="2847219"/>
                <a:gridCol w="2847219"/>
              </a:tblGrid>
              <a:tr h="418194">
                <a:tc>
                  <a:txBody>
                    <a:bodyPr/>
                    <a:lstStyle/>
                    <a:p>
                      <a:endParaRPr lang="en-US" sz="16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solidFill>
                            <a:schemeClr val="bg1"/>
                          </a:solidFill>
                          <a:latin typeface="Arial" panose="020B0604020202020204" pitchFamily="34" charset="0"/>
                          <a:cs typeface="Arial" panose="020B0604020202020204" pitchFamily="34" charset="0"/>
                        </a:rPr>
                        <a:t>Lower Level</a:t>
                      </a:r>
                      <a:endParaRPr lang="en-US" sz="16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smtClean="0">
                          <a:solidFill>
                            <a:schemeClr val="bg1"/>
                          </a:solidFill>
                          <a:latin typeface="Arial" panose="020B0604020202020204" pitchFamily="34" charset="0"/>
                          <a:cs typeface="Arial" panose="020B0604020202020204" pitchFamily="34" charset="0"/>
                        </a:rPr>
                        <a:t>Upper Level</a:t>
                      </a:r>
                      <a:endParaRPr lang="en-US" sz="16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450532">
                <a:tc rowSpan="2">
                  <a:txBody>
                    <a:bodyPr/>
                    <a:lstStyle/>
                    <a:p>
                      <a:pPr algn="ctr"/>
                      <a:r>
                        <a:rPr lang="en-US" sz="1400" dirty="0" smtClean="0">
                          <a:solidFill>
                            <a:schemeClr val="bg1"/>
                          </a:solidFill>
                          <a:latin typeface="Arial" panose="020B0604020202020204" pitchFamily="34" charset="0"/>
                          <a:cs typeface="Arial" panose="020B0604020202020204" pitchFamily="34" charset="0"/>
                        </a:rPr>
                        <a:t>Pre-Algebra / Introductory Algebra</a:t>
                      </a:r>
                      <a:endParaRPr lang="en-US" sz="14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smtClean="0">
                          <a:solidFill>
                            <a:schemeClr val="bg1"/>
                          </a:solidFill>
                          <a:latin typeface="Arial" panose="020B0604020202020204" pitchFamily="34" charset="0"/>
                          <a:cs typeface="Arial" panose="020B0604020202020204" pitchFamily="34" charset="0"/>
                        </a:rPr>
                        <a:t>Solving Linear Equations</a:t>
                      </a:r>
                      <a:endParaRPr lang="en-US" sz="14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smtClean="0">
                          <a:solidFill>
                            <a:schemeClr val="bg1"/>
                          </a:solidFill>
                          <a:latin typeface="Arial" panose="020B0604020202020204" pitchFamily="34" charset="0"/>
                          <a:cs typeface="Arial" panose="020B0604020202020204" pitchFamily="34" charset="0"/>
                        </a:rPr>
                        <a:t>Solving Quadratic Equations</a:t>
                      </a:r>
                      <a:endParaRPr lang="en-US" sz="14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r>
              <a:tr h="450532">
                <a:tc vMerge="1">
                  <a:txBody>
                    <a:bodyPr/>
                    <a:lstStyle/>
                    <a:p>
                      <a:endParaRPr lang="en-US" dirty="0"/>
                    </a:p>
                  </a:txBody>
                  <a:tcPr anchor="ct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Evaluating</a:t>
                      </a:r>
                      <a:r>
                        <a:rPr lang="en-US" sz="1400" b="1" baseline="0" dirty="0" smtClean="0">
                          <a:solidFill>
                            <a:schemeClr val="bg1"/>
                          </a:solidFill>
                          <a:latin typeface="Arial" panose="020B0604020202020204" pitchFamily="34" charset="0"/>
                          <a:cs typeface="Arial" panose="020B0604020202020204" pitchFamily="34" charset="0"/>
                        </a:rPr>
                        <a:t> Exponents</a:t>
                      </a:r>
                      <a:endParaRPr lang="en-US" sz="14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Scientific</a:t>
                      </a:r>
                      <a:r>
                        <a:rPr lang="en-US" sz="1400" b="1" baseline="0" dirty="0" smtClean="0">
                          <a:solidFill>
                            <a:schemeClr val="bg1"/>
                          </a:solidFill>
                          <a:latin typeface="Arial" panose="020B0604020202020204" pitchFamily="34" charset="0"/>
                          <a:cs typeface="Arial" panose="020B0604020202020204" pitchFamily="34" charset="0"/>
                        </a:rPr>
                        <a:t> Notation</a:t>
                      </a:r>
                      <a:endParaRPr lang="en-US" sz="14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r h="450532">
                <a:tc rowSpan="2">
                  <a:txBody>
                    <a:bodyPr/>
                    <a:lstStyle/>
                    <a:p>
                      <a:pPr algn="ctr"/>
                      <a:r>
                        <a:rPr lang="en-US" sz="1400" dirty="0" smtClean="0">
                          <a:solidFill>
                            <a:schemeClr val="bg1"/>
                          </a:solidFill>
                          <a:latin typeface="Arial" panose="020B0604020202020204" pitchFamily="34" charset="0"/>
                          <a:cs typeface="Arial" panose="020B0604020202020204" pitchFamily="34" charset="0"/>
                        </a:rPr>
                        <a:t>Introductory Algebra</a:t>
                      </a:r>
                      <a:r>
                        <a:rPr lang="en-US" sz="1400" baseline="0" dirty="0" smtClean="0">
                          <a:solidFill>
                            <a:schemeClr val="bg1"/>
                          </a:solidFill>
                          <a:latin typeface="Arial" panose="020B0604020202020204" pitchFamily="34" charset="0"/>
                          <a:cs typeface="Arial" panose="020B0604020202020204" pitchFamily="34" charset="0"/>
                        </a:rPr>
                        <a:t> / Intermediate Algebra</a:t>
                      </a:r>
                      <a:endParaRPr lang="en-US" sz="14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smtClean="0">
                          <a:solidFill>
                            <a:schemeClr val="bg1"/>
                          </a:solidFill>
                          <a:latin typeface="Arial" panose="020B0604020202020204" pitchFamily="34" charset="0"/>
                          <a:cs typeface="Arial" panose="020B0604020202020204" pitchFamily="34" charset="0"/>
                        </a:rPr>
                        <a:t>Exponent</a:t>
                      </a:r>
                      <a:r>
                        <a:rPr lang="en-US" sz="1400" baseline="0" dirty="0" smtClean="0">
                          <a:solidFill>
                            <a:schemeClr val="bg1"/>
                          </a:solidFill>
                          <a:latin typeface="Arial" panose="020B0604020202020204" pitchFamily="34" charset="0"/>
                          <a:cs typeface="Arial" panose="020B0604020202020204" pitchFamily="34" charset="0"/>
                        </a:rPr>
                        <a:t> Laws</a:t>
                      </a:r>
                      <a:endParaRPr lang="en-US" sz="14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smtClean="0">
                          <a:solidFill>
                            <a:schemeClr val="bg1"/>
                          </a:solidFill>
                          <a:latin typeface="Arial" panose="020B0604020202020204" pitchFamily="34" charset="0"/>
                          <a:cs typeface="Arial" panose="020B0604020202020204" pitchFamily="34" charset="0"/>
                        </a:rPr>
                        <a:t>Radicals</a:t>
                      </a:r>
                      <a:endParaRPr lang="en-US" sz="14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r>
              <a:tr h="450532">
                <a:tc vMerge="1">
                  <a:txBody>
                    <a:bodyPr/>
                    <a:lstStyle/>
                    <a:p>
                      <a:endParaRPr lang="en-US" dirty="0"/>
                    </a:p>
                  </a:txBody>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Graphing Linear Functions</a:t>
                      </a:r>
                      <a:endParaRPr lang="en-US" sz="14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Graphing Quadratic Functions</a:t>
                      </a:r>
                      <a:endParaRPr lang="en-US" sz="14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r h="450532">
                <a:tc rowSpan="2">
                  <a:txBody>
                    <a:bodyPr/>
                    <a:lstStyle/>
                    <a:p>
                      <a:pPr algn="ctr"/>
                      <a:r>
                        <a:rPr lang="en-US" sz="1400" dirty="0" smtClean="0">
                          <a:solidFill>
                            <a:schemeClr val="bg1"/>
                          </a:solidFill>
                          <a:latin typeface="Arial" panose="020B0604020202020204" pitchFamily="34" charset="0"/>
                          <a:cs typeface="Arial" panose="020B0604020202020204" pitchFamily="34" charset="0"/>
                        </a:rPr>
                        <a:t>Intermediate Algebra / College Algebra</a:t>
                      </a:r>
                      <a:endParaRPr lang="en-US" sz="14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smtClean="0">
                          <a:solidFill>
                            <a:schemeClr val="bg1"/>
                          </a:solidFill>
                          <a:latin typeface="Arial" panose="020B0604020202020204" pitchFamily="34" charset="0"/>
                          <a:cs typeface="Arial" panose="020B0604020202020204" pitchFamily="34" charset="0"/>
                        </a:rPr>
                        <a:t>Graphing Quadratic</a:t>
                      </a:r>
                      <a:r>
                        <a:rPr lang="en-US" sz="1400" baseline="0" dirty="0" smtClean="0">
                          <a:solidFill>
                            <a:schemeClr val="bg1"/>
                          </a:solidFill>
                          <a:latin typeface="Arial" panose="020B0604020202020204" pitchFamily="34" charset="0"/>
                          <a:cs typeface="Arial" panose="020B0604020202020204" pitchFamily="34" charset="0"/>
                        </a:rPr>
                        <a:t> Functions</a:t>
                      </a:r>
                      <a:endParaRPr lang="en-US" sz="14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smtClean="0">
                          <a:solidFill>
                            <a:schemeClr val="bg1"/>
                          </a:solidFill>
                          <a:latin typeface="Arial" panose="020B0604020202020204" pitchFamily="34" charset="0"/>
                          <a:cs typeface="Arial" panose="020B0604020202020204" pitchFamily="34" charset="0"/>
                        </a:rPr>
                        <a:t>Transformations of Quadratic</a:t>
                      </a:r>
                      <a:r>
                        <a:rPr lang="en-US" sz="1400" baseline="0" dirty="0" smtClean="0">
                          <a:solidFill>
                            <a:schemeClr val="bg1"/>
                          </a:solidFill>
                          <a:latin typeface="Arial" panose="020B0604020202020204" pitchFamily="34" charset="0"/>
                          <a:cs typeface="Arial" panose="020B0604020202020204" pitchFamily="34" charset="0"/>
                        </a:rPr>
                        <a:t> Functions</a:t>
                      </a:r>
                      <a:endParaRPr lang="en-US" sz="14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r>
              <a:tr h="450532">
                <a:tc vMerge="1">
                  <a:txBody>
                    <a:bodyPr/>
                    <a:lstStyle/>
                    <a:p>
                      <a:endParaRPr lang="en-US" dirty="0"/>
                    </a:p>
                  </a:txBody>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Factoring</a:t>
                      </a:r>
                      <a:endParaRPr lang="en-US" sz="14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Determining</a:t>
                      </a:r>
                      <a:r>
                        <a:rPr lang="en-US" sz="1400" b="1" baseline="0" dirty="0" smtClean="0">
                          <a:solidFill>
                            <a:schemeClr val="bg1"/>
                          </a:solidFill>
                          <a:latin typeface="Arial" panose="020B0604020202020204" pitchFamily="34" charset="0"/>
                          <a:cs typeface="Arial" panose="020B0604020202020204" pitchFamily="34" charset="0"/>
                        </a:rPr>
                        <a:t> Zeros of a Function</a:t>
                      </a:r>
                      <a:endParaRPr lang="en-US" sz="14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r h="450532">
                <a:tc rowSpan="2">
                  <a:txBody>
                    <a:bodyPr/>
                    <a:lstStyle/>
                    <a:p>
                      <a:pPr algn="ctr"/>
                      <a:r>
                        <a:rPr lang="en-US" sz="1400" dirty="0" smtClean="0">
                          <a:solidFill>
                            <a:schemeClr val="bg1"/>
                          </a:solidFill>
                          <a:latin typeface="Arial" panose="020B0604020202020204" pitchFamily="34" charset="0"/>
                          <a:cs typeface="Arial" panose="020B0604020202020204" pitchFamily="34" charset="0"/>
                        </a:rPr>
                        <a:t>Intermediate</a:t>
                      </a:r>
                      <a:r>
                        <a:rPr lang="en-US" sz="1400" baseline="0" dirty="0" smtClean="0">
                          <a:solidFill>
                            <a:schemeClr val="bg1"/>
                          </a:solidFill>
                          <a:latin typeface="Arial" panose="020B0604020202020204" pitchFamily="34" charset="0"/>
                          <a:cs typeface="Arial" panose="020B0604020202020204" pitchFamily="34" charset="0"/>
                        </a:rPr>
                        <a:t> Algebra / Applied Algebra &amp; Trigonometry</a:t>
                      </a:r>
                      <a:endParaRPr lang="en-US" sz="14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smtClean="0">
                          <a:solidFill>
                            <a:schemeClr val="bg1"/>
                          </a:solidFill>
                          <a:latin typeface="Arial" panose="020B0604020202020204" pitchFamily="34" charset="0"/>
                          <a:cs typeface="Arial" panose="020B0604020202020204" pitchFamily="34" charset="0"/>
                        </a:rPr>
                        <a:t>Solving Quadratic Equations</a:t>
                      </a:r>
                      <a:endParaRPr lang="en-US" sz="14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smtClean="0">
                          <a:solidFill>
                            <a:schemeClr val="bg1"/>
                          </a:solidFill>
                          <a:latin typeface="Arial" panose="020B0604020202020204" pitchFamily="34" charset="0"/>
                          <a:cs typeface="Arial" panose="020B0604020202020204" pitchFamily="34" charset="0"/>
                        </a:rPr>
                        <a:t>Applications of Quadratic</a:t>
                      </a:r>
                      <a:r>
                        <a:rPr lang="en-US" sz="1400" baseline="0" dirty="0" smtClean="0">
                          <a:solidFill>
                            <a:schemeClr val="bg1"/>
                          </a:solidFill>
                          <a:latin typeface="Arial" panose="020B0604020202020204" pitchFamily="34" charset="0"/>
                          <a:cs typeface="Arial" panose="020B0604020202020204" pitchFamily="34" charset="0"/>
                        </a:rPr>
                        <a:t> Equations</a:t>
                      </a:r>
                      <a:endParaRPr lang="en-US" sz="14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r>
              <a:tr h="450532">
                <a:tc vMerge="1">
                  <a:txBody>
                    <a:bodyPr/>
                    <a:lstStyle/>
                    <a:p>
                      <a:endParaRPr lang="en-US" dirty="0"/>
                    </a:p>
                  </a:txBody>
                  <a:tcPr anchor="ct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Evaluating</a:t>
                      </a:r>
                      <a:r>
                        <a:rPr lang="en-US" sz="1400" b="1" baseline="0" dirty="0" smtClean="0">
                          <a:solidFill>
                            <a:schemeClr val="bg1"/>
                          </a:solidFill>
                          <a:latin typeface="Arial" panose="020B0604020202020204" pitchFamily="34" charset="0"/>
                          <a:cs typeface="Arial" panose="020B0604020202020204" pitchFamily="34" charset="0"/>
                        </a:rPr>
                        <a:t> and Graphing Exponential Functions</a:t>
                      </a:r>
                      <a:endParaRPr lang="en-US" sz="14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Modeling</a:t>
                      </a:r>
                      <a:r>
                        <a:rPr lang="en-US" sz="1400" b="1" baseline="0" dirty="0" smtClean="0">
                          <a:solidFill>
                            <a:schemeClr val="bg1"/>
                          </a:solidFill>
                          <a:latin typeface="Arial" panose="020B0604020202020204" pitchFamily="34" charset="0"/>
                          <a:cs typeface="Arial" panose="020B0604020202020204" pitchFamily="34" charset="0"/>
                        </a:rPr>
                        <a:t> Data Using Exponential Functions</a:t>
                      </a:r>
                      <a:endParaRPr lang="en-US" sz="14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bl>
          </a:graphicData>
        </a:graphic>
      </p:graphicFrame>
    </p:spTree>
    <p:extLst>
      <p:ext uri="{BB962C8B-B14F-4D97-AF65-F5344CB8AC3E}">
        <p14:creationId xmlns:p14="http://schemas.microsoft.com/office/powerpoint/2010/main" val="32221972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6118983"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Assessment in Combined Courses</a:t>
            </a:r>
          </a:p>
        </p:txBody>
      </p:sp>
      <p:grpSp>
        <p:nvGrpSpPr>
          <p:cNvPr id="3" name="Group 2"/>
          <p:cNvGrpSpPr/>
          <p:nvPr/>
        </p:nvGrpSpPr>
        <p:grpSpPr>
          <a:xfrm>
            <a:off x="417285" y="1161142"/>
            <a:ext cx="8309430" cy="4460235"/>
            <a:chOff x="417285" y="1161143"/>
            <a:chExt cx="8309430" cy="3308770"/>
          </a:xfrm>
        </p:grpSpPr>
        <p:sp>
          <p:nvSpPr>
            <p:cNvPr id="2" name="Rectangle 1"/>
            <p:cNvSpPr/>
            <p:nvPr/>
          </p:nvSpPr>
          <p:spPr>
            <a:xfrm>
              <a:off x="417285" y="1161143"/>
              <a:ext cx="4074575" cy="100584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Students receive a final grade for each course.</a:t>
              </a:r>
            </a:p>
          </p:txBody>
        </p:sp>
        <p:sp>
          <p:nvSpPr>
            <p:cNvPr id="9" name="Rectangle 8"/>
            <p:cNvSpPr/>
            <p:nvPr/>
          </p:nvSpPr>
          <p:spPr>
            <a:xfrm>
              <a:off x="417285" y="2312608"/>
              <a:ext cx="4074575" cy="100584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Instructors keep grading separate for each course.</a:t>
              </a:r>
            </a:p>
          </p:txBody>
        </p:sp>
        <p:sp>
          <p:nvSpPr>
            <p:cNvPr id="12" name="Rectangle 11"/>
            <p:cNvSpPr/>
            <p:nvPr/>
          </p:nvSpPr>
          <p:spPr>
            <a:xfrm>
              <a:off x="417285" y="3464073"/>
              <a:ext cx="4074575" cy="100584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Students can pass the lower-level course and fail the higher-level course.</a:t>
              </a:r>
            </a:p>
          </p:txBody>
        </p:sp>
        <p:sp>
          <p:nvSpPr>
            <p:cNvPr id="14" name="Rectangle 13"/>
            <p:cNvSpPr/>
            <p:nvPr/>
          </p:nvSpPr>
          <p:spPr>
            <a:xfrm>
              <a:off x="4652140" y="1161143"/>
              <a:ext cx="4074575" cy="100584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Any student who fails the lower-level course automatically fails the upper-level course.</a:t>
              </a:r>
            </a:p>
          </p:txBody>
        </p:sp>
        <p:sp>
          <p:nvSpPr>
            <p:cNvPr id="17" name="Rectangle 16"/>
            <p:cNvSpPr/>
            <p:nvPr/>
          </p:nvSpPr>
          <p:spPr>
            <a:xfrm>
              <a:off x="4652140" y="2312608"/>
              <a:ext cx="4074575" cy="100584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Students complete the same comprehensive final exam as students in traditional sections.</a:t>
              </a:r>
            </a:p>
          </p:txBody>
        </p:sp>
        <p:sp>
          <p:nvSpPr>
            <p:cNvPr id="18" name="Rectangle 17"/>
            <p:cNvSpPr/>
            <p:nvPr/>
          </p:nvSpPr>
          <p:spPr>
            <a:xfrm>
              <a:off x="4652140" y="3464073"/>
              <a:ext cx="4074575" cy="100584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The same “course rules” are applied.</a:t>
              </a:r>
            </a:p>
          </p:txBody>
        </p:sp>
      </p:grpSp>
    </p:spTree>
    <p:extLst>
      <p:ext uri="{BB962C8B-B14F-4D97-AF65-F5344CB8AC3E}">
        <p14:creationId xmlns:p14="http://schemas.microsoft.com/office/powerpoint/2010/main" val="6017319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4140301"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Traditional Class Rules</a:t>
            </a:r>
          </a:p>
        </p:txBody>
      </p:sp>
      <p:sp>
        <p:nvSpPr>
          <p:cNvPr id="2" name="Rectangle 1"/>
          <p:cNvSpPr/>
          <p:nvPr/>
        </p:nvSpPr>
        <p:spPr>
          <a:xfrm>
            <a:off x="537572" y="1408491"/>
            <a:ext cx="3806059" cy="1145418"/>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365760" tIns="182880" rtlCol="0" anchor="t" anchorCtr="0"/>
          <a:lstStyle/>
          <a:p>
            <a:pPr>
              <a:lnSpc>
                <a:spcPts val="1900"/>
              </a:lnSpc>
            </a:pPr>
            <a:r>
              <a:rPr lang="en-US" sz="1400" b="1" dirty="0" smtClean="0">
                <a:latin typeface="Arial" panose="020B0604020202020204" pitchFamily="34" charset="0"/>
                <a:cs typeface="Arial" panose="020B0604020202020204" pitchFamily="34" charset="0"/>
              </a:rPr>
              <a:t>Pre-Algebra</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85% Rule</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Common Final Exam – 30</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4" name="Oval 3"/>
          <p:cNvSpPr/>
          <p:nvPr/>
        </p:nvSpPr>
        <p:spPr>
          <a:xfrm>
            <a:off x="362312" y="1223706"/>
            <a:ext cx="457200" cy="457200"/>
          </a:xfrm>
          <a:prstGeom prst="ellipse">
            <a:avLst/>
          </a:prstGeom>
          <a:solidFill>
            <a:schemeClr val="accent3"/>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1</a:t>
            </a:r>
            <a:endParaRPr lang="en-US" b="1" dirty="0">
              <a:latin typeface="Arial" panose="020B0604020202020204" pitchFamily="34" charset="0"/>
              <a:cs typeface="Arial" panose="020B0604020202020204" pitchFamily="34" charset="0"/>
            </a:endParaRPr>
          </a:p>
        </p:txBody>
      </p:sp>
      <p:sp>
        <p:nvSpPr>
          <p:cNvPr id="15" name="Rectangle 14"/>
          <p:cNvSpPr/>
          <p:nvPr/>
        </p:nvSpPr>
        <p:spPr>
          <a:xfrm>
            <a:off x="537572" y="2964876"/>
            <a:ext cx="3806059" cy="114541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65760" tIns="182880" rtlCol="0" anchor="t" anchorCtr="0"/>
          <a:lstStyle/>
          <a:p>
            <a:pPr>
              <a:lnSpc>
                <a:spcPts val="1900"/>
              </a:lnSpc>
            </a:pPr>
            <a:r>
              <a:rPr lang="en-US" sz="1400" b="1" dirty="0">
                <a:latin typeface="Arial" panose="020B0604020202020204" pitchFamily="34" charset="0"/>
                <a:cs typeface="Arial" panose="020B0604020202020204" pitchFamily="34" charset="0"/>
              </a:rPr>
              <a:t>Introductory Algebra</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85% Rule</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Common Final Exam – 30%</a:t>
            </a:r>
          </a:p>
        </p:txBody>
      </p:sp>
      <p:sp>
        <p:nvSpPr>
          <p:cNvPr id="16" name="Oval 15"/>
          <p:cNvSpPr/>
          <p:nvPr/>
        </p:nvSpPr>
        <p:spPr>
          <a:xfrm>
            <a:off x="362312" y="2780091"/>
            <a:ext cx="457200" cy="457200"/>
          </a:xfrm>
          <a:prstGeom prst="ellipse">
            <a:avLst/>
          </a:prstGeom>
          <a:solidFill>
            <a:schemeClr val="accent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2</a:t>
            </a:r>
            <a:endParaRPr lang="en-US" b="1" dirty="0">
              <a:latin typeface="Arial" panose="020B0604020202020204" pitchFamily="34" charset="0"/>
              <a:cs typeface="Arial" panose="020B0604020202020204" pitchFamily="34" charset="0"/>
            </a:endParaRPr>
          </a:p>
        </p:txBody>
      </p:sp>
      <p:sp>
        <p:nvSpPr>
          <p:cNvPr id="21" name="Rectangle 20"/>
          <p:cNvSpPr/>
          <p:nvPr/>
        </p:nvSpPr>
        <p:spPr>
          <a:xfrm>
            <a:off x="537572" y="4488876"/>
            <a:ext cx="3806059" cy="1145418"/>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365760" tIns="182880" rtlCol="0" anchor="t" anchorCtr="0"/>
          <a:lstStyle/>
          <a:p>
            <a:pPr>
              <a:lnSpc>
                <a:spcPts val="1900"/>
              </a:lnSpc>
            </a:pPr>
            <a:r>
              <a:rPr lang="en-US" sz="1400" b="1" dirty="0">
                <a:latin typeface="Arial" panose="020B0604020202020204" pitchFamily="34" charset="0"/>
                <a:cs typeface="Arial" panose="020B0604020202020204" pitchFamily="34" charset="0"/>
              </a:rPr>
              <a:t>Intermediate Algebra</a:t>
            </a:r>
          </a:p>
          <a:p>
            <a:pPr marL="285750" indent="-285750">
              <a:lnSpc>
                <a:spcPts val="19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85% Rule</a:t>
            </a:r>
          </a:p>
          <a:p>
            <a:pPr marL="285750" indent="-285750">
              <a:lnSpc>
                <a:spcPts val="19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Common Final Exam – 30%</a:t>
            </a:r>
            <a:endParaRPr lang="en-US" sz="1400" dirty="0">
              <a:latin typeface="Arial" panose="020B0604020202020204" pitchFamily="34" charset="0"/>
              <a:cs typeface="Arial" panose="020B0604020202020204" pitchFamily="34" charset="0"/>
            </a:endParaRPr>
          </a:p>
        </p:txBody>
      </p:sp>
      <p:sp>
        <p:nvSpPr>
          <p:cNvPr id="22" name="Oval 21"/>
          <p:cNvSpPr/>
          <p:nvPr/>
        </p:nvSpPr>
        <p:spPr>
          <a:xfrm>
            <a:off x="362312" y="4304091"/>
            <a:ext cx="457200" cy="457200"/>
          </a:xfrm>
          <a:prstGeom prst="ellipse">
            <a:avLst/>
          </a:prstGeom>
          <a:solidFill>
            <a:schemeClr val="accent3"/>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3</a:t>
            </a:r>
            <a:endParaRPr lang="en-US" b="1" dirty="0">
              <a:latin typeface="Arial" panose="020B0604020202020204" pitchFamily="34" charset="0"/>
              <a:cs typeface="Arial" panose="020B0604020202020204" pitchFamily="34" charset="0"/>
            </a:endParaRPr>
          </a:p>
        </p:txBody>
      </p:sp>
      <p:sp>
        <p:nvSpPr>
          <p:cNvPr id="27" name="Rectangle 26"/>
          <p:cNvSpPr/>
          <p:nvPr/>
        </p:nvSpPr>
        <p:spPr>
          <a:xfrm>
            <a:off x="4975629" y="1408491"/>
            <a:ext cx="3806059" cy="114541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65760" tIns="182880" rtlCol="0" anchor="t" anchorCtr="0"/>
          <a:lstStyle/>
          <a:p>
            <a:pPr>
              <a:lnSpc>
                <a:spcPts val="1900"/>
              </a:lnSpc>
            </a:pPr>
            <a:r>
              <a:rPr lang="en-US" sz="1400" b="1" dirty="0">
                <a:latin typeface="Arial" panose="020B0604020202020204" pitchFamily="34" charset="0"/>
                <a:cs typeface="Arial" panose="020B0604020202020204" pitchFamily="34" charset="0"/>
              </a:rPr>
              <a:t>College Algebra</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85% Rule</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Common Final Exam – 20-30%</a:t>
            </a:r>
          </a:p>
        </p:txBody>
      </p:sp>
      <p:sp>
        <p:nvSpPr>
          <p:cNvPr id="28" name="Oval 27"/>
          <p:cNvSpPr/>
          <p:nvPr/>
        </p:nvSpPr>
        <p:spPr>
          <a:xfrm>
            <a:off x="4800369" y="1223706"/>
            <a:ext cx="457200" cy="457200"/>
          </a:xfrm>
          <a:prstGeom prst="ellipse">
            <a:avLst/>
          </a:prstGeom>
          <a:solidFill>
            <a:schemeClr val="accent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4</a:t>
            </a:r>
            <a:endParaRPr lang="en-US" b="1" dirty="0">
              <a:latin typeface="Arial" panose="020B0604020202020204" pitchFamily="34" charset="0"/>
              <a:cs typeface="Arial" panose="020B0604020202020204" pitchFamily="34" charset="0"/>
            </a:endParaRPr>
          </a:p>
        </p:txBody>
      </p:sp>
      <p:sp>
        <p:nvSpPr>
          <p:cNvPr id="31" name="Rectangle 30"/>
          <p:cNvSpPr/>
          <p:nvPr/>
        </p:nvSpPr>
        <p:spPr>
          <a:xfrm>
            <a:off x="4975629" y="2964876"/>
            <a:ext cx="3806059" cy="1145418"/>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365760" tIns="182880" rtlCol="0" anchor="t" anchorCtr="0"/>
          <a:lstStyle/>
          <a:p>
            <a:pPr>
              <a:lnSpc>
                <a:spcPts val="1900"/>
              </a:lnSpc>
            </a:pPr>
            <a:r>
              <a:rPr lang="en-US" sz="1400" b="1" dirty="0">
                <a:latin typeface="Arial" panose="020B0604020202020204" pitchFamily="34" charset="0"/>
                <a:cs typeface="Arial" panose="020B0604020202020204" pitchFamily="34" charset="0"/>
              </a:rPr>
              <a:t>Applied Algebra &amp; Trigonometry</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Applied Project Requirement</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Comprehensive Final Exam (Instructor Created)</a:t>
            </a:r>
          </a:p>
        </p:txBody>
      </p:sp>
      <p:sp>
        <p:nvSpPr>
          <p:cNvPr id="32" name="Oval 31"/>
          <p:cNvSpPr/>
          <p:nvPr/>
        </p:nvSpPr>
        <p:spPr>
          <a:xfrm>
            <a:off x="4800369" y="2780091"/>
            <a:ext cx="457200" cy="457200"/>
          </a:xfrm>
          <a:prstGeom prst="ellipse">
            <a:avLst/>
          </a:prstGeom>
          <a:solidFill>
            <a:schemeClr val="accent3"/>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5</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58684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Grading in Combined Courses: </a:t>
            </a:r>
            <a:r>
              <a:rPr lang="en-US" sz="2800" b="1" dirty="0" smtClean="0">
                <a:solidFill>
                  <a:schemeClr val="bg1"/>
                </a:solidFill>
                <a:latin typeface="Arial" panose="020B0604020202020204" pitchFamily="34" charset="0"/>
                <a:cs typeface="Arial" panose="020B0604020202020204" pitchFamily="34" charset="0"/>
              </a:rPr>
              <a:t>Semester </a:t>
            </a:r>
            <a:r>
              <a:rPr lang="en-US" sz="2800" b="1" dirty="0">
                <a:solidFill>
                  <a:schemeClr val="bg1"/>
                </a:solidFill>
                <a:latin typeface="Arial" panose="020B0604020202020204" pitchFamily="34" charset="0"/>
                <a:cs typeface="Arial" panose="020B0604020202020204" pitchFamily="34" charset="0"/>
              </a:rPr>
              <a:t>Tests</a:t>
            </a:r>
          </a:p>
        </p:txBody>
      </p:sp>
      <p:grpSp>
        <p:nvGrpSpPr>
          <p:cNvPr id="2" name="Group 1"/>
          <p:cNvGrpSpPr/>
          <p:nvPr/>
        </p:nvGrpSpPr>
        <p:grpSpPr>
          <a:xfrm>
            <a:off x="990600" y="1159361"/>
            <a:ext cx="7162800" cy="4555607"/>
            <a:chOff x="990600" y="1102303"/>
            <a:chExt cx="7162800" cy="4555607"/>
          </a:xfrm>
        </p:grpSpPr>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102303"/>
              <a:ext cx="7162800"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98277" y="5257800"/>
              <a:ext cx="4547447" cy="400110"/>
            </a:xfrm>
            <a:prstGeom prst="rect">
              <a:avLst/>
            </a:prstGeom>
            <a:noFill/>
          </p:spPr>
          <p:txBody>
            <a:bodyPr wrap="square" rIns="0" rtlCol="0">
              <a:spAutoFit/>
            </a:bodyPr>
            <a:lstStyle/>
            <a:p>
              <a:pPr algn="ctr"/>
              <a:r>
                <a:rPr lang="en-US" sz="2000" b="1" dirty="0">
                  <a:solidFill>
                    <a:schemeClr val="bg1"/>
                  </a:solidFill>
                  <a:latin typeface="Arial" panose="020B0604020202020204" pitchFamily="34" charset="0"/>
                  <a:cs typeface="Arial" panose="020B0604020202020204" pitchFamily="34" charset="0"/>
                </a:rPr>
                <a:t>“All in One” </a:t>
              </a:r>
              <a:r>
                <a:rPr lang="en-US" sz="2000" b="1" dirty="0" smtClean="0">
                  <a:solidFill>
                    <a:schemeClr val="bg1"/>
                  </a:solidFill>
                  <a:latin typeface="Arial" panose="020B0604020202020204" pitchFamily="34" charset="0"/>
                  <a:cs typeface="Arial" panose="020B0604020202020204" pitchFamily="34" charset="0"/>
                </a:rPr>
                <a:t>Approach</a:t>
              </a:r>
              <a:endParaRPr lang="en-US" sz="20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031299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smtClean="0">
                <a:solidFill>
                  <a:schemeClr val="bg1"/>
                </a:solidFill>
                <a:latin typeface="Arial" panose="020B0604020202020204" pitchFamily="34" charset="0"/>
                <a:cs typeface="Arial" panose="020B0604020202020204" pitchFamily="34" charset="0"/>
              </a:rPr>
              <a:t>Grading in Combined Courses: Semester Tests</a:t>
            </a:r>
            <a:endParaRPr lang="en-US" sz="2800" b="1" dirty="0">
              <a:solidFill>
                <a:schemeClr val="bg1"/>
              </a:solidFill>
              <a:latin typeface="Arial" panose="020B0604020202020204" pitchFamily="34" charset="0"/>
              <a:cs typeface="Arial" panose="020B0604020202020204" pitchFamily="34" charset="0"/>
            </a:endParaRPr>
          </a:p>
        </p:txBody>
      </p:sp>
      <p:grpSp>
        <p:nvGrpSpPr>
          <p:cNvPr id="7" name="Group 6"/>
          <p:cNvGrpSpPr/>
          <p:nvPr/>
        </p:nvGrpSpPr>
        <p:grpSpPr>
          <a:xfrm>
            <a:off x="211395" y="1181909"/>
            <a:ext cx="8721211" cy="4494182"/>
            <a:chOff x="234103" y="1190073"/>
            <a:chExt cx="8721211" cy="4494182"/>
          </a:xfrm>
        </p:grpSpPr>
        <p:sp>
          <p:nvSpPr>
            <p:cNvPr id="8" name="TextBox 7"/>
            <p:cNvSpPr txBox="1"/>
            <p:nvPr/>
          </p:nvSpPr>
          <p:spPr>
            <a:xfrm>
              <a:off x="6567713" y="3083221"/>
              <a:ext cx="2387601" cy="707886"/>
            </a:xfrm>
            <a:prstGeom prst="rect">
              <a:avLst/>
            </a:prstGeom>
            <a:noFill/>
          </p:spPr>
          <p:txBody>
            <a:bodyPr wrap="square" rIns="0" rtlCol="0">
              <a:spAutoFit/>
            </a:bodyPr>
            <a:lstStyle/>
            <a:p>
              <a:pPr algn="ctr"/>
              <a:r>
                <a:rPr lang="en-US" sz="2000" b="1" dirty="0">
                  <a:solidFill>
                    <a:schemeClr val="bg1"/>
                  </a:solidFill>
                  <a:latin typeface="Arial" panose="020B0604020202020204" pitchFamily="34" charset="0"/>
                  <a:cs typeface="Arial" panose="020B0604020202020204" pitchFamily="34" charset="0"/>
                </a:rPr>
                <a:t>“Side by Side”  Approach</a:t>
              </a:r>
            </a:p>
          </p:txBody>
        </p:sp>
        <p:grpSp>
          <p:nvGrpSpPr>
            <p:cNvPr id="4" name="Group 3"/>
            <p:cNvGrpSpPr/>
            <p:nvPr/>
          </p:nvGrpSpPr>
          <p:grpSpPr>
            <a:xfrm>
              <a:off x="234103" y="1190073"/>
              <a:ext cx="6166697" cy="4494182"/>
              <a:chOff x="234103" y="1009526"/>
              <a:chExt cx="6166697" cy="4494182"/>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03" y="1009526"/>
                <a:ext cx="6166697" cy="223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103" y="3437165"/>
                <a:ext cx="6166697" cy="206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073146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Advantages of Combined Setup</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2" name="Rectangle 1"/>
          <p:cNvSpPr/>
          <p:nvPr/>
        </p:nvSpPr>
        <p:spPr>
          <a:xfrm>
            <a:off x="857250" y="1721420"/>
            <a:ext cx="7429500" cy="9906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548640" rtlCol="0" anchor="ctr"/>
          <a:lstStyle/>
          <a:p>
            <a:pPr algn="ctr"/>
            <a:r>
              <a:rPr lang="en-US" dirty="0">
                <a:latin typeface="Arial" panose="020B0604020202020204" pitchFamily="34" charset="0"/>
                <a:cs typeface="Arial" panose="020B0604020202020204" pitchFamily="34" charset="0"/>
              </a:rPr>
              <a:t>Overlap in course content allows for additional time to devote to more challenging topics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12" name="Rectangle 11"/>
          <p:cNvSpPr/>
          <p:nvPr/>
        </p:nvSpPr>
        <p:spPr>
          <a:xfrm>
            <a:off x="857250" y="2931095"/>
            <a:ext cx="7429500" cy="9906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Students form a supportive cohort</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13" name="Rectangle 12"/>
          <p:cNvSpPr/>
          <p:nvPr/>
        </p:nvSpPr>
        <p:spPr>
          <a:xfrm>
            <a:off x="857250" y="4140770"/>
            <a:ext cx="7429500" cy="9906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Ins="548640" rtlCol="0" anchor="ctr"/>
          <a:lstStyle/>
          <a:p>
            <a:pPr algn="ctr"/>
            <a:r>
              <a:rPr lang="en-US" dirty="0">
                <a:latin typeface="Arial" panose="020B0604020202020204" pitchFamily="34" charset="0"/>
                <a:cs typeface="Arial" panose="020B0604020202020204" pitchFamily="34" charset="0"/>
              </a:rPr>
              <a:t>Students are able to see the connection and relation between two math courses; content doesn’t appear disjoint.</a:t>
            </a:r>
          </a:p>
        </p:txBody>
      </p:sp>
      <p:sp>
        <p:nvSpPr>
          <p:cNvPr id="6" name="Rectangle 5"/>
          <p:cNvSpPr/>
          <p:nvPr/>
        </p:nvSpPr>
        <p:spPr>
          <a:xfrm>
            <a:off x="1145268" y="1468781"/>
            <a:ext cx="159657" cy="14057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626870" y="2874515"/>
            <a:ext cx="159657" cy="11183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905750" y="4076887"/>
            <a:ext cx="159657" cy="11183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7926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551837"/>
            <a:ext cx="8166100" cy="1754326"/>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Supplementing</a:t>
            </a:r>
            <a:br>
              <a:rPr lang="en-US" sz="5400" b="1" dirty="0">
                <a:solidFill>
                  <a:schemeClr val="bg1"/>
                </a:solidFill>
                <a:latin typeface="Arial" panose="020B0604020202020204" pitchFamily="34" charset="0"/>
                <a:cs typeface="Arial" panose="020B0604020202020204" pitchFamily="34" charset="0"/>
              </a:rPr>
            </a:br>
            <a:r>
              <a:rPr lang="en-US" sz="5400" b="1" dirty="0">
                <a:solidFill>
                  <a:schemeClr val="bg1"/>
                </a:solidFill>
                <a:latin typeface="Arial" panose="020B0604020202020204" pitchFamily="34" charset="0"/>
                <a:cs typeface="Arial" panose="020B0604020202020204" pitchFamily="34" charset="0"/>
              </a:rPr>
              <a:t>with </a:t>
            </a:r>
            <a:r>
              <a:rPr lang="en-US" sz="5400" b="1" dirty="0" smtClean="0">
                <a:solidFill>
                  <a:schemeClr val="bg1"/>
                </a:solidFill>
                <a:latin typeface="Arial" panose="020B0604020202020204" pitchFamily="34" charset="0"/>
                <a:cs typeface="Arial" panose="020B0604020202020204" pitchFamily="34" charset="0"/>
              </a:rPr>
              <a:t>OERs</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70732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How do we make up for missing content?</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0" name="Content Placeholder 2"/>
          <p:cNvSpPr>
            <a:spLocks noGrp="1"/>
          </p:cNvSpPr>
          <p:nvPr>
            <p:ph idx="1"/>
          </p:nvPr>
        </p:nvSpPr>
        <p:spPr>
          <a:xfrm>
            <a:off x="341086" y="1352096"/>
            <a:ext cx="8229600" cy="3771444"/>
          </a:xfrm>
        </p:spPr>
        <p:txBody>
          <a:bodyPr>
            <a:noAutofit/>
          </a:bodyPr>
          <a:lstStyle/>
          <a:p>
            <a:pPr marL="0" indent="0">
              <a:buNone/>
            </a:pPr>
            <a:r>
              <a:rPr lang="en-US" sz="2000" b="1" dirty="0" smtClean="0">
                <a:solidFill>
                  <a:schemeClr val="accent1"/>
                </a:solidFill>
                <a:latin typeface="Arial" panose="020B0604020202020204" pitchFamily="34" charset="0"/>
                <a:cs typeface="Arial" panose="020B0604020202020204" pitchFamily="34" charset="0"/>
              </a:rPr>
              <a:t>OPEN SOURCE TEXTBOOKS</a:t>
            </a:r>
            <a:br>
              <a:rPr lang="en-US" sz="2000" b="1" dirty="0" smtClean="0">
                <a:solidFill>
                  <a:schemeClr val="accent1"/>
                </a:solidFill>
                <a:latin typeface="Arial" panose="020B0604020202020204" pitchFamily="34" charset="0"/>
                <a:cs typeface="Arial" panose="020B0604020202020204" pitchFamily="34" charset="0"/>
              </a:rPr>
            </a:br>
            <a:endParaRPr lang="en-US" sz="2000" b="1" dirty="0" smtClean="0">
              <a:solidFill>
                <a:schemeClr val="accent1"/>
              </a:solidFill>
              <a:latin typeface="Arial" panose="020B0604020202020204" pitchFamily="34" charset="0"/>
              <a:cs typeface="Arial" panose="020B0604020202020204" pitchFamily="34" charset="0"/>
            </a:endParaRPr>
          </a:p>
          <a:p>
            <a:pPr marL="0" indent="0">
              <a:buNone/>
            </a:pPr>
            <a:r>
              <a:rPr lang="en-US" sz="1800" dirty="0" smtClean="0">
                <a:solidFill>
                  <a:schemeClr val="bg1">
                    <a:lumMod val="65000"/>
                  </a:schemeClr>
                </a:solidFill>
                <a:latin typeface="Arial" panose="020B0604020202020204" pitchFamily="34" charset="0"/>
                <a:cs typeface="Arial" panose="020B0604020202020204" pitchFamily="34" charset="0"/>
                <a:hlinkClick r:id="rId4"/>
              </a:rPr>
              <a:t>http</a:t>
            </a:r>
            <a:r>
              <a:rPr lang="en-US" sz="1800" dirty="0">
                <a:solidFill>
                  <a:schemeClr val="bg1">
                    <a:lumMod val="65000"/>
                  </a:schemeClr>
                </a:solidFill>
                <a:latin typeface="Arial" panose="020B0604020202020204" pitchFamily="34" charset="0"/>
                <a:cs typeface="Arial" panose="020B0604020202020204" pitchFamily="34" charset="0"/>
                <a:hlinkClick r:id="rId4"/>
              </a:rPr>
              <a:t>://</a:t>
            </a:r>
            <a:r>
              <a:rPr lang="en-US" sz="1800" dirty="0" smtClean="0">
                <a:solidFill>
                  <a:schemeClr val="bg1">
                    <a:lumMod val="65000"/>
                  </a:schemeClr>
                </a:solidFill>
                <a:latin typeface="Arial" panose="020B0604020202020204" pitchFamily="34" charset="0"/>
                <a:cs typeface="Arial" panose="020B0604020202020204" pitchFamily="34" charset="0"/>
                <a:hlinkClick r:id="rId4"/>
              </a:rPr>
              <a:t>www.ccbcmd.edu/Programs-and-Courses/Schools-and-Academic-Departments/School-of-Mathematics-and-Science/Mathematics.aspx</a:t>
            </a:r>
            <a:r>
              <a:rPr lang="en-US" sz="1800" dirty="0" smtClean="0">
                <a:solidFill>
                  <a:schemeClr val="bg1">
                    <a:lumMod val="65000"/>
                  </a:schemeClr>
                </a:solidFill>
                <a:latin typeface="Arial" panose="020B0604020202020204" pitchFamily="34" charset="0"/>
                <a:cs typeface="Arial" panose="020B0604020202020204" pitchFamily="34" charset="0"/>
              </a:rPr>
              <a:t> </a:t>
            </a:r>
          </a:p>
          <a:p>
            <a:pPr marL="0" indent="0">
              <a:buNone/>
            </a:pPr>
            <a:endParaRPr lang="en-US" sz="2000" dirty="0" smtClean="0">
              <a:latin typeface="Arial" panose="020B0604020202020204" pitchFamily="34" charset="0"/>
              <a:cs typeface="Arial" panose="020B0604020202020204" pitchFamily="34" charset="0"/>
            </a:endParaRPr>
          </a:p>
          <a:p>
            <a:pPr marL="0" indent="0">
              <a:buNone/>
            </a:pPr>
            <a:r>
              <a:rPr lang="en-US" sz="2000" b="1" dirty="0" smtClean="0">
                <a:solidFill>
                  <a:schemeClr val="accent1"/>
                </a:solidFill>
                <a:latin typeface="Arial" panose="020B0604020202020204" pitchFamily="34" charset="0"/>
                <a:cs typeface="Arial" panose="020B0604020202020204" pitchFamily="34" charset="0"/>
              </a:rPr>
              <a:t>ORIGINAL TEXTBOOK SOURCES</a:t>
            </a:r>
            <a:br>
              <a:rPr lang="en-US" sz="2000" b="1" dirty="0" smtClean="0">
                <a:solidFill>
                  <a:schemeClr val="accent1"/>
                </a:solidFill>
                <a:latin typeface="Arial" panose="020B0604020202020204" pitchFamily="34" charset="0"/>
                <a:cs typeface="Arial" panose="020B0604020202020204" pitchFamily="34" charset="0"/>
              </a:rPr>
            </a:br>
            <a:endParaRPr lang="en-US" sz="2000" b="1" dirty="0" smtClean="0">
              <a:solidFill>
                <a:schemeClr val="accent1"/>
              </a:solidFill>
              <a:latin typeface="Arial" panose="020B0604020202020204" pitchFamily="34" charset="0"/>
              <a:cs typeface="Arial" panose="020B0604020202020204" pitchFamily="34" charset="0"/>
            </a:endParaRPr>
          </a:p>
          <a:p>
            <a:pPr marL="0" indent="0">
              <a:buNone/>
            </a:pPr>
            <a:r>
              <a:rPr lang="en-US" sz="1800" dirty="0" smtClean="0">
                <a:solidFill>
                  <a:schemeClr val="bg1">
                    <a:lumMod val="65000"/>
                  </a:schemeClr>
                </a:solidFill>
                <a:latin typeface="Arial" panose="020B0604020202020204" pitchFamily="34" charset="0"/>
                <a:cs typeface="Arial" panose="020B0604020202020204" pitchFamily="34" charset="0"/>
                <a:hlinkClick r:id="rId5"/>
              </a:rPr>
              <a:t>http</a:t>
            </a:r>
            <a:r>
              <a:rPr lang="en-US" sz="1800" dirty="0">
                <a:solidFill>
                  <a:schemeClr val="bg1">
                    <a:lumMod val="65000"/>
                  </a:schemeClr>
                </a:solidFill>
                <a:latin typeface="Arial" panose="020B0604020202020204" pitchFamily="34" charset="0"/>
                <a:cs typeface="Arial" panose="020B0604020202020204" pitchFamily="34" charset="0"/>
                <a:hlinkClick r:id="rId5"/>
              </a:rPr>
              <a:t>://www.wallace.ccfaculty.org</a:t>
            </a:r>
            <a:r>
              <a:rPr lang="en-US" sz="1800" dirty="0" smtClean="0">
                <a:solidFill>
                  <a:schemeClr val="bg1">
                    <a:lumMod val="65000"/>
                  </a:schemeClr>
                </a:solidFill>
                <a:latin typeface="Arial" panose="020B0604020202020204" pitchFamily="34" charset="0"/>
                <a:cs typeface="Arial" panose="020B0604020202020204" pitchFamily="34" charset="0"/>
                <a:hlinkClick r:id="rId5"/>
              </a:rPr>
              <a:t>/</a:t>
            </a:r>
            <a:r>
              <a:rPr lang="en-US" sz="1800" dirty="0" smtClean="0">
                <a:solidFill>
                  <a:schemeClr val="bg1">
                    <a:lumMod val="65000"/>
                  </a:schemeClr>
                </a:solidFill>
                <a:latin typeface="Arial" panose="020B0604020202020204" pitchFamily="34" charset="0"/>
                <a:cs typeface="Arial" panose="020B0604020202020204" pitchFamily="34" charset="0"/>
              </a:rPr>
              <a:t> </a:t>
            </a:r>
          </a:p>
          <a:p>
            <a:pPr marL="0" indent="0">
              <a:buNone/>
            </a:pPr>
            <a:r>
              <a:rPr lang="en-US" sz="1800" dirty="0">
                <a:solidFill>
                  <a:schemeClr val="bg1">
                    <a:lumMod val="65000"/>
                  </a:schemeClr>
                </a:solidFill>
                <a:latin typeface="Arial" panose="020B0604020202020204" pitchFamily="34" charset="0"/>
                <a:cs typeface="Arial" panose="020B0604020202020204" pitchFamily="34" charset="0"/>
                <a:hlinkClick r:id="rId6"/>
              </a:rPr>
              <a:t>http://www.mathispower4u.com</a:t>
            </a:r>
            <a:r>
              <a:rPr lang="en-US" sz="1800" dirty="0" smtClean="0">
                <a:solidFill>
                  <a:schemeClr val="bg1">
                    <a:lumMod val="65000"/>
                  </a:schemeClr>
                </a:solidFill>
                <a:latin typeface="Arial" panose="020B0604020202020204" pitchFamily="34" charset="0"/>
                <a:cs typeface="Arial" panose="020B0604020202020204" pitchFamily="34" charset="0"/>
                <a:hlinkClick r:id="rId6"/>
              </a:rPr>
              <a:t>/</a:t>
            </a:r>
            <a:endParaRPr lang="en-US" sz="1800" dirty="0" smtClean="0">
              <a:solidFill>
                <a:schemeClr val="bg1">
                  <a:lumMod val="65000"/>
                </a:schemeClr>
              </a:solidFill>
              <a:latin typeface="Arial" panose="020B0604020202020204" pitchFamily="34" charset="0"/>
              <a:cs typeface="Arial" panose="020B0604020202020204" pitchFamily="34" charset="0"/>
            </a:endParaRPr>
          </a:p>
          <a:p>
            <a:pPr marL="0" indent="0">
              <a:buNone/>
            </a:pPr>
            <a:endParaRPr lang="en-US" sz="1800" dirty="0">
              <a:solidFill>
                <a:schemeClr val="bg1">
                  <a:lumMod val="65000"/>
                </a:schemeClr>
              </a:solidFill>
              <a:latin typeface="Arial" panose="020B0604020202020204" pitchFamily="34" charset="0"/>
              <a:cs typeface="Arial" panose="020B0604020202020204" pitchFamily="34" charset="0"/>
            </a:endParaRPr>
          </a:p>
          <a:p>
            <a:pPr marL="0" indent="0">
              <a:buNone/>
            </a:pPr>
            <a:r>
              <a:rPr lang="en-US" sz="2000" b="1" dirty="0" smtClean="0">
                <a:solidFill>
                  <a:schemeClr val="accent1"/>
                </a:solidFill>
                <a:latin typeface="Arial" panose="020B0604020202020204" pitchFamily="34" charset="0"/>
                <a:cs typeface="Arial" panose="020B0604020202020204" pitchFamily="34" charset="0"/>
              </a:rPr>
              <a:t>ONLINE HOMEWORK (OPTIONAL)</a:t>
            </a:r>
            <a:endParaRPr lang="en-US" sz="2000" dirty="0" smtClean="0">
              <a:solidFill>
                <a:schemeClr val="bg1">
                  <a:lumMod val="65000"/>
                </a:schemeClr>
              </a:solidFill>
              <a:latin typeface="Arial" panose="020B0604020202020204" pitchFamily="34" charset="0"/>
              <a:cs typeface="Arial" panose="020B0604020202020204" pitchFamily="34" charset="0"/>
            </a:endParaRPr>
          </a:p>
          <a:p>
            <a:pPr marL="0" indent="0">
              <a:buNone/>
            </a:pPr>
            <a:r>
              <a:rPr lang="en-US" sz="1800" dirty="0" smtClean="0">
                <a:solidFill>
                  <a:schemeClr val="bg1">
                    <a:lumMod val="65000"/>
                  </a:schemeClr>
                </a:solidFill>
                <a:latin typeface="Arial" panose="020B0604020202020204" pitchFamily="34" charset="0"/>
                <a:cs typeface="Arial" panose="020B0604020202020204" pitchFamily="34" charset="0"/>
                <a:hlinkClick r:id="rId7"/>
              </a:rPr>
              <a:t>www.myopenmath.com</a:t>
            </a:r>
            <a:r>
              <a:rPr lang="en-US" sz="1800" dirty="0" smtClean="0">
                <a:solidFill>
                  <a:schemeClr val="bg1">
                    <a:lumMod val="65000"/>
                  </a:schemeClr>
                </a:solidFill>
                <a:latin typeface="Arial" panose="020B0604020202020204" pitchFamily="34" charset="0"/>
                <a:cs typeface="Arial" panose="020B0604020202020204" pitchFamily="34" charset="0"/>
              </a:rPr>
              <a:t> </a:t>
            </a:r>
            <a:r>
              <a:rPr lang="en-US" sz="1800" dirty="0">
                <a:solidFill>
                  <a:schemeClr val="bg1">
                    <a:lumMod val="65000"/>
                  </a:schemeClr>
                </a:solidFill>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or ALEKS (MATH 083/163)</a:t>
            </a:r>
          </a:p>
        </p:txBody>
      </p:sp>
    </p:spTree>
    <p:extLst>
      <p:ext uri="{BB962C8B-B14F-4D97-AF65-F5344CB8AC3E}">
        <p14:creationId xmlns:p14="http://schemas.microsoft.com/office/powerpoint/2010/main" val="2850738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551837"/>
            <a:ext cx="8166100" cy="1754326"/>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Facilitating Student </a:t>
            </a:r>
            <a:r>
              <a:rPr lang="en-US" sz="5400" b="1" dirty="0" smtClean="0">
                <a:solidFill>
                  <a:schemeClr val="bg1"/>
                </a:solidFill>
                <a:latin typeface="Arial" panose="020B0604020202020204" pitchFamily="34" charset="0"/>
                <a:cs typeface="Arial" panose="020B0604020202020204" pitchFamily="34" charset="0"/>
              </a:rPr>
              <a:t>Engagement</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19300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Managing Extra Time</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grpSp>
        <p:nvGrpSpPr>
          <p:cNvPr id="22" name="Group 21"/>
          <p:cNvGrpSpPr/>
          <p:nvPr/>
        </p:nvGrpSpPr>
        <p:grpSpPr>
          <a:xfrm>
            <a:off x="1601761" y="1494778"/>
            <a:ext cx="5940478" cy="3863234"/>
            <a:chOff x="1050872" y="1494778"/>
            <a:chExt cx="5940478" cy="3863234"/>
          </a:xfrm>
        </p:grpSpPr>
        <p:sp>
          <p:nvSpPr>
            <p:cNvPr id="17" name="Rectangle 16"/>
            <p:cNvSpPr/>
            <p:nvPr/>
          </p:nvSpPr>
          <p:spPr>
            <a:xfrm>
              <a:off x="1050873" y="1494778"/>
              <a:ext cx="5940477" cy="185998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40" tIns="91440" rtlCol="0" anchor="t" anchorCtr="0"/>
            <a:lstStyle/>
            <a:p>
              <a:pPr>
                <a:spcBef>
                  <a:spcPts val="600"/>
                </a:spcBef>
                <a:spcAft>
                  <a:spcPts val="600"/>
                </a:spcAft>
              </a:pPr>
              <a:r>
                <a:rPr lang="en-US" sz="2000" b="1" dirty="0" smtClean="0">
                  <a:solidFill>
                    <a:schemeClr val="bg1"/>
                  </a:solidFill>
                  <a:latin typeface="Arial" panose="020B0604020202020204" pitchFamily="34" charset="0"/>
                  <a:cs typeface="Arial" panose="020B0604020202020204" pitchFamily="34" charset="0"/>
                </a:rPr>
                <a:t>INTERACTIVE LABS (OPTIONAL)</a:t>
              </a:r>
            </a:p>
            <a:p>
              <a:pPr marL="742950" lvl="1" indent="-285750">
                <a:spcBef>
                  <a:spcPts val="600"/>
                </a:spcBef>
                <a:spcAft>
                  <a:spcPts val="600"/>
                </a:spcAft>
                <a:buFont typeface="Arial" panose="020B0604020202020204" pitchFamily="34" charset="0"/>
                <a:buChar char="•"/>
              </a:pPr>
              <a:r>
                <a:rPr lang="en-US" sz="1200" b="1" dirty="0" smtClean="0">
                  <a:solidFill>
                    <a:schemeClr val="bg1"/>
                  </a:solidFill>
                  <a:latin typeface="Arial" panose="020B0604020202020204" pitchFamily="34" charset="0"/>
                  <a:cs typeface="Arial" panose="020B0604020202020204" pitchFamily="34" charset="0"/>
                </a:rPr>
                <a:t>Modeling Tuition Lab</a:t>
              </a:r>
            </a:p>
            <a:p>
              <a:pPr marL="742950" lvl="1" indent="-285750">
                <a:spcBef>
                  <a:spcPts val="600"/>
                </a:spcBef>
                <a:spcAft>
                  <a:spcPts val="600"/>
                </a:spcAft>
                <a:buFont typeface="Arial" panose="020B0604020202020204" pitchFamily="34" charset="0"/>
                <a:buChar char="•"/>
              </a:pPr>
              <a:r>
                <a:rPr lang="en-US" sz="1200" b="1" dirty="0" smtClean="0">
                  <a:solidFill>
                    <a:schemeClr val="bg1"/>
                  </a:solidFill>
                  <a:latin typeface="Arial" panose="020B0604020202020204" pitchFamily="34" charset="0"/>
                  <a:cs typeface="Arial" panose="020B0604020202020204" pitchFamily="34" charset="0"/>
                </a:rPr>
                <a:t>Bottle Water Flow lab</a:t>
              </a:r>
            </a:p>
            <a:p>
              <a:pPr marL="742950" lvl="1" indent="-285750">
                <a:spcBef>
                  <a:spcPts val="600"/>
                </a:spcBef>
                <a:spcAft>
                  <a:spcPts val="600"/>
                </a:spcAft>
                <a:buFont typeface="Arial" panose="020B0604020202020204" pitchFamily="34" charset="0"/>
                <a:buChar char="•"/>
              </a:pPr>
              <a:r>
                <a:rPr lang="en-US" sz="1200" b="1" dirty="0" smtClean="0">
                  <a:solidFill>
                    <a:schemeClr val="bg1"/>
                  </a:solidFill>
                  <a:latin typeface="Arial" panose="020B0604020202020204" pitchFamily="34" charset="0"/>
                  <a:cs typeface="Arial" panose="020B0604020202020204" pitchFamily="34" charset="0"/>
                </a:rPr>
                <a:t>Exponential Decay Lab</a:t>
              </a:r>
            </a:p>
            <a:p>
              <a:pPr marL="742950" lvl="1" indent="-285750">
                <a:spcBef>
                  <a:spcPts val="600"/>
                </a:spcBef>
                <a:spcAft>
                  <a:spcPts val="600"/>
                </a:spcAft>
                <a:buFont typeface="Arial" panose="020B0604020202020204" pitchFamily="34" charset="0"/>
                <a:buChar char="•"/>
              </a:pPr>
              <a:r>
                <a:rPr lang="en-US" sz="1200" b="1" dirty="0" smtClean="0">
                  <a:solidFill>
                    <a:schemeClr val="bg1"/>
                  </a:solidFill>
                  <a:latin typeface="Arial" panose="020B0604020202020204" pitchFamily="34" charset="0"/>
                  <a:cs typeface="Arial" panose="020B0604020202020204" pitchFamily="34" charset="0"/>
                </a:rPr>
                <a:t>Work Together Lab</a:t>
              </a:r>
              <a:endParaRPr lang="en-US" sz="1200" b="1"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1050872" y="3575335"/>
              <a:ext cx="5940478" cy="78105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91440" tIns="91440" rtlCol="0" anchor="ctr" anchorCtr="0"/>
            <a:lstStyle/>
            <a:p>
              <a:pPr>
                <a:spcBef>
                  <a:spcPts val="600"/>
                </a:spcBef>
                <a:spcAft>
                  <a:spcPts val="600"/>
                </a:spcAft>
              </a:pPr>
              <a:r>
                <a:rPr lang="en-US" sz="2000" b="1" dirty="0" smtClean="0">
                  <a:solidFill>
                    <a:schemeClr val="bg1"/>
                  </a:solidFill>
                  <a:latin typeface="Arial" panose="020B0604020202020204" pitchFamily="34" charset="0"/>
                  <a:cs typeface="Arial" panose="020B0604020202020204" pitchFamily="34" charset="0"/>
                </a:rPr>
                <a:t>GROUP SESSIONS</a:t>
              </a:r>
              <a:endParaRPr lang="en-US" sz="2000" b="1"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1050872" y="4576962"/>
              <a:ext cx="5940478" cy="78105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91440" tIns="91440" rtlCol="0" anchor="ctr" anchorCtr="0"/>
            <a:lstStyle/>
            <a:p>
              <a:pPr>
                <a:spcBef>
                  <a:spcPts val="600"/>
                </a:spcBef>
                <a:spcAft>
                  <a:spcPts val="600"/>
                </a:spcAft>
              </a:pPr>
              <a:r>
                <a:rPr lang="en-US" sz="2000" b="1" dirty="0" smtClean="0">
                  <a:solidFill>
                    <a:schemeClr val="bg1"/>
                  </a:solidFill>
                  <a:latin typeface="Arial" panose="020B0604020202020204" pitchFamily="34" charset="0"/>
                  <a:cs typeface="Arial" panose="020B0604020202020204" pitchFamily="34" charset="0"/>
                </a:rPr>
                <a:t>REVIEW FOR EXAMS</a:t>
              </a:r>
              <a:endParaRPr lang="en-US" sz="20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71898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5921828"/>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p:nvPicPr>
        <p:blipFill>
          <a:blip r:embed="rId4"/>
          <a:stretch>
            <a:fillRect/>
          </a:stretch>
        </p:blipFill>
        <p:spPr>
          <a:xfrm>
            <a:off x="1433512" y="164877"/>
            <a:ext cx="6276975" cy="552450"/>
          </a:xfrm>
          <a:prstGeom prst="rect">
            <a:avLst/>
          </a:prstGeom>
        </p:spPr>
      </p:pic>
      <p:pic>
        <p:nvPicPr>
          <p:cNvPr id="3" name="Picture 2"/>
          <p:cNvPicPr>
            <a:picLocks noChangeAspect="1"/>
          </p:cNvPicPr>
          <p:nvPr/>
        </p:nvPicPr>
        <p:blipFill>
          <a:blip r:embed="rId5"/>
          <a:stretch>
            <a:fillRect/>
          </a:stretch>
        </p:blipFill>
        <p:spPr>
          <a:xfrm>
            <a:off x="190834" y="1071977"/>
            <a:ext cx="4229100" cy="1400175"/>
          </a:xfrm>
          <a:prstGeom prst="rect">
            <a:avLst/>
          </a:prstGeom>
        </p:spPr>
      </p:pic>
      <p:pic>
        <p:nvPicPr>
          <p:cNvPr id="5" name="Picture 4"/>
          <p:cNvPicPr>
            <a:picLocks noChangeAspect="1"/>
          </p:cNvPicPr>
          <p:nvPr/>
        </p:nvPicPr>
        <p:blipFill>
          <a:blip r:embed="rId6"/>
          <a:stretch>
            <a:fillRect/>
          </a:stretch>
        </p:blipFill>
        <p:spPr>
          <a:xfrm>
            <a:off x="4704880" y="882204"/>
            <a:ext cx="4295775" cy="2714625"/>
          </a:xfrm>
          <a:prstGeom prst="rect">
            <a:avLst/>
          </a:prstGeom>
        </p:spPr>
      </p:pic>
      <p:pic>
        <p:nvPicPr>
          <p:cNvPr id="7" name="Picture 6"/>
          <p:cNvPicPr>
            <a:picLocks noChangeAspect="1"/>
          </p:cNvPicPr>
          <p:nvPr/>
        </p:nvPicPr>
        <p:blipFill>
          <a:blip r:embed="rId7"/>
          <a:stretch>
            <a:fillRect/>
          </a:stretch>
        </p:blipFill>
        <p:spPr>
          <a:xfrm>
            <a:off x="52722" y="2749190"/>
            <a:ext cx="4505325" cy="2895600"/>
          </a:xfrm>
          <a:prstGeom prst="rect">
            <a:avLst/>
          </a:prstGeom>
        </p:spPr>
      </p:pic>
      <p:pic>
        <p:nvPicPr>
          <p:cNvPr id="9" name="Picture 8"/>
          <p:cNvPicPr>
            <a:picLocks noChangeAspect="1"/>
          </p:cNvPicPr>
          <p:nvPr/>
        </p:nvPicPr>
        <p:blipFill>
          <a:blip r:embed="rId8"/>
          <a:stretch>
            <a:fillRect/>
          </a:stretch>
        </p:blipFill>
        <p:spPr>
          <a:xfrm>
            <a:off x="4704880" y="3774511"/>
            <a:ext cx="2152650" cy="1990725"/>
          </a:xfrm>
          <a:prstGeom prst="rect">
            <a:avLst/>
          </a:prstGeom>
        </p:spPr>
      </p:pic>
      <p:pic>
        <p:nvPicPr>
          <p:cNvPr id="10" name="Picture 9"/>
          <p:cNvPicPr>
            <a:picLocks noChangeAspect="1"/>
          </p:cNvPicPr>
          <p:nvPr/>
        </p:nvPicPr>
        <p:blipFill>
          <a:blip r:embed="rId9"/>
          <a:stretch>
            <a:fillRect/>
          </a:stretch>
        </p:blipFill>
        <p:spPr>
          <a:xfrm>
            <a:off x="6952780" y="3774511"/>
            <a:ext cx="2047875" cy="1990725"/>
          </a:xfrm>
          <a:prstGeom prst="rect">
            <a:avLst/>
          </a:prstGeom>
        </p:spPr>
      </p:pic>
    </p:spTree>
    <p:extLst>
      <p:ext uri="{BB962C8B-B14F-4D97-AF65-F5344CB8AC3E}">
        <p14:creationId xmlns:p14="http://schemas.microsoft.com/office/powerpoint/2010/main" val="40394626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Lab 1</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7" name="Rectangle 16"/>
          <p:cNvSpPr/>
          <p:nvPr/>
        </p:nvSpPr>
        <p:spPr>
          <a:xfrm>
            <a:off x="0" y="1799578"/>
            <a:ext cx="9144000" cy="294387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91440" tIns="91440" rtlCol="0" anchor="ctr" anchorCtr="0"/>
          <a:lstStyle/>
          <a:p>
            <a:pPr marL="342900" indent="-342900">
              <a:spcBef>
                <a:spcPts val="600"/>
              </a:spcBef>
              <a:spcAft>
                <a:spcPts val="600"/>
              </a:spcAft>
              <a:buFont typeface="Arial" panose="020B0604020202020204" pitchFamily="34" charset="0"/>
              <a:buChar char="•"/>
            </a:pPr>
            <a:r>
              <a:rPr lang="en-US" sz="2000" dirty="0" smtClean="0">
                <a:solidFill>
                  <a:schemeClr val="bg1"/>
                </a:solidFill>
                <a:latin typeface="Arial" panose="020B0604020202020204" pitchFamily="34" charset="0"/>
                <a:cs typeface="Arial" panose="020B0604020202020204" pitchFamily="34" charset="0"/>
              </a:rPr>
              <a:t>Students model the CCBC tuition billing structure using a linear equation.</a:t>
            </a:r>
          </a:p>
          <a:p>
            <a:pPr marL="342900" indent="-342900">
              <a:spcBef>
                <a:spcPts val="600"/>
              </a:spcBef>
              <a:spcAft>
                <a:spcPts val="600"/>
              </a:spcAft>
              <a:buFont typeface="Arial" panose="020B0604020202020204" pitchFamily="34" charset="0"/>
              <a:buChar char="•"/>
            </a:pPr>
            <a:r>
              <a:rPr lang="en-US" sz="2000" dirty="0" smtClean="0">
                <a:solidFill>
                  <a:schemeClr val="bg1"/>
                </a:solidFill>
                <a:latin typeface="Arial" panose="020B0604020202020204" pitchFamily="34" charset="0"/>
                <a:cs typeface="Arial" panose="020B0604020202020204" pitchFamily="34" charset="0"/>
              </a:rPr>
              <a:t>The y-intercept and slope are considered in </a:t>
            </a:r>
            <a:r>
              <a:rPr lang="en-US" sz="2000" dirty="0">
                <a:solidFill>
                  <a:schemeClr val="bg1"/>
                </a:solidFill>
                <a:latin typeface="Arial" panose="020B0604020202020204" pitchFamily="34" charset="0"/>
                <a:cs typeface="Arial" panose="020B0604020202020204" pitchFamily="34" charset="0"/>
              </a:rPr>
              <a:t>the context of an </a:t>
            </a:r>
            <a:r>
              <a:rPr lang="en-US" sz="2000" dirty="0" smtClean="0">
                <a:solidFill>
                  <a:schemeClr val="bg1"/>
                </a:solidFill>
                <a:latin typeface="Arial" panose="020B0604020202020204" pitchFamily="34" charset="0"/>
                <a:cs typeface="Arial" panose="020B0604020202020204" pitchFamily="34" charset="0"/>
              </a:rPr>
              <a:t>application.</a:t>
            </a:r>
            <a:endParaRPr lang="en-US" sz="2000" dirty="0">
              <a:solidFill>
                <a:schemeClr val="bg1"/>
              </a:solidFill>
              <a:latin typeface="Arial" panose="020B0604020202020204" pitchFamily="34" charset="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en-US" sz="2000" dirty="0" smtClean="0">
                <a:solidFill>
                  <a:schemeClr val="bg1"/>
                </a:solidFill>
                <a:latin typeface="Arial" panose="020B0604020202020204" pitchFamily="34" charset="0"/>
                <a:cs typeface="Arial" panose="020B0604020202020204" pitchFamily="34" charset="0"/>
              </a:rPr>
              <a:t>The linear model is examined graphically.</a:t>
            </a:r>
          </a:p>
          <a:p>
            <a:pPr marL="342900" indent="-342900">
              <a:spcBef>
                <a:spcPts val="600"/>
              </a:spcBef>
              <a:spcAft>
                <a:spcPts val="600"/>
              </a:spcAft>
              <a:buFont typeface="Arial" panose="020B0604020202020204" pitchFamily="34" charset="0"/>
              <a:buChar char="•"/>
            </a:pPr>
            <a:r>
              <a:rPr lang="en-US" sz="2000" dirty="0" smtClean="0">
                <a:solidFill>
                  <a:schemeClr val="bg1"/>
                </a:solidFill>
                <a:latin typeface="Arial" panose="020B0604020202020204" pitchFamily="34" charset="0"/>
                <a:cs typeface="Arial" panose="020B0604020202020204" pitchFamily="34" charset="0"/>
              </a:rPr>
              <a:t>Students find this lab eye-opening.</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50624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Lab 2</a:t>
            </a:r>
          </a:p>
        </p:txBody>
      </p:sp>
      <p:sp>
        <p:nvSpPr>
          <p:cNvPr id="11" name="Rectangle 10"/>
          <p:cNvSpPr/>
          <p:nvPr/>
        </p:nvSpPr>
        <p:spPr>
          <a:xfrm>
            <a:off x="0" y="967489"/>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7" name="Rectangle 16"/>
          <p:cNvSpPr/>
          <p:nvPr/>
        </p:nvSpPr>
        <p:spPr>
          <a:xfrm>
            <a:off x="0" y="1799578"/>
            <a:ext cx="9144000" cy="294387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91440" tIns="91440" rtlCol="0" anchor="ctr" anchorCtr="0"/>
          <a:lstStyle/>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Uses a quadratic to model fluid flow from a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two-liter </a:t>
            </a:r>
            <a:r>
              <a:rPr lang="en-US" sz="2000" dirty="0">
                <a:solidFill>
                  <a:schemeClr val="bg1"/>
                </a:solidFill>
                <a:latin typeface="Arial" panose="020B0604020202020204" pitchFamily="34" charset="0"/>
                <a:cs typeface="Arial" panose="020B0604020202020204" pitchFamily="34" charset="0"/>
              </a:rPr>
              <a:t>bottle of water</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Nice break after factoring quadratics</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Students should bring in used two-liter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bottles</a:t>
            </a:r>
            <a:endParaRPr lang="en-US" sz="2000" dirty="0">
              <a:solidFill>
                <a:schemeClr val="bg1"/>
              </a:solidFill>
              <a:latin typeface="Arial" panose="020B0604020202020204" pitchFamily="34" charset="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Students love this lab!</a:t>
            </a:r>
          </a:p>
        </p:txBody>
      </p:sp>
      <p:pic>
        <p:nvPicPr>
          <p:cNvPr id="6" name="Picture 5"/>
          <p:cNvPicPr>
            <a:picLocks noChangeAspect="1"/>
          </p:cNvPicPr>
          <p:nvPr/>
        </p:nvPicPr>
        <p:blipFill>
          <a:blip r:embed="rId4" cstate="print"/>
          <a:stretch>
            <a:fillRect/>
          </a:stretch>
        </p:blipFill>
        <p:spPr>
          <a:xfrm>
            <a:off x="5420724" y="1799577"/>
            <a:ext cx="3723276" cy="3107273"/>
          </a:xfrm>
          <a:prstGeom prst="rect">
            <a:avLst/>
          </a:prstGeom>
        </p:spPr>
      </p:pic>
    </p:spTree>
    <p:extLst>
      <p:ext uri="{BB962C8B-B14F-4D97-AF65-F5344CB8AC3E}">
        <p14:creationId xmlns:p14="http://schemas.microsoft.com/office/powerpoint/2010/main" val="32039001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Lab 3</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7" name="Rectangle 16"/>
          <p:cNvSpPr/>
          <p:nvPr/>
        </p:nvSpPr>
        <p:spPr>
          <a:xfrm>
            <a:off x="0" y="1799578"/>
            <a:ext cx="9144000" cy="294387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91440" tIns="91440" rtlCol="0" anchor="ctr" anchorCtr="0"/>
          <a:lstStyle/>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Exponential decay problem involving the environmental impact of tropical rainforest destruction</a:t>
            </a:r>
            <a:r>
              <a:rPr lang="en-US" sz="2000" dirty="0" smtClean="0">
                <a:solidFill>
                  <a:schemeClr val="bg1"/>
                </a:solidFill>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Students create an exponential model and use it to predict the amount of rainforest remaining in the future</a:t>
            </a:r>
            <a:r>
              <a:rPr lang="en-US" sz="2000" dirty="0" smtClean="0">
                <a:solidFill>
                  <a:schemeClr val="bg1"/>
                </a:solidFill>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Students use logarithms to solve exponential equations</a:t>
            </a:r>
            <a:r>
              <a:rPr lang="en-US" sz="2000" dirty="0" smtClean="0">
                <a:solidFill>
                  <a:schemeClr val="bg1"/>
                </a:solidFill>
                <a:latin typeface="Arial" panose="020B0604020202020204" pitchFamily="34" charset="0"/>
                <a:cs typeface="Arial" panose="020B0604020202020204" pitchFamily="34" charset="0"/>
              </a:rPr>
              <a:t>.</a:t>
            </a:r>
          </a:p>
          <a:p>
            <a:pPr marL="342900" indent="-342900">
              <a:spcBef>
                <a:spcPts val="600"/>
              </a:spcBef>
              <a:spcAft>
                <a:spcPts val="600"/>
              </a:spcAft>
              <a:buFont typeface="Arial" panose="020B0604020202020204" pitchFamily="34" charset="0"/>
              <a:buChar char="•"/>
            </a:pPr>
            <a:r>
              <a:rPr lang="en-US" sz="2000" dirty="0" smtClean="0">
                <a:solidFill>
                  <a:schemeClr val="bg1"/>
                </a:solidFill>
                <a:latin typeface="Arial" panose="020B0604020202020204" pitchFamily="34" charset="0"/>
                <a:cs typeface="Arial" panose="020B0604020202020204" pitchFamily="34" charset="0"/>
              </a:rPr>
              <a:t>Students don’t exactly love this lab. </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73518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smtClean="0">
                <a:solidFill>
                  <a:schemeClr val="bg1"/>
                </a:solidFill>
                <a:latin typeface="Arial" panose="020B0604020202020204" pitchFamily="34" charset="0"/>
                <a:cs typeface="Arial" panose="020B0604020202020204" pitchFamily="34" charset="0"/>
              </a:rPr>
              <a:t>Lab 4</a:t>
            </a:r>
            <a:endParaRPr lang="en-US" sz="2800" b="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7" name="Rectangle 16"/>
          <p:cNvSpPr/>
          <p:nvPr/>
        </p:nvSpPr>
        <p:spPr>
          <a:xfrm>
            <a:off x="0" y="1799578"/>
            <a:ext cx="9144000" cy="294387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91440" tIns="91440" rtlCol="0" anchor="ctr" anchorCtr="0"/>
          <a:lstStyle/>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Similar to Lab 2, students use a water flow experiment to test the validity of a rational equation that predicts the time required to drain a container</a:t>
            </a:r>
            <a:r>
              <a:rPr lang="en-US" sz="2000" dirty="0" smtClean="0">
                <a:solidFill>
                  <a:schemeClr val="bg1"/>
                </a:solidFill>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Difficult logistically because students must fill the container and let water drain three times</a:t>
            </a:r>
            <a:r>
              <a:rPr lang="en-US" sz="2000" dirty="0" smtClean="0">
                <a:solidFill>
                  <a:schemeClr val="bg1"/>
                </a:solidFill>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Students </a:t>
            </a:r>
            <a:r>
              <a:rPr lang="en-US" sz="2000" dirty="0" smtClean="0">
                <a:solidFill>
                  <a:schemeClr val="bg1"/>
                </a:solidFill>
                <a:latin typeface="Arial" panose="020B0604020202020204" pitchFamily="34" charset="0"/>
                <a:cs typeface="Arial" panose="020B0604020202020204" pitchFamily="34" charset="0"/>
              </a:rPr>
              <a:t>love this lab</a:t>
            </a:r>
            <a:r>
              <a:rPr lang="en-US" sz="20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439277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967335"/>
            <a:ext cx="8166100" cy="923330"/>
          </a:xfrm>
          <a:prstGeom prst="rect">
            <a:avLst/>
          </a:prstGeom>
          <a:noFill/>
        </p:spPr>
        <p:txBody>
          <a:bodyPr wrap="square" rtlCol="0">
            <a:spAutoFit/>
          </a:bodyPr>
          <a:lstStyle/>
          <a:p>
            <a:r>
              <a:rPr lang="en-US" sz="5400" b="1" dirty="0" smtClean="0">
                <a:solidFill>
                  <a:schemeClr val="bg1"/>
                </a:solidFill>
                <a:latin typeface="Arial" panose="020B0604020202020204" pitchFamily="34" charset="0"/>
                <a:cs typeface="Arial" panose="020B0604020202020204" pitchFamily="34" charset="0"/>
              </a:rPr>
              <a:t>Marketing</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3622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Marketing Tools</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grpSp>
        <p:nvGrpSpPr>
          <p:cNvPr id="6" name="Group 5"/>
          <p:cNvGrpSpPr/>
          <p:nvPr/>
        </p:nvGrpSpPr>
        <p:grpSpPr>
          <a:xfrm>
            <a:off x="1097280" y="2027944"/>
            <a:ext cx="6949440" cy="2796903"/>
            <a:chOff x="944316" y="2293254"/>
            <a:chExt cx="6949440" cy="2796903"/>
          </a:xfrm>
        </p:grpSpPr>
        <p:sp>
          <p:nvSpPr>
            <p:cNvPr id="8" name="Oval 7"/>
            <p:cNvSpPr/>
            <p:nvPr/>
          </p:nvSpPr>
          <p:spPr>
            <a:xfrm>
              <a:off x="944316" y="2293254"/>
              <a:ext cx="1737360" cy="1737360"/>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Brochure</a:t>
              </a:r>
            </a:p>
          </p:txBody>
        </p:sp>
        <p:sp>
          <p:nvSpPr>
            <p:cNvPr id="9" name="Oval 8"/>
            <p:cNvSpPr/>
            <p:nvPr/>
          </p:nvSpPr>
          <p:spPr>
            <a:xfrm>
              <a:off x="2681676" y="3352797"/>
              <a:ext cx="1737360" cy="173736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Poster</a:t>
              </a:r>
            </a:p>
          </p:txBody>
        </p:sp>
        <p:sp>
          <p:nvSpPr>
            <p:cNvPr id="10" name="Oval 9"/>
            <p:cNvSpPr/>
            <p:nvPr/>
          </p:nvSpPr>
          <p:spPr>
            <a:xfrm>
              <a:off x="4419036" y="2293254"/>
              <a:ext cx="1737360" cy="173736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0" tIns="0" rIns="0" rtlCol="0" anchor="ctr"/>
            <a:lstStyle/>
            <a:p>
              <a:pPr algn="ctr"/>
              <a:r>
                <a:rPr lang="en-US" sz="1600" dirty="0" smtClean="0">
                  <a:latin typeface="Arial" panose="020B0604020202020204" pitchFamily="34" charset="0"/>
                  <a:cs typeface="Arial" panose="020B0604020202020204" pitchFamily="34" charset="0"/>
                </a:rPr>
                <a:t>Commercial</a:t>
              </a:r>
              <a:endParaRPr lang="en-US" sz="1600" dirty="0">
                <a:latin typeface="Arial" panose="020B0604020202020204" pitchFamily="34" charset="0"/>
                <a:cs typeface="Arial" panose="020B0604020202020204" pitchFamily="34" charset="0"/>
              </a:endParaRPr>
            </a:p>
          </p:txBody>
        </p:sp>
        <p:sp>
          <p:nvSpPr>
            <p:cNvPr id="12" name="Oval 11"/>
            <p:cNvSpPr/>
            <p:nvPr/>
          </p:nvSpPr>
          <p:spPr>
            <a:xfrm>
              <a:off x="6156396" y="3278045"/>
              <a:ext cx="1737360" cy="1737360"/>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Advising Tool</a:t>
              </a:r>
            </a:p>
          </p:txBody>
        </p:sp>
      </p:grpSp>
    </p:spTree>
    <p:extLst>
      <p:ext uri="{BB962C8B-B14F-4D97-AF65-F5344CB8AC3E}">
        <p14:creationId xmlns:p14="http://schemas.microsoft.com/office/powerpoint/2010/main" val="35196597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967335"/>
            <a:ext cx="8166100" cy="923330"/>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Faculty Training </a:t>
            </a:r>
            <a:r>
              <a:rPr lang="en-US" sz="5400" b="1" dirty="0" smtClean="0">
                <a:solidFill>
                  <a:schemeClr val="bg1"/>
                </a:solidFill>
                <a:latin typeface="Arial" panose="020B0604020202020204" pitchFamily="34" charset="0"/>
                <a:cs typeface="Arial" panose="020B0604020202020204" pitchFamily="34" charset="0"/>
              </a:rPr>
              <a:t>Model</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41283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AMP Instructor Training</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3" name="Content Placeholder 2"/>
          <p:cNvSpPr>
            <a:spLocks noGrp="1"/>
          </p:cNvSpPr>
          <p:nvPr>
            <p:ph idx="1"/>
          </p:nvPr>
        </p:nvSpPr>
        <p:spPr>
          <a:xfrm>
            <a:off x="341086" y="1352096"/>
            <a:ext cx="8229600" cy="3771444"/>
          </a:xfrm>
        </p:spPr>
        <p:txBody>
          <a:bodyPr>
            <a:noAutofit/>
          </a:bodyPr>
          <a:lstStyle/>
          <a:p>
            <a:r>
              <a:rPr lang="en-US" sz="2000" dirty="0">
                <a:solidFill>
                  <a:schemeClr val="accent1"/>
                </a:solidFill>
                <a:latin typeface="Arial" panose="020B0604020202020204" pitchFamily="34" charset="0"/>
                <a:cs typeface="Arial" panose="020B0604020202020204" pitchFamily="34" charset="0"/>
              </a:rPr>
              <a:t>Instructors </a:t>
            </a:r>
            <a:r>
              <a:rPr lang="en-US" sz="2000" dirty="0" smtClean="0">
                <a:solidFill>
                  <a:schemeClr val="accent1"/>
                </a:solidFill>
                <a:latin typeface="Arial" panose="020B0604020202020204" pitchFamily="34" charset="0"/>
                <a:cs typeface="Arial" panose="020B0604020202020204" pitchFamily="34" charset="0"/>
              </a:rPr>
              <a:t>participate in one </a:t>
            </a:r>
            <a:r>
              <a:rPr lang="en-US" sz="2000" dirty="0">
                <a:solidFill>
                  <a:schemeClr val="accent1"/>
                </a:solidFill>
                <a:latin typeface="Arial" panose="020B0604020202020204" pitchFamily="34" charset="0"/>
                <a:cs typeface="Arial" panose="020B0604020202020204" pitchFamily="34" charset="0"/>
              </a:rPr>
              <a:t>training for all AMP courses.</a:t>
            </a:r>
          </a:p>
          <a:p>
            <a:r>
              <a:rPr lang="en-US" sz="2000" dirty="0">
                <a:solidFill>
                  <a:schemeClr val="accent1"/>
                </a:solidFill>
                <a:latin typeface="Arial" panose="020B0604020202020204" pitchFamily="34" charset="0"/>
                <a:cs typeface="Arial" panose="020B0604020202020204" pitchFamily="34" charset="0"/>
              </a:rPr>
              <a:t>Training offered twice per year (January &amp; August</a:t>
            </a:r>
            <a:r>
              <a:rPr lang="en-US" sz="2000" dirty="0" smtClean="0">
                <a:solidFill>
                  <a:schemeClr val="accent1"/>
                </a:solidFill>
                <a:latin typeface="Arial" panose="020B0604020202020204" pitchFamily="34" charset="0"/>
                <a:cs typeface="Arial" panose="020B0604020202020204" pitchFamily="34" charset="0"/>
              </a:rPr>
              <a:t>).</a:t>
            </a:r>
            <a:endParaRPr lang="en-US" sz="2000" dirty="0">
              <a:solidFill>
                <a:schemeClr val="accent1"/>
              </a:solidFill>
              <a:latin typeface="Arial" panose="020B0604020202020204" pitchFamily="34" charset="0"/>
              <a:cs typeface="Arial" panose="020B0604020202020204" pitchFamily="34" charset="0"/>
            </a:endParaRPr>
          </a:p>
        </p:txBody>
      </p:sp>
      <p:grpSp>
        <p:nvGrpSpPr>
          <p:cNvPr id="14" name="Group 13"/>
          <p:cNvGrpSpPr/>
          <p:nvPr/>
        </p:nvGrpSpPr>
        <p:grpSpPr>
          <a:xfrm>
            <a:off x="792155" y="2257737"/>
            <a:ext cx="7605105" cy="3447259"/>
            <a:chOff x="1241070" y="3276600"/>
            <a:chExt cx="6890459" cy="2184400"/>
          </a:xfrm>
          <a:effectLst>
            <a:outerShdw blurRad="50800" dist="38100" dir="5400000" algn="t" rotWithShape="0">
              <a:prstClr val="black">
                <a:alpha val="40000"/>
              </a:prstClr>
            </a:outerShdw>
          </a:effectLst>
        </p:grpSpPr>
        <p:sp>
          <p:nvSpPr>
            <p:cNvPr id="15" name="Right Arrow 14"/>
            <p:cNvSpPr/>
            <p:nvPr/>
          </p:nvSpPr>
          <p:spPr>
            <a:xfrm>
              <a:off x="1544954" y="3276600"/>
              <a:ext cx="6282690" cy="2184400"/>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Freeform 15"/>
            <p:cNvSpPr/>
            <p:nvPr/>
          </p:nvSpPr>
          <p:spPr>
            <a:xfrm>
              <a:off x="1241070" y="3931920"/>
              <a:ext cx="2217420" cy="873760"/>
            </a:xfrm>
            <a:custGeom>
              <a:avLst/>
              <a:gdLst>
                <a:gd name="connsiteX0" fmla="*/ 0 w 2217420"/>
                <a:gd name="connsiteY0" fmla="*/ 145630 h 873760"/>
                <a:gd name="connsiteX1" fmla="*/ 145630 w 2217420"/>
                <a:gd name="connsiteY1" fmla="*/ 0 h 873760"/>
                <a:gd name="connsiteX2" fmla="*/ 2071790 w 2217420"/>
                <a:gd name="connsiteY2" fmla="*/ 0 h 873760"/>
                <a:gd name="connsiteX3" fmla="*/ 2217420 w 2217420"/>
                <a:gd name="connsiteY3" fmla="*/ 145630 h 873760"/>
                <a:gd name="connsiteX4" fmla="*/ 2217420 w 2217420"/>
                <a:gd name="connsiteY4" fmla="*/ 728130 h 873760"/>
                <a:gd name="connsiteX5" fmla="*/ 2071790 w 2217420"/>
                <a:gd name="connsiteY5" fmla="*/ 873760 h 873760"/>
                <a:gd name="connsiteX6" fmla="*/ 145630 w 2217420"/>
                <a:gd name="connsiteY6" fmla="*/ 873760 h 873760"/>
                <a:gd name="connsiteX7" fmla="*/ 0 w 2217420"/>
                <a:gd name="connsiteY7" fmla="*/ 728130 h 873760"/>
                <a:gd name="connsiteX8" fmla="*/ 0 w 2217420"/>
                <a:gd name="connsiteY8" fmla="*/ 145630 h 87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7420" h="873760">
                  <a:moveTo>
                    <a:pt x="0" y="145630"/>
                  </a:moveTo>
                  <a:cubicBezTo>
                    <a:pt x="0" y="65201"/>
                    <a:pt x="65201" y="0"/>
                    <a:pt x="145630" y="0"/>
                  </a:cubicBezTo>
                  <a:lnTo>
                    <a:pt x="2071790" y="0"/>
                  </a:lnTo>
                  <a:cubicBezTo>
                    <a:pt x="2152219" y="0"/>
                    <a:pt x="2217420" y="65201"/>
                    <a:pt x="2217420" y="145630"/>
                  </a:cubicBezTo>
                  <a:lnTo>
                    <a:pt x="2217420" y="728130"/>
                  </a:lnTo>
                  <a:cubicBezTo>
                    <a:pt x="2217420" y="808559"/>
                    <a:pt x="2152219" y="873760"/>
                    <a:pt x="2071790" y="873760"/>
                  </a:cubicBezTo>
                  <a:lnTo>
                    <a:pt x="145630" y="873760"/>
                  </a:lnTo>
                  <a:cubicBezTo>
                    <a:pt x="65201" y="873760"/>
                    <a:pt x="0" y="808559"/>
                    <a:pt x="0" y="728130"/>
                  </a:cubicBezTo>
                  <a:lnTo>
                    <a:pt x="0" y="1456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423" tIns="107423" rIns="107423" bIns="107423" numCol="1" spcCol="1270" anchor="ctr" anchorCtr="0">
              <a:noAutofit/>
            </a:bodyPr>
            <a:lstStyle/>
            <a:p>
              <a:pPr lvl="0" algn="ctr" defTabSz="755650">
                <a:lnSpc>
                  <a:spcPct val="90000"/>
                </a:lnSpc>
                <a:spcBef>
                  <a:spcPct val="0"/>
                </a:spcBef>
                <a:spcAft>
                  <a:spcPct val="35000"/>
                </a:spcAft>
              </a:pPr>
              <a:r>
                <a:rPr lang="en-US" b="1" kern="1200" dirty="0" smtClean="0">
                  <a:latin typeface="Arial" panose="020B0604020202020204" pitchFamily="34" charset="0"/>
                  <a:cs typeface="Arial" panose="020B0604020202020204" pitchFamily="34" charset="0"/>
                </a:rPr>
                <a:t>1</a:t>
              </a:r>
              <a:r>
                <a:rPr lang="en-US" b="1" kern="1200" baseline="30000" dirty="0" smtClean="0">
                  <a:latin typeface="Arial" panose="020B0604020202020204" pitchFamily="34" charset="0"/>
                  <a:cs typeface="Arial" panose="020B0604020202020204" pitchFamily="34" charset="0"/>
                </a:rPr>
                <a:t>st</a:t>
              </a:r>
              <a:r>
                <a:rPr lang="en-US" b="1" kern="1200" dirty="0" smtClean="0">
                  <a:latin typeface="Arial" panose="020B0604020202020204" pitchFamily="34" charset="0"/>
                  <a:cs typeface="Arial" panose="020B0604020202020204" pitchFamily="34" charset="0"/>
                </a:rPr>
                <a:t> Model: </a:t>
              </a:r>
              <a:br>
                <a:rPr lang="en-US" b="1" kern="1200" dirty="0" smtClean="0">
                  <a:latin typeface="Arial" panose="020B0604020202020204" pitchFamily="34" charset="0"/>
                  <a:cs typeface="Arial" panose="020B0604020202020204" pitchFamily="34" charset="0"/>
                </a:rPr>
              </a:br>
              <a:r>
                <a:rPr lang="en-US" b="1" kern="1200" dirty="0" smtClean="0">
                  <a:latin typeface="Arial" panose="020B0604020202020204" pitchFamily="34" charset="0"/>
                  <a:cs typeface="Arial" panose="020B0604020202020204" pitchFamily="34" charset="0"/>
                </a:rPr>
                <a:t>Two Full Days</a:t>
              </a:r>
              <a:endParaRPr lang="en-US" b="1" kern="1200" dirty="0">
                <a:latin typeface="Arial" panose="020B0604020202020204" pitchFamily="34" charset="0"/>
                <a:cs typeface="Arial" panose="020B0604020202020204" pitchFamily="34" charset="0"/>
              </a:endParaRPr>
            </a:p>
          </p:txBody>
        </p:sp>
        <p:sp>
          <p:nvSpPr>
            <p:cNvPr id="17" name="Freeform 16"/>
            <p:cNvSpPr/>
            <p:nvPr/>
          </p:nvSpPr>
          <p:spPr>
            <a:xfrm>
              <a:off x="3577590" y="3931920"/>
              <a:ext cx="2217420" cy="873760"/>
            </a:xfrm>
            <a:custGeom>
              <a:avLst/>
              <a:gdLst>
                <a:gd name="connsiteX0" fmla="*/ 0 w 2217420"/>
                <a:gd name="connsiteY0" fmla="*/ 145630 h 873760"/>
                <a:gd name="connsiteX1" fmla="*/ 145630 w 2217420"/>
                <a:gd name="connsiteY1" fmla="*/ 0 h 873760"/>
                <a:gd name="connsiteX2" fmla="*/ 2071790 w 2217420"/>
                <a:gd name="connsiteY2" fmla="*/ 0 h 873760"/>
                <a:gd name="connsiteX3" fmla="*/ 2217420 w 2217420"/>
                <a:gd name="connsiteY3" fmla="*/ 145630 h 873760"/>
                <a:gd name="connsiteX4" fmla="*/ 2217420 w 2217420"/>
                <a:gd name="connsiteY4" fmla="*/ 728130 h 873760"/>
                <a:gd name="connsiteX5" fmla="*/ 2071790 w 2217420"/>
                <a:gd name="connsiteY5" fmla="*/ 873760 h 873760"/>
                <a:gd name="connsiteX6" fmla="*/ 145630 w 2217420"/>
                <a:gd name="connsiteY6" fmla="*/ 873760 h 873760"/>
                <a:gd name="connsiteX7" fmla="*/ 0 w 2217420"/>
                <a:gd name="connsiteY7" fmla="*/ 728130 h 873760"/>
                <a:gd name="connsiteX8" fmla="*/ 0 w 2217420"/>
                <a:gd name="connsiteY8" fmla="*/ 145630 h 87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7420" h="873760">
                  <a:moveTo>
                    <a:pt x="0" y="145630"/>
                  </a:moveTo>
                  <a:cubicBezTo>
                    <a:pt x="0" y="65201"/>
                    <a:pt x="65201" y="0"/>
                    <a:pt x="145630" y="0"/>
                  </a:cubicBezTo>
                  <a:lnTo>
                    <a:pt x="2071790" y="0"/>
                  </a:lnTo>
                  <a:cubicBezTo>
                    <a:pt x="2152219" y="0"/>
                    <a:pt x="2217420" y="65201"/>
                    <a:pt x="2217420" y="145630"/>
                  </a:cubicBezTo>
                  <a:lnTo>
                    <a:pt x="2217420" y="728130"/>
                  </a:lnTo>
                  <a:cubicBezTo>
                    <a:pt x="2217420" y="808559"/>
                    <a:pt x="2152219" y="873760"/>
                    <a:pt x="2071790" y="873760"/>
                  </a:cubicBezTo>
                  <a:lnTo>
                    <a:pt x="145630" y="873760"/>
                  </a:lnTo>
                  <a:cubicBezTo>
                    <a:pt x="65201" y="873760"/>
                    <a:pt x="0" y="808559"/>
                    <a:pt x="0" y="728130"/>
                  </a:cubicBezTo>
                  <a:lnTo>
                    <a:pt x="0" y="1456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423" tIns="107423" rIns="107423" bIns="107423" numCol="1" spcCol="1270" anchor="ctr" anchorCtr="0">
              <a:noAutofit/>
            </a:bodyPr>
            <a:lstStyle/>
            <a:p>
              <a:pPr lvl="0" algn="ctr" defTabSz="755650">
                <a:lnSpc>
                  <a:spcPct val="90000"/>
                </a:lnSpc>
                <a:spcBef>
                  <a:spcPct val="0"/>
                </a:spcBef>
                <a:spcAft>
                  <a:spcPct val="35000"/>
                </a:spcAft>
              </a:pPr>
              <a:r>
                <a:rPr lang="en-US" b="1" kern="1200" dirty="0" smtClean="0">
                  <a:latin typeface="Arial" panose="020B0604020202020204" pitchFamily="34" charset="0"/>
                  <a:cs typeface="Arial" panose="020B0604020202020204" pitchFamily="34" charset="0"/>
                </a:rPr>
                <a:t>2</a:t>
              </a:r>
              <a:r>
                <a:rPr lang="en-US" b="1" kern="1200" baseline="30000" dirty="0" smtClean="0">
                  <a:latin typeface="Arial" panose="020B0604020202020204" pitchFamily="34" charset="0"/>
                  <a:cs typeface="Arial" panose="020B0604020202020204" pitchFamily="34" charset="0"/>
                </a:rPr>
                <a:t>nd</a:t>
              </a:r>
              <a:r>
                <a:rPr lang="en-US" b="1" kern="1200" dirty="0" smtClean="0">
                  <a:latin typeface="Arial" panose="020B0604020202020204" pitchFamily="34" charset="0"/>
                  <a:cs typeface="Arial" panose="020B0604020202020204" pitchFamily="34" charset="0"/>
                </a:rPr>
                <a:t> Model: </a:t>
              </a:r>
              <a:br>
                <a:rPr lang="en-US" b="1" kern="1200" dirty="0" smtClean="0">
                  <a:latin typeface="Arial" panose="020B0604020202020204" pitchFamily="34" charset="0"/>
                  <a:cs typeface="Arial" panose="020B0604020202020204" pitchFamily="34" charset="0"/>
                </a:rPr>
              </a:br>
              <a:r>
                <a:rPr lang="en-US" b="1" kern="1200" dirty="0" smtClean="0">
                  <a:latin typeface="Arial" panose="020B0604020202020204" pitchFamily="34" charset="0"/>
                  <a:cs typeface="Arial" panose="020B0604020202020204" pitchFamily="34" charset="0"/>
                </a:rPr>
                <a:t>Online Modules Blended with One Full Day</a:t>
              </a:r>
              <a:endParaRPr lang="en-US" b="1" kern="1200" dirty="0">
                <a:latin typeface="Arial" panose="020B0604020202020204" pitchFamily="34" charset="0"/>
                <a:cs typeface="Arial" panose="020B0604020202020204" pitchFamily="34" charset="0"/>
              </a:endParaRPr>
            </a:p>
          </p:txBody>
        </p:sp>
        <p:sp>
          <p:nvSpPr>
            <p:cNvPr id="18" name="Freeform 17"/>
            <p:cNvSpPr/>
            <p:nvPr/>
          </p:nvSpPr>
          <p:spPr>
            <a:xfrm>
              <a:off x="5914109" y="3931920"/>
              <a:ext cx="2217420" cy="873760"/>
            </a:xfrm>
            <a:custGeom>
              <a:avLst/>
              <a:gdLst>
                <a:gd name="connsiteX0" fmla="*/ 0 w 2217420"/>
                <a:gd name="connsiteY0" fmla="*/ 145630 h 873760"/>
                <a:gd name="connsiteX1" fmla="*/ 145630 w 2217420"/>
                <a:gd name="connsiteY1" fmla="*/ 0 h 873760"/>
                <a:gd name="connsiteX2" fmla="*/ 2071790 w 2217420"/>
                <a:gd name="connsiteY2" fmla="*/ 0 h 873760"/>
                <a:gd name="connsiteX3" fmla="*/ 2217420 w 2217420"/>
                <a:gd name="connsiteY3" fmla="*/ 145630 h 873760"/>
                <a:gd name="connsiteX4" fmla="*/ 2217420 w 2217420"/>
                <a:gd name="connsiteY4" fmla="*/ 728130 h 873760"/>
                <a:gd name="connsiteX5" fmla="*/ 2071790 w 2217420"/>
                <a:gd name="connsiteY5" fmla="*/ 873760 h 873760"/>
                <a:gd name="connsiteX6" fmla="*/ 145630 w 2217420"/>
                <a:gd name="connsiteY6" fmla="*/ 873760 h 873760"/>
                <a:gd name="connsiteX7" fmla="*/ 0 w 2217420"/>
                <a:gd name="connsiteY7" fmla="*/ 728130 h 873760"/>
                <a:gd name="connsiteX8" fmla="*/ 0 w 2217420"/>
                <a:gd name="connsiteY8" fmla="*/ 145630 h 87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7420" h="873760">
                  <a:moveTo>
                    <a:pt x="0" y="145630"/>
                  </a:moveTo>
                  <a:cubicBezTo>
                    <a:pt x="0" y="65201"/>
                    <a:pt x="65201" y="0"/>
                    <a:pt x="145630" y="0"/>
                  </a:cubicBezTo>
                  <a:lnTo>
                    <a:pt x="2071790" y="0"/>
                  </a:lnTo>
                  <a:cubicBezTo>
                    <a:pt x="2152219" y="0"/>
                    <a:pt x="2217420" y="65201"/>
                    <a:pt x="2217420" y="145630"/>
                  </a:cubicBezTo>
                  <a:lnTo>
                    <a:pt x="2217420" y="728130"/>
                  </a:lnTo>
                  <a:cubicBezTo>
                    <a:pt x="2217420" y="808559"/>
                    <a:pt x="2152219" y="873760"/>
                    <a:pt x="2071790" y="873760"/>
                  </a:cubicBezTo>
                  <a:lnTo>
                    <a:pt x="145630" y="873760"/>
                  </a:lnTo>
                  <a:cubicBezTo>
                    <a:pt x="65201" y="873760"/>
                    <a:pt x="0" y="808559"/>
                    <a:pt x="0" y="728130"/>
                  </a:cubicBezTo>
                  <a:lnTo>
                    <a:pt x="0" y="1456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423" tIns="107423" rIns="107423" bIns="107423" numCol="1" spcCol="1270" anchor="ctr" anchorCtr="0">
              <a:noAutofit/>
            </a:bodyPr>
            <a:lstStyle/>
            <a:p>
              <a:pPr lvl="0" algn="ctr" defTabSz="755650">
                <a:lnSpc>
                  <a:spcPct val="90000"/>
                </a:lnSpc>
                <a:spcBef>
                  <a:spcPct val="0"/>
                </a:spcBef>
                <a:spcAft>
                  <a:spcPct val="35000"/>
                </a:spcAft>
              </a:pPr>
              <a:r>
                <a:rPr lang="en-US" b="1" kern="1200" dirty="0" smtClean="0">
                  <a:latin typeface="Arial" panose="020B0604020202020204" pitchFamily="34" charset="0"/>
                  <a:cs typeface="Arial" panose="020B0604020202020204" pitchFamily="34" charset="0"/>
                </a:rPr>
                <a:t>3</a:t>
              </a:r>
              <a:r>
                <a:rPr lang="en-US" b="1" kern="1200" baseline="30000" dirty="0" smtClean="0">
                  <a:latin typeface="Arial" panose="020B0604020202020204" pitchFamily="34" charset="0"/>
                  <a:cs typeface="Arial" panose="020B0604020202020204" pitchFamily="34" charset="0"/>
                </a:rPr>
                <a:t>rd</a:t>
              </a:r>
              <a:r>
                <a:rPr lang="en-US" b="1" kern="1200" dirty="0" smtClean="0">
                  <a:latin typeface="Arial" panose="020B0604020202020204" pitchFamily="34" charset="0"/>
                  <a:cs typeface="Arial" panose="020B0604020202020204" pitchFamily="34" charset="0"/>
                </a:rPr>
                <a:t> Model: </a:t>
              </a:r>
              <a:br>
                <a:rPr lang="en-US" b="1" kern="1200" dirty="0" smtClean="0">
                  <a:latin typeface="Arial" panose="020B0604020202020204" pitchFamily="34" charset="0"/>
                  <a:cs typeface="Arial" panose="020B0604020202020204" pitchFamily="34" charset="0"/>
                </a:rPr>
              </a:br>
              <a:r>
                <a:rPr lang="en-US" b="1" kern="1200" dirty="0" smtClean="0">
                  <a:latin typeface="Arial" panose="020B0604020202020204" pitchFamily="34" charset="0"/>
                  <a:cs typeface="Arial" panose="020B0604020202020204" pitchFamily="34" charset="0"/>
                </a:rPr>
                <a:t>One Half Day (Current)</a:t>
              </a:r>
              <a:endParaRPr lang="en-US" b="1"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774709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0" y="0"/>
            <a:ext cx="9928658" cy="5924282"/>
          </a:xfrm>
          <a:prstGeom prst="rect">
            <a:avLst/>
          </a:prstGeom>
        </p:spPr>
      </p:pic>
    </p:spTree>
    <p:extLst>
      <p:ext uri="{BB962C8B-B14F-4D97-AF65-F5344CB8AC3E}">
        <p14:creationId xmlns:p14="http://schemas.microsoft.com/office/powerpoint/2010/main" val="10623438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 y="0"/>
            <a:ext cx="9144000" cy="5642086"/>
          </a:xfrm>
          <a:prstGeom prst="rect">
            <a:avLst/>
          </a:prstGeom>
        </p:spPr>
      </p:pic>
    </p:spTree>
    <p:extLst>
      <p:ext uri="{BB962C8B-B14F-4D97-AF65-F5344CB8AC3E}">
        <p14:creationId xmlns:p14="http://schemas.microsoft.com/office/powerpoint/2010/main" val="4133621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5921828"/>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p:nvPicPr>
        <p:blipFill>
          <a:blip r:embed="rId4"/>
          <a:stretch>
            <a:fillRect/>
          </a:stretch>
        </p:blipFill>
        <p:spPr>
          <a:xfrm>
            <a:off x="2775128" y="116473"/>
            <a:ext cx="6276975" cy="552450"/>
          </a:xfrm>
          <a:prstGeom prst="rect">
            <a:avLst/>
          </a:prstGeom>
        </p:spPr>
      </p:pic>
      <p:pic>
        <p:nvPicPr>
          <p:cNvPr id="8" name="Picture 7"/>
          <p:cNvPicPr>
            <a:picLocks noChangeAspect="1"/>
          </p:cNvPicPr>
          <p:nvPr/>
        </p:nvPicPr>
        <p:blipFill>
          <a:blip r:embed="rId5"/>
          <a:stretch>
            <a:fillRect/>
          </a:stretch>
        </p:blipFill>
        <p:spPr>
          <a:xfrm>
            <a:off x="296952" y="3433488"/>
            <a:ext cx="2181225" cy="3028950"/>
          </a:xfrm>
          <a:prstGeom prst="rect">
            <a:avLst/>
          </a:prstGeom>
        </p:spPr>
      </p:pic>
      <p:pic>
        <p:nvPicPr>
          <p:cNvPr id="11" name="Picture 10"/>
          <p:cNvPicPr>
            <a:picLocks noChangeAspect="1"/>
          </p:cNvPicPr>
          <p:nvPr/>
        </p:nvPicPr>
        <p:blipFill>
          <a:blip r:embed="rId6"/>
          <a:stretch>
            <a:fillRect/>
          </a:stretch>
        </p:blipFill>
        <p:spPr>
          <a:xfrm>
            <a:off x="296952" y="339956"/>
            <a:ext cx="2181225" cy="3143250"/>
          </a:xfrm>
          <a:prstGeom prst="rect">
            <a:avLst/>
          </a:prstGeom>
        </p:spPr>
      </p:pic>
      <p:pic>
        <p:nvPicPr>
          <p:cNvPr id="12" name="Picture 11"/>
          <p:cNvPicPr>
            <a:picLocks noChangeAspect="1"/>
          </p:cNvPicPr>
          <p:nvPr/>
        </p:nvPicPr>
        <p:blipFill>
          <a:blip r:embed="rId7"/>
          <a:stretch>
            <a:fillRect/>
          </a:stretch>
        </p:blipFill>
        <p:spPr>
          <a:xfrm>
            <a:off x="2898952" y="804185"/>
            <a:ext cx="6029325" cy="3657600"/>
          </a:xfrm>
          <a:prstGeom prst="rect">
            <a:avLst/>
          </a:prstGeom>
        </p:spPr>
      </p:pic>
      <p:pic>
        <p:nvPicPr>
          <p:cNvPr id="13" name="Picture 12"/>
          <p:cNvPicPr>
            <a:picLocks noChangeAspect="1"/>
          </p:cNvPicPr>
          <p:nvPr/>
        </p:nvPicPr>
        <p:blipFill>
          <a:blip r:embed="rId8"/>
          <a:stretch>
            <a:fillRect/>
          </a:stretch>
        </p:blipFill>
        <p:spPr>
          <a:xfrm>
            <a:off x="3590925" y="4699062"/>
            <a:ext cx="1962150" cy="971550"/>
          </a:xfrm>
          <a:prstGeom prst="rect">
            <a:avLst/>
          </a:prstGeom>
        </p:spPr>
      </p:pic>
      <p:pic>
        <p:nvPicPr>
          <p:cNvPr id="14" name="Picture 13"/>
          <p:cNvPicPr>
            <a:picLocks noChangeAspect="1"/>
          </p:cNvPicPr>
          <p:nvPr/>
        </p:nvPicPr>
        <p:blipFill>
          <a:blip r:embed="rId9"/>
          <a:stretch>
            <a:fillRect/>
          </a:stretch>
        </p:blipFill>
        <p:spPr>
          <a:xfrm>
            <a:off x="6243637" y="4699062"/>
            <a:ext cx="2209800" cy="914400"/>
          </a:xfrm>
          <a:prstGeom prst="rect">
            <a:avLst/>
          </a:prstGeom>
        </p:spPr>
      </p:pic>
    </p:spTree>
    <p:extLst>
      <p:ext uri="{BB962C8B-B14F-4D97-AF65-F5344CB8AC3E}">
        <p14:creationId xmlns:p14="http://schemas.microsoft.com/office/powerpoint/2010/main" val="41976408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smtClean="0">
                <a:solidFill>
                  <a:schemeClr val="bg1"/>
                </a:solidFill>
                <a:latin typeface="Arial" panose="020B0604020202020204" pitchFamily="34" charset="0"/>
                <a:cs typeface="Arial" panose="020B0604020202020204" pitchFamily="34" charset="0"/>
              </a:rPr>
              <a:t>Day 1 Discussions</a:t>
            </a:r>
            <a:endParaRPr lang="en-US" sz="2800" b="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3" name="TextBox 2"/>
          <p:cNvSpPr txBox="1"/>
          <p:nvPr/>
        </p:nvSpPr>
        <p:spPr>
          <a:xfrm>
            <a:off x="234103" y="1132114"/>
            <a:ext cx="323268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Is an AMP class right for you</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grpSp>
        <p:nvGrpSpPr>
          <p:cNvPr id="8" name="Group 7"/>
          <p:cNvGrpSpPr/>
          <p:nvPr/>
        </p:nvGrpSpPr>
        <p:grpSpPr>
          <a:xfrm>
            <a:off x="522968" y="1884990"/>
            <a:ext cx="8098065" cy="3082809"/>
            <a:chOff x="522968" y="1884990"/>
            <a:chExt cx="8098065" cy="3082809"/>
          </a:xfrm>
        </p:grpSpPr>
        <p:sp>
          <p:nvSpPr>
            <p:cNvPr id="19" name="Rectangle 18"/>
            <p:cNvSpPr/>
            <p:nvPr/>
          </p:nvSpPr>
          <p:spPr>
            <a:xfrm>
              <a:off x="522968" y="1884990"/>
              <a:ext cx="4832350" cy="114152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r>
                <a:rPr lang="en-US" sz="1600" dirty="0">
                  <a:latin typeface="Arial" panose="020B0604020202020204" pitchFamily="34" charset="0"/>
                  <a:cs typeface="Arial" panose="020B0604020202020204" pitchFamily="34" charset="0"/>
                </a:rPr>
                <a:t>Twice the </a:t>
              </a:r>
              <a:r>
                <a:rPr lang="en-US" sz="1600" dirty="0" smtClean="0">
                  <a:latin typeface="Arial" panose="020B0604020202020204" pitchFamily="34" charset="0"/>
                  <a:cs typeface="Arial" panose="020B0604020202020204" pitchFamily="34" charset="0"/>
                </a:rPr>
                <a:t>time is </a:t>
              </a:r>
              <a:r>
                <a:rPr lang="en-US" sz="1600" dirty="0">
                  <a:latin typeface="Arial" panose="020B0604020202020204" pitchFamily="34" charset="0"/>
                  <a:cs typeface="Arial" panose="020B0604020202020204" pitchFamily="34" charset="0"/>
                </a:rPr>
                <a:t>spent on homework and </a:t>
              </a:r>
              <a:r>
                <a:rPr lang="en-US" sz="1600" dirty="0" smtClean="0">
                  <a:latin typeface="Arial" panose="020B0604020202020204" pitchFamily="34" charset="0"/>
                  <a:cs typeface="Arial" panose="020B0604020202020204" pitchFamily="34" charset="0"/>
                </a:rPr>
                <a:t>studying.</a:t>
              </a:r>
              <a:endParaRPr lang="en-US" sz="1600" dirty="0">
                <a:latin typeface="Arial" panose="020B0604020202020204" pitchFamily="34" charset="0"/>
                <a:cs typeface="Arial" panose="020B0604020202020204" pitchFamily="34" charset="0"/>
              </a:endParaRPr>
            </a:p>
          </p:txBody>
        </p:sp>
        <p:sp>
          <p:nvSpPr>
            <p:cNvPr id="20" name="Rectangle 19"/>
            <p:cNvSpPr/>
            <p:nvPr/>
          </p:nvSpPr>
          <p:spPr>
            <a:xfrm>
              <a:off x="5492751" y="1884991"/>
              <a:ext cx="3128282" cy="167492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r>
                <a:rPr lang="en-US" sz="1600" dirty="0" smtClean="0">
                  <a:latin typeface="Arial" panose="020B0604020202020204" pitchFamily="34" charset="0"/>
                  <a:cs typeface="Arial" panose="020B0604020202020204" pitchFamily="34" charset="0"/>
                </a:rPr>
                <a:t>What should you do to be successful in a math course?</a:t>
              </a:r>
              <a:endParaRPr lang="en-US" sz="1600" dirty="0">
                <a:latin typeface="Arial" panose="020B0604020202020204" pitchFamily="34" charset="0"/>
                <a:cs typeface="Arial" panose="020B0604020202020204" pitchFamily="34" charset="0"/>
              </a:endParaRPr>
            </a:p>
          </p:txBody>
        </p:sp>
        <p:sp>
          <p:nvSpPr>
            <p:cNvPr id="21" name="Rectangle 20"/>
            <p:cNvSpPr/>
            <p:nvPr/>
          </p:nvSpPr>
          <p:spPr>
            <a:xfrm>
              <a:off x="522968" y="3168028"/>
              <a:ext cx="2416175" cy="1799771"/>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r>
                <a:rPr lang="en-US" sz="1600" dirty="0" smtClean="0">
                  <a:latin typeface="Arial" panose="020B0604020202020204" pitchFamily="34" charset="0"/>
                  <a:cs typeface="Arial" panose="020B0604020202020204" pitchFamily="34" charset="0"/>
                </a:rPr>
                <a:t>You cannot </a:t>
              </a:r>
              <a:r>
                <a:rPr lang="en-US" sz="1600" dirty="0">
                  <a:latin typeface="Arial" panose="020B0604020202020204" pitchFamily="34" charset="0"/>
                  <a:cs typeface="Arial" panose="020B0604020202020204" pitchFamily="34" charset="0"/>
                </a:rPr>
                <a:t>withdraw from one class without withdrawing from the </a:t>
              </a:r>
              <a:r>
                <a:rPr lang="en-US" sz="1600" dirty="0" smtClean="0">
                  <a:latin typeface="Arial" panose="020B0604020202020204" pitchFamily="34" charset="0"/>
                  <a:cs typeface="Arial" panose="020B0604020202020204" pitchFamily="34" charset="0"/>
                </a:rPr>
                <a:t>other.</a:t>
              </a:r>
              <a:endParaRPr lang="en-US" sz="1600" dirty="0">
                <a:latin typeface="Arial" panose="020B0604020202020204" pitchFamily="34" charset="0"/>
                <a:cs typeface="Arial" panose="020B0604020202020204" pitchFamily="34" charset="0"/>
              </a:endParaRPr>
            </a:p>
          </p:txBody>
        </p:sp>
        <p:sp>
          <p:nvSpPr>
            <p:cNvPr id="22" name="Rectangle 21"/>
            <p:cNvSpPr/>
            <p:nvPr/>
          </p:nvSpPr>
          <p:spPr>
            <a:xfrm>
              <a:off x="5492751" y="3690541"/>
              <a:ext cx="3128282" cy="12772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r>
                <a:rPr lang="en-US" sz="1600" dirty="0">
                  <a:latin typeface="Arial" panose="020B0604020202020204" pitchFamily="34" charset="0"/>
                  <a:cs typeface="Arial" panose="020B0604020202020204" pitchFamily="34" charset="0"/>
                </a:rPr>
                <a:t>If you fail </a:t>
              </a:r>
              <a:r>
                <a:rPr lang="en-US" sz="1600" dirty="0" smtClean="0">
                  <a:latin typeface="Arial" panose="020B0604020202020204" pitchFamily="34" charset="0"/>
                  <a:cs typeface="Arial" panose="020B0604020202020204" pitchFamily="34" charset="0"/>
                </a:rPr>
                <a:t>one or both </a:t>
              </a:r>
              <a:r>
                <a:rPr lang="en-US" sz="1600" dirty="0">
                  <a:latin typeface="Arial" panose="020B0604020202020204" pitchFamily="34" charset="0"/>
                  <a:cs typeface="Arial" panose="020B0604020202020204" pitchFamily="34" charset="0"/>
                </a:rPr>
                <a:t>classes, you </a:t>
              </a:r>
              <a:r>
                <a:rPr lang="en-US" sz="1600" dirty="0" smtClean="0">
                  <a:latin typeface="Arial" panose="020B0604020202020204" pitchFamily="34" charset="0"/>
                  <a:cs typeface="Arial" panose="020B0604020202020204" pitchFamily="34" charset="0"/>
                </a:rPr>
                <a:t>risk losing financial </a:t>
              </a:r>
              <a:r>
                <a:rPr lang="en-US" sz="1600" dirty="0">
                  <a:latin typeface="Arial" panose="020B0604020202020204" pitchFamily="34" charset="0"/>
                  <a:cs typeface="Arial" panose="020B0604020202020204" pitchFamily="34" charset="0"/>
                </a:rPr>
                <a:t>aid. </a:t>
              </a:r>
              <a:r>
                <a:rPr lang="en-US" sz="1600" dirty="0" smtClean="0">
                  <a:latin typeface="Arial" panose="020B0604020202020204" pitchFamily="34" charset="0"/>
                  <a:cs typeface="Arial" panose="020B0604020202020204" pitchFamily="34" charset="0"/>
                </a:rPr>
                <a:t>Discussing the financial aid policy is key.</a:t>
              </a:r>
              <a:endParaRPr lang="en-US" sz="1600" dirty="0">
                <a:latin typeface="Arial" panose="020B0604020202020204" pitchFamily="34" charset="0"/>
                <a:cs typeface="Arial" panose="020B0604020202020204" pitchFamily="34" charset="0"/>
              </a:endParaRPr>
            </a:p>
          </p:txBody>
        </p:sp>
        <p:sp>
          <p:nvSpPr>
            <p:cNvPr id="23" name="Rectangle 22"/>
            <p:cNvSpPr/>
            <p:nvPr/>
          </p:nvSpPr>
          <p:spPr>
            <a:xfrm>
              <a:off x="3094718" y="3168028"/>
              <a:ext cx="2260600" cy="1799771"/>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r>
                <a:rPr lang="en-US" sz="1600" dirty="0" smtClean="0">
                  <a:latin typeface="Arial" panose="020B0604020202020204" pitchFamily="34" charset="0"/>
                  <a:cs typeface="Arial" panose="020B0604020202020204" pitchFamily="34" charset="0"/>
                </a:rPr>
                <a:t>Attendance is extremely important. Miss one class is equivalent to missing a week.</a:t>
              </a:r>
              <a:endParaRPr lang="en-US" sz="16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299560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smtClean="0">
                <a:solidFill>
                  <a:schemeClr val="bg1"/>
                </a:solidFill>
                <a:latin typeface="Arial" panose="020B0604020202020204" pitchFamily="34" charset="0"/>
                <a:cs typeface="Arial" panose="020B0604020202020204" pitchFamily="34" charset="0"/>
              </a:rPr>
              <a:t>Sample: Sharing </a:t>
            </a:r>
            <a:r>
              <a:rPr lang="en-US" sz="2800" b="1" dirty="0">
                <a:solidFill>
                  <a:schemeClr val="bg1"/>
                </a:solidFill>
                <a:latin typeface="Arial" panose="020B0604020202020204" pitchFamily="34" charset="0"/>
                <a:cs typeface="Arial" panose="020B0604020202020204" pitchFamily="34" charset="0"/>
              </a:rPr>
              <a:t>Student Surveys</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pic>
        <p:nvPicPr>
          <p:cNvPr id="12" name="Picture 3"/>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tretch>
            <a:fillRect/>
          </a:stretch>
        </p:blipFill>
        <p:spPr bwMode="auto">
          <a:xfrm>
            <a:off x="4876800" y="1593812"/>
            <a:ext cx="4038600" cy="3665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799" y="1345183"/>
            <a:ext cx="4371975"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5903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967335"/>
            <a:ext cx="8166100" cy="923330"/>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Future of </a:t>
            </a:r>
            <a:r>
              <a:rPr lang="en-US" sz="5400" b="1" dirty="0" smtClean="0">
                <a:solidFill>
                  <a:schemeClr val="bg1"/>
                </a:solidFill>
                <a:latin typeface="Arial" panose="020B0604020202020204" pitchFamily="34" charset="0"/>
                <a:cs typeface="Arial" panose="020B0604020202020204" pitchFamily="34" charset="0"/>
              </a:rPr>
              <a:t>AMP</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5224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smtClean="0">
                <a:solidFill>
                  <a:schemeClr val="bg1"/>
                </a:solidFill>
                <a:latin typeface="Arial" panose="020B0604020202020204" pitchFamily="34" charset="0"/>
                <a:cs typeface="Arial" panose="020B0604020202020204" pitchFamily="34" charset="0"/>
              </a:rPr>
              <a:t>The Road Ahead</a:t>
            </a:r>
            <a:endParaRPr lang="en-US" sz="2800" b="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pic>
        <p:nvPicPr>
          <p:cNvPr id="1026" name="Picture 2" descr="https://smartsdk.eu/wp-content/uploads/sites/8/2016/11/Road-Ahe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41730"/>
            <a:ext cx="9144000" cy="4969329"/>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234103" y="2397215"/>
            <a:ext cx="1677306" cy="2058360"/>
          </a:xfrm>
          <a:prstGeom prst="roundRect">
            <a:avLst>
              <a:gd name="adj" fmla="val 1747"/>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r>
              <a:rPr lang="en-US" sz="1600" b="1" dirty="0">
                <a:latin typeface="Arial" panose="020B0604020202020204" pitchFamily="34" charset="0"/>
                <a:cs typeface="Arial" panose="020B0604020202020204" pitchFamily="34" charset="0"/>
              </a:rPr>
              <a:t>Mentorship of Faculty</a:t>
            </a:r>
          </a:p>
        </p:txBody>
      </p:sp>
      <p:sp>
        <p:nvSpPr>
          <p:cNvPr id="15" name="Rounded Rectangle 14"/>
          <p:cNvSpPr/>
          <p:nvPr/>
        </p:nvSpPr>
        <p:spPr>
          <a:xfrm>
            <a:off x="2145512" y="2397215"/>
            <a:ext cx="1677306" cy="2058360"/>
          </a:xfrm>
          <a:prstGeom prst="roundRect">
            <a:avLst>
              <a:gd name="adj" fmla="val 1747"/>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r>
              <a:rPr lang="en-US" sz="1600" b="1" dirty="0">
                <a:latin typeface="Arial" panose="020B0604020202020204" pitchFamily="34" charset="0"/>
                <a:cs typeface="Arial" panose="020B0604020202020204" pitchFamily="34" charset="0"/>
              </a:rPr>
              <a:t>Continued Marketing</a:t>
            </a:r>
          </a:p>
        </p:txBody>
      </p:sp>
      <p:sp>
        <p:nvSpPr>
          <p:cNvPr id="16" name="Rounded Rectangle 15"/>
          <p:cNvSpPr/>
          <p:nvPr/>
        </p:nvSpPr>
        <p:spPr>
          <a:xfrm>
            <a:off x="7086123" y="2397215"/>
            <a:ext cx="1677306" cy="2058360"/>
          </a:xfrm>
          <a:prstGeom prst="roundRect">
            <a:avLst>
              <a:gd name="adj" fmla="val 1747"/>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r>
              <a:rPr lang="en-US" sz="1600" b="1" dirty="0">
                <a:latin typeface="Arial" panose="020B0604020202020204" pitchFamily="34" charset="0"/>
                <a:cs typeface="Arial" panose="020B0604020202020204" pitchFamily="34" charset="0"/>
              </a:rPr>
              <a:t>Combining Introductory Algebra</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with Statistics </a:t>
            </a:r>
            <a:r>
              <a:rPr lang="en-US" sz="1600" b="1" dirty="0" smtClean="0">
                <a:latin typeface="Arial" panose="020B0604020202020204" pitchFamily="34" charset="0"/>
                <a:cs typeface="Arial" panose="020B0604020202020204" pitchFamily="34" charset="0"/>
              </a:rPr>
              <a:t>and </a:t>
            </a:r>
            <a:r>
              <a:rPr lang="en-US" sz="1600" b="1" dirty="0">
                <a:latin typeface="Arial" panose="020B0604020202020204" pitchFamily="34" charset="0"/>
                <a:cs typeface="Arial" panose="020B0604020202020204" pitchFamily="34" charset="0"/>
              </a:rPr>
              <a:t>Finite Math</a:t>
            </a:r>
          </a:p>
        </p:txBody>
      </p:sp>
    </p:spTree>
    <p:extLst>
      <p:ext uri="{BB962C8B-B14F-4D97-AF65-F5344CB8AC3E}">
        <p14:creationId xmlns:p14="http://schemas.microsoft.com/office/powerpoint/2010/main" val="33114375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690689"/>
            <a:ext cx="8166100" cy="1476623"/>
          </a:xfrm>
          <a:prstGeom prst="rect">
            <a:avLst/>
          </a:prstGeom>
          <a:noFill/>
        </p:spPr>
        <p:txBody>
          <a:bodyPr wrap="square" rtlCol="0">
            <a:spAutoFit/>
          </a:bodyPr>
          <a:lstStyle/>
          <a:p>
            <a:pPr algn="ctr">
              <a:lnSpc>
                <a:spcPts val="5700"/>
              </a:lnSpc>
            </a:pPr>
            <a:r>
              <a:rPr lang="en-US" sz="3600" b="1" dirty="0">
                <a:solidFill>
                  <a:schemeClr val="bg1"/>
                </a:solidFill>
                <a:latin typeface="Arial" panose="020B0604020202020204" pitchFamily="34" charset="0"/>
                <a:cs typeface="Arial" panose="020B0604020202020204" pitchFamily="34" charset="0"/>
              </a:rPr>
              <a:t>www.ampatccbc.org </a:t>
            </a:r>
          </a:p>
          <a:p>
            <a:pPr algn="ctr">
              <a:lnSpc>
                <a:spcPts val="5700"/>
              </a:lnSpc>
            </a:pPr>
            <a:r>
              <a:rPr lang="en-US" sz="3600" b="1" dirty="0">
                <a:solidFill>
                  <a:schemeClr val="bg1"/>
                </a:solidFill>
                <a:latin typeface="Arial" panose="020B0604020202020204" pitchFamily="34" charset="0"/>
                <a:cs typeface="Arial" panose="020B0604020202020204" pitchFamily="34" charset="0"/>
              </a:rPr>
              <a:t>AMP@ccbcmd.edu</a:t>
            </a:r>
          </a:p>
        </p:txBody>
      </p:sp>
    </p:spTree>
    <p:extLst>
      <p:ext uri="{BB962C8B-B14F-4D97-AF65-F5344CB8AC3E}">
        <p14:creationId xmlns:p14="http://schemas.microsoft.com/office/powerpoint/2010/main" val="961591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2933700"/>
            <a:ext cx="8623300" cy="923330"/>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Mathematics </a:t>
            </a:r>
            <a:r>
              <a:rPr lang="en-US" sz="5400" b="1" dirty="0" smtClean="0">
                <a:solidFill>
                  <a:schemeClr val="bg1"/>
                </a:solidFill>
                <a:latin typeface="Arial" panose="020B0604020202020204" pitchFamily="34" charset="0"/>
                <a:cs typeface="Arial" panose="020B0604020202020204" pitchFamily="34" charset="0"/>
              </a:rPr>
              <a:t>Department</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97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
            <a:ext cx="9144000" cy="59218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 name="TextBox 4"/>
          <p:cNvSpPr txBox="1"/>
          <p:nvPr/>
        </p:nvSpPr>
        <p:spPr>
          <a:xfrm>
            <a:off x="234103" y="159782"/>
            <a:ext cx="5559086" cy="523220"/>
          </a:xfrm>
          <a:prstGeom prst="rect">
            <a:avLst/>
          </a:prstGeom>
          <a:noFill/>
        </p:spPr>
        <p:txBody>
          <a:bodyPr wrap="none" rtlCol="0">
            <a:spAutoFit/>
          </a:bodyPr>
          <a:lstStyle/>
          <a:p>
            <a:r>
              <a:rPr lang="en-US" sz="2800" b="1" dirty="0" smtClean="0">
                <a:solidFill>
                  <a:schemeClr val="accent1"/>
                </a:solidFill>
                <a:latin typeface="Arial" panose="020B0604020202020204" pitchFamily="34" charset="0"/>
                <a:cs typeface="Arial" panose="020B0604020202020204" pitchFamily="34" charset="0"/>
              </a:rPr>
              <a:t>CCBC MATHEMATICS COURSE</a:t>
            </a:r>
            <a:endParaRPr lang="en-US" sz="2800" b="1" dirty="0">
              <a:solidFill>
                <a:schemeClr val="accent1"/>
              </a:solidFill>
              <a:latin typeface="Arial" panose="020B0604020202020204" pitchFamily="34" charset="0"/>
              <a:cs typeface="Arial" panose="020B0604020202020204" pitchFamily="34" charset="0"/>
            </a:endParaRPr>
          </a:p>
        </p:txBody>
      </p:sp>
      <p:sp>
        <p:nvSpPr>
          <p:cNvPr id="6" name="Rounded Rectangle 5"/>
          <p:cNvSpPr/>
          <p:nvPr/>
        </p:nvSpPr>
        <p:spPr>
          <a:xfrm>
            <a:off x="514350" y="1316057"/>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081</a:t>
            </a:r>
            <a:endParaRPr lang="en-US" sz="1200" dirty="0">
              <a:latin typeface="Arial" panose="020B0604020202020204" pitchFamily="34" charset="0"/>
              <a:cs typeface="Arial" panose="020B0604020202020204" pitchFamily="34" charset="0"/>
            </a:endParaRPr>
          </a:p>
        </p:txBody>
      </p:sp>
      <p:sp>
        <p:nvSpPr>
          <p:cNvPr id="7" name="Rounded Rectangle 6"/>
          <p:cNvSpPr/>
          <p:nvPr/>
        </p:nvSpPr>
        <p:spPr>
          <a:xfrm>
            <a:off x="2025650" y="1316057"/>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082</a:t>
            </a:r>
            <a:endParaRPr lang="en-US" sz="1200" dirty="0">
              <a:latin typeface="Arial" panose="020B0604020202020204" pitchFamily="34" charset="0"/>
              <a:cs typeface="Arial" panose="020B0604020202020204" pitchFamily="34" charset="0"/>
            </a:endParaRPr>
          </a:p>
        </p:txBody>
      </p:sp>
      <p:sp>
        <p:nvSpPr>
          <p:cNvPr id="8" name="Rounded Rectangle 7"/>
          <p:cNvSpPr/>
          <p:nvPr/>
        </p:nvSpPr>
        <p:spPr>
          <a:xfrm>
            <a:off x="4756150" y="801707"/>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125</a:t>
            </a:r>
            <a:endParaRPr lang="en-US" sz="1200" dirty="0">
              <a:latin typeface="Arial" panose="020B0604020202020204" pitchFamily="34" charset="0"/>
              <a:cs typeface="Arial" panose="020B0604020202020204" pitchFamily="34" charset="0"/>
            </a:endParaRPr>
          </a:p>
        </p:txBody>
      </p:sp>
      <p:sp>
        <p:nvSpPr>
          <p:cNvPr id="9" name="Rounded Rectangle 8"/>
          <p:cNvSpPr/>
          <p:nvPr/>
        </p:nvSpPr>
        <p:spPr>
          <a:xfrm>
            <a:off x="4756150" y="1358518"/>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153</a:t>
            </a:r>
            <a:endParaRPr lang="en-US" sz="1200" dirty="0">
              <a:latin typeface="Arial" panose="020B0604020202020204" pitchFamily="34" charset="0"/>
              <a:cs typeface="Arial" panose="020B0604020202020204" pitchFamily="34" charset="0"/>
            </a:endParaRPr>
          </a:p>
        </p:txBody>
      </p:sp>
      <p:sp>
        <p:nvSpPr>
          <p:cNvPr id="10" name="Rounded Rectangle 9"/>
          <p:cNvSpPr/>
          <p:nvPr/>
        </p:nvSpPr>
        <p:spPr>
          <a:xfrm>
            <a:off x="4756150" y="1915329"/>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125</a:t>
            </a:r>
            <a:endParaRPr lang="en-US" sz="1200" dirty="0">
              <a:latin typeface="Arial" panose="020B0604020202020204" pitchFamily="34" charset="0"/>
              <a:cs typeface="Arial" panose="020B0604020202020204" pitchFamily="34" charset="0"/>
            </a:endParaRPr>
          </a:p>
        </p:txBody>
      </p:sp>
      <p:sp>
        <p:nvSpPr>
          <p:cNvPr id="11" name="Rounded Rectangle 10"/>
          <p:cNvSpPr/>
          <p:nvPr/>
        </p:nvSpPr>
        <p:spPr>
          <a:xfrm>
            <a:off x="4756150" y="2472140"/>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131</a:t>
            </a:r>
            <a:endParaRPr lang="en-US" sz="1200" dirty="0">
              <a:latin typeface="Arial" panose="020B0604020202020204" pitchFamily="34" charset="0"/>
              <a:cs typeface="Arial" panose="020B0604020202020204" pitchFamily="34" charset="0"/>
            </a:endParaRPr>
          </a:p>
        </p:txBody>
      </p:sp>
      <p:sp>
        <p:nvSpPr>
          <p:cNvPr id="12" name="Rounded Rectangle 11"/>
          <p:cNvSpPr/>
          <p:nvPr/>
        </p:nvSpPr>
        <p:spPr>
          <a:xfrm>
            <a:off x="4756150" y="3028951"/>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132</a:t>
            </a:r>
            <a:endParaRPr lang="en-US" sz="1200" dirty="0">
              <a:latin typeface="Arial" panose="020B0604020202020204" pitchFamily="34" charset="0"/>
              <a:cs typeface="Arial" panose="020B0604020202020204" pitchFamily="34" charset="0"/>
            </a:endParaRPr>
          </a:p>
        </p:txBody>
      </p:sp>
      <p:sp>
        <p:nvSpPr>
          <p:cNvPr id="13" name="Rounded Rectangle 12"/>
          <p:cNvSpPr/>
          <p:nvPr/>
        </p:nvSpPr>
        <p:spPr>
          <a:xfrm>
            <a:off x="4756150" y="3585762"/>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135</a:t>
            </a:r>
            <a:endParaRPr lang="en-US" sz="1200" dirty="0">
              <a:latin typeface="Arial" panose="020B0604020202020204" pitchFamily="34" charset="0"/>
              <a:cs typeface="Arial" panose="020B0604020202020204" pitchFamily="34" charset="0"/>
            </a:endParaRPr>
          </a:p>
        </p:txBody>
      </p:sp>
      <p:sp>
        <p:nvSpPr>
          <p:cNvPr id="14" name="Rounded Rectangle 13"/>
          <p:cNvSpPr/>
          <p:nvPr/>
        </p:nvSpPr>
        <p:spPr>
          <a:xfrm>
            <a:off x="4756150" y="414257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153</a:t>
            </a:r>
            <a:endParaRPr lang="en-US" sz="1200" dirty="0">
              <a:latin typeface="Arial" panose="020B0604020202020204" pitchFamily="34" charset="0"/>
              <a:cs typeface="Arial" panose="020B0604020202020204" pitchFamily="34" charset="0"/>
            </a:endParaRPr>
          </a:p>
        </p:txBody>
      </p:sp>
      <p:sp>
        <p:nvSpPr>
          <p:cNvPr id="15" name="Rounded Rectangle 14"/>
          <p:cNvSpPr/>
          <p:nvPr/>
        </p:nvSpPr>
        <p:spPr>
          <a:xfrm>
            <a:off x="4756150" y="4699384"/>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163</a:t>
            </a:r>
            <a:endParaRPr lang="en-US" sz="1200" dirty="0">
              <a:latin typeface="Arial" panose="020B0604020202020204" pitchFamily="34" charset="0"/>
              <a:cs typeface="Arial" panose="020B0604020202020204" pitchFamily="34" charset="0"/>
            </a:endParaRPr>
          </a:p>
        </p:txBody>
      </p:sp>
      <p:sp>
        <p:nvSpPr>
          <p:cNvPr id="16" name="Rounded Rectangle 15"/>
          <p:cNvSpPr/>
          <p:nvPr/>
        </p:nvSpPr>
        <p:spPr>
          <a:xfrm>
            <a:off x="5180807" y="525619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230</a:t>
            </a:r>
            <a:endParaRPr lang="en-US" sz="1200" dirty="0">
              <a:latin typeface="Arial" panose="020B0604020202020204" pitchFamily="34" charset="0"/>
              <a:cs typeface="Arial" panose="020B0604020202020204" pitchFamily="34" charset="0"/>
            </a:endParaRPr>
          </a:p>
        </p:txBody>
      </p:sp>
      <p:sp>
        <p:nvSpPr>
          <p:cNvPr id="17" name="Rounded Rectangle 16"/>
          <p:cNvSpPr/>
          <p:nvPr/>
        </p:nvSpPr>
        <p:spPr>
          <a:xfrm>
            <a:off x="3446240" y="2193735"/>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083</a:t>
            </a:r>
            <a:endParaRPr lang="en-US" sz="1200" dirty="0">
              <a:latin typeface="Arial" panose="020B0604020202020204" pitchFamily="34" charset="0"/>
              <a:cs typeface="Arial" panose="020B0604020202020204" pitchFamily="34" charset="0"/>
            </a:endParaRPr>
          </a:p>
        </p:txBody>
      </p:sp>
      <p:cxnSp>
        <p:nvCxnSpPr>
          <p:cNvPr id="18" name="Straight Connector 17"/>
          <p:cNvCxnSpPr>
            <a:stCxn id="6" idx="3"/>
            <a:endCxn id="7" idx="1"/>
          </p:cNvCxnSpPr>
          <p:nvPr/>
        </p:nvCxnSpPr>
        <p:spPr>
          <a:xfrm>
            <a:off x="1244600" y="1521629"/>
            <a:ext cx="781050"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Elbow Connector 18"/>
          <p:cNvCxnSpPr>
            <a:stCxn id="7" idx="3"/>
            <a:endCxn id="8" idx="1"/>
          </p:cNvCxnSpPr>
          <p:nvPr/>
        </p:nvCxnSpPr>
        <p:spPr>
          <a:xfrm flipV="1">
            <a:off x="2755900" y="1007279"/>
            <a:ext cx="2000250" cy="514350"/>
          </a:xfrm>
          <a:prstGeom prst="bentConnector3">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Elbow Connector 26"/>
          <p:cNvCxnSpPr>
            <a:stCxn id="7" idx="3"/>
          </p:cNvCxnSpPr>
          <p:nvPr/>
        </p:nvCxnSpPr>
        <p:spPr>
          <a:xfrm flipV="1">
            <a:off x="2755900" y="1521628"/>
            <a:ext cx="2000250" cy="1"/>
          </a:xfrm>
          <a:prstGeom prst="straightConnector1">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17" idx="3"/>
            <a:endCxn id="10" idx="1"/>
          </p:cNvCxnSpPr>
          <p:nvPr/>
        </p:nvCxnSpPr>
        <p:spPr>
          <a:xfrm flipV="1">
            <a:off x="4176490" y="2120901"/>
            <a:ext cx="579660" cy="278406"/>
          </a:xfrm>
          <a:prstGeom prst="bentConnector3">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17" idx="3"/>
            <a:endCxn id="13" idx="1"/>
          </p:cNvCxnSpPr>
          <p:nvPr/>
        </p:nvCxnSpPr>
        <p:spPr>
          <a:xfrm>
            <a:off x="4176490" y="2399307"/>
            <a:ext cx="579660" cy="1392027"/>
          </a:xfrm>
          <a:prstGeom prst="bentConnector3">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Elbow Connector 22"/>
          <p:cNvCxnSpPr>
            <a:stCxn id="17" idx="3"/>
            <a:endCxn id="14" idx="1"/>
          </p:cNvCxnSpPr>
          <p:nvPr/>
        </p:nvCxnSpPr>
        <p:spPr>
          <a:xfrm>
            <a:off x="4176490" y="2399307"/>
            <a:ext cx="579660" cy="1948838"/>
          </a:xfrm>
          <a:prstGeom prst="bentConnector3">
            <a:avLst>
              <a:gd name="adj1" fmla="val 50000"/>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17" idx="3"/>
            <a:endCxn id="15" idx="1"/>
          </p:cNvCxnSpPr>
          <p:nvPr/>
        </p:nvCxnSpPr>
        <p:spPr>
          <a:xfrm>
            <a:off x="4176490" y="2399307"/>
            <a:ext cx="579660" cy="2505649"/>
          </a:xfrm>
          <a:prstGeom prst="bentConnector3">
            <a:avLst>
              <a:gd name="adj1" fmla="val 50000"/>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5605463" y="4699384"/>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165</a:t>
            </a:r>
            <a:endParaRPr lang="en-US" sz="1200" dirty="0">
              <a:latin typeface="Arial" panose="020B0604020202020204" pitchFamily="34" charset="0"/>
              <a:cs typeface="Arial" panose="020B0604020202020204" pitchFamily="34" charset="0"/>
            </a:endParaRPr>
          </a:p>
        </p:txBody>
      </p:sp>
      <p:sp>
        <p:nvSpPr>
          <p:cNvPr id="26" name="Rounded Rectangle 25"/>
          <p:cNvSpPr/>
          <p:nvPr/>
        </p:nvSpPr>
        <p:spPr>
          <a:xfrm>
            <a:off x="6454776" y="4699384"/>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251</a:t>
            </a:r>
            <a:endParaRPr lang="en-US" sz="1200" dirty="0">
              <a:latin typeface="Arial" panose="020B0604020202020204" pitchFamily="34" charset="0"/>
              <a:cs typeface="Arial" panose="020B0604020202020204" pitchFamily="34" charset="0"/>
            </a:endParaRPr>
          </a:p>
        </p:txBody>
      </p:sp>
      <p:sp>
        <p:nvSpPr>
          <p:cNvPr id="27" name="Rounded Rectangle 26"/>
          <p:cNvSpPr/>
          <p:nvPr/>
        </p:nvSpPr>
        <p:spPr>
          <a:xfrm>
            <a:off x="7304089" y="4699384"/>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252</a:t>
            </a:r>
            <a:endParaRPr lang="en-US" sz="1200" dirty="0">
              <a:latin typeface="Arial" panose="020B0604020202020204" pitchFamily="34" charset="0"/>
              <a:cs typeface="Arial" panose="020B0604020202020204" pitchFamily="34" charset="0"/>
            </a:endParaRPr>
          </a:p>
        </p:txBody>
      </p:sp>
      <p:sp>
        <p:nvSpPr>
          <p:cNvPr id="28" name="Rounded Rectangle 27"/>
          <p:cNvSpPr/>
          <p:nvPr/>
        </p:nvSpPr>
        <p:spPr>
          <a:xfrm>
            <a:off x="8153400" y="4699384"/>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253</a:t>
            </a:r>
            <a:endParaRPr lang="en-US" sz="1200" dirty="0">
              <a:latin typeface="Arial" panose="020B0604020202020204" pitchFamily="34" charset="0"/>
              <a:cs typeface="Arial" panose="020B0604020202020204" pitchFamily="34" charset="0"/>
            </a:endParaRPr>
          </a:p>
        </p:txBody>
      </p:sp>
      <p:sp>
        <p:nvSpPr>
          <p:cNvPr id="29" name="Rounded Rectangle 28"/>
          <p:cNvSpPr/>
          <p:nvPr/>
        </p:nvSpPr>
        <p:spPr>
          <a:xfrm>
            <a:off x="6030119" y="525619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243</a:t>
            </a:r>
            <a:endParaRPr lang="en-US" sz="1200" dirty="0">
              <a:latin typeface="Arial" panose="020B0604020202020204" pitchFamily="34" charset="0"/>
              <a:cs typeface="Arial" panose="020B0604020202020204" pitchFamily="34" charset="0"/>
            </a:endParaRPr>
          </a:p>
        </p:txBody>
      </p:sp>
      <p:sp>
        <p:nvSpPr>
          <p:cNvPr id="30" name="Rounded Rectangle 29"/>
          <p:cNvSpPr/>
          <p:nvPr/>
        </p:nvSpPr>
        <p:spPr>
          <a:xfrm>
            <a:off x="6879431" y="525619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257</a:t>
            </a:r>
            <a:endParaRPr lang="en-US" sz="1200" dirty="0">
              <a:latin typeface="Arial" panose="020B0604020202020204" pitchFamily="34" charset="0"/>
              <a:cs typeface="Arial" panose="020B0604020202020204" pitchFamily="34" charset="0"/>
            </a:endParaRPr>
          </a:p>
        </p:txBody>
      </p:sp>
      <p:sp>
        <p:nvSpPr>
          <p:cNvPr id="31" name="Rounded Rectangle 30"/>
          <p:cNvSpPr/>
          <p:nvPr/>
        </p:nvSpPr>
        <p:spPr>
          <a:xfrm>
            <a:off x="7728744" y="525619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259</a:t>
            </a:r>
            <a:endParaRPr lang="en-US" sz="1200" dirty="0">
              <a:latin typeface="Arial" panose="020B0604020202020204" pitchFamily="34" charset="0"/>
              <a:cs typeface="Arial" panose="020B0604020202020204" pitchFamily="34" charset="0"/>
            </a:endParaRPr>
          </a:p>
        </p:txBody>
      </p:sp>
      <p:cxnSp>
        <p:nvCxnSpPr>
          <p:cNvPr id="32" name="Straight Connector 31"/>
          <p:cNvCxnSpPr>
            <a:stCxn id="15" idx="3"/>
            <a:endCxn id="25" idx="1"/>
          </p:cNvCxnSpPr>
          <p:nvPr/>
        </p:nvCxnSpPr>
        <p:spPr>
          <a:xfrm>
            <a:off x="5486400" y="4904956"/>
            <a:ext cx="119063"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25" idx="3"/>
            <a:endCxn id="26" idx="1"/>
          </p:cNvCxnSpPr>
          <p:nvPr/>
        </p:nvCxnSpPr>
        <p:spPr>
          <a:xfrm>
            <a:off x="6335713" y="4904956"/>
            <a:ext cx="119063"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26" idx="3"/>
            <a:endCxn id="27" idx="1"/>
          </p:cNvCxnSpPr>
          <p:nvPr/>
        </p:nvCxnSpPr>
        <p:spPr>
          <a:xfrm>
            <a:off x="7185026" y="4904956"/>
            <a:ext cx="119063"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27" idx="3"/>
            <a:endCxn id="28" idx="1"/>
          </p:cNvCxnSpPr>
          <p:nvPr/>
        </p:nvCxnSpPr>
        <p:spPr>
          <a:xfrm>
            <a:off x="8034339" y="4904956"/>
            <a:ext cx="119061"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15" idx="2"/>
            <a:endCxn id="16" idx="0"/>
          </p:cNvCxnSpPr>
          <p:nvPr/>
        </p:nvCxnSpPr>
        <p:spPr>
          <a:xfrm>
            <a:off x="5121275" y="5110527"/>
            <a:ext cx="424657" cy="145666"/>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25" idx="2"/>
            <a:endCxn id="29" idx="0"/>
          </p:cNvCxnSpPr>
          <p:nvPr/>
        </p:nvCxnSpPr>
        <p:spPr>
          <a:xfrm>
            <a:off x="5970588" y="5110527"/>
            <a:ext cx="424656" cy="145666"/>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26" idx="2"/>
            <a:endCxn id="30" idx="0"/>
          </p:cNvCxnSpPr>
          <p:nvPr/>
        </p:nvCxnSpPr>
        <p:spPr>
          <a:xfrm>
            <a:off x="6819901" y="5110527"/>
            <a:ext cx="424655" cy="145666"/>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27" idx="2"/>
            <a:endCxn id="31" idx="0"/>
          </p:cNvCxnSpPr>
          <p:nvPr/>
        </p:nvCxnSpPr>
        <p:spPr>
          <a:xfrm>
            <a:off x="7669214" y="5110527"/>
            <a:ext cx="424655" cy="145666"/>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656945" y="801707"/>
            <a:ext cx="2825941" cy="400110"/>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Non-Scientific Major Programs AND Business/Liberal Arts Program</a:t>
            </a:r>
            <a:endParaRPr lang="en-US" sz="1000" dirty="0">
              <a:latin typeface="Arial" panose="020B0604020202020204" pitchFamily="34" charset="0"/>
              <a:cs typeface="Arial" panose="020B0604020202020204" pitchFamily="34" charset="0"/>
            </a:endParaRPr>
          </a:p>
        </p:txBody>
      </p:sp>
      <p:sp>
        <p:nvSpPr>
          <p:cNvPr id="41" name="TextBox 40"/>
          <p:cNvSpPr txBox="1"/>
          <p:nvPr/>
        </p:nvSpPr>
        <p:spPr>
          <a:xfrm>
            <a:off x="5656945" y="1433284"/>
            <a:ext cx="2825941" cy="246221"/>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Statistics Track</a:t>
            </a:r>
            <a:endParaRPr lang="en-US" sz="1000" dirty="0">
              <a:latin typeface="Arial" panose="020B0604020202020204" pitchFamily="34" charset="0"/>
              <a:cs typeface="Arial" panose="020B0604020202020204" pitchFamily="34" charset="0"/>
            </a:endParaRPr>
          </a:p>
        </p:txBody>
      </p:sp>
      <p:sp>
        <p:nvSpPr>
          <p:cNvPr id="42" name="TextBox 41"/>
          <p:cNvSpPr txBox="1"/>
          <p:nvPr/>
        </p:nvSpPr>
        <p:spPr>
          <a:xfrm>
            <a:off x="5656945" y="1895585"/>
            <a:ext cx="2825941" cy="400110"/>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Non-Scientific Major Programs AND Business/Liberal Arts Program</a:t>
            </a:r>
            <a:endParaRPr lang="en-US" sz="1000" dirty="0">
              <a:latin typeface="Arial" panose="020B0604020202020204" pitchFamily="34" charset="0"/>
              <a:cs typeface="Arial" panose="020B0604020202020204" pitchFamily="34" charset="0"/>
            </a:endParaRPr>
          </a:p>
        </p:txBody>
      </p:sp>
      <p:sp>
        <p:nvSpPr>
          <p:cNvPr id="43" name="TextBox 42"/>
          <p:cNvSpPr txBox="1"/>
          <p:nvPr/>
        </p:nvSpPr>
        <p:spPr>
          <a:xfrm>
            <a:off x="5656945" y="2825312"/>
            <a:ext cx="2825941" cy="246221"/>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Teacher Education Programs</a:t>
            </a:r>
            <a:endParaRPr lang="en-US" sz="1000" dirty="0">
              <a:latin typeface="Arial" panose="020B0604020202020204" pitchFamily="34" charset="0"/>
              <a:cs typeface="Arial" panose="020B0604020202020204" pitchFamily="34" charset="0"/>
            </a:endParaRPr>
          </a:p>
        </p:txBody>
      </p:sp>
      <p:sp>
        <p:nvSpPr>
          <p:cNvPr id="44" name="TextBox 43"/>
          <p:cNvSpPr txBox="1"/>
          <p:nvPr/>
        </p:nvSpPr>
        <p:spPr>
          <a:xfrm>
            <a:off x="5656945" y="3581400"/>
            <a:ext cx="2825941" cy="400110"/>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Radiography  and Some Other Technical Programs</a:t>
            </a:r>
            <a:endParaRPr lang="en-US" sz="1000" dirty="0">
              <a:latin typeface="Arial" panose="020B0604020202020204" pitchFamily="34" charset="0"/>
              <a:cs typeface="Arial" panose="020B0604020202020204" pitchFamily="34" charset="0"/>
            </a:endParaRPr>
          </a:p>
        </p:txBody>
      </p:sp>
      <p:pic>
        <p:nvPicPr>
          <p:cNvPr id="45" name="Picture 44"/>
          <p:cNvPicPr>
            <a:picLocks noChangeAspect="1"/>
          </p:cNvPicPr>
          <p:nvPr/>
        </p:nvPicPr>
        <p:blipFill rotWithShape="1">
          <a:blip r:embed="rId4"/>
          <a:srcRect l="2469" t="41146" r="61934" b="5208"/>
          <a:stretch/>
        </p:blipFill>
        <p:spPr>
          <a:xfrm>
            <a:off x="234103" y="2326472"/>
            <a:ext cx="3212137" cy="3537300"/>
          </a:xfrm>
          <a:prstGeom prst="rect">
            <a:avLst/>
          </a:prstGeom>
        </p:spPr>
      </p:pic>
      <p:sp>
        <p:nvSpPr>
          <p:cNvPr id="46" name="TextBox 45"/>
          <p:cNvSpPr txBox="1"/>
          <p:nvPr/>
        </p:nvSpPr>
        <p:spPr>
          <a:xfrm>
            <a:off x="5656945" y="4217339"/>
            <a:ext cx="282594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Statistics Track</a:t>
            </a:r>
          </a:p>
        </p:txBody>
      </p:sp>
      <p:sp>
        <p:nvSpPr>
          <p:cNvPr id="47" name="TextBox 46"/>
          <p:cNvSpPr txBox="1"/>
          <p:nvPr/>
        </p:nvSpPr>
        <p:spPr>
          <a:xfrm>
            <a:off x="6057709" y="4376720"/>
            <a:ext cx="2825941" cy="230832"/>
          </a:xfrm>
          <a:prstGeom prst="rect">
            <a:avLst/>
          </a:prstGeom>
          <a:noFill/>
        </p:spPr>
        <p:txBody>
          <a:bodyPr wrap="square" rtlCol="0">
            <a:spAutoFit/>
          </a:bodyPr>
          <a:lstStyle/>
          <a:p>
            <a:pPr algn="r"/>
            <a:r>
              <a:rPr lang="en-US" sz="900" dirty="0" smtClean="0">
                <a:latin typeface="Arial" panose="020B0604020202020204" pitchFamily="34" charset="0"/>
                <a:cs typeface="Arial" panose="020B0604020202020204" pitchFamily="34" charset="0"/>
              </a:rPr>
              <a:t>Engineering/Computer Science Track</a:t>
            </a:r>
            <a:endParaRPr lang="en-US" sz="900" dirty="0">
              <a:latin typeface="Arial" panose="020B0604020202020204" pitchFamily="34" charset="0"/>
              <a:cs typeface="Arial" panose="020B0604020202020204" pitchFamily="34" charset="0"/>
            </a:endParaRPr>
          </a:p>
        </p:txBody>
      </p:sp>
      <p:cxnSp>
        <p:nvCxnSpPr>
          <p:cNvPr id="48" name="Elbow Connector 47"/>
          <p:cNvCxnSpPr>
            <a:stCxn id="7" idx="3"/>
            <a:endCxn id="17" idx="1"/>
          </p:cNvCxnSpPr>
          <p:nvPr/>
        </p:nvCxnSpPr>
        <p:spPr>
          <a:xfrm>
            <a:off x="2755900" y="1521629"/>
            <a:ext cx="690340" cy="877678"/>
          </a:xfrm>
          <a:prstGeom prst="bentConnector3">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3202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ingulf">
      <a:dk1>
        <a:sysClr val="windowText" lastClr="000000"/>
      </a:dk1>
      <a:lt1>
        <a:sysClr val="window" lastClr="FFFFFF"/>
      </a:lt1>
      <a:dk2>
        <a:srgbClr val="1F497D"/>
      </a:dk2>
      <a:lt2>
        <a:srgbClr val="EEECE1"/>
      </a:lt2>
      <a:accent1>
        <a:srgbClr val="1D2E42"/>
      </a:accent1>
      <a:accent2>
        <a:srgbClr val="30567A"/>
      </a:accent2>
      <a:accent3>
        <a:srgbClr val="3E76A5"/>
      </a:accent3>
      <a:accent4>
        <a:srgbClr val="75ADD0"/>
      </a:accent4>
      <a:accent5>
        <a:srgbClr val="00BCF6"/>
      </a:accent5>
      <a:accent6>
        <a:srgbClr val="1064AB"/>
      </a:accent6>
      <a:hlink>
        <a:srgbClr val="131A2C"/>
      </a:hlink>
      <a:folHlink>
        <a:srgbClr val="002D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10F2256D97274184FEFF2A937D2913" ma:contentTypeVersion="6" ma:contentTypeDescription="Create a new document." ma:contentTypeScope="" ma:versionID="ca71b669084f9fbb7d13c02c876738e8">
  <xsd:schema xmlns:xsd="http://www.w3.org/2001/XMLSchema" xmlns:xs="http://www.w3.org/2001/XMLSchema" xmlns:p="http://schemas.microsoft.com/office/2006/metadata/properties" xmlns:ns1="http://schemas.microsoft.com/sharepoint/v3" xmlns:ns2="a0deeb4e-8474-4dc7-9e14-1ab865872e8b" xmlns:ns3="http://schemas.microsoft.com/sharepoint/v4" targetNamespace="http://schemas.microsoft.com/office/2006/metadata/properties" ma:root="true" ma:fieldsID="a27d98f60c95eba5126bfa12f85c09dd" ns1:_="" ns2:_="" ns3:_="">
    <xsd:import namespace="http://schemas.microsoft.com/sharepoint/v3"/>
    <xsd:import namespace="a0deeb4e-8474-4dc7-9e14-1ab865872e8b"/>
    <xsd:import namespace="http://schemas.microsoft.com/sharepoint/v4"/>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8" nillable="true" ma:displayName="E-Mail Sender" ma:hidden="true" ma:internalName="EmailSender">
      <xsd:simpleType>
        <xsd:restriction base="dms:Note">
          <xsd:maxLength value="255"/>
        </xsd:restriction>
      </xsd:simpleType>
    </xsd:element>
    <xsd:element name="EmailTo" ma:index="9" nillable="true" ma:displayName="E-Mail To" ma:hidden="true" ma:internalName="EmailTo">
      <xsd:simpleType>
        <xsd:restriction base="dms:Note">
          <xsd:maxLength value="255"/>
        </xsd:restriction>
      </xsd:simpleType>
    </xsd:element>
    <xsd:element name="EmailCc" ma:index="10" nillable="true" ma:displayName="E-Mail Cc" ma:hidden="true" ma:internalName="EmailCc">
      <xsd:simpleType>
        <xsd:restriction base="dms:Note">
          <xsd:maxLength value="255"/>
        </xsd:restriction>
      </xsd:simpleType>
    </xsd:element>
    <xsd:element name="EmailFrom" ma:index="11" nillable="true" ma:displayName="E-Mail From" ma:hidden="true" ma:internalName="EmailFrom">
      <xsd:simpleType>
        <xsd:restriction base="dms:Text"/>
      </xsd:simpleType>
    </xsd:element>
    <xsd:element name="EmailSubject" ma:index="12"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deeb4e-8474-4dc7-9e14-1ab865872e8b"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IconOverlay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_dlc_DocId xmlns="a0deeb4e-8474-4dc7-9e14-1ab865872e8b">RV4RHZKWDNRC-608-254</_dlc_DocId>
    <_dlc_DocIdUrl xmlns="a0deeb4e-8474-4dc7-9e14-1ab865872e8b">
      <Url>https://ccbcsharepoint.ccbcmd.edu/enroll/comms/_layouts/DocIdRedir.aspx?ID=RV4RHZKWDNRC-608-254</Url>
      <Description>RV4RHZKWDNRC-608-254</Description>
    </_dlc_DocIdUrl>
  </documentManagement>
</p:properties>
</file>

<file path=customXml/itemProps1.xml><?xml version="1.0" encoding="utf-8"?>
<ds:datastoreItem xmlns:ds="http://schemas.openxmlformats.org/officeDocument/2006/customXml" ds:itemID="{F64F4E7F-33C8-4583-BC1E-16EDE01701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deeb4e-8474-4dc7-9e14-1ab865872e8b"/>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D2DF8B-6382-4EB2-A5E5-AE475099579E}">
  <ds:schemaRefs>
    <ds:schemaRef ds:uri="http://schemas.microsoft.com/sharepoint/v3/contenttype/forms"/>
  </ds:schemaRefs>
</ds:datastoreItem>
</file>

<file path=customXml/itemProps3.xml><?xml version="1.0" encoding="utf-8"?>
<ds:datastoreItem xmlns:ds="http://schemas.openxmlformats.org/officeDocument/2006/customXml" ds:itemID="{346F31E9-B466-4317-804D-F65BC7B80E22}">
  <ds:schemaRefs>
    <ds:schemaRef ds:uri="http://schemas.microsoft.com/sharepoint/events"/>
  </ds:schemaRefs>
</ds:datastoreItem>
</file>

<file path=customXml/itemProps4.xml><?xml version="1.0" encoding="utf-8"?>
<ds:datastoreItem xmlns:ds="http://schemas.openxmlformats.org/officeDocument/2006/customXml" ds:itemID="{4FA22EEA-6767-4ABF-91E2-540C44765CDC}">
  <ds:schemaRefs>
    <ds:schemaRef ds:uri="http://www.w3.org/XML/1998/namespace"/>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sharepoint/v4"/>
    <ds:schemaRef ds:uri="http://purl.org/dc/dcmitype/"/>
    <ds:schemaRef ds:uri="a0deeb4e-8474-4dc7-9e14-1ab865872e8b"/>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13756</TotalTime>
  <Words>1946</Words>
  <Application>Microsoft Office PowerPoint</Application>
  <PresentationFormat>On-screen Show (4:3)</PresentationFormat>
  <Paragraphs>582</Paragraphs>
  <Slides>74</Slides>
  <Notes>72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Calibri</vt:lpstr>
      <vt:lpstr>Georgia (body)</vt:lpstr>
      <vt:lpstr>Gill Sans</vt:lpstr>
      <vt:lpstr>Times New Roman</vt:lpstr>
      <vt:lpstr>Office Theme</vt:lpstr>
      <vt:lpstr>Acceleration for Beginners </vt:lpstr>
      <vt:lpstr>Today’s 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CCBC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CCBC</dc:creator>
  <cp:lastModifiedBy>Kiefner, Jesse W.</cp:lastModifiedBy>
  <cp:revision>133</cp:revision>
  <cp:lastPrinted>2017-06-11T22:09:10Z</cp:lastPrinted>
  <dcterms:created xsi:type="dcterms:W3CDTF">2012-11-01T14:28:26Z</dcterms:created>
  <dcterms:modified xsi:type="dcterms:W3CDTF">2017-06-11T22:09:32Z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0x010100DA10F2256D97274184FEFF2A937D2913</vt:lpwstr>
  </property>
  <property fmtid="{D5CDD505-2E9C-101B-9397-08002B2CF9AE}" pid="3" name="_dlc_DocIdItemGuid">
    <vt:lpwstr>1c8a9d52-ef54-447b-a5ce-f786574155d6</vt:lpwstr>
  </property>
</Properties>
</file>