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6" r:id="rId1"/>
  </p:sldMasterIdLst>
  <p:notesMasterIdLst>
    <p:notesMasterId r:id="rId27"/>
  </p:notesMasterIdLst>
  <p:handoutMasterIdLst>
    <p:handoutMasterId r:id="rId28"/>
  </p:handoutMasterIdLst>
  <p:sldIdLst>
    <p:sldId id="356" r:id="rId2"/>
    <p:sldId id="257" r:id="rId3"/>
    <p:sldId id="387" r:id="rId4"/>
    <p:sldId id="405" r:id="rId5"/>
    <p:sldId id="389" r:id="rId6"/>
    <p:sldId id="390" r:id="rId7"/>
    <p:sldId id="388" r:id="rId8"/>
    <p:sldId id="330" r:id="rId9"/>
    <p:sldId id="383" r:id="rId10"/>
    <p:sldId id="377" r:id="rId11"/>
    <p:sldId id="384" r:id="rId12"/>
    <p:sldId id="415" r:id="rId13"/>
    <p:sldId id="411" r:id="rId14"/>
    <p:sldId id="393" r:id="rId15"/>
    <p:sldId id="396" r:id="rId16"/>
    <p:sldId id="416" r:id="rId17"/>
    <p:sldId id="410" r:id="rId18"/>
    <p:sldId id="413" r:id="rId19"/>
    <p:sldId id="407" r:id="rId20"/>
    <p:sldId id="400" r:id="rId21"/>
    <p:sldId id="401" r:id="rId22"/>
    <p:sldId id="397" r:id="rId23"/>
    <p:sldId id="403" r:id="rId24"/>
    <p:sldId id="402" r:id="rId25"/>
    <p:sldId id="414" r:id="rId26"/>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79932" autoAdjust="0"/>
  </p:normalViewPr>
  <p:slideViewPr>
    <p:cSldViewPr snapToGrid="0" snapToObjects="1">
      <p:cViewPr>
        <p:scale>
          <a:sx n="70" d="100"/>
          <a:sy n="70" d="100"/>
        </p:scale>
        <p:origin x="-762" y="3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5" d="100"/>
          <a:sy n="55" d="100"/>
        </p:scale>
        <p:origin x="-2856" y="-9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khern:Downloads:Copy%20of%20Equity%20data%20other%20colleges-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400" dirty="0"/>
              <a:t>Completion of College </a:t>
            </a:r>
            <a:r>
              <a:rPr lang="en-US" sz="2400" dirty="0" smtClean="0"/>
              <a:t>English in One</a:t>
            </a:r>
            <a:r>
              <a:rPr lang="en-US" sz="2400" baseline="0" dirty="0" smtClean="0"/>
              <a:t> </a:t>
            </a:r>
            <a:r>
              <a:rPr lang="en-US" sz="2400" dirty="0" smtClean="0"/>
              <a:t>Year </a:t>
            </a:r>
            <a:endParaRPr lang="en-US" sz="2400" dirty="0"/>
          </a:p>
        </c:rich>
      </c:tx>
      <c:layout/>
      <c:overlay val="0"/>
    </c:title>
    <c:autoTitleDeleted val="0"/>
    <c:plotArea>
      <c:layout/>
      <c:barChart>
        <c:barDir val="col"/>
        <c:grouping val="clustered"/>
        <c:varyColors val="0"/>
        <c:ser>
          <c:idx val="0"/>
          <c:order val="0"/>
          <c:tx>
            <c:strRef>
              <c:f>Butte!$A$3</c:f>
              <c:strCache>
                <c:ptCount val="1"/>
                <c:pt idx="0">
                  <c:v>More restrictive placement (Fall 2007-'10: 23% of incoming students eligible for college English)</c:v>
                </c:pt>
              </c:strCache>
            </c:strRef>
          </c:tx>
          <c:invertIfNegative val="0"/>
          <c:dLbls>
            <c:showLegendKey val="0"/>
            <c:showVal val="1"/>
            <c:showCatName val="0"/>
            <c:showSerName val="0"/>
            <c:showPercent val="0"/>
            <c:showBubbleSize val="0"/>
            <c:showLeaderLines val="0"/>
          </c:dLbls>
          <c:cat>
            <c:strRef>
              <c:f>Butte!$B$1:$F$2</c:f>
              <c:strCache>
                <c:ptCount val="5"/>
                <c:pt idx="0">
                  <c:v>African American</c:v>
                </c:pt>
                <c:pt idx="1">
                  <c:v>Asian</c:v>
                </c:pt>
                <c:pt idx="2">
                  <c:v>Hispanic</c:v>
                </c:pt>
                <c:pt idx="3">
                  <c:v>White</c:v>
                </c:pt>
                <c:pt idx="4">
                  <c:v>All</c:v>
                </c:pt>
              </c:strCache>
            </c:strRef>
          </c:cat>
          <c:val>
            <c:numRef>
              <c:f>Butte!$B$3:$F$3</c:f>
              <c:numCache>
                <c:formatCode>0%</c:formatCode>
                <c:ptCount val="5"/>
                <c:pt idx="0">
                  <c:v>8.09E-2</c:v>
                </c:pt>
                <c:pt idx="1">
                  <c:v>0.17469999999999999</c:v>
                </c:pt>
                <c:pt idx="2">
                  <c:v>0.1273</c:v>
                </c:pt>
                <c:pt idx="3">
                  <c:v>0.23180000000000001</c:v>
                </c:pt>
                <c:pt idx="4">
                  <c:v>0.19919999999999999</c:v>
                </c:pt>
              </c:numCache>
            </c:numRef>
          </c:val>
        </c:ser>
        <c:ser>
          <c:idx val="1"/>
          <c:order val="1"/>
          <c:tx>
            <c:strRef>
              <c:f>Butte!$A$4</c:f>
              <c:strCache>
                <c:ptCount val="1"/>
                <c:pt idx="0">
                  <c:v>Broader access placement (Fall 2012-'13: 48% of incoming students eligible for college English)</c:v>
                </c:pt>
              </c:strCache>
            </c:strRef>
          </c:tx>
          <c:invertIfNegative val="0"/>
          <c:dLbls>
            <c:showLegendKey val="0"/>
            <c:showVal val="1"/>
            <c:showCatName val="0"/>
            <c:showSerName val="0"/>
            <c:showPercent val="0"/>
            <c:showBubbleSize val="0"/>
            <c:showLeaderLines val="0"/>
          </c:dLbls>
          <c:cat>
            <c:strRef>
              <c:f>Butte!$B$1:$F$2</c:f>
              <c:strCache>
                <c:ptCount val="5"/>
                <c:pt idx="0">
                  <c:v>African American</c:v>
                </c:pt>
                <c:pt idx="1">
                  <c:v>Asian</c:v>
                </c:pt>
                <c:pt idx="2">
                  <c:v>Hispanic</c:v>
                </c:pt>
                <c:pt idx="3">
                  <c:v>White</c:v>
                </c:pt>
                <c:pt idx="4">
                  <c:v>All</c:v>
                </c:pt>
              </c:strCache>
            </c:strRef>
          </c:cat>
          <c:val>
            <c:numRef>
              <c:f>Butte!$B$4:$F$4</c:f>
              <c:numCache>
                <c:formatCode>0%</c:formatCode>
                <c:ptCount val="5"/>
                <c:pt idx="0">
                  <c:v>0.2276</c:v>
                </c:pt>
                <c:pt idx="1">
                  <c:v>0.3498</c:v>
                </c:pt>
                <c:pt idx="2">
                  <c:v>0.27339999999999998</c:v>
                </c:pt>
                <c:pt idx="3">
                  <c:v>0.37090000000000001</c:v>
                </c:pt>
                <c:pt idx="4">
                  <c:v>0.33439999999999998</c:v>
                </c:pt>
              </c:numCache>
            </c:numRef>
          </c:val>
        </c:ser>
        <c:dLbls>
          <c:showLegendKey val="0"/>
          <c:showVal val="0"/>
          <c:showCatName val="0"/>
          <c:showSerName val="0"/>
          <c:showPercent val="0"/>
          <c:showBubbleSize val="0"/>
        </c:dLbls>
        <c:gapWidth val="150"/>
        <c:axId val="88356352"/>
        <c:axId val="88357888"/>
      </c:barChart>
      <c:catAx>
        <c:axId val="88356352"/>
        <c:scaling>
          <c:orientation val="minMax"/>
        </c:scaling>
        <c:delete val="0"/>
        <c:axPos val="b"/>
        <c:majorTickMark val="out"/>
        <c:minorTickMark val="none"/>
        <c:tickLblPos val="nextTo"/>
        <c:crossAx val="88357888"/>
        <c:crosses val="autoZero"/>
        <c:auto val="1"/>
        <c:lblAlgn val="ctr"/>
        <c:lblOffset val="100"/>
        <c:noMultiLvlLbl val="0"/>
      </c:catAx>
      <c:valAx>
        <c:axId val="88357888"/>
        <c:scaling>
          <c:orientation val="minMax"/>
        </c:scaling>
        <c:delete val="0"/>
        <c:axPos val="l"/>
        <c:majorGridlines/>
        <c:numFmt formatCode="0%" sourceLinked="1"/>
        <c:majorTickMark val="out"/>
        <c:minorTickMark val="none"/>
        <c:tickLblPos val="nextTo"/>
        <c:crossAx val="88356352"/>
        <c:crosses val="autoZero"/>
        <c:crossBetween val="between"/>
      </c:valAx>
    </c:plotArea>
    <c:legend>
      <c:legendPos val="r"/>
      <c:layout>
        <c:manualLayout>
          <c:xMode val="edge"/>
          <c:yMode val="edge"/>
          <c:x val="0.66045052214217903"/>
          <c:y val="0.29781878011517215"/>
          <c:w val="0.33600342703276098"/>
          <c:h val="0.55572080542171032"/>
        </c:manualLayout>
      </c:layout>
      <c:overlay val="0"/>
    </c:legend>
    <c:plotVisOnly val="1"/>
    <c:dispBlanksAs val="gap"/>
    <c:showDLblsOverMax val="0"/>
  </c:chart>
  <c:txPr>
    <a:bodyPr/>
    <a:lstStyle/>
    <a:p>
      <a:pPr>
        <a:defRPr sz="17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7BC0763D-B9FC-4261-9DA4-B4635ED74C8E}" type="datetimeFigureOut">
              <a:rPr lang="en-US" smtClean="0"/>
              <a:t>6/18/2015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E2A1551B-BD1C-460A-8A02-FE24FB1B9EAF}" type="slidenum">
              <a:rPr lang="en-US" smtClean="0"/>
              <a:t>‹#›</a:t>
            </a:fld>
            <a:endParaRPr lang="en-US"/>
          </a:p>
        </p:txBody>
      </p:sp>
    </p:spTree>
    <p:extLst>
      <p:ext uri="{BB962C8B-B14F-4D97-AF65-F5344CB8AC3E}">
        <p14:creationId xmlns:p14="http://schemas.microsoft.com/office/powerpoint/2010/main" val="847699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02B9E7CD-E1A6-3F42-98C1-10FC39F93D3B}" type="datetimeFigureOut">
              <a:rPr lang="en-US" smtClean="0"/>
              <a:t>6/18/2015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0DB8D326-EB84-7C4A-8308-7A0D9D1E3ADC}" type="slidenum">
              <a:rPr lang="en-US" smtClean="0"/>
              <a:t>‹#›</a:t>
            </a:fld>
            <a:endParaRPr lang="en-US"/>
          </a:p>
        </p:txBody>
      </p:sp>
    </p:spTree>
    <p:extLst>
      <p:ext uri="{BB962C8B-B14F-4D97-AF65-F5344CB8AC3E}">
        <p14:creationId xmlns:p14="http://schemas.microsoft.com/office/powerpoint/2010/main" val="32740345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extranet.cccco.edu/Portals/1/SSSP/Matriculation/Assessment/DisproportionateImpact.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1</a:t>
            </a:fld>
            <a:endParaRPr lang="en-US"/>
          </a:p>
        </p:txBody>
      </p:sp>
    </p:spTree>
    <p:extLst>
      <p:ext uri="{BB962C8B-B14F-4D97-AF65-F5344CB8AC3E}">
        <p14:creationId xmlns:p14="http://schemas.microsoft.com/office/powerpoint/2010/main" val="2395306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29">
              <a:defRPr/>
            </a:pPr>
            <a:r>
              <a:rPr lang="en-US" dirty="0" smtClean="0"/>
              <a:t>No wonder COMPASS has been pulled and the company is admitting the test’s lack of predictive power!</a:t>
            </a:r>
          </a:p>
          <a:p>
            <a:pPr defTabSz="462229">
              <a:defRPr/>
            </a:pPr>
            <a:endParaRPr lang="en-US" dirty="0" smtClean="0"/>
          </a:p>
          <a:p>
            <a:pPr defTabSz="462229">
              <a:defRPr/>
            </a:pPr>
            <a:r>
              <a:rPr lang="en-US" dirty="0" smtClean="0"/>
              <a:t>Point </a:t>
            </a:r>
            <a:r>
              <a:rPr lang="en-US" dirty="0"/>
              <a:t>out that if faculty are concerned that only 59% of the lower-scoring group passed, they should keep in context that this is 20 points higher 1A completion than among (Fall 2010-Spring 2011: 39% students who start one level below go on to complete college English in 1-year. Also the old ratios would mean that the 40% of students who earned As and </a:t>
            </a:r>
            <a:r>
              <a:rPr lang="en-US" dirty="0" err="1"/>
              <a:t>Bs</a:t>
            </a:r>
            <a:r>
              <a:rPr lang="en-US" dirty="0"/>
              <a:t> would be excluded from the course. </a:t>
            </a:r>
          </a:p>
          <a:p>
            <a:pPr defTabSz="462229">
              <a:defRPr/>
            </a:pPr>
            <a:endParaRPr lang="en-US" dirty="0"/>
          </a:p>
          <a:p>
            <a:pPr defTabSz="462229">
              <a:defRPr/>
            </a:pPr>
            <a:r>
              <a:rPr lang="en-US" dirty="0"/>
              <a:t>41% of lower-scoring earned grades of D/F/FW/W, compared to 36% of students in the higher-scoring range. They were also less likely to earn As. However, they did not significantly underperform in comparison to the higher-scoring students. We found it noteworthy that the lower scoring group did not receive a disproportionate number of Cs, as might have been expected if they were borderline college ready. In fact, 40% earned As and </a:t>
            </a:r>
            <a:r>
              <a:rPr lang="en-US" dirty="0" err="1"/>
              <a:t>Bs</a:t>
            </a:r>
            <a:r>
              <a:rPr lang="en-US" dirty="0"/>
              <a:t> in a course they would have been excluded from under prior placement ratios. </a:t>
            </a:r>
          </a:p>
        </p:txBody>
      </p:sp>
      <p:sp>
        <p:nvSpPr>
          <p:cNvPr id="4" name="Slide Number Placeholder 3"/>
          <p:cNvSpPr>
            <a:spLocks noGrp="1"/>
          </p:cNvSpPr>
          <p:nvPr>
            <p:ph type="sldNum" sz="quarter" idx="10"/>
          </p:nvPr>
        </p:nvSpPr>
        <p:spPr/>
        <p:txBody>
          <a:bodyPr/>
          <a:lstStyle/>
          <a:p>
            <a:fld id="{0DB8D326-EB84-7C4A-8308-7A0D9D1E3ADC}" type="slidenum">
              <a:rPr lang="en-US" smtClean="0"/>
              <a:t>11</a:t>
            </a:fld>
            <a:endParaRPr lang="en-US"/>
          </a:p>
        </p:txBody>
      </p:sp>
    </p:spTree>
    <p:extLst>
      <p:ext uri="{BB962C8B-B14F-4D97-AF65-F5344CB8AC3E}">
        <p14:creationId xmlns:p14="http://schemas.microsoft.com/office/powerpoint/2010/main" val="1859269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Equity gaps in placement still exist, but they narrowed; keep in mind that the more of your group places directly into college English/transfer</a:t>
            </a:r>
            <a:r>
              <a:rPr lang="en-US" baseline="0" dirty="0" smtClean="0"/>
              <a:t> level, the more of your group will complete the course due to pipeline effects/exponential attrition in the sequence</a:t>
            </a:r>
            <a:endParaRPr lang="en-US" dirty="0"/>
          </a:p>
        </p:txBody>
      </p:sp>
      <p:sp>
        <p:nvSpPr>
          <p:cNvPr id="4" name="Slide Number Placeholder 3"/>
          <p:cNvSpPr>
            <a:spLocks noGrp="1"/>
          </p:cNvSpPr>
          <p:nvPr>
            <p:ph type="sldNum" sz="quarter" idx="10"/>
          </p:nvPr>
        </p:nvSpPr>
        <p:spPr/>
        <p:txBody>
          <a:bodyPr/>
          <a:lstStyle/>
          <a:p>
            <a:fld id="{F74996D8-C194-4344-BB9F-78F2B717F415}" type="slidenum">
              <a:rPr lang="en-US" smtClean="0"/>
              <a:t>13</a:t>
            </a:fld>
            <a:endParaRPr lang="en-US"/>
          </a:p>
        </p:txBody>
      </p:sp>
    </p:spTree>
    <p:extLst>
      <p:ext uri="{BB962C8B-B14F-4D97-AF65-F5344CB8AC3E}">
        <p14:creationId xmlns:p14="http://schemas.microsoft.com/office/powerpoint/2010/main" val="1635240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1" i="0" u="none" strike="noStrike" kern="1200" dirty="0" smtClean="0">
                <a:solidFill>
                  <a:schemeClr val="tx1"/>
                </a:solidFill>
                <a:effectLst/>
                <a:latin typeface="+mn-lt"/>
                <a:ea typeface="+mn-ea"/>
                <a:cs typeface="+mn-cs"/>
              </a:rPr>
              <a:t>Students of color catching up, but the placement gap translates to a completion gap</a:t>
            </a:r>
          </a:p>
          <a:p>
            <a:pPr rtl="0" eaLnBrk="1" fontAlgn="t" latinLnBrk="0" hangingPunct="1"/>
            <a:r>
              <a:rPr lang="en-US" sz="1200" b="1" i="0" u="none" strike="noStrike" kern="1200" dirty="0" smtClean="0">
                <a:solidFill>
                  <a:schemeClr val="tx1"/>
                </a:solidFill>
                <a:effectLst/>
                <a:latin typeface="+mn-lt"/>
                <a:ea typeface="+mn-ea"/>
                <a:cs typeface="+mn-cs"/>
              </a:rPr>
              <a:t>African American</a:t>
            </a:r>
            <a:r>
              <a:rPr lang="en-US" sz="1200" b="0"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N= 284 (’07-‘10)</a:t>
            </a:r>
            <a:r>
              <a:rPr lang="en-US" sz="1200" b="0"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N = 145 (’12-‘13)</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Asian N= 458 (’07-‘10)</a:t>
            </a:r>
            <a:r>
              <a:rPr lang="en-US" sz="1200" b="0"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N=283 (’12-‘13) </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Hispanic N= 1,092 (’07-‘10)</a:t>
            </a:r>
            <a:r>
              <a:rPr lang="en-US" sz="1200" b="0"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N= 746 (’12-‘13) </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White N= 4,250 (’07-‘10)</a:t>
            </a:r>
            <a:r>
              <a:rPr lang="en-US" sz="1200" b="0"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N=2,014 (’12-‘13)</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All N= 6,972 (’07-‘10)</a:t>
            </a:r>
            <a:r>
              <a:rPr lang="en-US" sz="1200" b="0"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N= 3,475 (’12-‘13)</a:t>
            </a:r>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14</a:t>
            </a:fld>
            <a:endParaRPr lang="en-US"/>
          </a:p>
        </p:txBody>
      </p:sp>
    </p:spTree>
    <p:extLst>
      <p:ext uri="{BB962C8B-B14F-4D97-AF65-F5344CB8AC3E}">
        <p14:creationId xmlns:p14="http://schemas.microsoft.com/office/powerpoint/2010/main" val="1849261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gap in completion.</a:t>
            </a:r>
          </a:p>
          <a:p>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15</a:t>
            </a:fld>
            <a:endParaRPr lang="en-US"/>
          </a:p>
        </p:txBody>
      </p:sp>
    </p:spTree>
    <p:extLst>
      <p:ext uri="{BB962C8B-B14F-4D97-AF65-F5344CB8AC3E}">
        <p14:creationId xmlns:p14="http://schemas.microsoft.com/office/powerpoint/2010/main" val="281739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gap. O</a:t>
            </a:r>
            <a:r>
              <a:rPr lang="en-US" baseline="0" dirty="0" smtClean="0"/>
              <a:t>nce students get to the course, no equity gap in performance in the course</a:t>
            </a:r>
            <a:r>
              <a:rPr lang="en-US" baseline="0" dirty="0" smtClean="0"/>
              <a:t>. Some of these students have been directly placed, and some are pipeline survivors.</a:t>
            </a:r>
            <a:endParaRPr lang="en-US" baseline="0" dirty="0" smtClean="0"/>
          </a:p>
          <a:p>
            <a:endParaRPr lang="en-US" dirty="0" smtClean="0"/>
          </a:p>
          <a:p>
            <a:r>
              <a:rPr lang="en-US" dirty="0" smtClean="0"/>
              <a:t>Spring 2015 looks the same—previous years,</a:t>
            </a:r>
            <a:r>
              <a:rPr lang="en-US" baseline="0" dirty="0" smtClean="0"/>
              <a:t> maybe a 10 percentage point gap at most, half the size of the gap we see in placement</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16</a:t>
            </a:fld>
            <a:endParaRPr lang="en-US"/>
          </a:p>
        </p:txBody>
      </p:sp>
    </p:spTree>
    <p:extLst>
      <p:ext uri="{BB962C8B-B14F-4D97-AF65-F5344CB8AC3E}">
        <p14:creationId xmlns:p14="http://schemas.microsoft.com/office/powerpoint/2010/main" val="3238606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statewide rules: “When the ratio is below 80% or the minority group placement rate is less than 80% of the majority group placement rate </a:t>
            </a:r>
            <a:r>
              <a:rPr lang="en-US" sz="1200" b="1" kern="1200" dirty="0" smtClean="0">
                <a:solidFill>
                  <a:schemeClr val="tx1"/>
                </a:solidFill>
                <a:effectLst/>
                <a:latin typeface="+mn-lt"/>
                <a:ea typeface="+mn-ea"/>
                <a:cs typeface="+mn-cs"/>
              </a:rPr>
              <a:t>into the upper level course(s)</a:t>
            </a:r>
            <a:r>
              <a:rPr lang="en-US" sz="1200" kern="1200" dirty="0" smtClean="0">
                <a:solidFill>
                  <a:schemeClr val="tx1"/>
                </a:solidFill>
                <a:effectLst/>
                <a:latin typeface="+mn-lt"/>
                <a:ea typeface="+mn-ea"/>
                <a:cs typeface="+mn-cs"/>
              </a:rPr>
              <a:t>, the college must consider and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evaluate what the causative factors could be that account for the observed differential placement. Monitoring and documentation must continue over time. As appropriate, steps need to be considered to alleviate the situation.  It becomes important to re-evaluate the fairness of the test as a tool to guide placement recommendations.” </a:t>
            </a:r>
            <a:r>
              <a:rPr lang="en-US" sz="1200" u="sng" kern="1200" dirty="0" smtClean="0">
                <a:solidFill>
                  <a:schemeClr val="tx1"/>
                </a:solidFill>
                <a:effectLst/>
                <a:latin typeface="+mn-lt"/>
                <a:ea typeface="+mn-ea"/>
                <a:cs typeface="+mn-cs"/>
                <a:hlinkClick r:id="rId3"/>
              </a:rPr>
              <a:t>http://extranet.cccco.edu/Portals/1/SSSP/Matriculation/Assessment/DisproportionateImpact.pdf</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4996D8-C194-4344-BB9F-78F2B717F415}" type="slidenum">
              <a:rPr lang="en-US" smtClean="0"/>
              <a:t>17</a:t>
            </a:fld>
            <a:endParaRPr lang="en-US"/>
          </a:p>
        </p:txBody>
      </p:sp>
    </p:spTree>
    <p:extLst>
      <p:ext uri="{BB962C8B-B14F-4D97-AF65-F5344CB8AC3E}">
        <p14:creationId xmlns:p14="http://schemas.microsoft.com/office/powerpoint/2010/main" val="1635240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company itself says the test doesn’t predict student achievement, and we’re</a:t>
            </a:r>
            <a:r>
              <a:rPr lang="en-US" baseline="0" dirty="0" smtClean="0"/>
              <a:t> disproportionately placing students of color into remediation, it really is unjustifiable.</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18</a:t>
            </a:fld>
            <a:endParaRPr lang="en-US"/>
          </a:p>
        </p:txBody>
      </p:sp>
    </p:spTree>
    <p:extLst>
      <p:ext uri="{BB962C8B-B14F-4D97-AF65-F5344CB8AC3E}">
        <p14:creationId xmlns:p14="http://schemas.microsoft.com/office/powerpoint/2010/main" val="3953919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Reminding students of relevant “achieved positive identities” can overcome the impact of stereotype threat—for girls on a spatial reasoning test, their identity</a:t>
            </a:r>
            <a:r>
              <a:rPr lang="en-US" baseline="0" dirty="0" smtClean="0"/>
              <a:t> as private college students; framing tests as challenges and teaching growth mindset can also help performance on standardized tests</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22</a:t>
            </a:fld>
            <a:endParaRPr lang="en-US"/>
          </a:p>
        </p:txBody>
      </p:sp>
    </p:spTree>
    <p:extLst>
      <p:ext uri="{BB962C8B-B14F-4D97-AF65-F5344CB8AC3E}">
        <p14:creationId xmlns:p14="http://schemas.microsoft.com/office/powerpoint/2010/main" val="3926757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Both likely to have had the experience, at</a:t>
            </a:r>
            <a:r>
              <a:rPr lang="en-US" baseline="0" dirty="0" smtClean="0"/>
              <a:t> some point including right before testing, of being the only African American person in the vicinity</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23</a:t>
            </a:fld>
            <a:endParaRPr lang="en-US"/>
          </a:p>
        </p:txBody>
      </p:sp>
    </p:spTree>
    <p:extLst>
      <p:ext uri="{BB962C8B-B14F-4D97-AF65-F5344CB8AC3E}">
        <p14:creationId xmlns:p14="http://schemas.microsoft.com/office/powerpoint/2010/main" val="156056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Until</a:t>
            </a:r>
            <a:r>
              <a:rPr lang="en-US" baseline="0" dirty="0" smtClean="0"/>
              <a:t> relatively recently, this has been our systemic response to students. But as Bart points out, slowing down to catch up is not really a logical approach.</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2</a:t>
            </a:fld>
            <a:endParaRPr lang="en-US"/>
          </a:p>
        </p:txBody>
      </p:sp>
    </p:spTree>
    <p:extLst>
      <p:ext uri="{BB962C8B-B14F-4D97-AF65-F5344CB8AC3E}">
        <p14:creationId xmlns:p14="http://schemas.microsoft.com/office/powerpoint/2010/main" val="2650832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us are aware of the pipeline</a:t>
            </a:r>
            <a:r>
              <a:rPr lang="en-US" baseline="0" dirty="0" smtClean="0"/>
              <a:t> effects brought about by these long sequences, through which fewer students are able to complete the sequence the more levels it has.</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3</a:t>
            </a:fld>
            <a:endParaRPr lang="en-US"/>
          </a:p>
        </p:txBody>
      </p:sp>
    </p:spTree>
    <p:extLst>
      <p:ext uri="{BB962C8B-B14F-4D97-AF65-F5344CB8AC3E}">
        <p14:creationId xmlns:p14="http://schemas.microsoft.com/office/powerpoint/2010/main" val="2708215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developed</a:t>
            </a:r>
            <a:r>
              <a:rPr lang="en-US" baseline="0" dirty="0" smtClean="0"/>
              <a:t> this course, over a third of our students were placing two levels below in English. We started offering this course in 2011.</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5</a:t>
            </a:fld>
            <a:endParaRPr lang="en-US"/>
          </a:p>
        </p:txBody>
      </p:sp>
    </p:spTree>
    <p:extLst>
      <p:ext uri="{BB962C8B-B14F-4D97-AF65-F5344CB8AC3E}">
        <p14:creationId xmlns:p14="http://schemas.microsoft.com/office/powerpoint/2010/main" val="168148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 principles</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6</a:t>
            </a:fld>
            <a:endParaRPr lang="en-US"/>
          </a:p>
        </p:txBody>
      </p:sp>
    </p:spTree>
    <p:extLst>
      <p:ext uri="{BB962C8B-B14F-4D97-AF65-F5344CB8AC3E}">
        <p14:creationId xmlns:p14="http://schemas.microsoft.com/office/powerpoint/2010/main" val="382167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Definite completion and equity gains for accelerated students. Af-Am 58 219, 13 118; Asian 98 219, 14 118, Hispanic 201 219, 15 118, white 552 219, 76 118</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51122" indent="-288893" eaLnBrk="0" hangingPunct="0">
              <a:spcBef>
                <a:spcPct val="30000"/>
              </a:spcBef>
              <a:defRPr sz="1200">
                <a:solidFill>
                  <a:schemeClr val="tx1"/>
                </a:solidFill>
                <a:latin typeface="Calibri" pitchFamily="34" charset="0"/>
              </a:defRPr>
            </a:lvl2pPr>
            <a:lvl3pPr marL="1155573" indent="-231115" eaLnBrk="0" hangingPunct="0">
              <a:spcBef>
                <a:spcPct val="30000"/>
              </a:spcBef>
              <a:defRPr sz="1200">
                <a:solidFill>
                  <a:schemeClr val="tx1"/>
                </a:solidFill>
                <a:latin typeface="Calibri" pitchFamily="34" charset="0"/>
              </a:defRPr>
            </a:lvl3pPr>
            <a:lvl4pPr marL="1617802" indent="-231115" eaLnBrk="0" hangingPunct="0">
              <a:spcBef>
                <a:spcPct val="30000"/>
              </a:spcBef>
              <a:defRPr sz="1200">
                <a:solidFill>
                  <a:schemeClr val="tx1"/>
                </a:solidFill>
                <a:latin typeface="Calibri" pitchFamily="34" charset="0"/>
              </a:defRPr>
            </a:lvl4pPr>
            <a:lvl5pPr marL="2080031" indent="-231115" eaLnBrk="0" hangingPunct="0">
              <a:spcBef>
                <a:spcPct val="30000"/>
              </a:spcBef>
              <a:defRPr sz="1200">
                <a:solidFill>
                  <a:schemeClr val="tx1"/>
                </a:solidFill>
                <a:latin typeface="Calibri" pitchFamily="34" charset="0"/>
              </a:defRPr>
            </a:lvl5pPr>
            <a:lvl6pPr marL="2542261" indent="-231115" eaLnBrk="0" fontAlgn="base" hangingPunct="0">
              <a:spcBef>
                <a:spcPct val="30000"/>
              </a:spcBef>
              <a:spcAft>
                <a:spcPct val="0"/>
              </a:spcAft>
              <a:defRPr sz="1200">
                <a:solidFill>
                  <a:schemeClr val="tx1"/>
                </a:solidFill>
                <a:latin typeface="Calibri" pitchFamily="34" charset="0"/>
              </a:defRPr>
            </a:lvl6pPr>
            <a:lvl7pPr marL="3004490" indent="-231115" eaLnBrk="0" fontAlgn="base" hangingPunct="0">
              <a:spcBef>
                <a:spcPct val="30000"/>
              </a:spcBef>
              <a:spcAft>
                <a:spcPct val="0"/>
              </a:spcAft>
              <a:defRPr sz="1200">
                <a:solidFill>
                  <a:schemeClr val="tx1"/>
                </a:solidFill>
                <a:latin typeface="Calibri" pitchFamily="34" charset="0"/>
              </a:defRPr>
            </a:lvl7pPr>
            <a:lvl8pPr marL="3466719" indent="-231115" eaLnBrk="0" fontAlgn="base" hangingPunct="0">
              <a:spcBef>
                <a:spcPct val="30000"/>
              </a:spcBef>
              <a:spcAft>
                <a:spcPct val="0"/>
              </a:spcAft>
              <a:defRPr sz="1200">
                <a:solidFill>
                  <a:schemeClr val="tx1"/>
                </a:solidFill>
                <a:latin typeface="Calibri" pitchFamily="34" charset="0"/>
              </a:defRPr>
            </a:lvl8pPr>
            <a:lvl9pPr marL="3928948" indent="-23111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2414FD7-6EB1-441C-99C5-35D4ACAA4AB8}" type="slidenum">
              <a:rPr lang="en-US" altLang="en-US" smtClean="0"/>
              <a:pPr eaLnBrk="1" hangingPunct="1">
                <a:spcBef>
                  <a:spcPct val="0"/>
                </a:spcBef>
              </a:pPr>
              <a:t>7</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Fewer students placing</a:t>
            </a:r>
            <a:r>
              <a:rPr lang="en-US" baseline="0" dirty="0" smtClean="0"/>
              <a:t> two levels below—that percentage was cut in half</a:t>
            </a:r>
          </a:p>
          <a:p>
            <a:r>
              <a:rPr lang="en-US" baseline="0" dirty="0" smtClean="0"/>
              <a:t>Also, no changes were made to the college-level course</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8</a:t>
            </a:fld>
            <a:endParaRPr lang="en-US"/>
          </a:p>
        </p:txBody>
      </p:sp>
    </p:spTree>
    <p:extLst>
      <p:ext uri="{BB962C8B-B14F-4D97-AF65-F5344CB8AC3E}">
        <p14:creationId xmlns:p14="http://schemas.microsoft.com/office/powerpoint/2010/main" val="3597466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were hearing lots of concern that </a:t>
            </a:r>
            <a:r>
              <a:rPr lang="en-US" baseline="0" dirty="0" smtClean="0"/>
              <a:t>we had allowed too many students into college English, students were in </a:t>
            </a:r>
            <a:r>
              <a:rPr lang="en-US" baseline="0" dirty="0" smtClean="0"/>
              <a:t>over their heads, they were being harmed by being </a:t>
            </a:r>
            <a:r>
              <a:rPr lang="en-US" baseline="0" dirty="0" err="1" smtClean="0"/>
              <a:t>overplaced</a:t>
            </a:r>
            <a:r>
              <a:rPr lang="en-US" baseline="0" dirty="0" smtClean="0"/>
              <a:t> into a class that was too hard for them, etc. So we asked how lower-scoring students were doing under the new policy—the ones previously placed into remediation.  </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9</a:t>
            </a:fld>
            <a:endParaRPr lang="en-US"/>
          </a:p>
        </p:txBody>
      </p:sp>
    </p:spTree>
    <p:extLst>
      <p:ext uri="{BB962C8B-B14F-4D97-AF65-F5344CB8AC3E}">
        <p14:creationId xmlns:p14="http://schemas.microsoft.com/office/powerpoint/2010/main" val="787283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interactive exercise—let’s ask what they would expect for each grade, relative to students from higher placement range</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10</a:t>
            </a:fld>
            <a:endParaRPr lang="en-US"/>
          </a:p>
        </p:txBody>
      </p:sp>
    </p:spTree>
    <p:extLst>
      <p:ext uri="{BB962C8B-B14F-4D97-AF65-F5344CB8AC3E}">
        <p14:creationId xmlns:p14="http://schemas.microsoft.com/office/powerpoint/2010/main" val="3804052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411FA4-68E9-284F-8FDD-1C2F6117473C}"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324280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11FA4-68E9-284F-8FDD-1C2F6117473C}"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306752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11FA4-68E9-284F-8FDD-1C2F6117473C}"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350713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11FA4-68E9-284F-8FDD-1C2F6117473C}"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138501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11FA4-68E9-284F-8FDD-1C2F6117473C}" type="datetimeFigureOut">
              <a:rPr lang="en-US" smtClean="0"/>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384778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411FA4-68E9-284F-8FDD-1C2F6117473C}" type="datetimeFigureOut">
              <a:rPr lang="en-US" smtClean="0"/>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416755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411FA4-68E9-284F-8FDD-1C2F6117473C}" type="datetimeFigureOut">
              <a:rPr lang="en-US" smtClean="0"/>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83154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411FA4-68E9-284F-8FDD-1C2F6117473C}" type="datetimeFigureOut">
              <a:rPr lang="en-US" smtClean="0"/>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231477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11FA4-68E9-284F-8FDD-1C2F6117473C}" type="datetimeFigureOut">
              <a:rPr lang="en-US" smtClean="0"/>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64499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11FA4-68E9-284F-8FDD-1C2F6117473C}" type="datetimeFigureOut">
              <a:rPr lang="en-US" smtClean="0"/>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2259022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11FA4-68E9-284F-8FDD-1C2F6117473C}" type="datetimeFigureOut">
              <a:rPr lang="en-US" smtClean="0"/>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4E990-4A1F-9C48-915B-D1F8025F1307}" type="slidenum">
              <a:rPr lang="en-US" smtClean="0"/>
              <a:t>‹#›</a:t>
            </a:fld>
            <a:endParaRPr lang="en-US"/>
          </a:p>
        </p:txBody>
      </p:sp>
    </p:spTree>
    <p:extLst>
      <p:ext uri="{BB962C8B-B14F-4D97-AF65-F5344CB8AC3E}">
        <p14:creationId xmlns:p14="http://schemas.microsoft.com/office/powerpoint/2010/main" val="267136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11FA4-68E9-284F-8FDD-1C2F6117473C}" type="datetimeFigureOut">
              <a:rPr lang="en-US" smtClean="0"/>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4E990-4A1F-9C48-915B-D1F8025F1307}" type="slidenum">
              <a:rPr lang="en-US" smtClean="0"/>
              <a:t>‹#›</a:t>
            </a:fld>
            <a:endParaRPr lang="en-US"/>
          </a:p>
        </p:txBody>
      </p:sp>
    </p:spTree>
    <p:extLst>
      <p:ext uri="{BB962C8B-B14F-4D97-AF65-F5344CB8AC3E}">
        <p14:creationId xmlns:p14="http://schemas.microsoft.com/office/powerpoint/2010/main" val="71229550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insidehighered.com/news/2015/06/18/act-drops-popular-compass-placement-test-acknowledging-its-predictive-limi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video.butte.edu/media/ENG-118/Simpsons_OnlyMoveTwic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ahN-dSh_lT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researchgate.net/publication/222534527_Stereotype_threat_identity_salience_and_spatial_reasoni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researchgate.net/publication/222534527_Stereotype_threat_identity_salience_and_spatial_reasonin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cap.3csn.org/files/2014/12/Let-Them-In-Fin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015999" y="504673"/>
            <a:ext cx="7121009" cy="1523320"/>
          </a:xfrm>
        </p:spPr>
        <p:txBody>
          <a:bodyPr>
            <a:noAutofit/>
          </a:bodyPr>
          <a:lstStyle/>
          <a:p>
            <a:r>
              <a:rPr lang="en-US" sz="2800" b="1" dirty="0"/>
              <a:t>Acknowledging Student Capacity </a:t>
            </a:r>
            <a:r>
              <a:rPr lang="en-US" sz="2800" b="1" dirty="0" smtClean="0"/>
              <a:t>by </a:t>
            </a:r>
            <a:r>
              <a:rPr lang="en-US" sz="2800" b="1" dirty="0"/>
              <a:t>Reforming Curriculum and Placement in </a:t>
            </a:r>
            <a:r>
              <a:rPr lang="en-US" sz="2800" b="1" dirty="0" smtClean="0"/>
              <a:t>English</a:t>
            </a:r>
            <a:endParaRPr lang="en-US" sz="2800" b="1" cap="none" dirty="0">
              <a:effectLst>
                <a:outerShdw blurRad="38100" dist="38100" dir="2700000" algn="tl">
                  <a:srgbClr val="DDDDDD"/>
                </a:outerShdw>
              </a:effectLst>
              <a:ea typeface="ＭＳ Ｐゴシック" pitchFamily="84" charset="-128"/>
            </a:endParaRPr>
          </a:p>
        </p:txBody>
      </p:sp>
      <p:pic>
        <p:nvPicPr>
          <p:cNvPr id="10244" name="Picture 6" descr="butte_colleg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05749" y="2303764"/>
            <a:ext cx="22860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descr="butte pi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303764"/>
            <a:ext cx="5753100" cy="3840163"/>
          </a:xfrm>
          <a:prstGeom prst="rect">
            <a:avLst/>
          </a:prstGeom>
          <a:noFill/>
          <a:ln w="9525">
            <a:solidFill>
              <a:schemeClr val="tx1">
                <a:alpha val="94901"/>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914429" y="4770210"/>
            <a:ext cx="1668639" cy="1373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190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429"/>
            <a:ext cx="8229600" cy="1687286"/>
          </a:xfrm>
        </p:spPr>
        <p:txBody>
          <a:bodyPr>
            <a:normAutofit/>
          </a:bodyPr>
          <a:lstStyle/>
          <a:p>
            <a:r>
              <a:rPr lang="en-US" sz="2800" b="1" dirty="0" smtClean="0"/>
              <a:t>What </a:t>
            </a:r>
            <a:r>
              <a:rPr lang="en-US" sz="2800" b="1" dirty="0" smtClean="0"/>
              <a:t>Grades </a:t>
            </a:r>
            <a:r>
              <a:rPr lang="en-US" sz="2800" b="1" dirty="0" smtClean="0"/>
              <a:t>Would </a:t>
            </a:r>
            <a:r>
              <a:rPr lang="en-US" sz="2800" b="1" dirty="0" smtClean="0"/>
              <a:t>We Expect From the </a:t>
            </a:r>
            <a:r>
              <a:rPr lang="en-US" sz="2800" b="1" dirty="0" smtClean="0"/>
              <a:t>Lower-Scoring </a:t>
            </a:r>
            <a:r>
              <a:rPr lang="en-US" sz="2800" b="1" dirty="0" smtClean="0"/>
              <a:t>Students if </a:t>
            </a:r>
            <a:r>
              <a:rPr lang="en-US" sz="2800" b="1" dirty="0" smtClean="0"/>
              <a:t>They Were Truly Less </a:t>
            </a:r>
            <a:r>
              <a:rPr lang="en-US" sz="2800" b="1" dirty="0" smtClean="0"/>
              <a:t>Prepared? </a:t>
            </a:r>
            <a:endParaRPr lang="en-US" sz="2800" b="1" dirty="0"/>
          </a:p>
        </p:txBody>
      </p:sp>
      <p:sp>
        <p:nvSpPr>
          <p:cNvPr id="3" name="Content Placeholder 2"/>
          <p:cNvSpPr>
            <a:spLocks noGrp="1"/>
          </p:cNvSpPr>
          <p:nvPr>
            <p:ph idx="1"/>
          </p:nvPr>
        </p:nvSpPr>
        <p:spPr>
          <a:xfrm>
            <a:off x="457200" y="2122715"/>
            <a:ext cx="8229600" cy="4876800"/>
          </a:xfrm>
        </p:spPr>
        <p:txBody>
          <a:bodyPr/>
          <a:lstStyle/>
          <a:p>
            <a:r>
              <a:rPr lang="en-US" dirty="0" smtClean="0"/>
              <a:t>What proportion of As and </a:t>
            </a:r>
            <a:r>
              <a:rPr lang="en-US" dirty="0" err="1" smtClean="0"/>
              <a:t>Bs</a:t>
            </a:r>
            <a:r>
              <a:rPr lang="en-US" dirty="0" smtClean="0"/>
              <a:t>?</a:t>
            </a:r>
          </a:p>
          <a:p>
            <a:pPr marL="0" indent="0">
              <a:buNone/>
            </a:pPr>
            <a:endParaRPr lang="en-US" dirty="0"/>
          </a:p>
          <a:p>
            <a:r>
              <a:rPr lang="en-US" dirty="0" smtClean="0"/>
              <a:t>What proportion of Cs?</a:t>
            </a:r>
          </a:p>
          <a:p>
            <a:endParaRPr lang="en-US" dirty="0" smtClean="0"/>
          </a:p>
          <a:p>
            <a:r>
              <a:rPr lang="en-US" dirty="0" smtClean="0"/>
              <a:t>What proportion of failing grades (Ds, Fs, and </a:t>
            </a:r>
            <a:r>
              <a:rPr lang="en-US" dirty="0" err="1" smtClean="0"/>
              <a:t>Ws</a:t>
            </a:r>
            <a:r>
              <a:rPr lang="en-US" dirty="0" smtClean="0"/>
              <a:t>)?</a:t>
            </a:r>
            <a:endParaRPr lang="en-US" dirty="0"/>
          </a:p>
        </p:txBody>
      </p:sp>
    </p:spTree>
    <p:extLst>
      <p:ext uri="{BB962C8B-B14F-4D97-AF65-F5344CB8AC3E}">
        <p14:creationId xmlns:p14="http://schemas.microsoft.com/office/powerpoint/2010/main" val="3878592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Grade Distribution in </a:t>
            </a:r>
            <a:r>
              <a:rPr lang="en-US" sz="2800" b="1" dirty="0"/>
              <a:t>C</a:t>
            </a:r>
            <a:r>
              <a:rPr lang="en-US" sz="2800" b="1" dirty="0" smtClean="0"/>
              <a:t>ollege English</a:t>
            </a: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29171907"/>
              </p:ext>
            </p:extLst>
          </p:nvPr>
        </p:nvGraphicFramePr>
        <p:xfrm>
          <a:off x="1045031" y="1770743"/>
          <a:ext cx="7213599" cy="4325257"/>
        </p:xfrm>
        <a:graphic>
          <a:graphicData uri="http://schemas.openxmlformats.org/drawingml/2006/table">
            <a:tbl>
              <a:tblPr firstRow="1" firstCol="1" bandRow="1">
                <a:tableStyleId>{5C22544A-7EE6-4342-B048-85BDC9FD1C3A}</a:tableStyleId>
              </a:tblPr>
              <a:tblGrid>
                <a:gridCol w="3209309"/>
                <a:gridCol w="978137"/>
                <a:gridCol w="978137"/>
                <a:gridCol w="978137"/>
                <a:gridCol w="1069879"/>
              </a:tblGrid>
              <a:tr h="835488">
                <a:tc>
                  <a:txBody>
                    <a:bodyPr/>
                    <a:lstStyle/>
                    <a:p>
                      <a:pPr marL="0" marR="0">
                        <a:spcBef>
                          <a:spcPts val="0"/>
                        </a:spcBef>
                        <a:spcAft>
                          <a:spcPts val="0"/>
                        </a:spcAft>
                      </a:pPr>
                      <a:r>
                        <a:rPr lang="en-US" sz="1800" dirty="0">
                          <a:solidFill>
                            <a:schemeClr val="tx1"/>
                          </a:solidFill>
                          <a:effectLst/>
                        </a:rPr>
                        <a:t>Placement Score Range </a:t>
                      </a:r>
                      <a:endParaRPr lang="en-US" sz="1800" dirty="0">
                        <a:solidFill>
                          <a:schemeClr val="tx1"/>
                        </a:solidFill>
                        <a:effectLst/>
                        <a:latin typeface="Times New Roman"/>
                        <a:ea typeface="Calibri"/>
                      </a:endParaRPr>
                    </a:p>
                  </a:txBody>
                  <a:tcPr marL="68580" marR="68580" marT="0" marB="0">
                    <a:solidFill>
                      <a:schemeClr val="bg2"/>
                    </a:solidFill>
                  </a:tcPr>
                </a:tc>
                <a:tc>
                  <a:txBody>
                    <a:bodyPr/>
                    <a:lstStyle/>
                    <a:p>
                      <a:pPr marL="0" marR="0" algn="ctr">
                        <a:spcBef>
                          <a:spcPts val="0"/>
                        </a:spcBef>
                        <a:spcAft>
                          <a:spcPts val="0"/>
                        </a:spcAft>
                      </a:pPr>
                      <a:r>
                        <a:rPr lang="en-US" sz="1800" dirty="0">
                          <a:solidFill>
                            <a:schemeClr val="tx1"/>
                          </a:solidFill>
                          <a:effectLst/>
                        </a:rPr>
                        <a:t>A</a:t>
                      </a:r>
                      <a:endParaRPr lang="en-US" sz="1800" dirty="0">
                        <a:solidFill>
                          <a:schemeClr val="tx1"/>
                        </a:solidFill>
                        <a:effectLst/>
                        <a:latin typeface="Times New Roman"/>
                        <a:ea typeface="Calibri"/>
                      </a:endParaRPr>
                    </a:p>
                  </a:txBody>
                  <a:tcPr marL="68580" marR="68580" marT="0" marB="0">
                    <a:solidFill>
                      <a:schemeClr val="accent1">
                        <a:lumMod val="20000"/>
                        <a:lumOff val="80000"/>
                      </a:schemeClr>
                    </a:solidFill>
                  </a:tcPr>
                </a:tc>
                <a:tc>
                  <a:txBody>
                    <a:bodyPr/>
                    <a:lstStyle/>
                    <a:p>
                      <a:pPr marL="0" marR="0" algn="ctr">
                        <a:spcBef>
                          <a:spcPts val="0"/>
                        </a:spcBef>
                        <a:spcAft>
                          <a:spcPts val="0"/>
                        </a:spcAft>
                      </a:pPr>
                      <a:r>
                        <a:rPr lang="en-US" sz="1800" dirty="0">
                          <a:solidFill>
                            <a:schemeClr val="tx1"/>
                          </a:solidFill>
                          <a:effectLst/>
                        </a:rPr>
                        <a:t>B</a:t>
                      </a:r>
                      <a:endParaRPr lang="en-US" sz="1800" dirty="0">
                        <a:solidFill>
                          <a:schemeClr val="tx1"/>
                        </a:solidFill>
                        <a:effectLst/>
                        <a:latin typeface="Times New Roman"/>
                        <a:ea typeface="Calibri"/>
                      </a:endParaRPr>
                    </a:p>
                  </a:txBody>
                  <a:tcPr marL="68580" marR="68580" marT="0" marB="0">
                    <a:solidFill>
                      <a:schemeClr val="accent1">
                        <a:lumMod val="20000"/>
                        <a:lumOff val="80000"/>
                      </a:schemeClr>
                    </a:solidFill>
                  </a:tcPr>
                </a:tc>
                <a:tc>
                  <a:txBody>
                    <a:bodyPr/>
                    <a:lstStyle/>
                    <a:p>
                      <a:pPr marL="0" marR="0" algn="ctr">
                        <a:spcBef>
                          <a:spcPts val="0"/>
                        </a:spcBef>
                        <a:spcAft>
                          <a:spcPts val="0"/>
                        </a:spcAft>
                      </a:pPr>
                      <a:r>
                        <a:rPr lang="en-US" sz="1800" dirty="0">
                          <a:solidFill>
                            <a:schemeClr val="tx1"/>
                          </a:solidFill>
                          <a:effectLst/>
                        </a:rPr>
                        <a:t>C</a:t>
                      </a:r>
                      <a:endParaRPr lang="en-US" sz="1800" dirty="0">
                        <a:solidFill>
                          <a:schemeClr val="tx1"/>
                        </a:solidFill>
                        <a:effectLst/>
                        <a:latin typeface="Times New Roman"/>
                        <a:ea typeface="Calibri"/>
                      </a:endParaRPr>
                    </a:p>
                  </a:txBody>
                  <a:tcPr marL="68580" marR="68580" marT="0" marB="0">
                    <a:solidFill>
                      <a:schemeClr val="accent1">
                        <a:lumMod val="20000"/>
                        <a:lumOff val="80000"/>
                      </a:schemeClr>
                    </a:solidFill>
                  </a:tcPr>
                </a:tc>
                <a:tc>
                  <a:txBody>
                    <a:bodyPr/>
                    <a:lstStyle/>
                    <a:p>
                      <a:pPr marL="0" marR="0" algn="ctr">
                        <a:spcBef>
                          <a:spcPts val="0"/>
                        </a:spcBef>
                        <a:spcAft>
                          <a:spcPts val="0"/>
                        </a:spcAft>
                      </a:pPr>
                      <a:r>
                        <a:rPr lang="en-US" sz="1800" dirty="0" smtClean="0">
                          <a:solidFill>
                            <a:schemeClr val="tx1"/>
                          </a:solidFill>
                          <a:effectLst/>
                        </a:rPr>
                        <a:t>D/F/W</a:t>
                      </a:r>
                      <a:endParaRPr lang="en-US" sz="1800" dirty="0">
                        <a:solidFill>
                          <a:schemeClr val="tx1"/>
                        </a:solidFill>
                        <a:effectLst/>
                        <a:latin typeface="Times New Roman"/>
                        <a:ea typeface="Calibri"/>
                      </a:endParaRPr>
                    </a:p>
                  </a:txBody>
                  <a:tcPr marL="68580" marR="68580" marT="0" marB="0">
                    <a:solidFill>
                      <a:schemeClr val="accent1">
                        <a:lumMod val="20000"/>
                        <a:lumOff val="80000"/>
                      </a:schemeClr>
                    </a:solidFill>
                  </a:tcPr>
                </a:tc>
              </a:tr>
              <a:tr h="1769926">
                <a:tc>
                  <a:txBody>
                    <a:bodyPr/>
                    <a:lstStyle/>
                    <a:p>
                      <a:pPr marL="0" marR="0">
                        <a:spcBef>
                          <a:spcPts val="0"/>
                        </a:spcBef>
                        <a:spcAft>
                          <a:spcPts val="0"/>
                        </a:spcAft>
                      </a:pPr>
                      <a:r>
                        <a:rPr lang="en-US" sz="1800" dirty="0">
                          <a:solidFill>
                            <a:schemeClr val="tx1"/>
                          </a:solidFill>
                          <a:effectLst/>
                        </a:rPr>
                        <a:t>Students </a:t>
                      </a:r>
                      <a:r>
                        <a:rPr lang="en-US" sz="1800" dirty="0" smtClean="0">
                          <a:solidFill>
                            <a:schemeClr val="tx1"/>
                          </a:solidFill>
                          <a:effectLst/>
                        </a:rPr>
                        <a:t>likely </a:t>
                      </a:r>
                      <a:r>
                        <a:rPr lang="en-US" sz="1800" dirty="0">
                          <a:solidFill>
                            <a:schemeClr val="tx1"/>
                          </a:solidFill>
                          <a:effectLst/>
                        </a:rPr>
                        <a:t>placed into college English under </a:t>
                      </a:r>
                      <a:r>
                        <a:rPr lang="en-US" sz="1800" dirty="0" smtClean="0">
                          <a:solidFill>
                            <a:schemeClr val="tx1"/>
                          </a:solidFill>
                          <a:effectLst/>
                        </a:rPr>
                        <a:t>prior</a:t>
                      </a:r>
                      <a:r>
                        <a:rPr lang="en-US" sz="1800" baseline="0" dirty="0" smtClean="0">
                          <a:solidFill>
                            <a:schemeClr val="tx1"/>
                          </a:solidFill>
                          <a:effectLst/>
                        </a:rPr>
                        <a:t> </a:t>
                      </a:r>
                      <a:r>
                        <a:rPr lang="en-US" sz="1800" dirty="0" smtClean="0">
                          <a:solidFill>
                            <a:schemeClr val="tx1"/>
                          </a:solidFill>
                          <a:effectLst/>
                        </a:rPr>
                        <a:t>ratios </a:t>
                      </a:r>
                    </a:p>
                    <a:p>
                      <a:pPr marL="0" marR="0">
                        <a:spcBef>
                          <a:spcPts val="0"/>
                        </a:spcBef>
                        <a:spcAft>
                          <a:spcPts val="0"/>
                        </a:spcAft>
                      </a:pPr>
                      <a:r>
                        <a:rPr lang="en-US" sz="1800" b="0" dirty="0" smtClean="0">
                          <a:solidFill>
                            <a:schemeClr val="tx1"/>
                          </a:solidFill>
                          <a:effectLst/>
                        </a:rPr>
                        <a:t>Scores</a:t>
                      </a:r>
                      <a:r>
                        <a:rPr lang="en-US" sz="1800" b="0" dirty="0">
                          <a:solidFill>
                            <a:schemeClr val="tx1"/>
                          </a:solidFill>
                          <a:effectLst/>
                        </a:rPr>
                        <a:t>: 89-99 on new </a:t>
                      </a:r>
                      <a:r>
                        <a:rPr lang="en-US" sz="1800" b="0" dirty="0" smtClean="0">
                          <a:solidFill>
                            <a:schemeClr val="tx1"/>
                          </a:solidFill>
                          <a:effectLst/>
                        </a:rPr>
                        <a:t>test </a:t>
                      </a:r>
                      <a:r>
                        <a:rPr lang="en-US" sz="1800" b="0" dirty="0">
                          <a:solidFill>
                            <a:schemeClr val="tx1"/>
                          </a:solidFill>
                          <a:effectLst/>
                        </a:rPr>
                        <a:t>N=2481</a:t>
                      </a:r>
                      <a:endParaRPr lang="en-US" sz="1800" b="0" dirty="0">
                        <a:solidFill>
                          <a:schemeClr val="tx1"/>
                        </a:solidFill>
                        <a:effectLst/>
                        <a:latin typeface="Times New Roman"/>
                        <a:ea typeface="Calibri"/>
                      </a:endParaRPr>
                    </a:p>
                  </a:txBody>
                  <a:tcPr marL="68580" marR="68580" marT="0" marB="0" anchor="b">
                    <a:solidFill>
                      <a:schemeClr val="accent1">
                        <a:lumMod val="20000"/>
                        <a:lumOff val="80000"/>
                      </a:schemeClr>
                    </a:solidFill>
                  </a:tcPr>
                </a:tc>
                <a:tc>
                  <a:txBody>
                    <a:bodyPr/>
                    <a:lstStyle/>
                    <a:p>
                      <a:pPr marL="0" marR="0" algn="r">
                        <a:spcBef>
                          <a:spcPts val="0"/>
                        </a:spcBef>
                        <a:spcAft>
                          <a:spcPts val="0"/>
                        </a:spcAft>
                      </a:pPr>
                      <a:r>
                        <a:rPr lang="en-US" sz="1800" b="1" dirty="0">
                          <a:solidFill>
                            <a:schemeClr val="tx1"/>
                          </a:solidFill>
                          <a:effectLst/>
                        </a:rPr>
                        <a:t> </a:t>
                      </a:r>
                    </a:p>
                    <a:p>
                      <a:pPr marL="0" marR="0" algn="r">
                        <a:spcBef>
                          <a:spcPts val="0"/>
                        </a:spcBef>
                        <a:spcAft>
                          <a:spcPts val="0"/>
                        </a:spcAft>
                      </a:pPr>
                      <a:r>
                        <a:rPr lang="en-US" sz="1800" b="1" dirty="0" smtClean="0">
                          <a:solidFill>
                            <a:schemeClr val="tx1"/>
                          </a:solidFill>
                          <a:effectLst/>
                        </a:rPr>
                        <a:t>23%</a:t>
                      </a:r>
                      <a:endParaRPr lang="en-US" sz="1800" b="1" dirty="0">
                        <a:solidFill>
                          <a:schemeClr val="tx1"/>
                        </a:solidFill>
                        <a:effectLst/>
                        <a:latin typeface="Times New Roman"/>
                        <a:ea typeface="Calibri"/>
                      </a:endParaRPr>
                    </a:p>
                  </a:txBody>
                  <a:tcPr marL="68580" marR="68580" marT="0" marB="0" anchor="b">
                    <a:solidFill>
                      <a:schemeClr val="bg2"/>
                    </a:solidFill>
                  </a:tcPr>
                </a:tc>
                <a:tc>
                  <a:txBody>
                    <a:bodyPr/>
                    <a:lstStyle/>
                    <a:p>
                      <a:pPr marL="0" marR="0" algn="r">
                        <a:spcBef>
                          <a:spcPts val="0"/>
                        </a:spcBef>
                        <a:spcAft>
                          <a:spcPts val="0"/>
                        </a:spcAft>
                      </a:pPr>
                      <a:r>
                        <a:rPr lang="en-US" sz="1800" b="1" dirty="0" smtClean="0">
                          <a:solidFill>
                            <a:schemeClr val="tx1"/>
                          </a:solidFill>
                          <a:effectLst/>
                        </a:rPr>
                        <a:t>27%</a:t>
                      </a:r>
                      <a:endParaRPr lang="en-US" sz="1800" b="1" dirty="0">
                        <a:solidFill>
                          <a:schemeClr val="tx1"/>
                        </a:solidFill>
                        <a:effectLst/>
                        <a:latin typeface="Times New Roman"/>
                        <a:ea typeface="Calibri"/>
                      </a:endParaRPr>
                    </a:p>
                  </a:txBody>
                  <a:tcPr marL="68580" marR="68580" marT="0" marB="0" anchor="b">
                    <a:solidFill>
                      <a:schemeClr val="bg2"/>
                    </a:solidFill>
                  </a:tcPr>
                </a:tc>
                <a:tc>
                  <a:txBody>
                    <a:bodyPr/>
                    <a:lstStyle/>
                    <a:p>
                      <a:pPr marL="0" marR="0" algn="r">
                        <a:spcBef>
                          <a:spcPts val="0"/>
                        </a:spcBef>
                        <a:spcAft>
                          <a:spcPts val="0"/>
                        </a:spcAft>
                      </a:pPr>
                      <a:r>
                        <a:rPr lang="en-US" sz="1800" b="1" dirty="0" smtClean="0">
                          <a:solidFill>
                            <a:schemeClr val="tx1"/>
                          </a:solidFill>
                          <a:effectLst/>
                        </a:rPr>
                        <a:t>15%</a:t>
                      </a:r>
                      <a:endParaRPr lang="en-US" sz="1800" b="1" dirty="0">
                        <a:solidFill>
                          <a:schemeClr val="tx1"/>
                        </a:solidFill>
                        <a:effectLst/>
                        <a:latin typeface="Times New Roman"/>
                        <a:ea typeface="Calibri"/>
                      </a:endParaRPr>
                    </a:p>
                  </a:txBody>
                  <a:tcPr marL="68580" marR="68580" marT="0" marB="0" anchor="b">
                    <a:solidFill>
                      <a:schemeClr val="bg2"/>
                    </a:solidFill>
                  </a:tcPr>
                </a:tc>
                <a:tc>
                  <a:txBody>
                    <a:bodyPr/>
                    <a:lstStyle/>
                    <a:p>
                      <a:pPr marL="0" marR="0" algn="r">
                        <a:spcBef>
                          <a:spcPts val="0"/>
                        </a:spcBef>
                        <a:spcAft>
                          <a:spcPts val="0"/>
                        </a:spcAft>
                      </a:pPr>
                      <a:r>
                        <a:rPr lang="en-US" sz="1800" b="1" dirty="0" smtClean="0">
                          <a:solidFill>
                            <a:schemeClr val="tx1"/>
                          </a:solidFill>
                          <a:effectLst/>
                        </a:rPr>
                        <a:t>36%</a:t>
                      </a:r>
                      <a:endParaRPr lang="en-US" sz="1800" b="1" dirty="0">
                        <a:solidFill>
                          <a:schemeClr val="tx1"/>
                        </a:solidFill>
                        <a:effectLst/>
                        <a:latin typeface="Times New Roman"/>
                        <a:ea typeface="Calibri"/>
                      </a:endParaRPr>
                    </a:p>
                  </a:txBody>
                  <a:tcPr marL="68580" marR="68580" marT="0" marB="0" anchor="b">
                    <a:solidFill>
                      <a:schemeClr val="bg2"/>
                    </a:solidFill>
                  </a:tcPr>
                </a:tc>
              </a:tr>
              <a:tr h="1719843">
                <a:tc>
                  <a:txBody>
                    <a:bodyPr/>
                    <a:lstStyle/>
                    <a:p>
                      <a:pPr marL="0" marR="0">
                        <a:spcBef>
                          <a:spcPts val="0"/>
                        </a:spcBef>
                        <a:spcAft>
                          <a:spcPts val="0"/>
                        </a:spcAft>
                      </a:pPr>
                      <a:r>
                        <a:rPr lang="en-US" sz="1800" dirty="0">
                          <a:solidFill>
                            <a:schemeClr val="tx1"/>
                          </a:solidFill>
                          <a:effectLst/>
                        </a:rPr>
                        <a:t>Students </a:t>
                      </a:r>
                      <a:r>
                        <a:rPr lang="en-US" sz="1800" dirty="0" smtClean="0">
                          <a:solidFill>
                            <a:schemeClr val="tx1"/>
                          </a:solidFill>
                          <a:effectLst/>
                        </a:rPr>
                        <a:t>likely placed </a:t>
                      </a:r>
                      <a:r>
                        <a:rPr lang="en-US" sz="1800" dirty="0">
                          <a:solidFill>
                            <a:schemeClr val="tx1"/>
                          </a:solidFill>
                          <a:effectLst/>
                        </a:rPr>
                        <a:t>into remediation under </a:t>
                      </a:r>
                      <a:r>
                        <a:rPr lang="en-US" sz="1800" dirty="0" smtClean="0">
                          <a:solidFill>
                            <a:schemeClr val="tx1"/>
                          </a:solidFill>
                          <a:effectLst/>
                        </a:rPr>
                        <a:t>prior </a:t>
                      </a:r>
                      <a:r>
                        <a:rPr lang="en-US" sz="1800" dirty="0">
                          <a:solidFill>
                            <a:schemeClr val="tx1"/>
                          </a:solidFill>
                          <a:effectLst/>
                        </a:rPr>
                        <a:t>ratios </a:t>
                      </a:r>
                      <a:endParaRPr lang="en-US" sz="1800" b="0" dirty="0">
                        <a:solidFill>
                          <a:schemeClr val="tx1"/>
                        </a:solidFill>
                        <a:effectLst/>
                      </a:endParaRPr>
                    </a:p>
                    <a:p>
                      <a:pPr marL="0" marR="0">
                        <a:spcBef>
                          <a:spcPts val="0"/>
                        </a:spcBef>
                        <a:spcAft>
                          <a:spcPts val="0"/>
                        </a:spcAft>
                      </a:pPr>
                      <a:r>
                        <a:rPr lang="en-US" sz="1800" b="0" dirty="0" smtClean="0">
                          <a:solidFill>
                            <a:schemeClr val="tx1"/>
                          </a:solidFill>
                          <a:effectLst/>
                        </a:rPr>
                        <a:t>Scores</a:t>
                      </a:r>
                      <a:r>
                        <a:rPr lang="en-US" sz="1800" b="0" dirty="0">
                          <a:solidFill>
                            <a:schemeClr val="tx1"/>
                          </a:solidFill>
                          <a:effectLst/>
                        </a:rPr>
                        <a:t>: 73-88 on new </a:t>
                      </a:r>
                      <a:r>
                        <a:rPr lang="en-US" sz="1800" b="0" dirty="0" smtClean="0">
                          <a:solidFill>
                            <a:schemeClr val="tx1"/>
                          </a:solidFill>
                          <a:effectLst/>
                        </a:rPr>
                        <a:t>test </a:t>
                      </a:r>
                      <a:r>
                        <a:rPr lang="en-US" sz="1800" b="0" dirty="0">
                          <a:solidFill>
                            <a:schemeClr val="tx1"/>
                          </a:solidFill>
                          <a:effectLst/>
                        </a:rPr>
                        <a:t>N=1927</a:t>
                      </a:r>
                      <a:endParaRPr lang="en-US" sz="1800" b="0" dirty="0">
                        <a:solidFill>
                          <a:schemeClr val="tx1"/>
                        </a:solidFill>
                        <a:effectLst/>
                        <a:latin typeface="Times New Roman"/>
                        <a:ea typeface="Calibri"/>
                      </a:endParaRPr>
                    </a:p>
                  </a:txBody>
                  <a:tcPr marL="68580" marR="68580" marT="0" marB="0" anchor="b">
                    <a:solidFill>
                      <a:schemeClr val="accent1">
                        <a:lumMod val="20000"/>
                        <a:lumOff val="80000"/>
                      </a:schemeClr>
                    </a:solidFill>
                  </a:tcPr>
                </a:tc>
                <a:tc>
                  <a:txBody>
                    <a:bodyPr/>
                    <a:lstStyle/>
                    <a:p>
                      <a:pPr marL="0" marR="0" algn="r">
                        <a:spcBef>
                          <a:spcPts val="0"/>
                        </a:spcBef>
                        <a:spcAft>
                          <a:spcPts val="0"/>
                        </a:spcAft>
                      </a:pPr>
                      <a:r>
                        <a:rPr lang="en-US" sz="1800" b="1" dirty="0" smtClean="0">
                          <a:solidFill>
                            <a:schemeClr val="tx1"/>
                          </a:solidFill>
                          <a:effectLst/>
                        </a:rPr>
                        <a:t>15%</a:t>
                      </a:r>
                      <a:endParaRPr lang="en-US" sz="1800" b="1" dirty="0">
                        <a:solidFill>
                          <a:schemeClr val="tx1"/>
                        </a:solidFill>
                        <a:effectLst/>
                        <a:latin typeface="Times New Roman"/>
                        <a:ea typeface="Calibri"/>
                      </a:endParaRPr>
                    </a:p>
                  </a:txBody>
                  <a:tcPr marL="68580" marR="68580" marT="0" marB="0" anchor="b">
                    <a:solidFill>
                      <a:schemeClr val="bg2"/>
                    </a:solidFill>
                  </a:tcPr>
                </a:tc>
                <a:tc>
                  <a:txBody>
                    <a:bodyPr/>
                    <a:lstStyle/>
                    <a:p>
                      <a:pPr marL="0" marR="0" algn="r">
                        <a:spcBef>
                          <a:spcPts val="0"/>
                        </a:spcBef>
                        <a:spcAft>
                          <a:spcPts val="0"/>
                        </a:spcAft>
                      </a:pPr>
                      <a:r>
                        <a:rPr lang="en-US" sz="1800" b="1" dirty="0" smtClean="0">
                          <a:solidFill>
                            <a:schemeClr val="tx1"/>
                          </a:solidFill>
                          <a:effectLst/>
                        </a:rPr>
                        <a:t>25%</a:t>
                      </a:r>
                      <a:endParaRPr lang="en-US" sz="1800" b="1" dirty="0">
                        <a:solidFill>
                          <a:schemeClr val="tx1"/>
                        </a:solidFill>
                        <a:effectLst/>
                        <a:latin typeface="Times New Roman"/>
                        <a:ea typeface="Calibri"/>
                      </a:endParaRPr>
                    </a:p>
                  </a:txBody>
                  <a:tcPr marL="68580" marR="68580" marT="0" marB="0" anchor="b">
                    <a:solidFill>
                      <a:schemeClr val="bg2"/>
                    </a:solidFill>
                  </a:tcPr>
                </a:tc>
                <a:tc>
                  <a:txBody>
                    <a:bodyPr/>
                    <a:lstStyle/>
                    <a:p>
                      <a:pPr marL="0" marR="0" algn="r">
                        <a:spcBef>
                          <a:spcPts val="0"/>
                        </a:spcBef>
                        <a:spcAft>
                          <a:spcPts val="0"/>
                        </a:spcAft>
                      </a:pPr>
                      <a:r>
                        <a:rPr lang="en-US" sz="1800" b="1" dirty="0" smtClean="0">
                          <a:solidFill>
                            <a:schemeClr val="tx1"/>
                          </a:solidFill>
                          <a:effectLst/>
                        </a:rPr>
                        <a:t>19%</a:t>
                      </a:r>
                      <a:endParaRPr lang="en-US" sz="1800" b="1" dirty="0">
                        <a:solidFill>
                          <a:schemeClr val="tx1"/>
                        </a:solidFill>
                        <a:effectLst/>
                        <a:latin typeface="Times New Roman"/>
                        <a:ea typeface="Calibri"/>
                      </a:endParaRPr>
                    </a:p>
                  </a:txBody>
                  <a:tcPr marL="68580" marR="68580" marT="0" marB="0" anchor="b">
                    <a:solidFill>
                      <a:schemeClr val="bg2"/>
                    </a:solidFill>
                  </a:tcPr>
                </a:tc>
                <a:tc>
                  <a:txBody>
                    <a:bodyPr/>
                    <a:lstStyle/>
                    <a:p>
                      <a:pPr marL="0" marR="0" algn="r">
                        <a:spcBef>
                          <a:spcPts val="0"/>
                        </a:spcBef>
                        <a:spcAft>
                          <a:spcPts val="0"/>
                        </a:spcAft>
                      </a:pPr>
                      <a:r>
                        <a:rPr lang="en-US" sz="1800" b="1" dirty="0" smtClean="0">
                          <a:solidFill>
                            <a:schemeClr val="tx1"/>
                          </a:solidFill>
                          <a:effectLst/>
                        </a:rPr>
                        <a:t>42%</a:t>
                      </a:r>
                      <a:endParaRPr lang="en-US" sz="1800" b="1" dirty="0">
                        <a:solidFill>
                          <a:schemeClr val="tx1"/>
                        </a:solidFill>
                        <a:effectLst/>
                        <a:latin typeface="Times New Roman"/>
                        <a:ea typeface="Calibri"/>
                      </a:endParaRPr>
                    </a:p>
                  </a:txBody>
                  <a:tcPr marL="68580" marR="68580" marT="0" marB="0" anchor="b">
                    <a:solidFill>
                      <a:schemeClr val="bg2"/>
                    </a:solidFill>
                  </a:tcPr>
                </a:tc>
              </a:tr>
            </a:tbl>
          </a:graphicData>
        </a:graphic>
      </p:graphicFrame>
    </p:spTree>
    <p:extLst>
      <p:ext uri="{BB962C8B-B14F-4D97-AF65-F5344CB8AC3E}">
        <p14:creationId xmlns:p14="http://schemas.microsoft.com/office/powerpoint/2010/main" val="648964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Implication #1: Revealing Student Capacity</a:t>
            </a:r>
            <a:endParaRPr lang="en-US" sz="2800" b="1" dirty="0"/>
          </a:p>
        </p:txBody>
      </p:sp>
      <p:sp>
        <p:nvSpPr>
          <p:cNvPr id="3" name="Content Placeholder 2"/>
          <p:cNvSpPr>
            <a:spLocks noGrp="1"/>
          </p:cNvSpPr>
          <p:nvPr>
            <p:ph idx="1"/>
          </p:nvPr>
        </p:nvSpPr>
        <p:spPr/>
        <p:txBody>
          <a:bodyPr>
            <a:normAutofit fontScale="85000" lnSpcReduction="10000"/>
          </a:bodyPr>
          <a:lstStyle/>
          <a:p>
            <a:r>
              <a:rPr lang="en-US" dirty="0" smtClean="0"/>
              <a:t>The previous placement policy underestimated </a:t>
            </a:r>
            <a:r>
              <a:rPr lang="en-US" dirty="0"/>
              <a:t>student capacity</a:t>
            </a:r>
            <a:r>
              <a:rPr lang="en-US"/>
              <a:t>. </a:t>
            </a:r>
            <a:endParaRPr lang="en-US" smtClean="0"/>
          </a:p>
          <a:p>
            <a:pPr marL="0" indent="0">
              <a:buNone/>
            </a:pPr>
            <a:endParaRPr lang="en-US" dirty="0" smtClean="0"/>
          </a:p>
          <a:p>
            <a:r>
              <a:rPr lang="en-US" dirty="0" smtClean="0"/>
              <a:t>“</a:t>
            </a:r>
            <a:r>
              <a:rPr lang="en-US" dirty="0"/>
              <a:t>The tests themselves weren’t as effective at determining readiness as we would </a:t>
            </a:r>
            <a:r>
              <a:rPr lang="en-US" dirty="0" smtClean="0"/>
              <a:t>like.” (ACT spokesperson explaining why the company is phasing out COMPASS). </a:t>
            </a:r>
            <a:r>
              <a:rPr lang="en-US" sz="1900" dirty="0" smtClean="0">
                <a:hlinkClick r:id="rId2"/>
              </a:rPr>
              <a:t>https</a:t>
            </a:r>
            <a:r>
              <a:rPr lang="en-US" sz="1900" dirty="0">
                <a:hlinkClick r:id="rId2"/>
              </a:rPr>
              <a:t>://</a:t>
            </a:r>
            <a:r>
              <a:rPr lang="en-US" sz="1900" dirty="0" smtClean="0">
                <a:hlinkClick r:id="rId2"/>
              </a:rPr>
              <a:t>www.insidehighered.com/news/2015/06/18/act-drops-popular-compass-placement-test-acknowledging-its-predictive-limits</a:t>
            </a:r>
            <a:endParaRPr lang="en-US" sz="1900" dirty="0" smtClean="0"/>
          </a:p>
          <a:p>
            <a:endParaRPr lang="en-US" dirty="0" smtClean="0"/>
          </a:p>
          <a:p>
            <a:pPr marL="0" indent="0">
              <a:buNone/>
            </a:pPr>
            <a:r>
              <a:rPr lang="en-US" dirty="0" smtClean="0"/>
              <a:t>--This was especially true for students of color, as we’ll see</a:t>
            </a:r>
            <a:endParaRPr lang="en-US" dirty="0"/>
          </a:p>
        </p:txBody>
      </p:sp>
    </p:spTree>
    <p:extLst>
      <p:ext uri="{BB962C8B-B14F-4D97-AF65-F5344CB8AC3E}">
        <p14:creationId xmlns:p14="http://schemas.microsoft.com/office/powerpoint/2010/main" val="232210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81545" y="159381"/>
            <a:ext cx="6553200" cy="523220"/>
          </a:xfrm>
          <a:prstGeom prst="rect">
            <a:avLst/>
          </a:prstGeom>
          <a:noFill/>
        </p:spPr>
        <p:txBody>
          <a:bodyPr wrap="square" rtlCol="0">
            <a:spAutoFit/>
          </a:bodyPr>
          <a:lstStyle/>
          <a:p>
            <a:pPr algn="ctr"/>
            <a:r>
              <a:rPr lang="en-US" sz="2800" b="1" dirty="0" smtClean="0"/>
              <a:t>Placement and Equity   </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1201947959"/>
              </p:ext>
            </p:extLst>
          </p:nvPr>
        </p:nvGraphicFramePr>
        <p:xfrm>
          <a:off x="1074056" y="1516754"/>
          <a:ext cx="7003144" cy="4259931"/>
        </p:xfrm>
        <a:graphic>
          <a:graphicData uri="http://schemas.openxmlformats.org/drawingml/2006/table">
            <a:tbl>
              <a:tblPr>
                <a:tableStyleId>{5C22544A-7EE6-4342-B048-85BDC9FD1C3A}</a:tableStyleId>
              </a:tblPr>
              <a:tblGrid>
                <a:gridCol w="2554088"/>
                <a:gridCol w="2224528"/>
                <a:gridCol w="2224528"/>
              </a:tblGrid>
              <a:tr h="1301409">
                <a:tc>
                  <a:txBody>
                    <a:bodyPr/>
                    <a:lstStyle/>
                    <a:p>
                      <a:pPr algn="l" fontAlgn="t"/>
                      <a:r>
                        <a:rPr lang="en-US" sz="2200" b="1" kern="1200" dirty="0">
                          <a:effectLst/>
                        </a:rPr>
                        <a:t>First-Time Freshmen (FTF) Cohort enrolled for credit</a:t>
                      </a:r>
                      <a:endParaRPr lang="en-US" sz="2200" b="1" dirty="0">
                        <a:effectLst/>
                        <a:latin typeface="Calibri"/>
                      </a:endParaRPr>
                    </a:p>
                  </a:txBody>
                  <a:tcPr marL="63500" marR="63500" marT="63500" marB="63500">
                    <a:solidFill>
                      <a:schemeClr val="accent1"/>
                    </a:solidFill>
                  </a:tcPr>
                </a:tc>
                <a:tc>
                  <a:txBody>
                    <a:bodyPr/>
                    <a:lstStyle/>
                    <a:p>
                      <a:pPr algn="l" fontAlgn="t"/>
                      <a:r>
                        <a:rPr lang="en-US" sz="2200" b="1" kern="1200" dirty="0">
                          <a:effectLst/>
                        </a:rPr>
                        <a:t>Fall 2010 percent </a:t>
                      </a:r>
                      <a:r>
                        <a:rPr lang="en-US" sz="2200" b="1" kern="1200" dirty="0" smtClean="0">
                          <a:effectLst/>
                        </a:rPr>
                        <a:t>placed at </a:t>
                      </a:r>
                      <a:r>
                        <a:rPr lang="en-US" sz="2200" b="1" kern="1200" dirty="0">
                          <a:effectLst/>
                        </a:rPr>
                        <a:t>transfer level </a:t>
                      </a:r>
                      <a:endParaRPr lang="en-US" sz="2200" b="1" dirty="0">
                        <a:effectLst/>
                        <a:latin typeface="Calibri"/>
                      </a:endParaRPr>
                    </a:p>
                  </a:txBody>
                  <a:tcPr marL="63500" marR="63500" marT="63500" marB="63500">
                    <a:solidFill>
                      <a:schemeClr val="accent1"/>
                    </a:solidFill>
                  </a:tcPr>
                </a:tc>
                <a:tc>
                  <a:txBody>
                    <a:bodyPr/>
                    <a:lstStyle/>
                    <a:p>
                      <a:pPr algn="l" fontAlgn="t"/>
                      <a:r>
                        <a:rPr lang="en-US" sz="2200" b="1" kern="1200" dirty="0">
                          <a:effectLst/>
                        </a:rPr>
                        <a:t>Fall 2012 percent </a:t>
                      </a:r>
                      <a:r>
                        <a:rPr lang="en-US" sz="2200" b="1" kern="1200" dirty="0" smtClean="0">
                          <a:effectLst/>
                        </a:rPr>
                        <a:t>placed at </a:t>
                      </a:r>
                      <a:r>
                        <a:rPr lang="en-US" sz="2200" b="1" kern="1200" dirty="0">
                          <a:effectLst/>
                        </a:rPr>
                        <a:t>transfer level</a:t>
                      </a:r>
                      <a:endParaRPr lang="en-US" sz="2200" b="1" dirty="0">
                        <a:effectLst/>
                        <a:latin typeface="Calibri"/>
                      </a:endParaRPr>
                    </a:p>
                  </a:txBody>
                  <a:tcPr marL="63500" marR="63500" marT="63500" marB="63500">
                    <a:solidFill>
                      <a:schemeClr val="accent1"/>
                    </a:solidFill>
                  </a:tcPr>
                </a:tc>
              </a:tr>
              <a:tr h="563022">
                <a:tc>
                  <a:txBody>
                    <a:bodyPr/>
                    <a:lstStyle/>
                    <a:p>
                      <a:pPr algn="l" fontAlgn="t"/>
                      <a:r>
                        <a:rPr lang="en-US" sz="2200" b="1" dirty="0" smtClean="0">
                          <a:effectLst/>
                          <a:latin typeface="Calibri"/>
                        </a:rPr>
                        <a:t>White</a:t>
                      </a:r>
                      <a:endParaRPr lang="en-US" sz="2200" b="1" dirty="0">
                        <a:effectLst/>
                        <a:latin typeface="Calibri"/>
                      </a:endParaRPr>
                    </a:p>
                  </a:txBody>
                  <a:tcPr marL="63500" marR="63500" marT="63500" marB="63500">
                    <a:solidFill>
                      <a:schemeClr val="accent1"/>
                    </a:solidFill>
                  </a:tcPr>
                </a:tc>
                <a:tc>
                  <a:txBody>
                    <a:bodyPr/>
                    <a:lstStyle/>
                    <a:p>
                      <a:pPr algn="l" fontAlgn="t"/>
                      <a:r>
                        <a:rPr lang="en-US" sz="2200" b="1" dirty="0" smtClean="0">
                          <a:effectLst/>
                          <a:latin typeface="Calibri"/>
                        </a:rPr>
                        <a:t>36.49%</a:t>
                      </a:r>
                      <a:endParaRPr lang="en-US" sz="2200" b="1" dirty="0">
                        <a:effectLst/>
                        <a:latin typeface="Calibri"/>
                      </a:endParaRPr>
                    </a:p>
                  </a:txBody>
                  <a:tcPr marL="63500" marR="63500" marT="63500" marB="63500"/>
                </a:tc>
                <a:tc>
                  <a:txBody>
                    <a:bodyPr/>
                    <a:lstStyle/>
                    <a:p>
                      <a:pPr algn="l" fontAlgn="t"/>
                      <a:r>
                        <a:rPr lang="en-US" sz="2200" b="1" dirty="0" smtClean="0">
                          <a:effectLst/>
                          <a:latin typeface="Calibri"/>
                        </a:rPr>
                        <a:t>58.46%</a:t>
                      </a:r>
                      <a:endParaRPr lang="en-US" sz="2200" b="1" dirty="0">
                        <a:effectLst/>
                        <a:latin typeface="Calibri"/>
                      </a:endParaRPr>
                    </a:p>
                  </a:txBody>
                  <a:tcPr marL="63500" marR="63500" marT="63500" marB="63500"/>
                </a:tc>
              </a:tr>
              <a:tr h="563022">
                <a:tc>
                  <a:txBody>
                    <a:bodyPr/>
                    <a:lstStyle/>
                    <a:p>
                      <a:pPr algn="l" fontAlgn="t"/>
                      <a:r>
                        <a:rPr lang="en-US" sz="2200" b="1" kern="1200" dirty="0">
                          <a:effectLst/>
                        </a:rPr>
                        <a:t>Hispanic</a:t>
                      </a:r>
                      <a:endParaRPr lang="en-US" sz="2200" b="1" dirty="0">
                        <a:effectLst/>
                        <a:latin typeface="Calibri"/>
                      </a:endParaRPr>
                    </a:p>
                  </a:txBody>
                  <a:tcPr marL="63500" marR="63500" marT="63500" marB="63500">
                    <a:solidFill>
                      <a:schemeClr val="accent1"/>
                    </a:solidFill>
                  </a:tcPr>
                </a:tc>
                <a:tc>
                  <a:txBody>
                    <a:bodyPr/>
                    <a:lstStyle/>
                    <a:p>
                      <a:pPr algn="l" fontAlgn="t"/>
                      <a:r>
                        <a:rPr lang="en-US" sz="2200" b="1" kern="1200">
                          <a:effectLst/>
                        </a:rPr>
                        <a:t>19.17%</a:t>
                      </a:r>
                      <a:endParaRPr lang="en-US" sz="2200" b="1">
                        <a:effectLst/>
                        <a:latin typeface="Calibri"/>
                      </a:endParaRPr>
                    </a:p>
                  </a:txBody>
                  <a:tcPr marL="63500" marR="63500" marT="63500" marB="63500"/>
                </a:tc>
                <a:tc>
                  <a:txBody>
                    <a:bodyPr/>
                    <a:lstStyle/>
                    <a:p>
                      <a:pPr algn="l" fontAlgn="t"/>
                      <a:r>
                        <a:rPr lang="en-US" sz="2200" b="1" kern="1200" dirty="0">
                          <a:effectLst/>
                        </a:rPr>
                        <a:t>41.25%</a:t>
                      </a:r>
                      <a:endParaRPr lang="en-US" sz="2200" b="1" dirty="0">
                        <a:effectLst/>
                        <a:latin typeface="Calibri"/>
                      </a:endParaRPr>
                    </a:p>
                  </a:txBody>
                  <a:tcPr marL="63500" marR="63500" marT="63500" marB="63500"/>
                </a:tc>
              </a:tr>
              <a:tr h="916239">
                <a:tc>
                  <a:txBody>
                    <a:bodyPr/>
                    <a:lstStyle/>
                    <a:p>
                      <a:pPr algn="l" fontAlgn="t">
                        <a:lnSpc>
                          <a:spcPct val="200000"/>
                        </a:lnSpc>
                      </a:pPr>
                      <a:r>
                        <a:rPr lang="en-US" sz="2200" b="1" kern="1200" dirty="0">
                          <a:effectLst/>
                        </a:rPr>
                        <a:t>Asian</a:t>
                      </a:r>
                      <a:endParaRPr lang="en-US" sz="2200" b="1" dirty="0">
                        <a:effectLst/>
                        <a:latin typeface="Calibri"/>
                      </a:endParaRPr>
                    </a:p>
                  </a:txBody>
                  <a:tcPr marL="63500" marR="63500" marT="63500" marB="63500">
                    <a:solidFill>
                      <a:schemeClr val="accent1"/>
                    </a:solidFill>
                  </a:tcPr>
                </a:tc>
                <a:tc>
                  <a:txBody>
                    <a:bodyPr/>
                    <a:lstStyle/>
                    <a:p>
                      <a:pPr algn="l" fontAlgn="t">
                        <a:lnSpc>
                          <a:spcPct val="200000"/>
                        </a:lnSpc>
                      </a:pPr>
                      <a:r>
                        <a:rPr lang="en-US" sz="2200" b="1" kern="1200">
                          <a:effectLst/>
                        </a:rPr>
                        <a:t>18.75%</a:t>
                      </a:r>
                      <a:endParaRPr lang="en-US" sz="2200" b="1">
                        <a:effectLst/>
                        <a:latin typeface="Calibri"/>
                      </a:endParaRPr>
                    </a:p>
                  </a:txBody>
                  <a:tcPr marL="63500" marR="63500" marT="63500" marB="63500"/>
                </a:tc>
                <a:tc>
                  <a:txBody>
                    <a:bodyPr/>
                    <a:lstStyle/>
                    <a:p>
                      <a:pPr algn="l" fontAlgn="t">
                        <a:lnSpc>
                          <a:spcPct val="200000"/>
                        </a:lnSpc>
                      </a:pPr>
                      <a:r>
                        <a:rPr lang="en-US" sz="2200" b="1" kern="1200" dirty="0">
                          <a:effectLst/>
                        </a:rPr>
                        <a:t>34.88%</a:t>
                      </a:r>
                      <a:endParaRPr lang="en-US" sz="2200" b="1" dirty="0">
                        <a:effectLst/>
                        <a:latin typeface="Calibri"/>
                      </a:endParaRPr>
                    </a:p>
                  </a:txBody>
                  <a:tcPr marL="63500" marR="63500" marT="63500" marB="63500"/>
                </a:tc>
              </a:tr>
              <a:tr h="916239">
                <a:tc>
                  <a:txBody>
                    <a:bodyPr/>
                    <a:lstStyle/>
                    <a:p>
                      <a:pPr algn="l" fontAlgn="t">
                        <a:lnSpc>
                          <a:spcPct val="200000"/>
                        </a:lnSpc>
                      </a:pPr>
                      <a:r>
                        <a:rPr lang="en-US" sz="2200" b="1" dirty="0" smtClean="0">
                          <a:effectLst/>
                          <a:latin typeface="Calibri"/>
                        </a:rPr>
                        <a:t>African American</a:t>
                      </a:r>
                      <a:endParaRPr lang="en-US" sz="2200" b="1" dirty="0">
                        <a:effectLst/>
                        <a:latin typeface="Calibri"/>
                      </a:endParaRPr>
                    </a:p>
                  </a:txBody>
                  <a:tcPr marL="63500" marR="63500" marT="63500" marB="63500">
                    <a:solidFill>
                      <a:schemeClr val="accent1"/>
                    </a:solidFill>
                  </a:tcPr>
                </a:tc>
                <a:tc>
                  <a:txBody>
                    <a:bodyPr/>
                    <a:lstStyle/>
                    <a:p>
                      <a:pPr algn="l" fontAlgn="t">
                        <a:lnSpc>
                          <a:spcPct val="200000"/>
                        </a:lnSpc>
                      </a:pPr>
                      <a:r>
                        <a:rPr lang="en-US" sz="2200" b="1" dirty="0" smtClean="0">
                          <a:effectLst/>
                          <a:latin typeface="Calibri"/>
                        </a:rPr>
                        <a:t>15.11%</a:t>
                      </a:r>
                      <a:endParaRPr lang="en-US" sz="2200" b="1" dirty="0">
                        <a:effectLst/>
                        <a:latin typeface="Calibri"/>
                      </a:endParaRPr>
                    </a:p>
                  </a:txBody>
                  <a:tcPr marL="63500" marR="63500" marT="63500" marB="63500"/>
                </a:tc>
                <a:tc>
                  <a:txBody>
                    <a:bodyPr/>
                    <a:lstStyle/>
                    <a:p>
                      <a:pPr algn="l" fontAlgn="t">
                        <a:lnSpc>
                          <a:spcPct val="200000"/>
                        </a:lnSpc>
                      </a:pPr>
                      <a:r>
                        <a:rPr lang="en-US" sz="2200" b="1" dirty="0" smtClean="0">
                          <a:effectLst/>
                          <a:latin typeface="Calibri"/>
                        </a:rPr>
                        <a:t>37.28%</a:t>
                      </a:r>
                      <a:endParaRPr lang="en-US" sz="2200" b="1" dirty="0">
                        <a:effectLst/>
                        <a:latin typeface="Calibri"/>
                      </a:endParaRPr>
                    </a:p>
                  </a:txBody>
                  <a:tcPr marL="63500" marR="63500" marT="63500" marB="63500"/>
                </a:tc>
              </a:tr>
            </a:tbl>
          </a:graphicData>
        </a:graphic>
      </p:graphicFrame>
      <p:sp>
        <p:nvSpPr>
          <p:cNvPr id="2" name="TextBox 1"/>
          <p:cNvSpPr txBox="1"/>
          <p:nvPr/>
        </p:nvSpPr>
        <p:spPr>
          <a:xfrm>
            <a:off x="1792514" y="5975084"/>
            <a:ext cx="5791200" cy="276999"/>
          </a:xfrm>
          <a:prstGeom prst="rect">
            <a:avLst/>
          </a:prstGeom>
          <a:noFill/>
        </p:spPr>
        <p:txBody>
          <a:bodyPr wrap="square" rtlCol="0">
            <a:spAutoFit/>
          </a:bodyPr>
          <a:lstStyle/>
          <a:p>
            <a:r>
              <a:rPr lang="en-US" sz="1200" dirty="0" smtClean="0"/>
              <a:t>Source: BC Momentum Report, Accessed Nov. 2014</a:t>
            </a:r>
            <a:endParaRPr lang="en-US" sz="1200" dirty="0"/>
          </a:p>
        </p:txBody>
      </p:sp>
    </p:spTree>
    <p:extLst>
      <p:ext uri="{BB962C8B-B14F-4D97-AF65-F5344CB8AC3E}">
        <p14:creationId xmlns:p14="http://schemas.microsoft.com/office/powerpoint/2010/main" val="2106731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51468378"/>
              </p:ext>
            </p:extLst>
          </p:nvPr>
        </p:nvGraphicFramePr>
        <p:xfrm>
          <a:off x="493486" y="1077686"/>
          <a:ext cx="8244114"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30629" y="321232"/>
            <a:ext cx="8882741" cy="523220"/>
          </a:xfrm>
          <a:prstGeom prst="rect">
            <a:avLst/>
          </a:prstGeom>
          <a:noFill/>
        </p:spPr>
        <p:txBody>
          <a:bodyPr wrap="square" rtlCol="0">
            <a:spAutoFit/>
          </a:bodyPr>
          <a:lstStyle/>
          <a:p>
            <a:pPr algn="ctr"/>
            <a:r>
              <a:rPr lang="en-US" sz="2800" b="1" dirty="0" smtClean="0">
                <a:latin typeface="+mj-lt"/>
              </a:rPr>
              <a:t>How Did the </a:t>
            </a:r>
            <a:r>
              <a:rPr lang="en-US" sz="2800" b="1" dirty="0" smtClean="0">
                <a:latin typeface="+mj-lt"/>
              </a:rPr>
              <a:t>Changes </a:t>
            </a:r>
            <a:r>
              <a:rPr lang="en-US" sz="2800" b="1" dirty="0" smtClean="0">
                <a:latin typeface="+mj-lt"/>
              </a:rPr>
              <a:t>Impact Completion?</a:t>
            </a:r>
            <a:endParaRPr lang="en-US" sz="2800" b="1" dirty="0">
              <a:latin typeface="+mj-lt"/>
            </a:endParaRPr>
          </a:p>
        </p:txBody>
      </p:sp>
    </p:spTree>
    <p:extLst>
      <p:ext uri="{BB962C8B-B14F-4D97-AF65-F5344CB8AC3E}">
        <p14:creationId xmlns:p14="http://schemas.microsoft.com/office/powerpoint/2010/main" val="3042991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Completion of College English in One </a:t>
            </a:r>
            <a:r>
              <a:rPr lang="en-US" sz="2800" b="1" dirty="0" smtClean="0"/>
              <a:t>Year</a:t>
            </a:r>
            <a:r>
              <a:rPr lang="en-US" sz="3200" dirty="0" smtClean="0"/>
              <a:t/>
            </a:r>
            <a:br>
              <a:rPr lang="en-US" sz="3200" dirty="0" smtClean="0"/>
            </a:br>
            <a:r>
              <a:rPr lang="en-US" sz="2400" dirty="0" smtClean="0"/>
              <a:t>College-Wide – first-time freshman cohort</a:t>
            </a:r>
            <a:endParaRPr lang="en-US" sz="2400" dirty="0"/>
          </a:p>
        </p:txBody>
      </p:sp>
      <p:sp>
        <p:nvSpPr>
          <p:cNvPr id="3" name="Content Placeholder 2"/>
          <p:cNvSpPr>
            <a:spLocks noGrp="1"/>
          </p:cNvSpPr>
          <p:nvPr>
            <p:ph idx="1"/>
          </p:nvPr>
        </p:nvSpPr>
        <p:spPr/>
        <p:txBody>
          <a:bodyPr>
            <a:normAutofit fontScale="92500" lnSpcReduction="20000"/>
          </a:bodyPr>
          <a:lstStyle/>
          <a:p>
            <a:r>
              <a:rPr lang="en-US" dirty="0"/>
              <a:t>T</a:t>
            </a:r>
            <a:r>
              <a:rPr lang="en-US" dirty="0" smtClean="0"/>
              <a:t>ripled for African American students (8% </a:t>
            </a:r>
            <a:r>
              <a:rPr lang="en-US" dirty="0" smtClean="0">
                <a:latin typeface="Wingdings"/>
                <a:ea typeface="Wingdings"/>
                <a:cs typeface="Wingdings"/>
                <a:sym typeface="Wingdings"/>
              </a:rPr>
              <a:t></a:t>
            </a:r>
            <a:r>
              <a:rPr lang="en-US" dirty="0" smtClean="0"/>
              <a:t> 23%)</a:t>
            </a:r>
          </a:p>
          <a:p>
            <a:r>
              <a:rPr lang="en-US" dirty="0"/>
              <a:t>D</a:t>
            </a:r>
            <a:r>
              <a:rPr lang="en-US" dirty="0" smtClean="0"/>
              <a:t>oubled for Hispanic students (13% </a:t>
            </a:r>
            <a:r>
              <a:rPr lang="en-US" dirty="0">
                <a:latin typeface="Wingdings"/>
                <a:ea typeface="Wingdings"/>
                <a:cs typeface="Wingdings"/>
                <a:sym typeface="Wingdings"/>
              </a:rPr>
              <a:t></a:t>
            </a:r>
            <a:r>
              <a:rPr lang="en-US" dirty="0" smtClean="0"/>
              <a:t> 27%)</a:t>
            </a:r>
          </a:p>
          <a:p>
            <a:r>
              <a:rPr lang="en-US" dirty="0" smtClean="0"/>
              <a:t>Doubled for Asian students (17% </a:t>
            </a:r>
            <a:r>
              <a:rPr lang="en-US" dirty="0">
                <a:latin typeface="Wingdings"/>
                <a:ea typeface="Wingdings"/>
                <a:cs typeface="Wingdings"/>
                <a:sym typeface="Wingdings"/>
              </a:rPr>
              <a:t></a:t>
            </a:r>
            <a:r>
              <a:rPr lang="en-US" dirty="0" smtClean="0"/>
              <a:t> 35%)</a:t>
            </a:r>
          </a:p>
          <a:p>
            <a:r>
              <a:rPr lang="en-US" dirty="0" smtClean="0"/>
              <a:t>1.6 times higher for White students (23% </a:t>
            </a:r>
            <a:r>
              <a:rPr lang="en-US" dirty="0">
                <a:latin typeface="Wingdings"/>
                <a:ea typeface="Wingdings"/>
                <a:cs typeface="Wingdings"/>
                <a:sym typeface="Wingdings"/>
              </a:rPr>
              <a:t></a:t>
            </a:r>
            <a:r>
              <a:rPr lang="en-US" dirty="0" smtClean="0"/>
              <a:t> 37%)</a:t>
            </a:r>
          </a:p>
          <a:p>
            <a:endParaRPr lang="en-US" dirty="0"/>
          </a:p>
          <a:p>
            <a:pPr marL="0" indent="0">
              <a:buNone/>
            </a:pPr>
            <a:r>
              <a:rPr lang="en-US" dirty="0" smtClean="0"/>
              <a:t>Old policy:</a:t>
            </a:r>
          </a:p>
          <a:p>
            <a:pPr marL="0" indent="0">
              <a:buNone/>
            </a:pPr>
            <a:r>
              <a:rPr lang="en-US" sz="2000" dirty="0" smtClean="0"/>
              <a:t>Whites’ completion nearly 3 </a:t>
            </a:r>
            <a:r>
              <a:rPr lang="en-US" sz="2000" dirty="0"/>
              <a:t>times higher than African </a:t>
            </a:r>
            <a:r>
              <a:rPr lang="en-US" sz="2000" dirty="0" smtClean="0"/>
              <a:t>Americans’  </a:t>
            </a:r>
            <a:endParaRPr lang="en-US" sz="2000" dirty="0"/>
          </a:p>
          <a:p>
            <a:pPr marL="0" indent="0">
              <a:buNone/>
            </a:pPr>
            <a:endParaRPr lang="en-US" sz="1000" dirty="0"/>
          </a:p>
          <a:p>
            <a:pPr marL="0" indent="0">
              <a:buNone/>
            </a:pPr>
            <a:r>
              <a:rPr lang="en-US" dirty="0"/>
              <a:t>New policy</a:t>
            </a:r>
            <a:r>
              <a:rPr lang="en-US" dirty="0" smtClean="0"/>
              <a:t>:</a:t>
            </a:r>
          </a:p>
          <a:p>
            <a:pPr marL="0" indent="0">
              <a:buNone/>
            </a:pPr>
            <a:r>
              <a:rPr lang="en-US" sz="2000" dirty="0" smtClean="0"/>
              <a:t>There’s still a gap, but whites’ completion now just 1.5 times higher than African Americans’ </a:t>
            </a:r>
            <a:endParaRPr lang="en-US" sz="2000" dirty="0"/>
          </a:p>
          <a:p>
            <a:endParaRPr lang="en-US" dirty="0" smtClean="0"/>
          </a:p>
          <a:p>
            <a:endParaRPr lang="en-US" dirty="0"/>
          </a:p>
        </p:txBody>
      </p:sp>
    </p:spTree>
    <p:extLst>
      <p:ext uri="{BB962C8B-B14F-4D97-AF65-F5344CB8AC3E}">
        <p14:creationId xmlns:p14="http://schemas.microsoft.com/office/powerpoint/2010/main" val="131300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0520" y="362857"/>
            <a:ext cx="6965245" cy="1476829"/>
          </a:xfrm>
        </p:spPr>
        <p:txBody>
          <a:bodyPr>
            <a:normAutofit fontScale="90000"/>
          </a:bodyPr>
          <a:lstStyle/>
          <a:p>
            <a:r>
              <a:rPr lang="en-US" sz="3100" b="1" dirty="0" smtClean="0"/>
              <a:t>Here’s Student Performance in the Class. Notice Anything?  </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2190586"/>
              </p:ext>
            </p:extLst>
          </p:nvPr>
        </p:nvGraphicFramePr>
        <p:xfrm>
          <a:off x="1132112" y="1752600"/>
          <a:ext cx="6813652" cy="4438146"/>
        </p:xfrm>
        <a:graphic>
          <a:graphicData uri="http://schemas.openxmlformats.org/drawingml/2006/table">
            <a:tbl>
              <a:tblPr firstRow="1" firstCol="1" bandRow="1">
                <a:tableStyleId>{5C22544A-7EE6-4342-B048-85BDC9FD1C3A}</a:tableStyleId>
              </a:tblPr>
              <a:tblGrid>
                <a:gridCol w="3406826"/>
                <a:gridCol w="3406826"/>
              </a:tblGrid>
              <a:tr h="1181745">
                <a:tc>
                  <a:txBody>
                    <a:bodyPr/>
                    <a:lstStyle/>
                    <a:p>
                      <a:pPr marL="0" marR="0">
                        <a:lnSpc>
                          <a:spcPct val="115000"/>
                        </a:lnSpc>
                        <a:spcBef>
                          <a:spcPts val="0"/>
                        </a:spcBef>
                        <a:spcAft>
                          <a:spcPts val="0"/>
                        </a:spcAft>
                      </a:pPr>
                      <a:r>
                        <a:rPr lang="en-US" sz="2200" b="1" dirty="0">
                          <a:solidFill>
                            <a:schemeClr val="tx1"/>
                          </a:solidFill>
                          <a:effectLst/>
                        </a:rPr>
                        <a:t>Student </a:t>
                      </a:r>
                      <a:r>
                        <a:rPr lang="en-US" sz="2200" b="1" dirty="0" smtClean="0">
                          <a:solidFill>
                            <a:schemeClr val="tx1"/>
                          </a:solidFill>
                          <a:effectLst/>
                        </a:rPr>
                        <a:t>Race/Ethnicity</a:t>
                      </a: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r>
                        <a:rPr lang="en-US" sz="2200" b="1" dirty="0">
                          <a:solidFill>
                            <a:schemeClr val="tx1"/>
                          </a:solidFill>
                          <a:effectLst/>
                        </a:rPr>
                        <a:t>Fall 2014 </a:t>
                      </a:r>
                      <a:r>
                        <a:rPr lang="en-US" sz="2200" b="1" dirty="0" smtClean="0">
                          <a:solidFill>
                            <a:schemeClr val="tx1"/>
                          </a:solidFill>
                          <a:effectLst/>
                        </a:rPr>
                        <a:t>College English Success </a:t>
                      </a:r>
                      <a:r>
                        <a:rPr lang="en-US" sz="2200" b="1" dirty="0">
                          <a:solidFill>
                            <a:schemeClr val="tx1"/>
                          </a:solidFill>
                          <a:effectLst/>
                        </a:rPr>
                        <a:t>Rate</a:t>
                      </a: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57137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200" b="1" dirty="0" smtClean="0">
                          <a:solidFill>
                            <a:schemeClr val="tx1"/>
                          </a:solidFill>
                          <a:effectLst/>
                        </a:rPr>
                        <a:t>Asian (n=91)</a:t>
                      </a:r>
                      <a:endParaRPr lang="en-US" sz="2200" b="1" dirty="0" smtClean="0">
                        <a:solidFill>
                          <a:schemeClr val="tx1"/>
                        </a:solidFill>
                        <a:effectLst/>
                        <a:latin typeface="+mn-lt"/>
                        <a:ea typeface="Calibri"/>
                        <a:cs typeface="Times New Roman"/>
                      </a:endParaRPr>
                    </a:p>
                    <a:p>
                      <a:pPr marL="0" marR="0">
                        <a:lnSpc>
                          <a:spcPct val="115000"/>
                        </a:lnSpc>
                        <a:spcBef>
                          <a:spcPts val="0"/>
                        </a:spcBef>
                        <a:spcAft>
                          <a:spcPts val="0"/>
                        </a:spcAft>
                      </a:pP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200" b="1" dirty="0" smtClean="0">
                          <a:solidFill>
                            <a:schemeClr val="tx1"/>
                          </a:solidFill>
                          <a:effectLst/>
                        </a:rPr>
                        <a:t>76.9%</a:t>
                      </a:r>
                    </a:p>
                    <a:p>
                      <a:pPr marL="0" marR="0">
                        <a:lnSpc>
                          <a:spcPct val="115000"/>
                        </a:lnSpc>
                        <a:spcBef>
                          <a:spcPts val="0"/>
                        </a:spcBef>
                        <a:spcAft>
                          <a:spcPts val="0"/>
                        </a:spcAft>
                      </a:pP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571371">
                <a:tc>
                  <a:txBody>
                    <a:bodyPr/>
                    <a:lstStyle/>
                    <a:p>
                      <a:pPr marL="0" marR="0">
                        <a:lnSpc>
                          <a:spcPct val="115000"/>
                        </a:lnSpc>
                        <a:spcBef>
                          <a:spcPts val="0"/>
                        </a:spcBef>
                        <a:spcAft>
                          <a:spcPts val="0"/>
                        </a:spcAft>
                      </a:pPr>
                      <a:r>
                        <a:rPr lang="en-US" sz="2200" b="1" dirty="0" smtClean="0">
                          <a:solidFill>
                            <a:schemeClr val="tx1"/>
                          </a:solidFill>
                          <a:effectLst/>
                          <a:latin typeface="Calibri"/>
                          <a:ea typeface="Calibri"/>
                          <a:cs typeface="Times New Roman"/>
                        </a:rPr>
                        <a:t>All (n=1851)</a:t>
                      </a: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r>
                        <a:rPr lang="en-US" sz="2200" b="1" dirty="0" smtClean="0">
                          <a:solidFill>
                            <a:schemeClr val="tx1"/>
                          </a:solidFill>
                          <a:effectLst/>
                          <a:latin typeface="Calibri"/>
                          <a:ea typeface="Calibri"/>
                          <a:cs typeface="Times New Roman"/>
                        </a:rPr>
                        <a:t>65.5%</a:t>
                      </a: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57137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200" b="1" dirty="0" smtClean="0">
                          <a:solidFill>
                            <a:schemeClr val="tx1"/>
                          </a:solidFill>
                          <a:effectLst/>
                        </a:rPr>
                        <a:t>Hispanic (n=437)</a:t>
                      </a:r>
                      <a:endParaRPr lang="en-US" sz="2200" b="1" dirty="0" smtClean="0">
                        <a:solidFill>
                          <a:schemeClr val="tx1"/>
                        </a:solidFill>
                        <a:effectLst/>
                        <a:latin typeface="+mn-lt"/>
                        <a:ea typeface="Calibri"/>
                        <a:cs typeface="Times New Roman"/>
                      </a:endParaRPr>
                    </a:p>
                    <a:p>
                      <a:pPr marL="0" marR="0">
                        <a:lnSpc>
                          <a:spcPct val="115000"/>
                        </a:lnSpc>
                        <a:spcBef>
                          <a:spcPts val="0"/>
                        </a:spcBef>
                        <a:spcAft>
                          <a:spcPts val="0"/>
                        </a:spcAft>
                      </a:pP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200" b="1" dirty="0" smtClean="0">
                          <a:solidFill>
                            <a:schemeClr val="tx1"/>
                          </a:solidFill>
                          <a:effectLst/>
                        </a:rPr>
                        <a:t>66.7%</a:t>
                      </a:r>
                      <a:endParaRPr lang="en-US" sz="2200" b="1" dirty="0" smtClean="0">
                        <a:solidFill>
                          <a:schemeClr val="tx1"/>
                        </a:solidFill>
                        <a:effectLst/>
                        <a:latin typeface="+mn-lt"/>
                        <a:ea typeface="Calibri"/>
                        <a:cs typeface="Times New Roman"/>
                      </a:endParaRPr>
                    </a:p>
                    <a:p>
                      <a:pPr marL="0" marR="0">
                        <a:lnSpc>
                          <a:spcPct val="115000"/>
                        </a:lnSpc>
                        <a:spcBef>
                          <a:spcPts val="0"/>
                        </a:spcBef>
                        <a:spcAft>
                          <a:spcPts val="0"/>
                        </a:spcAft>
                      </a:pP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571371">
                <a:tc>
                  <a:txBody>
                    <a:bodyPr/>
                    <a:lstStyle/>
                    <a:p>
                      <a:pPr marL="0" marR="0">
                        <a:lnSpc>
                          <a:spcPct val="115000"/>
                        </a:lnSpc>
                        <a:spcBef>
                          <a:spcPts val="0"/>
                        </a:spcBef>
                        <a:spcAft>
                          <a:spcPts val="0"/>
                        </a:spcAft>
                      </a:pPr>
                      <a:r>
                        <a:rPr lang="en-US" sz="2200" b="1" dirty="0" smtClean="0">
                          <a:solidFill>
                            <a:schemeClr val="tx1"/>
                          </a:solidFill>
                          <a:effectLst/>
                        </a:rPr>
                        <a:t>White (n=1052)</a:t>
                      </a: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r>
                        <a:rPr lang="en-US" sz="2200" b="1" dirty="0" smtClean="0">
                          <a:solidFill>
                            <a:schemeClr val="tx1"/>
                          </a:solidFill>
                          <a:effectLst/>
                        </a:rPr>
                        <a:t>64.8</a:t>
                      </a:r>
                      <a:r>
                        <a:rPr lang="en-US" sz="2200" b="1" dirty="0">
                          <a:solidFill>
                            <a:schemeClr val="tx1"/>
                          </a:solidFill>
                          <a:effectLst/>
                        </a:rPr>
                        <a:t>%</a:t>
                      </a: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571371">
                <a:tc>
                  <a:txBody>
                    <a:bodyPr/>
                    <a:lstStyle/>
                    <a:p>
                      <a:pPr marL="0" marR="0">
                        <a:lnSpc>
                          <a:spcPct val="115000"/>
                        </a:lnSpc>
                        <a:spcBef>
                          <a:spcPts val="0"/>
                        </a:spcBef>
                        <a:spcAft>
                          <a:spcPts val="0"/>
                        </a:spcAft>
                      </a:pPr>
                      <a:r>
                        <a:rPr lang="en-US" sz="2200" b="1" dirty="0" smtClean="0">
                          <a:solidFill>
                            <a:schemeClr val="tx1"/>
                          </a:solidFill>
                          <a:effectLst/>
                        </a:rPr>
                        <a:t>African-American (n=51)</a:t>
                      </a: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r>
                        <a:rPr lang="en-US" sz="2200" b="1" dirty="0">
                          <a:solidFill>
                            <a:schemeClr val="tx1"/>
                          </a:solidFill>
                          <a:effectLst/>
                        </a:rPr>
                        <a:t>64.7%</a:t>
                      </a:r>
                      <a:endParaRPr lang="en-US" sz="22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
        <p:nvSpPr>
          <p:cNvPr id="3" name="TextBox 2"/>
          <p:cNvSpPr txBox="1"/>
          <p:nvPr/>
        </p:nvSpPr>
        <p:spPr>
          <a:xfrm>
            <a:off x="1605643" y="6396335"/>
            <a:ext cx="5715000" cy="461665"/>
          </a:xfrm>
          <a:prstGeom prst="rect">
            <a:avLst/>
          </a:prstGeom>
          <a:noFill/>
        </p:spPr>
        <p:txBody>
          <a:bodyPr wrap="square" rtlCol="0">
            <a:spAutoFit/>
          </a:bodyPr>
          <a:lstStyle/>
          <a:p>
            <a:r>
              <a:rPr lang="en-US" sz="1200" dirty="0"/>
              <a:t>Source: BC Course Student Demographics Report, English 2,  accessed Jan. 2015</a:t>
            </a:r>
          </a:p>
          <a:p>
            <a:endParaRPr lang="en-US" sz="1200" dirty="0"/>
          </a:p>
        </p:txBody>
      </p:sp>
    </p:spTree>
    <p:extLst>
      <p:ext uri="{BB962C8B-B14F-4D97-AF65-F5344CB8AC3E}">
        <p14:creationId xmlns:p14="http://schemas.microsoft.com/office/powerpoint/2010/main" val="1178151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81545" y="136227"/>
            <a:ext cx="6553200" cy="1384995"/>
          </a:xfrm>
          <a:prstGeom prst="rect">
            <a:avLst/>
          </a:prstGeom>
          <a:noFill/>
        </p:spPr>
        <p:txBody>
          <a:bodyPr wrap="square" rtlCol="0">
            <a:spAutoFit/>
          </a:bodyPr>
          <a:lstStyle/>
          <a:p>
            <a:pPr algn="ctr"/>
            <a:r>
              <a:rPr lang="en-US" sz="2800" b="1" dirty="0" smtClean="0">
                <a:latin typeface="+mj-lt"/>
              </a:rPr>
              <a:t>So Is The Completion Gap a Placement Gap or an Ability Gap, or Both? Here’s the Current Placement Gap Again:</a:t>
            </a:r>
            <a:endParaRPr lang="en-US" sz="2800" b="1"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977928868"/>
              </p:ext>
            </p:extLst>
          </p:nvPr>
        </p:nvGraphicFramePr>
        <p:xfrm>
          <a:off x="1776845" y="1580255"/>
          <a:ext cx="6057900" cy="3711924"/>
        </p:xfrm>
        <a:graphic>
          <a:graphicData uri="http://schemas.openxmlformats.org/drawingml/2006/table">
            <a:tbl>
              <a:tblPr>
                <a:tableStyleId>{5C22544A-7EE6-4342-B048-85BDC9FD1C3A}</a:tableStyleId>
              </a:tblPr>
              <a:tblGrid>
                <a:gridCol w="3237844"/>
                <a:gridCol w="2820056"/>
              </a:tblGrid>
              <a:tr h="1289357">
                <a:tc>
                  <a:txBody>
                    <a:bodyPr/>
                    <a:lstStyle/>
                    <a:p>
                      <a:pPr algn="l" fontAlgn="t"/>
                      <a:r>
                        <a:rPr lang="en-US" sz="2200" b="1" kern="1200" dirty="0">
                          <a:effectLst/>
                        </a:rPr>
                        <a:t>First-Time Freshmen (FTF) Cohort enrolled for credit</a:t>
                      </a:r>
                      <a:endParaRPr lang="en-US" sz="2200" b="1" dirty="0">
                        <a:effectLst/>
                        <a:latin typeface="Calibri"/>
                      </a:endParaRPr>
                    </a:p>
                  </a:txBody>
                  <a:tcPr marL="63500" marR="63500" marT="63500" marB="63500">
                    <a:solidFill>
                      <a:schemeClr val="accent1">
                        <a:lumMod val="20000"/>
                        <a:lumOff val="80000"/>
                      </a:schemeClr>
                    </a:solidFill>
                  </a:tcPr>
                </a:tc>
                <a:tc>
                  <a:txBody>
                    <a:bodyPr/>
                    <a:lstStyle/>
                    <a:p>
                      <a:pPr algn="l" fontAlgn="t"/>
                      <a:r>
                        <a:rPr lang="en-US" sz="2200" b="1" kern="1200" dirty="0">
                          <a:effectLst/>
                        </a:rPr>
                        <a:t>Fall 2012 percent </a:t>
                      </a:r>
                      <a:r>
                        <a:rPr lang="en-US" sz="2200" b="1" kern="1200" dirty="0" smtClean="0">
                          <a:effectLst/>
                        </a:rPr>
                        <a:t>placed at </a:t>
                      </a:r>
                      <a:r>
                        <a:rPr lang="en-US" sz="2200" b="1" kern="1200" dirty="0">
                          <a:effectLst/>
                        </a:rPr>
                        <a:t>transfer level</a:t>
                      </a:r>
                      <a:endParaRPr lang="en-US" sz="2200" b="1" dirty="0">
                        <a:effectLst/>
                        <a:latin typeface="Calibri"/>
                      </a:endParaRPr>
                    </a:p>
                  </a:txBody>
                  <a:tcPr marL="63500" marR="63500" marT="63500" marB="63500">
                    <a:solidFill>
                      <a:schemeClr val="accent1">
                        <a:lumMod val="20000"/>
                        <a:lumOff val="80000"/>
                      </a:schemeClr>
                    </a:solidFill>
                  </a:tcPr>
                </a:tc>
              </a:tr>
              <a:tr h="430419">
                <a:tc>
                  <a:txBody>
                    <a:bodyPr/>
                    <a:lstStyle/>
                    <a:p>
                      <a:pPr algn="l" fontAlgn="t"/>
                      <a:r>
                        <a:rPr lang="en-US" sz="2200" b="1" kern="1200" dirty="0" smtClean="0">
                          <a:effectLst/>
                        </a:rPr>
                        <a:t>White</a:t>
                      </a:r>
                      <a:endParaRPr lang="en-US" sz="2200" b="1" dirty="0">
                        <a:effectLst/>
                        <a:latin typeface="Calibri"/>
                      </a:endParaRPr>
                    </a:p>
                  </a:txBody>
                  <a:tcPr marL="63500" marR="63500" marT="63500" marB="63500">
                    <a:solidFill>
                      <a:schemeClr val="accent1">
                        <a:lumMod val="20000"/>
                        <a:lumOff val="80000"/>
                      </a:schemeClr>
                    </a:solidFill>
                  </a:tcPr>
                </a:tc>
                <a:tc>
                  <a:txBody>
                    <a:bodyPr/>
                    <a:lstStyle/>
                    <a:p>
                      <a:pPr algn="l" fontAlgn="t"/>
                      <a:r>
                        <a:rPr lang="en-US" sz="2200" b="1" kern="1200" dirty="0" smtClean="0">
                          <a:effectLst/>
                        </a:rPr>
                        <a:t>58.46%</a:t>
                      </a:r>
                      <a:endParaRPr lang="en-US" sz="2200" b="1" dirty="0">
                        <a:effectLst/>
                        <a:latin typeface="Calibri"/>
                      </a:endParaRPr>
                    </a:p>
                  </a:txBody>
                  <a:tcPr marL="63500" marR="63500" marT="63500" marB="63500">
                    <a:solidFill>
                      <a:schemeClr val="accent1">
                        <a:lumMod val="20000"/>
                        <a:lumOff val="80000"/>
                      </a:schemeClr>
                    </a:solidFill>
                  </a:tcPr>
                </a:tc>
              </a:tr>
              <a:tr h="700447">
                <a:tc>
                  <a:txBody>
                    <a:bodyPr/>
                    <a:lstStyle/>
                    <a:p>
                      <a:pPr algn="l" fontAlgn="t"/>
                      <a:r>
                        <a:rPr lang="en-US" sz="2200" b="1" kern="1200" dirty="0" smtClean="0">
                          <a:effectLst/>
                        </a:rPr>
                        <a:t>Hispanic</a:t>
                      </a:r>
                      <a:endParaRPr lang="en-US" sz="2200" b="1" dirty="0">
                        <a:effectLst/>
                        <a:latin typeface="Calibri"/>
                      </a:endParaRPr>
                    </a:p>
                  </a:txBody>
                  <a:tcPr marL="63500" marR="63500" marT="63500" marB="63500">
                    <a:solidFill>
                      <a:schemeClr val="accent1">
                        <a:lumMod val="20000"/>
                        <a:lumOff val="80000"/>
                      </a:schemeClr>
                    </a:solidFill>
                  </a:tcPr>
                </a:tc>
                <a:tc>
                  <a:txBody>
                    <a:bodyPr/>
                    <a:lstStyle/>
                    <a:p>
                      <a:pPr algn="l" fontAlgn="t"/>
                      <a:r>
                        <a:rPr lang="en-US" sz="2200" b="1" kern="1200" dirty="0" smtClean="0">
                          <a:effectLst/>
                        </a:rPr>
                        <a:t>41.25%</a:t>
                      </a:r>
                      <a:endParaRPr lang="en-US" sz="2200" b="1" dirty="0">
                        <a:effectLst/>
                        <a:latin typeface="Calibri"/>
                      </a:endParaRPr>
                    </a:p>
                  </a:txBody>
                  <a:tcPr marL="63500" marR="63500" marT="63500" marB="63500">
                    <a:solidFill>
                      <a:schemeClr val="accent1">
                        <a:lumMod val="20000"/>
                        <a:lumOff val="80000"/>
                      </a:schemeClr>
                    </a:solidFill>
                  </a:tcPr>
                </a:tc>
              </a:tr>
              <a:tr h="430419">
                <a:tc>
                  <a:txBody>
                    <a:bodyPr/>
                    <a:lstStyle/>
                    <a:p>
                      <a:pPr algn="l" fontAlgn="t"/>
                      <a:r>
                        <a:rPr lang="en-US" sz="2200" b="1" kern="1200" smtClean="0">
                          <a:effectLst/>
                          <a:latin typeface="+mn-lt"/>
                        </a:rPr>
                        <a:t>African</a:t>
                      </a:r>
                      <a:r>
                        <a:rPr lang="en-US" sz="2200" b="1" kern="1200" baseline="0" smtClean="0">
                          <a:effectLst/>
                          <a:latin typeface="+mn-lt"/>
                        </a:rPr>
                        <a:t> American</a:t>
                      </a:r>
                      <a:endParaRPr lang="en-US" sz="2200" b="1" dirty="0">
                        <a:effectLst/>
                        <a:latin typeface="Calibri"/>
                      </a:endParaRPr>
                    </a:p>
                  </a:txBody>
                  <a:tcPr marL="63500" marR="63500" marT="63500" marB="63500">
                    <a:solidFill>
                      <a:schemeClr val="accent1">
                        <a:lumMod val="20000"/>
                        <a:lumOff val="80000"/>
                      </a:schemeClr>
                    </a:solidFill>
                  </a:tcPr>
                </a:tc>
                <a:tc>
                  <a:txBody>
                    <a:bodyPr/>
                    <a:lstStyle/>
                    <a:p>
                      <a:pPr algn="l" fontAlgn="t"/>
                      <a:r>
                        <a:rPr lang="en-US" sz="2200" b="1" kern="1200" dirty="0" smtClean="0">
                          <a:effectLst/>
                        </a:rPr>
                        <a:t>37.28%</a:t>
                      </a:r>
                      <a:endParaRPr lang="en-US" sz="2200" b="1" dirty="0">
                        <a:effectLst/>
                        <a:latin typeface="Calibri"/>
                      </a:endParaRPr>
                    </a:p>
                  </a:txBody>
                  <a:tcPr marL="63500" marR="63500" marT="63500" marB="63500">
                    <a:solidFill>
                      <a:schemeClr val="accent1">
                        <a:lumMod val="20000"/>
                        <a:lumOff val="80000"/>
                      </a:schemeClr>
                    </a:solidFill>
                  </a:tcPr>
                </a:tc>
              </a:tr>
              <a:tr h="717169">
                <a:tc>
                  <a:txBody>
                    <a:bodyPr/>
                    <a:lstStyle/>
                    <a:p>
                      <a:pPr algn="l" fontAlgn="t">
                        <a:lnSpc>
                          <a:spcPct val="200000"/>
                        </a:lnSpc>
                      </a:pPr>
                      <a:r>
                        <a:rPr lang="en-US" sz="2200" b="1" kern="1200" dirty="0">
                          <a:effectLst/>
                        </a:rPr>
                        <a:t>Asian</a:t>
                      </a:r>
                      <a:endParaRPr lang="en-US" sz="2200" b="1" dirty="0">
                        <a:effectLst/>
                        <a:latin typeface="Calibri"/>
                      </a:endParaRPr>
                    </a:p>
                  </a:txBody>
                  <a:tcPr marL="63500" marR="63500" marT="63500" marB="63500">
                    <a:solidFill>
                      <a:schemeClr val="accent1">
                        <a:lumMod val="20000"/>
                        <a:lumOff val="80000"/>
                      </a:schemeClr>
                    </a:solidFill>
                  </a:tcPr>
                </a:tc>
                <a:tc>
                  <a:txBody>
                    <a:bodyPr/>
                    <a:lstStyle/>
                    <a:p>
                      <a:pPr algn="l" fontAlgn="t">
                        <a:lnSpc>
                          <a:spcPct val="200000"/>
                        </a:lnSpc>
                      </a:pPr>
                      <a:r>
                        <a:rPr lang="en-US" sz="2200" b="1" kern="1200" dirty="0">
                          <a:effectLst/>
                        </a:rPr>
                        <a:t>34.88%</a:t>
                      </a:r>
                      <a:endParaRPr lang="en-US" sz="2200" b="1" dirty="0">
                        <a:effectLst/>
                        <a:latin typeface="Calibri"/>
                      </a:endParaRPr>
                    </a:p>
                  </a:txBody>
                  <a:tcPr marL="63500" marR="63500" marT="63500" marB="63500">
                    <a:solidFill>
                      <a:schemeClr val="accent1">
                        <a:lumMod val="20000"/>
                        <a:lumOff val="80000"/>
                      </a:schemeClr>
                    </a:solidFill>
                  </a:tcPr>
                </a:tc>
              </a:tr>
            </a:tbl>
          </a:graphicData>
        </a:graphic>
      </p:graphicFrame>
      <p:sp>
        <p:nvSpPr>
          <p:cNvPr id="2" name="TextBox 1"/>
          <p:cNvSpPr txBox="1"/>
          <p:nvPr/>
        </p:nvSpPr>
        <p:spPr>
          <a:xfrm>
            <a:off x="1776845" y="5991999"/>
            <a:ext cx="5791200" cy="276999"/>
          </a:xfrm>
          <a:prstGeom prst="rect">
            <a:avLst/>
          </a:prstGeom>
          <a:noFill/>
        </p:spPr>
        <p:txBody>
          <a:bodyPr wrap="square" rtlCol="0">
            <a:spAutoFit/>
          </a:bodyPr>
          <a:lstStyle/>
          <a:p>
            <a:r>
              <a:rPr lang="en-US" sz="1200" dirty="0" smtClean="0"/>
              <a:t>Source: BC Momentum Report, Accessed Nov. 2014</a:t>
            </a:r>
            <a:endParaRPr lang="en-US" sz="1200" dirty="0"/>
          </a:p>
        </p:txBody>
      </p:sp>
    </p:spTree>
    <p:extLst>
      <p:ext uri="{BB962C8B-B14F-4D97-AF65-F5344CB8AC3E}">
        <p14:creationId xmlns:p14="http://schemas.microsoft.com/office/powerpoint/2010/main" val="4193454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Implication #2: Equity </a:t>
            </a:r>
            <a:r>
              <a:rPr lang="en-US" sz="2800" b="1" dirty="0" smtClean="0"/>
              <a:t>Gaps in Placement Unjustifiably Perpetuate Equity Gaps in Achievement</a:t>
            </a:r>
            <a:endParaRPr lang="en-US" sz="2800" b="1" dirty="0"/>
          </a:p>
        </p:txBody>
      </p:sp>
      <p:sp>
        <p:nvSpPr>
          <p:cNvPr id="3" name="Content Placeholder 2"/>
          <p:cNvSpPr>
            <a:spLocks noGrp="1"/>
          </p:cNvSpPr>
          <p:nvPr>
            <p:ph idx="1"/>
          </p:nvPr>
        </p:nvSpPr>
        <p:spPr/>
        <p:txBody>
          <a:bodyPr>
            <a:normAutofit/>
          </a:bodyPr>
          <a:lstStyle/>
          <a:p>
            <a:r>
              <a:rPr lang="en-US" dirty="0"/>
              <a:t>Disproportionately placing students of color into developmental courses “contributes to further disparities…in retention and completion rates, graduate school participation rates, and access to opportunities for deep and engaged learning throughout their postsecondary careers.” (USC Center for Urban Education</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2863442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785257"/>
          </a:xfrm>
        </p:spPr>
        <p:txBody>
          <a:bodyPr>
            <a:noAutofit/>
          </a:bodyPr>
          <a:lstStyle/>
          <a:p>
            <a:r>
              <a:rPr lang="en-US" sz="2800" b="1" dirty="0" smtClean="0"/>
              <a:t>So Why </a:t>
            </a:r>
            <a:r>
              <a:rPr lang="en-US" sz="2800" b="1" dirty="0" smtClean="0"/>
              <a:t>The Huge Equity Gaps </a:t>
            </a:r>
            <a:r>
              <a:rPr lang="en-US" sz="2800" b="1" dirty="0" smtClean="0"/>
              <a:t>in </a:t>
            </a:r>
            <a:r>
              <a:rPr lang="en-US" sz="2800" b="1" dirty="0" smtClean="0"/>
              <a:t>Placement? </a:t>
            </a:r>
            <a:endParaRPr lang="en-US" sz="2800" b="1" dirty="0"/>
          </a:p>
        </p:txBody>
      </p:sp>
      <p:sp>
        <p:nvSpPr>
          <p:cNvPr id="3" name="Content Placeholder 2"/>
          <p:cNvSpPr>
            <a:spLocks noGrp="1"/>
          </p:cNvSpPr>
          <p:nvPr>
            <p:ph idx="1"/>
          </p:nvPr>
        </p:nvSpPr>
        <p:spPr>
          <a:xfrm>
            <a:off x="457200" y="1774370"/>
            <a:ext cx="8229600" cy="4525963"/>
          </a:xfrm>
        </p:spPr>
        <p:txBody>
          <a:bodyPr>
            <a:normAutofit lnSpcReduction="10000"/>
          </a:bodyPr>
          <a:lstStyle/>
          <a:p>
            <a:r>
              <a:rPr lang="en-US" dirty="0" smtClean="0"/>
              <a:t>Perhaps the test measures something students of color don’t do well at but that isn’t that important for success in English. The company itself says the test doesn’t predict </a:t>
            </a:r>
            <a:r>
              <a:rPr lang="en-US" dirty="0" smtClean="0"/>
              <a:t>college readiness/course </a:t>
            </a:r>
            <a:r>
              <a:rPr lang="en-US" dirty="0" smtClean="0"/>
              <a:t>performance!</a:t>
            </a:r>
          </a:p>
          <a:p>
            <a:r>
              <a:rPr lang="en-US" dirty="0" smtClean="0"/>
              <a:t>For students of color and students who identify as “bad at English,” stereotype/ identity threat </a:t>
            </a:r>
            <a:r>
              <a:rPr lang="en-US" dirty="0" smtClean="0"/>
              <a:t>could explain their </a:t>
            </a:r>
            <a:r>
              <a:rPr lang="en-US" dirty="0" smtClean="0"/>
              <a:t>underperformance on placement tests.</a:t>
            </a:r>
            <a:endParaRPr lang="en-US" dirty="0"/>
          </a:p>
        </p:txBody>
      </p:sp>
    </p:spTree>
    <p:extLst>
      <p:ext uri="{BB962C8B-B14F-4D97-AF65-F5344CB8AC3E}">
        <p14:creationId xmlns:p14="http://schemas.microsoft.com/office/powerpoint/2010/main" val="206488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8"/>
            <a:ext cx="8229600" cy="1143000"/>
          </a:xfrm>
        </p:spPr>
        <p:txBody>
          <a:bodyPr>
            <a:normAutofit/>
          </a:bodyPr>
          <a:lstStyle/>
          <a:p>
            <a:r>
              <a:rPr lang="en-US" sz="2800" b="1" dirty="0" smtClean="0"/>
              <a:t>The Traditional Approach </a:t>
            </a:r>
            <a:endParaRPr lang="en-US" sz="2800" b="1" dirty="0"/>
          </a:p>
        </p:txBody>
      </p:sp>
      <p:sp>
        <p:nvSpPr>
          <p:cNvPr id="8" name="Content Placeholder 7"/>
          <p:cNvSpPr>
            <a:spLocks noGrp="1"/>
          </p:cNvSpPr>
          <p:nvPr>
            <p:ph idx="1"/>
          </p:nvPr>
        </p:nvSpPr>
        <p:spPr>
          <a:xfrm>
            <a:off x="457200" y="1600200"/>
            <a:ext cx="8229600" cy="4324350"/>
          </a:xfrm>
        </p:spPr>
        <p:txBody>
          <a:bodyPr>
            <a:normAutofit lnSpcReduction="10000"/>
          </a:bodyPr>
          <a:lstStyle/>
          <a:p>
            <a:endParaRPr lang="en-US" dirty="0" smtClean="0">
              <a:hlinkClick r:id="rId3"/>
            </a:endParaRPr>
          </a:p>
          <a:p>
            <a:endParaRPr lang="en-US" dirty="0">
              <a:hlinkClick r:id="rId3"/>
            </a:endParaRPr>
          </a:p>
          <a:p>
            <a:endParaRPr lang="en-US" dirty="0" smtClean="0">
              <a:hlinkClick r:id="rId3"/>
            </a:endParaRPr>
          </a:p>
          <a:p>
            <a:endParaRPr lang="en-US" dirty="0">
              <a:hlinkClick r:id="rId3"/>
            </a:endParaRPr>
          </a:p>
          <a:p>
            <a:pPr marL="0" indent="0">
              <a:buNone/>
            </a:pPr>
            <a:endParaRPr lang="en-US" dirty="0" smtClean="0">
              <a:hlinkClick r:id="rId3"/>
            </a:endParaRPr>
          </a:p>
          <a:p>
            <a:pPr marL="0" indent="0">
              <a:buNone/>
            </a:pPr>
            <a:endParaRPr lang="en-US" sz="2000" dirty="0" smtClean="0">
              <a:hlinkClick r:id="rId3"/>
            </a:endParaRPr>
          </a:p>
          <a:p>
            <a:pPr marL="0" indent="0">
              <a:buNone/>
            </a:pPr>
            <a:endParaRPr lang="en-US" sz="2000" dirty="0">
              <a:hlinkClick r:id="rId3"/>
            </a:endParaRPr>
          </a:p>
          <a:p>
            <a:pPr marL="0" indent="0">
              <a:buNone/>
            </a:pPr>
            <a:endParaRPr lang="en-US" sz="2000" dirty="0" smtClean="0">
              <a:hlinkClick r:id="rId3"/>
            </a:endParaRPr>
          </a:p>
          <a:p>
            <a:pPr marL="0" indent="0">
              <a:buNone/>
            </a:pPr>
            <a:r>
              <a:rPr lang="en-US" sz="2000" dirty="0" smtClean="0">
                <a:hlinkClick r:id="rId3"/>
              </a:rPr>
              <a:t>http</a:t>
            </a:r>
            <a:r>
              <a:rPr lang="en-US" sz="2000" dirty="0">
                <a:hlinkClick r:id="rId3"/>
              </a:rPr>
              <a:t>://video.butte.edu/media/ENG-118/Simpsons_OnlyMoveTwice.html</a:t>
            </a:r>
            <a:r>
              <a:rPr lang="en-US" sz="2000" dirty="0"/>
              <a:t> </a:t>
            </a:r>
          </a:p>
          <a:p>
            <a:endParaRPr lang="en-US" dirty="0"/>
          </a:p>
        </p:txBody>
      </p:sp>
      <p:pic>
        <p:nvPicPr>
          <p:cNvPr id="4" name="Picture 3" descr="images[7].jpg"/>
          <p:cNvPicPr>
            <a:picLocks noChangeAspect="1"/>
          </p:cNvPicPr>
          <p:nvPr/>
        </p:nvPicPr>
        <p:blipFill>
          <a:blip r:embed="rId4"/>
          <a:stretch>
            <a:fillRect/>
          </a:stretch>
        </p:blipFill>
        <p:spPr>
          <a:xfrm>
            <a:off x="2743200" y="1600200"/>
            <a:ext cx="4119563" cy="314166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3407865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Stereotype/Identity Threat</a:t>
            </a:r>
            <a:endParaRPr lang="en-US" sz="2800" b="1"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marL="0" indent="0">
              <a:lnSpc>
                <a:spcPct val="120000"/>
              </a:lnSpc>
              <a:buNone/>
            </a:pPr>
            <a:r>
              <a:rPr lang="en-US" dirty="0" smtClean="0"/>
              <a:t>“Apprehension arising from the awareness of a negative stereotype or personal reputation in a situation where the stereotype or identity is relevant and thus confirmable”</a:t>
            </a:r>
          </a:p>
          <a:p>
            <a:pPr marL="0" indent="0">
              <a:lnSpc>
                <a:spcPct val="120000"/>
              </a:lnSpc>
              <a:buNone/>
            </a:pPr>
            <a:endParaRPr lang="en-US" dirty="0"/>
          </a:p>
          <a:p>
            <a:pPr marL="0" indent="0">
              <a:lnSpc>
                <a:spcPct val="120000"/>
              </a:lnSpc>
              <a:buNone/>
            </a:pPr>
            <a:endParaRPr lang="en-US" dirty="0" smtClean="0"/>
          </a:p>
          <a:p>
            <a:pPr marL="0" indent="0">
              <a:lnSpc>
                <a:spcPct val="120000"/>
              </a:lnSpc>
              <a:buNone/>
            </a:pPr>
            <a:r>
              <a:rPr lang="en-US" dirty="0" smtClean="0"/>
              <a:t> – Josh Aronson, “Rising to the Challenge of Stereotype Threat”</a:t>
            </a:r>
          </a:p>
          <a:p>
            <a:pPr marL="0" indent="0">
              <a:lnSpc>
                <a:spcPct val="120000"/>
              </a:lnSpc>
              <a:buNone/>
            </a:pPr>
            <a:endParaRPr lang="en-US" dirty="0"/>
          </a:p>
          <a:p>
            <a:pPr marL="0" indent="0">
              <a:buNone/>
            </a:pPr>
            <a:endParaRPr lang="en-US" dirty="0" smtClean="0"/>
          </a:p>
          <a:p>
            <a:pPr marL="0" indent="0">
              <a:buNone/>
            </a:pPr>
            <a:r>
              <a:rPr lang="en-US" sz="2600" dirty="0">
                <a:hlinkClick r:id="rId2"/>
              </a:rPr>
              <a:t>https://</a:t>
            </a:r>
            <a:r>
              <a:rPr lang="en-US" sz="2600" dirty="0" smtClean="0">
                <a:hlinkClick r:id="rId2"/>
              </a:rPr>
              <a:t>www.youtube.com/watch?v=ahN-dSh_lTc</a:t>
            </a:r>
            <a:endParaRPr lang="en-US" dirty="0"/>
          </a:p>
        </p:txBody>
      </p:sp>
    </p:spTree>
    <p:extLst>
      <p:ext uri="{BB962C8B-B14F-4D97-AF65-F5344CB8AC3E}">
        <p14:creationId xmlns:p14="http://schemas.microsoft.com/office/powerpoint/2010/main" val="2106143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It Can Happen to Anyone</a:t>
            </a:r>
            <a:endParaRPr lang="en-US" sz="2800" b="1"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Steele </a:t>
            </a:r>
            <a:r>
              <a:rPr lang="en-US" dirty="0"/>
              <a:t>and Aronson (</a:t>
            </a:r>
            <a:r>
              <a:rPr lang="en-US" dirty="0" smtClean="0"/>
              <a:t>1995): African American students from Stanford solved only half as many verbal GRE questions when asked demographic questions beforehand</a:t>
            </a:r>
          </a:p>
          <a:p>
            <a:pPr marL="0" indent="0">
              <a:buNone/>
            </a:pPr>
            <a:endParaRPr lang="en-US" dirty="0" smtClean="0"/>
          </a:p>
          <a:p>
            <a:pPr marL="0" indent="0">
              <a:buNone/>
            </a:pPr>
            <a:r>
              <a:rPr lang="en-US" u="sng" dirty="0" smtClean="0"/>
              <a:t>Similar results have occurred for many other groups</a:t>
            </a:r>
            <a:r>
              <a:rPr lang="en-US" dirty="0" smtClean="0"/>
              <a:t>: </a:t>
            </a:r>
          </a:p>
          <a:p>
            <a:r>
              <a:rPr lang="en-US" dirty="0" smtClean="0"/>
              <a:t>Latino </a:t>
            </a:r>
            <a:r>
              <a:rPr lang="en-US" dirty="0"/>
              <a:t>students </a:t>
            </a:r>
            <a:r>
              <a:rPr lang="en-US" dirty="0" smtClean="0"/>
              <a:t>reminded of performance-based stereotypes on </a:t>
            </a:r>
            <a:r>
              <a:rPr lang="en-US" dirty="0"/>
              <a:t>verbal tests </a:t>
            </a:r>
            <a:r>
              <a:rPr lang="en-US" dirty="0" smtClean="0"/>
              <a:t>(Aronson </a:t>
            </a:r>
            <a:r>
              <a:rPr lang="en-US" dirty="0"/>
              <a:t>&amp; Salinas, </a:t>
            </a:r>
            <a:r>
              <a:rPr lang="en-US" dirty="0" smtClean="0"/>
              <a:t>2005)</a:t>
            </a:r>
          </a:p>
          <a:p>
            <a:r>
              <a:rPr lang="en-US" dirty="0" smtClean="0"/>
              <a:t>Female students on </a:t>
            </a:r>
            <a:r>
              <a:rPr lang="en-US" dirty="0"/>
              <a:t>mathematics tests </a:t>
            </a:r>
            <a:r>
              <a:rPr lang="en-US" dirty="0" smtClean="0"/>
              <a:t>(Spencer</a:t>
            </a:r>
            <a:r>
              <a:rPr lang="en-US" dirty="0"/>
              <a:t>, Steele, &amp; Quinn, </a:t>
            </a:r>
            <a:r>
              <a:rPr lang="en-US" dirty="0" smtClean="0"/>
              <a:t>1999)</a:t>
            </a:r>
          </a:p>
          <a:p>
            <a:r>
              <a:rPr lang="en-US" dirty="0" smtClean="0"/>
              <a:t>European American males reminded that Asians outscore whites on math tests (Aronson </a:t>
            </a:r>
            <a:r>
              <a:rPr lang="en-US" dirty="0"/>
              <a:t>et al. </a:t>
            </a:r>
            <a:r>
              <a:rPr lang="en-US" dirty="0" smtClean="0"/>
              <a:t>1999)</a:t>
            </a:r>
          </a:p>
          <a:p>
            <a:pPr marL="0" indent="0">
              <a:buNone/>
            </a:pPr>
            <a:endParaRPr lang="en-US" dirty="0" smtClean="0">
              <a:hlinkClick r:id="rId2"/>
            </a:endParaRPr>
          </a:p>
          <a:p>
            <a:pPr marL="0" indent="0">
              <a:buNone/>
            </a:pPr>
            <a:r>
              <a:rPr lang="en-US" sz="2100" dirty="0" smtClean="0">
                <a:hlinkClick r:id="rId2"/>
              </a:rPr>
              <a:t>http</a:t>
            </a:r>
            <a:r>
              <a:rPr lang="en-US" sz="2100" dirty="0">
                <a:hlinkClick r:id="rId2"/>
              </a:rPr>
              <a:t>://www.researchgate.net/publication/222534527_Stereotype_threat_identity_salience_and_spatial_reasoning</a:t>
            </a:r>
            <a:endParaRPr lang="en-US" sz="2100" dirty="0"/>
          </a:p>
          <a:p>
            <a:endParaRPr lang="en-US" dirty="0" smtClean="0"/>
          </a:p>
          <a:p>
            <a:endParaRPr lang="en-US" dirty="0"/>
          </a:p>
        </p:txBody>
      </p:sp>
    </p:spTree>
    <p:extLst>
      <p:ext uri="{BB962C8B-B14F-4D97-AF65-F5344CB8AC3E}">
        <p14:creationId xmlns:p14="http://schemas.microsoft.com/office/powerpoint/2010/main" val="41086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800" b="1" dirty="0" smtClean="0"/>
              <a:t>Stereotype/Identity Threat and Placement Tests</a:t>
            </a:r>
            <a:endParaRPr lang="en-US" sz="2800" b="1" dirty="0"/>
          </a:p>
        </p:txBody>
      </p:sp>
      <p:sp>
        <p:nvSpPr>
          <p:cNvPr id="3" name="Content Placeholder 2"/>
          <p:cNvSpPr>
            <a:spLocks noGrp="1"/>
          </p:cNvSpPr>
          <p:nvPr>
            <p:ph idx="1"/>
          </p:nvPr>
        </p:nvSpPr>
        <p:spPr/>
        <p:txBody>
          <a:bodyPr>
            <a:normAutofit/>
          </a:bodyPr>
          <a:lstStyle/>
          <a:p>
            <a:r>
              <a:rPr lang="en-US" dirty="0" smtClean="0"/>
              <a:t>Students are at greater risk of stereotype threat when there has been an increase in the salience of their stigmatized identities due to cues in the testing environment </a:t>
            </a:r>
            <a:r>
              <a:rPr lang="en-US" dirty="0"/>
              <a:t>	</a:t>
            </a:r>
            <a:endParaRPr lang="en-US" dirty="0" smtClean="0"/>
          </a:p>
          <a:p>
            <a:pPr marL="0" indent="0">
              <a:buNone/>
            </a:pPr>
            <a:r>
              <a:rPr lang="en-US" dirty="0"/>
              <a:t>	</a:t>
            </a:r>
            <a:r>
              <a:rPr lang="en-US" dirty="0" smtClean="0"/>
              <a:t>	-- </a:t>
            </a:r>
            <a:r>
              <a:rPr lang="en-US" dirty="0" err="1" smtClean="0"/>
              <a:t>McGlone</a:t>
            </a:r>
            <a:r>
              <a:rPr lang="en-US" dirty="0" smtClean="0"/>
              <a:t> and Aronson 2006</a:t>
            </a:r>
          </a:p>
          <a:p>
            <a:pPr marL="0" indent="0">
              <a:buNone/>
            </a:pPr>
            <a:r>
              <a:rPr lang="en-US" dirty="0">
                <a:hlinkClick r:id="rId3"/>
              </a:rPr>
              <a:t>http://www.researchgate.net/publication/222534527_Stereotype_threat_identity_salience_and_spatial_reasoning</a:t>
            </a:r>
            <a:endParaRPr lang="en-US" dirty="0"/>
          </a:p>
          <a:p>
            <a:pPr marL="0" indent="0">
              <a:buNone/>
            </a:pPr>
            <a:endParaRPr lang="en-US" dirty="0"/>
          </a:p>
        </p:txBody>
      </p:sp>
    </p:spTree>
    <p:extLst>
      <p:ext uri="{BB962C8B-B14F-4D97-AF65-F5344CB8AC3E}">
        <p14:creationId xmlns:p14="http://schemas.microsoft.com/office/powerpoint/2010/main" val="1174416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Students</a:t>
            </a:r>
            <a:endParaRPr lang="en-US" sz="2800" b="1" dirty="0"/>
          </a:p>
        </p:txBody>
      </p:sp>
      <p:sp>
        <p:nvSpPr>
          <p:cNvPr id="3" name="Content Placeholder 2"/>
          <p:cNvSpPr>
            <a:spLocks noGrp="1"/>
          </p:cNvSpPr>
          <p:nvPr>
            <p:ph idx="1"/>
          </p:nvPr>
        </p:nvSpPr>
        <p:spPr/>
        <p:txBody>
          <a:bodyPr>
            <a:normAutofit fontScale="92500"/>
          </a:bodyPr>
          <a:lstStyle/>
          <a:p>
            <a:r>
              <a:rPr lang="en-US" dirty="0" smtClean="0"/>
              <a:t>Vincent and Barry: Both African American men who appeared to have been under-placed</a:t>
            </a:r>
          </a:p>
          <a:p>
            <a:r>
              <a:rPr lang="en-US" dirty="0" smtClean="0"/>
              <a:t>Academically capable students placed into developmental coursework</a:t>
            </a:r>
          </a:p>
          <a:p>
            <a:r>
              <a:rPr lang="en-US" dirty="0" smtClean="0"/>
              <a:t>Both were quite anxious about how others would evaluate their writing and tended toward perfectionism; both had been homeless and seemed to keenly feel their difference from the general student population at Butte</a:t>
            </a:r>
            <a:endParaRPr lang="en-US" dirty="0"/>
          </a:p>
        </p:txBody>
      </p:sp>
    </p:spTree>
    <p:extLst>
      <p:ext uri="{BB962C8B-B14F-4D97-AF65-F5344CB8AC3E}">
        <p14:creationId xmlns:p14="http://schemas.microsoft.com/office/powerpoint/2010/main" val="39771505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Implications</a:t>
            </a:r>
            <a:endParaRPr lang="en-US" sz="2800" b="1" dirty="0"/>
          </a:p>
        </p:txBody>
      </p:sp>
      <p:sp>
        <p:nvSpPr>
          <p:cNvPr id="3" name="Content Placeholder 2"/>
          <p:cNvSpPr>
            <a:spLocks noGrp="1"/>
          </p:cNvSpPr>
          <p:nvPr>
            <p:ph idx="1"/>
          </p:nvPr>
        </p:nvSpPr>
        <p:spPr>
          <a:xfrm>
            <a:off x="457200" y="1417638"/>
            <a:ext cx="8229600" cy="4525963"/>
          </a:xfrm>
        </p:spPr>
        <p:txBody>
          <a:bodyPr>
            <a:normAutofit fontScale="85000" lnSpcReduction="10000"/>
          </a:bodyPr>
          <a:lstStyle/>
          <a:p>
            <a:r>
              <a:rPr lang="en-US" dirty="0" smtClean="0"/>
              <a:t>Previous curricular structure and placement policy underestimated student capacity. Placement </a:t>
            </a:r>
            <a:r>
              <a:rPr lang="en-US" dirty="0" smtClean="0"/>
              <a:t>validation measures did not pick up on the problem. </a:t>
            </a:r>
            <a:r>
              <a:rPr lang="en-US" b="1" dirty="0" smtClean="0"/>
              <a:t> </a:t>
            </a:r>
            <a:endParaRPr lang="en-US" b="1" dirty="0" smtClean="0"/>
          </a:p>
          <a:p>
            <a:pPr marL="0" indent="0">
              <a:buNone/>
            </a:pPr>
            <a:endParaRPr lang="en-US" b="1" dirty="0" smtClean="0"/>
          </a:p>
          <a:p>
            <a:r>
              <a:rPr lang="en-US" dirty="0" smtClean="0"/>
              <a:t>Disproportionate placement perpetuates </a:t>
            </a:r>
            <a:r>
              <a:rPr lang="en-US" dirty="0" smtClean="0"/>
              <a:t>unjustifiable </a:t>
            </a:r>
            <a:r>
              <a:rPr lang="en-US" dirty="0" smtClean="0"/>
              <a:t>equity gaps in student </a:t>
            </a:r>
            <a:r>
              <a:rPr lang="en-US" dirty="0" smtClean="0"/>
              <a:t>completion.</a:t>
            </a:r>
          </a:p>
          <a:p>
            <a:pPr marL="0" indent="0">
              <a:buNone/>
            </a:pPr>
            <a:endParaRPr lang="en-US" dirty="0" smtClean="0"/>
          </a:p>
          <a:p>
            <a:r>
              <a:rPr lang="en-US" dirty="0" smtClean="0"/>
              <a:t>Stereotype/identity </a:t>
            </a:r>
            <a:r>
              <a:rPr lang="en-US" dirty="0" smtClean="0"/>
              <a:t>threat </a:t>
            </a:r>
            <a:r>
              <a:rPr lang="en-US" dirty="0" smtClean="0"/>
              <a:t>impacts students’ standardized test performance and is one possible cause of disproportionate placement ratios.</a:t>
            </a:r>
          </a:p>
          <a:p>
            <a:pPr marL="0" indent="0">
              <a:buNone/>
            </a:pPr>
            <a:endParaRPr lang="en-US" sz="2600" dirty="0" smtClean="0"/>
          </a:p>
          <a:p>
            <a:pPr marL="0" indent="0">
              <a:buNone/>
            </a:pPr>
            <a:endParaRPr lang="en-US" sz="2600" dirty="0" smtClean="0"/>
          </a:p>
          <a:p>
            <a:endParaRPr lang="en-US" dirty="0"/>
          </a:p>
        </p:txBody>
      </p:sp>
    </p:spTree>
    <p:extLst>
      <p:ext uri="{BB962C8B-B14F-4D97-AF65-F5344CB8AC3E}">
        <p14:creationId xmlns:p14="http://schemas.microsoft.com/office/powerpoint/2010/main" val="175781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Conclusion: Acknowledging Student Capacity by Reforming Curriculum and Placement in English </a:t>
            </a:r>
            <a:endParaRPr lang="en-US" sz="2800" b="1" dirty="0"/>
          </a:p>
        </p:txBody>
      </p:sp>
      <p:sp>
        <p:nvSpPr>
          <p:cNvPr id="3" name="Content Placeholder 2"/>
          <p:cNvSpPr>
            <a:spLocks noGrp="1"/>
          </p:cNvSpPr>
          <p:nvPr>
            <p:ph idx="1"/>
          </p:nvPr>
        </p:nvSpPr>
        <p:spPr/>
        <p:txBody>
          <a:bodyPr>
            <a:normAutofit fontScale="85000" lnSpcReduction="10000"/>
          </a:bodyPr>
          <a:lstStyle/>
          <a:p>
            <a:r>
              <a:rPr lang="en-US" dirty="0"/>
              <a:t>Our placement policies and curricular structures </a:t>
            </a:r>
            <a:r>
              <a:rPr lang="en-US" dirty="0" smtClean="0"/>
              <a:t>must be </a:t>
            </a:r>
            <a:r>
              <a:rPr lang="en-US" dirty="0"/>
              <a:t>changed so as to lessen/erase equity gaps in student achievement. </a:t>
            </a:r>
            <a:endParaRPr lang="en-US" dirty="0" smtClean="0"/>
          </a:p>
          <a:p>
            <a:r>
              <a:rPr lang="en-US" dirty="0" smtClean="0"/>
              <a:t>This </a:t>
            </a:r>
            <a:r>
              <a:rPr lang="en-US" dirty="0"/>
              <a:t>is a social justice issue, one which </a:t>
            </a:r>
            <a:r>
              <a:rPr lang="en-US" b="1" dirty="0"/>
              <a:t>we</a:t>
            </a:r>
            <a:r>
              <a:rPr lang="en-US" dirty="0"/>
              <a:t> </a:t>
            </a:r>
            <a:r>
              <a:rPr lang="en-US" b="1" dirty="0"/>
              <a:t>have the power to change</a:t>
            </a:r>
            <a:r>
              <a:rPr lang="en-US" b="1" dirty="0" smtClean="0"/>
              <a:t>.</a:t>
            </a:r>
          </a:p>
          <a:p>
            <a:endParaRPr lang="en-US" b="1" dirty="0"/>
          </a:p>
          <a:p>
            <a:pPr marL="0" indent="0">
              <a:buNone/>
            </a:pPr>
            <a:endParaRPr lang="en-US" dirty="0"/>
          </a:p>
          <a:p>
            <a:pPr marL="0" indent="0">
              <a:buNone/>
            </a:pPr>
            <a:r>
              <a:rPr lang="en-US" dirty="0"/>
              <a:t>*For more information about Butte’s placement and curricular reforms, read “Let Them In: Increasing Access, Completion, and Equity in College English,” available at </a:t>
            </a:r>
            <a:r>
              <a:rPr lang="en-US" dirty="0">
                <a:hlinkClick r:id="rId2"/>
              </a:rPr>
              <a:t>http://cap.3csn.org/files/2014/12/Let-Them-In-Final.pdf</a:t>
            </a:r>
            <a:endParaRPr lang="en-US" dirty="0"/>
          </a:p>
          <a:p>
            <a:endParaRPr lang="en-US" b="1" dirty="0"/>
          </a:p>
          <a:p>
            <a:endParaRPr lang="en-US" dirty="0"/>
          </a:p>
        </p:txBody>
      </p:sp>
    </p:spTree>
    <p:extLst>
      <p:ext uri="{BB962C8B-B14F-4D97-AF65-F5344CB8AC3E}">
        <p14:creationId xmlns:p14="http://schemas.microsoft.com/office/powerpoint/2010/main" val="94744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41" y="620599"/>
            <a:ext cx="8251825" cy="1011237"/>
          </a:xfrm>
        </p:spPr>
        <p:txBody>
          <a:bodyPr/>
          <a:lstStyle/>
          <a:p>
            <a:pPr algn="ctr" eaLnBrk="1" fontAlgn="auto" hangingPunct="1">
              <a:spcAft>
                <a:spcPts val="0"/>
              </a:spcAft>
              <a:defRPr/>
            </a:pPr>
            <a:r>
              <a:rPr lang="en-US" sz="2800" b="1" dirty="0">
                <a:solidFill>
                  <a:srgbClr val="000000"/>
                </a:solidFill>
                <a:ea typeface="ＭＳ Ｐゴシック" pitchFamily="84" charset="-128"/>
              </a:rPr>
              <a:t>The Traditional Composition </a:t>
            </a:r>
            <a:r>
              <a:rPr lang="en-US" sz="2800" b="1" dirty="0" smtClean="0">
                <a:solidFill>
                  <a:srgbClr val="000000"/>
                </a:solidFill>
                <a:ea typeface="ＭＳ Ｐゴシック" pitchFamily="84" charset="-128"/>
              </a:rPr>
              <a:t>Sequence at Butte</a:t>
            </a:r>
            <a:endParaRPr lang="en-US" sz="2800" b="1" dirty="0">
              <a:solidFill>
                <a:srgbClr val="000000"/>
              </a:solidFill>
              <a:ea typeface="ＭＳ Ｐゴシック" pitchFamily="84" charset="-128"/>
            </a:endParaRPr>
          </a:p>
        </p:txBody>
      </p:sp>
      <p:grpSp>
        <p:nvGrpSpPr>
          <p:cNvPr id="20483" name="Group 2"/>
          <p:cNvGrpSpPr>
            <a:grpSpLocks/>
          </p:cNvGrpSpPr>
          <p:nvPr/>
        </p:nvGrpSpPr>
        <p:grpSpPr bwMode="auto">
          <a:xfrm>
            <a:off x="360648" y="1881331"/>
            <a:ext cx="9032875" cy="3955143"/>
            <a:chOff x="656160" y="2019939"/>
            <a:chExt cx="9032875" cy="2362200"/>
          </a:xfrm>
        </p:grpSpPr>
        <p:sp>
          <p:nvSpPr>
            <p:cNvPr id="20502" name="AutoShape 21"/>
            <p:cNvSpPr>
              <a:spLocks noChangeAspect="1" noChangeArrowheads="1" noTextEdit="1"/>
            </p:cNvSpPr>
            <p:nvPr/>
          </p:nvSpPr>
          <p:spPr bwMode="auto">
            <a:xfrm>
              <a:off x="656160" y="2324739"/>
              <a:ext cx="5562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03" name="Rectangle 20"/>
            <p:cNvSpPr>
              <a:spLocks noChangeArrowheads="1"/>
            </p:cNvSpPr>
            <p:nvPr/>
          </p:nvSpPr>
          <p:spPr bwMode="auto">
            <a:xfrm>
              <a:off x="915892" y="2324739"/>
              <a:ext cx="1035322" cy="1298122"/>
            </a:xfrm>
            <a:prstGeom prst="rect">
              <a:avLst/>
            </a:prstGeom>
            <a:solidFill>
              <a:schemeClr val="bg1"/>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04" name="Rectangle 18"/>
            <p:cNvSpPr>
              <a:spLocks noChangeArrowheads="1"/>
            </p:cNvSpPr>
            <p:nvPr/>
          </p:nvSpPr>
          <p:spPr bwMode="auto">
            <a:xfrm>
              <a:off x="2408632" y="2324738"/>
              <a:ext cx="1067067" cy="1298122"/>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05" name="AutoShape 17"/>
            <p:cNvSpPr>
              <a:spLocks noChangeArrowheads="1"/>
            </p:cNvSpPr>
            <p:nvPr/>
          </p:nvSpPr>
          <p:spPr bwMode="auto">
            <a:xfrm>
              <a:off x="2027691" y="2629601"/>
              <a:ext cx="304464" cy="304862"/>
            </a:xfrm>
            <a:prstGeom prst="rightArrow">
              <a:avLst>
                <a:gd name="adj1" fmla="val 50000"/>
                <a:gd name="adj2" fmla="val 25005"/>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06" name="AutoShape 16"/>
            <p:cNvSpPr>
              <a:spLocks noChangeArrowheads="1"/>
            </p:cNvSpPr>
            <p:nvPr/>
          </p:nvSpPr>
          <p:spPr bwMode="auto">
            <a:xfrm>
              <a:off x="3551454" y="2629601"/>
              <a:ext cx="304464" cy="304862"/>
            </a:xfrm>
            <a:prstGeom prst="rightArrow">
              <a:avLst>
                <a:gd name="adj1" fmla="val 50000"/>
                <a:gd name="adj2" fmla="val 25005"/>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07" name="Text Box 15"/>
            <p:cNvSpPr txBox="1">
              <a:spLocks noChangeArrowheads="1"/>
            </p:cNvSpPr>
            <p:nvPr/>
          </p:nvSpPr>
          <p:spPr bwMode="auto">
            <a:xfrm>
              <a:off x="1037101" y="2485007"/>
              <a:ext cx="761881" cy="97779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dirty="0">
                  <a:solidFill>
                    <a:schemeClr val="tx1"/>
                  </a:solidFill>
                </a:rPr>
                <a:t>215</a:t>
              </a:r>
            </a:p>
            <a:p>
              <a:pPr algn="ctr">
                <a:spcBef>
                  <a:spcPct val="0"/>
                </a:spcBef>
                <a:buClrTx/>
                <a:buSzTx/>
                <a:buFontTx/>
                <a:buNone/>
              </a:pPr>
              <a:r>
                <a:rPr lang="en-US" altLang="en-US" sz="1200" dirty="0">
                  <a:solidFill>
                    <a:schemeClr val="tx1"/>
                  </a:solidFill>
                </a:rPr>
                <a:t>4 </a:t>
              </a:r>
              <a:r>
                <a:rPr lang="en-US" altLang="en-US" sz="1200" dirty="0" smtClean="0">
                  <a:solidFill>
                    <a:schemeClr val="tx1"/>
                  </a:solidFill>
                </a:rPr>
                <a:t>levels below</a:t>
              </a:r>
              <a:endParaRPr lang="en-US" altLang="en-US" sz="1200" dirty="0">
                <a:solidFill>
                  <a:schemeClr val="tx1"/>
                </a:solidFill>
              </a:endParaRPr>
            </a:p>
            <a:p>
              <a:pPr algn="ctr">
                <a:spcBef>
                  <a:spcPct val="0"/>
                </a:spcBef>
                <a:buClrTx/>
                <a:buSzTx/>
                <a:buFontTx/>
                <a:buNone/>
              </a:pPr>
              <a:r>
                <a:rPr lang="en-US" altLang="en-US" sz="1000" dirty="0">
                  <a:solidFill>
                    <a:schemeClr val="tx1"/>
                  </a:solidFill>
                </a:rPr>
                <a:t>(4 units)</a:t>
              </a:r>
            </a:p>
          </p:txBody>
        </p:sp>
        <p:sp>
          <p:nvSpPr>
            <p:cNvPr id="20508" name="Text Box 14"/>
            <p:cNvSpPr txBox="1">
              <a:spLocks noChangeArrowheads="1"/>
            </p:cNvSpPr>
            <p:nvPr/>
          </p:nvSpPr>
          <p:spPr bwMode="auto">
            <a:xfrm>
              <a:off x="2560864" y="2476337"/>
              <a:ext cx="761881" cy="97779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dirty="0">
                  <a:solidFill>
                    <a:schemeClr val="tx1"/>
                  </a:solidFill>
                </a:rPr>
                <a:t>217</a:t>
              </a:r>
            </a:p>
            <a:p>
              <a:pPr algn="ctr">
                <a:spcBef>
                  <a:spcPct val="0"/>
                </a:spcBef>
                <a:buClrTx/>
                <a:buSzTx/>
                <a:buFontTx/>
                <a:buNone/>
              </a:pPr>
              <a:r>
                <a:rPr lang="en-US" altLang="en-US" sz="1200" dirty="0">
                  <a:solidFill>
                    <a:schemeClr val="tx1"/>
                  </a:solidFill>
                </a:rPr>
                <a:t>3 </a:t>
              </a:r>
              <a:r>
                <a:rPr lang="en-US" altLang="en-US" sz="1200" dirty="0" smtClean="0">
                  <a:solidFill>
                    <a:schemeClr val="tx1"/>
                  </a:solidFill>
                </a:rPr>
                <a:t>levels </a:t>
              </a:r>
              <a:r>
                <a:rPr lang="en-US" altLang="en-US" sz="1200" dirty="0">
                  <a:solidFill>
                    <a:schemeClr val="tx1"/>
                  </a:solidFill>
                </a:rPr>
                <a:t>below</a:t>
              </a:r>
            </a:p>
            <a:p>
              <a:pPr algn="ctr">
                <a:spcBef>
                  <a:spcPct val="0"/>
                </a:spcBef>
                <a:buClrTx/>
                <a:buSzTx/>
                <a:buFontTx/>
                <a:buNone/>
              </a:pPr>
              <a:r>
                <a:rPr lang="en-US" altLang="en-US" sz="1000" dirty="0">
                  <a:solidFill>
                    <a:schemeClr val="tx1"/>
                  </a:solidFill>
                </a:rPr>
                <a:t>(4 units)</a:t>
              </a:r>
            </a:p>
          </p:txBody>
        </p:sp>
        <p:sp>
          <p:nvSpPr>
            <p:cNvPr id="20509" name="AutoShape 21"/>
            <p:cNvSpPr>
              <a:spLocks noChangeAspect="1" noChangeArrowheads="1" noTextEdit="1"/>
            </p:cNvSpPr>
            <p:nvPr/>
          </p:nvSpPr>
          <p:spPr bwMode="auto">
            <a:xfrm>
              <a:off x="3704160" y="2019939"/>
              <a:ext cx="5984875"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10" name="Rectangle 20"/>
            <p:cNvSpPr>
              <a:spLocks noChangeArrowheads="1"/>
            </p:cNvSpPr>
            <p:nvPr/>
          </p:nvSpPr>
          <p:spPr bwMode="auto">
            <a:xfrm>
              <a:off x="3983609" y="2324375"/>
              <a:ext cx="1092181" cy="1298484"/>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11" name="Rectangle 19"/>
            <p:cNvSpPr>
              <a:spLocks noChangeArrowheads="1"/>
            </p:cNvSpPr>
            <p:nvPr/>
          </p:nvSpPr>
          <p:spPr bwMode="auto">
            <a:xfrm>
              <a:off x="7132849" y="2324740"/>
              <a:ext cx="1067111" cy="1298120"/>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12" name="Rectangle 18"/>
            <p:cNvSpPr>
              <a:spLocks noChangeArrowheads="1"/>
            </p:cNvSpPr>
            <p:nvPr/>
          </p:nvSpPr>
          <p:spPr bwMode="auto">
            <a:xfrm>
              <a:off x="5533001" y="2324375"/>
              <a:ext cx="1143414" cy="1298486"/>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13" name="AutoShape 17"/>
            <p:cNvSpPr>
              <a:spLocks noChangeArrowheads="1"/>
            </p:cNvSpPr>
            <p:nvPr/>
          </p:nvSpPr>
          <p:spPr bwMode="auto">
            <a:xfrm>
              <a:off x="5151863" y="2628812"/>
              <a:ext cx="305066" cy="304436"/>
            </a:xfrm>
            <a:prstGeom prst="rightArrow">
              <a:avLst>
                <a:gd name="adj1" fmla="val 50000"/>
                <a:gd name="adj2" fmla="val 25001"/>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14" name="AutoShape 16"/>
            <p:cNvSpPr>
              <a:spLocks noChangeArrowheads="1"/>
            </p:cNvSpPr>
            <p:nvPr/>
          </p:nvSpPr>
          <p:spPr bwMode="auto">
            <a:xfrm>
              <a:off x="6752487" y="2628812"/>
              <a:ext cx="305066" cy="304436"/>
            </a:xfrm>
            <a:prstGeom prst="rightArrow">
              <a:avLst>
                <a:gd name="adj1" fmla="val 50000"/>
                <a:gd name="adj2" fmla="val 25001"/>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en-US" altLang="en-US" sz="1800">
                <a:solidFill>
                  <a:schemeClr val="tx1"/>
                </a:solidFill>
              </a:endParaRPr>
            </a:p>
          </p:txBody>
        </p:sp>
        <p:sp>
          <p:nvSpPr>
            <p:cNvPr id="20515" name="Text Box 15"/>
            <p:cNvSpPr txBox="1">
              <a:spLocks noChangeArrowheads="1"/>
            </p:cNvSpPr>
            <p:nvPr/>
          </p:nvSpPr>
          <p:spPr bwMode="auto">
            <a:xfrm>
              <a:off x="4161370" y="2477472"/>
              <a:ext cx="762276" cy="976658"/>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dirty="0">
                  <a:solidFill>
                    <a:schemeClr val="tx1"/>
                  </a:solidFill>
                </a:rPr>
                <a:t>219</a:t>
              </a:r>
            </a:p>
            <a:p>
              <a:pPr algn="ctr">
                <a:spcBef>
                  <a:spcPct val="0"/>
                </a:spcBef>
                <a:buClrTx/>
                <a:buSzTx/>
                <a:buFontTx/>
                <a:buNone/>
              </a:pPr>
              <a:r>
                <a:rPr lang="en-US" altLang="en-US" sz="1200" dirty="0">
                  <a:solidFill>
                    <a:schemeClr val="tx1"/>
                  </a:solidFill>
                </a:rPr>
                <a:t>2 levels below</a:t>
              </a:r>
            </a:p>
            <a:p>
              <a:pPr algn="ctr">
                <a:spcBef>
                  <a:spcPct val="0"/>
                </a:spcBef>
                <a:buClrTx/>
                <a:buSzTx/>
                <a:buFontTx/>
                <a:buNone/>
              </a:pPr>
              <a:r>
                <a:rPr lang="en-US" altLang="en-US" sz="1000" dirty="0">
                  <a:solidFill>
                    <a:schemeClr val="tx1"/>
                  </a:solidFill>
                </a:rPr>
                <a:t>(4 units)</a:t>
              </a:r>
            </a:p>
          </p:txBody>
        </p:sp>
        <p:sp>
          <p:nvSpPr>
            <p:cNvPr id="20516" name="Text Box 14"/>
            <p:cNvSpPr txBox="1">
              <a:spLocks noChangeArrowheads="1"/>
            </p:cNvSpPr>
            <p:nvPr/>
          </p:nvSpPr>
          <p:spPr bwMode="auto">
            <a:xfrm>
              <a:off x="5685146" y="2477472"/>
              <a:ext cx="837572" cy="976658"/>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a:solidFill>
                    <a:schemeClr val="tx1"/>
                  </a:solidFill>
                </a:rPr>
                <a:t>119</a:t>
              </a:r>
            </a:p>
            <a:p>
              <a:pPr algn="ctr">
                <a:spcBef>
                  <a:spcPct val="0"/>
                </a:spcBef>
                <a:buClrTx/>
                <a:buSzTx/>
                <a:buFontTx/>
                <a:buNone/>
              </a:pPr>
              <a:r>
                <a:rPr lang="en-US" altLang="en-US" sz="1200">
                  <a:solidFill>
                    <a:schemeClr val="tx1"/>
                  </a:solidFill>
                </a:rPr>
                <a:t>1 level below</a:t>
              </a:r>
            </a:p>
            <a:p>
              <a:pPr algn="ctr">
                <a:spcBef>
                  <a:spcPct val="0"/>
                </a:spcBef>
                <a:buClrTx/>
                <a:buSzTx/>
                <a:buFontTx/>
                <a:buNone/>
              </a:pPr>
              <a:r>
                <a:rPr lang="en-US" altLang="en-US" sz="1000">
                  <a:solidFill>
                    <a:schemeClr val="tx1"/>
                  </a:solidFill>
                </a:rPr>
                <a:t>(3 units)</a:t>
              </a:r>
            </a:p>
          </p:txBody>
        </p:sp>
        <p:sp>
          <p:nvSpPr>
            <p:cNvPr id="20517" name="Text Box 13"/>
            <p:cNvSpPr txBox="1">
              <a:spLocks noChangeArrowheads="1"/>
            </p:cNvSpPr>
            <p:nvPr/>
          </p:nvSpPr>
          <p:spPr bwMode="auto">
            <a:xfrm>
              <a:off x="7285770" y="2553141"/>
              <a:ext cx="762276" cy="81662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a:solidFill>
                    <a:schemeClr val="tx1"/>
                  </a:solidFill>
                </a:rPr>
                <a:t>2</a:t>
              </a:r>
            </a:p>
            <a:p>
              <a:pPr algn="ctr">
                <a:spcBef>
                  <a:spcPct val="0"/>
                </a:spcBef>
                <a:buClrTx/>
                <a:buSzTx/>
                <a:buFontTx/>
                <a:buNone/>
              </a:pPr>
              <a:r>
                <a:rPr lang="en-US" altLang="en-US" sz="1200">
                  <a:solidFill>
                    <a:schemeClr val="tx1"/>
                  </a:solidFill>
                </a:rPr>
                <a:t>Transfer Comp</a:t>
              </a:r>
              <a:endParaRPr lang="en-US" altLang="en-US" sz="1800">
                <a:solidFill>
                  <a:schemeClr val="tx1"/>
                </a:solidFill>
              </a:endParaRPr>
            </a:p>
          </p:txBody>
        </p:sp>
      </p:grpSp>
    </p:spTree>
    <p:extLst>
      <p:ext uri="{BB962C8B-B14F-4D97-AF65-F5344CB8AC3E}">
        <p14:creationId xmlns:p14="http://schemas.microsoft.com/office/powerpoint/2010/main" val="3225325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514" y="1020536"/>
            <a:ext cx="10189028" cy="499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Consequences of the Traditional Approach</a:t>
            </a:r>
            <a:endParaRPr lang="en-US" sz="2800" b="1" dirty="0"/>
          </a:p>
        </p:txBody>
      </p:sp>
    </p:spTree>
    <p:extLst>
      <p:ext uri="{BB962C8B-B14F-4D97-AF65-F5344CB8AC3E}">
        <p14:creationId xmlns:p14="http://schemas.microsoft.com/office/powerpoint/2010/main" val="3761214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824612" y="857754"/>
            <a:ext cx="7348144" cy="523220"/>
          </a:xfrm>
          <a:prstGeom prst="rect">
            <a:avLst/>
          </a:prstGeom>
        </p:spPr>
        <p:txBody>
          <a:bodyPr wrap="square">
            <a:spAutoFit/>
          </a:bodyPr>
          <a:lstStyle/>
          <a:p>
            <a:pPr eaLnBrk="0" hangingPunct="0">
              <a:defRPr/>
            </a:pPr>
            <a:r>
              <a:rPr lang="en-US" sz="2800" b="1" dirty="0" smtClean="0">
                <a:solidFill>
                  <a:srgbClr val="000000"/>
                </a:solidFill>
                <a:latin typeface="+mj-lt"/>
                <a:ea typeface="ヒラギノ角ゴ Pro W3" charset="-128"/>
              </a:rPr>
              <a:t>The Accelerated Composition Sequence at Butte</a:t>
            </a:r>
            <a:endParaRPr lang="en-US" sz="2800" b="1" dirty="0">
              <a:latin typeface="+mj-lt"/>
            </a:endParaRPr>
          </a:p>
        </p:txBody>
      </p:sp>
      <p:grpSp>
        <p:nvGrpSpPr>
          <p:cNvPr id="20485" name="Group 1"/>
          <p:cNvGrpSpPr>
            <a:grpSpLocks/>
          </p:cNvGrpSpPr>
          <p:nvPr/>
        </p:nvGrpSpPr>
        <p:grpSpPr bwMode="auto">
          <a:xfrm>
            <a:off x="733644" y="2497745"/>
            <a:ext cx="8229600" cy="2195513"/>
            <a:chOff x="104703" y="3007740"/>
            <a:chExt cx="9164388" cy="2194498"/>
          </a:xfrm>
        </p:grpSpPr>
        <p:grpSp>
          <p:nvGrpSpPr>
            <p:cNvPr id="20486" name="Group 12"/>
            <p:cNvGrpSpPr>
              <a:grpSpLocks noChangeAspect="1"/>
            </p:cNvGrpSpPr>
            <p:nvPr/>
          </p:nvGrpSpPr>
          <p:grpSpPr bwMode="auto">
            <a:xfrm>
              <a:off x="3284216" y="3007740"/>
              <a:ext cx="5984875" cy="2173288"/>
              <a:chOff x="2455" y="4159"/>
              <a:chExt cx="7710" cy="1235"/>
            </a:xfrm>
          </p:grpSpPr>
          <p:sp>
            <p:nvSpPr>
              <p:cNvPr id="20495" name="AutoShape 21"/>
              <p:cNvSpPr>
                <a:spLocks noChangeAspect="1" noChangeArrowheads="1" noTextEdit="1"/>
              </p:cNvSpPr>
              <p:nvPr/>
            </p:nvSpPr>
            <p:spPr bwMode="auto">
              <a:xfrm>
                <a:off x="2455" y="4159"/>
                <a:ext cx="7710" cy="1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20496" name="Rectangle 20"/>
              <p:cNvSpPr>
                <a:spLocks noChangeArrowheads="1"/>
              </p:cNvSpPr>
              <p:nvPr/>
            </p:nvSpPr>
            <p:spPr bwMode="auto">
              <a:xfrm>
                <a:off x="2815" y="4171"/>
                <a:ext cx="3469" cy="1110"/>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r>
                  <a:rPr lang="en-US" altLang="en-US" sz="2000" b="1" dirty="0">
                    <a:solidFill>
                      <a:schemeClr val="tx1"/>
                    </a:solidFill>
                    <a:latin typeface="Calibri" pitchFamily="34" charset="0"/>
                  </a:rPr>
                  <a:t>118</a:t>
                </a:r>
              </a:p>
              <a:p>
                <a:pPr algn="ctr" eaLnBrk="1" hangingPunct="1">
                  <a:spcBef>
                    <a:spcPct val="0"/>
                  </a:spcBef>
                  <a:buClrTx/>
                  <a:buSzTx/>
                  <a:buFontTx/>
                  <a:buNone/>
                </a:pPr>
                <a:r>
                  <a:rPr lang="en-US" altLang="en-US" sz="2000" dirty="0">
                    <a:solidFill>
                      <a:schemeClr val="tx1"/>
                    </a:solidFill>
                    <a:latin typeface="Calibri" pitchFamily="34" charset="0"/>
                  </a:rPr>
                  <a:t>Accelerated Course</a:t>
                </a:r>
              </a:p>
              <a:p>
                <a:pPr algn="ctr" eaLnBrk="1" hangingPunct="1">
                  <a:spcBef>
                    <a:spcPct val="0"/>
                  </a:spcBef>
                  <a:buClrTx/>
                  <a:buSzTx/>
                  <a:buFontTx/>
                  <a:buNone/>
                </a:pPr>
                <a:endParaRPr lang="en-US" altLang="en-US" sz="2000" dirty="0">
                  <a:solidFill>
                    <a:schemeClr val="tx1"/>
                  </a:solidFill>
                  <a:latin typeface="Calibri" pitchFamily="34" charset="0"/>
                </a:endParaRPr>
              </a:p>
              <a:p>
                <a:pPr algn="ctr" eaLnBrk="1" hangingPunct="1">
                  <a:spcBef>
                    <a:spcPct val="0"/>
                  </a:spcBef>
                  <a:buClrTx/>
                  <a:buSzTx/>
                  <a:buFontTx/>
                  <a:buNone/>
                </a:pPr>
                <a:endParaRPr lang="en-US" altLang="en-US" sz="2000" dirty="0">
                  <a:solidFill>
                    <a:schemeClr val="tx1"/>
                  </a:solidFill>
                  <a:latin typeface="Calibri" pitchFamily="34" charset="0"/>
                </a:endParaRPr>
              </a:p>
              <a:p>
                <a:pPr algn="ctr" eaLnBrk="1" hangingPunct="1">
                  <a:spcBef>
                    <a:spcPct val="0"/>
                  </a:spcBef>
                  <a:buClrTx/>
                  <a:buSzTx/>
                  <a:buFontTx/>
                  <a:buNone/>
                </a:pPr>
                <a:endParaRPr lang="en-US" altLang="en-US" sz="2000" dirty="0">
                  <a:solidFill>
                    <a:schemeClr val="tx1"/>
                  </a:solidFill>
                  <a:latin typeface="Calibri" pitchFamily="34" charset="0"/>
                </a:endParaRPr>
              </a:p>
              <a:p>
                <a:pPr algn="ctr" eaLnBrk="1" hangingPunct="1">
                  <a:spcBef>
                    <a:spcPct val="0"/>
                  </a:spcBef>
                  <a:buClrTx/>
                  <a:buSzTx/>
                  <a:buFontTx/>
                  <a:buNone/>
                </a:pPr>
                <a:r>
                  <a:rPr lang="en-US" altLang="en-US" sz="2000" dirty="0">
                    <a:solidFill>
                      <a:schemeClr val="tx1"/>
                    </a:solidFill>
                    <a:latin typeface="Calibri" pitchFamily="34" charset="0"/>
                  </a:rPr>
                  <a:t>4 units</a:t>
                </a:r>
              </a:p>
            </p:txBody>
          </p:sp>
          <p:sp>
            <p:nvSpPr>
              <p:cNvPr id="20497" name="Rectangle 19"/>
              <p:cNvSpPr>
                <a:spLocks noChangeArrowheads="1"/>
              </p:cNvSpPr>
              <p:nvPr/>
            </p:nvSpPr>
            <p:spPr bwMode="auto">
              <a:xfrm>
                <a:off x="6994" y="4326"/>
                <a:ext cx="1641" cy="655"/>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endParaRPr lang="en-US" altLang="en-US" sz="1800">
                  <a:solidFill>
                    <a:schemeClr val="tx1"/>
                  </a:solidFill>
                  <a:latin typeface="Calibri" pitchFamily="34" charset="0"/>
                </a:endParaRPr>
              </a:p>
            </p:txBody>
          </p:sp>
          <p:sp>
            <p:nvSpPr>
              <p:cNvPr id="20498" name="AutoShape 16"/>
              <p:cNvSpPr>
                <a:spLocks noChangeArrowheads="1"/>
              </p:cNvSpPr>
              <p:nvPr/>
            </p:nvSpPr>
            <p:spPr bwMode="auto">
              <a:xfrm>
                <a:off x="6480" y="4505"/>
                <a:ext cx="393" cy="173"/>
              </a:xfrm>
              <a:prstGeom prst="rightArrow">
                <a:avLst>
                  <a:gd name="adj1" fmla="val 50000"/>
                  <a:gd name="adj2" fmla="val 24999"/>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endParaRPr lang="en-US" altLang="en-US" sz="1800">
                  <a:solidFill>
                    <a:schemeClr val="tx1"/>
                  </a:solidFill>
                  <a:latin typeface="Calibri" pitchFamily="34" charset="0"/>
                </a:endParaRPr>
              </a:p>
            </p:txBody>
          </p:sp>
          <p:sp>
            <p:nvSpPr>
              <p:cNvPr id="20499" name="Text Box 15"/>
              <p:cNvSpPr txBox="1">
                <a:spLocks noChangeArrowheads="1"/>
              </p:cNvSpPr>
              <p:nvPr/>
            </p:nvSpPr>
            <p:spPr bwMode="auto">
              <a:xfrm>
                <a:off x="3451" y="4587"/>
                <a:ext cx="982" cy="438"/>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a:solidFill>
                      <a:schemeClr val="tx1"/>
                    </a:solidFill>
                    <a:latin typeface="Calibri" pitchFamily="34" charset="0"/>
                    <a:ea typeface="MS PGothic" pitchFamily="34" charset="-128"/>
                  </a:rPr>
                  <a:t>219</a:t>
                </a:r>
              </a:p>
              <a:p>
                <a:pPr algn="ctr">
                  <a:spcBef>
                    <a:spcPct val="0"/>
                  </a:spcBef>
                  <a:buClrTx/>
                  <a:buSzTx/>
                  <a:buFontTx/>
                  <a:buNone/>
                </a:pPr>
                <a:r>
                  <a:rPr lang="en-US" altLang="en-US" sz="1200">
                    <a:solidFill>
                      <a:schemeClr val="tx1"/>
                    </a:solidFill>
                    <a:latin typeface="Calibri" pitchFamily="34" charset="0"/>
                    <a:ea typeface="MS PGothic" pitchFamily="34" charset="-128"/>
                  </a:rPr>
                  <a:t>2 levels below</a:t>
                </a:r>
              </a:p>
              <a:p>
                <a:pPr algn="ctr">
                  <a:spcBef>
                    <a:spcPct val="0"/>
                  </a:spcBef>
                  <a:buClrTx/>
                  <a:buSzTx/>
                  <a:buFontTx/>
                  <a:buNone/>
                </a:pPr>
                <a:r>
                  <a:rPr lang="en-US" altLang="en-US" sz="1000">
                    <a:solidFill>
                      <a:schemeClr val="tx1"/>
                    </a:solidFill>
                    <a:latin typeface="Calibri" pitchFamily="34" charset="0"/>
                    <a:ea typeface="MS PGothic" pitchFamily="34" charset="-128"/>
                  </a:rPr>
                  <a:t>(4 units)</a:t>
                </a:r>
              </a:p>
            </p:txBody>
          </p:sp>
          <p:sp>
            <p:nvSpPr>
              <p:cNvPr id="20500" name="Text Box 14"/>
              <p:cNvSpPr txBox="1">
                <a:spLocks noChangeArrowheads="1"/>
              </p:cNvSpPr>
              <p:nvPr/>
            </p:nvSpPr>
            <p:spPr bwMode="auto">
              <a:xfrm>
                <a:off x="4651" y="4587"/>
                <a:ext cx="1079" cy="438"/>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a:solidFill>
                      <a:schemeClr val="tx1"/>
                    </a:solidFill>
                    <a:latin typeface="Calibri" pitchFamily="34" charset="0"/>
                    <a:ea typeface="MS PGothic" pitchFamily="34" charset="-128"/>
                  </a:rPr>
                  <a:t>119</a:t>
                </a:r>
              </a:p>
              <a:p>
                <a:pPr algn="ctr">
                  <a:spcBef>
                    <a:spcPct val="0"/>
                  </a:spcBef>
                  <a:buClrTx/>
                  <a:buSzTx/>
                  <a:buFontTx/>
                  <a:buNone/>
                </a:pPr>
                <a:r>
                  <a:rPr lang="en-US" altLang="en-US" sz="1200">
                    <a:solidFill>
                      <a:schemeClr val="tx1"/>
                    </a:solidFill>
                    <a:latin typeface="Calibri" pitchFamily="34" charset="0"/>
                    <a:ea typeface="MS PGothic" pitchFamily="34" charset="-128"/>
                  </a:rPr>
                  <a:t>1 level below</a:t>
                </a:r>
              </a:p>
              <a:p>
                <a:pPr algn="ctr">
                  <a:spcBef>
                    <a:spcPct val="0"/>
                  </a:spcBef>
                  <a:buClrTx/>
                  <a:buSzTx/>
                  <a:buFontTx/>
                  <a:buNone/>
                </a:pPr>
                <a:r>
                  <a:rPr lang="en-US" altLang="en-US" sz="1000">
                    <a:solidFill>
                      <a:schemeClr val="tx1"/>
                    </a:solidFill>
                    <a:latin typeface="Calibri" pitchFamily="34" charset="0"/>
                    <a:ea typeface="MS PGothic" pitchFamily="34" charset="-128"/>
                  </a:rPr>
                  <a:t>(3 units)</a:t>
                </a:r>
              </a:p>
            </p:txBody>
          </p:sp>
          <p:sp>
            <p:nvSpPr>
              <p:cNvPr id="20501" name="Text Box 13"/>
              <p:cNvSpPr txBox="1">
                <a:spLocks noChangeArrowheads="1"/>
              </p:cNvSpPr>
              <p:nvPr/>
            </p:nvSpPr>
            <p:spPr bwMode="auto">
              <a:xfrm>
                <a:off x="7323" y="4462"/>
                <a:ext cx="1093" cy="433"/>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a:solidFill>
                      <a:schemeClr val="tx1"/>
                    </a:solidFill>
                    <a:latin typeface="Calibri" pitchFamily="34" charset="0"/>
                    <a:ea typeface="MS PGothic" pitchFamily="34" charset="-128"/>
                  </a:rPr>
                  <a:t>2</a:t>
                </a:r>
              </a:p>
              <a:p>
                <a:pPr algn="ctr">
                  <a:spcBef>
                    <a:spcPct val="0"/>
                  </a:spcBef>
                  <a:buClrTx/>
                  <a:buSzTx/>
                  <a:buFontTx/>
                  <a:buNone/>
                </a:pPr>
                <a:r>
                  <a:rPr lang="en-US" altLang="en-US" sz="1200">
                    <a:solidFill>
                      <a:schemeClr val="tx1"/>
                    </a:solidFill>
                    <a:latin typeface="Calibri" pitchFamily="34" charset="0"/>
                    <a:ea typeface="MS PGothic" pitchFamily="34" charset="-128"/>
                  </a:rPr>
                  <a:t>Transfer Comp</a:t>
                </a:r>
                <a:endParaRPr lang="en-US" altLang="en-US" sz="1800">
                  <a:solidFill>
                    <a:schemeClr val="tx1"/>
                  </a:solidFill>
                  <a:latin typeface="Calibri" pitchFamily="34" charset="0"/>
                  <a:ea typeface="MS PGothic" pitchFamily="34" charset="-128"/>
                </a:endParaRPr>
              </a:p>
            </p:txBody>
          </p:sp>
        </p:grpSp>
        <p:grpSp>
          <p:nvGrpSpPr>
            <p:cNvPr id="20487" name="Group 12"/>
            <p:cNvGrpSpPr>
              <a:grpSpLocks noChangeAspect="1"/>
            </p:cNvGrpSpPr>
            <p:nvPr/>
          </p:nvGrpSpPr>
          <p:grpSpPr bwMode="auto">
            <a:xfrm>
              <a:off x="104703" y="3028950"/>
              <a:ext cx="5984875" cy="2173288"/>
              <a:chOff x="2455" y="4159"/>
              <a:chExt cx="7710" cy="1235"/>
            </a:xfrm>
          </p:grpSpPr>
          <p:sp>
            <p:nvSpPr>
              <p:cNvPr id="20488" name="AutoShape 21"/>
              <p:cNvSpPr>
                <a:spLocks noChangeAspect="1" noChangeArrowheads="1" noTextEdit="1"/>
              </p:cNvSpPr>
              <p:nvPr/>
            </p:nvSpPr>
            <p:spPr bwMode="auto">
              <a:xfrm>
                <a:off x="2455" y="4159"/>
                <a:ext cx="7710" cy="1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20489" name="Rectangle 20"/>
              <p:cNvSpPr>
                <a:spLocks noChangeArrowheads="1"/>
              </p:cNvSpPr>
              <p:nvPr/>
            </p:nvSpPr>
            <p:spPr bwMode="auto">
              <a:xfrm>
                <a:off x="2815" y="4314"/>
                <a:ext cx="1407" cy="655"/>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endParaRPr lang="en-US" altLang="en-US" sz="1800">
                  <a:solidFill>
                    <a:schemeClr val="tx1"/>
                  </a:solidFill>
                  <a:latin typeface="Calibri" pitchFamily="34" charset="0"/>
                </a:endParaRPr>
              </a:p>
            </p:txBody>
          </p:sp>
          <p:sp>
            <p:nvSpPr>
              <p:cNvPr id="20490" name="Rectangle 18"/>
              <p:cNvSpPr>
                <a:spLocks noChangeArrowheads="1"/>
              </p:cNvSpPr>
              <p:nvPr/>
            </p:nvSpPr>
            <p:spPr bwMode="auto">
              <a:xfrm>
                <a:off x="4811" y="4314"/>
                <a:ext cx="1473" cy="655"/>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endParaRPr lang="en-US" altLang="en-US" sz="1800">
                  <a:solidFill>
                    <a:schemeClr val="tx1"/>
                  </a:solidFill>
                  <a:latin typeface="Calibri" pitchFamily="34" charset="0"/>
                </a:endParaRPr>
              </a:p>
            </p:txBody>
          </p:sp>
          <p:sp>
            <p:nvSpPr>
              <p:cNvPr id="20491" name="AutoShape 17"/>
              <p:cNvSpPr>
                <a:spLocks noChangeArrowheads="1"/>
              </p:cNvSpPr>
              <p:nvPr/>
            </p:nvSpPr>
            <p:spPr bwMode="auto">
              <a:xfrm>
                <a:off x="4320" y="4505"/>
                <a:ext cx="393" cy="173"/>
              </a:xfrm>
              <a:prstGeom prst="rightArrow">
                <a:avLst>
                  <a:gd name="adj1" fmla="val 50000"/>
                  <a:gd name="adj2" fmla="val 24999"/>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endParaRPr lang="en-US" altLang="en-US" sz="1800">
                  <a:solidFill>
                    <a:schemeClr val="tx1"/>
                  </a:solidFill>
                  <a:latin typeface="Calibri" pitchFamily="34" charset="0"/>
                </a:endParaRPr>
              </a:p>
            </p:txBody>
          </p:sp>
          <p:sp>
            <p:nvSpPr>
              <p:cNvPr id="20492" name="AutoShape 16"/>
              <p:cNvSpPr>
                <a:spLocks noChangeArrowheads="1"/>
              </p:cNvSpPr>
              <p:nvPr/>
            </p:nvSpPr>
            <p:spPr bwMode="auto">
              <a:xfrm>
                <a:off x="6382" y="4505"/>
                <a:ext cx="393" cy="173"/>
              </a:xfrm>
              <a:prstGeom prst="rightArrow">
                <a:avLst>
                  <a:gd name="adj1" fmla="val 50000"/>
                  <a:gd name="adj2" fmla="val 24999"/>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endParaRPr lang="en-US" altLang="en-US" sz="1800">
                  <a:solidFill>
                    <a:schemeClr val="tx1"/>
                  </a:solidFill>
                  <a:latin typeface="Calibri" pitchFamily="34" charset="0"/>
                </a:endParaRPr>
              </a:p>
            </p:txBody>
          </p:sp>
          <p:sp>
            <p:nvSpPr>
              <p:cNvPr id="20493" name="Text Box 15"/>
              <p:cNvSpPr txBox="1">
                <a:spLocks noChangeArrowheads="1"/>
              </p:cNvSpPr>
              <p:nvPr/>
            </p:nvSpPr>
            <p:spPr bwMode="auto">
              <a:xfrm>
                <a:off x="3044" y="4407"/>
                <a:ext cx="982" cy="476"/>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dirty="0">
                    <a:solidFill>
                      <a:schemeClr val="tx1"/>
                    </a:solidFill>
                    <a:latin typeface="Calibri" pitchFamily="34" charset="0"/>
                    <a:ea typeface="MS PGothic" pitchFamily="34" charset="-128"/>
                  </a:rPr>
                  <a:t>215</a:t>
                </a:r>
              </a:p>
              <a:p>
                <a:pPr algn="ctr">
                  <a:spcBef>
                    <a:spcPct val="0"/>
                  </a:spcBef>
                  <a:buClrTx/>
                  <a:buSzTx/>
                  <a:buFontTx/>
                  <a:buNone/>
                </a:pPr>
                <a:r>
                  <a:rPr lang="en-US" altLang="en-US" sz="1200" dirty="0">
                    <a:solidFill>
                      <a:schemeClr val="tx1"/>
                    </a:solidFill>
                    <a:latin typeface="Calibri" pitchFamily="34" charset="0"/>
                    <a:ea typeface="MS PGothic" pitchFamily="34" charset="-128"/>
                  </a:rPr>
                  <a:t>4 levels below</a:t>
                </a:r>
              </a:p>
              <a:p>
                <a:pPr algn="ctr">
                  <a:spcBef>
                    <a:spcPct val="0"/>
                  </a:spcBef>
                  <a:buClrTx/>
                  <a:buSzTx/>
                  <a:buFontTx/>
                  <a:buNone/>
                </a:pPr>
                <a:r>
                  <a:rPr lang="en-US" altLang="en-US" sz="1000" dirty="0">
                    <a:solidFill>
                      <a:schemeClr val="tx1"/>
                    </a:solidFill>
                    <a:latin typeface="Calibri" pitchFamily="34" charset="0"/>
                    <a:ea typeface="MS PGothic" pitchFamily="34" charset="-128"/>
                  </a:rPr>
                  <a:t>(4 units)</a:t>
                </a:r>
              </a:p>
            </p:txBody>
          </p:sp>
          <p:sp>
            <p:nvSpPr>
              <p:cNvPr id="20494" name="Text Box 14"/>
              <p:cNvSpPr txBox="1">
                <a:spLocks noChangeArrowheads="1"/>
              </p:cNvSpPr>
              <p:nvPr/>
            </p:nvSpPr>
            <p:spPr bwMode="auto">
              <a:xfrm>
                <a:off x="5007" y="4407"/>
                <a:ext cx="1079" cy="476"/>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en-US" sz="1200" b="1">
                    <a:solidFill>
                      <a:schemeClr val="tx1"/>
                    </a:solidFill>
                    <a:latin typeface="Calibri" pitchFamily="34" charset="0"/>
                    <a:ea typeface="MS PGothic" pitchFamily="34" charset="-128"/>
                  </a:rPr>
                  <a:t>217</a:t>
                </a:r>
              </a:p>
              <a:p>
                <a:pPr algn="ctr">
                  <a:spcBef>
                    <a:spcPct val="0"/>
                  </a:spcBef>
                  <a:buClrTx/>
                  <a:buSzTx/>
                  <a:buFontTx/>
                  <a:buNone/>
                </a:pPr>
                <a:r>
                  <a:rPr lang="en-US" altLang="en-US" sz="1200">
                    <a:solidFill>
                      <a:schemeClr val="tx1"/>
                    </a:solidFill>
                    <a:latin typeface="Calibri" pitchFamily="34" charset="0"/>
                    <a:ea typeface="MS PGothic" pitchFamily="34" charset="-128"/>
                  </a:rPr>
                  <a:t>3 levels below</a:t>
                </a:r>
              </a:p>
              <a:p>
                <a:pPr algn="ctr">
                  <a:spcBef>
                    <a:spcPct val="0"/>
                  </a:spcBef>
                  <a:buClrTx/>
                  <a:buSzTx/>
                  <a:buFontTx/>
                  <a:buNone/>
                </a:pPr>
                <a:r>
                  <a:rPr lang="en-US" altLang="en-US" sz="1000">
                    <a:solidFill>
                      <a:schemeClr val="tx1"/>
                    </a:solidFill>
                    <a:latin typeface="Calibri" pitchFamily="34" charset="0"/>
                    <a:ea typeface="MS PGothic" pitchFamily="34" charset="-128"/>
                  </a:rPr>
                  <a:t>(3 units)</a:t>
                </a:r>
              </a:p>
            </p:txBody>
          </p:sp>
        </p:grpSp>
      </p:grpSp>
    </p:spTree>
    <p:extLst>
      <p:ext uri="{BB962C8B-B14F-4D97-AF65-F5344CB8AC3E}">
        <p14:creationId xmlns:p14="http://schemas.microsoft.com/office/powerpoint/2010/main" val="1356633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Design Principles for Accelerated Course</a:t>
            </a:r>
            <a:endParaRPr lang="en-US" sz="2800" b="1" dirty="0"/>
          </a:p>
        </p:txBody>
      </p:sp>
      <p:sp>
        <p:nvSpPr>
          <p:cNvPr id="3" name="Content Placeholder 2"/>
          <p:cNvSpPr>
            <a:spLocks noGrp="1"/>
          </p:cNvSpPr>
          <p:nvPr>
            <p:ph idx="1"/>
          </p:nvPr>
        </p:nvSpPr>
        <p:spPr/>
        <p:txBody>
          <a:bodyPr/>
          <a:lstStyle/>
          <a:p>
            <a:r>
              <a:rPr lang="en-US" dirty="0" smtClean="0"/>
              <a:t>Just in time remediation</a:t>
            </a:r>
          </a:p>
          <a:p>
            <a:r>
              <a:rPr lang="en-US" dirty="0" smtClean="0"/>
              <a:t>Backward design</a:t>
            </a:r>
          </a:p>
          <a:p>
            <a:r>
              <a:rPr lang="en-US" dirty="0" smtClean="0"/>
              <a:t>Support for affective issues</a:t>
            </a:r>
          </a:p>
          <a:p>
            <a:r>
              <a:rPr lang="en-US" dirty="0" smtClean="0"/>
              <a:t>More challenging, integrated reading/writing </a:t>
            </a:r>
          </a:p>
          <a:p>
            <a:r>
              <a:rPr lang="en-US" dirty="0" smtClean="0"/>
              <a:t>Thematic approach</a:t>
            </a:r>
          </a:p>
          <a:p>
            <a:r>
              <a:rPr lang="en-US" dirty="0" smtClean="0"/>
              <a:t>20-hour training program for instructors</a:t>
            </a:r>
            <a:endParaRPr lang="en-US" dirty="0"/>
          </a:p>
        </p:txBody>
      </p:sp>
      <p:pic>
        <p:nvPicPr>
          <p:cNvPr id="4"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18161" y="4821464"/>
            <a:ext cx="1668639" cy="1373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7451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24114" y="338555"/>
            <a:ext cx="820057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r>
              <a:rPr lang="en-US" altLang="en-US" sz="2800" b="1" dirty="0">
                <a:solidFill>
                  <a:schemeClr val="tx1"/>
                </a:solidFill>
                <a:latin typeface="+mj-lt"/>
                <a:ea typeface="Calibri" pitchFamily="34" charset="0"/>
                <a:cs typeface="Times New Roman" pitchFamily="18" charset="0"/>
              </a:rPr>
              <a:t>Completion of College English in Two </a:t>
            </a:r>
            <a:r>
              <a:rPr lang="en-US" altLang="en-US" sz="2800" b="1" dirty="0" smtClean="0">
                <a:solidFill>
                  <a:schemeClr val="tx1"/>
                </a:solidFill>
                <a:latin typeface="+mj-lt"/>
                <a:ea typeface="Calibri" pitchFamily="34" charset="0"/>
                <a:cs typeface="Times New Roman" pitchFamily="18" charset="0"/>
              </a:rPr>
              <a:t>Years</a:t>
            </a:r>
            <a:endParaRPr lang="en-US" altLang="en-US" sz="2800" b="1" dirty="0">
              <a:solidFill>
                <a:schemeClr val="tx1"/>
              </a:solidFill>
              <a:latin typeface="+mj-lt"/>
              <a:ea typeface="Calibri" pitchFamily="34" charset="0"/>
              <a:cs typeface="Times New Roman" pitchFamily="18" charset="0"/>
            </a:endParaRPr>
          </a:p>
          <a:p>
            <a:pPr>
              <a:spcBef>
                <a:spcPct val="0"/>
              </a:spcBef>
              <a:buClrTx/>
              <a:buSzTx/>
              <a:buFontTx/>
              <a:buNone/>
            </a:pPr>
            <a:endParaRPr lang="en-US" altLang="en-US" sz="3600" dirty="0">
              <a:solidFill>
                <a:schemeClr val="tx1"/>
              </a:solidFill>
              <a:latin typeface="+mj-lt"/>
              <a:ea typeface="Calibri" pitchFamily="34" charset="0"/>
            </a:endParaRPr>
          </a:p>
        </p:txBody>
      </p:sp>
      <p:pic>
        <p:nvPicPr>
          <p:cNvPr id="1031" name="Picture 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00" y="1542143"/>
            <a:ext cx="9499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18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113" y="274638"/>
            <a:ext cx="8868229" cy="1143000"/>
          </a:xfrm>
        </p:spPr>
        <p:txBody>
          <a:bodyPr>
            <a:noAutofit/>
          </a:bodyPr>
          <a:lstStyle/>
          <a:p>
            <a:r>
              <a:rPr lang="en-US" sz="2800" b="1" dirty="0" smtClean="0">
                <a:solidFill>
                  <a:schemeClr val="tx1"/>
                </a:solidFill>
              </a:rPr>
              <a:t>Meanwhile, Back at the Assessment Ranch . . .  </a:t>
            </a:r>
            <a:endParaRPr lang="en-US" sz="2800" b="1"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dirty="0" smtClean="0"/>
              <a:t>After switching placement tests and setting new cut scores, we were surprised to find that more than twice as many students were eligible to enroll directly in college English. </a:t>
            </a:r>
          </a:p>
          <a:p>
            <a:pPr marL="0" indent="0">
              <a:buNone/>
            </a:pPr>
            <a:endParaRPr lang="en-US" sz="800" dirty="0"/>
          </a:p>
          <a:p>
            <a:pPr marL="0" indent="0">
              <a:buNone/>
            </a:pPr>
            <a:r>
              <a:rPr lang="en-US" u="sng" dirty="0" smtClean="0"/>
              <a:t>Old test/cut scores: </a:t>
            </a:r>
            <a:r>
              <a:rPr lang="en-US" dirty="0" smtClean="0"/>
              <a:t>23% of incoming students “college ready” in English</a:t>
            </a:r>
          </a:p>
          <a:p>
            <a:pPr marL="0" indent="0">
              <a:buNone/>
            </a:pPr>
            <a:endParaRPr lang="en-US" sz="900" dirty="0"/>
          </a:p>
          <a:p>
            <a:pPr marL="0" indent="0">
              <a:buNone/>
            </a:pPr>
            <a:r>
              <a:rPr lang="en-US" u="sng" dirty="0" smtClean="0"/>
              <a:t>New test/cut scores: </a:t>
            </a:r>
            <a:r>
              <a:rPr lang="en-US" dirty="0" smtClean="0"/>
              <a:t>48% of incoming students “college ready” in English</a:t>
            </a:r>
            <a:endParaRPr lang="en-US" dirty="0"/>
          </a:p>
        </p:txBody>
      </p:sp>
    </p:spTree>
    <p:extLst>
      <p:ext uri="{BB962C8B-B14F-4D97-AF65-F5344CB8AC3E}">
        <p14:creationId xmlns:p14="http://schemas.microsoft.com/office/powerpoint/2010/main" val="141180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3144"/>
            <a:ext cx="8229600" cy="1155771"/>
          </a:xfrm>
        </p:spPr>
        <p:txBody>
          <a:bodyPr>
            <a:noAutofit/>
          </a:bodyPr>
          <a:lstStyle/>
          <a:p>
            <a:r>
              <a:rPr lang="en-US" sz="2800" b="1" dirty="0" smtClean="0"/>
              <a:t>How did Lower-Scoring Students Do Under the New Policy-- the Ones Previously Placed into Remediation? </a:t>
            </a:r>
            <a:endParaRPr lang="en-US" sz="2800" b="1"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0" indent="0">
              <a:buNone/>
            </a:pPr>
            <a:r>
              <a:rPr lang="en-US" dirty="0" smtClean="0"/>
              <a:t>We estimated this group by considering the </a:t>
            </a:r>
            <a:r>
              <a:rPr lang="en-US" dirty="0" smtClean="0"/>
              <a:t>previous placement ratios </a:t>
            </a:r>
          </a:p>
          <a:p>
            <a:pPr marL="0" indent="0">
              <a:buNone/>
            </a:pPr>
            <a:r>
              <a:rPr lang="en-US" u="sng" dirty="0" smtClean="0"/>
              <a:t>Under </a:t>
            </a:r>
            <a:r>
              <a:rPr lang="en-US" u="sng" dirty="0"/>
              <a:t>previous placement </a:t>
            </a:r>
            <a:r>
              <a:rPr lang="en-US" u="sng" dirty="0" smtClean="0"/>
              <a:t>ratios</a:t>
            </a:r>
            <a:r>
              <a:rPr lang="en-US" dirty="0" smtClean="0"/>
              <a:t>:</a:t>
            </a:r>
          </a:p>
          <a:p>
            <a:pPr marL="0" indent="0">
              <a:buNone/>
            </a:pPr>
            <a:r>
              <a:rPr lang="en-US" dirty="0" smtClean="0"/>
              <a:t>*</a:t>
            </a:r>
            <a:r>
              <a:rPr lang="en-US" dirty="0" smtClean="0"/>
              <a:t>Students scoring between 73-88 on new test would likely have been placed into developmental coursework</a:t>
            </a:r>
          </a:p>
          <a:p>
            <a:pPr marL="0" indent="0">
              <a:buNone/>
            </a:pPr>
            <a:r>
              <a:rPr lang="en-US" dirty="0" smtClean="0"/>
              <a:t>*</a:t>
            </a:r>
            <a:r>
              <a:rPr lang="en-US" dirty="0" smtClean="0"/>
              <a:t>Students scoring between 89 and 99 on new test would likely have been placed into college English</a:t>
            </a:r>
            <a:endParaRPr lang="en-US" dirty="0"/>
          </a:p>
        </p:txBody>
      </p:sp>
    </p:spTree>
    <p:extLst>
      <p:ext uri="{BB962C8B-B14F-4D97-AF65-F5344CB8AC3E}">
        <p14:creationId xmlns:p14="http://schemas.microsoft.com/office/powerpoint/2010/main" val="301297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33243</TotalTime>
  <Words>2044</Words>
  <Application>Microsoft Office PowerPoint</Application>
  <PresentationFormat>On-screen Show (4:3)</PresentationFormat>
  <Paragraphs>247</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Acknowledging Student Capacity by Reforming Curriculum and Placement in English</vt:lpstr>
      <vt:lpstr>The Traditional Approach </vt:lpstr>
      <vt:lpstr>The Traditional Composition Sequence at Butte</vt:lpstr>
      <vt:lpstr>PowerPoint Presentation</vt:lpstr>
      <vt:lpstr>PowerPoint Presentation</vt:lpstr>
      <vt:lpstr>Design Principles for Accelerated Course</vt:lpstr>
      <vt:lpstr>PowerPoint Presentation</vt:lpstr>
      <vt:lpstr>Meanwhile, Back at the Assessment Ranch . . .  </vt:lpstr>
      <vt:lpstr>How did Lower-Scoring Students Do Under the New Policy-- the Ones Previously Placed into Remediation? </vt:lpstr>
      <vt:lpstr>What Grades Would We Expect From the Lower-Scoring Students if They Were Truly Less Prepared? </vt:lpstr>
      <vt:lpstr>Grade Distribution in College English</vt:lpstr>
      <vt:lpstr>Implication #1: Revealing Student Capacity</vt:lpstr>
      <vt:lpstr>PowerPoint Presentation</vt:lpstr>
      <vt:lpstr>PowerPoint Presentation</vt:lpstr>
      <vt:lpstr>Completion of College English in One Year College-Wide – first-time freshman cohort</vt:lpstr>
      <vt:lpstr>Here’s Student Performance in the Class. Notice Anything?   </vt:lpstr>
      <vt:lpstr>PowerPoint Presentation</vt:lpstr>
      <vt:lpstr>Implication #2: Equity Gaps in Placement Unjustifiably Perpetuate Equity Gaps in Achievement</vt:lpstr>
      <vt:lpstr>So Why The Huge Equity Gaps in Placement? </vt:lpstr>
      <vt:lpstr>Stereotype/Identity Threat</vt:lpstr>
      <vt:lpstr>It Can Happen to Anyone</vt:lpstr>
      <vt:lpstr>Stereotype/Identity Threat and Placement Tests</vt:lpstr>
      <vt:lpstr>Students</vt:lpstr>
      <vt:lpstr>Implications</vt:lpstr>
      <vt:lpstr>Conclusion: Acknowledging Student Capacity by Reforming Curriculum and Placement in English </vt:lpstr>
    </vt:vector>
  </TitlesOfParts>
  <Company>chabot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khern hern</dc:creator>
  <cp:lastModifiedBy>Henson, Leslie</cp:lastModifiedBy>
  <cp:revision>247</cp:revision>
  <cp:lastPrinted>2015-04-07T17:56:10Z</cp:lastPrinted>
  <dcterms:created xsi:type="dcterms:W3CDTF">2014-06-04T16:33:47Z</dcterms:created>
  <dcterms:modified xsi:type="dcterms:W3CDTF">2015-06-22T18:50:49Z</dcterms:modified>
</cp:coreProperties>
</file>