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20"/>
  </p:notesMasterIdLst>
  <p:handoutMasterIdLst>
    <p:handoutMasterId r:id="rId21"/>
  </p:handoutMasterIdLst>
  <p:sldIdLst>
    <p:sldId id="257" r:id="rId3"/>
    <p:sldId id="258" r:id="rId4"/>
    <p:sldId id="284" r:id="rId5"/>
    <p:sldId id="271" r:id="rId6"/>
    <p:sldId id="259" r:id="rId7"/>
    <p:sldId id="272" r:id="rId8"/>
    <p:sldId id="273" r:id="rId9"/>
    <p:sldId id="260" r:id="rId10"/>
    <p:sldId id="283" r:id="rId11"/>
    <p:sldId id="282" r:id="rId12"/>
    <p:sldId id="274" r:id="rId13"/>
    <p:sldId id="275" r:id="rId14"/>
    <p:sldId id="279" r:id="rId15"/>
    <p:sldId id="277" r:id="rId16"/>
    <p:sldId id="280" r:id="rId17"/>
    <p:sldId id="278" r:id="rId18"/>
    <p:sldId id="281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41" autoAdjust="0"/>
    <p:restoredTop sz="95501" autoAdjust="0"/>
  </p:normalViewPr>
  <p:slideViewPr>
    <p:cSldViewPr snapToGrid="0">
      <p:cViewPr varScale="1">
        <p:scale>
          <a:sx n="53" d="100"/>
          <a:sy n="53" d="100"/>
        </p:scale>
        <p:origin x="-78" y="-456"/>
      </p:cViewPr>
      <p:guideLst>
        <p:guide orient="horz" pos="2160"/>
        <p:guide orient="horz" pos="4128"/>
        <p:guide pos="3840"/>
        <p:guide pos="7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en-US" b="1" baseline="0" dirty="0" smtClean="0"/>
              <a:t>SLIDES 1-6 :  </a:t>
            </a:r>
            <a:r>
              <a:rPr lang="en-US" b="0" baseline="0" dirty="0" smtClean="0"/>
              <a:t>5-7 minutes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have money use it. </a:t>
            </a:r>
          </a:p>
          <a:p>
            <a:endParaRPr lang="en-US" dirty="0" smtClean="0"/>
          </a:p>
          <a:p>
            <a:r>
              <a:rPr lang="en-US" b="1" dirty="0" smtClean="0"/>
              <a:t>Slides 10-13: </a:t>
            </a:r>
            <a:r>
              <a:rPr lang="en-US" b="0" dirty="0" smtClean="0"/>
              <a:t>10 minutes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53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Slides 10-13: </a:t>
            </a:r>
            <a:r>
              <a:rPr lang="en-US" b="0" dirty="0" smtClean="0"/>
              <a:t>10 minutes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34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Slides 10-13: </a:t>
            </a:r>
            <a:r>
              <a:rPr lang="en-US" b="0" dirty="0" smtClean="0"/>
              <a:t>10 minutes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Designed</a:t>
            </a:r>
            <a:r>
              <a:rPr lang="en-US" baseline="0" dirty="0" smtClean="0"/>
              <a:t> to be participant driven.</a:t>
            </a:r>
          </a:p>
          <a:p>
            <a:r>
              <a:rPr lang="en-US" baseline="0" dirty="0" smtClean="0"/>
              <a:t>Mentors</a:t>
            </a:r>
            <a:endParaRPr lang="en-US" dirty="0" smtClean="0"/>
          </a:p>
          <a:p>
            <a:r>
              <a:rPr lang="en-US" dirty="0" smtClean="0"/>
              <a:t>Sample lesson plan: show how the two courses are related; show that both teachers bring something to the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99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Slides 10-13: </a:t>
            </a:r>
            <a:r>
              <a:rPr lang="en-US" b="0" dirty="0" smtClean="0"/>
              <a:t>10 minutes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Kinds of readings: theory, anecdotal, inspirational, internal docs (sample assignments, policy,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smtClean="0"/>
              <a:t>Kinds of videos: “Inside the linked and program-level classroom,” Math 123 video working through the workbook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Modules: Merlot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Have sample of online course pages open to share?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39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r>
              <a:rPr lang="en-US" baseline="0" dirty="0" smtClean="0"/>
              <a:t> covered topics including: Objectives were met.  Participation and interaction were encouraged, Content was organized and easy to follow, Mentors were knowledgeable, etc.</a:t>
            </a:r>
          </a:p>
          <a:p>
            <a:endParaRPr lang="en-US" baseline="0" dirty="0" smtClean="0"/>
          </a:p>
          <a:p>
            <a:pPr defTabSz="933237">
              <a:defRPr/>
            </a:pPr>
            <a:r>
              <a:rPr lang="en-US" b="1" dirty="0" smtClean="0"/>
              <a:t>Slides 14-16: </a:t>
            </a:r>
            <a:r>
              <a:rPr lang="en-US" b="0" dirty="0" smtClean="0"/>
              <a:t>5</a:t>
            </a:r>
            <a:r>
              <a:rPr lang="en-US" b="0" baseline="0" dirty="0" smtClean="0"/>
              <a:t> minutes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87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en-US" b="1" dirty="0" smtClean="0"/>
              <a:t>Lesson learned: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Seeing the similarities and differences in the two programs</a:t>
            </a:r>
            <a:endParaRPr lang="en-US" b="1" dirty="0" smtClean="0"/>
          </a:p>
          <a:p>
            <a:pPr defTabSz="933237">
              <a:defRPr/>
            </a:pPr>
            <a:endParaRPr lang="en-US" b="1" dirty="0" smtClean="0"/>
          </a:p>
          <a:p>
            <a:pPr defTabSz="933237">
              <a:defRPr/>
            </a:pPr>
            <a:endParaRPr lang="en-US" b="1" dirty="0" smtClean="0"/>
          </a:p>
          <a:p>
            <a:pPr defTabSz="933237">
              <a:defRPr/>
            </a:pPr>
            <a:r>
              <a:rPr lang="en-US" b="1" dirty="0" smtClean="0"/>
              <a:t>Slides 14-16: </a:t>
            </a:r>
            <a:r>
              <a:rPr lang="en-US" b="0" dirty="0" smtClean="0"/>
              <a:t>5</a:t>
            </a:r>
            <a:r>
              <a:rPr lang="en-US" b="0" baseline="0" dirty="0" smtClean="0"/>
              <a:t> minutes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07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  <a:r>
              <a:rPr lang="en-US" baseline="0" dirty="0" smtClean="0"/>
              <a:t> at about 3:43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Slide 17: </a:t>
            </a:r>
            <a:r>
              <a:rPr lang="en-US" b="0" baseline="0" dirty="0" smtClean="0"/>
              <a:t>3 minutes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56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18: 10 minutes for questions and wiggle</a:t>
            </a:r>
            <a:r>
              <a:rPr lang="en-US" baseline="0" dirty="0" smtClean="0"/>
              <a:t> room in case we go over in other areas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27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r>
              <a:rPr lang="en-US" b="1" baseline="0" dirty="0" smtClean="0"/>
              <a:t>SLIDES 1-6 :  </a:t>
            </a:r>
            <a:r>
              <a:rPr lang="en-US" b="0" baseline="0" dirty="0" smtClean="0"/>
              <a:t>5-7 minutes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dirty="0" smtClean="0"/>
              <a:t>2 main campus</a:t>
            </a:r>
            <a:r>
              <a:rPr lang="en-US" baseline="0" dirty="0" smtClean="0"/>
              <a:t> locations, 10 community campuses surrounding the city</a:t>
            </a:r>
            <a:endParaRPr lang="en-US" dirty="0" smtClean="0"/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dirty="0" smtClean="0"/>
              <a:t>Average age among</a:t>
            </a:r>
            <a:r>
              <a:rPr lang="en-US" baseline="0" dirty="0" smtClean="0"/>
              <a:t> the oldest in the nation (top 4%)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55% on Pell grants (top 20% in nation)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r>
              <a:rPr lang="en-US" b="1" baseline="0" dirty="0" smtClean="0"/>
              <a:t>SLIDES 1-6 :  </a:t>
            </a:r>
            <a:r>
              <a:rPr lang="en-US" b="0" baseline="0" dirty="0" smtClean="0"/>
              <a:t>5-7 minutes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54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dirty="0" smtClean="0"/>
              <a:t>English: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coreq</a:t>
            </a:r>
            <a:r>
              <a:rPr lang="en-US" baseline="0" dirty="0" smtClean="0"/>
              <a:t>: 7.7 students/class; program:  16.2 students/class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Math:  </a:t>
            </a:r>
            <a:r>
              <a:rPr lang="en-US" baseline="0" dirty="0" err="1" smtClean="0"/>
              <a:t>coreq</a:t>
            </a:r>
            <a:r>
              <a:rPr lang="en-US" baseline="0" dirty="0" smtClean="0"/>
              <a:t>: 9.4 students/class; program:  18.4 students/class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defTabSz="933237">
              <a:defRPr/>
            </a:pPr>
            <a:r>
              <a:rPr lang="en-US" b="1" baseline="0" dirty="0" smtClean="0"/>
              <a:t>SLIDES 1-6 :  </a:t>
            </a:r>
            <a:r>
              <a:rPr lang="en-US" b="0" baseline="0" dirty="0" smtClean="0"/>
              <a:t>5-7 minutes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7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Play through 3:43 (The bad</a:t>
            </a:r>
            <a:r>
              <a:rPr lang="en-US" baseline="0" dirty="0" smtClean="0"/>
              <a:t> and the ugly)</a:t>
            </a:r>
          </a:p>
          <a:p>
            <a:endParaRPr lang="en-US" baseline="0" dirty="0" smtClean="0"/>
          </a:p>
          <a:p>
            <a:pPr defTabSz="933237">
              <a:defRPr/>
            </a:pPr>
            <a:r>
              <a:rPr lang="en-US" b="1" baseline="0" dirty="0" smtClean="0"/>
              <a:t>SLIDES 1-6 :  </a:t>
            </a:r>
            <a:r>
              <a:rPr lang="en-US" b="0" baseline="0" dirty="0" smtClean="0"/>
              <a:t>5-7 minutes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dirty="0" smtClean="0"/>
              <a:t>Teachers</a:t>
            </a:r>
            <a:r>
              <a:rPr lang="en-US" baseline="0" dirty="0" smtClean="0"/>
              <a:t> were unfamiliar with theory and didn’t have a natural buy in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Size of region and credentialing requirements for program level course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Strong resistance to co-</a:t>
            </a:r>
            <a:r>
              <a:rPr lang="en-US" baseline="0" dirty="0" err="1" smtClean="0"/>
              <a:t>reqs</a:t>
            </a:r>
            <a:r>
              <a:rPr lang="en-US" baseline="0" dirty="0" smtClean="0"/>
              <a:t> (threatened)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defTabSz="933237">
              <a:defRPr/>
            </a:pPr>
            <a:r>
              <a:rPr lang="en-US" b="1" baseline="0" dirty="0" smtClean="0"/>
              <a:t>SLIDES 1-6 :  </a:t>
            </a:r>
            <a:r>
              <a:rPr lang="en-US" b="0" baseline="0" dirty="0" smtClean="0"/>
              <a:t>5-7 minutes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71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15</a:t>
            </a:r>
            <a:r>
              <a:rPr lang="en-US" baseline="0" dirty="0" smtClean="0"/>
              <a:t> to talk; 15 to report back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Slides 7-9: </a:t>
            </a:r>
            <a:r>
              <a:rPr lang="en-US" b="0" baseline="0" dirty="0" smtClean="0"/>
              <a:t>30 minutes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51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en-US" b="1" baseline="0" dirty="0" smtClean="0"/>
              <a:t>Slides 7-9: </a:t>
            </a:r>
            <a:r>
              <a:rPr lang="en-US" b="0" baseline="0" dirty="0" smtClean="0"/>
              <a:t>30 minutes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defTabSz="933237">
              <a:defRPr/>
            </a:pPr>
            <a:r>
              <a:rPr lang="en-US" b="1" baseline="0" dirty="0" smtClean="0"/>
              <a:t>Slides 7-9: </a:t>
            </a:r>
            <a:r>
              <a:rPr lang="en-US" b="0" baseline="0" dirty="0" smtClean="0"/>
              <a:t>30 minutes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3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E708F12-96AD-4ED4-8132-A78F5E42C1F5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0F09E4-6EA4-4BF3-9FC8-FF40373B88E6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u6fZsNjnLU&amp;feature=youtu.b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u6fZsNjnLU&amp;feature=youtu.b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958988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Rachel </a:t>
            </a:r>
            <a:r>
              <a:rPr lang="en-US" dirty="0" err="1" smtClean="0"/>
              <a:t>Kartz</a:t>
            </a:r>
            <a:r>
              <a:rPr lang="en-US" dirty="0" smtClean="0"/>
              <a:t>, English Assistant Department Chair</a:t>
            </a:r>
          </a:p>
          <a:p>
            <a:r>
              <a:rPr lang="en-US" dirty="0" smtClean="0"/>
              <a:t>Chris Emsley, Math Assistant Department Chair</a:t>
            </a:r>
          </a:p>
          <a:p>
            <a:endParaRPr lang="en-US" dirty="0"/>
          </a:p>
          <a:p>
            <a:r>
              <a:rPr lang="en-US" dirty="0" smtClean="0"/>
              <a:t>Ivy Tech Community College, Central Indiana Region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“This is Not a Study Hall”:</a:t>
            </a:r>
            <a:br>
              <a:rPr lang="en-US" dirty="0" smtClean="0"/>
            </a:br>
            <a:r>
              <a:rPr lang="en-US" dirty="0" smtClean="0"/>
              <a:t>  Training Math and English Faculty to Teach in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Co-Requisite Programs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189" y="4243057"/>
            <a:ext cx="2753642" cy="7464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635" y="5154930"/>
            <a:ext cx="1428750" cy="1428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5869305"/>
            <a:ext cx="716459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On your mobile device, go to website:  kahoot.it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99557"/>
            <a:ext cx="109728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Part-time: scheduling priority, stipend</a:t>
            </a:r>
          </a:p>
          <a:p>
            <a:pPr lvl="1"/>
            <a:r>
              <a:rPr lang="en-US" dirty="0" smtClean="0"/>
              <a:t>Full-time: possibility of being a mentor</a:t>
            </a:r>
          </a:p>
          <a:p>
            <a:r>
              <a:rPr lang="en-US" dirty="0" smtClean="0"/>
              <a:t>Mentors</a:t>
            </a:r>
            <a:endParaRPr lang="en-US" dirty="0" smtClean="0"/>
          </a:p>
          <a:p>
            <a:pPr lvl="1"/>
            <a:r>
              <a:rPr lang="en-US" dirty="0" smtClean="0"/>
              <a:t>One-course offload</a:t>
            </a:r>
          </a:p>
          <a:p>
            <a:pPr lvl="1"/>
            <a:r>
              <a:rPr lang="en-US" dirty="0" smtClean="0"/>
              <a:t>Influence on training content</a:t>
            </a:r>
          </a:p>
          <a:p>
            <a:pPr lvl="1"/>
            <a:r>
              <a:rPr lang="en-US" dirty="0" smtClean="0"/>
              <a:t>The joy of mentoring</a:t>
            </a:r>
          </a:p>
          <a:p>
            <a:r>
              <a:rPr lang="en-US" dirty="0" smtClean="0"/>
              <a:t>Administrators</a:t>
            </a:r>
          </a:p>
          <a:p>
            <a:pPr lvl="1"/>
            <a:r>
              <a:rPr lang="en-US" dirty="0" smtClean="0"/>
              <a:t>Well-trained faculty</a:t>
            </a:r>
          </a:p>
          <a:p>
            <a:pPr lvl="1"/>
            <a:r>
              <a:rPr lang="en-US" dirty="0" smtClean="0"/>
              <a:t>Student persistence and retention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2757"/>
            <a:ext cx="10972800" cy="1066800"/>
          </a:xfrm>
        </p:spPr>
        <p:txBody>
          <a:bodyPr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0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Certification Objectives</a:t>
            </a:r>
          </a:p>
          <a:p>
            <a:pPr lvl="1"/>
            <a:r>
              <a:rPr lang="en-US" dirty="0" smtClean="0"/>
              <a:t>Co-Requisite Theory</a:t>
            </a:r>
          </a:p>
          <a:p>
            <a:pPr lvl="1"/>
            <a:r>
              <a:rPr lang="en-US" dirty="0" smtClean="0"/>
              <a:t>Pedagogy</a:t>
            </a:r>
          </a:p>
          <a:p>
            <a:pPr lvl="1"/>
            <a:r>
              <a:rPr lang="en-US" dirty="0" smtClean="0"/>
              <a:t>Non-Cognitive Issues</a:t>
            </a:r>
          </a:p>
          <a:p>
            <a:pPr lvl="1"/>
            <a:r>
              <a:rPr lang="en-US" dirty="0" smtClean="0"/>
              <a:t>Co-Teaching</a:t>
            </a:r>
          </a:p>
          <a:p>
            <a:pPr lvl="1"/>
            <a:r>
              <a:rPr lang="en-US" dirty="0" smtClean="0"/>
              <a:t>Course Building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5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Face-to-Face Orientation Workshop</a:t>
            </a:r>
          </a:p>
          <a:p>
            <a:pPr lvl="1"/>
            <a:r>
              <a:rPr lang="en-US" dirty="0" smtClean="0"/>
              <a:t>Meet mentors</a:t>
            </a:r>
          </a:p>
          <a:p>
            <a:pPr lvl="1"/>
            <a:r>
              <a:rPr lang="en-US" dirty="0" smtClean="0"/>
              <a:t>Meet other participants</a:t>
            </a:r>
          </a:p>
          <a:p>
            <a:pPr lvl="1"/>
            <a:r>
              <a:rPr lang="en-US" dirty="0" smtClean="0"/>
              <a:t>Orientation to online course</a:t>
            </a:r>
          </a:p>
          <a:p>
            <a:pPr lvl="1"/>
            <a:r>
              <a:rPr lang="en-US" dirty="0" smtClean="0"/>
              <a:t>Sample lesson plan activity</a:t>
            </a:r>
          </a:p>
          <a:p>
            <a:pPr lvl="1"/>
            <a:r>
              <a:rPr lang="en-US" dirty="0" smtClean="0"/>
              <a:t>Co-Teacher agreement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4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8543"/>
            <a:ext cx="109728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12-week online course</a:t>
            </a:r>
          </a:p>
          <a:p>
            <a:pPr lvl="1"/>
            <a:r>
              <a:rPr lang="en-US" dirty="0" smtClean="0"/>
              <a:t>Weekly required readings or videos</a:t>
            </a:r>
          </a:p>
          <a:p>
            <a:pPr lvl="1"/>
            <a:r>
              <a:rPr lang="en-US" dirty="0" smtClean="0"/>
              <a:t>Discussion Boards</a:t>
            </a:r>
          </a:p>
          <a:p>
            <a:pPr lvl="2"/>
            <a:r>
              <a:rPr lang="en-US" dirty="0" smtClean="0"/>
              <a:t>Activities completed in the classroom</a:t>
            </a:r>
          </a:p>
          <a:p>
            <a:pPr lvl="2"/>
            <a:r>
              <a:rPr lang="en-US" dirty="0" smtClean="0"/>
              <a:t>New (or revised) lesson plans</a:t>
            </a:r>
          </a:p>
          <a:p>
            <a:pPr lvl="2"/>
            <a:r>
              <a:rPr lang="en-US" dirty="0" smtClean="0"/>
              <a:t>Addressing the non-cognitive</a:t>
            </a:r>
          </a:p>
          <a:p>
            <a:pPr lvl="2"/>
            <a:r>
              <a:rPr lang="en-US" dirty="0" smtClean="0"/>
              <a:t>Using strengths in the classroom</a:t>
            </a:r>
          </a:p>
          <a:p>
            <a:pPr lvl="1"/>
            <a:r>
              <a:rPr lang="en-US" dirty="0" smtClean="0"/>
              <a:t>Wiki on co-teacher communication</a:t>
            </a:r>
          </a:p>
          <a:p>
            <a:pPr lvl="1"/>
            <a:r>
              <a:rPr lang="en-US" dirty="0" smtClean="0"/>
              <a:t>Classroom visits by mentors with follow-up discussion</a:t>
            </a:r>
          </a:p>
          <a:p>
            <a:pPr lvl="1"/>
            <a:r>
              <a:rPr lang="en-US" dirty="0" err="1" smtClean="0"/>
              <a:t>StrengthsQuest</a:t>
            </a:r>
            <a:r>
              <a:rPr lang="en-US" dirty="0" smtClean="0"/>
              <a:t> assessment</a:t>
            </a:r>
          </a:p>
          <a:p>
            <a:pPr lvl="1"/>
            <a:r>
              <a:rPr lang="en-US" dirty="0" smtClean="0"/>
              <a:t>Co-Requisite Teaching Philosophy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1743"/>
            <a:ext cx="10972800" cy="1066800"/>
          </a:xfrm>
        </p:spPr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Participants’ Feedback</a:t>
            </a:r>
          </a:p>
          <a:p>
            <a:pPr lvl="1"/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Feedback on effectiveness</a:t>
            </a:r>
          </a:p>
          <a:p>
            <a:r>
              <a:rPr lang="en-US" dirty="0" smtClean="0"/>
              <a:t>Mentors’ </a:t>
            </a:r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Throughout the course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0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njoyed sense of community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ppreciated being trained</a:t>
            </a:r>
          </a:p>
          <a:p>
            <a:pPr lvl="1"/>
            <a:r>
              <a:rPr lang="en-US" dirty="0" smtClean="0"/>
              <a:t>Learned from each other</a:t>
            </a:r>
          </a:p>
          <a:p>
            <a:r>
              <a:rPr lang="en-US" dirty="0" smtClean="0"/>
              <a:t>Room for improvement</a:t>
            </a:r>
          </a:p>
          <a:p>
            <a:pPr lvl="1"/>
            <a:r>
              <a:rPr lang="en-US" dirty="0" smtClean="0"/>
              <a:t>More time needed for Co-</a:t>
            </a:r>
            <a:r>
              <a:rPr lang="en-US" dirty="0" err="1" smtClean="0"/>
              <a:t>Req</a:t>
            </a:r>
            <a:r>
              <a:rPr lang="en-US" dirty="0" smtClean="0"/>
              <a:t> Teaching Philosophy</a:t>
            </a:r>
          </a:p>
          <a:p>
            <a:pPr lvl="1"/>
            <a:r>
              <a:rPr lang="en-US" dirty="0" smtClean="0"/>
              <a:t>Additional face-to-face interaction</a:t>
            </a:r>
          </a:p>
          <a:p>
            <a:pPr lvl="1"/>
            <a:r>
              <a:rPr lang="en-US" dirty="0" smtClean="0"/>
              <a:t>Too much for people who just completed grad school</a:t>
            </a:r>
          </a:p>
          <a:p>
            <a:pPr lvl="1"/>
            <a:r>
              <a:rPr lang="en-US" dirty="0" smtClean="0"/>
              <a:t>You get what you put into it (is this a disservice)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8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GOOD</a:t>
            </a:r>
            <a:r>
              <a:rPr lang="en-US" dirty="0" smtClean="0"/>
              <a:t> of the Good, the Bad, and the Ugly</a:t>
            </a:r>
          </a:p>
          <a:p>
            <a:pPr marL="109728" lvl="1" indent="0">
              <a:buClr>
                <a:schemeClr val="accent3"/>
              </a:buClr>
              <a:buNone/>
            </a:pPr>
            <a:r>
              <a:rPr lang="en-US" u="sng" dirty="0">
                <a:hlinkClick r:id="rId3"/>
              </a:rPr>
              <a:t>https://www.youtube.com/watch?v=4u6fZsNjnLU&amp;feature=youtu.be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8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For more information, give us your card.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03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Ivy Tech Overview</a:t>
            </a:r>
          </a:p>
          <a:p>
            <a:r>
              <a:rPr lang="en-US" dirty="0" smtClean="0"/>
              <a:t>Motivation for Certification</a:t>
            </a:r>
          </a:p>
          <a:p>
            <a:r>
              <a:rPr lang="en-US" dirty="0" smtClean="0"/>
              <a:t>Our Certification Model</a:t>
            </a:r>
          </a:p>
          <a:p>
            <a:r>
              <a:rPr lang="en-US" dirty="0" smtClean="0"/>
              <a:t>Assessment of Certification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20,177 students</a:t>
            </a:r>
          </a:p>
          <a:p>
            <a:r>
              <a:rPr lang="en-US" dirty="0" smtClean="0"/>
              <a:t>20% single parents</a:t>
            </a:r>
          </a:p>
          <a:p>
            <a:r>
              <a:rPr lang="en-US" dirty="0" smtClean="0"/>
              <a:t>More than 75% work</a:t>
            </a:r>
          </a:p>
          <a:p>
            <a:r>
              <a:rPr lang="en-US" dirty="0" smtClean="0"/>
              <a:t>Average age 28</a:t>
            </a:r>
          </a:p>
          <a:p>
            <a:r>
              <a:rPr lang="en-US" dirty="0" smtClean="0"/>
              <a:t>43% with adjusted gross income less than $16,000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Ivy Tech Community College, Central Indiana</a:t>
            </a:r>
            <a:br>
              <a:rPr lang="en-US" dirty="0" smtClean="0"/>
            </a:br>
            <a:r>
              <a:rPr lang="en-US" dirty="0" smtClean="0"/>
              <a:t>Demographics: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4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191051"/>
              </p:ext>
            </p:extLst>
          </p:nvPr>
        </p:nvGraphicFramePr>
        <p:xfrm>
          <a:off x="609600" y="2772001"/>
          <a:ext cx="10972800" cy="2712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16646"/>
                <a:gridCol w="3800819"/>
                <a:gridCol w="4355335"/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b="0" kern="1200" dirty="0" smtClean="0"/>
                        <a:t>Co-Requisite Courses</a:t>
                      </a:r>
                    </a:p>
                    <a:p>
                      <a:pPr marL="0" algn="l" rtl="0" eaLnBrk="1" latinLnBrk="0" hangingPunct="1"/>
                      <a:r>
                        <a:rPr kumimoji="0" lang="en-US" sz="2000" b="0" kern="1200" dirty="0" smtClean="0"/>
                        <a:t>(Spring 2016)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b="0" kern="1200" dirty="0" smtClean="0"/>
                        <a:t>063:  34 sections (266 students)</a:t>
                      </a:r>
                    </a:p>
                    <a:p>
                      <a:pPr marL="0" algn="ctr" rtl="0" eaLnBrk="1" latinLnBrk="0" hangingPunct="1"/>
                      <a:r>
                        <a:rPr kumimoji="0" lang="en-US" sz="2000" b="0" kern="1200" dirty="0" smtClean="0"/>
                        <a:t>073:  8 sections (58 students)</a:t>
                      </a:r>
                    </a:p>
                    <a:p>
                      <a:pPr marL="0" algn="ctr" rtl="0" eaLnBrk="1" latinLnBrk="0" hangingPunct="1"/>
                      <a:r>
                        <a:rPr kumimoji="0" lang="en-US" sz="2000" b="0" kern="1200" dirty="0" smtClean="0"/>
                        <a:t>075:  21 sections (162 students)</a:t>
                      </a:r>
                    </a:p>
                    <a:p>
                      <a:pPr marL="0" algn="ctr" rtl="0" eaLnBrk="1" latinLnBrk="0" hangingPunct="1"/>
                      <a:endParaRPr kumimoji="0" lang="en-US" sz="2000" b="0" kern="1200" dirty="0" smtClean="0"/>
                    </a:p>
                    <a:p>
                      <a:pPr marL="0" algn="ctr" rtl="0" eaLnBrk="1" latinLnBrk="0" hangingPunct="1"/>
                      <a:r>
                        <a:rPr kumimoji="0" lang="en-US" sz="2000" b="0" kern="1200" dirty="0" smtClean="0"/>
                        <a:t>Total:  63 sections (486 students)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b="0" kern="1200" dirty="0" smtClean="0"/>
                    </a:p>
                    <a:p>
                      <a:pPr marL="0" algn="ctr" rtl="0" eaLnBrk="1" latinLnBrk="0" hangingPunct="1"/>
                      <a:endParaRPr kumimoji="0" lang="en-US" sz="2000" b="0" kern="1200" dirty="0" smtClean="0"/>
                    </a:p>
                    <a:p>
                      <a:pPr marL="0" algn="ctr" rtl="0" eaLnBrk="1" latinLnBrk="0" hangingPunct="1"/>
                      <a:r>
                        <a:rPr kumimoji="0" lang="en-US" sz="2000" b="0" kern="1200" dirty="0" smtClean="0"/>
                        <a:t>080:  35 sections (330 students)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/>
                        <a:t>Program Level Courses</a:t>
                      </a:r>
                    </a:p>
                    <a:p>
                      <a:pPr marL="0" algn="l" rtl="0" eaLnBrk="1" latinLnBrk="0" hangingPunct="1"/>
                      <a:r>
                        <a:rPr kumimoji="0" lang="en-US" sz="2000" kern="1200" dirty="0" smtClean="0"/>
                        <a:t>(Spring 2016)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 smtClean="0"/>
                        <a:t>125 sections (1576 students)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 smtClean="0"/>
                        <a:t>88 sections (959 students)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Ivy Tech Community College, Central Indiana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933886"/>
              </p:ext>
            </p:extLst>
          </p:nvPr>
        </p:nvGraphicFramePr>
        <p:xfrm>
          <a:off x="609600" y="1726974"/>
          <a:ext cx="10972800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646"/>
                <a:gridCol w="3800819"/>
                <a:gridCol w="4355335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English</a:t>
                      </a:r>
                      <a:endParaRPr lang="en-US" sz="2400" u="sng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Math</a:t>
                      </a:r>
                      <a:endParaRPr lang="en-US" sz="2400" u="sng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Full time</a:t>
                      </a:r>
                      <a:r>
                        <a:rPr lang="en-US" sz="2000" baseline="0" dirty="0" smtClean="0"/>
                        <a:t> faculty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 time</a:t>
                      </a:r>
                      <a:r>
                        <a:rPr lang="en-US" sz="2000" baseline="0" dirty="0" smtClean="0"/>
                        <a:t> f</a:t>
                      </a:r>
                      <a:r>
                        <a:rPr lang="en-US" sz="2000" dirty="0" smtClean="0"/>
                        <a:t>aculty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64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Video:  The Good, the Bad, and the Ugly:  </a:t>
            </a:r>
          </a:p>
          <a:p>
            <a:pPr marL="411480" lvl="1" indent="0">
              <a:buNone/>
            </a:pP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://www.youtube.com/watch?v=4u6fZsNjnLU&amp;feature=youtu.be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Co-Requisites were mandated by administration</a:t>
            </a:r>
          </a:p>
          <a:p>
            <a:r>
              <a:rPr lang="en-US" dirty="0" smtClean="0"/>
              <a:t>Large numbers of untrained co-teachers</a:t>
            </a:r>
          </a:p>
          <a:p>
            <a:r>
              <a:rPr lang="en-US" dirty="0" smtClean="0"/>
              <a:t>Lack of communication between co-teachers</a:t>
            </a:r>
          </a:p>
          <a:p>
            <a:r>
              <a:rPr lang="en-US" dirty="0" smtClean="0"/>
              <a:t>Teachers are not motivated to request teaching co-requisites</a:t>
            </a:r>
          </a:p>
          <a:p>
            <a:r>
              <a:rPr lang="en-US" dirty="0" smtClean="0"/>
              <a:t>Linked course was sometimes being treated as study hall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Given topics highlighted in the video and “Our Motivation”, please discuss:</a:t>
            </a:r>
          </a:p>
          <a:p>
            <a:pPr lvl="1"/>
            <a:r>
              <a:rPr lang="en-US" sz="2800" dirty="0" smtClean="0"/>
              <a:t>What should the ideal training include, considering:</a:t>
            </a:r>
          </a:p>
          <a:p>
            <a:pPr lvl="2"/>
            <a:r>
              <a:rPr lang="en-US" sz="2800" dirty="0" smtClean="0"/>
              <a:t>Participants’ needs and wants</a:t>
            </a:r>
          </a:p>
          <a:p>
            <a:pPr lvl="2"/>
            <a:r>
              <a:rPr lang="en-US" sz="2800" dirty="0" smtClean="0"/>
              <a:t>Mentors’ </a:t>
            </a:r>
            <a:r>
              <a:rPr lang="en-US" sz="2800" dirty="0" smtClean="0"/>
              <a:t>goals and vision</a:t>
            </a:r>
          </a:p>
          <a:p>
            <a:pPr lvl="2"/>
            <a:r>
              <a:rPr lang="en-US" sz="2800" dirty="0" smtClean="0"/>
              <a:t>Administrations’ approval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118872" indent="0">
              <a:buNone/>
            </a:pPr>
            <a:r>
              <a:rPr lang="en-US" dirty="0" smtClean="0"/>
              <a:t>Our Motivation</a:t>
            </a:r>
          </a:p>
          <a:p>
            <a:r>
              <a:rPr lang="en-US" dirty="0"/>
              <a:t>Co-Requisites were mandated by administration</a:t>
            </a:r>
          </a:p>
          <a:p>
            <a:r>
              <a:rPr lang="en-US" dirty="0"/>
              <a:t>Large numbers of untrained co-teachers</a:t>
            </a:r>
          </a:p>
          <a:p>
            <a:r>
              <a:rPr lang="en-US" dirty="0"/>
              <a:t>Lack of communication between co-teachers</a:t>
            </a:r>
          </a:p>
          <a:p>
            <a:r>
              <a:rPr lang="en-US" dirty="0"/>
              <a:t>Teachers are not motivated to request teaching co-requisites</a:t>
            </a:r>
          </a:p>
          <a:p>
            <a:r>
              <a:rPr lang="en-US" dirty="0"/>
              <a:t>Linked course was sometimes being treated as study </a:t>
            </a:r>
            <a:r>
              <a:rPr lang="en-US" dirty="0" smtClean="0"/>
              <a:t>hall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8457"/>
            <a:ext cx="10972800" cy="1066800"/>
          </a:xfrm>
        </p:spPr>
        <p:txBody>
          <a:bodyPr/>
          <a:lstStyle/>
          <a:p>
            <a:r>
              <a:rPr lang="en-US" dirty="0" smtClean="0"/>
              <a:t>Activity/Discussion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2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8141"/>
            <a:ext cx="10972800" cy="5086395"/>
          </a:xfrm>
        </p:spPr>
        <p:txBody>
          <a:bodyPr/>
          <a:lstStyle/>
          <a:p>
            <a:r>
              <a:rPr lang="en-US" dirty="0" smtClean="0"/>
              <a:t>Offer faculty compensation for training</a:t>
            </a:r>
          </a:p>
          <a:p>
            <a:r>
              <a:rPr lang="en-US" dirty="0" smtClean="0"/>
              <a:t>Short, intensive training may be overwhelming</a:t>
            </a:r>
          </a:p>
          <a:p>
            <a:r>
              <a:rPr lang="en-US" dirty="0" smtClean="0"/>
              <a:t>Listen to faculty concerning needs</a:t>
            </a:r>
          </a:p>
          <a:p>
            <a:r>
              <a:rPr lang="en-US" dirty="0" smtClean="0"/>
              <a:t>Informal meetings with faculty throughout semester</a:t>
            </a:r>
          </a:p>
          <a:p>
            <a:r>
              <a:rPr lang="en-US" dirty="0" smtClean="0"/>
              <a:t>Teaching squares; visiting classrooms  (both directions)</a:t>
            </a:r>
          </a:p>
          <a:p>
            <a:r>
              <a:rPr lang="en-US" dirty="0" smtClean="0"/>
              <a:t>Specific classroom strategies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Data on success of training</a:t>
            </a:r>
          </a:p>
          <a:p>
            <a:r>
              <a:rPr lang="en-US" dirty="0" smtClean="0"/>
              <a:t>Weekly meetings to coordinate lesson plans</a:t>
            </a:r>
          </a:p>
          <a:p>
            <a:r>
              <a:rPr lang="en-US" dirty="0" smtClean="0"/>
              <a:t>Leave an opening in class schedules so all faculty can participate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812" y="587188"/>
            <a:ext cx="10972800" cy="1066800"/>
          </a:xfrm>
        </p:spPr>
        <p:txBody>
          <a:bodyPr/>
          <a:lstStyle/>
          <a:p>
            <a:r>
              <a:rPr lang="en-US" dirty="0" smtClean="0"/>
              <a:t>Summary of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Incentives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(Robert Miller from CCBC, CADE 2015)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44557-C150-4AA7-97B1-62E802152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0</TotalTime>
  <Words>915</Words>
  <Application>Microsoft Office PowerPoint</Application>
  <PresentationFormat>Custom</PresentationFormat>
  <Paragraphs>216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Training presentation</vt:lpstr>
      <vt:lpstr>“This is Not a Study Hall”:   Training Math and English Faculty to Teach in   Co-Requisite Programs </vt:lpstr>
      <vt:lpstr>Today’s Objectives</vt:lpstr>
      <vt:lpstr>Ivy Tech Community College, Central Indiana Demographics:</vt:lpstr>
      <vt:lpstr>Ivy Tech Community College, Central Indiana </vt:lpstr>
      <vt:lpstr>Background</vt:lpstr>
      <vt:lpstr>Our Motivation</vt:lpstr>
      <vt:lpstr>Activity/Discussion</vt:lpstr>
      <vt:lpstr>Summary of Discussion</vt:lpstr>
      <vt:lpstr>Our Methodology</vt:lpstr>
      <vt:lpstr>Incentives</vt:lpstr>
      <vt:lpstr>Structure</vt:lpstr>
      <vt:lpstr>Structure</vt:lpstr>
      <vt:lpstr>Structure</vt:lpstr>
      <vt:lpstr>Assessment</vt:lpstr>
      <vt:lpstr>Assessment</vt:lpstr>
      <vt:lpstr>Conclusion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2016-06-01T14:36:36Z</dcterms:created>
  <dcterms:modified xsi:type="dcterms:W3CDTF">2016-06-16T16:39:39Z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TC034606049991</vt:lpwstr>
  </property>
</Properties>
</file>