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59" r:id="rId7"/>
    <p:sldId id="262" r:id="rId8"/>
    <p:sldId id="263" r:id="rId9"/>
    <p:sldId id="267" r:id="rId10"/>
    <p:sldId id="266" r:id="rId11"/>
    <p:sldId id="269" r:id="rId12"/>
    <p:sldId id="268" r:id="rId13"/>
    <p:sldId id="264"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B052F1-7D5F-4D7F-9E54-39CB995CFF02}" type="doc">
      <dgm:prSet loTypeId="urn:microsoft.com/office/officeart/2005/8/layout/gear1" loCatId="process" qsTypeId="urn:microsoft.com/office/officeart/2005/8/quickstyle/simple1" qsCatId="simple" csTypeId="urn:microsoft.com/office/officeart/2005/8/colors/accent1_2" csCatId="accent1" phldr="1"/>
      <dgm:spPr/>
    </dgm:pt>
    <dgm:pt modelId="{EB2FE5CE-2172-4C7C-8298-0671DA0435F6}">
      <dgm:prSet phldrT="[Text]"/>
      <dgm:spPr/>
      <dgm:t>
        <a:bodyPr/>
        <a:lstStyle/>
        <a:p>
          <a:r>
            <a:rPr lang="en-US" dirty="0" smtClean="0"/>
            <a:t>Involvement from the start</a:t>
          </a:r>
          <a:endParaRPr lang="en-US" dirty="0"/>
        </a:p>
      </dgm:t>
    </dgm:pt>
    <dgm:pt modelId="{DCA41055-3302-4E00-9F0C-E71E34BE03E4}" type="parTrans" cxnId="{2B77CE85-E483-4ACC-9AB7-BDA50210BD10}">
      <dgm:prSet/>
      <dgm:spPr/>
      <dgm:t>
        <a:bodyPr/>
        <a:lstStyle/>
        <a:p>
          <a:endParaRPr lang="en-US"/>
        </a:p>
      </dgm:t>
    </dgm:pt>
    <dgm:pt modelId="{6374D776-7372-4B64-813E-E346E77FE88D}" type="sibTrans" cxnId="{2B77CE85-E483-4ACC-9AB7-BDA50210BD10}">
      <dgm:prSet/>
      <dgm:spPr/>
      <dgm:t>
        <a:bodyPr/>
        <a:lstStyle/>
        <a:p>
          <a:endParaRPr lang="en-US"/>
        </a:p>
      </dgm:t>
    </dgm:pt>
    <dgm:pt modelId="{249DBF4F-453C-488F-AB70-2DA6786321B8}">
      <dgm:prSet phldrT="[Text]"/>
      <dgm:spPr/>
      <dgm:t>
        <a:bodyPr/>
        <a:lstStyle/>
        <a:p>
          <a:r>
            <a:rPr lang="en-US" dirty="0" smtClean="0"/>
            <a:t>Initial data</a:t>
          </a:r>
          <a:endParaRPr lang="en-US" dirty="0"/>
        </a:p>
      </dgm:t>
    </dgm:pt>
    <dgm:pt modelId="{39D60634-C2D7-455C-8131-E5F6B21477E9}" type="parTrans" cxnId="{FD27F27D-F4A7-49ED-9287-196D7D9D6879}">
      <dgm:prSet/>
      <dgm:spPr/>
      <dgm:t>
        <a:bodyPr/>
        <a:lstStyle/>
        <a:p>
          <a:endParaRPr lang="en-US"/>
        </a:p>
      </dgm:t>
    </dgm:pt>
    <dgm:pt modelId="{A40449B8-B9B4-4F3B-A9B6-1DF0218E7A23}" type="sibTrans" cxnId="{FD27F27D-F4A7-49ED-9287-196D7D9D6879}">
      <dgm:prSet/>
      <dgm:spPr/>
      <dgm:t>
        <a:bodyPr/>
        <a:lstStyle/>
        <a:p>
          <a:endParaRPr lang="en-US"/>
        </a:p>
      </dgm:t>
    </dgm:pt>
    <dgm:pt modelId="{8D96C9DC-B2E1-4321-8B66-329A27C2B6A1}">
      <dgm:prSet phldrT="[Text]"/>
      <dgm:spPr/>
      <dgm:t>
        <a:bodyPr/>
        <a:lstStyle/>
        <a:p>
          <a:r>
            <a:rPr lang="en-US" dirty="0" smtClean="0"/>
            <a:t>Conversation and questions</a:t>
          </a:r>
          <a:endParaRPr lang="en-US" dirty="0"/>
        </a:p>
      </dgm:t>
    </dgm:pt>
    <dgm:pt modelId="{50C4EEF9-B43C-45E8-84FF-BAA8E1BF4BC6}" type="parTrans" cxnId="{E7942332-59AE-423F-BD6F-5E0B6575C1A3}">
      <dgm:prSet/>
      <dgm:spPr/>
      <dgm:t>
        <a:bodyPr/>
        <a:lstStyle/>
        <a:p>
          <a:endParaRPr lang="en-US"/>
        </a:p>
      </dgm:t>
    </dgm:pt>
    <dgm:pt modelId="{30803BA0-7137-46E5-AF1D-19DA17C1D03E}" type="sibTrans" cxnId="{E7942332-59AE-423F-BD6F-5E0B6575C1A3}">
      <dgm:prSet/>
      <dgm:spPr/>
      <dgm:t>
        <a:bodyPr/>
        <a:lstStyle/>
        <a:p>
          <a:endParaRPr lang="en-US"/>
        </a:p>
      </dgm:t>
    </dgm:pt>
    <dgm:pt modelId="{B3A172CA-C824-4698-AB55-695993D469FD}" type="pres">
      <dgm:prSet presAssocID="{5DB052F1-7D5F-4D7F-9E54-39CB995CFF02}" presName="composite" presStyleCnt="0">
        <dgm:presLayoutVars>
          <dgm:chMax val="3"/>
          <dgm:animLvl val="lvl"/>
          <dgm:resizeHandles val="exact"/>
        </dgm:presLayoutVars>
      </dgm:prSet>
      <dgm:spPr/>
    </dgm:pt>
    <dgm:pt modelId="{B9DD99BE-9160-4A94-9626-0E3D08EC1301}" type="pres">
      <dgm:prSet presAssocID="{EB2FE5CE-2172-4C7C-8298-0671DA0435F6}" presName="gear1" presStyleLbl="node1" presStyleIdx="0" presStyleCnt="3">
        <dgm:presLayoutVars>
          <dgm:chMax val="1"/>
          <dgm:bulletEnabled val="1"/>
        </dgm:presLayoutVars>
      </dgm:prSet>
      <dgm:spPr/>
      <dgm:t>
        <a:bodyPr/>
        <a:lstStyle/>
        <a:p>
          <a:endParaRPr lang="en-US"/>
        </a:p>
      </dgm:t>
    </dgm:pt>
    <dgm:pt modelId="{78C67481-6A5B-4604-9F24-D854CB95D088}" type="pres">
      <dgm:prSet presAssocID="{EB2FE5CE-2172-4C7C-8298-0671DA0435F6}" presName="gear1srcNode" presStyleLbl="node1" presStyleIdx="0" presStyleCnt="3"/>
      <dgm:spPr/>
      <dgm:t>
        <a:bodyPr/>
        <a:lstStyle/>
        <a:p>
          <a:endParaRPr lang="en-US"/>
        </a:p>
      </dgm:t>
    </dgm:pt>
    <dgm:pt modelId="{2A64B7A6-4242-4856-B1E4-139F90649A54}" type="pres">
      <dgm:prSet presAssocID="{EB2FE5CE-2172-4C7C-8298-0671DA0435F6}" presName="gear1dstNode" presStyleLbl="node1" presStyleIdx="0" presStyleCnt="3"/>
      <dgm:spPr/>
      <dgm:t>
        <a:bodyPr/>
        <a:lstStyle/>
        <a:p>
          <a:endParaRPr lang="en-US"/>
        </a:p>
      </dgm:t>
    </dgm:pt>
    <dgm:pt modelId="{2AA14D7E-D2D6-4D8D-AEDD-7B182DEC9BBC}" type="pres">
      <dgm:prSet presAssocID="{249DBF4F-453C-488F-AB70-2DA6786321B8}" presName="gear2" presStyleLbl="node1" presStyleIdx="1" presStyleCnt="3">
        <dgm:presLayoutVars>
          <dgm:chMax val="1"/>
          <dgm:bulletEnabled val="1"/>
        </dgm:presLayoutVars>
      </dgm:prSet>
      <dgm:spPr/>
      <dgm:t>
        <a:bodyPr/>
        <a:lstStyle/>
        <a:p>
          <a:endParaRPr lang="en-US"/>
        </a:p>
      </dgm:t>
    </dgm:pt>
    <dgm:pt modelId="{06626A1B-4859-48DF-A3E4-6B393895D358}" type="pres">
      <dgm:prSet presAssocID="{249DBF4F-453C-488F-AB70-2DA6786321B8}" presName="gear2srcNode" presStyleLbl="node1" presStyleIdx="1" presStyleCnt="3"/>
      <dgm:spPr/>
      <dgm:t>
        <a:bodyPr/>
        <a:lstStyle/>
        <a:p>
          <a:endParaRPr lang="en-US"/>
        </a:p>
      </dgm:t>
    </dgm:pt>
    <dgm:pt modelId="{E6E3C1C1-E555-49AA-8909-713A4B771E3A}" type="pres">
      <dgm:prSet presAssocID="{249DBF4F-453C-488F-AB70-2DA6786321B8}" presName="gear2dstNode" presStyleLbl="node1" presStyleIdx="1" presStyleCnt="3"/>
      <dgm:spPr/>
      <dgm:t>
        <a:bodyPr/>
        <a:lstStyle/>
        <a:p>
          <a:endParaRPr lang="en-US"/>
        </a:p>
      </dgm:t>
    </dgm:pt>
    <dgm:pt modelId="{EF7C3B23-A487-460B-8093-1E405E5181C8}" type="pres">
      <dgm:prSet presAssocID="{8D96C9DC-B2E1-4321-8B66-329A27C2B6A1}" presName="gear3" presStyleLbl="node1" presStyleIdx="2" presStyleCnt="3"/>
      <dgm:spPr/>
      <dgm:t>
        <a:bodyPr/>
        <a:lstStyle/>
        <a:p>
          <a:endParaRPr lang="en-US"/>
        </a:p>
      </dgm:t>
    </dgm:pt>
    <dgm:pt modelId="{9D470EBD-7518-4C47-B528-FC0EF2E9F071}" type="pres">
      <dgm:prSet presAssocID="{8D96C9DC-B2E1-4321-8B66-329A27C2B6A1}" presName="gear3tx" presStyleLbl="node1" presStyleIdx="2" presStyleCnt="3">
        <dgm:presLayoutVars>
          <dgm:chMax val="1"/>
          <dgm:bulletEnabled val="1"/>
        </dgm:presLayoutVars>
      </dgm:prSet>
      <dgm:spPr/>
      <dgm:t>
        <a:bodyPr/>
        <a:lstStyle/>
        <a:p>
          <a:endParaRPr lang="en-US"/>
        </a:p>
      </dgm:t>
    </dgm:pt>
    <dgm:pt modelId="{7D4C61B4-A20D-484A-B1A0-3BEE85346617}" type="pres">
      <dgm:prSet presAssocID="{8D96C9DC-B2E1-4321-8B66-329A27C2B6A1}" presName="gear3srcNode" presStyleLbl="node1" presStyleIdx="2" presStyleCnt="3"/>
      <dgm:spPr/>
      <dgm:t>
        <a:bodyPr/>
        <a:lstStyle/>
        <a:p>
          <a:endParaRPr lang="en-US"/>
        </a:p>
      </dgm:t>
    </dgm:pt>
    <dgm:pt modelId="{A907C46D-0D3E-443B-92AE-39BD8783A0CD}" type="pres">
      <dgm:prSet presAssocID="{8D96C9DC-B2E1-4321-8B66-329A27C2B6A1}" presName="gear3dstNode" presStyleLbl="node1" presStyleIdx="2" presStyleCnt="3"/>
      <dgm:spPr/>
      <dgm:t>
        <a:bodyPr/>
        <a:lstStyle/>
        <a:p>
          <a:endParaRPr lang="en-US"/>
        </a:p>
      </dgm:t>
    </dgm:pt>
    <dgm:pt modelId="{DDD22813-B39C-4A45-B585-43655E9CA894}" type="pres">
      <dgm:prSet presAssocID="{6374D776-7372-4B64-813E-E346E77FE88D}" presName="connector1" presStyleLbl="sibTrans2D1" presStyleIdx="0" presStyleCnt="3"/>
      <dgm:spPr/>
      <dgm:t>
        <a:bodyPr/>
        <a:lstStyle/>
        <a:p>
          <a:endParaRPr lang="en-US"/>
        </a:p>
      </dgm:t>
    </dgm:pt>
    <dgm:pt modelId="{308C3896-605B-4A9B-BA47-13863F7285BF}" type="pres">
      <dgm:prSet presAssocID="{A40449B8-B9B4-4F3B-A9B6-1DF0218E7A23}" presName="connector2" presStyleLbl="sibTrans2D1" presStyleIdx="1" presStyleCnt="3"/>
      <dgm:spPr/>
      <dgm:t>
        <a:bodyPr/>
        <a:lstStyle/>
        <a:p>
          <a:endParaRPr lang="en-US"/>
        </a:p>
      </dgm:t>
    </dgm:pt>
    <dgm:pt modelId="{D4AE04B1-E347-497D-92C5-59E140A05D47}" type="pres">
      <dgm:prSet presAssocID="{30803BA0-7137-46E5-AF1D-19DA17C1D03E}" presName="connector3" presStyleLbl="sibTrans2D1" presStyleIdx="2" presStyleCnt="3"/>
      <dgm:spPr/>
      <dgm:t>
        <a:bodyPr/>
        <a:lstStyle/>
        <a:p>
          <a:endParaRPr lang="en-US"/>
        </a:p>
      </dgm:t>
    </dgm:pt>
  </dgm:ptLst>
  <dgm:cxnLst>
    <dgm:cxn modelId="{618D1650-4119-4921-8305-BE6E6F5A5AB5}" type="presOf" srcId="{6374D776-7372-4B64-813E-E346E77FE88D}" destId="{DDD22813-B39C-4A45-B585-43655E9CA894}" srcOrd="0" destOrd="0" presId="urn:microsoft.com/office/officeart/2005/8/layout/gear1"/>
    <dgm:cxn modelId="{10E9A677-85F0-4B3F-B922-71FEC16E7BE7}" type="presOf" srcId="{30803BA0-7137-46E5-AF1D-19DA17C1D03E}" destId="{D4AE04B1-E347-497D-92C5-59E140A05D47}" srcOrd="0" destOrd="0" presId="urn:microsoft.com/office/officeart/2005/8/layout/gear1"/>
    <dgm:cxn modelId="{5159F50A-7B2E-418C-9F3D-249D4742A688}" type="presOf" srcId="{EB2FE5CE-2172-4C7C-8298-0671DA0435F6}" destId="{B9DD99BE-9160-4A94-9626-0E3D08EC1301}" srcOrd="0" destOrd="0" presId="urn:microsoft.com/office/officeart/2005/8/layout/gear1"/>
    <dgm:cxn modelId="{7AD3F842-9A96-4070-99A9-82361F03BDA9}" type="presOf" srcId="{249DBF4F-453C-488F-AB70-2DA6786321B8}" destId="{06626A1B-4859-48DF-A3E4-6B393895D358}" srcOrd="1" destOrd="0" presId="urn:microsoft.com/office/officeart/2005/8/layout/gear1"/>
    <dgm:cxn modelId="{E90E66B0-7E5D-47BD-B7E8-737173F05C0A}" type="presOf" srcId="{A40449B8-B9B4-4F3B-A9B6-1DF0218E7A23}" destId="{308C3896-605B-4A9B-BA47-13863F7285BF}" srcOrd="0" destOrd="0" presId="urn:microsoft.com/office/officeart/2005/8/layout/gear1"/>
    <dgm:cxn modelId="{798F41B4-D623-4D1B-B141-035972318AD2}" type="presOf" srcId="{249DBF4F-453C-488F-AB70-2DA6786321B8}" destId="{E6E3C1C1-E555-49AA-8909-713A4B771E3A}" srcOrd="2" destOrd="0" presId="urn:microsoft.com/office/officeart/2005/8/layout/gear1"/>
    <dgm:cxn modelId="{A6643B39-279A-40E9-8AD1-13054DA41F36}" type="presOf" srcId="{249DBF4F-453C-488F-AB70-2DA6786321B8}" destId="{2AA14D7E-D2D6-4D8D-AEDD-7B182DEC9BBC}" srcOrd="0" destOrd="0" presId="urn:microsoft.com/office/officeart/2005/8/layout/gear1"/>
    <dgm:cxn modelId="{789B9694-745E-4F30-A5A4-F3D51C4AB632}" type="presOf" srcId="{8D96C9DC-B2E1-4321-8B66-329A27C2B6A1}" destId="{EF7C3B23-A487-460B-8093-1E405E5181C8}" srcOrd="0" destOrd="0" presId="urn:microsoft.com/office/officeart/2005/8/layout/gear1"/>
    <dgm:cxn modelId="{CCE40995-D26B-4B57-8550-2DE262C332E0}" type="presOf" srcId="{EB2FE5CE-2172-4C7C-8298-0671DA0435F6}" destId="{78C67481-6A5B-4604-9F24-D854CB95D088}" srcOrd="1" destOrd="0" presId="urn:microsoft.com/office/officeart/2005/8/layout/gear1"/>
    <dgm:cxn modelId="{8B1EAB64-E5B0-4C16-94FD-67D75047E513}" type="presOf" srcId="{5DB052F1-7D5F-4D7F-9E54-39CB995CFF02}" destId="{B3A172CA-C824-4698-AB55-695993D469FD}" srcOrd="0" destOrd="0" presId="urn:microsoft.com/office/officeart/2005/8/layout/gear1"/>
    <dgm:cxn modelId="{E7942332-59AE-423F-BD6F-5E0B6575C1A3}" srcId="{5DB052F1-7D5F-4D7F-9E54-39CB995CFF02}" destId="{8D96C9DC-B2E1-4321-8B66-329A27C2B6A1}" srcOrd="2" destOrd="0" parTransId="{50C4EEF9-B43C-45E8-84FF-BAA8E1BF4BC6}" sibTransId="{30803BA0-7137-46E5-AF1D-19DA17C1D03E}"/>
    <dgm:cxn modelId="{8C82F15F-4D18-465A-A7AF-ABD81D281219}" type="presOf" srcId="{EB2FE5CE-2172-4C7C-8298-0671DA0435F6}" destId="{2A64B7A6-4242-4856-B1E4-139F90649A54}" srcOrd="2" destOrd="0" presId="urn:microsoft.com/office/officeart/2005/8/layout/gear1"/>
    <dgm:cxn modelId="{C90FF0EC-0E03-4EAC-9611-0154C337C5D9}" type="presOf" srcId="{8D96C9DC-B2E1-4321-8B66-329A27C2B6A1}" destId="{9D470EBD-7518-4C47-B528-FC0EF2E9F071}" srcOrd="1" destOrd="0" presId="urn:microsoft.com/office/officeart/2005/8/layout/gear1"/>
    <dgm:cxn modelId="{FD27F27D-F4A7-49ED-9287-196D7D9D6879}" srcId="{5DB052F1-7D5F-4D7F-9E54-39CB995CFF02}" destId="{249DBF4F-453C-488F-AB70-2DA6786321B8}" srcOrd="1" destOrd="0" parTransId="{39D60634-C2D7-455C-8131-E5F6B21477E9}" sibTransId="{A40449B8-B9B4-4F3B-A9B6-1DF0218E7A23}"/>
    <dgm:cxn modelId="{2B77CE85-E483-4ACC-9AB7-BDA50210BD10}" srcId="{5DB052F1-7D5F-4D7F-9E54-39CB995CFF02}" destId="{EB2FE5CE-2172-4C7C-8298-0671DA0435F6}" srcOrd="0" destOrd="0" parTransId="{DCA41055-3302-4E00-9F0C-E71E34BE03E4}" sibTransId="{6374D776-7372-4B64-813E-E346E77FE88D}"/>
    <dgm:cxn modelId="{7F681867-88CF-46CE-9B85-E1A3A34E96DD}" type="presOf" srcId="{8D96C9DC-B2E1-4321-8B66-329A27C2B6A1}" destId="{7D4C61B4-A20D-484A-B1A0-3BEE85346617}" srcOrd="2" destOrd="0" presId="urn:microsoft.com/office/officeart/2005/8/layout/gear1"/>
    <dgm:cxn modelId="{87695AF8-C1CD-4538-BA4F-18B281D8CFA4}" type="presOf" srcId="{8D96C9DC-B2E1-4321-8B66-329A27C2B6A1}" destId="{A907C46D-0D3E-443B-92AE-39BD8783A0CD}" srcOrd="3" destOrd="0" presId="urn:microsoft.com/office/officeart/2005/8/layout/gear1"/>
    <dgm:cxn modelId="{387D0C99-89A3-4B65-8CE3-739CEB892D8D}" type="presParOf" srcId="{B3A172CA-C824-4698-AB55-695993D469FD}" destId="{B9DD99BE-9160-4A94-9626-0E3D08EC1301}" srcOrd="0" destOrd="0" presId="urn:microsoft.com/office/officeart/2005/8/layout/gear1"/>
    <dgm:cxn modelId="{B83F15BC-83CF-4440-A9FE-BAB5D3F61D05}" type="presParOf" srcId="{B3A172CA-C824-4698-AB55-695993D469FD}" destId="{78C67481-6A5B-4604-9F24-D854CB95D088}" srcOrd="1" destOrd="0" presId="urn:microsoft.com/office/officeart/2005/8/layout/gear1"/>
    <dgm:cxn modelId="{3F6B3673-D93A-471E-AEC7-3625C2F1D21F}" type="presParOf" srcId="{B3A172CA-C824-4698-AB55-695993D469FD}" destId="{2A64B7A6-4242-4856-B1E4-139F90649A54}" srcOrd="2" destOrd="0" presId="urn:microsoft.com/office/officeart/2005/8/layout/gear1"/>
    <dgm:cxn modelId="{6552DF0F-9165-4F38-B540-0B6C5DE47A87}" type="presParOf" srcId="{B3A172CA-C824-4698-AB55-695993D469FD}" destId="{2AA14D7E-D2D6-4D8D-AEDD-7B182DEC9BBC}" srcOrd="3" destOrd="0" presId="urn:microsoft.com/office/officeart/2005/8/layout/gear1"/>
    <dgm:cxn modelId="{CFBF1F81-8598-4D07-B42A-07BE4D39D37A}" type="presParOf" srcId="{B3A172CA-C824-4698-AB55-695993D469FD}" destId="{06626A1B-4859-48DF-A3E4-6B393895D358}" srcOrd="4" destOrd="0" presId="urn:microsoft.com/office/officeart/2005/8/layout/gear1"/>
    <dgm:cxn modelId="{9F99F1A1-0777-46E1-B0D5-5B8D28D73EF1}" type="presParOf" srcId="{B3A172CA-C824-4698-AB55-695993D469FD}" destId="{E6E3C1C1-E555-49AA-8909-713A4B771E3A}" srcOrd="5" destOrd="0" presId="urn:microsoft.com/office/officeart/2005/8/layout/gear1"/>
    <dgm:cxn modelId="{79B9AD39-15E3-425F-A4FD-BA7A67E78F25}" type="presParOf" srcId="{B3A172CA-C824-4698-AB55-695993D469FD}" destId="{EF7C3B23-A487-460B-8093-1E405E5181C8}" srcOrd="6" destOrd="0" presId="urn:microsoft.com/office/officeart/2005/8/layout/gear1"/>
    <dgm:cxn modelId="{FFBF26CF-1272-4B17-B654-0A52299A2336}" type="presParOf" srcId="{B3A172CA-C824-4698-AB55-695993D469FD}" destId="{9D470EBD-7518-4C47-B528-FC0EF2E9F071}" srcOrd="7" destOrd="0" presId="urn:microsoft.com/office/officeart/2005/8/layout/gear1"/>
    <dgm:cxn modelId="{53389721-7F3E-4609-A32D-3BB7F8CE282A}" type="presParOf" srcId="{B3A172CA-C824-4698-AB55-695993D469FD}" destId="{7D4C61B4-A20D-484A-B1A0-3BEE85346617}" srcOrd="8" destOrd="0" presId="urn:microsoft.com/office/officeart/2005/8/layout/gear1"/>
    <dgm:cxn modelId="{57248F6B-C3C3-404A-97BC-D2B0327B55FB}" type="presParOf" srcId="{B3A172CA-C824-4698-AB55-695993D469FD}" destId="{A907C46D-0D3E-443B-92AE-39BD8783A0CD}" srcOrd="9" destOrd="0" presId="urn:microsoft.com/office/officeart/2005/8/layout/gear1"/>
    <dgm:cxn modelId="{58674C7E-7B13-440E-9CD3-24974185EA36}" type="presParOf" srcId="{B3A172CA-C824-4698-AB55-695993D469FD}" destId="{DDD22813-B39C-4A45-B585-43655E9CA894}" srcOrd="10" destOrd="0" presId="urn:microsoft.com/office/officeart/2005/8/layout/gear1"/>
    <dgm:cxn modelId="{AA309CC3-F903-41F7-8F73-9F3AEDA31CD2}" type="presParOf" srcId="{B3A172CA-C824-4698-AB55-695993D469FD}" destId="{308C3896-605B-4A9B-BA47-13863F7285BF}" srcOrd="11" destOrd="0" presId="urn:microsoft.com/office/officeart/2005/8/layout/gear1"/>
    <dgm:cxn modelId="{A89FB09A-32B7-48B4-BC18-0BD96E65ED8A}" type="presParOf" srcId="{B3A172CA-C824-4698-AB55-695993D469FD}" destId="{D4AE04B1-E347-497D-92C5-59E140A05D47}"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6/25/2015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6/25/2015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6/25/2015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6/25/2015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6/25/2015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6/25/2015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6/25/2015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6/25/2015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6/25/2015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6/25/2015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6/25/2015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6/25/2015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Daylene.Meuschke@canyons.edu" TargetMode="External"/><Relationship Id="rId2" Type="http://schemas.openxmlformats.org/officeDocument/2006/relationships/hyperlink" Target="mailto:Jennifer.Brezina@canyons.edu" TargetMode="External"/><Relationship Id="rId1" Type="http://schemas.openxmlformats.org/officeDocument/2006/relationships/slideLayout" Target="../slideLayouts/slideLayout2.xml"/><Relationship Id="rId4" Type="http://schemas.openxmlformats.org/officeDocument/2006/relationships/hyperlink" Target="mailto:Catherine.Parker@canyons.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Collaborative research in acceleration</a:t>
            </a:r>
            <a:endParaRPr lang="en-US" dirty="0"/>
          </a:p>
        </p:txBody>
      </p:sp>
      <p:sp>
        <p:nvSpPr>
          <p:cNvPr id="3" name="Subtitle 2"/>
          <p:cNvSpPr>
            <a:spLocks noGrp="1"/>
          </p:cNvSpPr>
          <p:nvPr>
            <p:ph type="subTitle" idx="1"/>
          </p:nvPr>
        </p:nvSpPr>
        <p:spPr/>
        <p:txBody>
          <a:bodyPr/>
          <a:lstStyle/>
          <a:p>
            <a:r>
              <a:rPr lang="en-US" i="1" dirty="0" smtClean="0"/>
              <a:t>Jennifer </a:t>
            </a:r>
            <a:r>
              <a:rPr lang="en-US" i="1" dirty="0" err="1" smtClean="0"/>
              <a:t>Brezina</a:t>
            </a:r>
            <a:r>
              <a:rPr lang="en-US" i="1" dirty="0" smtClean="0"/>
              <a:t>, Ph. D.</a:t>
            </a:r>
            <a:br>
              <a:rPr lang="en-US" i="1" dirty="0" smtClean="0"/>
            </a:br>
            <a:r>
              <a:rPr lang="en-US" i="1" dirty="0" smtClean="0"/>
              <a:t>Daylene Meuschke, Ed. D.</a:t>
            </a:r>
          </a:p>
          <a:p>
            <a:r>
              <a:rPr lang="en-US" i="1" dirty="0" smtClean="0"/>
              <a:t>Catherine Parker, M.A.</a:t>
            </a:r>
          </a:p>
          <a:p>
            <a:r>
              <a:rPr lang="en-US" dirty="0" smtClean="0"/>
              <a:t>College of the Canyons</a:t>
            </a:r>
            <a:endParaRPr lang="en-US" dirty="0"/>
          </a:p>
        </p:txBody>
      </p:sp>
    </p:spTree>
    <p:extLst>
      <p:ext uri="{BB962C8B-B14F-4D97-AF65-F5344CB8AC3E}">
        <p14:creationId xmlns:p14="http://schemas.microsoft.com/office/powerpoint/2010/main" val="2435643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model in action</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4393" y="2077752"/>
            <a:ext cx="5202060" cy="4229529"/>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03137" y="2077751"/>
            <a:ext cx="5416421" cy="4229529"/>
          </a:xfrm>
        </p:spPr>
      </p:pic>
    </p:spTree>
    <p:extLst>
      <p:ext uri="{BB962C8B-B14F-4D97-AF65-F5344CB8AC3E}">
        <p14:creationId xmlns:p14="http://schemas.microsoft.com/office/powerpoint/2010/main" val="3699630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model in action</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290289" y="2084832"/>
            <a:ext cx="6620180" cy="2300132"/>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05780" y="2084832"/>
            <a:ext cx="4716938" cy="4584441"/>
          </a:xfrm>
        </p:spPr>
      </p:pic>
    </p:spTree>
    <p:extLst>
      <p:ext uri="{BB962C8B-B14F-4D97-AF65-F5344CB8AC3E}">
        <p14:creationId xmlns:p14="http://schemas.microsoft.com/office/powerpoint/2010/main" val="1381764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model in action</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5736" y="1685707"/>
            <a:ext cx="8790709" cy="4917880"/>
          </a:xfrm>
        </p:spPr>
      </p:pic>
    </p:spTree>
    <p:extLst>
      <p:ext uri="{BB962C8B-B14F-4D97-AF65-F5344CB8AC3E}">
        <p14:creationId xmlns:p14="http://schemas.microsoft.com/office/powerpoint/2010/main" val="4065080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1024128" y="2286000"/>
            <a:ext cx="6810617" cy="3543300"/>
          </a:xfrm>
        </p:spPr>
        <p:txBody>
          <a:bodyPr/>
          <a:lstStyle/>
          <a:p>
            <a:r>
              <a:rPr lang="en-US" dirty="0" smtClean="0"/>
              <a:t>More transparency with the data and the resulting reports</a:t>
            </a:r>
          </a:p>
          <a:p>
            <a:r>
              <a:rPr lang="en-US" dirty="0" smtClean="0"/>
              <a:t>Better context leads to more useful action implications</a:t>
            </a:r>
          </a:p>
          <a:p>
            <a:r>
              <a:rPr lang="en-US" dirty="0" smtClean="0"/>
              <a:t>Workload improvements</a:t>
            </a:r>
          </a:p>
          <a:p>
            <a:r>
              <a:rPr lang="en-US" dirty="0" smtClean="0"/>
              <a:t>Better communication</a:t>
            </a:r>
          </a:p>
          <a:p>
            <a:r>
              <a:rPr lang="en-US" dirty="0" smtClean="0"/>
              <a:t>Increased credibility for both groups</a:t>
            </a: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450" y="1644672"/>
            <a:ext cx="4109550" cy="3904073"/>
          </a:xfrm>
          <a:prstGeom prst="rect">
            <a:avLst/>
          </a:prstGeom>
        </p:spPr>
      </p:pic>
      <p:sp>
        <p:nvSpPr>
          <p:cNvPr id="5" name="TextBox 4"/>
          <p:cNvSpPr txBox="1"/>
          <p:nvPr/>
        </p:nvSpPr>
        <p:spPr>
          <a:xfrm>
            <a:off x="7232073" y="6089073"/>
            <a:ext cx="4738254" cy="430887"/>
          </a:xfrm>
          <a:prstGeom prst="rect">
            <a:avLst/>
          </a:prstGeom>
          <a:noFill/>
        </p:spPr>
        <p:txBody>
          <a:bodyPr wrap="square" rtlCol="0">
            <a:spAutoFit/>
          </a:bodyPr>
          <a:lstStyle/>
          <a:p>
            <a:r>
              <a:rPr lang="en-US" sz="1100" dirty="0"/>
              <a:t>Image </a:t>
            </a:r>
            <a:r>
              <a:rPr lang="en-US" sz="1100" dirty="0" smtClean="0"/>
              <a:t>from </a:t>
            </a:r>
            <a:r>
              <a:rPr lang="en-US" sz="1100" dirty="0"/>
              <a:t>http://thecareertools.com/2013/01/14/what-are-my-goals-for-my-coming-career-life/</a:t>
            </a:r>
          </a:p>
        </p:txBody>
      </p:sp>
    </p:spTree>
    <p:extLst>
      <p:ext uri="{BB962C8B-B14F-4D97-AF65-F5344CB8AC3E}">
        <p14:creationId xmlns:p14="http://schemas.microsoft.com/office/powerpoint/2010/main" val="1190962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t>Jennifer </a:t>
            </a:r>
            <a:r>
              <a:rPr lang="en-US" dirty="0" err="1" smtClean="0"/>
              <a:t>Brezina</a:t>
            </a:r>
            <a:r>
              <a:rPr lang="en-US" dirty="0" smtClean="0"/>
              <a:t>: </a:t>
            </a:r>
            <a:r>
              <a:rPr lang="en-US" dirty="0" smtClean="0">
                <a:hlinkClick r:id="rId2"/>
              </a:rPr>
              <a:t>Jennifer.Brezina@canyons.edu</a:t>
            </a:r>
            <a:endParaRPr lang="en-US" dirty="0" smtClean="0"/>
          </a:p>
          <a:p>
            <a:endParaRPr lang="en-US" dirty="0"/>
          </a:p>
          <a:p>
            <a:pPr marL="0" indent="0">
              <a:buNone/>
            </a:pPr>
            <a:r>
              <a:rPr lang="en-US" dirty="0" smtClean="0"/>
              <a:t>Daylene Meuschke: </a:t>
            </a:r>
            <a:r>
              <a:rPr lang="en-US" dirty="0" smtClean="0">
                <a:hlinkClick r:id="rId3"/>
              </a:rPr>
              <a:t>Daylene.Meuschke@canyons.edu</a:t>
            </a:r>
            <a:endParaRPr lang="en-US" dirty="0" smtClean="0"/>
          </a:p>
          <a:p>
            <a:pPr marL="0" indent="0">
              <a:buNone/>
            </a:pPr>
            <a:endParaRPr lang="en-US" dirty="0"/>
          </a:p>
          <a:p>
            <a:pPr marL="0" indent="0">
              <a:buNone/>
            </a:pPr>
            <a:r>
              <a:rPr lang="en-US" dirty="0" smtClean="0"/>
              <a:t>Catherine Parker: </a:t>
            </a:r>
            <a:r>
              <a:rPr lang="en-US" dirty="0" smtClean="0">
                <a:hlinkClick r:id="rId4"/>
              </a:rPr>
              <a:t>Catherine.Parker@canyons.edu</a:t>
            </a:r>
            <a:endParaRPr lang="en-US" dirty="0" smtClean="0"/>
          </a:p>
          <a:p>
            <a:pPr marL="0" indent="0">
              <a:buNone/>
            </a:pPr>
            <a:endParaRPr lang="en-US" dirty="0"/>
          </a:p>
        </p:txBody>
      </p:sp>
    </p:spTree>
    <p:extLst>
      <p:ext uri="{BB962C8B-B14F-4D97-AF65-F5344CB8AC3E}">
        <p14:creationId xmlns:p14="http://schemas.microsoft.com/office/powerpoint/2010/main" val="1965842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data, everywhere . . . . .</a:t>
            </a:r>
            <a:endParaRPr lang="en-US" dirty="0"/>
          </a:p>
        </p:txBody>
      </p:sp>
      <p:sp>
        <p:nvSpPr>
          <p:cNvPr id="3" name="Content Placeholder 2"/>
          <p:cNvSpPr>
            <a:spLocks noGrp="1"/>
          </p:cNvSpPr>
          <p:nvPr>
            <p:ph idx="1"/>
          </p:nvPr>
        </p:nvSpPr>
        <p:spPr>
          <a:xfrm>
            <a:off x="1024128" y="2286000"/>
            <a:ext cx="5231199" cy="3553691"/>
          </a:xfrm>
        </p:spPr>
        <p:txBody>
          <a:bodyPr/>
          <a:lstStyle/>
          <a:p>
            <a:r>
              <a:rPr lang="en-US" dirty="0" smtClean="0"/>
              <a:t>Institutional research offices support planning, are responsible for internal and external data requests, and are often called upon to respond to specific data requests for programs.</a:t>
            </a:r>
          </a:p>
          <a:p>
            <a:r>
              <a:rPr lang="en-US" dirty="0" smtClean="0"/>
              <a:t>Faculty and deans plan for their programs, are responsible for responding to available data and using it to make decisions, and are often called upon to explain and justify program efficacy.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5144" y="1886816"/>
            <a:ext cx="3810000" cy="3952875"/>
          </a:xfrm>
          <a:prstGeom prst="rect">
            <a:avLst/>
          </a:prstGeom>
        </p:spPr>
      </p:pic>
      <p:sp>
        <p:nvSpPr>
          <p:cNvPr id="5" name="TextBox 4"/>
          <p:cNvSpPr txBox="1"/>
          <p:nvPr/>
        </p:nvSpPr>
        <p:spPr>
          <a:xfrm>
            <a:off x="7574972" y="6307282"/>
            <a:ext cx="4353791" cy="261610"/>
          </a:xfrm>
          <a:prstGeom prst="rect">
            <a:avLst/>
          </a:prstGeom>
          <a:noFill/>
        </p:spPr>
        <p:txBody>
          <a:bodyPr wrap="square" rtlCol="0">
            <a:spAutoFit/>
          </a:bodyPr>
          <a:lstStyle/>
          <a:p>
            <a:r>
              <a:rPr lang="en-US" sz="1100" dirty="0"/>
              <a:t>Image from http://healthinformatics.wikispaces.com/Clinical+Informatics</a:t>
            </a:r>
          </a:p>
        </p:txBody>
      </p:sp>
    </p:spTree>
    <p:extLst>
      <p:ext uri="{BB962C8B-B14F-4D97-AF65-F5344CB8AC3E}">
        <p14:creationId xmlns:p14="http://schemas.microsoft.com/office/powerpoint/2010/main" val="2221296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happen</a:t>
            </a:r>
            <a:endParaRPr lang="en-US" dirty="0"/>
          </a:p>
        </p:txBody>
      </p:sp>
      <p:sp>
        <p:nvSpPr>
          <p:cNvPr id="4" name="Content Placeholder 3"/>
          <p:cNvSpPr>
            <a:spLocks noGrp="1"/>
          </p:cNvSpPr>
          <p:nvPr>
            <p:ph sz="half" idx="1"/>
          </p:nvPr>
        </p:nvSpPr>
        <p:spPr/>
        <p:txBody>
          <a:bodyPr/>
          <a:lstStyle/>
          <a:p>
            <a:r>
              <a:rPr lang="en-US" dirty="0" smtClean="0"/>
              <a:t>“Look what we did!”</a:t>
            </a:r>
          </a:p>
          <a:p>
            <a:pPr lvl="1"/>
            <a:r>
              <a:rPr lang="en-US" dirty="0" smtClean="0"/>
              <a:t>Project design often not optimal for research</a:t>
            </a:r>
          </a:p>
          <a:p>
            <a:pPr lvl="1"/>
            <a:r>
              <a:rPr lang="en-US" dirty="0"/>
              <a:t>Project not prioritized in research office pipeline</a:t>
            </a:r>
          </a:p>
          <a:p>
            <a:pPr lvl="1"/>
            <a:r>
              <a:rPr lang="en-US" dirty="0" smtClean="0"/>
              <a:t>Project not evaluated at right moment</a:t>
            </a:r>
          </a:p>
          <a:p>
            <a:pPr lvl="1"/>
            <a:r>
              <a:rPr lang="en-US" dirty="0" smtClean="0"/>
              <a:t>Research questions not clearly framed</a:t>
            </a:r>
          </a:p>
          <a:p>
            <a:pPr lvl="1"/>
            <a:r>
              <a:rPr lang="en-US" dirty="0" smtClean="0"/>
              <a:t>Research office may not have enough information about the goals or details of the project to move forward</a:t>
            </a:r>
          </a:p>
          <a:p>
            <a:pPr lvl="1"/>
            <a:endParaRPr lang="en-US" dirty="0" smtClean="0"/>
          </a:p>
          <a:p>
            <a:pPr lvl="1"/>
            <a:endParaRPr lang="en-US" dirty="0"/>
          </a:p>
        </p:txBody>
      </p:sp>
      <p:sp>
        <p:nvSpPr>
          <p:cNvPr id="5" name="Content Placeholder 4"/>
          <p:cNvSpPr>
            <a:spLocks noGrp="1"/>
          </p:cNvSpPr>
          <p:nvPr>
            <p:ph sz="half" idx="2"/>
          </p:nvPr>
        </p:nvSpPr>
        <p:spPr/>
        <p:txBody>
          <a:bodyPr/>
          <a:lstStyle/>
          <a:p>
            <a:r>
              <a:rPr lang="en-US" dirty="0" smtClean="0"/>
              <a:t>Data dump </a:t>
            </a:r>
          </a:p>
          <a:p>
            <a:pPr lvl="1"/>
            <a:r>
              <a:rPr lang="en-US" dirty="0"/>
              <a:t>Researchers may miss the nuances in the data or not see all of the implications due to lack of context</a:t>
            </a:r>
          </a:p>
          <a:p>
            <a:pPr lvl="1"/>
            <a:r>
              <a:rPr lang="en-US" dirty="0" smtClean="0"/>
              <a:t>Faculty and deans may not completely understand the implications of the data</a:t>
            </a:r>
          </a:p>
          <a:p>
            <a:pPr lvl="1"/>
            <a:r>
              <a:rPr lang="en-US" dirty="0"/>
              <a:t>Key research questions can be missed</a:t>
            </a:r>
          </a:p>
          <a:p>
            <a:pPr lvl="1"/>
            <a:r>
              <a:rPr lang="en-US" dirty="0" smtClean="0"/>
              <a:t>Faculty and deans may not be invested in the research and may not act on it in a timely way</a:t>
            </a:r>
            <a:endParaRPr lang="en-US" dirty="0"/>
          </a:p>
        </p:txBody>
      </p:sp>
    </p:spTree>
    <p:extLst>
      <p:ext uri="{BB962C8B-B14F-4D97-AF65-F5344CB8AC3E}">
        <p14:creationId xmlns:p14="http://schemas.microsoft.com/office/powerpoint/2010/main" val="3176571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 a collaborative model</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613195108"/>
              </p:ext>
            </p:extLst>
          </p:nvPr>
        </p:nvGraphicFramePr>
        <p:xfrm>
          <a:off x="431656" y="1963882"/>
          <a:ext cx="47545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sz="half" idx="2"/>
          </p:nvPr>
        </p:nvSpPr>
        <p:spPr>
          <a:xfrm>
            <a:off x="5884164" y="2084832"/>
            <a:ext cx="4952307" cy="3979718"/>
          </a:xfrm>
        </p:spPr>
        <p:txBody>
          <a:bodyPr>
            <a:normAutofit/>
          </a:bodyPr>
          <a:lstStyle/>
          <a:p>
            <a:r>
              <a:rPr lang="en-US" dirty="0"/>
              <a:t>The research office is involved starting with the idea stage, helping to frame research questions to make sure the data requested is the right data to inform planning</a:t>
            </a:r>
          </a:p>
          <a:p>
            <a:r>
              <a:rPr lang="en-US" dirty="0"/>
              <a:t>Initial data are provided</a:t>
            </a:r>
          </a:p>
          <a:p>
            <a:r>
              <a:rPr lang="en-US" dirty="0"/>
              <a:t>Conversation and questions – and sometimes more data</a:t>
            </a:r>
          </a:p>
          <a:p>
            <a:r>
              <a:rPr lang="en-US" dirty="0" smtClean="0"/>
              <a:t>This process takes time: to build partnerships, to develop trust, and to take the time needed to talk things through</a:t>
            </a:r>
            <a:endParaRPr lang="en-US" dirty="0"/>
          </a:p>
        </p:txBody>
      </p:sp>
    </p:spTree>
    <p:extLst>
      <p:ext uri="{BB962C8B-B14F-4D97-AF65-F5344CB8AC3E}">
        <p14:creationId xmlns:p14="http://schemas.microsoft.com/office/powerpoint/2010/main" val="577178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English acceleration</a:t>
            </a:r>
            <a:endParaRPr lang="en-US" dirty="0"/>
          </a:p>
        </p:txBody>
      </p:sp>
      <p:sp>
        <p:nvSpPr>
          <p:cNvPr id="3" name="Content Placeholder 2"/>
          <p:cNvSpPr>
            <a:spLocks noGrp="1"/>
          </p:cNvSpPr>
          <p:nvPr>
            <p:ph idx="1"/>
          </p:nvPr>
        </p:nvSpPr>
        <p:spPr/>
        <p:txBody>
          <a:bodyPr/>
          <a:lstStyle/>
          <a:p>
            <a:r>
              <a:rPr lang="en-US" dirty="0" smtClean="0"/>
              <a:t>Researchers were part of the discussion of acceleration in English from the beginning, attending a Faculty Inquiry Group meeting and department meetings as needed</a:t>
            </a:r>
          </a:p>
          <a:p>
            <a:r>
              <a:rPr lang="en-US" dirty="0" smtClean="0"/>
              <a:t>The size of the pilot was determined based on input from researchers </a:t>
            </a:r>
          </a:p>
          <a:p>
            <a:r>
              <a:rPr lang="en-US" dirty="0" smtClean="0"/>
              <a:t>The research evaluation plan was set up before the class was offered</a:t>
            </a:r>
          </a:p>
          <a:p>
            <a:r>
              <a:rPr lang="en-US" dirty="0"/>
              <a:t>Content experts helped to </a:t>
            </a:r>
            <a:r>
              <a:rPr lang="en-US" dirty="0" smtClean="0"/>
              <a:t>explain the data </a:t>
            </a:r>
            <a:r>
              <a:rPr lang="en-US" dirty="0"/>
              <a:t>to help show the dramatic impact of the new </a:t>
            </a:r>
            <a:r>
              <a:rPr lang="en-US" dirty="0" smtClean="0"/>
              <a:t>course</a:t>
            </a:r>
          </a:p>
          <a:p>
            <a:r>
              <a:rPr lang="en-US" dirty="0" smtClean="0"/>
              <a:t>Data were shared informally as the research brief was written to help inform curriculum decisions being made before the brief was finalized</a:t>
            </a:r>
            <a:endParaRPr lang="en-US" dirty="0"/>
          </a:p>
        </p:txBody>
      </p:sp>
    </p:spTree>
    <p:extLst>
      <p:ext uri="{BB962C8B-B14F-4D97-AF65-F5344CB8AC3E}">
        <p14:creationId xmlns:p14="http://schemas.microsoft.com/office/powerpoint/2010/main" val="20252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math acceleration</a:t>
            </a:r>
            <a:endParaRPr lang="en-US" dirty="0"/>
          </a:p>
        </p:txBody>
      </p:sp>
      <p:sp>
        <p:nvSpPr>
          <p:cNvPr id="3" name="Content Placeholder 2"/>
          <p:cNvSpPr>
            <a:spLocks noGrp="1"/>
          </p:cNvSpPr>
          <p:nvPr>
            <p:ph idx="1"/>
          </p:nvPr>
        </p:nvSpPr>
        <p:spPr>
          <a:xfrm>
            <a:off x="1024127" y="2358736"/>
            <a:ext cx="9720073" cy="4023360"/>
          </a:xfrm>
        </p:spPr>
        <p:txBody>
          <a:bodyPr/>
          <a:lstStyle/>
          <a:p>
            <a:r>
              <a:rPr lang="en-US" dirty="0" smtClean="0"/>
              <a:t>Researchers were part of acceleration discussions at Math department meetings from the beginning</a:t>
            </a:r>
          </a:p>
          <a:p>
            <a:r>
              <a:rPr lang="en-US" dirty="0" smtClean="0"/>
              <a:t>Working alongside faculty advocates, researchers helped explain pipeline data to Math faculty</a:t>
            </a:r>
          </a:p>
          <a:p>
            <a:r>
              <a:rPr lang="en-US" dirty="0" smtClean="0"/>
              <a:t>The research evaluation plan was set up before the class was offered</a:t>
            </a:r>
          </a:p>
          <a:p>
            <a:r>
              <a:rPr lang="en-US" dirty="0" smtClean="0"/>
              <a:t>Content experts helped to explain the data to show the dramatic impact of the new course </a:t>
            </a:r>
          </a:p>
          <a:p>
            <a:endParaRPr lang="en-US" dirty="0" smtClean="0"/>
          </a:p>
          <a:p>
            <a:pPr marL="0" indent="0">
              <a:buNone/>
            </a:pPr>
            <a:endParaRPr lang="en-US" dirty="0"/>
          </a:p>
        </p:txBody>
      </p:sp>
    </p:spTree>
    <p:extLst>
      <p:ext uri="{BB962C8B-B14F-4D97-AF65-F5344CB8AC3E}">
        <p14:creationId xmlns:p14="http://schemas.microsoft.com/office/powerpoint/2010/main" val="1638842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EAP for English placement</a:t>
            </a:r>
            <a:endParaRPr lang="en-US" dirty="0"/>
          </a:p>
        </p:txBody>
      </p:sp>
      <p:sp>
        <p:nvSpPr>
          <p:cNvPr id="3" name="Content Placeholder 2"/>
          <p:cNvSpPr>
            <a:spLocks noGrp="1"/>
          </p:cNvSpPr>
          <p:nvPr>
            <p:ph idx="1"/>
          </p:nvPr>
        </p:nvSpPr>
        <p:spPr/>
        <p:txBody>
          <a:bodyPr>
            <a:normAutofit lnSpcReduction="10000"/>
          </a:bodyPr>
          <a:lstStyle/>
          <a:p>
            <a:r>
              <a:rPr lang="en-US" dirty="0" smtClean="0"/>
              <a:t>Local high school teachers brought the issue to the English department through the Learning Consortium meetings that take place monthly</a:t>
            </a:r>
          </a:p>
          <a:p>
            <a:r>
              <a:rPr lang="en-US" dirty="0" smtClean="0"/>
              <a:t>While there was no clear community college data yet, the English department voted to accept EAP-College Ready for ENGL-101 placement based on CSU data</a:t>
            </a:r>
          </a:p>
          <a:p>
            <a:r>
              <a:rPr lang="en-US" dirty="0" smtClean="0"/>
              <a:t>The research evaluation plan was designed in collaboration between English and Institutional Research, striving to get data as soon as possible while ensuring a large enough sample size</a:t>
            </a:r>
          </a:p>
          <a:p>
            <a:r>
              <a:rPr lang="en-US" dirty="0" smtClean="0"/>
              <a:t>Raw success rate data was provided for a key English department meeting and presented by the dean as the department was deciding whether or not to accept EAP-Conditional for placement</a:t>
            </a:r>
          </a:p>
          <a:p>
            <a:r>
              <a:rPr lang="en-US" dirty="0" smtClean="0"/>
              <a:t>Data were shared with local high school teachers through the Learning Consortium meetings and also through a research brief</a:t>
            </a:r>
            <a:endParaRPr lang="en-US" dirty="0"/>
          </a:p>
        </p:txBody>
      </p:sp>
    </p:spTree>
    <p:extLst>
      <p:ext uri="{BB962C8B-B14F-4D97-AF65-F5344CB8AC3E}">
        <p14:creationId xmlns:p14="http://schemas.microsoft.com/office/powerpoint/2010/main" val="1744430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ESL cut score validation</a:t>
            </a:r>
            <a:endParaRPr lang="en-US" dirty="0"/>
          </a:p>
        </p:txBody>
      </p:sp>
      <p:sp>
        <p:nvSpPr>
          <p:cNvPr id="5" name="Content Placeholder 4"/>
          <p:cNvSpPr>
            <a:spLocks noGrp="1"/>
          </p:cNvSpPr>
          <p:nvPr>
            <p:ph sz="half" idx="2"/>
          </p:nvPr>
        </p:nvSpPr>
        <p:spPr>
          <a:xfrm>
            <a:off x="5465618" y="2084832"/>
            <a:ext cx="5278582" cy="4224528"/>
          </a:xfrm>
        </p:spPr>
        <p:txBody>
          <a:bodyPr>
            <a:normAutofit/>
          </a:bodyPr>
          <a:lstStyle/>
          <a:p>
            <a:r>
              <a:rPr lang="en-US" dirty="0" smtClean="0"/>
              <a:t>Success rate data were unusual</a:t>
            </a:r>
          </a:p>
          <a:p>
            <a:r>
              <a:rPr lang="en-US" dirty="0" smtClean="0"/>
              <a:t>Meeting between ESL faculty, dean, Institutional Research, SSSP director, and Assessment Center staff</a:t>
            </a:r>
          </a:p>
          <a:p>
            <a:r>
              <a:rPr lang="en-US" dirty="0" smtClean="0"/>
              <a:t>Additional context discussed:</a:t>
            </a:r>
          </a:p>
          <a:p>
            <a:pPr lvl="1"/>
            <a:r>
              <a:rPr lang="en-US" dirty="0" smtClean="0"/>
              <a:t>Disparity between number of students taking assessment and students enrolling in ESL</a:t>
            </a:r>
          </a:p>
          <a:p>
            <a:pPr lvl="1"/>
            <a:r>
              <a:rPr lang="en-US" dirty="0" smtClean="0"/>
              <a:t>Changes taking place in curriculum in ESL and English</a:t>
            </a:r>
            <a:endParaRPr lang="en-US" dirty="0"/>
          </a:p>
          <a:p>
            <a:pPr marL="128016" lvl="1" indent="0">
              <a:buNone/>
            </a:pPr>
            <a:r>
              <a:rPr lang="en-US" sz="2200" dirty="0" smtClean="0"/>
              <a:t/>
            </a:r>
            <a:br>
              <a:rPr lang="en-US" sz="2200" dirty="0" smtClean="0"/>
            </a:br>
            <a:r>
              <a:rPr lang="en-US" sz="2200" dirty="0" smtClean="0"/>
              <a:t>Additional research needed with follow-up conversations </a:t>
            </a:r>
            <a:r>
              <a:rPr lang="en-US" sz="2200" dirty="0"/>
              <a:t>in the fall </a:t>
            </a:r>
          </a:p>
          <a:p>
            <a:pPr lvl="1"/>
            <a:endParaRPr lang="en-US" dirty="0" smtClean="0"/>
          </a:p>
          <a:p>
            <a:pPr marL="128016" lvl="1" indent="0">
              <a:buNone/>
            </a:pPr>
            <a:endParaRPr lang="en-US"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944602249"/>
              </p:ext>
            </p:extLst>
          </p:nvPr>
        </p:nvGraphicFramePr>
        <p:xfrm>
          <a:off x="1111828" y="1984654"/>
          <a:ext cx="3855029" cy="4240340"/>
        </p:xfrm>
        <a:graphic>
          <a:graphicData uri="http://schemas.openxmlformats.org/drawingml/2006/table">
            <a:tbl>
              <a:tblPr/>
              <a:tblGrid>
                <a:gridCol w="875770"/>
                <a:gridCol w="1669695"/>
                <a:gridCol w="1309564"/>
              </a:tblGrid>
              <a:tr h="180196">
                <a:tc gridSpan="2">
                  <a:txBody>
                    <a:bodyPr/>
                    <a:lstStyle/>
                    <a:p>
                      <a:pPr algn="l" fontAlgn="b"/>
                      <a:r>
                        <a:rPr lang="en-US" sz="1000" b="1" i="0" u="none" strike="noStrike" dirty="0">
                          <a:solidFill>
                            <a:srgbClr val="000000"/>
                          </a:solidFill>
                          <a:effectLst/>
                          <a:latin typeface="Calibri" panose="020F0502020204030204" pitchFamily="34" charset="0"/>
                        </a:rPr>
                        <a:t>ESL 070 (score range 71-90)</a:t>
                      </a:r>
                    </a:p>
                  </a:txBody>
                  <a:tcPr marL="6705" marR="6705" marT="6705"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05" marR="6705" marT="6705" marB="0" anchor="b">
                    <a:lnL>
                      <a:noFill/>
                    </a:lnL>
                    <a:lnR>
                      <a:noFill/>
                    </a:lnR>
                    <a:lnT>
                      <a:noFill/>
                    </a:lnT>
                    <a:lnB>
                      <a:noFill/>
                    </a:lnB>
                  </a:tcPr>
                </a:tc>
              </a:tr>
              <a:tr h="180196">
                <a:tc gridSpan="2">
                  <a:txBody>
                    <a:bodyPr/>
                    <a:lstStyle/>
                    <a:p>
                      <a:pPr algn="l" fontAlgn="b"/>
                      <a:r>
                        <a:rPr lang="en-US" sz="1000" b="0" i="1" u="none" strike="noStrike">
                          <a:solidFill>
                            <a:srgbClr val="000000"/>
                          </a:solidFill>
                          <a:effectLst/>
                          <a:latin typeface="Calibri" panose="020F0502020204030204" pitchFamily="34" charset="0"/>
                        </a:rPr>
                        <a:t>57 students/91% overall success rate</a:t>
                      </a:r>
                    </a:p>
                  </a:txBody>
                  <a:tcPr marL="6705" marR="6705" marT="670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05" marR="6705" marT="6705" marB="0" anchor="b">
                    <a:lnL>
                      <a:noFill/>
                    </a:lnL>
                    <a:lnR>
                      <a:noFill/>
                    </a:lnR>
                    <a:lnT>
                      <a:noFill/>
                    </a:lnT>
                    <a:lnB w="6350" cap="flat" cmpd="sng" algn="ctr">
                      <a:solidFill>
                        <a:srgbClr val="000000"/>
                      </a:solidFill>
                      <a:prstDash val="solid"/>
                      <a:round/>
                      <a:headEnd type="none" w="med" len="med"/>
                      <a:tailEnd type="none" w="med" len="med"/>
                    </a:lnB>
                  </a:tcPr>
                </a:tc>
              </a:tr>
              <a:tr h="180196">
                <a:tc>
                  <a:txBody>
                    <a:bodyPr/>
                    <a:lstStyle/>
                    <a:p>
                      <a:pPr algn="l" fontAlgn="b"/>
                      <a:r>
                        <a:rPr lang="en-US" sz="1000" b="1" i="0" u="none" strike="noStrike">
                          <a:solidFill>
                            <a:srgbClr val="FFFFFF"/>
                          </a:solidFill>
                          <a:effectLst/>
                          <a:latin typeface="Calibri" panose="020F0502020204030204" pitchFamily="34" charset="0"/>
                        </a:rPr>
                        <a:t>Scores</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FFFFFF"/>
                          </a:solidFill>
                          <a:effectLst/>
                          <a:latin typeface="Calibri" panose="020F0502020204030204" pitchFamily="34" charset="0"/>
                        </a:rPr>
                        <a:t>Number of Students</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FFFFFF"/>
                          </a:solidFill>
                          <a:effectLst/>
                          <a:latin typeface="Calibri" panose="020F0502020204030204" pitchFamily="34" charset="0"/>
                        </a:rPr>
                        <a:t>Success Rate</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r>
              <a:tr h="180196">
                <a:tc>
                  <a:txBody>
                    <a:bodyPr/>
                    <a:lstStyle/>
                    <a:p>
                      <a:pPr algn="l" fontAlgn="b"/>
                      <a:r>
                        <a:rPr lang="en-US" sz="1000" b="0" i="0" u="none" strike="noStrike">
                          <a:solidFill>
                            <a:srgbClr val="000000"/>
                          </a:solidFill>
                          <a:effectLst/>
                          <a:latin typeface="Calibri" panose="020F0502020204030204" pitchFamily="34" charset="0"/>
                        </a:rPr>
                        <a:t>71-77</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13</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92%</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196">
                <a:tc>
                  <a:txBody>
                    <a:bodyPr/>
                    <a:lstStyle/>
                    <a:p>
                      <a:pPr algn="l" fontAlgn="b"/>
                      <a:r>
                        <a:rPr lang="en-US" sz="1000" b="0" i="0" u="none" strike="noStrike">
                          <a:solidFill>
                            <a:srgbClr val="000000"/>
                          </a:solidFill>
                          <a:effectLst/>
                          <a:latin typeface="Calibri" panose="020F0502020204030204" pitchFamily="34" charset="0"/>
                        </a:rPr>
                        <a:t>78-84</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29</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90%</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196">
                <a:tc>
                  <a:txBody>
                    <a:bodyPr/>
                    <a:lstStyle/>
                    <a:p>
                      <a:pPr algn="l" fontAlgn="b"/>
                      <a:r>
                        <a:rPr lang="en-US" sz="1000" b="0" i="0" u="none" strike="noStrike">
                          <a:solidFill>
                            <a:srgbClr val="000000"/>
                          </a:solidFill>
                          <a:effectLst/>
                          <a:latin typeface="Calibri" panose="020F0502020204030204" pitchFamily="34" charset="0"/>
                        </a:rPr>
                        <a:t>85-90</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15</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93%</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570">
                <a:tc>
                  <a:txBody>
                    <a:bodyPr/>
                    <a:lstStyle/>
                    <a:p>
                      <a:pPr algn="l" fontAlgn="b"/>
                      <a:endParaRPr lang="en-US" sz="1000" b="0" i="0" u="none" strike="noStrike" dirty="0">
                        <a:solidFill>
                          <a:srgbClr val="000000"/>
                        </a:solidFill>
                        <a:effectLst/>
                        <a:latin typeface="Calibri" panose="020F0502020204030204" pitchFamily="34" charset="0"/>
                      </a:endParaRPr>
                    </a:p>
                  </a:txBody>
                  <a:tcPr marL="6705" marR="6705" marT="67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05" marR="6705" marT="67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05" marR="6705" marT="6705" marB="0" anchor="b">
                    <a:lnL>
                      <a:noFill/>
                    </a:lnL>
                    <a:lnR>
                      <a:noFill/>
                    </a:lnR>
                    <a:lnT w="6350" cap="flat" cmpd="sng" algn="ctr">
                      <a:solidFill>
                        <a:srgbClr val="000000"/>
                      </a:solidFill>
                      <a:prstDash val="solid"/>
                      <a:round/>
                      <a:headEnd type="none" w="med" len="med"/>
                      <a:tailEnd type="none" w="med" len="med"/>
                    </a:lnT>
                    <a:lnB>
                      <a:noFill/>
                    </a:lnB>
                  </a:tcPr>
                </a:tc>
              </a:tr>
              <a:tr h="68983">
                <a:tc>
                  <a:txBody>
                    <a:bodyPr/>
                    <a:lstStyle/>
                    <a:p>
                      <a:pPr algn="l" fontAlgn="b"/>
                      <a:endParaRPr lang="en-US" sz="1000" b="0" i="0" u="none" strike="noStrike" dirty="0">
                        <a:solidFill>
                          <a:srgbClr val="000000"/>
                        </a:solidFill>
                        <a:effectLst/>
                        <a:latin typeface="Calibri" panose="020F0502020204030204" pitchFamily="34" charset="0"/>
                      </a:endParaRPr>
                    </a:p>
                  </a:txBody>
                  <a:tcPr marL="6705" marR="6705" marT="670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05" marR="6705" marT="670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05" marR="6705" marT="6705" marB="0" anchor="b">
                    <a:lnL>
                      <a:noFill/>
                    </a:lnL>
                    <a:lnR>
                      <a:noFill/>
                    </a:lnR>
                    <a:lnT>
                      <a:noFill/>
                    </a:lnT>
                    <a:lnB>
                      <a:noFill/>
                    </a:lnB>
                  </a:tcPr>
                </a:tc>
              </a:tr>
              <a:tr h="180196">
                <a:tc gridSpan="2">
                  <a:txBody>
                    <a:bodyPr/>
                    <a:lstStyle/>
                    <a:p>
                      <a:pPr algn="l" fontAlgn="b"/>
                      <a:r>
                        <a:rPr lang="en-US" sz="1000" b="1" i="0" u="none" strike="noStrike">
                          <a:solidFill>
                            <a:srgbClr val="000000"/>
                          </a:solidFill>
                          <a:effectLst/>
                          <a:latin typeface="Calibri" panose="020F0502020204030204" pitchFamily="34" charset="0"/>
                        </a:rPr>
                        <a:t>ESL 080/083 (score range 91-105)</a:t>
                      </a:r>
                    </a:p>
                  </a:txBody>
                  <a:tcPr marL="6705" marR="6705" marT="6705"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05" marR="6705" marT="6705" marB="0" anchor="b">
                    <a:lnL>
                      <a:noFill/>
                    </a:lnL>
                    <a:lnR>
                      <a:noFill/>
                    </a:lnR>
                    <a:lnT>
                      <a:noFill/>
                    </a:lnT>
                    <a:lnB>
                      <a:noFill/>
                    </a:lnB>
                  </a:tcPr>
                </a:tc>
              </a:tr>
              <a:tr h="180196">
                <a:tc gridSpan="2">
                  <a:txBody>
                    <a:bodyPr/>
                    <a:lstStyle/>
                    <a:p>
                      <a:pPr algn="l" fontAlgn="b"/>
                      <a:r>
                        <a:rPr lang="en-US" sz="1000" b="0" i="1" u="none" strike="noStrike">
                          <a:solidFill>
                            <a:srgbClr val="000000"/>
                          </a:solidFill>
                          <a:effectLst/>
                          <a:latin typeface="Calibri" panose="020F0502020204030204" pitchFamily="34" charset="0"/>
                        </a:rPr>
                        <a:t>73 students/100% overall success rate</a:t>
                      </a:r>
                    </a:p>
                  </a:txBody>
                  <a:tcPr marL="6705" marR="6705" marT="670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05" marR="6705" marT="6705" marB="0" anchor="b">
                    <a:lnL>
                      <a:noFill/>
                    </a:lnL>
                    <a:lnR>
                      <a:noFill/>
                    </a:lnR>
                    <a:lnT>
                      <a:noFill/>
                    </a:lnT>
                    <a:lnB w="6350" cap="flat" cmpd="sng" algn="ctr">
                      <a:solidFill>
                        <a:srgbClr val="000000"/>
                      </a:solidFill>
                      <a:prstDash val="solid"/>
                      <a:round/>
                      <a:headEnd type="none" w="med" len="med"/>
                      <a:tailEnd type="none" w="med" len="med"/>
                    </a:lnB>
                  </a:tcPr>
                </a:tc>
              </a:tr>
              <a:tr h="180196">
                <a:tc>
                  <a:txBody>
                    <a:bodyPr/>
                    <a:lstStyle/>
                    <a:p>
                      <a:pPr algn="l" fontAlgn="b"/>
                      <a:r>
                        <a:rPr lang="en-US" sz="1000" b="1" i="0" u="none" strike="noStrike">
                          <a:solidFill>
                            <a:srgbClr val="FFFFFF"/>
                          </a:solidFill>
                          <a:effectLst/>
                          <a:latin typeface="Calibri" panose="020F0502020204030204" pitchFamily="34" charset="0"/>
                        </a:rPr>
                        <a:t>Scores</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FFFFFF"/>
                          </a:solidFill>
                          <a:effectLst/>
                          <a:latin typeface="Calibri" panose="020F0502020204030204" pitchFamily="34" charset="0"/>
                        </a:rPr>
                        <a:t>Number of Students</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FFFFFF"/>
                          </a:solidFill>
                          <a:effectLst/>
                          <a:latin typeface="Calibri" panose="020F0502020204030204" pitchFamily="34" charset="0"/>
                        </a:rPr>
                        <a:t>Success Rate</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A5A5A5"/>
                    </a:solidFill>
                  </a:tcPr>
                </a:tc>
              </a:tr>
              <a:tr h="180196">
                <a:tc>
                  <a:txBody>
                    <a:bodyPr/>
                    <a:lstStyle/>
                    <a:p>
                      <a:pPr algn="l" fontAlgn="b"/>
                      <a:r>
                        <a:rPr lang="en-US" sz="1000" b="0" i="0" u="none" strike="noStrike">
                          <a:solidFill>
                            <a:srgbClr val="000000"/>
                          </a:solidFill>
                          <a:effectLst/>
                          <a:latin typeface="Calibri" panose="020F0502020204030204" pitchFamily="34" charset="0"/>
                        </a:rPr>
                        <a:t>81-90</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1000" b="0" i="0" u="none" strike="noStrike">
                          <a:solidFill>
                            <a:srgbClr val="000000"/>
                          </a:solidFill>
                          <a:effectLst/>
                          <a:latin typeface="Calibri" panose="020F0502020204030204" pitchFamily="34" charset="0"/>
                        </a:rPr>
                        <a:t>11</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1000" b="0" i="0" u="none" strike="noStrike">
                          <a:solidFill>
                            <a:srgbClr val="000000"/>
                          </a:solidFill>
                          <a:effectLst/>
                          <a:latin typeface="Calibri" panose="020F0502020204030204" pitchFamily="34" charset="0"/>
                        </a:rPr>
                        <a:t>100%</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r>
              <a:tr h="180196">
                <a:tc>
                  <a:txBody>
                    <a:bodyPr/>
                    <a:lstStyle/>
                    <a:p>
                      <a:pPr algn="l" fontAlgn="b"/>
                      <a:r>
                        <a:rPr lang="en-US" sz="1000" b="0" i="0" u="none" strike="noStrike">
                          <a:solidFill>
                            <a:srgbClr val="000000"/>
                          </a:solidFill>
                          <a:effectLst/>
                          <a:latin typeface="Calibri" panose="020F0502020204030204" pitchFamily="34" charset="0"/>
                        </a:rPr>
                        <a:t>91-94</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11</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100%</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196">
                <a:tc>
                  <a:txBody>
                    <a:bodyPr/>
                    <a:lstStyle/>
                    <a:p>
                      <a:pPr algn="l" fontAlgn="b"/>
                      <a:r>
                        <a:rPr lang="en-US" sz="1000" b="0" i="0" u="none" strike="noStrike">
                          <a:solidFill>
                            <a:srgbClr val="000000"/>
                          </a:solidFill>
                          <a:effectLst/>
                          <a:latin typeface="Calibri" panose="020F0502020204030204" pitchFamily="34" charset="0"/>
                        </a:rPr>
                        <a:t>95-99</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31</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100%</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196">
                <a:tc>
                  <a:txBody>
                    <a:bodyPr/>
                    <a:lstStyle/>
                    <a:p>
                      <a:pPr algn="l" fontAlgn="b"/>
                      <a:r>
                        <a:rPr lang="en-US" sz="1000" b="0" i="0" u="none" strike="noStrike">
                          <a:solidFill>
                            <a:srgbClr val="000000"/>
                          </a:solidFill>
                          <a:effectLst/>
                          <a:latin typeface="Calibri" panose="020F0502020204030204" pitchFamily="34" charset="0"/>
                        </a:rPr>
                        <a:t>100-105</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31</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100%</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406">
                <a:tc>
                  <a:txBody>
                    <a:bodyPr/>
                    <a:lstStyle/>
                    <a:p>
                      <a:pPr algn="l" fontAlgn="b"/>
                      <a:endParaRPr lang="en-US" sz="1000" b="0" i="0" u="none" strike="noStrike" dirty="0">
                        <a:solidFill>
                          <a:srgbClr val="000000"/>
                        </a:solidFill>
                        <a:effectLst/>
                        <a:latin typeface="Calibri" panose="020F0502020204030204" pitchFamily="34" charset="0"/>
                      </a:endParaRPr>
                    </a:p>
                  </a:txBody>
                  <a:tcPr marL="6705" marR="6705" marT="67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6705" marR="6705" marT="67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05" marR="6705" marT="6705" marB="0" anchor="b">
                    <a:lnL>
                      <a:noFill/>
                    </a:lnL>
                    <a:lnR>
                      <a:noFill/>
                    </a:lnR>
                    <a:lnT w="6350" cap="flat" cmpd="sng" algn="ctr">
                      <a:solidFill>
                        <a:srgbClr val="000000"/>
                      </a:solidFill>
                      <a:prstDash val="solid"/>
                      <a:round/>
                      <a:headEnd type="none" w="med" len="med"/>
                      <a:tailEnd type="none" w="med" len="med"/>
                    </a:lnT>
                    <a:lnB>
                      <a:noFill/>
                    </a:lnB>
                  </a:tcPr>
                </a:tc>
              </a:tr>
              <a:tr h="48038">
                <a:tc>
                  <a:txBody>
                    <a:bodyPr/>
                    <a:lstStyle/>
                    <a:p>
                      <a:pPr algn="l" fontAlgn="b"/>
                      <a:endParaRPr lang="en-US" sz="1000" b="0" i="0" u="none" strike="noStrike">
                        <a:solidFill>
                          <a:srgbClr val="000000"/>
                        </a:solidFill>
                        <a:effectLst/>
                        <a:latin typeface="Calibri" panose="020F0502020204030204" pitchFamily="34" charset="0"/>
                      </a:endParaRPr>
                    </a:p>
                  </a:txBody>
                  <a:tcPr marL="6705" marR="6705" marT="670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05" marR="6705" marT="670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05" marR="6705" marT="6705" marB="0" anchor="b">
                    <a:lnL>
                      <a:noFill/>
                    </a:lnL>
                    <a:lnR>
                      <a:noFill/>
                    </a:lnR>
                    <a:lnT>
                      <a:noFill/>
                    </a:lnT>
                    <a:lnB>
                      <a:noFill/>
                    </a:lnB>
                  </a:tcPr>
                </a:tc>
              </a:tr>
              <a:tr h="180196">
                <a:tc gridSpan="2">
                  <a:txBody>
                    <a:bodyPr/>
                    <a:lstStyle/>
                    <a:p>
                      <a:pPr algn="l" fontAlgn="b"/>
                      <a:r>
                        <a:rPr lang="en-US" sz="1000" b="1" i="0" u="none" strike="noStrike">
                          <a:solidFill>
                            <a:srgbClr val="000000"/>
                          </a:solidFill>
                          <a:effectLst/>
                          <a:latin typeface="Calibri" panose="020F0502020204030204" pitchFamily="34" charset="0"/>
                        </a:rPr>
                        <a:t>ESL 100 (score range 106-120)</a:t>
                      </a:r>
                    </a:p>
                  </a:txBody>
                  <a:tcPr marL="6705" marR="6705" marT="6705"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05" marR="6705" marT="6705" marB="0" anchor="b">
                    <a:lnL>
                      <a:noFill/>
                    </a:lnL>
                    <a:lnR>
                      <a:noFill/>
                    </a:lnR>
                    <a:lnT>
                      <a:noFill/>
                    </a:lnT>
                    <a:lnB>
                      <a:noFill/>
                    </a:lnB>
                  </a:tcPr>
                </a:tc>
              </a:tr>
              <a:tr h="180196">
                <a:tc gridSpan="2">
                  <a:txBody>
                    <a:bodyPr/>
                    <a:lstStyle/>
                    <a:p>
                      <a:pPr algn="l" fontAlgn="b"/>
                      <a:r>
                        <a:rPr lang="en-US" sz="1000" b="0" i="1" u="none" strike="noStrike">
                          <a:solidFill>
                            <a:srgbClr val="000000"/>
                          </a:solidFill>
                          <a:effectLst/>
                          <a:latin typeface="Calibri" panose="020F0502020204030204" pitchFamily="34" charset="0"/>
                        </a:rPr>
                        <a:t>154 students/79% overall success rate</a:t>
                      </a:r>
                    </a:p>
                  </a:txBody>
                  <a:tcPr marL="6705" marR="6705" marT="670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6705" marR="6705" marT="6705" marB="0" anchor="b">
                    <a:lnL>
                      <a:noFill/>
                    </a:lnL>
                    <a:lnR>
                      <a:noFill/>
                    </a:lnR>
                    <a:lnT>
                      <a:noFill/>
                    </a:lnT>
                    <a:lnB w="6350" cap="flat" cmpd="sng" algn="ctr">
                      <a:solidFill>
                        <a:srgbClr val="000000"/>
                      </a:solidFill>
                      <a:prstDash val="solid"/>
                      <a:round/>
                      <a:headEnd type="none" w="med" len="med"/>
                      <a:tailEnd type="none" w="med" len="med"/>
                    </a:lnB>
                  </a:tcPr>
                </a:tc>
              </a:tr>
              <a:tr h="180196">
                <a:tc>
                  <a:txBody>
                    <a:bodyPr/>
                    <a:lstStyle/>
                    <a:p>
                      <a:pPr algn="l" fontAlgn="b"/>
                      <a:r>
                        <a:rPr lang="en-US" sz="1000" b="1" i="0" u="none" strike="noStrike">
                          <a:solidFill>
                            <a:srgbClr val="FFFFFF"/>
                          </a:solidFill>
                          <a:effectLst/>
                          <a:latin typeface="Calibri" panose="020F0502020204030204" pitchFamily="34" charset="0"/>
                        </a:rPr>
                        <a:t>Scores</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FFFFFF"/>
                          </a:solidFill>
                          <a:effectLst/>
                          <a:latin typeface="Calibri" panose="020F0502020204030204" pitchFamily="34" charset="0"/>
                        </a:rPr>
                        <a:t>Number of Students</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FFFFFF"/>
                          </a:solidFill>
                          <a:effectLst/>
                          <a:latin typeface="Calibri" panose="020F0502020204030204" pitchFamily="34" charset="0"/>
                        </a:rPr>
                        <a:t>Success Rate</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A5A5A5"/>
                    </a:solidFill>
                  </a:tcPr>
                </a:tc>
              </a:tr>
              <a:tr h="180196">
                <a:tc>
                  <a:txBody>
                    <a:bodyPr/>
                    <a:lstStyle/>
                    <a:p>
                      <a:pPr algn="l" fontAlgn="b"/>
                      <a:r>
                        <a:rPr lang="en-US" sz="1000" b="0" i="0" u="none" strike="noStrike">
                          <a:solidFill>
                            <a:srgbClr val="000000"/>
                          </a:solidFill>
                          <a:effectLst/>
                          <a:latin typeface="Calibri" panose="020F0502020204030204" pitchFamily="34" charset="0"/>
                        </a:rPr>
                        <a:t>101-105</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1000" b="0" i="0" u="none" strike="noStrike">
                          <a:solidFill>
                            <a:srgbClr val="000000"/>
                          </a:solidFill>
                          <a:effectLst/>
                          <a:latin typeface="Calibri" panose="020F0502020204030204" pitchFamily="34" charset="0"/>
                        </a:rPr>
                        <a:t>23</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1000" b="0" i="0" u="none" strike="noStrike">
                          <a:solidFill>
                            <a:srgbClr val="000000"/>
                          </a:solidFill>
                          <a:effectLst/>
                          <a:latin typeface="Calibri" panose="020F0502020204030204" pitchFamily="34" charset="0"/>
                        </a:rPr>
                        <a:t>87%</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r>
              <a:tr h="180196">
                <a:tc>
                  <a:txBody>
                    <a:bodyPr/>
                    <a:lstStyle/>
                    <a:p>
                      <a:pPr algn="l" fontAlgn="b"/>
                      <a:r>
                        <a:rPr lang="en-US" sz="1000" b="0" i="0" u="none" strike="noStrike">
                          <a:solidFill>
                            <a:srgbClr val="000000"/>
                          </a:solidFill>
                          <a:effectLst/>
                          <a:latin typeface="Calibri" panose="020F0502020204030204" pitchFamily="34" charset="0"/>
                        </a:rPr>
                        <a:t>106-110</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66</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82%</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196">
                <a:tc>
                  <a:txBody>
                    <a:bodyPr/>
                    <a:lstStyle/>
                    <a:p>
                      <a:pPr algn="l" fontAlgn="b"/>
                      <a:r>
                        <a:rPr lang="en-US" sz="1000" b="0" i="0" u="none" strike="noStrike">
                          <a:solidFill>
                            <a:srgbClr val="000000"/>
                          </a:solidFill>
                          <a:effectLst/>
                          <a:latin typeface="Calibri" panose="020F0502020204030204" pitchFamily="34" charset="0"/>
                        </a:rPr>
                        <a:t>111-115</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64</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77%</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196">
                <a:tc>
                  <a:txBody>
                    <a:bodyPr/>
                    <a:lstStyle/>
                    <a:p>
                      <a:pPr algn="l" fontAlgn="b"/>
                      <a:r>
                        <a:rPr lang="en-US" sz="1000" b="0" i="0" u="none" strike="noStrike">
                          <a:solidFill>
                            <a:srgbClr val="000000"/>
                          </a:solidFill>
                          <a:effectLst/>
                          <a:latin typeface="Calibri" panose="020F0502020204030204" pitchFamily="34" charset="0"/>
                        </a:rPr>
                        <a:t>116-120</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24</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79%</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15949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model in action</a:t>
            </a:r>
            <a:endParaRPr lang="en-US" dirty="0"/>
          </a:p>
        </p:txBody>
      </p:sp>
      <p:pic>
        <p:nvPicPr>
          <p:cNvPr id="11" name="Content Placeholder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5141" y="1916194"/>
            <a:ext cx="5122985" cy="4310611"/>
          </a:xfrm>
        </p:spPr>
      </p:pic>
      <p:pic>
        <p:nvPicPr>
          <p:cNvPr id="12" name="Content Placeholder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5460" y="1932710"/>
            <a:ext cx="4423267" cy="4334670"/>
          </a:xfrm>
        </p:spPr>
      </p:pic>
    </p:spTree>
    <p:extLst>
      <p:ext uri="{BB962C8B-B14F-4D97-AF65-F5344CB8AC3E}">
        <p14:creationId xmlns:p14="http://schemas.microsoft.com/office/powerpoint/2010/main" val="40407494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208</TotalTime>
  <Words>778</Words>
  <Application>Microsoft Office PowerPoint</Application>
  <PresentationFormat>Widescreen</PresentationFormat>
  <Paragraphs>117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Tw Cen MT</vt:lpstr>
      <vt:lpstr>Tw Cen MT Condensed</vt:lpstr>
      <vt:lpstr>Wingdings 3</vt:lpstr>
      <vt:lpstr>Integral</vt:lpstr>
      <vt:lpstr>Collaborative research in acceleration</vt:lpstr>
      <vt:lpstr>Data, data, everywhere . . . . .</vt:lpstr>
      <vt:lpstr>What can happen</vt:lpstr>
      <vt:lpstr>In a collaborative model</vt:lpstr>
      <vt:lpstr>Example 1: English acceleration</vt:lpstr>
      <vt:lpstr>Example 2: math acceleration</vt:lpstr>
      <vt:lpstr>Example 3: EAP for English placement</vt:lpstr>
      <vt:lpstr>Example 4: ESL cut score validation</vt:lpstr>
      <vt:lpstr>The model in action</vt:lpstr>
      <vt:lpstr>The model in action</vt:lpstr>
      <vt:lpstr>The model in action</vt:lpstr>
      <vt:lpstr>The model in action</vt:lpstr>
      <vt:lpstr>results</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research in acceleration</dc:title>
  <dc:creator>deebriggsmusic</dc:creator>
  <cp:lastModifiedBy>Parker, Catherine</cp:lastModifiedBy>
  <cp:revision>30</cp:revision>
  <dcterms:created xsi:type="dcterms:W3CDTF">2015-06-18T19:35:53Z</dcterms:created>
  <dcterms:modified xsi:type="dcterms:W3CDTF">2015-06-25T21:42:38Z</dcterms:modified>
</cp:coreProperties>
</file>