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7" r:id="rId4"/>
    <p:sldMasterId id="2147483699" r:id="rId5"/>
    <p:sldMasterId id="2147483711" r:id="rId6"/>
    <p:sldMasterId id="2147483723" r:id="rId7"/>
    <p:sldMasterId id="2147483735" r:id="rId8"/>
    <p:sldMasterId id="2147483747" r:id="rId9"/>
  </p:sldMasterIdLst>
  <p:notesMasterIdLst>
    <p:notesMasterId r:id="rId59"/>
  </p:notesMasterIdLst>
  <p:handoutMasterIdLst>
    <p:handoutMasterId r:id="rId60"/>
  </p:handoutMasterIdLst>
  <p:sldIdLst>
    <p:sldId id="257" r:id="rId10"/>
    <p:sldId id="267" r:id="rId11"/>
    <p:sldId id="271" r:id="rId12"/>
    <p:sldId id="301" r:id="rId13"/>
    <p:sldId id="260" r:id="rId14"/>
    <p:sldId id="303" r:id="rId15"/>
    <p:sldId id="302" r:id="rId16"/>
    <p:sldId id="263" r:id="rId17"/>
    <p:sldId id="264" r:id="rId18"/>
    <p:sldId id="272" r:id="rId19"/>
    <p:sldId id="304" r:id="rId20"/>
    <p:sldId id="305" r:id="rId21"/>
    <p:sldId id="306" r:id="rId22"/>
    <p:sldId id="307" r:id="rId23"/>
    <p:sldId id="274" r:id="rId24"/>
    <p:sldId id="308" r:id="rId25"/>
    <p:sldId id="275" r:id="rId26"/>
    <p:sldId id="276"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280" r:id="rId42"/>
    <p:sldId id="285" r:id="rId43"/>
    <p:sldId id="293" r:id="rId44"/>
    <p:sldId id="294" r:id="rId45"/>
    <p:sldId id="309" r:id="rId46"/>
    <p:sldId id="296" r:id="rId47"/>
    <p:sldId id="297" r:id="rId48"/>
    <p:sldId id="298" r:id="rId49"/>
    <p:sldId id="299" r:id="rId50"/>
    <p:sldId id="324" r:id="rId51"/>
    <p:sldId id="325" r:id="rId52"/>
    <p:sldId id="326" r:id="rId53"/>
    <p:sldId id="281" r:id="rId54"/>
    <p:sldId id="286" r:id="rId55"/>
    <p:sldId id="292" r:id="rId56"/>
    <p:sldId id="289" r:id="rId57"/>
    <p:sldId id="290"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839A132-BD1A-44A5-B40A-83FF7C6BC147}" type="datetimeFigureOut">
              <a:rPr lang="en-US" smtClean="0"/>
              <a:t>6/15/2016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4E111E8-E7FC-4765-9F18-2E75E3CC2044}" type="slidenum">
              <a:rPr lang="en-US" smtClean="0"/>
              <a:t>‹#›</a:t>
            </a:fld>
            <a:endParaRPr lang="en-US"/>
          </a:p>
        </p:txBody>
      </p:sp>
    </p:spTree>
    <p:extLst>
      <p:ext uri="{BB962C8B-B14F-4D97-AF65-F5344CB8AC3E}">
        <p14:creationId xmlns:p14="http://schemas.microsoft.com/office/powerpoint/2010/main" val="111324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89BADD-FCDF-4C67-980A-E6D8E53D65A9}" type="datetimeFigureOut">
              <a:rPr lang="en-US" smtClean="0"/>
              <a:t>6/15/2016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1878A8-6FC8-4FC3-B297-EA4D748F8B16}" type="slidenum">
              <a:rPr lang="en-US" smtClean="0"/>
              <a:t>‹#›</a:t>
            </a:fld>
            <a:endParaRPr lang="en-US"/>
          </a:p>
        </p:txBody>
      </p:sp>
    </p:spTree>
    <p:extLst>
      <p:ext uri="{BB962C8B-B14F-4D97-AF65-F5344CB8AC3E}">
        <p14:creationId xmlns:p14="http://schemas.microsoft.com/office/powerpoint/2010/main" val="419869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Three main campuses; 3 extension centers</a:t>
            </a:r>
          </a:p>
        </p:txBody>
      </p:sp>
      <p:sp>
        <p:nvSpPr>
          <p:cNvPr id="4" name="Slide Number Placeholder 3"/>
          <p:cNvSpPr>
            <a:spLocks noGrp="1"/>
          </p:cNvSpPr>
          <p:nvPr>
            <p:ph type="sldNum" sz="quarter" idx="5"/>
          </p:nvPr>
        </p:nvSpPr>
        <p:spPr>
          <a:xfrm>
            <a:off x="3884755" y="8685553"/>
            <a:ext cx="2971697" cy="456888"/>
          </a:xfrm>
          <a:prstGeom prst="rect">
            <a:avLst/>
          </a:prstGeom>
        </p:spPr>
        <p:txBody>
          <a:bodyPr/>
          <a:lstStyle/>
          <a:p>
            <a:pPr algn="ctr" fontAlgn="base">
              <a:spcBef>
                <a:spcPct val="0"/>
              </a:spcBef>
              <a:spcAft>
                <a:spcPct val="0"/>
              </a:spcAft>
              <a:defRPr/>
            </a:pPr>
            <a:fld id="{274681FF-5CAD-4626-9A21-9DAA3F1FF360}" type="slidenum">
              <a:rPr lang="en-US" sz="4200">
                <a:solidFill>
                  <a:prstClr val="black"/>
                </a:solidFill>
                <a:latin typeface="Gill Sans" charset="0"/>
                <a:sym typeface="Gill Sans" charset="0"/>
              </a:rPr>
              <a:pPr algn="ctr" fontAlgn="base">
                <a:spcBef>
                  <a:spcPct val="0"/>
                </a:spcBef>
                <a:spcAft>
                  <a:spcPct val="0"/>
                </a:spcAft>
                <a:defRPr/>
              </a:pPr>
              <a:t>4</a:t>
            </a:fld>
            <a:endParaRPr lang="en-US" sz="4200" dirty="0">
              <a:solidFill>
                <a:prstClr val="black"/>
              </a:solidFill>
              <a:latin typeface="Gill Sans" charset="0"/>
              <a:sym typeface="Gill Sans" charset="0"/>
            </a:endParaRPr>
          </a:p>
        </p:txBody>
      </p:sp>
    </p:spTree>
    <p:extLst>
      <p:ext uri="{BB962C8B-B14F-4D97-AF65-F5344CB8AC3E}">
        <p14:creationId xmlns:p14="http://schemas.microsoft.com/office/powerpoint/2010/main" val="87178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524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00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843">
              <a:spcBef>
                <a:spcPts val="427"/>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947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76">
              <a:spcBef>
                <a:spcPts val="438"/>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extLst>
      <p:ext uri="{BB962C8B-B14F-4D97-AF65-F5344CB8AC3E}">
        <p14:creationId xmlns:p14="http://schemas.microsoft.com/office/powerpoint/2010/main" val="114065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76">
              <a:spcBef>
                <a:spcPts val="438"/>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extLst>
      <p:ext uri="{BB962C8B-B14F-4D97-AF65-F5344CB8AC3E}">
        <p14:creationId xmlns:p14="http://schemas.microsoft.com/office/powerpoint/2010/main" val="56129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78A8-6FC8-4FC3-B297-EA4D748F8B16}" type="slidenum">
              <a:rPr lang="en-US" smtClean="0"/>
              <a:t>49</a:t>
            </a:fld>
            <a:endParaRPr lang="en-US"/>
          </a:p>
        </p:txBody>
      </p:sp>
    </p:spTree>
    <p:extLst>
      <p:ext uri="{BB962C8B-B14F-4D97-AF65-F5344CB8AC3E}">
        <p14:creationId xmlns:p14="http://schemas.microsoft.com/office/powerpoint/2010/main" val="379844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1842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13303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0145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0781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dirty="0">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67138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2217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27853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35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8" name="Footer Placeholder 7"/>
          <p:cNvSpPr>
            <a:spLocks noGrp="1"/>
          </p:cNvSpPr>
          <p:nvPr>
            <p:ph type="ftr" sz="quarter" idx="11"/>
          </p:nvPr>
        </p:nvSpPr>
        <p:spPr/>
        <p:txBody>
          <a:bodyPr/>
          <a:lstStyle/>
          <a:p>
            <a:endParaRPr lang="en-US" dirty="0">
              <a:solidFill>
                <a:srgbClr val="465E9C"/>
              </a:solidFill>
            </a:endParaRPr>
          </a:p>
        </p:txBody>
      </p:sp>
      <p:sp>
        <p:nvSpPr>
          <p:cNvPr id="9" name="Slide Number Placeholder 8"/>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86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4" name="Footer Placeholder 3"/>
          <p:cNvSpPr>
            <a:spLocks noGrp="1"/>
          </p:cNvSpPr>
          <p:nvPr>
            <p:ph type="ftr" sz="quarter" idx="11"/>
          </p:nvPr>
        </p:nvSpPr>
        <p:spPr/>
        <p:txBody>
          <a:bodyPr/>
          <a:lstStyle/>
          <a:p>
            <a:endParaRPr lang="en-US" dirty="0">
              <a:solidFill>
                <a:srgbClr val="465E9C"/>
              </a:solidFill>
            </a:endParaRPr>
          </a:p>
        </p:txBody>
      </p:sp>
      <p:sp>
        <p:nvSpPr>
          <p:cNvPr id="5" name="Slide Number Placeholder 4"/>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60411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3" name="Footer Placeholder 2"/>
          <p:cNvSpPr>
            <a:spLocks noGrp="1"/>
          </p:cNvSpPr>
          <p:nvPr>
            <p:ph type="ftr" sz="quarter" idx="11"/>
          </p:nvPr>
        </p:nvSpPr>
        <p:spPr/>
        <p:txBody>
          <a:bodyPr/>
          <a:lstStyle/>
          <a:p>
            <a:endParaRPr lang="en-US" dirty="0">
              <a:solidFill>
                <a:srgbClr val="465E9C"/>
              </a:solidFill>
            </a:endParaRPr>
          </a:p>
        </p:txBody>
      </p:sp>
      <p:sp>
        <p:nvSpPr>
          <p:cNvPr id="4" name="Slide Number Placeholder 3"/>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355899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25362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3444871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381843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57581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5" name="Footer Placeholder 4"/>
          <p:cNvSpPr>
            <a:spLocks noGrp="1"/>
          </p:cNvSpPr>
          <p:nvPr>
            <p:ph type="ftr" sz="quarter" idx="11"/>
          </p:nvPr>
        </p:nvSpPr>
        <p:spPr/>
        <p:txBody>
          <a:bodyPr/>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85323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2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784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167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102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66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8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1283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468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3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53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57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0858A0-A4A0-449C-A7CD-62636532C666}"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68E4E-3CF0-46F7-848F-460F321C84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0776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3E21DF-A80F-4DA0-9CE1-4B0419A4D848}"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5F89B-5115-4414-A560-0DB5D1A7512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751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8738AF-F884-4EEB-BF71-7A950DA3D74D}"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F9BF6A-D0D7-4922-A920-E0DD6F74C3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8444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A74D03-8E9D-4DBF-B1D0-69F9492E2C0D}"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77AB1A-FFBC-412C-ADF8-8380EC91F4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1100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851A20-1092-4DB1-A972-AE6D953CD616}"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364E5B3-C92B-49EC-AA9D-92235E66E4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280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00ADC-DB03-473C-B601-3236B2142B2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893799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8C79E4-C826-44AD-A6B8-50C08CB4ED86}"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8911A6-9047-4E05-98E7-F8A4D1586B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3016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722A1-6112-4A99-830F-74445C9FD378}"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61EC9E-8F82-40AF-92B0-EFAC5FD780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2904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03E40F-B009-48DA-8DFB-7FFFAD511762}"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9F7566-43FC-4D37-AEB9-C255309F8A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688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8720A3-2DBA-432A-99D4-5AF3107664FA}"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08948D-BE93-416D-978B-93A8D8CDAE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4757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B85FD2-1836-4539-A040-295D74C2F26E}"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606BE-5B64-4BBF-B2D2-46B685BFD6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1668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2105B7-4F3B-4CD9-B029-9A20796D0CC2}" type="datetimeFigureOut">
              <a:rPr lang="en-US">
                <a:solidFill>
                  <a:prstClr val="black">
                    <a:tint val="75000"/>
                  </a:prstClr>
                </a:solidFill>
              </a:rPr>
              <a:pPr>
                <a:def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39E77B-EAB2-4D7E-8A9F-C13D7D8595D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8836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9884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3900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4349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76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00ADC-DB03-473C-B601-3236B2142B2B}"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878109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7185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4841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081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250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29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3100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6577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044322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40715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3503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00ADC-DB03-473C-B601-3236B2142B2B}"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001318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30303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80467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66905904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4224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075920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478530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76215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51382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34949"/>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5AA8D5A4-03FE-4C18-B2E2-82E213C80FB8}" type="slidenum">
              <a:rPr lang="en-US" smtClean="0"/>
              <a:pPr/>
              <a:t>‹#›</a:t>
            </a:fld>
            <a:endParaRPr lang="en-US"/>
          </a:p>
        </p:txBody>
      </p:sp>
    </p:spTree>
    <p:extLst>
      <p:ext uri="{BB962C8B-B14F-4D97-AF65-F5344CB8AC3E}">
        <p14:creationId xmlns:p14="http://schemas.microsoft.com/office/powerpoint/2010/main" val="30524977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8379A0E-4C31-439A-8723-A547EB32021A}" type="datetimeFigureOut">
              <a:rPr lang="en-US" smtClean="0">
                <a:solidFill>
                  <a:srgbClr val="534949"/>
                </a:solidFill>
              </a:rPr>
              <a:pPr/>
              <a:t>6/15/2016</a:t>
            </a:fld>
            <a:endParaRPr lang="en-US">
              <a:solidFill>
                <a:srgbClr val="534949"/>
              </a:solidFill>
            </a:endParaRPr>
          </a:p>
        </p:txBody>
      </p:sp>
      <p:sp>
        <p:nvSpPr>
          <p:cNvPr id="9" name="Slide Number Placeholder 8"/>
          <p:cNvSpPr>
            <a:spLocks noGrp="1"/>
          </p:cNvSpPr>
          <p:nvPr>
            <p:ph type="sldNum" sz="quarter" idx="15"/>
          </p:nvPr>
        </p:nvSpPr>
        <p:spPr/>
        <p:txBody>
          <a:bodyPr rtlCol="0"/>
          <a:lstStyle/>
          <a:p>
            <a:fld id="{5AA8D5A4-03FE-4C18-B2E2-82E213C80F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34949"/>
              </a:solidFill>
            </a:endParaRPr>
          </a:p>
        </p:txBody>
      </p:sp>
    </p:spTree>
    <p:extLst>
      <p:ext uri="{BB962C8B-B14F-4D97-AF65-F5344CB8AC3E}">
        <p14:creationId xmlns:p14="http://schemas.microsoft.com/office/powerpoint/2010/main" val="232704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542680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8379A0E-4C31-439A-8723-A547EB32021A}" type="datetimeFigureOut">
              <a:rPr lang="en-US" smtClean="0">
                <a:solidFill>
                  <a:srgbClr val="CCD1B9"/>
                </a:solidFill>
              </a:rPr>
              <a:pPr/>
              <a:t>6/15/2016</a:t>
            </a:fld>
            <a:endParaRPr lang="en-US">
              <a:solidFill>
                <a:srgbClr val="CCD1B9"/>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CCD1B9"/>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5AA8D5A4-03FE-4C18-B2E2-82E213C80FB8}" type="slidenum">
              <a:rPr lang="en-US" smtClean="0"/>
              <a:pPr/>
              <a:t>‹#›</a:t>
            </a:fld>
            <a:endParaRPr lang="en-US"/>
          </a:p>
        </p:txBody>
      </p:sp>
    </p:spTree>
    <p:extLst>
      <p:ext uri="{BB962C8B-B14F-4D97-AF65-F5344CB8AC3E}">
        <p14:creationId xmlns:p14="http://schemas.microsoft.com/office/powerpoint/2010/main" val="960349503"/>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p:txBody>
          <a:bodyPr/>
          <a:lstStyle/>
          <a:p>
            <a:fld id="{5AA8D5A4-03FE-4C18-B2E2-82E213C80F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72805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8" name="Footer Placeholder 7"/>
          <p:cNvSpPr>
            <a:spLocks noGrp="1"/>
          </p:cNvSpPr>
          <p:nvPr>
            <p:ph type="ftr" sz="quarter" idx="11"/>
          </p:nvPr>
        </p:nvSpPr>
        <p:spPr/>
        <p:txBody>
          <a:bodyPr/>
          <a:lstStyle/>
          <a:p>
            <a:endParaRPr lang="en-US">
              <a:solidFill>
                <a:srgbClr val="534949"/>
              </a:solidFill>
            </a:endParaRPr>
          </a:p>
        </p:txBody>
      </p:sp>
      <p:sp>
        <p:nvSpPr>
          <p:cNvPr id="9" name="Slide Number Placeholder 8"/>
          <p:cNvSpPr>
            <a:spLocks noGrp="1"/>
          </p:cNvSpPr>
          <p:nvPr>
            <p:ph type="sldNum" sz="quarter" idx="12"/>
          </p:nvPr>
        </p:nvSpPr>
        <p:spPr/>
        <p:txBody>
          <a:bodyPr/>
          <a:lstStyle/>
          <a:p>
            <a:fld id="{5AA8D5A4-03FE-4C18-B2E2-82E213C80F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44684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8379A0E-4C31-439A-8723-A547EB32021A}" type="datetimeFigureOut">
              <a:rPr lang="en-US" smtClean="0">
                <a:solidFill>
                  <a:srgbClr val="534949"/>
                </a:solidFill>
              </a:rPr>
              <a:pPr/>
              <a:t>6/15/2016</a:t>
            </a:fld>
            <a:endParaRPr lang="en-US">
              <a:solidFill>
                <a:srgbClr val="534949"/>
              </a:solidFill>
            </a:endParaRPr>
          </a:p>
        </p:txBody>
      </p:sp>
      <p:sp>
        <p:nvSpPr>
          <p:cNvPr id="7" name="Slide Number Placeholder 6"/>
          <p:cNvSpPr>
            <a:spLocks noGrp="1"/>
          </p:cNvSpPr>
          <p:nvPr>
            <p:ph type="sldNum" sz="quarter" idx="11"/>
          </p:nvPr>
        </p:nvSpPr>
        <p:spPr/>
        <p:txBody>
          <a:bodyPr rtlCol="0"/>
          <a:lstStyle/>
          <a:p>
            <a:fld id="{5AA8D5A4-03FE-4C18-B2E2-82E213C80F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34949"/>
              </a:solidFill>
            </a:endParaRPr>
          </a:p>
        </p:txBody>
      </p:sp>
    </p:spTree>
    <p:extLst>
      <p:ext uri="{BB962C8B-B14F-4D97-AF65-F5344CB8AC3E}">
        <p14:creationId xmlns:p14="http://schemas.microsoft.com/office/powerpoint/2010/main" val="12403886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3" name="Footer Placeholder 2"/>
          <p:cNvSpPr>
            <a:spLocks noGrp="1"/>
          </p:cNvSpPr>
          <p:nvPr>
            <p:ph type="ftr" sz="quarter" idx="11"/>
          </p:nvPr>
        </p:nvSpPr>
        <p:spPr/>
        <p:txBody>
          <a:bodyPr/>
          <a:lstStyle/>
          <a:p>
            <a:endParaRPr lang="en-US">
              <a:solidFill>
                <a:srgbClr val="534949"/>
              </a:solidFill>
            </a:endParaRPr>
          </a:p>
        </p:txBody>
      </p:sp>
      <p:sp>
        <p:nvSpPr>
          <p:cNvPr id="4" name="Slide Number Placeholder 3"/>
          <p:cNvSpPr>
            <a:spLocks noGrp="1"/>
          </p:cNvSpPr>
          <p:nvPr>
            <p:ph type="sldNum" sz="quarter" idx="12"/>
          </p:nvPr>
        </p:nvSpPr>
        <p:spPr/>
        <p:txBody>
          <a:bodyPr/>
          <a:lstStyle/>
          <a:p>
            <a:fld id="{5AA8D5A4-03FE-4C18-B2E2-82E213C80FB8}" type="slidenum">
              <a:rPr lang="en-US" smtClean="0"/>
              <a:pPr/>
              <a:t>‹#›</a:t>
            </a:fld>
            <a:endParaRPr lang="en-US"/>
          </a:p>
        </p:txBody>
      </p:sp>
    </p:spTree>
    <p:extLst>
      <p:ext uri="{BB962C8B-B14F-4D97-AF65-F5344CB8AC3E}">
        <p14:creationId xmlns:p14="http://schemas.microsoft.com/office/powerpoint/2010/main" val="1212658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8379A0E-4C31-439A-8723-A547EB32021A}" type="datetimeFigureOut">
              <a:rPr lang="en-US" smtClean="0">
                <a:solidFill>
                  <a:srgbClr val="534949"/>
                </a:solidFill>
              </a:rPr>
              <a:pPr/>
              <a:t>6/15/2016</a:t>
            </a:fld>
            <a:endParaRPr lang="en-US">
              <a:solidFill>
                <a:srgbClr val="534949"/>
              </a:solidFill>
            </a:endParaRPr>
          </a:p>
        </p:txBody>
      </p:sp>
      <p:sp>
        <p:nvSpPr>
          <p:cNvPr id="22" name="Slide Number Placeholder 21"/>
          <p:cNvSpPr>
            <a:spLocks noGrp="1"/>
          </p:cNvSpPr>
          <p:nvPr>
            <p:ph type="sldNum" sz="quarter" idx="15"/>
          </p:nvPr>
        </p:nvSpPr>
        <p:spPr/>
        <p:txBody>
          <a:bodyPr rtlCol="0"/>
          <a:lstStyle/>
          <a:p>
            <a:fld id="{5AA8D5A4-03FE-4C18-B2E2-82E213C80F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34949"/>
              </a:solidFill>
            </a:endParaRPr>
          </a:p>
        </p:txBody>
      </p:sp>
    </p:spTree>
    <p:extLst>
      <p:ext uri="{BB962C8B-B14F-4D97-AF65-F5344CB8AC3E}">
        <p14:creationId xmlns:p14="http://schemas.microsoft.com/office/powerpoint/2010/main" val="326651819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48379A0E-4C31-439A-8723-A547EB32021A}" type="datetimeFigureOut">
              <a:rPr lang="en-US" smtClean="0">
                <a:solidFill>
                  <a:srgbClr val="534949"/>
                </a:solidFill>
              </a:rPr>
              <a:pPr/>
              <a:t>6/15/2016</a:t>
            </a:fld>
            <a:endParaRPr lang="en-US">
              <a:solidFill>
                <a:srgbClr val="534949"/>
              </a:solidFill>
            </a:endParaRPr>
          </a:p>
        </p:txBody>
      </p:sp>
      <p:sp>
        <p:nvSpPr>
          <p:cNvPr id="18" name="Slide Number Placeholder 17"/>
          <p:cNvSpPr>
            <a:spLocks noGrp="1"/>
          </p:cNvSpPr>
          <p:nvPr>
            <p:ph type="sldNum" sz="quarter" idx="11"/>
          </p:nvPr>
        </p:nvSpPr>
        <p:spPr/>
        <p:txBody>
          <a:bodyPr rtlCol="0"/>
          <a:lstStyle/>
          <a:p>
            <a:fld id="{5AA8D5A4-03FE-4C18-B2E2-82E213C80F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34949"/>
              </a:solidFill>
            </a:endParaRPr>
          </a:p>
        </p:txBody>
      </p:sp>
    </p:spTree>
    <p:extLst>
      <p:ext uri="{BB962C8B-B14F-4D97-AF65-F5344CB8AC3E}">
        <p14:creationId xmlns:p14="http://schemas.microsoft.com/office/powerpoint/2010/main" val="809979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5AA8D5A4-03FE-4C18-B2E2-82E213C80FB8}" type="slidenum">
              <a:rPr lang="en-US" smtClean="0"/>
              <a:pPr/>
              <a:t>‹#›</a:t>
            </a:fld>
            <a:endParaRPr lang="en-US"/>
          </a:p>
        </p:txBody>
      </p:sp>
    </p:spTree>
    <p:extLst>
      <p:ext uri="{BB962C8B-B14F-4D97-AF65-F5344CB8AC3E}">
        <p14:creationId xmlns:p14="http://schemas.microsoft.com/office/powerpoint/2010/main" val="3773418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5AA8D5A4-03FE-4C18-B2E2-82E213C80FB8}" type="slidenum">
              <a:rPr lang="en-US" smtClean="0"/>
              <a:pPr/>
              <a:t>‹#›</a:t>
            </a:fld>
            <a:endParaRPr lang="en-US"/>
          </a:p>
        </p:txBody>
      </p:sp>
    </p:spTree>
    <p:extLst>
      <p:ext uri="{BB962C8B-B14F-4D97-AF65-F5344CB8AC3E}">
        <p14:creationId xmlns:p14="http://schemas.microsoft.com/office/powerpoint/2010/main" val="3940260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280021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774980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10" name="Slide Number Placeholder 9"/>
          <p:cNvSpPr>
            <a:spLocks noGrp="1"/>
          </p:cNvSpPr>
          <p:nvPr>
            <p:ph type="sldNum" sz="quarter" idx="15"/>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6"/>
          </p:nvPr>
        </p:nvSpPr>
        <p:spPr/>
        <p:txBody>
          <a:bodyPr/>
          <a:lstStyle/>
          <a:p>
            <a:endParaRPr lang="en-US">
              <a:solidFill>
                <a:srgbClr val="FFFFFF"/>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0586406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01862040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10" name="Slide Number Placeholder 9"/>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38871720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11" name="Slide Number Placeholder 10"/>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75620790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6" name="Footer Placeholder 5"/>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49569145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31788470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91819234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3923189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6085257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378425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81716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t>6/15/2016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t>‹#›</a:t>
            </a:fld>
            <a:endParaRPr lang="en-US"/>
          </a:p>
        </p:txBody>
      </p:sp>
    </p:spTree>
    <p:extLst>
      <p:ext uri="{BB962C8B-B14F-4D97-AF65-F5344CB8AC3E}">
        <p14:creationId xmlns:p14="http://schemas.microsoft.com/office/powerpoint/2010/main" val="265230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625075"/>
      </p:ext>
    </p:extLst>
  </p:cSld>
  <p:clrMap bg1="lt1" tx1="dk1" bg2="lt2" tx2="dk2" accent1="accent1" accent2="accent2" accent3="accent3" accent4="accent4" accent5="accent5" accent6="accent6" hlink="hlink" folHlink="folHlink"/>
  <p:sldLayoutIdLst>
    <p:sldLayoutId id="2147483661" r:id="rId1"/>
  </p:sldLayoutIdLst>
  <p:transition/>
  <p:txStyles>
    <p:titleStyle>
      <a:lvl1pPr marL="39688" algn="ctr" rtl="0" fontAlgn="base">
        <a:spcBef>
          <a:spcPct val="0"/>
        </a:spcBef>
        <a:spcAft>
          <a:spcPct val="0"/>
        </a:spcAft>
        <a:defRPr sz="4400">
          <a:solidFill>
            <a:srgbClr val="775F55"/>
          </a:solidFill>
          <a:latin typeface="+mj-lt"/>
          <a:ea typeface="+mj-ea"/>
          <a:cs typeface="+mj-cs"/>
          <a:sym typeface="Times" charset="0"/>
        </a:defRPr>
      </a:lvl1pPr>
      <a:lvl2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2pPr>
      <a:lvl3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3pPr>
      <a:lvl4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4pPr>
      <a:lvl5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9pPr>
    </p:titleStyle>
    <p:bodyStyle>
      <a:lvl1pPr marL="39688" algn="l" rtl="0" fontAlgn="base">
        <a:spcBef>
          <a:spcPts val="400"/>
        </a:spcBef>
        <a:spcAft>
          <a:spcPct val="0"/>
        </a:spcAft>
        <a:defRPr>
          <a:solidFill>
            <a:schemeClr val="tx1"/>
          </a:solidFill>
          <a:latin typeface="+mn-lt"/>
          <a:ea typeface="+mn-ea"/>
          <a:cs typeface="+mn-cs"/>
          <a:sym typeface="Arial" charset="0"/>
        </a:defRPr>
      </a:lvl1pPr>
      <a:lvl2pPr marL="782638" indent="-285750" algn="l" rtl="0" fontAlgn="base">
        <a:spcBef>
          <a:spcPts val="700"/>
        </a:spcBef>
        <a:spcAft>
          <a:spcPct val="0"/>
        </a:spcAft>
        <a:buClr>
          <a:srgbClr val="000000"/>
        </a:buClr>
        <a:buSzPct val="100000"/>
        <a:buFont typeface="Times" charset="0"/>
        <a:buChar char="–"/>
        <a:defRPr sz="2800">
          <a:solidFill>
            <a:schemeClr val="tx1"/>
          </a:solidFill>
          <a:latin typeface="+mj-lt"/>
          <a:ea typeface="+mj-ea"/>
          <a:cs typeface="+mj-cs"/>
          <a:sym typeface="Times" charset="0"/>
        </a:defRPr>
      </a:lvl2pPr>
      <a:lvl3pPr marL="1182688" indent="-228600" algn="l" rtl="0" fontAlgn="base">
        <a:spcBef>
          <a:spcPts val="600"/>
        </a:spcBef>
        <a:spcAft>
          <a:spcPct val="0"/>
        </a:spcAft>
        <a:buClr>
          <a:srgbClr val="000000"/>
        </a:buClr>
        <a:buSzPct val="100000"/>
        <a:buFont typeface="Times" charset="0"/>
        <a:buChar char="•"/>
        <a:defRPr sz="2400">
          <a:solidFill>
            <a:schemeClr val="tx1"/>
          </a:solidFill>
          <a:latin typeface="+mj-lt"/>
          <a:ea typeface="+mj-ea"/>
          <a:cs typeface="+mj-cs"/>
          <a:sym typeface="Times" charset="0"/>
        </a:defRPr>
      </a:lvl3pPr>
      <a:lvl4pPr marL="1639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4pPr>
      <a:lvl5pPr marL="20970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5pPr>
      <a:lvl6pPr marL="25542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6pPr>
      <a:lvl7pPr marL="30114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7pPr>
      <a:lvl8pPr marL="34686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8pPr>
      <a:lvl9pPr marL="3925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CDEFA47-618D-4979-B217-2E79B14E4E22}" type="datetimeFigureOut">
              <a:rPr lang="en-US" smtClean="0">
                <a:solidFill>
                  <a:srgbClr val="465E9C"/>
                </a:solidFill>
              </a:rPr>
              <a:pPr/>
              <a:t>6/15/2016</a:t>
            </a:fld>
            <a:endParaRPr lang="en-US" dirty="0">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37056F4-8173-487C-9D28-67B56D8AC004}"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1551392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935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D972D7-FB18-4CAD-98B6-8800C4F91BED}" type="datetimeFigureOut">
              <a:rPr lang="en-US">
                <a:solidFill>
                  <a:prstClr val="black">
                    <a:tint val="75000"/>
                  </a:prstClr>
                </a:solidFill>
                <a:sym typeface="Gill Sans" charset="0"/>
              </a:rPr>
              <a:pPr>
                <a:defRPr/>
              </a:pPr>
              <a:t>6/15/2016</a:t>
            </a:fld>
            <a:endParaRPr lang="en-US" dirty="0">
              <a:solidFill>
                <a:prstClr val="black">
                  <a:tint val="75000"/>
                </a:prstClr>
              </a:solidFill>
              <a:sym typeface="Gill Sans"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sym typeface="Gill Sans"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3FDA15-60D9-4C6D-BF11-EB79D2A35075}" type="slidenum">
              <a:rPr lang="en-US">
                <a:solidFill>
                  <a:prstClr val="black">
                    <a:tint val="75000"/>
                  </a:prstClr>
                </a:solidFill>
                <a:sym typeface="Gill Sans" charset="0"/>
              </a:rPr>
              <a:pPr>
                <a:defRPr/>
              </a:pPr>
              <a:t>‹#›</a:t>
            </a:fld>
            <a:endParaRPr lang="en-US" dirty="0">
              <a:solidFill>
                <a:prstClr val="black">
                  <a:tint val="75000"/>
                </a:prstClr>
              </a:solidFill>
              <a:sym typeface="Gill Sans" charset="0"/>
            </a:endParaRPr>
          </a:p>
        </p:txBody>
      </p:sp>
    </p:spTree>
    <p:extLst>
      <p:ext uri="{BB962C8B-B14F-4D97-AF65-F5344CB8AC3E}">
        <p14:creationId xmlns:p14="http://schemas.microsoft.com/office/powerpoint/2010/main" val="39955642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3565AC10-A9C5-4E79-A5E6-79F8557280A5}" type="datetimeFigureOut">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77FF9500-AEBE-45FD-B219-39AC855519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092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4235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marL="39688" algn="ctr" rtl="0" fontAlgn="base">
        <a:spcBef>
          <a:spcPct val="0"/>
        </a:spcBef>
        <a:spcAft>
          <a:spcPct val="0"/>
        </a:spcAft>
        <a:defRPr sz="4400">
          <a:solidFill>
            <a:srgbClr val="775F55"/>
          </a:solidFill>
          <a:latin typeface="+mj-lt"/>
          <a:ea typeface="+mj-ea"/>
          <a:cs typeface="+mj-cs"/>
          <a:sym typeface="Times" charset="0"/>
        </a:defRPr>
      </a:lvl1pPr>
      <a:lvl2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2pPr>
      <a:lvl3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3pPr>
      <a:lvl4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4pPr>
      <a:lvl5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9pPr>
    </p:titleStyle>
    <p:bodyStyle>
      <a:lvl1pPr marL="39688" algn="l" rtl="0" fontAlgn="base">
        <a:spcBef>
          <a:spcPts val="400"/>
        </a:spcBef>
        <a:spcAft>
          <a:spcPct val="0"/>
        </a:spcAft>
        <a:defRPr>
          <a:solidFill>
            <a:schemeClr val="tx1"/>
          </a:solidFill>
          <a:latin typeface="+mn-lt"/>
          <a:ea typeface="+mn-ea"/>
          <a:cs typeface="+mn-cs"/>
          <a:sym typeface="Arial" charset="0"/>
        </a:defRPr>
      </a:lvl1pPr>
      <a:lvl2pPr marL="782638" indent="-285750" algn="l" rtl="0" fontAlgn="base">
        <a:spcBef>
          <a:spcPts val="700"/>
        </a:spcBef>
        <a:spcAft>
          <a:spcPct val="0"/>
        </a:spcAft>
        <a:buClr>
          <a:srgbClr val="000000"/>
        </a:buClr>
        <a:buSzPct val="100000"/>
        <a:buFont typeface="Times" charset="0"/>
        <a:buChar char="–"/>
        <a:defRPr sz="2800">
          <a:solidFill>
            <a:schemeClr val="tx1"/>
          </a:solidFill>
          <a:latin typeface="+mj-lt"/>
          <a:ea typeface="+mj-ea"/>
          <a:cs typeface="+mj-cs"/>
          <a:sym typeface="Times" charset="0"/>
        </a:defRPr>
      </a:lvl2pPr>
      <a:lvl3pPr marL="1182688" indent="-228600" algn="l" rtl="0" fontAlgn="base">
        <a:spcBef>
          <a:spcPts val="600"/>
        </a:spcBef>
        <a:spcAft>
          <a:spcPct val="0"/>
        </a:spcAft>
        <a:buClr>
          <a:srgbClr val="000000"/>
        </a:buClr>
        <a:buSzPct val="100000"/>
        <a:buFont typeface="Times" charset="0"/>
        <a:buChar char="•"/>
        <a:defRPr sz="2400">
          <a:solidFill>
            <a:schemeClr val="tx1"/>
          </a:solidFill>
          <a:latin typeface="+mj-lt"/>
          <a:ea typeface="+mj-ea"/>
          <a:cs typeface="+mj-cs"/>
          <a:sym typeface="Times" charset="0"/>
        </a:defRPr>
      </a:lvl3pPr>
      <a:lvl4pPr marL="1639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4pPr>
      <a:lvl5pPr marL="20970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5pPr>
      <a:lvl6pPr marL="25542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6pPr>
      <a:lvl7pPr marL="30114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7pPr>
      <a:lvl8pPr marL="34686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8pPr>
      <a:lvl9pPr marL="3925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379A0E-4C31-439A-8723-A547EB32021A}" type="datetimeFigureOut">
              <a:rPr lang="en-US" smtClean="0">
                <a:solidFill>
                  <a:srgbClr val="534949"/>
                </a:solidFill>
              </a:rPr>
              <a:pPr/>
              <a:t>6/15/2016</a:t>
            </a:fld>
            <a:endParaRPr lang="en-US">
              <a:solidFill>
                <a:srgbClr val="534949"/>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34949"/>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AA8D5A4-03FE-4C18-B2E2-82E213C80FB8}" type="slidenum">
              <a:rPr lang="en-US" smtClean="0"/>
              <a:pPr/>
              <a:t>‹#›</a:t>
            </a:fld>
            <a:endParaRPr lang="en-US"/>
          </a:p>
        </p:txBody>
      </p:sp>
    </p:spTree>
    <p:extLst>
      <p:ext uri="{BB962C8B-B14F-4D97-AF65-F5344CB8AC3E}">
        <p14:creationId xmlns:p14="http://schemas.microsoft.com/office/powerpoint/2010/main" val="40885574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9A64F52C-746E-4918-8312-E4041CDB36F2}" type="datetimeFigureOut">
              <a:rPr lang="en-US" smtClean="0">
                <a:solidFill>
                  <a:srgbClr val="FFFFFF">
                    <a:tint val="75000"/>
                  </a:srgbClr>
                </a:solidFill>
              </a:rPr>
              <a:pPr/>
              <a:t>6/15/2016</a:t>
            </a:fld>
            <a:endParaRPr lang="en-US">
              <a:solidFill>
                <a:srgbClr val="FFFFFF">
                  <a:tint val="75000"/>
                </a:srgb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1CE5855-38DF-4F2F-8677-3E840F6DC04E}"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780494876"/>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9.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hyperlink" Target="http://alp-deved.org/" TargetMode="External"/><Relationship Id="rId3" Type="http://schemas.openxmlformats.org/officeDocument/2006/relationships/image" Target="../media/image6.png"/><Relationship Id="rId7" Type="http://schemas.openxmlformats.org/officeDocument/2006/relationships/hyperlink" Target="mailto:emantler@ccbcmd.edu"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hyperlink" Target="mailto:sgabriel@ccbcmd.edu"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20.jpg"/><Relationship Id="rId5" Type="http://schemas.openxmlformats.org/officeDocument/2006/relationships/image" Target="../media/image19.jpeg"/><Relationship Id="rId10" Type="http://schemas.openxmlformats.org/officeDocument/2006/relationships/image" Target="../media/image21.jpg"/><Relationship Id="rId4" Type="http://schemas.openxmlformats.org/officeDocument/2006/relationships/image" Target="../media/image1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533400" y="1371600"/>
            <a:ext cx="8305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solidFill>
                  <a:prstClr val="black"/>
                </a:solidFill>
              </a:rPr>
              <a:t>ALP Pedagogy:</a:t>
            </a:r>
          </a:p>
          <a:p>
            <a:pPr algn="ctr" eaLnBrk="1" hangingPunct="1"/>
            <a:r>
              <a:rPr lang="en-US" sz="3200" b="1" dirty="0" smtClean="0">
                <a:solidFill>
                  <a:prstClr val="black"/>
                </a:solidFill>
              </a:rPr>
              <a:t>“What Will I Do in My ALP Class?”</a:t>
            </a:r>
          </a:p>
          <a:p>
            <a:pPr algn="ctr" eaLnBrk="1" hangingPunct="1"/>
            <a:endParaRPr lang="en-US" b="1" dirty="0">
              <a:solidFill>
                <a:prstClr val="black"/>
              </a:solidFill>
            </a:endParaRPr>
          </a:p>
          <a:p>
            <a:pPr algn="ctr" eaLnBrk="1" hangingPunct="1"/>
            <a:r>
              <a:rPr lang="en-US" sz="1800" b="1" dirty="0">
                <a:solidFill>
                  <a:prstClr val="black"/>
                </a:solidFill>
                <a:latin typeface="Calibri"/>
                <a:cs typeface="+mn-cs"/>
              </a:rPr>
              <a:t> </a:t>
            </a:r>
            <a:r>
              <a:rPr lang="en-US" b="1" dirty="0" smtClean="0">
                <a:solidFill>
                  <a:prstClr val="black"/>
                </a:solidFill>
              </a:rPr>
              <a:t>Susan Gabriel</a:t>
            </a:r>
          </a:p>
          <a:p>
            <a:pPr algn="ctr" eaLnBrk="1" hangingPunct="1"/>
            <a:r>
              <a:rPr lang="en-US" b="1" dirty="0" smtClean="0">
                <a:solidFill>
                  <a:prstClr val="black"/>
                </a:solidFill>
              </a:rPr>
              <a:t>ALP Director  </a:t>
            </a:r>
          </a:p>
          <a:p>
            <a:pPr algn="ctr" eaLnBrk="1" hangingPunct="1"/>
            <a:endParaRPr lang="en-US" b="1" dirty="0" smtClean="0">
              <a:solidFill>
                <a:prstClr val="black"/>
              </a:solidFill>
            </a:endParaRPr>
          </a:p>
          <a:p>
            <a:pPr algn="ctr" eaLnBrk="1" hangingPunct="1"/>
            <a:r>
              <a:rPr lang="en-US" b="1" dirty="0" smtClean="0">
                <a:solidFill>
                  <a:prstClr val="black"/>
                </a:solidFill>
              </a:rPr>
              <a:t>Elsbeth Mantler</a:t>
            </a:r>
          </a:p>
          <a:p>
            <a:pPr algn="ctr" eaLnBrk="1" hangingPunct="1"/>
            <a:r>
              <a:rPr lang="en-US" b="1" dirty="0" smtClean="0">
                <a:solidFill>
                  <a:prstClr val="black"/>
                </a:solidFill>
              </a:rPr>
              <a:t>ALP Faculty</a:t>
            </a:r>
            <a:endParaRPr lang="en-US" sz="2000" b="1" dirty="0" smtClean="0">
              <a:solidFill>
                <a:prstClr val="black"/>
              </a:solidFill>
            </a:endParaRPr>
          </a:p>
          <a:p>
            <a:pPr algn="ctr" eaLnBrk="1" hangingPunct="1"/>
            <a:endParaRPr lang="en-US" sz="2000" b="1" dirty="0" smtClean="0">
              <a:solidFill>
                <a:prstClr val="black"/>
              </a:solidFill>
            </a:endParaRPr>
          </a:p>
          <a:p>
            <a:pPr algn="ctr" eaLnBrk="1" hangingPunct="1"/>
            <a:r>
              <a:rPr lang="en-US" sz="2000" b="1" dirty="0" smtClean="0">
                <a:solidFill>
                  <a:prstClr val="black"/>
                </a:solidFill>
              </a:rPr>
              <a:t>Pre-Conference Workshop</a:t>
            </a:r>
          </a:p>
          <a:p>
            <a:pPr algn="ctr" eaLnBrk="1" hangingPunct="1"/>
            <a:r>
              <a:rPr lang="en-US" sz="2000" b="1" dirty="0" smtClean="0">
                <a:solidFill>
                  <a:prstClr val="black"/>
                </a:solidFill>
              </a:rPr>
              <a:t>2016 Conference on Acceleration in</a:t>
            </a:r>
          </a:p>
          <a:p>
            <a:pPr algn="ctr" eaLnBrk="1" hangingPunct="1"/>
            <a:r>
              <a:rPr lang="en-US" sz="2000" b="1" dirty="0" smtClean="0">
                <a:solidFill>
                  <a:prstClr val="black"/>
                </a:solidFill>
              </a:rPr>
              <a:t>Developmental Education</a:t>
            </a:r>
          </a:p>
          <a:p>
            <a:pPr algn="ctr" eaLnBrk="1" hangingPunct="1"/>
            <a:endParaRPr lang="en-US" dirty="0">
              <a:solidFill>
                <a:prstClr val="black"/>
              </a:solidFill>
            </a:endParaRPr>
          </a:p>
        </p:txBody>
      </p:sp>
      <p:pic>
        <p:nvPicPr>
          <p:cNvPr id="7" name="Picture 6" descr="https://ccbcsharepoint/enroll/comms/Shared%20Documents/CCBC%20Official%20Logos/CCBC_horizontal_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52400"/>
            <a:ext cx="1573416" cy="685800"/>
          </a:xfrm>
          <a:prstGeom prst="rect">
            <a:avLst/>
          </a:prstGeom>
          <a:noFill/>
          <a:ln>
            <a:noFill/>
          </a:ln>
        </p:spPr>
      </p:pic>
    </p:spTree>
    <p:extLst>
      <p:ext uri="{BB962C8B-B14F-4D97-AF65-F5344CB8AC3E}">
        <p14:creationId xmlns:p14="http://schemas.microsoft.com/office/powerpoint/2010/main" val="8539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ALP Pedagogy: Key Features</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p:txBody>
          <a:bodyPr>
            <a:normAutofit fontScale="25000" lnSpcReduction="20000"/>
          </a:bodyPr>
          <a:lstStyle/>
          <a:p>
            <a:r>
              <a:rPr lang="en-US" sz="7200" b="1" dirty="0"/>
              <a:t>Incorporating active/collaborative </a:t>
            </a:r>
            <a:r>
              <a:rPr lang="en-US" sz="7200" b="1" dirty="0" smtClean="0"/>
              <a:t>learning</a:t>
            </a:r>
            <a:endParaRPr lang="en-US" sz="7200" b="1" dirty="0" smtClean="0"/>
          </a:p>
          <a:p>
            <a:r>
              <a:rPr lang="en-US" sz="7200" b="1" dirty="0" smtClean="0"/>
              <a:t>Utilizing </a:t>
            </a:r>
            <a:r>
              <a:rPr lang="en-US" sz="7200" b="1" dirty="0" smtClean="0"/>
              <a:t>backward design from the FYC course</a:t>
            </a:r>
            <a:endParaRPr lang="en-US" sz="6400" b="1" dirty="0" smtClean="0"/>
          </a:p>
          <a:p>
            <a:pPr lvl="1"/>
            <a:r>
              <a:rPr lang="en-US" sz="7000" b="1" dirty="0" smtClean="0"/>
              <a:t>Aligning the FYC and ALP syllabi </a:t>
            </a:r>
          </a:p>
          <a:p>
            <a:pPr marL="365760" lvl="1" indent="0">
              <a:buNone/>
            </a:pPr>
            <a:r>
              <a:rPr lang="en-US" sz="7000" dirty="0"/>
              <a:t>	</a:t>
            </a:r>
            <a:r>
              <a:rPr lang="en-US" sz="6600" b="1" dirty="0">
                <a:solidFill>
                  <a:srgbClr val="7030A0"/>
                </a:solidFill>
              </a:rPr>
              <a:t>“Throw away your traditional dev. ed. writing syllabus</a:t>
            </a:r>
            <a:r>
              <a:rPr lang="en-US" sz="6600" b="1" dirty="0" smtClean="0">
                <a:solidFill>
                  <a:srgbClr val="7030A0"/>
                </a:solidFill>
              </a:rPr>
              <a:t>!”</a:t>
            </a:r>
            <a:endParaRPr lang="en-US" sz="7000" dirty="0"/>
          </a:p>
          <a:p>
            <a:pPr lvl="1"/>
            <a:r>
              <a:rPr lang="en-US" sz="6600" b="1" dirty="0"/>
              <a:t>Customizing </a:t>
            </a:r>
            <a:r>
              <a:rPr lang="en-US" sz="6600" b="1" dirty="0" smtClean="0"/>
              <a:t>ALP support </a:t>
            </a:r>
            <a:r>
              <a:rPr lang="en-US" sz="6600" b="1" dirty="0"/>
              <a:t>and scaffolding activities based on </a:t>
            </a:r>
            <a:r>
              <a:rPr lang="en-US" sz="6600" b="1" dirty="0" smtClean="0"/>
              <a:t>the FYC assignments</a:t>
            </a:r>
            <a:endParaRPr lang="en-US" sz="7000" b="1" dirty="0" smtClean="0"/>
          </a:p>
          <a:p>
            <a:r>
              <a:rPr lang="en-US" sz="7200" dirty="0" smtClean="0"/>
              <a:t>Integrating </a:t>
            </a:r>
            <a:r>
              <a:rPr lang="en-US" sz="7200" dirty="0" smtClean="0"/>
              <a:t>reading and writing</a:t>
            </a:r>
          </a:p>
          <a:p>
            <a:r>
              <a:rPr lang="en-US" sz="7200" dirty="0" smtClean="0"/>
              <a:t>Improving thinking skills </a:t>
            </a:r>
          </a:p>
          <a:p>
            <a:r>
              <a:rPr lang="en-US" sz="7200" dirty="0" smtClean="0"/>
              <a:t>Addressing non-cognitive issues </a:t>
            </a:r>
          </a:p>
          <a:p>
            <a:r>
              <a:rPr lang="en-US" sz="7200" b="1" dirty="0" smtClean="0"/>
              <a:t>Improving editing skills: re-thinking grammar instruction </a:t>
            </a:r>
            <a:r>
              <a:rPr lang="en-US" sz="7200" dirty="0" smtClean="0"/>
              <a:t>	</a:t>
            </a:r>
          </a:p>
          <a:p>
            <a:pPr marL="0" indent="0">
              <a:buNone/>
            </a:pPr>
            <a:r>
              <a:rPr lang="en-US" sz="7200" b="1" dirty="0" smtClean="0">
                <a:solidFill>
                  <a:srgbClr val="7030A0"/>
                </a:solidFill>
              </a:rPr>
              <a:t>	“Teaching the way you always wished you could!”</a:t>
            </a:r>
            <a:endParaRPr lang="en-US" sz="7200" b="1" dirty="0" smtClean="0">
              <a:solidFill>
                <a:srgbClr val="FF0000"/>
              </a:solidFill>
            </a:endParaRP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5461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ALP Key Feature: Active/Collaborative  Learning</a:t>
            </a:r>
            <a:endParaRPr lang="en-US" sz="32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2" y="2667000"/>
            <a:ext cx="22383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45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Active/Collaborative Learning Group Categories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 groups</a:t>
            </a:r>
          </a:p>
          <a:p>
            <a:pPr lvl="1"/>
            <a:r>
              <a:rPr lang="en-US" dirty="0"/>
              <a:t>Stable, long-term </a:t>
            </a:r>
            <a:r>
              <a:rPr lang="en-US" dirty="0" smtClean="0"/>
              <a:t>groups</a:t>
            </a:r>
          </a:p>
          <a:p>
            <a:pPr lvl="1"/>
            <a:r>
              <a:rPr lang="en-US" dirty="0" smtClean="0"/>
              <a:t>Formed by the students</a:t>
            </a:r>
            <a:endParaRPr lang="en-US" dirty="0"/>
          </a:p>
          <a:p>
            <a:pPr lvl="1"/>
            <a:r>
              <a:rPr lang="en-US" dirty="0" smtClean="0"/>
              <a:t>Support, encouragement, and accountability</a:t>
            </a:r>
          </a:p>
          <a:p>
            <a:r>
              <a:rPr lang="en-US" dirty="0" smtClean="0"/>
              <a:t>Informal groups</a:t>
            </a:r>
          </a:p>
          <a:p>
            <a:pPr lvl="1"/>
            <a:r>
              <a:rPr lang="en-US" dirty="0"/>
              <a:t>Temporary groupings (2-3 students)</a:t>
            </a:r>
          </a:p>
          <a:p>
            <a:pPr lvl="1"/>
            <a:r>
              <a:rPr lang="en-US" dirty="0"/>
              <a:t>Provides a way for students to meet and work with more of their </a:t>
            </a:r>
            <a:r>
              <a:rPr lang="en-US" dirty="0" smtClean="0"/>
              <a:t>classmates</a:t>
            </a:r>
          </a:p>
          <a:p>
            <a:r>
              <a:rPr lang="en-US" dirty="0" smtClean="0"/>
              <a:t>Formal groups </a:t>
            </a:r>
            <a:endParaRPr lang="en-US" dirty="0"/>
          </a:p>
          <a:p>
            <a:pPr lvl="1"/>
            <a:r>
              <a:rPr lang="en-US" dirty="0" smtClean="0"/>
              <a:t>Usually formed by the instructor</a:t>
            </a:r>
          </a:p>
          <a:p>
            <a:pPr lvl="1"/>
            <a:r>
              <a:rPr lang="en-US" dirty="0" smtClean="0"/>
              <a:t>Group projects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742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Appointment Scheduler</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a:xfrm>
            <a:off x="1463040" y="1828800"/>
            <a:ext cx="6196405" cy="3894269"/>
          </a:xfrm>
        </p:spPr>
        <p:txBody>
          <a:bodyPr>
            <a:normAutofit/>
          </a:bodyPr>
          <a:lstStyle/>
          <a:p>
            <a:r>
              <a:rPr lang="en-US" dirty="0" smtClean="0"/>
              <a:t>Take out your appointment scheduler sheet.</a:t>
            </a:r>
          </a:p>
          <a:p>
            <a:r>
              <a:rPr lang="en-US" dirty="0" smtClean="0"/>
              <a:t>Use your appointment scheduler to set up 5 appointments between the hours of 8:00 and 12 :00.  </a:t>
            </a:r>
          </a:p>
          <a:p>
            <a:r>
              <a:rPr lang="en-US" dirty="0" smtClean="0"/>
              <a:t>Under “Interesting Fact,” record something significant you learn about each of your appointment partners.</a:t>
            </a:r>
          </a:p>
          <a:p>
            <a:r>
              <a:rPr lang="en-US" dirty="0" smtClean="0"/>
              <a:t>You have </a:t>
            </a:r>
            <a:r>
              <a:rPr lang="en-US" dirty="0" smtClean="0"/>
              <a:t>10</a:t>
            </a:r>
            <a:r>
              <a:rPr lang="en-US" dirty="0" smtClean="0"/>
              <a:t> </a:t>
            </a:r>
            <a:r>
              <a:rPr lang="en-US" dirty="0" smtClean="0"/>
              <a:t>minutes to complete </a:t>
            </a:r>
          </a:p>
          <a:p>
            <a:pPr marL="0" indent="0">
              <a:buNone/>
            </a:pPr>
            <a:r>
              <a:rPr lang="en-US" dirty="0" smtClean="0"/>
              <a:t>     this task.</a:t>
            </a:r>
          </a:p>
          <a:p>
            <a:pPr marL="0" indent="0" algn="ctr">
              <a:buNone/>
            </a:pP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953000"/>
            <a:ext cx="1781631"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4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and suggestions for this 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be used throughout the semester to create informal groups for a variety of collaborative learning activities</a:t>
            </a:r>
          </a:p>
          <a:p>
            <a:r>
              <a:rPr lang="en-US" dirty="0" smtClean="0"/>
              <a:t>Allows students to work with different partners each time</a:t>
            </a:r>
          </a:p>
          <a:p>
            <a:r>
              <a:rPr lang="en-US" dirty="0" smtClean="0"/>
              <a:t>Wait to do until the second week of classes when class lists become more stable</a:t>
            </a:r>
          </a:p>
          <a:p>
            <a:r>
              <a:rPr lang="en-US" dirty="0" smtClean="0"/>
              <a:t>Ask students to keep scheduler available—take a picture of the sheet with their phone </a:t>
            </a:r>
          </a:p>
          <a:p>
            <a:r>
              <a:rPr lang="en-US" dirty="0" smtClean="0"/>
              <a:t>Be flexible</a:t>
            </a:r>
          </a:p>
        </p:txBody>
      </p:sp>
    </p:spTree>
    <p:extLst>
      <p:ext uri="{BB962C8B-B14F-4D97-AF65-F5344CB8AC3E}">
        <p14:creationId xmlns:p14="http://schemas.microsoft.com/office/powerpoint/2010/main" val="413591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ALP Key Feature: Backward Design</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343400"/>
            <a:ext cx="35147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encrypted-tbn3.gstatic.com/images?q=tbn:ANd9GcSGsNpKM_E3QsyU70xR5HAm-6dzIdPaVV87EAAqGVKf05CDoIzc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8" y="2133599"/>
            <a:ext cx="2807772"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7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ALP Key Feature: Backward Design</a:t>
            </a:r>
            <a:r>
              <a:rPr lang="en-US" dirty="0"/>
              <a:t/>
            </a:r>
            <a:br>
              <a:rPr lang="en-US" dirty="0"/>
            </a:br>
            <a:endParaRPr lang="en-US" dirty="0"/>
          </a:p>
        </p:txBody>
      </p:sp>
      <p:sp>
        <p:nvSpPr>
          <p:cNvPr id="3" name="Content Placeholder 2"/>
          <p:cNvSpPr>
            <a:spLocks noGrp="1"/>
          </p:cNvSpPr>
          <p:nvPr>
            <p:ph idx="1"/>
          </p:nvPr>
        </p:nvSpPr>
        <p:spPr>
          <a:xfrm>
            <a:off x="1479442" y="2286000"/>
            <a:ext cx="6196405" cy="3603812"/>
          </a:xfrm>
        </p:spPr>
        <p:txBody>
          <a:bodyPr/>
          <a:lstStyle/>
          <a:p>
            <a:endParaRPr lang="en-US" dirty="0" smtClean="0"/>
          </a:p>
          <a:p>
            <a:pPr marL="0" indent="0">
              <a:buNone/>
            </a:pPr>
            <a:endParaRPr lang="en-US" dirty="0"/>
          </a:p>
        </p:txBody>
      </p:sp>
      <p:sp>
        <p:nvSpPr>
          <p:cNvPr id="4" name="TextBox 3"/>
          <p:cNvSpPr txBox="1"/>
          <p:nvPr/>
        </p:nvSpPr>
        <p:spPr>
          <a:xfrm>
            <a:off x="990600" y="1981200"/>
            <a:ext cx="6377515" cy="4801314"/>
          </a:xfrm>
          <a:prstGeom prst="rect">
            <a:avLst/>
          </a:prstGeom>
          <a:noFill/>
        </p:spPr>
        <p:txBody>
          <a:bodyPr wrap="none" rtlCol="0">
            <a:spAutoFit/>
          </a:bodyPr>
          <a:lstStyle/>
          <a:p>
            <a:pPr marL="285750" indent="-285750">
              <a:buFont typeface="Wingdings" panose="05000000000000000000" pitchFamily="2" charset="2"/>
              <a:buChar char="q"/>
            </a:pPr>
            <a:r>
              <a:rPr lang="en-US" dirty="0">
                <a:solidFill>
                  <a:prstClr val="black"/>
                </a:solidFill>
                <a:latin typeface="Constantia"/>
              </a:rPr>
              <a:t>C</a:t>
            </a:r>
            <a:r>
              <a:rPr lang="en-US" dirty="0" smtClean="0">
                <a:solidFill>
                  <a:prstClr val="black"/>
                </a:solidFill>
                <a:latin typeface="Constantia"/>
              </a:rPr>
              <a:t>urrent developmental writing textbooks and readers</a:t>
            </a:r>
            <a:r>
              <a:rPr lang="en-US" dirty="0" smtClean="0">
                <a:solidFill>
                  <a:prstClr val="black"/>
                </a:solidFill>
                <a:latin typeface="Constantia"/>
              </a:rPr>
              <a:t>:</a:t>
            </a:r>
            <a:endParaRPr lang="en-US" dirty="0" smtClean="0">
              <a:solidFill>
                <a:prstClr val="black"/>
              </a:solidFill>
            </a:endParaRPr>
          </a:p>
          <a:p>
            <a:pPr marL="742950" lvl="1" indent="-285750">
              <a:buFont typeface="Wingdings" panose="05000000000000000000" pitchFamily="2" charset="2"/>
              <a:buChar char="q"/>
            </a:pPr>
            <a:r>
              <a:rPr lang="en-US" dirty="0" smtClean="0">
                <a:solidFill>
                  <a:prstClr val="black"/>
                </a:solidFill>
                <a:latin typeface="Constantia"/>
              </a:rPr>
              <a:t>Level-one developmental writing texts focus on ?</a:t>
            </a:r>
          </a:p>
          <a:p>
            <a:pPr lvl="2"/>
            <a:r>
              <a:rPr lang="en-US" dirty="0" smtClean="0">
                <a:solidFill>
                  <a:srgbClr val="FF0000"/>
                </a:solidFill>
                <a:latin typeface="Constantia"/>
              </a:rPr>
              <a:t>sentences</a:t>
            </a:r>
          </a:p>
          <a:p>
            <a:pPr marL="742950" lvl="1" indent="-285750">
              <a:buFont typeface="Wingdings" panose="05000000000000000000" pitchFamily="2" charset="2"/>
              <a:buChar char="q"/>
            </a:pPr>
            <a:r>
              <a:rPr lang="en-US" dirty="0" smtClean="0">
                <a:solidFill>
                  <a:prstClr val="black"/>
                </a:solidFill>
                <a:latin typeface="Constantia"/>
              </a:rPr>
              <a:t>Level-two developmental writing texts focus on ?</a:t>
            </a:r>
          </a:p>
          <a:p>
            <a:pPr lvl="2"/>
            <a:r>
              <a:rPr lang="en-US" dirty="0" smtClean="0">
                <a:solidFill>
                  <a:srgbClr val="FF0000"/>
                </a:solidFill>
                <a:latin typeface="Constantia"/>
              </a:rPr>
              <a:t>paragraphs</a:t>
            </a:r>
          </a:p>
          <a:p>
            <a:pPr marL="742950" lvl="1" indent="-285750">
              <a:buFont typeface="Wingdings" panose="05000000000000000000" pitchFamily="2" charset="2"/>
              <a:buChar char="q"/>
            </a:pPr>
            <a:r>
              <a:rPr lang="en-US" dirty="0" smtClean="0">
                <a:solidFill>
                  <a:prstClr val="black"/>
                </a:solidFill>
                <a:latin typeface="Constantia"/>
              </a:rPr>
              <a:t>Reading level is often 6</a:t>
            </a:r>
            <a:r>
              <a:rPr lang="en-US" baseline="30000" dirty="0" smtClean="0">
                <a:solidFill>
                  <a:prstClr val="black"/>
                </a:solidFill>
                <a:latin typeface="Constantia"/>
              </a:rPr>
              <a:t>th</a:t>
            </a:r>
            <a:r>
              <a:rPr lang="en-US" dirty="0" smtClean="0">
                <a:solidFill>
                  <a:prstClr val="black"/>
                </a:solidFill>
                <a:latin typeface="Constantia"/>
              </a:rPr>
              <a:t> grade.</a:t>
            </a:r>
          </a:p>
          <a:p>
            <a:pPr marL="742950" lvl="1" indent="-285750">
              <a:buFont typeface="Wingdings" panose="05000000000000000000" pitchFamily="2" charset="2"/>
              <a:buChar char="q"/>
            </a:pPr>
            <a:r>
              <a:rPr lang="en-US" dirty="0" smtClean="0">
                <a:solidFill>
                  <a:prstClr val="black"/>
                </a:solidFill>
                <a:latin typeface="Constantia"/>
              </a:rPr>
              <a:t>Students feel as though they are back in middle school.</a:t>
            </a:r>
          </a:p>
          <a:p>
            <a:pPr lvl="1"/>
            <a:endParaRPr lang="en-US" dirty="0" smtClean="0">
              <a:solidFill>
                <a:prstClr val="black"/>
              </a:solidFill>
              <a:latin typeface="Constantia"/>
            </a:endParaRPr>
          </a:p>
          <a:p>
            <a:pPr marL="285750" indent="-285750">
              <a:buFont typeface="Wingdings" panose="05000000000000000000" pitchFamily="2" charset="2"/>
              <a:buChar char="q"/>
            </a:pPr>
            <a:r>
              <a:rPr lang="en-US" dirty="0" smtClean="0">
                <a:solidFill>
                  <a:prstClr val="black"/>
                </a:solidFill>
                <a:latin typeface="Constantia"/>
              </a:rPr>
              <a:t>In </a:t>
            </a:r>
            <a:r>
              <a:rPr lang="en-US" dirty="0" smtClean="0">
                <a:solidFill>
                  <a:prstClr val="black"/>
                </a:solidFill>
                <a:latin typeface="Constantia"/>
              </a:rPr>
              <a:t>ALP backward </a:t>
            </a:r>
            <a:r>
              <a:rPr lang="en-US" dirty="0" smtClean="0">
                <a:solidFill>
                  <a:prstClr val="black"/>
                </a:solidFill>
                <a:latin typeface="Constantia"/>
              </a:rPr>
              <a:t>design you begin by: </a:t>
            </a:r>
          </a:p>
          <a:p>
            <a:pPr marL="742950" lvl="1" indent="-285750">
              <a:buFont typeface="Wingdings" panose="05000000000000000000" pitchFamily="2" charset="2"/>
              <a:buChar char="q"/>
            </a:pPr>
            <a:r>
              <a:rPr lang="en-US" dirty="0" smtClean="0">
                <a:solidFill>
                  <a:prstClr val="black"/>
                </a:solidFill>
                <a:latin typeface="Constantia"/>
              </a:rPr>
              <a:t> assigning </a:t>
            </a:r>
            <a:r>
              <a:rPr lang="en-US" dirty="0" smtClean="0">
                <a:solidFill>
                  <a:srgbClr val="FF0000"/>
                </a:solidFill>
                <a:latin typeface="Constantia"/>
              </a:rPr>
              <a:t>college-level</a:t>
            </a:r>
            <a:r>
              <a:rPr lang="en-US" dirty="0" smtClean="0">
                <a:solidFill>
                  <a:prstClr val="black"/>
                </a:solidFill>
                <a:latin typeface="Constantia"/>
              </a:rPr>
              <a:t> essays, </a:t>
            </a:r>
          </a:p>
          <a:p>
            <a:pPr marL="742950" lvl="1" indent="-285750">
              <a:buFont typeface="Wingdings" panose="05000000000000000000" pitchFamily="2" charset="2"/>
              <a:buChar char="q"/>
            </a:pPr>
            <a:r>
              <a:rPr lang="en-US" dirty="0" smtClean="0">
                <a:solidFill>
                  <a:prstClr val="black"/>
                </a:solidFill>
                <a:latin typeface="Constantia"/>
              </a:rPr>
              <a:t> based on </a:t>
            </a:r>
            <a:r>
              <a:rPr lang="en-US" dirty="0" smtClean="0">
                <a:solidFill>
                  <a:srgbClr val="FF0000"/>
                </a:solidFill>
                <a:latin typeface="Constantia"/>
              </a:rPr>
              <a:t>complex, college-level texts</a:t>
            </a:r>
            <a:r>
              <a:rPr lang="en-US" dirty="0" smtClean="0">
                <a:solidFill>
                  <a:prstClr val="black"/>
                </a:solidFill>
                <a:latin typeface="Constantia"/>
              </a:rPr>
              <a:t>, with</a:t>
            </a:r>
          </a:p>
          <a:p>
            <a:pPr marL="742950" lvl="1" indent="-285750">
              <a:buFont typeface="Wingdings" panose="05000000000000000000" pitchFamily="2" charset="2"/>
              <a:buChar char="q"/>
            </a:pPr>
            <a:r>
              <a:rPr lang="en-US" dirty="0">
                <a:solidFill>
                  <a:prstClr val="black"/>
                </a:solidFill>
                <a:latin typeface="Constantia"/>
              </a:rPr>
              <a:t> </a:t>
            </a:r>
            <a:r>
              <a:rPr lang="en-US" dirty="0" smtClean="0">
                <a:solidFill>
                  <a:prstClr val="black"/>
                </a:solidFill>
                <a:latin typeface="Constantia"/>
              </a:rPr>
              <a:t>activities and assignments </a:t>
            </a:r>
            <a:r>
              <a:rPr lang="en-US" dirty="0" smtClean="0">
                <a:solidFill>
                  <a:srgbClr val="FF0000"/>
                </a:solidFill>
                <a:latin typeface="Constantia"/>
              </a:rPr>
              <a:t>to support student </a:t>
            </a:r>
          </a:p>
          <a:p>
            <a:pPr lvl="1"/>
            <a:r>
              <a:rPr lang="en-US" dirty="0">
                <a:solidFill>
                  <a:srgbClr val="FF0000"/>
                </a:solidFill>
                <a:latin typeface="Constantia"/>
              </a:rPr>
              <a:t>	</a:t>
            </a:r>
            <a:r>
              <a:rPr lang="en-US" dirty="0" smtClean="0">
                <a:solidFill>
                  <a:srgbClr val="FF0000"/>
                </a:solidFill>
                <a:latin typeface="Constantia"/>
              </a:rPr>
              <a:t>success with these challenges</a:t>
            </a:r>
            <a:r>
              <a:rPr lang="en-US" dirty="0" smtClean="0">
                <a:solidFill>
                  <a:srgbClr val="FF0000"/>
                </a:solidFill>
                <a:latin typeface="Constantia"/>
              </a:rPr>
              <a:t>.</a:t>
            </a:r>
          </a:p>
          <a:p>
            <a:pPr lvl="1"/>
            <a:endParaRPr lang="en-US" dirty="0" smtClean="0">
              <a:solidFill>
                <a:srgbClr val="FF0000"/>
              </a:solidFill>
              <a:latin typeface="Constantia"/>
            </a:endParaRPr>
          </a:p>
          <a:p>
            <a:pPr lvl="1"/>
            <a:r>
              <a:rPr lang="en-US" dirty="0" smtClean="0">
                <a:solidFill>
                  <a:srgbClr val="7030A0"/>
                </a:solidFill>
                <a:latin typeface="Constantia"/>
              </a:rPr>
              <a:t>L</a:t>
            </a:r>
            <a:r>
              <a:rPr lang="en-US" b="1" dirty="0" smtClean="0">
                <a:solidFill>
                  <a:srgbClr val="7030A0"/>
                </a:solidFill>
                <a:latin typeface="Constantia"/>
              </a:rPr>
              <a:t>et’s consider CCBC’s common </a:t>
            </a:r>
            <a:r>
              <a:rPr lang="en-US" b="1" dirty="0">
                <a:solidFill>
                  <a:srgbClr val="7030A0"/>
                </a:solidFill>
                <a:latin typeface="Constantia"/>
              </a:rPr>
              <a:t>c</a:t>
            </a:r>
            <a:r>
              <a:rPr lang="en-US" b="1" dirty="0" smtClean="0">
                <a:solidFill>
                  <a:srgbClr val="7030A0"/>
                </a:solidFill>
                <a:latin typeface="Constantia"/>
              </a:rPr>
              <a:t>ourse </a:t>
            </a:r>
            <a:r>
              <a:rPr lang="en-US" b="1" dirty="0" smtClean="0">
                <a:solidFill>
                  <a:srgbClr val="7030A0"/>
                </a:solidFill>
                <a:latin typeface="Constantia"/>
              </a:rPr>
              <a:t>0</a:t>
            </a:r>
            <a:r>
              <a:rPr lang="en-US" b="1" dirty="0" smtClean="0">
                <a:solidFill>
                  <a:srgbClr val="7030A0"/>
                </a:solidFill>
                <a:latin typeface="Constantia"/>
              </a:rPr>
              <a:t>utlines.</a:t>
            </a:r>
            <a:endParaRPr lang="en-US" b="1" dirty="0" smtClean="0">
              <a:solidFill>
                <a:srgbClr val="FF0000"/>
              </a:solidFill>
              <a:latin typeface="Constantia"/>
            </a:endParaRPr>
          </a:p>
          <a:p>
            <a:pPr marL="742950" lvl="1" indent="-285750">
              <a:buFont typeface="Wingdings" panose="05000000000000000000" pitchFamily="2" charset="2"/>
              <a:buChar char="§"/>
            </a:pPr>
            <a:endParaRPr lang="en-US" dirty="0">
              <a:solidFill>
                <a:prstClr val="black"/>
              </a:solidFill>
            </a:endParaRPr>
          </a:p>
          <a:p>
            <a:pPr marL="742950" lvl="1" indent="-285750">
              <a:buFont typeface="Wingdings" panose="05000000000000000000" pitchFamily="2" charset="2"/>
              <a:buChar char="§"/>
            </a:pPr>
            <a:endParaRPr lang="en-US" dirty="0" smtClean="0">
              <a:solidFill>
                <a:prstClr val="black"/>
              </a:solidFill>
            </a:endParaRPr>
          </a:p>
        </p:txBody>
      </p:sp>
    </p:spTree>
    <p:extLst>
      <p:ext uri="{BB962C8B-B14F-4D97-AF65-F5344CB8AC3E}">
        <p14:creationId xmlns:p14="http://schemas.microsoft.com/office/powerpoint/2010/main" val="7289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FYC </a:t>
            </a:r>
            <a:r>
              <a:rPr lang="en-US" dirty="0"/>
              <a:t>and ALP </a:t>
            </a:r>
            <a:r>
              <a:rPr lang="en-US" dirty="0" smtClean="0"/>
              <a:t>Syllabi Alignment</a:t>
            </a:r>
            <a:endParaRPr lang="en-US" dirty="0"/>
          </a:p>
        </p:txBody>
      </p:sp>
      <p:sp>
        <p:nvSpPr>
          <p:cNvPr id="3" name="Content Placeholder 2"/>
          <p:cNvSpPr>
            <a:spLocks noGrp="1"/>
          </p:cNvSpPr>
          <p:nvPr>
            <p:ph idx="1"/>
          </p:nvPr>
        </p:nvSpPr>
        <p:spPr/>
        <p:txBody>
          <a:bodyPr/>
          <a:lstStyle/>
          <a:p>
            <a:r>
              <a:rPr lang="en-US" dirty="0" smtClean="0"/>
              <a:t>Start with your FYC syllabus and plan “backwards” for the ALP class.</a:t>
            </a:r>
          </a:p>
          <a:p>
            <a:r>
              <a:rPr lang="en-US" dirty="0" smtClean="0">
                <a:solidFill>
                  <a:srgbClr val="7030A0"/>
                </a:solidFill>
              </a:rPr>
              <a:t>Let’s look a side-by-side semester plan for a set of English 101/ALP classes.</a:t>
            </a:r>
          </a:p>
          <a:p>
            <a:r>
              <a:rPr lang="en-US" dirty="0" smtClean="0">
                <a:solidFill>
                  <a:srgbClr val="7030A0"/>
                </a:solidFill>
              </a:rPr>
              <a:t>Questions?</a:t>
            </a:r>
            <a:endParaRPr lang="en-US" dirty="0">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338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6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Scaffolding and Support Activities for the ALP Class</a:t>
            </a:r>
            <a:endParaRPr lang="en-US" sz="32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rgbClr val="7030A0"/>
                </a:solidFill>
              </a:rPr>
              <a:t>Let’s look at the ALP scaffolding and support activities for an English 101 assignment.  </a:t>
            </a:r>
            <a:endParaRPr lang="en-US"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8" y="1905000"/>
            <a:ext cx="4007885"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4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normAutofit fontScale="90000"/>
          </a:bodyPr>
          <a:lstStyle/>
          <a:p>
            <a:r>
              <a:rPr lang="en-US" dirty="0" smtClean="0"/>
              <a:t>What was the topic of research essay?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929" y="3475703"/>
            <a:ext cx="1913452" cy="3048000"/>
          </a:xfrm>
          <a:prstGeom prst="rect">
            <a:avLst/>
          </a:prstGeom>
        </p:spPr>
      </p:pic>
      <p:sp>
        <p:nvSpPr>
          <p:cNvPr id="3" name="Content Placeholder 2"/>
          <p:cNvSpPr>
            <a:spLocks noGrp="1"/>
          </p:cNvSpPr>
          <p:nvPr>
            <p:ph sz="quarter" idx="1"/>
          </p:nvPr>
        </p:nvSpPr>
        <p:spPr>
          <a:xfrm>
            <a:off x="457200" y="990600"/>
            <a:ext cx="7467600" cy="4873752"/>
          </a:xfrm>
        </p:spPr>
        <p:txBody>
          <a:bodyPr>
            <a:normAutofit/>
          </a:bodyPr>
          <a:lstStyle/>
          <a:p>
            <a:r>
              <a:rPr lang="en-US" dirty="0" smtClean="0"/>
              <a:t>This essay was tied to a book students read called </a:t>
            </a:r>
            <a:r>
              <a:rPr lang="en-US" i="1" dirty="0" smtClean="0"/>
              <a:t>No Impact Man</a:t>
            </a:r>
            <a:r>
              <a:rPr lang="en-US" dirty="0" smtClean="0"/>
              <a:t>. It is a non-fiction piece by Colin </a:t>
            </a:r>
            <a:r>
              <a:rPr lang="en-US" dirty="0" err="1" smtClean="0"/>
              <a:t>Beavan</a:t>
            </a:r>
            <a:r>
              <a:rPr lang="en-US" dirty="0" smtClean="0"/>
              <a:t> about a man and his family trying to live impact free in NYC for a year. </a:t>
            </a:r>
          </a:p>
          <a:p>
            <a:r>
              <a:rPr lang="en-US" dirty="0" smtClean="0"/>
              <a:t>Students picked a topic related to local environmental issues.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396607"/>
            <a:ext cx="3019908" cy="22548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269" y="2971800"/>
            <a:ext cx="2571750" cy="2695575"/>
          </a:xfrm>
          <a:prstGeom prst="rect">
            <a:avLst/>
          </a:prstGeom>
        </p:spPr>
      </p:pic>
    </p:spTree>
    <p:extLst>
      <p:ext uri="{BB962C8B-B14F-4D97-AF65-F5344CB8AC3E}">
        <p14:creationId xmlns:p14="http://schemas.microsoft.com/office/powerpoint/2010/main" val="2827289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 in the Room?</a:t>
            </a:r>
            <a:endParaRPr lang="en-US" dirty="0"/>
          </a:p>
        </p:txBody>
      </p:sp>
      <p:sp>
        <p:nvSpPr>
          <p:cNvPr id="5" name="Content Placeholder 4"/>
          <p:cNvSpPr>
            <a:spLocks noGrp="1"/>
          </p:cNvSpPr>
          <p:nvPr>
            <p:ph idx="1"/>
          </p:nvPr>
        </p:nvSpPr>
        <p:spPr/>
        <p:txBody>
          <a:bodyPr>
            <a:normAutofit/>
          </a:bodyPr>
          <a:lstStyle/>
          <a:p>
            <a:endParaRPr lang="en-US" sz="2400" dirty="0" smtClean="0"/>
          </a:p>
          <a:p>
            <a:endParaRPr lang="en-US" sz="2000" dirty="0" smtClean="0"/>
          </a:p>
          <a:p>
            <a:endParaRPr lang="en-US" sz="2000" dirty="0" smtClean="0"/>
          </a:p>
          <a:p>
            <a:endParaRPr lang="en-US" sz="2000" dirty="0" smtClean="0"/>
          </a:p>
          <a:p>
            <a:endParaRPr lang="en-US" sz="2000" dirty="0"/>
          </a:p>
        </p:txBody>
      </p:sp>
      <p:sp>
        <p:nvSpPr>
          <p:cNvPr id="7" name="Line 1"/>
          <p:cNvSpPr>
            <a:spLocks noChangeShapeType="1"/>
          </p:cNvSpPr>
          <p:nvPr/>
        </p:nvSpPr>
        <p:spPr bwMode="auto">
          <a:xfrm>
            <a:off x="533400" y="11430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pic>
        <p:nvPicPr>
          <p:cNvPr id="1026" name="Picture 2" descr="C:\Users\sgabriel\AppData\Local\Microsoft\Windows\Temporary Internet Files\Content.IE5\1WKOIM6U\MP9004423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153354"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8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Essay Expectations</a:t>
            </a:r>
            <a:endParaRPr lang="en-US" dirty="0"/>
          </a:p>
        </p:txBody>
      </p:sp>
      <p:sp>
        <p:nvSpPr>
          <p:cNvPr id="3" name="Content Placeholder 2"/>
          <p:cNvSpPr>
            <a:spLocks noGrp="1"/>
          </p:cNvSpPr>
          <p:nvPr>
            <p:ph sz="quarter" idx="1"/>
          </p:nvPr>
        </p:nvSpPr>
        <p:spPr/>
        <p:txBody>
          <a:bodyPr/>
          <a:lstStyle/>
          <a:p>
            <a:r>
              <a:rPr lang="en-US" dirty="0"/>
              <a:t>The essay called for a unique thesis or argument about said issue. </a:t>
            </a:r>
          </a:p>
          <a:p>
            <a:r>
              <a:rPr lang="en-US" dirty="0"/>
              <a:t>The essay was not a “for” or “against” </a:t>
            </a:r>
            <a:r>
              <a:rPr lang="en-US" dirty="0" smtClean="0"/>
              <a:t>essay. Rather, </a:t>
            </a:r>
            <a:r>
              <a:rPr lang="en-US" dirty="0"/>
              <a:t>it gave students an opportunity to make their own </a:t>
            </a:r>
            <a:r>
              <a:rPr lang="en-US" dirty="0" smtClean="0"/>
              <a:t>unique claim </a:t>
            </a:r>
            <a:r>
              <a:rPr lang="en-US" dirty="0"/>
              <a:t>about a topic.</a:t>
            </a:r>
          </a:p>
          <a:p>
            <a:r>
              <a:rPr lang="en-US" dirty="0"/>
              <a:t>4-6 pages</a:t>
            </a:r>
          </a:p>
          <a:p>
            <a:r>
              <a:rPr lang="en-US" dirty="0"/>
              <a:t>Minimum of 3 outside sources and smooth quote integration</a:t>
            </a:r>
          </a:p>
          <a:p>
            <a:endParaRPr lang="en-US" dirty="0"/>
          </a:p>
        </p:txBody>
      </p:sp>
    </p:spTree>
    <p:extLst>
      <p:ext uri="{BB962C8B-B14F-4D97-AF65-F5344CB8AC3E}">
        <p14:creationId xmlns:p14="http://schemas.microsoft.com/office/powerpoint/2010/main" val="1848263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Topics</a:t>
            </a:r>
            <a:endParaRPr lang="en-US" dirty="0"/>
          </a:p>
        </p:txBody>
      </p:sp>
      <p:sp>
        <p:nvSpPr>
          <p:cNvPr id="3" name="Content Placeholder 2"/>
          <p:cNvSpPr>
            <a:spLocks noGrp="1"/>
          </p:cNvSpPr>
          <p:nvPr>
            <p:ph sz="quarter" idx="1"/>
          </p:nvPr>
        </p:nvSpPr>
        <p:spPr>
          <a:xfrm>
            <a:off x="457200" y="1447800"/>
            <a:ext cx="7620000" cy="5334000"/>
          </a:xfrm>
        </p:spPr>
        <p:txBody>
          <a:bodyPr>
            <a:normAutofit fontScale="85000" lnSpcReduction="20000"/>
          </a:bodyPr>
          <a:lstStyle/>
          <a:p>
            <a:pPr lvl="0"/>
            <a:r>
              <a:rPr lang="en-US" dirty="0" err="1"/>
              <a:t>Fracking</a:t>
            </a:r>
            <a:r>
              <a:rPr lang="en-US" dirty="0"/>
              <a:t> in Maryland</a:t>
            </a:r>
          </a:p>
          <a:p>
            <a:pPr lvl="0"/>
            <a:r>
              <a:rPr lang="en-US" dirty="0"/>
              <a:t>Inner Harbor Swimmable by 2020 Campaign</a:t>
            </a:r>
          </a:p>
          <a:p>
            <a:pPr lvl="0"/>
            <a:r>
              <a:rPr lang="en-US" dirty="0"/>
              <a:t>Plastic Bag ban in Baltimore City</a:t>
            </a:r>
          </a:p>
          <a:p>
            <a:pPr lvl="0"/>
            <a:r>
              <a:rPr lang="en-US" dirty="0"/>
              <a:t>Aquaculture in Maryland</a:t>
            </a:r>
          </a:p>
          <a:p>
            <a:pPr lvl="0"/>
            <a:r>
              <a:rPr lang="en-US" dirty="0" err="1"/>
              <a:t>Conowingo</a:t>
            </a:r>
            <a:r>
              <a:rPr lang="en-US" dirty="0"/>
              <a:t> Dam Controversy</a:t>
            </a:r>
          </a:p>
          <a:p>
            <a:pPr lvl="0"/>
            <a:r>
              <a:rPr lang="en-US" dirty="0"/>
              <a:t>Urban Farming in Baltimore City</a:t>
            </a:r>
          </a:p>
          <a:p>
            <a:pPr lvl="0"/>
            <a:r>
              <a:rPr lang="en-US" dirty="0"/>
              <a:t>Issues with Farm Pollution in the Chesapeake Bay</a:t>
            </a:r>
          </a:p>
          <a:p>
            <a:pPr lvl="0"/>
            <a:r>
              <a:rPr lang="en-US" dirty="0"/>
              <a:t>Wind power in MD</a:t>
            </a:r>
          </a:p>
          <a:p>
            <a:pPr lvl="0"/>
            <a:r>
              <a:rPr lang="en-US" dirty="0"/>
              <a:t>Blue Crab </a:t>
            </a:r>
            <a:r>
              <a:rPr lang="en-US" dirty="0" smtClean="0"/>
              <a:t>population in the Chesapeake Bay</a:t>
            </a:r>
            <a:endParaRPr lang="en-US" dirty="0"/>
          </a:p>
          <a:p>
            <a:pPr lvl="0"/>
            <a:r>
              <a:rPr lang="en-US" dirty="0"/>
              <a:t>Commercial Fishing regulation in the bay</a:t>
            </a:r>
          </a:p>
          <a:p>
            <a:pPr lvl="0"/>
            <a:r>
              <a:rPr lang="en-US" dirty="0" err="1"/>
              <a:t>Microbeads</a:t>
            </a:r>
            <a:r>
              <a:rPr lang="en-US" dirty="0"/>
              <a:t> </a:t>
            </a:r>
          </a:p>
          <a:p>
            <a:pPr lvl="0"/>
            <a:r>
              <a:rPr lang="en-US" dirty="0"/>
              <a:t>GMO’s or labeling of GMO’s (genetically modified organisms)</a:t>
            </a:r>
          </a:p>
          <a:p>
            <a:pPr lvl="0"/>
            <a:r>
              <a:rPr lang="en-US" dirty="0"/>
              <a:t>Fishing regulations in the state</a:t>
            </a:r>
          </a:p>
          <a:p>
            <a:r>
              <a:rPr lang="en-US" dirty="0" smtClean="0"/>
              <a:t>**</a:t>
            </a:r>
            <a:r>
              <a:rPr lang="en-US" dirty="0"/>
              <a:t>These topics are merely suggestions. If </a:t>
            </a:r>
            <a:r>
              <a:rPr lang="en-US" dirty="0" smtClean="0"/>
              <a:t>students </a:t>
            </a:r>
            <a:r>
              <a:rPr lang="en-US" dirty="0"/>
              <a:t>can think of another topic that is relevant, I want </a:t>
            </a:r>
            <a:r>
              <a:rPr lang="en-US" dirty="0" smtClean="0"/>
              <a:t>them </a:t>
            </a:r>
            <a:r>
              <a:rPr lang="en-US" dirty="0"/>
              <a:t>to explore it! </a:t>
            </a:r>
            <a:r>
              <a:rPr lang="en-US" dirty="0" smtClean="0"/>
              <a:t>I ask them to </a:t>
            </a:r>
            <a:r>
              <a:rPr lang="en-US" dirty="0"/>
              <a:t>run it by me first, though. I want to make sure the topic is feasible for the assignment. </a:t>
            </a:r>
          </a:p>
          <a:p>
            <a:endParaRPr lang="en-US" dirty="0"/>
          </a:p>
        </p:txBody>
      </p:sp>
    </p:spTree>
    <p:extLst>
      <p:ext uri="{BB962C8B-B14F-4D97-AF65-F5344CB8AC3E}">
        <p14:creationId xmlns:p14="http://schemas.microsoft.com/office/powerpoint/2010/main" val="2987012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a:normAutofit fontScale="90000"/>
          </a:bodyPr>
          <a:lstStyle/>
          <a:p>
            <a:pPr algn="ctr"/>
            <a:r>
              <a:rPr lang="en-US" u="sng" dirty="0" smtClean="0"/>
              <a:t>classroom Activities to scaffold research essay writing</a:t>
            </a:r>
            <a:r>
              <a:rPr lang="en-US" dirty="0"/>
              <a:t/>
            </a:r>
            <a:br>
              <a:rPr lang="en-US" dirty="0"/>
            </a:br>
            <a:endParaRPr lang="en-US" b="1" dirty="0"/>
          </a:p>
        </p:txBody>
      </p:sp>
      <p:sp>
        <p:nvSpPr>
          <p:cNvPr id="3" name="Content Placeholder 2"/>
          <p:cNvSpPr>
            <a:spLocks noGrp="1"/>
          </p:cNvSpPr>
          <p:nvPr>
            <p:ph sz="quarter" idx="1"/>
          </p:nvPr>
        </p:nvSpPr>
        <p:spPr/>
        <p:txBody>
          <a:bodyPr>
            <a:normAutofit/>
          </a:bodyPr>
          <a:lstStyle/>
          <a:p>
            <a:r>
              <a:rPr lang="en-US" sz="3200" dirty="0" smtClean="0"/>
              <a:t>You have one activity in your pack that I give to my students in the developmental class. This is handed out before the students receive the instructions for the essay. My hope is that they can pick a topic that is </a:t>
            </a:r>
            <a:r>
              <a:rPr lang="en-US" sz="3200" b="1" dirty="0" smtClean="0"/>
              <a:t>genuinely interesting to them</a:t>
            </a:r>
            <a:r>
              <a:rPr lang="en-US" sz="3200" dirty="0" smtClean="0"/>
              <a:t>.</a:t>
            </a:r>
          </a:p>
        </p:txBody>
      </p:sp>
      <p:sp>
        <p:nvSpPr>
          <p:cNvPr id="4" name="TextBox 3"/>
          <p:cNvSpPr txBox="1"/>
          <p:nvPr/>
        </p:nvSpPr>
        <p:spPr>
          <a:xfrm>
            <a:off x="351503" y="1182639"/>
            <a:ext cx="5410200" cy="461665"/>
          </a:xfrm>
          <a:prstGeom prst="rect">
            <a:avLst/>
          </a:prstGeom>
          <a:noFill/>
        </p:spPr>
        <p:txBody>
          <a:bodyPr wrap="square" rtlCol="0">
            <a:spAutoFit/>
          </a:bodyPr>
          <a:lstStyle/>
          <a:p>
            <a:r>
              <a:rPr lang="en-US" sz="2400" b="1" dirty="0" smtClean="0">
                <a:solidFill>
                  <a:prstClr val="black"/>
                </a:solidFill>
              </a:rPr>
              <a:t>1. CHOOSING A TOPIC</a:t>
            </a:r>
            <a:endParaRPr lang="en-US" sz="2400" b="1" dirty="0">
              <a:solidFill>
                <a:prstClr val="black"/>
              </a:solidFill>
            </a:endParaRPr>
          </a:p>
        </p:txBody>
      </p:sp>
    </p:spTree>
    <p:extLst>
      <p:ext uri="{BB962C8B-B14F-4D97-AF65-F5344CB8AC3E}">
        <p14:creationId xmlns:p14="http://schemas.microsoft.com/office/powerpoint/2010/main" val="2751887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Evaluating sources</a:t>
            </a:r>
            <a:endParaRPr lang="en-US" b="1" dirty="0"/>
          </a:p>
        </p:txBody>
      </p:sp>
      <p:sp>
        <p:nvSpPr>
          <p:cNvPr id="3" name="Content Placeholder 2"/>
          <p:cNvSpPr>
            <a:spLocks noGrp="1"/>
          </p:cNvSpPr>
          <p:nvPr>
            <p:ph sz="quarter" idx="1"/>
          </p:nvPr>
        </p:nvSpPr>
        <p:spPr/>
        <p:txBody>
          <a:bodyPr/>
          <a:lstStyle/>
          <a:p>
            <a:r>
              <a:rPr lang="en-US" dirty="0" smtClean="0"/>
              <a:t>The class visited the library and were taught a lesson about research methods within the CCBC databases. At this visit and during the next class period students conducted research on the CCBC databases with the help of a librarian and myself. </a:t>
            </a:r>
          </a:p>
          <a:p>
            <a:r>
              <a:rPr lang="en-US" dirty="0" smtClean="0"/>
              <a:t>√ Source Evaluation Checklist: A checklist given to 053 students to help them look at sources with a critical eye. (Accuracy, Purpose, Timeliness, Authority, etc.)</a:t>
            </a:r>
          </a:p>
          <a:p>
            <a:r>
              <a:rPr lang="en-US" dirty="0" smtClean="0"/>
              <a:t>Activity with Sources “Check Out or Leave it on the Shelf”</a:t>
            </a:r>
            <a:endParaRPr lang="en-US" dirty="0"/>
          </a:p>
        </p:txBody>
      </p:sp>
    </p:spTree>
    <p:extLst>
      <p:ext uri="{BB962C8B-B14F-4D97-AF65-F5344CB8AC3E}">
        <p14:creationId xmlns:p14="http://schemas.microsoft.com/office/powerpoint/2010/main" val="2374005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2209800"/>
            <a:ext cx="38862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114800" y="1524000"/>
            <a:ext cx="4509608" cy="3878263"/>
          </a:xfrm>
        </p:spPr>
      </p:pic>
      <p:sp>
        <p:nvSpPr>
          <p:cNvPr id="8" name="TextBox 7"/>
          <p:cNvSpPr txBox="1"/>
          <p:nvPr/>
        </p:nvSpPr>
        <p:spPr>
          <a:xfrm>
            <a:off x="242455" y="2209800"/>
            <a:ext cx="3276600" cy="2308324"/>
          </a:xfrm>
          <a:prstGeom prst="rect">
            <a:avLst/>
          </a:prstGeom>
          <a:noFill/>
        </p:spPr>
        <p:txBody>
          <a:bodyPr wrap="square" rtlCol="0">
            <a:spAutoFit/>
          </a:bodyPr>
          <a:lstStyle/>
          <a:p>
            <a:r>
              <a:rPr lang="en-US" sz="4800" dirty="0" smtClean="0">
                <a:solidFill>
                  <a:srgbClr val="FFFFFF"/>
                </a:solidFill>
              </a:rPr>
              <a:t>We are information consumers. </a:t>
            </a:r>
            <a:endParaRPr lang="en-US" sz="4800" dirty="0">
              <a:solidFill>
                <a:srgbClr val="FFFFFF"/>
              </a:solidFill>
            </a:endParaRPr>
          </a:p>
        </p:txBody>
      </p:sp>
      <p:sp>
        <p:nvSpPr>
          <p:cNvPr id="2" name="TextBox 1"/>
          <p:cNvSpPr txBox="1"/>
          <p:nvPr/>
        </p:nvSpPr>
        <p:spPr>
          <a:xfrm>
            <a:off x="533400" y="304800"/>
            <a:ext cx="8077200" cy="769441"/>
          </a:xfrm>
          <a:prstGeom prst="rect">
            <a:avLst/>
          </a:prstGeom>
          <a:noFill/>
        </p:spPr>
        <p:txBody>
          <a:bodyPr wrap="square" rtlCol="0">
            <a:spAutoFit/>
          </a:bodyPr>
          <a:lstStyle/>
          <a:p>
            <a:r>
              <a:rPr lang="en-US" sz="4400" dirty="0" smtClean="0">
                <a:solidFill>
                  <a:srgbClr val="FFFFFF"/>
                </a:solidFill>
              </a:rPr>
              <a:t>Check out of Leave on the Shelf?</a:t>
            </a:r>
            <a:endParaRPr lang="en-US" sz="4400" dirty="0">
              <a:solidFill>
                <a:srgbClr val="FFFFFF"/>
              </a:solidFill>
            </a:endParaRPr>
          </a:p>
        </p:txBody>
      </p:sp>
    </p:spTree>
    <p:extLst>
      <p:ext uri="{BB962C8B-B14F-4D97-AF65-F5344CB8AC3E}">
        <p14:creationId xmlns:p14="http://schemas.microsoft.com/office/powerpoint/2010/main" val="267423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52400"/>
            <a:ext cx="8610600" cy="6400800"/>
          </a:xfrm>
        </p:spPr>
        <p:txBody>
          <a:bodyPr>
            <a:noAutofit/>
          </a:bodyPr>
          <a:lstStyle/>
          <a:p>
            <a:r>
              <a:rPr lang="en-US" sz="4000" dirty="0" smtClean="0"/>
              <a:t>As much information as we consume, it is important for us to use a critical eye to decide if sources we are using and things we are reading are reliable or not. </a:t>
            </a:r>
          </a:p>
          <a:p>
            <a:endParaRPr lang="en-US" sz="4000" dirty="0"/>
          </a:p>
          <a:p>
            <a:r>
              <a:rPr lang="en-US" sz="4000" dirty="0" smtClean="0"/>
              <a:t>So, we are going to practice seeing if some sources from the data base for the research essay are reliable. </a:t>
            </a:r>
            <a:endParaRPr lang="en-US" sz="4000" dirty="0"/>
          </a:p>
        </p:txBody>
      </p:sp>
    </p:spTree>
    <p:extLst>
      <p:ext uri="{BB962C8B-B14F-4D97-AF65-F5344CB8AC3E}">
        <p14:creationId xmlns:p14="http://schemas.microsoft.com/office/powerpoint/2010/main" val="4279740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0"/>
            <a:ext cx="8991600" cy="6705600"/>
          </a:xfrm>
        </p:spPr>
        <p:txBody>
          <a:bodyPr>
            <a:normAutofit/>
          </a:bodyPr>
          <a:lstStyle/>
          <a:p>
            <a:pPr marL="0" indent="0">
              <a:buNone/>
            </a:pPr>
            <a:r>
              <a:rPr lang="en-US" sz="2400" b="1" dirty="0"/>
              <a:t>Instructions: Read your source. </a:t>
            </a:r>
            <a:endParaRPr lang="en-US" sz="2400" dirty="0"/>
          </a:p>
          <a:p>
            <a:pPr marL="0" indent="0">
              <a:buNone/>
            </a:pPr>
            <a:r>
              <a:rPr lang="en-US" sz="2400" b="1" dirty="0"/>
              <a:t>After reading the article, answer these questions:</a:t>
            </a:r>
          </a:p>
          <a:p>
            <a:pPr lvl="0"/>
            <a:r>
              <a:rPr lang="en-US" sz="2400" dirty="0"/>
              <a:t>What year was the article written? </a:t>
            </a:r>
          </a:p>
          <a:p>
            <a:pPr lvl="0"/>
            <a:r>
              <a:rPr lang="en-US" sz="2400" dirty="0"/>
              <a:t>Can you tell if the author has any affiliations? If so, what might they tell the reader</a:t>
            </a:r>
            <a:r>
              <a:rPr lang="en-US" sz="2400" dirty="0" smtClean="0"/>
              <a:t>?</a:t>
            </a:r>
            <a:endParaRPr lang="en-US" sz="2400" dirty="0"/>
          </a:p>
          <a:p>
            <a:pPr lvl="0"/>
            <a:r>
              <a:rPr lang="en-US" sz="2400" dirty="0"/>
              <a:t>Would these affiliations cause any type of bias about the topic</a:t>
            </a:r>
            <a:r>
              <a:rPr lang="en-US" sz="2400" dirty="0" smtClean="0"/>
              <a:t>?</a:t>
            </a:r>
            <a:endParaRPr lang="en-US" sz="2400" dirty="0"/>
          </a:p>
          <a:p>
            <a:pPr lvl="0"/>
            <a:r>
              <a:rPr lang="en-US" sz="2400" dirty="0"/>
              <a:t>What might the author’s purpose be judging on your reading of the piece? </a:t>
            </a:r>
          </a:p>
          <a:p>
            <a:pPr lvl="0"/>
            <a:r>
              <a:rPr lang="en-US" sz="2400" dirty="0"/>
              <a:t>What type of research does the article use to prove it’s point? Could there be any potential bias with their sources?</a:t>
            </a:r>
          </a:p>
          <a:p>
            <a:pPr marL="0" indent="0">
              <a:buNone/>
            </a:pPr>
            <a:endParaRPr lang="en-US" sz="2400" dirty="0"/>
          </a:p>
          <a:p>
            <a:pPr marL="0" indent="0">
              <a:buNone/>
            </a:pPr>
            <a:endParaRPr lang="en-US" sz="2400" dirty="0"/>
          </a:p>
          <a:p>
            <a:r>
              <a:rPr lang="en-US" sz="2400" dirty="0"/>
              <a:t>Based on your answers to these questions, would you…</a:t>
            </a:r>
          </a:p>
          <a:p>
            <a:endParaRPr lang="en-US" dirty="0"/>
          </a:p>
        </p:txBody>
      </p:sp>
    </p:spTree>
    <p:extLst>
      <p:ext uri="{BB962C8B-B14F-4D97-AF65-F5344CB8AC3E}">
        <p14:creationId xmlns:p14="http://schemas.microsoft.com/office/powerpoint/2010/main" val="2786652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295400"/>
            <a:ext cx="4224528" cy="3886200"/>
          </a:xfrm>
        </p:spPr>
        <p:txBody>
          <a:bodyPr/>
          <a:lstStyle/>
          <a:p>
            <a:pPr marL="0" indent="0">
              <a:buNone/>
            </a:pPr>
            <a:r>
              <a:rPr lang="en-US" sz="2400" dirty="0" smtClean="0"/>
              <a:t>Decide is your source ready to “Check Out”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208276"/>
            <a:ext cx="3200400" cy="2400300"/>
          </a:xfrm>
          <a:prstGeom prst="rect">
            <a:avLst/>
          </a:prstGeom>
        </p:spPr>
      </p:pic>
      <p:sp>
        <p:nvSpPr>
          <p:cNvPr id="5" name="TextBox 4"/>
          <p:cNvSpPr txBox="1"/>
          <p:nvPr/>
        </p:nvSpPr>
        <p:spPr>
          <a:xfrm>
            <a:off x="5181600" y="1219200"/>
            <a:ext cx="3962400" cy="830997"/>
          </a:xfrm>
          <a:prstGeom prst="rect">
            <a:avLst/>
          </a:prstGeom>
          <a:noFill/>
        </p:spPr>
        <p:txBody>
          <a:bodyPr wrap="square" rtlCol="0">
            <a:spAutoFit/>
          </a:bodyPr>
          <a:lstStyle/>
          <a:p>
            <a:r>
              <a:rPr lang="en-US" sz="2400" dirty="0" smtClean="0">
                <a:solidFill>
                  <a:srgbClr val="FFFFFF"/>
                </a:solidFill>
              </a:rPr>
              <a:t>Or, does it need to be put “back on the shelf”</a:t>
            </a:r>
            <a:endParaRPr lang="en-US" sz="2400" dirty="0">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9800"/>
            <a:ext cx="3657600" cy="2398776"/>
          </a:xfrm>
          <a:prstGeom prst="rect">
            <a:avLst/>
          </a:prstGeom>
        </p:spPr>
      </p:pic>
    </p:spTree>
    <p:extLst>
      <p:ext uri="{BB962C8B-B14F-4D97-AF65-F5344CB8AC3E}">
        <p14:creationId xmlns:p14="http://schemas.microsoft.com/office/powerpoint/2010/main" val="4089381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Prewriting for the essay</a:t>
            </a:r>
            <a:endParaRPr lang="en-US" b="1" dirty="0"/>
          </a:p>
        </p:txBody>
      </p:sp>
      <p:sp>
        <p:nvSpPr>
          <p:cNvPr id="3" name="Content Placeholder 2"/>
          <p:cNvSpPr>
            <a:spLocks noGrp="1"/>
          </p:cNvSpPr>
          <p:nvPr>
            <p:ph sz="quarter" idx="1"/>
          </p:nvPr>
        </p:nvSpPr>
        <p:spPr/>
        <p:txBody>
          <a:bodyPr/>
          <a:lstStyle/>
          <a:p>
            <a:r>
              <a:rPr lang="en-US" dirty="0" smtClean="0"/>
              <a:t>Informal Annotated bibliography: Students must summarize main points of a source, explain how it relates to their essay, and write an MLA citation for the source. </a:t>
            </a:r>
          </a:p>
          <a:p>
            <a:r>
              <a:rPr lang="en-US" dirty="0" smtClean="0"/>
              <a:t>Informal Outline: Students must show proof of a thesis and main ideas of the essay in whatever way they like (this includes diagrams, outlines, lists, etc.).</a:t>
            </a:r>
          </a:p>
          <a:p>
            <a:r>
              <a:rPr lang="en-US" dirty="0" smtClean="0"/>
              <a:t>The format of these documents is not as important to me as the ideas generated here.</a:t>
            </a:r>
            <a:endParaRPr lang="en-US" dirty="0"/>
          </a:p>
        </p:txBody>
      </p:sp>
    </p:spTree>
    <p:extLst>
      <p:ext uri="{BB962C8B-B14F-4D97-AF65-F5344CB8AC3E}">
        <p14:creationId xmlns:p14="http://schemas.microsoft.com/office/powerpoint/2010/main" val="538404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 make these prewriting activities more engaging?</a:t>
            </a:r>
            <a:endParaRPr lang="en-US" dirty="0"/>
          </a:p>
        </p:txBody>
      </p:sp>
      <p:sp>
        <p:nvSpPr>
          <p:cNvPr id="3" name="Content Placeholder 2"/>
          <p:cNvSpPr>
            <a:spLocks noGrp="1"/>
          </p:cNvSpPr>
          <p:nvPr>
            <p:ph sz="quarter" idx="1"/>
          </p:nvPr>
        </p:nvSpPr>
        <p:spPr/>
        <p:txBody>
          <a:bodyPr/>
          <a:lstStyle/>
          <a:p>
            <a:r>
              <a:rPr lang="en-US" dirty="0" smtClean="0"/>
              <a:t>After the students completed both of these activities on their own, the students shared their outlines in a “round table” type of format. Each student explained the main idea of their essay and how they planned to support it.</a:t>
            </a:r>
          </a:p>
          <a:p>
            <a:r>
              <a:rPr lang="en-US" dirty="0" smtClean="0"/>
              <a:t>Their ideas were then “work shopped” by their peers. </a:t>
            </a:r>
          </a:p>
          <a:p>
            <a:r>
              <a:rPr lang="en-US" dirty="0" smtClean="0"/>
              <a:t>I intervened as little as possible, and let the students provide feedback top each other</a:t>
            </a:r>
          </a:p>
          <a:p>
            <a:r>
              <a:rPr lang="en-US" dirty="0" smtClean="0"/>
              <a:t>This step is very important because it lets students feel confident and prepared to being writing their draft. </a:t>
            </a:r>
            <a:endParaRPr lang="en-US" dirty="0"/>
          </a:p>
        </p:txBody>
      </p:sp>
    </p:spTree>
    <p:extLst>
      <p:ext uri="{BB962C8B-B14F-4D97-AF65-F5344CB8AC3E}">
        <p14:creationId xmlns:p14="http://schemas.microsoft.com/office/powerpoint/2010/main" val="593568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200" dirty="0" smtClean="0">
                <a:latin typeface="+mn-lt"/>
              </a:rPr>
              <a:t>ALP Pedagogy </a:t>
            </a:r>
            <a:br>
              <a:rPr lang="en-US" sz="3200" dirty="0" smtClean="0">
                <a:latin typeface="+mn-lt"/>
              </a:rPr>
            </a:br>
            <a:r>
              <a:rPr lang="en-US" sz="3200" dirty="0" smtClean="0">
                <a:latin typeface="+mn-lt"/>
              </a:rPr>
              <a:t>Workshop Agenda</a:t>
            </a:r>
            <a:r>
              <a:rPr lang="en-US" dirty="0" smtClean="0"/>
              <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p:txBody>
          <a:bodyPr>
            <a:normAutofit fontScale="92500"/>
          </a:bodyPr>
          <a:lstStyle/>
          <a:p>
            <a:r>
              <a:rPr lang="en-US" b="1" dirty="0" smtClean="0"/>
              <a:t>Overview of ALP at CCBC—Brief!</a:t>
            </a:r>
          </a:p>
          <a:p>
            <a:r>
              <a:rPr lang="en-US" b="1" dirty="0" smtClean="0"/>
              <a:t>Key Features of  ALP Teaching </a:t>
            </a:r>
          </a:p>
          <a:p>
            <a:pPr lvl="0">
              <a:buClr>
                <a:srgbClr val="71685A"/>
              </a:buClr>
            </a:pPr>
            <a:r>
              <a:rPr lang="en-US" b="1" dirty="0">
                <a:solidFill>
                  <a:prstClr val="black"/>
                </a:solidFill>
              </a:rPr>
              <a:t>Active/Collaborative </a:t>
            </a:r>
            <a:r>
              <a:rPr lang="en-US" b="1" dirty="0" smtClean="0">
                <a:solidFill>
                  <a:prstClr val="black"/>
                </a:solidFill>
              </a:rPr>
              <a:t>Learning</a:t>
            </a:r>
            <a:endParaRPr lang="en-US" b="1" dirty="0" smtClean="0"/>
          </a:p>
          <a:p>
            <a:r>
              <a:rPr lang="en-US" b="1" dirty="0" smtClean="0"/>
              <a:t>Backward Curriculum Design</a:t>
            </a:r>
          </a:p>
          <a:p>
            <a:pPr lvl="1"/>
            <a:r>
              <a:rPr lang="en-US" dirty="0" smtClean="0">
                <a:latin typeface="Franklin Gothic Book" panose="020B0503020102020204" pitchFamily="34" charset="0"/>
              </a:rPr>
              <a:t>Aligning the FYC and ALP Syllabi</a:t>
            </a:r>
          </a:p>
          <a:p>
            <a:r>
              <a:rPr lang="en-US" b="1" dirty="0" smtClean="0"/>
              <a:t>Scaffolding and Support Strategies and Activities</a:t>
            </a:r>
          </a:p>
          <a:p>
            <a:r>
              <a:rPr lang="en-US" b="1" dirty="0" smtClean="0"/>
              <a:t>Grammar, Grading, and Other Grand Concerns </a:t>
            </a:r>
          </a:p>
          <a:p>
            <a:r>
              <a:rPr lang="en-US" b="1" dirty="0" smtClean="0"/>
              <a:t>Final Thoughts and Questions</a:t>
            </a:r>
          </a:p>
          <a:p>
            <a:pPr marL="0" indent="0">
              <a:buNone/>
            </a:pPr>
            <a:endParaRPr lang="en-US" dirty="0" smtClean="0"/>
          </a:p>
          <a:p>
            <a:pPr marL="0" indent="0" algn="ctr">
              <a:buNone/>
            </a:pPr>
            <a:endParaRPr lang="en-US" dirty="0"/>
          </a:p>
        </p:txBody>
      </p:sp>
      <p:grpSp>
        <p:nvGrpSpPr>
          <p:cNvPr id="5" name="Group 4"/>
          <p:cNvGrpSpPr/>
          <p:nvPr/>
        </p:nvGrpSpPr>
        <p:grpSpPr>
          <a:xfrm>
            <a:off x="6449291" y="5715000"/>
            <a:ext cx="2667000" cy="1081718"/>
            <a:chOff x="6527800" y="5689600"/>
            <a:chExt cx="2667000" cy="889000"/>
          </a:xfrm>
        </p:grpSpPr>
        <p:pic>
          <p:nvPicPr>
            <p:cNvPr id="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9"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A</a:t>
              </a:r>
            </a:p>
          </p:txBody>
        </p:sp>
        <p:sp>
          <p:nvSpPr>
            <p:cNvPr id="10"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L</a:t>
              </a:r>
            </a:p>
          </p:txBody>
        </p:sp>
        <p:sp>
          <p:nvSpPr>
            <p:cNvPr id="11"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P</a:t>
              </a:r>
            </a:p>
          </p:txBody>
        </p:sp>
        <p:sp>
          <p:nvSpPr>
            <p:cNvPr id="12"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200" dirty="0">
                  <a:solidFill>
                    <a:srgbClr val="000000"/>
                  </a:solidFill>
                  <a:ea typeface="ＭＳ Ｐゴシック" charset="0"/>
                  <a:cs typeface="Arial" charset="0"/>
                  <a:sym typeface="Arial" charset="0"/>
                </a:rPr>
                <a:t>The Accelerated Learning  Program</a:t>
              </a:r>
            </a:p>
          </p:txBody>
        </p:sp>
      </p:grpSp>
    </p:spTree>
    <p:extLst>
      <p:ext uri="{BB962C8B-B14F-4D97-AF65-F5344CB8AC3E}">
        <p14:creationId xmlns:p14="http://schemas.microsoft.com/office/powerpoint/2010/main" val="37374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4.Quote Integration</a:t>
            </a:r>
            <a:endParaRPr lang="en-US" b="1" dirty="0"/>
          </a:p>
        </p:txBody>
      </p:sp>
      <p:sp>
        <p:nvSpPr>
          <p:cNvPr id="3" name="Content Placeholder 2"/>
          <p:cNvSpPr>
            <a:spLocks noGrp="1"/>
          </p:cNvSpPr>
          <p:nvPr>
            <p:ph sz="quarter" idx="1"/>
          </p:nvPr>
        </p:nvSpPr>
        <p:spPr/>
        <p:txBody>
          <a:bodyPr/>
          <a:lstStyle/>
          <a:p>
            <a:r>
              <a:rPr lang="en-US" dirty="0" smtClean="0"/>
              <a:t>Students write </a:t>
            </a:r>
            <a:r>
              <a:rPr lang="en-US" dirty="0"/>
              <a:t>a paragraph that explains one idea about </a:t>
            </a:r>
            <a:r>
              <a:rPr lang="en-US" dirty="0" smtClean="0"/>
              <a:t>their </a:t>
            </a:r>
            <a:r>
              <a:rPr lang="en-US" dirty="0"/>
              <a:t>research topic. </a:t>
            </a:r>
            <a:r>
              <a:rPr lang="en-US" dirty="0" smtClean="0"/>
              <a:t>They are asked to use </a:t>
            </a:r>
            <a:r>
              <a:rPr lang="en-US" dirty="0"/>
              <a:t>at least one quote from one of your sources.</a:t>
            </a:r>
          </a:p>
          <a:p>
            <a:r>
              <a:rPr lang="en-US" dirty="0" smtClean="0"/>
              <a:t>This </a:t>
            </a:r>
            <a:r>
              <a:rPr lang="en-US" dirty="0"/>
              <a:t>is a worksheet that might help the students revise that paragraph. The goal is twofold: to help the students understand how paragraphs like this can be constructed, and to give them a head start on the 101 paper.</a:t>
            </a:r>
          </a:p>
          <a:p>
            <a:endParaRPr lang="en-US" dirty="0"/>
          </a:p>
        </p:txBody>
      </p:sp>
    </p:spTree>
    <p:extLst>
      <p:ext uri="{BB962C8B-B14F-4D97-AF65-F5344CB8AC3E}">
        <p14:creationId xmlns:p14="http://schemas.microsoft.com/office/powerpoint/2010/main" val="1907512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During the draft process</a:t>
            </a:r>
            <a:endParaRPr lang="en-US" b="1" dirty="0"/>
          </a:p>
        </p:txBody>
      </p:sp>
      <p:sp>
        <p:nvSpPr>
          <p:cNvPr id="3" name="Content Placeholder 2"/>
          <p:cNvSpPr>
            <a:spLocks noGrp="1"/>
          </p:cNvSpPr>
          <p:nvPr>
            <p:ph sz="quarter" idx="1"/>
          </p:nvPr>
        </p:nvSpPr>
        <p:spPr/>
        <p:txBody>
          <a:bodyPr/>
          <a:lstStyle/>
          <a:p>
            <a:r>
              <a:rPr lang="en-US" dirty="0" smtClean="0"/>
              <a:t>Students meet with me individually with their drafts to help work on their essays.</a:t>
            </a:r>
          </a:p>
          <a:p>
            <a:r>
              <a:rPr lang="en-US" dirty="0" smtClean="0"/>
              <a:t>Peer review and round table discussions are held in both the 101 and 053 class looking at sample essays and essays of peers. </a:t>
            </a:r>
            <a:endParaRPr lang="en-US" dirty="0"/>
          </a:p>
        </p:txBody>
      </p:sp>
    </p:spTree>
    <p:extLst>
      <p:ext uri="{BB962C8B-B14F-4D97-AF65-F5344CB8AC3E}">
        <p14:creationId xmlns:p14="http://schemas.microsoft.com/office/powerpoint/2010/main" val="3022493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6.After the Essay is completed, Self-assessment</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Students write a reflective essay in the 053 class after they turn in their final copy of the research essay. </a:t>
            </a:r>
            <a:r>
              <a:rPr lang="en-US" dirty="0"/>
              <a:t>This helps with the meta-cognitive aspect of the writing process. </a:t>
            </a:r>
            <a:endParaRPr lang="en-US" dirty="0" smtClean="0"/>
          </a:p>
          <a:p>
            <a:pPr marL="0" indent="0">
              <a:buNone/>
            </a:pPr>
            <a:r>
              <a:rPr lang="en-US" dirty="0" smtClean="0"/>
              <a:t>Instructions: I want you to think about the following question when writing this essay:</a:t>
            </a:r>
          </a:p>
          <a:p>
            <a:pPr marL="0" indent="0">
              <a:buNone/>
            </a:pPr>
            <a:endParaRPr lang="en-US" dirty="0"/>
          </a:p>
          <a:p>
            <a:r>
              <a:rPr lang="en-US" dirty="0"/>
              <a:t>What was the most difficult part of writing this essay?</a:t>
            </a:r>
          </a:p>
          <a:p>
            <a:r>
              <a:rPr lang="en-US" dirty="0"/>
              <a:t>What did you learn from writing this essay?</a:t>
            </a:r>
          </a:p>
          <a:p>
            <a:r>
              <a:rPr lang="en-US" dirty="0"/>
              <a:t>How will this essay change the way your approach writing?</a:t>
            </a:r>
          </a:p>
          <a:p>
            <a:r>
              <a:rPr lang="en-US" dirty="0"/>
              <a:t>What did you feel you were successful with in this essay?</a:t>
            </a:r>
          </a:p>
          <a:p>
            <a:endParaRPr lang="en-US" b="1" dirty="0"/>
          </a:p>
        </p:txBody>
      </p:sp>
    </p:spTree>
    <p:extLst>
      <p:ext uri="{BB962C8B-B14F-4D97-AF65-F5344CB8AC3E}">
        <p14:creationId xmlns:p14="http://schemas.microsoft.com/office/powerpoint/2010/main" val="1769624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7696200" cy="2724912"/>
          </a:xfrm>
        </p:spPr>
        <p:txBody>
          <a:bodyPr>
            <a:normAutofit/>
          </a:bodyPr>
          <a:lstStyle/>
          <a:p>
            <a:pPr algn="ctr"/>
            <a:r>
              <a:rPr lang="en-US" sz="3600" dirty="0" smtClean="0"/>
              <a:t>Meet with your 9:00 appointment partner to complete the following task:</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latin typeface="+mj-lt"/>
              </a:rPr>
              <a:t>Using one of your FYC assignments, develop a set of scaffolding and support activities for an ALP class.</a:t>
            </a:r>
            <a:endParaRPr lang="en-US" dirty="0">
              <a:latin typeface="+mj-lt"/>
            </a:endParaRPr>
          </a:p>
        </p:txBody>
      </p:sp>
      <p:pic>
        <p:nvPicPr>
          <p:cNvPr id="2050" name="Picture 2" descr="C:\Users\sgabriel\AppData\Local\Microsoft\Windows\Temporary Internet Files\Content.IE5\AUXDEYSX\MC9004369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156" y="4343400"/>
            <a:ext cx="1930400" cy="131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0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Part II:  Small Group Task</a:t>
            </a:r>
            <a:endParaRPr lang="en-US" sz="3200" b="1" dirty="0"/>
          </a:p>
        </p:txBody>
      </p:sp>
      <p:sp>
        <p:nvSpPr>
          <p:cNvPr id="3" name="Content Placeholder 2"/>
          <p:cNvSpPr>
            <a:spLocks noGrp="1"/>
          </p:cNvSpPr>
          <p:nvPr>
            <p:ph idx="1"/>
          </p:nvPr>
        </p:nvSpPr>
        <p:spPr/>
        <p:txBody>
          <a:bodyPr/>
          <a:lstStyle/>
          <a:p>
            <a:r>
              <a:rPr lang="en-US" b="1" dirty="0" smtClean="0"/>
              <a:t>With your partner,  join with 2 other pairs and discuss all of your ideas.</a:t>
            </a:r>
          </a:p>
          <a:p>
            <a:r>
              <a:rPr lang="en-US" b="1" dirty="0" smtClean="0"/>
              <a:t>Decide on the best ALP scaffolding plan to report to the whole group. </a:t>
            </a:r>
            <a:endParaRPr lang="en-US" b="1" dirty="0"/>
          </a:p>
        </p:txBody>
      </p:sp>
    </p:spTree>
    <p:extLst>
      <p:ext uri="{BB962C8B-B14F-4D97-AF65-F5344CB8AC3E}">
        <p14:creationId xmlns:p14="http://schemas.microsoft.com/office/powerpoint/2010/main" val="660939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817582"/>
            <a:ext cx="6965245" cy="1620818"/>
          </a:xfrm>
        </p:spPr>
        <p:txBody>
          <a:bodyPr>
            <a:normAutofit fontScale="90000"/>
          </a:bodyPr>
          <a:lstStyle/>
          <a:p>
            <a:r>
              <a:rPr lang="en-US" sz="4000" dirty="0" smtClean="0"/>
              <a:t/>
            </a:r>
            <a:br>
              <a:rPr lang="en-US" sz="4000" dirty="0" smtClean="0"/>
            </a:br>
            <a:r>
              <a:rPr lang="en-US" sz="4000" dirty="0" smtClean="0"/>
              <a:t>ALP Key Feature: Rethinking Grammar Instruction</a:t>
            </a:r>
            <a:br>
              <a:rPr lang="en-US" sz="4000" dirty="0" smtClean="0"/>
            </a:br>
            <a:r>
              <a:rPr lang="en-US" sz="2800" dirty="0" smtClean="0"/>
              <a:t/>
            </a:r>
            <a:br>
              <a:rPr lang="en-US" sz="2800" dirty="0" smtClean="0"/>
            </a:br>
            <a:endParaRPr lang="en-US" sz="4000" dirty="0"/>
          </a:p>
        </p:txBody>
      </p:sp>
      <p:sp>
        <p:nvSpPr>
          <p:cNvPr id="2" name="Content Placeholder 1"/>
          <p:cNvSpPr>
            <a:spLocks noGrp="1"/>
          </p:cNvSpPr>
          <p:nvPr>
            <p:ph idx="1"/>
          </p:nvPr>
        </p:nvSpPr>
        <p:spPr/>
        <p:txBody>
          <a:bodyPr>
            <a:normAutofit/>
          </a:bodyPr>
          <a:lstStyle/>
          <a:p>
            <a:pPr marL="0" indent="0">
              <a:buNone/>
            </a:pPr>
            <a:endParaRPr lang="en-US" b="1" dirty="0">
              <a:solidFill>
                <a:srgbClr val="7030A0"/>
              </a:solidFill>
            </a:endParaRPr>
          </a:p>
          <a:p>
            <a:pPr marL="0" indent="0">
              <a:buNone/>
            </a:pPr>
            <a:r>
              <a:rPr lang="en-US" b="1" dirty="0" smtClean="0">
                <a:solidFill>
                  <a:srgbClr val="7030A0"/>
                </a:solidFill>
              </a:rPr>
              <a:t>	</a:t>
            </a:r>
            <a:endParaRPr lang="en-US" b="1"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45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 name="TextBox 1"/>
          <p:cNvSpPr txBox="1"/>
          <p:nvPr/>
        </p:nvSpPr>
        <p:spPr>
          <a:xfrm>
            <a:off x="381000" y="304800"/>
            <a:ext cx="8458200" cy="584776"/>
          </a:xfrm>
          <a:prstGeom prst="rect">
            <a:avLst/>
          </a:prstGeom>
          <a:noFill/>
        </p:spPr>
        <p:txBody>
          <a:bodyPr wrap="square" rtlCol="0">
            <a:spAutoFit/>
          </a:bodyPr>
          <a:lstStyle/>
          <a:p>
            <a:pPr algn="ctr"/>
            <a:r>
              <a:rPr lang="en-US" sz="3200" dirty="0" smtClean="0">
                <a:solidFill>
                  <a:prstClr val="black"/>
                </a:solidFill>
                <a:latin typeface="Arial"/>
              </a:rPr>
              <a:t>The Research on Teaching Grammar</a:t>
            </a:r>
            <a:endParaRPr lang="en-US" sz="3200" dirty="0">
              <a:solidFill>
                <a:prstClr val="black"/>
              </a:solidFill>
              <a:latin typeface="Arial"/>
            </a:endParaRPr>
          </a:p>
        </p:txBody>
      </p:sp>
      <p:sp>
        <p:nvSpPr>
          <p:cNvPr id="5" name="TextBox 4"/>
          <p:cNvSpPr txBox="1"/>
          <p:nvPr/>
        </p:nvSpPr>
        <p:spPr>
          <a:xfrm>
            <a:off x="381000" y="1447800"/>
            <a:ext cx="8382000" cy="6124754"/>
          </a:xfrm>
          <a:prstGeom prst="rect">
            <a:avLst/>
          </a:prstGeom>
          <a:noFill/>
        </p:spPr>
        <p:txBody>
          <a:bodyPr wrap="square" rtlCol="0">
            <a:spAutoFit/>
          </a:bodyPr>
          <a:lstStyle/>
          <a:p>
            <a:pPr marL="919163" indent="-919163"/>
            <a:r>
              <a:rPr lang="en-US" sz="2400" dirty="0">
                <a:solidFill>
                  <a:prstClr val="black"/>
                </a:solidFill>
                <a:latin typeface="Arial"/>
              </a:rPr>
              <a:t>Braddock, Richard, Richard Lloyd-Jones, and Lowell Schoer.  </a:t>
            </a:r>
            <a:r>
              <a:rPr lang="en-US" sz="2400" i="1" dirty="0">
                <a:solidFill>
                  <a:prstClr val="black"/>
                </a:solidFill>
                <a:latin typeface="Arial"/>
              </a:rPr>
              <a:t>Research in Written Communication</a:t>
            </a:r>
            <a:r>
              <a:rPr lang="en-US" sz="2400" dirty="0">
                <a:solidFill>
                  <a:prstClr val="black"/>
                </a:solidFill>
                <a:latin typeface="Arial"/>
              </a:rPr>
              <a:t>.  Urbana, IL: NCTE, 1963</a:t>
            </a:r>
            <a:r>
              <a:rPr lang="en-US" sz="2400" dirty="0" smtClean="0">
                <a:solidFill>
                  <a:prstClr val="black"/>
                </a:solidFill>
                <a:latin typeface="Arial"/>
              </a:rPr>
              <a:t>.</a:t>
            </a:r>
            <a:r>
              <a:rPr lang="en-US" sz="2400" dirty="0">
                <a:solidFill>
                  <a:prstClr val="black"/>
                </a:solidFill>
                <a:latin typeface="Arial"/>
              </a:rPr>
              <a:t>  </a:t>
            </a:r>
          </a:p>
          <a:p>
            <a:pPr marL="919163" indent="-919163"/>
            <a:r>
              <a:rPr lang="en-US" sz="2400" dirty="0">
                <a:solidFill>
                  <a:prstClr val="black"/>
                </a:solidFill>
                <a:latin typeface="Arial"/>
              </a:rPr>
              <a:t>Hillocks, George. </a:t>
            </a:r>
            <a:r>
              <a:rPr lang="en-US" sz="2400" i="1" dirty="0">
                <a:solidFill>
                  <a:prstClr val="black"/>
                </a:solidFill>
                <a:latin typeface="Arial"/>
              </a:rPr>
              <a:t>Research on Written Communication</a:t>
            </a:r>
            <a:r>
              <a:rPr lang="en-US" sz="2400" dirty="0">
                <a:solidFill>
                  <a:prstClr val="black"/>
                </a:solidFill>
                <a:latin typeface="Arial"/>
              </a:rPr>
              <a:t>.  Urbana, IL: NCTE, 1986</a:t>
            </a:r>
            <a:r>
              <a:rPr lang="en-US" sz="2400" dirty="0" smtClean="0">
                <a:solidFill>
                  <a:prstClr val="black"/>
                </a:solidFill>
                <a:latin typeface="Arial"/>
              </a:rPr>
              <a:t>.</a:t>
            </a:r>
          </a:p>
          <a:p>
            <a:pPr marL="919163" indent="-919163"/>
            <a:r>
              <a:rPr lang="en-US" sz="2400" dirty="0" err="1" smtClean="0">
                <a:solidFill>
                  <a:prstClr val="black"/>
                </a:solidFill>
                <a:latin typeface="Arial"/>
              </a:rPr>
              <a:t>Kolln</a:t>
            </a:r>
            <a:r>
              <a:rPr lang="en-US" sz="2400" dirty="0">
                <a:solidFill>
                  <a:prstClr val="black"/>
                </a:solidFill>
                <a:latin typeface="Arial"/>
              </a:rPr>
              <a:t>, Martha. “Closing the Books on Alchemy.” </a:t>
            </a:r>
            <a:r>
              <a:rPr lang="en-US" sz="2400" i="1" dirty="0">
                <a:solidFill>
                  <a:prstClr val="black"/>
                </a:solidFill>
                <a:latin typeface="Arial"/>
              </a:rPr>
              <a:t>College Composition and Communication</a:t>
            </a:r>
            <a:r>
              <a:rPr lang="en-US" sz="2400" dirty="0">
                <a:solidFill>
                  <a:prstClr val="black"/>
                </a:solidFill>
                <a:latin typeface="Arial"/>
              </a:rPr>
              <a:t>.  32.4 (Jun 1981) </a:t>
            </a:r>
            <a:r>
              <a:rPr lang="en-US" sz="2400" dirty="0" smtClean="0">
                <a:solidFill>
                  <a:prstClr val="black"/>
                </a:solidFill>
                <a:latin typeface="Arial"/>
              </a:rPr>
              <a:t>139-51.  </a:t>
            </a:r>
          </a:p>
          <a:p>
            <a:pPr marL="919163" indent="-919163"/>
            <a:endParaRPr lang="en-US" sz="2400" dirty="0">
              <a:solidFill>
                <a:prstClr val="black"/>
              </a:solidFill>
              <a:latin typeface="Arial"/>
            </a:endParaRPr>
          </a:p>
          <a:p>
            <a:pPr marL="919163" indent="-919163"/>
            <a:r>
              <a:rPr lang="en-US" sz="2400" dirty="0" smtClean="0">
                <a:solidFill>
                  <a:srgbClr val="7030A0"/>
                </a:solidFill>
                <a:latin typeface="Arial"/>
              </a:rPr>
              <a:t>	Studies show that there is little to no correlation between correctly completing grammar worksheets and being able to create grammatically correct sentences.  Worksheet proficiency does not carry over into our students’ writing. (See bibliography.)</a:t>
            </a:r>
            <a:endParaRPr lang="en-US" sz="2400" dirty="0">
              <a:solidFill>
                <a:srgbClr val="7030A0"/>
              </a:solidFill>
              <a:latin typeface="Arial"/>
            </a:endParaRPr>
          </a:p>
          <a:p>
            <a:endParaRPr lang="en-US" sz="2800" dirty="0">
              <a:solidFill>
                <a:prstClr val="black"/>
              </a:solidFill>
              <a:latin typeface="Arial"/>
            </a:endParaRPr>
          </a:p>
          <a:p>
            <a:endParaRPr lang="en-US" sz="2800" dirty="0">
              <a:solidFill>
                <a:prstClr val="black"/>
              </a:solidFill>
              <a:latin typeface="Arial"/>
            </a:endParaRPr>
          </a:p>
        </p:txBody>
      </p:sp>
    </p:spTree>
    <p:extLst>
      <p:ext uri="{BB962C8B-B14F-4D97-AF65-F5344CB8AC3E}">
        <p14:creationId xmlns:p14="http://schemas.microsoft.com/office/powerpoint/2010/main" val="93395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 name="TextBox 1"/>
          <p:cNvSpPr txBox="1"/>
          <p:nvPr/>
        </p:nvSpPr>
        <p:spPr>
          <a:xfrm>
            <a:off x="381000" y="304800"/>
            <a:ext cx="8458200" cy="954107"/>
          </a:xfrm>
          <a:prstGeom prst="rect">
            <a:avLst/>
          </a:prstGeom>
          <a:noFill/>
        </p:spPr>
        <p:txBody>
          <a:bodyPr wrap="square" rtlCol="0">
            <a:spAutoFit/>
          </a:bodyPr>
          <a:lstStyle/>
          <a:p>
            <a:pPr algn="ctr"/>
            <a:r>
              <a:rPr lang="en-US" sz="2800" dirty="0">
                <a:solidFill>
                  <a:prstClr val="black"/>
                </a:solidFill>
                <a:latin typeface="Arial"/>
              </a:rPr>
              <a:t>Our traditional definitions of grammar concepts are COIK.</a:t>
            </a:r>
          </a:p>
        </p:txBody>
      </p:sp>
      <p:sp>
        <p:nvSpPr>
          <p:cNvPr id="5" name="TextBox 4"/>
          <p:cNvSpPr txBox="1"/>
          <p:nvPr/>
        </p:nvSpPr>
        <p:spPr>
          <a:xfrm>
            <a:off x="838200" y="1219200"/>
            <a:ext cx="7696200" cy="2246769"/>
          </a:xfrm>
          <a:prstGeom prst="rect">
            <a:avLst/>
          </a:prstGeom>
          <a:noFill/>
        </p:spPr>
        <p:txBody>
          <a:bodyPr wrap="square" rtlCol="0">
            <a:spAutoFit/>
          </a:bodyPr>
          <a:lstStyle/>
          <a:p>
            <a:pPr lvl="1"/>
            <a:r>
              <a:rPr lang="en-US" sz="2800" b="1" dirty="0" smtClean="0">
                <a:solidFill>
                  <a:prstClr val="black"/>
                </a:solidFill>
                <a:latin typeface="Arial"/>
              </a:rPr>
              <a:t>What is a sentence?</a:t>
            </a:r>
          </a:p>
          <a:p>
            <a:pPr lvl="1"/>
            <a:endParaRPr lang="en-US" sz="2800" b="1" dirty="0" smtClean="0">
              <a:solidFill>
                <a:prstClr val="black"/>
              </a:solidFill>
              <a:latin typeface="Arial"/>
            </a:endParaRPr>
          </a:p>
          <a:p>
            <a:pPr lvl="1"/>
            <a:r>
              <a:rPr lang="en-US" sz="2800" dirty="0" smtClean="0">
                <a:solidFill>
                  <a:prstClr val="black"/>
                </a:solidFill>
                <a:latin typeface="Arial"/>
              </a:rPr>
              <a:t>A </a:t>
            </a:r>
            <a:r>
              <a:rPr lang="en-US" sz="2800" dirty="0">
                <a:solidFill>
                  <a:prstClr val="black"/>
                </a:solidFill>
                <a:latin typeface="Arial"/>
              </a:rPr>
              <a:t>sentence is a group of words that includes at least one subject and one verb and that expresses a complete thought.</a:t>
            </a:r>
          </a:p>
        </p:txBody>
      </p:sp>
      <p:sp>
        <p:nvSpPr>
          <p:cNvPr id="3" name="TextBox 2"/>
          <p:cNvSpPr txBox="1"/>
          <p:nvPr/>
        </p:nvSpPr>
        <p:spPr>
          <a:xfrm>
            <a:off x="533400" y="2362200"/>
            <a:ext cx="8001000" cy="4573560"/>
          </a:xfrm>
          <a:prstGeom prst="rect">
            <a:avLst/>
          </a:prstGeom>
          <a:noFill/>
        </p:spPr>
        <p:txBody>
          <a:bodyPr wrap="square" rtlCol="0">
            <a:spAutoFit/>
          </a:bodyPr>
          <a:lstStyle/>
          <a:p>
            <a:pPr lvl="1">
              <a:lnSpc>
                <a:spcPct val="130000"/>
              </a:lnSpc>
            </a:pPr>
            <a:endParaRPr lang="en-US" sz="2800" dirty="0">
              <a:solidFill>
                <a:prstClr val="black"/>
              </a:solidFill>
              <a:latin typeface="Arial"/>
            </a:endParaRPr>
          </a:p>
          <a:p>
            <a:pPr lvl="2">
              <a:lnSpc>
                <a:spcPct val="130000"/>
              </a:lnSpc>
            </a:pPr>
            <a:endParaRPr lang="en-US" sz="2800" dirty="0" smtClean="0">
              <a:solidFill>
                <a:prstClr val="black"/>
              </a:solidFill>
              <a:latin typeface="Arial"/>
            </a:endParaRPr>
          </a:p>
          <a:p>
            <a:pPr lvl="2">
              <a:lnSpc>
                <a:spcPct val="130000"/>
              </a:lnSpc>
            </a:pPr>
            <a:endParaRPr lang="en-US" sz="2800" dirty="0">
              <a:solidFill>
                <a:prstClr val="black"/>
              </a:solidFill>
              <a:latin typeface="Arial"/>
            </a:endParaRPr>
          </a:p>
          <a:p>
            <a:pPr lvl="2">
              <a:lnSpc>
                <a:spcPct val="130000"/>
              </a:lnSpc>
            </a:pPr>
            <a:endParaRPr lang="en-US" sz="2800" dirty="0" smtClean="0">
              <a:solidFill>
                <a:prstClr val="black"/>
              </a:solidFill>
              <a:latin typeface="Arial"/>
            </a:endParaRPr>
          </a:p>
          <a:p>
            <a:pPr lvl="2">
              <a:lnSpc>
                <a:spcPct val="130000"/>
              </a:lnSpc>
            </a:pPr>
            <a:r>
              <a:rPr lang="en-US" sz="2800" dirty="0" smtClean="0">
                <a:solidFill>
                  <a:prstClr val="black"/>
                </a:solidFill>
                <a:latin typeface="Arial"/>
              </a:rPr>
              <a:t>The </a:t>
            </a:r>
            <a:r>
              <a:rPr lang="en-US" sz="2800" dirty="0">
                <a:solidFill>
                  <a:prstClr val="black"/>
                </a:solidFill>
                <a:latin typeface="Arial"/>
              </a:rPr>
              <a:t>woman running after the bus.</a:t>
            </a:r>
          </a:p>
          <a:p>
            <a:pPr lvl="2">
              <a:lnSpc>
                <a:spcPct val="130000"/>
              </a:lnSpc>
            </a:pPr>
            <a:r>
              <a:rPr lang="en-US" sz="2800" dirty="0">
                <a:solidFill>
                  <a:prstClr val="black"/>
                </a:solidFill>
                <a:latin typeface="Arial"/>
              </a:rPr>
              <a:t>She found it in the back seat of her car.</a:t>
            </a:r>
          </a:p>
          <a:p>
            <a:pPr lvl="2">
              <a:lnSpc>
                <a:spcPct val="130000"/>
              </a:lnSpc>
            </a:pPr>
            <a:endParaRPr lang="en-US" sz="2800" dirty="0">
              <a:solidFill>
                <a:prstClr val="black"/>
              </a:solidFill>
              <a:latin typeface="Arial"/>
            </a:endParaRPr>
          </a:p>
          <a:p>
            <a:pPr lvl="2">
              <a:lnSpc>
                <a:spcPct val="130000"/>
              </a:lnSpc>
            </a:pPr>
            <a:endParaRPr lang="en-US" sz="2800" dirty="0">
              <a:solidFill>
                <a:prstClr val="black"/>
              </a:solidFill>
              <a:latin typeface="Arial"/>
            </a:endParaRPr>
          </a:p>
        </p:txBody>
      </p:sp>
    </p:spTree>
    <p:extLst>
      <p:ext uri="{BB962C8B-B14F-4D97-AF65-F5344CB8AC3E}">
        <p14:creationId xmlns:p14="http://schemas.microsoft.com/office/powerpoint/2010/main" val="168545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8534400" cy="3539431"/>
          </a:xfrm>
          <a:prstGeom prst="rect">
            <a:avLst/>
          </a:prstGeom>
          <a:noFill/>
        </p:spPr>
        <p:txBody>
          <a:bodyPr wrap="square" rtlCol="0">
            <a:spAutoFit/>
          </a:bodyPr>
          <a:lstStyle/>
          <a:p>
            <a:pPr marL="57150" lvl="1" algn="ctr"/>
            <a:r>
              <a:rPr lang="en-US" sz="2800" dirty="0" smtClean="0">
                <a:solidFill>
                  <a:prstClr val="black"/>
                </a:solidFill>
                <a:latin typeface="Arial"/>
              </a:rPr>
              <a:t>Rei Noguchi’s definition</a:t>
            </a:r>
          </a:p>
          <a:p>
            <a:pPr marL="57150" lvl="1"/>
            <a:endParaRPr lang="en-US" sz="2800" dirty="0">
              <a:solidFill>
                <a:prstClr val="black"/>
              </a:solidFill>
              <a:latin typeface="Arial"/>
            </a:endParaRPr>
          </a:p>
          <a:p>
            <a:pPr marL="57150" lvl="1"/>
            <a:r>
              <a:rPr lang="en-US" sz="2800" dirty="0" smtClean="0">
                <a:solidFill>
                  <a:prstClr val="black"/>
                </a:solidFill>
                <a:latin typeface="Arial"/>
              </a:rPr>
              <a:t>A sentence is a group of words that makes sense when placed on the line below:</a:t>
            </a:r>
          </a:p>
          <a:p>
            <a:pPr marL="57150" lvl="1"/>
            <a:endParaRPr lang="en-US" sz="2800" dirty="0">
              <a:solidFill>
                <a:prstClr val="black"/>
              </a:solidFill>
              <a:latin typeface="Arial"/>
            </a:endParaRPr>
          </a:p>
          <a:p>
            <a:pPr marL="968375" lvl="1"/>
            <a:r>
              <a:rPr lang="en-US" sz="2800" dirty="0" smtClean="0">
                <a:solidFill>
                  <a:prstClr val="black"/>
                </a:solidFill>
                <a:latin typeface="Arial"/>
              </a:rPr>
              <a:t>They refused to believe the idea </a:t>
            </a:r>
          </a:p>
          <a:p>
            <a:pPr marL="968375" lvl="1"/>
            <a:endParaRPr lang="en-US" sz="2800" dirty="0" smtClean="0">
              <a:solidFill>
                <a:prstClr val="black"/>
              </a:solidFill>
              <a:latin typeface="Arial"/>
            </a:endParaRPr>
          </a:p>
          <a:p>
            <a:pPr marL="968375" lvl="1"/>
            <a:r>
              <a:rPr lang="en-US" sz="2800" dirty="0" smtClean="0">
                <a:solidFill>
                  <a:prstClr val="black"/>
                </a:solidFill>
                <a:latin typeface="Arial"/>
              </a:rPr>
              <a:t>that _______________________________</a:t>
            </a:r>
          </a:p>
        </p:txBody>
      </p:sp>
      <p:sp>
        <p:nvSpPr>
          <p:cNvPr id="3" name="TextBox 2"/>
          <p:cNvSpPr txBox="1"/>
          <p:nvPr/>
        </p:nvSpPr>
        <p:spPr>
          <a:xfrm>
            <a:off x="2438400" y="4572000"/>
            <a:ext cx="5334588" cy="800219"/>
          </a:xfrm>
          <a:prstGeom prst="rect">
            <a:avLst/>
          </a:prstGeom>
          <a:noFill/>
        </p:spPr>
        <p:txBody>
          <a:bodyPr wrap="none" rtlCol="0">
            <a:spAutoFit/>
          </a:bodyPr>
          <a:lstStyle/>
          <a:p>
            <a:pPr marL="0" lvl="1"/>
            <a:r>
              <a:rPr lang="en-US" sz="2800" dirty="0">
                <a:solidFill>
                  <a:prstClr val="black"/>
                </a:solidFill>
                <a:latin typeface="Arial"/>
              </a:rPr>
              <a:t>the woman running </a:t>
            </a:r>
            <a:r>
              <a:rPr lang="en-US" sz="2800" dirty="0" smtClean="0">
                <a:solidFill>
                  <a:prstClr val="black"/>
                </a:solidFill>
                <a:latin typeface="Arial"/>
              </a:rPr>
              <a:t>after the bus</a:t>
            </a:r>
            <a:endParaRPr lang="en-US" sz="2800" dirty="0">
              <a:solidFill>
                <a:prstClr val="black"/>
              </a:solidFill>
              <a:latin typeface="Arial"/>
            </a:endParaRPr>
          </a:p>
          <a:p>
            <a:endParaRPr lang="en-US" dirty="0">
              <a:solidFill>
                <a:prstClr val="black"/>
              </a:solidFill>
              <a:latin typeface="Arial"/>
            </a:endParaRP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7" name="TextBox 6"/>
          <p:cNvSpPr txBox="1"/>
          <p:nvPr/>
        </p:nvSpPr>
        <p:spPr>
          <a:xfrm>
            <a:off x="381000" y="304800"/>
            <a:ext cx="8458200" cy="954107"/>
          </a:xfrm>
          <a:prstGeom prst="rect">
            <a:avLst/>
          </a:prstGeom>
          <a:noFill/>
        </p:spPr>
        <p:txBody>
          <a:bodyPr wrap="square" rtlCol="0">
            <a:spAutoFit/>
          </a:bodyPr>
          <a:lstStyle/>
          <a:p>
            <a:pPr algn="ctr"/>
            <a:r>
              <a:rPr lang="en-US" sz="2800" dirty="0" smtClean="0">
                <a:solidFill>
                  <a:prstClr val="black"/>
                </a:solidFill>
                <a:latin typeface="Arial"/>
              </a:rPr>
              <a:t>Rethinking Our Traditional Definitions of Grammar Concepts</a:t>
            </a:r>
            <a:endParaRPr lang="en-US" sz="2800" dirty="0">
              <a:solidFill>
                <a:prstClr val="black"/>
              </a:solidFill>
              <a:latin typeface="Arial"/>
            </a:endParaRPr>
          </a:p>
        </p:txBody>
      </p:sp>
    </p:spTree>
    <p:extLst>
      <p:ext uri="{BB962C8B-B14F-4D97-AF65-F5344CB8AC3E}">
        <p14:creationId xmlns:p14="http://schemas.microsoft.com/office/powerpoint/2010/main" val="105224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8534400" cy="3539431"/>
          </a:xfrm>
          <a:prstGeom prst="rect">
            <a:avLst/>
          </a:prstGeom>
          <a:noFill/>
        </p:spPr>
        <p:txBody>
          <a:bodyPr wrap="square" rtlCol="0">
            <a:spAutoFit/>
          </a:bodyPr>
          <a:lstStyle/>
          <a:p>
            <a:pPr marL="57150" lvl="1" algn="ctr"/>
            <a:r>
              <a:rPr lang="en-US" sz="2800" dirty="0" smtClean="0">
                <a:solidFill>
                  <a:prstClr val="black"/>
                </a:solidFill>
                <a:latin typeface="Arial"/>
              </a:rPr>
              <a:t>Rei Noguchi’s definition</a:t>
            </a:r>
          </a:p>
          <a:p>
            <a:pPr marL="57150" lvl="1"/>
            <a:endParaRPr lang="en-US" sz="2800" dirty="0">
              <a:solidFill>
                <a:prstClr val="black"/>
              </a:solidFill>
              <a:latin typeface="Arial"/>
            </a:endParaRPr>
          </a:p>
          <a:p>
            <a:pPr marL="57150" lvl="1"/>
            <a:r>
              <a:rPr lang="en-US" sz="2800" dirty="0" smtClean="0">
                <a:solidFill>
                  <a:prstClr val="black"/>
                </a:solidFill>
                <a:latin typeface="Arial"/>
              </a:rPr>
              <a:t>A sentence is a group of words that makes sense when placed on the line below:</a:t>
            </a:r>
          </a:p>
          <a:p>
            <a:pPr marL="57150" lvl="1"/>
            <a:endParaRPr lang="en-US" sz="2800" dirty="0">
              <a:solidFill>
                <a:prstClr val="black"/>
              </a:solidFill>
              <a:latin typeface="Arial"/>
            </a:endParaRPr>
          </a:p>
          <a:p>
            <a:pPr marL="968375" lvl="1"/>
            <a:r>
              <a:rPr lang="en-US" sz="2800" dirty="0" smtClean="0">
                <a:solidFill>
                  <a:prstClr val="black"/>
                </a:solidFill>
                <a:latin typeface="Arial"/>
              </a:rPr>
              <a:t>They refused to believe the idea </a:t>
            </a:r>
          </a:p>
          <a:p>
            <a:pPr marL="968375" lvl="1"/>
            <a:endParaRPr lang="en-US" sz="2800" dirty="0">
              <a:solidFill>
                <a:prstClr val="black"/>
              </a:solidFill>
              <a:latin typeface="Arial"/>
            </a:endParaRPr>
          </a:p>
          <a:p>
            <a:pPr marL="968375" lvl="1"/>
            <a:r>
              <a:rPr lang="en-US" sz="2800" dirty="0" smtClean="0">
                <a:solidFill>
                  <a:prstClr val="black"/>
                </a:solidFill>
                <a:latin typeface="Arial"/>
              </a:rPr>
              <a:t>that _______________________________</a:t>
            </a:r>
          </a:p>
        </p:txBody>
      </p:sp>
      <p:sp>
        <p:nvSpPr>
          <p:cNvPr id="3" name="TextBox 2"/>
          <p:cNvSpPr txBox="1"/>
          <p:nvPr/>
        </p:nvSpPr>
        <p:spPr>
          <a:xfrm>
            <a:off x="2057400" y="4572000"/>
            <a:ext cx="6272595" cy="523220"/>
          </a:xfrm>
          <a:prstGeom prst="rect">
            <a:avLst/>
          </a:prstGeom>
          <a:noFill/>
        </p:spPr>
        <p:txBody>
          <a:bodyPr wrap="none" rtlCol="0">
            <a:spAutoFit/>
          </a:bodyPr>
          <a:lstStyle/>
          <a:p>
            <a:pPr marL="57150" lvl="1"/>
            <a:r>
              <a:rPr lang="en-US" sz="2800" dirty="0">
                <a:solidFill>
                  <a:prstClr val="black"/>
                </a:solidFill>
                <a:latin typeface="Arial"/>
              </a:rPr>
              <a:t>she found it in the back seat of her car</a:t>
            </a: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7" name="TextBox 6"/>
          <p:cNvSpPr txBox="1"/>
          <p:nvPr/>
        </p:nvSpPr>
        <p:spPr>
          <a:xfrm>
            <a:off x="381000" y="304800"/>
            <a:ext cx="8458200" cy="1384995"/>
          </a:xfrm>
          <a:prstGeom prst="rect">
            <a:avLst/>
          </a:prstGeom>
          <a:noFill/>
        </p:spPr>
        <p:txBody>
          <a:bodyPr wrap="square" rtlCol="0">
            <a:spAutoFit/>
          </a:bodyPr>
          <a:lstStyle/>
          <a:p>
            <a:pPr algn="ctr"/>
            <a:r>
              <a:rPr lang="en-US" sz="2800" dirty="0">
                <a:solidFill>
                  <a:prstClr val="black"/>
                </a:solidFill>
                <a:latin typeface="Arial"/>
              </a:rPr>
              <a:t>Rethinking Our Traditional Definitions of Grammar </a:t>
            </a:r>
            <a:r>
              <a:rPr lang="en-US" sz="2800" dirty="0" smtClean="0">
                <a:solidFill>
                  <a:prstClr val="black"/>
                </a:solidFill>
                <a:latin typeface="Arial"/>
              </a:rPr>
              <a:t>Concepts</a:t>
            </a:r>
            <a:endParaRPr lang="en-US" sz="2800" dirty="0">
              <a:solidFill>
                <a:prstClr val="black"/>
              </a:solidFill>
              <a:latin typeface="Arial"/>
            </a:endParaRPr>
          </a:p>
          <a:p>
            <a:pPr algn="ctr"/>
            <a:endParaRPr lang="en-US" sz="2800" dirty="0" smtClean="0">
              <a:solidFill>
                <a:prstClr val="black"/>
              </a:solidFill>
              <a:latin typeface="Arial"/>
            </a:endParaRPr>
          </a:p>
        </p:txBody>
      </p:sp>
    </p:spTree>
    <p:extLst>
      <p:ext uri="{BB962C8B-B14F-4D97-AF65-F5344CB8AC3E}">
        <p14:creationId xmlns:p14="http://schemas.microsoft.com/office/powerpoint/2010/main" val="209545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36863" y="304800"/>
            <a:ext cx="3824287" cy="54927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fontAlgn="base">
              <a:spcAft>
                <a:spcPct val="0"/>
              </a:spcAft>
              <a:defRPr/>
            </a:pPr>
            <a:r>
              <a:rPr lang="en-US" dirty="0" smtClean="0">
                <a:solidFill>
                  <a:prstClr val="black"/>
                </a:solidFill>
                <a:sym typeface="Gill Sans" charset="0"/>
              </a:rPr>
              <a:t>CCBC Demographics </a:t>
            </a:r>
            <a:endParaRPr lang="en-US" dirty="0">
              <a:solidFill>
                <a:prstClr val="black"/>
              </a:solidFill>
              <a:sym typeface="Gill Sans" charset="0"/>
            </a:endParaRPr>
          </a:p>
        </p:txBody>
      </p:sp>
      <p:pic>
        <p:nvPicPr>
          <p:cNvPr id="3" name="Picture 2" descr="http://blog.openstudy.com/wp-content/uploads/2010/04/Student_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4114800" cy="304800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28600" y="4953000"/>
            <a:ext cx="3733800" cy="1676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rPr>
              <a:t>81% of students entering CCBC test into one or more developmental</a:t>
            </a:r>
          </a:p>
          <a:p>
            <a:pPr algn="ctr" fontAlgn="base">
              <a:spcBef>
                <a:spcPct val="0"/>
              </a:spcBef>
              <a:spcAft>
                <a:spcPct val="0"/>
              </a:spcAft>
              <a:defRPr/>
            </a:pPr>
            <a:r>
              <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rPr>
              <a:t>disciplines </a:t>
            </a:r>
          </a:p>
        </p:txBody>
      </p:sp>
      <p:sp>
        <p:nvSpPr>
          <p:cNvPr id="5" name="Rounded Rectangle 4"/>
          <p:cNvSpPr/>
          <p:nvPr/>
        </p:nvSpPr>
        <p:spPr>
          <a:xfrm>
            <a:off x="4191000" y="5257800"/>
            <a:ext cx="3810000" cy="1295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prstClr val="black"/>
                </a:solidFill>
                <a:latin typeface="Arial" pitchFamily="34" charset="0"/>
                <a:cs typeface="Arial" pitchFamily="34" charset="0"/>
                <a:sym typeface="Gill Sans" charset="0"/>
              </a:rPr>
              <a:t>65% Dev. Writing</a:t>
            </a:r>
          </a:p>
          <a:p>
            <a:pPr algn="ctr" fontAlgn="base">
              <a:spcBef>
                <a:spcPct val="0"/>
              </a:spcBef>
              <a:spcAft>
                <a:spcPct val="0"/>
              </a:spcAft>
              <a:defRPr/>
            </a:pPr>
            <a:r>
              <a:rPr lang="en-US" sz="2000" b="1" dirty="0">
                <a:solidFill>
                  <a:prstClr val="black"/>
                </a:solidFill>
                <a:latin typeface="Arial" pitchFamily="34" charset="0"/>
                <a:cs typeface="Arial" pitchFamily="34" charset="0"/>
                <a:sym typeface="Gill Sans" charset="0"/>
              </a:rPr>
              <a:t>77% Dev. Mathematics</a:t>
            </a:r>
          </a:p>
          <a:p>
            <a:pPr algn="ctr" fontAlgn="base">
              <a:spcBef>
                <a:spcPct val="0"/>
              </a:spcBef>
              <a:spcAft>
                <a:spcPct val="0"/>
              </a:spcAft>
              <a:defRPr/>
            </a:pPr>
            <a:r>
              <a:rPr lang="en-US" sz="2000" b="1" dirty="0">
                <a:solidFill>
                  <a:prstClr val="black"/>
                </a:solidFill>
                <a:latin typeface="Arial" pitchFamily="34" charset="0"/>
                <a:cs typeface="Arial" pitchFamily="34" charset="0"/>
                <a:sym typeface="Gill Sans" charset="0"/>
              </a:rPr>
              <a:t>58% Dev. Reading</a:t>
            </a:r>
          </a:p>
          <a:p>
            <a:pPr algn="ctr" fontAlgn="base">
              <a:spcBef>
                <a:spcPct val="0"/>
              </a:spcBef>
              <a:spcAft>
                <a:spcPct val="0"/>
              </a:spcAft>
              <a:defRPr/>
            </a:pPr>
            <a:endParaRPr lang="en-US" b="1" dirty="0">
              <a:solidFill>
                <a:prstClr val="black"/>
              </a:solidFill>
              <a:effectLst>
                <a:outerShdw blurRad="38100" dist="38100" dir="2700000" algn="tl">
                  <a:srgbClr val="000000">
                    <a:alpha val="43137"/>
                  </a:srgbClr>
                </a:outerShdw>
              </a:effectLst>
              <a:latin typeface="Arial Black" pitchFamily="34" charset="0"/>
              <a:sym typeface="Gill Sans" charset="0"/>
            </a:endParaRPr>
          </a:p>
        </p:txBody>
      </p:sp>
      <p:sp>
        <p:nvSpPr>
          <p:cNvPr id="6" name="TextBox 5"/>
          <p:cNvSpPr txBox="1"/>
          <p:nvPr/>
        </p:nvSpPr>
        <p:spPr>
          <a:xfrm>
            <a:off x="4038600" y="968375"/>
            <a:ext cx="5053013" cy="3416320"/>
          </a:xfrm>
          <a:prstGeom prst="rect">
            <a:avLst/>
          </a:prstGeom>
          <a:noFill/>
        </p:spPr>
        <p:txBody>
          <a:bodyPr>
            <a:spAutoFit/>
          </a:bodyPr>
          <a:lstStyle/>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Number of credit students: 33,064</a:t>
            </a:r>
          </a:p>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Average age: 29</a:t>
            </a:r>
          </a:p>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Female/male ratio</a:t>
            </a:r>
            <a:r>
              <a:rPr lang="en-US" sz="2400">
                <a:solidFill>
                  <a:prstClr val="black">
                    <a:lumMod val="95000"/>
                    <a:lumOff val="5000"/>
                  </a:prstClr>
                </a:solidFill>
                <a:cs typeface="Arial" pitchFamily="34" charset="0"/>
                <a:sym typeface="Gill Sans" charset="0"/>
              </a:rPr>
              <a:t>: 58%/</a:t>
            </a:r>
            <a:r>
              <a:rPr lang="en-US" sz="2400" dirty="0">
                <a:solidFill>
                  <a:prstClr val="black">
                    <a:lumMod val="95000"/>
                    <a:lumOff val="5000"/>
                  </a:prstClr>
                </a:solidFill>
                <a:cs typeface="Arial" pitchFamily="34" charset="0"/>
                <a:sym typeface="Gill Sans" charset="0"/>
              </a:rPr>
              <a:t>42%</a:t>
            </a:r>
          </a:p>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Minority Students: 49%</a:t>
            </a:r>
          </a:p>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52% work 20 hours or more per week</a:t>
            </a:r>
          </a:p>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51% receive some form of financial aid</a:t>
            </a:r>
          </a:p>
          <a:p>
            <a:pPr marL="342900" indent="-3429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Full/Part time ratio:  13/87%</a:t>
            </a:r>
          </a:p>
        </p:txBody>
      </p:sp>
    </p:spTree>
    <p:extLst>
      <p:ext uri="{BB962C8B-B14F-4D97-AF65-F5344CB8AC3E}">
        <p14:creationId xmlns:p14="http://schemas.microsoft.com/office/powerpoint/2010/main" val="78511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 name="TextBox 1"/>
          <p:cNvSpPr txBox="1"/>
          <p:nvPr/>
        </p:nvSpPr>
        <p:spPr>
          <a:xfrm>
            <a:off x="0" y="304800"/>
            <a:ext cx="9144000" cy="584776"/>
          </a:xfrm>
          <a:prstGeom prst="rect">
            <a:avLst/>
          </a:prstGeom>
          <a:noFill/>
        </p:spPr>
        <p:txBody>
          <a:bodyPr wrap="square" rtlCol="0">
            <a:spAutoFit/>
          </a:bodyPr>
          <a:lstStyle/>
          <a:p>
            <a:pPr algn="ctr"/>
            <a:r>
              <a:rPr lang="en-US" sz="3200" dirty="0" smtClean="0">
                <a:solidFill>
                  <a:prstClr val="black"/>
                </a:solidFill>
                <a:latin typeface="Arial"/>
              </a:rPr>
              <a:t>Rethinking the Goal of Teaching Grammar</a:t>
            </a:r>
            <a:endParaRPr lang="en-US" sz="3200" dirty="0">
              <a:solidFill>
                <a:prstClr val="black"/>
              </a:solidFill>
              <a:latin typeface="Arial"/>
            </a:endParaRPr>
          </a:p>
        </p:txBody>
      </p:sp>
      <p:sp>
        <p:nvSpPr>
          <p:cNvPr id="5" name="TextBox 4"/>
          <p:cNvSpPr txBox="1"/>
          <p:nvPr/>
        </p:nvSpPr>
        <p:spPr>
          <a:xfrm>
            <a:off x="990600" y="2438400"/>
            <a:ext cx="7696200" cy="1815882"/>
          </a:xfrm>
          <a:prstGeom prst="rect">
            <a:avLst/>
          </a:prstGeom>
          <a:noFill/>
        </p:spPr>
        <p:txBody>
          <a:bodyPr wrap="square" rtlCol="0">
            <a:spAutoFit/>
          </a:bodyPr>
          <a:lstStyle/>
          <a:p>
            <a:r>
              <a:rPr lang="en-US" sz="2800" dirty="0">
                <a:solidFill>
                  <a:prstClr val="black"/>
                </a:solidFill>
                <a:latin typeface="Arial"/>
              </a:rPr>
              <a:t>T</a:t>
            </a:r>
            <a:r>
              <a:rPr lang="en-US" sz="2800" dirty="0" smtClean="0">
                <a:solidFill>
                  <a:prstClr val="black"/>
                </a:solidFill>
                <a:latin typeface="Arial"/>
              </a:rPr>
              <a:t>he </a:t>
            </a:r>
            <a:r>
              <a:rPr lang="en-US" sz="2800" dirty="0">
                <a:solidFill>
                  <a:prstClr val="black"/>
                </a:solidFill>
                <a:latin typeface="Arial"/>
              </a:rPr>
              <a:t>goal </a:t>
            </a:r>
            <a:r>
              <a:rPr lang="en-US" sz="2800" dirty="0" smtClean="0">
                <a:solidFill>
                  <a:prstClr val="black"/>
                </a:solidFill>
                <a:latin typeface="Arial"/>
              </a:rPr>
              <a:t>of whatever we do under the vague umbrella of “teaching grammar” is </a:t>
            </a:r>
            <a:r>
              <a:rPr lang="en-US" sz="2800" i="1" dirty="0">
                <a:solidFill>
                  <a:prstClr val="black"/>
                </a:solidFill>
                <a:latin typeface="Arial"/>
              </a:rPr>
              <a:t>not</a:t>
            </a:r>
            <a:r>
              <a:rPr lang="en-US" sz="2800" dirty="0">
                <a:solidFill>
                  <a:prstClr val="black"/>
                </a:solidFill>
                <a:latin typeface="Arial"/>
              </a:rPr>
              <a:t> </a:t>
            </a:r>
            <a:r>
              <a:rPr lang="en-US" sz="2800" dirty="0" smtClean="0">
                <a:solidFill>
                  <a:prstClr val="black"/>
                </a:solidFill>
                <a:latin typeface="Arial"/>
              </a:rPr>
              <a:t>turning our students </a:t>
            </a:r>
            <a:r>
              <a:rPr lang="en-US" sz="2800" dirty="0">
                <a:solidFill>
                  <a:prstClr val="black"/>
                </a:solidFill>
                <a:latin typeface="Arial"/>
              </a:rPr>
              <a:t>into grammarians, but </a:t>
            </a:r>
            <a:r>
              <a:rPr lang="en-US" sz="2800" dirty="0" smtClean="0">
                <a:solidFill>
                  <a:prstClr val="black"/>
                </a:solidFill>
                <a:latin typeface="Arial"/>
              </a:rPr>
              <a:t>into more effective editors of their own writing.</a:t>
            </a:r>
            <a:endParaRPr lang="en-US" sz="2800" dirty="0">
              <a:solidFill>
                <a:prstClr val="black"/>
              </a:solidFill>
              <a:latin typeface="Arial"/>
            </a:endParaRPr>
          </a:p>
        </p:txBody>
      </p:sp>
    </p:spTree>
    <p:extLst>
      <p:ext uri="{BB962C8B-B14F-4D97-AF65-F5344CB8AC3E}">
        <p14:creationId xmlns:p14="http://schemas.microsoft.com/office/powerpoint/2010/main" val="355250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676400"/>
            <a:ext cx="7696200" cy="3016210"/>
          </a:xfrm>
          <a:prstGeom prst="rect">
            <a:avLst/>
          </a:prstGeom>
          <a:noFill/>
        </p:spPr>
        <p:txBody>
          <a:bodyPr wrap="square" rtlCol="0">
            <a:spAutoFit/>
          </a:bodyPr>
          <a:lstStyle/>
          <a:p>
            <a:pPr marL="457200" indent="-457200">
              <a:spcAft>
                <a:spcPts val="3000"/>
              </a:spcAft>
              <a:buFont typeface="Wingdings" pitchFamily="2" charset="2"/>
              <a:buChar char="ü"/>
            </a:pPr>
            <a:r>
              <a:rPr lang="en-US" sz="2800" dirty="0" smtClean="0">
                <a:solidFill>
                  <a:prstClr val="black"/>
                </a:solidFill>
                <a:latin typeface="Arial"/>
              </a:rPr>
              <a:t>Conduct all grammar instruction within the context of your students’ writing.</a:t>
            </a:r>
            <a:endParaRPr lang="en-US" sz="2800" dirty="0">
              <a:solidFill>
                <a:prstClr val="black"/>
              </a:solidFill>
              <a:latin typeface="Arial"/>
            </a:endParaRPr>
          </a:p>
          <a:p>
            <a:pPr marL="457200" indent="-457200">
              <a:spcAft>
                <a:spcPts val="3000"/>
              </a:spcAft>
              <a:buFont typeface="Wingdings" pitchFamily="2" charset="2"/>
              <a:buChar char="ü"/>
            </a:pPr>
            <a:r>
              <a:rPr lang="en-US" sz="2800" dirty="0" smtClean="0">
                <a:solidFill>
                  <a:prstClr val="black"/>
                </a:solidFill>
                <a:latin typeface="Arial"/>
              </a:rPr>
              <a:t>Use minimal marking and self-editing strategies.</a:t>
            </a:r>
          </a:p>
          <a:p>
            <a:pPr lvl="4">
              <a:spcAft>
                <a:spcPts val="3000"/>
              </a:spcAft>
            </a:pPr>
            <a:r>
              <a:rPr lang="en-US" sz="2800" dirty="0" smtClean="0">
                <a:solidFill>
                  <a:prstClr val="black"/>
                </a:solidFill>
                <a:latin typeface="Arial"/>
              </a:rPr>
              <a:t>    </a:t>
            </a:r>
            <a:endParaRPr lang="en-US" sz="2800" dirty="0">
              <a:solidFill>
                <a:schemeClr val="accent4"/>
              </a:solidFill>
              <a:latin typeface="Arial"/>
            </a:endParaRP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8" name="TextBox 7"/>
          <p:cNvSpPr txBox="1"/>
          <p:nvPr/>
        </p:nvSpPr>
        <p:spPr>
          <a:xfrm>
            <a:off x="-34636" y="304800"/>
            <a:ext cx="9144000" cy="584776"/>
          </a:xfrm>
          <a:prstGeom prst="rect">
            <a:avLst/>
          </a:prstGeom>
          <a:noFill/>
        </p:spPr>
        <p:txBody>
          <a:bodyPr wrap="square" rtlCol="0">
            <a:spAutoFit/>
          </a:bodyPr>
          <a:lstStyle/>
          <a:p>
            <a:pPr algn="ctr"/>
            <a:r>
              <a:rPr lang="en-US" sz="3200" dirty="0" smtClean="0">
                <a:solidFill>
                  <a:prstClr val="black"/>
                </a:solidFill>
                <a:latin typeface="Arial"/>
              </a:rPr>
              <a:t>Possible Strategies</a:t>
            </a:r>
            <a:endParaRPr lang="en-US" sz="3200" dirty="0">
              <a:solidFill>
                <a:prstClr val="black"/>
              </a:solidFill>
              <a:latin typeface="Arial"/>
            </a:endParaRPr>
          </a:p>
        </p:txBody>
      </p:sp>
    </p:spTree>
    <p:extLst>
      <p:ext uri="{BB962C8B-B14F-4D97-AF65-F5344CB8AC3E}">
        <p14:creationId xmlns:p14="http://schemas.microsoft.com/office/powerpoint/2010/main" val="291226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8" name="TextBox 7"/>
          <p:cNvSpPr txBox="1"/>
          <p:nvPr/>
        </p:nvSpPr>
        <p:spPr>
          <a:xfrm>
            <a:off x="0" y="304800"/>
            <a:ext cx="9144000" cy="584776"/>
          </a:xfrm>
          <a:prstGeom prst="rect">
            <a:avLst/>
          </a:prstGeom>
          <a:noFill/>
        </p:spPr>
        <p:txBody>
          <a:bodyPr wrap="square" rtlCol="0">
            <a:spAutoFit/>
          </a:bodyPr>
          <a:lstStyle/>
          <a:p>
            <a:pPr algn="ctr"/>
            <a:r>
              <a:rPr lang="en-US" sz="3200" dirty="0">
                <a:solidFill>
                  <a:prstClr val="black"/>
                </a:solidFill>
                <a:latin typeface="Arial"/>
              </a:rPr>
              <a:t>Minimal Marking </a:t>
            </a:r>
          </a:p>
        </p:txBody>
      </p:sp>
      <p:sp>
        <p:nvSpPr>
          <p:cNvPr id="4" name="TextBox 3"/>
          <p:cNvSpPr txBox="1"/>
          <p:nvPr/>
        </p:nvSpPr>
        <p:spPr>
          <a:xfrm>
            <a:off x="700414" y="1447800"/>
            <a:ext cx="8229600" cy="5324535"/>
          </a:xfrm>
          <a:prstGeom prst="rect">
            <a:avLst/>
          </a:prstGeom>
          <a:noFill/>
        </p:spPr>
        <p:txBody>
          <a:bodyPr wrap="square" rtlCol="0">
            <a:spAutoFit/>
          </a:bodyPr>
          <a:lstStyle/>
          <a:p>
            <a:pPr marL="285750"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Richard </a:t>
            </a:r>
            <a:r>
              <a:rPr lang="en-US" sz="2000" dirty="0" err="1">
                <a:solidFill>
                  <a:prstClr val="black"/>
                </a:solidFill>
                <a:latin typeface="Arial" panose="020B0604020202020204" pitchFamily="34" charset="0"/>
                <a:cs typeface="Arial" panose="020B0604020202020204" pitchFamily="34" charset="0"/>
              </a:rPr>
              <a:t>Haswell</a:t>
            </a:r>
            <a:r>
              <a:rPr lang="en-US" sz="2000" dirty="0">
                <a:solidFill>
                  <a:prstClr val="black"/>
                </a:solidFill>
                <a:latin typeface="Arial" panose="020B0604020202020204" pitchFamily="34" charset="0"/>
                <a:cs typeface="Arial" panose="020B0604020202020204" pitchFamily="34" charset="0"/>
              </a:rPr>
              <a:t> (1983)</a:t>
            </a:r>
          </a:p>
          <a:p>
            <a:endParaRPr lang="en-US" sz="2000"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2000" dirty="0" smtClean="0">
                <a:solidFill>
                  <a:prstClr val="black"/>
                </a:solidFill>
                <a:latin typeface="Arial" panose="020B0604020202020204" pitchFamily="34" charset="0"/>
                <a:cs typeface="Arial" panose="020B0604020202020204" pitchFamily="34" charset="0"/>
              </a:rPr>
              <a:t>Writing</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comments on student papers does not yield positive results.</a:t>
            </a:r>
          </a:p>
          <a:p>
            <a:pPr marL="742950" lvl="1"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A better approach would be to </a:t>
            </a:r>
            <a:r>
              <a:rPr lang="en-US" sz="2000" u="sng" dirty="0">
                <a:solidFill>
                  <a:prstClr val="black"/>
                </a:solidFill>
                <a:latin typeface="Arial" panose="020B0604020202020204" pitchFamily="34" charset="0"/>
                <a:cs typeface="Arial" panose="020B0604020202020204" pitchFamily="34" charset="0"/>
              </a:rPr>
              <a:t>facilitate</a:t>
            </a:r>
            <a:r>
              <a:rPr lang="en-US" sz="2000" dirty="0">
                <a:solidFill>
                  <a:prstClr val="black"/>
                </a:solidFill>
                <a:latin typeface="Arial" panose="020B0604020202020204" pitchFamily="34" charset="0"/>
                <a:cs typeface="Arial" panose="020B0604020202020204" pitchFamily="34" charset="0"/>
              </a:rPr>
              <a:t> rather than </a:t>
            </a:r>
            <a:r>
              <a:rPr lang="en-US" sz="2000" u="sng" dirty="0">
                <a:solidFill>
                  <a:prstClr val="black"/>
                </a:solidFill>
                <a:latin typeface="Arial" panose="020B0604020202020204" pitchFamily="34" charset="0"/>
                <a:cs typeface="Arial" panose="020B0604020202020204" pitchFamily="34" charset="0"/>
              </a:rPr>
              <a:t>judge</a:t>
            </a:r>
            <a:r>
              <a:rPr lang="en-US" sz="2000" dirty="0">
                <a:solidFill>
                  <a:prstClr val="black"/>
                </a:solidFill>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Method</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No corrections marked in the text.</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Check marks placed in the margins.</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Total number of checks recorded at the end of the paper.</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Students find and correct surface errors.</a:t>
            </a:r>
          </a:p>
          <a:p>
            <a:pPr lvl="2"/>
            <a:endParaRPr lang="en-US" sz="2000" dirty="0">
              <a:solidFill>
                <a:prstClr val="black"/>
              </a:solidFill>
              <a:latin typeface="Arial" panose="020B0604020202020204" pitchFamily="34" charset="0"/>
              <a:cs typeface="Arial" panose="020B0604020202020204" pitchFamily="34" charset="0"/>
            </a:endParaRPr>
          </a:p>
          <a:p>
            <a:pPr lvl="2"/>
            <a:r>
              <a:rPr lang="en-US" sz="2000" b="1" dirty="0">
                <a:solidFill>
                  <a:prstClr val="black"/>
                </a:solidFill>
                <a:latin typeface="Arial" panose="020B0604020202020204" pitchFamily="34" charset="0"/>
                <a:cs typeface="Arial" panose="020B0604020202020204" pitchFamily="34" charset="0"/>
              </a:rPr>
              <a:t>Advantages:</a:t>
            </a:r>
          </a:p>
          <a:p>
            <a:pPr lvl="2"/>
            <a:endParaRPr lang="en-US" sz="2000" b="1" dirty="0">
              <a:solidFill>
                <a:prstClr val="black"/>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Avoids information overload</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Challenges students—presents a puzzle</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Engages students</a:t>
            </a:r>
          </a:p>
          <a:p>
            <a:pPr marL="1200150" lvl="2" indent="-285750">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Provides self-motivation to be a better self-editor</a:t>
            </a:r>
          </a:p>
        </p:txBody>
      </p:sp>
    </p:spTree>
    <p:extLst>
      <p:ext uri="{BB962C8B-B14F-4D97-AF65-F5344CB8AC3E}">
        <p14:creationId xmlns:p14="http://schemas.microsoft.com/office/powerpoint/2010/main" val="246521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8" name="TextBox 7"/>
          <p:cNvSpPr txBox="1"/>
          <p:nvPr/>
        </p:nvSpPr>
        <p:spPr>
          <a:xfrm>
            <a:off x="0" y="304800"/>
            <a:ext cx="9144000" cy="584776"/>
          </a:xfrm>
          <a:prstGeom prst="rect">
            <a:avLst/>
          </a:prstGeom>
          <a:noFill/>
        </p:spPr>
        <p:txBody>
          <a:bodyPr wrap="square" rtlCol="0">
            <a:spAutoFit/>
          </a:bodyPr>
          <a:lstStyle/>
          <a:p>
            <a:pPr algn="ctr"/>
            <a:r>
              <a:rPr lang="en-US" sz="3200" dirty="0">
                <a:solidFill>
                  <a:prstClr val="black"/>
                </a:solidFill>
                <a:latin typeface="Arial"/>
              </a:rPr>
              <a:t>Self-Editing Strategies</a:t>
            </a:r>
          </a:p>
        </p:txBody>
      </p:sp>
      <p:sp>
        <p:nvSpPr>
          <p:cNvPr id="4" name="TextBox 3"/>
          <p:cNvSpPr txBox="1"/>
          <p:nvPr/>
        </p:nvSpPr>
        <p:spPr>
          <a:xfrm>
            <a:off x="457200" y="1447799"/>
            <a:ext cx="8229600" cy="2554545"/>
          </a:xfrm>
          <a:prstGeom prst="rect">
            <a:avLst/>
          </a:prstGeom>
          <a:noFill/>
        </p:spPr>
        <p:txBody>
          <a:bodyPr wrap="square" rtlCol="0">
            <a:spAutoFit/>
          </a:bodyPr>
          <a:lstStyle/>
          <a:p>
            <a:pPr lvl="1"/>
            <a:endParaRPr lang="en-US" sz="3200"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Error Logs</a:t>
            </a:r>
          </a:p>
          <a:p>
            <a:pPr marL="742950" lvl="1" indent="-285750">
              <a:buFont typeface="Wingdings" panose="05000000000000000000" pitchFamily="2" charset="2"/>
              <a:buChar char="§"/>
            </a:pPr>
            <a:endParaRPr lang="en-US" sz="3200" dirty="0">
              <a:solidFill>
                <a:prstClr val="black"/>
              </a:solidFill>
              <a:latin typeface="Arial" panose="020B0604020202020204" pitchFamily="34" charset="0"/>
              <a:cs typeface="Arial" panose="020B0604020202020204" pitchFamily="34" charset="0"/>
            </a:endParaRPr>
          </a:p>
          <a:p>
            <a:pPr lvl="1"/>
            <a:endParaRPr lang="en-US" sz="3200"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Self-Editing Checklists</a:t>
            </a:r>
          </a:p>
        </p:txBody>
      </p:sp>
    </p:spTree>
    <p:extLst>
      <p:ext uri="{BB962C8B-B14F-4D97-AF65-F5344CB8AC3E}">
        <p14:creationId xmlns:p14="http://schemas.microsoft.com/office/powerpoint/2010/main" val="177099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676400"/>
            <a:ext cx="7696200" cy="4262705"/>
          </a:xfrm>
          <a:prstGeom prst="rect">
            <a:avLst/>
          </a:prstGeom>
          <a:noFill/>
        </p:spPr>
        <p:txBody>
          <a:bodyPr wrap="square" rtlCol="0">
            <a:spAutoFit/>
          </a:bodyPr>
          <a:lstStyle/>
          <a:p>
            <a:pPr marL="457200" indent="-457200">
              <a:spcAft>
                <a:spcPts val="3000"/>
              </a:spcAft>
              <a:buFont typeface="Wingdings" pitchFamily="2" charset="2"/>
              <a:buChar char="ü"/>
            </a:pPr>
            <a:r>
              <a:rPr lang="en-US" sz="2800" dirty="0" smtClean="0">
                <a:solidFill>
                  <a:prstClr val="black"/>
                </a:solidFill>
                <a:latin typeface="Arial"/>
              </a:rPr>
              <a:t>Conduct all grammar instruction within the context of your students’ writing.</a:t>
            </a:r>
            <a:endParaRPr lang="en-US" sz="2800" dirty="0">
              <a:solidFill>
                <a:prstClr val="black"/>
              </a:solidFill>
              <a:latin typeface="Arial"/>
            </a:endParaRPr>
          </a:p>
          <a:p>
            <a:pPr marL="457200" indent="-457200">
              <a:spcAft>
                <a:spcPts val="3000"/>
              </a:spcAft>
              <a:buFont typeface="Wingdings" pitchFamily="2" charset="2"/>
              <a:buChar char="ü"/>
            </a:pPr>
            <a:r>
              <a:rPr lang="en-US" sz="2800" dirty="0" smtClean="0">
                <a:solidFill>
                  <a:prstClr val="black"/>
                </a:solidFill>
                <a:latin typeface="Arial"/>
              </a:rPr>
              <a:t>Use minimal marking and self-editing strategies.</a:t>
            </a:r>
          </a:p>
          <a:p>
            <a:pPr marL="457200" indent="-457200">
              <a:spcAft>
                <a:spcPts val="3000"/>
              </a:spcAft>
              <a:buFont typeface="Wingdings" pitchFamily="2" charset="2"/>
              <a:buChar char="ü"/>
            </a:pPr>
            <a:r>
              <a:rPr lang="en-US" sz="2800" dirty="0" smtClean="0">
                <a:solidFill>
                  <a:prstClr val="black"/>
                </a:solidFill>
                <a:latin typeface="Arial"/>
              </a:rPr>
              <a:t>Incorporate “just-in-time” instruction in the context </a:t>
            </a:r>
            <a:r>
              <a:rPr lang="en-US" sz="2800" smtClean="0">
                <a:solidFill>
                  <a:prstClr val="black"/>
                </a:solidFill>
                <a:latin typeface="Arial"/>
              </a:rPr>
              <a:t>of assignments. </a:t>
            </a:r>
            <a:endParaRPr lang="en-US" sz="2800" dirty="0">
              <a:solidFill>
                <a:prstClr val="black"/>
              </a:solidFill>
              <a:latin typeface="Arial"/>
            </a:endParaRPr>
          </a:p>
          <a:p>
            <a:pPr lvl="4">
              <a:spcAft>
                <a:spcPts val="3000"/>
              </a:spcAft>
            </a:pPr>
            <a:r>
              <a:rPr lang="en-US" sz="2800" dirty="0">
                <a:solidFill>
                  <a:prstClr val="black"/>
                </a:solidFill>
                <a:latin typeface="Arial"/>
              </a:rPr>
              <a:t> </a:t>
            </a:r>
            <a:r>
              <a:rPr lang="en-US" sz="2800" dirty="0" smtClean="0">
                <a:solidFill>
                  <a:prstClr val="black"/>
                </a:solidFill>
                <a:latin typeface="Arial"/>
              </a:rPr>
              <a:t>   </a:t>
            </a:r>
            <a:endParaRPr lang="en-US" sz="2800" dirty="0">
              <a:solidFill>
                <a:srgbClr val="8064A2"/>
              </a:solidFill>
              <a:latin typeface="Arial"/>
            </a:endParaRP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8" name="TextBox 7"/>
          <p:cNvSpPr txBox="1"/>
          <p:nvPr/>
        </p:nvSpPr>
        <p:spPr>
          <a:xfrm>
            <a:off x="-34636" y="304800"/>
            <a:ext cx="9144000" cy="584776"/>
          </a:xfrm>
          <a:prstGeom prst="rect">
            <a:avLst/>
          </a:prstGeom>
          <a:noFill/>
        </p:spPr>
        <p:txBody>
          <a:bodyPr wrap="square" rtlCol="0">
            <a:spAutoFit/>
          </a:bodyPr>
          <a:lstStyle/>
          <a:p>
            <a:pPr algn="ctr"/>
            <a:r>
              <a:rPr lang="en-US" sz="3200" dirty="0" smtClean="0">
                <a:solidFill>
                  <a:prstClr val="black"/>
                </a:solidFill>
                <a:latin typeface="Arial"/>
              </a:rPr>
              <a:t>Possible Strategies</a:t>
            </a:r>
            <a:endParaRPr lang="en-US" sz="3200" dirty="0">
              <a:solidFill>
                <a:prstClr val="black"/>
              </a:solidFill>
              <a:latin typeface="Arial"/>
            </a:endParaRPr>
          </a:p>
        </p:txBody>
      </p:sp>
    </p:spTree>
    <p:extLst>
      <p:ext uri="{BB962C8B-B14F-4D97-AF65-F5344CB8AC3E}">
        <p14:creationId xmlns:p14="http://schemas.microsoft.com/office/powerpoint/2010/main" val="188805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7772400" cy="2115312"/>
          </a:xfrm>
        </p:spPr>
        <p:txBody>
          <a:bodyPr>
            <a:normAutofit/>
          </a:bodyPr>
          <a:lstStyle/>
          <a:p>
            <a:pPr algn="ctr"/>
            <a:r>
              <a:rPr lang="en-US" sz="3600" dirty="0" smtClean="0"/>
              <a:t>Meet with your 10:00 appointment partner to complete the following task:</a:t>
            </a:r>
            <a:endParaRPr lang="en-US" sz="3600"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smtClean="0">
                <a:latin typeface="+mj-lt"/>
              </a:rPr>
              <a:t>Make a list of the successful strategies you use for “teaching grammar.”</a:t>
            </a:r>
            <a:endParaRPr lang="en-US" dirty="0">
              <a:latin typeface="+mj-lt"/>
            </a:endParaRPr>
          </a:p>
        </p:txBody>
      </p:sp>
      <p:pic>
        <p:nvPicPr>
          <p:cNvPr id="2050" name="Picture 2" descr="C:\Users\sgabriel\AppData\Local\Microsoft\Windows\Temporary Internet Files\Content.IE5\AUXDEYSX\MC9004369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156" y="4419600"/>
            <a:ext cx="1930400" cy="131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II—Small Group Task</a:t>
            </a:r>
            <a:endParaRPr lang="en-US" sz="3600" dirty="0"/>
          </a:p>
        </p:txBody>
      </p:sp>
      <p:sp>
        <p:nvSpPr>
          <p:cNvPr id="3" name="Content Placeholder 2"/>
          <p:cNvSpPr>
            <a:spLocks noGrp="1"/>
          </p:cNvSpPr>
          <p:nvPr>
            <p:ph idx="1"/>
          </p:nvPr>
        </p:nvSpPr>
        <p:spPr/>
        <p:txBody>
          <a:bodyPr/>
          <a:lstStyle/>
          <a:p>
            <a:r>
              <a:rPr lang="en-US" dirty="0" smtClean="0"/>
              <a:t>With your partner, join with three other pairs and share your ideas.</a:t>
            </a:r>
          </a:p>
          <a:p>
            <a:pPr marL="0" indent="0">
              <a:buNone/>
            </a:pPr>
            <a:r>
              <a:rPr lang="en-US" dirty="0" smtClean="0"/>
              <a:t> </a:t>
            </a:r>
          </a:p>
          <a:p>
            <a:r>
              <a:rPr lang="en-US" dirty="0" smtClean="0"/>
              <a:t>Decide on the  </a:t>
            </a:r>
            <a:r>
              <a:rPr lang="en-US" dirty="0"/>
              <a:t>2</a:t>
            </a:r>
            <a:r>
              <a:rPr lang="en-US" dirty="0" smtClean="0"/>
              <a:t> “best ideas” to share with the whole group.</a:t>
            </a:r>
            <a:endParaRPr lang="en-US" dirty="0"/>
          </a:p>
        </p:txBody>
      </p:sp>
    </p:spTree>
    <p:extLst>
      <p:ext uri="{BB962C8B-B14F-4D97-AF65-F5344CB8AC3E}">
        <p14:creationId xmlns:p14="http://schemas.microsoft.com/office/powerpoint/2010/main" val="32561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8" name="TextBox 7"/>
          <p:cNvSpPr txBox="1"/>
          <p:nvPr/>
        </p:nvSpPr>
        <p:spPr>
          <a:xfrm>
            <a:off x="0" y="304800"/>
            <a:ext cx="9144000" cy="584776"/>
          </a:xfrm>
          <a:prstGeom prst="rect">
            <a:avLst/>
          </a:prstGeom>
          <a:noFill/>
        </p:spPr>
        <p:txBody>
          <a:bodyPr wrap="square" rtlCol="0">
            <a:spAutoFit/>
          </a:bodyPr>
          <a:lstStyle/>
          <a:p>
            <a:pPr algn="ctr"/>
            <a:r>
              <a:rPr lang="en-US" sz="3200" dirty="0" smtClean="0">
                <a:solidFill>
                  <a:prstClr val="black"/>
                </a:solidFill>
                <a:latin typeface="Arial"/>
              </a:rPr>
              <a:t>Grading in an Accelerated Class</a:t>
            </a:r>
            <a:endParaRPr lang="en-US" sz="3200" dirty="0">
              <a:solidFill>
                <a:prstClr val="black"/>
              </a:solidFill>
              <a:latin typeface="Arial"/>
            </a:endParaRPr>
          </a:p>
        </p:txBody>
      </p:sp>
      <p:sp>
        <p:nvSpPr>
          <p:cNvPr id="4" name="TextBox 3"/>
          <p:cNvSpPr txBox="1"/>
          <p:nvPr/>
        </p:nvSpPr>
        <p:spPr>
          <a:xfrm>
            <a:off x="457200" y="1447799"/>
            <a:ext cx="8229600" cy="4647426"/>
          </a:xfrm>
          <a:prstGeom prst="rect">
            <a:avLst/>
          </a:prstGeom>
          <a:noFill/>
        </p:spPr>
        <p:txBody>
          <a:bodyPr wrap="square" rtlCol="0">
            <a:spAutoFit/>
          </a:bodyPr>
          <a:lstStyle/>
          <a:p>
            <a:pPr lvl="1"/>
            <a:endParaRPr lang="en-US" sz="3200"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Grade/assess the ALP students in your FYC/ALP classes, using the same level of expectations you use in a standard FYC class.</a:t>
            </a:r>
          </a:p>
          <a:p>
            <a:pPr marL="742950" lvl="1" indent="-285750">
              <a:buFont typeface="Wingdings" panose="05000000000000000000" pitchFamily="2" charset="2"/>
              <a:buChar char="§"/>
            </a:pPr>
            <a:endParaRPr lang="en-US" sz="2400" dirty="0">
              <a:solidFill>
                <a:prstClr val="black"/>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For students who do not pass your FYC, grade/assess them using the following criteria:</a:t>
            </a:r>
          </a:p>
          <a:p>
            <a:pPr marL="742950" lvl="1" indent="-285750">
              <a:buFont typeface="Wingdings" panose="05000000000000000000" pitchFamily="2" charset="2"/>
              <a:buChar char="§"/>
            </a:pPr>
            <a:endParaRPr lang="en-US" sz="2400" dirty="0">
              <a:solidFill>
                <a:prstClr val="black"/>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Did the student reach the skill level required to pass your traditional developmental writing class?</a:t>
            </a:r>
          </a:p>
          <a:p>
            <a:pPr marL="1200150" lvl="2" indent="-28575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Would the student benefit from taking both classes again, or should he/she repeat only your FYC?</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5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Final Thoughts and Questions</a:t>
            </a:r>
            <a:endParaRPr lang="en-US" sz="3600" dirty="0"/>
          </a:p>
        </p:txBody>
      </p:sp>
    </p:spTree>
    <p:extLst>
      <p:ext uri="{BB962C8B-B14F-4D97-AF65-F5344CB8AC3E}">
        <p14:creationId xmlns:p14="http://schemas.microsoft.com/office/powerpoint/2010/main" val="3899825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172973"/>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342005" y="835879"/>
            <a:ext cx="83058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000" b="1" dirty="0" smtClean="0">
              <a:solidFill>
                <a:prstClr val="black"/>
              </a:solidFill>
            </a:endParaRPr>
          </a:p>
          <a:p>
            <a:pPr algn="ctr" eaLnBrk="1" hangingPunct="1"/>
            <a:endParaRPr lang="en-US" sz="2000" b="1" dirty="0">
              <a:solidFill>
                <a:prstClr val="black"/>
              </a:solidFill>
            </a:endParaRPr>
          </a:p>
          <a:p>
            <a:pPr algn="ctr" eaLnBrk="1" hangingPunct="1"/>
            <a:r>
              <a:rPr lang="en-US" sz="2000" b="1" dirty="0" smtClean="0">
                <a:solidFill>
                  <a:prstClr val="black"/>
                </a:solidFill>
              </a:rPr>
              <a:t>ALP Pedagogy:</a:t>
            </a:r>
          </a:p>
          <a:p>
            <a:pPr algn="ctr" eaLnBrk="1" hangingPunct="1"/>
            <a:r>
              <a:rPr lang="en-US" sz="2000" b="1" dirty="0" smtClean="0">
                <a:solidFill>
                  <a:prstClr val="black"/>
                </a:solidFill>
              </a:rPr>
              <a:t>“What Will I Do in My ALP Class?”</a:t>
            </a:r>
            <a:endParaRPr lang="en-US" sz="2000" b="1" dirty="0">
              <a:solidFill>
                <a:prstClr val="black"/>
              </a:solidFill>
            </a:endParaRPr>
          </a:p>
          <a:p>
            <a:pPr algn="ctr" eaLnBrk="1" hangingPunct="1"/>
            <a:endParaRPr lang="en-US" sz="1800" b="1" dirty="0" smtClean="0">
              <a:solidFill>
                <a:prstClr val="black"/>
              </a:solidFill>
              <a:latin typeface="Calibri"/>
              <a:cs typeface="+mn-cs"/>
            </a:endParaRPr>
          </a:p>
          <a:p>
            <a:pPr algn="ctr" eaLnBrk="1" hangingPunct="1"/>
            <a:r>
              <a:rPr lang="en-US" sz="1800" b="1" dirty="0" smtClean="0">
                <a:solidFill>
                  <a:prstClr val="black"/>
                </a:solidFill>
                <a:latin typeface="Calibri"/>
                <a:cs typeface="+mn-cs"/>
              </a:rPr>
              <a:t> </a:t>
            </a:r>
            <a:r>
              <a:rPr lang="en-US" sz="1800" b="1" dirty="0">
                <a:solidFill>
                  <a:prstClr val="black"/>
                </a:solidFill>
                <a:cs typeface="+mn-cs"/>
              </a:rPr>
              <a:t>C</a:t>
            </a:r>
            <a:r>
              <a:rPr lang="en-US" sz="1800" b="1" dirty="0" smtClean="0">
                <a:solidFill>
                  <a:prstClr val="black"/>
                </a:solidFill>
              </a:rPr>
              <a:t>ontact us:</a:t>
            </a:r>
          </a:p>
          <a:p>
            <a:pPr algn="ctr" eaLnBrk="1" hangingPunct="1"/>
            <a:r>
              <a:rPr lang="en-US" sz="1800" b="1" dirty="0" smtClean="0">
                <a:solidFill>
                  <a:prstClr val="black"/>
                </a:solidFill>
                <a:hlinkClick r:id="rId6"/>
              </a:rPr>
              <a:t>sgabriel@ccbcmd.edu</a:t>
            </a:r>
            <a:endParaRPr lang="en-US" sz="1800" b="1" dirty="0" smtClean="0">
              <a:solidFill>
                <a:prstClr val="black"/>
              </a:solidFill>
            </a:endParaRPr>
          </a:p>
          <a:p>
            <a:pPr algn="ctr" eaLnBrk="1" hangingPunct="1"/>
            <a:endParaRPr lang="en-US" sz="1800" b="1" dirty="0">
              <a:solidFill>
                <a:prstClr val="black"/>
              </a:solidFill>
            </a:endParaRPr>
          </a:p>
          <a:p>
            <a:pPr algn="ctr" eaLnBrk="1" hangingPunct="1"/>
            <a:r>
              <a:rPr lang="en-US" sz="1800" b="1" dirty="0" smtClean="0">
                <a:solidFill>
                  <a:prstClr val="black"/>
                </a:solidFill>
                <a:hlinkClick r:id="rId7"/>
              </a:rPr>
              <a:t>emantler@ccbcmd.edu</a:t>
            </a:r>
            <a:endParaRPr lang="en-US" sz="1800" b="1" dirty="0" smtClean="0">
              <a:solidFill>
                <a:prstClr val="black"/>
              </a:solidFill>
            </a:endParaRPr>
          </a:p>
          <a:p>
            <a:pPr algn="ctr" eaLnBrk="1" hangingPunct="1"/>
            <a:endParaRPr lang="en-US" sz="1800" b="1" dirty="0" smtClean="0">
              <a:solidFill>
                <a:prstClr val="black"/>
              </a:solidFill>
            </a:endParaRPr>
          </a:p>
          <a:p>
            <a:pPr algn="ctr" eaLnBrk="1" hangingPunct="1"/>
            <a:r>
              <a:rPr lang="en-US" sz="1800" b="1" dirty="0" smtClean="0">
                <a:solidFill>
                  <a:prstClr val="black"/>
                </a:solidFill>
              </a:rPr>
              <a:t>ALP Website:</a:t>
            </a:r>
          </a:p>
          <a:p>
            <a:pPr algn="ctr" eaLnBrk="1" hangingPunct="1"/>
            <a:r>
              <a:rPr lang="en-US" sz="1800" b="1" dirty="0" smtClean="0">
                <a:solidFill>
                  <a:prstClr val="black"/>
                </a:solidFill>
                <a:hlinkClick r:id="rId8"/>
              </a:rPr>
              <a:t>http://alp-deved.org</a:t>
            </a:r>
            <a:endParaRPr lang="en-US" sz="1800" b="1" dirty="0" smtClean="0">
              <a:solidFill>
                <a:prstClr val="black"/>
              </a:solidFill>
            </a:endParaRPr>
          </a:p>
          <a:p>
            <a:pPr algn="ctr" eaLnBrk="1" hangingPunct="1"/>
            <a:endParaRPr lang="en-US" sz="1800" b="1" dirty="0" smtClean="0">
              <a:solidFill>
                <a:prstClr val="black"/>
              </a:solidFill>
            </a:endParaRPr>
          </a:p>
          <a:p>
            <a:pPr algn="ctr" eaLnBrk="1" hangingPunct="1"/>
            <a:endParaRPr lang="en-US" sz="2000" u="sng" dirty="0" smtClean="0"/>
          </a:p>
          <a:p>
            <a:pPr algn="ctr" eaLnBrk="1" hangingPunct="1"/>
            <a:r>
              <a:rPr lang="en-US" sz="2000" b="1" dirty="0" smtClean="0">
                <a:solidFill>
                  <a:prstClr val="black"/>
                </a:solidFill>
              </a:rPr>
              <a:t>Enjoy the conference!</a:t>
            </a:r>
            <a:endParaRPr lang="en-US" sz="2000" b="1" dirty="0">
              <a:solidFill>
                <a:prstClr val="black"/>
              </a:solidFill>
            </a:endParaRPr>
          </a:p>
        </p:txBody>
      </p:sp>
      <p:pic>
        <p:nvPicPr>
          <p:cNvPr id="7" name="Picture 6" descr="https://ccbcsharepoint/enroll/comms/Shared%20Documents/CCBC%20Official%20Logos/CCBC_horizontal_log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152400"/>
            <a:ext cx="1573416" cy="685800"/>
          </a:xfrm>
          <a:prstGeom prst="rect">
            <a:avLst/>
          </a:prstGeom>
          <a:noFill/>
          <a:ln>
            <a:noFill/>
          </a:ln>
        </p:spPr>
      </p:pic>
    </p:spTree>
    <p:extLst>
      <p:ext uri="{BB962C8B-B14F-4D97-AF65-F5344CB8AC3E}">
        <p14:creationId xmlns:p14="http://schemas.microsoft.com/office/powerpoint/2010/main" val="147387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8"/>
          <p:cNvSpPr>
            <a:spLocks noChangeShapeType="1"/>
          </p:cNvSpPr>
          <p:nvPr/>
        </p:nvSpPr>
        <p:spPr bwMode="auto">
          <a:xfrm>
            <a:off x="520700" y="12573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pic>
        <p:nvPicPr>
          <p:cNvPr id="2048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01600"/>
            <a:ext cx="9445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11"/>
          <p:cNvGrpSpPr>
            <a:grpSpLocks/>
          </p:cNvGrpSpPr>
          <p:nvPr/>
        </p:nvGrpSpPr>
        <p:grpSpPr bwMode="auto">
          <a:xfrm>
            <a:off x="2044700" y="3035300"/>
            <a:ext cx="3022600" cy="1295400"/>
            <a:chOff x="0" y="0"/>
            <a:chExt cx="1904" cy="816"/>
          </a:xfrm>
        </p:grpSpPr>
        <p:grpSp>
          <p:nvGrpSpPr>
            <p:cNvPr id="20517" name="Group 12"/>
            <p:cNvGrpSpPr>
              <a:grpSpLocks/>
            </p:cNvGrpSpPr>
            <p:nvPr/>
          </p:nvGrpSpPr>
          <p:grpSpPr bwMode="auto">
            <a:xfrm>
              <a:off x="0" y="0"/>
              <a:ext cx="800" cy="800"/>
              <a:chOff x="0" y="0"/>
              <a:chExt cx="800" cy="800"/>
            </a:xfrm>
          </p:grpSpPr>
          <p:sp>
            <p:nvSpPr>
              <p:cNvPr id="20522" name="Rectangle 13"/>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23" name="Rectangle 14"/>
              <p:cNvSpPr>
                <a:spLocks/>
              </p:cNvSpPr>
              <p:nvPr/>
            </p:nvSpPr>
            <p:spPr bwMode="auto">
              <a:xfrm>
                <a:off x="182" y="128"/>
                <a:ext cx="43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RDG</a:t>
                </a:r>
              </a:p>
              <a:p>
                <a:pPr algn="ctr" fontAlgn="base">
                  <a:spcBef>
                    <a:spcPct val="0"/>
                  </a:spcBef>
                  <a:spcAft>
                    <a:spcPct val="0"/>
                  </a:spcAft>
                </a:pPr>
                <a:r>
                  <a:rPr lang="en-US" sz="2400" b="1" dirty="0">
                    <a:solidFill>
                      <a:srgbClr val="FFFFFF"/>
                    </a:solidFill>
                    <a:latin typeface="Gill Sans" charset="0"/>
                    <a:cs typeface="Arial" charset="0"/>
                    <a:sym typeface="Arial" charset="0"/>
                  </a:rPr>
                  <a:t>051</a:t>
                </a:r>
              </a:p>
            </p:txBody>
          </p:sp>
        </p:grpSp>
        <p:grpSp>
          <p:nvGrpSpPr>
            <p:cNvPr id="20518" name="Group 15"/>
            <p:cNvGrpSpPr>
              <a:grpSpLocks/>
            </p:cNvGrpSpPr>
            <p:nvPr/>
          </p:nvGrpSpPr>
          <p:grpSpPr bwMode="auto">
            <a:xfrm>
              <a:off x="1104" y="16"/>
              <a:ext cx="800" cy="800"/>
              <a:chOff x="0" y="0"/>
              <a:chExt cx="800" cy="800"/>
            </a:xfrm>
          </p:grpSpPr>
          <p:sp>
            <p:nvSpPr>
              <p:cNvPr id="20520" name="Rectangle 16"/>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21" name="Rectangle 17"/>
              <p:cNvSpPr>
                <a:spLocks/>
              </p:cNvSpPr>
              <p:nvPr/>
            </p:nvSpPr>
            <p:spPr bwMode="auto">
              <a:xfrm>
                <a:off x="179" y="128"/>
                <a:ext cx="43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RDG</a:t>
                </a:r>
              </a:p>
              <a:p>
                <a:pPr algn="ctr" fontAlgn="base">
                  <a:spcBef>
                    <a:spcPct val="0"/>
                  </a:spcBef>
                  <a:spcAft>
                    <a:spcPct val="0"/>
                  </a:spcAft>
                </a:pPr>
                <a:r>
                  <a:rPr lang="en-US" sz="2400" b="1" dirty="0">
                    <a:solidFill>
                      <a:srgbClr val="FFFFFF"/>
                    </a:solidFill>
                    <a:latin typeface="Gill Sans" charset="0"/>
                    <a:cs typeface="Arial" charset="0"/>
                    <a:sym typeface="Arial" charset="0"/>
                  </a:rPr>
                  <a:t>052</a:t>
                </a:r>
              </a:p>
            </p:txBody>
          </p:sp>
        </p:grpSp>
        <p:sp>
          <p:nvSpPr>
            <p:cNvPr id="20519" name="Line 18"/>
            <p:cNvSpPr>
              <a:spLocks noChangeShapeType="1"/>
            </p:cNvSpPr>
            <p:nvPr/>
          </p:nvSpPr>
          <p:spPr bwMode="auto">
            <a:xfrm flipH="1">
              <a:off x="816" y="416"/>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grpSp>
        <p:nvGrpSpPr>
          <p:cNvPr id="5" name="Group 19"/>
          <p:cNvGrpSpPr>
            <a:grpSpLocks/>
          </p:cNvGrpSpPr>
          <p:nvPr/>
        </p:nvGrpSpPr>
        <p:grpSpPr bwMode="auto">
          <a:xfrm>
            <a:off x="228600" y="1600200"/>
            <a:ext cx="4813300" cy="1270000"/>
            <a:chOff x="0" y="0"/>
            <a:chExt cx="3032" cy="800"/>
          </a:xfrm>
        </p:grpSpPr>
        <p:grpSp>
          <p:nvGrpSpPr>
            <p:cNvPr id="20506" name="Group 20"/>
            <p:cNvGrpSpPr>
              <a:grpSpLocks/>
            </p:cNvGrpSpPr>
            <p:nvPr/>
          </p:nvGrpSpPr>
          <p:grpSpPr bwMode="auto">
            <a:xfrm>
              <a:off x="0" y="0"/>
              <a:ext cx="800" cy="800"/>
              <a:chOff x="0" y="0"/>
              <a:chExt cx="800" cy="800"/>
            </a:xfrm>
          </p:grpSpPr>
          <p:sp>
            <p:nvSpPr>
              <p:cNvPr id="20515" name="Rectangle 21"/>
              <p:cNvSpPr>
                <a:spLocks/>
              </p:cNvSpPr>
              <p:nvPr/>
            </p:nvSpPr>
            <p:spPr bwMode="auto">
              <a:xfrm>
                <a:off x="0" y="0"/>
                <a:ext cx="800" cy="80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16" name="Rectangle 22"/>
              <p:cNvSpPr>
                <a:spLocks/>
              </p:cNvSpPr>
              <p:nvPr/>
            </p:nvSpPr>
            <p:spPr bwMode="auto">
              <a:xfrm>
                <a:off x="122" y="152"/>
                <a:ext cx="549"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MATH</a:t>
                </a:r>
              </a:p>
              <a:p>
                <a:pPr algn="ctr" fontAlgn="base">
                  <a:spcBef>
                    <a:spcPct val="0"/>
                  </a:spcBef>
                  <a:spcAft>
                    <a:spcPct val="0"/>
                  </a:spcAft>
                </a:pPr>
                <a:r>
                  <a:rPr lang="en-US" sz="2400" b="1" dirty="0">
                    <a:solidFill>
                      <a:srgbClr val="FFFFFF"/>
                    </a:solidFill>
                    <a:latin typeface="Gill Sans" charset="0"/>
                    <a:cs typeface="Arial" charset="0"/>
                    <a:sym typeface="Arial" charset="0"/>
                  </a:rPr>
                  <a:t>081</a:t>
                </a:r>
              </a:p>
            </p:txBody>
          </p:sp>
        </p:grpSp>
        <p:grpSp>
          <p:nvGrpSpPr>
            <p:cNvPr id="20507" name="Group 23"/>
            <p:cNvGrpSpPr>
              <a:grpSpLocks/>
            </p:cNvGrpSpPr>
            <p:nvPr/>
          </p:nvGrpSpPr>
          <p:grpSpPr bwMode="auto">
            <a:xfrm>
              <a:off x="1136" y="0"/>
              <a:ext cx="800" cy="800"/>
              <a:chOff x="0" y="0"/>
              <a:chExt cx="800" cy="800"/>
            </a:xfrm>
          </p:grpSpPr>
          <p:sp>
            <p:nvSpPr>
              <p:cNvPr id="20513" name="Rectangle 24"/>
              <p:cNvSpPr>
                <a:spLocks/>
              </p:cNvSpPr>
              <p:nvPr/>
            </p:nvSpPr>
            <p:spPr bwMode="auto">
              <a:xfrm>
                <a:off x="0" y="0"/>
                <a:ext cx="800" cy="80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14" name="Rectangle 25"/>
              <p:cNvSpPr>
                <a:spLocks/>
              </p:cNvSpPr>
              <p:nvPr/>
            </p:nvSpPr>
            <p:spPr bwMode="auto">
              <a:xfrm>
                <a:off x="99" y="152"/>
                <a:ext cx="549"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MATH</a:t>
                </a:r>
              </a:p>
              <a:p>
                <a:pPr algn="ctr" fontAlgn="base">
                  <a:spcBef>
                    <a:spcPct val="0"/>
                  </a:spcBef>
                  <a:spcAft>
                    <a:spcPct val="0"/>
                  </a:spcAft>
                </a:pPr>
                <a:r>
                  <a:rPr lang="en-US" sz="2400" b="1" dirty="0">
                    <a:solidFill>
                      <a:srgbClr val="FFFFFF"/>
                    </a:solidFill>
                    <a:latin typeface="Gill Sans" charset="0"/>
                    <a:cs typeface="Arial" charset="0"/>
                    <a:sym typeface="Arial" charset="0"/>
                  </a:rPr>
                  <a:t>082</a:t>
                </a:r>
              </a:p>
            </p:txBody>
          </p:sp>
        </p:grpSp>
        <p:grpSp>
          <p:nvGrpSpPr>
            <p:cNvPr id="20508" name="Group 26"/>
            <p:cNvGrpSpPr>
              <a:grpSpLocks/>
            </p:cNvGrpSpPr>
            <p:nvPr/>
          </p:nvGrpSpPr>
          <p:grpSpPr bwMode="auto">
            <a:xfrm>
              <a:off x="2232" y="0"/>
              <a:ext cx="800" cy="800"/>
              <a:chOff x="0" y="0"/>
              <a:chExt cx="800" cy="800"/>
            </a:xfrm>
          </p:grpSpPr>
          <p:sp>
            <p:nvSpPr>
              <p:cNvPr id="20511" name="Rectangle 27"/>
              <p:cNvSpPr>
                <a:spLocks/>
              </p:cNvSpPr>
              <p:nvPr/>
            </p:nvSpPr>
            <p:spPr bwMode="auto">
              <a:xfrm>
                <a:off x="0" y="0"/>
                <a:ext cx="800" cy="80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12" name="Rectangle 28"/>
              <p:cNvSpPr>
                <a:spLocks/>
              </p:cNvSpPr>
              <p:nvPr/>
            </p:nvSpPr>
            <p:spPr bwMode="auto">
              <a:xfrm>
                <a:off x="115" y="152"/>
                <a:ext cx="549"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MATH</a:t>
                </a:r>
              </a:p>
              <a:p>
                <a:pPr algn="ctr" fontAlgn="base">
                  <a:spcBef>
                    <a:spcPct val="0"/>
                  </a:spcBef>
                  <a:spcAft>
                    <a:spcPct val="0"/>
                  </a:spcAft>
                </a:pPr>
                <a:r>
                  <a:rPr lang="en-US" sz="2400" b="1" dirty="0">
                    <a:solidFill>
                      <a:srgbClr val="FFFFFF"/>
                    </a:solidFill>
                    <a:latin typeface="Gill Sans" charset="0"/>
                    <a:cs typeface="Arial" charset="0"/>
                    <a:sym typeface="Arial" charset="0"/>
                  </a:rPr>
                  <a:t>083</a:t>
                </a:r>
              </a:p>
            </p:txBody>
          </p:sp>
        </p:grpSp>
        <p:sp>
          <p:nvSpPr>
            <p:cNvPr id="20509" name="Line 29"/>
            <p:cNvSpPr>
              <a:spLocks noChangeShapeType="1"/>
            </p:cNvSpPr>
            <p:nvPr/>
          </p:nvSpPr>
          <p:spPr bwMode="auto">
            <a:xfrm flipH="1">
              <a:off x="1936" y="400"/>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10" name="Line 30"/>
            <p:cNvSpPr>
              <a:spLocks noChangeShapeType="1"/>
            </p:cNvSpPr>
            <p:nvPr/>
          </p:nvSpPr>
          <p:spPr bwMode="auto">
            <a:xfrm flipH="1">
              <a:off x="824" y="416"/>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grpSp>
        <p:nvGrpSpPr>
          <p:cNvPr id="9" name="Group 31"/>
          <p:cNvGrpSpPr>
            <a:grpSpLocks/>
          </p:cNvGrpSpPr>
          <p:nvPr/>
        </p:nvGrpSpPr>
        <p:grpSpPr bwMode="auto">
          <a:xfrm>
            <a:off x="2108200" y="4584700"/>
            <a:ext cx="2971800" cy="1270000"/>
            <a:chOff x="0" y="0"/>
            <a:chExt cx="1872" cy="800"/>
          </a:xfrm>
        </p:grpSpPr>
        <p:grpSp>
          <p:nvGrpSpPr>
            <p:cNvPr id="20499" name="Group 32"/>
            <p:cNvGrpSpPr>
              <a:grpSpLocks/>
            </p:cNvGrpSpPr>
            <p:nvPr/>
          </p:nvGrpSpPr>
          <p:grpSpPr bwMode="auto">
            <a:xfrm>
              <a:off x="0" y="0"/>
              <a:ext cx="800" cy="800"/>
              <a:chOff x="0" y="0"/>
              <a:chExt cx="800" cy="800"/>
            </a:xfrm>
          </p:grpSpPr>
          <p:sp>
            <p:nvSpPr>
              <p:cNvPr id="20504" name="Rectangle 33"/>
              <p:cNvSpPr>
                <a:spLocks/>
              </p:cNvSpPr>
              <p:nvPr/>
            </p:nvSpPr>
            <p:spPr bwMode="auto">
              <a:xfrm>
                <a:off x="0" y="0"/>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05" name="Rectangle 34"/>
              <p:cNvSpPr>
                <a:spLocks/>
              </p:cNvSpPr>
              <p:nvPr/>
            </p:nvSpPr>
            <p:spPr bwMode="auto">
              <a:xfrm>
                <a:off x="101" y="144"/>
                <a:ext cx="58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ENGL</a:t>
                </a:r>
              </a:p>
              <a:p>
                <a:pPr algn="ctr" fontAlgn="base">
                  <a:spcBef>
                    <a:spcPct val="0"/>
                  </a:spcBef>
                  <a:spcAft>
                    <a:spcPct val="0"/>
                  </a:spcAft>
                </a:pPr>
                <a:r>
                  <a:rPr lang="en-US" sz="2400" b="1" dirty="0">
                    <a:solidFill>
                      <a:srgbClr val="FFFFFF"/>
                    </a:solidFill>
                    <a:latin typeface="Gill Sans" charset="0"/>
                    <a:cs typeface="Arial" charset="0"/>
                    <a:sym typeface="Arial" charset="0"/>
                  </a:rPr>
                  <a:t>051</a:t>
                </a:r>
              </a:p>
            </p:txBody>
          </p:sp>
        </p:grpSp>
        <p:grpSp>
          <p:nvGrpSpPr>
            <p:cNvPr id="20500" name="Group 35"/>
            <p:cNvGrpSpPr>
              <a:grpSpLocks/>
            </p:cNvGrpSpPr>
            <p:nvPr/>
          </p:nvGrpSpPr>
          <p:grpSpPr bwMode="auto">
            <a:xfrm>
              <a:off x="1072" y="0"/>
              <a:ext cx="800" cy="800"/>
              <a:chOff x="0" y="0"/>
              <a:chExt cx="800" cy="800"/>
            </a:xfrm>
          </p:grpSpPr>
          <p:sp>
            <p:nvSpPr>
              <p:cNvPr id="20502" name="Rectangle 36"/>
              <p:cNvSpPr>
                <a:spLocks/>
              </p:cNvSpPr>
              <p:nvPr/>
            </p:nvSpPr>
            <p:spPr bwMode="auto">
              <a:xfrm>
                <a:off x="0" y="0"/>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03" name="Rectangle 37"/>
              <p:cNvSpPr>
                <a:spLocks/>
              </p:cNvSpPr>
              <p:nvPr/>
            </p:nvSpPr>
            <p:spPr bwMode="auto">
              <a:xfrm>
                <a:off x="101" y="144"/>
                <a:ext cx="58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ENGL</a:t>
                </a:r>
              </a:p>
              <a:p>
                <a:pPr algn="ctr" fontAlgn="base">
                  <a:spcBef>
                    <a:spcPct val="0"/>
                  </a:spcBef>
                  <a:spcAft>
                    <a:spcPct val="0"/>
                  </a:spcAft>
                </a:pPr>
                <a:r>
                  <a:rPr lang="en-US" sz="2400" b="1" dirty="0">
                    <a:solidFill>
                      <a:srgbClr val="FFFFFF"/>
                    </a:solidFill>
                    <a:latin typeface="Gill Sans" charset="0"/>
                    <a:cs typeface="Arial" charset="0"/>
                    <a:sym typeface="Arial" charset="0"/>
                  </a:rPr>
                  <a:t>052</a:t>
                </a:r>
              </a:p>
            </p:txBody>
          </p:sp>
        </p:grpSp>
        <p:sp>
          <p:nvSpPr>
            <p:cNvPr id="20501" name="Line 38"/>
            <p:cNvSpPr>
              <a:spLocks noChangeShapeType="1"/>
            </p:cNvSpPr>
            <p:nvPr/>
          </p:nvSpPr>
          <p:spPr bwMode="auto">
            <a:xfrm flipH="1">
              <a:off x="789" y="400"/>
              <a:ext cx="307"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sp>
        <p:nvSpPr>
          <p:cNvPr id="24615" name="Rectangle 39"/>
          <p:cNvSpPr>
            <a:spLocks/>
          </p:cNvSpPr>
          <p:nvPr/>
        </p:nvSpPr>
        <p:spPr bwMode="auto">
          <a:xfrm>
            <a:off x="3797300" y="4546600"/>
            <a:ext cx="1270000" cy="1270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nvGrpSpPr>
          <p:cNvPr id="12" name="Group 11"/>
          <p:cNvGrpSpPr>
            <a:grpSpLocks/>
          </p:cNvGrpSpPr>
          <p:nvPr/>
        </p:nvGrpSpPr>
        <p:grpSpPr bwMode="auto">
          <a:xfrm>
            <a:off x="5118100" y="4559300"/>
            <a:ext cx="1739900" cy="1270000"/>
            <a:chOff x="0" y="0"/>
            <a:chExt cx="1096" cy="800"/>
          </a:xfrm>
        </p:grpSpPr>
        <p:grpSp>
          <p:nvGrpSpPr>
            <p:cNvPr id="20495" name="Group 12"/>
            <p:cNvGrpSpPr>
              <a:grpSpLocks/>
            </p:cNvGrpSpPr>
            <p:nvPr/>
          </p:nvGrpSpPr>
          <p:grpSpPr bwMode="auto">
            <a:xfrm>
              <a:off x="296" y="0"/>
              <a:ext cx="800" cy="800"/>
              <a:chOff x="0" y="0"/>
              <a:chExt cx="800" cy="800"/>
            </a:xfrm>
          </p:grpSpPr>
          <p:sp>
            <p:nvSpPr>
              <p:cNvPr id="20497" name="Rectangle 13"/>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498" name="Rectangle 14"/>
              <p:cNvSpPr>
                <a:spLocks/>
              </p:cNvSpPr>
              <p:nvPr/>
            </p:nvSpPr>
            <p:spPr bwMode="auto">
              <a:xfrm>
                <a:off x="110" y="144"/>
                <a:ext cx="57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ENGL</a:t>
                </a:r>
              </a:p>
              <a:p>
                <a:pPr algn="ctr" fontAlgn="base">
                  <a:spcBef>
                    <a:spcPct val="0"/>
                  </a:spcBef>
                  <a:spcAft>
                    <a:spcPct val="0"/>
                  </a:spcAft>
                </a:pPr>
                <a:r>
                  <a:rPr lang="en-US" sz="2400" b="1" dirty="0">
                    <a:solidFill>
                      <a:srgbClr val="FFFFFF"/>
                    </a:solidFill>
                    <a:latin typeface="Gill Sans" charset="0"/>
                    <a:cs typeface="Arial" charset="0"/>
                    <a:sym typeface="Arial" charset="0"/>
                  </a:rPr>
                  <a:t>101</a:t>
                </a:r>
              </a:p>
            </p:txBody>
          </p:sp>
        </p:grpSp>
        <p:sp>
          <p:nvSpPr>
            <p:cNvPr id="20496" name="Line 15"/>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grpSp>
        <p:nvGrpSpPr>
          <p:cNvPr id="14" name="Group 16"/>
          <p:cNvGrpSpPr>
            <a:grpSpLocks/>
          </p:cNvGrpSpPr>
          <p:nvPr/>
        </p:nvGrpSpPr>
        <p:grpSpPr bwMode="auto">
          <a:xfrm>
            <a:off x="6858000" y="4572000"/>
            <a:ext cx="1739900" cy="1270000"/>
            <a:chOff x="0" y="0"/>
            <a:chExt cx="1096" cy="800"/>
          </a:xfrm>
        </p:grpSpPr>
        <p:grpSp>
          <p:nvGrpSpPr>
            <p:cNvPr id="20491" name="Group 17"/>
            <p:cNvGrpSpPr>
              <a:grpSpLocks/>
            </p:cNvGrpSpPr>
            <p:nvPr/>
          </p:nvGrpSpPr>
          <p:grpSpPr bwMode="auto">
            <a:xfrm>
              <a:off x="296" y="0"/>
              <a:ext cx="800" cy="800"/>
              <a:chOff x="0" y="0"/>
              <a:chExt cx="800" cy="800"/>
            </a:xfrm>
          </p:grpSpPr>
          <p:sp>
            <p:nvSpPr>
              <p:cNvPr id="20493" name="Rectangle 18"/>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494" name="Rectangle 19"/>
              <p:cNvSpPr>
                <a:spLocks/>
              </p:cNvSpPr>
              <p:nvPr/>
            </p:nvSpPr>
            <p:spPr bwMode="auto">
              <a:xfrm>
                <a:off x="110" y="144"/>
                <a:ext cx="57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a:solidFill>
                      <a:srgbClr val="FFFFFF"/>
                    </a:solidFill>
                    <a:latin typeface="Gill Sans" charset="0"/>
                    <a:cs typeface="Arial" charset="0"/>
                    <a:sym typeface="Arial" charset="0"/>
                  </a:rPr>
                  <a:t>ENGL</a:t>
                </a:r>
              </a:p>
              <a:p>
                <a:pPr algn="ctr" fontAlgn="base">
                  <a:spcBef>
                    <a:spcPct val="0"/>
                  </a:spcBef>
                  <a:spcAft>
                    <a:spcPct val="0"/>
                  </a:spcAft>
                </a:pPr>
                <a:r>
                  <a:rPr lang="en-US" sz="2400" b="1" dirty="0">
                    <a:solidFill>
                      <a:srgbClr val="FFFFFF"/>
                    </a:solidFill>
                    <a:latin typeface="Gill Sans" charset="0"/>
                    <a:cs typeface="Arial" charset="0"/>
                    <a:sym typeface="Arial" charset="0"/>
                  </a:rPr>
                  <a:t>102</a:t>
                </a:r>
              </a:p>
            </p:txBody>
          </p:sp>
        </p:grpSp>
        <p:sp>
          <p:nvSpPr>
            <p:cNvPr id="20492" name="Line 20"/>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sp>
        <p:nvSpPr>
          <p:cNvPr id="20490" name="Rectangle 51"/>
          <p:cNvSpPr>
            <a:spLocks noChangeArrowheads="1"/>
          </p:cNvSpPr>
          <p:nvPr/>
        </p:nvSpPr>
        <p:spPr bwMode="auto">
          <a:xfrm>
            <a:off x="1371600" y="3048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dirty="0">
                <a:solidFill>
                  <a:srgbClr val="000000"/>
                </a:solidFill>
                <a:latin typeface="Calibri" charset="0"/>
                <a:cs typeface="Calibri" charset="0"/>
                <a:sym typeface="Calibri" charset="0"/>
              </a:rPr>
              <a:t>CCBC</a:t>
            </a:r>
            <a:r>
              <a:rPr lang="ja-JP" altLang="en-US" sz="2800" dirty="0">
                <a:solidFill>
                  <a:srgbClr val="000000"/>
                </a:solidFill>
                <a:latin typeface="Calibri" charset="0"/>
                <a:cs typeface="Calibri" charset="0"/>
                <a:sym typeface="Calibri" charset="0"/>
              </a:rPr>
              <a:t>’</a:t>
            </a:r>
            <a:r>
              <a:rPr lang="en-US" sz="2800" dirty="0">
                <a:solidFill>
                  <a:srgbClr val="000000"/>
                </a:solidFill>
                <a:latin typeface="Calibri" charset="0"/>
                <a:cs typeface="Calibri" charset="0"/>
                <a:sym typeface="Calibri" charset="0"/>
              </a:rPr>
              <a:t>s Developmental Education Courses:</a:t>
            </a:r>
            <a:endParaRPr lang="en-US" sz="2800" dirty="0">
              <a:solidFill>
                <a:srgbClr val="000000"/>
              </a:solidFill>
              <a:latin typeface="Gill Sans" charset="0"/>
              <a:ea typeface="Calibri" charset="0"/>
              <a:cs typeface="Calibri" charset="0"/>
              <a:sym typeface="Gill Sans" charset="0"/>
            </a:endParaRPr>
          </a:p>
        </p:txBody>
      </p:sp>
    </p:spTree>
    <p:extLst>
      <p:ext uri="{BB962C8B-B14F-4D97-AF65-F5344CB8AC3E}">
        <p14:creationId xmlns:p14="http://schemas.microsoft.com/office/powerpoint/2010/main" val="665561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461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8"/>
          <p:cNvSpPr>
            <a:spLocks noChangeShapeType="1"/>
          </p:cNvSpPr>
          <p:nvPr/>
        </p:nvSpPr>
        <p:spPr bwMode="auto">
          <a:xfrm>
            <a:off x="520700" y="12573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pic>
        <p:nvPicPr>
          <p:cNvPr id="2048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01600"/>
            <a:ext cx="9445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11"/>
          <p:cNvGrpSpPr>
            <a:grpSpLocks/>
          </p:cNvGrpSpPr>
          <p:nvPr/>
        </p:nvGrpSpPr>
        <p:grpSpPr bwMode="auto">
          <a:xfrm>
            <a:off x="2044700" y="2101066"/>
            <a:ext cx="3022600" cy="1336675"/>
            <a:chOff x="0" y="0"/>
            <a:chExt cx="1904" cy="842"/>
          </a:xfrm>
        </p:grpSpPr>
        <p:grpSp>
          <p:nvGrpSpPr>
            <p:cNvPr id="20517" name="Group 12"/>
            <p:cNvGrpSpPr>
              <a:grpSpLocks/>
            </p:cNvGrpSpPr>
            <p:nvPr/>
          </p:nvGrpSpPr>
          <p:grpSpPr bwMode="auto">
            <a:xfrm>
              <a:off x="0" y="0"/>
              <a:ext cx="800" cy="826"/>
              <a:chOff x="0" y="0"/>
              <a:chExt cx="800" cy="826"/>
            </a:xfrm>
          </p:grpSpPr>
          <p:sp>
            <p:nvSpPr>
              <p:cNvPr id="20522" name="Rectangle 13"/>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23" name="Rectangle 14"/>
              <p:cNvSpPr>
                <a:spLocks/>
              </p:cNvSpPr>
              <p:nvPr/>
            </p:nvSpPr>
            <p:spPr bwMode="auto">
              <a:xfrm>
                <a:off x="146" y="128"/>
                <a:ext cx="503"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smtClean="0">
                    <a:solidFill>
                      <a:srgbClr val="FFFFFF"/>
                    </a:solidFill>
                    <a:latin typeface="Gill Sans" charset="0"/>
                    <a:cs typeface="Arial" charset="0"/>
                    <a:sym typeface="Arial" charset="0"/>
                  </a:rPr>
                  <a:t>ACLT</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052</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5 cr.</a:t>
                </a:r>
              </a:p>
            </p:txBody>
          </p:sp>
        </p:grpSp>
        <p:grpSp>
          <p:nvGrpSpPr>
            <p:cNvPr id="20518" name="Group 15"/>
            <p:cNvGrpSpPr>
              <a:grpSpLocks/>
            </p:cNvGrpSpPr>
            <p:nvPr/>
          </p:nvGrpSpPr>
          <p:grpSpPr bwMode="auto">
            <a:xfrm>
              <a:off x="1104" y="16"/>
              <a:ext cx="800" cy="826"/>
              <a:chOff x="0" y="0"/>
              <a:chExt cx="800" cy="826"/>
            </a:xfrm>
          </p:grpSpPr>
          <p:sp>
            <p:nvSpPr>
              <p:cNvPr id="20520" name="Rectangle 16"/>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21" name="Rectangle 17"/>
              <p:cNvSpPr>
                <a:spLocks/>
              </p:cNvSpPr>
              <p:nvPr/>
            </p:nvSpPr>
            <p:spPr bwMode="auto">
              <a:xfrm>
                <a:off x="127" y="128"/>
                <a:ext cx="53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smtClean="0">
                    <a:solidFill>
                      <a:srgbClr val="FFFFFF"/>
                    </a:solidFill>
                    <a:latin typeface="Gill Sans" charset="0"/>
                    <a:cs typeface="Arial" charset="0"/>
                    <a:sym typeface="Arial" charset="0"/>
                  </a:rPr>
                  <a:t>ENGL</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101</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3 cr.</a:t>
                </a:r>
                <a:endParaRPr lang="en-US" sz="2400" b="1" dirty="0">
                  <a:solidFill>
                    <a:srgbClr val="FFFFFF"/>
                  </a:solidFill>
                  <a:latin typeface="Gill Sans" charset="0"/>
                  <a:cs typeface="Arial" charset="0"/>
                  <a:sym typeface="Arial" charset="0"/>
                </a:endParaRPr>
              </a:p>
            </p:txBody>
          </p:sp>
        </p:grpSp>
        <p:sp>
          <p:nvSpPr>
            <p:cNvPr id="20519" name="Line 18"/>
            <p:cNvSpPr>
              <a:spLocks noChangeShapeType="1"/>
            </p:cNvSpPr>
            <p:nvPr/>
          </p:nvSpPr>
          <p:spPr bwMode="auto">
            <a:xfrm flipH="1">
              <a:off x="816" y="416"/>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grpSp>
        <p:nvGrpSpPr>
          <p:cNvPr id="9" name="Group 31"/>
          <p:cNvGrpSpPr>
            <a:grpSpLocks/>
          </p:cNvGrpSpPr>
          <p:nvPr/>
        </p:nvGrpSpPr>
        <p:grpSpPr bwMode="auto">
          <a:xfrm>
            <a:off x="2698750" y="4584700"/>
            <a:ext cx="2381250" cy="1271588"/>
            <a:chOff x="372" y="0"/>
            <a:chExt cx="1500" cy="801"/>
          </a:xfrm>
        </p:grpSpPr>
        <p:sp>
          <p:nvSpPr>
            <p:cNvPr id="20505" name="Rectangle 34"/>
            <p:cNvSpPr>
              <a:spLocks/>
            </p:cNvSpPr>
            <p:nvPr/>
          </p:nvSpPr>
          <p:spPr bwMode="auto">
            <a:xfrm>
              <a:off x="372" y="144"/>
              <a:ext cx="4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algn="ctr" fontAlgn="base">
                <a:spcBef>
                  <a:spcPct val="0"/>
                </a:spcBef>
                <a:spcAft>
                  <a:spcPct val="0"/>
                </a:spcAft>
              </a:pPr>
              <a:endParaRPr lang="en-US" sz="2400" b="1" dirty="0" smtClean="0">
                <a:solidFill>
                  <a:srgbClr val="FFFFFF"/>
                </a:solidFill>
                <a:latin typeface="Gill Sans" charset="0"/>
                <a:cs typeface="Arial" charset="0"/>
                <a:sym typeface="Arial" charset="0"/>
              </a:endParaRPr>
            </a:p>
          </p:txBody>
        </p:sp>
        <p:grpSp>
          <p:nvGrpSpPr>
            <p:cNvPr id="20500" name="Group 35"/>
            <p:cNvGrpSpPr>
              <a:grpSpLocks/>
            </p:cNvGrpSpPr>
            <p:nvPr/>
          </p:nvGrpSpPr>
          <p:grpSpPr bwMode="auto">
            <a:xfrm>
              <a:off x="1072" y="0"/>
              <a:ext cx="800" cy="801"/>
              <a:chOff x="0" y="0"/>
              <a:chExt cx="800" cy="801"/>
            </a:xfrm>
          </p:grpSpPr>
          <p:sp>
            <p:nvSpPr>
              <p:cNvPr id="20502" name="Rectangle 36"/>
              <p:cNvSpPr>
                <a:spLocks/>
              </p:cNvSpPr>
              <p:nvPr/>
            </p:nvSpPr>
            <p:spPr bwMode="auto">
              <a:xfrm>
                <a:off x="0" y="0"/>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503" name="Rectangle 37"/>
              <p:cNvSpPr>
                <a:spLocks/>
              </p:cNvSpPr>
              <p:nvPr/>
            </p:nvSpPr>
            <p:spPr bwMode="auto">
              <a:xfrm>
                <a:off x="119" y="55"/>
                <a:ext cx="551"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algn="ctr" fontAlgn="base">
                  <a:spcBef>
                    <a:spcPct val="0"/>
                  </a:spcBef>
                  <a:spcAft>
                    <a:spcPct val="0"/>
                  </a:spcAft>
                </a:pPr>
                <a:r>
                  <a:rPr lang="en-US" sz="2400" b="1" dirty="0" smtClean="0">
                    <a:solidFill>
                      <a:srgbClr val="FFFFFF"/>
                    </a:solidFill>
                    <a:latin typeface="Gill Sans" charset="0"/>
                    <a:cs typeface="Arial" charset="0"/>
                    <a:sym typeface="Arial" charset="0"/>
                  </a:rPr>
                  <a:t>ACLT</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053</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3 cr.</a:t>
                </a:r>
              </a:p>
            </p:txBody>
          </p:sp>
        </p:grpSp>
      </p:grpSp>
      <p:sp>
        <p:nvSpPr>
          <p:cNvPr id="24615" name="Rectangle 39"/>
          <p:cNvSpPr>
            <a:spLocks/>
          </p:cNvSpPr>
          <p:nvPr/>
        </p:nvSpPr>
        <p:spPr bwMode="auto">
          <a:xfrm>
            <a:off x="3797300" y="4546600"/>
            <a:ext cx="1270000" cy="1270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nvGrpSpPr>
          <p:cNvPr id="12" name="Group 11"/>
          <p:cNvGrpSpPr>
            <a:grpSpLocks/>
          </p:cNvGrpSpPr>
          <p:nvPr/>
        </p:nvGrpSpPr>
        <p:grpSpPr bwMode="auto">
          <a:xfrm>
            <a:off x="5118100" y="4559300"/>
            <a:ext cx="1739900" cy="1270000"/>
            <a:chOff x="0" y="0"/>
            <a:chExt cx="1096" cy="800"/>
          </a:xfrm>
        </p:grpSpPr>
        <p:grpSp>
          <p:nvGrpSpPr>
            <p:cNvPr id="20495" name="Group 12"/>
            <p:cNvGrpSpPr>
              <a:grpSpLocks/>
            </p:cNvGrpSpPr>
            <p:nvPr/>
          </p:nvGrpSpPr>
          <p:grpSpPr bwMode="auto">
            <a:xfrm>
              <a:off x="296" y="0"/>
              <a:ext cx="800" cy="800"/>
              <a:chOff x="0" y="0"/>
              <a:chExt cx="800" cy="800"/>
            </a:xfrm>
          </p:grpSpPr>
          <p:sp>
            <p:nvSpPr>
              <p:cNvPr id="20497" name="Rectangle 13"/>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498" name="Rectangle 14"/>
              <p:cNvSpPr>
                <a:spLocks/>
              </p:cNvSpPr>
              <p:nvPr/>
            </p:nvSpPr>
            <p:spPr bwMode="auto">
              <a:xfrm>
                <a:off x="119" y="14"/>
                <a:ext cx="53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smtClean="0">
                    <a:solidFill>
                      <a:srgbClr val="FFFFFF"/>
                    </a:solidFill>
                    <a:latin typeface="Gill Sans" charset="0"/>
                    <a:cs typeface="Arial" charset="0"/>
                    <a:sym typeface="Arial" charset="0"/>
                  </a:rPr>
                  <a:t>ENGL</a:t>
                </a:r>
                <a:endParaRPr lang="en-US" sz="2400" b="1" dirty="0">
                  <a:solidFill>
                    <a:srgbClr val="FFFFFF"/>
                  </a:solidFill>
                  <a:latin typeface="Gill Sans" charset="0"/>
                  <a:cs typeface="Arial" charset="0"/>
                  <a:sym typeface="Arial" charset="0"/>
                </a:endParaRPr>
              </a:p>
              <a:p>
                <a:pPr algn="ctr" fontAlgn="base">
                  <a:spcBef>
                    <a:spcPct val="0"/>
                  </a:spcBef>
                  <a:spcAft>
                    <a:spcPct val="0"/>
                  </a:spcAft>
                </a:pPr>
                <a:r>
                  <a:rPr lang="en-US" sz="2400" b="1" dirty="0" smtClean="0">
                    <a:solidFill>
                      <a:srgbClr val="FFFFFF"/>
                    </a:solidFill>
                    <a:latin typeface="Gill Sans" charset="0"/>
                    <a:cs typeface="Arial" charset="0"/>
                    <a:sym typeface="Arial" charset="0"/>
                  </a:rPr>
                  <a:t>101</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3 cr.</a:t>
                </a:r>
                <a:endParaRPr lang="en-US" sz="2400" b="1" dirty="0">
                  <a:solidFill>
                    <a:srgbClr val="FFFFFF"/>
                  </a:solidFill>
                  <a:latin typeface="Gill Sans" charset="0"/>
                  <a:cs typeface="Arial" charset="0"/>
                  <a:sym typeface="Arial" charset="0"/>
                </a:endParaRPr>
              </a:p>
            </p:txBody>
          </p:sp>
        </p:grpSp>
        <p:sp>
          <p:nvSpPr>
            <p:cNvPr id="20496" name="Line 15"/>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grpSp>
        <p:nvGrpSpPr>
          <p:cNvPr id="14" name="Group 16"/>
          <p:cNvGrpSpPr>
            <a:grpSpLocks/>
          </p:cNvGrpSpPr>
          <p:nvPr/>
        </p:nvGrpSpPr>
        <p:grpSpPr bwMode="auto">
          <a:xfrm>
            <a:off x="6858000" y="4572000"/>
            <a:ext cx="1739900" cy="1270000"/>
            <a:chOff x="0" y="0"/>
            <a:chExt cx="1096" cy="800"/>
          </a:xfrm>
        </p:grpSpPr>
        <p:grpSp>
          <p:nvGrpSpPr>
            <p:cNvPr id="20491" name="Group 17"/>
            <p:cNvGrpSpPr>
              <a:grpSpLocks/>
            </p:cNvGrpSpPr>
            <p:nvPr/>
          </p:nvGrpSpPr>
          <p:grpSpPr bwMode="auto">
            <a:xfrm>
              <a:off x="296" y="0"/>
              <a:ext cx="800" cy="800"/>
              <a:chOff x="0" y="0"/>
              <a:chExt cx="800" cy="800"/>
            </a:xfrm>
          </p:grpSpPr>
          <p:sp>
            <p:nvSpPr>
              <p:cNvPr id="20493" name="Rectangle 18"/>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0494" name="Rectangle 19"/>
              <p:cNvSpPr>
                <a:spLocks/>
              </p:cNvSpPr>
              <p:nvPr/>
            </p:nvSpPr>
            <p:spPr bwMode="auto">
              <a:xfrm>
                <a:off x="131" y="35"/>
                <a:ext cx="53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2400" b="1" dirty="0" smtClean="0">
                    <a:solidFill>
                      <a:srgbClr val="FFFFFF"/>
                    </a:solidFill>
                    <a:latin typeface="Gill Sans" charset="0"/>
                    <a:cs typeface="Arial" charset="0"/>
                    <a:sym typeface="Arial" charset="0"/>
                  </a:rPr>
                  <a:t>ENGL</a:t>
                </a:r>
                <a:endParaRPr lang="en-US" sz="2400" b="1" dirty="0">
                  <a:solidFill>
                    <a:srgbClr val="FFFFFF"/>
                  </a:solidFill>
                  <a:latin typeface="Gill Sans" charset="0"/>
                  <a:cs typeface="Arial" charset="0"/>
                  <a:sym typeface="Arial" charset="0"/>
                </a:endParaRPr>
              </a:p>
              <a:p>
                <a:pPr algn="ctr" fontAlgn="base">
                  <a:spcBef>
                    <a:spcPct val="0"/>
                  </a:spcBef>
                  <a:spcAft>
                    <a:spcPct val="0"/>
                  </a:spcAft>
                </a:pPr>
                <a:r>
                  <a:rPr lang="en-US" sz="2400" b="1" dirty="0" smtClean="0">
                    <a:solidFill>
                      <a:srgbClr val="FFFFFF"/>
                    </a:solidFill>
                    <a:latin typeface="Gill Sans" charset="0"/>
                    <a:cs typeface="Arial" charset="0"/>
                    <a:sym typeface="Arial" charset="0"/>
                  </a:rPr>
                  <a:t>102</a:t>
                </a:r>
              </a:p>
              <a:p>
                <a:pPr algn="ctr" fontAlgn="base">
                  <a:spcBef>
                    <a:spcPct val="0"/>
                  </a:spcBef>
                  <a:spcAft>
                    <a:spcPct val="0"/>
                  </a:spcAft>
                </a:pPr>
                <a:r>
                  <a:rPr lang="en-US" sz="2400" b="1" dirty="0" smtClean="0">
                    <a:solidFill>
                      <a:srgbClr val="FFFFFF"/>
                    </a:solidFill>
                    <a:latin typeface="Gill Sans" charset="0"/>
                    <a:cs typeface="Arial" charset="0"/>
                    <a:sym typeface="Arial" charset="0"/>
                  </a:rPr>
                  <a:t>3 cr.</a:t>
                </a:r>
                <a:endParaRPr lang="en-US" sz="2400" b="1" dirty="0">
                  <a:solidFill>
                    <a:srgbClr val="FFFFFF"/>
                  </a:solidFill>
                  <a:latin typeface="Gill Sans" charset="0"/>
                  <a:cs typeface="Arial" charset="0"/>
                  <a:sym typeface="Arial" charset="0"/>
                </a:endParaRPr>
              </a:p>
            </p:txBody>
          </p:sp>
        </p:grpSp>
        <p:sp>
          <p:nvSpPr>
            <p:cNvPr id="20492" name="Line 20"/>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grpSp>
      <p:sp>
        <p:nvSpPr>
          <p:cNvPr id="20490" name="Rectangle 51"/>
          <p:cNvSpPr>
            <a:spLocks noChangeArrowheads="1"/>
          </p:cNvSpPr>
          <p:nvPr/>
        </p:nvSpPr>
        <p:spPr bwMode="auto">
          <a:xfrm>
            <a:off x="1371600" y="304800"/>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b="1" dirty="0">
                <a:solidFill>
                  <a:srgbClr val="000000"/>
                </a:solidFill>
                <a:latin typeface="Calibri" charset="0"/>
                <a:cs typeface="Calibri" charset="0"/>
                <a:sym typeface="Calibri" charset="0"/>
              </a:rPr>
              <a:t>CCBC</a:t>
            </a:r>
            <a:r>
              <a:rPr lang="ja-JP" altLang="en-US" sz="2800" b="1" dirty="0">
                <a:solidFill>
                  <a:srgbClr val="000000"/>
                </a:solidFill>
                <a:latin typeface="Calibri" charset="0"/>
                <a:cs typeface="Calibri" charset="0"/>
                <a:sym typeface="Calibri" charset="0"/>
              </a:rPr>
              <a:t>’</a:t>
            </a:r>
            <a:r>
              <a:rPr lang="en-US" sz="2800" b="1" dirty="0">
                <a:solidFill>
                  <a:srgbClr val="000000"/>
                </a:solidFill>
                <a:latin typeface="Calibri" charset="0"/>
                <a:cs typeface="Calibri" charset="0"/>
                <a:sym typeface="Calibri" charset="0"/>
              </a:rPr>
              <a:t>s </a:t>
            </a:r>
            <a:r>
              <a:rPr lang="en-US" sz="2800" b="1" dirty="0" smtClean="0">
                <a:solidFill>
                  <a:srgbClr val="000000"/>
                </a:solidFill>
                <a:latin typeface="Calibri" charset="0"/>
                <a:cs typeface="Calibri" charset="0"/>
                <a:sym typeface="Calibri" charset="0"/>
              </a:rPr>
              <a:t>New Integrated Reading/Writing Sequence:  </a:t>
            </a:r>
            <a:r>
              <a:rPr lang="en-US" sz="2800" b="1" dirty="0" smtClean="0">
                <a:solidFill>
                  <a:srgbClr val="000000"/>
                </a:solidFill>
                <a:latin typeface="Calibri" charset="0"/>
                <a:ea typeface="Calibri" charset="0"/>
                <a:cs typeface="Calibri" charset="0"/>
                <a:sym typeface="Calibri" charset="0"/>
              </a:rPr>
              <a:t>Beginning Fall 2016</a:t>
            </a:r>
            <a:endParaRPr lang="en-US" sz="2800" b="1" dirty="0">
              <a:solidFill>
                <a:srgbClr val="000000"/>
              </a:solidFill>
              <a:latin typeface="Gill Sans" charset="0"/>
              <a:ea typeface="Calibri" charset="0"/>
              <a:cs typeface="Calibri" charset="0"/>
              <a:sym typeface="Gill Sans" charset="0"/>
            </a:endParaRPr>
          </a:p>
        </p:txBody>
      </p:sp>
      <p:pic>
        <p:nvPicPr>
          <p:cNvPr id="3" name="Picture 2"/>
          <p:cNvPicPr>
            <a:picLocks noChangeAspect="1"/>
          </p:cNvPicPr>
          <p:nvPr/>
        </p:nvPicPr>
        <p:blipFill>
          <a:blip r:embed="rId4"/>
          <a:stretch>
            <a:fillRect/>
          </a:stretch>
        </p:blipFill>
        <p:spPr>
          <a:xfrm>
            <a:off x="5579739" y="4481967"/>
            <a:ext cx="1347333" cy="1347333"/>
          </a:xfrm>
          <a:prstGeom prst="rect">
            <a:avLst/>
          </a:prstGeom>
        </p:spPr>
      </p:pic>
    </p:spTree>
    <p:extLst>
      <p:ext uri="{BB962C8B-B14F-4D97-AF65-F5344CB8AC3E}">
        <p14:creationId xmlns:p14="http://schemas.microsoft.com/office/powerpoint/2010/main" val="32062017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514600"/>
            <a:ext cx="609600" cy="2959100"/>
          </a:xfrm>
          <a:prstGeom prst="rect">
            <a:avLst/>
          </a:prstGeom>
        </p:spPr>
      </p:pic>
      <p:pic>
        <p:nvPicPr>
          <p:cNvPr id="4" name="Picture 3"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514600"/>
            <a:ext cx="609600" cy="2959100"/>
          </a:xfrm>
          <a:prstGeom prst="rect">
            <a:avLst/>
          </a:prstGeom>
        </p:spPr>
      </p:pic>
      <p:pic>
        <p:nvPicPr>
          <p:cNvPr id="47105" name="Picture 1"/>
          <p:cNvPicPr>
            <a:picLocks noChangeAspect="1" noChangeArrowheads="1"/>
          </p:cNvPicPr>
          <p:nvPr/>
        </p:nvPicPr>
        <p:blipFill>
          <a:blip r:embed="rId4"/>
          <a:srcRect/>
          <a:stretch>
            <a:fillRect/>
          </a:stretch>
        </p:blipFill>
        <p:spPr bwMode="auto">
          <a:xfrm>
            <a:off x="5168900" y="2565400"/>
            <a:ext cx="279400" cy="482600"/>
          </a:xfrm>
          <a:prstGeom prst="rect">
            <a:avLst/>
          </a:prstGeom>
          <a:noFill/>
          <a:ln w="25400">
            <a:noFill/>
            <a:round/>
            <a:headEnd/>
            <a:tailEnd/>
          </a:ln>
        </p:spPr>
      </p:pic>
      <p:pic>
        <p:nvPicPr>
          <p:cNvPr id="47108" name="Picture 4"/>
          <p:cNvPicPr>
            <a:picLocks noChangeAspect="1" noChangeArrowheads="1"/>
          </p:cNvPicPr>
          <p:nvPr/>
        </p:nvPicPr>
        <p:blipFill>
          <a:blip r:embed="rId4"/>
          <a:srcRect/>
          <a:stretch>
            <a:fillRect/>
          </a:stretch>
        </p:blipFill>
        <p:spPr bwMode="auto">
          <a:xfrm>
            <a:off x="8102600" y="2540000"/>
            <a:ext cx="279400" cy="482600"/>
          </a:xfrm>
          <a:prstGeom prst="rect">
            <a:avLst/>
          </a:prstGeom>
          <a:noFill/>
          <a:ln w="25400">
            <a:noFill/>
            <a:round/>
            <a:headEnd/>
            <a:tailEnd/>
          </a:ln>
        </p:spPr>
      </p:pic>
      <p:pic>
        <p:nvPicPr>
          <p:cNvPr id="47110" name="Picture 6"/>
          <p:cNvPicPr>
            <a:picLocks noChangeArrowheads="1"/>
          </p:cNvPicPr>
          <p:nvPr/>
        </p:nvPicPr>
        <p:blipFill>
          <a:blip r:embed="rId5"/>
          <a:srcRect/>
          <a:stretch>
            <a:fillRect/>
          </a:stretch>
        </p:blipFill>
        <p:spPr bwMode="auto">
          <a:xfrm>
            <a:off x="5715000" y="1957388"/>
            <a:ext cx="292100" cy="495300"/>
          </a:xfrm>
          <a:prstGeom prst="rect">
            <a:avLst/>
          </a:prstGeom>
          <a:noFill/>
          <a:ln w="12700">
            <a:noFill/>
            <a:miter lim="800000"/>
            <a:headEnd/>
            <a:tailEnd/>
          </a:ln>
        </p:spPr>
      </p:pic>
      <p:sp>
        <p:nvSpPr>
          <p:cNvPr id="29711" name="Line 14"/>
          <p:cNvSpPr>
            <a:spLocks noChangeShapeType="1"/>
          </p:cNvSpPr>
          <p:nvPr/>
        </p:nvSpPr>
        <p:spPr bwMode="auto">
          <a:xfrm>
            <a:off x="591015" y="1143000"/>
            <a:ext cx="8077200" cy="1588"/>
          </a:xfrm>
          <a:prstGeom prst="line">
            <a:avLst/>
          </a:prstGeom>
          <a:noFill/>
          <a:ln w="38100">
            <a:solidFill>
              <a:srgbClr val="8DB01D"/>
            </a:solidFill>
            <a:round/>
            <a:headEnd/>
            <a:tailEnd/>
          </a:ln>
        </p:spPr>
        <p:txBody>
          <a:bodyPr lIns="0" tIns="0" rIns="0" bIns="0">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9718" name="Rectangle 18"/>
          <p:cNvSpPr>
            <a:spLocks/>
          </p:cNvSpPr>
          <p:nvPr/>
        </p:nvSpPr>
        <p:spPr bwMode="auto">
          <a:xfrm>
            <a:off x="4648200" y="1295400"/>
            <a:ext cx="2463800" cy="330200"/>
          </a:xfrm>
          <a:prstGeom prst="rect">
            <a:avLst/>
          </a:prstGeom>
          <a:noFill/>
          <a:ln w="9525">
            <a:noFill/>
            <a:miter lim="800000"/>
            <a:headEnd/>
            <a:tailEnd/>
          </a:ln>
        </p:spPr>
        <p:txBody>
          <a:bodyPr lIns="38100" tIns="38100" rIns="38100" bIns="38100">
            <a:prstTxWarp prst="textNoShape">
              <a:avLst/>
            </a:prstTxWarp>
          </a:bodyPr>
          <a:lstStyle/>
          <a:p>
            <a:pPr algn="ctr" fontAlgn="base">
              <a:spcBef>
                <a:spcPct val="0"/>
              </a:spcBef>
              <a:spcAft>
                <a:spcPct val="0"/>
              </a:spcAft>
            </a:pPr>
            <a:r>
              <a:rPr lang="en-US" sz="2400" dirty="0">
                <a:solidFill>
                  <a:srgbClr val="000000"/>
                </a:solidFill>
                <a:ea typeface="Arial" charset="0"/>
                <a:cs typeface="Arial" charset="0"/>
                <a:sym typeface="Arial" charset="0"/>
              </a:rPr>
              <a:t>ENG </a:t>
            </a:r>
            <a:r>
              <a:rPr lang="en-US" sz="2400" dirty="0" smtClean="0">
                <a:solidFill>
                  <a:srgbClr val="000000"/>
                </a:solidFill>
                <a:ea typeface="Arial" charset="0"/>
                <a:cs typeface="Arial" charset="0"/>
                <a:sym typeface="Arial" charset="0"/>
              </a:rPr>
              <a:t>101</a:t>
            </a:r>
            <a:endParaRPr lang="en-US" sz="2400" dirty="0">
              <a:solidFill>
                <a:srgbClr val="000000"/>
              </a:solidFill>
              <a:ea typeface="Arial" charset="0"/>
              <a:cs typeface="Arial" charset="0"/>
              <a:sym typeface="Arial" charset="0"/>
            </a:endParaRPr>
          </a:p>
        </p:txBody>
      </p:sp>
      <p:sp>
        <p:nvSpPr>
          <p:cNvPr id="29716" name="Rectangle 23"/>
          <p:cNvSpPr>
            <a:spLocks/>
          </p:cNvSpPr>
          <p:nvPr/>
        </p:nvSpPr>
        <p:spPr bwMode="auto">
          <a:xfrm>
            <a:off x="7086600" y="1295400"/>
            <a:ext cx="2463800" cy="330200"/>
          </a:xfrm>
          <a:prstGeom prst="rect">
            <a:avLst/>
          </a:prstGeom>
          <a:noFill/>
          <a:ln w="9525">
            <a:noFill/>
            <a:miter lim="800000"/>
            <a:headEnd/>
            <a:tailEnd/>
          </a:ln>
        </p:spPr>
        <p:txBody>
          <a:bodyPr lIns="38100" tIns="38100" rIns="38100" bIns="38100">
            <a:prstTxWarp prst="textNoShape">
              <a:avLst/>
            </a:prstTxWarp>
          </a:bodyPr>
          <a:lstStyle/>
          <a:p>
            <a:pPr algn="ctr" fontAlgn="base">
              <a:spcBef>
                <a:spcPct val="0"/>
              </a:spcBef>
              <a:spcAft>
                <a:spcPct val="0"/>
              </a:spcAft>
            </a:pPr>
            <a:r>
              <a:rPr lang="en-US" sz="2400" dirty="0" smtClean="0">
                <a:solidFill>
                  <a:srgbClr val="000000"/>
                </a:solidFill>
                <a:ea typeface="Arial" charset="0"/>
                <a:cs typeface="Arial" charset="0"/>
                <a:sym typeface="Arial" charset="0"/>
              </a:rPr>
              <a:t>ACLT 053</a:t>
            </a:r>
            <a:endParaRPr lang="en-US" sz="2400" dirty="0">
              <a:solidFill>
                <a:srgbClr val="000000"/>
              </a:solidFill>
              <a:ea typeface="Arial" charset="0"/>
              <a:cs typeface="Arial" charset="0"/>
              <a:sym typeface="Arial" charset="0"/>
            </a:endParaRPr>
          </a:p>
        </p:txBody>
      </p:sp>
      <p:sp>
        <p:nvSpPr>
          <p:cNvPr id="29714" name="Rectangle 25"/>
          <p:cNvSpPr>
            <a:spLocks/>
          </p:cNvSpPr>
          <p:nvPr/>
        </p:nvSpPr>
        <p:spPr bwMode="auto">
          <a:xfrm>
            <a:off x="1219200" y="315912"/>
            <a:ext cx="7042943" cy="507831"/>
          </a:xfrm>
          <a:prstGeom prst="rect">
            <a:avLst/>
          </a:prstGeom>
          <a:noFill/>
          <a:ln w="9525">
            <a:noFill/>
            <a:miter lim="800000"/>
            <a:headEnd/>
            <a:tailEnd/>
          </a:ln>
        </p:spPr>
        <p:txBody>
          <a:bodyPr wrap="square" lIns="38100" tIns="38100" rIns="38100" bIns="38100">
            <a:prstTxWarp prst="textNoShape">
              <a:avLst/>
            </a:prstTxWarp>
            <a:spAutoFit/>
          </a:bodyPr>
          <a:lstStyle/>
          <a:p>
            <a:pPr algn="ctr" fontAlgn="base">
              <a:spcBef>
                <a:spcPct val="0"/>
              </a:spcBef>
              <a:spcAft>
                <a:spcPct val="0"/>
              </a:spcAft>
            </a:pPr>
            <a:r>
              <a:rPr lang="en-US" sz="2800" b="1" dirty="0" smtClean="0">
                <a:solidFill>
                  <a:srgbClr val="000000"/>
                </a:solidFill>
                <a:latin typeface="Calibri" pitchFamily="34" charset="0"/>
                <a:ea typeface="Arial" charset="0"/>
                <a:cs typeface="Arial" charset="0"/>
                <a:sym typeface="Arial" charset="0"/>
              </a:rPr>
              <a:t>ALP at CCBC: New Model Beginning Fall 2016</a:t>
            </a:r>
            <a:endParaRPr lang="en-US" sz="2800" b="1" dirty="0">
              <a:solidFill>
                <a:srgbClr val="000000"/>
              </a:solidFill>
              <a:latin typeface="Calibri" pitchFamily="34" charset="0"/>
              <a:ea typeface="Arial" charset="0"/>
              <a:cs typeface="Arial" charset="0"/>
              <a:sym typeface="Arial" charset="0"/>
            </a:endParaRPr>
          </a:p>
        </p:txBody>
      </p:sp>
      <p:pic>
        <p:nvPicPr>
          <p:cNvPr id="47130" name="Picture 26"/>
          <p:cNvPicPr>
            <a:picLocks noChangeArrowheads="1"/>
          </p:cNvPicPr>
          <p:nvPr/>
        </p:nvPicPr>
        <p:blipFill>
          <a:blip r:embed="rId5"/>
          <a:srcRect/>
          <a:stretch>
            <a:fillRect/>
          </a:stretch>
        </p:blipFill>
        <p:spPr bwMode="auto">
          <a:xfrm>
            <a:off x="8255000" y="1957388"/>
            <a:ext cx="292100" cy="495300"/>
          </a:xfrm>
          <a:prstGeom prst="rect">
            <a:avLst/>
          </a:prstGeom>
          <a:noFill/>
          <a:ln w="12700">
            <a:noFill/>
            <a:miter lim="800000"/>
            <a:headEnd/>
            <a:tailEnd/>
          </a:ln>
        </p:spPr>
      </p:pic>
      <p:pic>
        <p:nvPicPr>
          <p:cNvPr id="2" name="Picture 1" descr="10 purple peop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2438400"/>
            <a:ext cx="801511" cy="3050913"/>
          </a:xfrm>
          <a:prstGeom prst="rect">
            <a:avLst/>
          </a:prstGeom>
        </p:spPr>
      </p:pic>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200" dirty="0">
                  <a:solidFill>
                    <a:srgbClr val="000000"/>
                  </a:solidFill>
                  <a:ea typeface="ＭＳ Ｐゴシック" charset="0"/>
                  <a:cs typeface="Arial" charset="0"/>
                  <a:sym typeface="Arial" charset="0"/>
                </a:rPr>
                <a:t>The Accelerated Learning  </a:t>
              </a:r>
              <a:r>
                <a:rPr lang="en-US" sz="1200" dirty="0" smtClean="0">
                  <a:solidFill>
                    <a:srgbClr val="000000"/>
                  </a:solidFill>
                  <a:ea typeface="ＭＳ Ｐゴシック" charset="0"/>
                  <a:cs typeface="Arial" charset="0"/>
                  <a:sym typeface="Arial" charset="0"/>
                </a:rPr>
                <a:t>Program</a:t>
              </a:r>
              <a:endParaRPr lang="en-US" sz="1200" dirty="0">
                <a:solidFill>
                  <a:srgbClr val="000000"/>
                </a:solidFill>
                <a:ea typeface="ＭＳ Ｐゴシック" charset="0"/>
                <a:cs typeface="Arial" charset="0"/>
                <a:sym typeface="Arial" charset="0"/>
              </a:endParaRPr>
            </a:p>
          </p:txBody>
        </p:sp>
      </p:grpSp>
      <p:sp>
        <p:nvSpPr>
          <p:cNvPr id="3" name="TextBox 2"/>
          <p:cNvSpPr txBox="1"/>
          <p:nvPr/>
        </p:nvSpPr>
        <p:spPr>
          <a:xfrm>
            <a:off x="381000" y="2743200"/>
            <a:ext cx="4830712" cy="4081117"/>
          </a:xfrm>
          <a:prstGeom prst="rect">
            <a:avLst/>
          </a:prstGeom>
          <a:noFill/>
        </p:spPr>
        <p:txBody>
          <a:bodyPr wrap="square" rtlCol="0">
            <a:spAutoFit/>
          </a:bodyPr>
          <a:lstStyle/>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E</a:t>
            </a:r>
            <a:r>
              <a:rPr lang="en-US" sz="2400" dirty="0" smtClean="0">
                <a:solidFill>
                  <a:srgbClr val="000000"/>
                </a:solidFill>
                <a:latin typeface="Gill Sans" charset="0"/>
                <a:sym typeface="Gill Sans" charset="0"/>
              </a:rPr>
              <a:t>ncourages cohort </a:t>
            </a:r>
            <a:r>
              <a:rPr lang="en-US" sz="2400" dirty="0">
                <a:solidFill>
                  <a:srgbClr val="000000"/>
                </a:solidFill>
                <a:latin typeface="Gill Sans" charset="0"/>
                <a:sym typeface="Gill Sans" charset="0"/>
              </a:rPr>
              <a:t>effect</a:t>
            </a:r>
          </a:p>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C</a:t>
            </a:r>
            <a:r>
              <a:rPr lang="en-US" sz="2400" dirty="0" smtClean="0">
                <a:solidFill>
                  <a:srgbClr val="000000"/>
                </a:solidFill>
                <a:latin typeface="Gill Sans" charset="0"/>
                <a:sym typeface="Gill Sans" charset="0"/>
              </a:rPr>
              <a:t>hanges attitude toward the developmental course</a:t>
            </a:r>
          </a:p>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A</a:t>
            </a:r>
            <a:r>
              <a:rPr lang="en-US" sz="2400" dirty="0" smtClean="0">
                <a:solidFill>
                  <a:srgbClr val="000000"/>
                </a:solidFill>
                <a:latin typeface="Gill Sans" charset="0"/>
                <a:sym typeface="Gill Sans" charset="0"/>
              </a:rPr>
              <a:t>llows more individual attention</a:t>
            </a:r>
          </a:p>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Allows time for dealing with non-cognitive </a:t>
            </a:r>
            <a:r>
              <a:rPr lang="en-US" sz="2400" dirty="0" smtClean="0">
                <a:solidFill>
                  <a:srgbClr val="000000"/>
                </a:solidFill>
                <a:latin typeface="Gill Sans" charset="0"/>
                <a:sym typeface="Gill Sans" charset="0"/>
              </a:rPr>
              <a:t>issues</a:t>
            </a:r>
          </a:p>
          <a:p>
            <a:pPr marL="342900" indent="-342900" fontAlgn="base">
              <a:lnSpc>
                <a:spcPct val="120000"/>
              </a:lnSpc>
              <a:spcBef>
                <a:spcPct val="0"/>
              </a:spcBef>
              <a:spcAft>
                <a:spcPct val="0"/>
              </a:spcAft>
              <a:buSzPct val="100000"/>
              <a:buFontTx/>
              <a:buBlip>
                <a:blip r:embed="rId10"/>
              </a:buBlip>
            </a:pPr>
            <a:r>
              <a:rPr lang="en-US" sz="2400" dirty="0" smtClean="0">
                <a:solidFill>
                  <a:srgbClr val="000000"/>
                </a:solidFill>
                <a:latin typeface="Gill Sans" charset="0"/>
                <a:sym typeface="Gill Sans" charset="0"/>
              </a:rPr>
              <a:t>Allows students with dev. placements in writing and reading to participate</a:t>
            </a:r>
          </a:p>
        </p:txBody>
      </p:sp>
      <p:sp>
        <p:nvSpPr>
          <p:cNvPr id="5" name="TextBox 4"/>
          <p:cNvSpPr txBox="1"/>
          <p:nvPr/>
        </p:nvSpPr>
        <p:spPr>
          <a:xfrm>
            <a:off x="381000" y="1447800"/>
            <a:ext cx="4648200" cy="1421928"/>
          </a:xfrm>
          <a:prstGeom prst="rect">
            <a:avLst/>
          </a:prstGeom>
          <a:noFill/>
        </p:spPr>
        <p:txBody>
          <a:bodyPr wrap="square" rtlCol="0">
            <a:spAutoFit/>
          </a:bodyPr>
          <a:lstStyle/>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R</a:t>
            </a:r>
            <a:r>
              <a:rPr lang="en-US" sz="2400" dirty="0" smtClean="0">
                <a:solidFill>
                  <a:srgbClr val="000000"/>
                </a:solidFill>
                <a:sym typeface="Gill Sans" charset="0"/>
              </a:rPr>
              <a:t>educes stigma</a:t>
            </a:r>
          </a:p>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I</a:t>
            </a:r>
            <a:r>
              <a:rPr lang="en-US" sz="2400" dirty="0" smtClean="0">
                <a:solidFill>
                  <a:srgbClr val="000000"/>
                </a:solidFill>
                <a:latin typeface="Gill Sans" charset="0"/>
                <a:sym typeface="Gill Sans" charset="0"/>
              </a:rPr>
              <a:t>mproves attachment</a:t>
            </a:r>
          </a:p>
          <a:p>
            <a:pPr marL="342900" indent="-342900" fontAlgn="base">
              <a:lnSpc>
                <a:spcPct val="120000"/>
              </a:lnSpc>
              <a:spcBef>
                <a:spcPct val="0"/>
              </a:spcBef>
              <a:spcAft>
                <a:spcPct val="0"/>
              </a:spcAft>
              <a:buSzPct val="100000"/>
              <a:buFontTx/>
              <a:buBlip>
                <a:blip r:embed="rId10"/>
              </a:buBlip>
            </a:pPr>
            <a:r>
              <a:rPr lang="en-US" sz="2400" dirty="0">
                <a:solidFill>
                  <a:srgbClr val="000000"/>
                </a:solidFill>
                <a:latin typeface="Gill Sans" charset="0"/>
                <a:sym typeface="Gill Sans" charset="0"/>
              </a:rPr>
              <a:t>P</a:t>
            </a:r>
            <a:r>
              <a:rPr lang="en-US" sz="2400" dirty="0" smtClean="0">
                <a:solidFill>
                  <a:srgbClr val="000000"/>
                </a:solidFill>
                <a:latin typeface="Gill Sans" charset="0"/>
                <a:sym typeface="Gill Sans" charset="0"/>
              </a:rPr>
              <a:t>rovides stronger role models</a:t>
            </a:r>
          </a:p>
        </p:txBody>
      </p:sp>
    </p:spTree>
    <p:extLst>
      <p:ext uri="{BB962C8B-B14F-4D97-AF65-F5344CB8AC3E}">
        <p14:creationId xmlns:p14="http://schemas.microsoft.com/office/powerpoint/2010/main" val="277137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7110"/>
                                        </p:tgtEl>
                                        <p:attrNameLst>
                                          <p:attrName>style.visibility</p:attrName>
                                        </p:attrNameLst>
                                      </p:cBhvr>
                                      <p:to>
                                        <p:strVal val="visible"/>
                                      </p:to>
                                    </p:set>
                                    <p:animEffect transition="in" filter="wipe(up)">
                                      <p:cBhvr>
                                        <p:cTn id="21" dur="500"/>
                                        <p:tgtEl>
                                          <p:spTgt spid="471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710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7130"/>
                                        </p:tgtEl>
                                        <p:attrNameLst>
                                          <p:attrName>style.visibility</p:attrName>
                                        </p:attrNameLst>
                                      </p:cBhvr>
                                      <p:to>
                                        <p:strVal val="visible"/>
                                      </p:to>
                                    </p:set>
                                    <p:animEffect transition="in" filter="wipe(up)">
                                      <p:cBhvr>
                                        <p:cTn id="47" dur="500"/>
                                        <p:tgtEl>
                                          <p:spTgt spid="4713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8"/>
          <p:cNvSpPr>
            <a:spLocks noChangeShapeType="1"/>
          </p:cNvSpPr>
          <p:nvPr/>
        </p:nvSpPr>
        <p:spPr bwMode="auto">
          <a:xfrm>
            <a:off x="533400" y="9017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3" name="Rectangle 9"/>
          <p:cNvSpPr txBox="1">
            <a:spLocks noChangeArrowheads="1"/>
          </p:cNvSpPr>
          <p:nvPr/>
        </p:nvSpPr>
        <p:spPr bwMode="auto">
          <a:xfrm>
            <a:off x="609600" y="11289"/>
            <a:ext cx="8153400" cy="1371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400" b="1" dirty="0" smtClean="0">
                <a:solidFill>
                  <a:srgbClr val="000000"/>
                </a:solidFill>
                <a:cs typeface="Arial" charset="0"/>
                <a:sym typeface="Arial" charset="0"/>
              </a:rPr>
              <a:t>How does an ALP developmental writing class</a:t>
            </a:r>
          </a:p>
          <a:p>
            <a:pPr algn="ctr" eaLnBrk="1" fontAlgn="base" hangingPunct="1">
              <a:spcBef>
                <a:spcPct val="0"/>
              </a:spcBef>
              <a:spcAft>
                <a:spcPct val="0"/>
              </a:spcAft>
            </a:pPr>
            <a:r>
              <a:rPr lang="en-US" sz="2400" b="1" dirty="0" smtClean="0">
                <a:solidFill>
                  <a:srgbClr val="000000"/>
                </a:solidFill>
                <a:cs typeface="Arial" charset="0"/>
                <a:sym typeface="Arial" charset="0"/>
              </a:rPr>
              <a:t>differ from a traditional one?</a:t>
            </a:r>
            <a:endParaRPr lang="en-US" sz="2400" b="1" dirty="0">
              <a:solidFill>
                <a:srgbClr val="000000"/>
              </a:solidFill>
              <a:ea typeface="ヒラギノ角ゴ ProN W6" charset="0"/>
              <a:cs typeface="ヒラギノ角ゴ ProN W6" charset="0"/>
              <a:sym typeface="Arial" charset="0"/>
            </a:endParaRPr>
          </a:p>
        </p:txBody>
      </p:sp>
      <p:sp>
        <p:nvSpPr>
          <p:cNvPr id="2" name="TextBox 1"/>
          <p:cNvSpPr txBox="1"/>
          <p:nvPr/>
        </p:nvSpPr>
        <p:spPr>
          <a:xfrm>
            <a:off x="914400" y="3657600"/>
            <a:ext cx="6553200" cy="1231106"/>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Gill Sans" charset="0"/>
                <a:cs typeface="Arial" charset="0"/>
                <a:sym typeface="Arial" charset="0"/>
              </a:rPr>
              <a:t>Goal of an ALP </a:t>
            </a:r>
            <a:r>
              <a:rPr lang="en-US" sz="2800" b="1" dirty="0" smtClean="0">
                <a:solidFill>
                  <a:srgbClr val="000000"/>
                </a:solidFill>
                <a:latin typeface="Gill Sans" charset="0"/>
                <a:cs typeface="Arial" charset="0"/>
                <a:sym typeface="Arial" charset="0"/>
              </a:rPr>
              <a:t>developmental course</a:t>
            </a:r>
            <a:r>
              <a:rPr lang="en-US" sz="2800" b="1" dirty="0">
                <a:solidFill>
                  <a:srgbClr val="000000"/>
                </a:solidFill>
                <a:latin typeface="Gill Sans" charset="0"/>
                <a:cs typeface="Arial" charset="0"/>
                <a:sym typeface="Arial" charset="0"/>
              </a:rPr>
              <a:t>:</a:t>
            </a:r>
          </a:p>
          <a:p>
            <a:pPr fontAlgn="base">
              <a:spcBef>
                <a:spcPct val="0"/>
              </a:spcBef>
              <a:spcAft>
                <a:spcPct val="0"/>
              </a:spcAft>
            </a:pPr>
            <a:endParaRPr lang="en-US" b="1" dirty="0">
              <a:solidFill>
                <a:srgbClr val="FF0000"/>
              </a:solidFill>
              <a:latin typeface="Gill Sans" charset="0"/>
              <a:cs typeface="Arial" charset="0"/>
              <a:sym typeface="Arial" charset="0"/>
            </a:endParaRPr>
          </a:p>
        </p:txBody>
      </p:sp>
      <p:grpSp>
        <p:nvGrpSpPr>
          <p:cNvPr id="7" name="Group 6"/>
          <p:cNvGrpSpPr/>
          <p:nvPr/>
        </p:nvGrpSpPr>
        <p:grpSpPr>
          <a:xfrm>
            <a:off x="6527800" y="5689600"/>
            <a:ext cx="2667000" cy="889000"/>
            <a:chOff x="6527800" y="5689600"/>
            <a:chExt cx="2667000" cy="889000"/>
          </a:xfrm>
        </p:grpSpPr>
        <p:pic>
          <p:nvPicPr>
            <p:cNvPr id="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A</a:t>
              </a:r>
            </a:p>
          </p:txBody>
        </p:sp>
        <p:sp>
          <p:nvSpPr>
            <p:cNvPr id="12"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L</a:t>
              </a:r>
            </a:p>
          </p:txBody>
        </p:sp>
        <p:sp>
          <p:nvSpPr>
            <p:cNvPr id="13"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P</a:t>
              </a:r>
            </a:p>
          </p:txBody>
        </p:sp>
        <p:sp>
          <p:nvSpPr>
            <p:cNvPr id="14"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200" dirty="0">
                  <a:solidFill>
                    <a:srgbClr val="000000"/>
                  </a:solidFill>
                  <a:ea typeface="ＭＳ Ｐゴシック" charset="0"/>
                  <a:cs typeface="Arial" charset="0"/>
                  <a:sym typeface="Arial" charset="0"/>
                </a:rPr>
                <a:t>The Accelerated Learning  Program</a:t>
              </a:r>
            </a:p>
          </p:txBody>
        </p:sp>
      </p:grpSp>
      <p:sp>
        <p:nvSpPr>
          <p:cNvPr id="3" name="TextBox 2"/>
          <p:cNvSpPr txBox="1"/>
          <p:nvPr/>
        </p:nvSpPr>
        <p:spPr>
          <a:xfrm>
            <a:off x="1371600" y="1371600"/>
            <a:ext cx="7086600" cy="523220"/>
          </a:xfrm>
          <a:prstGeom prst="rect">
            <a:avLst/>
          </a:prstGeom>
          <a:noFill/>
        </p:spPr>
        <p:txBody>
          <a:bodyPr wrap="square" rtlCol="0">
            <a:spAutoFit/>
          </a:bodyPr>
          <a:lstStyle/>
          <a:p>
            <a:pPr algn="r" fontAlgn="base">
              <a:spcBef>
                <a:spcPct val="0"/>
              </a:spcBef>
              <a:spcAft>
                <a:spcPct val="0"/>
              </a:spcAft>
            </a:pPr>
            <a:r>
              <a:rPr lang="en-US" sz="2800" dirty="0">
                <a:solidFill>
                  <a:srgbClr val="000000"/>
                </a:solidFill>
                <a:latin typeface="Gill Sans" charset="0"/>
                <a:cs typeface="Arial" charset="0"/>
                <a:sym typeface="Arial" charset="0"/>
              </a:rPr>
              <a:t>.</a:t>
            </a:r>
            <a:endParaRPr lang="en-US" sz="2800" dirty="0">
              <a:solidFill>
                <a:srgbClr val="000000"/>
              </a:solidFill>
              <a:latin typeface="Gill Sans" charset="0"/>
              <a:sym typeface="Gill Sans" charset="0"/>
            </a:endParaRPr>
          </a:p>
        </p:txBody>
      </p:sp>
      <p:sp>
        <p:nvSpPr>
          <p:cNvPr id="4" name="TextBox 3"/>
          <p:cNvSpPr txBox="1"/>
          <p:nvPr/>
        </p:nvSpPr>
        <p:spPr>
          <a:xfrm>
            <a:off x="800100" y="1894820"/>
            <a:ext cx="7772400" cy="1384995"/>
          </a:xfrm>
          <a:prstGeom prst="rect">
            <a:avLst/>
          </a:prstGeom>
          <a:noFill/>
        </p:spPr>
        <p:txBody>
          <a:bodyPr wrap="square" rtlCol="0">
            <a:spAutoFit/>
          </a:bodyPr>
          <a:lstStyle/>
          <a:p>
            <a:pPr algn="ctr" fontAlgn="base">
              <a:spcBef>
                <a:spcPct val="0"/>
              </a:spcBef>
              <a:spcAft>
                <a:spcPct val="0"/>
              </a:spcAft>
            </a:pPr>
            <a:endParaRPr lang="en-US" sz="2800" dirty="0">
              <a:solidFill>
                <a:srgbClr val="000000"/>
              </a:solidFill>
              <a:latin typeface="Gill Sans" charset="0"/>
              <a:cs typeface="Arial" charset="0"/>
              <a:sym typeface="Arial" charset="0"/>
            </a:endParaRPr>
          </a:p>
          <a:p>
            <a:pPr algn="ctr" fontAlgn="base">
              <a:spcBef>
                <a:spcPct val="0"/>
              </a:spcBef>
              <a:spcAft>
                <a:spcPct val="0"/>
              </a:spcAft>
            </a:pPr>
            <a:r>
              <a:rPr lang="en-US" sz="2800" dirty="0">
                <a:solidFill>
                  <a:srgbClr val="FF0000"/>
                </a:solidFill>
                <a:latin typeface="Gill Sans" charset="0"/>
                <a:cs typeface="Arial" charset="0"/>
                <a:sym typeface="Arial" charset="0"/>
              </a:rPr>
              <a:t>F</a:t>
            </a:r>
            <a:r>
              <a:rPr lang="en-US" sz="2800" dirty="0" smtClean="0">
                <a:solidFill>
                  <a:srgbClr val="FF0000"/>
                </a:solidFill>
                <a:latin typeface="Gill Sans" charset="0"/>
                <a:cs typeface="Arial" charset="0"/>
                <a:sym typeface="Arial" charset="0"/>
              </a:rPr>
              <a:t>or </a:t>
            </a:r>
            <a:r>
              <a:rPr lang="en-US" sz="2800" dirty="0">
                <a:solidFill>
                  <a:srgbClr val="FF0000"/>
                </a:solidFill>
                <a:latin typeface="Gill Sans" charset="0"/>
                <a:cs typeface="Arial" charset="0"/>
                <a:sym typeface="Arial" charset="0"/>
              </a:rPr>
              <a:t>students to pass the developmental </a:t>
            </a:r>
            <a:r>
              <a:rPr lang="en-US" sz="2800" dirty="0" smtClean="0">
                <a:solidFill>
                  <a:srgbClr val="FF0000"/>
                </a:solidFill>
                <a:latin typeface="Gill Sans" charset="0"/>
                <a:cs typeface="Arial" charset="0"/>
                <a:sym typeface="Arial" charset="0"/>
              </a:rPr>
              <a:t>course</a:t>
            </a:r>
          </a:p>
          <a:p>
            <a:pPr fontAlgn="base">
              <a:spcBef>
                <a:spcPct val="0"/>
              </a:spcBef>
              <a:spcAft>
                <a:spcPct val="0"/>
              </a:spcAft>
            </a:pPr>
            <a:r>
              <a:rPr lang="en-US" sz="2800" dirty="0" smtClean="0">
                <a:solidFill>
                  <a:srgbClr val="FF0000"/>
                </a:solidFill>
                <a:latin typeface="Gill Sans" charset="0"/>
                <a:cs typeface="Arial" charset="0"/>
                <a:sym typeface="Arial" charset="0"/>
              </a:rPr>
              <a:t>	and </a:t>
            </a:r>
            <a:r>
              <a:rPr lang="en-US" sz="2800" u="sng" dirty="0">
                <a:solidFill>
                  <a:srgbClr val="FF0000"/>
                </a:solidFill>
                <a:latin typeface="Gill Sans" charset="0"/>
                <a:cs typeface="Arial" charset="0"/>
                <a:sym typeface="Arial" charset="0"/>
              </a:rPr>
              <a:t>be ready</a:t>
            </a:r>
            <a:r>
              <a:rPr lang="en-US" sz="2800" dirty="0">
                <a:solidFill>
                  <a:srgbClr val="FF0000"/>
                </a:solidFill>
                <a:latin typeface="Gill Sans" charset="0"/>
                <a:cs typeface="Arial" charset="0"/>
                <a:sym typeface="Arial" charset="0"/>
              </a:rPr>
              <a:t> for first-year </a:t>
            </a:r>
            <a:r>
              <a:rPr lang="en-US" sz="2800" dirty="0" smtClean="0">
                <a:solidFill>
                  <a:srgbClr val="FF0000"/>
                </a:solidFill>
                <a:latin typeface="Gill Sans" charset="0"/>
                <a:cs typeface="Arial" charset="0"/>
                <a:sym typeface="Arial" charset="0"/>
              </a:rPr>
              <a:t>composition</a:t>
            </a:r>
            <a:endParaRPr lang="en-US" sz="2800" dirty="0">
              <a:solidFill>
                <a:srgbClr val="FF0000"/>
              </a:solidFill>
              <a:latin typeface="Gill Sans" charset="0"/>
              <a:sym typeface="Gill Sans" charset="0"/>
            </a:endParaRPr>
          </a:p>
        </p:txBody>
      </p:sp>
      <p:sp>
        <p:nvSpPr>
          <p:cNvPr id="15" name="TextBox 14"/>
          <p:cNvSpPr txBox="1"/>
          <p:nvPr/>
        </p:nvSpPr>
        <p:spPr>
          <a:xfrm>
            <a:off x="914400" y="4341550"/>
            <a:ext cx="8001000" cy="1384995"/>
          </a:xfrm>
          <a:prstGeom prst="rect">
            <a:avLst/>
          </a:prstGeom>
          <a:noFill/>
        </p:spPr>
        <p:txBody>
          <a:bodyPr wrap="square" rtlCol="0">
            <a:spAutoFit/>
          </a:bodyPr>
          <a:lstStyle/>
          <a:p>
            <a:pPr algn="ctr" fontAlgn="base">
              <a:spcBef>
                <a:spcPct val="0"/>
              </a:spcBef>
              <a:spcAft>
                <a:spcPct val="0"/>
              </a:spcAft>
            </a:pPr>
            <a:endParaRPr lang="en-US" sz="2800" dirty="0">
              <a:solidFill>
                <a:srgbClr val="000000"/>
              </a:solidFill>
              <a:latin typeface="Gill Sans" charset="0"/>
              <a:cs typeface="Arial" charset="0"/>
              <a:sym typeface="Arial" charset="0"/>
            </a:endParaRPr>
          </a:p>
          <a:p>
            <a:pPr fontAlgn="base">
              <a:spcBef>
                <a:spcPct val="0"/>
              </a:spcBef>
              <a:spcAft>
                <a:spcPct val="0"/>
              </a:spcAft>
            </a:pPr>
            <a:r>
              <a:rPr lang="en-US" sz="2800" dirty="0" smtClean="0">
                <a:solidFill>
                  <a:srgbClr val="FF0000"/>
                </a:solidFill>
                <a:latin typeface="Gill Sans" charset="0"/>
                <a:cs typeface="Arial" charset="0"/>
                <a:sym typeface="Arial" charset="0"/>
              </a:rPr>
              <a:t>For </a:t>
            </a:r>
            <a:r>
              <a:rPr lang="en-US" sz="2800" dirty="0">
                <a:solidFill>
                  <a:srgbClr val="FF0000"/>
                </a:solidFill>
                <a:latin typeface="Gill Sans" charset="0"/>
                <a:cs typeface="Arial" charset="0"/>
                <a:sym typeface="Arial" charset="0"/>
              </a:rPr>
              <a:t>students </a:t>
            </a:r>
            <a:r>
              <a:rPr lang="en-US" sz="2800" u="sng" dirty="0">
                <a:solidFill>
                  <a:srgbClr val="FF0000"/>
                </a:solidFill>
                <a:latin typeface="Gill Sans" charset="0"/>
                <a:cs typeface="Arial" charset="0"/>
                <a:sym typeface="Arial" charset="0"/>
              </a:rPr>
              <a:t>to pass</a:t>
            </a:r>
            <a:r>
              <a:rPr lang="en-US" sz="2800" dirty="0">
                <a:solidFill>
                  <a:srgbClr val="FF0000"/>
                </a:solidFill>
                <a:latin typeface="Gill Sans" charset="0"/>
                <a:cs typeface="Arial" charset="0"/>
                <a:sym typeface="Arial" charset="0"/>
              </a:rPr>
              <a:t> </a:t>
            </a:r>
            <a:r>
              <a:rPr lang="en-US" sz="2800" dirty="0" smtClean="0">
                <a:solidFill>
                  <a:srgbClr val="FF0000"/>
                </a:solidFill>
                <a:latin typeface="Gill Sans" charset="0"/>
                <a:cs typeface="Arial" charset="0"/>
                <a:sym typeface="Arial" charset="0"/>
              </a:rPr>
              <a:t>the first-year composition 	course</a:t>
            </a:r>
            <a:endParaRPr lang="en-US" sz="2800" dirty="0">
              <a:solidFill>
                <a:srgbClr val="FF0000"/>
              </a:solidFill>
              <a:latin typeface="Gill Sans" charset="0"/>
              <a:sym typeface="Gill Sans" charset="0"/>
            </a:endParaRPr>
          </a:p>
        </p:txBody>
      </p:sp>
      <p:sp>
        <p:nvSpPr>
          <p:cNvPr id="5" name="TextBox 4"/>
          <p:cNvSpPr txBox="1"/>
          <p:nvPr/>
        </p:nvSpPr>
        <p:spPr>
          <a:xfrm>
            <a:off x="914400" y="1371600"/>
            <a:ext cx="7162800" cy="954107"/>
          </a:xfrm>
          <a:prstGeom prst="rect">
            <a:avLst/>
          </a:prstGeom>
          <a:noFill/>
        </p:spPr>
        <p:txBody>
          <a:bodyPr wrap="square" rtlCol="0">
            <a:spAutoFit/>
          </a:bodyPr>
          <a:lstStyle/>
          <a:p>
            <a:pPr algn="ctr" fontAlgn="base">
              <a:spcBef>
                <a:spcPct val="0"/>
              </a:spcBef>
              <a:spcAft>
                <a:spcPct val="0"/>
              </a:spcAft>
            </a:pPr>
            <a:r>
              <a:rPr lang="en-US" sz="2800" b="1" dirty="0">
                <a:solidFill>
                  <a:srgbClr val="000000"/>
                </a:solidFill>
                <a:latin typeface="Gill Sans" charset="0"/>
                <a:cs typeface="Arial" charset="0"/>
                <a:sym typeface="Arial" charset="0"/>
              </a:rPr>
              <a:t>Goal of a traditional developmental course:</a:t>
            </a:r>
          </a:p>
        </p:txBody>
      </p:sp>
    </p:spTree>
    <p:extLst>
      <p:ext uri="{BB962C8B-B14F-4D97-AF65-F5344CB8AC3E}">
        <p14:creationId xmlns:p14="http://schemas.microsoft.com/office/powerpoint/2010/main" val="283193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p:cNvSpPr>
            <a:spLocks/>
          </p:cNvSpPr>
          <p:nvPr/>
        </p:nvSpPr>
        <p:spPr bwMode="auto">
          <a:xfrm>
            <a:off x="609600" y="1646167"/>
            <a:ext cx="8001000" cy="4267200"/>
          </a:xfrm>
          <a:prstGeom prst="rect">
            <a:avLst/>
          </a:prstGeom>
          <a:noFill/>
          <a:ln w="9525">
            <a:noFill/>
            <a:miter lim="800000"/>
            <a:headEnd/>
            <a:tailEnd/>
          </a:ln>
        </p:spPr>
        <p:txBody>
          <a:bodyPr lIns="38100" tIns="38100" rIns="38100" bIns="38100"/>
          <a:lstStyle/>
          <a:p>
            <a:pPr marL="223838" lvl="0" indent="-223838" fontAlgn="base">
              <a:spcBef>
                <a:spcPct val="0"/>
              </a:spcBef>
              <a:spcAft>
                <a:spcPts val="1200"/>
              </a:spcAft>
              <a:buSzPct val="88000"/>
              <a:buBlip>
                <a:blip r:embed="rId3"/>
              </a:buBlip>
            </a:pPr>
            <a:r>
              <a:rPr lang="en-US" dirty="0">
                <a:solidFill>
                  <a:srgbClr val="000000"/>
                </a:solidFill>
                <a:latin typeface="Gill Sans" charset="0"/>
                <a:cs typeface="Arial" charset="0"/>
                <a:sym typeface="Arial" charset="0"/>
              </a:rPr>
              <a:t>Conducting class as a writing workshop, an extension/supplement to the 101 </a:t>
            </a:r>
            <a:r>
              <a:rPr lang="en-US" dirty="0" smtClean="0">
                <a:solidFill>
                  <a:srgbClr val="000000"/>
                </a:solidFill>
                <a:latin typeface="Gill Sans" charset="0"/>
                <a:cs typeface="Arial" charset="0"/>
                <a:sym typeface="Arial" charset="0"/>
              </a:rPr>
              <a:t>class—</a:t>
            </a:r>
            <a:r>
              <a:rPr lang="en-US" b="1" dirty="0" smtClean="0">
                <a:solidFill>
                  <a:srgbClr val="000000"/>
                </a:solidFill>
                <a:latin typeface="Gill Sans" charset="0"/>
                <a:cs typeface="Arial" charset="0"/>
                <a:sym typeface="Arial" charset="0"/>
              </a:rPr>
              <a:t>we </a:t>
            </a:r>
            <a:r>
              <a:rPr lang="en-US" b="1" dirty="0">
                <a:solidFill>
                  <a:srgbClr val="000000"/>
                </a:solidFill>
                <a:latin typeface="Gill Sans" charset="0"/>
                <a:cs typeface="Arial" charset="0"/>
                <a:sym typeface="Arial" charset="0"/>
              </a:rPr>
              <a:t>think of it as a 6-hour </a:t>
            </a:r>
            <a:r>
              <a:rPr lang="en-US" b="1" dirty="0" smtClean="0">
                <a:solidFill>
                  <a:srgbClr val="000000"/>
                </a:solidFill>
                <a:latin typeface="Gill Sans" charset="0"/>
                <a:cs typeface="Arial" charset="0"/>
                <a:sym typeface="Arial" charset="0"/>
              </a:rPr>
              <a:t>ENGL </a:t>
            </a:r>
            <a:r>
              <a:rPr lang="en-US" b="1" dirty="0">
                <a:solidFill>
                  <a:srgbClr val="000000"/>
                </a:solidFill>
                <a:latin typeface="Gill Sans" charset="0"/>
                <a:cs typeface="Arial" charset="0"/>
                <a:sym typeface="Arial" charset="0"/>
              </a:rPr>
              <a:t>101 </a:t>
            </a:r>
            <a:r>
              <a:rPr lang="en-US" b="1" dirty="0" smtClean="0">
                <a:solidFill>
                  <a:srgbClr val="000000"/>
                </a:solidFill>
                <a:latin typeface="Gill Sans" charset="0"/>
                <a:cs typeface="Arial" charset="0"/>
                <a:sym typeface="Arial" charset="0"/>
              </a:rPr>
              <a:t>class</a:t>
            </a:r>
            <a:endParaRPr lang="en-US" dirty="0">
              <a:solidFill>
                <a:srgbClr val="000000"/>
              </a:solidFill>
              <a:latin typeface="Gill Sans" charset="0"/>
              <a:cs typeface="Arial" charset="0"/>
              <a:sym typeface="Arial" charset="0"/>
            </a:endParaRPr>
          </a:p>
          <a:p>
            <a:pPr marL="223838" indent="-223838" fontAlgn="base">
              <a:spcBef>
                <a:spcPct val="0"/>
              </a:spcBef>
              <a:spcAft>
                <a:spcPts val="1200"/>
              </a:spcAft>
              <a:buSzPct val="88000"/>
              <a:buFontTx/>
              <a:buBlip>
                <a:blip r:embed="rId3"/>
              </a:buBlip>
            </a:pPr>
            <a:r>
              <a:rPr lang="en-US" dirty="0">
                <a:solidFill>
                  <a:srgbClr val="000000"/>
                </a:solidFill>
                <a:latin typeface="Gill Sans" charset="0"/>
                <a:cs typeface="Arial" charset="0"/>
                <a:sym typeface="Arial" charset="0"/>
              </a:rPr>
              <a:t>Answering questions left over from the 101 </a:t>
            </a:r>
            <a:r>
              <a:rPr lang="en-US" dirty="0" smtClean="0">
                <a:solidFill>
                  <a:srgbClr val="000000"/>
                </a:solidFill>
                <a:latin typeface="Gill Sans" charset="0"/>
                <a:cs typeface="Arial" charset="0"/>
                <a:sym typeface="Arial" charset="0"/>
              </a:rPr>
              <a:t>class </a:t>
            </a:r>
            <a:endParaRPr lang="en-US" dirty="0">
              <a:solidFill>
                <a:srgbClr val="000000"/>
              </a:solidFill>
              <a:latin typeface="Gill Sans" charset="0"/>
              <a:cs typeface="Arial" charset="0"/>
              <a:sym typeface="Arial" charset="0"/>
            </a:endParaRPr>
          </a:p>
          <a:p>
            <a:pPr marL="223838" indent="-223838" fontAlgn="base">
              <a:spcBef>
                <a:spcPct val="0"/>
              </a:spcBef>
              <a:spcAft>
                <a:spcPts val="1200"/>
              </a:spcAft>
              <a:buSzPct val="88000"/>
              <a:buFontTx/>
              <a:buBlip>
                <a:blip r:embed="rId3"/>
              </a:buBlip>
            </a:pPr>
            <a:r>
              <a:rPr lang="en-US" dirty="0">
                <a:solidFill>
                  <a:srgbClr val="000000"/>
                </a:solidFill>
                <a:latin typeface="Gill Sans" charset="0"/>
                <a:cs typeface="Arial" charset="0"/>
                <a:sym typeface="Arial" charset="0"/>
              </a:rPr>
              <a:t>Providing opportunities for more writing practice, short papers to reinforce concepts from the 101 class or prepare for upcoming assignments in the 101 </a:t>
            </a:r>
            <a:r>
              <a:rPr lang="en-US" dirty="0" smtClean="0">
                <a:solidFill>
                  <a:srgbClr val="000000"/>
                </a:solidFill>
                <a:latin typeface="Gill Sans" charset="0"/>
                <a:cs typeface="Arial" charset="0"/>
                <a:sym typeface="Arial" charset="0"/>
              </a:rPr>
              <a:t>class</a:t>
            </a:r>
          </a:p>
          <a:p>
            <a:pPr marL="223838" lvl="0" indent="-223838" fontAlgn="base">
              <a:spcBef>
                <a:spcPct val="0"/>
              </a:spcBef>
              <a:spcAft>
                <a:spcPts val="1200"/>
              </a:spcAft>
              <a:buSzPct val="88000"/>
              <a:buBlip>
                <a:blip r:embed="rId3"/>
              </a:buBlip>
            </a:pPr>
            <a:r>
              <a:rPr lang="en-US" dirty="0" smtClean="0">
                <a:solidFill>
                  <a:srgbClr val="000000"/>
                </a:solidFill>
                <a:latin typeface="Gill Sans" charset="0"/>
                <a:cs typeface="Arial" charset="0"/>
                <a:sym typeface="Arial" charset="0"/>
              </a:rPr>
              <a:t>Integrating critical reading and thinking strategies  </a:t>
            </a:r>
            <a:endParaRPr lang="en-US" dirty="0">
              <a:solidFill>
                <a:srgbClr val="000000"/>
              </a:solidFill>
              <a:latin typeface="Gill Sans" charset="0"/>
              <a:cs typeface="Arial" charset="0"/>
              <a:sym typeface="Arial" charset="0"/>
            </a:endParaRPr>
          </a:p>
          <a:p>
            <a:pPr marL="223838" indent="-223838" fontAlgn="base">
              <a:spcBef>
                <a:spcPct val="0"/>
              </a:spcBef>
              <a:spcAft>
                <a:spcPts val="1200"/>
              </a:spcAft>
              <a:buSzPct val="88000"/>
              <a:buFontTx/>
              <a:buBlip>
                <a:blip r:embed="rId3"/>
              </a:buBlip>
            </a:pPr>
            <a:r>
              <a:rPr lang="en-US" dirty="0">
                <a:solidFill>
                  <a:srgbClr val="000000"/>
                </a:solidFill>
                <a:latin typeface="Gill Sans" charset="0"/>
                <a:cs typeface="Arial" charset="0"/>
                <a:sym typeface="Arial" charset="0"/>
              </a:rPr>
              <a:t>Discussing/brainstorming ideas for the next essay in 101</a:t>
            </a:r>
          </a:p>
          <a:p>
            <a:pPr marL="223838" indent="-223838" fontAlgn="base">
              <a:spcBef>
                <a:spcPct val="0"/>
              </a:spcBef>
              <a:spcAft>
                <a:spcPts val="1200"/>
              </a:spcAft>
              <a:buSzPct val="88000"/>
              <a:buFontTx/>
              <a:buBlip>
                <a:blip r:embed="rId3"/>
              </a:buBlip>
            </a:pPr>
            <a:r>
              <a:rPr lang="en-US" dirty="0">
                <a:solidFill>
                  <a:srgbClr val="000000"/>
                </a:solidFill>
                <a:latin typeface="Gill Sans" charset="0"/>
                <a:cs typeface="Arial" charset="0"/>
                <a:sym typeface="Arial" charset="0"/>
              </a:rPr>
              <a:t>Reviewing drafts of essays the students are working on for 101</a:t>
            </a:r>
          </a:p>
          <a:p>
            <a:pPr marL="223838" indent="-223838" fontAlgn="base">
              <a:spcBef>
                <a:spcPct val="0"/>
              </a:spcBef>
              <a:spcAft>
                <a:spcPts val="1200"/>
              </a:spcAft>
              <a:buSzPct val="88000"/>
              <a:buFontTx/>
              <a:buBlip>
                <a:blip r:embed="rId3"/>
              </a:buBlip>
            </a:pPr>
            <a:r>
              <a:rPr lang="en-US" dirty="0">
                <a:solidFill>
                  <a:srgbClr val="000000"/>
                </a:solidFill>
                <a:latin typeface="Gill Sans" charset="0"/>
                <a:cs typeface="Arial" charset="0"/>
                <a:sym typeface="Arial" charset="0"/>
              </a:rPr>
              <a:t>Working on reducing the frequency and severity of </a:t>
            </a:r>
            <a:r>
              <a:rPr lang="en-US" dirty="0" smtClean="0">
                <a:solidFill>
                  <a:srgbClr val="000000"/>
                </a:solidFill>
                <a:latin typeface="Gill Sans" charset="0"/>
                <a:cs typeface="Arial" charset="0"/>
                <a:sym typeface="Arial" charset="0"/>
              </a:rPr>
              <a:t>sentence-level error </a:t>
            </a:r>
            <a:r>
              <a:rPr lang="en-US" dirty="0">
                <a:solidFill>
                  <a:srgbClr val="000000"/>
                </a:solidFill>
                <a:latin typeface="Gill Sans" charset="0"/>
                <a:cs typeface="Arial" charset="0"/>
                <a:sym typeface="Arial" charset="0"/>
              </a:rPr>
              <a:t>in the students’ </a:t>
            </a:r>
            <a:r>
              <a:rPr lang="en-US" dirty="0" smtClean="0">
                <a:solidFill>
                  <a:srgbClr val="000000"/>
                </a:solidFill>
                <a:latin typeface="Gill Sans" charset="0"/>
                <a:cs typeface="Arial" charset="0"/>
                <a:sym typeface="Arial" charset="0"/>
              </a:rPr>
              <a:t>writing  </a:t>
            </a:r>
            <a:endParaRPr lang="en-US" dirty="0">
              <a:solidFill>
                <a:srgbClr val="000000"/>
              </a:solidFill>
              <a:latin typeface="Gill Sans" charset="0"/>
              <a:cs typeface="Arial" charset="0"/>
              <a:sym typeface="Arial" charset="0"/>
            </a:endParaRPr>
          </a:p>
          <a:p>
            <a:pPr marL="223838" indent="-223838" fontAlgn="base">
              <a:spcBef>
                <a:spcPct val="0"/>
              </a:spcBef>
              <a:spcAft>
                <a:spcPts val="1200"/>
              </a:spcAft>
              <a:buSzPct val="88000"/>
              <a:buFontTx/>
              <a:buBlip>
                <a:blip r:embed="rId3"/>
              </a:buBlip>
            </a:pPr>
            <a:r>
              <a:rPr lang="en-US" dirty="0">
                <a:solidFill>
                  <a:srgbClr val="0D0D0D"/>
                </a:solidFill>
                <a:latin typeface="Gill Sans" charset="0"/>
                <a:cs typeface="Arial" charset="0"/>
                <a:sym typeface="Arial" charset="0"/>
              </a:rPr>
              <a:t>Addressing non-cognitive issues (life issues, affective issues</a:t>
            </a:r>
            <a:r>
              <a:rPr lang="en-US" dirty="0" smtClean="0">
                <a:solidFill>
                  <a:srgbClr val="0D0D0D"/>
                </a:solidFill>
                <a:latin typeface="Gill Sans" charset="0"/>
                <a:cs typeface="Arial" charset="0"/>
                <a:sym typeface="Arial" charset="0"/>
              </a:rPr>
              <a:t>)</a:t>
            </a:r>
          </a:p>
          <a:p>
            <a:pPr fontAlgn="base">
              <a:spcBef>
                <a:spcPct val="0"/>
              </a:spcBef>
              <a:spcAft>
                <a:spcPts val="1200"/>
              </a:spcAft>
              <a:buSzPct val="88000"/>
            </a:pPr>
            <a:r>
              <a:rPr lang="en-US" dirty="0">
                <a:solidFill>
                  <a:srgbClr val="0D0D0D"/>
                </a:solidFill>
                <a:latin typeface="Gill Sans" charset="0"/>
                <a:cs typeface="Arial" charset="0"/>
                <a:sym typeface="Arial" charset="0"/>
              </a:rPr>
              <a:t>	</a:t>
            </a:r>
            <a:r>
              <a:rPr lang="en-US" dirty="0" smtClean="0">
                <a:solidFill>
                  <a:srgbClr val="7030A0"/>
                </a:solidFill>
                <a:latin typeface="Gill Sans" charset="0"/>
                <a:cs typeface="Arial" charset="0"/>
                <a:sym typeface="Arial" charset="0"/>
              </a:rPr>
              <a:t> </a:t>
            </a:r>
            <a:endParaRPr lang="en-US" dirty="0">
              <a:solidFill>
                <a:srgbClr val="7030A0"/>
              </a:solidFill>
              <a:latin typeface="Gill Sans" charset="0"/>
              <a:cs typeface="Arial" charset="0"/>
              <a:sym typeface="Arial" charset="0"/>
            </a:endParaRPr>
          </a:p>
        </p:txBody>
      </p:sp>
      <p:sp>
        <p:nvSpPr>
          <p:cNvPr id="34818" name="Line 8"/>
          <p:cNvSpPr>
            <a:spLocks noChangeShapeType="1"/>
          </p:cNvSpPr>
          <p:nvPr/>
        </p:nvSpPr>
        <p:spPr bwMode="auto">
          <a:xfrm>
            <a:off x="533400" y="9017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23" name="Rectangle 9"/>
          <p:cNvSpPr txBox="1">
            <a:spLocks noChangeArrowheads="1"/>
          </p:cNvSpPr>
          <p:nvPr/>
        </p:nvSpPr>
        <p:spPr bwMode="auto">
          <a:xfrm>
            <a:off x="609600" y="152400"/>
            <a:ext cx="8153400" cy="1371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400" b="1" dirty="0">
                <a:solidFill>
                  <a:srgbClr val="000000"/>
                </a:solidFill>
                <a:cs typeface="Arial" charset="0"/>
                <a:sym typeface="Arial" charset="0"/>
              </a:rPr>
              <a:t>What do we do in the ALP 052 class?</a:t>
            </a:r>
            <a:endParaRPr lang="en-US" sz="2400" b="1" dirty="0">
              <a:solidFill>
                <a:srgbClr val="000000"/>
              </a:solidFill>
              <a:ea typeface="ヒラギノ角ゴ ProN W6" charset="0"/>
              <a:cs typeface="ヒラギノ角ゴ ProN W6" charset="0"/>
              <a:sym typeface="Arial" charset="0"/>
            </a:endParaRPr>
          </a:p>
        </p:txBody>
      </p:sp>
      <p:sp>
        <p:nvSpPr>
          <p:cNvPr id="2" name="TextBox 1"/>
          <p:cNvSpPr txBox="1"/>
          <p:nvPr/>
        </p:nvSpPr>
        <p:spPr>
          <a:xfrm>
            <a:off x="457200" y="990600"/>
            <a:ext cx="8001000" cy="646331"/>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Gill Sans" charset="0"/>
                <a:cs typeface="Arial" charset="0"/>
                <a:sym typeface="Arial" charset="0"/>
              </a:rPr>
              <a:t>The goal for </a:t>
            </a:r>
            <a:r>
              <a:rPr lang="en-US" dirty="0" smtClean="0">
                <a:solidFill>
                  <a:srgbClr val="000000"/>
                </a:solidFill>
                <a:latin typeface="Gill Sans" charset="0"/>
                <a:cs typeface="Arial" charset="0"/>
                <a:sym typeface="Arial" charset="0"/>
              </a:rPr>
              <a:t>ALP </a:t>
            </a:r>
            <a:r>
              <a:rPr lang="en-US" dirty="0">
                <a:solidFill>
                  <a:srgbClr val="000000"/>
                </a:solidFill>
                <a:latin typeface="Gill Sans" charset="0"/>
                <a:cs typeface="Arial" charset="0"/>
                <a:sym typeface="Arial" charset="0"/>
              </a:rPr>
              <a:t>instructors: Maximize the ALP </a:t>
            </a:r>
            <a:r>
              <a:rPr lang="en-US" dirty="0" smtClean="0">
                <a:solidFill>
                  <a:srgbClr val="000000"/>
                </a:solidFill>
                <a:latin typeface="Gill Sans" charset="0"/>
                <a:cs typeface="Arial" charset="0"/>
                <a:sym typeface="Arial" charset="0"/>
              </a:rPr>
              <a:t>developmental students</a:t>
            </a:r>
            <a:r>
              <a:rPr lang="ja-JP" altLang="en-US" dirty="0" smtClean="0">
                <a:solidFill>
                  <a:srgbClr val="000000"/>
                </a:solidFill>
                <a:latin typeface="Gill Sans" charset="0"/>
                <a:cs typeface="Arial" charset="0"/>
                <a:sym typeface="Arial" charset="0"/>
              </a:rPr>
              <a:t>’</a:t>
            </a:r>
            <a:r>
              <a:rPr lang="en-US" dirty="0" smtClean="0">
                <a:solidFill>
                  <a:srgbClr val="000000"/>
                </a:solidFill>
                <a:latin typeface="Gill Sans" charset="0"/>
                <a:cs typeface="Arial" charset="0"/>
                <a:sym typeface="Arial" charset="0"/>
              </a:rPr>
              <a:t>probability of </a:t>
            </a:r>
            <a:r>
              <a:rPr lang="en-US" dirty="0">
                <a:solidFill>
                  <a:srgbClr val="000000"/>
                </a:solidFill>
                <a:latin typeface="Gill Sans" charset="0"/>
                <a:cs typeface="Arial" charset="0"/>
                <a:sym typeface="Arial" charset="0"/>
              </a:rPr>
              <a:t>success in the ENGL 101 class.  Strategies include:</a:t>
            </a:r>
          </a:p>
        </p:txBody>
      </p:sp>
      <p:grpSp>
        <p:nvGrpSpPr>
          <p:cNvPr id="7" name="Group 6"/>
          <p:cNvGrpSpPr/>
          <p:nvPr/>
        </p:nvGrpSpPr>
        <p:grpSpPr>
          <a:xfrm>
            <a:off x="6527800" y="5689600"/>
            <a:ext cx="2667000" cy="889000"/>
            <a:chOff x="6527800" y="5689600"/>
            <a:chExt cx="2667000" cy="889000"/>
          </a:xfrm>
        </p:grpSpPr>
        <p:pic>
          <p:nvPicPr>
            <p:cNvPr id="8"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A</a:t>
              </a:r>
            </a:p>
          </p:txBody>
        </p:sp>
        <p:sp>
          <p:nvSpPr>
            <p:cNvPr id="12"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L</a:t>
              </a:r>
            </a:p>
          </p:txBody>
        </p:sp>
        <p:sp>
          <p:nvSpPr>
            <p:cNvPr id="13"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fontAlgn="base">
                <a:spcBef>
                  <a:spcPct val="0"/>
                </a:spcBef>
                <a:spcAft>
                  <a:spcPct val="0"/>
                </a:spcAft>
              </a:pPr>
              <a:r>
                <a:rPr lang="en-US" b="1" dirty="0">
                  <a:solidFill>
                    <a:srgbClr val="FFFFFF"/>
                  </a:solidFill>
                  <a:ea typeface="ＭＳ Ｐゴシック" charset="0"/>
                  <a:cs typeface="Arial" charset="0"/>
                  <a:sym typeface="Arial" charset="0"/>
                </a:rPr>
                <a:t>P</a:t>
              </a:r>
            </a:p>
          </p:txBody>
        </p:sp>
        <p:sp>
          <p:nvSpPr>
            <p:cNvPr id="14"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r>
                <a:rPr lang="en-US" sz="1200" dirty="0">
                  <a:solidFill>
                    <a:srgbClr val="000000"/>
                  </a:solidFill>
                  <a:ea typeface="ＭＳ Ｐゴシック" charset="0"/>
                  <a:cs typeface="Arial" charset="0"/>
                  <a:sym typeface="Arial" charset="0"/>
                </a:rPr>
                <a:t>The Accelerated Learning  Program</a:t>
              </a:r>
            </a:p>
          </p:txBody>
        </p:sp>
      </p:grpSp>
    </p:spTree>
    <p:extLst>
      <p:ext uri="{BB962C8B-B14F-4D97-AF65-F5344CB8AC3E}">
        <p14:creationId xmlns:p14="http://schemas.microsoft.com/office/powerpoint/2010/main" val="298339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line">
  <a:themeElements>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White w/line">
  <a:themeElements>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w/line">
      <a:majorFont>
        <a:latin typeface="Times"/>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iel">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3185</TotalTime>
  <Words>2402</Words>
  <Application>Microsoft Office PowerPoint</Application>
  <PresentationFormat>On-screen Show (4:3)</PresentationFormat>
  <Paragraphs>372</Paragraphs>
  <Slides>49</Slides>
  <Notes>7</Notes>
  <HiddenSlides>0</HiddenSlides>
  <MMClips>0</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49</vt:i4>
      </vt:variant>
    </vt:vector>
  </HeadingPairs>
  <TitlesOfParts>
    <vt:vector size="75" baseType="lpstr">
      <vt:lpstr>ＭＳ Ｐゴシック</vt:lpstr>
      <vt:lpstr>Arial</vt:lpstr>
      <vt:lpstr>Arial Black</vt:lpstr>
      <vt:lpstr>Brush Script MT</vt:lpstr>
      <vt:lpstr>Calibri</vt:lpstr>
      <vt:lpstr>Candara</vt:lpstr>
      <vt:lpstr>Century Schoolbook</vt:lpstr>
      <vt:lpstr>Constantia</vt:lpstr>
      <vt:lpstr>Franklin Gothic Book</vt:lpstr>
      <vt:lpstr>Gill Sans</vt:lpstr>
      <vt:lpstr>Rage Italic</vt:lpstr>
      <vt:lpstr>Times</vt:lpstr>
      <vt:lpstr>Wingdings</vt:lpstr>
      <vt:lpstr>Wingdings 2</vt:lpstr>
      <vt:lpstr>ヒラギノ明朝 ProN W3</vt:lpstr>
      <vt:lpstr>ヒラギノ角ゴ ProN W3</vt:lpstr>
      <vt:lpstr>ヒラギノ角ゴ ProN W6</vt:lpstr>
      <vt:lpstr>Office Theme</vt:lpstr>
      <vt:lpstr>White w/line</vt:lpstr>
      <vt:lpstr>Pushpin</vt:lpstr>
      <vt:lpstr>2_Office Theme</vt:lpstr>
      <vt:lpstr>3_Office Theme</vt:lpstr>
      <vt:lpstr>6_Office Theme</vt:lpstr>
      <vt:lpstr>1_White w/line</vt:lpstr>
      <vt:lpstr>Oriel</vt:lpstr>
      <vt:lpstr>Tradeshow</vt:lpstr>
      <vt:lpstr>PowerPoint Presentation</vt:lpstr>
      <vt:lpstr>Who’s in the Room?</vt:lpstr>
      <vt:lpstr>  ALP Pedagogy  Workshop Agenda  </vt:lpstr>
      <vt:lpstr>PowerPoint Presentation</vt:lpstr>
      <vt:lpstr>PowerPoint Presentation</vt:lpstr>
      <vt:lpstr>PowerPoint Presentation</vt:lpstr>
      <vt:lpstr>PowerPoint Presentation</vt:lpstr>
      <vt:lpstr>PowerPoint Presentation</vt:lpstr>
      <vt:lpstr>PowerPoint Presentation</vt:lpstr>
      <vt:lpstr>  ALP Pedagogy: Key Features  </vt:lpstr>
      <vt:lpstr>ALP Key Feature: Active/Collaborative  Learning</vt:lpstr>
      <vt:lpstr>Active/Collaborative Learning Group Categories</vt:lpstr>
      <vt:lpstr>  Appointment Scheduler  </vt:lpstr>
      <vt:lpstr>Advantages and suggestions for this activity</vt:lpstr>
      <vt:lpstr> ALP Key Feature: Backward Design </vt:lpstr>
      <vt:lpstr> ALP Key Feature: Backward Design </vt:lpstr>
      <vt:lpstr>FYC and ALP Syllabi Alignment</vt:lpstr>
      <vt:lpstr>Scaffolding and Support Activities for the ALP Class</vt:lpstr>
      <vt:lpstr>What was the topic of research essay?</vt:lpstr>
      <vt:lpstr>Research Essay Expectations</vt:lpstr>
      <vt:lpstr>Sample Topics</vt:lpstr>
      <vt:lpstr>classroom Activities to scaffold research essay writing </vt:lpstr>
      <vt:lpstr>2. Evaluating sources</vt:lpstr>
      <vt:lpstr>PowerPoint Presentation</vt:lpstr>
      <vt:lpstr>PowerPoint Presentation</vt:lpstr>
      <vt:lpstr>PowerPoint Presentation</vt:lpstr>
      <vt:lpstr>PowerPoint Presentation</vt:lpstr>
      <vt:lpstr>3. Prewriting for the essay</vt:lpstr>
      <vt:lpstr>How did i make these prewriting activities more engaging?</vt:lpstr>
      <vt:lpstr>4.Quote Integration</vt:lpstr>
      <vt:lpstr>5. During the draft process</vt:lpstr>
      <vt:lpstr>6.After the Essay is completed, Self-assessment</vt:lpstr>
      <vt:lpstr>Meet with your 9:00 appointment partner to complete the following task:</vt:lpstr>
      <vt:lpstr>Part II:  Small Group Task</vt:lpstr>
      <vt:lpstr> ALP Key Feature: Rethinking Grammar Instruction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with your 10:00 appointment partner to complete the following task:</vt:lpstr>
      <vt:lpstr>Part II—Small Group Task</vt:lpstr>
      <vt:lpstr>PowerPoint Presentation</vt:lpstr>
      <vt:lpstr>Final Thoughts and Questions</vt:lpstr>
      <vt:lpstr>PowerPoint Presentation</vt:lpstr>
    </vt:vector>
  </TitlesOfParts>
  <Company>CCBC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Gabriel, Susan L.</cp:lastModifiedBy>
  <cp:revision>136</cp:revision>
  <cp:lastPrinted>2016-06-06T13:03:20Z</cp:lastPrinted>
  <dcterms:created xsi:type="dcterms:W3CDTF">2014-06-03T17:41:37Z</dcterms:created>
  <dcterms:modified xsi:type="dcterms:W3CDTF">2016-06-15T15:50:18Z</dcterms:modified>
</cp:coreProperties>
</file>