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6" r:id="rId2"/>
    <p:sldId id="331" r:id="rId3"/>
    <p:sldId id="332" r:id="rId4"/>
    <p:sldId id="333" r:id="rId5"/>
    <p:sldId id="334"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11" r:id="rId22"/>
    <p:sldId id="312" r:id="rId23"/>
    <p:sldId id="352" r:id="rId24"/>
    <p:sldId id="353" r:id="rId25"/>
    <p:sldId id="320" r:id="rId26"/>
    <p:sldId id="322" r:id="rId27"/>
    <p:sldId id="326" r:id="rId28"/>
    <p:sldId id="327" r:id="rId29"/>
    <p:sldId id="328" r:id="rId30"/>
    <p:sldId id="323" r:id="rId31"/>
    <p:sldId id="324" r:id="rId32"/>
    <p:sldId id="351" r:id="rId33"/>
    <p:sldId id="2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hern:Documents:California%20Acceleration%20Project:Equity%20data%20other%20colle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'CAP math pathways'!$A$4</c:f>
              <c:strCache>
                <c:ptCount val="1"/>
                <c:pt idx="0">
                  <c:v>Traditional Remediaion</c:v>
                </c:pt>
              </c:strCache>
            </c:strRef>
          </c:tx>
          <c:invertIfNegative val="0"/>
          <c:dLbls>
            <c:showLegendKey val="0"/>
            <c:showVal val="1"/>
            <c:showCatName val="0"/>
            <c:showSerName val="0"/>
            <c:showPercent val="0"/>
            <c:showBubbleSize val="0"/>
            <c:showLeaderLines val="0"/>
          </c:dLbls>
          <c:cat>
            <c:strRef>
              <c:f>'CAP math pathways'!$B$3:$E$3</c:f>
              <c:strCache>
                <c:ptCount val="4"/>
                <c:pt idx="0">
                  <c:v>Asian</c:v>
                </c:pt>
                <c:pt idx="1">
                  <c:v>Black</c:v>
                </c:pt>
                <c:pt idx="2">
                  <c:v>Hispanic</c:v>
                </c:pt>
                <c:pt idx="3">
                  <c:v>White</c:v>
                </c:pt>
              </c:strCache>
            </c:strRef>
          </c:cat>
          <c:val>
            <c:numRef>
              <c:f>'CAP math pathways'!$B$4:$E$4</c:f>
              <c:numCache>
                <c:formatCode>0%</c:formatCode>
                <c:ptCount val="4"/>
                <c:pt idx="0">
                  <c:v>0.23</c:v>
                </c:pt>
                <c:pt idx="1">
                  <c:v>0.1</c:v>
                </c:pt>
                <c:pt idx="2">
                  <c:v>0.14</c:v>
                </c:pt>
                <c:pt idx="3">
                  <c:v>0.18</c:v>
                </c:pt>
              </c:numCache>
            </c:numRef>
          </c:val>
        </c:ser>
        <c:ser>
          <c:idx val="1"/>
          <c:order val="1"/>
          <c:tx>
            <c:strRef>
              <c:f>'CAP math pathways'!$A$5</c:f>
              <c:strCache>
                <c:ptCount val="1"/>
                <c:pt idx="0">
                  <c:v>CAP Accelerated Statistics Pathway</c:v>
                </c:pt>
              </c:strCache>
            </c:strRef>
          </c:tx>
          <c:invertIfNegative val="0"/>
          <c:dLbls>
            <c:showLegendKey val="0"/>
            <c:showVal val="1"/>
            <c:showCatName val="0"/>
            <c:showSerName val="0"/>
            <c:showPercent val="0"/>
            <c:showBubbleSize val="0"/>
            <c:showLeaderLines val="0"/>
          </c:dLbls>
          <c:cat>
            <c:strRef>
              <c:f>'CAP math pathways'!$B$3:$E$3</c:f>
              <c:strCache>
                <c:ptCount val="4"/>
                <c:pt idx="0">
                  <c:v>Asian</c:v>
                </c:pt>
                <c:pt idx="1">
                  <c:v>Black</c:v>
                </c:pt>
                <c:pt idx="2">
                  <c:v>Hispanic</c:v>
                </c:pt>
                <c:pt idx="3">
                  <c:v>White</c:v>
                </c:pt>
              </c:strCache>
            </c:strRef>
          </c:cat>
          <c:val>
            <c:numRef>
              <c:f>'CAP math pathways'!$B$5:$E$5</c:f>
              <c:numCache>
                <c:formatCode>0%</c:formatCode>
                <c:ptCount val="4"/>
                <c:pt idx="0">
                  <c:v>0.39</c:v>
                </c:pt>
                <c:pt idx="1">
                  <c:v>0.41</c:v>
                </c:pt>
                <c:pt idx="2">
                  <c:v>0.35</c:v>
                </c:pt>
                <c:pt idx="3">
                  <c:v>0.44</c:v>
                </c:pt>
              </c:numCache>
            </c:numRef>
          </c:val>
        </c:ser>
        <c:dLbls>
          <c:showLegendKey val="0"/>
          <c:showVal val="0"/>
          <c:showCatName val="0"/>
          <c:showSerName val="0"/>
          <c:showPercent val="0"/>
          <c:showBubbleSize val="0"/>
        </c:dLbls>
        <c:gapWidth val="150"/>
        <c:axId val="-2129389416"/>
        <c:axId val="-2121225416"/>
      </c:barChart>
      <c:catAx>
        <c:axId val="-2129389416"/>
        <c:scaling>
          <c:orientation val="minMax"/>
        </c:scaling>
        <c:delete val="0"/>
        <c:axPos val="b"/>
        <c:majorTickMark val="out"/>
        <c:minorTickMark val="none"/>
        <c:tickLblPos val="nextTo"/>
        <c:crossAx val="-2121225416"/>
        <c:crosses val="autoZero"/>
        <c:auto val="1"/>
        <c:lblAlgn val="ctr"/>
        <c:lblOffset val="100"/>
        <c:noMultiLvlLbl val="0"/>
      </c:catAx>
      <c:valAx>
        <c:axId val="-2121225416"/>
        <c:scaling>
          <c:orientation val="minMax"/>
        </c:scaling>
        <c:delete val="0"/>
        <c:axPos val="l"/>
        <c:majorGridlines/>
        <c:numFmt formatCode="0%" sourceLinked="1"/>
        <c:majorTickMark val="out"/>
        <c:minorTickMark val="none"/>
        <c:tickLblPos val="nextTo"/>
        <c:crossAx val="-2129389416"/>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658655303381195"/>
          <c:y val="0.316232626094152"/>
          <c:w val="0.32252116720704"/>
          <c:h val="0.39380732580841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25CE7-8666-0B40-A746-DB650D5639D7}" type="datetimeFigureOut">
              <a:rPr lang="en-US" smtClean="0"/>
              <a:t>6/15/16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466D1-E173-3A4F-B5D5-FB1ADD7DABB2}" type="slidenum">
              <a:rPr lang="en-US" smtClean="0"/>
              <a:t>‹#›</a:t>
            </a:fld>
            <a:endParaRPr lang="en-US"/>
          </a:p>
        </p:txBody>
      </p:sp>
    </p:spTree>
    <p:extLst>
      <p:ext uri="{BB962C8B-B14F-4D97-AF65-F5344CB8AC3E}">
        <p14:creationId xmlns:p14="http://schemas.microsoft.com/office/powerpoint/2010/main" val="1005416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a:t>
            </a:r>
            <a:r>
              <a:rPr lang="en-US" baseline="0" dirty="0" smtClean="0"/>
              <a:t> to have open &amp; minimized on screen – </a:t>
            </a:r>
          </a:p>
          <a:p>
            <a:r>
              <a:rPr lang="en-US" baseline="0" dirty="0" smtClean="0"/>
              <a:t>http://</a:t>
            </a:r>
            <a:r>
              <a:rPr lang="en-US" baseline="0" dirty="0" err="1" smtClean="0"/>
              <a:t>video.butte.edu</a:t>
            </a:r>
            <a:r>
              <a:rPr lang="en-US" baseline="0" dirty="0" smtClean="0"/>
              <a:t>/media/ENG-118/</a:t>
            </a:r>
            <a:r>
              <a:rPr lang="en-US" baseline="0" dirty="0" err="1" smtClean="0"/>
              <a:t>Simpsons_OnlyMoveTwice.html</a:t>
            </a:r>
            <a:r>
              <a:rPr lang="en-US" baseline="0" dirty="0" smtClean="0"/>
              <a:t> </a:t>
            </a:r>
          </a:p>
          <a:p>
            <a:r>
              <a:rPr lang="en-US" baseline="0" dirty="0" smtClean="0"/>
              <a:t>CAP website at </a:t>
            </a:r>
            <a:r>
              <a:rPr lang="en-US" baseline="0" dirty="0" err="1" smtClean="0"/>
              <a:t>Freire</a:t>
            </a:r>
            <a:r>
              <a:rPr lang="en-US" baseline="0" dirty="0" smtClean="0"/>
              <a:t> video</a:t>
            </a:r>
          </a:p>
          <a:p>
            <a:r>
              <a:rPr lang="en-US" baseline="0" dirty="0" smtClean="0"/>
              <a:t>Summary of guidelines for choosing reading</a:t>
            </a:r>
          </a:p>
        </p:txBody>
      </p:sp>
      <p:sp>
        <p:nvSpPr>
          <p:cNvPr id="4" name="Slide Number Placeholder 3"/>
          <p:cNvSpPr>
            <a:spLocks noGrp="1"/>
          </p:cNvSpPr>
          <p:nvPr>
            <p:ph type="sldNum" sz="quarter" idx="10"/>
          </p:nvPr>
        </p:nvSpPr>
        <p:spPr/>
        <p:txBody>
          <a:bodyPr/>
          <a:lstStyle/>
          <a:p>
            <a:fld id="{0F5466D1-E173-3A4F-B5D5-FB1ADD7DABB2}" type="slidenum">
              <a:rPr lang="en-US" smtClean="0"/>
              <a:t>1</a:t>
            </a:fld>
            <a:endParaRPr lang="en-US"/>
          </a:p>
        </p:txBody>
      </p:sp>
    </p:spTree>
    <p:extLst>
      <p:ext uri="{BB962C8B-B14F-4D97-AF65-F5344CB8AC3E}">
        <p14:creationId xmlns:p14="http://schemas.microsoft.com/office/powerpoint/2010/main" val="309788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sz="2400" dirty="0">
              <a:latin typeface="Arial" charset="0"/>
            </a:endParaRPr>
          </a:p>
        </p:txBody>
      </p:sp>
      <p:sp>
        <p:nvSpPr>
          <p:cNvPr id="2867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F23DD0CD-BBC9-184F-A84C-E89099160382}" type="slidenum">
              <a:rPr lang="en-US" sz="1200">
                <a:latin typeface="Calibri" charset="0"/>
              </a:rPr>
              <a:pPr eaLnBrk="1" hangingPunct="1">
                <a:defRPr/>
              </a:pPr>
              <a:t>17</a:t>
            </a:fld>
            <a:endParaRPr lang="en-US" sz="1200"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75% = 37%</a:t>
            </a:r>
          </a:p>
          <a:p>
            <a:pPr>
              <a:defRPr/>
            </a:pPr>
            <a:r>
              <a:rPr lang="en-US" dirty="0" smtClean="0"/>
              <a:t>80% = 40%</a:t>
            </a:r>
          </a:p>
          <a:p>
            <a:pPr>
              <a:defRPr/>
            </a:pPr>
            <a:r>
              <a:rPr lang="en-US" dirty="0" smtClean="0"/>
              <a:t>90% = 45%</a:t>
            </a:r>
          </a:p>
          <a:p>
            <a:pPr>
              <a:defRPr/>
            </a:pPr>
            <a:endParaRPr lang="en-US" dirty="0" smtClean="0"/>
          </a:p>
          <a:p>
            <a:pPr>
              <a:defRPr/>
            </a:pPr>
            <a:r>
              <a:rPr lang="en-US" dirty="0" smtClean="0"/>
              <a:t>After reporting out from group, Myra tell story re: her own stupiphany.</a:t>
            </a:r>
            <a:endParaRPr lang="en-US" dirty="0"/>
          </a:p>
        </p:txBody>
      </p:sp>
      <p:sp>
        <p:nvSpPr>
          <p:cNvPr id="4" name="Slide Number Placeholder 3"/>
          <p:cNvSpPr>
            <a:spLocks noGrp="1"/>
          </p:cNvSpPr>
          <p:nvPr>
            <p:ph type="sldNum" sz="quarter" idx="5"/>
          </p:nvPr>
        </p:nvSpPr>
        <p:spPr/>
        <p:txBody>
          <a:bodyPr/>
          <a:lstStyle/>
          <a:p>
            <a:pPr>
              <a:defRPr/>
            </a:pPr>
            <a:fld id="{8F16FCB0-CDA9-C04E-9E52-5D7F93F585FC}"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 –</a:t>
            </a:r>
            <a:r>
              <a:rPr lang="en-US" baseline="0" dirty="0" smtClean="0"/>
              <a:t> these strategies have two things in common: </a:t>
            </a:r>
          </a:p>
          <a:p>
            <a:pPr marL="228600" indent="-228600">
              <a:buAutoNum type="arabicParenR"/>
            </a:pPr>
            <a:r>
              <a:rPr lang="en-US" baseline="0" dirty="0" smtClean="0"/>
              <a:t>they shorten students path through transfer-level courses and eliminate exit points, and </a:t>
            </a:r>
          </a:p>
          <a:p>
            <a:pPr marL="228600" indent="-228600">
              <a:buAutoNum type="arabicParenR"/>
            </a:pPr>
            <a:r>
              <a:rPr lang="en-US" baseline="0" dirty="0" smtClean="0"/>
              <a:t>all are grounded in the belief that students are capable of doing higher level work than we have traditionally assumed</a:t>
            </a:r>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20</a:t>
            </a:fld>
            <a:endParaRPr lang="en-US"/>
          </a:p>
        </p:txBody>
      </p:sp>
    </p:spTree>
    <p:extLst>
      <p:ext uri="{BB962C8B-B14F-4D97-AF65-F5344CB8AC3E}">
        <p14:creationId xmlns:p14="http://schemas.microsoft.com/office/powerpoint/2010/main" val="56103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fld id="{DE9A38F1-5F02-B944-9E35-2CC72BAED25C}" type="slidenum">
              <a:rPr lang="en-US" sz="1200">
                <a:latin typeface="Calibri" charset="0"/>
                <a:ea typeface="ＭＳ Ｐゴシック" charset="0"/>
                <a:cs typeface="ＭＳ Ｐゴシック" charset="0"/>
              </a:rPr>
              <a:pPr eaLnBrk="1" hangingPunct="1"/>
              <a:t>21</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Consistent</a:t>
            </a:r>
            <a:r>
              <a:rPr lang="en-US" baseline="0" dirty="0" smtClean="0"/>
              <a:t> over a decade – always 23-26 points higher completion in accelerated course </a:t>
            </a:r>
          </a:p>
          <a:p>
            <a:r>
              <a:rPr lang="en-US" baseline="0" dirty="0" smtClean="0"/>
              <a:t>This remained true even when we changed section offerings so that MOST students are now in the accelerated path</a:t>
            </a:r>
          </a:p>
          <a:p>
            <a:r>
              <a:rPr lang="en-US" baseline="0" dirty="0" smtClean="0"/>
              <a:t>Other data: ALL student groups do better in accelerated path, including ESL students, students with disabilities, and students with very low </a:t>
            </a:r>
            <a:r>
              <a:rPr lang="en-US" baseline="0" dirty="0" err="1" smtClean="0"/>
              <a:t>accuplacer</a:t>
            </a:r>
            <a:r>
              <a:rPr lang="en-US" baseline="0" dirty="0" smtClean="0"/>
              <a:t> scores</a:t>
            </a:r>
          </a:p>
          <a:p>
            <a:r>
              <a:rPr lang="en-US" baseline="0" dirty="0" smtClean="0"/>
              <a:t>CCRC study controlled for all sorts of other variables and found that not only did accelerated students pass college English at higher rates, they were more likely to go on to transfer( (7-10 points higher) and graduate (4-6 points higher)</a:t>
            </a:r>
            <a:endParaRPr lang="en-US" dirty="0"/>
          </a:p>
        </p:txBody>
      </p:sp>
      <p:sp>
        <p:nvSpPr>
          <p:cNvPr id="4" name="Slide Number Placeholder 3"/>
          <p:cNvSpPr>
            <a:spLocks noGrp="1"/>
          </p:cNvSpPr>
          <p:nvPr>
            <p:ph type="sldNum" sz="quarter" idx="10"/>
          </p:nvPr>
        </p:nvSpPr>
        <p:spPr/>
        <p:txBody>
          <a:bodyPr/>
          <a:lstStyle/>
          <a:p>
            <a:fld id="{0F5466D1-E173-3A4F-B5D5-FB1ADD7DABB2}" type="slidenum">
              <a:rPr lang="en-US" smtClean="0"/>
              <a:t>22</a:t>
            </a:fld>
            <a:endParaRPr lang="en-US"/>
          </a:p>
        </p:txBody>
      </p:sp>
    </p:spTree>
    <p:extLst>
      <p:ext uri="{BB962C8B-B14F-4D97-AF65-F5344CB8AC3E}">
        <p14:creationId xmlns:p14="http://schemas.microsoft.com/office/powerpoint/2010/main" val="321445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466D1-E173-3A4F-B5D5-FB1ADD7DABB2}" type="slidenum">
              <a:rPr lang="en-US" smtClean="0"/>
              <a:t>25</a:t>
            </a:fld>
            <a:endParaRPr lang="en-US"/>
          </a:p>
        </p:txBody>
      </p:sp>
    </p:spTree>
    <p:extLst>
      <p:ext uri="{BB962C8B-B14F-4D97-AF65-F5344CB8AC3E}">
        <p14:creationId xmlns:p14="http://schemas.microsoft.com/office/powerpoint/2010/main" val="123679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3</a:t>
            </a:fld>
            <a:endParaRPr lang="en-US"/>
          </a:p>
        </p:txBody>
      </p:sp>
    </p:spTree>
    <p:extLst>
      <p:ext uri="{BB962C8B-B14F-4D97-AF65-F5344CB8AC3E}">
        <p14:creationId xmlns:p14="http://schemas.microsoft.com/office/powerpoint/2010/main" val="262354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over the last five years has yielded surprising some insights about the limitations of this approach. We are going to start by sharing a few stories with you, from colleges that are breaking down these assumptions and getting much better and more equitable results. </a:t>
            </a:r>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4</a:t>
            </a:fld>
            <a:endParaRPr lang="en-US"/>
          </a:p>
        </p:txBody>
      </p:sp>
    </p:spTree>
    <p:extLst>
      <p:ext uri="{BB962C8B-B14F-4D97-AF65-F5344CB8AC3E}">
        <p14:creationId xmlns:p14="http://schemas.microsoft.com/office/powerpoint/2010/main" val="356370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giving info on increased placement into college level</a:t>
            </a:r>
            <a:r>
              <a:rPr lang="en-US" dirty="0" smtClean="0"/>
              <a:t>, talk about the fears this</a:t>
            </a:r>
            <a:r>
              <a:rPr lang="en-US" baseline="0" dirty="0" smtClean="0"/>
              <a:t> raised – students will struggle in 1A, experience high failure rates, Butte should return to the old ratios out of concern for under-prepared students</a:t>
            </a:r>
          </a:p>
        </p:txBody>
      </p:sp>
      <p:sp>
        <p:nvSpPr>
          <p:cNvPr id="4" name="Slide Number Placeholder 3"/>
          <p:cNvSpPr>
            <a:spLocks noGrp="1"/>
          </p:cNvSpPr>
          <p:nvPr>
            <p:ph type="sldNum" sz="quarter" idx="10"/>
          </p:nvPr>
        </p:nvSpPr>
        <p:spPr/>
        <p:txBody>
          <a:bodyPr/>
          <a:lstStyle/>
          <a:p>
            <a:fld id="{0DB8D326-EB84-7C4A-8308-7A0D9D1E3ADC}" type="slidenum">
              <a:rPr lang="en-US" smtClean="0"/>
              <a:t>5</a:t>
            </a:fld>
            <a:endParaRPr lang="en-US"/>
          </a:p>
        </p:txBody>
      </p:sp>
    </p:spTree>
    <p:extLst>
      <p:ext uri="{BB962C8B-B14F-4D97-AF65-F5344CB8AC3E}">
        <p14:creationId xmlns:p14="http://schemas.microsoft.com/office/powerpoint/2010/main" val="74822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rgbClr val="1F4A5C"/>
                </a:solidFill>
              </a:rPr>
              <a:t>Data on racial demographics from:</a:t>
            </a:r>
            <a:r>
              <a:rPr lang="en-US" sz="1200" baseline="0" dirty="0" smtClean="0">
                <a:solidFill>
                  <a:srgbClr val="1F4A5C"/>
                </a:solidFill>
              </a:rPr>
              <a:t> </a:t>
            </a:r>
            <a:r>
              <a:rPr lang="en-US" sz="1200" dirty="0" smtClean="0">
                <a:solidFill>
                  <a:srgbClr val="1F4A5C"/>
                </a:solidFill>
              </a:rPr>
              <a:t>Perry, M.; Bahr, P.R.; Rosin, M.; &amp; Woodward, K.M. (2010). Course-taking patterns, policies, and practices in developmental education in the California Community Colleges. Mountain View, CA: </a:t>
            </a:r>
            <a:r>
              <a:rPr lang="en-US" sz="1200" dirty="0" err="1" smtClean="0">
                <a:solidFill>
                  <a:srgbClr val="1F4A5C"/>
                </a:solidFill>
              </a:rPr>
              <a:t>EdSource</a:t>
            </a:r>
            <a:r>
              <a:rPr lang="en-US" sz="1200" dirty="0" smtClean="0">
                <a:solidFill>
                  <a:srgbClr val="1F4A5C"/>
                </a:solidFill>
              </a:rPr>
              <a: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10</a:t>
            </a:fld>
            <a:endParaRPr lang="en-US"/>
          </a:p>
        </p:txBody>
      </p:sp>
    </p:spTree>
    <p:extLst>
      <p:ext uri="{BB962C8B-B14F-4D97-AF65-F5344CB8AC3E}">
        <p14:creationId xmlns:p14="http://schemas.microsoft.com/office/powerpoint/2010/main" val="71525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placement</a:t>
            </a:r>
            <a:r>
              <a:rPr lang="en-US" baseline="0" dirty="0" smtClean="0"/>
              <a:t> really determines your destiny – your likelihood of EVER completing a bachelor’s degree determined right here.</a:t>
            </a:r>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11</a:t>
            </a:fld>
            <a:endParaRPr lang="en-US"/>
          </a:p>
        </p:txBody>
      </p:sp>
    </p:spTree>
    <p:extLst>
      <p:ext uri="{BB962C8B-B14F-4D97-AF65-F5344CB8AC3E}">
        <p14:creationId xmlns:p14="http://schemas.microsoft.com/office/powerpoint/2010/main" val="206537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D326-EB84-7C4A-8308-7A0D9D1E3ADC}" type="slidenum">
              <a:rPr lang="en-US" smtClean="0"/>
              <a:t>12</a:t>
            </a:fld>
            <a:endParaRPr lang="en-US"/>
          </a:p>
        </p:txBody>
      </p:sp>
    </p:spTree>
    <p:extLst>
      <p:ext uri="{BB962C8B-B14F-4D97-AF65-F5344CB8AC3E}">
        <p14:creationId xmlns:p14="http://schemas.microsoft.com/office/powerpoint/2010/main" val="7172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CCRC analysis</a:t>
            </a:r>
            <a:r>
              <a:rPr lang="en-US" baseline="0" dirty="0" smtClean="0"/>
              <a:t> has shown that both Accuplacer and Compass are incredibly weak predictors of students’ abilities – and just a couple months ago, the company that makes Compass acknowledged this and announced that they would no longer be offering the test.</a:t>
            </a:r>
            <a:endParaRPr lang="en-US" dirty="0"/>
          </a:p>
        </p:txBody>
      </p:sp>
      <p:sp>
        <p:nvSpPr>
          <p:cNvPr id="4" name="Slide Number Placeholder 3"/>
          <p:cNvSpPr>
            <a:spLocks noGrp="1"/>
          </p:cNvSpPr>
          <p:nvPr>
            <p:ph type="sldNum" sz="quarter" idx="10"/>
          </p:nvPr>
        </p:nvSpPr>
        <p:spPr/>
        <p:txBody>
          <a:bodyPr/>
          <a:lstStyle/>
          <a:p>
            <a:fld id="{1255C7A0-E819-C742-98DD-1FB00F481906}" type="slidenum">
              <a:rPr lang="en-US" smtClean="0"/>
              <a:t>14</a:t>
            </a:fld>
            <a:endParaRPr lang="en-US"/>
          </a:p>
        </p:txBody>
      </p:sp>
    </p:spTree>
    <p:extLst>
      <p:ext uri="{BB962C8B-B14F-4D97-AF65-F5344CB8AC3E}">
        <p14:creationId xmlns:p14="http://schemas.microsoft.com/office/powerpoint/2010/main" val="13839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C13C80F-BB87-604E-B8F9-A135ABED0875}"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411FA4-68E9-284F-8FDD-1C2F6117473C}" type="datetimeFigureOut">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E990-4A1F-9C48-915B-D1F8025F130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11FA4-68E9-284F-8FDD-1C2F6117473C}" type="datetimeFigureOut">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411FA4-68E9-284F-8FDD-1C2F6117473C}" type="datetimeFigureOut">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11FA4-68E9-284F-8FDD-1C2F6117473C}" type="datetimeFigureOut">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11FA4-68E9-284F-8FDD-1C2F6117473C}" type="datetimeFigureOut">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E990-4A1F-9C48-915B-D1F8025F130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411FA4-68E9-284F-8FDD-1C2F6117473C}" type="datetimeFigureOut">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411FA4-68E9-284F-8FDD-1C2F6117473C}" type="datetimeFigureOut">
              <a:rPr lang="en-US" smtClean="0"/>
              <a:t>6/15/16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4E990-4A1F-9C48-915B-D1F8025F130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11FA4-68E9-284F-8FDD-1C2F6117473C}" type="datetimeFigureOut">
              <a:rPr lang="en-US" smtClean="0"/>
              <a:t>6/15/16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11FA4-68E9-284F-8FDD-1C2F6117473C}" type="datetimeFigureOut">
              <a:rPr lang="en-US" smtClean="0"/>
              <a:t>6/15/16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11FA4-68E9-284F-8FDD-1C2F6117473C}" type="datetimeFigureOut">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E990-4A1F-9C48-915B-D1F8025F130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11FA4-68E9-284F-8FDD-1C2F6117473C}" type="datetimeFigureOut">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E990-4A1F-9C48-915B-D1F8025F13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2411FA4-68E9-284F-8FDD-1C2F6117473C}" type="datetimeFigureOut">
              <a:rPr lang="en-US" smtClean="0"/>
              <a:t>6/15/16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874E990-4A1F-9C48-915B-D1F8025F13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ern@chabotcollege.edu" TargetMode="External"/><Relationship Id="rId4" Type="http://schemas.openxmlformats.org/officeDocument/2006/relationships/hyperlink" Target="http://cap.3csn.org" TargetMode="External"/><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eo.butte.edu/media/ENG-118/Simpsons_OnlyMoveTwic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16983253" TargetMode="Externa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allery.carnegiefoundation.org/collections/windows_on_learning/katie_hern/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ingworksca.org/accelerated-pedag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559" y="1255186"/>
            <a:ext cx="7848600" cy="1927225"/>
          </a:xfrm>
        </p:spPr>
        <p:txBody>
          <a:bodyPr/>
          <a:lstStyle/>
          <a:p>
            <a:r>
              <a:rPr lang="en-US" sz="2800" b="1" cap="none" dirty="0" smtClean="0">
                <a:latin typeface="Ubuntu" charset="0"/>
              </a:rPr>
              <a:t>Inside an Accelerated,</a:t>
            </a:r>
            <a:br>
              <a:rPr lang="en-US" sz="2800" b="1" cap="none" dirty="0" smtClean="0">
                <a:latin typeface="Ubuntu" charset="0"/>
              </a:rPr>
            </a:br>
            <a:r>
              <a:rPr lang="en-US" sz="2800" b="1" cap="none" dirty="0" smtClean="0">
                <a:latin typeface="Ubuntu" charset="0"/>
              </a:rPr>
              <a:t>Integrated </a:t>
            </a:r>
            <a:r>
              <a:rPr lang="en-US" sz="2800" b="1" cap="none" dirty="0" smtClean="0">
                <a:latin typeface="Ubuntu" charset="0"/>
              </a:rPr>
              <a:t>Reading &amp; Writing </a:t>
            </a:r>
            <a:r>
              <a:rPr lang="en-US" sz="2800" b="1" cap="none" dirty="0" smtClean="0">
                <a:latin typeface="Ubuntu" charset="0"/>
              </a:rPr>
              <a:t>Classroom </a:t>
            </a:r>
            <a:br>
              <a:rPr lang="en-US" sz="2800" b="1" cap="none" dirty="0" smtClean="0">
                <a:latin typeface="Ubuntu" charset="0"/>
              </a:rPr>
            </a:br>
            <a:r>
              <a:rPr lang="en-US" sz="2400" b="1" cap="none" dirty="0" smtClean="0">
                <a:latin typeface="Ubuntu" charset="0"/>
              </a:rPr>
              <a:t>Pre</a:t>
            </a:r>
            <a:r>
              <a:rPr lang="en-US" sz="2400" b="1" cap="none" dirty="0" smtClean="0">
                <a:latin typeface="Ubuntu" charset="0"/>
              </a:rPr>
              <a:t>-Conference Workshop </a:t>
            </a:r>
            <a:br>
              <a:rPr lang="en-US" sz="2400" b="1" cap="none" dirty="0" smtClean="0">
                <a:latin typeface="Ubuntu" charset="0"/>
              </a:rPr>
            </a:br>
            <a:r>
              <a:rPr lang="en-US" sz="2400" b="1" cap="none" dirty="0" smtClean="0">
                <a:latin typeface="Ubuntu" charset="0"/>
              </a:rPr>
              <a:t>Conference on Acceleration in </a:t>
            </a:r>
            <a:br>
              <a:rPr lang="en-US" sz="2400" b="1" cap="none" dirty="0" smtClean="0">
                <a:latin typeface="Ubuntu" charset="0"/>
              </a:rPr>
            </a:br>
            <a:r>
              <a:rPr lang="en-US" sz="2400" b="1" cap="none" dirty="0" smtClean="0">
                <a:latin typeface="Ubuntu" charset="0"/>
              </a:rPr>
              <a:t>Developmental Education</a:t>
            </a:r>
            <a:r>
              <a:rPr lang="en-US" sz="2000" b="1" cap="none" dirty="0" smtClean="0">
                <a:latin typeface="Ubuntu" charset="0"/>
              </a:rPr>
              <a:t/>
            </a:r>
            <a:br>
              <a:rPr lang="en-US" sz="2000" b="1" cap="none" dirty="0" smtClean="0">
                <a:latin typeface="Ubuntu" charset="0"/>
              </a:rPr>
            </a:br>
            <a:r>
              <a:rPr lang="en-US" sz="2000" b="1" cap="none" dirty="0" smtClean="0">
                <a:latin typeface="Ubuntu" charset="0"/>
              </a:rPr>
              <a:t>Baltimore, MD  June 15, 2016</a:t>
            </a:r>
            <a:endParaRPr lang="en-US" sz="2000" cap="none" dirty="0"/>
          </a:p>
        </p:txBody>
      </p:sp>
      <p:sp>
        <p:nvSpPr>
          <p:cNvPr id="3" name="Subtitle 2"/>
          <p:cNvSpPr>
            <a:spLocks noGrp="1"/>
          </p:cNvSpPr>
          <p:nvPr>
            <p:ph type="subTitle" idx="1"/>
          </p:nvPr>
        </p:nvSpPr>
        <p:spPr>
          <a:xfrm>
            <a:off x="685800" y="3505200"/>
            <a:ext cx="6400800" cy="2250146"/>
          </a:xfrm>
        </p:spPr>
        <p:txBody>
          <a:bodyPr>
            <a:normAutofit fontScale="85000" lnSpcReduction="20000"/>
          </a:bodyPr>
          <a:lstStyle/>
          <a:p>
            <a:pPr marL="114300">
              <a:defRPr/>
            </a:pPr>
            <a:r>
              <a:rPr lang="en-US" sz="3200" dirty="0">
                <a:solidFill>
                  <a:schemeClr val="tx2"/>
                </a:solidFill>
              </a:rPr>
              <a:t>Katie Hern</a:t>
            </a:r>
          </a:p>
          <a:p>
            <a:pPr marL="114300">
              <a:defRPr/>
            </a:pPr>
            <a:r>
              <a:rPr lang="en-US" sz="2800" dirty="0" smtClean="0">
                <a:solidFill>
                  <a:schemeClr val="tx1"/>
                </a:solidFill>
              </a:rPr>
              <a:t>Co-Founder, California Acceleration Project </a:t>
            </a:r>
            <a:endParaRPr lang="en-US" sz="2800" dirty="0">
              <a:solidFill>
                <a:schemeClr val="tx1"/>
              </a:solidFill>
            </a:endParaRPr>
          </a:p>
          <a:p>
            <a:pPr marL="114300">
              <a:defRPr/>
            </a:pPr>
            <a:r>
              <a:rPr lang="en-US" sz="2800" dirty="0"/>
              <a:t>English </a:t>
            </a:r>
            <a:r>
              <a:rPr lang="en-US" sz="2800" dirty="0" smtClean="0"/>
              <a:t>Instructor,</a:t>
            </a:r>
            <a:r>
              <a:rPr lang="en-US" sz="2800" dirty="0"/>
              <a:t> </a:t>
            </a:r>
            <a:r>
              <a:rPr lang="en-US" sz="2800" dirty="0" smtClean="0"/>
              <a:t>Chabot </a:t>
            </a:r>
            <a:r>
              <a:rPr lang="en-US" sz="2800" dirty="0"/>
              <a:t>College</a:t>
            </a:r>
          </a:p>
          <a:p>
            <a:pPr marL="114300">
              <a:defRPr/>
            </a:pPr>
            <a:r>
              <a:rPr lang="en-US" sz="2800" dirty="0">
                <a:hlinkClick r:id="rId3"/>
              </a:rPr>
              <a:t>khern@chabotcollege.edu</a:t>
            </a:r>
            <a:r>
              <a:rPr lang="en-US" sz="2800" dirty="0"/>
              <a:t> </a:t>
            </a:r>
          </a:p>
          <a:p>
            <a:pPr marL="114300">
              <a:defRPr/>
            </a:pPr>
            <a:r>
              <a:rPr lang="en-US" sz="2800" dirty="0">
                <a:latin typeface="Ubuntu" charset="0"/>
                <a:hlinkClick r:id="rId4"/>
              </a:rPr>
              <a:t>http://cap.3csn.org</a:t>
            </a:r>
            <a:r>
              <a:rPr lang="en-US" sz="2800" dirty="0">
                <a:latin typeface="Ubuntu" charset="0"/>
              </a:rPr>
              <a:t/>
            </a:r>
            <a:br>
              <a:rPr lang="en-US" sz="2800" dirty="0">
                <a:latin typeface="Ubuntu" charset="0"/>
              </a:rPr>
            </a:br>
            <a:endParaRPr lang="en-US" sz="2800" dirty="0"/>
          </a:p>
          <a:p>
            <a:pPr marL="114300">
              <a:defRPr/>
            </a:pPr>
            <a:endParaRPr lang="en-US" sz="2800" dirty="0" smtClean="0">
              <a:solidFill>
                <a:schemeClr val="tx1"/>
              </a:solidFill>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7442" y="2073274"/>
            <a:ext cx="2656718" cy="19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975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3938"/>
            <a:ext cx="8229600" cy="4724400"/>
          </a:xfrm>
        </p:spPr>
        <p:txBody>
          <a:bodyPr>
            <a:normAutofit/>
          </a:bodyPr>
          <a:lstStyle/>
          <a:p>
            <a:pPr marL="0" indent="0">
              <a:buFont typeface="Arial" charset="0"/>
              <a:buNone/>
              <a:defRPr/>
            </a:pPr>
            <a:r>
              <a:rPr lang="en-US" sz="2800" b="1" dirty="0" smtClean="0">
                <a:solidFill>
                  <a:schemeClr val="tx2"/>
                </a:solidFill>
              </a:rPr>
              <a:t>Disappearing Students:</a:t>
            </a:r>
          </a:p>
          <a:p>
            <a:pPr marL="0" indent="0">
              <a:buFont typeface="Arial" charset="0"/>
              <a:buNone/>
              <a:defRPr/>
            </a:pPr>
            <a:r>
              <a:rPr lang="en-US" sz="2800" b="1" dirty="0" smtClean="0">
                <a:solidFill>
                  <a:schemeClr val="tx2"/>
                </a:solidFill>
              </a:rPr>
              <a:t>English-Writing in California</a:t>
            </a:r>
          </a:p>
          <a:p>
            <a:pPr marL="0" indent="0">
              <a:buFont typeface="Arial" charset="0"/>
              <a:buNone/>
              <a:defRPr/>
            </a:pPr>
            <a:endParaRPr lang="en-US" sz="1100" b="1" dirty="0" smtClean="0"/>
          </a:p>
          <a:p>
            <a:pPr marL="0" indent="0">
              <a:buFont typeface="Arial" charset="0"/>
              <a:buNone/>
              <a:defRPr/>
            </a:pPr>
            <a:endParaRPr lang="en-US" sz="2800" b="1" dirty="0"/>
          </a:p>
          <a:p>
            <a:pPr marL="114300" indent="0">
              <a:buFont typeface="Arial" charset="0"/>
              <a:buNone/>
              <a:defRPr/>
            </a:pPr>
            <a:endParaRPr lang="en-US" sz="2800" dirty="0" smtClean="0"/>
          </a:p>
        </p:txBody>
      </p:sp>
      <p:graphicFrame>
        <p:nvGraphicFramePr>
          <p:cNvPr id="2" name="Table 1"/>
          <p:cNvGraphicFramePr>
            <a:graphicFrameLocks noGrp="1"/>
          </p:cNvGraphicFramePr>
          <p:nvPr>
            <p:extLst>
              <p:ext uri="{D42A27DB-BD31-4B8C-83A1-F6EECF244321}">
                <p14:modId xmlns:p14="http://schemas.microsoft.com/office/powerpoint/2010/main" val="1057499662"/>
              </p:ext>
            </p:extLst>
          </p:nvPr>
        </p:nvGraphicFramePr>
        <p:xfrm>
          <a:off x="1133475" y="2349500"/>
          <a:ext cx="6978650" cy="2960688"/>
        </p:xfrm>
        <a:graphic>
          <a:graphicData uri="http://schemas.openxmlformats.org/drawingml/2006/table">
            <a:tbl>
              <a:tblPr firstRow="1" bandRow="1">
                <a:tableStyleId>{5C22544A-7EE6-4342-B048-85BDC9FD1C3A}</a:tableStyleId>
              </a:tblPr>
              <a:tblGrid>
                <a:gridCol w="4783251"/>
                <a:gridCol w="2195399"/>
              </a:tblGrid>
              <a:tr h="1335648">
                <a:tc>
                  <a:txBody>
                    <a:bodyPr/>
                    <a:lstStyle/>
                    <a:p>
                      <a:r>
                        <a:rPr lang="en-US" sz="2000" dirty="0" smtClean="0"/>
                        <a:t>Students’ Starting Placement </a:t>
                      </a:r>
                    </a:p>
                    <a:p>
                      <a:r>
                        <a:rPr lang="en-US" sz="2000" dirty="0" smtClean="0"/>
                        <a:t>English</a:t>
                      </a:r>
                      <a:r>
                        <a:rPr lang="en-US" sz="2000" baseline="0" dirty="0" smtClean="0"/>
                        <a:t>-Writing</a:t>
                      </a:r>
                      <a:endParaRPr lang="en-US" sz="2000" dirty="0"/>
                    </a:p>
                  </a:txBody>
                  <a:tcPr marL="91442" marR="91442" marT="45716" marB="45716"/>
                </a:tc>
                <a:tc>
                  <a:txBody>
                    <a:bodyPr/>
                    <a:lstStyle/>
                    <a:p>
                      <a:r>
                        <a:rPr lang="en-US" sz="2000" baseline="0" dirty="0" smtClean="0"/>
                        <a:t>% Completing Transfer-Level English in 3 Years</a:t>
                      </a:r>
                      <a:endParaRPr lang="en-US" sz="2000" dirty="0"/>
                    </a:p>
                  </a:txBody>
                  <a:tcPr marL="91442" marR="91442" marT="45716" marB="45716"/>
                </a:tc>
              </a:tr>
              <a:tr h="541680">
                <a:tc>
                  <a:txBody>
                    <a:bodyPr/>
                    <a:lstStyle/>
                    <a:p>
                      <a:r>
                        <a:rPr lang="en-US" sz="2000" dirty="0" smtClean="0"/>
                        <a:t>One</a:t>
                      </a:r>
                      <a:r>
                        <a:rPr lang="en-US" sz="2000" baseline="0" dirty="0" smtClean="0"/>
                        <a:t> </a:t>
                      </a:r>
                      <a:r>
                        <a:rPr lang="en-US" sz="2000" dirty="0" smtClean="0"/>
                        <a:t>Level</a:t>
                      </a:r>
                      <a:r>
                        <a:rPr lang="en-US" sz="2000" baseline="0" dirty="0" smtClean="0"/>
                        <a:t> Below</a:t>
                      </a:r>
                      <a:endParaRPr lang="en-US" sz="2000" dirty="0"/>
                    </a:p>
                  </a:txBody>
                  <a:tcPr marL="91442" marR="91442" marT="45716" marB="45716"/>
                </a:tc>
                <a:tc>
                  <a:txBody>
                    <a:bodyPr/>
                    <a:lstStyle/>
                    <a:p>
                      <a:r>
                        <a:rPr lang="en-US" sz="2000" dirty="0" smtClean="0"/>
                        <a:t>48%</a:t>
                      </a:r>
                      <a:endParaRPr lang="en-US" sz="2000" dirty="0"/>
                    </a:p>
                  </a:txBody>
                  <a:tcPr marL="91442" marR="91442" marT="45716" marB="45716"/>
                </a:tc>
              </a:tr>
              <a:tr h="541680">
                <a:tc>
                  <a:txBody>
                    <a:bodyPr/>
                    <a:lstStyle/>
                    <a:p>
                      <a:r>
                        <a:rPr lang="en-US" sz="2000" dirty="0" smtClean="0"/>
                        <a:t>Two</a:t>
                      </a:r>
                      <a:r>
                        <a:rPr lang="en-US" sz="2000" baseline="0" dirty="0" smtClean="0"/>
                        <a:t> </a:t>
                      </a:r>
                      <a:r>
                        <a:rPr lang="en-US" sz="2000" dirty="0" smtClean="0"/>
                        <a:t>Levels Below</a:t>
                      </a:r>
                      <a:endParaRPr lang="en-US" sz="2000" dirty="0"/>
                    </a:p>
                  </a:txBody>
                  <a:tcPr marL="91442" marR="91442" marT="45716" marB="45716"/>
                </a:tc>
                <a:tc>
                  <a:txBody>
                    <a:bodyPr/>
                    <a:lstStyle/>
                    <a:p>
                      <a:r>
                        <a:rPr lang="en-US" sz="2000" dirty="0" smtClean="0"/>
                        <a:t>34%</a:t>
                      </a:r>
                      <a:endParaRPr lang="en-US" sz="2000" dirty="0"/>
                    </a:p>
                  </a:txBody>
                  <a:tcPr marL="91442" marR="91442" marT="45716" marB="45716"/>
                </a:tc>
              </a:tr>
              <a:tr h="541680">
                <a:tc>
                  <a:txBody>
                    <a:bodyPr/>
                    <a:lstStyle/>
                    <a:p>
                      <a:r>
                        <a:rPr lang="en-US" sz="2000" dirty="0" smtClean="0"/>
                        <a:t>Three or more Levels Below</a:t>
                      </a:r>
                      <a:endParaRPr lang="en-US" sz="2000" dirty="0"/>
                    </a:p>
                  </a:txBody>
                  <a:tcPr marL="91442" marR="91442" marT="45716" marB="45716"/>
                </a:tc>
                <a:tc>
                  <a:txBody>
                    <a:bodyPr/>
                    <a:lstStyle/>
                    <a:p>
                      <a:r>
                        <a:rPr lang="en-US" sz="2000" dirty="0" smtClean="0"/>
                        <a:t>19%</a:t>
                      </a:r>
                      <a:endParaRPr lang="en-US" sz="2000" dirty="0"/>
                    </a:p>
                  </a:txBody>
                  <a:tcPr marL="91442" marR="91442" marT="45716" marB="45716"/>
                </a:tc>
              </a:tr>
            </a:tbl>
          </a:graphicData>
        </a:graphic>
      </p:graphicFrame>
      <p:sp>
        <p:nvSpPr>
          <p:cNvPr id="33812" name="TextBox 3"/>
          <p:cNvSpPr txBox="1">
            <a:spLocks noChangeArrowheads="1"/>
          </p:cNvSpPr>
          <p:nvPr/>
        </p:nvSpPr>
        <p:spPr bwMode="auto">
          <a:xfrm>
            <a:off x="1587500" y="5632450"/>
            <a:ext cx="686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sz="2000" dirty="0"/>
              <a:t>Statewide data, Basic Skills Cohort Tracker, Fall 2009-Spring 2012</a:t>
            </a:r>
          </a:p>
        </p:txBody>
      </p:sp>
      <p:sp>
        <p:nvSpPr>
          <p:cNvPr id="5" name="TextBox 4"/>
          <p:cNvSpPr txBox="1"/>
          <p:nvPr/>
        </p:nvSpPr>
        <p:spPr>
          <a:xfrm>
            <a:off x="6973353" y="4492943"/>
            <a:ext cx="2170647" cy="2227779"/>
          </a:xfrm>
          <a:prstGeom prst="wedgeRoundRectCallout">
            <a:avLst>
              <a:gd name="adj1" fmla="val -62172"/>
              <a:gd name="adj2" fmla="val -24698"/>
              <a:gd name="adj3" fmla="val 16667"/>
            </a:avLst>
          </a:prstGeom>
          <a:solidFill>
            <a:schemeClr val="tx2">
              <a:lumMod val="40000"/>
              <a:lumOff val="60000"/>
            </a:schemeClr>
          </a:solidFill>
          <a:ln>
            <a:solidFill>
              <a:schemeClr val="tx1"/>
            </a:solidFill>
          </a:ln>
        </p:spPr>
        <p:txBody>
          <a:bodyPr wrap="square" rtlCol="0">
            <a:spAutoFit/>
          </a:bodyPr>
          <a:lstStyle/>
          <a:p>
            <a:r>
              <a:rPr lang="en-US" dirty="0" smtClean="0"/>
              <a:t>Across CA, students of color 2-3 times more likely to begin in lowest levels than white students</a:t>
            </a:r>
            <a:endParaRPr lang="en-US" dirty="0"/>
          </a:p>
        </p:txBody>
      </p:sp>
    </p:spTree>
    <p:extLst>
      <p:ext uri="{BB962C8B-B14F-4D97-AF65-F5344CB8AC3E}">
        <p14:creationId xmlns:p14="http://schemas.microsoft.com/office/powerpoint/2010/main" val="1518799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3938"/>
            <a:ext cx="8229600" cy="4724400"/>
          </a:xfrm>
        </p:spPr>
        <p:txBody>
          <a:bodyPr>
            <a:normAutofit/>
          </a:bodyPr>
          <a:lstStyle/>
          <a:p>
            <a:pPr marL="0" indent="0">
              <a:buFont typeface="Arial" charset="0"/>
              <a:buNone/>
              <a:defRPr/>
            </a:pPr>
            <a:r>
              <a:rPr lang="en-US" sz="2800" b="1" dirty="0" smtClean="0">
                <a:solidFill>
                  <a:schemeClr val="tx2"/>
                </a:solidFill>
              </a:rPr>
              <a:t>Disappearing Students:</a:t>
            </a:r>
          </a:p>
          <a:p>
            <a:pPr marL="0" indent="0">
              <a:buFont typeface="Arial" charset="0"/>
              <a:buNone/>
              <a:defRPr/>
            </a:pPr>
            <a:r>
              <a:rPr lang="en-US" sz="2800" b="1" dirty="0" smtClean="0">
                <a:solidFill>
                  <a:schemeClr val="tx2"/>
                </a:solidFill>
              </a:rPr>
              <a:t>Mathematics in California</a:t>
            </a:r>
          </a:p>
          <a:p>
            <a:pPr marL="0" indent="0">
              <a:buFont typeface="Arial" charset="0"/>
              <a:buNone/>
              <a:defRPr/>
            </a:pPr>
            <a:endParaRPr lang="en-US" sz="1100" b="1" dirty="0" smtClean="0"/>
          </a:p>
          <a:p>
            <a:pPr marL="0" indent="0">
              <a:buFont typeface="Arial" charset="0"/>
              <a:buNone/>
              <a:defRPr/>
            </a:pPr>
            <a:endParaRPr lang="en-US" sz="2800" b="1" dirty="0"/>
          </a:p>
          <a:p>
            <a:pPr marL="114300" indent="0">
              <a:buFont typeface="Arial" charset="0"/>
              <a:buNone/>
              <a:defRPr/>
            </a:pPr>
            <a:endParaRPr lang="en-US" sz="2800" dirty="0" smtClean="0"/>
          </a:p>
        </p:txBody>
      </p:sp>
      <p:graphicFrame>
        <p:nvGraphicFramePr>
          <p:cNvPr id="2" name="Table 1"/>
          <p:cNvGraphicFramePr>
            <a:graphicFrameLocks noGrp="1"/>
          </p:cNvGraphicFramePr>
          <p:nvPr/>
        </p:nvGraphicFramePr>
        <p:xfrm>
          <a:off x="1133475" y="2349500"/>
          <a:ext cx="6978650" cy="2960688"/>
        </p:xfrm>
        <a:graphic>
          <a:graphicData uri="http://schemas.openxmlformats.org/drawingml/2006/table">
            <a:tbl>
              <a:tblPr firstRow="1" bandRow="1">
                <a:tableStyleId>{5C22544A-7EE6-4342-B048-85BDC9FD1C3A}</a:tableStyleId>
              </a:tblPr>
              <a:tblGrid>
                <a:gridCol w="4783251"/>
                <a:gridCol w="2195399"/>
              </a:tblGrid>
              <a:tr h="1335648">
                <a:tc>
                  <a:txBody>
                    <a:bodyPr/>
                    <a:lstStyle/>
                    <a:p>
                      <a:r>
                        <a:rPr lang="en-US" sz="2000" dirty="0" smtClean="0"/>
                        <a:t>Students’ Starting Placement </a:t>
                      </a:r>
                    </a:p>
                    <a:p>
                      <a:r>
                        <a:rPr lang="en-US" sz="2000" dirty="0" smtClean="0"/>
                        <a:t>Mathematics</a:t>
                      </a:r>
                    </a:p>
                  </a:txBody>
                  <a:tcPr marL="91442" marR="91442" marT="45716" marB="45716"/>
                </a:tc>
                <a:tc>
                  <a:txBody>
                    <a:bodyPr/>
                    <a:lstStyle/>
                    <a:p>
                      <a:r>
                        <a:rPr lang="en-US" sz="2000" baseline="0" dirty="0" smtClean="0"/>
                        <a:t>% Completing Transfer-Level Math in 3 Years</a:t>
                      </a:r>
                      <a:endParaRPr lang="en-US" sz="2000" dirty="0"/>
                    </a:p>
                  </a:txBody>
                  <a:tcPr marL="91442" marR="91442" marT="45716" marB="45716"/>
                </a:tc>
              </a:tr>
              <a:tr h="541680">
                <a:tc>
                  <a:txBody>
                    <a:bodyPr/>
                    <a:lstStyle/>
                    <a:p>
                      <a:r>
                        <a:rPr lang="en-US" sz="2000" dirty="0" smtClean="0"/>
                        <a:t>One</a:t>
                      </a:r>
                      <a:r>
                        <a:rPr lang="en-US" sz="2000" baseline="0" dirty="0" smtClean="0"/>
                        <a:t> </a:t>
                      </a:r>
                      <a:r>
                        <a:rPr lang="en-US" sz="2000" dirty="0" smtClean="0"/>
                        <a:t>Level</a:t>
                      </a:r>
                      <a:r>
                        <a:rPr lang="en-US" sz="2000" baseline="0" dirty="0" smtClean="0"/>
                        <a:t> Below</a:t>
                      </a:r>
                      <a:endParaRPr lang="en-US" sz="2000" dirty="0"/>
                    </a:p>
                  </a:txBody>
                  <a:tcPr marL="91442" marR="91442" marT="45716" marB="45716"/>
                </a:tc>
                <a:tc>
                  <a:txBody>
                    <a:bodyPr/>
                    <a:lstStyle/>
                    <a:p>
                      <a:r>
                        <a:rPr lang="en-US" sz="2000" dirty="0" smtClean="0"/>
                        <a:t>35%</a:t>
                      </a:r>
                      <a:endParaRPr lang="en-US" sz="2000" dirty="0"/>
                    </a:p>
                  </a:txBody>
                  <a:tcPr marL="91442" marR="91442" marT="45716" marB="45716"/>
                </a:tc>
              </a:tr>
              <a:tr h="541680">
                <a:tc>
                  <a:txBody>
                    <a:bodyPr/>
                    <a:lstStyle/>
                    <a:p>
                      <a:r>
                        <a:rPr lang="en-US" sz="2000" dirty="0" smtClean="0"/>
                        <a:t>Two</a:t>
                      </a:r>
                      <a:r>
                        <a:rPr lang="en-US" sz="2000" baseline="0" dirty="0" smtClean="0"/>
                        <a:t> </a:t>
                      </a:r>
                      <a:r>
                        <a:rPr lang="en-US" sz="2000" dirty="0" smtClean="0"/>
                        <a:t>Levels Below</a:t>
                      </a:r>
                      <a:endParaRPr lang="en-US" sz="2000" dirty="0"/>
                    </a:p>
                  </a:txBody>
                  <a:tcPr marL="91442" marR="91442" marT="45716" marB="45716"/>
                </a:tc>
                <a:tc>
                  <a:txBody>
                    <a:bodyPr/>
                    <a:lstStyle/>
                    <a:p>
                      <a:r>
                        <a:rPr lang="en-US" sz="2000" dirty="0" smtClean="0"/>
                        <a:t>15%</a:t>
                      </a:r>
                      <a:endParaRPr lang="en-US" sz="2000" dirty="0"/>
                    </a:p>
                  </a:txBody>
                  <a:tcPr marL="91442" marR="91442" marT="45716" marB="45716"/>
                </a:tc>
              </a:tr>
              <a:tr h="541680">
                <a:tc>
                  <a:txBody>
                    <a:bodyPr/>
                    <a:lstStyle/>
                    <a:p>
                      <a:r>
                        <a:rPr lang="en-US" sz="2000" dirty="0" smtClean="0"/>
                        <a:t>Three or more Levels Below</a:t>
                      </a:r>
                      <a:endParaRPr lang="en-US" sz="2000" dirty="0"/>
                    </a:p>
                  </a:txBody>
                  <a:tcPr marL="91442" marR="91442" marT="45716" marB="45716"/>
                </a:tc>
                <a:tc>
                  <a:txBody>
                    <a:bodyPr/>
                    <a:lstStyle/>
                    <a:p>
                      <a:r>
                        <a:rPr lang="en-US" sz="2000" dirty="0" smtClean="0"/>
                        <a:t>6%</a:t>
                      </a:r>
                      <a:endParaRPr lang="en-US" sz="2000" dirty="0"/>
                    </a:p>
                  </a:txBody>
                  <a:tcPr marL="91442" marR="91442" marT="45716" marB="45716"/>
                </a:tc>
              </a:tr>
            </a:tbl>
          </a:graphicData>
        </a:graphic>
      </p:graphicFrame>
      <p:sp>
        <p:nvSpPr>
          <p:cNvPr id="34836" name="TextBox 3"/>
          <p:cNvSpPr txBox="1">
            <a:spLocks noChangeArrowheads="1"/>
          </p:cNvSpPr>
          <p:nvPr/>
        </p:nvSpPr>
        <p:spPr bwMode="auto">
          <a:xfrm>
            <a:off x="1587500" y="5632450"/>
            <a:ext cx="686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sz="2000" dirty="0"/>
              <a:t>Statewide data, Basic Skills Cohort Tracker, Fall 2009-Spring 2012</a:t>
            </a:r>
          </a:p>
        </p:txBody>
      </p:sp>
      <p:sp>
        <p:nvSpPr>
          <p:cNvPr id="5" name="TextBox 4"/>
          <p:cNvSpPr txBox="1"/>
          <p:nvPr/>
        </p:nvSpPr>
        <p:spPr>
          <a:xfrm>
            <a:off x="6973353" y="4492943"/>
            <a:ext cx="2170647" cy="1940957"/>
          </a:xfrm>
          <a:prstGeom prst="wedgeRoundRectCallout">
            <a:avLst>
              <a:gd name="adj1" fmla="val -62172"/>
              <a:gd name="adj2" fmla="val -24698"/>
              <a:gd name="adj3" fmla="val 16667"/>
            </a:avLst>
          </a:prstGeom>
          <a:solidFill>
            <a:schemeClr val="tx2">
              <a:lumMod val="40000"/>
              <a:lumOff val="60000"/>
            </a:schemeClr>
          </a:solidFill>
          <a:ln>
            <a:solidFill>
              <a:schemeClr val="tx1"/>
            </a:solidFill>
          </a:ln>
        </p:spPr>
        <p:txBody>
          <a:bodyPr wrap="square" rtlCol="0">
            <a:spAutoFit/>
          </a:bodyPr>
          <a:lstStyle/>
          <a:p>
            <a:r>
              <a:rPr lang="en-US" dirty="0" smtClean="0"/>
              <a:t>Across CA, more than half of Black and Hispanic students in remedial math begin here</a:t>
            </a:r>
            <a:endParaRPr lang="en-US" dirty="0"/>
          </a:p>
        </p:txBody>
      </p:sp>
    </p:spTree>
    <p:extLst>
      <p:ext uri="{BB962C8B-B14F-4D97-AF65-F5344CB8AC3E}">
        <p14:creationId xmlns:p14="http://schemas.microsoft.com/office/powerpoint/2010/main" val="632567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70378" y="552272"/>
            <a:ext cx="8316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b="1" dirty="0" smtClean="0">
                <a:solidFill>
                  <a:srgbClr val="D2533C"/>
                </a:solidFill>
              </a:rPr>
              <a:t>Completion of Transfer-Level Math in 3 years</a:t>
            </a:r>
          </a:p>
          <a:p>
            <a:pPr eaLnBrk="1" hangingPunct="1"/>
            <a:r>
              <a:rPr lang="en-US" sz="2000" b="1" dirty="0" err="1" smtClean="0">
                <a:solidFill>
                  <a:srgbClr val="D2533C"/>
                </a:solidFill>
              </a:rPr>
              <a:t>Cuyamaca</a:t>
            </a:r>
            <a:r>
              <a:rPr lang="en-US" sz="2000" b="1" dirty="0" smtClean="0">
                <a:solidFill>
                  <a:srgbClr val="D2533C"/>
                </a:solidFill>
              </a:rPr>
              <a:t> students starting 3 levels below transfer </a:t>
            </a:r>
            <a:endParaRPr lang="en-US" sz="2000" b="1" dirty="0">
              <a:solidFill>
                <a:srgbClr val="D2533C"/>
              </a:solidFill>
            </a:endParaRPr>
          </a:p>
        </p:txBody>
      </p:sp>
      <p:sp>
        <p:nvSpPr>
          <p:cNvPr id="2" name="Content Placeholder 1"/>
          <p:cNvSpPr>
            <a:spLocks noGrp="1"/>
          </p:cNvSpPr>
          <p:nvPr>
            <p:ph idx="1"/>
          </p:nvPr>
        </p:nvSpPr>
        <p:spPr/>
        <p:txBody>
          <a:bodyPr/>
          <a:lstStyle/>
          <a:p>
            <a:endParaRPr lang="en-US"/>
          </a:p>
        </p:txBody>
      </p:sp>
      <p:pic>
        <p:nvPicPr>
          <p:cNvPr id="5" name="Content Placeholder 4" descr="Screen Shot 2013-09-27 at 10.47.34 AM.png"/>
          <p:cNvPicPr>
            <a:picLocks noChangeAspect="1"/>
          </p:cNvPicPr>
          <p:nvPr/>
        </p:nvPicPr>
        <p:blipFill>
          <a:blip r:embed="rId3">
            <a:extLst>
              <a:ext uri="{28A0092B-C50C-407E-A947-70E740481C1C}">
                <a14:useLocalDpi xmlns:a14="http://schemas.microsoft.com/office/drawing/2010/main" val="0"/>
              </a:ext>
            </a:extLst>
          </a:blip>
          <a:srcRect t="-8248" b="-8248"/>
          <a:stretch>
            <a:fillRect/>
          </a:stretch>
        </p:blipFill>
        <p:spPr>
          <a:xfrm>
            <a:off x="370378" y="1321713"/>
            <a:ext cx="8229600" cy="4876800"/>
          </a:xfrm>
          <a:prstGeom prst="rect">
            <a:avLst/>
          </a:prstGeom>
        </p:spPr>
      </p:pic>
    </p:spTree>
    <p:extLst>
      <p:ext uri="{BB962C8B-B14F-4D97-AF65-F5344CB8AC3E}">
        <p14:creationId xmlns:p14="http://schemas.microsoft.com/office/powerpoint/2010/main" val="20691992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Placement as </a:t>
            </a:r>
            <a:r>
              <a:rPr lang="en-US" dirty="0" smtClean="0"/>
              <a:t>Destiny</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Mt. San Jacinto College Data – Fall 2015 – English</a:t>
            </a:r>
          </a:p>
          <a:p>
            <a:pPr marL="0" indent="0">
              <a:buNone/>
            </a:pPr>
            <a:endParaRPr lang="en-US" sz="800" u="sng" dirty="0" smtClean="0"/>
          </a:p>
          <a:p>
            <a:r>
              <a:rPr lang="en-US" dirty="0"/>
              <a:t>White students </a:t>
            </a:r>
            <a:r>
              <a:rPr lang="en-US" dirty="0" smtClean="0"/>
              <a:t>were </a:t>
            </a:r>
            <a:r>
              <a:rPr lang="en-US" dirty="0"/>
              <a:t>2x more </a:t>
            </a:r>
            <a:r>
              <a:rPr lang="en-US" dirty="0" smtClean="0"/>
              <a:t>likely to </a:t>
            </a:r>
            <a:r>
              <a:rPr lang="en-US" dirty="0"/>
              <a:t>be placed into transfer-level English </a:t>
            </a:r>
            <a:r>
              <a:rPr lang="en-US" dirty="0" smtClean="0"/>
              <a:t>than </a:t>
            </a:r>
            <a:r>
              <a:rPr lang="en-US" dirty="0"/>
              <a:t>Hispanics </a:t>
            </a:r>
            <a:r>
              <a:rPr lang="en-US" dirty="0" smtClean="0"/>
              <a:t>and nearly </a:t>
            </a:r>
            <a:r>
              <a:rPr lang="en-US" dirty="0"/>
              <a:t>4x more likely than African </a:t>
            </a:r>
            <a:r>
              <a:rPr lang="en-US" dirty="0" smtClean="0"/>
              <a:t>Americans</a:t>
            </a:r>
          </a:p>
          <a:p>
            <a:endParaRPr lang="en-US" sz="800" dirty="0" smtClean="0"/>
          </a:p>
          <a:p>
            <a:pPr marL="274320" lvl="1" indent="0">
              <a:buNone/>
            </a:pPr>
            <a:r>
              <a:rPr lang="en-US" sz="2400" dirty="0" smtClean="0"/>
              <a:t>Chance of passing college English in 2 years: </a:t>
            </a:r>
            <a:r>
              <a:rPr lang="en-US" sz="2400" dirty="0" smtClean="0">
                <a:solidFill>
                  <a:srgbClr val="D2533C"/>
                </a:solidFill>
              </a:rPr>
              <a:t>73%</a:t>
            </a:r>
            <a:endParaRPr lang="en-US" sz="2400" dirty="0">
              <a:solidFill>
                <a:srgbClr val="D2533C"/>
              </a:solidFill>
            </a:endParaRPr>
          </a:p>
          <a:p>
            <a:endParaRPr lang="en-US" dirty="0" smtClean="0"/>
          </a:p>
          <a:p>
            <a:r>
              <a:rPr lang="en-US" dirty="0" smtClean="0"/>
              <a:t>African </a:t>
            </a:r>
            <a:r>
              <a:rPr lang="en-US" dirty="0"/>
              <a:t>American and Hispanic students </a:t>
            </a:r>
            <a:r>
              <a:rPr lang="en-US" dirty="0" smtClean="0"/>
              <a:t>were </a:t>
            </a:r>
            <a:r>
              <a:rPr lang="en-US" dirty="0"/>
              <a:t>more than 2x </a:t>
            </a:r>
            <a:r>
              <a:rPr lang="en-US" dirty="0" smtClean="0"/>
              <a:t>more </a:t>
            </a:r>
            <a:r>
              <a:rPr lang="en-US" dirty="0"/>
              <a:t>likely </a:t>
            </a:r>
            <a:r>
              <a:rPr lang="en-US" dirty="0" smtClean="0"/>
              <a:t>that </a:t>
            </a:r>
            <a:r>
              <a:rPr lang="en-US" dirty="0"/>
              <a:t>white students to have to take multiple semesters of remediation in </a:t>
            </a:r>
            <a:r>
              <a:rPr lang="en-US" dirty="0" smtClean="0"/>
              <a:t>English</a:t>
            </a:r>
          </a:p>
          <a:p>
            <a:endParaRPr lang="en-US" sz="800" dirty="0" smtClean="0"/>
          </a:p>
          <a:p>
            <a:pPr marL="274320" lvl="1" indent="0">
              <a:buNone/>
            </a:pPr>
            <a:r>
              <a:rPr lang="en-US" sz="2400" dirty="0" smtClean="0"/>
              <a:t>Chance of passing college English in 2 years: </a:t>
            </a:r>
            <a:r>
              <a:rPr lang="en-US" sz="2400" dirty="0" smtClean="0">
                <a:solidFill>
                  <a:srgbClr val="D2533C"/>
                </a:solidFill>
              </a:rPr>
              <a:t>23%-38%</a:t>
            </a:r>
            <a:endParaRPr lang="en-US" sz="2400" dirty="0">
              <a:solidFill>
                <a:srgbClr val="D2533C"/>
              </a:solidFill>
            </a:endParaRPr>
          </a:p>
          <a:p>
            <a:pPr marL="0" indent="0">
              <a:buNone/>
            </a:pPr>
            <a:endParaRPr lang="en-US" dirty="0"/>
          </a:p>
        </p:txBody>
      </p:sp>
    </p:spTree>
    <p:extLst>
      <p:ext uri="{BB962C8B-B14F-4D97-AF65-F5344CB8AC3E}">
        <p14:creationId xmlns:p14="http://schemas.microsoft.com/office/powerpoint/2010/main" val="1372855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do we determine who is “college ready”?</a:t>
            </a:r>
            <a:endParaRPr lang="en-US" sz="3600" dirty="0"/>
          </a:p>
        </p:txBody>
      </p:sp>
      <p:sp>
        <p:nvSpPr>
          <p:cNvPr id="3" name="Content Placeholder 2"/>
          <p:cNvSpPr>
            <a:spLocks noGrp="1"/>
          </p:cNvSpPr>
          <p:nvPr>
            <p:ph idx="1"/>
          </p:nvPr>
        </p:nvSpPr>
        <p:spPr/>
        <p:txBody>
          <a:bodyPr/>
          <a:lstStyle/>
          <a:p>
            <a:pPr marL="114300" indent="0">
              <a:buFont typeface="Arial" charset="0"/>
              <a:buNone/>
            </a:pPr>
            <a:r>
              <a:rPr lang="en-US" u="sng" dirty="0" smtClean="0">
                <a:latin typeface="Arial" charset="0"/>
              </a:rPr>
              <a:t>Sample Item: Accuplacer “Sentence Skills” Test</a:t>
            </a:r>
          </a:p>
          <a:p>
            <a:pPr marL="114300" indent="0">
              <a:buFont typeface="Arial" charset="0"/>
              <a:buNone/>
            </a:pPr>
            <a:r>
              <a:rPr lang="en-US" dirty="0" smtClean="0">
                <a:latin typeface="Arial" charset="0"/>
              </a:rPr>
              <a:t>Writing </a:t>
            </a:r>
            <a:r>
              <a:rPr lang="en-US" dirty="0">
                <a:latin typeface="Arial" charset="0"/>
              </a:rPr>
              <a:t>a best seller had earned the author a sum of money and had freed him from the necessity of selling his pen for the political purposes of others. </a:t>
            </a:r>
          </a:p>
          <a:p>
            <a:pPr marL="114300" indent="0">
              <a:buFont typeface="Arial" charset="0"/>
              <a:buNone/>
            </a:pPr>
            <a:r>
              <a:rPr lang="en-US" dirty="0">
                <a:latin typeface="Arial" charset="0"/>
              </a:rPr>
              <a:t>Rewrite, beginning with </a:t>
            </a:r>
            <a:r>
              <a:rPr lang="en-US" u="sng" dirty="0">
                <a:latin typeface="Arial" charset="0"/>
              </a:rPr>
              <a:t>The author was not obliged </a:t>
            </a:r>
            <a:r>
              <a:rPr lang="en-US" dirty="0">
                <a:latin typeface="Arial" charset="0"/>
              </a:rPr>
              <a:t/>
            </a:r>
            <a:br>
              <a:rPr lang="en-US" dirty="0">
                <a:latin typeface="Arial" charset="0"/>
              </a:rPr>
            </a:br>
            <a:endParaRPr lang="en-US" sz="1600" dirty="0">
              <a:latin typeface="Arial" charset="0"/>
            </a:endParaRPr>
          </a:p>
          <a:p>
            <a:pPr marL="114300" indent="0">
              <a:buFont typeface="Arial" charset="0"/>
              <a:buNone/>
            </a:pPr>
            <a:r>
              <a:rPr lang="en-US" dirty="0">
                <a:latin typeface="Arial" charset="0"/>
              </a:rPr>
              <a:t>The new sentence will include</a:t>
            </a:r>
          </a:p>
          <a:p>
            <a:pPr marL="114300" indent="0">
              <a:buFont typeface="Arial" charset="0"/>
              <a:buNone/>
            </a:pPr>
            <a:r>
              <a:rPr lang="en-US" dirty="0">
                <a:latin typeface="Arial" charset="0"/>
              </a:rPr>
              <a:t>A) consequently he earned</a:t>
            </a:r>
          </a:p>
          <a:p>
            <a:pPr marL="114300" indent="0">
              <a:buFont typeface="Arial" charset="0"/>
              <a:buNone/>
            </a:pPr>
            <a:r>
              <a:rPr lang="en-US" dirty="0">
                <a:latin typeface="Arial" charset="0"/>
              </a:rPr>
              <a:t>B) because he had earned</a:t>
            </a:r>
          </a:p>
          <a:p>
            <a:pPr marL="114300" indent="0">
              <a:buFont typeface="Arial" charset="0"/>
              <a:buNone/>
            </a:pPr>
            <a:r>
              <a:rPr lang="en-US" dirty="0">
                <a:latin typeface="Arial" charset="0"/>
              </a:rPr>
              <a:t>C) by earning</a:t>
            </a:r>
          </a:p>
          <a:p>
            <a:pPr marL="114300" indent="0">
              <a:buFont typeface="Arial" charset="0"/>
              <a:buNone/>
            </a:pPr>
            <a:r>
              <a:rPr lang="en-US" dirty="0">
                <a:latin typeface="Arial" charset="0"/>
              </a:rPr>
              <a:t>D) as a means of earning</a:t>
            </a:r>
          </a:p>
          <a:p>
            <a:endParaRPr lang="en-US" dirty="0"/>
          </a:p>
        </p:txBody>
      </p:sp>
    </p:spTree>
    <p:extLst>
      <p:ext uri="{BB962C8B-B14F-4D97-AF65-F5344CB8AC3E}">
        <p14:creationId xmlns:p14="http://schemas.microsoft.com/office/powerpoint/2010/main" val="3537121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Are you </a:t>
            </a:r>
            <a:r>
              <a:rPr lang="en-US" sz="3600" dirty="0"/>
              <a:t>c</a:t>
            </a:r>
            <a:r>
              <a:rPr lang="en-US" sz="3600" dirty="0" smtClean="0"/>
              <a:t>ollege ready?</a:t>
            </a:r>
            <a:endParaRPr lang="en-US" sz="3600" dirty="0"/>
          </a:p>
        </p:txBody>
      </p:sp>
      <p:pic>
        <p:nvPicPr>
          <p:cNvPr id="4" name="Content Placeholder 3" descr="Screen Shot 2014-01-08 at 1.27.28 PM.png"/>
          <p:cNvPicPr>
            <a:picLocks noGrp="1" noChangeAspect="1"/>
          </p:cNvPicPr>
          <p:nvPr>
            <p:ph idx="1"/>
          </p:nvPr>
        </p:nvPicPr>
        <p:blipFill>
          <a:blip r:embed="rId2">
            <a:extLst>
              <a:ext uri="{28A0092B-C50C-407E-A947-70E740481C1C}">
                <a14:useLocalDpi xmlns:a14="http://schemas.microsoft.com/office/drawing/2010/main" val="0"/>
              </a:ext>
            </a:extLst>
          </a:blip>
          <a:srcRect l="1855" r="1855"/>
          <a:stretch>
            <a:fillRect/>
          </a:stretch>
        </p:blipFill>
        <p:spPr/>
      </p:pic>
    </p:spTree>
    <p:extLst>
      <p:ext uri="{BB962C8B-B14F-4D97-AF65-F5344CB8AC3E}">
        <p14:creationId xmlns:p14="http://schemas.microsoft.com/office/powerpoint/2010/main" val="808335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100" dirty="0" smtClean="0">
                <a:solidFill>
                  <a:schemeClr val="tx2"/>
                </a:solidFill>
              </a:rPr>
              <a:t>Attrition </a:t>
            </a:r>
            <a:r>
              <a:rPr lang="en-US" sz="3100" dirty="0" smtClean="0"/>
              <a:t>among Students Placed into Remediation:</a:t>
            </a:r>
            <a:r>
              <a:rPr lang="en-US" sz="3100" dirty="0" smtClean="0">
                <a:solidFill>
                  <a:schemeClr val="tx2"/>
                </a:solidFill>
              </a:rPr>
              <a:t> </a:t>
            </a:r>
            <a:r>
              <a:rPr lang="en-US" sz="3600" dirty="0" smtClean="0">
                <a:solidFill>
                  <a:schemeClr val="tx2"/>
                </a:solidFill>
              </a:rPr>
              <a:t/>
            </a:r>
            <a:br>
              <a:rPr lang="en-US" sz="3600" dirty="0" smtClean="0">
                <a:solidFill>
                  <a:schemeClr val="tx2"/>
                </a:solidFill>
              </a:rPr>
            </a:br>
            <a:r>
              <a:rPr lang="en-US" sz="3100" dirty="0" smtClean="0">
                <a:solidFill>
                  <a:schemeClr val="tx2"/>
                </a:solidFill>
              </a:rPr>
              <a:t>A </a:t>
            </a:r>
            <a:r>
              <a:rPr lang="en-US" sz="3100" dirty="0">
                <a:solidFill>
                  <a:schemeClr val="tx2"/>
                </a:solidFill>
              </a:rPr>
              <a:t>S</a:t>
            </a:r>
            <a:r>
              <a:rPr lang="en-US" sz="3100" dirty="0" smtClean="0">
                <a:solidFill>
                  <a:schemeClr val="tx2"/>
                </a:solidFill>
              </a:rPr>
              <a:t>tructural </a:t>
            </a:r>
            <a:r>
              <a:rPr lang="en-US" sz="3100" dirty="0">
                <a:solidFill>
                  <a:schemeClr val="tx2"/>
                </a:solidFill>
              </a:rPr>
              <a:t>P</a:t>
            </a:r>
            <a:r>
              <a:rPr lang="en-US" sz="3100" dirty="0" smtClean="0">
                <a:solidFill>
                  <a:schemeClr val="tx2"/>
                </a:solidFill>
              </a:rPr>
              <a:t>roblem</a:t>
            </a:r>
            <a:endParaRPr lang="en-US" sz="3100" dirty="0">
              <a:solidFill>
                <a:schemeClr val="tx2"/>
              </a:solidFill>
            </a:endParaRPr>
          </a:p>
        </p:txBody>
      </p:sp>
      <p:sp>
        <p:nvSpPr>
          <p:cNvPr id="3" name="Content Placeholder 2"/>
          <p:cNvSpPr>
            <a:spLocks noGrp="1"/>
          </p:cNvSpPr>
          <p:nvPr>
            <p:ph sz="quarter" idx="1"/>
          </p:nvPr>
        </p:nvSpPr>
        <p:spPr>
          <a:xfrm>
            <a:off x="457200" y="1547813"/>
            <a:ext cx="8382000" cy="4230687"/>
          </a:xfrm>
        </p:spPr>
        <p:txBody>
          <a:bodyPr>
            <a:normAutofit fontScale="92500" lnSpcReduction="10000"/>
          </a:bodyPr>
          <a:lstStyle/>
          <a:p>
            <a:pPr>
              <a:buFont typeface="Arial" charset="0"/>
              <a:buNone/>
              <a:defRPr/>
            </a:pPr>
            <a:r>
              <a:rPr lang="en-US" dirty="0" smtClean="0"/>
              <a:t>	</a:t>
            </a:r>
            <a:r>
              <a:rPr lang="en-US" sz="3000" dirty="0">
                <a:cs typeface="Arial"/>
              </a:rPr>
              <a:t>S</a:t>
            </a:r>
            <a:r>
              <a:rPr lang="en-US" sz="3000" dirty="0" smtClean="0">
                <a:cs typeface="Arial"/>
              </a:rPr>
              <a:t>tudents placed 2 levels below college English/Math face </a:t>
            </a:r>
            <a:r>
              <a:rPr lang="en-US" sz="3000" dirty="0">
                <a:cs typeface="Arial"/>
              </a:rPr>
              <a:t>6</a:t>
            </a:r>
            <a:r>
              <a:rPr lang="en-US" sz="3000" dirty="0" smtClean="0">
                <a:cs typeface="Arial"/>
              </a:rPr>
              <a:t> “exit points” where they fall away: </a:t>
            </a:r>
          </a:p>
          <a:p>
            <a:pPr>
              <a:buFont typeface="Arial" charset="0"/>
              <a:buNone/>
              <a:defRPr/>
            </a:pPr>
            <a:endParaRPr lang="en-US" sz="900" dirty="0" smtClean="0">
              <a:cs typeface="Arial"/>
            </a:endParaRPr>
          </a:p>
          <a:p>
            <a:pPr lvl="1">
              <a:defRPr/>
            </a:pPr>
            <a:r>
              <a:rPr lang="en-US" sz="2400" dirty="0" smtClean="0">
                <a:cs typeface="Arial"/>
              </a:rPr>
              <a:t>Do they enroll in the first course?</a:t>
            </a:r>
          </a:p>
          <a:p>
            <a:pPr lvl="1">
              <a:defRPr/>
            </a:pPr>
            <a:r>
              <a:rPr lang="en-US" sz="2400" dirty="0" smtClean="0">
                <a:cs typeface="Arial"/>
              </a:rPr>
              <a:t>If they enroll, do they pass the first course?   </a:t>
            </a:r>
          </a:p>
          <a:p>
            <a:pPr lvl="1">
              <a:defRPr/>
            </a:pPr>
            <a:r>
              <a:rPr lang="en-US" sz="2400" dirty="0" smtClean="0">
                <a:cs typeface="Arial"/>
              </a:rPr>
              <a:t>If they pass, do they enroll in the next course?   </a:t>
            </a:r>
          </a:p>
          <a:p>
            <a:pPr lvl="1">
              <a:defRPr/>
            </a:pPr>
            <a:r>
              <a:rPr lang="en-US" sz="2400" dirty="0" smtClean="0">
                <a:cs typeface="Arial"/>
              </a:rPr>
              <a:t>If they enroll, do they pass the second course?</a:t>
            </a:r>
          </a:p>
          <a:p>
            <a:pPr lvl="1">
              <a:defRPr/>
            </a:pPr>
            <a:r>
              <a:rPr lang="en-US" sz="2400" dirty="0" smtClean="0">
                <a:cs typeface="Arial"/>
              </a:rPr>
              <a:t>If they pass, do they enroll in the college-level course? </a:t>
            </a:r>
          </a:p>
          <a:p>
            <a:pPr lvl="1">
              <a:defRPr/>
            </a:pPr>
            <a:r>
              <a:rPr lang="en-US" sz="2400" dirty="0" smtClean="0">
                <a:cs typeface="Arial"/>
              </a:rPr>
              <a:t>If they enroll, do they pass the college-level course?</a:t>
            </a:r>
          </a:p>
          <a:p>
            <a:pPr lvl="1">
              <a:defRPr/>
            </a:pPr>
            <a:endParaRPr lang="en-US" sz="2400" dirty="0" smtClean="0">
              <a:cs typeface="Arial"/>
            </a:endParaRPr>
          </a:p>
          <a:p>
            <a:pPr lvl="1">
              <a:buFont typeface="Arial" charset="0"/>
              <a:buNone/>
              <a:defRPr/>
            </a:pPr>
            <a:r>
              <a:rPr lang="en-US" sz="3000" dirty="0" smtClean="0">
                <a:cs typeface="Arial"/>
              </a:rPr>
              <a:t>Students placed 3 levels down face 8 exit points.</a:t>
            </a:r>
          </a:p>
        </p:txBody>
      </p:sp>
    </p:spTree>
    <p:extLst>
      <p:ext uri="{BB962C8B-B14F-4D97-AF65-F5344CB8AC3E}">
        <p14:creationId xmlns:p14="http://schemas.microsoft.com/office/powerpoint/2010/main" val="40279773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3600">
                <a:solidFill>
                  <a:schemeClr val="tx2"/>
                </a:solidFill>
                <a:latin typeface="Ubuntu" charset="0"/>
                <a:ea typeface="ＭＳ Ｐゴシック" charset="0"/>
                <a:cs typeface="ＭＳ Ｐゴシック" charset="0"/>
              </a:rPr>
              <a:t>Illustration: Chabot College</a:t>
            </a:r>
          </a:p>
        </p:txBody>
      </p:sp>
      <p:sp>
        <p:nvSpPr>
          <p:cNvPr id="27650" name="Content Placeholder 2"/>
          <p:cNvSpPr>
            <a:spLocks noGrp="1"/>
          </p:cNvSpPr>
          <p:nvPr>
            <p:ph sz="quarter" idx="1"/>
          </p:nvPr>
        </p:nvSpPr>
        <p:spPr>
          <a:xfrm>
            <a:off x="304800" y="1504950"/>
            <a:ext cx="8382000" cy="3714750"/>
          </a:xfrm>
        </p:spPr>
        <p:txBody>
          <a:bodyPr>
            <a:normAutofit/>
          </a:bodyPr>
          <a:lstStyle/>
          <a:p>
            <a:pPr eaLnBrk="1" hangingPunct="1">
              <a:lnSpc>
                <a:spcPct val="90000"/>
              </a:lnSpc>
              <a:buFont typeface="Wingdings" charset="0"/>
              <a:buNone/>
            </a:pPr>
            <a:r>
              <a:rPr lang="en-US" sz="3000" dirty="0">
                <a:latin typeface="Century Schoolbook" charset="0"/>
                <a:ea typeface="ＭＳ Ｐゴシック" charset="0"/>
                <a:cs typeface="ＭＳ Ｐゴシック" charset="0"/>
              </a:rPr>
              <a:t>	</a:t>
            </a:r>
            <a:r>
              <a:rPr lang="en-US" dirty="0">
                <a:latin typeface="Century Schoolbook" charset="0"/>
                <a:ea typeface="ＭＳ Ｐゴシック" charset="0"/>
                <a:cs typeface="ＭＳ Ｐゴシック" charset="0"/>
              </a:rPr>
              <a:t>Students beginning two levels below College English:</a:t>
            </a:r>
            <a:r>
              <a:rPr lang="en-US" sz="2800" dirty="0">
                <a:latin typeface="Century Schoolbook" charset="0"/>
                <a:ea typeface="ＭＳ Ｐゴシック" charset="0"/>
                <a:cs typeface="ＭＳ Ｐゴシック" charset="0"/>
              </a:rPr>
              <a:t>	</a:t>
            </a:r>
          </a:p>
          <a:p>
            <a:pPr lvl="1" eaLnBrk="1" hangingPunct="1">
              <a:lnSpc>
                <a:spcPct val="90000"/>
              </a:lnSpc>
            </a:pPr>
            <a:r>
              <a:rPr lang="en-US" sz="2000" dirty="0">
                <a:latin typeface="Century Schoolbook" charset="0"/>
                <a:ea typeface="ＭＳ Ｐゴシック" charset="0"/>
                <a:cs typeface="ＭＳ Ｐゴシック" charset="0"/>
              </a:rPr>
              <a:t>Do they enroll in the first course?					</a:t>
            </a:r>
            <a:r>
              <a:rPr lang="en-US" sz="2000" dirty="0" smtClean="0">
                <a:latin typeface="Century Schoolbook" charset="0"/>
                <a:ea typeface="ＭＳ Ｐゴシック" charset="0"/>
                <a:cs typeface="ＭＳ Ｐゴシック" charset="0"/>
              </a:rPr>
              <a:t>	</a:t>
            </a:r>
            <a:r>
              <a:rPr lang="en-US" sz="2000" dirty="0">
                <a:latin typeface="Century Schoolbook" charset="0"/>
                <a:ea typeface="ＭＳ Ｐゴシック" charset="0"/>
                <a:cs typeface="ＭＳ Ｐゴシック" charset="0"/>
              </a:rPr>
              <a:t>	??%</a:t>
            </a:r>
          </a:p>
          <a:p>
            <a:pPr lvl="1" eaLnBrk="1" hangingPunct="1">
              <a:lnSpc>
                <a:spcPct val="90000"/>
              </a:lnSpc>
            </a:pPr>
            <a:r>
              <a:rPr lang="en-US" sz="2000" dirty="0">
                <a:latin typeface="Century Schoolbook" charset="0"/>
                <a:ea typeface="ＭＳ Ｐゴシック" charset="0"/>
                <a:cs typeface="ＭＳ Ｐゴシック" charset="0"/>
              </a:rPr>
              <a:t>If they enroll, do they pass the first course?  			66%</a:t>
            </a:r>
          </a:p>
          <a:p>
            <a:pPr lvl="1" eaLnBrk="1" hangingPunct="1">
              <a:lnSpc>
                <a:spcPct val="90000"/>
              </a:lnSpc>
            </a:pPr>
            <a:r>
              <a:rPr lang="en-US" sz="2000" dirty="0">
                <a:latin typeface="Century Schoolbook" charset="0"/>
                <a:ea typeface="ＭＳ Ｐゴシック" charset="0"/>
                <a:cs typeface="ＭＳ Ｐゴシック" charset="0"/>
              </a:rPr>
              <a:t>If they pass, do they enroll in the next course?   			93%</a:t>
            </a:r>
          </a:p>
          <a:p>
            <a:pPr lvl="1" eaLnBrk="1" hangingPunct="1">
              <a:lnSpc>
                <a:spcPct val="90000"/>
              </a:lnSpc>
            </a:pPr>
            <a:r>
              <a:rPr lang="en-US" sz="2000" dirty="0">
                <a:latin typeface="Century Schoolbook" charset="0"/>
                <a:ea typeface="ＭＳ Ｐゴシック" charset="0"/>
                <a:cs typeface="ＭＳ Ｐゴシック" charset="0"/>
              </a:rPr>
              <a:t>If they enroll, do they pass the second course?			75%</a:t>
            </a:r>
          </a:p>
          <a:p>
            <a:pPr lvl="1" eaLnBrk="1" hangingPunct="1">
              <a:lnSpc>
                <a:spcPct val="90000"/>
              </a:lnSpc>
            </a:pPr>
            <a:r>
              <a:rPr lang="en-US" sz="2000" dirty="0">
                <a:latin typeface="Century Schoolbook" charset="0"/>
                <a:ea typeface="ＭＳ Ｐゴシック" charset="0"/>
                <a:cs typeface="ＭＳ Ｐゴシック" charset="0"/>
              </a:rPr>
              <a:t>If they pass, do they enroll in the college-level course? 	91%</a:t>
            </a:r>
          </a:p>
          <a:p>
            <a:pPr lvl="1" eaLnBrk="1" hangingPunct="1">
              <a:lnSpc>
                <a:spcPct val="90000"/>
              </a:lnSpc>
            </a:pPr>
            <a:r>
              <a:rPr lang="en-US" sz="2000" dirty="0">
                <a:latin typeface="Century Schoolbook" charset="0"/>
                <a:ea typeface="ＭＳ Ｐゴシック" charset="0"/>
                <a:cs typeface="ＭＳ Ｐゴシック" charset="0"/>
              </a:rPr>
              <a:t>If they enroll, do they pass the college-level course?	</a:t>
            </a:r>
            <a:r>
              <a:rPr lang="en-US" sz="2000" dirty="0" smtClean="0">
                <a:latin typeface="Century Schoolbook" charset="0"/>
                <a:ea typeface="ＭＳ Ｐゴシック" charset="0"/>
                <a:cs typeface="ＭＳ Ｐゴシック" charset="0"/>
              </a:rPr>
              <a:t>78</a:t>
            </a:r>
            <a:r>
              <a:rPr lang="en-US" sz="2000" dirty="0">
                <a:latin typeface="Century Schoolbook" charset="0"/>
                <a:ea typeface="ＭＳ Ｐゴシック" charset="0"/>
                <a:cs typeface="ＭＳ Ｐゴシック" charset="0"/>
              </a:rPr>
              <a:t>%</a:t>
            </a:r>
          </a:p>
          <a:p>
            <a:pPr lvl="1" eaLnBrk="1" hangingPunct="1">
              <a:lnSpc>
                <a:spcPct val="90000"/>
              </a:lnSpc>
              <a:buFont typeface="Wingdings 2" charset="0"/>
              <a:buNone/>
            </a:pPr>
            <a:endParaRPr lang="en-US" sz="1100" dirty="0">
              <a:latin typeface="Century Schoolbook" charset="0"/>
              <a:ea typeface="ＭＳ Ｐゴシック" charset="0"/>
              <a:cs typeface="ＭＳ Ｐゴシック" charset="0"/>
            </a:endParaRPr>
          </a:p>
          <a:p>
            <a:pPr>
              <a:lnSpc>
                <a:spcPct val="90000"/>
              </a:lnSpc>
              <a:buFont typeface="Wingdings 2" charset="0"/>
              <a:buNone/>
            </a:pPr>
            <a:r>
              <a:rPr lang="en-US" sz="2600" dirty="0">
                <a:latin typeface="Century Schoolbook" charset="0"/>
                <a:ea typeface="ＭＳ Ｐゴシック" charset="0"/>
                <a:cs typeface="ＭＳ Ｐゴシック" charset="0"/>
              </a:rPr>
              <a:t>  </a:t>
            </a:r>
            <a:r>
              <a:rPr lang="en-US" sz="3000" dirty="0">
                <a:latin typeface="Century Schoolbook" charset="0"/>
                <a:ea typeface="ＭＳ Ｐゴシック" charset="0"/>
                <a:cs typeface="ＭＳ Ｐゴシック" charset="0"/>
              </a:rPr>
              <a:t>  </a:t>
            </a:r>
            <a:r>
              <a:rPr lang="en-US" sz="3000" b="1" dirty="0">
                <a:solidFill>
                  <a:srgbClr val="D2533C"/>
                </a:solidFill>
                <a:latin typeface="Century Schoolbook" charset="0"/>
                <a:ea typeface="ＭＳ Ｐゴシック" charset="0"/>
                <a:cs typeface="ＭＳ Ｐゴシック" charset="0"/>
              </a:rPr>
              <a:t>(0.66)(0.93)(0.75)(0.91)(0.78)= 33% </a:t>
            </a:r>
          </a:p>
          <a:p>
            <a:pPr lvl="1" eaLnBrk="1" hangingPunct="1">
              <a:lnSpc>
                <a:spcPct val="90000"/>
              </a:lnSpc>
              <a:buFont typeface="Wingdings 2" charset="0"/>
              <a:buNone/>
            </a:pPr>
            <a:endParaRPr lang="en-US" sz="1900" dirty="0">
              <a:latin typeface="Century Schoolbook" charset="0"/>
              <a:ea typeface="ＭＳ Ｐゴシック" charset="0"/>
              <a:cs typeface="ＭＳ Ｐゴシック" charset="0"/>
            </a:endParaRPr>
          </a:p>
          <a:p>
            <a:pPr lvl="1" eaLnBrk="1" hangingPunct="1">
              <a:lnSpc>
                <a:spcPct val="90000"/>
              </a:lnSpc>
            </a:pPr>
            <a:endParaRPr lang="en-US" sz="700" dirty="0">
              <a:latin typeface="Century Schoolbook" charset="0"/>
              <a:ea typeface="ＭＳ Ｐゴシック" charset="0"/>
              <a:cs typeface="ＭＳ Ｐゴシック" charset="0"/>
            </a:endParaRPr>
          </a:p>
        </p:txBody>
      </p:sp>
      <p:sp>
        <p:nvSpPr>
          <p:cNvPr id="46083" name="TextBox 3"/>
          <p:cNvSpPr txBox="1">
            <a:spLocks noChangeArrowheads="1"/>
          </p:cNvSpPr>
          <p:nvPr/>
        </p:nvSpPr>
        <p:spPr bwMode="auto">
          <a:xfrm>
            <a:off x="457200" y="5299075"/>
            <a:ext cx="77612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sz="1400" dirty="0">
                <a:solidFill>
                  <a:schemeClr val="tx2"/>
                </a:solidFill>
                <a:latin typeface="Arial" charset="0"/>
                <a:ea typeface="ＭＳ Ｐゴシック" charset="0"/>
                <a:cs typeface="ＭＳ Ｐゴシック" charset="0"/>
              </a:rPr>
              <a:t>Fall 2006 Cohort. Students tracked from their first developmental English enrollment and followed for all subsequent English enrollments for 3 years. Pass rates includes students </a:t>
            </a:r>
            <a:r>
              <a:rPr lang="en-US" sz="1400" dirty="0">
                <a:solidFill>
                  <a:srgbClr val="D2533C"/>
                </a:solidFill>
                <a:latin typeface="Arial" charset="0"/>
                <a:ea typeface="ＭＳ Ｐゴシック" charset="0"/>
                <a:cs typeface="ＭＳ Ｐゴシック" charset="0"/>
              </a:rPr>
              <a:t>passing</a:t>
            </a:r>
            <a:r>
              <a:rPr lang="en-US" sz="1400" dirty="0">
                <a:solidFill>
                  <a:schemeClr val="tx2"/>
                </a:solidFill>
                <a:latin typeface="Arial" charset="0"/>
                <a:ea typeface="ＭＳ Ｐゴシック" charset="0"/>
                <a:cs typeface="ＭＳ Ｐゴシック" charset="0"/>
              </a:rPr>
              <a:t> on first or repeated attempts within timeframe. Basic Skills Cohort Tracker, </a:t>
            </a:r>
            <a:r>
              <a:rPr lang="en-US" sz="1400" dirty="0" err="1">
                <a:solidFill>
                  <a:schemeClr val="tx2"/>
                </a:solidFill>
                <a:latin typeface="Arial" charset="0"/>
                <a:ea typeface="ＭＳ Ｐゴシック" charset="0"/>
                <a:cs typeface="ＭＳ Ｐゴシック" charset="0"/>
              </a:rPr>
              <a:t>DataMart</a:t>
            </a:r>
            <a:r>
              <a:rPr lang="en-US" sz="1400" dirty="0">
                <a:solidFill>
                  <a:schemeClr val="tx2"/>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1616196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79438" y="290513"/>
            <a:ext cx="7467600" cy="1447800"/>
          </a:xfrm>
        </p:spPr>
        <p:txBody>
          <a:bodyPr/>
          <a:lstStyle/>
          <a:p>
            <a:r>
              <a:rPr lang="en-US" sz="2800" b="1">
                <a:solidFill>
                  <a:schemeClr val="tx2"/>
                </a:solidFill>
                <a:latin typeface="Ubuntu" charset="0"/>
              </a:rPr>
              <a:t>A Thought experiment: What if </a:t>
            </a:r>
            <a:br>
              <a:rPr lang="en-US" sz="2800" b="1">
                <a:solidFill>
                  <a:schemeClr val="tx2"/>
                </a:solidFill>
                <a:latin typeface="Ubuntu" charset="0"/>
              </a:rPr>
            </a:br>
            <a:r>
              <a:rPr lang="en-US" sz="2800" b="1">
                <a:solidFill>
                  <a:schemeClr val="tx2"/>
                </a:solidFill>
                <a:latin typeface="Ubuntu" charset="0"/>
              </a:rPr>
              <a:t>more students passed the first course?</a:t>
            </a:r>
            <a:endParaRPr lang="en-US" sz="2400">
              <a:solidFill>
                <a:schemeClr val="tx2"/>
              </a:solidFill>
              <a:latin typeface="Ubuntu" charset="0"/>
            </a:endParaRPr>
          </a:p>
        </p:txBody>
      </p:sp>
      <p:sp>
        <p:nvSpPr>
          <p:cNvPr id="3" name="Content Placeholder 2"/>
          <p:cNvSpPr>
            <a:spLocks noGrp="1"/>
          </p:cNvSpPr>
          <p:nvPr>
            <p:ph sz="quarter" idx="1"/>
          </p:nvPr>
        </p:nvSpPr>
        <p:spPr>
          <a:xfrm>
            <a:off x="457200" y="1500188"/>
            <a:ext cx="8026400" cy="4313237"/>
          </a:xfrm>
        </p:spPr>
        <p:txBody>
          <a:bodyPr>
            <a:noAutofit/>
          </a:bodyPr>
          <a:lstStyle/>
          <a:p>
            <a:pPr marL="282575" lvl="1" indent="-282575">
              <a:spcBef>
                <a:spcPts val="1800"/>
              </a:spcBef>
              <a:buFont typeface="Arial" charset="0"/>
              <a:buNone/>
              <a:defRPr/>
            </a:pPr>
            <a:r>
              <a:rPr lang="en-US" dirty="0" smtClean="0"/>
              <a:t>	</a:t>
            </a:r>
            <a:r>
              <a:rPr lang="en-US" sz="2400" dirty="0" smtClean="0"/>
              <a:t>How </a:t>
            </a:r>
            <a:r>
              <a:rPr lang="en-US" sz="2400" dirty="0"/>
              <a:t>many would </a:t>
            </a:r>
            <a:r>
              <a:rPr lang="en-US" sz="2400" dirty="0" smtClean="0"/>
              <a:t>complete the college level course?</a:t>
            </a:r>
            <a:endParaRPr lang="en-US" sz="2400" dirty="0">
              <a:latin typeface="Century Schoolbook" charset="0"/>
              <a:ea typeface="ＭＳ Ｐゴシック" charset="0"/>
            </a:endParaRPr>
          </a:p>
          <a:p>
            <a:pPr marL="282575" lvl="1" indent="-282575">
              <a:spcBef>
                <a:spcPts val="1800"/>
              </a:spcBef>
              <a:buFont typeface="Arial" charset="0"/>
              <a:buNone/>
              <a:defRPr/>
            </a:pPr>
            <a:r>
              <a:rPr lang="en-US" sz="2400" dirty="0" smtClean="0">
                <a:solidFill>
                  <a:srgbClr val="FF0000"/>
                </a:solidFill>
                <a:latin typeface="Century Schoolbook" charset="0"/>
                <a:ea typeface="ＭＳ Ｐゴシック" charset="0"/>
              </a:rPr>
              <a:t>	</a:t>
            </a:r>
            <a:r>
              <a:rPr lang="en-US" sz="2000" dirty="0" smtClean="0">
                <a:solidFill>
                  <a:srgbClr val="FF0000"/>
                </a:solidFill>
                <a:latin typeface="Century Schoolbook" charset="0"/>
                <a:ea typeface="ＭＳ Ｐゴシック" charset="0"/>
              </a:rPr>
              <a:t>(</a:t>
            </a:r>
            <a:r>
              <a:rPr lang="en-US" sz="2000" dirty="0">
                <a:solidFill>
                  <a:srgbClr val="FF0000"/>
                </a:solidFill>
                <a:latin typeface="Century Schoolbook" charset="0"/>
                <a:ea typeface="ＭＳ Ｐゴシック" charset="0"/>
              </a:rPr>
              <a:t>0.66)</a:t>
            </a:r>
            <a:r>
              <a:rPr lang="en-US" sz="2000" dirty="0">
                <a:latin typeface="Century Schoolbook" charset="0"/>
                <a:ea typeface="ＭＳ Ｐゴシック" charset="0"/>
              </a:rPr>
              <a:t>(0.93)(0.75)(0.91)(</a:t>
            </a:r>
            <a:r>
              <a:rPr lang="en-US" sz="2000" dirty="0" smtClean="0">
                <a:latin typeface="Century Schoolbook" charset="0"/>
                <a:ea typeface="ＭＳ Ｐゴシック" charset="0"/>
              </a:rPr>
              <a:t>0.78 ) = 	</a:t>
            </a:r>
            <a:r>
              <a:rPr lang="en-US" sz="2000" b="1" dirty="0" smtClean="0">
                <a:solidFill>
                  <a:srgbClr val="F20000"/>
                </a:solidFill>
                <a:latin typeface="Century Schoolbook" charset="0"/>
                <a:ea typeface="ＭＳ Ｐゴシック" charset="0"/>
              </a:rPr>
              <a:t>33</a:t>
            </a:r>
            <a:r>
              <a:rPr lang="en-US" sz="2000" b="1" dirty="0">
                <a:solidFill>
                  <a:srgbClr val="F20000"/>
                </a:solidFill>
                <a:latin typeface="Century Schoolbook" charset="0"/>
                <a:ea typeface="ＭＳ Ｐゴシック" charset="0"/>
              </a:rPr>
              <a:t>%</a:t>
            </a:r>
            <a:r>
              <a:rPr lang="en-US" sz="2000" dirty="0">
                <a:solidFill>
                  <a:srgbClr val="F20000"/>
                </a:solidFill>
                <a:latin typeface="Century Schoolbook" charset="0"/>
                <a:ea typeface="ＭＳ Ｐゴシック" charset="0"/>
              </a:rPr>
              <a:t> </a:t>
            </a:r>
          </a:p>
          <a:p>
            <a:pPr>
              <a:defRPr/>
            </a:pPr>
            <a:endParaRPr lang="en-US" sz="800" dirty="0" smtClean="0"/>
          </a:p>
          <a:p>
            <a:pPr marL="114300" indent="0">
              <a:buFont typeface="Arial" charset="0"/>
              <a:buNone/>
              <a:defRPr/>
            </a:pPr>
            <a:r>
              <a:rPr lang="en-US" sz="2000" dirty="0" smtClean="0"/>
              <a:t>	If </a:t>
            </a:r>
            <a:r>
              <a:rPr lang="en-US" sz="2000" dirty="0" smtClean="0">
                <a:solidFill>
                  <a:srgbClr val="F20000"/>
                </a:solidFill>
              </a:rPr>
              <a:t>75%</a:t>
            </a:r>
            <a:r>
              <a:rPr lang="en-US" sz="2000" dirty="0" smtClean="0"/>
              <a:t> passed the first course… </a:t>
            </a:r>
          </a:p>
          <a:p>
            <a:pPr marL="114300" indent="0">
              <a:buFont typeface="Arial" charset="0"/>
              <a:buNone/>
              <a:defRPr/>
            </a:pPr>
            <a:r>
              <a:rPr lang="en-US" sz="2000" dirty="0"/>
              <a:t>	</a:t>
            </a:r>
            <a:r>
              <a:rPr lang="en-US" sz="2000" dirty="0" smtClean="0"/>
              <a:t>				</a:t>
            </a:r>
            <a:r>
              <a:rPr lang="en-US" sz="2000" dirty="0" smtClean="0">
                <a:solidFill>
                  <a:srgbClr val="F20000"/>
                </a:solidFill>
              </a:rPr>
              <a:t>37%</a:t>
            </a:r>
            <a:r>
              <a:rPr lang="en-US" sz="2000" dirty="0" smtClean="0"/>
              <a:t> </a:t>
            </a:r>
          </a:p>
          <a:p>
            <a:pPr marL="114300" indent="0">
              <a:buFont typeface="Arial" charset="0"/>
              <a:buNone/>
              <a:defRPr/>
            </a:pPr>
            <a:r>
              <a:rPr lang="en-US" sz="2000" dirty="0"/>
              <a:t>	</a:t>
            </a:r>
            <a:r>
              <a:rPr lang="en-US" sz="2000" dirty="0" smtClean="0"/>
              <a:t>If </a:t>
            </a:r>
            <a:r>
              <a:rPr lang="en-US" sz="2000" dirty="0" smtClean="0">
                <a:solidFill>
                  <a:srgbClr val="F20000"/>
                </a:solidFill>
              </a:rPr>
              <a:t>80%</a:t>
            </a:r>
            <a:r>
              <a:rPr lang="en-US" sz="2000" dirty="0" smtClean="0"/>
              <a:t> passed the first course…</a:t>
            </a:r>
          </a:p>
          <a:p>
            <a:pPr marL="114300" indent="0">
              <a:buFont typeface="Arial" charset="0"/>
              <a:buNone/>
              <a:defRPr/>
            </a:pPr>
            <a:r>
              <a:rPr lang="en-US" sz="2000" dirty="0"/>
              <a:t>	</a:t>
            </a:r>
            <a:r>
              <a:rPr lang="en-US" sz="2000" dirty="0" smtClean="0"/>
              <a:t>				</a:t>
            </a:r>
            <a:r>
              <a:rPr lang="en-US" sz="2000" dirty="0" smtClean="0">
                <a:solidFill>
                  <a:srgbClr val="F20000"/>
                </a:solidFill>
              </a:rPr>
              <a:t>40%</a:t>
            </a:r>
          </a:p>
          <a:p>
            <a:pPr marL="114300" indent="0">
              <a:buFont typeface="Arial" charset="0"/>
              <a:buNone/>
              <a:defRPr/>
            </a:pPr>
            <a:r>
              <a:rPr lang="en-US" sz="2000" dirty="0"/>
              <a:t>	</a:t>
            </a:r>
            <a:r>
              <a:rPr lang="en-US" sz="2000" dirty="0" smtClean="0"/>
              <a:t>If </a:t>
            </a:r>
            <a:r>
              <a:rPr lang="en-US" sz="2000" dirty="0" smtClean="0">
                <a:solidFill>
                  <a:srgbClr val="F20000"/>
                </a:solidFill>
              </a:rPr>
              <a:t>90%</a:t>
            </a:r>
            <a:r>
              <a:rPr lang="en-US" sz="2000" dirty="0" smtClean="0"/>
              <a:t> passed the first course…</a:t>
            </a:r>
          </a:p>
          <a:p>
            <a:pPr marL="114300" indent="0">
              <a:buFont typeface="Arial" charset="0"/>
              <a:buNone/>
              <a:defRPr/>
            </a:pPr>
            <a:r>
              <a:rPr lang="en-US" sz="2000" dirty="0"/>
              <a:t>	</a:t>
            </a:r>
            <a:r>
              <a:rPr lang="en-US" sz="2000" dirty="0" smtClean="0"/>
              <a:t>				</a:t>
            </a:r>
            <a:r>
              <a:rPr lang="en-US" sz="2000" dirty="0" smtClean="0">
                <a:solidFill>
                  <a:srgbClr val="F20000"/>
                </a:solidFill>
              </a:rPr>
              <a:t>45%</a:t>
            </a:r>
            <a:r>
              <a:rPr lang="en-US" sz="2000" dirty="0" smtClean="0"/>
              <a:t> </a:t>
            </a:r>
          </a:p>
          <a:p>
            <a:pPr marL="114300" indent="0">
              <a:buFont typeface="Arial" charset="0"/>
              <a:buNone/>
              <a:defRPr/>
            </a:pPr>
            <a:r>
              <a:rPr lang="en-US" sz="2000" dirty="0" smtClean="0"/>
              <a:t>	What if 90% passed and persisted </a:t>
            </a:r>
            <a:r>
              <a:rPr lang="en-US" sz="2000" u="sng" dirty="0" smtClean="0"/>
              <a:t>at each point? </a:t>
            </a:r>
          </a:p>
          <a:p>
            <a:pPr marL="114300" indent="0">
              <a:buFont typeface="Arial" charset="0"/>
              <a:buNone/>
              <a:defRPr/>
            </a:pPr>
            <a:endParaRPr lang="en-US" sz="900" u="sng" dirty="0" smtClean="0"/>
          </a:p>
          <a:p>
            <a:pPr marL="114300" indent="0">
              <a:buFont typeface="Arial" charset="0"/>
              <a:buNone/>
              <a:defRPr/>
            </a:pPr>
            <a:r>
              <a:rPr lang="en-US" sz="2000" dirty="0"/>
              <a:t>	</a:t>
            </a:r>
            <a:r>
              <a:rPr lang="en-US" sz="2000" dirty="0" smtClean="0">
                <a:solidFill>
                  <a:schemeClr val="accent4"/>
                </a:solidFill>
              </a:rPr>
              <a:t>(0.90)(0.90)(0.90)(0.90)(0.90) = </a:t>
            </a:r>
            <a:r>
              <a:rPr lang="en-US" sz="2000" dirty="0" smtClean="0">
                <a:solidFill>
                  <a:srgbClr val="F20000"/>
                </a:solidFill>
              </a:rPr>
              <a:t>59%</a:t>
            </a:r>
            <a:endParaRPr lang="en-US" sz="2000" dirty="0">
              <a:solidFill>
                <a:srgbClr val="F20000"/>
              </a:solidFill>
            </a:endParaRPr>
          </a:p>
        </p:txBody>
      </p:sp>
    </p:spTree>
    <p:extLst>
      <p:ext uri="{BB962C8B-B14F-4D97-AF65-F5344CB8AC3E}">
        <p14:creationId xmlns:p14="http://schemas.microsoft.com/office/powerpoint/2010/main" val="35748678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z="3600" dirty="0">
                <a:latin typeface="Arial" charset="0"/>
                <a:cs typeface="Arial" charset="0"/>
              </a:rPr>
              <a:t>BOTTOM LINE</a:t>
            </a:r>
          </a:p>
        </p:txBody>
      </p:sp>
      <p:sp>
        <p:nvSpPr>
          <p:cNvPr id="50178" name="Content Placeholder 2"/>
          <p:cNvSpPr>
            <a:spLocks noGrp="1"/>
          </p:cNvSpPr>
          <p:nvPr>
            <p:ph idx="1"/>
          </p:nvPr>
        </p:nvSpPr>
        <p:spPr>
          <a:xfrm>
            <a:off x="331788" y="1417638"/>
            <a:ext cx="8229600" cy="4772025"/>
          </a:xfrm>
        </p:spPr>
        <p:txBody>
          <a:bodyPr/>
          <a:lstStyle/>
          <a:p>
            <a:pPr marL="114300" indent="0">
              <a:buFont typeface="Arial" charset="0"/>
              <a:buNone/>
            </a:pPr>
            <a:endParaRPr lang="en-US" sz="1000" dirty="0">
              <a:latin typeface="Arial" charset="0"/>
            </a:endParaRPr>
          </a:p>
          <a:p>
            <a:pPr marL="114300" indent="0">
              <a:buFont typeface="Arial" charset="0"/>
              <a:buNone/>
            </a:pPr>
            <a:r>
              <a:rPr lang="en-US" dirty="0">
                <a:latin typeface="Arial" charset="0"/>
              </a:rPr>
              <a:t>Improving our results </a:t>
            </a:r>
            <a:r>
              <a:rPr lang="en-US" i="1" dirty="0">
                <a:latin typeface="Arial" charset="0"/>
              </a:rPr>
              <a:t>within</a:t>
            </a:r>
            <a:r>
              <a:rPr lang="en-US" dirty="0">
                <a:latin typeface="Arial" charset="0"/>
              </a:rPr>
              <a:t> the existing multi-level system will never be enough – we </a:t>
            </a:r>
            <a:r>
              <a:rPr lang="en-US" dirty="0" smtClean="0">
                <a:latin typeface="Arial" charset="0"/>
              </a:rPr>
              <a:t>must eliminate or significantly reduce </a:t>
            </a:r>
            <a:r>
              <a:rPr lang="en-US" dirty="0">
                <a:latin typeface="Arial" charset="0"/>
              </a:rPr>
              <a:t>the exit points where we lose </a:t>
            </a:r>
            <a:r>
              <a:rPr lang="en-US" dirty="0" smtClean="0">
                <a:latin typeface="Arial" charset="0"/>
              </a:rPr>
              <a:t>students in remediation. </a:t>
            </a:r>
            <a:endParaRPr lang="en-US" dirty="0">
              <a:latin typeface="Arial" charset="0"/>
            </a:endParaRPr>
          </a:p>
          <a:p>
            <a:pPr marL="114300" indent="0">
              <a:buFont typeface="Arial" charset="0"/>
              <a:buNone/>
            </a:pPr>
            <a:endParaRPr lang="en-US" sz="1000" dirty="0">
              <a:latin typeface="Arial" charset="0"/>
            </a:endParaRPr>
          </a:p>
        </p:txBody>
      </p:sp>
    </p:spTree>
    <p:extLst>
      <p:ext uri="{BB962C8B-B14F-4D97-AF65-F5344CB8AC3E}">
        <p14:creationId xmlns:p14="http://schemas.microsoft.com/office/powerpoint/2010/main" val="2237628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http://video.butte.edu/media/ENG-118/</a:t>
            </a:r>
            <a:r>
              <a:rPr lang="en-US" dirty="0" smtClean="0">
                <a:hlinkClick r:id="rId2"/>
              </a:rPr>
              <a:t>Simpsons_OnlyMoveTwice.html</a:t>
            </a:r>
            <a:r>
              <a:rPr lang="en-US" dirty="0" smtClean="0"/>
              <a:t> </a:t>
            </a:r>
            <a:endParaRPr lang="en-US" dirty="0"/>
          </a:p>
        </p:txBody>
      </p:sp>
    </p:spTree>
    <p:extLst>
      <p:ext uri="{BB962C8B-B14F-4D97-AF65-F5344CB8AC3E}">
        <p14:creationId xmlns:p14="http://schemas.microsoft.com/office/powerpoint/2010/main" val="143048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High-Leverage Strategies</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smtClean="0"/>
              <a:t>Changing </a:t>
            </a:r>
            <a:r>
              <a:rPr lang="en-US" b="1" dirty="0"/>
              <a:t>P</a:t>
            </a:r>
            <a:r>
              <a:rPr lang="en-US" b="1" dirty="0" smtClean="0"/>
              <a:t>lacement </a:t>
            </a:r>
            <a:r>
              <a:rPr lang="en-US" b="1" dirty="0"/>
              <a:t>P</a:t>
            </a:r>
            <a:r>
              <a:rPr lang="en-US" b="1" dirty="0" smtClean="0"/>
              <a:t>olicies</a:t>
            </a:r>
            <a:r>
              <a:rPr lang="en-US" dirty="0" smtClean="0"/>
              <a:t>: </a:t>
            </a:r>
          </a:p>
          <a:p>
            <a:pPr marL="0" lvl="0" indent="0">
              <a:buNone/>
            </a:pPr>
            <a:r>
              <a:rPr lang="en-US" dirty="0"/>
              <a:t>Colleges broaden access to transfer-level courses, and make access more equitable, by adjusting cut scores, using robust multiple measures, and requiring algebra-based testing and remediation only for access to courses that require substantial algebra</a:t>
            </a:r>
            <a:r>
              <a:rPr lang="en-US" i="1" dirty="0"/>
              <a:t>.</a:t>
            </a:r>
            <a:r>
              <a:rPr lang="en-US" dirty="0"/>
              <a:t> </a:t>
            </a:r>
            <a:endParaRPr lang="en-US" dirty="0" smtClean="0"/>
          </a:p>
          <a:p>
            <a:pPr marL="0" lvl="0" indent="0">
              <a:buNone/>
            </a:pPr>
            <a:endParaRPr lang="en-US" sz="1200" dirty="0"/>
          </a:p>
          <a:p>
            <a:pPr marL="0" indent="0">
              <a:buNone/>
            </a:pPr>
            <a:r>
              <a:rPr lang="en-US" b="1" dirty="0" smtClean="0"/>
              <a:t>Implementing Co</a:t>
            </a:r>
            <a:r>
              <a:rPr lang="en-US" b="1" dirty="0"/>
              <a:t>-requisite </a:t>
            </a:r>
            <a:r>
              <a:rPr lang="en-US" b="1" dirty="0" smtClean="0"/>
              <a:t>Models</a:t>
            </a:r>
            <a:r>
              <a:rPr lang="en-US" b="1" dirty="0"/>
              <a:t>: </a:t>
            </a:r>
            <a:endParaRPr lang="en-US" b="1" dirty="0" smtClean="0"/>
          </a:p>
          <a:p>
            <a:pPr marL="0" indent="0">
              <a:buNone/>
            </a:pPr>
            <a:r>
              <a:rPr lang="en-US" dirty="0"/>
              <a:t>Students classified as “below transfer level” are allowed to enroll in a transfer-level course with extra concurrent support, saving them at least a semester of stand-alone remediation and reducing their chances of dropping out (e.g.,</a:t>
            </a:r>
            <a:r>
              <a:rPr lang="en-US" i="1" dirty="0"/>
              <a:t> </a:t>
            </a:r>
            <a:r>
              <a:rPr lang="en-US" dirty="0"/>
              <a:t>“1A-plus” models: students co-enroll in English 1A and 2 additional units with the same instructor)</a:t>
            </a:r>
            <a:r>
              <a:rPr lang="en-US" dirty="0" smtClean="0"/>
              <a:t>.</a:t>
            </a:r>
          </a:p>
          <a:p>
            <a:pPr marL="0" indent="0">
              <a:buNone/>
            </a:pPr>
            <a:endParaRPr lang="en-US" dirty="0"/>
          </a:p>
          <a:p>
            <a:pPr marL="0" indent="0">
              <a:buNone/>
            </a:pPr>
            <a:r>
              <a:rPr lang="en-US" b="1" dirty="0" smtClean="0"/>
              <a:t>Redesigning Remedial Courses</a:t>
            </a:r>
            <a:r>
              <a:rPr lang="en-US" dirty="0" smtClean="0"/>
              <a:t>: </a:t>
            </a:r>
          </a:p>
          <a:p>
            <a:pPr marL="0" indent="0">
              <a:buNone/>
            </a:pPr>
            <a:r>
              <a:rPr lang="en-US" dirty="0"/>
              <a:t>Multi-level sequences in English and math are replaced with accelerated courses that are well aligned with the transfer-level requirements in students’ chosen pathway</a:t>
            </a:r>
            <a:r>
              <a:rPr lang="en-US" dirty="0" smtClean="0"/>
              <a:t>.</a:t>
            </a:r>
            <a:endParaRPr lang="en-US" dirty="0"/>
          </a:p>
        </p:txBody>
      </p:sp>
    </p:spTree>
    <p:extLst>
      <p:ext uri="{BB962C8B-B14F-4D97-AF65-F5344CB8AC3E}">
        <p14:creationId xmlns:p14="http://schemas.microsoft.com/office/powerpoint/2010/main" val="2649086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3600" dirty="0" smtClean="0">
                <a:effectLst>
                  <a:outerShdw blurRad="38100" dist="38100" dir="2700000" algn="tl">
                    <a:srgbClr val="DDDDDD"/>
                  </a:outerShdw>
                </a:effectLst>
                <a:latin typeface="umbuntu"/>
                <a:ea typeface="ＭＳ Ｐゴシック" charset="0"/>
                <a:cs typeface="umbuntu"/>
              </a:rPr>
              <a:t>Chabot College</a:t>
            </a:r>
            <a:br>
              <a:rPr lang="en-US" sz="3600" dirty="0" smtClean="0">
                <a:effectLst>
                  <a:outerShdw blurRad="38100" dist="38100" dir="2700000" algn="tl">
                    <a:srgbClr val="DDDDDD"/>
                  </a:outerShdw>
                </a:effectLst>
                <a:latin typeface="umbuntu"/>
                <a:ea typeface="ＭＳ Ｐゴシック" charset="0"/>
                <a:cs typeface="umbuntu"/>
              </a:rPr>
            </a:br>
            <a:r>
              <a:rPr lang="en-US" sz="2400" dirty="0" smtClean="0">
                <a:effectLst>
                  <a:outerShdw blurRad="38100" dist="38100" dir="2700000" algn="tl">
                    <a:srgbClr val="DDDDDD"/>
                  </a:outerShdw>
                </a:effectLst>
                <a:latin typeface="umbuntu"/>
                <a:ea typeface="ＭＳ Ｐゴシック" charset="0"/>
                <a:cs typeface="umbuntu"/>
              </a:rPr>
              <a:t>English 102: Reading, Reasoning, Writing (Accelerated)</a:t>
            </a:r>
            <a:endParaRPr lang="en-US" sz="2400" dirty="0">
              <a:effectLst>
                <a:outerShdw blurRad="38100" dist="38100" dir="2700000" algn="tl">
                  <a:srgbClr val="DDDDDD"/>
                </a:outerShdw>
              </a:effectLst>
              <a:latin typeface="umbuntu"/>
              <a:ea typeface="ＭＳ Ｐゴシック" charset="0"/>
              <a:cs typeface="umbuntu"/>
            </a:endParaRPr>
          </a:p>
        </p:txBody>
      </p:sp>
      <p:sp>
        <p:nvSpPr>
          <p:cNvPr id="36866" name="Content Placeholder 2"/>
          <p:cNvSpPr>
            <a:spLocks noGrp="1"/>
          </p:cNvSpPr>
          <p:nvPr>
            <p:ph sz="quarter" idx="1"/>
          </p:nvPr>
        </p:nvSpPr>
        <p:spPr>
          <a:xfrm>
            <a:off x="457200" y="1827766"/>
            <a:ext cx="8026400" cy="4572753"/>
          </a:xfrm>
        </p:spPr>
        <p:txBody>
          <a:bodyPr/>
          <a:lstStyle/>
          <a:p>
            <a:pPr eaLnBrk="1" hangingPunct="1">
              <a:lnSpc>
                <a:spcPct val="90000"/>
              </a:lnSpc>
              <a:buFont typeface="Wingdings" charset="0"/>
              <a:buNone/>
            </a:pPr>
            <a:r>
              <a:rPr lang="en-US" sz="2200" dirty="0">
                <a:latin typeface="Century Schoolbook" charset="0"/>
                <a:ea typeface="ＭＳ Ｐゴシック" charset="0"/>
                <a:cs typeface="ＭＳ Ｐゴシック" charset="0"/>
              </a:rPr>
              <a:t>	</a:t>
            </a:r>
            <a:r>
              <a:rPr lang="en-US" sz="2200" dirty="0" smtClean="0">
                <a:latin typeface="Century Schoolbook" charset="0"/>
                <a:ea typeface="ＭＳ Ｐゴシック" charset="0"/>
                <a:cs typeface="ＭＳ Ｐゴシック" charset="0"/>
              </a:rPr>
              <a:t>A </a:t>
            </a:r>
            <a:r>
              <a:rPr lang="en-US" sz="2200" dirty="0">
                <a:latin typeface="Century Schoolbook" charset="0"/>
                <a:ea typeface="ＭＳ Ｐゴシック" charset="0"/>
                <a:cs typeface="ＭＳ Ｐゴシック" charset="0"/>
              </a:rPr>
              <a:t>4-unit </a:t>
            </a:r>
            <a:r>
              <a:rPr lang="en-US" sz="2200" dirty="0" smtClean="0">
                <a:latin typeface="Century Schoolbook" charset="0"/>
                <a:ea typeface="ＭＳ Ｐゴシック" charset="0"/>
                <a:cs typeface="ＭＳ Ｐゴシック" charset="0"/>
              </a:rPr>
              <a:t>integrated reading and writing course, one-level-below college English, open to students with any placement score</a:t>
            </a:r>
            <a:endParaRPr lang="en-US" sz="2200" dirty="0">
              <a:latin typeface="Century Schoolbook" charset="0"/>
              <a:ea typeface="ＭＳ Ｐゴシック" charset="0"/>
              <a:cs typeface="ＭＳ Ｐゴシック" charset="0"/>
            </a:endParaRPr>
          </a:p>
          <a:p>
            <a:pPr lvl="1">
              <a:lnSpc>
                <a:spcPct val="90000"/>
              </a:lnSpc>
              <a:buNone/>
            </a:pPr>
            <a:endParaRPr lang="en-US" sz="700" dirty="0">
              <a:latin typeface="Century Schoolbook" charset="0"/>
              <a:ea typeface="ＭＳ Ｐゴシック" charset="0"/>
              <a:cs typeface="ＭＳ Ｐゴシック" charset="0"/>
            </a:endParaRPr>
          </a:p>
          <a:p>
            <a:pPr lvl="1">
              <a:lnSpc>
                <a:spcPct val="90000"/>
              </a:lnSpc>
              <a:buFont typeface="Arial" charset="0"/>
              <a:buChar char="•"/>
            </a:pPr>
            <a:r>
              <a:rPr lang="en-US" dirty="0" smtClean="0">
                <a:latin typeface="Century Schoolbook" charset="0"/>
                <a:ea typeface="ＭＳ Ｐゴシック" charset="0"/>
                <a:cs typeface="ＭＳ Ｐゴシック" charset="0"/>
              </a:rPr>
              <a:t>Alternative </a:t>
            </a:r>
            <a:r>
              <a:rPr lang="en-US" dirty="0">
                <a:latin typeface="Century Schoolbook" charset="0"/>
                <a:ea typeface="ＭＳ Ｐゴシック" charset="0"/>
                <a:cs typeface="ＭＳ Ｐゴシック" charset="0"/>
              </a:rPr>
              <a:t>to two-semester, 8-unit </a:t>
            </a:r>
            <a:r>
              <a:rPr lang="en-US" dirty="0" smtClean="0">
                <a:latin typeface="Century Schoolbook" charset="0"/>
                <a:ea typeface="ＭＳ Ｐゴシック" charset="0"/>
                <a:cs typeface="ＭＳ Ｐゴシック" charset="0"/>
              </a:rPr>
              <a:t>sequence</a:t>
            </a:r>
          </a:p>
          <a:p>
            <a:pPr lvl="1">
              <a:lnSpc>
                <a:spcPct val="90000"/>
              </a:lnSpc>
              <a:buFont typeface="Arial" charset="0"/>
              <a:buChar char="•"/>
            </a:pPr>
            <a:endParaRPr lang="en-US" sz="800" dirty="0" smtClean="0">
              <a:latin typeface="Century Schoolbook" charset="0"/>
              <a:ea typeface="ＭＳ Ｐゴシック" charset="0"/>
              <a:cs typeface="ＭＳ Ｐゴシック" charset="0"/>
            </a:endParaRPr>
          </a:p>
          <a:p>
            <a:pPr lvl="1">
              <a:lnSpc>
                <a:spcPct val="90000"/>
              </a:lnSpc>
              <a:buFont typeface="Arial" charset="0"/>
              <a:buChar char="•"/>
            </a:pPr>
            <a:r>
              <a:rPr lang="en-US" sz="1900" dirty="0">
                <a:latin typeface="Century Schoolbook" charset="0"/>
                <a:ea typeface="ＭＳ Ｐゴシック" charset="0"/>
                <a:cs typeface="ＭＳ Ｐゴシック" charset="0"/>
              </a:rPr>
              <a:t>S</a:t>
            </a:r>
            <a:r>
              <a:rPr lang="en-US" sz="1900" dirty="0" smtClean="0">
                <a:latin typeface="Century Schoolbook" charset="0"/>
                <a:ea typeface="ＭＳ Ｐゴシック" charset="0"/>
                <a:cs typeface="ＭＳ Ｐゴシック" charset="0"/>
              </a:rPr>
              <a:t>tudents </a:t>
            </a:r>
            <a:r>
              <a:rPr lang="en-US" sz="1900" dirty="0">
                <a:latin typeface="Century Schoolbook" charset="0"/>
                <a:ea typeface="ＭＳ Ｐゴシック" charset="0"/>
                <a:cs typeface="ＭＳ Ｐゴシック" charset="0"/>
              </a:rPr>
              <a:t>self-place in either the accelerated or two-semester </a:t>
            </a:r>
            <a:r>
              <a:rPr lang="en-US" sz="1900" dirty="0" smtClean="0">
                <a:latin typeface="Century Schoolbook" charset="0"/>
                <a:ea typeface="ＭＳ Ｐゴシック" charset="0"/>
                <a:cs typeface="ＭＳ Ｐゴシック" charset="0"/>
              </a:rPr>
              <a:t>path</a:t>
            </a:r>
            <a:endParaRPr lang="en-US" sz="1900" dirty="0">
              <a:latin typeface="Century Schoolbook" charset="0"/>
              <a:ea typeface="ＭＳ Ｐゴシック" charset="0"/>
              <a:cs typeface="ＭＳ Ｐゴシック" charset="0"/>
            </a:endParaRPr>
          </a:p>
          <a:p>
            <a:pPr marL="274320" lvl="1" indent="0" eaLnBrk="1" hangingPunct="1">
              <a:lnSpc>
                <a:spcPct val="90000"/>
              </a:lnSpc>
              <a:buNone/>
            </a:pPr>
            <a:endParaRPr lang="en-US" sz="800" dirty="0" smtClean="0">
              <a:latin typeface="Century Schoolbook" charset="0"/>
              <a:ea typeface="ＭＳ Ｐゴシック" charset="0"/>
              <a:cs typeface="ＭＳ Ｐゴシック" charset="0"/>
            </a:endParaRPr>
          </a:p>
          <a:p>
            <a:pPr lvl="1" eaLnBrk="1" hangingPunct="1">
              <a:lnSpc>
                <a:spcPct val="90000"/>
              </a:lnSpc>
              <a:buFont typeface="Arial" charset="0"/>
              <a:buChar char="•"/>
            </a:pPr>
            <a:r>
              <a:rPr lang="en-US" dirty="0" smtClean="0">
                <a:latin typeface="Century Schoolbook" charset="0"/>
                <a:ea typeface="ＭＳ Ｐゴシック" charset="0"/>
                <a:cs typeface="ＭＳ Ｐゴシック" charset="0"/>
              </a:rPr>
              <a:t>Developed </a:t>
            </a:r>
            <a:r>
              <a:rPr lang="en-US" dirty="0">
                <a:latin typeface="Century Schoolbook" charset="0"/>
                <a:ea typeface="ＭＳ Ｐゴシック" charset="0"/>
                <a:cs typeface="ＭＳ Ｐゴシック" charset="0"/>
              </a:rPr>
              <a:t>with </a:t>
            </a:r>
            <a:r>
              <a:rPr lang="ja-JP" altLang="en-US" dirty="0">
                <a:latin typeface="Century Schoolbook" charset="0"/>
                <a:ea typeface="ＭＳ Ｐゴシック" charset="0"/>
                <a:cs typeface="ＭＳ Ｐゴシック" charset="0"/>
              </a:rPr>
              <a:t>“</a:t>
            </a:r>
            <a:r>
              <a:rPr lang="en-US" altLang="ja-JP" dirty="0">
                <a:latin typeface="Century Schoolbook" charset="0"/>
                <a:ea typeface="ＭＳ Ｐゴシック" charset="0"/>
                <a:cs typeface="ＭＳ Ｐゴシック" charset="0"/>
              </a:rPr>
              <a:t>backwards design</a:t>
            </a:r>
            <a:r>
              <a:rPr lang="ja-JP" altLang="en-US" dirty="0">
                <a:latin typeface="Century Schoolbook" charset="0"/>
                <a:ea typeface="ＭＳ Ｐゴシック" charset="0"/>
                <a:cs typeface="ＭＳ Ｐゴシック" charset="0"/>
              </a:rPr>
              <a:t>”</a:t>
            </a:r>
            <a:r>
              <a:rPr lang="en-US" altLang="ja-JP" dirty="0">
                <a:latin typeface="Century Schoolbook" charset="0"/>
                <a:ea typeface="ＭＳ Ｐゴシック" charset="0"/>
                <a:cs typeface="ＭＳ Ｐゴシック" charset="0"/>
              </a:rPr>
              <a:t> from college English: Students engage in the same kinds of reading, thinking, and writing of college English, with more scaffolding and support</a:t>
            </a:r>
          </a:p>
          <a:p>
            <a:pPr lvl="1" eaLnBrk="1" hangingPunct="1">
              <a:lnSpc>
                <a:spcPct val="90000"/>
              </a:lnSpc>
              <a:buFont typeface="Arial" charset="0"/>
              <a:buChar char="•"/>
            </a:pPr>
            <a:endParaRPr lang="en-US" sz="800" dirty="0">
              <a:latin typeface="Century Schoolbook" charset="0"/>
              <a:ea typeface="ＭＳ Ｐゴシック" charset="0"/>
              <a:cs typeface="ＭＳ Ｐゴシック" charset="0"/>
            </a:endParaRPr>
          </a:p>
          <a:p>
            <a:pPr lvl="1" eaLnBrk="1" hangingPunct="1">
              <a:lnSpc>
                <a:spcPct val="90000"/>
              </a:lnSpc>
              <a:buFont typeface="Arial" charset="0"/>
              <a:buChar char="•"/>
            </a:pPr>
            <a:r>
              <a:rPr lang="en-US" dirty="0" smtClean="0">
                <a:latin typeface="Century Schoolbook" charset="0"/>
                <a:ea typeface="ＭＳ Ｐゴシック" charset="0"/>
                <a:cs typeface="ＭＳ Ｐゴシック" charset="0"/>
              </a:rPr>
              <a:t>Offered since mid-1990s; college </a:t>
            </a:r>
            <a:r>
              <a:rPr lang="en-US" dirty="0">
                <a:latin typeface="Century Schoolbook" charset="0"/>
                <a:ea typeface="ＭＳ Ｐゴシック" charset="0"/>
                <a:cs typeface="ＭＳ Ｐゴシック" charset="0"/>
              </a:rPr>
              <a:t>has expanded accelerated offerings in last </a:t>
            </a:r>
            <a:r>
              <a:rPr lang="en-US" dirty="0" smtClean="0">
                <a:latin typeface="Century Schoolbook" charset="0"/>
                <a:ea typeface="ＭＳ Ｐゴシック" charset="0"/>
                <a:cs typeface="ＭＳ Ｐゴシック" charset="0"/>
              </a:rPr>
              <a:t>decade so that the course now represents 66%-</a:t>
            </a:r>
            <a:r>
              <a:rPr lang="fr-FR" altLang="ja-JP" dirty="0" smtClean="0">
                <a:latin typeface="Century Schoolbook" charset="0"/>
                <a:ea typeface="ＭＳ Ｐゴシック" charset="0"/>
                <a:cs typeface="ＭＳ Ｐゴシック" charset="0"/>
              </a:rPr>
              <a:t>’</a:t>
            </a:r>
            <a:r>
              <a:rPr lang="en-US" altLang="ja-JP" dirty="0" smtClean="0">
                <a:latin typeface="Century Schoolbook" charset="0"/>
                <a:ea typeface="ＭＳ Ｐゴシック" charset="0"/>
                <a:cs typeface="ＭＳ Ｐゴシック" charset="0"/>
              </a:rPr>
              <a:t>75</a:t>
            </a:r>
            <a:r>
              <a:rPr lang="en-US" altLang="ja-JP" dirty="0">
                <a:latin typeface="Century Schoolbook" charset="0"/>
                <a:ea typeface="ＭＳ Ｐゴシック" charset="0"/>
                <a:cs typeface="ＭＳ Ｐゴシック" charset="0"/>
              </a:rPr>
              <a:t>% of entry-</a:t>
            </a:r>
            <a:r>
              <a:rPr lang="en-US" altLang="ja-JP" dirty="0" smtClean="0">
                <a:latin typeface="Century Schoolbook" charset="0"/>
                <a:ea typeface="ＭＳ Ｐゴシック" charset="0"/>
                <a:cs typeface="ＭＳ Ｐゴシック" charset="0"/>
              </a:rPr>
              <a:t>level developmental sections</a:t>
            </a:r>
            <a:endParaRPr lang="en-US" dirty="0">
              <a:latin typeface="Century Schoolbook"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400" dirty="0" smtClean="0"/>
              <a:t>Higher Completion of College English</a:t>
            </a:r>
            <a:endParaRPr lang="en-US" sz="2400" dirty="0"/>
          </a:p>
        </p:txBody>
      </p:sp>
      <p:sp>
        <p:nvSpPr>
          <p:cNvPr id="38914" name="TextBox 4"/>
          <p:cNvSpPr txBox="1">
            <a:spLocks noChangeArrowheads="1"/>
          </p:cNvSpPr>
          <p:nvPr/>
        </p:nvSpPr>
        <p:spPr bwMode="auto">
          <a:xfrm>
            <a:off x="457200" y="1712913"/>
            <a:ext cx="7748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algn="ctr" eaLnBrk="1" hangingPunct="1"/>
            <a:r>
              <a:rPr lang="en-US" sz="1600" b="1">
                <a:latin typeface="Arial" charset="0"/>
                <a:ea typeface="ＭＳ Ｐゴシック" charset="0"/>
                <a:cs typeface="ＭＳ Ｐゴシック" charset="0"/>
              </a:rPr>
              <a:t>Fall 2006 Cohorts</a:t>
            </a:r>
          </a:p>
        </p:txBody>
      </p:sp>
      <p:sp>
        <p:nvSpPr>
          <p:cNvPr id="38915" name="Rectangle 7"/>
          <p:cNvSpPr>
            <a:spLocks noChangeArrowheads="1"/>
          </p:cNvSpPr>
          <p:nvPr/>
        </p:nvSpPr>
        <p:spPr bwMode="auto">
          <a:xfrm>
            <a:off x="457200" y="55372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Data from the Basic Skills Progress Tracker, Data Mart, California Community Colleges Chancellor’s Office. Students are followed for three years from their first enrollment in a basic skills English course (English 101A or 102) and tracked for all subsequent enrollments in English, including repeats. </a:t>
            </a:r>
          </a:p>
        </p:txBody>
      </p:sp>
      <p:sp>
        <p:nvSpPr>
          <p:cNvPr id="38916" name="TextBox 8"/>
          <p:cNvSpPr txBox="1">
            <a:spLocks noChangeArrowheads="1"/>
          </p:cNvSpPr>
          <p:nvPr/>
        </p:nvSpPr>
        <p:spPr bwMode="auto">
          <a:xfrm>
            <a:off x="457200" y="5222875"/>
            <a:ext cx="386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sz="1400" b="1">
                <a:latin typeface="Arial" charset="0"/>
                <a:ea typeface="ＭＳ Ｐゴシック" charset="0"/>
                <a:cs typeface="ＭＳ Ｐゴシック" charset="0"/>
              </a:rPr>
              <a:t>Students completing college English: 33%</a:t>
            </a:r>
          </a:p>
        </p:txBody>
      </p:sp>
      <p:sp>
        <p:nvSpPr>
          <p:cNvPr id="38917" name="TextBox 9"/>
          <p:cNvSpPr txBox="1">
            <a:spLocks noChangeArrowheads="1"/>
          </p:cNvSpPr>
          <p:nvPr/>
        </p:nvSpPr>
        <p:spPr bwMode="auto">
          <a:xfrm>
            <a:off x="4808538" y="5222875"/>
            <a:ext cx="379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eaLnBrk="1" hangingPunct="1"/>
            <a:r>
              <a:rPr lang="en-US" sz="1400" b="1">
                <a:latin typeface="Arial" charset="0"/>
                <a:ea typeface="ＭＳ Ｐゴシック" charset="0"/>
                <a:cs typeface="ＭＳ Ｐゴシック" charset="0"/>
              </a:rPr>
              <a:t>Students completing college English: 56%</a:t>
            </a:r>
          </a:p>
        </p:txBody>
      </p:sp>
      <p:pic>
        <p:nvPicPr>
          <p:cNvPr id="38918" name="Content Placeholder 11" descr="Screen Shot 2012-02-21 at 12.32.19 PM.png"/>
          <p:cNvPicPr>
            <a:picLocks noGrp="1" noChangeAspect="1"/>
          </p:cNvPicPr>
          <p:nvPr>
            <p:ph sz="quarter" idx="1"/>
          </p:nvPr>
        </p:nvPicPr>
        <p:blipFill>
          <a:blip r:embed="rId3">
            <a:extLst>
              <a:ext uri="{28A0092B-C50C-407E-A947-70E740481C1C}">
                <a14:useLocalDpi xmlns:a14="http://schemas.microsoft.com/office/drawing/2010/main" val="0"/>
              </a:ext>
            </a:extLst>
          </a:blip>
          <a:srcRect l="2" t="2" r="2" b="-34552"/>
          <a:stretch>
            <a:fillRect/>
          </a:stretch>
        </p:blipFill>
        <p:spPr>
          <a:xfrm>
            <a:off x="128588" y="1712914"/>
            <a:ext cx="8577262" cy="4701514"/>
          </a:xfrm>
        </p:spPr>
      </p:pic>
      <p:sp>
        <p:nvSpPr>
          <p:cNvPr id="38919" name="TextBox 12"/>
          <p:cNvSpPr txBox="1">
            <a:spLocks noChangeArrowheads="1"/>
          </p:cNvSpPr>
          <p:nvPr/>
        </p:nvSpPr>
        <p:spPr bwMode="auto">
          <a:xfrm>
            <a:off x="3119438" y="1520635"/>
            <a:ext cx="299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ヒラギノ角ゴ Pro W3" charset="0"/>
                <a:cs typeface="ヒラギノ角ゴ Pro W3" charset="0"/>
              </a:defRPr>
            </a:lvl1pPr>
            <a:lvl2pPr marL="742950" indent="-285750" eaLnBrk="0" hangingPunct="0">
              <a:defRPr sz="2400">
                <a:solidFill>
                  <a:schemeClr val="tx1"/>
                </a:solidFill>
                <a:latin typeface="Gill Sans MT" charset="0"/>
                <a:ea typeface="ヒラギノ角ゴ Pro W3" charset="0"/>
                <a:cs typeface="ヒラギノ角ゴ Pro W3" charset="0"/>
              </a:defRPr>
            </a:lvl2pPr>
            <a:lvl3pPr marL="1143000" indent="-228600" eaLnBrk="0" hangingPunct="0">
              <a:defRPr sz="2400">
                <a:solidFill>
                  <a:schemeClr val="tx1"/>
                </a:solidFill>
                <a:latin typeface="Gill Sans MT" charset="0"/>
                <a:ea typeface="ヒラギノ角ゴ Pro W3" charset="0"/>
                <a:cs typeface="ヒラギノ角ゴ Pro W3" charset="0"/>
              </a:defRPr>
            </a:lvl3pPr>
            <a:lvl4pPr marL="1600200" indent="-228600" eaLnBrk="0" hangingPunct="0">
              <a:defRPr sz="2400">
                <a:solidFill>
                  <a:schemeClr val="tx1"/>
                </a:solidFill>
                <a:latin typeface="Gill Sans MT" charset="0"/>
                <a:ea typeface="ヒラギノ角ゴ Pro W3" charset="0"/>
                <a:cs typeface="ヒラギノ角ゴ Pro W3" charset="0"/>
              </a:defRPr>
            </a:lvl4pPr>
            <a:lvl5pPr marL="2057400" indent="-228600" eaLnBrk="0" hangingPunct="0">
              <a:defRPr sz="2400">
                <a:solidFill>
                  <a:schemeClr val="tx1"/>
                </a:solidFill>
                <a:latin typeface="Gill Sans MT"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Gill Sans MT" charset="0"/>
                <a:ea typeface="ヒラギノ角ゴ Pro W3" charset="0"/>
                <a:cs typeface="ヒラギノ角ゴ Pro W3" charset="0"/>
              </a:defRPr>
            </a:lvl9pPr>
          </a:lstStyle>
          <a:p>
            <a:pPr algn="ctr" eaLnBrk="1" hangingPunct="1"/>
            <a:r>
              <a:rPr lang="en-US" sz="1600" b="1" dirty="0">
                <a:latin typeface="Arial" charset="0"/>
                <a:ea typeface="ＭＳ Ｐゴシック" charset="0"/>
                <a:cs typeface="ＭＳ Ｐゴシック" charset="0"/>
              </a:rPr>
              <a:t>Fall 2006 Cohorts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Window into </a:t>
            </a:r>
            <a:r>
              <a:rPr lang="en-US" dirty="0"/>
              <a:t>a</a:t>
            </a:r>
            <a:r>
              <a:rPr lang="en-US" dirty="0" smtClean="0"/>
              <a:t>n accelerated classroom </a:t>
            </a:r>
            <a:endParaRPr lang="en-US" dirty="0"/>
          </a:p>
        </p:txBody>
      </p:sp>
      <p:sp>
        <p:nvSpPr>
          <p:cNvPr id="3" name="Content Placeholder 2"/>
          <p:cNvSpPr>
            <a:spLocks noGrp="1"/>
          </p:cNvSpPr>
          <p:nvPr>
            <p:ph idx="1"/>
          </p:nvPr>
        </p:nvSpPr>
        <p:spPr/>
        <p:txBody>
          <a:bodyPr/>
          <a:lstStyle/>
          <a:p>
            <a:pPr marL="0" indent="0" eaLnBrk="1" hangingPunct="1">
              <a:buNone/>
              <a:defRPr/>
            </a:pPr>
            <a:r>
              <a:rPr lang="en-US" dirty="0" smtClean="0">
                <a:ea typeface="ＭＳ Ｐゴシック"/>
                <a:cs typeface="ＭＳ Ｐゴシック"/>
              </a:rPr>
              <a:t>Integrated Reading and Writing Course One-Level-Below College, open to all students (no min. placement score)</a:t>
            </a:r>
          </a:p>
          <a:p>
            <a:pPr marL="0" indent="0" eaLnBrk="1" hangingPunct="1">
              <a:buNone/>
              <a:defRPr/>
            </a:pPr>
            <a:endParaRPr lang="en-US" sz="800" dirty="0" smtClean="0">
              <a:ea typeface="ＭＳ Ｐゴシック"/>
              <a:cs typeface="ＭＳ Ｐゴシック"/>
            </a:endParaRPr>
          </a:p>
          <a:p>
            <a:pPr eaLnBrk="1" hangingPunct="1">
              <a:defRPr/>
            </a:pPr>
            <a:r>
              <a:rPr lang="en-US" dirty="0">
                <a:ea typeface="ＭＳ Ｐゴシック"/>
                <a:cs typeface="ＭＳ Ｐゴシック"/>
              </a:rPr>
              <a:t>F</a:t>
            </a:r>
            <a:r>
              <a:rPr lang="en-US" dirty="0" smtClean="0">
                <a:ea typeface="ＭＳ Ｐゴシック"/>
                <a:cs typeface="ＭＳ Ｐゴシック"/>
              </a:rPr>
              <a:t>ootage from Katie Hern’s class, Chabot College, Fall </a:t>
            </a:r>
            <a:r>
              <a:rPr lang="fr-FR" dirty="0" smtClean="0">
                <a:ea typeface="ＭＳ Ｐゴシック"/>
                <a:cs typeface="ＭＳ Ｐゴシック"/>
              </a:rPr>
              <a:t>’</a:t>
            </a:r>
            <a:r>
              <a:rPr lang="en-US" dirty="0" smtClean="0">
                <a:ea typeface="ＭＳ Ｐゴシック"/>
                <a:cs typeface="ＭＳ Ｐゴシック"/>
              </a:rPr>
              <a:t>09, </a:t>
            </a:r>
            <a:r>
              <a:rPr lang="en-US" dirty="0">
                <a:ea typeface="ＭＳ Ｐゴシック"/>
                <a:cs typeface="ＭＳ Ｐゴシック"/>
              </a:rPr>
              <a:t>w</a:t>
            </a:r>
            <a:r>
              <a:rPr lang="en-US" dirty="0" smtClean="0">
                <a:ea typeface="ＭＳ Ｐゴシック"/>
                <a:cs typeface="ＭＳ Ｐゴシック"/>
              </a:rPr>
              <a:t>eek </a:t>
            </a:r>
            <a:r>
              <a:rPr lang="en-US" dirty="0">
                <a:ea typeface="ＭＳ Ｐゴシック"/>
                <a:cs typeface="ＭＳ Ｐゴシック"/>
              </a:rPr>
              <a:t>t</a:t>
            </a:r>
            <a:r>
              <a:rPr lang="en-US" dirty="0" smtClean="0">
                <a:ea typeface="ＭＳ Ｐゴシック"/>
                <a:cs typeface="ＭＳ Ｐゴシック"/>
              </a:rPr>
              <a:t>wo of the semester </a:t>
            </a:r>
            <a:endParaRPr lang="en-US" sz="800" dirty="0" smtClean="0">
              <a:ea typeface="ＭＳ Ｐゴシック"/>
              <a:cs typeface="ＭＳ Ｐゴシック"/>
            </a:endParaRPr>
          </a:p>
          <a:p>
            <a:pPr eaLnBrk="1" hangingPunct="1">
              <a:defRPr/>
            </a:pPr>
            <a:endParaRPr lang="en-US" sz="800" dirty="0" smtClean="0">
              <a:ea typeface="ＭＳ Ｐゴシック"/>
              <a:cs typeface="ＭＳ Ｐゴシック"/>
            </a:endParaRPr>
          </a:p>
          <a:p>
            <a:pPr eaLnBrk="1" hangingPunct="1">
              <a:defRPr/>
            </a:pPr>
            <a:r>
              <a:rPr lang="en-US" dirty="0" smtClean="0">
                <a:ea typeface="ＭＳ Ｐゴシック"/>
                <a:cs typeface="ＭＳ Ｐゴシック"/>
              </a:rPr>
              <a:t>Students working collaboratively to understand an excerpt from Paolo </a:t>
            </a:r>
            <a:r>
              <a:rPr lang="en-US" dirty="0" err="1" smtClean="0">
                <a:ea typeface="ＭＳ Ｐゴシック"/>
                <a:cs typeface="ＭＳ Ｐゴシック"/>
              </a:rPr>
              <a:t>Freire’s</a:t>
            </a:r>
            <a:r>
              <a:rPr lang="en-US" dirty="0" smtClean="0">
                <a:ea typeface="ＭＳ Ｐゴシック"/>
                <a:cs typeface="ＭＳ Ｐゴシック"/>
              </a:rPr>
              <a:t> </a:t>
            </a:r>
            <a:r>
              <a:rPr lang="en-US" i="1" dirty="0" smtClean="0">
                <a:ea typeface="ＭＳ Ｐゴシック"/>
                <a:cs typeface="ＭＳ Ｐゴシック"/>
              </a:rPr>
              <a:t>Pedagogy of the Oppressed.</a:t>
            </a:r>
            <a:r>
              <a:rPr lang="en-US" dirty="0" smtClean="0">
                <a:ea typeface="ＭＳ Ｐゴシック"/>
                <a:cs typeface="ＭＳ Ｐゴシック"/>
              </a:rPr>
              <a:t> Discussion builds on earlier readings by Malcolm X, Mike Rose, &amp; Jean </a:t>
            </a:r>
            <a:r>
              <a:rPr lang="en-US" dirty="0" err="1" smtClean="0">
                <a:ea typeface="ＭＳ Ｐゴシック"/>
                <a:cs typeface="ＭＳ Ｐゴシック"/>
              </a:rPr>
              <a:t>Anyon</a:t>
            </a:r>
            <a:r>
              <a:rPr lang="en-US" dirty="0" smtClean="0">
                <a:ea typeface="ＭＳ Ｐゴシック"/>
                <a:cs typeface="ＭＳ Ｐゴシック"/>
              </a:rPr>
              <a:t>.</a:t>
            </a:r>
          </a:p>
          <a:p>
            <a:pPr marL="114300" indent="0" eaLnBrk="1" hangingPunct="1">
              <a:buFont typeface="Arial" charset="0"/>
              <a:buNone/>
              <a:defRPr/>
            </a:pPr>
            <a:endParaRPr lang="en-US" dirty="0" smtClean="0">
              <a:ea typeface="ＭＳ Ｐゴシック"/>
              <a:cs typeface="ＭＳ Ｐゴシック"/>
            </a:endParaRPr>
          </a:p>
          <a:p>
            <a:pPr eaLnBrk="1" hangingPunct="1">
              <a:defRPr/>
            </a:pPr>
            <a:endParaRPr lang="en-US" dirty="0"/>
          </a:p>
        </p:txBody>
      </p:sp>
    </p:spTree>
    <p:extLst>
      <p:ext uri="{BB962C8B-B14F-4D97-AF65-F5344CB8AC3E}">
        <p14:creationId xmlns:p14="http://schemas.microsoft.com/office/powerpoint/2010/main" val="1488077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http://cap.3csn.org/teaching/reading-writing-classes/</a:t>
            </a:r>
            <a:br>
              <a:rPr lang="en-US" sz="2800" dirty="0"/>
            </a:br>
            <a:endParaRPr lang="en-US" sz="2800" dirty="0"/>
          </a:p>
        </p:txBody>
      </p:sp>
      <p:pic>
        <p:nvPicPr>
          <p:cNvPr id="58370" name="Content Placeholder 3" descr="Screen Shot 2014-02-05 at 4.34.47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3448" b="13448"/>
          <a:stretch>
            <a:fillRect/>
          </a:stretch>
        </p:blipFill>
        <p:spPr/>
      </p:pic>
    </p:spTree>
    <p:extLst>
      <p:ext uri="{BB962C8B-B14F-4D97-AF65-F5344CB8AC3E}">
        <p14:creationId xmlns:p14="http://schemas.microsoft.com/office/powerpoint/2010/main" val="1283024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43700" cy="1143000"/>
          </a:xfrm>
        </p:spPr>
        <p:txBody>
          <a:bodyPr>
            <a:normAutofit/>
          </a:bodyPr>
          <a:lstStyle/>
          <a:p>
            <a:pPr algn="l" eaLnBrk="1" hangingPunct="1">
              <a:defRPr/>
            </a:pPr>
            <a:r>
              <a:rPr lang="en-US" sz="3600" dirty="0" smtClean="0"/>
              <a:t>Window into </a:t>
            </a:r>
            <a:r>
              <a:rPr lang="en-US" sz="3600" dirty="0"/>
              <a:t>a</a:t>
            </a:r>
            <a:r>
              <a:rPr lang="en-US" sz="3600" dirty="0" smtClean="0"/>
              <a:t> Classroom </a:t>
            </a:r>
            <a:endParaRPr lang="en-US" sz="3600" dirty="0"/>
          </a:p>
        </p:txBody>
      </p:sp>
      <p:sp>
        <p:nvSpPr>
          <p:cNvPr id="45058" name="Content Placeholder 6"/>
          <p:cNvSpPr>
            <a:spLocks noGrp="1"/>
          </p:cNvSpPr>
          <p:nvPr>
            <p:ph idx="1"/>
          </p:nvPr>
        </p:nvSpPr>
        <p:spPr/>
        <p:txBody>
          <a:bodyPr/>
          <a:lstStyle/>
          <a:p>
            <a:pPr marL="0" indent="0" eaLnBrk="1" hangingPunct="1">
              <a:buFont typeface="Arial" charset="0"/>
              <a:buNone/>
              <a:defRPr/>
            </a:pPr>
            <a:r>
              <a:rPr lang="en-US" dirty="0">
                <a:latin typeface="Arial" charset="0"/>
              </a:rPr>
              <a:t>Look through the handout “Window into an Accelerated Classroom,” then talk in groups:</a:t>
            </a:r>
          </a:p>
          <a:p>
            <a:pPr lvl="1" eaLnBrk="1" hangingPunct="1">
              <a:defRPr/>
            </a:pPr>
            <a:r>
              <a:rPr lang="en-US" dirty="0">
                <a:latin typeface="Arial" charset="0"/>
              </a:rPr>
              <a:t>What stands out to you as you look through these course materials?</a:t>
            </a:r>
          </a:p>
          <a:p>
            <a:pPr lvl="1" eaLnBrk="1" hangingPunct="1">
              <a:defRPr/>
            </a:pPr>
            <a:r>
              <a:rPr lang="en-US" dirty="0">
                <a:latin typeface="Arial" charset="0"/>
              </a:rPr>
              <a:t>What excites you?</a:t>
            </a:r>
          </a:p>
          <a:p>
            <a:pPr lvl="1" eaLnBrk="1" hangingPunct="1">
              <a:defRPr/>
            </a:pPr>
            <a:r>
              <a:rPr lang="en-US" dirty="0">
                <a:latin typeface="Arial" charset="0"/>
              </a:rPr>
              <a:t>What questions &amp; concerns come up for you</a:t>
            </a:r>
            <a:r>
              <a:rPr lang="en-US" dirty="0" smtClean="0">
                <a:latin typeface="Arial" charset="0"/>
              </a:rPr>
              <a:t>?</a:t>
            </a:r>
          </a:p>
          <a:p>
            <a:pPr marL="57150" indent="0" eaLnBrk="1" hangingPunct="1">
              <a:buFont typeface="Arial" charset="0"/>
              <a:buNone/>
              <a:defRPr/>
            </a:pPr>
            <a:endParaRPr lang="en-US" sz="800" dirty="0"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43700" cy="1143000"/>
          </a:xfrm>
        </p:spPr>
        <p:txBody>
          <a:bodyPr>
            <a:normAutofit fontScale="90000"/>
          </a:bodyPr>
          <a:lstStyle/>
          <a:p>
            <a:pPr algn="l" eaLnBrk="1" hangingPunct="1">
              <a:defRPr/>
            </a:pPr>
            <a:r>
              <a:rPr lang="en-US" sz="3600" dirty="0" smtClean="0"/>
              <a:t>Window into CAP Instructional Cycle </a:t>
            </a:r>
            <a:endParaRPr lang="en-US" sz="3600" dirty="0"/>
          </a:p>
        </p:txBody>
      </p:sp>
      <p:sp>
        <p:nvSpPr>
          <p:cNvPr id="15362" name="Content Placeholder 6"/>
          <p:cNvSpPr>
            <a:spLocks noGrp="1"/>
          </p:cNvSpPr>
          <p:nvPr>
            <p:ph idx="1"/>
          </p:nvPr>
        </p:nvSpPr>
        <p:spPr/>
        <p:txBody>
          <a:bodyPr/>
          <a:lstStyle/>
          <a:p>
            <a:pPr marL="0" indent="0" eaLnBrk="1" hangingPunct="1">
              <a:buNone/>
              <a:defRPr/>
            </a:pPr>
            <a:endParaRPr lang="en-US" b="1" dirty="0">
              <a:latin typeface="Arial" charset="0"/>
            </a:endParaRPr>
          </a:p>
          <a:p>
            <a:pPr marL="0" indent="0" eaLnBrk="1" hangingPunct="1">
              <a:buNone/>
              <a:defRPr/>
            </a:pPr>
            <a:r>
              <a:rPr lang="en-US" b="1" dirty="0" smtClean="0">
                <a:latin typeface="Arial" charset="0"/>
              </a:rPr>
              <a:t>Speed Dating </a:t>
            </a:r>
          </a:p>
          <a:p>
            <a:pPr marL="0" indent="0" eaLnBrk="1" hangingPunct="1">
              <a:buFont typeface="Arial" charset="0"/>
              <a:buNone/>
              <a:defRPr/>
            </a:pPr>
            <a:r>
              <a:rPr lang="en-US" dirty="0" smtClean="0">
                <a:latin typeface="Arial" charset="0"/>
              </a:rPr>
              <a:t>Post-reading activity in which students process the assigned reading in rapidly shifting pairs, clarify misunderstandings, and prepare for upcoming quiz and essay</a:t>
            </a:r>
          </a:p>
          <a:p>
            <a:pPr marL="0" indent="0" eaLnBrk="1" hangingPunct="1">
              <a:buFont typeface="Arial" charset="0"/>
              <a:buNone/>
              <a:defRPr/>
            </a:pP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43700" cy="1143000"/>
          </a:xfrm>
        </p:spPr>
        <p:txBody>
          <a:bodyPr>
            <a:normAutofit/>
          </a:bodyPr>
          <a:lstStyle/>
          <a:p>
            <a:pPr>
              <a:defRPr/>
            </a:pPr>
            <a:r>
              <a:rPr lang="en-US" sz="3600" dirty="0">
                <a:latin typeface="Arial" charset="0"/>
              </a:rPr>
              <a:t>Speed </a:t>
            </a:r>
            <a:r>
              <a:rPr lang="en-US" sz="3600" dirty="0" smtClean="0">
                <a:latin typeface="Arial" charset="0"/>
              </a:rPr>
              <a:t>Dating: Round One</a:t>
            </a:r>
            <a:r>
              <a:rPr lang="en-US" sz="3600" dirty="0" smtClean="0"/>
              <a:t> </a:t>
            </a:r>
            <a:endParaRPr lang="en-US" sz="3600" dirty="0"/>
          </a:p>
        </p:txBody>
      </p:sp>
      <p:sp>
        <p:nvSpPr>
          <p:cNvPr id="15362" name="Content Placeholder 6"/>
          <p:cNvSpPr>
            <a:spLocks noGrp="1"/>
          </p:cNvSpPr>
          <p:nvPr>
            <p:ph idx="1"/>
          </p:nvPr>
        </p:nvSpPr>
        <p:spPr/>
        <p:txBody>
          <a:bodyPr>
            <a:normAutofit/>
          </a:bodyPr>
          <a:lstStyle/>
          <a:p>
            <a:pPr marL="0" indent="0">
              <a:buNone/>
              <a:defRPr/>
            </a:pPr>
            <a:r>
              <a:rPr lang="en-US" sz="2800" dirty="0" smtClean="0"/>
              <a:t>Introduce yourself to your date. </a:t>
            </a:r>
          </a:p>
          <a:p>
            <a:pPr marL="0" indent="0">
              <a:buNone/>
              <a:defRPr/>
            </a:pPr>
            <a:endParaRPr lang="en-US" sz="800" dirty="0" smtClean="0"/>
          </a:p>
          <a:p>
            <a:pPr marL="0" indent="0">
              <a:buNone/>
              <a:defRPr/>
            </a:pPr>
            <a:r>
              <a:rPr lang="en-US" sz="2800" dirty="0" smtClean="0"/>
              <a:t>Describe </a:t>
            </a:r>
            <a:r>
              <a:rPr lang="en-US" sz="2800" dirty="0"/>
              <a:t>what </a:t>
            </a:r>
            <a:r>
              <a:rPr lang="en-US" sz="2800" dirty="0" err="1"/>
              <a:t>Dweck</a:t>
            </a:r>
            <a:r>
              <a:rPr lang="en-US" sz="2800" dirty="0"/>
              <a:t> means by “fixed mindset” and “growth mindset” so that someone who hasn’t read the article could understand her ideas. </a:t>
            </a:r>
            <a:endParaRPr lang="en-US" sz="2800" dirty="0" smtClean="0">
              <a:latin typeface="Arial" charset="0"/>
            </a:endParaRPr>
          </a:p>
        </p:txBody>
      </p:sp>
    </p:spTree>
    <p:extLst>
      <p:ext uri="{BB962C8B-B14F-4D97-AF65-F5344CB8AC3E}">
        <p14:creationId xmlns:p14="http://schemas.microsoft.com/office/powerpoint/2010/main" val="6413458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43700" cy="1143000"/>
          </a:xfrm>
        </p:spPr>
        <p:txBody>
          <a:bodyPr>
            <a:normAutofit/>
          </a:bodyPr>
          <a:lstStyle/>
          <a:p>
            <a:pPr>
              <a:defRPr/>
            </a:pPr>
            <a:r>
              <a:rPr lang="en-US" sz="3600" dirty="0">
                <a:latin typeface="Arial" charset="0"/>
              </a:rPr>
              <a:t>Speed </a:t>
            </a:r>
            <a:r>
              <a:rPr lang="en-US" sz="3600" dirty="0" smtClean="0">
                <a:latin typeface="Arial" charset="0"/>
              </a:rPr>
              <a:t>Dating: Round Two</a:t>
            </a:r>
            <a:r>
              <a:rPr lang="en-US" sz="3600" dirty="0" smtClean="0"/>
              <a:t> </a:t>
            </a:r>
            <a:endParaRPr lang="en-US" sz="3600" dirty="0"/>
          </a:p>
        </p:txBody>
      </p:sp>
      <p:sp>
        <p:nvSpPr>
          <p:cNvPr id="15362" name="Content Placeholder 6"/>
          <p:cNvSpPr>
            <a:spLocks noGrp="1"/>
          </p:cNvSpPr>
          <p:nvPr>
            <p:ph idx="1"/>
          </p:nvPr>
        </p:nvSpPr>
        <p:spPr/>
        <p:txBody>
          <a:bodyPr>
            <a:normAutofit/>
          </a:bodyPr>
          <a:lstStyle/>
          <a:p>
            <a:pPr marL="0" indent="0">
              <a:buNone/>
              <a:defRPr/>
            </a:pPr>
            <a:r>
              <a:rPr lang="en-US" sz="2800" dirty="0" smtClean="0"/>
              <a:t>Introduce yourself to your date. </a:t>
            </a:r>
          </a:p>
          <a:p>
            <a:pPr marL="0" indent="0">
              <a:buNone/>
              <a:defRPr/>
            </a:pPr>
            <a:endParaRPr lang="en-US" sz="800" dirty="0" smtClean="0"/>
          </a:p>
          <a:p>
            <a:pPr marL="0" indent="0">
              <a:buNone/>
              <a:defRPr/>
            </a:pPr>
            <a:r>
              <a:rPr lang="en-US" sz="2800" dirty="0"/>
              <a:t>How do students with fixed mindsets respond to things that are challenging or difficult in school, compared to students with growth mindsets? </a:t>
            </a:r>
            <a:r>
              <a:rPr lang="en-US" sz="2800" dirty="0" smtClean="0"/>
              <a:t> </a:t>
            </a:r>
            <a:endParaRPr lang="en-US" sz="2800" dirty="0" smtClean="0">
              <a:latin typeface="Arial" charset="0"/>
            </a:endParaRPr>
          </a:p>
        </p:txBody>
      </p:sp>
    </p:spTree>
    <p:extLst>
      <p:ext uri="{BB962C8B-B14F-4D97-AF65-F5344CB8AC3E}">
        <p14:creationId xmlns:p14="http://schemas.microsoft.com/office/powerpoint/2010/main" val="39068307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43700" cy="1143000"/>
          </a:xfrm>
        </p:spPr>
        <p:txBody>
          <a:bodyPr>
            <a:normAutofit/>
          </a:bodyPr>
          <a:lstStyle/>
          <a:p>
            <a:pPr>
              <a:defRPr/>
            </a:pPr>
            <a:r>
              <a:rPr lang="en-US" sz="3600" dirty="0">
                <a:latin typeface="Arial" charset="0"/>
              </a:rPr>
              <a:t>Speed </a:t>
            </a:r>
            <a:r>
              <a:rPr lang="en-US" sz="3600" dirty="0" smtClean="0">
                <a:latin typeface="Arial" charset="0"/>
              </a:rPr>
              <a:t>Dating: Round Three</a:t>
            </a:r>
            <a:r>
              <a:rPr lang="en-US" sz="3600" dirty="0" smtClean="0"/>
              <a:t> </a:t>
            </a:r>
            <a:endParaRPr lang="en-US" sz="3600" dirty="0"/>
          </a:p>
        </p:txBody>
      </p:sp>
      <p:sp>
        <p:nvSpPr>
          <p:cNvPr id="15362" name="Content Placeholder 6"/>
          <p:cNvSpPr>
            <a:spLocks noGrp="1"/>
          </p:cNvSpPr>
          <p:nvPr>
            <p:ph idx="1"/>
          </p:nvPr>
        </p:nvSpPr>
        <p:spPr/>
        <p:txBody>
          <a:bodyPr>
            <a:normAutofit/>
          </a:bodyPr>
          <a:lstStyle/>
          <a:p>
            <a:pPr marL="0" indent="0">
              <a:buNone/>
              <a:defRPr/>
            </a:pPr>
            <a:r>
              <a:rPr lang="en-US" sz="2800" dirty="0" smtClean="0"/>
              <a:t>Introduce yourself to your date. </a:t>
            </a:r>
          </a:p>
          <a:p>
            <a:pPr marL="0" indent="0">
              <a:buNone/>
              <a:defRPr/>
            </a:pPr>
            <a:endParaRPr lang="en-US" sz="900" dirty="0"/>
          </a:p>
          <a:p>
            <a:pPr marL="0" lvl="0" indent="0">
              <a:buNone/>
              <a:defRPr/>
            </a:pPr>
            <a:r>
              <a:rPr lang="en-US" sz="2800" dirty="0"/>
              <a:t>How might you apply Dweck’s research in your own classroom? </a:t>
            </a:r>
          </a:p>
          <a:p>
            <a:pPr marL="0" indent="0">
              <a:buNone/>
              <a:defRPr/>
            </a:pPr>
            <a:endParaRPr lang="en-US" sz="2800" dirty="0" smtClean="0"/>
          </a:p>
          <a:p>
            <a:pPr marL="0" indent="0">
              <a:buNone/>
              <a:defRPr/>
            </a:pPr>
            <a:endParaRPr lang="en-US" sz="800" dirty="0" smtClean="0"/>
          </a:p>
        </p:txBody>
      </p:sp>
    </p:spTree>
    <p:extLst>
      <p:ext uri="{BB962C8B-B14F-4D97-AF65-F5344CB8AC3E}">
        <p14:creationId xmlns:p14="http://schemas.microsoft.com/office/powerpoint/2010/main" val="27733836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Student Success Scorecard</a:t>
            </a:r>
            <a:endParaRPr lang="en-US" dirty="0"/>
          </a:p>
        </p:txBody>
      </p:sp>
      <p:pic>
        <p:nvPicPr>
          <p:cNvPr id="4" name="Content Placeholder 3" descr="Screen Shot 2015-02-12 at 6.41.55 AM.png"/>
          <p:cNvPicPr>
            <a:picLocks noGrp="1" noChangeAspect="1"/>
          </p:cNvPicPr>
          <p:nvPr>
            <p:ph idx="1"/>
          </p:nvPr>
        </p:nvPicPr>
        <p:blipFill>
          <a:blip r:embed="rId3">
            <a:extLst>
              <a:ext uri="{28A0092B-C50C-407E-A947-70E740481C1C}">
                <a14:useLocalDpi xmlns:a14="http://schemas.microsoft.com/office/drawing/2010/main" val="0"/>
              </a:ext>
            </a:extLst>
          </a:blip>
          <a:srcRect t="-9194" b="-9194"/>
          <a:stretch>
            <a:fillRect/>
          </a:stretch>
        </p:blipFill>
        <p:spPr>
          <a:xfrm>
            <a:off x="457200" y="1520380"/>
            <a:ext cx="8229600" cy="4876800"/>
          </a:xfrm>
        </p:spPr>
      </p:pic>
      <p:grpSp>
        <p:nvGrpSpPr>
          <p:cNvPr id="7" name="Group 6"/>
          <p:cNvGrpSpPr/>
          <p:nvPr/>
        </p:nvGrpSpPr>
        <p:grpSpPr>
          <a:xfrm>
            <a:off x="4925541" y="1520380"/>
            <a:ext cx="3540235" cy="1753279"/>
            <a:chOff x="4925541" y="1520380"/>
            <a:chExt cx="3540235" cy="1753279"/>
          </a:xfrm>
        </p:grpSpPr>
        <p:sp>
          <p:nvSpPr>
            <p:cNvPr id="5" name="Oval Callout 4"/>
            <p:cNvSpPr/>
            <p:nvPr/>
          </p:nvSpPr>
          <p:spPr>
            <a:xfrm>
              <a:off x="4925541" y="1520380"/>
              <a:ext cx="3540235" cy="1753279"/>
            </a:xfrm>
            <a:prstGeom prst="wedgeEllipseCallout">
              <a:avLst>
                <a:gd name="adj1" fmla="val -31703"/>
                <a:gd name="adj2" fmla="val 71281"/>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48831" y="1885890"/>
              <a:ext cx="2866820" cy="1200329"/>
            </a:xfrm>
            <a:prstGeom prst="rect">
              <a:avLst/>
            </a:prstGeom>
            <a:noFill/>
          </p:spPr>
          <p:txBody>
            <a:bodyPr wrap="square" rtlCol="0">
              <a:spAutoFit/>
            </a:bodyPr>
            <a:lstStyle/>
            <a:p>
              <a:r>
                <a:rPr lang="en-US" dirty="0" smtClean="0"/>
                <a:t>Statewide, more than three-quarters of incoming students are classified “unprepared” </a:t>
              </a:r>
              <a:endParaRPr lang="en-US" dirty="0"/>
            </a:p>
          </p:txBody>
        </p:sp>
      </p:grpSp>
    </p:spTree>
    <p:extLst>
      <p:ext uri="{BB962C8B-B14F-4D97-AF65-F5344CB8AC3E}">
        <p14:creationId xmlns:p14="http://schemas.microsoft.com/office/powerpoint/2010/main" val="3731296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2238" cy="1143000"/>
          </a:xfrm>
        </p:spPr>
        <p:txBody>
          <a:bodyPr/>
          <a:lstStyle/>
          <a:p>
            <a:pPr eaLnBrk="1" hangingPunct="1">
              <a:defRPr/>
            </a:pPr>
            <a:r>
              <a:rPr lang="en-US" dirty="0" smtClean="0"/>
              <a:t>Attending to the Affective</a:t>
            </a:r>
            <a:endParaRPr lang="en-US" dirty="0"/>
          </a:p>
        </p:txBody>
      </p:sp>
      <p:sp>
        <p:nvSpPr>
          <p:cNvPr id="16386" name="Content Placeholder 6"/>
          <p:cNvSpPr>
            <a:spLocks noGrp="1"/>
          </p:cNvSpPr>
          <p:nvPr>
            <p:ph idx="1"/>
          </p:nvPr>
        </p:nvSpPr>
        <p:spPr/>
        <p:txBody>
          <a:bodyPr/>
          <a:lstStyle/>
          <a:p>
            <a:pPr marL="0" indent="0" eaLnBrk="1" hangingPunct="1">
              <a:buFont typeface="Arial" charset="0"/>
              <a:buNone/>
              <a:defRPr/>
            </a:pPr>
            <a:r>
              <a:rPr lang="en-US" dirty="0" smtClean="0">
                <a:latin typeface="Arial" charset="0"/>
              </a:rPr>
              <a:t>When students aren’t successful, the key issue is often </a:t>
            </a:r>
            <a:r>
              <a:rPr lang="en-US" i="1" dirty="0" smtClean="0">
                <a:latin typeface="Arial" charset="0"/>
              </a:rPr>
              <a:t>not </a:t>
            </a:r>
            <a:r>
              <a:rPr lang="en-US" dirty="0" smtClean="0">
                <a:latin typeface="Arial" charset="0"/>
              </a:rPr>
              <a:t>their reading and writing skills…</a:t>
            </a:r>
          </a:p>
          <a:p>
            <a:pPr eaLnBrk="1" hangingPunct="1">
              <a:defRPr/>
            </a:pPr>
            <a:r>
              <a:rPr lang="en-US" dirty="0" smtClean="0">
                <a:latin typeface="Arial" charset="0"/>
              </a:rPr>
              <a:t>Handout: Summary of affective practices</a:t>
            </a:r>
          </a:p>
          <a:p>
            <a:pPr eaLnBrk="1" hangingPunct="1">
              <a:defRPr/>
            </a:pPr>
            <a:endParaRPr lang="en-US" dirty="0">
              <a:latin typeface="Arial" charset="0"/>
            </a:endParaRPr>
          </a:p>
          <a:p>
            <a:pPr marL="0" indent="0" eaLnBrk="1" hangingPunct="1">
              <a:buNone/>
              <a:defRPr/>
            </a:pPr>
            <a:r>
              <a:rPr lang="en-US" dirty="0" smtClean="0">
                <a:latin typeface="Arial" charset="0"/>
              </a:rPr>
              <a:t>Related Link:</a:t>
            </a:r>
          </a:p>
          <a:p>
            <a:pPr marL="0" indent="0">
              <a:buNone/>
              <a:defRPr/>
            </a:pPr>
            <a:r>
              <a:rPr lang="en-US" dirty="0">
                <a:latin typeface="Arial" charset="0"/>
                <a:hlinkClick r:id="rId2"/>
              </a:rPr>
              <a:t>http://gallery.carnegiefoundation.org/collections/windows_on_learning/katie_hern/</a:t>
            </a:r>
            <a:r>
              <a:rPr lang="en-US" dirty="0" smtClean="0">
                <a:latin typeface="Arial" charset="0"/>
                <a:hlinkClick r:id="rId2"/>
              </a:rPr>
              <a:t>index.html</a:t>
            </a:r>
            <a:r>
              <a:rPr lang="en-US" dirty="0" smtClean="0">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Thematic Courses</a:t>
            </a:r>
            <a:endParaRPr lang="en-US" dirty="0"/>
          </a:p>
        </p:txBody>
      </p:sp>
      <p:sp>
        <p:nvSpPr>
          <p:cNvPr id="49154" name="Content Placeholder 2"/>
          <p:cNvSpPr>
            <a:spLocks noGrp="1"/>
          </p:cNvSpPr>
          <p:nvPr>
            <p:ph idx="1"/>
          </p:nvPr>
        </p:nvSpPr>
        <p:spPr/>
        <p:txBody>
          <a:bodyPr/>
          <a:lstStyle/>
          <a:p>
            <a:pPr marL="457200" lvl="0" indent="-457200">
              <a:buFont typeface="+mj-lt"/>
              <a:buAutoNum type="arabicPeriod"/>
            </a:pPr>
            <a:r>
              <a:rPr lang="en-US" dirty="0"/>
              <a:t>Don’t skimp on volume</a:t>
            </a:r>
          </a:p>
          <a:p>
            <a:pPr marL="457200" lvl="0" indent="-457200">
              <a:buFont typeface="+mj-lt"/>
              <a:buAutoNum type="arabicPeriod"/>
            </a:pPr>
            <a:r>
              <a:rPr lang="en-US" dirty="0"/>
              <a:t>Go for nonfiction about relevant </a:t>
            </a:r>
            <a:r>
              <a:rPr lang="en-US" dirty="0" smtClean="0"/>
              <a:t>issues</a:t>
            </a:r>
          </a:p>
          <a:p>
            <a:pPr marL="457200" lvl="0" indent="-457200">
              <a:buFont typeface="+mj-lt"/>
              <a:buAutoNum type="arabicPeriod"/>
            </a:pPr>
            <a:r>
              <a:rPr lang="en-US" dirty="0" smtClean="0"/>
              <a:t>Evaluate </a:t>
            </a:r>
            <a:r>
              <a:rPr lang="en-US" dirty="0"/>
              <a:t>the balance of narrative, information, and </a:t>
            </a:r>
            <a:r>
              <a:rPr lang="en-US" dirty="0" smtClean="0"/>
              <a:t>argument</a:t>
            </a:r>
          </a:p>
          <a:p>
            <a:pPr marL="457200" lvl="0" indent="-457200">
              <a:buFont typeface="+mj-lt"/>
              <a:buAutoNum type="arabicPeriod"/>
            </a:pPr>
            <a:r>
              <a:rPr lang="en-US" dirty="0" smtClean="0"/>
              <a:t>Evaluate </a:t>
            </a:r>
            <a:r>
              <a:rPr lang="en-US" dirty="0"/>
              <a:t>the density of unexplained references and terminology</a:t>
            </a:r>
          </a:p>
          <a:p>
            <a:pPr marL="0" indent="0">
              <a:buNone/>
            </a:pPr>
            <a:endParaRPr lang="en-US" dirty="0" smtClean="0">
              <a:latin typeface="Arial" charset="0"/>
            </a:endParaRPr>
          </a:p>
          <a:p>
            <a:endParaRPr lang="en-US" dirty="0">
              <a:latin typeface="Arial" charset="0"/>
            </a:endParaRPr>
          </a:p>
          <a:p>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04250"/>
          </a:xfrm>
        </p:spPr>
        <p:txBody>
          <a:bodyPr>
            <a:normAutofit fontScale="90000"/>
          </a:bodyPr>
          <a:lstStyle/>
          <a:p>
            <a:r>
              <a:rPr lang="en-US" dirty="0" smtClean="0"/>
              <a:t>Katie’s Tips re: Full-Length Anchor Texts</a:t>
            </a:r>
            <a:endParaRPr lang="en-US" dirty="0"/>
          </a:p>
        </p:txBody>
      </p:sp>
      <p:pic>
        <p:nvPicPr>
          <p:cNvPr id="6" name="Content Placeholder 5" descr="Screen Shot 2016-06-13 at 1.14.52 PM.png"/>
          <p:cNvPicPr>
            <a:picLocks noGrp="1" noChangeAspect="1"/>
          </p:cNvPicPr>
          <p:nvPr>
            <p:ph idx="1"/>
          </p:nvPr>
        </p:nvPicPr>
        <p:blipFill>
          <a:blip r:embed="rId2">
            <a:extLst>
              <a:ext uri="{28A0092B-C50C-407E-A947-70E740481C1C}">
                <a14:useLocalDpi xmlns:a14="http://schemas.microsoft.com/office/drawing/2010/main" val="0"/>
              </a:ext>
            </a:extLst>
          </a:blip>
          <a:srcRect l="-10462" r="-10462"/>
          <a:stretch>
            <a:fillRect/>
          </a:stretch>
        </p:blipFill>
        <p:spPr>
          <a:xfrm>
            <a:off x="-395862" y="1237650"/>
            <a:ext cx="9231110" cy="5470287"/>
          </a:xfrm>
        </p:spPr>
      </p:pic>
    </p:spTree>
    <p:extLst>
      <p:ext uri="{BB962C8B-B14F-4D97-AF65-F5344CB8AC3E}">
        <p14:creationId xmlns:p14="http://schemas.microsoft.com/office/powerpoint/2010/main" val="155265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latin typeface="umbutu"/>
                <a:ea typeface="+mj-ea"/>
                <a:cs typeface="umbutu"/>
              </a:rPr>
              <a:t>CAP Instructional Design Principles</a:t>
            </a:r>
            <a:endParaRPr lang="en-US" sz="3200" dirty="0">
              <a:latin typeface="umbutu"/>
              <a:ea typeface="+mj-ea"/>
              <a:cs typeface="umbutu"/>
            </a:endParaRPr>
          </a:p>
        </p:txBody>
      </p:sp>
      <p:sp>
        <p:nvSpPr>
          <p:cNvPr id="3" name="Content Placeholder 2"/>
          <p:cNvSpPr>
            <a:spLocks noGrp="1"/>
          </p:cNvSpPr>
          <p:nvPr>
            <p:ph idx="1"/>
          </p:nvPr>
        </p:nvSpPr>
        <p:spPr/>
        <p:txBody>
          <a:bodyPr rtlCol="0">
            <a:normAutofit/>
          </a:bodyPr>
          <a:lstStyle/>
          <a:p>
            <a:pPr marL="0" indent="0" eaLnBrk="1" fontAlgn="auto" hangingPunct="1">
              <a:lnSpc>
                <a:spcPct val="90000"/>
              </a:lnSpc>
              <a:spcAft>
                <a:spcPts val="0"/>
              </a:spcAft>
              <a:buFont typeface="Arial" pitchFamily="34" charset="0"/>
              <a:buNone/>
              <a:defRPr/>
            </a:pPr>
            <a:r>
              <a:rPr lang="en-US" sz="2800" dirty="0">
                <a:latin typeface="umbutu"/>
                <a:ea typeface="+mn-ea"/>
                <a:cs typeface="umbutu"/>
              </a:rPr>
              <a:t>Streamlined developmental curricula should </a:t>
            </a:r>
            <a:r>
              <a:rPr lang="en-US" sz="2800" dirty="0" smtClean="0">
                <a:latin typeface="umbutu"/>
                <a:ea typeface="+mn-ea"/>
                <a:cs typeface="umbutu"/>
              </a:rPr>
              <a:t>reflect: </a:t>
            </a:r>
            <a:endParaRPr lang="en-US" sz="2800" dirty="0">
              <a:latin typeface="umbutu"/>
              <a:ea typeface="+mn-ea"/>
              <a:cs typeface="umbutu"/>
            </a:endParaRPr>
          </a:p>
          <a:p>
            <a:pPr marL="182880" indent="-182880" eaLnBrk="1" fontAlgn="auto" hangingPunct="1">
              <a:lnSpc>
                <a:spcPct val="90000"/>
              </a:lnSpc>
              <a:spcAft>
                <a:spcPts val="0"/>
              </a:spcAft>
              <a:buFont typeface="Arial" pitchFamily="34" charset="0"/>
              <a:buChar char="•"/>
              <a:defRPr/>
            </a:pPr>
            <a:endParaRPr lang="en-US" sz="800" dirty="0">
              <a:latin typeface="umbutu"/>
              <a:ea typeface="+mn-ea"/>
              <a:cs typeface="umbutu"/>
            </a:endParaRPr>
          </a:p>
          <a:p>
            <a:pPr lvl="1" indent="-182880" eaLnBrk="1" fontAlgn="auto" hangingPunct="1">
              <a:spcAft>
                <a:spcPts val="0"/>
              </a:spcAft>
              <a:buFont typeface="Arial" pitchFamily="34" charset="0"/>
              <a:buChar char="•"/>
              <a:defRPr/>
            </a:pPr>
            <a:r>
              <a:rPr lang="en-US" sz="2400" dirty="0">
                <a:latin typeface="umbutu"/>
                <a:ea typeface="+mn-ea"/>
                <a:cs typeface="umbutu"/>
              </a:rPr>
              <a:t>Backward design from college-level courses</a:t>
            </a:r>
          </a:p>
          <a:p>
            <a:pPr lvl="1" indent="-182880" eaLnBrk="1" fontAlgn="auto" hangingPunct="1">
              <a:spcAft>
                <a:spcPts val="0"/>
              </a:spcAft>
              <a:buFont typeface="Arial" pitchFamily="34" charset="0"/>
              <a:buChar char="•"/>
              <a:defRPr/>
            </a:pPr>
            <a:r>
              <a:rPr lang="en-US" sz="2400" dirty="0">
                <a:latin typeface="umbutu"/>
                <a:ea typeface="+mn-ea"/>
                <a:cs typeface="umbutu"/>
              </a:rPr>
              <a:t>Relevant, thinking-oriented curriculum</a:t>
            </a:r>
          </a:p>
          <a:p>
            <a:pPr lvl="1" indent="-182880" eaLnBrk="1" fontAlgn="auto" hangingPunct="1">
              <a:spcAft>
                <a:spcPts val="0"/>
              </a:spcAft>
              <a:buFont typeface="Arial" pitchFamily="34" charset="0"/>
              <a:buChar char="•"/>
              <a:defRPr/>
            </a:pPr>
            <a:r>
              <a:rPr lang="en-US" sz="2400" dirty="0">
                <a:latin typeface="umbutu"/>
                <a:ea typeface="+mn-ea"/>
                <a:cs typeface="umbutu"/>
              </a:rPr>
              <a:t>Just-in-time remediation</a:t>
            </a:r>
          </a:p>
          <a:p>
            <a:pPr lvl="1" indent="-182880" eaLnBrk="1" fontAlgn="auto" hangingPunct="1">
              <a:spcAft>
                <a:spcPts val="0"/>
              </a:spcAft>
              <a:buFont typeface="Arial" pitchFamily="34" charset="0"/>
              <a:buChar char="•"/>
              <a:defRPr/>
            </a:pPr>
            <a:r>
              <a:rPr lang="en-US" sz="2400" dirty="0">
                <a:latin typeface="umbutu"/>
                <a:ea typeface="+mn-ea"/>
                <a:cs typeface="umbutu"/>
              </a:rPr>
              <a:t>Low-stakes, collaborative practice</a:t>
            </a:r>
          </a:p>
          <a:p>
            <a:pPr lvl="1" indent="-182880" eaLnBrk="1" fontAlgn="auto" hangingPunct="1">
              <a:spcAft>
                <a:spcPts val="0"/>
              </a:spcAft>
              <a:buFont typeface="Arial" pitchFamily="34" charset="0"/>
              <a:buChar char="•"/>
              <a:defRPr/>
            </a:pPr>
            <a:r>
              <a:rPr lang="en-US" sz="2400" dirty="0">
                <a:latin typeface="umbutu"/>
                <a:ea typeface="+mn-ea"/>
                <a:cs typeface="umbutu"/>
              </a:rPr>
              <a:t>Intentional support for students’ affective </a:t>
            </a:r>
            <a:r>
              <a:rPr lang="en-US" sz="2400" dirty="0" smtClean="0">
                <a:latin typeface="umbutu"/>
                <a:ea typeface="+mn-ea"/>
                <a:cs typeface="umbutu"/>
              </a:rPr>
              <a:t>needs</a:t>
            </a:r>
          </a:p>
          <a:p>
            <a:pPr marL="274320" lvl="1" indent="0" eaLnBrk="1" fontAlgn="auto" hangingPunct="1">
              <a:spcAft>
                <a:spcPts val="0"/>
              </a:spcAft>
              <a:buNone/>
              <a:defRPr/>
            </a:pPr>
            <a:endParaRPr lang="en-US" sz="2400" dirty="0" smtClean="0">
              <a:latin typeface="umbutu"/>
              <a:cs typeface="umbutu"/>
            </a:endParaRPr>
          </a:p>
          <a:p>
            <a:pPr marL="274320" lvl="1" indent="0">
              <a:buNone/>
              <a:defRPr/>
            </a:pPr>
            <a:r>
              <a:rPr lang="en-US" sz="2400" dirty="0" smtClean="0">
                <a:latin typeface="umbutu"/>
                <a:cs typeface="umbutu"/>
              </a:rPr>
              <a:t>Illustrated in depth in </a:t>
            </a:r>
            <a:r>
              <a:rPr lang="en-US" sz="2400" i="1" dirty="0" smtClean="0">
                <a:latin typeface="umbutu"/>
                <a:cs typeface="umbutu"/>
              </a:rPr>
              <a:t>Toward a Vision of Accelerated Curricula &amp; Pedagogy </a:t>
            </a:r>
            <a:r>
              <a:rPr lang="en-US" sz="2400" dirty="0" smtClean="0">
                <a:latin typeface="umbutu"/>
                <a:cs typeface="umbutu"/>
              </a:rPr>
              <a:t>(Hern &amp; Snell, 2013). </a:t>
            </a:r>
            <a:r>
              <a:rPr lang="en-US" sz="2400" dirty="0">
                <a:latin typeface="umbutu"/>
                <a:cs typeface="umbutu"/>
                <a:hlinkClick r:id="rId2"/>
              </a:rPr>
              <a:t>http://www.learningworksca.org/accelerated-pedagogy</a:t>
            </a:r>
            <a:r>
              <a:rPr lang="en-US" sz="2400" dirty="0" smtClean="0">
                <a:latin typeface="umbutu"/>
                <a:cs typeface="umbutu"/>
                <a:hlinkClick r:id="rId2"/>
              </a:rPr>
              <a:t>/</a:t>
            </a:r>
            <a:r>
              <a:rPr lang="en-US" sz="2400" dirty="0" smtClean="0">
                <a:latin typeface="umbutu"/>
                <a:cs typeface="umbutu"/>
              </a:rPr>
              <a:t> </a:t>
            </a:r>
            <a:endParaRPr lang="en-US" sz="2400" dirty="0">
              <a:latin typeface="umbutu"/>
              <a:ea typeface="+mn-ea"/>
              <a:cs typeface="umbutu"/>
            </a:endParaRPr>
          </a:p>
          <a:p>
            <a:pPr marL="0" indent="0" eaLnBrk="1" fontAlgn="auto" hangingPunct="1">
              <a:spcAft>
                <a:spcPts val="0"/>
              </a:spcAft>
              <a:buFont typeface="Arial" pitchFamily="34" charset="0"/>
              <a:buNone/>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Remediation</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tandardized tests are used to identify students who need additional preparation</a:t>
            </a:r>
          </a:p>
          <a:p>
            <a:pPr marL="0" indent="0">
              <a:buNone/>
            </a:pPr>
            <a:endParaRPr lang="en-US" sz="800" dirty="0" smtClean="0"/>
          </a:p>
          <a:p>
            <a:r>
              <a:rPr lang="en-US" dirty="0"/>
              <a:t>S</a:t>
            </a:r>
            <a:r>
              <a:rPr lang="en-US" dirty="0" smtClean="0"/>
              <a:t>tudents scoring below “college-level” are required to enroll in 1-4 remedial courses in math and/or English</a:t>
            </a:r>
          </a:p>
          <a:p>
            <a:endParaRPr lang="en-US" sz="800" dirty="0" smtClean="0"/>
          </a:p>
          <a:p>
            <a:r>
              <a:rPr lang="en-US" dirty="0" smtClean="0"/>
              <a:t>In lower-level remedial classes, </a:t>
            </a:r>
            <a:r>
              <a:rPr lang="en-US" dirty="0"/>
              <a:t>t</a:t>
            </a:r>
            <a:r>
              <a:rPr lang="en-US" dirty="0" smtClean="0"/>
              <a:t>asks are more basic, less challenging than in higher levels</a:t>
            </a:r>
          </a:p>
          <a:p>
            <a:endParaRPr lang="en-US" sz="800" dirty="0" smtClean="0"/>
          </a:p>
          <a:p>
            <a:r>
              <a:rPr lang="en-US" dirty="0" smtClean="0"/>
              <a:t>In math, remediation is a repeat of K-12 math content through Algebra II, students need to make it through all of this content before taking any college-level math course</a:t>
            </a:r>
          </a:p>
          <a:p>
            <a:pPr marL="0" indent="0">
              <a:buNone/>
            </a:pPr>
            <a:endParaRPr lang="en-US" dirty="0"/>
          </a:p>
        </p:txBody>
      </p:sp>
    </p:spTree>
    <p:extLst>
      <p:ext uri="{BB962C8B-B14F-4D97-AF65-F5344CB8AC3E}">
        <p14:creationId xmlns:p14="http://schemas.microsoft.com/office/powerpoint/2010/main" val="1580540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Butte: What if we let more students into </a:t>
            </a:r>
            <a:br>
              <a:rPr lang="en-US" sz="3200" dirty="0" smtClean="0"/>
            </a:br>
            <a:r>
              <a:rPr lang="en-US" sz="3200" smtClean="0"/>
              <a:t>college English?</a:t>
            </a:r>
            <a:endParaRPr lang="en-US" sz="3200" dirty="0"/>
          </a:p>
        </p:txBody>
      </p:sp>
      <p:sp>
        <p:nvSpPr>
          <p:cNvPr id="3" name="Content Placeholder 2"/>
          <p:cNvSpPr>
            <a:spLocks noGrp="1"/>
          </p:cNvSpPr>
          <p:nvPr>
            <p:ph idx="1"/>
          </p:nvPr>
        </p:nvSpPr>
        <p:spPr/>
        <p:txBody>
          <a:bodyPr>
            <a:noAutofit/>
          </a:bodyPr>
          <a:lstStyle/>
          <a:p>
            <a:pPr marL="0" indent="0">
              <a:buNone/>
            </a:pPr>
            <a:r>
              <a:rPr lang="en-US" sz="1800" dirty="0" smtClean="0"/>
              <a:t>While setting cut scores for a new placement test, Butte College discovered that twice as many students were now assessing as “college ready” in English. </a:t>
            </a:r>
          </a:p>
          <a:p>
            <a:pPr marL="0" indent="0">
              <a:buNone/>
            </a:pPr>
            <a:endParaRPr lang="en-US" sz="800" u="sng" dirty="0"/>
          </a:p>
          <a:p>
            <a:pPr marL="0" indent="0">
              <a:buNone/>
            </a:pPr>
            <a:r>
              <a:rPr lang="en-US" sz="1800" u="sng" dirty="0" smtClean="0"/>
              <a:t>Placement into college English:</a:t>
            </a:r>
          </a:p>
          <a:p>
            <a:pPr marL="0" indent="0">
              <a:buNone/>
            </a:pPr>
            <a:r>
              <a:rPr lang="en-US" sz="1800" dirty="0" smtClean="0"/>
              <a:t>Increased </a:t>
            </a:r>
            <a:r>
              <a:rPr lang="en-US" sz="1800" dirty="0"/>
              <a:t>from 23% to 48% of incoming students </a:t>
            </a:r>
          </a:p>
          <a:p>
            <a:pPr marL="0" indent="0">
              <a:buNone/>
            </a:pPr>
            <a:endParaRPr lang="en-US" sz="800" u="sng" dirty="0"/>
          </a:p>
          <a:p>
            <a:pPr marL="0" indent="0">
              <a:buNone/>
            </a:pPr>
            <a:r>
              <a:rPr lang="en-US" sz="1800" u="sng" dirty="0" smtClean="0"/>
              <a:t>One-Year Completion </a:t>
            </a:r>
            <a:r>
              <a:rPr lang="en-US" sz="1800" u="sng" dirty="0"/>
              <a:t>of College </a:t>
            </a:r>
            <a:r>
              <a:rPr lang="en-US" sz="1800" u="sng" dirty="0" smtClean="0"/>
              <a:t>English</a:t>
            </a:r>
            <a:endParaRPr lang="en-US" sz="1800" u="sng" dirty="0"/>
          </a:p>
          <a:p>
            <a:r>
              <a:rPr lang="en-US" sz="1800" dirty="0"/>
              <a:t>Tripled for African American </a:t>
            </a:r>
            <a:r>
              <a:rPr lang="en-US" sz="1800" dirty="0" smtClean="0"/>
              <a:t>students</a:t>
            </a:r>
            <a:endParaRPr lang="en-US" sz="1800" dirty="0"/>
          </a:p>
          <a:p>
            <a:r>
              <a:rPr lang="en-US" sz="1800" dirty="0"/>
              <a:t>Doubled for </a:t>
            </a:r>
            <a:r>
              <a:rPr lang="en-US" sz="1800" dirty="0" smtClean="0"/>
              <a:t>Hispanic and Asian </a:t>
            </a:r>
            <a:r>
              <a:rPr lang="en-US" sz="1800" dirty="0"/>
              <a:t>students </a:t>
            </a:r>
            <a:endParaRPr lang="en-US" sz="1800" dirty="0" smtClean="0"/>
          </a:p>
          <a:p>
            <a:r>
              <a:rPr lang="en-US" sz="1800" dirty="0" smtClean="0"/>
              <a:t>1.6 times higher for white students</a:t>
            </a:r>
            <a:endParaRPr lang="en-US" sz="1800" dirty="0"/>
          </a:p>
          <a:p>
            <a:endParaRPr lang="en-US" sz="800" dirty="0"/>
          </a:p>
          <a:p>
            <a:pPr marL="0" indent="0">
              <a:buNone/>
            </a:pPr>
            <a:r>
              <a:rPr lang="en-US" sz="1800" u="sng" dirty="0" smtClean="0"/>
              <a:t>Achievement Gaps: </a:t>
            </a:r>
            <a:endParaRPr lang="en-US" sz="1800" u="sng" dirty="0"/>
          </a:p>
          <a:p>
            <a:pPr marL="0" indent="0">
              <a:buNone/>
            </a:pPr>
            <a:r>
              <a:rPr lang="en-US" sz="1800" dirty="0"/>
              <a:t>T</a:t>
            </a:r>
            <a:r>
              <a:rPr lang="en-US" sz="1800" dirty="0" smtClean="0"/>
              <a:t>he gap between White and Black students’ completion of college English was cut nearly in half. </a:t>
            </a:r>
          </a:p>
          <a:p>
            <a:pPr marL="0" indent="0">
              <a:buNone/>
            </a:pPr>
            <a:endParaRPr lang="en-US" sz="800" u="sng" dirty="0"/>
          </a:p>
          <a:p>
            <a:pPr marL="0" indent="0">
              <a:buNone/>
            </a:pPr>
            <a:r>
              <a:rPr lang="en-US" sz="1800" u="sng" dirty="0" smtClean="0"/>
              <a:t>Under-Estimation of Students:</a:t>
            </a:r>
            <a:endParaRPr lang="en-US" sz="1800" u="sng" dirty="0"/>
          </a:p>
          <a:p>
            <a:pPr marL="0" indent="0">
              <a:buNone/>
            </a:pPr>
            <a:r>
              <a:rPr lang="en-US" sz="1800" dirty="0" smtClean="0"/>
              <a:t>40% of the students who previously would have been placed into remediation earned As and </a:t>
            </a:r>
            <a:r>
              <a:rPr lang="en-US" sz="1800" dirty="0" err="1" smtClean="0"/>
              <a:t>Bs</a:t>
            </a:r>
            <a:r>
              <a:rPr lang="en-US" sz="1800" dirty="0" smtClean="0"/>
              <a:t> in college English</a:t>
            </a:r>
            <a:endParaRPr lang="en-US" sz="1800" dirty="0"/>
          </a:p>
        </p:txBody>
      </p:sp>
    </p:spTree>
    <p:extLst>
      <p:ext uri="{BB962C8B-B14F-4D97-AF65-F5344CB8AC3E}">
        <p14:creationId xmlns:p14="http://schemas.microsoft.com/office/powerpoint/2010/main" val="1676971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CAP: What if we tailored math remediation to what students wanted to study in college?</a:t>
            </a:r>
            <a:endParaRPr lang="en-US" sz="3200" dirty="0"/>
          </a:p>
        </p:txBody>
      </p:sp>
      <p:sp>
        <p:nvSpPr>
          <p:cNvPr id="3" name="Content Placeholder 2"/>
          <p:cNvSpPr>
            <a:spLocks noGrp="1"/>
          </p:cNvSpPr>
          <p:nvPr>
            <p:ph idx="1"/>
          </p:nvPr>
        </p:nvSpPr>
        <p:spPr/>
        <p:txBody>
          <a:bodyPr/>
          <a:lstStyle/>
          <a:p>
            <a:pPr marL="0" indent="0">
              <a:buNone/>
            </a:pPr>
            <a:r>
              <a:rPr lang="en-US" u="sng" dirty="0" smtClean="0"/>
              <a:t>Completion of Transfer-Level Math</a:t>
            </a:r>
          </a:p>
          <a:p>
            <a:pPr marL="0" indent="0">
              <a:buNone/>
            </a:pPr>
            <a:r>
              <a:rPr lang="en-US" sz="2000" dirty="0"/>
              <a:t>T</a:t>
            </a:r>
            <a:r>
              <a:rPr lang="en-US" sz="2000" dirty="0" smtClean="0"/>
              <a:t>he first 8 colleges piloting accelerated statistics pathways in CAP</a:t>
            </a:r>
            <a:endParaRPr lang="en-US" dirty="0"/>
          </a:p>
        </p:txBody>
      </p:sp>
      <p:graphicFrame>
        <p:nvGraphicFramePr>
          <p:cNvPr id="4" name="Chart 3"/>
          <p:cNvGraphicFramePr/>
          <p:nvPr>
            <p:extLst>
              <p:ext uri="{D42A27DB-BD31-4B8C-83A1-F6EECF244321}">
                <p14:modId xmlns:p14="http://schemas.microsoft.com/office/powerpoint/2010/main" val="3603072995"/>
              </p:ext>
            </p:extLst>
          </p:nvPr>
        </p:nvGraphicFramePr>
        <p:xfrm>
          <a:off x="1435458" y="2591846"/>
          <a:ext cx="5798932" cy="3392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913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Las Positas: What if we provided only one level of remediation below the college level?</a:t>
            </a:r>
            <a:endParaRPr lang="en-US" sz="3200" dirty="0"/>
          </a:p>
        </p:txBody>
      </p:sp>
      <p:sp>
        <p:nvSpPr>
          <p:cNvPr id="3" name="Content Placeholder 2"/>
          <p:cNvSpPr>
            <a:spLocks noGrp="1"/>
          </p:cNvSpPr>
          <p:nvPr>
            <p:ph idx="1"/>
          </p:nvPr>
        </p:nvSpPr>
        <p:spPr/>
        <p:txBody>
          <a:bodyPr>
            <a:normAutofit/>
          </a:bodyPr>
          <a:lstStyle/>
          <a:p>
            <a:pPr marL="0" indent="0">
              <a:buNone/>
            </a:pPr>
            <a:r>
              <a:rPr lang="en-US" sz="2200" dirty="0" smtClean="0"/>
              <a:t>At Las Positas College, most students take just a single semester of integrated reading and writing instruction below college English, with only the lowest-scoring 8% taking more. </a:t>
            </a:r>
          </a:p>
          <a:p>
            <a:pPr marL="0" indent="0">
              <a:buNone/>
            </a:pPr>
            <a:endParaRPr lang="en-US" sz="1100" dirty="0"/>
          </a:p>
          <a:p>
            <a:pPr marL="0" indent="0">
              <a:buNone/>
            </a:pPr>
            <a:r>
              <a:rPr lang="en-US" sz="2200" u="sng" dirty="0" smtClean="0"/>
              <a:t>Fall 2014 Pilot:</a:t>
            </a:r>
          </a:p>
          <a:p>
            <a:pPr marL="0" indent="0">
              <a:buNone/>
            </a:pPr>
            <a:r>
              <a:rPr lang="en-US" sz="2200" dirty="0" smtClean="0"/>
              <a:t>The lowest scoring group can take the one-level-below English course if they enroll in an additional 2 hour/week workshop with the same instructor</a:t>
            </a:r>
          </a:p>
          <a:p>
            <a:pPr marL="0" indent="0">
              <a:buNone/>
            </a:pPr>
            <a:endParaRPr lang="en-US" sz="1100" dirty="0"/>
          </a:p>
          <a:p>
            <a:pPr marL="0" indent="0">
              <a:buNone/>
            </a:pPr>
            <a:r>
              <a:rPr lang="en-US" sz="2200" u="sng" dirty="0" smtClean="0"/>
              <a:t>Eligibility for College English:</a:t>
            </a:r>
          </a:p>
          <a:p>
            <a:pPr marL="0" indent="0">
              <a:buNone/>
            </a:pPr>
            <a:r>
              <a:rPr lang="en-US" sz="2200" dirty="0" smtClean="0"/>
              <a:t>More than doubled in half the time. </a:t>
            </a:r>
          </a:p>
          <a:p>
            <a:pPr marL="0" indent="0">
              <a:buNone/>
            </a:pPr>
            <a:r>
              <a:rPr lang="en-US" sz="2200" dirty="0" smtClean="0">
                <a:solidFill>
                  <a:srgbClr val="FF0000"/>
                </a:solidFill>
              </a:rPr>
              <a:t>67% </a:t>
            </a:r>
            <a:r>
              <a:rPr lang="en-US" sz="2200" dirty="0" smtClean="0"/>
              <a:t>passed &amp; were eligible for college English in one semester</a:t>
            </a:r>
          </a:p>
          <a:p>
            <a:pPr marL="0" indent="0">
              <a:buNone/>
            </a:pPr>
            <a:r>
              <a:rPr lang="en-US" sz="2200" dirty="0">
                <a:solidFill>
                  <a:srgbClr val="FF0000"/>
                </a:solidFill>
              </a:rPr>
              <a:t>v</a:t>
            </a:r>
            <a:r>
              <a:rPr lang="en-US" sz="2200" dirty="0" smtClean="0">
                <a:solidFill>
                  <a:srgbClr val="FF0000"/>
                </a:solidFill>
              </a:rPr>
              <a:t>s. 29% </a:t>
            </a:r>
            <a:r>
              <a:rPr lang="en-US" sz="2200" dirty="0" smtClean="0"/>
              <a:t>who took the two-semester sequence the year before</a:t>
            </a:r>
          </a:p>
          <a:p>
            <a:pPr marL="0" indent="0">
              <a:buNone/>
            </a:pPr>
            <a:endParaRPr lang="en-US" dirty="0"/>
          </a:p>
        </p:txBody>
      </p:sp>
    </p:spTree>
    <p:extLst>
      <p:ext uri="{BB962C8B-B14F-4D97-AF65-F5344CB8AC3E}">
        <p14:creationId xmlns:p14="http://schemas.microsoft.com/office/powerpoint/2010/main" val="3448145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40" y="514156"/>
            <a:ext cx="8229600" cy="990600"/>
          </a:xfrm>
        </p:spPr>
        <p:txBody>
          <a:bodyPr>
            <a:normAutofit fontScale="90000"/>
          </a:bodyPr>
          <a:lstStyle/>
          <a:p>
            <a:r>
              <a:rPr lang="en-US" sz="3100" dirty="0" smtClean="0"/>
              <a:t>What if colleges &amp; universities offered </a:t>
            </a:r>
            <a:r>
              <a:rPr lang="en-US" sz="3100" i="1" dirty="0" smtClean="0"/>
              <a:t>only</a:t>
            </a:r>
            <a:r>
              <a:rPr lang="en-US" sz="3100" dirty="0" smtClean="0"/>
              <a:t> co-requisite models of remediation?</a:t>
            </a:r>
            <a:br>
              <a:rPr lang="en-US" sz="3100" dirty="0" smtClean="0"/>
            </a:br>
            <a:r>
              <a:rPr lang="en-US" sz="2200" dirty="0" smtClean="0">
                <a:solidFill>
                  <a:schemeClr val="tx1"/>
                </a:solidFill>
              </a:rPr>
              <a:t>Fall 2015 Statewide Data: Tennessee</a:t>
            </a:r>
            <a:r>
              <a:rPr lang="en-US" sz="2700" dirty="0" smtClean="0"/>
              <a:t> </a:t>
            </a:r>
            <a:endParaRPr lang="en-US" sz="2700" dirty="0"/>
          </a:p>
        </p:txBody>
      </p:sp>
      <p:pic>
        <p:nvPicPr>
          <p:cNvPr id="7" name="Content Placeholder 6"/>
          <p:cNvPicPr>
            <a:picLocks noGrp="1" noChangeAspect="1"/>
          </p:cNvPicPr>
          <p:nvPr>
            <p:ph idx="1"/>
          </p:nvPr>
        </p:nvPicPr>
        <p:blipFill>
          <a:blip r:embed="rId2"/>
          <a:srcRect l="-7612" r="-7612"/>
          <a:stretch>
            <a:fillRect/>
          </a:stretch>
        </p:blipFill>
        <p:spPr>
          <a:xfrm>
            <a:off x="457200" y="1719263"/>
            <a:ext cx="8027988" cy="4757737"/>
          </a:xfrm>
        </p:spPr>
      </p:pic>
    </p:spTree>
    <p:extLst>
      <p:ext uri="{BB962C8B-B14F-4D97-AF65-F5344CB8AC3E}">
        <p14:creationId xmlns:p14="http://schemas.microsoft.com/office/powerpoint/2010/main" val="204774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Unintended Consequence of Remediation Policies</a:t>
            </a:r>
            <a:endParaRPr lang="en-US" dirty="0"/>
          </a:p>
        </p:txBody>
      </p:sp>
      <p:sp>
        <p:nvSpPr>
          <p:cNvPr id="3" name="Content Placeholder 2"/>
          <p:cNvSpPr>
            <a:spLocks noGrp="1"/>
          </p:cNvSpPr>
          <p:nvPr>
            <p:ph idx="1"/>
          </p:nvPr>
        </p:nvSpPr>
        <p:spPr>
          <a:xfrm>
            <a:off x="457200" y="1871122"/>
            <a:ext cx="8229600" cy="4605877"/>
          </a:xfrm>
        </p:spPr>
        <p:txBody>
          <a:bodyPr/>
          <a:lstStyle/>
          <a:p>
            <a:pPr marL="0" indent="0">
              <a:buFont typeface="Arial" charset="0"/>
              <a:buNone/>
              <a:defRPr/>
            </a:pPr>
            <a:endParaRPr lang="en-US" sz="1100" b="1" dirty="0"/>
          </a:p>
          <a:p>
            <a:pPr marL="0" indent="0">
              <a:buNone/>
            </a:pPr>
            <a:r>
              <a:rPr lang="en-US" sz="2800" dirty="0">
                <a:ea typeface="ＭＳ Ｐゴシック"/>
                <a:cs typeface="ＭＳ Ｐゴシック"/>
              </a:rPr>
              <a:t>The more levels of developmental courses a student must </a:t>
            </a:r>
            <a:r>
              <a:rPr lang="en-US" sz="2800" dirty="0" smtClean="0">
                <a:ea typeface="ＭＳ Ｐゴシック"/>
                <a:cs typeface="ＭＳ Ｐゴシック"/>
              </a:rPr>
              <a:t>take, </a:t>
            </a:r>
            <a:r>
              <a:rPr lang="en-US" sz="2800" dirty="0">
                <a:ea typeface="ＭＳ Ｐゴシック"/>
                <a:cs typeface="ＭＳ Ｐゴシック"/>
              </a:rPr>
              <a:t>the less likely that student is to ever complete college English or Math. </a:t>
            </a:r>
          </a:p>
          <a:p>
            <a:pPr lvl="3">
              <a:buFont typeface="Wingdings" pitchFamily="2" charset="2"/>
              <a:buNone/>
            </a:pPr>
            <a:r>
              <a:rPr lang="en-US" sz="1800" dirty="0">
                <a:ea typeface="ＭＳ Ｐゴシック"/>
              </a:rPr>
              <a:t>	</a:t>
            </a:r>
          </a:p>
          <a:p>
            <a:pPr lvl="3">
              <a:buFont typeface="Wingdings" pitchFamily="2" charset="2"/>
              <a:buNone/>
            </a:pPr>
            <a:r>
              <a:rPr lang="en-US" sz="1800" dirty="0">
                <a:ea typeface="ＭＳ Ｐゴシック"/>
              </a:rPr>
              <a:t>	Bailey, Thomas. (February 2009). Rethinking Developmental Education. </a:t>
            </a:r>
            <a:r>
              <a:rPr lang="en-US" sz="1800" i="1" dirty="0">
                <a:ea typeface="ＭＳ Ｐゴシック"/>
              </a:rPr>
              <a:t>CCRC Brief</a:t>
            </a:r>
            <a:r>
              <a:rPr lang="en-US" sz="1800" dirty="0">
                <a:ea typeface="ＭＳ Ｐゴシック"/>
              </a:rPr>
              <a:t>. Community College Research Center. Teachers College, Columbia University.</a:t>
            </a:r>
          </a:p>
          <a:p>
            <a:endParaRPr lang="en-US" dirty="0"/>
          </a:p>
        </p:txBody>
      </p:sp>
    </p:spTree>
    <p:extLst>
      <p:ext uri="{BB962C8B-B14F-4D97-AF65-F5344CB8AC3E}">
        <p14:creationId xmlns:p14="http://schemas.microsoft.com/office/powerpoint/2010/main" val="3694488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6488</TotalTime>
  <Words>1980</Words>
  <Application>Microsoft Macintosh PowerPoint</Application>
  <PresentationFormat>On-screen Show (4:3)</PresentationFormat>
  <Paragraphs>253</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Inside an Accelerated, Integrated Reading &amp; Writing Classroom  Pre-Conference Workshop  Conference on Acceleration in  Developmental Education Baltimore, MD  June 15, 2016</vt:lpstr>
      <vt:lpstr>PowerPoint Presentation</vt:lpstr>
      <vt:lpstr>Student Success Scorecard</vt:lpstr>
      <vt:lpstr>Traditional Remediation</vt:lpstr>
      <vt:lpstr>Butte: What if we let more students into  college English?</vt:lpstr>
      <vt:lpstr>CAP: What if we tailored math remediation to what students wanted to study in college?</vt:lpstr>
      <vt:lpstr>Las Positas: What if we provided only one level of remediation below the college level?</vt:lpstr>
      <vt:lpstr>What if colleges &amp; universities offered only co-requisite models of remediation? Fall 2015 Statewide Data: Tennessee </vt:lpstr>
      <vt:lpstr>The Unintended Consequence of Remediation Policies</vt:lpstr>
      <vt:lpstr>PowerPoint Presentation</vt:lpstr>
      <vt:lpstr>PowerPoint Presentation</vt:lpstr>
      <vt:lpstr>PowerPoint Presentation</vt:lpstr>
      <vt:lpstr>Placement as Destiny</vt:lpstr>
      <vt:lpstr>How do we determine who is “college ready”?</vt:lpstr>
      <vt:lpstr>Are you college ready?</vt:lpstr>
      <vt:lpstr>Attrition among Students Placed into Remediation:  A Structural Problem</vt:lpstr>
      <vt:lpstr>Illustration: Chabot College</vt:lpstr>
      <vt:lpstr>A Thought experiment: What if  more students passed the first course?</vt:lpstr>
      <vt:lpstr>BOTTOM LINE</vt:lpstr>
      <vt:lpstr>Three High-Leverage Strategies</vt:lpstr>
      <vt:lpstr>Chabot College English 102: Reading, Reasoning, Writing (Accelerated)</vt:lpstr>
      <vt:lpstr>Higher Completion of College English</vt:lpstr>
      <vt:lpstr>Window into an accelerated classroom </vt:lpstr>
      <vt:lpstr>http://cap.3csn.org/teaching/reading-writing-classes/ </vt:lpstr>
      <vt:lpstr>Window into a Classroom </vt:lpstr>
      <vt:lpstr>Window into CAP Instructional Cycle </vt:lpstr>
      <vt:lpstr>Speed Dating: Round One </vt:lpstr>
      <vt:lpstr>Speed Dating: Round Two </vt:lpstr>
      <vt:lpstr>Speed Dating: Round Three </vt:lpstr>
      <vt:lpstr>Attending to the Affective</vt:lpstr>
      <vt:lpstr>Thematic Courses</vt:lpstr>
      <vt:lpstr>Katie’s Tips re: Full-Length Anchor Texts</vt:lpstr>
      <vt:lpstr>CAP Instructional Design Principles</vt:lpstr>
    </vt:vector>
  </TitlesOfParts>
  <Company>chabot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khern hern</dc:creator>
  <cp:lastModifiedBy>a</cp:lastModifiedBy>
  <cp:revision>60</cp:revision>
  <dcterms:created xsi:type="dcterms:W3CDTF">2014-06-04T16:33:47Z</dcterms:created>
  <dcterms:modified xsi:type="dcterms:W3CDTF">2016-06-15T11:34:26Z</dcterms:modified>
</cp:coreProperties>
</file>