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308" r:id="rId2"/>
    <p:sldId id="309" r:id="rId3"/>
    <p:sldId id="259" r:id="rId4"/>
    <p:sldId id="282" r:id="rId5"/>
    <p:sldId id="290" r:id="rId6"/>
    <p:sldId id="257" r:id="rId7"/>
    <p:sldId id="263" r:id="rId8"/>
    <p:sldId id="262" r:id="rId9"/>
    <p:sldId id="274" r:id="rId10"/>
    <p:sldId id="276" r:id="rId11"/>
    <p:sldId id="294" r:id="rId12"/>
    <p:sldId id="314" r:id="rId13"/>
    <p:sldId id="295" r:id="rId14"/>
    <p:sldId id="266" r:id="rId15"/>
    <p:sldId id="279" r:id="rId16"/>
    <p:sldId id="267" r:id="rId17"/>
    <p:sldId id="268" r:id="rId18"/>
    <p:sldId id="278" r:id="rId19"/>
    <p:sldId id="269" r:id="rId20"/>
    <p:sldId id="270" r:id="rId21"/>
    <p:sldId id="271" r:id="rId22"/>
    <p:sldId id="272" r:id="rId23"/>
    <p:sldId id="265" r:id="rId24"/>
    <p:sldId id="296" r:id="rId25"/>
    <p:sldId id="297" r:id="rId26"/>
    <p:sldId id="280" r:id="rId27"/>
    <p:sldId id="281" r:id="rId28"/>
    <p:sldId id="298" r:id="rId29"/>
    <p:sldId id="306" r:id="rId30"/>
    <p:sldId id="307" r:id="rId31"/>
    <p:sldId id="299" r:id="rId32"/>
    <p:sldId id="284" r:id="rId33"/>
    <p:sldId id="285" r:id="rId34"/>
    <p:sldId id="286" r:id="rId35"/>
    <p:sldId id="287" r:id="rId36"/>
    <p:sldId id="288" r:id="rId37"/>
    <p:sldId id="293" r:id="rId38"/>
    <p:sldId id="310" r:id="rId39"/>
    <p:sldId id="311" r:id="rId40"/>
    <p:sldId id="315" r:id="rId41"/>
    <p:sldId id="312" r:id="rId42"/>
    <p:sldId id="313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ff.LPC-W7-64\Google%20Drive\OIRP%20-%20LPC\A.%20%20In%20Progress\2017-01-10%20English%20Research\English%201A%20Success%20Rates%20F12%20to%20F16_01.31.17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3179550029172"/>
          <c:y val="0.209487035804912"/>
          <c:w val="0.922325436331376"/>
          <c:h val="0.6402947807621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Sheet1!$C$15:$F$15</c:f>
              <c:strCache>
                <c:ptCount val="4"/>
                <c:pt idx="0">
                  <c:v>Overall Success Rates</c:v>
                </c:pt>
                <c:pt idx="1">
                  <c:v>Entered Via Both Test &amp; HS GPA</c:v>
                </c:pt>
                <c:pt idx="2">
                  <c:v>Entered Via HS GPA Only</c:v>
                </c:pt>
                <c:pt idx="3">
                  <c:v>Entered Via Assessment Test Only</c:v>
                </c:pt>
              </c:strCache>
            </c:strRef>
          </c:cat>
          <c:val>
            <c:numRef>
              <c:f>Sheet1!$C$16:$F$16</c:f>
              <c:numCache>
                <c:formatCode>0%</c:formatCode>
                <c:ptCount val="4"/>
                <c:pt idx="0">
                  <c:v>0.79</c:v>
                </c:pt>
                <c:pt idx="1">
                  <c:v>0.85</c:v>
                </c:pt>
                <c:pt idx="2">
                  <c:v>0.77</c:v>
                </c:pt>
                <c:pt idx="3">
                  <c:v>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4F-49E4-A301-602A4873C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500648"/>
        <c:axId val="2108503976"/>
      </c:barChart>
      <c:catAx>
        <c:axId val="210850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03976"/>
        <c:crosses val="autoZero"/>
        <c:auto val="1"/>
        <c:lblAlgn val="ctr"/>
        <c:lblOffset val="100"/>
        <c:noMultiLvlLbl val="0"/>
      </c:catAx>
      <c:valAx>
        <c:axId val="2108503976"/>
        <c:scaling>
          <c:orientation val="minMax"/>
          <c:min val="0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00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Las</a:t>
            </a:r>
            <a:r>
              <a:rPr lang="en-US" sz="2400" b="1" baseline="0" dirty="0">
                <a:solidFill>
                  <a:schemeClr val="tx1"/>
                </a:solidFill>
              </a:rPr>
              <a:t> Positas College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chemeClr val="tx1"/>
                </a:solidFill>
              </a:rPr>
              <a:t>English 1A Success Rates By GPA Range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Entered Via High School GPA Only</a:t>
            </a:r>
            <a:endParaRPr lang="en-US" sz="2400" dirty="0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chemeClr val="tx1"/>
                </a:solidFill>
              </a:rPr>
              <a:t>Fall 2016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15602583732802"/>
          <c:y val="0.269287849285858"/>
          <c:w val="0.893135228963832"/>
          <c:h val="0.6259152304063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Sheet1!$C$120:$E$120</c:f>
              <c:strCache>
                <c:ptCount val="3"/>
                <c:pt idx="0">
                  <c:v>2.50 to 2.99</c:v>
                </c:pt>
                <c:pt idx="1">
                  <c:v>3.00 to 3.49</c:v>
                </c:pt>
                <c:pt idx="2">
                  <c:v>3.50 to 4.00</c:v>
                </c:pt>
              </c:strCache>
            </c:strRef>
          </c:cat>
          <c:val>
            <c:numRef>
              <c:f>Sheet1!$C$121:$E$121</c:f>
              <c:numCache>
                <c:formatCode>0%</c:formatCode>
                <c:ptCount val="3"/>
                <c:pt idx="0">
                  <c:v>0.75</c:v>
                </c:pt>
                <c:pt idx="1">
                  <c:v>0.77</c:v>
                </c:pt>
                <c:pt idx="2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10-4BDC-8DF4-ADF1BC810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580104"/>
        <c:axId val="2108583736"/>
      </c:barChart>
      <c:catAx>
        <c:axId val="210858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83736"/>
        <c:crosses val="autoZero"/>
        <c:auto val="1"/>
        <c:lblAlgn val="ctr"/>
        <c:lblOffset val="100"/>
        <c:noMultiLvlLbl val="0"/>
      </c:catAx>
      <c:valAx>
        <c:axId val="2108583736"/>
        <c:scaling>
          <c:orientation val="minMax"/>
          <c:max val="1.0"/>
          <c:min val="0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80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0.60541</cdr:x>
      <cdr:y>0.18424</cdr:y>
    </cdr:from>
    <cdr:to>
      <cdr:x>0.68519</cdr:x>
      <cdr:y>0.31757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58000" y="1024674"/>
          <a:ext cx="903642" cy="7415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0.84046</cdr:x>
      <cdr:y>0.30729</cdr:y>
    </cdr:from>
    <cdr:to>
      <cdr:x>0.92023</cdr:x>
      <cdr:y>0.44061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7140388" y="1621715"/>
          <a:ext cx="677714" cy="7035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D6E35-285D-1E4F-A2C7-AD07F14DAA3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E6349-98B0-C34F-8CF9-9333B662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Handouts:</a:t>
            </a:r>
          </a:p>
          <a:p>
            <a:r>
              <a:rPr lang="en-US" dirty="0" smtClean="0"/>
              <a:t>&gt; Homework sheet with prompts</a:t>
            </a:r>
            <a:r>
              <a:rPr lang="en-US" baseline="0" dirty="0" smtClean="0"/>
              <a:t> from SSSC</a:t>
            </a:r>
            <a:endParaRPr lang="en-US" dirty="0" smtClean="0"/>
          </a:p>
          <a:p>
            <a:pPr marL="171450" indent="-171450">
              <a:buFont typeface="Wingdings" charset="0"/>
              <a:buChar char="Ø"/>
            </a:pPr>
            <a:r>
              <a:rPr lang="en-US" dirty="0" smtClean="0"/>
              <a:t>Blank disaggregated</a:t>
            </a:r>
            <a:r>
              <a:rPr lang="en-US" baseline="0" dirty="0" smtClean="0"/>
              <a:t> placement data table</a:t>
            </a:r>
          </a:p>
          <a:p>
            <a:pPr marL="171450" indent="-171450">
              <a:buFont typeface="Wingdings" charset="0"/>
              <a:buChar char="Ø"/>
            </a:pPr>
            <a:r>
              <a:rPr lang="en-US" dirty="0" smtClean="0"/>
              <a:t>4-page CAP research brief</a:t>
            </a:r>
          </a:p>
          <a:p>
            <a:pPr marL="171450" indent="-171450">
              <a:buFont typeface="Wingdings" charset="0"/>
              <a:buChar char="Ø"/>
            </a:pPr>
            <a:r>
              <a:rPr lang="en-US" dirty="0" smtClean="0"/>
              <a:t>Sample</a:t>
            </a:r>
            <a:r>
              <a:rPr lang="en-US" baseline="0" dirty="0" smtClean="0"/>
              <a:t> assessments handout (SSSC 2014)</a:t>
            </a:r>
          </a:p>
          <a:p>
            <a:pPr marL="171450" indent="-171450">
              <a:buFont typeface="Wingdings" charset="0"/>
              <a:buChar char="Ø"/>
            </a:pPr>
            <a:r>
              <a:rPr lang="en-US" baseline="0" smtClean="0"/>
              <a:t>Affective practices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4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0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3C80F-BB87-604E-B8F9-A135ABED087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9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23DD0CD-BBC9-184F-A84C-E89099160382}" type="slidenum">
              <a:rPr lang="en-US" sz="1200">
                <a:latin typeface="Calibri" charset="0"/>
              </a:rPr>
              <a:pPr eaLnBrk="1" hangingPunct="1">
                <a:defRPr/>
              </a:pPr>
              <a:t>20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7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75% = 37%</a:t>
            </a:r>
          </a:p>
          <a:p>
            <a:pPr>
              <a:defRPr/>
            </a:pPr>
            <a:r>
              <a:rPr lang="en-US" dirty="0" smtClean="0"/>
              <a:t>80% = 40%</a:t>
            </a:r>
          </a:p>
          <a:p>
            <a:pPr>
              <a:defRPr/>
            </a:pPr>
            <a:r>
              <a:rPr lang="en-US" dirty="0" smtClean="0"/>
              <a:t>90% = 45%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After reporting out from group, Myra tell story re: her own stupiphany.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6FCB0-CDA9-C04E-9E52-5D7F93F585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0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3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272197"/>
            <a:ext cx="5486400" cy="4047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5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6349-98B0-C34F-8CF9-9333B66282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7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them to their placement</a:t>
            </a:r>
            <a:r>
              <a:rPr lang="en-US" baseline="0" dirty="0" smtClean="0"/>
              <a:t> spectrum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EE67D-67F5-354B-901A-36B08E3A9C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16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LOOK</a:t>
            </a:r>
            <a:r>
              <a:rPr lang="en-US" baseline="0" dirty="0" smtClean="0"/>
              <a:t> AT YOUR PLACEMENT TABLE – HOW DOES WHITE STUDENTS’ ACCESS TO COLLEGE LEVEL COURSES COMPARE TO BLACK AND HISPANIC STUDENTS?</a:t>
            </a:r>
            <a:r>
              <a:rPr lang="en-US" baseline="0" dirty="0"/>
              <a:t> </a:t>
            </a:r>
            <a:r>
              <a:rPr lang="en-US" baseline="0" dirty="0" smtClean="0"/>
              <a:t>HOW DOES PLACEMENT INTO LOWER LEVELS OF REMDIATION VARY BY ETHNICITY?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E77B3-1DCF-4547-8245-3ECC3BC0C6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them talk in pairs/small</a:t>
            </a:r>
            <a:r>
              <a:rPr lang="en-US" baseline="0" dirty="0" smtClean="0"/>
              <a:t> groups for 5 minutes then report back what they think would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6349-98B0-C34F-8CF9-9333B66282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40917-0A9A-44CC-9037-5CAA75064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students (first-time and returning) who took a transfer course (statistics, business calculus, </a:t>
            </a:r>
            <a:r>
              <a:rPr lang="en-US" dirty="0" err="1"/>
              <a:t>PreCalculus</a:t>
            </a:r>
            <a:r>
              <a:rPr lang="en-US" dirty="0"/>
              <a:t>, College Algebra) with support</a:t>
            </a:r>
          </a:p>
          <a:p>
            <a:r>
              <a:rPr lang="en-US" dirty="0">
                <a:effectLst/>
              </a:rPr>
              <a:t>For first-time students enrolled in </a:t>
            </a:r>
            <a:r>
              <a:rPr lang="en-US" dirty="0"/>
              <a:t>transfer-</a:t>
            </a:r>
            <a:r>
              <a:rPr lang="en-US" dirty="0">
                <a:effectLst/>
              </a:rPr>
              <a:t>level math plus support (n=263),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effectLst/>
              </a:rPr>
              <a:t>67% succeeded overall (single attempt, no repeats)</a:t>
            </a:r>
          </a:p>
          <a:p>
            <a:pPr lvl="1"/>
            <a:r>
              <a:rPr lang="en-US" dirty="0">
                <a:effectLst/>
              </a:rPr>
              <a:t>54% of those who attempted a business/STEM math course</a:t>
            </a:r>
          </a:p>
          <a:p>
            <a:pPr lvl="1"/>
            <a:r>
              <a:rPr lang="en-US" dirty="0">
                <a:effectLst/>
              </a:rPr>
              <a:t>74% of those who attempted college statistics</a:t>
            </a:r>
          </a:p>
          <a:p>
            <a:pPr lvl="1"/>
            <a:endParaRPr lang="en-US" sz="15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40917-0A9A-44CC-9037-5CAA75064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students (first-time and returning) who took a transfer course (statistics, business calculus, </a:t>
            </a:r>
            <a:r>
              <a:rPr lang="en-US" dirty="0" err="1"/>
              <a:t>PreCalculus</a:t>
            </a:r>
            <a:r>
              <a:rPr lang="en-US" dirty="0"/>
              <a:t>, College Algebra) with support</a:t>
            </a:r>
          </a:p>
          <a:p>
            <a:r>
              <a:rPr lang="en-US" dirty="0">
                <a:effectLst/>
              </a:rPr>
              <a:t>For first-time students enrolled in </a:t>
            </a:r>
            <a:r>
              <a:rPr lang="en-US" dirty="0"/>
              <a:t>transfer-</a:t>
            </a:r>
            <a:r>
              <a:rPr lang="en-US" dirty="0">
                <a:effectLst/>
              </a:rPr>
              <a:t>level math plus support (n=263),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effectLst/>
              </a:rPr>
              <a:t>67% succeeded overall (single attempt, no repeats)</a:t>
            </a:r>
          </a:p>
          <a:p>
            <a:pPr lvl="1"/>
            <a:r>
              <a:rPr lang="en-US" dirty="0">
                <a:effectLst/>
              </a:rPr>
              <a:t>54% of those who attempted a business/STEM math course</a:t>
            </a:r>
          </a:p>
          <a:p>
            <a:pPr lvl="1"/>
            <a:r>
              <a:rPr lang="en-US" dirty="0">
                <a:effectLst/>
              </a:rPr>
              <a:t>74% of those who attempted college statistics</a:t>
            </a:r>
          </a:p>
          <a:p>
            <a:pPr lvl="1"/>
            <a:endParaRPr lang="en-US" sz="15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40917-0A9A-44CC-9037-5CAA75064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 –describe</a:t>
            </a:r>
            <a:r>
              <a:rPr lang="en-US" baseline="0" dirty="0" smtClean="0"/>
              <a:t> our literature scan- what we were looking for – big increases on the needle, narrowing of equity gaps</a:t>
            </a:r>
            <a:endParaRPr lang="en-US" dirty="0" smtClean="0"/>
          </a:p>
          <a:p>
            <a:r>
              <a:rPr lang="en-US" dirty="0" smtClean="0"/>
              <a:t>Describe</a:t>
            </a:r>
            <a:r>
              <a:rPr lang="en-US" baseline="0" dirty="0" smtClean="0"/>
              <a:t> what </a:t>
            </a:r>
            <a:r>
              <a:rPr lang="en-US" baseline="0" dirty="0" err="1" smtClean="0"/>
              <a:t>Cuyamaca</a:t>
            </a:r>
            <a:r>
              <a:rPr lang="en-US" baseline="0" dirty="0" smtClean="0"/>
              <a:t> did for each of these strategies</a:t>
            </a:r>
          </a:p>
          <a:p>
            <a:pPr marL="0" indent="0">
              <a:buNone/>
            </a:pPr>
            <a:r>
              <a:rPr lang="en-US" baseline="0" dirty="0" smtClean="0"/>
              <a:t>Why do these produce such strong, consistent results? </a:t>
            </a:r>
          </a:p>
          <a:p>
            <a:pPr marL="0" indent="0">
              <a:buNone/>
            </a:pPr>
            <a:r>
              <a:rPr lang="en-US" baseline="0" dirty="0" smtClean="0"/>
              <a:t>I’m going to dig into two big reasons why, then highlight some additional evidence that these strategies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CCRC analysis</a:t>
            </a:r>
            <a:r>
              <a:rPr lang="en-US" baseline="0" dirty="0" smtClean="0"/>
              <a:t> has shown that both Accuplacer and Compass are incredibly weak predictors of students’ abilities – and just a couple months ago, the company that makes Compass acknowledged this and announced that they would no longer be offering the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C7A0-E819-C742-98DD-1FB00F481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41" name="Shape 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3793600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2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D8F1-391E-9D45-B313-F031035E2DB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B419-1540-114A-8B1D-E9364C66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lerationProject.org" TargetMode="External"/><Relationship Id="rId4" Type="http://schemas.openxmlformats.org/officeDocument/2006/relationships/image" Target="../media/image1.emf"/><Relationship Id="rId5" Type="http://schemas.openxmlformats.org/officeDocument/2006/relationships/hyperlink" Target="mailto:khern@chabotcollege.edu" TargetMode="External"/><Relationship Id="rId6" Type="http://schemas.openxmlformats.org/officeDocument/2006/relationships/hyperlink" Target="mailto:msnell@losmedanos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10" y="1656304"/>
            <a:ext cx="7848600" cy="24943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C0504D"/>
                </a:solidFill>
              </a:rPr>
              <a:t>Up to the Challenge: </a:t>
            </a:r>
            <a:br>
              <a:rPr lang="en-US" sz="3600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California Community Colleges Expand Access to College English &amp; Math </a:t>
            </a:r>
            <a:br>
              <a:rPr lang="en-US" sz="3600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/>
            </a:r>
            <a:br>
              <a:rPr lang="en-US" sz="3600" dirty="0" smtClean="0">
                <a:solidFill>
                  <a:srgbClr val="C0504D"/>
                </a:solidFill>
              </a:rPr>
            </a:br>
            <a:r>
              <a:rPr lang="en-US" sz="2700" dirty="0" smtClean="0"/>
              <a:t>California Acceleration Project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www.AccelerationProject.org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Conference on Acceleration in Developmental </a:t>
            </a:r>
            <a:r>
              <a:rPr lang="en-US" sz="2700" dirty="0" smtClean="0"/>
              <a:t>Education</a:t>
            </a:r>
            <a:br>
              <a:rPr lang="en-US" sz="2700" dirty="0" smtClean="0"/>
            </a:br>
            <a:r>
              <a:rPr lang="en-US" sz="2700" dirty="0" smtClean="0"/>
              <a:t>June 15, 2017 – Denver, CO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14300"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55" y="2187504"/>
            <a:ext cx="1370960" cy="9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05676"/>
              </p:ext>
            </p:extLst>
          </p:nvPr>
        </p:nvGraphicFramePr>
        <p:xfrm>
          <a:off x="965200" y="4431268"/>
          <a:ext cx="6807200" cy="2042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03600"/>
                <a:gridCol w="3403600"/>
              </a:tblGrid>
              <a:tr h="1945169">
                <a:tc>
                  <a:txBody>
                    <a:bodyPr/>
                    <a:lstStyle/>
                    <a:p>
                      <a:pPr marL="114300" algn="l">
                        <a:defRPr/>
                      </a:pPr>
                      <a:r>
                        <a:rPr lang="en-US" sz="2000" dirty="0" smtClean="0">
                          <a:solidFill>
                            <a:srgbClr val="C0504D"/>
                          </a:solidFill>
                        </a:rPr>
                        <a:t>Katie Hern</a:t>
                      </a:r>
                    </a:p>
                    <a:p>
                      <a:pPr marL="114300" algn="l"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CAP Co-Founder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14300" algn="l">
                        <a:defRPr/>
                      </a:pPr>
                      <a:r>
                        <a:rPr lang="en-US" sz="1800" dirty="0" smtClean="0"/>
                        <a:t>English Instructor</a:t>
                      </a:r>
                    </a:p>
                    <a:p>
                      <a:pPr marL="114300" algn="l">
                        <a:defRPr/>
                      </a:pPr>
                      <a:r>
                        <a:rPr lang="en-US" sz="1800" dirty="0" smtClean="0"/>
                        <a:t>Chabot College</a:t>
                      </a:r>
                    </a:p>
                    <a:p>
                      <a:pPr marL="114300" algn="l">
                        <a:defRPr/>
                      </a:pPr>
                      <a:r>
                        <a:rPr lang="en-US" sz="1800" dirty="0" smtClean="0">
                          <a:hlinkClick r:id="rId5"/>
                        </a:rPr>
                        <a:t>khern@chabotcollege.edu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114300" algn="l">
                        <a:defRPr/>
                      </a:pPr>
                      <a:r>
                        <a:rPr lang="en-US" sz="1800" dirty="0" smtClean="0">
                          <a:latin typeface="Ubuntu" charset="0"/>
                        </a:rPr>
                        <a:t/>
                      </a:r>
                      <a:br>
                        <a:rPr lang="en-US" sz="1800" dirty="0" smtClean="0">
                          <a:latin typeface="Ubuntu" charset="0"/>
                        </a:rPr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504D"/>
                          </a:solidFill>
                        </a:rPr>
                        <a:t>Myra Snell</a:t>
                      </a:r>
                    </a:p>
                    <a:p>
                      <a:r>
                        <a:rPr lang="en-US" dirty="0" smtClean="0"/>
                        <a:t>CAP Co-Founder</a:t>
                      </a:r>
                    </a:p>
                    <a:p>
                      <a:r>
                        <a:rPr lang="en-US" dirty="0" smtClean="0"/>
                        <a:t>Math Instructor</a:t>
                      </a:r>
                    </a:p>
                    <a:p>
                      <a:r>
                        <a:rPr lang="en-US" dirty="0" smtClean="0"/>
                        <a:t>Los </a:t>
                      </a:r>
                      <a:r>
                        <a:rPr lang="en-US" dirty="0" err="1" smtClean="0"/>
                        <a:t>Medanos</a:t>
                      </a:r>
                      <a:r>
                        <a:rPr lang="en-US" baseline="0" dirty="0" smtClean="0"/>
                        <a:t> College</a:t>
                      </a:r>
                    </a:p>
                    <a:p>
                      <a:r>
                        <a:rPr lang="en-US" baseline="0" dirty="0" smtClean="0">
                          <a:hlinkClick r:id="rId6"/>
                        </a:rPr>
                        <a:t>msnell@losmedanos.edu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2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86397" cy="14017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  <a:latin typeface="+mn-lt"/>
              </a:rPr>
              <a:t>After</a:t>
            </a:r>
            <a:r>
              <a:rPr lang="en-US" sz="4400" b="1" dirty="0">
                <a:solidFill>
                  <a:srgbClr val="C0504D"/>
                </a:solidFill>
                <a:latin typeface="+mn-lt"/>
              </a:rPr>
              <a:t/>
            </a:r>
            <a:br>
              <a:rPr lang="en-US" sz="4400" b="1" dirty="0">
                <a:solidFill>
                  <a:srgbClr val="C0504D"/>
                </a:solidFill>
                <a:latin typeface="+mn-lt"/>
              </a:rPr>
            </a:br>
            <a:r>
              <a:rPr lang="en-US" sz="4000" dirty="0" smtClean="0">
                <a:solidFill>
                  <a:srgbClr val="C0504D"/>
                </a:solidFill>
                <a:latin typeface="+mn-lt"/>
              </a:rPr>
              <a:t>Equitable Access to Gateway Math</a:t>
            </a:r>
            <a:endParaRPr lang="en-US" sz="4000" dirty="0">
              <a:solidFill>
                <a:srgbClr val="C0504D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253731"/>
              </p:ext>
            </p:extLst>
          </p:nvPr>
        </p:nvGraphicFramePr>
        <p:xfrm>
          <a:off x="1340262" y="2057400"/>
          <a:ext cx="596016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918">
                  <a:extLst>
                    <a:ext uri="{9D8B030D-6E8A-4147-A177-3AD203B41FA5}">
                      <a16:colId xmlns="" xmlns:a16="http://schemas.microsoft.com/office/drawing/2014/main" val="2257287865"/>
                    </a:ext>
                  </a:extLst>
                </a:gridCol>
                <a:gridCol w="1825645">
                  <a:extLst>
                    <a:ext uri="{9D8B030D-6E8A-4147-A177-3AD203B41FA5}">
                      <a16:colId xmlns="" xmlns:a16="http://schemas.microsoft.com/office/drawing/2014/main" val="4133994761"/>
                    </a:ext>
                  </a:extLst>
                </a:gridCol>
                <a:gridCol w="1808602">
                  <a:extLst>
                    <a:ext uri="{9D8B030D-6E8A-4147-A177-3AD203B41FA5}">
                      <a16:colId xmlns="" xmlns:a16="http://schemas.microsoft.com/office/drawing/2014/main" val="2346899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Incoming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Placed into Gateway </a:t>
                      </a:r>
                      <a:r>
                        <a:rPr lang="en-US" sz="2400" dirty="0"/>
                        <a:t>Math</a:t>
                      </a:r>
                    </a:p>
                    <a:p>
                      <a:r>
                        <a:rPr lang="en-US" sz="2400" dirty="0"/>
                        <a:t>(2015)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Placed into Gateway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Math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(2016)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3298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84%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5965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African American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73%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1017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</a:t>
                      </a:r>
                      <a:r>
                        <a:rPr lang="en-US" sz="24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9857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r>
                        <a:rPr lang="en-US" sz="24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84%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9587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90%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867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14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2" y="274638"/>
            <a:ext cx="7847167" cy="1401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+mn-lt"/>
              </a:rPr>
              <a:t>After</a:t>
            </a:r>
            <a:r>
              <a:rPr lang="en-US" sz="4000" dirty="0">
                <a:solidFill>
                  <a:srgbClr val="C0504D"/>
                </a:solidFill>
                <a:latin typeface="+mn-lt"/>
              </a:rPr>
              <a:t/>
            </a:r>
            <a:br>
              <a:rPr lang="en-US" sz="4000" dirty="0">
                <a:solidFill>
                  <a:srgbClr val="C0504D"/>
                </a:solidFill>
                <a:latin typeface="+mn-lt"/>
              </a:rPr>
            </a:br>
            <a:r>
              <a:rPr lang="en-US" sz="3600" dirty="0">
                <a:solidFill>
                  <a:srgbClr val="C0504D"/>
                </a:solidFill>
                <a:latin typeface="+mn-lt"/>
              </a:rPr>
              <a:t>Dramatic Increases in </a:t>
            </a:r>
            <a:r>
              <a:rPr lang="en-US" sz="3600" dirty="0" smtClean="0">
                <a:solidFill>
                  <a:srgbClr val="C0504D"/>
                </a:solidFill>
                <a:latin typeface="+mn-lt"/>
              </a:rPr>
              <a:t>Gateway Completion</a:t>
            </a:r>
            <a:endParaRPr lang="en-US" sz="3600" dirty="0">
              <a:solidFill>
                <a:srgbClr val="C0504D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94313"/>
              </p:ext>
            </p:extLst>
          </p:nvPr>
        </p:nvGraphicFramePr>
        <p:xfrm>
          <a:off x="914400" y="1717073"/>
          <a:ext cx="7391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2257287865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4133994761"/>
                    </a:ext>
                  </a:extLst>
                </a:gridCol>
                <a:gridCol w="1379932">
                  <a:extLst>
                    <a:ext uri="{9D8B030D-6E8A-4147-A177-3AD203B41FA5}">
                      <a16:colId xmlns="" xmlns:a16="http://schemas.microsoft.com/office/drawing/2014/main" val="2051339844"/>
                    </a:ext>
                  </a:extLst>
                </a:gridCol>
                <a:gridCol w="1134668">
                  <a:extLst>
                    <a:ext uri="{9D8B030D-6E8A-4147-A177-3AD203B41FA5}">
                      <a16:colId xmlns="" xmlns:a16="http://schemas.microsoft.com/office/drawing/2014/main" val="3503619057"/>
                    </a:ext>
                  </a:extLst>
                </a:gridCol>
                <a:gridCol w="1485900">
                  <a:extLst>
                    <a:ext uri="{9D8B030D-6E8A-4147-A177-3AD203B41FA5}">
                      <a16:colId xmlns="" xmlns:a16="http://schemas.microsoft.com/office/drawing/2014/main" val="3780860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Placement in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Traditional Sequence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Success in </a:t>
                      </a:r>
                      <a:r>
                        <a:rPr lang="en-US" sz="2400" dirty="0" smtClean="0"/>
                        <a:t>Gateway </a:t>
                      </a:r>
                      <a:r>
                        <a:rPr lang="en-US" sz="2400" dirty="0"/>
                        <a:t>(w/support)</a:t>
                      </a:r>
                    </a:p>
                    <a:p>
                      <a:r>
                        <a:rPr lang="en-US" sz="2400" dirty="0"/>
                        <a:t>(Fall 2016)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Complete </a:t>
                      </a:r>
                      <a:r>
                        <a:rPr lang="en-US" sz="2400" dirty="0" smtClean="0"/>
                        <a:t>Gateway </a:t>
                      </a:r>
                      <a:r>
                        <a:rPr lang="en-US" sz="2400" dirty="0"/>
                        <a:t>Math in 2 Years </a:t>
                      </a:r>
                    </a:p>
                    <a:p>
                      <a:r>
                        <a:rPr lang="en-US" sz="2400" dirty="0"/>
                        <a:t>(Fall 2013 Cohort)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298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40%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469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Gateway </a:t>
                      </a:r>
                      <a:r>
                        <a:rPr lang="en-US" sz="2400" dirty="0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5965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One Level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1017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Two Levels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9857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Three or More Levels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62%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958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2" y="274638"/>
            <a:ext cx="7847167" cy="1401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+mn-lt"/>
              </a:rPr>
              <a:t>After</a:t>
            </a:r>
            <a:r>
              <a:rPr lang="en-US" sz="4000" dirty="0">
                <a:solidFill>
                  <a:srgbClr val="C0504D"/>
                </a:solidFill>
                <a:latin typeface="+mn-lt"/>
              </a:rPr>
              <a:t/>
            </a:r>
            <a:br>
              <a:rPr lang="en-US" sz="4000" dirty="0">
                <a:solidFill>
                  <a:srgbClr val="C0504D"/>
                </a:solidFill>
                <a:latin typeface="+mn-lt"/>
              </a:rPr>
            </a:br>
            <a:r>
              <a:rPr lang="en-US" sz="3600" dirty="0">
                <a:solidFill>
                  <a:srgbClr val="C0504D"/>
                </a:solidFill>
                <a:latin typeface="+mn-lt"/>
              </a:rPr>
              <a:t>Dramatic Increases in </a:t>
            </a:r>
            <a:r>
              <a:rPr lang="en-US" sz="3600" dirty="0" smtClean="0">
                <a:solidFill>
                  <a:srgbClr val="C0504D"/>
                </a:solidFill>
                <a:latin typeface="+mn-lt"/>
              </a:rPr>
              <a:t>Gateway Completion</a:t>
            </a:r>
            <a:endParaRPr lang="en-US" sz="3600" dirty="0">
              <a:solidFill>
                <a:srgbClr val="C0504D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227513"/>
              </p:ext>
            </p:extLst>
          </p:nvPr>
        </p:nvGraphicFramePr>
        <p:xfrm>
          <a:off x="914400" y="1717073"/>
          <a:ext cx="7391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2257287865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4133994761"/>
                    </a:ext>
                  </a:extLst>
                </a:gridCol>
                <a:gridCol w="1379932">
                  <a:extLst>
                    <a:ext uri="{9D8B030D-6E8A-4147-A177-3AD203B41FA5}">
                      <a16:colId xmlns="" xmlns:a16="http://schemas.microsoft.com/office/drawing/2014/main" val="2051339844"/>
                    </a:ext>
                  </a:extLst>
                </a:gridCol>
                <a:gridCol w="1134668">
                  <a:extLst>
                    <a:ext uri="{9D8B030D-6E8A-4147-A177-3AD203B41FA5}">
                      <a16:colId xmlns="" xmlns:a16="http://schemas.microsoft.com/office/drawing/2014/main" val="3503619057"/>
                    </a:ext>
                  </a:extLst>
                </a:gridCol>
                <a:gridCol w="1485900">
                  <a:extLst>
                    <a:ext uri="{9D8B030D-6E8A-4147-A177-3AD203B41FA5}">
                      <a16:colId xmlns="" xmlns:a16="http://schemas.microsoft.com/office/drawing/2014/main" val="3780860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Placement in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Traditional Sequence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Complete </a:t>
                      </a:r>
                      <a:r>
                        <a:rPr lang="en-US" sz="2400" dirty="0" smtClean="0"/>
                        <a:t>Gateway </a:t>
                      </a:r>
                      <a:r>
                        <a:rPr lang="en-US" sz="2400" dirty="0"/>
                        <a:t>Math in 2 Years </a:t>
                      </a:r>
                    </a:p>
                    <a:p>
                      <a:r>
                        <a:rPr lang="en-US" sz="2400" dirty="0"/>
                        <a:t>(Fall 2013 Cohort)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Success in </a:t>
                      </a:r>
                      <a:r>
                        <a:rPr lang="en-US" sz="2400" dirty="0" smtClean="0"/>
                        <a:t>Gateway </a:t>
                      </a:r>
                      <a:r>
                        <a:rPr lang="en-US" sz="2400" dirty="0"/>
                        <a:t>(w/support)</a:t>
                      </a:r>
                    </a:p>
                    <a:p>
                      <a:r>
                        <a:rPr lang="en-US" sz="2400" dirty="0"/>
                        <a:t>(Fall 2016)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298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364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67%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469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Gateway </a:t>
                      </a:r>
                      <a:r>
                        <a:rPr lang="en-US" sz="2400" dirty="0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5965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One Level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1017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Two Levels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9857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Three or More Levels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958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40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504D"/>
                </a:solidFill>
              </a:rPr>
              <a:t>Karly</a:t>
            </a:r>
            <a:r>
              <a:rPr lang="en-US" dirty="0" smtClean="0">
                <a:solidFill>
                  <a:srgbClr val="C0504D"/>
                </a:solidFill>
              </a:rPr>
              <a:t> Franz, </a:t>
            </a:r>
            <a:r>
              <a:rPr lang="en-US" dirty="0" err="1" smtClean="0">
                <a:solidFill>
                  <a:srgbClr val="C0504D"/>
                </a:solidFill>
              </a:rPr>
              <a:t>Cuyamaca</a:t>
            </a:r>
            <a:r>
              <a:rPr lang="en-US" dirty="0" smtClean="0">
                <a:solidFill>
                  <a:srgbClr val="C0504D"/>
                </a:solidFill>
              </a:rPr>
              <a:t> College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Cuyamaca_Karly_Franz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7" r="-18695" b="21535"/>
          <a:stretch/>
        </p:blipFill>
        <p:spPr>
          <a:xfrm rot="5400000">
            <a:off x="-469575" y="2690242"/>
            <a:ext cx="4991735" cy="2857356"/>
          </a:xfrm>
        </p:spPr>
      </p:pic>
      <p:sp>
        <p:nvSpPr>
          <p:cNvPr id="5" name="TextBox 4"/>
          <p:cNvSpPr txBox="1"/>
          <p:nvPr/>
        </p:nvSpPr>
        <p:spPr>
          <a:xfrm>
            <a:off x="3791131" y="1623051"/>
            <a:ext cx="4895670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Teach high school biology</a:t>
            </a:r>
          </a:p>
          <a:p>
            <a:endParaRPr lang="en-US" sz="1000" dirty="0" smtClean="0"/>
          </a:p>
          <a:p>
            <a:r>
              <a:rPr lang="en-US" b="1" dirty="0" smtClean="0"/>
              <a:t>Returning Adult:</a:t>
            </a:r>
          </a:p>
          <a:p>
            <a:r>
              <a:rPr lang="en-US" dirty="0"/>
              <a:t>A</a:t>
            </a:r>
            <a:r>
              <a:rPr lang="en-US" dirty="0" smtClean="0"/>
              <a:t>way from math for 5 years</a:t>
            </a:r>
          </a:p>
          <a:p>
            <a:r>
              <a:rPr lang="en-US" dirty="0" smtClean="0"/>
              <a:t>Studied fashion design, worked as a historical costumer </a:t>
            </a:r>
          </a:p>
          <a:p>
            <a:endParaRPr lang="en-US" sz="1000" dirty="0"/>
          </a:p>
          <a:p>
            <a:r>
              <a:rPr lang="en-US" b="1" dirty="0" smtClean="0"/>
              <a:t>Placement via Standardized Test (</a:t>
            </a:r>
            <a:r>
              <a:rPr lang="en-US" b="1" dirty="0" err="1" smtClean="0"/>
              <a:t>Accuplacer</a:t>
            </a:r>
            <a:r>
              <a:rPr lang="en-US" b="1" dirty="0" smtClean="0"/>
              <a:t>): </a:t>
            </a:r>
          </a:p>
          <a:p>
            <a:r>
              <a:rPr lang="en-US" dirty="0" smtClean="0"/>
              <a:t>Intermediate Algebra </a:t>
            </a:r>
          </a:p>
          <a:p>
            <a:endParaRPr lang="en-US" sz="1000" dirty="0" smtClean="0"/>
          </a:p>
          <a:p>
            <a:r>
              <a:rPr lang="en-US" b="1" dirty="0" err="1" smtClean="0"/>
              <a:t>Corequisite</a:t>
            </a:r>
            <a:r>
              <a:rPr lang="en-US" b="1" dirty="0" smtClean="0"/>
              <a:t> Remediation: </a:t>
            </a:r>
          </a:p>
          <a:p>
            <a:r>
              <a:rPr lang="en-US" dirty="0" smtClean="0"/>
              <a:t>Enrolled directly in Pre-Calculus with 2 units of concurrent support</a:t>
            </a:r>
          </a:p>
          <a:p>
            <a:endParaRPr lang="en-US" sz="1000" dirty="0"/>
          </a:p>
          <a:p>
            <a:r>
              <a:rPr lang="en-US" b="1" dirty="0" smtClean="0"/>
              <a:t>Grade in Pre-Calculus</a:t>
            </a:r>
            <a:r>
              <a:rPr lang="en-US" dirty="0" smtClean="0"/>
              <a:t>: 89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765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Three High-Leverage Strategies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09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Changing </a:t>
            </a:r>
            <a:r>
              <a:rPr lang="en-US" b="1" dirty="0"/>
              <a:t>P</a:t>
            </a:r>
            <a:r>
              <a:rPr lang="en-US" b="1" dirty="0" smtClean="0"/>
              <a:t>lacement </a:t>
            </a:r>
            <a:r>
              <a:rPr lang="en-US" b="1" dirty="0"/>
              <a:t>P</a:t>
            </a:r>
            <a:r>
              <a:rPr lang="en-US" b="1" dirty="0" smtClean="0"/>
              <a:t>olicies</a:t>
            </a:r>
            <a:r>
              <a:rPr lang="en-US" dirty="0" smtClean="0"/>
              <a:t>: </a:t>
            </a:r>
          </a:p>
          <a:p>
            <a:pPr marL="0" lvl="0" indent="0">
              <a:buNone/>
            </a:pPr>
            <a:r>
              <a:rPr lang="en-US" dirty="0"/>
              <a:t>Colleges broaden access to </a:t>
            </a:r>
            <a:r>
              <a:rPr lang="en-US" dirty="0" smtClean="0"/>
              <a:t>gateway </a:t>
            </a:r>
            <a:r>
              <a:rPr lang="en-US" dirty="0"/>
              <a:t>courses, and make access more equitable, by adjusting cut scores, using robust multiple measures, and requiring algebra-based testing and remediation only for access to courses that require substantial algebra</a:t>
            </a:r>
            <a:r>
              <a:rPr lang="en-US" i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 smtClean="0"/>
              <a:t>Implementing Co</a:t>
            </a:r>
            <a:r>
              <a:rPr lang="en-US" b="1" dirty="0"/>
              <a:t>-requisite </a:t>
            </a:r>
            <a:r>
              <a:rPr lang="en-US" b="1" dirty="0" smtClean="0"/>
              <a:t>Models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Students classified as “below </a:t>
            </a:r>
            <a:r>
              <a:rPr lang="en-US" dirty="0" smtClean="0"/>
              <a:t>college </a:t>
            </a:r>
            <a:r>
              <a:rPr lang="en-US" dirty="0"/>
              <a:t>level” are allowed to enroll in a </a:t>
            </a:r>
            <a:r>
              <a:rPr lang="en-US" dirty="0" smtClean="0"/>
              <a:t>gateway </a:t>
            </a:r>
            <a:r>
              <a:rPr lang="en-US" dirty="0"/>
              <a:t>course with extra concurrent support, saving them at least a semester of stand-alone remediation and reducing their chances of dropping out (e.g.,</a:t>
            </a:r>
            <a:r>
              <a:rPr lang="en-US" i="1" dirty="0"/>
              <a:t> </a:t>
            </a:r>
            <a:r>
              <a:rPr lang="en-US" dirty="0"/>
              <a:t>“1A-plus” models: students co-enroll in English 1A and 2 additional units with the same instructor)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b="1" dirty="0" smtClean="0"/>
              <a:t>Redesigning Remedial Courses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Multi-level sequences in </a:t>
            </a:r>
            <a:r>
              <a:rPr lang="en-US" dirty="0" smtClean="0"/>
              <a:t>English </a:t>
            </a:r>
            <a:r>
              <a:rPr lang="en-US" dirty="0"/>
              <a:t>and math are replaced with accelerated courses that are well aligned with the </a:t>
            </a:r>
            <a:r>
              <a:rPr lang="en-US" dirty="0" smtClean="0"/>
              <a:t>gateway </a:t>
            </a:r>
            <a:r>
              <a:rPr lang="en-US" dirty="0"/>
              <a:t>requirements in students’ chosen </a:t>
            </a:r>
            <a:r>
              <a:rPr lang="en-US" dirty="0" smtClean="0"/>
              <a:t>pathway.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2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C0504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504D"/>
                </a:solidFill>
              </a:rPr>
              <a:t>Why do these strategies work?</a:t>
            </a:r>
            <a:endParaRPr lang="en-US" sz="4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Reason #1: </a:t>
            </a:r>
            <a:br>
              <a:rPr lang="en-US" sz="3600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The limitations of </a:t>
            </a:r>
            <a:r>
              <a:rPr lang="en-US" sz="3600" dirty="0">
                <a:solidFill>
                  <a:srgbClr val="C0504D"/>
                </a:solidFill>
              </a:rPr>
              <a:t>s</a:t>
            </a:r>
            <a:r>
              <a:rPr lang="en-US" sz="3600" dirty="0" smtClean="0">
                <a:solidFill>
                  <a:srgbClr val="C0504D"/>
                </a:solidFill>
              </a:rPr>
              <a:t>tandardized placement tests</a:t>
            </a:r>
            <a:endParaRPr lang="en-US" sz="36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Font typeface="Arial" charset="0"/>
              <a:buNone/>
            </a:pPr>
            <a:r>
              <a:rPr lang="en-US" u="sng" dirty="0" smtClean="0">
                <a:latin typeface="Arial" charset="0"/>
              </a:rPr>
              <a:t>Sample Item: Accuplacer “Sentence Skills” Test</a:t>
            </a:r>
          </a:p>
          <a:p>
            <a:pPr marL="114300" indent="0">
              <a:buFont typeface="Arial" charset="0"/>
              <a:buNone/>
            </a:pPr>
            <a:r>
              <a:rPr lang="en-US" dirty="0" smtClean="0">
                <a:latin typeface="Arial" charset="0"/>
              </a:rPr>
              <a:t>Writing </a:t>
            </a:r>
            <a:r>
              <a:rPr lang="en-US" dirty="0">
                <a:latin typeface="Arial" charset="0"/>
              </a:rPr>
              <a:t>a best seller had earned the author a sum of money and had freed him from the necessity of selling his pen for the political purposes of others. 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Rewrite, beginning with </a:t>
            </a:r>
            <a:r>
              <a:rPr lang="en-US" u="sng" dirty="0">
                <a:latin typeface="Arial" charset="0"/>
              </a:rPr>
              <a:t>The author was not obliged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sz="1600" dirty="0">
              <a:latin typeface="Arial" charset="0"/>
            </a:endParaRP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The new sentence will include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A) consequently he earned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B) because he had earned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C) by earning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D) as a means of 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1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Are you </a:t>
            </a:r>
            <a:r>
              <a:rPr lang="en-US" sz="3600" dirty="0">
                <a:solidFill>
                  <a:srgbClr val="C0504D"/>
                </a:solidFill>
              </a:rPr>
              <a:t>c</a:t>
            </a:r>
            <a:r>
              <a:rPr lang="en-US" sz="3600" dirty="0" smtClean="0">
                <a:solidFill>
                  <a:srgbClr val="C0504D"/>
                </a:solidFill>
              </a:rPr>
              <a:t>ollege ready?</a:t>
            </a:r>
            <a:endParaRPr lang="en-US" sz="3600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4-01-08 at 1.27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708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7884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522"/>
            <a:ext cx="8229600" cy="48736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Placement tests do a poor job identifying who will – and will not – do well in college.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err="1" smtClean="0"/>
              <a:t>Accuplacer</a:t>
            </a:r>
            <a:r>
              <a:rPr lang="en-US" sz="2400" dirty="0" smtClean="0"/>
              <a:t> scores in English explain about 1% of the variation in course grades; in math less than 4% (Cal-Pass data)</a:t>
            </a:r>
            <a:r>
              <a:rPr lang="en-US" sz="2200" dirty="0" smtClean="0"/>
              <a:t>.</a:t>
            </a:r>
          </a:p>
          <a:p>
            <a:pPr lvl="1"/>
            <a:endParaRPr lang="en-US" sz="900" dirty="0" smtClean="0"/>
          </a:p>
          <a:p>
            <a:r>
              <a:rPr lang="en-US" sz="2400" dirty="0" smtClean="0"/>
              <a:t>Severe under-placement error is three </a:t>
            </a:r>
            <a:r>
              <a:rPr lang="en-US" sz="2400" dirty="0"/>
              <a:t>times more prevalent than over-placement error (</a:t>
            </a:r>
            <a:r>
              <a:rPr lang="en-US" sz="2400" dirty="0" smtClean="0"/>
              <a:t>those placed into remediation who could have earned a B or better in a college course</a:t>
            </a:r>
            <a:r>
              <a:rPr lang="en-US" sz="2400" dirty="0"/>
              <a:t> </a:t>
            </a:r>
            <a:r>
              <a:rPr lang="en-US" sz="2400" dirty="0" smtClean="0"/>
              <a:t>vs. those placed into college course who fail) (Scott-Clayton, 2012).</a:t>
            </a:r>
          </a:p>
          <a:p>
            <a:pPr lvl="1"/>
            <a:endParaRPr lang="en-US" sz="800" dirty="0" smtClean="0"/>
          </a:p>
          <a:p>
            <a:r>
              <a:rPr lang="en-US" sz="2400" dirty="0" smtClean="0"/>
              <a:t>Fewer than 10% of the topics in Elementary and Intermediate Algebra are needed for the study of Statistics, yet tests of these skills block students’ access to college-level Statistics courses. </a:t>
            </a:r>
          </a:p>
        </p:txBody>
      </p:sp>
    </p:spTree>
    <p:extLst>
      <p:ext uri="{BB962C8B-B14F-4D97-AF65-F5344CB8AC3E}">
        <p14:creationId xmlns:p14="http://schemas.microsoft.com/office/powerpoint/2010/main" val="391638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74638"/>
            <a:ext cx="900288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504D"/>
                </a:solidFill>
              </a:rPr>
              <a:t>Reason #2: </a:t>
            </a:r>
            <a:br>
              <a:rPr lang="en-US" sz="3200" dirty="0" smtClean="0">
                <a:solidFill>
                  <a:srgbClr val="C0504D"/>
                </a:solidFill>
              </a:rPr>
            </a:br>
            <a:r>
              <a:rPr lang="en-US" sz="3200" dirty="0" smtClean="0">
                <a:solidFill>
                  <a:srgbClr val="C0504D"/>
                </a:solidFill>
              </a:rPr>
              <a:t>Attrition Is Guaranteed in Traditional Remediation</a:t>
            </a:r>
            <a:endParaRPr lang="en-US" sz="32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47813"/>
            <a:ext cx="8382000" cy="423068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3000" dirty="0">
                <a:cs typeface="Arial"/>
              </a:rPr>
              <a:t>S</a:t>
            </a:r>
            <a:r>
              <a:rPr lang="en-US" sz="3000" dirty="0" smtClean="0">
                <a:cs typeface="Arial"/>
              </a:rPr>
              <a:t>tudents placed 2 levels below college English/Math face </a:t>
            </a:r>
            <a:r>
              <a:rPr lang="en-US" sz="3000" dirty="0">
                <a:cs typeface="Arial"/>
              </a:rPr>
              <a:t>6</a:t>
            </a:r>
            <a:r>
              <a:rPr lang="en-US" sz="3000" dirty="0" smtClean="0">
                <a:cs typeface="Arial"/>
              </a:rPr>
              <a:t> “exit points” where they fall away: </a:t>
            </a:r>
          </a:p>
          <a:p>
            <a:pPr>
              <a:buFont typeface="Arial" charset="0"/>
              <a:buNone/>
              <a:defRPr/>
            </a:pPr>
            <a:endParaRPr lang="en-US" sz="900" dirty="0" smtClean="0">
              <a:cs typeface="Arial"/>
            </a:endParaRP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Do they enroll in the first course?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enroll, do they pass the first course?   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pass, do they enroll in the next course?   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enroll, do they pass the second course?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pass, do they enroll in the college-level course? 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enroll, do they pass the college-level course?</a:t>
            </a:r>
          </a:p>
          <a:p>
            <a:pPr lvl="1">
              <a:defRPr/>
            </a:pPr>
            <a:endParaRPr lang="en-US" sz="2400" dirty="0" smtClean="0">
              <a:cs typeface="Arial"/>
            </a:endParaRPr>
          </a:p>
          <a:p>
            <a:pPr lvl="1">
              <a:buFont typeface="Arial" charset="0"/>
              <a:buNone/>
              <a:defRPr/>
            </a:pPr>
            <a:r>
              <a:rPr lang="en-US" sz="3000" dirty="0" smtClean="0">
                <a:cs typeface="Arial"/>
              </a:rPr>
              <a:t>Students placed 3 levels down face 8 exit points.</a:t>
            </a:r>
          </a:p>
        </p:txBody>
      </p:sp>
    </p:spTree>
    <p:extLst>
      <p:ext uri="{BB962C8B-B14F-4D97-AF65-F5344CB8AC3E}">
        <p14:creationId xmlns:p14="http://schemas.microsoft.com/office/powerpoint/2010/main" val="35338741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7-03-07 at 12.4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72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525" y="1830734"/>
            <a:ext cx="6349675" cy="35394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170,000+ California community college students begin in remedial math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 a typical year</a:t>
            </a:r>
          </a:p>
          <a:p>
            <a:pPr algn="ctr"/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110,000+ of them will never complete the math required to earn a degree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C0504D"/>
                </a:solidFill>
                <a:latin typeface="Ubuntu" charset="0"/>
                <a:ea typeface="ＭＳ Ｐゴシック" charset="0"/>
                <a:cs typeface="ＭＳ Ｐゴシック" charset="0"/>
              </a:rPr>
              <a:t>Illustration: Chabot College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04950"/>
            <a:ext cx="8382000" cy="3714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000" dirty="0">
                <a:latin typeface="Century Schoolbook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Students beginning two levels below College English</a:t>
            </a:r>
            <a:r>
              <a:rPr lang="en-US" sz="2800" dirty="0" smtClean="0">
                <a:latin typeface="+mj-lt"/>
                <a:ea typeface="ＭＳ Ｐゴシック" charset="0"/>
                <a:cs typeface="ＭＳ Ｐゴシック" charset="0"/>
              </a:rPr>
              <a:t>:</a:t>
            </a:r>
            <a:endParaRPr lang="en-US" sz="28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Do they enroll in the first course?		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?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?%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enroll, do they pass the first course?  	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66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pass, do they enroll in the next course?   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93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enroll, do they pass the second course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?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75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pass, do they enroll in the college-level course?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91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enroll, do they pass the college-level course?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78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  <a:buFont typeface="Wingdings 2" charset="0"/>
              <a:buNone/>
            </a:pPr>
            <a:endParaRPr lang="en-US" sz="22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 2" charset="0"/>
              <a:buNone/>
            </a:pPr>
            <a:r>
              <a:rPr lang="en-US" sz="2600" dirty="0">
                <a:latin typeface="Century Schoolbook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3000" dirty="0">
                <a:latin typeface="Century Schoolbook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3000" b="1" dirty="0">
                <a:solidFill>
                  <a:srgbClr val="C0504D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(0.66)(0.93)(0.75)(0.91)(0.78)= 33% </a:t>
            </a:r>
          </a:p>
          <a:p>
            <a:pPr lvl="1" eaLnBrk="1" hangingPunct="1">
              <a:lnSpc>
                <a:spcPct val="90000"/>
              </a:lnSpc>
              <a:buFont typeface="Wingdings 2" charset="0"/>
              <a:buNone/>
            </a:pPr>
            <a:endParaRPr lang="en-US" sz="19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700" dirty="0"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57200" y="5299075"/>
            <a:ext cx="77612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Fall 2006 Cohort. Students tracked from their first developmental English enrollment and followed for all subsequent English enrollments for 3 years. Pass rates includes students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passing</a:t>
            </a:r>
            <a:r>
              <a:rPr lang="en-US" sz="1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on first or repeated attempts within timeframe. Basic Skills Cohort Tracker, </a:t>
            </a:r>
            <a:r>
              <a:rPr lang="en-US" sz="1400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DataMart</a:t>
            </a:r>
            <a:r>
              <a:rPr lang="en-US" sz="1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091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8327390" cy="1447800"/>
          </a:xfrm>
        </p:spPr>
        <p:txBody>
          <a:bodyPr/>
          <a:lstStyle/>
          <a:p>
            <a:r>
              <a:rPr lang="en-US" sz="4000" dirty="0" smtClean="0">
                <a:solidFill>
                  <a:srgbClr val="C0504D"/>
                </a:solidFill>
              </a:rPr>
              <a:t>Thought </a:t>
            </a:r>
            <a:r>
              <a:rPr lang="en-US" sz="4000" dirty="0">
                <a:solidFill>
                  <a:srgbClr val="C0504D"/>
                </a:solidFill>
              </a:rPr>
              <a:t>experiment: </a:t>
            </a:r>
            <a:br>
              <a:rPr lang="en-US" sz="4000" dirty="0">
                <a:solidFill>
                  <a:srgbClr val="C0504D"/>
                </a:solidFill>
              </a:rPr>
            </a:br>
            <a:r>
              <a:rPr lang="en-US" sz="2800" dirty="0" smtClean="0">
                <a:solidFill>
                  <a:srgbClr val="C0504D"/>
                </a:solidFill>
              </a:rPr>
              <a:t>What </a:t>
            </a:r>
            <a:r>
              <a:rPr lang="en-US" sz="2800" dirty="0">
                <a:solidFill>
                  <a:srgbClr val="C0504D"/>
                </a:solidFill>
              </a:rPr>
              <a:t>if </a:t>
            </a:r>
            <a:r>
              <a:rPr lang="en-US" sz="2800" dirty="0" smtClean="0">
                <a:solidFill>
                  <a:srgbClr val="C0504D"/>
                </a:solidFill>
              </a:rPr>
              <a:t>more </a:t>
            </a:r>
            <a:r>
              <a:rPr lang="en-US" sz="2800" dirty="0">
                <a:solidFill>
                  <a:srgbClr val="C0504D"/>
                </a:solidFill>
              </a:rPr>
              <a:t>students passed the first course?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38313"/>
            <a:ext cx="8026400" cy="4075112"/>
          </a:xfrm>
        </p:spPr>
        <p:txBody>
          <a:bodyPr>
            <a:noAutofit/>
          </a:bodyPr>
          <a:lstStyle/>
          <a:p>
            <a:pPr marL="282575" lvl="1" indent="-282575">
              <a:spcBef>
                <a:spcPts val="1800"/>
              </a:spcBef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How </a:t>
            </a:r>
            <a:r>
              <a:rPr lang="en-US" sz="2400" dirty="0"/>
              <a:t>many would </a:t>
            </a:r>
            <a:r>
              <a:rPr lang="en-US" sz="2400" dirty="0" smtClean="0"/>
              <a:t>complete the college level course?</a:t>
            </a:r>
            <a:endParaRPr lang="en-US" sz="2400" dirty="0">
              <a:latin typeface="Century Schoolbook" charset="0"/>
              <a:ea typeface="ＭＳ Ｐゴシック" charset="0"/>
            </a:endParaRPr>
          </a:p>
          <a:p>
            <a:pPr marL="282575" lvl="1" indent="-282575">
              <a:spcBef>
                <a:spcPts val="180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Century Schoolbook" charset="0"/>
                <a:ea typeface="ＭＳ Ｐゴシック" charset="0"/>
              </a:rPr>
              <a:t>	</a:t>
            </a:r>
            <a:r>
              <a:rPr lang="en-US" sz="2000" dirty="0" smtClean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(</a:t>
            </a:r>
            <a:r>
              <a:rPr lang="en-US" sz="2000" dirty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0.66)</a:t>
            </a:r>
            <a:r>
              <a:rPr lang="en-US" sz="2000" dirty="0">
                <a:latin typeface="Century Schoolbook" charset="0"/>
                <a:ea typeface="ＭＳ Ｐゴシック" charset="0"/>
              </a:rPr>
              <a:t>(0.93)(0.75)(0.91)(</a:t>
            </a:r>
            <a:r>
              <a:rPr lang="en-US" sz="2000" dirty="0" smtClean="0">
                <a:latin typeface="Century Schoolbook" charset="0"/>
                <a:ea typeface="ＭＳ Ｐゴシック" charset="0"/>
              </a:rPr>
              <a:t>0.78 ) = 				</a:t>
            </a:r>
            <a:r>
              <a:rPr lang="en-US" sz="2000" b="1" dirty="0" smtClean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33</a:t>
            </a:r>
            <a:r>
              <a:rPr lang="en-US" sz="2000" b="1" dirty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%</a:t>
            </a:r>
            <a:r>
              <a:rPr lang="en-US" sz="2000" dirty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sz="800" dirty="0" smtClean="0"/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/>
              <a:t>		If </a:t>
            </a:r>
            <a:r>
              <a:rPr lang="en-US" sz="2000" dirty="0" smtClean="0">
                <a:solidFill>
                  <a:srgbClr val="C0504D"/>
                </a:solidFill>
              </a:rPr>
              <a:t>75% </a:t>
            </a:r>
            <a:r>
              <a:rPr lang="en-US" sz="2000" dirty="0" smtClean="0"/>
              <a:t>passed the first course…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									</a:t>
            </a:r>
            <a:r>
              <a:rPr lang="en-US" sz="2000" dirty="0" smtClean="0">
                <a:solidFill>
                  <a:srgbClr val="C0504D"/>
                </a:solidFill>
              </a:rPr>
              <a:t>37%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If </a:t>
            </a:r>
            <a:r>
              <a:rPr lang="en-US" sz="2000" dirty="0" smtClean="0">
                <a:solidFill>
                  <a:srgbClr val="C0504D"/>
                </a:solidFill>
              </a:rPr>
              <a:t>80% </a:t>
            </a:r>
            <a:r>
              <a:rPr lang="en-US" sz="2000" dirty="0" smtClean="0"/>
              <a:t>passed the first course…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									</a:t>
            </a:r>
            <a:r>
              <a:rPr lang="en-US" sz="2000" dirty="0" smtClean="0">
                <a:solidFill>
                  <a:srgbClr val="C0504D"/>
                </a:solidFill>
              </a:rPr>
              <a:t>40%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If </a:t>
            </a:r>
            <a:r>
              <a:rPr lang="en-US" sz="2000" dirty="0" smtClean="0">
                <a:solidFill>
                  <a:srgbClr val="C0504D"/>
                </a:solidFill>
              </a:rPr>
              <a:t>90% </a:t>
            </a:r>
            <a:r>
              <a:rPr lang="en-US" sz="2000" dirty="0" smtClean="0"/>
              <a:t>passed the first course…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									</a:t>
            </a:r>
            <a:r>
              <a:rPr lang="en-US" sz="2000" dirty="0" smtClean="0">
                <a:solidFill>
                  <a:srgbClr val="C0504D"/>
                </a:solidFill>
              </a:rPr>
              <a:t>45%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/>
              <a:t>	What if 90% passed and persisted </a:t>
            </a:r>
            <a:r>
              <a:rPr lang="en-US" sz="2000" u="sng" dirty="0" smtClean="0"/>
              <a:t>at each point? </a:t>
            </a:r>
          </a:p>
          <a:p>
            <a:pPr marL="114300" indent="0">
              <a:buFont typeface="Arial" charset="0"/>
              <a:buNone/>
              <a:defRPr/>
            </a:pPr>
            <a:endParaRPr lang="en-US" sz="900" u="sng" dirty="0" smtClean="0"/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400" dirty="0" smtClean="0">
                <a:solidFill>
                  <a:srgbClr val="C0504D"/>
                </a:solidFill>
              </a:rPr>
              <a:t>(0.90)(0.90)(0.90)(0.90)(0.90) = 59%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23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504D"/>
                </a:solidFill>
                <a:cs typeface="Arial" charset="0"/>
              </a:rPr>
              <a:t>BOTTOM LINE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31788" y="1417638"/>
            <a:ext cx="8229600" cy="4772025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endParaRPr lang="en-US" sz="2800" dirty="0">
              <a:latin typeface="Arial" charset="0"/>
            </a:endParaRPr>
          </a:p>
          <a:p>
            <a:pPr marL="114300" indent="0">
              <a:buFont typeface="Arial" charset="0"/>
              <a:buNone/>
            </a:pPr>
            <a:r>
              <a:rPr lang="en-US" sz="2800" dirty="0">
                <a:latin typeface="Arial" charset="0"/>
              </a:rPr>
              <a:t>Improving our results </a:t>
            </a:r>
            <a:r>
              <a:rPr lang="en-US" sz="2800" i="1" dirty="0">
                <a:latin typeface="Arial" charset="0"/>
              </a:rPr>
              <a:t>within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existing </a:t>
            </a:r>
            <a:r>
              <a:rPr lang="en-US" sz="2800" dirty="0">
                <a:latin typeface="Arial" charset="0"/>
              </a:rPr>
              <a:t>multi-level </a:t>
            </a:r>
            <a:r>
              <a:rPr lang="en-US" sz="2800" dirty="0" smtClean="0">
                <a:latin typeface="Arial" charset="0"/>
              </a:rPr>
              <a:t>course sequences </a:t>
            </a:r>
            <a:r>
              <a:rPr lang="en-US" sz="2800" dirty="0">
                <a:latin typeface="Arial" charset="0"/>
              </a:rPr>
              <a:t>will never be enough – we </a:t>
            </a:r>
            <a:r>
              <a:rPr lang="en-US" sz="2800" dirty="0" smtClean="0">
                <a:latin typeface="Arial" charset="0"/>
              </a:rPr>
              <a:t>must eliminate or significantly reduce </a:t>
            </a:r>
            <a:r>
              <a:rPr lang="en-US" sz="2800" dirty="0">
                <a:latin typeface="Arial" charset="0"/>
              </a:rPr>
              <a:t>the exit points where we lose </a:t>
            </a:r>
            <a:r>
              <a:rPr lang="en-US" sz="2800" dirty="0" smtClean="0">
                <a:latin typeface="Arial" charset="0"/>
              </a:rPr>
              <a:t>students. </a:t>
            </a:r>
            <a:endParaRPr lang="en-US" sz="2800" dirty="0">
              <a:latin typeface="Arial" charset="0"/>
            </a:endParaRPr>
          </a:p>
          <a:p>
            <a:pPr marL="114300" indent="0">
              <a:buFont typeface="Arial" charset="0"/>
              <a:buNone/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C0504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504D"/>
                </a:solidFill>
              </a:rPr>
              <a:t>Broadening Access to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504D"/>
                </a:solidFill>
              </a:rPr>
              <a:t>College-Level Courses</a:t>
            </a:r>
          </a:p>
        </p:txBody>
      </p:sp>
    </p:spTree>
    <p:extLst>
      <p:ext uri="{BB962C8B-B14F-4D97-AF65-F5344CB8AC3E}">
        <p14:creationId xmlns:p14="http://schemas.microsoft.com/office/powerpoint/2010/main" val="174963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Andrés Salazar, College of the Canyons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Andres_Salazar_2_Canyons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r="-33429"/>
          <a:stretch/>
        </p:blipFill>
        <p:spPr>
          <a:xfrm rot="5400000">
            <a:off x="-772400" y="3305448"/>
            <a:ext cx="5830479" cy="2885717"/>
          </a:xfrm>
        </p:spPr>
      </p:pic>
      <p:sp>
        <p:nvSpPr>
          <p:cNvPr id="5" name="TextBox 4"/>
          <p:cNvSpPr txBox="1"/>
          <p:nvPr/>
        </p:nvSpPr>
        <p:spPr>
          <a:xfrm>
            <a:off x="3865833" y="1833062"/>
            <a:ext cx="48209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Math Placement via </a:t>
            </a:r>
            <a:r>
              <a:rPr lang="en-US" sz="2000" b="1" dirty="0" err="1">
                <a:solidFill>
                  <a:prstClr val="black"/>
                </a:solidFill>
              </a:rPr>
              <a:t>Accuplacer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Arithmetic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4 levels Below a </a:t>
            </a:r>
            <a:r>
              <a:rPr lang="en-US" sz="2000" dirty="0" smtClean="0">
                <a:solidFill>
                  <a:prstClr val="black"/>
                </a:solidFill>
              </a:rPr>
              <a:t>Gateway </a:t>
            </a:r>
            <a:r>
              <a:rPr lang="en-US" sz="2000" dirty="0">
                <a:solidFill>
                  <a:prstClr val="black"/>
                </a:solidFill>
              </a:rPr>
              <a:t>Course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Likelihood of completing </a:t>
            </a:r>
            <a:r>
              <a:rPr lang="en-US" sz="2000" b="1" dirty="0" smtClean="0">
                <a:solidFill>
                  <a:prstClr val="black"/>
                </a:solidFill>
              </a:rPr>
              <a:t>gateway </a:t>
            </a:r>
            <a:r>
              <a:rPr lang="en-US" sz="2000" b="1" dirty="0">
                <a:solidFill>
                  <a:prstClr val="black"/>
                </a:solidFill>
              </a:rPr>
              <a:t>math in 3 years: </a:t>
            </a:r>
            <a:r>
              <a:rPr lang="en-US" sz="2000" dirty="0">
                <a:solidFill>
                  <a:srgbClr val="C0504D"/>
                </a:solidFill>
              </a:rPr>
              <a:t>12%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 algn="ctr"/>
            <a:r>
              <a:rPr lang="en-US" sz="2000" u="sng" dirty="0">
                <a:solidFill>
                  <a:prstClr val="black"/>
                </a:solidFill>
              </a:rPr>
              <a:t>Basic Skills Cohort Tracker</a:t>
            </a:r>
          </a:p>
          <a:p>
            <a:pPr lvl="0" algn="ctr"/>
            <a:r>
              <a:rPr lang="en-US" sz="2000" u="sng" dirty="0">
                <a:solidFill>
                  <a:prstClr val="black"/>
                </a:solidFill>
              </a:rPr>
              <a:t>Fall 2013</a:t>
            </a:r>
          </a:p>
          <a:p>
            <a:pPr lvl="0" algn="ctr"/>
            <a:r>
              <a:rPr lang="en-US" sz="2000" dirty="0">
                <a:solidFill>
                  <a:prstClr val="black"/>
                </a:solidFill>
              </a:rPr>
              <a:t>353 students started in Arithmetic</a:t>
            </a:r>
          </a:p>
          <a:p>
            <a:pPr lvl="0" algn="ctr"/>
            <a:r>
              <a:rPr lang="en-US" sz="20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pPr lvl="0" algn="ctr"/>
            <a:r>
              <a:rPr lang="en-US" sz="2000" u="sng" dirty="0">
                <a:solidFill>
                  <a:prstClr val="black"/>
                </a:solidFill>
              </a:rPr>
              <a:t>Spring 2016</a:t>
            </a:r>
            <a:endParaRPr lang="en-US" sz="2000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>
                <a:solidFill>
                  <a:prstClr val="black"/>
                </a:solidFill>
              </a:rPr>
              <a:t>43 of them had completed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gateway </a:t>
            </a:r>
            <a:r>
              <a:rPr lang="en-US" sz="2000" dirty="0">
                <a:solidFill>
                  <a:prstClr val="black"/>
                </a:solidFill>
              </a:rPr>
              <a:t>math </a:t>
            </a:r>
            <a:endParaRPr lang="en-US" dirty="0">
              <a:solidFill>
                <a:prstClr val="black"/>
              </a:solidFill>
            </a:endParaRP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165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Andrés Salazar, College of the Canyons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Andres_Salazar_2_Canyons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r="-33429"/>
          <a:stretch/>
        </p:blipFill>
        <p:spPr>
          <a:xfrm rot="5400000">
            <a:off x="-772400" y="3305448"/>
            <a:ext cx="5830479" cy="2885717"/>
          </a:xfrm>
        </p:spPr>
      </p:pic>
      <p:sp>
        <p:nvSpPr>
          <p:cNvPr id="5" name="TextBox 4"/>
          <p:cNvSpPr txBox="1"/>
          <p:nvPr/>
        </p:nvSpPr>
        <p:spPr>
          <a:xfrm>
            <a:off x="3865833" y="1833062"/>
            <a:ext cx="48209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Bachelor’s Degree in Music Conducting </a:t>
            </a:r>
          </a:p>
          <a:p>
            <a:endParaRPr lang="en-US" sz="1000" dirty="0" smtClean="0"/>
          </a:p>
          <a:p>
            <a:r>
              <a:rPr lang="en-US" b="1" dirty="0" smtClean="0"/>
              <a:t>High School Math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504D"/>
                </a:solidFill>
              </a:rPr>
              <a:t>A in Algebra II</a:t>
            </a:r>
          </a:p>
          <a:p>
            <a:endParaRPr lang="en-US" sz="1000" dirty="0" smtClean="0">
              <a:solidFill>
                <a:srgbClr val="C0504D"/>
              </a:solidFill>
            </a:endParaRPr>
          </a:p>
          <a:p>
            <a:r>
              <a:rPr lang="en-US" b="1" dirty="0" smtClean="0"/>
              <a:t>High School GPA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504D"/>
                </a:solidFill>
              </a:rPr>
              <a:t>4.0</a:t>
            </a:r>
          </a:p>
          <a:p>
            <a:endParaRPr lang="en-US" sz="1000" dirty="0" smtClean="0"/>
          </a:p>
          <a:p>
            <a:r>
              <a:rPr lang="en-US" b="1" dirty="0" smtClean="0"/>
              <a:t>Enrolled directly in College Statistics through Multiple Measures Placement</a:t>
            </a:r>
          </a:p>
          <a:p>
            <a:endParaRPr lang="en-US" sz="1000" dirty="0" smtClean="0"/>
          </a:p>
          <a:p>
            <a:r>
              <a:rPr lang="en-US" b="1" dirty="0" smtClean="0"/>
              <a:t>Grade: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504D"/>
                </a:solidFill>
              </a:rPr>
              <a:t>A  </a:t>
            </a:r>
          </a:p>
          <a:p>
            <a:endParaRPr lang="en-US" sz="1000" dirty="0" smtClean="0"/>
          </a:p>
          <a:p>
            <a:r>
              <a:rPr lang="en-US" b="1" dirty="0" smtClean="0"/>
              <a:t>Completed gateway math requirement in one semester instead of five</a:t>
            </a:r>
          </a:p>
          <a:p>
            <a:endParaRPr lang="en-US" sz="10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83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College of the Canyons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Multiple Measures Placement in Math, Fall 2016</a:t>
            </a:r>
            <a:endParaRPr lang="en-US" sz="36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Eligibility for College Statistics more than quadrupled, increasing from 15% to 71% of incoming students</a:t>
            </a:r>
          </a:p>
          <a:p>
            <a:endParaRPr lang="en-US" sz="900" dirty="0" smtClean="0"/>
          </a:p>
          <a:p>
            <a:r>
              <a:rPr lang="en-US" dirty="0" smtClean="0"/>
              <a:t>Students qualify for Statistics through test OR self-reported high school measures (GPA, grades in Algebra I or II)</a:t>
            </a:r>
          </a:p>
          <a:p>
            <a:endParaRPr lang="en-US" sz="1300" dirty="0" smtClean="0"/>
          </a:p>
          <a:p>
            <a:r>
              <a:rPr lang="en-US" dirty="0" smtClean="0"/>
              <a:t>No changes to curriculum, no co-requisite support provided -- students were simply allowed to enroll in the existing course</a:t>
            </a:r>
            <a:endParaRPr lang="en-US" sz="1300" dirty="0" smtClean="0"/>
          </a:p>
          <a:p>
            <a:endParaRPr lang="en-US" sz="1000" dirty="0" smtClean="0"/>
          </a:p>
          <a:p>
            <a:r>
              <a:rPr lang="en-US" dirty="0" smtClean="0"/>
              <a:t>Success rate in course remained steady</a:t>
            </a:r>
          </a:p>
          <a:p>
            <a:endParaRPr lang="en-US" sz="1000" dirty="0" smtClean="0"/>
          </a:p>
          <a:p>
            <a:r>
              <a:rPr lang="en-US" dirty="0"/>
              <a:t>For students who started in </a:t>
            </a:r>
            <a:r>
              <a:rPr lang="en-US" dirty="0" smtClean="0"/>
              <a:t>Statistics </a:t>
            </a:r>
            <a:r>
              <a:rPr lang="en-US" dirty="0"/>
              <a:t>but </a:t>
            </a:r>
            <a:r>
              <a:rPr lang="en-US" dirty="0" smtClean="0"/>
              <a:t>previously would </a:t>
            </a:r>
            <a:r>
              <a:rPr lang="en-US" dirty="0"/>
              <a:t>have been placed </a:t>
            </a:r>
            <a:r>
              <a:rPr lang="en-US" dirty="0" smtClean="0"/>
              <a:t>into remediation, 66% succeeded </a:t>
            </a:r>
            <a:r>
              <a:rPr lang="en-US" dirty="0"/>
              <a:t>in their first </a:t>
            </a:r>
            <a:r>
              <a:rPr lang="en-US" dirty="0" smtClean="0"/>
              <a:t>attempt </a:t>
            </a:r>
          </a:p>
          <a:p>
            <a:endParaRPr lang="en-US" sz="1000" dirty="0"/>
          </a:p>
          <a:p>
            <a:r>
              <a:rPr lang="en-US" dirty="0" smtClean="0"/>
              <a:t>This completion rate was five times </a:t>
            </a:r>
            <a:r>
              <a:rPr lang="en-US" dirty="0"/>
              <a:t>higher than </a:t>
            </a:r>
            <a:r>
              <a:rPr lang="en-US" dirty="0" smtClean="0"/>
              <a:t>among </a:t>
            </a:r>
            <a:r>
              <a:rPr lang="en-US" dirty="0"/>
              <a:t>students who </a:t>
            </a:r>
            <a:r>
              <a:rPr lang="en-US" dirty="0" smtClean="0"/>
              <a:t>started in remediation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year earlier </a:t>
            </a:r>
            <a:r>
              <a:rPr lang="en-US" dirty="0" smtClean="0"/>
              <a:t>(66% </a:t>
            </a:r>
            <a:r>
              <a:rPr lang="en-US" dirty="0"/>
              <a:t>in one semester </a:t>
            </a:r>
            <a:r>
              <a:rPr lang="en-US" dirty="0" smtClean="0"/>
              <a:t>vs. 13% </a:t>
            </a:r>
            <a:r>
              <a:rPr lang="en-US" dirty="0"/>
              <a:t>in one year)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5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57" y="274638"/>
            <a:ext cx="86258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Las </a:t>
            </a:r>
            <a:r>
              <a:rPr lang="en-US" dirty="0" err="1" smtClean="0">
                <a:solidFill>
                  <a:srgbClr val="C0504D"/>
                </a:solidFill>
              </a:rPr>
              <a:t>Positas</a:t>
            </a:r>
            <a:r>
              <a:rPr lang="en-US" dirty="0" smtClean="0">
                <a:solidFill>
                  <a:srgbClr val="C0504D"/>
                </a:solidFill>
              </a:rPr>
              <a:t> College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Multiple Measures in English – Fall 2016 </a:t>
            </a:r>
            <a:endParaRPr lang="en-US" sz="36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Eligibility for college English more than doubled - increasing from 35% to 78% of incoming students </a:t>
            </a:r>
          </a:p>
          <a:p>
            <a:endParaRPr lang="en-US" sz="900" dirty="0" smtClean="0"/>
          </a:p>
          <a:p>
            <a:r>
              <a:rPr lang="en-US" dirty="0" smtClean="0"/>
              <a:t>Students qualify for college English by test OR high school GPA of 2.5 or higher (self report – no transcript required) </a:t>
            </a:r>
          </a:p>
          <a:p>
            <a:endParaRPr lang="en-US" sz="1300" dirty="0" smtClean="0"/>
          </a:p>
          <a:p>
            <a:r>
              <a:rPr lang="en-US" dirty="0" smtClean="0"/>
              <a:t>No changes to curriculum, no co-requisite support provided -- students were simply allowed to enroll in the existing course</a:t>
            </a:r>
          </a:p>
          <a:p>
            <a:endParaRPr lang="en-US" sz="900" dirty="0" smtClean="0"/>
          </a:p>
          <a:p>
            <a:r>
              <a:rPr lang="en-US" dirty="0" smtClean="0"/>
              <a:t>Success rates in college English held steady</a:t>
            </a:r>
          </a:p>
          <a:p>
            <a:endParaRPr lang="en-US" sz="900" dirty="0" smtClean="0"/>
          </a:p>
          <a:p>
            <a:r>
              <a:rPr lang="en-US" dirty="0" smtClean="0"/>
              <a:t>Among students who previously would have been placed into remediation (N=348), 77% passed college English and 58% earned As or </a:t>
            </a:r>
            <a:r>
              <a:rPr lang="en-US" dirty="0" err="1" smtClean="0"/>
              <a:t>Bs</a:t>
            </a:r>
            <a:endParaRPr lang="en-US" dirty="0" smtClean="0"/>
          </a:p>
          <a:p>
            <a:endParaRPr lang="en-US" sz="1100" dirty="0" smtClean="0"/>
          </a:p>
          <a:p>
            <a:r>
              <a:rPr lang="en-US" dirty="0"/>
              <a:t>C</a:t>
            </a:r>
            <a:r>
              <a:rPr lang="en-US" dirty="0" smtClean="0"/>
              <a:t>ompletion of college English </a:t>
            </a:r>
            <a:r>
              <a:rPr lang="en-US" dirty="0"/>
              <a:t>was 1.75 times higher than </a:t>
            </a:r>
            <a:r>
              <a:rPr lang="en-US" dirty="0" smtClean="0"/>
              <a:t>among </a:t>
            </a:r>
            <a:r>
              <a:rPr lang="en-US" dirty="0"/>
              <a:t>students who started </a:t>
            </a:r>
            <a:r>
              <a:rPr lang="en-US" dirty="0" smtClean="0"/>
              <a:t>in </a:t>
            </a:r>
            <a:r>
              <a:rPr lang="en-US" dirty="0"/>
              <a:t>remediation one year earlier (</a:t>
            </a:r>
            <a:r>
              <a:rPr lang="en-US" dirty="0" smtClean="0"/>
              <a:t>77% </a:t>
            </a:r>
            <a:r>
              <a:rPr lang="en-US" dirty="0"/>
              <a:t>in one semester </a:t>
            </a:r>
            <a:r>
              <a:rPr lang="en-US" dirty="0" smtClean="0"/>
              <a:t>vs. 44% </a:t>
            </a:r>
            <a:r>
              <a:rPr lang="en-US" dirty="0"/>
              <a:t>in one year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27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265500" y="197933"/>
            <a:ext cx="4045200" cy="1128532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en" sz="3600" dirty="0">
                <a:solidFill>
                  <a:srgbClr val="FF0000"/>
                </a:solidFill>
              </a:rPr>
              <a:t>Luis </a:t>
            </a:r>
            <a:r>
              <a:rPr lang="en" sz="3600" dirty="0" smtClean="0">
                <a:solidFill>
                  <a:srgbClr val="FF0000"/>
                </a:solidFill>
              </a:rPr>
              <a:t>Sanchez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Las </a:t>
            </a:r>
            <a:r>
              <a:rPr lang="en-US" sz="3600" dirty="0" err="1" smtClean="0">
                <a:solidFill>
                  <a:srgbClr val="FF0000"/>
                </a:solidFill>
              </a:rPr>
              <a:t>Positas</a:t>
            </a:r>
            <a:r>
              <a:rPr lang="en-US" sz="3600" dirty="0" smtClean="0">
                <a:solidFill>
                  <a:srgbClr val="FF0000"/>
                </a:solidFill>
              </a:rPr>
              <a:t> College</a:t>
            </a:r>
            <a:endParaRPr lang="en" sz="3600" dirty="0">
              <a:solidFill>
                <a:srgbClr val="FF0000"/>
              </a:solidFill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1"/>
          </p:nvPr>
        </p:nvSpPr>
        <p:spPr>
          <a:xfrm>
            <a:off x="265500" y="1326465"/>
            <a:ext cx="4045200" cy="5260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Qualified for 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ollege English by</a:t>
            </a:r>
            <a:r>
              <a:rPr lang="en" sz="1800" dirty="0" smtClean="0">
                <a:solidFill>
                  <a:schemeClr val="tx1"/>
                </a:solidFill>
              </a:rPr>
              <a:t> </a:t>
            </a:r>
            <a:r>
              <a:rPr lang="en" sz="1800" dirty="0">
                <a:solidFill>
                  <a:schemeClr val="tx1"/>
                </a:solidFill>
              </a:rPr>
              <a:t>GPA only</a:t>
            </a: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" sz="1800" dirty="0" smtClean="0">
                <a:solidFill>
                  <a:schemeClr val="tx1"/>
                </a:solidFill>
              </a:rPr>
              <a:t>First-generation </a:t>
            </a:r>
            <a:r>
              <a:rPr lang="en" sz="1800" dirty="0">
                <a:solidFill>
                  <a:schemeClr val="tx1"/>
                </a:solidFill>
              </a:rPr>
              <a:t>college student</a:t>
            </a: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" sz="1800" dirty="0">
                <a:solidFill>
                  <a:schemeClr val="tx1"/>
                </a:solidFill>
              </a:rPr>
              <a:t>Generation 1.5: US born and </a:t>
            </a:r>
            <a:r>
              <a:rPr lang="en" sz="1800" dirty="0" smtClean="0">
                <a:solidFill>
                  <a:schemeClr val="tx1"/>
                </a:solidFill>
              </a:rPr>
              <a:t>educated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" sz="1800" dirty="0" smtClean="0">
                <a:solidFill>
                  <a:schemeClr val="tx1"/>
                </a:solidFill>
              </a:rPr>
              <a:t>parents </a:t>
            </a:r>
            <a:r>
              <a:rPr lang="en" sz="1800" dirty="0">
                <a:solidFill>
                  <a:schemeClr val="tx1"/>
                </a:solidFill>
              </a:rPr>
              <a:t>do not speak </a:t>
            </a:r>
            <a:r>
              <a:rPr lang="en" sz="1800" dirty="0" smtClean="0">
                <a:solidFill>
                  <a:schemeClr val="tx1"/>
                </a:solidFill>
              </a:rPr>
              <a:t>English</a:t>
            </a:r>
            <a:endParaRPr lang="en" sz="1800" dirty="0">
              <a:solidFill>
                <a:schemeClr val="tx1"/>
              </a:solidFill>
            </a:endParaRP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" sz="1800" dirty="0">
                <a:solidFill>
                  <a:schemeClr val="tx1"/>
                </a:solidFill>
              </a:rPr>
              <a:t>Bilingual: </a:t>
            </a:r>
            <a:r>
              <a:rPr lang="en" sz="1800" dirty="0" smtClean="0">
                <a:solidFill>
                  <a:schemeClr val="tx1"/>
                </a:solidFill>
              </a:rPr>
              <a:t>feels </a:t>
            </a:r>
            <a:r>
              <a:rPr lang="en" sz="1800" dirty="0">
                <a:solidFill>
                  <a:schemeClr val="tx1"/>
                </a:solidFill>
              </a:rPr>
              <a:t>most comfortable and most himself in English</a:t>
            </a: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" sz="1800" dirty="0">
                <a:solidFill>
                  <a:schemeClr val="tx1"/>
                </a:solidFill>
              </a:rPr>
              <a:t>Earned Bs on all four </a:t>
            </a:r>
            <a:r>
              <a:rPr lang="en" sz="1800" dirty="0" smtClean="0">
                <a:solidFill>
                  <a:schemeClr val="tx1"/>
                </a:solidFill>
              </a:rPr>
              <a:t>essays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en" sz="1800" dirty="0" smtClean="0">
                <a:solidFill>
                  <a:schemeClr val="tx1"/>
                </a:solidFill>
              </a:rPr>
              <a:t> </a:t>
            </a:r>
            <a:r>
              <a:rPr lang="en" sz="1800" dirty="0">
                <a:solidFill>
                  <a:schemeClr val="tx1"/>
                </a:solidFill>
              </a:rPr>
              <a:t>turned in all other assignments</a:t>
            </a: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" sz="1800" dirty="0" smtClean="0">
                <a:solidFill>
                  <a:schemeClr val="tx1"/>
                </a:solidFill>
              </a:rPr>
              <a:t>erfect attendance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US" sz="1800" dirty="0">
                <a:solidFill>
                  <a:schemeClr val="tx1"/>
                </a:solidFill>
              </a:rPr>
              <a:t>Grade: </a:t>
            </a:r>
            <a:r>
              <a:rPr lang="en" sz="1800" dirty="0">
                <a:solidFill>
                  <a:schemeClr val="tx1"/>
                </a:solidFill>
              </a:rPr>
              <a:t>A- </a:t>
            </a: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endParaRPr lang="en" sz="1867" dirty="0">
              <a:solidFill>
                <a:schemeClr val="tx1"/>
              </a:solidFill>
            </a:endParaRPr>
          </a:p>
          <a:p>
            <a:endParaRPr dirty="0"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939500" y="930600"/>
            <a:ext cx="3837000" cy="49620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pic>
        <p:nvPicPr>
          <p:cNvPr id="257" name="Shape 257" descr="LuisS.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326" y="0"/>
            <a:ext cx="48746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3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525" y="236668"/>
            <a:ext cx="8221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Las Positas College</a:t>
            </a:r>
          </a:p>
          <a:p>
            <a:pPr algn="ctr"/>
            <a:r>
              <a:rPr lang="en-US" sz="2400" b="1" dirty="0" smtClean="0"/>
              <a:t>English 1A Success Rates By Assessment Test Entry Method</a:t>
            </a:r>
          </a:p>
          <a:p>
            <a:pPr algn="ctr"/>
            <a:r>
              <a:rPr lang="en-US" sz="2400" b="1" dirty="0" smtClean="0"/>
              <a:t>Fall 2016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093179"/>
              </p:ext>
            </p:extLst>
          </p:nvPr>
        </p:nvGraphicFramePr>
        <p:xfrm>
          <a:off x="298526" y="1209457"/>
          <a:ext cx="8495851" cy="527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8761" y="4313816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593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05649" y="4313816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220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42026" y="4313816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348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38914" y="4313816"/>
            <a:ext cx="90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88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Student Success Scorecard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Screen Shot 2015-02-12 at 6.41.5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94" b="-9194"/>
          <a:stretch>
            <a:fillRect/>
          </a:stretch>
        </p:blipFill>
        <p:spPr>
          <a:xfrm>
            <a:off x="457200" y="1520380"/>
            <a:ext cx="8229600" cy="4876800"/>
          </a:xfrm>
        </p:spPr>
      </p:pic>
      <p:grpSp>
        <p:nvGrpSpPr>
          <p:cNvPr id="7" name="Group 6"/>
          <p:cNvGrpSpPr/>
          <p:nvPr/>
        </p:nvGrpSpPr>
        <p:grpSpPr>
          <a:xfrm>
            <a:off x="4925541" y="1520380"/>
            <a:ext cx="3540235" cy="1753279"/>
            <a:chOff x="4925541" y="1520380"/>
            <a:chExt cx="3540235" cy="1753279"/>
          </a:xfrm>
        </p:grpSpPr>
        <p:sp>
          <p:nvSpPr>
            <p:cNvPr id="5" name="Oval Callout 4"/>
            <p:cNvSpPr/>
            <p:nvPr/>
          </p:nvSpPr>
          <p:spPr>
            <a:xfrm>
              <a:off x="4925541" y="1520380"/>
              <a:ext cx="3540235" cy="1753279"/>
            </a:xfrm>
            <a:prstGeom prst="wedgeEllipseCallout">
              <a:avLst>
                <a:gd name="adj1" fmla="val -31703"/>
                <a:gd name="adj2" fmla="val 71281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8831" y="1885890"/>
              <a:ext cx="28668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Statewide, more than three-quarters of incoming students are classified “unprepared”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579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358259"/>
              </p:ext>
            </p:extLst>
          </p:nvPr>
        </p:nvGraphicFramePr>
        <p:xfrm>
          <a:off x="339589" y="481781"/>
          <a:ext cx="8443075" cy="604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3283" y="4561242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144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1036" y="4570149"/>
            <a:ext cx="90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155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78790" y="4570149"/>
            <a:ext cx="90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52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134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7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Alex </a:t>
            </a:r>
            <a:r>
              <a:rPr lang="en-US" dirty="0" err="1" smtClean="0">
                <a:solidFill>
                  <a:srgbClr val="C0504D"/>
                </a:solidFill>
              </a:rPr>
              <a:t>Arguello</a:t>
            </a:r>
            <a:r>
              <a:rPr lang="en-US" dirty="0" smtClean="0">
                <a:solidFill>
                  <a:srgbClr val="C0504D"/>
                </a:solidFill>
              </a:rPr>
              <a:t>, Solano College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olano_Alex_Arguell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34" r="-114234"/>
          <a:stretch>
            <a:fillRect/>
          </a:stretch>
        </p:blipFill>
        <p:spPr>
          <a:xfrm>
            <a:off x="-2437506" y="143213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86891" y="1432135"/>
            <a:ext cx="558398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Degree in Fire Technology </a:t>
            </a:r>
          </a:p>
          <a:p>
            <a:endParaRPr lang="en-US" sz="1000" dirty="0"/>
          </a:p>
          <a:p>
            <a:r>
              <a:rPr lang="en-US" b="1" dirty="0" smtClean="0"/>
              <a:t>High School:</a:t>
            </a:r>
          </a:p>
          <a:p>
            <a:r>
              <a:rPr lang="en-US" dirty="0" smtClean="0"/>
              <a:t>C and D student</a:t>
            </a:r>
          </a:p>
          <a:p>
            <a:r>
              <a:rPr lang="en-US" dirty="0" smtClean="0"/>
              <a:t>Skipped school regularly because of personal difficulties Had to attend 5 months of Saturday school to graduate</a:t>
            </a:r>
          </a:p>
          <a:p>
            <a:endParaRPr lang="en-US" sz="1000" dirty="0"/>
          </a:p>
          <a:p>
            <a:r>
              <a:rPr lang="en-US" b="1" dirty="0" smtClean="0"/>
              <a:t>Initial Course Placement (</a:t>
            </a:r>
            <a:r>
              <a:rPr lang="en-US" b="1" dirty="0" err="1" smtClean="0"/>
              <a:t>Accuplacer</a:t>
            </a:r>
            <a:r>
              <a:rPr lang="en-US" b="1" dirty="0" smtClean="0"/>
              <a:t>):</a:t>
            </a:r>
          </a:p>
          <a:p>
            <a:r>
              <a:rPr lang="en-US" dirty="0" smtClean="0"/>
              <a:t>3-Levels-Below College English</a:t>
            </a:r>
          </a:p>
          <a:p>
            <a:r>
              <a:rPr lang="en-US" dirty="0" smtClean="0"/>
              <a:t>Passed, found it too easy</a:t>
            </a:r>
          </a:p>
          <a:p>
            <a:endParaRPr lang="en-US" sz="1000" dirty="0" smtClean="0"/>
          </a:p>
          <a:p>
            <a:r>
              <a:rPr lang="en-US" b="1" dirty="0" err="1" smtClean="0"/>
              <a:t>Corequisite</a:t>
            </a:r>
            <a:r>
              <a:rPr lang="en-US" b="1" dirty="0" smtClean="0"/>
              <a:t> Remediation: </a:t>
            </a:r>
          </a:p>
          <a:p>
            <a:r>
              <a:rPr lang="en-US" dirty="0" smtClean="0"/>
              <a:t>At teacher recommendation, skipped two remedial courses and enrolled in a section of College English with extra support (3 hours of additional instruction)</a:t>
            </a:r>
          </a:p>
          <a:p>
            <a:endParaRPr lang="en-US" sz="1000" dirty="0"/>
          </a:p>
          <a:p>
            <a:r>
              <a:rPr lang="en-US" b="1" dirty="0" smtClean="0"/>
              <a:t>Grade in College English: </a:t>
            </a:r>
            <a:r>
              <a:rPr lang="en-US" dirty="0" smtClean="0">
                <a:solidFill>
                  <a:srgbClr val="C0504D"/>
                </a:solidFill>
              </a:rPr>
              <a:t>B</a:t>
            </a:r>
          </a:p>
          <a:p>
            <a:endParaRPr lang="en-US" b="1" dirty="0" smtClean="0"/>
          </a:p>
          <a:p>
            <a:r>
              <a:rPr lang="en-US" b="1" dirty="0" smtClean="0"/>
              <a:t>Grade in Subsequen</a:t>
            </a:r>
            <a:r>
              <a:rPr lang="en-US" b="1" dirty="0"/>
              <a:t>t</a:t>
            </a:r>
            <a:r>
              <a:rPr lang="en-US" b="1" dirty="0" smtClean="0"/>
              <a:t> Composition Course: </a:t>
            </a:r>
            <a:r>
              <a:rPr lang="en-US" dirty="0" smtClean="0">
                <a:solidFill>
                  <a:srgbClr val="C0504D"/>
                </a:solidFill>
              </a:rPr>
              <a:t>A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171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Solano College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Multiple Measures &amp; </a:t>
            </a:r>
            <a:r>
              <a:rPr lang="en-US" sz="3600" dirty="0" err="1" smtClean="0">
                <a:solidFill>
                  <a:srgbClr val="C0504D"/>
                </a:solidFill>
              </a:rPr>
              <a:t>Corequisite</a:t>
            </a:r>
            <a:r>
              <a:rPr lang="en-US" sz="3600" dirty="0" smtClean="0">
                <a:solidFill>
                  <a:srgbClr val="C0504D"/>
                </a:solidFill>
              </a:rPr>
              <a:t> English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Eligibility for college English increased from 18% to over 70%</a:t>
            </a:r>
          </a:p>
          <a:p>
            <a:endParaRPr lang="en-US" sz="800" dirty="0" smtClean="0"/>
          </a:p>
          <a:p>
            <a:r>
              <a:rPr lang="en-US" sz="2000" dirty="0" smtClean="0"/>
              <a:t>Students qualify by test OR high school GPA or English grades, whichever is higher (self report – no transcript required) </a:t>
            </a:r>
          </a:p>
          <a:p>
            <a:endParaRPr lang="en-US" sz="800" dirty="0" smtClean="0"/>
          </a:p>
          <a:p>
            <a:r>
              <a:rPr lang="en-US" sz="2000" dirty="0" smtClean="0">
                <a:effectLst/>
              </a:rPr>
              <a:t>Students who don’t qualify for regular college English can enroll in sections that have 3 additional hours with instructor </a:t>
            </a:r>
          </a:p>
          <a:p>
            <a:endParaRPr lang="en-US" sz="800" dirty="0" smtClean="0">
              <a:effectLst/>
            </a:endParaRPr>
          </a:p>
          <a:p>
            <a:r>
              <a:rPr lang="en-US" sz="2000" dirty="0" smtClean="0">
                <a:effectLst/>
              </a:rPr>
              <a:t>Course success rates held steady</a:t>
            </a:r>
            <a:r>
              <a:rPr lang="en-US" sz="2400" dirty="0" smtClean="0">
                <a:effectLst/>
              </a:rPr>
              <a:t> </a:t>
            </a:r>
          </a:p>
          <a:p>
            <a:endParaRPr lang="en-US" sz="800" dirty="0" smtClean="0">
              <a:effectLst/>
            </a:endParaRPr>
          </a:p>
          <a:p>
            <a:r>
              <a:rPr lang="en-US" sz="2000" dirty="0" smtClean="0"/>
              <a:t>Among</a:t>
            </a:r>
            <a:r>
              <a:rPr lang="en-US" sz="2000" dirty="0" smtClean="0">
                <a:effectLst/>
              </a:rPr>
              <a:t> students enrolled in college English plus co-requisite support (n=205), 65% succeeded in college English </a:t>
            </a:r>
          </a:p>
          <a:p>
            <a:endParaRPr lang="en-US" sz="800" dirty="0" smtClean="0">
              <a:effectLst/>
            </a:endParaRPr>
          </a:p>
          <a:p>
            <a:r>
              <a:rPr lang="en-US" sz="2000" dirty="0"/>
              <a:t>C</a:t>
            </a:r>
            <a:r>
              <a:rPr lang="en-US" sz="2000" dirty="0" smtClean="0">
                <a:effectLst/>
              </a:rPr>
              <a:t>ompletion of college English was twice that of students who started in English remediation </a:t>
            </a:r>
            <a:r>
              <a:rPr lang="en-US" sz="2000" dirty="0"/>
              <a:t>a</a:t>
            </a:r>
            <a:r>
              <a:rPr lang="en-US" sz="2000" dirty="0" smtClean="0">
                <a:effectLst/>
              </a:rPr>
              <a:t> year earlier (65% in one semester vs. 31% in one year)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8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 Vision of the Possible</a:t>
            </a:r>
            <a:endParaRPr lang="en-US" sz="36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Tennessee has stopped offering traditional remedial courses at all public colleges and universities. Students assessed as “not college ready” enrolled in college English and math with additional concurrent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0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0" y="514156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Statewide Co-Requisite Implementation</a:t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2015-2016: Tennessee Board of Regents (TBR)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7612" r="-7612"/>
          <a:stretch>
            <a:fillRect/>
          </a:stretch>
        </p:blipFill>
        <p:spPr>
          <a:xfrm>
            <a:off x="457200" y="1719263"/>
            <a:ext cx="8027988" cy="4757737"/>
          </a:xfrm>
        </p:spPr>
      </p:pic>
    </p:spTree>
    <p:extLst>
      <p:ext uri="{BB962C8B-B14F-4D97-AF65-F5344CB8AC3E}">
        <p14:creationId xmlns:p14="http://schemas.microsoft.com/office/powerpoint/2010/main" val="114055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Co-Requisites for everyone?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What about low-scoring students?</a:t>
            </a:r>
            <a:endParaRPr lang="en-US" sz="3600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6-09-07 at 4.38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4" r="-22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274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Co-Requisites for everyone?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What about low-scoring students?</a:t>
            </a:r>
            <a:endParaRPr lang="en-US" sz="3600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6-09-07 at 4.38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77" r="-27077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6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Broadening Access to College Level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100" dirty="0" smtClean="0">
                <a:solidFill>
                  <a:srgbClr val="C0504D"/>
                </a:solidFill>
              </a:rPr>
              <a:t>THE highest leverage strategy for improving completion</a:t>
            </a:r>
            <a:endParaRPr lang="en-US" sz="31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376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u="sng" dirty="0" smtClean="0"/>
              <a:t>Power Moves for Placement</a:t>
            </a:r>
          </a:p>
          <a:p>
            <a:pPr marL="0" indent="0">
              <a:buNone/>
            </a:pPr>
            <a:endParaRPr lang="en-US" sz="900" u="sng" dirty="0" smtClean="0"/>
          </a:p>
          <a:p>
            <a:r>
              <a:rPr lang="en-US" u="sng" dirty="0" smtClean="0"/>
              <a:t>High School GPA </a:t>
            </a:r>
            <a:r>
              <a:rPr lang="en-US" dirty="0" smtClean="0"/>
              <a:t>– the strongest indicator of how students will perform in college is how they performed in all their classes during four years of prior schooling </a:t>
            </a:r>
          </a:p>
          <a:p>
            <a:endParaRPr lang="en-US" sz="1300" dirty="0" smtClean="0"/>
          </a:p>
          <a:p>
            <a:r>
              <a:rPr lang="en-US" dirty="0" smtClean="0"/>
              <a:t>“</a:t>
            </a:r>
            <a:r>
              <a:rPr lang="en-US" u="sng" dirty="0" smtClean="0"/>
              <a:t>Best of” placement </a:t>
            </a:r>
            <a:r>
              <a:rPr lang="en-US" dirty="0" smtClean="0"/>
              <a:t>– students qualify for college-level courses based on high school measures OR test score, whichever is higher (“disjunctive” placement)</a:t>
            </a:r>
          </a:p>
          <a:p>
            <a:endParaRPr lang="en-US" sz="900" dirty="0" smtClean="0"/>
          </a:p>
          <a:p>
            <a:r>
              <a:rPr lang="en-US" u="sng" dirty="0" smtClean="0"/>
              <a:t>Self-reported information </a:t>
            </a:r>
            <a:r>
              <a:rPr lang="en-US" dirty="0" smtClean="0"/>
              <a:t>– high school GPA and coursework provided in response to questions during assessment process so that all students have access to multiple measures placement </a:t>
            </a:r>
          </a:p>
          <a:p>
            <a:endParaRPr lang="en-US" sz="1100" dirty="0" smtClean="0"/>
          </a:p>
          <a:p>
            <a:r>
              <a:rPr lang="en-US" u="sng" dirty="0" smtClean="0"/>
              <a:t>Pathways approach in math:</a:t>
            </a:r>
            <a:r>
              <a:rPr lang="en-US" dirty="0" smtClean="0"/>
              <a:t> algebra testing and remediation only required for access to gateway courses requiring substantial algebra </a:t>
            </a:r>
          </a:p>
          <a:p>
            <a:endParaRPr lang="en-US" sz="1500" u="sng" dirty="0" smtClean="0"/>
          </a:p>
          <a:p>
            <a:r>
              <a:rPr lang="en-US" u="sng" dirty="0" smtClean="0"/>
              <a:t>Co-Requisite models </a:t>
            </a:r>
            <a:r>
              <a:rPr lang="en-US" dirty="0" smtClean="0"/>
              <a:t>instead of remedial classes for students who don’t meet criteria for regular college-level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solidFill>
                <a:srgbClr val="C0504D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504D"/>
                </a:solidFill>
              </a:rPr>
              <a:t>Mobilizing Change: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504D"/>
                </a:solidFill>
              </a:rPr>
              <a:t>Lessons from California </a:t>
            </a:r>
            <a:endParaRPr lang="en-US" sz="4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0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California Statewide </a:t>
            </a:r>
            <a:r>
              <a:rPr lang="en-US" dirty="0" smtClean="0">
                <a:solidFill>
                  <a:srgbClr val="C0504D"/>
                </a:solidFill>
              </a:rPr>
              <a:t>Landscape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3001"/>
          </a:xfrm>
        </p:spPr>
        <p:txBody>
          <a:bodyPr>
            <a:normAutofit fontScale="70000" lnSpcReduction="20000"/>
          </a:bodyPr>
          <a:lstStyle/>
          <a:p>
            <a:endParaRPr lang="en-US" sz="900" dirty="0" smtClean="0"/>
          </a:p>
          <a:p>
            <a:r>
              <a:rPr lang="en-US" sz="2900" dirty="0"/>
              <a:t>Across 113 community colleges, remediation policies are determined </a:t>
            </a:r>
            <a:r>
              <a:rPr lang="en-US" sz="2900" dirty="0" smtClean="0"/>
              <a:t>locally, most students remain stuck in traditional remedial sequences.</a:t>
            </a:r>
            <a:endParaRPr lang="en-US" sz="2900" dirty="0"/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3000" dirty="0" smtClean="0"/>
              <a:t>Vast </a:t>
            </a:r>
            <a:r>
              <a:rPr lang="en-US" sz="3000" dirty="0" smtClean="0"/>
              <a:t>under-placement </a:t>
            </a:r>
            <a:r>
              <a:rPr lang="en-US" sz="3000" dirty="0" smtClean="0"/>
              <a:t>across the state </a:t>
            </a:r>
            <a:r>
              <a:rPr lang="en-US" sz="3000" dirty="0" smtClean="0"/>
              <a:t>– capable students are being placed into remediation who don’t need it, making them less likely to complete college &amp; producing racial achievement gaps </a:t>
            </a:r>
          </a:p>
          <a:p>
            <a:endParaRPr lang="en-US" sz="900" dirty="0" smtClean="0"/>
          </a:p>
          <a:p>
            <a:r>
              <a:rPr lang="en-US" sz="3000" dirty="0" smtClean="0"/>
              <a:t>Existing student protections are not being followed</a:t>
            </a:r>
          </a:p>
          <a:p>
            <a:endParaRPr lang="en-US" sz="900" dirty="0" smtClean="0"/>
          </a:p>
          <a:p>
            <a:pPr lvl="1"/>
            <a:r>
              <a:rPr lang="en-US" sz="2400" dirty="0" smtClean="0"/>
              <a:t>Title 5 prohibits students from being required to take a pre-requisite unless they are “highly unlikely” to succeed without it (55003)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400" dirty="0" smtClean="0"/>
              <a:t>State guidelines on disproportionate impact are supposed to safeguard against assessment policies in which minority students’ access to a college-level course is less than 80% of white students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Few CA colleges are offering co-requisite models of remediation, despite strong results </a:t>
            </a:r>
            <a:r>
              <a:rPr lang="en-US" dirty="0" smtClean="0"/>
              <a:t>nationally</a:t>
            </a:r>
          </a:p>
          <a:p>
            <a:endParaRPr lang="en-US" sz="1000" dirty="0"/>
          </a:p>
          <a:p>
            <a:r>
              <a:rPr lang="en-US" dirty="0" smtClean="0"/>
              <a:t>Glacial</a:t>
            </a:r>
            <a:r>
              <a:rPr lang="en-US" dirty="0" smtClean="0"/>
              <a:t> pace of change in math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97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4000" b="1" dirty="0">
                <a:solidFill>
                  <a:srgbClr val="C0504D"/>
                </a:solidFill>
              </a:rPr>
              <a:t>Placement Is </a:t>
            </a:r>
            <a:r>
              <a:rPr lang="en-US" sz="4000" b="1" dirty="0" smtClean="0">
                <a:solidFill>
                  <a:srgbClr val="C0504D"/>
                </a:solidFill>
              </a:rPr>
              <a:t>Destiny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06850"/>
              </p:ext>
            </p:extLst>
          </p:nvPr>
        </p:nvGraphicFramePr>
        <p:xfrm>
          <a:off x="1013557" y="1841133"/>
          <a:ext cx="6978650" cy="29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365"/>
                <a:gridCol w="2767285"/>
              </a:tblGrid>
              <a:tr h="13356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Students’ Starting Placement 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% Completing Gateway Math in 3 Years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Level</a:t>
                      </a:r>
                      <a:r>
                        <a:rPr lang="en-US" sz="2000" baseline="0" dirty="0" smtClean="0"/>
                        <a:t> Below Gateway 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Two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Levels Below Gateway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Three or more Levels Below Gateway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6226" y="3984576"/>
            <a:ext cx="2450574" cy="1634490"/>
          </a:xfrm>
          <a:prstGeom prst="wedgeRoundRectCallout">
            <a:avLst>
              <a:gd name="adj1" fmla="val -62172"/>
              <a:gd name="adj2" fmla="val -1606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Across CA, more than half of Black and Hispanic students in remedial math </a:t>
            </a:r>
          </a:p>
          <a:p>
            <a:r>
              <a:rPr lang="en-US" dirty="0" smtClean="0"/>
              <a:t>begin here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59577" y="5726113"/>
            <a:ext cx="686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/>
              <a:t>Statewide data, Basic Skills Cohort Tracker, Fall </a:t>
            </a:r>
            <a:r>
              <a:rPr lang="en-US" sz="2000" dirty="0" smtClean="0"/>
              <a:t>‘09</a:t>
            </a:r>
            <a:r>
              <a:rPr lang="en-US" sz="2000" dirty="0"/>
              <a:t>-Spring </a:t>
            </a:r>
            <a:r>
              <a:rPr lang="en-US" sz="2000" dirty="0" smtClean="0"/>
              <a:t>‘12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010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Using Data to Mobilize Faculty</a:t>
            </a:r>
            <a:endParaRPr lang="en-US" dirty="0">
              <a:solidFill>
                <a:srgbClr val="D2533C"/>
              </a:solidFill>
            </a:endParaRPr>
          </a:p>
        </p:txBody>
      </p:sp>
      <p:pic>
        <p:nvPicPr>
          <p:cNvPr id="4" name="Content Placeholder 3" descr="Placement Data Poster Sess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1" r="-1"/>
          <a:stretch/>
        </p:blipFill>
        <p:spPr>
          <a:xfrm>
            <a:off x="627323" y="1578653"/>
            <a:ext cx="3473229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13667" y="1578653"/>
            <a:ext cx="38710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Making the Invisible Visible, Creating Urgency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Examining data on student placement, disaggregated by race/ethnicity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Examining data on completion of college English/math for students who begin at different levels of the curriculum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Making plans to implement practices that reduce inequities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1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Inequitable Placement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Drives Inequitable Completion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746"/>
            <a:ext cx="8229600" cy="4331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Mt. San Jacinto College (Fall 2015)</a:t>
            </a:r>
          </a:p>
          <a:p>
            <a:pPr marL="0" indent="0">
              <a:buNone/>
            </a:pPr>
            <a:endParaRPr lang="en-US" sz="800" u="sng" dirty="0" smtClean="0"/>
          </a:p>
          <a:p>
            <a:r>
              <a:rPr lang="en-US" sz="2800" dirty="0" smtClean="0"/>
              <a:t>White students were 2x more likely to be placed into transfer-level English than Hispanics and nearly 4x more likely than African Americans</a:t>
            </a:r>
          </a:p>
          <a:p>
            <a:endParaRPr lang="en-US" sz="1000" dirty="0" smtClean="0"/>
          </a:p>
          <a:p>
            <a:pPr marL="274320" lvl="1" indent="0">
              <a:buNone/>
            </a:pPr>
            <a:r>
              <a:rPr lang="en-US" dirty="0" smtClean="0"/>
              <a:t>	Chance of passing college English in 2 years: </a:t>
            </a:r>
            <a:r>
              <a:rPr lang="en-US" dirty="0" smtClean="0">
                <a:solidFill>
                  <a:srgbClr val="D2533C"/>
                </a:solidFill>
              </a:rPr>
              <a:t>73%</a:t>
            </a:r>
          </a:p>
          <a:p>
            <a:endParaRPr lang="en-US" dirty="0" smtClean="0"/>
          </a:p>
          <a:p>
            <a:r>
              <a:rPr lang="en-US" sz="2800" dirty="0" smtClean="0"/>
              <a:t>African American and Hispanic students were more than 2x more likely that white students to have to take multiple semesters of remediation in English</a:t>
            </a:r>
          </a:p>
          <a:p>
            <a:endParaRPr lang="en-US" sz="1000" dirty="0" smtClean="0"/>
          </a:p>
          <a:p>
            <a:pPr marL="274320" lvl="1" indent="0">
              <a:buNone/>
            </a:pPr>
            <a:r>
              <a:rPr lang="en-US" dirty="0" smtClean="0"/>
              <a:t>	Chance of passing college English in 2 years: </a:t>
            </a:r>
            <a:r>
              <a:rPr lang="en-US" dirty="0" smtClean="0">
                <a:solidFill>
                  <a:srgbClr val="D2533C"/>
                </a:solidFill>
              </a:rPr>
              <a:t>23%-38%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Legislation for Sound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System-Level Policy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Screen Shot 2017-06-13 at 5.27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b="2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903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must “be willing to disrupt the current systems of higher education and take responsibility for those aspects of inequality that are under our control.” 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800" dirty="0"/>
              <a:t>Researchers from the Center for Urban Education</a:t>
            </a:r>
          </a:p>
          <a:p>
            <a:pPr marL="0" indent="0" algn="r">
              <a:buNone/>
            </a:pPr>
            <a:r>
              <a:rPr lang="en-US" sz="2800" i="1" dirty="0"/>
              <a:t>America’s Unmet Promise</a:t>
            </a:r>
          </a:p>
          <a:p>
            <a:pPr marL="0" indent="0" algn="r">
              <a:buNone/>
            </a:pPr>
            <a:r>
              <a:rPr lang="en-US" sz="2800" dirty="0"/>
              <a:t>AAC&amp;U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5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504D"/>
                </a:solidFill>
              </a:rPr>
              <a:t>Inequitable Placement </a:t>
            </a:r>
            <a:r>
              <a:rPr lang="en-US" sz="3600" dirty="0" smtClean="0">
                <a:solidFill>
                  <a:srgbClr val="C0504D"/>
                </a:solidFill>
              </a:rPr>
              <a:t/>
            </a:r>
            <a:br>
              <a:rPr lang="en-US" sz="3600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Drives </a:t>
            </a:r>
            <a:r>
              <a:rPr lang="en-US" sz="3600" dirty="0">
                <a:solidFill>
                  <a:srgbClr val="C0504D"/>
                </a:solidFill>
              </a:rPr>
              <a:t>Inequitable Completion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757"/>
            <a:ext cx="8229600" cy="4344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Nationally and across California, students of color are disproportionately excluded from college-level courses and disproportionately required to take multiple remedial classes in math and English.</a:t>
            </a:r>
          </a:p>
          <a:p>
            <a:pPr marL="0" indent="0">
              <a:buNone/>
            </a:pPr>
            <a:endParaRPr lang="en-US" sz="900" u="sng" dirty="0" smtClean="0"/>
          </a:p>
          <a:p>
            <a:pPr marL="0" indent="0">
              <a:buNone/>
            </a:pPr>
            <a:r>
              <a:rPr lang="en-US" dirty="0" smtClean="0"/>
              <a:t>A study of three California community colleges estimates that 50-60% of racial inequities in degree completion and transfer-readiness is explained by initial placement. </a:t>
            </a:r>
          </a:p>
        </p:txBody>
      </p:sp>
    </p:spTree>
    <p:extLst>
      <p:ext uri="{BB962C8B-B14F-4D97-AF65-F5344CB8AC3E}">
        <p14:creationId xmlns:p14="http://schemas.microsoft.com/office/powerpoint/2010/main" val="4887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Thought Experiment: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What do you think would happen if we</a:t>
            </a:r>
            <a:r>
              <a:rPr lang="is-IS" dirty="0" smtClean="0">
                <a:solidFill>
                  <a:srgbClr val="C0504D"/>
                </a:solidFill>
              </a:rPr>
              <a:t>…?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78"/>
            <a:ext cx="8229600" cy="4279085"/>
          </a:xfrm>
        </p:spPr>
        <p:txBody>
          <a:bodyPr>
            <a:normAutofit/>
          </a:bodyPr>
          <a:lstStyle/>
          <a:p>
            <a:r>
              <a:rPr lang="en-US" dirty="0" smtClean="0"/>
              <a:t>Placed most students into gateway college-level math courses</a:t>
            </a:r>
          </a:p>
          <a:p>
            <a:endParaRPr lang="en-US" sz="800" dirty="0" smtClean="0"/>
          </a:p>
          <a:p>
            <a:r>
              <a:rPr lang="en-US" dirty="0" smtClean="0"/>
              <a:t>Provided extra support at the college-level instead of requiring remedial classes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/>
              <a:t>R</a:t>
            </a:r>
            <a:r>
              <a:rPr lang="en-US" dirty="0" smtClean="0"/>
              <a:t>equired remedial algebra courses only for Business/STEM pathways</a:t>
            </a:r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0822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Cuyamaca</a:t>
            </a:r>
            <a:r>
              <a:rPr lang="en-US" dirty="0" smtClean="0">
                <a:solidFill>
                  <a:srgbClr val="FF0000"/>
                </a:solidFill>
              </a:rPr>
              <a:t> College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5-04 at 9.53.4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596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0378" y="276761"/>
            <a:ext cx="83164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C0504D"/>
                </a:solidFill>
              </a:rPr>
              <a:t>Before</a:t>
            </a:r>
          </a:p>
          <a:p>
            <a:pPr algn="ctr" eaLnBrk="1" hangingPunct="1"/>
            <a:r>
              <a:rPr lang="en-US" sz="2800" dirty="0" smtClean="0">
                <a:solidFill>
                  <a:srgbClr val="C0504D"/>
                </a:solidFill>
              </a:rPr>
              <a:t>Completion of Gateway Math from Pre-Algebra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3-09-27 at 10.47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8" b="-8248"/>
          <a:stretch>
            <a:fillRect/>
          </a:stretch>
        </p:blipFill>
        <p:spPr>
          <a:xfrm>
            <a:off x="370378" y="1353979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60" y="427063"/>
            <a:ext cx="8229600" cy="91366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After</a:t>
            </a:r>
            <a:br>
              <a:rPr lang="en-US" b="1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Math Transformation - Fall 2016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398"/>
            <a:ext cx="8229600" cy="44455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5 math pathways: General Ed, STEM, Business, Education, Technical</a:t>
            </a:r>
          </a:p>
          <a:p>
            <a:endParaRPr lang="en-US" sz="1300" dirty="0" smtClean="0"/>
          </a:p>
          <a:p>
            <a:r>
              <a:rPr lang="en-US" dirty="0" smtClean="0"/>
              <a:t>Placement based on students’ high school GPA &amp; math coursework, which they self-report when taking the assessment test</a:t>
            </a:r>
          </a:p>
          <a:p>
            <a:endParaRPr lang="en-US" sz="1100" dirty="0" smtClean="0"/>
          </a:p>
          <a:p>
            <a:r>
              <a:rPr lang="en-US" dirty="0" err="1" smtClean="0">
                <a:effectLst/>
              </a:rPr>
              <a:t>Corequisite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models offered for all first-tier college-level courses, with just-in-time remediation through attached 2 or 3 unit courses</a:t>
            </a:r>
          </a:p>
          <a:p>
            <a:endParaRPr lang="en-US" sz="1000" dirty="0" smtClean="0"/>
          </a:p>
          <a:p>
            <a:r>
              <a:rPr lang="en-US" dirty="0" smtClean="0">
                <a:effectLst/>
              </a:rPr>
              <a:t>84% eligible for Statistics (regular or w/ support)</a:t>
            </a:r>
          </a:p>
          <a:p>
            <a:pPr marL="0" indent="0">
              <a:buNone/>
            </a:pPr>
            <a:endParaRPr lang="en-US" sz="1000" dirty="0" smtClean="0">
              <a:effectLst/>
            </a:endParaRPr>
          </a:p>
          <a:p>
            <a:r>
              <a:rPr lang="en-US" dirty="0" smtClean="0">
                <a:effectLst/>
              </a:rPr>
              <a:t>59% eligible for </a:t>
            </a:r>
            <a:r>
              <a:rPr lang="en-US" dirty="0" smtClean="0"/>
              <a:t>gateway</a:t>
            </a:r>
            <a:r>
              <a:rPr lang="en-US" dirty="0" smtClean="0">
                <a:effectLst/>
              </a:rPr>
              <a:t>-level business/STEM math (regular or w/ support)</a:t>
            </a:r>
            <a:endParaRPr lang="en-US" dirty="0" smtClean="0"/>
          </a:p>
          <a:p>
            <a:pPr marL="0" indent="0">
              <a:buNone/>
            </a:pPr>
            <a:endParaRPr lang="en-US" sz="1100" dirty="0" smtClean="0">
              <a:effectLst/>
            </a:endParaRPr>
          </a:p>
          <a:p>
            <a:r>
              <a:rPr lang="en-US" dirty="0" smtClean="0"/>
              <a:t>Lowest possible placement is one non-transferable course -- Intermediate algebra with </a:t>
            </a:r>
            <a:r>
              <a:rPr lang="en-US" dirty="0" err="1" smtClean="0"/>
              <a:t>corequisite</a:t>
            </a:r>
            <a:r>
              <a:rPr lang="en-US" dirty="0" smtClean="0"/>
              <a:t> support, for students in B-STEM pathways</a:t>
            </a:r>
          </a:p>
          <a:p>
            <a:pPr marL="0" indent="0">
              <a:buNone/>
            </a:pPr>
            <a:endParaRPr lang="en-US" sz="11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956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11701</TotalTime>
  <Words>2597</Words>
  <Application>Microsoft Macintosh PowerPoint</Application>
  <PresentationFormat>On-screen Show (4:3)</PresentationFormat>
  <Paragraphs>434</Paragraphs>
  <Slides>43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Up to the Challenge:  California Community Colleges Expand Access to College English &amp; Math   California Acceleration Project www.AccelerationProject.org  Conference on Acceleration in Developmental Education June 15, 2017 – Denver, CO    </vt:lpstr>
      <vt:lpstr>PowerPoint Presentation</vt:lpstr>
      <vt:lpstr>Student Success Scorecard</vt:lpstr>
      <vt:lpstr>Placement Is Destiny</vt:lpstr>
      <vt:lpstr>Inequitable Placement  Drives Inequitable Completion </vt:lpstr>
      <vt:lpstr>Thought Experiment: What do you think would happen if we…?</vt:lpstr>
      <vt:lpstr>Cuyamaca College</vt:lpstr>
      <vt:lpstr>PowerPoint Presentation</vt:lpstr>
      <vt:lpstr>After Math Transformation - Fall 2016  </vt:lpstr>
      <vt:lpstr>After Equitable Access to Gateway Math</vt:lpstr>
      <vt:lpstr>After Dramatic Increases in Gateway Completion</vt:lpstr>
      <vt:lpstr>After Dramatic Increases in Gateway Completion</vt:lpstr>
      <vt:lpstr>Karly Franz, Cuyamaca College</vt:lpstr>
      <vt:lpstr>Three High-Leverage Strategies</vt:lpstr>
      <vt:lpstr>PowerPoint Presentation</vt:lpstr>
      <vt:lpstr>Reason #1:  The limitations of standardized placement tests</vt:lpstr>
      <vt:lpstr>Are you college ready?</vt:lpstr>
      <vt:lpstr>PowerPoint Presentation</vt:lpstr>
      <vt:lpstr>Reason #2:  Attrition Is Guaranteed in Traditional Remediation</vt:lpstr>
      <vt:lpstr>Illustration: Chabot College</vt:lpstr>
      <vt:lpstr>Thought experiment:  What if more students passed the first course?</vt:lpstr>
      <vt:lpstr>BOTTOM LINE</vt:lpstr>
      <vt:lpstr>PowerPoint Presentation</vt:lpstr>
      <vt:lpstr>Andrés Salazar, College of the Canyons</vt:lpstr>
      <vt:lpstr>Andrés Salazar, College of the Canyons</vt:lpstr>
      <vt:lpstr>College of the Canyons Multiple Measures Placement in Math, Fall 2016</vt:lpstr>
      <vt:lpstr>Las Positas College Multiple Measures in English – Fall 2016 </vt:lpstr>
      <vt:lpstr>Luis Sanchez,  Las Positas College</vt:lpstr>
      <vt:lpstr>PowerPoint Presentation</vt:lpstr>
      <vt:lpstr>PowerPoint Presentation</vt:lpstr>
      <vt:lpstr>Alex Arguello, Solano College</vt:lpstr>
      <vt:lpstr>Solano College  Multiple Measures &amp; Corequisite English </vt:lpstr>
      <vt:lpstr>A Vision of the Possible</vt:lpstr>
      <vt:lpstr>Statewide Co-Requisite Implementation 2015-2016: Tennessee Board of Regents (TBR)</vt:lpstr>
      <vt:lpstr>Co-Requisites for everyone?  What about low-scoring students?</vt:lpstr>
      <vt:lpstr>Co-Requisites for everyone?  What about low-scoring students?</vt:lpstr>
      <vt:lpstr>Broadening Access to College Level  THE highest leverage strategy for improving completion</vt:lpstr>
      <vt:lpstr>PowerPoint Presentation</vt:lpstr>
      <vt:lpstr>California Statewide Landscape</vt:lpstr>
      <vt:lpstr>Using Data to Mobilize Faculty</vt:lpstr>
      <vt:lpstr>Inequitable Placement  Drives Inequitable Completion</vt:lpstr>
      <vt:lpstr>Legislation for Sound  System-Level Policy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Acceleration: A Powerful Lever for Increasing Completion and Equity</dc:title>
  <dc:creator>a</dc:creator>
  <cp:lastModifiedBy>a</cp:lastModifiedBy>
  <cp:revision>72</cp:revision>
  <dcterms:created xsi:type="dcterms:W3CDTF">2017-02-20T20:17:55Z</dcterms:created>
  <dcterms:modified xsi:type="dcterms:W3CDTF">2017-06-14T14:48:56Z</dcterms:modified>
</cp:coreProperties>
</file>