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9" r:id="rId1"/>
  </p:sldMasterIdLst>
  <p:notesMasterIdLst>
    <p:notesMasterId r:id="rId34"/>
  </p:notesMasterIdLst>
  <p:handoutMasterIdLst>
    <p:handoutMasterId r:id="rId35"/>
  </p:handoutMasterIdLst>
  <p:sldIdLst>
    <p:sldId id="258" r:id="rId2"/>
    <p:sldId id="300" r:id="rId3"/>
    <p:sldId id="302" r:id="rId4"/>
    <p:sldId id="301" r:id="rId5"/>
    <p:sldId id="303" r:id="rId6"/>
    <p:sldId id="263" r:id="rId7"/>
    <p:sldId id="262" r:id="rId8"/>
    <p:sldId id="259" r:id="rId9"/>
    <p:sldId id="261" r:id="rId10"/>
    <p:sldId id="260" r:id="rId11"/>
    <p:sldId id="264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306" r:id="rId21"/>
    <p:sldId id="283" r:id="rId22"/>
    <p:sldId id="284" r:id="rId23"/>
    <p:sldId id="307" r:id="rId24"/>
    <p:sldId id="281" r:id="rId25"/>
    <p:sldId id="285" r:id="rId26"/>
    <p:sldId id="286" r:id="rId27"/>
    <p:sldId id="291" r:id="rId28"/>
    <p:sldId id="292" r:id="rId29"/>
    <p:sldId id="293" r:id="rId30"/>
    <p:sldId id="294" r:id="rId31"/>
    <p:sldId id="305" r:id="rId32"/>
    <p:sldId id="30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3"/>
    <p:restoredTop sz="93354"/>
  </p:normalViewPr>
  <p:slideViewPr>
    <p:cSldViewPr snapToGrid="0" snapToObjects="1">
      <p:cViewPr varScale="1">
        <p:scale>
          <a:sx n="104" d="100"/>
          <a:sy n="104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7030B-01FD-C249-B640-AB4CFAD919EA}" type="datetimeFigureOut">
              <a:rPr lang="en-US" smtClean="0"/>
              <a:t>6/12/17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B2EC6-A165-C348-B881-CEF40F88C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63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7EBED-F687-534A-A551-A7F3AD12C996}" type="datetimeFigureOut">
              <a:rPr lang="en-US" smtClean="0"/>
              <a:t>6/12/17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0A4B-A5A4-F240-997D-9EB10C1AE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55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96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827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41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15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649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364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28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331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842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974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9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7192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932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3270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093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437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43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60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30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40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963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12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Poor grammar can be perceived as a lack of intelligence, a lack of care or effort;</a:t>
            </a:r>
            <a:r>
              <a:rPr lang="en-US" baseline="0" dirty="0" smtClean="0"/>
              <a:t> </a:t>
            </a:r>
            <a:r>
              <a:rPr lang="en-US" dirty="0" smtClean="0"/>
              <a:t>poor grammar distracts from the message</a:t>
            </a:r>
            <a:br>
              <a:rPr lang="en-US" dirty="0" smtClean="0"/>
            </a:br>
            <a:r>
              <a:rPr lang="en-US" dirty="0" smtClean="0"/>
              <a:t>Especially true in college:</a:t>
            </a:r>
            <a:r>
              <a:rPr lang="en-US" baseline="0" dirty="0" smtClean="0"/>
              <a:t> Quote from instructor giving advice to students along with paper assignment, basically advising them to proofread because errors signal to an instructor that a student does not care about the quality of his or her writing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92993-9736-2F4B-910C-C99D3D96A6C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720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101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810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8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Poor grammar can be perceived as a lack of intelligence, a lack of care or effort;</a:t>
            </a:r>
            <a:r>
              <a:rPr lang="en-US" baseline="0" dirty="0" smtClean="0"/>
              <a:t> </a:t>
            </a:r>
            <a:r>
              <a:rPr lang="en-US" dirty="0" smtClean="0"/>
              <a:t>poor grammar distracts from the message</a:t>
            </a:r>
            <a:br>
              <a:rPr lang="en-US" dirty="0" smtClean="0"/>
            </a:br>
            <a:r>
              <a:rPr lang="en-US" dirty="0" smtClean="0"/>
              <a:t>Especially true in college:</a:t>
            </a:r>
            <a:r>
              <a:rPr lang="en-US" baseline="0" dirty="0" smtClean="0"/>
              <a:t> Quote from instructor giving advice to students along with paper assignment, basically advising them to proofread because errors signal to an instructor that a student does not care about the quality of his or her writing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92993-9736-2F4B-910C-C99D3D96A6C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Poor grammar can be perceived as a lack of intelligence, a lack of care or effort;</a:t>
            </a:r>
            <a:r>
              <a:rPr lang="en-US" baseline="0" dirty="0" smtClean="0"/>
              <a:t> </a:t>
            </a:r>
            <a:r>
              <a:rPr lang="en-US" dirty="0" smtClean="0"/>
              <a:t>poor grammar distracts from the message</a:t>
            </a:r>
            <a:br>
              <a:rPr lang="en-US" dirty="0" smtClean="0"/>
            </a:br>
            <a:r>
              <a:rPr lang="en-US" dirty="0" smtClean="0"/>
              <a:t>Especially true in college:</a:t>
            </a:r>
            <a:r>
              <a:rPr lang="en-US" baseline="0" dirty="0" smtClean="0"/>
              <a:t> Quote from instructor giving advice to students along with paper assignment, basically advising them to proofread because errors signal to an instructor that a student does not care about the quality of his or her writing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92993-9736-2F4B-910C-C99D3D96A6C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57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92993-9736-2F4B-910C-C99D3D96A6C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37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Poor grammar can be perceived as a lack of intelligence, a lack of care or effort;</a:t>
            </a:r>
            <a:r>
              <a:rPr lang="en-US" baseline="0" dirty="0" smtClean="0"/>
              <a:t> </a:t>
            </a:r>
            <a:r>
              <a:rPr lang="en-US" dirty="0" smtClean="0"/>
              <a:t>poor grammar distracts from the message</a:t>
            </a:r>
            <a:br>
              <a:rPr lang="en-US" dirty="0" smtClean="0"/>
            </a:br>
            <a:r>
              <a:rPr lang="en-US" dirty="0" smtClean="0"/>
              <a:t>Especially true in college:</a:t>
            </a:r>
            <a:r>
              <a:rPr lang="en-US" baseline="0" dirty="0" smtClean="0"/>
              <a:t> Quote from instructor giving advice to students along with paper assignment, basically advising them to proofread because errors signal to an instructor that a student does not care about the quality of his or her writing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92993-9736-2F4B-910C-C99D3D96A6C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37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21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840A4B-A5A4-F240-997D-9EB10C1AE99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369C-1CED-2840-BAD6-F0D02CCB723A}" type="datetimeFigureOut">
              <a:rPr lang="en-US" smtClean="0"/>
              <a:t>6/12/17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5958-3EFB-704F-BD94-72D6FB98FA0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369C-1CED-2840-BAD6-F0D02CCB723A}" type="datetimeFigureOut">
              <a:rPr lang="en-US" smtClean="0"/>
              <a:t>6/12/17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5958-3EFB-704F-BD94-72D6FB98FA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369C-1CED-2840-BAD6-F0D02CCB723A}" type="datetimeFigureOut">
              <a:rPr lang="en-US" smtClean="0"/>
              <a:t>6/12/17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5958-3EFB-704F-BD94-72D6FB98FA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369C-1CED-2840-BAD6-F0D02CCB723A}" type="datetimeFigureOut">
              <a:rPr lang="en-US" smtClean="0"/>
              <a:t>6/12/17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5958-3EFB-704F-BD94-72D6FB98FA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369C-1CED-2840-BAD6-F0D02CCB723A}" type="datetimeFigureOut">
              <a:rPr lang="en-US" smtClean="0"/>
              <a:t>6/12/17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5958-3EFB-704F-BD94-72D6FB98FA0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369C-1CED-2840-BAD6-F0D02CCB723A}" type="datetimeFigureOut">
              <a:rPr lang="en-US" smtClean="0"/>
              <a:t>6/12/17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5958-3EFB-704F-BD94-72D6FB98FA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369C-1CED-2840-BAD6-F0D02CCB723A}" type="datetimeFigureOut">
              <a:rPr lang="en-US" smtClean="0"/>
              <a:t>6/12/17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5958-3EFB-704F-BD94-72D6FB98FA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369C-1CED-2840-BAD6-F0D02CCB723A}" type="datetimeFigureOut">
              <a:rPr lang="en-US" smtClean="0"/>
              <a:t>6/12/17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5958-3EFB-704F-BD94-72D6FB98FA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369C-1CED-2840-BAD6-F0D02CCB723A}" type="datetimeFigureOut">
              <a:rPr lang="en-US" smtClean="0"/>
              <a:t>6/12/17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5958-3EFB-704F-BD94-72D6FB98FA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690369C-1CED-2840-BAD6-F0D02CCB723A}" type="datetimeFigureOut">
              <a:rPr lang="en-US" smtClean="0"/>
              <a:t>6/12/17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CF5958-3EFB-704F-BD94-72D6FB98FA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0369C-1CED-2840-BAD6-F0D02CCB723A}" type="datetimeFigureOut">
              <a:rPr lang="en-US" smtClean="0"/>
              <a:t>6/12/17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5958-3EFB-704F-BD94-72D6FB98FA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690369C-1CED-2840-BAD6-F0D02CCB723A}" type="datetimeFigureOut">
              <a:rPr lang="en-US" smtClean="0"/>
              <a:t>6/12/17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7CF5958-3EFB-704F-BD94-72D6FB98FA0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37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0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1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emicolon" TargetMode="External"/><Relationship Id="rId4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newshour/making-sense/ask-the-headhunter-whats-the-skill-all-employers-judge-you-on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lymail.co.uk/femail/article-3262219/Bad-spelling-grammar-biggest-turn-women-using-online-dating-sites.html#ixzz4hN0tX9OM" TargetMode="External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7/03/16/us/oxford-comma-lawsuit.html?_r=0" TargetMode="External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2" y="1143293"/>
            <a:ext cx="8397987" cy="42689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 smtClean="0"/>
              <a:t>Making Grammar Great Again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2" y="4382814"/>
            <a:ext cx="10521841" cy="19207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Conference on Acceleration in developmental education </a:t>
            </a:r>
          </a:p>
          <a:p>
            <a:r>
              <a:rPr lang="en-US" dirty="0" smtClean="0"/>
              <a:t>Denver June 16  2017</a:t>
            </a:r>
          </a:p>
          <a:p>
            <a:r>
              <a:rPr lang="en-US" dirty="0"/>
              <a:t>Alison </a:t>
            </a:r>
            <a:r>
              <a:rPr lang="en-US" dirty="0" smtClean="0"/>
              <a:t>Kuehner  </a:t>
            </a:r>
            <a:r>
              <a:rPr lang="en-US" dirty="0"/>
              <a:t>Ohlone College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832" y="5578490"/>
            <a:ext cx="19050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20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Student writers should . . . 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 Follow the conventions of English  (e.g.: lack of errors)</a:t>
            </a: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 smtClean="0"/>
              <a:t> Follow the conventions of academic writing  (</a:t>
            </a:r>
            <a:r>
              <a:rPr lang="nb-NO" sz="2400" dirty="0" smtClean="0"/>
              <a:t>e.g.</a:t>
            </a:r>
            <a:r>
              <a:rPr lang="en-US" sz="2400" dirty="0" smtClean="0"/>
              <a:t>: acknowledge sources)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 Demonstrate syntactic fluency and sophistication (</a:t>
            </a:r>
            <a:r>
              <a:rPr lang="nb-NO" sz="2400" dirty="0" smtClean="0"/>
              <a:t>e.g.</a:t>
            </a:r>
            <a:r>
              <a:rPr lang="en-US" sz="2400" dirty="0" smtClean="0"/>
              <a:t>: sentence variety)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 Employ well-chosen words (</a:t>
            </a:r>
            <a:r>
              <a:rPr lang="nb-NO" sz="2400" dirty="0" smtClean="0"/>
              <a:t>e.g.</a:t>
            </a:r>
            <a:r>
              <a:rPr lang="en-US" sz="2400" dirty="0" smtClean="0"/>
              <a:t>: precise, specific, and accurate)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 Use appropriate tone and voice  (</a:t>
            </a:r>
            <a:r>
              <a:rPr lang="nb-NO" sz="2400" dirty="0" smtClean="0"/>
              <a:t>e.g.</a:t>
            </a:r>
            <a:r>
              <a:rPr lang="en-US" sz="2400" dirty="0" smtClean="0"/>
              <a:t>: third person)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97280" y="956930"/>
            <a:ext cx="9807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do we expect from college writers?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5351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teach grammar?</a:t>
            </a:r>
            <a:br>
              <a:rPr lang="en-US" dirty="0" smtClean="0"/>
            </a:br>
            <a:r>
              <a:rPr lang="en-US" dirty="0" smtClean="0"/>
              <a:t>If so, how?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25882"/>
          </a:xfrm>
        </p:spPr>
        <p:txBody>
          <a:bodyPr>
            <a:normAutofit fontScale="925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u="sng" dirty="0" smtClean="0"/>
              <a:t>Possible approaches:</a:t>
            </a:r>
          </a:p>
          <a:p>
            <a:pPr marL="292608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1) Skills-based</a:t>
            </a:r>
          </a:p>
          <a:p>
            <a:pPr marL="292608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sz="2400" dirty="0" smtClean="0"/>
          </a:p>
          <a:p>
            <a:pPr marL="292608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2400" dirty="0" smtClean="0"/>
              <a:t>2) Sentence Combining </a:t>
            </a:r>
          </a:p>
          <a:p>
            <a:pPr marL="292608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endParaRPr lang="en-US" sz="2400" dirty="0" smtClean="0"/>
          </a:p>
          <a:p>
            <a:pPr marL="292608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2400" dirty="0" smtClean="0"/>
              <a:t>3) Modeling Approach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467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approach to teaching grammar</a:t>
            </a:r>
            <a:endParaRPr lang="en-US" dirty="0"/>
          </a:p>
        </p:txBody>
      </p:sp>
      <p:pic>
        <p:nvPicPr>
          <p:cNvPr id="4" name="Content Placeholder 3" descr="Lifeguard 1_920x550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5287" y="1828800"/>
            <a:ext cx="7368955" cy="4405353"/>
          </a:xfrm>
        </p:spPr>
      </p:pic>
    </p:spTree>
    <p:extLst>
      <p:ext uri="{BB962C8B-B14F-4D97-AF65-F5344CB8AC3E}">
        <p14:creationId xmlns:p14="http://schemas.microsoft.com/office/powerpoint/2010/main" val="383058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approach: What it is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 Positive modeling </a:t>
            </a:r>
            <a:r>
              <a:rPr lang="en-US" sz="2800" dirty="0"/>
              <a:t>demonstrates to students what they </a:t>
            </a:r>
            <a:r>
              <a:rPr lang="en-US" sz="2800" i="1" dirty="0"/>
              <a:t>should</a:t>
            </a:r>
            <a:r>
              <a:rPr lang="en-US" sz="2800" dirty="0"/>
              <a:t> or </a:t>
            </a:r>
            <a:r>
              <a:rPr lang="en-US" sz="2800" i="1" dirty="0"/>
              <a:t>could</a:t>
            </a:r>
            <a:r>
              <a:rPr lang="en-US" sz="2800" dirty="0"/>
              <a:t> do in their </a:t>
            </a:r>
            <a:r>
              <a:rPr lang="en-US" sz="2800" dirty="0" smtClean="0"/>
              <a:t>writing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 Examining </a:t>
            </a:r>
            <a:r>
              <a:rPr lang="en-US" sz="2800" dirty="0"/>
              <a:t>examples from professional readings </a:t>
            </a:r>
            <a:r>
              <a:rPr lang="en-US" sz="2800" dirty="0" smtClean="0"/>
              <a:t>helps </a:t>
            </a:r>
            <a:r>
              <a:rPr lang="en-US" sz="2800" dirty="0"/>
              <a:t>students understand effective sentence patterns and punctuation usage that skillful writers </a:t>
            </a:r>
            <a:r>
              <a:rPr lang="en-US" sz="2800" dirty="0" smtClean="0"/>
              <a:t>employ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 Providing </a:t>
            </a:r>
            <a:r>
              <a:rPr lang="en-US" sz="2800" dirty="0"/>
              <a:t>useful examples--sentences students can use in their own writing-</a:t>
            </a:r>
            <a:r>
              <a:rPr lang="en-US" sz="2800" dirty="0" smtClean="0"/>
              <a:t>-encourages </a:t>
            </a:r>
            <a:r>
              <a:rPr lang="en-US" sz="2800" dirty="0"/>
              <a:t>students to expand their writing </a:t>
            </a:r>
            <a:r>
              <a:rPr lang="en-US" sz="2800" dirty="0" smtClean="0"/>
              <a:t>repertoire</a:t>
            </a:r>
          </a:p>
          <a:p>
            <a:pPr>
              <a:buFont typeface="Arial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Practicing </a:t>
            </a:r>
            <a:r>
              <a:rPr lang="en-US" sz="2800" dirty="0"/>
              <a:t>allows students to </a:t>
            </a:r>
            <a:r>
              <a:rPr lang="en-US" sz="2800" dirty="0" smtClean="0"/>
              <a:t>experiment with </a:t>
            </a:r>
            <a:r>
              <a:rPr lang="en-US" sz="2800" dirty="0"/>
              <a:t>syntax or punctuation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479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approach: Why teach it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/>
              <a:t> “</a:t>
            </a:r>
            <a:r>
              <a:rPr lang="en-US" sz="2400" dirty="0"/>
              <a:t>Grammar” is about making meaning: the goal of writing is to communicate ideas to readers, so students need to examine effective grammar and usage in the context of </a:t>
            </a:r>
            <a:r>
              <a:rPr lang="en-US" sz="2400" dirty="0" smtClean="0"/>
              <a:t>writing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 Understanding </a:t>
            </a:r>
            <a:r>
              <a:rPr lang="en-US" sz="2400" dirty="0"/>
              <a:t>the strategic use of syntax and punctuation can help writers emphasize or de-emphasize ideas, conform to the expectations of academic writing, and effectively communicate their ideas to their intended </a:t>
            </a:r>
            <a:r>
              <a:rPr lang="en-US" sz="2400" dirty="0" smtClean="0"/>
              <a:t>audience</a:t>
            </a:r>
          </a:p>
          <a:p>
            <a:pPr>
              <a:buFont typeface="Arial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Understanding </a:t>
            </a:r>
            <a:r>
              <a:rPr lang="en-US" sz="2400" dirty="0"/>
              <a:t>how, why, and when writers use certain sentence patterns or punctuation can help students become better readers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787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Modeling s</a:t>
            </a:r>
            <a:r>
              <a:rPr lang="en-US" dirty="0" smtClean="0"/>
              <a:t>entences: How it works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600" dirty="0" smtClean="0"/>
              <a:t> Identify </a:t>
            </a:r>
            <a:r>
              <a:rPr lang="en-US" sz="2600" dirty="0"/>
              <a:t>a sentence type you want students to </a:t>
            </a:r>
            <a:r>
              <a:rPr lang="en-US" sz="2600" dirty="0" smtClean="0"/>
              <a:t>use</a:t>
            </a:r>
          </a:p>
          <a:p>
            <a:pPr>
              <a:buFont typeface="Arial" charset="0"/>
              <a:buChar char="•"/>
            </a:pPr>
            <a:r>
              <a:rPr lang="en-US" sz="2600" dirty="0" smtClean="0"/>
              <a:t> Find </a:t>
            </a:r>
            <a:r>
              <a:rPr lang="en-US" sz="2600" dirty="0"/>
              <a:t>examples of that sentence type in the class </a:t>
            </a:r>
            <a:r>
              <a:rPr lang="en-US" sz="2600" dirty="0" smtClean="0"/>
              <a:t>readings</a:t>
            </a:r>
          </a:p>
          <a:p>
            <a:pPr>
              <a:buFont typeface="Arial" charset="0"/>
              <a:buChar char="•"/>
            </a:pPr>
            <a:r>
              <a:rPr lang="en-US" sz="2600" smtClean="0"/>
              <a:t> Analyze </a:t>
            </a:r>
            <a:r>
              <a:rPr lang="en-US" sz="2600" i="1" dirty="0"/>
              <a:t>why</a:t>
            </a:r>
            <a:r>
              <a:rPr lang="en-US" sz="2600" dirty="0"/>
              <a:t> the writer uses that sentence type </a:t>
            </a:r>
          </a:p>
          <a:p>
            <a:pPr>
              <a:buFont typeface="Arial" charset="0"/>
              <a:buChar char="•"/>
            </a:pPr>
            <a:r>
              <a:rPr lang="en-US" sz="2600" dirty="0" smtClean="0"/>
              <a:t> Analyze </a:t>
            </a:r>
            <a:r>
              <a:rPr lang="en-US" sz="2600" i="1" dirty="0"/>
              <a:t>how</a:t>
            </a:r>
            <a:r>
              <a:rPr lang="en-US" sz="2600" dirty="0"/>
              <a:t> the sentence functions </a:t>
            </a:r>
            <a:endParaRPr lang="en-US" sz="2600" dirty="0" smtClean="0"/>
          </a:p>
          <a:p>
            <a:pPr>
              <a:buFont typeface="Arial" charset="0"/>
              <a:buChar char="•"/>
            </a:pPr>
            <a:r>
              <a:rPr lang="en-US" sz="2600" dirty="0" smtClean="0"/>
              <a:t> Have students imitate that sentence type</a:t>
            </a:r>
          </a:p>
          <a:p>
            <a:pPr>
              <a:buFont typeface="Arial" charset="0"/>
              <a:buChar char="•"/>
            </a:pPr>
            <a:r>
              <a:rPr lang="en-US" sz="2600" dirty="0" smtClean="0"/>
              <a:t> Practice, play, praise, repeat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089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058401" cy="1450757"/>
          </a:xfrm>
        </p:spPr>
        <p:txBody>
          <a:bodyPr>
            <a:normAutofit/>
          </a:bodyPr>
          <a:lstStyle/>
          <a:p>
            <a:r>
              <a:rPr lang="en-US" dirty="0"/>
              <a:t>Modeling s</a:t>
            </a:r>
            <a:r>
              <a:rPr lang="en-US" dirty="0" smtClean="0"/>
              <a:t>entences: </a:t>
            </a:r>
            <a:br>
              <a:rPr lang="en-US" dirty="0" smtClean="0"/>
            </a:br>
            <a:r>
              <a:rPr lang="en-US" dirty="0" smtClean="0"/>
              <a:t>Examples from readings of appositives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600" dirty="0" smtClean="0"/>
              <a:t> More </a:t>
            </a:r>
            <a:r>
              <a:rPr lang="en-US" sz="2600" dirty="0"/>
              <a:t>than 40 years ago, Walter Mischel, </a:t>
            </a:r>
            <a:r>
              <a:rPr lang="en-US" sz="2600" u="sng" dirty="0"/>
              <a:t>PhD,</a:t>
            </a:r>
            <a:r>
              <a:rPr lang="en-US" sz="2600" dirty="0"/>
              <a:t> </a:t>
            </a:r>
            <a:r>
              <a:rPr lang="en-US" sz="2600" u="sng" dirty="0"/>
              <a:t>a psychologist now at Columbia University</a:t>
            </a:r>
            <a:r>
              <a:rPr lang="en-US" sz="2600" dirty="0"/>
              <a:t>, explored self-control in children with a simple but effective test. </a:t>
            </a:r>
            <a:r>
              <a:rPr lang="en-US" sz="2600" dirty="0" smtClean="0"/>
              <a:t>-  - Opening </a:t>
            </a:r>
            <a:r>
              <a:rPr lang="en-US" sz="2600" dirty="0"/>
              <a:t>sentence from “Delaying Gratification” (APA</a:t>
            </a:r>
            <a:r>
              <a:rPr lang="en-US" sz="2600" dirty="0" smtClean="0"/>
              <a:t>)</a:t>
            </a:r>
            <a:br>
              <a:rPr lang="en-US" sz="2600" dirty="0" smtClean="0"/>
            </a:br>
            <a:endParaRPr lang="en-US" sz="2600" dirty="0" smtClean="0"/>
          </a:p>
          <a:p>
            <a:pPr>
              <a:buFont typeface="Arial" charset="0"/>
              <a:buChar char="•"/>
            </a:pPr>
            <a:r>
              <a:rPr lang="en-US" sz="2600" dirty="0" smtClean="0"/>
              <a:t> Recently</a:t>
            </a:r>
            <a:r>
              <a:rPr lang="en-US" sz="2600" dirty="0"/>
              <a:t>, B.J. Casey, </a:t>
            </a:r>
            <a:r>
              <a:rPr lang="en-US" sz="2600" u="sng" dirty="0"/>
              <a:t>PhD, of Weill Cornell Medical College</a:t>
            </a:r>
            <a:r>
              <a:rPr lang="en-US" sz="2600" dirty="0"/>
              <a:t>, along with Mischel, Yuichi Shoda, </a:t>
            </a:r>
            <a:r>
              <a:rPr lang="en-US" sz="2600" u="sng" dirty="0"/>
              <a:t>PhD, of the University of Washington</a:t>
            </a:r>
            <a:r>
              <a:rPr lang="en-US" sz="2600" dirty="0"/>
              <a:t>, and other colleagues tracked down 59 subjects, now in their 40’s, who had participated in the marshmallow experiments as children.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Sentence </a:t>
            </a:r>
            <a:r>
              <a:rPr lang="en-US" sz="2600" dirty="0"/>
              <a:t>about halfway in “Delaying Gratification” (APA)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87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Modeling s</a:t>
            </a:r>
            <a:r>
              <a:rPr lang="en-US" dirty="0" smtClean="0"/>
              <a:t>entences: </a:t>
            </a:r>
            <a:br>
              <a:rPr lang="en-US" dirty="0" smtClean="0"/>
            </a:br>
            <a:r>
              <a:rPr lang="en-US" dirty="0" smtClean="0"/>
              <a:t>Analyzing sentences from readings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sz="2400" b="1" dirty="0" smtClean="0"/>
              <a:t> </a:t>
            </a:r>
            <a:r>
              <a:rPr lang="en-US" sz="2400" b="1" u="sng" dirty="0" smtClean="0"/>
              <a:t>Questions </a:t>
            </a:r>
            <a:r>
              <a:rPr lang="en-US" sz="2400" b="1" u="sng" dirty="0"/>
              <a:t>for </a:t>
            </a:r>
            <a:r>
              <a:rPr lang="en-US" sz="2400" b="1" u="sng" dirty="0" smtClean="0"/>
              <a:t>students</a:t>
            </a:r>
            <a:r>
              <a:rPr lang="en-US" sz="2400" b="1" dirty="0" smtClean="0"/>
              <a:t>:</a:t>
            </a: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i="1" dirty="0" smtClean="0"/>
              <a:t> Why</a:t>
            </a:r>
            <a:r>
              <a:rPr lang="en-US" sz="2400" dirty="0" smtClean="0"/>
              <a:t> </a:t>
            </a:r>
            <a:r>
              <a:rPr lang="en-US" sz="2400" dirty="0"/>
              <a:t>did the author include the underlined information about these people in these </a:t>
            </a:r>
            <a:r>
              <a:rPr lang="en-US" sz="2400" dirty="0" smtClean="0"/>
              <a:t>sentences?</a:t>
            </a:r>
          </a:p>
          <a:p>
            <a:pPr>
              <a:buFont typeface="Arial" charset="0"/>
              <a:buChar char="•"/>
            </a:pPr>
            <a:r>
              <a:rPr lang="en-US" sz="2400" i="1" dirty="0" smtClean="0"/>
              <a:t> How</a:t>
            </a:r>
            <a:r>
              <a:rPr lang="en-US" sz="2400" dirty="0" smtClean="0"/>
              <a:t> </a:t>
            </a:r>
            <a:r>
              <a:rPr lang="en-US" sz="2400" dirty="0"/>
              <a:t>did the writer include the information? </a:t>
            </a:r>
          </a:p>
          <a:p>
            <a:pPr>
              <a:buFont typeface="Arial" charset="0"/>
              <a:buChar char="•"/>
            </a:pPr>
            <a:r>
              <a:rPr lang="en-US" sz="2400" i="1" dirty="0" smtClean="0"/>
              <a:t> When</a:t>
            </a:r>
            <a:r>
              <a:rPr lang="en-US" sz="2400" dirty="0" smtClean="0"/>
              <a:t> </a:t>
            </a:r>
            <a:r>
              <a:rPr lang="en-US" sz="2400" dirty="0"/>
              <a:t>did the writer include this information in the </a:t>
            </a:r>
            <a:r>
              <a:rPr lang="en-US" sz="2400" dirty="0" smtClean="0"/>
              <a:t>reading?</a:t>
            </a:r>
          </a:p>
          <a:p>
            <a:pPr>
              <a:buFont typeface="Arial" charset="0"/>
              <a:buChar char="•"/>
            </a:pPr>
            <a:r>
              <a:rPr lang="en-US" sz="2400" i="1" dirty="0"/>
              <a:t> </a:t>
            </a:r>
            <a:r>
              <a:rPr lang="en-US" sz="2400" i="1" dirty="0" smtClean="0"/>
              <a:t>How </a:t>
            </a:r>
            <a:r>
              <a:rPr lang="en-US" sz="2400" i="1" dirty="0"/>
              <a:t>often </a:t>
            </a:r>
            <a:r>
              <a:rPr lang="en-US" sz="2400" dirty="0"/>
              <a:t>did the writer include information like </a:t>
            </a:r>
            <a:r>
              <a:rPr lang="en-US" sz="2400" dirty="0" smtClean="0"/>
              <a:t>this?</a:t>
            </a: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i="1" dirty="0" smtClean="0"/>
              <a:t> Why </a:t>
            </a:r>
            <a:r>
              <a:rPr lang="en-US" sz="2400" i="1" dirty="0"/>
              <a:t>might you</a:t>
            </a:r>
            <a:r>
              <a:rPr lang="en-US" sz="2400" dirty="0"/>
              <a:t>, as a writer, include similar information when you write your essay about the Marshmallow test readings? How would you do </a:t>
            </a:r>
            <a:r>
              <a:rPr lang="en-US" sz="2400" dirty="0" smtClean="0"/>
              <a:t>that?</a:t>
            </a: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b="1" dirty="0" smtClean="0"/>
              <a:t> Practice</a:t>
            </a:r>
            <a:r>
              <a:rPr lang="en-US" sz="2400" b="1" dirty="0"/>
              <a:t>:</a:t>
            </a:r>
            <a:r>
              <a:rPr lang="en-US" sz="2400" dirty="0"/>
              <a:t> Write 2 sentences using appositives.  Write about the researchers who conducted or questioned the Marshmallow test.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16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</a:t>
            </a:r>
            <a:r>
              <a:rPr lang="en-US" dirty="0"/>
              <a:t>s</a:t>
            </a:r>
            <a:r>
              <a:rPr lang="en-US" dirty="0" smtClean="0"/>
              <a:t>entences using appositives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/>
              <a:t> Sonja </a:t>
            </a:r>
            <a:r>
              <a:rPr lang="en-US" sz="2400" dirty="0"/>
              <a:t>Lyubomirsky, psychology professor at the University of California Riverside, found “very close evidence that in just about every country around the world, rich people are happier than poor people.” (</a:t>
            </a:r>
            <a:r>
              <a:rPr lang="en-US" sz="2400" dirty="0" smtClean="0"/>
              <a:t>C.M.)</a:t>
            </a: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 smtClean="0"/>
              <a:t> According </a:t>
            </a:r>
            <a:r>
              <a:rPr lang="en-US" sz="2400" dirty="0"/>
              <a:t>to the article, “How the Brain Gets Addicted to Gambling,” Mark </a:t>
            </a:r>
            <a:r>
              <a:rPr lang="en-US" sz="2400" dirty="0" smtClean="0"/>
              <a:t>Lefkowitz, one </a:t>
            </a:r>
            <a:r>
              <a:rPr lang="en-US" sz="2400" dirty="0"/>
              <a:t>of the members of the California Council on Problem Gambling, persuades casinos to </a:t>
            </a:r>
            <a:r>
              <a:rPr lang="en-US" sz="2400" dirty="0" smtClean="0"/>
              <a:t>give gamblers </a:t>
            </a:r>
            <a:r>
              <a:rPr lang="en-US" sz="2400" dirty="0"/>
              <a:t>a choice to ban themselves on their behalf. (S.J.S.)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 Wes </a:t>
            </a:r>
            <a:r>
              <a:rPr lang="en-US" sz="2400" dirty="0"/>
              <a:t>Moore, the Rhodes Scholar and decorated veteran, became more successful than the other Wes Moore, who is serving a life sentence, due to the influences of his family, education, and environment he was surrounded by.  </a:t>
            </a:r>
            <a:r>
              <a:rPr lang="en-US" sz="2400" dirty="0" smtClean="0"/>
              <a:t> (M.F.)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on modeling: What experts say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 “Modeling </a:t>
            </a:r>
            <a:r>
              <a:rPr lang="en-US" sz="2800" dirty="0"/>
              <a:t>integrates reading, writing, and </a:t>
            </a:r>
            <a:r>
              <a:rPr lang="en-US" sz="2800" dirty="0" smtClean="0"/>
              <a:t>grammar”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/>
              <a:t> </a:t>
            </a:r>
            <a:r>
              <a:rPr lang="en-US" sz="2800" dirty="0" smtClean="0"/>
              <a:t>- National Council of Teachers of English</a:t>
            </a:r>
            <a:br>
              <a:rPr lang="en-US" sz="2800" dirty="0" smtClean="0"/>
            </a:br>
            <a:endParaRPr lang="en-US" sz="2800" dirty="0"/>
          </a:p>
          <a:p>
            <a:pPr>
              <a:buFont typeface="Arial" charset="0"/>
              <a:buChar char="•"/>
            </a:pPr>
            <a:r>
              <a:rPr lang="en-US" sz="2800" dirty="0" smtClean="0"/>
              <a:t> “Modeling </a:t>
            </a:r>
            <a:r>
              <a:rPr lang="en-US" sz="2800" dirty="0"/>
              <a:t>is a </a:t>
            </a:r>
            <a:r>
              <a:rPr lang="en-US" sz="2800" dirty="0" smtClean="0"/>
              <a:t>first and natural </a:t>
            </a:r>
            <a:r>
              <a:rPr lang="en-US" sz="2800" dirty="0"/>
              <a:t>step in </a:t>
            </a:r>
            <a:r>
              <a:rPr lang="en-US" sz="2800" dirty="0" smtClean="0"/>
              <a:t>growth as a writer”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/>
              <a:t> </a:t>
            </a:r>
            <a:r>
              <a:rPr lang="en-US" sz="2800" dirty="0" smtClean="0"/>
              <a:t>-Joseph Williams, </a:t>
            </a:r>
            <a:r>
              <a:rPr lang="en-US" sz="2800" i="1" dirty="0" smtClean="0"/>
              <a:t>Ten Lessons in Clarity and Grace</a:t>
            </a:r>
            <a:r>
              <a:rPr lang="en-US" sz="2800" dirty="0"/>
              <a:t>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80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580" y="286603"/>
            <a:ext cx="9986099" cy="861713"/>
          </a:xfrm>
        </p:spPr>
        <p:txBody>
          <a:bodyPr/>
          <a:lstStyle/>
          <a:p>
            <a:r>
              <a:rPr lang="en-US" dirty="0" smtClean="0"/>
              <a:t>Why care </a:t>
            </a:r>
            <a:r>
              <a:rPr lang="en-US" dirty="0"/>
              <a:t>about </a:t>
            </a:r>
            <a:r>
              <a:rPr lang="en-US" dirty="0" smtClean="0"/>
              <a:t>grammar?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55" y="1205735"/>
            <a:ext cx="10332852" cy="5132951"/>
          </a:xfrm>
        </p:spPr>
      </p:pic>
    </p:spTree>
    <p:extLst>
      <p:ext uri="{BB962C8B-B14F-4D97-AF65-F5344CB8AC3E}">
        <p14:creationId xmlns:p14="http://schemas.microsoft.com/office/powerpoint/2010/main" val="18590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punctuation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123" y="286603"/>
            <a:ext cx="4022725" cy="4022725"/>
          </a:xfrm>
        </p:spPr>
      </p:pic>
    </p:spTree>
    <p:extLst>
      <p:ext uri="{BB962C8B-B14F-4D97-AF65-F5344CB8AC3E}">
        <p14:creationId xmlns:p14="http://schemas.microsoft.com/office/powerpoint/2010/main" val="8935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Punctuation </a:t>
            </a:r>
            <a:r>
              <a:rPr lang="en-US" dirty="0" smtClean="0"/>
              <a:t>makes </a:t>
            </a:r>
            <a:r>
              <a:rPr lang="en-US" dirty="0"/>
              <a:t>m</a:t>
            </a:r>
            <a:r>
              <a:rPr lang="en-US" dirty="0" smtClean="0"/>
              <a:t>eaning</a:t>
            </a:r>
            <a:endParaRPr lang="en-US" dirty="0"/>
          </a:p>
        </p:txBody>
      </p:sp>
      <p:pic>
        <p:nvPicPr>
          <p:cNvPr id="4" name="Content Placeholder 2" descr="52447af4d8f46.preview-300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726" y="1861066"/>
            <a:ext cx="4363453" cy="4363453"/>
          </a:xfrm>
        </p:spPr>
      </p:pic>
    </p:spTree>
    <p:extLst>
      <p:ext uri="{BB962C8B-B14F-4D97-AF65-F5344CB8AC3E}">
        <p14:creationId xmlns:p14="http://schemas.microsoft.com/office/powerpoint/2010/main" val="385341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Punctuation m</a:t>
            </a:r>
            <a:r>
              <a:rPr lang="en-US" dirty="0" smtClean="0"/>
              <a:t>akes </a:t>
            </a:r>
            <a:r>
              <a:rPr lang="en-US" dirty="0"/>
              <a:t>m</a:t>
            </a:r>
            <a:r>
              <a:rPr lang="en-US" dirty="0" smtClean="0"/>
              <a:t>eaning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professor gives his students a sentence and instructs them to punctuate it correctly: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Woman without her man is nothing </a:t>
            </a:r>
            <a:br>
              <a:rPr lang="en-US" sz="2800" dirty="0"/>
            </a:br>
            <a:endParaRPr lang="en-US" sz="2800" dirty="0"/>
          </a:p>
          <a:p>
            <a:pPr lvl="1">
              <a:buFont typeface="Wingdings" charset="2"/>
              <a:buChar char="ü"/>
            </a:pPr>
            <a:r>
              <a:rPr lang="en-US" sz="2600" dirty="0" smtClean="0"/>
              <a:t> The </a:t>
            </a:r>
            <a:r>
              <a:rPr lang="en-US" sz="2600" dirty="0"/>
              <a:t>men in the class </a:t>
            </a:r>
            <a:r>
              <a:rPr lang="en-US" sz="2600" dirty="0" smtClean="0"/>
              <a:t>write: Woman</a:t>
            </a:r>
            <a:r>
              <a:rPr lang="en-US" sz="2600" dirty="0"/>
              <a:t>, without her man, is nothing.</a:t>
            </a:r>
            <a:br>
              <a:rPr lang="en-US" sz="2600" dirty="0"/>
            </a:br>
            <a:endParaRPr lang="en-US" sz="2600" dirty="0"/>
          </a:p>
          <a:p>
            <a:pPr lvl="1">
              <a:buFont typeface="Wingdings" charset="2"/>
              <a:buChar char="ü"/>
            </a:pPr>
            <a:r>
              <a:rPr lang="en-US" sz="2600" dirty="0" smtClean="0"/>
              <a:t> The </a:t>
            </a:r>
            <a:r>
              <a:rPr lang="en-US" sz="2600" dirty="0"/>
              <a:t>women in the class </a:t>
            </a:r>
            <a:r>
              <a:rPr lang="en-US" sz="2600" dirty="0" smtClean="0"/>
              <a:t>write: Woman</a:t>
            </a:r>
            <a:r>
              <a:rPr lang="en-US" sz="2600" dirty="0"/>
              <a:t>! Without her, man is nothing.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3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Punctuation </a:t>
            </a:r>
            <a:r>
              <a:rPr lang="en-US" dirty="0" smtClean="0"/>
              <a:t>makes </a:t>
            </a:r>
            <a:r>
              <a:rPr lang="en-US" dirty="0"/>
              <a:t>m</a:t>
            </a:r>
            <a:r>
              <a:rPr lang="en-US" dirty="0" smtClean="0"/>
              <a:t>eaning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/>
              <a:t>Project Semicolon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/>
              <a:t> . . ."</a:t>
            </a:r>
            <a:r>
              <a:rPr lang="en-US" sz="3200" dirty="0"/>
              <a:t>a </a:t>
            </a:r>
            <a:r>
              <a:rPr lang="en-US" sz="3200" dirty="0">
                <a:hlinkClick r:id="rId3" tooltip="Semicolon"/>
              </a:rPr>
              <a:t>semicolon</a:t>
            </a:r>
            <a:r>
              <a:rPr lang="en-US" sz="3200" dirty="0"/>
              <a:t> is used when an author could've chosen to end their sentence, but chose not to. The author is you and the sentence is your life</a:t>
            </a:r>
            <a:r>
              <a:rPr lang="en-US" sz="3200" dirty="0" smtClean="0"/>
              <a:t>".</a:t>
            </a:r>
          </a:p>
          <a:p>
            <a:r>
              <a:rPr lang="en-US" sz="1900" dirty="0"/>
              <a:t>http://www.huffingtonpost.com/2015/07/07/project-semicolon-tattoos_n_7745358.html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769" y="0"/>
            <a:ext cx="3927231" cy="392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22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punctuation: 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charset="0"/>
              <a:buChar char="•"/>
            </a:pPr>
            <a:r>
              <a:rPr lang="en-US" sz="2400" dirty="0" smtClean="0"/>
              <a:t> Identify </a:t>
            </a:r>
            <a:r>
              <a:rPr lang="en-US" sz="2400" dirty="0"/>
              <a:t>punctuation </a:t>
            </a:r>
            <a:r>
              <a:rPr lang="en-US" sz="2400" dirty="0" smtClean="0"/>
              <a:t>students </a:t>
            </a:r>
            <a:r>
              <a:rPr lang="en-US" sz="2400" dirty="0"/>
              <a:t>are using incorrectly in their writing </a:t>
            </a:r>
            <a:r>
              <a:rPr lang="en-US" sz="2400" dirty="0" smtClean="0"/>
              <a:t>or not </a:t>
            </a:r>
            <a:r>
              <a:rPr lang="en-US" sz="2400" dirty="0"/>
              <a:t>using at all </a:t>
            </a:r>
          </a:p>
          <a:p>
            <a:pPr lvl="0">
              <a:buFont typeface="Arial" charset="0"/>
              <a:buChar char="•"/>
            </a:pPr>
            <a:r>
              <a:rPr lang="en-US" sz="2400" dirty="0" smtClean="0"/>
              <a:t> Find </a:t>
            </a:r>
            <a:r>
              <a:rPr lang="en-US" sz="2400" dirty="0"/>
              <a:t>examples of that punctuation in the class </a:t>
            </a:r>
            <a:r>
              <a:rPr lang="en-US" sz="2400" dirty="0" smtClean="0"/>
              <a:t>readings</a:t>
            </a:r>
          </a:p>
          <a:p>
            <a:pPr lvl="0">
              <a:buFont typeface="Arial" charset="0"/>
              <a:buChar char="•"/>
            </a:pPr>
            <a:r>
              <a:rPr lang="en-US" sz="2400" dirty="0" smtClean="0"/>
              <a:t> Analyze </a:t>
            </a:r>
            <a:r>
              <a:rPr lang="en-US" sz="2400" i="1" dirty="0"/>
              <a:t>why</a:t>
            </a:r>
            <a:r>
              <a:rPr lang="en-US" sz="2400" dirty="0"/>
              <a:t> the writer uses that </a:t>
            </a:r>
            <a:r>
              <a:rPr lang="en-US" sz="2400" dirty="0" smtClean="0"/>
              <a:t>punctuation</a:t>
            </a:r>
          </a:p>
          <a:p>
            <a:pPr lvl="0">
              <a:buFont typeface="Arial" charset="0"/>
              <a:buChar char="•"/>
            </a:pPr>
            <a:r>
              <a:rPr lang="en-US" sz="2400" dirty="0" smtClean="0"/>
              <a:t> Examine </a:t>
            </a:r>
            <a:r>
              <a:rPr lang="en-US" sz="2400" i="1" dirty="0"/>
              <a:t>how</a:t>
            </a:r>
            <a:r>
              <a:rPr lang="en-US" sz="2400" dirty="0"/>
              <a:t> the sentence functions—as a sentence and in the larger context of the </a:t>
            </a:r>
            <a:r>
              <a:rPr lang="en-US" sz="2400" dirty="0" smtClean="0"/>
              <a:t>reading</a:t>
            </a:r>
          </a:p>
          <a:p>
            <a:pPr lvl="0">
              <a:buFont typeface="Arial" charset="0"/>
              <a:buChar char="•"/>
            </a:pPr>
            <a:r>
              <a:rPr lang="en-US" sz="2400" dirty="0" smtClean="0"/>
              <a:t> Have </a:t>
            </a:r>
            <a:r>
              <a:rPr lang="en-US" sz="2400" dirty="0"/>
              <a:t>students imitate and practice writing sentences using that punctuation </a:t>
            </a:r>
          </a:p>
          <a:p>
            <a:pPr lvl="0">
              <a:buFont typeface="Arial" charset="0"/>
              <a:buChar char="•"/>
            </a:pPr>
            <a:r>
              <a:rPr lang="en-US" sz="2400" dirty="0" smtClean="0"/>
              <a:t> Practice, play, praise, repeat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9609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punctuation: </a:t>
            </a:r>
            <a:br>
              <a:rPr lang="en-US" dirty="0" smtClean="0"/>
            </a:br>
            <a:r>
              <a:rPr lang="en-US" dirty="0" smtClean="0"/>
              <a:t>Examples from readings using colons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400" b="1" dirty="0" smtClean="0"/>
              <a:t> </a:t>
            </a:r>
            <a:r>
              <a:rPr lang="en-US" sz="2400" b="1" u="sng" dirty="0" smtClean="0"/>
              <a:t>Colons</a:t>
            </a:r>
            <a:r>
              <a:rPr lang="en-US" sz="2400" b="1" u="sng" dirty="0"/>
              <a:t>: A few rules and examples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 smtClean="0"/>
              <a:t> Use </a:t>
            </a:r>
            <a:r>
              <a:rPr lang="en-US" sz="2400" dirty="0"/>
              <a:t>a colon, following a complete sentence, to introduce an idea that explains, defines, or gives examples of what was just stated. 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 Example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>“The bitter riots were sparked by King’s assassination, but the fuels that kept them burning were the preexisting conditions: illegal but strictly enforced racial segregation, economic contraction, and an unresponsive political system” (Moore 18-19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625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punctuation: Activity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000" dirty="0" smtClean="0"/>
              <a:t>Write </a:t>
            </a:r>
            <a:r>
              <a:rPr lang="en-US" sz="3000" dirty="0"/>
              <a:t>two sentences using colons following the guidelines </a:t>
            </a:r>
            <a:r>
              <a:rPr lang="en-US" sz="3000" dirty="0" smtClean="0"/>
              <a:t>below: 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•</a:t>
            </a:r>
            <a:r>
              <a:rPr lang="en-US" sz="3000" dirty="0"/>
              <a:t> Write a sentence using a colon to introduce an idea that explains, defines, or gives examples of what was just </a:t>
            </a:r>
            <a:r>
              <a:rPr lang="en-US" sz="3000" dirty="0" smtClean="0"/>
              <a:t>stated.</a:t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Example</a:t>
            </a:r>
            <a:r>
              <a:rPr lang="en-US" sz="3000" dirty="0"/>
              <a:t>:</a:t>
            </a:r>
            <a:br>
              <a:rPr lang="en-US" sz="3000" dirty="0"/>
            </a:br>
            <a:r>
              <a:rPr lang="en-US" sz="3000" dirty="0"/>
              <a:t>The other Wes Moore lives by his brother’s motto: “send a message” if someone disrespects you (33).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2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</a:t>
            </a:r>
            <a:r>
              <a:rPr lang="en-US" dirty="0" smtClean="0"/>
              <a:t>approach: Teaching tips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sz="2200" dirty="0" smtClean="0"/>
              <a:t> Look </a:t>
            </a:r>
            <a:r>
              <a:rPr lang="en-US" sz="2200" dirty="0"/>
              <a:t>to reading for </a:t>
            </a:r>
            <a:r>
              <a:rPr lang="en-US" sz="2200" dirty="0" smtClean="0"/>
              <a:t>lessons</a:t>
            </a:r>
            <a:endParaRPr lang="en-US" sz="2200" dirty="0"/>
          </a:p>
          <a:p>
            <a:pPr>
              <a:buFont typeface="Arial" charset="0"/>
              <a:buChar char="•"/>
            </a:pPr>
            <a:r>
              <a:rPr lang="en-US" sz="2200" dirty="0"/>
              <a:t> </a:t>
            </a:r>
            <a:r>
              <a:rPr lang="en-US" sz="2200" dirty="0" smtClean="0"/>
              <a:t>Consider </a:t>
            </a:r>
            <a:r>
              <a:rPr lang="en-US" sz="2200" dirty="0"/>
              <a:t>students’ own </a:t>
            </a:r>
            <a:r>
              <a:rPr lang="en-US" sz="2200" dirty="0" smtClean="0"/>
              <a:t>writing</a:t>
            </a:r>
          </a:p>
          <a:p>
            <a:pPr>
              <a:buFont typeface="Arial" charset="0"/>
              <a:buChar char="•"/>
            </a:pPr>
            <a:r>
              <a:rPr lang="en-US" sz="2200" dirty="0" smtClean="0"/>
              <a:t> Prioritize  most </a:t>
            </a:r>
            <a:r>
              <a:rPr lang="en-US" sz="2200" dirty="0"/>
              <a:t>serious and/or high frequency </a:t>
            </a:r>
            <a:r>
              <a:rPr lang="en-US" sz="2200" dirty="0" smtClean="0"/>
              <a:t>errors</a:t>
            </a:r>
            <a:endParaRPr lang="en-US" sz="2200" dirty="0"/>
          </a:p>
          <a:p>
            <a:pPr>
              <a:buFont typeface="Arial" charset="0"/>
              <a:buChar char="•"/>
            </a:pPr>
            <a:r>
              <a:rPr lang="en-US" sz="2200" dirty="0" smtClean="0"/>
              <a:t> Introduce new syntax, word choice, or punctuation in class</a:t>
            </a:r>
            <a:r>
              <a:rPr lang="en-US" sz="2200" dirty="0"/>
              <a:t> </a:t>
            </a:r>
            <a:endParaRPr lang="en-US" sz="2200" dirty="0" smtClean="0"/>
          </a:p>
          <a:p>
            <a:pPr>
              <a:buFont typeface="Arial" charset="0"/>
              <a:buChar char="•"/>
            </a:pPr>
            <a:r>
              <a:rPr lang="en-US" sz="2200" dirty="0"/>
              <a:t> </a:t>
            </a:r>
            <a:r>
              <a:rPr lang="en-US" sz="2200" dirty="0" smtClean="0"/>
              <a:t>Provide models—from readings and student writing</a:t>
            </a:r>
            <a:endParaRPr lang="en-US" sz="2200" dirty="0"/>
          </a:p>
          <a:p>
            <a:pPr>
              <a:buFont typeface="Arial" charset="0"/>
              <a:buChar char="•"/>
            </a:pPr>
            <a:r>
              <a:rPr lang="en-US" sz="2200" dirty="0" smtClean="0"/>
              <a:t> Give students time to practice in class</a:t>
            </a:r>
          </a:p>
          <a:p>
            <a:pPr>
              <a:buFont typeface="Arial" charset="0"/>
              <a:buChar char="•"/>
            </a:pPr>
            <a:r>
              <a:rPr lang="en-US" sz="2200" dirty="0" smtClean="0"/>
              <a:t> Allow writing practice in and out of class</a:t>
            </a:r>
            <a:endParaRPr lang="en-US" sz="2200" dirty="0"/>
          </a:p>
          <a:p>
            <a:pPr>
              <a:buFont typeface="Arial" charset="0"/>
              <a:buChar char="•"/>
            </a:pPr>
            <a:r>
              <a:rPr lang="en-US" sz="2200" dirty="0" smtClean="0"/>
              <a:t> Review = collect &amp; share good examples from posts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51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</a:t>
            </a:r>
            <a:r>
              <a:rPr lang="en-US" dirty="0" smtClean="0"/>
              <a:t>approach: </a:t>
            </a:r>
            <a:r>
              <a:rPr lang="en-US" dirty="0"/>
              <a:t>P</a:t>
            </a:r>
            <a:r>
              <a:rPr lang="en-US" dirty="0" smtClean="0"/>
              <a:t>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smtClean="0"/>
              <a:t>1. simple sentences</a:t>
            </a:r>
            <a:br>
              <a:rPr lang="en-US" sz="2400" dirty="0" smtClean="0"/>
            </a:br>
            <a:r>
              <a:rPr lang="en-US" sz="2400" dirty="0" smtClean="0"/>
              <a:t>2. simple sentences with intro. elements</a:t>
            </a:r>
            <a:br>
              <a:rPr lang="en-US" sz="2400" dirty="0" smtClean="0"/>
            </a:br>
            <a:r>
              <a:rPr lang="en-US" sz="2400" dirty="0" smtClean="0"/>
              <a:t>3. appositives</a:t>
            </a:r>
            <a:br>
              <a:rPr lang="en-US" sz="2400" dirty="0" smtClean="0"/>
            </a:br>
            <a:r>
              <a:rPr lang="en-US" sz="2400" dirty="0" smtClean="0"/>
              <a:t>     Variable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sym typeface="Wingdings"/>
              </a:rPr>
              <a:t> depends on students’ writing</a:t>
            </a:r>
            <a:br>
              <a:rPr lang="en-US" sz="2400" dirty="0" smtClean="0">
                <a:sym typeface="Wingdings"/>
              </a:rPr>
            </a:br>
            <a:r>
              <a:rPr lang="en-US" sz="2400" dirty="0" smtClean="0">
                <a:sym typeface="Wingdings"/>
              </a:rPr>
              <a:t>	        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 smtClean="0">
                <a:sym typeface="Wingdings"/>
              </a:rPr>
              <a:t> depends on readings</a:t>
            </a:r>
            <a:br>
              <a:rPr lang="en-US" sz="2400" dirty="0" smtClean="0">
                <a:sym typeface="Wingdings"/>
              </a:rPr>
            </a:br>
            <a:r>
              <a:rPr lang="en-US" sz="2400" dirty="0" smtClean="0">
                <a:sym typeface="Wingdings"/>
              </a:rPr>
              <a:t>		</a:t>
            </a:r>
            <a:r>
              <a:rPr lang="en-US" sz="2400" dirty="0" smtClean="0"/>
              <a:t>4. coordination</a:t>
            </a:r>
            <a:br>
              <a:rPr lang="en-US" sz="2400" dirty="0" smtClean="0"/>
            </a:br>
            <a:r>
              <a:rPr lang="en-US" sz="2400" dirty="0" smtClean="0"/>
              <a:t>		5. subordination</a:t>
            </a:r>
            <a:br>
              <a:rPr lang="en-US" sz="2400" dirty="0" smtClean="0"/>
            </a:br>
            <a:r>
              <a:rPr lang="en-US" sz="2400" dirty="0" smtClean="0"/>
              <a:t>		6. quote integration</a:t>
            </a:r>
            <a:br>
              <a:rPr lang="en-US" sz="2400" dirty="0" smtClean="0"/>
            </a:br>
            <a:r>
              <a:rPr lang="en-US" sz="2400" dirty="0" smtClean="0"/>
              <a:t>		7. parallelism</a:t>
            </a:r>
            <a:br>
              <a:rPr lang="en-US" sz="2400" dirty="0" smtClean="0"/>
            </a:br>
            <a:r>
              <a:rPr lang="en-US" sz="2400" dirty="0" smtClean="0"/>
              <a:t>		8. semicolons and colons</a:t>
            </a:r>
            <a:br>
              <a:rPr lang="en-US" sz="2400" dirty="0" smtClean="0"/>
            </a:br>
            <a:r>
              <a:rPr lang="en-US" sz="2400" dirty="0" smtClean="0"/>
              <a:t>		9. dashes and parentheses</a:t>
            </a:r>
          </a:p>
          <a:p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7283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</a:t>
            </a:r>
            <a:r>
              <a:rPr lang="en-US" dirty="0" smtClean="0"/>
              <a:t>approach: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Flexible approach</a:t>
            </a:r>
            <a:endParaRPr lang="en-US" sz="2800" dirty="0"/>
          </a:p>
          <a:p>
            <a:pPr lvl="0">
              <a:buFont typeface="Arial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Integration of </a:t>
            </a:r>
            <a:r>
              <a:rPr lang="en-US" sz="2800" dirty="0"/>
              <a:t>reading and writing in an authentic </a:t>
            </a:r>
            <a:r>
              <a:rPr lang="en-US" sz="2800" dirty="0" smtClean="0"/>
              <a:t>way</a:t>
            </a:r>
            <a:endParaRPr lang="en-US" sz="2800" dirty="0"/>
          </a:p>
          <a:p>
            <a:pPr lvl="0">
              <a:buFont typeface="Arial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Minimal </a:t>
            </a:r>
            <a:r>
              <a:rPr lang="en-US" sz="2800" dirty="0"/>
              <a:t>grammar </a:t>
            </a:r>
            <a:r>
              <a:rPr lang="en-US" sz="2800" dirty="0" smtClean="0"/>
              <a:t>instruction</a:t>
            </a:r>
            <a:endParaRPr lang="en-US" sz="2800" dirty="0"/>
          </a:p>
          <a:p>
            <a:pPr lvl="0">
              <a:buFont typeface="Arial" charset="0"/>
              <a:buChar char="•"/>
            </a:pPr>
            <a:r>
              <a:rPr lang="en-US" sz="2800" dirty="0" smtClean="0"/>
              <a:t> Efficient lessons</a:t>
            </a:r>
            <a:endParaRPr lang="en-US" sz="2800" dirty="0"/>
          </a:p>
          <a:p>
            <a:pPr lvl="0">
              <a:buFont typeface="Arial" charset="0"/>
              <a:buChar char="•"/>
            </a:pPr>
            <a:r>
              <a:rPr lang="en-US" sz="2800" dirty="0" smtClean="0"/>
              <a:t> Opportunity </a:t>
            </a:r>
            <a:r>
              <a:rPr lang="en-US" sz="2800" dirty="0"/>
              <a:t>to reread the </a:t>
            </a:r>
            <a:r>
              <a:rPr lang="en-US" sz="2800" dirty="0" smtClean="0"/>
              <a:t>text</a:t>
            </a:r>
            <a:endParaRPr lang="en-US" sz="2800" dirty="0"/>
          </a:p>
          <a:p>
            <a:pPr lvl="0">
              <a:buFont typeface="Arial" charset="0"/>
              <a:buChar char="•"/>
            </a:pPr>
            <a:r>
              <a:rPr lang="en-US" sz="2800" dirty="0" smtClean="0"/>
              <a:t> Focus on editing writing</a:t>
            </a:r>
            <a:endParaRPr lang="en-US" sz="2800" dirty="0"/>
          </a:p>
          <a:p>
            <a:pPr lvl="0">
              <a:buFont typeface="Arial" charset="0"/>
              <a:buChar char="•"/>
            </a:pPr>
            <a:r>
              <a:rPr lang="en-US" sz="2800" dirty="0" smtClean="0"/>
              <a:t> Positive approach</a:t>
            </a: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9783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</a:t>
            </a:r>
            <a:r>
              <a:rPr lang="en-US" dirty="0" smtClean="0"/>
              <a:t>rammar is important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g</a:t>
            </a:r>
            <a:r>
              <a:rPr lang="en-US" dirty="0" smtClean="0"/>
              <a:t>et a job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sz="3200" dirty="0" smtClean="0"/>
          </a:p>
          <a:p>
            <a:r>
              <a:rPr lang="en-US" sz="3200" b="1" dirty="0" smtClean="0"/>
              <a:t>PBS Interview:</a:t>
            </a:r>
            <a:endParaRPr lang="en-US" sz="3200" b="1" dirty="0"/>
          </a:p>
          <a:p>
            <a:r>
              <a:rPr lang="en-US" sz="3200" dirty="0" smtClean="0"/>
              <a:t>“The </a:t>
            </a:r>
            <a:r>
              <a:rPr lang="en-US" sz="3200" dirty="0"/>
              <a:t>way you use language </a:t>
            </a:r>
            <a:r>
              <a:rPr lang="en-US" sz="3200" dirty="0" smtClean="0"/>
              <a:t>reveals </a:t>
            </a:r>
            <a:r>
              <a:rPr lang="en-US" sz="3200" dirty="0"/>
              <a:t>who you are, how you think,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and </a:t>
            </a:r>
            <a:r>
              <a:rPr lang="en-US" sz="3200" dirty="0"/>
              <a:t>how you work. </a:t>
            </a:r>
            <a:r>
              <a:rPr lang="en-US" sz="3200" dirty="0" smtClean="0"/>
              <a:t>And </a:t>
            </a:r>
            <a:r>
              <a:rPr lang="en-US" sz="3200" dirty="0"/>
              <a:t>that will </a:t>
            </a:r>
            <a:r>
              <a:rPr lang="en-US" sz="3200" dirty="0" smtClean="0"/>
              <a:t>affect </a:t>
            </a:r>
            <a:r>
              <a:rPr lang="en-US" sz="3200" dirty="0"/>
              <a:t>your career profoundly</a:t>
            </a:r>
            <a:r>
              <a:rPr lang="en-US" sz="3200" dirty="0" smtClean="0"/>
              <a:t>.”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sz="1900" b="1" dirty="0" smtClean="0"/>
              <a:t>Ask </a:t>
            </a:r>
            <a:r>
              <a:rPr lang="en-US" sz="1900" b="1" dirty="0"/>
              <a:t>the Headhunter: The sign of ignorance all employers hold against </a:t>
            </a:r>
            <a:r>
              <a:rPr lang="en-US" sz="1900" b="1" dirty="0" smtClean="0"/>
              <a:t>you</a:t>
            </a:r>
            <a:br>
              <a:rPr lang="en-US" sz="1900" b="1" dirty="0" smtClean="0"/>
            </a:br>
            <a:r>
              <a:rPr lang="en-US" sz="1900" b="1" cap="all" dirty="0"/>
              <a:t>b</a:t>
            </a:r>
            <a:r>
              <a:rPr lang="en-US" sz="1900" b="1" dirty="0" smtClean="0"/>
              <a:t>y Nick Corcodilos,</a:t>
            </a:r>
            <a:r>
              <a:rPr lang="en-US" sz="1900" b="1" cap="all" dirty="0"/>
              <a:t> </a:t>
            </a:r>
            <a:r>
              <a:rPr lang="en-US" sz="1900" i="1" dirty="0"/>
              <a:t>July 8, </a:t>
            </a:r>
            <a:r>
              <a:rPr lang="en-US" sz="1900" i="1" dirty="0" smtClean="0"/>
              <a:t>2014, PBS NewsHour interview</a:t>
            </a:r>
            <a:endParaRPr lang="en-US" sz="1900" dirty="0" smtClean="0"/>
          </a:p>
          <a:p>
            <a:r>
              <a:rPr lang="en-US" sz="1700" dirty="0" smtClean="0">
                <a:hlinkClick r:id="rId3"/>
              </a:rPr>
              <a:t>http</a:t>
            </a:r>
            <a:r>
              <a:rPr lang="en-US" sz="1700" dirty="0">
                <a:hlinkClick r:id="rId3"/>
              </a:rPr>
              <a:t>://www.pbs.org/newshour/making-sense/ask-the-headhunter-whats-the-skill-all-employers-judge-you-on</a:t>
            </a:r>
            <a:r>
              <a:rPr lang="en-US" sz="1700" dirty="0" smtClean="0">
                <a:hlinkClick r:id="rId3"/>
              </a:rPr>
              <a:t>/</a:t>
            </a:r>
            <a:endParaRPr lang="en-US" sz="17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828" y="1"/>
            <a:ext cx="5255172" cy="2755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42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</a:t>
            </a:r>
            <a:r>
              <a:rPr lang="en-US" dirty="0" smtClean="0"/>
              <a:t>approach: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Not systematic</a:t>
            </a:r>
            <a:endParaRPr lang="en-US" sz="2800" dirty="0"/>
          </a:p>
          <a:p>
            <a:pPr lvl="0">
              <a:buFont typeface="Arial" charset="0"/>
              <a:buChar char="•"/>
            </a:pPr>
            <a:r>
              <a:rPr lang="en-US" sz="2800" dirty="0" smtClean="0"/>
              <a:t> More </a:t>
            </a:r>
            <a:r>
              <a:rPr lang="en-US" sz="2800" dirty="0"/>
              <a:t>time </a:t>
            </a:r>
            <a:r>
              <a:rPr lang="en-US" sz="2800" dirty="0" smtClean="0"/>
              <a:t>intensive for instructor</a:t>
            </a:r>
            <a:endParaRPr lang="en-US" sz="2800" dirty="0"/>
          </a:p>
          <a:p>
            <a:pPr lvl="0">
              <a:buFont typeface="Arial" charset="0"/>
              <a:buChar char="•"/>
            </a:pPr>
            <a:r>
              <a:rPr lang="en-US" sz="2800" dirty="0" smtClean="0"/>
              <a:t> May </a:t>
            </a:r>
            <a:r>
              <a:rPr lang="en-US" sz="2800" dirty="0"/>
              <a:t>not provide enough examples and </a:t>
            </a:r>
            <a:r>
              <a:rPr lang="en-US" sz="2800" dirty="0" smtClean="0"/>
              <a:t>practice</a:t>
            </a:r>
            <a:endParaRPr lang="en-US" sz="2800" dirty="0"/>
          </a:p>
          <a:p>
            <a:pPr lvl="0">
              <a:buFont typeface="Arial" charset="0"/>
              <a:buChar char="•"/>
            </a:pPr>
            <a:r>
              <a:rPr lang="en-US" sz="2800" dirty="0" smtClean="0"/>
              <a:t> Examples </a:t>
            </a:r>
            <a:r>
              <a:rPr lang="en-US" sz="2800" dirty="0"/>
              <a:t>from readings may be complicated or </a:t>
            </a:r>
            <a:r>
              <a:rPr lang="en-US" sz="2800" dirty="0" smtClean="0"/>
              <a:t>messy</a:t>
            </a:r>
            <a:endParaRPr lang="en-US" sz="28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7869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modeling</a:t>
            </a:r>
            <a:r>
              <a:rPr lang="en-US" dirty="0"/>
              <a:t> </a:t>
            </a:r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2800" dirty="0" smtClean="0"/>
              <a:t> Read the article “The Wrong Way to Teach Grammar” with an eye to producing a grammar </a:t>
            </a:r>
            <a:r>
              <a:rPr lang="en-US" sz="2800" smtClean="0"/>
              <a:t>or punctuation modeling </a:t>
            </a:r>
            <a:r>
              <a:rPr lang="en-US" sz="2800" dirty="0" smtClean="0"/>
              <a:t>lesson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 What sentence types or patterns might you pull from this reading to inspire students?</a:t>
            </a:r>
          </a:p>
          <a:p>
            <a:pPr>
              <a:buFont typeface="Wingdings" charset="2"/>
              <a:buChar char="ü"/>
            </a:pPr>
            <a:r>
              <a:rPr lang="en-US" sz="2800" dirty="0" smtClean="0"/>
              <a:t> What punctuation moves might you use from this reading with students?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830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 Thoughts?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Alison Kuehner</a:t>
            </a:r>
          </a:p>
          <a:p>
            <a:r>
              <a:rPr lang="en-US" dirty="0" smtClean="0"/>
              <a:t>Ohlone College</a:t>
            </a:r>
          </a:p>
          <a:p>
            <a:r>
              <a:rPr lang="en-US" dirty="0" smtClean="0"/>
              <a:t>akuehner@ohlone.edu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9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</a:t>
            </a:r>
            <a:r>
              <a:rPr lang="en-US" dirty="0" smtClean="0"/>
              <a:t>rammar is important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g</a:t>
            </a:r>
            <a:r>
              <a:rPr lang="en-US" dirty="0" smtClean="0"/>
              <a:t>et a date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79" y="1845734"/>
            <a:ext cx="10970029" cy="4023360"/>
          </a:xfrm>
        </p:spPr>
        <p:txBody>
          <a:bodyPr>
            <a:normAutofit fontScale="85000" lnSpcReduction="20000"/>
          </a:bodyPr>
          <a:lstStyle/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3300" b="1" dirty="0" smtClean="0"/>
              <a:t>News Headline: “'U </a:t>
            </a:r>
            <a:r>
              <a:rPr lang="en-US" sz="3300" b="1" dirty="0"/>
              <a:t>R dumped!' Women say bad spelling and grammar are the biggest turn off when looking for love </a:t>
            </a:r>
            <a:r>
              <a:rPr lang="en-US" sz="3300" b="1" dirty="0" smtClean="0"/>
              <a:t>online”</a:t>
            </a:r>
          </a:p>
          <a:p>
            <a:r>
              <a:rPr lang="en-US" sz="2400" dirty="0" smtClean="0"/>
              <a:t>     Match.com </a:t>
            </a:r>
            <a:r>
              <a:rPr lang="en-US" sz="2400" dirty="0"/>
              <a:t>study revealed 96% of women think grammar is essential</a:t>
            </a:r>
          </a:p>
          <a:p>
            <a:r>
              <a:rPr lang="en-US" sz="2400" dirty="0" smtClean="0"/>
              <a:t>     Another </a:t>
            </a:r>
            <a:r>
              <a:rPr lang="en-US" sz="2400" dirty="0"/>
              <a:t>found male profiles with two mistakes were 14% less successful</a:t>
            </a:r>
          </a:p>
          <a:p>
            <a:r>
              <a:rPr lang="en-US" sz="2400" dirty="0" smtClean="0"/>
              <a:t>     However</a:t>
            </a:r>
            <a:r>
              <a:rPr lang="en-US" sz="2400" dirty="0"/>
              <a:t>, women's spelling mistakes have no impact on their </a:t>
            </a:r>
            <a:r>
              <a:rPr lang="en-US" sz="2400" dirty="0" smtClean="0"/>
              <a:t>response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700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en-US" sz="1700" dirty="0">
                <a:solidFill>
                  <a:schemeClr val="tx1"/>
                </a:solidFill>
                <a:hlinkClick r:id="rId3"/>
              </a:rPr>
              <a:t>://www.dailymail.co.uk/femail/article-3262219/Bad-spelling-grammar-biggest-turn-women-using-online-dating-sites.html#ixzz4hN0tX9OM</a:t>
            </a:r>
            <a:r>
              <a:rPr lang="en-US" sz="1700" dirty="0">
                <a:solidFill>
                  <a:schemeClr val="tx1"/>
                </a:solidFill>
              </a:rPr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214" y="143642"/>
            <a:ext cx="4375478" cy="230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</a:t>
            </a:r>
            <a:r>
              <a:rPr lang="en-US" dirty="0" smtClean="0"/>
              <a:t>rammar is important </a:t>
            </a:r>
            <a:br>
              <a:rPr lang="en-US" dirty="0" smtClean="0"/>
            </a:br>
            <a:r>
              <a:rPr lang="en-US" dirty="0" smtClean="0"/>
              <a:t>to save money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845734"/>
            <a:ext cx="10348486" cy="4239756"/>
          </a:xfrm>
        </p:spPr>
        <p:txBody>
          <a:bodyPr>
            <a:normAutofit fontScale="92500" lnSpcReduction="10000"/>
          </a:bodyPr>
          <a:lstStyle/>
          <a:p>
            <a:endParaRPr lang="en-US" sz="3000" b="1" dirty="0" smtClean="0"/>
          </a:p>
          <a:p>
            <a:endParaRPr lang="en-US" sz="3000" b="1" dirty="0"/>
          </a:p>
          <a:p>
            <a:r>
              <a:rPr lang="en-US" sz="3200" b="1" dirty="0" smtClean="0"/>
              <a:t>News Headline: “Lack </a:t>
            </a:r>
            <a:r>
              <a:rPr lang="en-US" sz="3200" b="1" dirty="0"/>
              <a:t>of Oxford Comma Could Cost Maine Company Millions in Overtime </a:t>
            </a:r>
            <a:r>
              <a:rPr lang="en-US" sz="3200" b="1" dirty="0" smtClean="0"/>
              <a:t>Dispute”</a:t>
            </a:r>
          </a:p>
          <a:p>
            <a:r>
              <a:rPr lang="en-US" sz="2600" dirty="0" smtClean="0"/>
              <a:t>“A </a:t>
            </a:r>
            <a:r>
              <a:rPr lang="en-US" sz="2600" dirty="0"/>
              <a:t>class-action lawsuit about overtime pay for truck drivers hinged entirely on a debate that has bitterly divided friends, families and foes: The dreaded — or totally necessary — Oxford comma, perhaps the most polarizing of punctuation </a:t>
            </a:r>
            <a:r>
              <a:rPr lang="en-US" sz="2600" dirty="0" smtClean="0"/>
              <a:t>marks.”</a:t>
            </a:r>
          </a:p>
          <a:p>
            <a:endParaRPr lang="en-US" dirty="0"/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https://www.nytimes.com/2017/03/16/us/oxford-comma-lawsuit.html?_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r=0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94" y="105540"/>
            <a:ext cx="38100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87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Grammar is important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Grammar helps writers to </a:t>
            </a:r>
            <a:br>
              <a:rPr lang="en-US" sz="3200" dirty="0" smtClean="0"/>
            </a:br>
            <a:r>
              <a:rPr lang="en-US" sz="3200" dirty="0" smtClean="0"/>
              <a:t>effectively communicate </a:t>
            </a:r>
            <a:br>
              <a:rPr lang="en-US" sz="3200" dirty="0" smtClean="0"/>
            </a:br>
            <a:r>
              <a:rPr lang="en-US" sz="3200" dirty="0" smtClean="0"/>
              <a:t>their ideas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5d6265cda64035c632e8eb6d0daf962f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136" y="1737360"/>
            <a:ext cx="4546372" cy="454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39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Grammar is important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i-judge-gramma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290" y="1845734"/>
            <a:ext cx="6008249" cy="41383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97281" y="1845734"/>
            <a:ext cx="4200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Good grammar reduces stigma and judgment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134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/>
              <a:t>What is grammar?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/>
              <a:t> </a:t>
            </a:r>
            <a:r>
              <a:rPr lang="en-US" sz="3000" dirty="0" smtClean="0"/>
              <a:t>Grammar </a:t>
            </a:r>
            <a:r>
              <a:rPr lang="en-US" sz="3000" dirty="0"/>
              <a:t>focuses on writing at the sentence </a:t>
            </a:r>
            <a:r>
              <a:rPr lang="en-US" sz="3000" dirty="0" smtClean="0"/>
              <a:t>level</a:t>
            </a:r>
          </a:p>
          <a:p>
            <a:pPr>
              <a:buFont typeface="Arial" charset="0"/>
              <a:buChar char="•"/>
            </a:pPr>
            <a:r>
              <a:rPr lang="en-US" sz="3000" dirty="0" smtClean="0"/>
              <a:t> Grammar </a:t>
            </a:r>
            <a:r>
              <a:rPr lang="en-US" sz="3000" dirty="0"/>
              <a:t>is knowing how to use language </a:t>
            </a:r>
            <a:r>
              <a:rPr lang="en-US" sz="3000" dirty="0" smtClean="0"/>
              <a:t>effectively</a:t>
            </a:r>
            <a:br>
              <a:rPr lang="en-US" sz="3000" dirty="0" smtClean="0"/>
            </a:br>
            <a:endParaRPr lang="en-US" sz="30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107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role of grammar in writing instruction?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goal of grammar instruction is to enable students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to become better writers and better editors of their </a:t>
            </a:r>
            <a:br>
              <a:rPr lang="en-US" sz="2400" dirty="0" smtClean="0"/>
            </a:br>
            <a:r>
              <a:rPr lang="en-US" sz="2400" dirty="0" smtClean="0"/>
              <a:t>own writing. It is </a:t>
            </a:r>
            <a:r>
              <a:rPr lang="en-US" sz="2400" i="1" dirty="0" smtClean="0"/>
              <a:t>not</a:t>
            </a:r>
            <a:r>
              <a:rPr lang="en-US" sz="2400" dirty="0" smtClean="0"/>
              <a:t> the goal of grammar instruction </a:t>
            </a:r>
            <a:br>
              <a:rPr lang="en-US" sz="2400" dirty="0" smtClean="0"/>
            </a:br>
            <a:r>
              <a:rPr lang="en-US" sz="2400" dirty="0" smtClean="0"/>
              <a:t>to turn students into grammarians. </a:t>
            </a:r>
          </a:p>
          <a:p>
            <a:r>
              <a:rPr lang="en-US" sz="2400" dirty="0" smtClean="0"/>
              <a:t>Grammar </a:t>
            </a:r>
            <a:r>
              <a:rPr lang="en-US" sz="2400" dirty="0"/>
              <a:t>instruction should not be all about error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correction</a:t>
            </a:r>
            <a:r>
              <a:rPr lang="en-US" sz="2400" dirty="0"/>
              <a:t>. </a:t>
            </a:r>
            <a:r>
              <a:rPr lang="en-US" sz="2400" dirty="0" smtClean="0"/>
              <a:t>Rather </a:t>
            </a:r>
            <a:r>
              <a:rPr lang="en-US" sz="2400" dirty="0"/>
              <a:t>it should be about editing and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producing </a:t>
            </a:r>
            <a:r>
              <a:rPr lang="en-US" sz="2400" dirty="0"/>
              <a:t>skillful writing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grammarmus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882" y="1792224"/>
            <a:ext cx="3752401" cy="438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66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257</TotalTime>
  <Words>1224</Words>
  <Application>Microsoft Macintosh PowerPoint</Application>
  <PresentationFormat>Widescreen</PresentationFormat>
  <Paragraphs>181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Calibri</vt:lpstr>
      <vt:lpstr>Calibri Light</vt:lpstr>
      <vt:lpstr>Wingdings</vt:lpstr>
      <vt:lpstr>Arial</vt:lpstr>
      <vt:lpstr>Retrospect</vt:lpstr>
      <vt:lpstr>Making Grammar Great Again </vt:lpstr>
      <vt:lpstr>Why care about grammar?</vt:lpstr>
      <vt:lpstr>Grammar is important  to get a job</vt:lpstr>
      <vt:lpstr>Grammar is important  to get a date</vt:lpstr>
      <vt:lpstr>Grammar is important  to save money</vt:lpstr>
      <vt:lpstr>Grammar is important</vt:lpstr>
      <vt:lpstr>Grammar is important</vt:lpstr>
      <vt:lpstr>     What is grammar?</vt:lpstr>
      <vt:lpstr>What is the role of grammar in writing instruction?</vt:lpstr>
      <vt:lpstr>PowerPoint Presentation</vt:lpstr>
      <vt:lpstr>Do you teach grammar? If so, how?</vt:lpstr>
      <vt:lpstr>Modeling approach to teaching grammar</vt:lpstr>
      <vt:lpstr>Modeling approach: What it is</vt:lpstr>
      <vt:lpstr>Modeling approach: Why teach it</vt:lpstr>
      <vt:lpstr>Modeling sentences: How it works</vt:lpstr>
      <vt:lpstr>Modeling sentences:  Examples from readings of appositives</vt:lpstr>
      <vt:lpstr>Modeling sentences:  Analyzing sentences from readings</vt:lpstr>
      <vt:lpstr>Student sentences using appositives</vt:lpstr>
      <vt:lpstr>Research on modeling: What experts say</vt:lpstr>
      <vt:lpstr>Modeling punctuation</vt:lpstr>
      <vt:lpstr>Punctuation makes meaning</vt:lpstr>
      <vt:lpstr>Punctuation makes meaning</vt:lpstr>
      <vt:lpstr>Punctuation makes meaning</vt:lpstr>
      <vt:lpstr>Modeling punctuation: How it works</vt:lpstr>
      <vt:lpstr>Modeling punctuation:  Examples from readings using colons</vt:lpstr>
      <vt:lpstr>Modeling punctuation: Activity</vt:lpstr>
      <vt:lpstr>Modeling approach: Teaching tips</vt:lpstr>
      <vt:lpstr>Modeling approach: Progression</vt:lpstr>
      <vt:lpstr>Modeling approach: Advantages</vt:lpstr>
      <vt:lpstr>Modeling approach: Disadvantages</vt:lpstr>
      <vt:lpstr>Developing a modeling activity</vt:lpstr>
      <vt:lpstr>Questions? Comments? Thoughts?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Grammar Great Again </dc:title>
  <dc:creator>Microsoft Office User</dc:creator>
  <cp:lastModifiedBy>Microsoft Office User</cp:lastModifiedBy>
  <cp:revision>75</cp:revision>
  <cp:lastPrinted>2017-06-12T22:34:00Z</cp:lastPrinted>
  <dcterms:created xsi:type="dcterms:W3CDTF">2017-05-16T23:52:38Z</dcterms:created>
  <dcterms:modified xsi:type="dcterms:W3CDTF">2017-06-12T22:35:09Z</dcterms:modified>
</cp:coreProperties>
</file>