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71" r:id="rId2"/>
    <p:sldId id="320" r:id="rId3"/>
    <p:sldId id="323" r:id="rId4"/>
    <p:sldId id="321" r:id="rId5"/>
    <p:sldId id="309" r:id="rId6"/>
    <p:sldId id="350" r:id="rId7"/>
    <p:sldId id="312" r:id="rId8"/>
    <p:sldId id="311" r:id="rId9"/>
    <p:sldId id="292" r:id="rId10"/>
    <p:sldId id="293" r:id="rId11"/>
    <p:sldId id="294" r:id="rId12"/>
    <p:sldId id="324" r:id="rId13"/>
    <p:sldId id="318" r:id="rId14"/>
    <p:sldId id="326" r:id="rId15"/>
    <p:sldId id="325" r:id="rId16"/>
    <p:sldId id="328" r:id="rId17"/>
    <p:sldId id="345" r:id="rId18"/>
    <p:sldId id="329" r:id="rId19"/>
    <p:sldId id="334" r:id="rId20"/>
    <p:sldId id="330" r:id="rId21"/>
    <p:sldId id="331" r:id="rId22"/>
    <p:sldId id="339" r:id="rId23"/>
    <p:sldId id="351" r:id="rId24"/>
    <p:sldId id="352" r:id="rId25"/>
    <p:sldId id="354" r:id="rId26"/>
    <p:sldId id="356" r:id="rId27"/>
    <p:sldId id="346" r:id="rId28"/>
    <p:sldId id="332" r:id="rId29"/>
    <p:sldId id="333" r:id="rId30"/>
    <p:sldId id="348" r:id="rId31"/>
    <p:sldId id="347" r:id="rId32"/>
    <p:sldId id="349" r:id="rId3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E7D82F-DC46-4F5C-9F1F-6FA0B7F4F02C}">
          <p14:sldIdLst>
            <p14:sldId id="271"/>
            <p14:sldId id="320"/>
            <p14:sldId id="323"/>
            <p14:sldId id="321"/>
            <p14:sldId id="309"/>
            <p14:sldId id="350"/>
            <p14:sldId id="312"/>
            <p14:sldId id="311"/>
            <p14:sldId id="292"/>
            <p14:sldId id="293"/>
            <p14:sldId id="294"/>
            <p14:sldId id="324"/>
          </p14:sldIdLst>
        </p14:section>
        <p14:section name="Untitled Section" id="{806D0246-6005-4AC0-9552-97E35064EE1D}">
          <p14:sldIdLst>
            <p14:sldId id="318"/>
            <p14:sldId id="326"/>
            <p14:sldId id="325"/>
            <p14:sldId id="328"/>
            <p14:sldId id="345"/>
            <p14:sldId id="329"/>
            <p14:sldId id="334"/>
            <p14:sldId id="330"/>
            <p14:sldId id="331"/>
            <p14:sldId id="339"/>
            <p14:sldId id="351"/>
            <p14:sldId id="352"/>
            <p14:sldId id="354"/>
            <p14:sldId id="356"/>
            <p14:sldId id="346"/>
            <p14:sldId id="332"/>
            <p14:sldId id="333"/>
            <p14:sldId id="348"/>
            <p14:sldId id="347"/>
            <p14:sldId id="34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61" autoAdjust="0"/>
    <p:restoredTop sz="86648" autoAdjust="0"/>
  </p:normalViewPr>
  <p:slideViewPr>
    <p:cSldViewPr snapToGrid="0" snapToObjects="1">
      <p:cViewPr varScale="1">
        <p:scale>
          <a:sx n="97" d="100"/>
          <a:sy n="97" d="100"/>
        </p:scale>
        <p:origin x="-131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126"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E85FB44F-252A-424E-AF8E-67AF3030B550}" type="datetimeFigureOut">
              <a:rPr lang="en-US" smtClean="0"/>
              <a:t>7/7/2015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3F10C4A-7925-49D1-8A03-01157990797A}" type="slidenum">
              <a:rPr lang="en-US" smtClean="0"/>
              <a:t>‹#›</a:t>
            </a:fld>
            <a:endParaRPr lang="en-US"/>
          </a:p>
        </p:txBody>
      </p:sp>
    </p:spTree>
    <p:extLst>
      <p:ext uri="{BB962C8B-B14F-4D97-AF65-F5344CB8AC3E}">
        <p14:creationId xmlns:p14="http://schemas.microsoft.com/office/powerpoint/2010/main" val="694145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ADADB42-7DCC-6B46-90D0-AC610765B90B}" type="datetimeFigureOut">
              <a:rPr lang="en-US" smtClean="0"/>
              <a:pPr/>
              <a:t>7/7/2015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42D4DC0-98B6-734D-84CA-F2E5B7761AC5}" type="slidenum">
              <a:rPr lang="en-US" smtClean="0"/>
              <a:pPr/>
              <a:t>‹#›</a:t>
            </a:fld>
            <a:endParaRPr lang="en-US"/>
          </a:p>
        </p:txBody>
      </p:sp>
    </p:spTree>
    <p:extLst>
      <p:ext uri="{BB962C8B-B14F-4D97-AF65-F5344CB8AC3E}">
        <p14:creationId xmlns:p14="http://schemas.microsoft.com/office/powerpoint/2010/main" val="2067943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Jeff</a:t>
            </a:r>
            <a:endParaRPr lang="en-US" sz="1800"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a:t>
            </a:fld>
            <a:endParaRPr lang="en-US"/>
          </a:p>
        </p:txBody>
      </p:sp>
    </p:spTree>
    <p:extLst>
      <p:ext uri="{BB962C8B-B14F-4D97-AF65-F5344CB8AC3E}">
        <p14:creationId xmlns:p14="http://schemas.microsoft.com/office/powerpoint/2010/main" val="284938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Rebecca</a:t>
            </a:r>
          </a:p>
          <a:p>
            <a:endParaRPr lang="en-US" sz="1800" dirty="0" smtClean="0"/>
          </a:p>
          <a:p>
            <a:pPr marL="233309" indent="-233309">
              <a:buAutoNum type="arabicParenR"/>
            </a:pPr>
            <a:r>
              <a:rPr lang="en-US" sz="1800" dirty="0" smtClean="0"/>
              <a:t>Lastly, this third image is probably the most realistic </a:t>
            </a:r>
            <a:r>
              <a:rPr lang="en-US" sz="1800" baseline="0" dirty="0" smtClean="0"/>
              <a:t>situation where students might initially follow the lock-step traditional, pathway, then accelerate for a class or two, and then turn back to the traditional model in the Academic Path when Academic English instruction begins. </a:t>
            </a:r>
          </a:p>
          <a:p>
            <a:pPr marL="233309" indent="-233309">
              <a:buAutoNum type="arabicParenR"/>
            </a:pPr>
            <a:r>
              <a:rPr lang="en-US" sz="1800" baseline="0" dirty="0" smtClean="0"/>
              <a:t>In sum, students can always take the slower, more diligent sequence or they can move faster through this course sequence, hence acceleration happens if they show proficiency at that level.</a:t>
            </a:r>
          </a:p>
          <a:p>
            <a:pPr marL="233309" indent="-233309">
              <a:buAutoNum type="arabicParenR"/>
            </a:pPr>
            <a:r>
              <a:rPr lang="en-US" sz="1800" baseline="0" dirty="0" smtClean="0"/>
              <a:t>What is our theory behind this flexible and adaptable program?  What does this do for our students?</a:t>
            </a:r>
          </a:p>
          <a:p>
            <a:pPr marL="233309" indent="-233309">
              <a:buAutoNum type="arabicParenR"/>
            </a:pPr>
            <a:endParaRPr lang="en-US" sz="1800" baseline="0" dirty="0" smtClean="0"/>
          </a:p>
          <a:p>
            <a:pPr marL="233309" indent="-233309">
              <a:buAutoNum type="arabicParenR"/>
            </a:pPr>
            <a:r>
              <a:rPr lang="en-US" sz="1800" baseline="0" dirty="0" smtClean="0"/>
              <a:t>In essence, our modified curriculum empowers students to have the flexibility to design his progression through language learning and more importantly, it does not automatically keep them buried under layers of basic skills instruction.</a:t>
            </a:r>
          </a:p>
          <a:p>
            <a:pPr marL="233309" indent="-233309">
              <a:buAutoNum type="arabicParenR"/>
            </a:pPr>
            <a:endParaRPr lang="en-US" sz="1800" baseline="0" dirty="0" smtClean="0"/>
          </a:p>
          <a:p>
            <a:pPr marL="233309" indent="-233309">
              <a:buAutoNum type="arabicParenR"/>
            </a:pPr>
            <a:r>
              <a:rPr lang="en-US" sz="1800" baseline="0" dirty="0" smtClean="0"/>
              <a:t>And now J will explain our other approach </a:t>
            </a:r>
          </a:p>
        </p:txBody>
      </p:sp>
      <p:sp>
        <p:nvSpPr>
          <p:cNvPr id="4" name="Slide Number Placeholder 3"/>
          <p:cNvSpPr>
            <a:spLocks noGrp="1"/>
          </p:cNvSpPr>
          <p:nvPr>
            <p:ph type="sldNum" sz="quarter" idx="10"/>
          </p:nvPr>
        </p:nvSpPr>
        <p:spPr/>
        <p:txBody>
          <a:bodyPr/>
          <a:lstStyle/>
          <a:p>
            <a:fld id="{C42D4DC0-98B6-734D-84CA-F2E5B7761AC5}" type="slidenum">
              <a:rPr lang="en-US" smtClean="0"/>
              <a:pPr/>
              <a:t>11</a:t>
            </a:fld>
            <a:endParaRPr lang="en-US"/>
          </a:p>
        </p:txBody>
      </p:sp>
    </p:spTree>
    <p:extLst>
      <p:ext uri="{BB962C8B-B14F-4D97-AF65-F5344CB8AC3E}">
        <p14:creationId xmlns:p14="http://schemas.microsoft.com/office/powerpoint/2010/main" val="340134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p>
          <a:p>
            <a:endParaRPr lang="en-US" dirty="0" smtClean="0"/>
          </a:p>
          <a:p>
            <a:r>
              <a:rPr lang="en-US" dirty="0" smtClean="0"/>
              <a:t>Removing</a:t>
            </a:r>
            <a:r>
              <a:rPr lang="en-US" baseline="0" dirty="0" smtClean="0"/>
              <a:t> some levels in the sequence to WR 1</a:t>
            </a:r>
          </a:p>
          <a:p>
            <a:endParaRPr lang="en-US" baseline="0" dirty="0" smtClean="0"/>
          </a:p>
          <a:p>
            <a:r>
              <a:rPr lang="en-US" baseline="0" dirty="0" smtClean="0"/>
              <a:t>Changing the way we teach ESL writing and providing students more resources</a:t>
            </a:r>
          </a:p>
          <a:p>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12</a:t>
            </a:fld>
            <a:endParaRPr lang="en-US"/>
          </a:p>
        </p:txBody>
      </p:sp>
    </p:spTree>
    <p:extLst>
      <p:ext uri="{BB962C8B-B14F-4D97-AF65-F5344CB8AC3E}">
        <p14:creationId xmlns:p14="http://schemas.microsoft.com/office/powerpoint/2010/main" val="1833914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Jeff</a:t>
            </a:r>
            <a:r>
              <a:rPr lang="en-US" sz="1800" baseline="0" dirty="0" smtClean="0"/>
              <a:t> </a:t>
            </a:r>
            <a:endParaRPr lang="en-US" sz="1800" dirty="0" smtClean="0"/>
          </a:p>
          <a:p>
            <a:r>
              <a:rPr lang="en-US" sz="1800" dirty="0" smtClean="0"/>
              <a:t>1) In the past, students</a:t>
            </a:r>
            <a:r>
              <a:rPr lang="en-US" sz="1800" baseline="0" dirty="0" smtClean="0"/>
              <a:t> enrolled in our ESL courses, completed our sequence, and then had to start all over with the developmental English writing sequence for native speakers although they had already learned how to organize and write paragraphs and essays.  Our students essentially had to go backwards to go forward.</a:t>
            </a:r>
            <a:endParaRPr lang="en-US" sz="1800" dirty="0" smtClean="0"/>
          </a:p>
          <a:p>
            <a:endParaRPr lang="en-US" sz="1800" dirty="0" smtClean="0"/>
          </a:p>
          <a:p>
            <a:r>
              <a:rPr lang="en-US" sz="1800" dirty="0" smtClean="0"/>
              <a:t>2) This slowed down ESL students and</a:t>
            </a:r>
            <a:r>
              <a:rPr lang="en-US" sz="1800" baseline="0" dirty="0" smtClean="0"/>
              <a:t> stigmatized them in many ways.  Furthermore, as research has shown and many of you know, students who are forced to progress through multiple layers of basic skills instruction have more chances of dropping out</a:t>
            </a:r>
          </a:p>
          <a:p>
            <a:endParaRPr lang="en-US" sz="1800" dirty="0" smtClean="0"/>
          </a:p>
          <a:p>
            <a:r>
              <a:rPr lang="en-US" sz="1800" dirty="0" smtClean="0"/>
              <a:t>3) So, how could we help our students</a:t>
            </a:r>
            <a:r>
              <a:rPr lang="en-US" sz="1800" baseline="0" dirty="0" smtClean="0"/>
              <a:t> navigate this more quickly, YET effectively? We designed an Academic English curriculum. </a:t>
            </a:r>
            <a:endParaRPr lang="en-US" sz="1800"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13</a:t>
            </a:fld>
            <a:endParaRPr lang="en-US"/>
          </a:p>
        </p:txBody>
      </p:sp>
    </p:spTree>
    <p:extLst>
      <p:ext uri="{BB962C8B-B14F-4D97-AF65-F5344CB8AC3E}">
        <p14:creationId xmlns:p14="http://schemas.microsoft.com/office/powerpoint/2010/main" val="1602069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Jeff</a:t>
            </a:r>
          </a:p>
          <a:p>
            <a:endParaRPr lang="en-US" sz="1800" dirty="0" smtClean="0"/>
          </a:p>
          <a:p>
            <a:pPr marL="342900" indent="-342900">
              <a:buAutoNum type="arabicParenR"/>
            </a:pPr>
            <a:r>
              <a:rPr lang="en-US" sz="1800" dirty="0" smtClean="0"/>
              <a:t>Now,</a:t>
            </a:r>
            <a:r>
              <a:rPr lang="en-US" sz="1800" baseline="0" dirty="0" smtClean="0"/>
              <a:t> students can go directly to WR 1 without having to back-track to developmental writing in the English department.  In our ESL classes, we teach both basic skills writing and reading &amp; language skills. </a:t>
            </a:r>
          </a:p>
          <a:p>
            <a:pPr marL="342900" indent="-342900">
              <a:buAutoNum type="arabicParenR"/>
            </a:pPr>
            <a:r>
              <a:rPr lang="en-US" sz="1800" baseline="0" dirty="0" smtClean="0"/>
              <a:t>Using backward design and working with our English colleagues, we looked at the demands of transfer level writing and worked backwards.</a:t>
            </a:r>
            <a:endParaRPr lang="en-US" sz="1800" dirty="0" smtClean="0"/>
          </a:p>
        </p:txBody>
      </p:sp>
      <p:sp>
        <p:nvSpPr>
          <p:cNvPr id="4" name="Slide Number Placeholder 3"/>
          <p:cNvSpPr>
            <a:spLocks noGrp="1"/>
          </p:cNvSpPr>
          <p:nvPr>
            <p:ph type="sldNum" sz="quarter" idx="10"/>
          </p:nvPr>
        </p:nvSpPr>
        <p:spPr/>
        <p:txBody>
          <a:bodyPr/>
          <a:lstStyle/>
          <a:p>
            <a:fld id="{C42D4DC0-98B6-734D-84CA-F2E5B7761AC5}" type="slidenum">
              <a:rPr lang="en-US" smtClean="0"/>
              <a:pPr/>
              <a:t>14</a:t>
            </a:fld>
            <a:endParaRPr lang="en-US"/>
          </a:p>
        </p:txBody>
      </p:sp>
    </p:spTree>
    <p:extLst>
      <p:ext uri="{BB962C8B-B14F-4D97-AF65-F5344CB8AC3E}">
        <p14:creationId xmlns:p14="http://schemas.microsoft.com/office/powerpoint/2010/main" val="1602069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Jeff</a:t>
            </a:r>
          </a:p>
          <a:p>
            <a:endParaRPr lang="en-US" sz="1800" dirty="0" smtClean="0"/>
          </a:p>
          <a:p>
            <a:pPr marL="233309" indent="-233309">
              <a:buAutoNum type="arabicParenR"/>
            </a:pPr>
            <a:r>
              <a:rPr lang="en-US" sz="1800" baseline="0" dirty="0" smtClean="0"/>
              <a:t>Our Academic English sequence gives a language learner a CLEAR AND EQUITABLE pathway to WR 1.</a:t>
            </a:r>
          </a:p>
          <a:p>
            <a:pPr marL="233309" indent="-233309">
              <a:buAutoNum type="arabicParenR"/>
            </a:pPr>
            <a:endParaRPr lang="en-US" sz="1800" baseline="0" dirty="0" smtClean="0"/>
          </a:p>
          <a:p>
            <a:pPr marL="233309" indent="-233309">
              <a:buAutoNum type="arabicParenR"/>
            </a:pPr>
            <a:r>
              <a:rPr lang="en-US" sz="1800" baseline="0" dirty="0" smtClean="0"/>
              <a:t>We collaborated with our colleagues in  the English department to ensure the writing curriculum remained intact and we designed the language instruction to support an ESL student’s development as an academic writer </a:t>
            </a:r>
          </a:p>
          <a:p>
            <a:pPr marL="233309" indent="-233309">
              <a:buAutoNum type="arabicParenR"/>
            </a:pPr>
            <a:r>
              <a:rPr lang="en-US" sz="1800" baseline="0" dirty="0" smtClean="0"/>
              <a:t>The difference is the English department composition courses are 3 units plus a writing conference course and our classes are 5.5 units.  This means that ESL students receive the same 3 units of writing instruction in the English classes with an addition of 2.5 units of language support. The extra .5 is earned in the language lab. Our courses require students to enroll in the language lab to continue the language instruction and support. </a:t>
            </a:r>
          </a:p>
          <a:p>
            <a:pPr marL="233309" indent="-233309">
              <a:buAutoNum type="arabicParenR"/>
            </a:pPr>
            <a:r>
              <a:rPr lang="en-US" sz="1800" baseline="0" dirty="0" smtClean="0"/>
              <a:t>So, this was one of our approaches.  The next approach deals with how we revamped our instructional practices.</a:t>
            </a:r>
          </a:p>
          <a:p>
            <a:pPr marL="233309" indent="-233309">
              <a:buAutoNum type="arabicParenR"/>
            </a:pPr>
            <a:endParaRPr lang="en-US" sz="1800" baseline="0" dirty="0" smtClean="0"/>
          </a:p>
          <a:p>
            <a:endParaRPr lang="en-US" sz="1800" baseline="0" dirty="0" smtClean="0"/>
          </a:p>
          <a:p>
            <a:endParaRPr lang="en-US" sz="1800" baseline="0" dirty="0" smtClean="0"/>
          </a:p>
          <a:p>
            <a:endParaRPr lang="en-US" sz="1800"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15</a:t>
            </a:fld>
            <a:endParaRPr lang="en-US"/>
          </a:p>
        </p:txBody>
      </p:sp>
    </p:spTree>
    <p:extLst>
      <p:ext uri="{BB962C8B-B14F-4D97-AF65-F5344CB8AC3E}">
        <p14:creationId xmlns:p14="http://schemas.microsoft.com/office/powerpoint/2010/main" val="1602069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p>
          <a:p>
            <a:r>
              <a:rPr lang="en-US" dirty="0" smtClean="0"/>
              <a:t>As</a:t>
            </a:r>
            <a:r>
              <a:rPr lang="en-US" baseline="0" dirty="0" smtClean="0"/>
              <a:t> Jeff said, our courses enable our students to move all the way to WR 1, and with these premise, we had to closely examine the pedagogical practices guiding our instruction. </a:t>
            </a:r>
          </a:p>
          <a:p>
            <a:r>
              <a:rPr lang="en-US" baseline="0" dirty="0" smtClean="0"/>
              <a:t>We are not just responsible for language AND Writing  instruction, but we also have to teach critical thinking skills,</a:t>
            </a:r>
          </a:p>
          <a:p>
            <a:endParaRPr lang="en-US" baseline="0" dirty="0" smtClean="0"/>
          </a:p>
          <a:p>
            <a:pPr marL="233309" indent="-233309">
              <a:buAutoNum type="arabicParenR"/>
            </a:pPr>
            <a:r>
              <a:rPr lang="en-US" sz="1200" baseline="0" dirty="0" smtClean="0"/>
              <a:t>This new mode of instruction is more demanding and complex. At this level ESL students need to learn the use of English for rhetorical and aesthetic purposes.   They need to learn the habits of mind needed to engage with the academic community, habits such as evaluating meaning from text, and the arguments presented in these texts; they need to critique the logic from these arguments, in essence a whole set of new skills. And the mastery of academic language is arguably the most important determinant of academic success, and not only for a learner of English, but for all our students.</a:t>
            </a:r>
          </a:p>
          <a:p>
            <a:pPr marL="233309" indent="-233309" defTabSz="466618">
              <a:buFontTx/>
              <a:buAutoNum type="arabicParenR"/>
              <a:defRPr/>
            </a:pPr>
            <a:endParaRPr lang="en-US" sz="1200" baseline="0" dirty="0" smtClean="0"/>
          </a:p>
          <a:p>
            <a:pPr marL="233309" indent="-233309" defTabSz="466618">
              <a:buFontTx/>
              <a:buAutoNum type="arabicParenR"/>
              <a:defRPr/>
            </a:pPr>
            <a:r>
              <a:rPr lang="en-US" sz="1200" baseline="0" dirty="0" smtClean="0"/>
              <a:t>The pedagogy behind Academic English instruction is that a language learner is a lifetime learner.  As the cognitive demands of college increase, so do the linguistic demands, so these new Academic English courses allow writing, reading, and language instruction to work in sync, real-time as the students acquire new knowledge. </a:t>
            </a:r>
          </a:p>
          <a:p>
            <a:pPr marL="0" indent="0" defTabSz="466618">
              <a:buFontTx/>
              <a:buNone/>
              <a:defRPr/>
            </a:pPr>
            <a:endParaRPr lang="en-US" sz="1200" baseline="0" dirty="0" smtClean="0"/>
          </a:p>
          <a:p>
            <a:pPr marL="0" indent="0" defTabSz="466618">
              <a:buFontTx/>
              <a:buNone/>
              <a:defRPr/>
            </a:pPr>
            <a:endParaRPr lang="en-US" sz="1200" baseline="0" dirty="0" smtClean="0"/>
          </a:p>
        </p:txBody>
      </p:sp>
      <p:sp>
        <p:nvSpPr>
          <p:cNvPr id="4" name="Slide Number Placeholder 3"/>
          <p:cNvSpPr>
            <a:spLocks noGrp="1"/>
          </p:cNvSpPr>
          <p:nvPr>
            <p:ph type="sldNum" sz="quarter" idx="10"/>
          </p:nvPr>
        </p:nvSpPr>
        <p:spPr/>
        <p:txBody>
          <a:bodyPr/>
          <a:lstStyle/>
          <a:p>
            <a:fld id="{C42D4DC0-98B6-734D-84CA-F2E5B7761AC5}" type="slidenum">
              <a:rPr lang="en-US" smtClean="0"/>
              <a:pPr/>
              <a:t>16</a:t>
            </a:fld>
            <a:endParaRPr lang="en-US"/>
          </a:p>
        </p:txBody>
      </p:sp>
    </p:spTree>
    <p:extLst>
      <p:ext uri="{BB962C8B-B14F-4D97-AF65-F5344CB8AC3E}">
        <p14:creationId xmlns:p14="http://schemas.microsoft.com/office/powerpoint/2010/main" val="3446147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p>
          <a:p>
            <a:r>
              <a:rPr lang="en-US" dirty="0" smtClean="0"/>
              <a:t>Her</a:t>
            </a:r>
            <a:r>
              <a:rPr lang="en-US" baseline="0" dirty="0" smtClean="0"/>
              <a:t>e is a snapshot of how 6 components that are central to our revised teaching practices</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17</a:t>
            </a:fld>
            <a:endParaRPr lang="en-US"/>
          </a:p>
        </p:txBody>
      </p:sp>
    </p:spTree>
    <p:extLst>
      <p:ext uri="{BB962C8B-B14F-4D97-AF65-F5344CB8AC3E}">
        <p14:creationId xmlns:p14="http://schemas.microsoft.com/office/powerpoint/2010/main" val="3586327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p>
          <a:p>
            <a:r>
              <a:rPr lang="en-US" dirty="0" smtClean="0"/>
              <a:t>Here</a:t>
            </a:r>
            <a:r>
              <a:rPr lang="en-US" baseline="0" dirty="0" smtClean="0"/>
              <a:t> are some techniques that focus on reading instruction</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18</a:t>
            </a:fld>
            <a:endParaRPr lang="en-US"/>
          </a:p>
        </p:txBody>
      </p:sp>
    </p:spTree>
    <p:extLst>
      <p:ext uri="{BB962C8B-B14F-4D97-AF65-F5344CB8AC3E}">
        <p14:creationId xmlns:p14="http://schemas.microsoft.com/office/powerpoint/2010/main" val="2825003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19</a:t>
            </a:fld>
            <a:endParaRPr lang="en-US"/>
          </a:p>
        </p:txBody>
      </p:sp>
    </p:spTree>
    <p:extLst>
      <p:ext uri="{BB962C8B-B14F-4D97-AF65-F5344CB8AC3E}">
        <p14:creationId xmlns:p14="http://schemas.microsoft.com/office/powerpoint/2010/main" val="2009433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p>
          <a:p>
            <a:endParaRPr lang="en-US" dirty="0" smtClean="0"/>
          </a:p>
          <a:p>
            <a:r>
              <a:rPr lang="en-US" dirty="0" smtClean="0"/>
              <a:t>To</a:t>
            </a:r>
            <a:r>
              <a:rPr lang="en-US" baseline="0" dirty="0" smtClean="0"/>
              <a:t> grammar or not to grammar, that is the question</a:t>
            </a:r>
          </a:p>
          <a:p>
            <a:endParaRPr lang="en-US" baseline="0" dirty="0" smtClean="0"/>
          </a:p>
          <a:p>
            <a:r>
              <a:rPr lang="en-US" baseline="0" dirty="0" smtClean="0"/>
              <a:t>For our classes, we try to enable student to become self editors.  To do this, we have them conduct research on their own writing, including short writes and essays.  We provide language “hints”, or symbols, that give students direction on how to fix their own mistakes and they record their mistakes.  After we have about 5 of these editing logs, students analyze what their top errors have been.  We then, starting in fall, will refer them to specific grammar software in our language lab component that will help them </a:t>
            </a:r>
            <a:r>
              <a:rPr lang="en-US" baseline="0" dirty="0" err="1" smtClean="0"/>
              <a:t>aquire</a:t>
            </a:r>
            <a:r>
              <a:rPr lang="en-US" baseline="0" dirty="0" smtClean="0"/>
              <a:t> the grammar rule for each one of their top errors.  Students have to notice and be aware of their own errors first before they can </a:t>
            </a:r>
            <a:r>
              <a:rPr lang="en-US" baseline="0" dirty="0" err="1" smtClean="0"/>
              <a:t>aquire</a:t>
            </a:r>
            <a:r>
              <a:rPr lang="en-US" baseline="0" dirty="0" smtClean="0"/>
              <a:t> </a:t>
            </a:r>
            <a:r>
              <a:rPr lang="en-US" baseline="0" dirty="0" err="1" smtClean="0"/>
              <a:t>profiecincy</a:t>
            </a:r>
            <a:r>
              <a:rPr lang="en-US" baseline="0" dirty="0" smtClean="0"/>
              <a:t> in the form.</a:t>
            </a:r>
          </a:p>
          <a:p>
            <a:endParaRPr lang="en-US" baseline="0" dirty="0" smtClean="0"/>
          </a:p>
          <a:p>
            <a:r>
              <a:rPr lang="en-US" baseline="0" dirty="0" smtClean="0"/>
              <a:t>The goal here is to foster confidence to be their own editors in the future.  This </a:t>
            </a:r>
            <a:r>
              <a:rPr lang="en-US" dirty="0" smtClean="0"/>
              <a:t>personalized</a:t>
            </a:r>
            <a:r>
              <a:rPr lang="en-US" baseline="0" dirty="0" smtClean="0"/>
              <a:t> error correction will allow the students to develop transferable linguistic knowledge, skills, strategies, and processes that can be used in a wide range of courses and assignments during their studies.</a:t>
            </a:r>
          </a:p>
          <a:p>
            <a:endParaRPr lang="en-US" baseline="0" dirty="0" smtClean="0"/>
          </a:p>
          <a:p>
            <a:r>
              <a:rPr lang="en-US" baseline="0" dirty="0" smtClean="0"/>
              <a:t>Semantic and </a:t>
            </a:r>
            <a:r>
              <a:rPr lang="en-US" baseline="0" dirty="0" smtClean="0"/>
              <a:t>Syntactical </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20</a:t>
            </a:fld>
            <a:endParaRPr lang="en-US"/>
          </a:p>
        </p:txBody>
      </p:sp>
    </p:spTree>
    <p:extLst>
      <p:ext uri="{BB962C8B-B14F-4D97-AF65-F5344CB8AC3E}">
        <p14:creationId xmlns:p14="http://schemas.microsoft.com/office/powerpoint/2010/main" val="133960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p>
          <a:p>
            <a:endParaRPr lang="en-US" dirty="0" smtClean="0"/>
          </a:p>
          <a:p>
            <a:r>
              <a:rPr lang="en-US" dirty="0" smtClean="0"/>
              <a:t>We all know this.</a:t>
            </a:r>
            <a:r>
              <a:rPr lang="en-US" baseline="0" dirty="0" smtClean="0"/>
              <a:t> This is why we are here! </a:t>
            </a:r>
          </a:p>
          <a:p>
            <a:endParaRPr lang="en-US" baseline="0" dirty="0" smtClean="0"/>
          </a:p>
          <a:p>
            <a:r>
              <a:rPr lang="en-US" baseline="0" dirty="0" smtClean="0"/>
              <a:t>One one hand, we have the acceleration framework which is to figure out how to efficiently streamline students to transfer level writing.  The way to do this is varied, but one major theme is to reduce the number of levels to reduce the number of exit points.  The data is clear.  If we can redesign developmental English, Math and ESL classes, both at a course and sequence level to increase student learning, reduce time and $ costs at the same time, let’s do it.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42D4DC0-98B6-734D-84CA-F2E5B7761AC5}" type="slidenum">
              <a:rPr lang="en-US" smtClean="0"/>
              <a:pPr/>
              <a:t>2</a:t>
            </a:fld>
            <a:endParaRPr lang="en-US"/>
          </a:p>
        </p:txBody>
      </p:sp>
    </p:spTree>
    <p:extLst>
      <p:ext uri="{BB962C8B-B14F-4D97-AF65-F5344CB8AC3E}">
        <p14:creationId xmlns:p14="http://schemas.microsoft.com/office/powerpoint/2010/main" val="1425549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 acquisition is tricky.  Many</a:t>
            </a:r>
            <a:r>
              <a:rPr lang="en-US" baseline="0" dirty="0" smtClean="0"/>
              <a:t> parts of academic language are more idiomatic or </a:t>
            </a:r>
            <a:r>
              <a:rPr lang="en-US" baseline="0" dirty="0" err="1" smtClean="0"/>
              <a:t>vocbaulary</a:t>
            </a:r>
            <a:r>
              <a:rPr lang="en-US" baseline="0" dirty="0" smtClean="0"/>
              <a:t> based.   For example, check this example.</a:t>
            </a:r>
          </a:p>
          <a:p>
            <a:endParaRPr lang="en-US" baseline="0" dirty="0" smtClean="0"/>
          </a:p>
          <a:p>
            <a:r>
              <a:rPr lang="en-US" baseline="0" dirty="0" smtClean="0"/>
              <a:t>Review example</a:t>
            </a:r>
            <a:endParaRPr lang="en-US" dirty="0" smtClean="0"/>
          </a:p>
          <a:p>
            <a:endParaRPr lang="en-US" dirty="0" smtClean="0"/>
          </a:p>
          <a:p>
            <a:r>
              <a:rPr lang="en-US" dirty="0" smtClean="0"/>
              <a:t>Chunks</a:t>
            </a:r>
            <a:r>
              <a:rPr lang="en-US" baseline="0" dirty="0" smtClean="0"/>
              <a:t> of academic language and collocations require different linguistic choices.  If we </a:t>
            </a:r>
            <a:r>
              <a:rPr lang="en-US" baseline="0" dirty="0" err="1" smtClean="0"/>
              <a:t>practive</a:t>
            </a:r>
            <a:r>
              <a:rPr lang="en-US" baseline="0" dirty="0" smtClean="0"/>
              <a:t> a few frequent academic chunks of language, such as those used in summaries or paraphrases, students will be able to acquire these language moves and apply them in </a:t>
            </a:r>
            <a:r>
              <a:rPr lang="en-US" baseline="0" dirty="0" err="1" smtClean="0"/>
              <a:t>trasnfer</a:t>
            </a:r>
            <a:r>
              <a:rPr lang="en-US" baseline="0" dirty="0" smtClean="0"/>
              <a:t> level classes such as history, political science, and others.</a:t>
            </a:r>
          </a:p>
          <a:p>
            <a:endParaRPr lang="en-US" baseline="0" dirty="0" smtClean="0"/>
          </a:p>
          <a:p>
            <a:r>
              <a:rPr lang="en-US" baseline="0" dirty="0" smtClean="0"/>
              <a:t>At this level of instruction, form and content cannot be separated because form (grammar) guides context.  Depending on what word you are going to use, sometimes there is a strict grammar </a:t>
            </a:r>
            <a:r>
              <a:rPr lang="en-US" baseline="0" dirty="0" err="1" smtClean="0"/>
              <a:t>sturcture</a:t>
            </a:r>
            <a:r>
              <a:rPr lang="en-US" baseline="0" dirty="0" smtClean="0"/>
              <a:t> you might use.  A simpler example is gerund and </a:t>
            </a:r>
            <a:r>
              <a:rPr lang="en-US" baseline="0" dirty="0" err="1" smtClean="0"/>
              <a:t>infitive</a:t>
            </a:r>
            <a:r>
              <a:rPr lang="en-US" baseline="0" dirty="0" smtClean="0"/>
              <a:t> use.  For example, after “enjoy” we always have to use a </a:t>
            </a:r>
            <a:r>
              <a:rPr lang="en-US" baseline="0" dirty="0" err="1" smtClean="0"/>
              <a:t>geurnd</a:t>
            </a:r>
            <a:r>
              <a:rPr lang="en-US" baseline="0" dirty="0" smtClean="0"/>
              <a:t> “swimming” and never an infinitive.  This is true at the upper levels with academic chunks of language where the writer is trying to not learn English but refining it.  Once the learner </a:t>
            </a:r>
            <a:r>
              <a:rPr lang="en-US" baseline="0" dirty="0" err="1" smtClean="0"/>
              <a:t>aquires</a:t>
            </a:r>
            <a:r>
              <a:rPr lang="en-US" baseline="0" dirty="0" smtClean="0"/>
              <a:t> this academic chunk, she can re-use it it un future classes multiple times. We try to teach high frequency academic clusters to meet this need.</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21</a:t>
            </a:fld>
            <a:endParaRPr lang="en-US"/>
          </a:p>
        </p:txBody>
      </p:sp>
    </p:spTree>
    <p:extLst>
      <p:ext uri="{BB962C8B-B14F-4D97-AF65-F5344CB8AC3E}">
        <p14:creationId xmlns:p14="http://schemas.microsoft.com/office/powerpoint/2010/main" val="3780162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22</a:t>
            </a:fld>
            <a:endParaRPr lang="en-US"/>
          </a:p>
        </p:txBody>
      </p:sp>
    </p:spTree>
    <p:extLst>
      <p:ext uri="{BB962C8B-B14F-4D97-AF65-F5344CB8AC3E}">
        <p14:creationId xmlns:p14="http://schemas.microsoft.com/office/powerpoint/2010/main" val="350238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24</a:t>
            </a:fld>
            <a:endParaRPr lang="en-US"/>
          </a:p>
        </p:txBody>
      </p:sp>
    </p:spTree>
    <p:extLst>
      <p:ext uri="{BB962C8B-B14F-4D97-AF65-F5344CB8AC3E}">
        <p14:creationId xmlns:p14="http://schemas.microsoft.com/office/powerpoint/2010/main" val="3578746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Calibri" charset="0"/>
            </a:endParaRPr>
          </a:p>
        </p:txBody>
      </p:sp>
    </p:spTree>
    <p:extLst>
      <p:ext uri="{BB962C8B-B14F-4D97-AF65-F5344CB8AC3E}">
        <p14:creationId xmlns:p14="http://schemas.microsoft.com/office/powerpoint/2010/main" val="2126476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GB" dirty="0" smtClean="0">
                <a:latin typeface="Calibri" charset="0"/>
              </a:rPr>
              <a:t>Rebecca</a:t>
            </a:r>
          </a:p>
          <a:p>
            <a:pPr>
              <a:buFontTx/>
              <a:buNone/>
            </a:pPr>
            <a:r>
              <a:rPr lang="en-US" b="1" dirty="0" smtClean="0">
                <a:solidFill>
                  <a:srgbClr val="990033"/>
                </a:solidFill>
                <a:latin typeface="Calibri" charset="0"/>
              </a:rPr>
              <a:t> How do</a:t>
            </a:r>
            <a:r>
              <a:rPr lang="en-US" b="1" baseline="0" dirty="0" smtClean="0">
                <a:solidFill>
                  <a:srgbClr val="990033"/>
                </a:solidFill>
                <a:latin typeface="Calibri" charset="0"/>
              </a:rPr>
              <a:t> we work on this? </a:t>
            </a:r>
          </a:p>
          <a:p>
            <a:pPr>
              <a:buFontTx/>
              <a:buNone/>
            </a:pPr>
            <a:r>
              <a:rPr lang="en-US" b="0" baseline="0" dirty="0" smtClean="0">
                <a:solidFill>
                  <a:srgbClr val="990033"/>
                </a:solidFill>
                <a:latin typeface="Calibri" charset="0"/>
              </a:rPr>
              <a:t>We </a:t>
            </a:r>
            <a:r>
              <a:rPr lang="en-US" b="0" dirty="0" smtClean="0">
                <a:solidFill>
                  <a:srgbClr val="000099"/>
                </a:solidFill>
                <a:latin typeface="Calibri" charset="0"/>
              </a:rPr>
              <a:t>Give students short paragraphs from assigned texts or articles in their fields. Ask them to identify the pattern: focused, chaining or combination. </a:t>
            </a:r>
          </a:p>
          <a:p>
            <a:pPr>
              <a:buFontTx/>
              <a:buNone/>
            </a:pPr>
            <a:r>
              <a:rPr lang="en-US" b="0" dirty="0" smtClean="0">
                <a:latin typeface="Calibri" charset="0"/>
              </a:rPr>
              <a:t>    </a:t>
            </a:r>
            <a:endParaRPr lang="en-GB" b="0" dirty="0">
              <a:latin typeface="Calibri" charset="0"/>
            </a:endParaRPr>
          </a:p>
        </p:txBody>
      </p:sp>
    </p:spTree>
    <p:extLst>
      <p:ext uri="{BB962C8B-B14F-4D97-AF65-F5344CB8AC3E}">
        <p14:creationId xmlns:p14="http://schemas.microsoft.com/office/powerpoint/2010/main" val="25926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27</a:t>
            </a:fld>
            <a:endParaRPr lang="en-US"/>
          </a:p>
        </p:txBody>
      </p:sp>
    </p:spTree>
    <p:extLst>
      <p:ext uri="{BB962C8B-B14F-4D97-AF65-F5344CB8AC3E}">
        <p14:creationId xmlns:p14="http://schemas.microsoft.com/office/powerpoint/2010/main" val="1743926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28</a:t>
            </a:fld>
            <a:endParaRPr lang="en-US"/>
          </a:p>
        </p:txBody>
      </p:sp>
    </p:spTree>
    <p:extLst>
      <p:ext uri="{BB962C8B-B14F-4D97-AF65-F5344CB8AC3E}">
        <p14:creationId xmlns:p14="http://schemas.microsoft.com/office/powerpoint/2010/main" val="1761282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29</a:t>
            </a:fld>
            <a:endParaRPr lang="en-US"/>
          </a:p>
        </p:txBody>
      </p:sp>
    </p:spTree>
    <p:extLst>
      <p:ext uri="{BB962C8B-B14F-4D97-AF65-F5344CB8AC3E}">
        <p14:creationId xmlns:p14="http://schemas.microsoft.com/office/powerpoint/2010/main" val="1431628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30</a:t>
            </a:fld>
            <a:endParaRPr lang="en-US"/>
          </a:p>
        </p:txBody>
      </p:sp>
    </p:spTree>
    <p:extLst>
      <p:ext uri="{BB962C8B-B14F-4D97-AF65-F5344CB8AC3E}">
        <p14:creationId xmlns:p14="http://schemas.microsoft.com/office/powerpoint/2010/main" val="3621874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31</a:t>
            </a:fld>
            <a:endParaRPr lang="en-US"/>
          </a:p>
        </p:txBody>
      </p:sp>
    </p:spTree>
    <p:extLst>
      <p:ext uri="{BB962C8B-B14F-4D97-AF65-F5344CB8AC3E}">
        <p14:creationId xmlns:p14="http://schemas.microsoft.com/office/powerpoint/2010/main" val="869030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p>
          <a:p>
            <a:endParaRPr lang="en-US" dirty="0" smtClean="0"/>
          </a:p>
          <a:p>
            <a:r>
              <a:rPr lang="en-US" dirty="0" smtClean="0"/>
              <a:t>However,</a:t>
            </a:r>
            <a:r>
              <a:rPr lang="en-US" baseline="0" dirty="0" smtClean="0"/>
              <a:t> on the other hand, we have language acquisition, which, at first glance, might be the polar opposite of the acceleration.  Why is this?</a:t>
            </a:r>
            <a:endParaRPr lang="en-US" dirty="0" smtClean="0"/>
          </a:p>
          <a:p>
            <a:endParaRPr lang="en-US" dirty="0" smtClean="0"/>
          </a:p>
          <a:p>
            <a:r>
              <a:rPr lang="en-US" dirty="0" smtClean="0"/>
              <a:t>BICS = informal, “playground”</a:t>
            </a:r>
            <a:r>
              <a:rPr lang="en-US" baseline="0" dirty="0" smtClean="0"/>
              <a:t> English used for living and surviving in a </a:t>
            </a:r>
            <a:r>
              <a:rPr lang="en-US" baseline="0" dirty="0" smtClean="0"/>
              <a:t>country.  </a:t>
            </a:r>
            <a:r>
              <a:rPr lang="en-US" baseline="0" dirty="0" smtClean="0"/>
              <a:t>BICS can be achieved (and often is) by a learner himself or herself.</a:t>
            </a:r>
          </a:p>
          <a:p>
            <a:r>
              <a:rPr lang="en-US" baseline="0" dirty="0" smtClean="0"/>
              <a:t>CALP = former, school, academic English used for college, politics, high end jobs, and the like.  Two different levels of </a:t>
            </a:r>
            <a:r>
              <a:rPr lang="en-US" baseline="0" dirty="0" smtClean="0"/>
              <a:t>acquisition.  </a:t>
            </a:r>
            <a:r>
              <a:rPr lang="en-US" baseline="0" dirty="0" smtClean="0"/>
              <a:t>Most 2</a:t>
            </a:r>
            <a:r>
              <a:rPr lang="en-US" baseline="30000" dirty="0" smtClean="0"/>
              <a:t>nd</a:t>
            </a:r>
            <a:r>
              <a:rPr lang="en-US" baseline="0" dirty="0" smtClean="0"/>
              <a:t> language learners that achieve a level of proficiency achieve it in BISCs only.  Few achieve </a:t>
            </a:r>
            <a:r>
              <a:rPr lang="en-US" baseline="0" dirty="0" smtClean="0"/>
              <a:t>proficiency </a:t>
            </a:r>
            <a:r>
              <a:rPr lang="en-US" baseline="0" dirty="0" smtClean="0"/>
              <a:t>in CALP, but that, as language instructors, is our goal.  Unlike BICS, CALP is usually acquired with a combination of independent </a:t>
            </a:r>
            <a:r>
              <a:rPr lang="en-US" baseline="0" dirty="0" smtClean="0"/>
              <a:t>acquisition </a:t>
            </a:r>
            <a:r>
              <a:rPr lang="en-US" baseline="0" dirty="0" smtClean="0"/>
              <a:t>and classroom instructor.</a:t>
            </a:r>
          </a:p>
          <a:p>
            <a:endParaRPr lang="en-US" baseline="0" dirty="0" smtClean="0"/>
          </a:p>
          <a:p>
            <a:r>
              <a:rPr lang="en-US" baseline="0" dirty="0" smtClean="0"/>
              <a:t>So what do ESL courses do?  They help accelerate language </a:t>
            </a:r>
            <a:r>
              <a:rPr lang="en-US" baseline="0" dirty="0" smtClean="0"/>
              <a:t>acquisition.</a:t>
            </a:r>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42D4DC0-98B6-734D-84CA-F2E5B7761AC5}" type="slidenum">
              <a:rPr lang="en-US" smtClean="0"/>
              <a:pPr/>
              <a:t>3</a:t>
            </a:fld>
            <a:endParaRPr lang="en-US"/>
          </a:p>
        </p:txBody>
      </p:sp>
    </p:spTree>
    <p:extLst>
      <p:ext uri="{BB962C8B-B14F-4D97-AF65-F5344CB8AC3E}">
        <p14:creationId xmlns:p14="http://schemas.microsoft.com/office/powerpoint/2010/main" val="33962230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Rebecca</a:t>
            </a:r>
            <a:endParaRPr lang="en-US"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32</a:t>
            </a:fld>
            <a:endParaRPr lang="en-US"/>
          </a:p>
        </p:txBody>
      </p:sp>
    </p:spTree>
    <p:extLst>
      <p:ext uri="{BB962C8B-B14F-4D97-AF65-F5344CB8AC3E}">
        <p14:creationId xmlns:p14="http://schemas.microsoft.com/office/powerpoint/2010/main" val="1890934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a:t>
            </a:r>
          </a:p>
          <a:p>
            <a:r>
              <a:rPr lang="en-US" dirty="0" smtClean="0"/>
              <a:t>How do we bring together two</a:t>
            </a:r>
            <a:r>
              <a:rPr lang="en-US" baseline="0" dirty="0" smtClean="0"/>
              <a:t> incongruent realities?  How do we merge the realities of the long amount of time needed to acquire language and the push for shorter sequences in developmental education?  For us at IVC, the answer is choosing the appropriate models of acceleration and applying them to our program.</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Given the context of language acquisition, some models of acceleration are more appropriate than others. </a:t>
            </a:r>
          </a:p>
          <a:p>
            <a:endParaRPr lang="en-US" baseline="0" dirty="0" smtClean="0"/>
          </a:p>
          <a:p>
            <a:endParaRPr lang="en-US" baseline="0" dirty="0" smtClean="0"/>
          </a:p>
          <a:p>
            <a:r>
              <a:rPr lang="en-US" baseline="0" dirty="0" smtClean="0"/>
              <a:t>Rebecca is next </a:t>
            </a:r>
          </a:p>
        </p:txBody>
      </p:sp>
      <p:sp>
        <p:nvSpPr>
          <p:cNvPr id="4" name="Slide Number Placeholder 3"/>
          <p:cNvSpPr>
            <a:spLocks noGrp="1"/>
          </p:cNvSpPr>
          <p:nvPr>
            <p:ph type="sldNum" sz="quarter" idx="10"/>
          </p:nvPr>
        </p:nvSpPr>
        <p:spPr/>
        <p:txBody>
          <a:bodyPr/>
          <a:lstStyle/>
          <a:p>
            <a:fld id="{C42D4DC0-98B6-734D-84CA-F2E5B7761AC5}" type="slidenum">
              <a:rPr lang="en-US" smtClean="0"/>
              <a:pPr/>
              <a:t>4</a:t>
            </a:fld>
            <a:endParaRPr lang="en-US"/>
          </a:p>
        </p:txBody>
      </p:sp>
    </p:spTree>
    <p:extLst>
      <p:ext uri="{BB962C8B-B14F-4D97-AF65-F5344CB8AC3E}">
        <p14:creationId xmlns:p14="http://schemas.microsoft.com/office/powerpoint/2010/main" val="3381880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Rebecca,</a:t>
            </a:r>
          </a:p>
          <a:p>
            <a:r>
              <a:rPr lang="en-US" sz="1800" dirty="0" smtClean="0"/>
              <a:t>From</a:t>
            </a:r>
            <a:r>
              <a:rPr lang="en-US" sz="1800" baseline="0" dirty="0" smtClean="0"/>
              <a:t> the acceleration models defined in the CCR brief, we have adapted avoidance and curriculum redesign.</a:t>
            </a:r>
          </a:p>
        </p:txBody>
      </p:sp>
      <p:sp>
        <p:nvSpPr>
          <p:cNvPr id="4" name="Slide Number Placeholder 3"/>
          <p:cNvSpPr>
            <a:spLocks noGrp="1"/>
          </p:cNvSpPr>
          <p:nvPr>
            <p:ph type="sldNum" sz="quarter" idx="10"/>
          </p:nvPr>
        </p:nvSpPr>
        <p:spPr/>
        <p:txBody>
          <a:bodyPr/>
          <a:lstStyle/>
          <a:p>
            <a:fld id="{C42D4DC0-98B6-734D-84CA-F2E5B7761AC5}" type="slidenum">
              <a:rPr lang="en-US" smtClean="0"/>
              <a:pPr/>
              <a:t>5</a:t>
            </a:fld>
            <a:endParaRPr lang="en-US"/>
          </a:p>
        </p:txBody>
      </p:sp>
    </p:spTree>
    <p:extLst>
      <p:ext uri="{BB962C8B-B14F-4D97-AF65-F5344CB8AC3E}">
        <p14:creationId xmlns:p14="http://schemas.microsoft.com/office/powerpoint/2010/main" val="2171890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Rebecca</a:t>
            </a:r>
          </a:p>
          <a:p>
            <a:r>
              <a:rPr lang="en-US" sz="1800" dirty="0" smtClean="0"/>
              <a:t>1. Our</a:t>
            </a:r>
            <a:r>
              <a:rPr lang="en-US" sz="1800" baseline="0" dirty="0" smtClean="0"/>
              <a:t> </a:t>
            </a:r>
            <a:r>
              <a:rPr lang="en-US" sz="1800" dirty="0" smtClean="0"/>
              <a:t>acceleration</a:t>
            </a:r>
            <a:r>
              <a:rPr lang="en-US" sz="1800" baseline="0" dirty="0" smtClean="0"/>
              <a:t> model includes two pathways </a:t>
            </a:r>
          </a:p>
          <a:p>
            <a:endParaRPr lang="en-US" sz="1800" baseline="0" dirty="0" smtClean="0"/>
          </a:p>
          <a:p>
            <a:pPr defTabSz="466618">
              <a:defRPr/>
            </a:pPr>
            <a:r>
              <a:rPr lang="en-US" sz="1800" baseline="0" dirty="0" smtClean="0"/>
              <a:t>2. We offer the lock step progression is for those students who only use English in the classroom and Korean for the rest of the day, or deliberately want the additional instruction. </a:t>
            </a:r>
          </a:p>
          <a:p>
            <a:pPr defTabSz="466618">
              <a:defRPr/>
            </a:pPr>
            <a:endParaRPr lang="en-US" sz="1800" baseline="0" dirty="0" smtClean="0"/>
          </a:p>
          <a:p>
            <a:pPr defTabSz="466618">
              <a:defRPr/>
            </a:pPr>
            <a:r>
              <a:rPr lang="en-US" sz="1800" baseline="0" dirty="0" smtClean="0"/>
              <a:t>3. The flexible/adaptable progression on the other hand is for those who do well in our classes and are immersed in an English environment as mentioned before. This is for our </a:t>
            </a:r>
            <a:r>
              <a:rPr lang="en-US" sz="1800" baseline="0" dirty="0" err="1" smtClean="0"/>
              <a:t>Ronaldos</a:t>
            </a:r>
            <a:r>
              <a:rPr lang="en-US" sz="1800" baseline="0" dirty="0" smtClean="0"/>
              <a:t> of English </a:t>
            </a:r>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7</a:t>
            </a:fld>
            <a:endParaRPr lang="en-US"/>
          </a:p>
        </p:txBody>
      </p:sp>
    </p:spTree>
    <p:extLst>
      <p:ext uri="{BB962C8B-B14F-4D97-AF65-F5344CB8AC3E}">
        <p14:creationId xmlns:p14="http://schemas.microsoft.com/office/powerpoint/2010/main" val="3989287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aseline="0" dirty="0" smtClean="0"/>
              <a:t>Rebecca</a:t>
            </a:r>
          </a:p>
          <a:p>
            <a:pPr marL="233309" indent="-233309">
              <a:buAutoNum type="arabicPeriod"/>
            </a:pPr>
            <a:r>
              <a:rPr lang="en-US" sz="1800" baseline="0" dirty="0" smtClean="0"/>
              <a:t>First, language is a skill, not a subject. As an acquired skill, students absorb it over time, unlike a subject like history or psychology where you are learning information from a traditional lecture approach. You cannot memorize it nor cram for it the night before. </a:t>
            </a:r>
          </a:p>
          <a:p>
            <a:pPr marL="233309" indent="-233309">
              <a:buAutoNum type="arabicPeriod"/>
            </a:pPr>
            <a:endParaRPr lang="en-US" sz="1800" baseline="0" dirty="0" smtClean="0"/>
          </a:p>
          <a:p>
            <a:pPr marL="233309" indent="-233309">
              <a:buAutoNum type="arabicPeriod"/>
            </a:pPr>
            <a:r>
              <a:rPr lang="en-US" sz="1800" baseline="0" dirty="0" smtClean="0"/>
              <a:t>Like Ronaldo in the picture here. He became good at the skill of soccer by not only practicing with his coach and team, but also by investing countless hours on his own.  Similarly, students can practice English with a coach, like taking a class at IVC with us, but they can also practice on their own. How do they practice?  They need exposure.  How do they get exposure? </a:t>
            </a:r>
          </a:p>
          <a:p>
            <a:pPr marL="0" indent="0">
              <a:buNone/>
            </a:pPr>
            <a:endParaRPr lang="en-US" sz="1800" baseline="0" dirty="0" smtClean="0"/>
          </a:p>
          <a:p>
            <a:pPr marL="0" indent="0">
              <a:buNone/>
            </a:pPr>
            <a:endParaRPr lang="en-US" sz="1800" baseline="0" dirty="0" smtClean="0"/>
          </a:p>
        </p:txBody>
      </p:sp>
      <p:sp>
        <p:nvSpPr>
          <p:cNvPr id="4" name="Slide Number Placeholder 3"/>
          <p:cNvSpPr>
            <a:spLocks noGrp="1"/>
          </p:cNvSpPr>
          <p:nvPr>
            <p:ph type="sldNum" sz="quarter" idx="10"/>
          </p:nvPr>
        </p:nvSpPr>
        <p:spPr/>
        <p:txBody>
          <a:bodyPr/>
          <a:lstStyle/>
          <a:p>
            <a:fld id="{C42D4DC0-98B6-734D-84CA-F2E5B7761AC5}" type="slidenum">
              <a:rPr lang="en-US" smtClean="0"/>
              <a:pPr/>
              <a:t>8</a:t>
            </a:fld>
            <a:endParaRPr lang="en-US"/>
          </a:p>
        </p:txBody>
      </p:sp>
    </p:spTree>
    <p:extLst>
      <p:ext uri="{BB962C8B-B14F-4D97-AF65-F5344CB8AC3E}">
        <p14:creationId xmlns:p14="http://schemas.microsoft.com/office/powerpoint/2010/main" val="2106979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Rebecca</a:t>
            </a:r>
          </a:p>
          <a:p>
            <a:pPr marL="233309" indent="-233309">
              <a:buAutoNum type="arabicParenR"/>
            </a:pPr>
            <a:r>
              <a:rPr lang="en-US" sz="1800" baseline="0" dirty="0" smtClean="0"/>
              <a:t>Here is a visual of what our flexible and adaptable program can be – the accordion.  We chose this because we all know what an accordion does – it expands and compresses depending on the notes being played. We have a seven level program that begins with low beginners needing survival English to advanced learners one level below Writing 1.  I know some of you might question the need for 7 levels?  But remember, we are an open access institution – any student regardless of English proficiency can enroll in community college.</a:t>
            </a:r>
          </a:p>
          <a:p>
            <a:pPr marL="233309" indent="-233309">
              <a:buAutoNum type="arabicParenR"/>
            </a:pPr>
            <a:endParaRPr lang="en-US" sz="1800" baseline="0" dirty="0" smtClean="0"/>
          </a:p>
          <a:p>
            <a:pPr marL="233309" indent="-233309">
              <a:buAutoNum type="arabicParenR"/>
            </a:pPr>
            <a:r>
              <a:rPr lang="en-US" sz="1800" baseline="0" dirty="0" smtClean="0"/>
              <a:t>This 1</a:t>
            </a:r>
            <a:r>
              <a:rPr lang="en-US" sz="1800" baseline="30000" dirty="0" smtClean="0"/>
              <a:t>st</a:t>
            </a:r>
            <a:r>
              <a:rPr lang="en-US" sz="1800" baseline="0" dirty="0" smtClean="0"/>
              <a:t> slide shows our traditional sequence offered.  A student may place anywhere in our sequence….But for this example, lets say a student places 7 levels below transfer writing, speaks English only in that ESL class, and then goes home and watches </a:t>
            </a:r>
            <a:r>
              <a:rPr lang="en-US" sz="1800" baseline="0" dirty="0" err="1" smtClean="0"/>
              <a:t>tv</a:t>
            </a:r>
            <a:r>
              <a:rPr lang="en-US" sz="1800" baseline="0" dirty="0" smtClean="0"/>
              <a:t> in Mandarin, shops in Mandarin, and skypes in Mandarin, he or she will probably need to take each one of our levels in the traditional fashion.  </a:t>
            </a:r>
          </a:p>
          <a:p>
            <a:pPr marL="233309" indent="-233309">
              <a:buAutoNum type="arabicParenR"/>
            </a:pPr>
            <a:endParaRPr lang="en-US" sz="1800" baseline="0" dirty="0" smtClean="0"/>
          </a:p>
          <a:p>
            <a:pPr marL="233309" indent="-233309">
              <a:buAutoNum type="arabicParenR"/>
            </a:pPr>
            <a:r>
              <a:rPr lang="en-US" sz="1800" baseline="0" dirty="0" smtClean="0"/>
              <a:t>They are not getting exposed to the language nor are they essentially dribbling the English soccer ball around like Ronaldo.  They live in their own language pocket.  They will need as many levels as possible to move up the sequence.</a:t>
            </a:r>
          </a:p>
          <a:p>
            <a:pPr marL="233309" indent="-233309">
              <a:buAutoNum type="arabicParenR"/>
            </a:pPr>
            <a:endParaRPr lang="en-US" sz="1800" baseline="0" dirty="0" smtClean="0"/>
          </a:p>
          <a:p>
            <a:pPr marL="233309" indent="-233309">
              <a:buAutoNum type="arabicParenR"/>
            </a:pPr>
            <a:r>
              <a:rPr lang="en-US" sz="1800" baseline="0" dirty="0" smtClean="0"/>
              <a:t>The next slide…</a:t>
            </a:r>
            <a:endParaRPr lang="en-US" sz="1800"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9</a:t>
            </a:fld>
            <a:endParaRPr lang="en-US"/>
          </a:p>
        </p:txBody>
      </p:sp>
    </p:spTree>
    <p:extLst>
      <p:ext uri="{BB962C8B-B14F-4D97-AF65-F5344CB8AC3E}">
        <p14:creationId xmlns:p14="http://schemas.microsoft.com/office/powerpoint/2010/main" val="20585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Rebecca</a:t>
            </a:r>
          </a:p>
          <a:p>
            <a:pPr marL="233309" indent="-233309">
              <a:buAutoNum type="arabicParenR"/>
            </a:pPr>
            <a:r>
              <a:rPr lang="en-US" sz="1800" dirty="0" smtClean="0"/>
              <a:t>…shows the student on</a:t>
            </a:r>
            <a:r>
              <a:rPr lang="en-US" sz="1800" baseline="0" dirty="0" smtClean="0"/>
              <a:t> the opposite end of the spectrum.  These are the students who are not only very diligent in our classes but also are fully engaged with the English speaking world.</a:t>
            </a:r>
          </a:p>
          <a:p>
            <a:pPr marL="233309" indent="-233309">
              <a:buAutoNum type="arabicParenR"/>
            </a:pPr>
            <a:endParaRPr lang="en-US" sz="1800" baseline="0" dirty="0" smtClean="0"/>
          </a:p>
          <a:p>
            <a:pPr marL="233309" indent="-233309">
              <a:buAutoNum type="arabicParenR"/>
            </a:pPr>
            <a:r>
              <a:rPr lang="en-US" sz="1800" baseline="0" dirty="0" smtClean="0"/>
              <a:t>They use English all the time in and outside of class.  They may have picked up a job, a romantic fling, or are on the tennis team here at IVC.  </a:t>
            </a:r>
            <a:r>
              <a:rPr lang="en-US" sz="1800" baseline="0" dirty="0" smtClean="0"/>
              <a:t>They are probably taking a lot of other college classes here at IVC as well.  In </a:t>
            </a:r>
            <a:r>
              <a:rPr lang="en-US" sz="1800" baseline="0" dirty="0" smtClean="0"/>
              <a:t>some cases, we also, they may have assessed poorly and were initially placed at too low of a level.  This possibility of acceleration allows students to “jump” levels if can demonstrate language level proficiency at the next level.  </a:t>
            </a:r>
          </a:p>
          <a:p>
            <a:pPr marL="233309" indent="-233309">
              <a:buAutoNum type="arabicParenR"/>
            </a:pPr>
            <a:endParaRPr lang="en-US" sz="1800" baseline="0" dirty="0" smtClean="0"/>
          </a:p>
          <a:p>
            <a:pPr marL="233309" indent="-233309">
              <a:buAutoNum type="arabicParenR"/>
            </a:pPr>
            <a:r>
              <a:rPr lang="en-US" sz="1800" baseline="0" dirty="0" smtClean="0"/>
              <a:t>So, if you wondering how this “skipping” is done? We have a process in </a:t>
            </a:r>
            <a:r>
              <a:rPr lang="en-US" sz="1800" baseline="0" dirty="0" smtClean="0"/>
              <a:t>place – all students write </a:t>
            </a:r>
            <a:r>
              <a:rPr lang="en-US" sz="1800" baseline="0" dirty="0" smtClean="0"/>
              <a:t>in-class and this is assessed by two faculty other than the classroom </a:t>
            </a:r>
            <a:r>
              <a:rPr lang="en-US" sz="1800" baseline="0" dirty="0" smtClean="0"/>
              <a:t>instructor about 4 weeks prior to the semester ending. </a:t>
            </a:r>
            <a:r>
              <a:rPr lang="en-US" sz="1800" baseline="0" dirty="0" smtClean="0"/>
              <a:t>The ESL faculty then deem the student ready or not for the next level</a:t>
            </a:r>
            <a:r>
              <a:rPr lang="en-US" sz="1800" baseline="0" dirty="0" smtClean="0"/>
              <a:t>.  This has been institutionalized</a:t>
            </a:r>
            <a:endParaRPr lang="en-US" sz="1800" dirty="0"/>
          </a:p>
        </p:txBody>
      </p:sp>
      <p:sp>
        <p:nvSpPr>
          <p:cNvPr id="4" name="Slide Number Placeholder 3"/>
          <p:cNvSpPr>
            <a:spLocks noGrp="1"/>
          </p:cNvSpPr>
          <p:nvPr>
            <p:ph type="sldNum" sz="quarter" idx="10"/>
          </p:nvPr>
        </p:nvSpPr>
        <p:spPr/>
        <p:txBody>
          <a:bodyPr/>
          <a:lstStyle/>
          <a:p>
            <a:fld id="{C42D4DC0-98B6-734D-84CA-F2E5B7761AC5}" type="slidenum">
              <a:rPr lang="en-US" smtClean="0"/>
              <a:pPr/>
              <a:t>10</a:t>
            </a:fld>
            <a:endParaRPr lang="en-US"/>
          </a:p>
        </p:txBody>
      </p:sp>
    </p:spTree>
    <p:extLst>
      <p:ext uri="{BB962C8B-B14F-4D97-AF65-F5344CB8AC3E}">
        <p14:creationId xmlns:p14="http://schemas.microsoft.com/office/powerpoint/2010/main" val="3522122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B2C45A-4026-8845-AE1A-1A0EBA0F4DFB}"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22246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2C45A-4026-8845-AE1A-1A0EBA0F4DFB}"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323849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2C45A-4026-8845-AE1A-1A0EBA0F4DFB}"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428251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2C45A-4026-8845-AE1A-1A0EBA0F4DFB}"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385423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B2C45A-4026-8845-AE1A-1A0EBA0F4DFB}" type="datetimeFigureOut">
              <a:rPr lang="en-US" smtClean="0"/>
              <a:pPr/>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249564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B2C45A-4026-8845-AE1A-1A0EBA0F4DFB}"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54797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2C45A-4026-8845-AE1A-1A0EBA0F4DFB}" type="datetimeFigureOut">
              <a:rPr lang="en-US" smtClean="0"/>
              <a:pPr/>
              <a:t>7/7/2015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292209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B2C45A-4026-8845-AE1A-1A0EBA0F4DFB}" type="datetimeFigureOut">
              <a:rPr lang="en-US" smtClean="0"/>
              <a:pPr/>
              <a:t>7/7/2015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172717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2C45A-4026-8845-AE1A-1A0EBA0F4DFB}" type="datetimeFigureOut">
              <a:rPr lang="en-US" smtClean="0"/>
              <a:pPr/>
              <a:t>7/7/2015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304810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2C45A-4026-8845-AE1A-1A0EBA0F4DFB}"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146970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2C45A-4026-8845-AE1A-1A0EBA0F4DFB}" type="datetimeFigureOut">
              <a:rPr lang="en-US" smtClean="0"/>
              <a:pPr/>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9B714-CBAB-C141-840D-F40345B76E50}" type="slidenum">
              <a:rPr lang="en-US" smtClean="0"/>
              <a:pPr/>
              <a:t>‹#›</a:t>
            </a:fld>
            <a:endParaRPr lang="en-US"/>
          </a:p>
        </p:txBody>
      </p:sp>
    </p:spTree>
    <p:extLst>
      <p:ext uri="{BB962C8B-B14F-4D97-AF65-F5344CB8AC3E}">
        <p14:creationId xmlns:p14="http://schemas.microsoft.com/office/powerpoint/2010/main" val="50091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2C45A-4026-8845-AE1A-1A0EBA0F4DFB}" type="datetimeFigureOut">
              <a:rPr lang="en-US" smtClean="0"/>
              <a:pPr/>
              <a:t>7/7/2015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9B714-CBAB-C141-840D-F40345B76E50}" type="slidenum">
              <a:rPr lang="en-US" smtClean="0"/>
              <a:pPr/>
              <a:t>‹#›</a:t>
            </a:fld>
            <a:endParaRPr lang="en-US"/>
          </a:p>
        </p:txBody>
      </p:sp>
    </p:spTree>
    <p:extLst>
      <p:ext uri="{BB962C8B-B14F-4D97-AF65-F5344CB8AC3E}">
        <p14:creationId xmlns:p14="http://schemas.microsoft.com/office/powerpoint/2010/main" val="2178844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5768"/>
            <a:ext cx="9144000" cy="3485479"/>
          </a:xfrm>
        </p:spPr>
        <p:txBody>
          <a:bodyPr>
            <a:normAutofit/>
          </a:bodyPr>
          <a:lstStyle/>
          <a:p>
            <a:pPr marL="342900" lvl="0" indent="-342900">
              <a:spcBef>
                <a:spcPct val="20000"/>
              </a:spcBef>
            </a:pPr>
            <a:r>
              <a:rPr lang="en-US" sz="3600" b="1" dirty="0">
                <a:solidFill>
                  <a:prstClr val="black"/>
                </a:solidFill>
              </a:rPr>
              <a:t>IRVINE VALLEY </a:t>
            </a:r>
            <a:r>
              <a:rPr lang="en-US" sz="3600" b="1" dirty="0" smtClean="0">
                <a:solidFill>
                  <a:prstClr val="black"/>
                </a:solidFill>
              </a:rPr>
              <a:t>COLLEGE:</a:t>
            </a:r>
            <a:r>
              <a:rPr lang="en-US" sz="3600" dirty="0" smtClean="0">
                <a:solidFill>
                  <a:prstClr val="black"/>
                </a:solidFill>
              </a:rPr>
              <a:t/>
            </a:r>
            <a:br>
              <a:rPr lang="en-US" sz="3600" dirty="0" smtClean="0">
                <a:solidFill>
                  <a:prstClr val="black"/>
                </a:solidFill>
              </a:rPr>
            </a:br>
            <a:r>
              <a:rPr lang="en-US" sz="3400" dirty="0" smtClean="0">
                <a:solidFill>
                  <a:prstClr val="black"/>
                </a:solidFill>
              </a:rPr>
              <a:t>ESL Pathways to Student Success</a:t>
            </a:r>
            <a:br>
              <a:rPr lang="en-US" sz="3400" dirty="0" smtClean="0">
                <a:solidFill>
                  <a:prstClr val="black"/>
                </a:solidFill>
              </a:rPr>
            </a:br>
            <a:r>
              <a:rPr lang="en-US" sz="2400" dirty="0" smtClean="0">
                <a:solidFill>
                  <a:prstClr val="black"/>
                </a:solidFill>
              </a:rPr>
              <a:t>Jeff Wilson</a:t>
            </a:r>
            <a:br>
              <a:rPr lang="en-US" sz="2400" dirty="0" smtClean="0">
                <a:solidFill>
                  <a:prstClr val="black"/>
                </a:solidFill>
              </a:rPr>
            </a:br>
            <a:r>
              <a:rPr lang="en-US" sz="2400" dirty="0" smtClean="0">
                <a:solidFill>
                  <a:prstClr val="black"/>
                </a:solidFill>
              </a:rPr>
              <a:t>Rebecca Beck</a:t>
            </a:r>
            <a:endParaRPr lang="en-US" sz="2400" dirty="0"/>
          </a:p>
        </p:txBody>
      </p:sp>
    </p:spTree>
    <p:extLst>
      <p:ext uri="{BB962C8B-B14F-4D97-AF65-F5344CB8AC3E}">
        <p14:creationId xmlns:p14="http://schemas.microsoft.com/office/powerpoint/2010/main" val="2698617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5187" y="3233928"/>
            <a:ext cx="6400801" cy="2523744"/>
          </a:xfrm>
          <a:prstGeom prst="rect">
            <a:avLst/>
          </a:prstGeom>
        </p:spPr>
      </p:pic>
      <p:sp>
        <p:nvSpPr>
          <p:cNvPr id="5" name="Rounded Rectangular Callout 4"/>
          <p:cNvSpPr/>
          <p:nvPr/>
        </p:nvSpPr>
        <p:spPr>
          <a:xfrm>
            <a:off x="1066800" y="3256926"/>
            <a:ext cx="1295400" cy="914399"/>
          </a:xfrm>
          <a:prstGeom prst="wedgeRoundRectCallout">
            <a:avLst>
              <a:gd name="adj1" fmla="val 37254"/>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7 levels below</a:t>
            </a:r>
            <a:endParaRPr lang="en-US" sz="2000" b="1" dirty="0"/>
          </a:p>
        </p:txBody>
      </p:sp>
      <p:sp>
        <p:nvSpPr>
          <p:cNvPr id="6" name="Rounded Rectangular Callout 5"/>
          <p:cNvSpPr/>
          <p:nvPr/>
        </p:nvSpPr>
        <p:spPr>
          <a:xfrm>
            <a:off x="2819400" y="2552700"/>
            <a:ext cx="1219200" cy="952500"/>
          </a:xfrm>
          <a:prstGeom prst="wedgeRoundRectCallout">
            <a:avLst>
              <a:gd name="adj1" fmla="val -15166"/>
              <a:gd name="adj2" fmla="val 46916"/>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 levels below</a:t>
            </a:r>
            <a:endParaRPr lang="en-US" sz="2000" b="1" dirty="0"/>
          </a:p>
        </p:txBody>
      </p:sp>
      <p:sp>
        <p:nvSpPr>
          <p:cNvPr id="7" name="Rounded Rectangular Callout 6"/>
          <p:cNvSpPr/>
          <p:nvPr/>
        </p:nvSpPr>
        <p:spPr>
          <a:xfrm>
            <a:off x="4476202" y="2283678"/>
            <a:ext cx="1219200" cy="838200"/>
          </a:xfrm>
          <a:prstGeom prst="wedgeRoundRectCallout">
            <a:avLst>
              <a:gd name="adj1" fmla="val 14586"/>
              <a:gd name="adj2" fmla="val 49254"/>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 levels below</a:t>
            </a:r>
            <a:endParaRPr lang="en-US" sz="2000" b="1" dirty="0"/>
          </a:p>
        </p:txBody>
      </p:sp>
      <p:sp>
        <p:nvSpPr>
          <p:cNvPr id="8" name="Rounded Rectangular Callout 7"/>
          <p:cNvSpPr/>
          <p:nvPr/>
        </p:nvSpPr>
        <p:spPr>
          <a:xfrm>
            <a:off x="6031358" y="2283678"/>
            <a:ext cx="1207642" cy="838200"/>
          </a:xfrm>
          <a:prstGeom prst="wedgeRoundRectCallout">
            <a:avLst>
              <a:gd name="adj1" fmla="val 13169"/>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a:t>
            </a:r>
            <a:r>
              <a:rPr lang="en-US" sz="2400" b="1" dirty="0" smtClean="0"/>
              <a:t> </a:t>
            </a:r>
            <a:r>
              <a:rPr lang="en-US" sz="2000" b="1" dirty="0" smtClean="0"/>
              <a:t>level below</a:t>
            </a:r>
            <a:endParaRPr lang="en-US" sz="2000" b="1" dirty="0"/>
          </a:p>
        </p:txBody>
      </p:sp>
      <p:sp>
        <p:nvSpPr>
          <p:cNvPr id="9" name="Rounded Rectangular Callout 8"/>
          <p:cNvSpPr/>
          <p:nvPr/>
        </p:nvSpPr>
        <p:spPr>
          <a:xfrm>
            <a:off x="2619100" y="4076700"/>
            <a:ext cx="1295400" cy="838200"/>
          </a:xfrm>
          <a:prstGeom prst="wedgeRoundRectCallout">
            <a:avLst>
              <a:gd name="adj1" fmla="val -33584"/>
              <a:gd name="adj2" fmla="val -42694"/>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6 levels below</a:t>
            </a:r>
            <a:endParaRPr lang="en-US" sz="2000" b="1" dirty="0"/>
          </a:p>
        </p:txBody>
      </p:sp>
      <p:sp>
        <p:nvSpPr>
          <p:cNvPr id="10" name="Rounded Rectangular Callout 9"/>
          <p:cNvSpPr/>
          <p:nvPr/>
        </p:nvSpPr>
        <p:spPr>
          <a:xfrm>
            <a:off x="4191000" y="3619500"/>
            <a:ext cx="1219200" cy="914400"/>
          </a:xfrm>
          <a:prstGeom prst="wedgeRoundRectCallout">
            <a:avLst>
              <a:gd name="adj1" fmla="val -32167"/>
              <a:gd name="adj2" fmla="val -38798"/>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4 levels below</a:t>
            </a:r>
            <a:endParaRPr lang="en-US" sz="2000" b="1" dirty="0"/>
          </a:p>
        </p:txBody>
      </p:sp>
      <p:sp>
        <p:nvSpPr>
          <p:cNvPr id="11" name="Rounded Rectangular Callout 10"/>
          <p:cNvSpPr/>
          <p:nvPr/>
        </p:nvSpPr>
        <p:spPr>
          <a:xfrm>
            <a:off x="5890517" y="3371088"/>
            <a:ext cx="1219200" cy="914400"/>
          </a:xfrm>
          <a:prstGeom prst="wedgeRoundRectCallout">
            <a:avLst>
              <a:gd name="adj1" fmla="val -37834"/>
              <a:gd name="adj2" fmla="val -46201"/>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2 levels below</a:t>
            </a:r>
            <a:endParaRPr lang="en-US" sz="2000" b="1" dirty="0"/>
          </a:p>
        </p:txBody>
      </p:sp>
      <p:sp>
        <p:nvSpPr>
          <p:cNvPr id="12" name="Rounded Rectangular Callout 11"/>
          <p:cNvSpPr/>
          <p:nvPr/>
        </p:nvSpPr>
        <p:spPr>
          <a:xfrm>
            <a:off x="7467600" y="2206034"/>
            <a:ext cx="1360042" cy="729110"/>
          </a:xfrm>
          <a:prstGeom prst="wedgeRoundRectCallout">
            <a:avLst>
              <a:gd name="adj1" fmla="val -37834"/>
              <a:gd name="adj2" fmla="val -31006"/>
              <a:gd name="adj3" fmla="val 16667"/>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Writing 1</a:t>
            </a:r>
            <a:endParaRPr lang="en-US" sz="2000" b="1" dirty="0"/>
          </a:p>
        </p:txBody>
      </p:sp>
      <p:sp>
        <p:nvSpPr>
          <p:cNvPr id="16" name="Curved Down Arrow 15"/>
          <p:cNvSpPr/>
          <p:nvPr/>
        </p:nvSpPr>
        <p:spPr>
          <a:xfrm rot="19794468">
            <a:off x="1966105" y="2588791"/>
            <a:ext cx="1040387" cy="445235"/>
          </a:xfrm>
          <a:prstGeom prst="curvedDownArrow">
            <a:avLst>
              <a:gd name="adj1" fmla="val 25000"/>
              <a:gd name="adj2" fmla="val 50263"/>
              <a:gd name="adj3" fmla="val 3761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urved Down Arrow 20"/>
          <p:cNvSpPr/>
          <p:nvPr/>
        </p:nvSpPr>
        <p:spPr>
          <a:xfrm rot="20256156">
            <a:off x="3518406" y="1917144"/>
            <a:ext cx="1040387" cy="445235"/>
          </a:xfrm>
          <a:prstGeom prst="curvedDownArrow">
            <a:avLst>
              <a:gd name="adj1" fmla="val 25000"/>
              <a:gd name="adj2" fmla="val 50263"/>
              <a:gd name="adj3" fmla="val 3761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Down Arrow 21"/>
          <p:cNvSpPr/>
          <p:nvPr/>
        </p:nvSpPr>
        <p:spPr>
          <a:xfrm rot="21146448">
            <a:off x="5434965" y="1742897"/>
            <a:ext cx="1040387" cy="445235"/>
          </a:xfrm>
          <a:prstGeom prst="curvedDownArrow">
            <a:avLst>
              <a:gd name="adj1" fmla="val 25000"/>
              <a:gd name="adj2" fmla="val 50263"/>
              <a:gd name="adj3" fmla="val 3761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Down Arrow 22"/>
          <p:cNvSpPr/>
          <p:nvPr/>
        </p:nvSpPr>
        <p:spPr>
          <a:xfrm rot="21146448">
            <a:off x="6882765" y="1742897"/>
            <a:ext cx="1040387" cy="445235"/>
          </a:xfrm>
          <a:prstGeom prst="curvedDownArrow">
            <a:avLst>
              <a:gd name="adj1" fmla="val 25000"/>
              <a:gd name="adj2" fmla="val 50263"/>
              <a:gd name="adj3" fmla="val 3761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411480" y="1084000"/>
            <a:ext cx="8503920" cy="685800"/>
          </a:xfrm>
        </p:spPr>
        <p:txBody>
          <a:bodyPr>
            <a:normAutofit fontScale="90000"/>
          </a:bodyPr>
          <a:lstStyle/>
          <a:p>
            <a:pPr algn="ctr"/>
            <a:r>
              <a:rPr lang="en-US" b="1" dirty="0" smtClean="0"/>
              <a:t>Student Advancing Fast (Accelerated)</a:t>
            </a:r>
            <a:endParaRPr lang="en-US" b="1" dirty="0"/>
          </a:p>
        </p:txBody>
      </p:sp>
    </p:spTree>
    <p:extLst>
      <p:ext uri="{BB962C8B-B14F-4D97-AF65-F5344CB8AC3E}">
        <p14:creationId xmlns:p14="http://schemas.microsoft.com/office/powerpoint/2010/main" val="26773968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6" grpId="0" animBg="1"/>
      <p:bldP spid="21"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1575" y="3393793"/>
            <a:ext cx="6400801" cy="2523744"/>
          </a:xfrm>
          <a:prstGeom prst="rect">
            <a:avLst/>
          </a:prstGeom>
        </p:spPr>
      </p:pic>
      <p:sp>
        <p:nvSpPr>
          <p:cNvPr id="2" name="Title 1"/>
          <p:cNvSpPr>
            <a:spLocks noGrp="1"/>
          </p:cNvSpPr>
          <p:nvPr>
            <p:ph type="title"/>
          </p:nvPr>
        </p:nvSpPr>
        <p:spPr>
          <a:xfrm>
            <a:off x="201168" y="960120"/>
            <a:ext cx="8705088" cy="941832"/>
          </a:xfrm>
        </p:spPr>
        <p:txBody>
          <a:bodyPr>
            <a:normAutofit fontScale="90000"/>
          </a:bodyPr>
          <a:lstStyle/>
          <a:p>
            <a:pPr algn="ctr"/>
            <a:r>
              <a:rPr lang="en-US" b="1" dirty="0" smtClean="0"/>
              <a:t>Student Adjusting to Progress (Flexible)</a:t>
            </a:r>
            <a:endParaRPr lang="en-US" b="1" dirty="0"/>
          </a:p>
        </p:txBody>
      </p:sp>
      <p:sp>
        <p:nvSpPr>
          <p:cNvPr id="5" name="Rounded Rectangular Callout 4"/>
          <p:cNvSpPr/>
          <p:nvPr/>
        </p:nvSpPr>
        <p:spPr>
          <a:xfrm>
            <a:off x="1066800" y="3124200"/>
            <a:ext cx="1430977" cy="744396"/>
          </a:xfrm>
          <a:prstGeom prst="wedgeRoundRectCallout">
            <a:avLst>
              <a:gd name="adj1" fmla="val 37254"/>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7 levels below</a:t>
            </a:r>
            <a:endParaRPr lang="en-US" sz="2000" b="1" dirty="0"/>
          </a:p>
        </p:txBody>
      </p:sp>
      <p:sp>
        <p:nvSpPr>
          <p:cNvPr id="6" name="Rounded Rectangular Callout 5"/>
          <p:cNvSpPr/>
          <p:nvPr/>
        </p:nvSpPr>
        <p:spPr>
          <a:xfrm>
            <a:off x="2859206" y="2667000"/>
            <a:ext cx="1287758" cy="762000"/>
          </a:xfrm>
          <a:prstGeom prst="wedgeRoundRectCallout">
            <a:avLst>
              <a:gd name="adj1" fmla="val -15166"/>
              <a:gd name="adj2" fmla="val 46916"/>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 levels below</a:t>
            </a:r>
            <a:endParaRPr lang="en-US" sz="2000" b="1" dirty="0"/>
          </a:p>
        </p:txBody>
      </p:sp>
      <p:sp>
        <p:nvSpPr>
          <p:cNvPr id="7" name="Rounded Rectangular Callout 6"/>
          <p:cNvSpPr/>
          <p:nvPr/>
        </p:nvSpPr>
        <p:spPr>
          <a:xfrm>
            <a:off x="4495800" y="2173640"/>
            <a:ext cx="1333500" cy="798160"/>
          </a:xfrm>
          <a:prstGeom prst="wedgeRoundRectCallout">
            <a:avLst>
              <a:gd name="adj1" fmla="val 14586"/>
              <a:gd name="adj2" fmla="val 49254"/>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 levels below</a:t>
            </a:r>
            <a:endParaRPr lang="en-US" sz="2000" b="1" dirty="0"/>
          </a:p>
        </p:txBody>
      </p:sp>
      <p:sp>
        <p:nvSpPr>
          <p:cNvPr id="8" name="Rounded Rectangular Callout 7"/>
          <p:cNvSpPr/>
          <p:nvPr/>
        </p:nvSpPr>
        <p:spPr>
          <a:xfrm>
            <a:off x="6019799" y="2209800"/>
            <a:ext cx="1204217" cy="762000"/>
          </a:xfrm>
          <a:prstGeom prst="wedgeRoundRectCallout">
            <a:avLst>
              <a:gd name="adj1" fmla="val 13169"/>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 level below</a:t>
            </a:r>
            <a:endParaRPr lang="en-US" sz="2000" b="1" dirty="0"/>
          </a:p>
        </p:txBody>
      </p:sp>
      <p:sp>
        <p:nvSpPr>
          <p:cNvPr id="9" name="Rounded Rectangular Callout 8"/>
          <p:cNvSpPr/>
          <p:nvPr/>
        </p:nvSpPr>
        <p:spPr>
          <a:xfrm>
            <a:off x="2895600" y="3944894"/>
            <a:ext cx="1251364" cy="685800"/>
          </a:xfrm>
          <a:prstGeom prst="wedgeRoundRectCallout">
            <a:avLst>
              <a:gd name="adj1" fmla="val -33584"/>
              <a:gd name="adj2" fmla="val -42694"/>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6 levels below</a:t>
            </a:r>
            <a:endParaRPr lang="en-US" sz="2000" b="1" dirty="0"/>
          </a:p>
        </p:txBody>
      </p:sp>
      <p:sp>
        <p:nvSpPr>
          <p:cNvPr id="10" name="Rounded Rectangular Callout 9"/>
          <p:cNvSpPr/>
          <p:nvPr/>
        </p:nvSpPr>
        <p:spPr>
          <a:xfrm>
            <a:off x="4346148" y="3543397"/>
            <a:ext cx="1295400" cy="802993"/>
          </a:xfrm>
          <a:prstGeom prst="wedgeRoundRectCallout">
            <a:avLst>
              <a:gd name="adj1" fmla="val -32167"/>
              <a:gd name="adj2" fmla="val -38798"/>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4 levels below</a:t>
            </a:r>
            <a:endParaRPr lang="en-US" sz="2000" b="1" dirty="0"/>
          </a:p>
        </p:txBody>
      </p:sp>
      <p:sp>
        <p:nvSpPr>
          <p:cNvPr id="11" name="Rounded Rectangular Callout 10"/>
          <p:cNvSpPr/>
          <p:nvPr/>
        </p:nvSpPr>
        <p:spPr>
          <a:xfrm>
            <a:off x="5836651" y="3358587"/>
            <a:ext cx="1295400" cy="762000"/>
          </a:xfrm>
          <a:prstGeom prst="wedgeRoundRectCallout">
            <a:avLst>
              <a:gd name="adj1" fmla="val -37834"/>
              <a:gd name="adj2" fmla="val -46201"/>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2 levels below</a:t>
            </a:r>
            <a:endParaRPr lang="en-US" sz="2000" b="1" dirty="0"/>
          </a:p>
        </p:txBody>
      </p:sp>
      <p:sp>
        <p:nvSpPr>
          <p:cNvPr id="12" name="Rounded Rectangular Callout 11"/>
          <p:cNvSpPr/>
          <p:nvPr/>
        </p:nvSpPr>
        <p:spPr>
          <a:xfrm>
            <a:off x="7334676" y="2324100"/>
            <a:ext cx="1295400" cy="685800"/>
          </a:xfrm>
          <a:prstGeom prst="wedgeRoundRectCallout">
            <a:avLst>
              <a:gd name="adj1" fmla="val -37834"/>
              <a:gd name="adj2" fmla="val -31006"/>
              <a:gd name="adj3" fmla="val 16667"/>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Writing 1</a:t>
            </a:r>
            <a:endParaRPr lang="en-US" sz="2000" b="1" dirty="0"/>
          </a:p>
        </p:txBody>
      </p:sp>
      <p:sp>
        <p:nvSpPr>
          <p:cNvPr id="23" name="Curved Down Arrow 22"/>
          <p:cNvSpPr/>
          <p:nvPr/>
        </p:nvSpPr>
        <p:spPr>
          <a:xfrm rot="902608">
            <a:off x="6823687" y="1739239"/>
            <a:ext cx="1021978" cy="463596"/>
          </a:xfrm>
          <a:prstGeom prst="curvedDownArrow">
            <a:avLst>
              <a:gd name="adj1" fmla="val 25000"/>
              <a:gd name="adj2" fmla="val 50263"/>
              <a:gd name="adj3" fmla="val 3761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ight Arrow 16"/>
          <p:cNvSpPr/>
          <p:nvPr/>
        </p:nvSpPr>
        <p:spPr>
          <a:xfrm rot="2431278">
            <a:off x="2369842" y="3604790"/>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2431278">
            <a:off x="5448299" y="3009715"/>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7520404">
            <a:off x="3560663" y="3429372"/>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8295453">
            <a:off x="6543864" y="2948172"/>
            <a:ext cx="589169"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urved Down Arrow 20"/>
          <p:cNvSpPr/>
          <p:nvPr/>
        </p:nvSpPr>
        <p:spPr>
          <a:xfrm rot="20105123">
            <a:off x="3626771" y="2027223"/>
            <a:ext cx="1040387" cy="445235"/>
          </a:xfrm>
          <a:prstGeom prst="curvedDownArrow">
            <a:avLst>
              <a:gd name="adj1" fmla="val 25000"/>
              <a:gd name="adj2" fmla="val 50263"/>
              <a:gd name="adj3" fmla="val 3761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430557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23" grpId="0" animBg="1"/>
      <p:bldP spid="17" grpId="0" animBg="1"/>
      <p:bldP spid="19" grpId="0" animBg="1"/>
      <p:bldP spid="25" grpId="0" animBg="1"/>
      <p:bldP spid="28"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000" b="1" dirty="0" smtClean="0"/>
              <a:t>Approach # 2</a:t>
            </a:r>
          </a:p>
          <a:p>
            <a:pPr algn="ctr"/>
            <a:endParaRPr lang="en-US" b="1" dirty="0"/>
          </a:p>
          <a:p>
            <a:pPr marL="0" indent="0" algn="ctr">
              <a:buNone/>
            </a:pPr>
            <a:r>
              <a:rPr lang="en-US" b="1" dirty="0" smtClean="0"/>
              <a:t>Academic Writing Sequence Redesign:</a:t>
            </a:r>
          </a:p>
          <a:p>
            <a:pPr marL="0" indent="0" algn="ctr">
              <a:buNone/>
            </a:pPr>
            <a:endParaRPr lang="en-US" b="1" dirty="0"/>
          </a:p>
          <a:p>
            <a:pPr marL="514350" indent="-514350" algn="ctr">
              <a:buAutoNum type="arabicParenR"/>
            </a:pPr>
            <a:r>
              <a:rPr lang="en-US" b="1" dirty="0" smtClean="0"/>
              <a:t>New ESL pathway to WR 1</a:t>
            </a:r>
          </a:p>
          <a:p>
            <a:pPr marL="514350" indent="-514350" algn="ctr">
              <a:buAutoNum type="arabicParenR"/>
            </a:pPr>
            <a:r>
              <a:rPr lang="en-US" b="1" dirty="0" smtClean="0"/>
              <a:t>Instructional Curriculum Design Change </a:t>
            </a:r>
            <a:endParaRPr lang="en-US" b="1" dirty="0"/>
          </a:p>
        </p:txBody>
      </p:sp>
    </p:spTree>
    <p:extLst>
      <p:ext uri="{BB962C8B-B14F-4D97-AF65-F5344CB8AC3E}">
        <p14:creationId xmlns:p14="http://schemas.microsoft.com/office/powerpoint/2010/main" val="1405667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8530" y="893647"/>
            <a:ext cx="4578760" cy="1323439"/>
          </a:xfrm>
          <a:prstGeom prst="rect">
            <a:avLst/>
          </a:prstGeom>
          <a:noFill/>
        </p:spPr>
        <p:txBody>
          <a:bodyPr wrap="square" rtlCol="0">
            <a:spAutoFit/>
          </a:bodyPr>
          <a:lstStyle/>
          <a:p>
            <a:pPr algn="ctr"/>
            <a:r>
              <a:rPr lang="en-US" sz="4000" b="1" dirty="0" smtClean="0"/>
              <a:t>Old sequence for ESL students</a:t>
            </a:r>
          </a:p>
        </p:txBody>
      </p:sp>
      <p:sp>
        <p:nvSpPr>
          <p:cNvPr id="8" name="Rectangle 7"/>
          <p:cNvSpPr/>
          <p:nvPr/>
        </p:nvSpPr>
        <p:spPr>
          <a:xfrm>
            <a:off x="941832" y="2688336"/>
            <a:ext cx="2679192"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WR </a:t>
            </a:r>
            <a:r>
              <a:rPr lang="en-US" dirty="0" smtClean="0"/>
              <a:t>201</a:t>
            </a:r>
            <a:endParaRPr lang="en-US" dirty="0"/>
          </a:p>
          <a:p>
            <a:pPr algn="ctr"/>
            <a:r>
              <a:rPr lang="en-US" dirty="0" smtClean="0"/>
              <a:t>(1 level </a:t>
            </a:r>
            <a:r>
              <a:rPr lang="en-US" dirty="0"/>
              <a:t>below WR 1 for native speakers of English</a:t>
            </a:r>
            <a:r>
              <a:rPr lang="en-US" dirty="0" smtClean="0"/>
              <a:t>)</a:t>
            </a:r>
            <a:endParaRPr lang="en-US" dirty="0"/>
          </a:p>
        </p:txBody>
      </p:sp>
      <p:sp>
        <p:nvSpPr>
          <p:cNvPr id="12" name="Rectangle 11"/>
          <p:cNvSpPr/>
          <p:nvPr/>
        </p:nvSpPr>
        <p:spPr>
          <a:xfrm>
            <a:off x="941832" y="1234440"/>
            <a:ext cx="2679192" cy="85953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WR 1</a:t>
            </a:r>
          </a:p>
          <a:p>
            <a:pPr algn="ctr"/>
            <a:r>
              <a:rPr lang="en-US" dirty="0" smtClean="0"/>
              <a:t>(transfer-level Writing)</a:t>
            </a:r>
            <a:endParaRPr lang="en-US" dirty="0"/>
          </a:p>
        </p:txBody>
      </p:sp>
      <p:sp>
        <p:nvSpPr>
          <p:cNvPr id="13" name="Rectangle 12"/>
          <p:cNvSpPr/>
          <p:nvPr/>
        </p:nvSpPr>
        <p:spPr>
          <a:xfrm>
            <a:off x="941832" y="4221480"/>
            <a:ext cx="2679192"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WR </a:t>
            </a:r>
            <a:r>
              <a:rPr lang="en-US" dirty="0" smtClean="0"/>
              <a:t>301</a:t>
            </a:r>
            <a:endParaRPr lang="en-US" dirty="0"/>
          </a:p>
          <a:p>
            <a:pPr algn="ctr"/>
            <a:r>
              <a:rPr lang="en-US" dirty="0" smtClean="0"/>
              <a:t>(2 levels below WR 1 for native speakers of English)</a:t>
            </a:r>
            <a:endParaRPr lang="en-US" dirty="0"/>
          </a:p>
        </p:txBody>
      </p:sp>
      <p:sp>
        <p:nvSpPr>
          <p:cNvPr id="17" name="Rectangle 16"/>
          <p:cNvSpPr/>
          <p:nvPr/>
        </p:nvSpPr>
        <p:spPr>
          <a:xfrm>
            <a:off x="5184648" y="2688336"/>
            <a:ext cx="2441448"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Level 6</a:t>
            </a:r>
            <a:endParaRPr lang="en-US" dirty="0"/>
          </a:p>
        </p:txBody>
      </p:sp>
      <p:sp>
        <p:nvSpPr>
          <p:cNvPr id="18" name="Rectangle 17"/>
          <p:cNvSpPr/>
          <p:nvPr/>
        </p:nvSpPr>
        <p:spPr>
          <a:xfrm>
            <a:off x="5184648" y="5599176"/>
            <a:ext cx="2441448"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Level 4</a:t>
            </a:r>
          </a:p>
          <a:p>
            <a:pPr algn="ctr"/>
            <a:r>
              <a:rPr lang="en-US" dirty="0" smtClean="0"/>
              <a:t>and below</a:t>
            </a:r>
            <a:endParaRPr lang="en-US" dirty="0"/>
          </a:p>
        </p:txBody>
      </p:sp>
      <p:sp>
        <p:nvSpPr>
          <p:cNvPr id="19" name="Rectangle 18"/>
          <p:cNvSpPr/>
          <p:nvPr/>
        </p:nvSpPr>
        <p:spPr>
          <a:xfrm>
            <a:off x="5184648" y="4221480"/>
            <a:ext cx="2441448"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Level 5</a:t>
            </a:r>
            <a:endParaRPr lang="en-US" dirty="0"/>
          </a:p>
          <a:p>
            <a:pPr algn="ctr"/>
            <a:endParaRPr lang="en-US" dirty="0"/>
          </a:p>
        </p:txBody>
      </p:sp>
      <p:sp>
        <p:nvSpPr>
          <p:cNvPr id="20" name="Down Arrow 19"/>
          <p:cNvSpPr/>
          <p:nvPr/>
        </p:nvSpPr>
        <p:spPr>
          <a:xfrm rot="10800000">
            <a:off x="2288286" y="2191512"/>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Down Arrow 20"/>
          <p:cNvSpPr/>
          <p:nvPr/>
        </p:nvSpPr>
        <p:spPr>
          <a:xfrm rot="10800000">
            <a:off x="2288286" y="3663696"/>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Down Arrow 21"/>
          <p:cNvSpPr/>
          <p:nvPr/>
        </p:nvSpPr>
        <p:spPr>
          <a:xfrm rot="10800000">
            <a:off x="6181344" y="3663697"/>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Down Arrow 22"/>
          <p:cNvSpPr/>
          <p:nvPr/>
        </p:nvSpPr>
        <p:spPr>
          <a:xfrm rot="10800000">
            <a:off x="6197346" y="5157216"/>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Down Arrow 23"/>
          <p:cNvSpPr/>
          <p:nvPr/>
        </p:nvSpPr>
        <p:spPr>
          <a:xfrm rot="2498988">
            <a:off x="4198231" y="2962212"/>
            <a:ext cx="479177" cy="2016995"/>
          </a:xfrm>
          <a:prstGeom prst="downArrow">
            <a:avLst>
              <a:gd name="adj1" fmla="val 16857"/>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787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8530" y="893647"/>
            <a:ext cx="4578760" cy="1200329"/>
          </a:xfrm>
          <a:prstGeom prst="rect">
            <a:avLst/>
          </a:prstGeom>
          <a:noFill/>
        </p:spPr>
        <p:txBody>
          <a:bodyPr wrap="square" rtlCol="0">
            <a:spAutoFit/>
          </a:bodyPr>
          <a:lstStyle/>
          <a:p>
            <a:pPr algn="ctr"/>
            <a:r>
              <a:rPr lang="en-US" sz="3600" b="1" dirty="0" smtClean="0"/>
              <a:t>New sequence for ESL students</a:t>
            </a:r>
          </a:p>
        </p:txBody>
      </p:sp>
      <p:sp>
        <p:nvSpPr>
          <p:cNvPr id="8" name="Rectangle 7"/>
          <p:cNvSpPr/>
          <p:nvPr/>
        </p:nvSpPr>
        <p:spPr>
          <a:xfrm>
            <a:off x="941832" y="2688336"/>
            <a:ext cx="2679192"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a:t>
            </a:r>
            <a:r>
              <a:rPr lang="en-US" dirty="0"/>
              <a:t>2</a:t>
            </a:r>
            <a:r>
              <a:rPr lang="en-US" dirty="0" smtClean="0"/>
              <a:t>01</a:t>
            </a:r>
            <a:endParaRPr lang="en-US" dirty="0"/>
          </a:p>
          <a:p>
            <a:pPr algn="ctr"/>
            <a:r>
              <a:rPr lang="en-US" dirty="0" smtClean="0"/>
              <a:t>(1 level </a:t>
            </a:r>
            <a:r>
              <a:rPr lang="en-US" dirty="0"/>
              <a:t>below WR 1 for native speakers of English</a:t>
            </a:r>
            <a:r>
              <a:rPr lang="en-US" dirty="0" smtClean="0"/>
              <a:t>)</a:t>
            </a:r>
            <a:endParaRPr lang="en-US" dirty="0"/>
          </a:p>
        </p:txBody>
      </p:sp>
      <p:sp>
        <p:nvSpPr>
          <p:cNvPr id="12" name="Rectangle 11"/>
          <p:cNvSpPr/>
          <p:nvPr/>
        </p:nvSpPr>
        <p:spPr>
          <a:xfrm>
            <a:off x="941832" y="1234440"/>
            <a:ext cx="2679192" cy="85953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WR 1</a:t>
            </a:r>
          </a:p>
          <a:p>
            <a:pPr algn="ctr"/>
            <a:r>
              <a:rPr lang="en-US" dirty="0" smtClean="0"/>
              <a:t>(transfer-level Writing)</a:t>
            </a:r>
            <a:endParaRPr lang="en-US" dirty="0"/>
          </a:p>
        </p:txBody>
      </p:sp>
      <p:sp>
        <p:nvSpPr>
          <p:cNvPr id="13" name="Rectangle 12"/>
          <p:cNvSpPr/>
          <p:nvPr/>
        </p:nvSpPr>
        <p:spPr>
          <a:xfrm>
            <a:off x="941832" y="4221480"/>
            <a:ext cx="2679192"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301</a:t>
            </a:r>
            <a:endParaRPr lang="en-US" dirty="0"/>
          </a:p>
          <a:p>
            <a:pPr algn="ctr"/>
            <a:r>
              <a:rPr lang="en-US" dirty="0" smtClean="0"/>
              <a:t>(2 levels below WR 1 for native speakers of English)</a:t>
            </a:r>
            <a:endParaRPr lang="en-US" dirty="0"/>
          </a:p>
        </p:txBody>
      </p:sp>
      <p:sp>
        <p:nvSpPr>
          <p:cNvPr id="20" name="Down Arrow 19"/>
          <p:cNvSpPr/>
          <p:nvPr/>
        </p:nvSpPr>
        <p:spPr>
          <a:xfrm rot="10800000">
            <a:off x="2288286" y="2191512"/>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Down Arrow 20"/>
          <p:cNvSpPr/>
          <p:nvPr/>
        </p:nvSpPr>
        <p:spPr>
          <a:xfrm rot="10800000">
            <a:off x="2288286" y="3663696"/>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Down Arrow 21"/>
          <p:cNvSpPr/>
          <p:nvPr/>
        </p:nvSpPr>
        <p:spPr>
          <a:xfrm rot="10800000">
            <a:off x="2288285" y="5111743"/>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067561" y="5444499"/>
            <a:ext cx="2441448" cy="85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306723" y="5504935"/>
            <a:ext cx="1990614" cy="369332"/>
          </a:xfrm>
          <a:prstGeom prst="rect">
            <a:avLst/>
          </a:prstGeom>
        </p:spPr>
        <p:txBody>
          <a:bodyPr wrap="square">
            <a:spAutoFit/>
          </a:bodyPr>
          <a:lstStyle/>
          <a:p>
            <a:pPr algn="ctr"/>
            <a:r>
              <a:rPr lang="en-US" dirty="0" smtClean="0">
                <a:solidFill>
                  <a:prstClr val="white"/>
                </a:solidFill>
              </a:rPr>
              <a:t>ESL 370 and below</a:t>
            </a:r>
            <a:endParaRPr lang="en-US" dirty="0"/>
          </a:p>
        </p:txBody>
      </p:sp>
      <p:sp>
        <p:nvSpPr>
          <p:cNvPr id="3" name="TextBox 2"/>
          <p:cNvSpPr txBox="1"/>
          <p:nvPr/>
        </p:nvSpPr>
        <p:spPr>
          <a:xfrm>
            <a:off x="4542996" y="2688336"/>
            <a:ext cx="4254294" cy="1754327"/>
          </a:xfrm>
          <a:prstGeom prst="rect">
            <a:avLst/>
          </a:prstGeom>
          <a:noFill/>
        </p:spPr>
        <p:txBody>
          <a:bodyPr wrap="square" rtlCol="0">
            <a:spAutoFit/>
          </a:bodyPr>
          <a:lstStyle/>
          <a:p>
            <a:pPr marL="285750" indent="-285750">
              <a:buFont typeface="Arial"/>
              <a:buChar char="•"/>
            </a:pPr>
            <a:r>
              <a:rPr lang="en-US" dirty="0" smtClean="0"/>
              <a:t>ESL writers now have a direct path to</a:t>
            </a:r>
          </a:p>
          <a:p>
            <a:r>
              <a:rPr lang="en-US" dirty="0" smtClean="0"/>
              <a:t>       transfer-level writing </a:t>
            </a:r>
          </a:p>
          <a:p>
            <a:endParaRPr lang="en-US" dirty="0" smtClean="0"/>
          </a:p>
          <a:p>
            <a:pPr marL="285750" indent="-285750">
              <a:buFont typeface="Arial"/>
              <a:buChar char="•"/>
            </a:pPr>
            <a:r>
              <a:rPr lang="en-US" dirty="0" smtClean="0"/>
              <a:t>Developmental writing and reading is taught concurrently with language focused instruction</a:t>
            </a:r>
            <a:endParaRPr lang="en-US" dirty="0"/>
          </a:p>
        </p:txBody>
      </p:sp>
    </p:spTree>
    <p:extLst>
      <p:ext uri="{BB962C8B-B14F-4D97-AF65-F5344CB8AC3E}">
        <p14:creationId xmlns:p14="http://schemas.microsoft.com/office/powerpoint/2010/main" val="428531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8530" y="276381"/>
            <a:ext cx="4578760" cy="954107"/>
          </a:xfrm>
          <a:prstGeom prst="rect">
            <a:avLst/>
          </a:prstGeom>
          <a:noFill/>
        </p:spPr>
        <p:txBody>
          <a:bodyPr wrap="square" rtlCol="0">
            <a:spAutoFit/>
          </a:bodyPr>
          <a:lstStyle/>
          <a:p>
            <a:pPr algn="ctr"/>
            <a:r>
              <a:rPr lang="en-US" sz="2800" b="1" dirty="0"/>
              <a:t>New Parallel Basic Skills</a:t>
            </a:r>
          </a:p>
          <a:p>
            <a:pPr algn="ctr"/>
            <a:r>
              <a:rPr lang="en-US" sz="2800" b="1" dirty="0"/>
              <a:t>Sequence For </a:t>
            </a:r>
            <a:r>
              <a:rPr lang="en-US" sz="2800" b="1" dirty="0" smtClean="0"/>
              <a:t>All </a:t>
            </a:r>
            <a:r>
              <a:rPr lang="en-US" sz="2800" b="1" dirty="0"/>
              <a:t>students</a:t>
            </a:r>
          </a:p>
        </p:txBody>
      </p:sp>
      <p:sp>
        <p:nvSpPr>
          <p:cNvPr id="8" name="Rectangle 7"/>
          <p:cNvSpPr/>
          <p:nvPr/>
        </p:nvSpPr>
        <p:spPr>
          <a:xfrm>
            <a:off x="3113890" y="2511651"/>
            <a:ext cx="2679192" cy="6126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WR </a:t>
            </a:r>
            <a:r>
              <a:rPr lang="en-US" dirty="0" smtClean="0"/>
              <a:t>201</a:t>
            </a:r>
            <a:endParaRPr lang="en-US" dirty="0"/>
          </a:p>
        </p:txBody>
      </p:sp>
      <p:sp>
        <p:nvSpPr>
          <p:cNvPr id="12" name="Rectangle 11"/>
          <p:cNvSpPr/>
          <p:nvPr/>
        </p:nvSpPr>
        <p:spPr>
          <a:xfrm>
            <a:off x="3221779" y="1322597"/>
            <a:ext cx="2679192" cy="629989"/>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WR 1</a:t>
            </a:r>
          </a:p>
          <a:p>
            <a:pPr algn="ctr"/>
            <a:r>
              <a:rPr lang="en-US" dirty="0" smtClean="0"/>
              <a:t>(transfer-level Writing)</a:t>
            </a:r>
            <a:endParaRPr lang="en-US" dirty="0"/>
          </a:p>
        </p:txBody>
      </p:sp>
      <p:sp>
        <p:nvSpPr>
          <p:cNvPr id="20" name="Down Arrow 19"/>
          <p:cNvSpPr/>
          <p:nvPr/>
        </p:nvSpPr>
        <p:spPr>
          <a:xfrm rot="14238507">
            <a:off x="1714911" y="2175869"/>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Down Arrow 21"/>
          <p:cNvSpPr/>
          <p:nvPr/>
        </p:nvSpPr>
        <p:spPr>
          <a:xfrm rot="10800000">
            <a:off x="4453486" y="3262935"/>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Down Arrow 27"/>
          <p:cNvSpPr/>
          <p:nvPr/>
        </p:nvSpPr>
        <p:spPr>
          <a:xfrm rot="7407597">
            <a:off x="7363875" y="2115989"/>
            <a:ext cx="224028" cy="39319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3113890" y="3639312"/>
            <a:ext cx="2679192" cy="6126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WR 3</a:t>
            </a:r>
            <a:r>
              <a:rPr lang="en-US" dirty="0" smtClean="0"/>
              <a:t>01</a:t>
            </a:r>
            <a:endParaRPr lang="en-US" dirty="0"/>
          </a:p>
        </p:txBody>
      </p:sp>
      <p:sp>
        <p:nvSpPr>
          <p:cNvPr id="31" name="Rectangle 30"/>
          <p:cNvSpPr/>
          <p:nvPr/>
        </p:nvSpPr>
        <p:spPr>
          <a:xfrm>
            <a:off x="3113890" y="4612061"/>
            <a:ext cx="2679192" cy="551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RD 370</a:t>
            </a:r>
            <a:endParaRPr lang="en-US" dirty="0"/>
          </a:p>
        </p:txBody>
      </p:sp>
      <p:sp>
        <p:nvSpPr>
          <p:cNvPr id="32" name="Rectangle 31"/>
          <p:cNvSpPr/>
          <p:nvPr/>
        </p:nvSpPr>
        <p:spPr>
          <a:xfrm>
            <a:off x="6309292" y="5668660"/>
            <a:ext cx="2679192" cy="6126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361 and below</a:t>
            </a:r>
            <a:endParaRPr lang="en-US" dirty="0"/>
          </a:p>
        </p:txBody>
      </p:sp>
      <p:sp>
        <p:nvSpPr>
          <p:cNvPr id="33" name="Rectangle 32"/>
          <p:cNvSpPr/>
          <p:nvPr/>
        </p:nvSpPr>
        <p:spPr>
          <a:xfrm>
            <a:off x="6309292" y="4625023"/>
            <a:ext cx="2679192" cy="551688"/>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370 </a:t>
            </a:r>
            <a:endParaRPr lang="en-US" dirty="0"/>
          </a:p>
        </p:txBody>
      </p:sp>
      <p:sp>
        <p:nvSpPr>
          <p:cNvPr id="34" name="Rectangle 33"/>
          <p:cNvSpPr/>
          <p:nvPr/>
        </p:nvSpPr>
        <p:spPr>
          <a:xfrm>
            <a:off x="6309292" y="3639312"/>
            <a:ext cx="2679192" cy="612648"/>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301</a:t>
            </a:r>
            <a:endParaRPr lang="en-US" dirty="0"/>
          </a:p>
        </p:txBody>
      </p:sp>
      <p:sp>
        <p:nvSpPr>
          <p:cNvPr id="35" name="Rectangle 34"/>
          <p:cNvSpPr/>
          <p:nvPr/>
        </p:nvSpPr>
        <p:spPr>
          <a:xfrm>
            <a:off x="6309292" y="2511651"/>
            <a:ext cx="2679192" cy="612648"/>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ESL 201</a:t>
            </a:r>
            <a:endParaRPr lang="en-US" dirty="0"/>
          </a:p>
        </p:txBody>
      </p:sp>
      <p:sp>
        <p:nvSpPr>
          <p:cNvPr id="36" name="Down Arrow 35"/>
          <p:cNvSpPr/>
          <p:nvPr/>
        </p:nvSpPr>
        <p:spPr>
          <a:xfrm rot="10800000">
            <a:off x="1376943" y="4274379"/>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Down Arrow 36"/>
          <p:cNvSpPr/>
          <p:nvPr/>
        </p:nvSpPr>
        <p:spPr>
          <a:xfrm rot="10800000">
            <a:off x="7477635" y="3262936"/>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Down Arrow 37"/>
          <p:cNvSpPr/>
          <p:nvPr/>
        </p:nvSpPr>
        <p:spPr>
          <a:xfrm rot="10800000">
            <a:off x="7477635" y="4251960"/>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Down Arrow 38"/>
          <p:cNvSpPr/>
          <p:nvPr/>
        </p:nvSpPr>
        <p:spPr>
          <a:xfrm rot="10800000">
            <a:off x="7477635" y="5252757"/>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Down Arrow 20"/>
          <p:cNvSpPr/>
          <p:nvPr/>
        </p:nvSpPr>
        <p:spPr>
          <a:xfrm rot="10800000">
            <a:off x="4453486" y="2113521"/>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61375" y="2572920"/>
            <a:ext cx="2679192" cy="16790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WR 399</a:t>
            </a:r>
            <a:endParaRPr lang="en-US" dirty="0"/>
          </a:p>
        </p:txBody>
      </p:sp>
      <p:sp>
        <p:nvSpPr>
          <p:cNvPr id="24" name="Rectangle 23"/>
          <p:cNvSpPr/>
          <p:nvPr/>
        </p:nvSpPr>
        <p:spPr>
          <a:xfrm>
            <a:off x="200496" y="4612061"/>
            <a:ext cx="2679192" cy="5516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RD 370</a:t>
            </a:r>
            <a:endParaRPr lang="en-US" dirty="0"/>
          </a:p>
        </p:txBody>
      </p:sp>
      <p:sp>
        <p:nvSpPr>
          <p:cNvPr id="25" name="Down Arrow 24"/>
          <p:cNvSpPr/>
          <p:nvPr/>
        </p:nvSpPr>
        <p:spPr>
          <a:xfrm rot="10800000">
            <a:off x="4453486" y="4288145"/>
            <a:ext cx="224028" cy="277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6084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t>
            </a:r>
            <a:r>
              <a:rPr lang="en-US" sz="4000" dirty="0" smtClean="0"/>
              <a:t>  </a:t>
            </a:r>
            <a:r>
              <a:rPr lang="en-US" b="1" dirty="0" smtClean="0"/>
              <a:t>Redesign Framework</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Our advanced writing courses are designed to prepare language minority students for transfer-level writing</a:t>
            </a:r>
          </a:p>
          <a:p>
            <a:r>
              <a:rPr lang="en-US" dirty="0" smtClean="0"/>
              <a:t>Students work with  “complex reading, writing, and thinking tasks” that expose language learners to a demanding and relevant academic curriculum</a:t>
            </a:r>
          </a:p>
          <a:p>
            <a:r>
              <a:rPr lang="en-US" dirty="0"/>
              <a:t>B</a:t>
            </a:r>
            <a:r>
              <a:rPr lang="en-US" dirty="0" smtClean="0"/>
              <a:t>ackwards design approach</a:t>
            </a:r>
          </a:p>
          <a:p>
            <a:r>
              <a:rPr lang="en-US" dirty="0" smtClean="0"/>
              <a:t>“Just in time instruction”</a:t>
            </a:r>
            <a:r>
              <a:rPr lang="en-US" dirty="0"/>
              <a:t> </a:t>
            </a:r>
            <a:r>
              <a:rPr lang="en-US" dirty="0" smtClean="0"/>
              <a:t>VS “Just in time remediation”</a:t>
            </a:r>
          </a:p>
        </p:txBody>
      </p:sp>
    </p:spTree>
    <p:extLst>
      <p:ext uri="{BB962C8B-B14F-4D97-AF65-F5344CB8AC3E}">
        <p14:creationId xmlns:p14="http://schemas.microsoft.com/office/powerpoint/2010/main" val="4048052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000" dirty="0" smtClean="0"/>
              <a:t> </a:t>
            </a:r>
            <a:r>
              <a:rPr lang="en-US" sz="4000" b="1" dirty="0" smtClean="0"/>
              <a:t>Instructional Redesign:										Six Components</a:t>
            </a:r>
            <a:endParaRPr lang="en-US" sz="4000"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Integrating reading with writing</a:t>
            </a:r>
          </a:p>
          <a:p>
            <a:pPr marL="514350" indent="-514350">
              <a:buFont typeface="+mj-lt"/>
              <a:buAutoNum type="arabicPeriod"/>
            </a:pPr>
            <a:r>
              <a:rPr lang="en-US" dirty="0" smtClean="0"/>
              <a:t>Language (not just grammar) </a:t>
            </a:r>
          </a:p>
          <a:p>
            <a:pPr marL="514350" indent="-514350">
              <a:buFont typeface="+mj-lt"/>
              <a:buAutoNum type="arabicPeriod"/>
            </a:pPr>
            <a:r>
              <a:rPr lang="en-US" dirty="0" smtClean="0"/>
              <a:t>Culture and Academic literacy</a:t>
            </a:r>
          </a:p>
          <a:p>
            <a:pPr marL="514350" indent="-514350">
              <a:buFont typeface="+mj-lt"/>
              <a:buAutoNum type="arabicPeriod"/>
            </a:pPr>
            <a:r>
              <a:rPr lang="en-US" dirty="0" smtClean="0"/>
              <a:t>Practicum model</a:t>
            </a:r>
          </a:p>
          <a:p>
            <a:pPr marL="514350" indent="-514350">
              <a:buFont typeface="+mj-lt"/>
              <a:buAutoNum type="arabicPeriod"/>
            </a:pPr>
            <a:r>
              <a:rPr lang="en-US" dirty="0" smtClean="0"/>
              <a:t>Supplemental Instruction</a:t>
            </a:r>
          </a:p>
          <a:p>
            <a:pPr marL="514350" indent="-514350">
              <a:buFont typeface="+mj-lt"/>
              <a:buAutoNum type="arabicPeriod"/>
            </a:pPr>
            <a:r>
              <a:rPr lang="en-US" dirty="0" smtClean="0"/>
              <a:t>Faculty support</a:t>
            </a:r>
            <a:endParaRPr lang="en-US" dirty="0"/>
          </a:p>
        </p:txBody>
      </p:sp>
    </p:spTree>
    <p:extLst>
      <p:ext uri="{BB962C8B-B14F-4D97-AF65-F5344CB8AC3E}">
        <p14:creationId xmlns:p14="http://schemas.microsoft.com/office/powerpoint/2010/main" val="3241662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t>
            </a:r>
            <a:r>
              <a:rPr lang="en-US" sz="3600" b="1" dirty="0" smtClean="0"/>
              <a:t>1. </a:t>
            </a:r>
            <a:r>
              <a:rPr lang="en-US" sz="4000" b="1" dirty="0" smtClean="0"/>
              <a:t>Integrating Reading 																		with</a:t>
            </a:r>
            <a:r>
              <a:rPr lang="en-US" sz="4000" b="1" dirty="0"/>
              <a:t> </a:t>
            </a:r>
            <a:r>
              <a:rPr lang="en-US" sz="4000" b="1" dirty="0" smtClean="0"/>
              <a:t>Writing</a:t>
            </a:r>
            <a:endParaRPr lang="en-US" sz="4000" b="1" dirty="0"/>
          </a:p>
        </p:txBody>
      </p:sp>
      <p:sp>
        <p:nvSpPr>
          <p:cNvPr id="3" name="Content Placeholder 2"/>
          <p:cNvSpPr>
            <a:spLocks noGrp="1"/>
          </p:cNvSpPr>
          <p:nvPr>
            <p:ph idx="1"/>
          </p:nvPr>
        </p:nvSpPr>
        <p:spPr/>
        <p:txBody>
          <a:bodyPr>
            <a:noAutofit/>
          </a:bodyPr>
          <a:lstStyle/>
          <a:p>
            <a:r>
              <a:rPr lang="en-US" sz="2400" b="1" dirty="0" smtClean="0"/>
              <a:t>Intensive reading</a:t>
            </a:r>
          </a:p>
          <a:p>
            <a:pPr lvl="1"/>
            <a:r>
              <a:rPr lang="en-US" sz="2400" dirty="0" smtClean="0"/>
              <a:t>Read Like a Writer (RLW) techniques on specific sections of a text such as </a:t>
            </a:r>
            <a:r>
              <a:rPr lang="en-US" sz="2400" i="1" dirty="0" smtClean="0"/>
              <a:t>Outliers: The Story of Success </a:t>
            </a:r>
            <a:r>
              <a:rPr lang="en-US" sz="2400" dirty="0" smtClean="0"/>
              <a:t>by </a:t>
            </a:r>
            <a:r>
              <a:rPr lang="en-US" sz="2400" dirty="0" err="1" smtClean="0"/>
              <a:t>Gladwell</a:t>
            </a:r>
            <a:r>
              <a:rPr lang="en-US" sz="2400" dirty="0" smtClean="0"/>
              <a:t>. </a:t>
            </a:r>
          </a:p>
          <a:p>
            <a:pPr lvl="1"/>
            <a:r>
              <a:rPr lang="en-US" sz="2400" dirty="0" smtClean="0"/>
              <a:t>Guided annotation techniques such as personal connections and evidence/support using WR 1-level articles, blogs and journals</a:t>
            </a:r>
          </a:p>
          <a:p>
            <a:pPr marL="457200" lvl="1" indent="0">
              <a:buNone/>
            </a:pPr>
            <a:r>
              <a:rPr lang="en-US" sz="2400" b="1" dirty="0" smtClean="0"/>
              <a:t>Extensive reading</a:t>
            </a:r>
          </a:p>
          <a:p>
            <a:pPr lvl="1"/>
            <a:r>
              <a:rPr lang="en-US" sz="2400" dirty="0" smtClean="0"/>
              <a:t>Model sustained silent reading</a:t>
            </a:r>
          </a:p>
          <a:p>
            <a:pPr lvl="1"/>
            <a:r>
              <a:rPr lang="en-US" sz="2400" dirty="0" smtClean="0"/>
              <a:t>Poster Presentations</a:t>
            </a:r>
          </a:p>
          <a:p>
            <a:pPr lvl="1"/>
            <a:r>
              <a:rPr lang="en-US" sz="2400" dirty="0" smtClean="0"/>
              <a:t>Reading circles</a:t>
            </a:r>
          </a:p>
          <a:p>
            <a:pPr lvl="1"/>
            <a:r>
              <a:rPr lang="en-US" sz="2400" dirty="0" smtClean="0"/>
              <a:t>Student choice of novel for independent reading</a:t>
            </a:r>
          </a:p>
        </p:txBody>
      </p:sp>
    </p:spTree>
    <p:extLst>
      <p:ext uri="{BB962C8B-B14F-4D97-AF65-F5344CB8AC3E}">
        <p14:creationId xmlns:p14="http://schemas.microsoft.com/office/powerpoint/2010/main" val="3329698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2800" b="1" dirty="0" smtClean="0"/>
              <a:t>												   </a:t>
            </a:r>
            <a:r>
              <a:rPr lang="en-US" sz="2800" b="1" smtClean="0"/>
              <a:t> </a:t>
            </a:r>
            <a:r>
              <a:rPr lang="en-US" sz="3200" b="1" smtClean="0"/>
              <a:t>  </a:t>
            </a:r>
            <a:r>
              <a:rPr lang="en-US" sz="3200" b="1" dirty="0" smtClean="0"/>
              <a:t>Integrating </a:t>
            </a:r>
            <a:r>
              <a:rPr lang="en-US" sz="3200" b="1" dirty="0"/>
              <a:t>Reading with    	 	</a:t>
            </a:r>
            <a:r>
              <a:rPr lang="en-US" sz="3200" b="1" dirty="0" smtClean="0"/>
              <a:t>				       Writing for the ESL writer</a:t>
            </a:r>
            <a:endParaRPr lang="en-US" sz="3200" dirty="0"/>
          </a:p>
        </p:txBody>
      </p:sp>
      <p:sp>
        <p:nvSpPr>
          <p:cNvPr id="3" name="Content Placeholder 2"/>
          <p:cNvSpPr>
            <a:spLocks noGrp="1"/>
          </p:cNvSpPr>
          <p:nvPr>
            <p:ph idx="1"/>
          </p:nvPr>
        </p:nvSpPr>
        <p:spPr/>
        <p:txBody>
          <a:bodyPr>
            <a:normAutofit/>
          </a:bodyPr>
          <a:lstStyle/>
          <a:p>
            <a:r>
              <a:rPr lang="en-US" dirty="0" smtClean="0"/>
              <a:t>Recognizing the difference between formal vs. informal register</a:t>
            </a:r>
          </a:p>
          <a:p>
            <a:r>
              <a:rPr lang="en-US" dirty="0" smtClean="0">
                <a:latin typeface="Calibri"/>
                <a:cs typeface="Calibri"/>
              </a:rPr>
              <a:t>Prescriptive vocabulary instruction</a:t>
            </a:r>
          </a:p>
          <a:p>
            <a:pPr lvl="1"/>
            <a:r>
              <a:rPr lang="en-US" dirty="0">
                <a:latin typeface="Calibri"/>
                <a:cs typeface="Calibri"/>
              </a:rPr>
              <a:t>Academic vocabulary </a:t>
            </a:r>
            <a:r>
              <a:rPr lang="en-US" dirty="0" smtClean="0">
                <a:latin typeface="Calibri"/>
                <a:cs typeface="Calibri"/>
              </a:rPr>
              <a:t>development (AWL)</a:t>
            </a:r>
            <a:endParaRPr lang="en-US" dirty="0">
              <a:latin typeface="Calibri"/>
              <a:cs typeface="Calibri"/>
            </a:endParaRPr>
          </a:p>
          <a:p>
            <a:pPr lvl="1"/>
            <a:r>
              <a:rPr lang="en-US" dirty="0" smtClean="0">
                <a:latin typeface="Calibri"/>
                <a:cs typeface="Calibri"/>
              </a:rPr>
              <a:t>Creating </a:t>
            </a:r>
            <a:r>
              <a:rPr lang="en-US" dirty="0">
                <a:latin typeface="Calibri"/>
                <a:cs typeface="Calibri"/>
              </a:rPr>
              <a:t>connections between ideas (cohesion): reference words, logical connectors, classifier </a:t>
            </a:r>
            <a:r>
              <a:rPr lang="en-US" dirty="0" smtClean="0">
                <a:latin typeface="Calibri"/>
                <a:cs typeface="Calibri"/>
              </a:rPr>
              <a:t>words</a:t>
            </a:r>
          </a:p>
          <a:p>
            <a:pPr lvl="1"/>
            <a:r>
              <a:rPr lang="en-US" dirty="0" smtClean="0">
                <a:latin typeface="Calibri"/>
                <a:cs typeface="Calibri"/>
              </a:rPr>
              <a:t>COCA (Corpus of Contemporary American English)</a:t>
            </a:r>
            <a:endParaRPr lang="en-US" dirty="0">
              <a:latin typeface="Calibri"/>
              <a:cs typeface="Calibri"/>
            </a:endParaRPr>
          </a:p>
          <a:p>
            <a:endParaRPr lang="en-US" dirty="0"/>
          </a:p>
        </p:txBody>
      </p:sp>
    </p:spTree>
    <p:extLst>
      <p:ext uri="{BB962C8B-B14F-4D97-AF65-F5344CB8AC3E}">
        <p14:creationId xmlns:p14="http://schemas.microsoft.com/office/powerpoint/2010/main" val="753067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t>
            </a:r>
            <a:r>
              <a:rPr lang="en-US" sz="4000" b="1" dirty="0" smtClean="0"/>
              <a:t>Acceleration</a:t>
            </a:r>
            <a:endParaRPr lang="en-US" sz="4000" b="1" dirty="0"/>
          </a:p>
        </p:txBody>
      </p:sp>
      <p:sp>
        <p:nvSpPr>
          <p:cNvPr id="3" name="Content Placeholder 2"/>
          <p:cNvSpPr>
            <a:spLocks noGrp="1"/>
          </p:cNvSpPr>
          <p:nvPr>
            <p:ph idx="1"/>
          </p:nvPr>
        </p:nvSpPr>
        <p:spPr/>
        <p:txBody>
          <a:bodyPr>
            <a:normAutofit/>
          </a:bodyPr>
          <a:lstStyle/>
          <a:p>
            <a:r>
              <a:rPr lang="en-US" dirty="0" smtClean="0"/>
              <a:t>As we know, the framework of acceleration is to improve student success for those referred to developmental education by departing “from the traditional multi-course sequence in favor of a more streamlined structure…by reducing the time required to complete academic requirements” (Edgecombe, 2011).</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1346765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											2. </a:t>
            </a:r>
            <a:r>
              <a:rPr lang="en-US" b="1" dirty="0" smtClean="0"/>
              <a:t>Language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166611"/>
              </p:ext>
            </p:extLst>
          </p:nvPr>
        </p:nvGraphicFramePr>
        <p:xfrm>
          <a:off x="457200" y="1917126"/>
          <a:ext cx="8229600" cy="3383280"/>
        </p:xfrm>
        <a:graphic>
          <a:graphicData uri="http://schemas.openxmlformats.org/drawingml/2006/table">
            <a:tbl>
              <a:tblPr firstRow="1" bandRow="1">
                <a:tableStyleId>{5C22544A-7EE6-4342-B048-85BDC9FD1C3A}</a:tableStyleId>
              </a:tblPr>
              <a:tblGrid>
                <a:gridCol w="983858"/>
                <a:gridCol w="1355571"/>
                <a:gridCol w="2552382"/>
                <a:gridCol w="3337789"/>
              </a:tblGrid>
              <a:tr h="868887">
                <a:tc>
                  <a:txBody>
                    <a:bodyPr/>
                    <a:lstStyle/>
                    <a:p>
                      <a:pPr algn="ctr"/>
                      <a:r>
                        <a:rPr lang="en-US" dirty="0" smtClean="0"/>
                        <a:t>Symbol</a:t>
                      </a:r>
                      <a:endParaRPr lang="en-US" dirty="0"/>
                    </a:p>
                  </a:txBody>
                  <a:tcPr/>
                </a:tc>
                <a:tc>
                  <a:txBody>
                    <a:bodyPr/>
                    <a:lstStyle/>
                    <a:p>
                      <a:pPr algn="ctr"/>
                      <a:r>
                        <a:rPr lang="en-US" dirty="0" smtClean="0"/>
                        <a:t>Language Error</a:t>
                      </a:r>
                      <a:r>
                        <a:rPr lang="en-US" baseline="0" dirty="0" smtClean="0"/>
                        <a:t> to Focus on</a:t>
                      </a:r>
                      <a:endParaRPr lang="en-US" dirty="0"/>
                    </a:p>
                  </a:txBody>
                  <a:tcPr/>
                </a:tc>
                <a:tc>
                  <a:txBody>
                    <a:bodyPr/>
                    <a:lstStyle/>
                    <a:p>
                      <a:pPr algn="ctr"/>
                      <a:r>
                        <a:rPr lang="en-US" dirty="0" smtClean="0"/>
                        <a:t>Example</a:t>
                      </a:r>
                      <a:r>
                        <a:rPr lang="en-US" baseline="0" dirty="0" smtClean="0"/>
                        <a:t> from my essay</a:t>
                      </a:r>
                      <a:endParaRPr lang="en-US" dirty="0"/>
                    </a:p>
                  </a:txBody>
                  <a:tcPr/>
                </a:tc>
                <a:tc>
                  <a:txBody>
                    <a:bodyPr/>
                    <a:lstStyle/>
                    <a:p>
                      <a:pPr algn="ctr"/>
                      <a:r>
                        <a:rPr lang="en-US" dirty="0" smtClean="0"/>
                        <a:t>Corrected version</a:t>
                      </a:r>
                      <a:endParaRPr lang="en-US" dirty="0"/>
                    </a:p>
                  </a:txBody>
                  <a:tcPr/>
                </a:tc>
              </a:tr>
              <a:tr h="370840">
                <a:tc>
                  <a:txBody>
                    <a:bodyPr/>
                    <a:lstStyle/>
                    <a:p>
                      <a:pPr algn="ctr"/>
                      <a:r>
                        <a:rPr lang="en-US" dirty="0" smtClean="0"/>
                        <a:t>VT</a:t>
                      </a:r>
                      <a:endParaRPr lang="en-US" dirty="0"/>
                    </a:p>
                  </a:txBody>
                  <a:tcPr/>
                </a:tc>
                <a:tc>
                  <a:txBody>
                    <a:bodyPr/>
                    <a:lstStyle/>
                    <a:p>
                      <a:r>
                        <a:rPr lang="en-US" dirty="0" smtClean="0"/>
                        <a:t>Verb tense</a:t>
                      </a:r>
                      <a:endParaRPr lang="en-US" dirty="0"/>
                    </a:p>
                  </a:txBody>
                  <a:tcPr/>
                </a:tc>
                <a:tc>
                  <a:txBody>
                    <a:bodyPr/>
                    <a:lstStyle/>
                    <a:p>
                      <a:r>
                        <a:rPr lang="en-US" dirty="0" smtClean="0"/>
                        <a:t>I </a:t>
                      </a:r>
                      <a:r>
                        <a:rPr lang="en-US" b="1" dirty="0" smtClean="0"/>
                        <a:t>try </a:t>
                      </a:r>
                      <a:r>
                        <a:rPr lang="en-US" dirty="0" smtClean="0"/>
                        <a:t>to be</a:t>
                      </a:r>
                      <a:r>
                        <a:rPr lang="en-US" baseline="0" dirty="0" smtClean="0"/>
                        <a:t> healthy for a long time.</a:t>
                      </a:r>
                      <a:endParaRPr lang="en-US" dirty="0"/>
                    </a:p>
                  </a:txBody>
                  <a:tcPr/>
                </a:tc>
                <a:tc>
                  <a:txBody>
                    <a:bodyPr/>
                    <a:lstStyle/>
                    <a:p>
                      <a:r>
                        <a:rPr lang="en-US" dirty="0" smtClean="0"/>
                        <a:t>I </a:t>
                      </a:r>
                      <a:r>
                        <a:rPr lang="en-US" b="1" dirty="0" smtClean="0"/>
                        <a:t>have been</a:t>
                      </a:r>
                      <a:r>
                        <a:rPr lang="en-US" b="1" baseline="0" dirty="0" smtClean="0"/>
                        <a:t> trying </a:t>
                      </a:r>
                      <a:r>
                        <a:rPr lang="en-US" baseline="0" dirty="0" smtClean="0"/>
                        <a:t>to be healthy for a long time.</a:t>
                      </a:r>
                      <a:endParaRPr lang="en-US" dirty="0"/>
                    </a:p>
                  </a:txBody>
                  <a:tcPr/>
                </a:tc>
              </a:tr>
              <a:tr h="641264">
                <a:tc>
                  <a:txBody>
                    <a:bodyPr/>
                    <a:lstStyle/>
                    <a:p>
                      <a:pPr algn="ctr"/>
                      <a:r>
                        <a:rPr lang="en-US" dirty="0" smtClean="0"/>
                        <a:t>G/I</a:t>
                      </a:r>
                      <a:endParaRPr lang="en-US" dirty="0"/>
                    </a:p>
                  </a:txBody>
                  <a:tcPr/>
                </a:tc>
                <a:tc>
                  <a:txBody>
                    <a:bodyPr/>
                    <a:lstStyle/>
                    <a:p>
                      <a:r>
                        <a:rPr lang="en-US" dirty="0" smtClean="0"/>
                        <a:t>Gerund/Infinitive</a:t>
                      </a:r>
                      <a:endParaRPr lang="en-US" dirty="0"/>
                    </a:p>
                  </a:txBody>
                  <a:tcPr/>
                </a:tc>
                <a:tc>
                  <a:txBody>
                    <a:bodyPr/>
                    <a:lstStyle/>
                    <a:p>
                      <a:r>
                        <a:rPr lang="en-US" dirty="0" smtClean="0"/>
                        <a:t>I want </a:t>
                      </a:r>
                      <a:r>
                        <a:rPr lang="en-US" b="1" dirty="0" smtClean="0"/>
                        <a:t>walk</a:t>
                      </a:r>
                      <a:r>
                        <a:rPr lang="en-US" dirty="0" smtClean="0"/>
                        <a:t> everyday</a:t>
                      </a:r>
                      <a:r>
                        <a:rPr lang="en-US" baseline="0" dirty="0" smtClean="0"/>
                        <a:t> to say active.</a:t>
                      </a:r>
                      <a:endParaRPr lang="en-US" dirty="0"/>
                    </a:p>
                  </a:txBody>
                  <a:tcPr/>
                </a:tc>
                <a:tc>
                  <a:txBody>
                    <a:bodyPr/>
                    <a:lstStyle/>
                    <a:p>
                      <a:r>
                        <a:rPr lang="en-US" dirty="0" smtClean="0"/>
                        <a:t>I want </a:t>
                      </a:r>
                      <a:r>
                        <a:rPr lang="en-US" b="1" dirty="0" smtClean="0"/>
                        <a:t>to</a:t>
                      </a:r>
                      <a:r>
                        <a:rPr lang="en-US" b="1" baseline="0" dirty="0" smtClean="0"/>
                        <a:t> walk </a:t>
                      </a:r>
                      <a:r>
                        <a:rPr lang="en-US" dirty="0" smtClean="0"/>
                        <a:t>everyday</a:t>
                      </a:r>
                      <a:r>
                        <a:rPr lang="en-US" baseline="0" dirty="0" smtClean="0"/>
                        <a:t> to stay active.</a:t>
                      </a:r>
                      <a:endParaRPr lang="en-US" dirty="0" smtClean="0"/>
                    </a:p>
                    <a:p>
                      <a:endParaRPr lang="en-US" dirty="0"/>
                    </a:p>
                  </a:txBody>
                  <a:tcPr/>
                </a:tc>
              </a:tr>
              <a:tr h="606056">
                <a:tc>
                  <a:txBody>
                    <a:bodyPr/>
                    <a:lstStyle/>
                    <a:p>
                      <a:pPr algn="ctr"/>
                      <a:r>
                        <a:rPr lang="en-US" dirty="0" smtClean="0"/>
                        <a:t>WF</a:t>
                      </a:r>
                      <a:endParaRPr lang="en-US" dirty="0"/>
                    </a:p>
                  </a:txBody>
                  <a:tcPr/>
                </a:tc>
                <a:tc>
                  <a:txBody>
                    <a:bodyPr/>
                    <a:lstStyle/>
                    <a:p>
                      <a:r>
                        <a:rPr lang="en-US" dirty="0" smtClean="0"/>
                        <a:t>Word form</a:t>
                      </a:r>
                      <a:endParaRPr lang="en-US" dirty="0"/>
                    </a:p>
                  </a:txBody>
                  <a:tcPr/>
                </a:tc>
                <a:tc>
                  <a:txBody>
                    <a:bodyPr/>
                    <a:lstStyle/>
                    <a:p>
                      <a:r>
                        <a:rPr lang="en-US" dirty="0" smtClean="0"/>
                        <a:t>I never feel </a:t>
                      </a:r>
                      <a:r>
                        <a:rPr lang="en-US" b="1" dirty="0" smtClean="0"/>
                        <a:t>boring</a:t>
                      </a:r>
                      <a:r>
                        <a:rPr lang="en-US" baseline="0" dirty="0" smtClean="0"/>
                        <a:t> when I exercise.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never feel </a:t>
                      </a:r>
                      <a:r>
                        <a:rPr lang="en-US" b="1" dirty="0" smtClean="0"/>
                        <a:t>bored</a:t>
                      </a:r>
                      <a:r>
                        <a:rPr lang="en-US" baseline="0" dirty="0" smtClean="0"/>
                        <a:t> when I exercise.</a:t>
                      </a:r>
                      <a:endParaRPr lang="en-US" dirty="0" smtClean="0"/>
                    </a:p>
                    <a:p>
                      <a:endParaRPr lang="en-US" dirty="0"/>
                    </a:p>
                  </a:txBody>
                  <a:tcPr/>
                </a:tc>
              </a:tr>
            </a:tbl>
          </a:graphicData>
        </a:graphic>
      </p:graphicFrame>
      <p:sp>
        <p:nvSpPr>
          <p:cNvPr id="5" name="TextBox 4"/>
          <p:cNvSpPr txBox="1"/>
          <p:nvPr/>
        </p:nvSpPr>
        <p:spPr>
          <a:xfrm>
            <a:off x="457199" y="1417638"/>
            <a:ext cx="8229601" cy="369332"/>
          </a:xfrm>
          <a:prstGeom prst="rect">
            <a:avLst/>
          </a:prstGeom>
          <a:noFill/>
        </p:spPr>
        <p:txBody>
          <a:bodyPr wrap="square" rtlCol="0">
            <a:spAutoFit/>
          </a:bodyPr>
          <a:lstStyle/>
          <a:p>
            <a:r>
              <a:rPr lang="en-US" dirty="0" smtClean="0"/>
              <a:t>Editing Logs for Focused Error Analysis to become effective self-editors  </a:t>
            </a:r>
            <a:endParaRPr lang="en-US" dirty="0"/>
          </a:p>
        </p:txBody>
      </p:sp>
      <p:sp>
        <p:nvSpPr>
          <p:cNvPr id="6" name="Rectangle 5"/>
          <p:cNvSpPr/>
          <p:nvPr/>
        </p:nvSpPr>
        <p:spPr>
          <a:xfrm>
            <a:off x="457199" y="5522110"/>
            <a:ext cx="8042598" cy="646331"/>
          </a:xfrm>
          <a:prstGeom prst="rect">
            <a:avLst/>
          </a:prstGeom>
        </p:spPr>
        <p:txBody>
          <a:bodyPr wrap="square">
            <a:spAutoFit/>
          </a:bodyPr>
          <a:lstStyle/>
          <a:p>
            <a:pPr marL="285750" indent="-285750">
              <a:buFont typeface="Arial"/>
              <a:buChar char="•"/>
            </a:pPr>
            <a:r>
              <a:rPr lang="en-US" dirty="0" smtClean="0"/>
              <a:t>Over time, students will understand their top 3 common errors and have guided, individual practice on these errors (via supplemental instruction).  </a:t>
            </a:r>
          </a:p>
        </p:txBody>
      </p:sp>
    </p:spTree>
    <p:extLst>
      <p:ext uri="{BB962C8B-B14F-4D97-AF65-F5344CB8AC3E}">
        <p14:creationId xmlns:p14="http://schemas.microsoft.com/office/powerpoint/2010/main" val="2703036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2. 	</a:t>
            </a:r>
            <a:r>
              <a:rPr lang="en-US" b="1" dirty="0" smtClean="0"/>
              <a:t>Language</a:t>
            </a:r>
            <a:endParaRPr lang="en-US" b="1" dirty="0"/>
          </a:p>
        </p:txBody>
      </p:sp>
      <p:sp>
        <p:nvSpPr>
          <p:cNvPr id="3" name="Content Placeholder 2"/>
          <p:cNvSpPr>
            <a:spLocks noGrp="1"/>
          </p:cNvSpPr>
          <p:nvPr>
            <p:ph idx="1"/>
          </p:nvPr>
        </p:nvSpPr>
        <p:spPr/>
        <p:txBody>
          <a:bodyPr>
            <a:normAutofit/>
          </a:bodyPr>
          <a:lstStyle/>
          <a:p>
            <a:r>
              <a:rPr lang="en-US" dirty="0"/>
              <a:t>Controlled and guided composition to practice discrete semantic and syntactic structures used in academic writing</a:t>
            </a:r>
          </a:p>
          <a:p>
            <a:pPr lvl="1"/>
            <a:r>
              <a:rPr lang="en-US" dirty="0" smtClean="0"/>
              <a:t>To report what someone wrote:</a:t>
            </a:r>
          </a:p>
          <a:p>
            <a:pPr lvl="2"/>
            <a:r>
              <a:rPr lang="en-US" dirty="0" smtClean="0">
                <a:solidFill>
                  <a:srgbClr val="FF0000"/>
                </a:solidFill>
              </a:rPr>
              <a:t>Reporting Verb </a:t>
            </a:r>
            <a:r>
              <a:rPr lang="en-US" dirty="0" smtClean="0"/>
              <a:t>+ </a:t>
            </a:r>
            <a:r>
              <a:rPr lang="en-US" dirty="0" smtClean="0">
                <a:solidFill>
                  <a:srgbClr val="660066"/>
                </a:solidFill>
              </a:rPr>
              <a:t>That</a:t>
            </a:r>
            <a:r>
              <a:rPr lang="en-US" dirty="0" smtClean="0"/>
              <a:t> + </a:t>
            </a:r>
            <a:r>
              <a:rPr lang="en-US" dirty="0" smtClean="0">
                <a:solidFill>
                  <a:srgbClr val="008000"/>
                </a:solidFill>
              </a:rPr>
              <a:t>Noun Clause</a:t>
            </a:r>
            <a:endParaRPr lang="en-US" i="1" dirty="0">
              <a:solidFill>
                <a:srgbClr val="008000"/>
              </a:solidFill>
            </a:endParaRPr>
          </a:p>
          <a:p>
            <a:pPr lvl="3"/>
            <a:r>
              <a:rPr lang="en-US" dirty="0" err="1" smtClean="0"/>
              <a:t>Gladwell</a:t>
            </a:r>
            <a:r>
              <a:rPr lang="en-US" dirty="0" smtClean="0"/>
              <a:t> </a:t>
            </a:r>
            <a:r>
              <a:rPr lang="en-US" dirty="0" smtClean="0">
                <a:solidFill>
                  <a:srgbClr val="FF0000"/>
                </a:solidFill>
              </a:rPr>
              <a:t>asserts </a:t>
            </a:r>
            <a:r>
              <a:rPr lang="en-US" dirty="0" smtClean="0">
                <a:solidFill>
                  <a:srgbClr val="660066"/>
                </a:solidFill>
              </a:rPr>
              <a:t>that</a:t>
            </a:r>
            <a:r>
              <a:rPr lang="en-US" dirty="0" smtClean="0"/>
              <a:t> </a:t>
            </a:r>
            <a:r>
              <a:rPr lang="en-US" dirty="0" smtClean="0">
                <a:solidFill>
                  <a:srgbClr val="008000"/>
                </a:solidFill>
              </a:rPr>
              <a:t>success is a combination of hard work, talent, and opportunity.</a:t>
            </a:r>
          </a:p>
          <a:p>
            <a:pPr lvl="2"/>
            <a:r>
              <a:rPr lang="en-US" dirty="0" smtClean="0">
                <a:solidFill>
                  <a:srgbClr val="0000FF"/>
                </a:solidFill>
              </a:rPr>
              <a:t>As</a:t>
            </a:r>
            <a:r>
              <a:rPr lang="en-US" i="1" dirty="0" smtClean="0">
                <a:solidFill>
                  <a:srgbClr val="0000FF"/>
                </a:solidFill>
              </a:rPr>
              <a:t> </a:t>
            </a:r>
            <a:r>
              <a:rPr lang="en-US" i="1" dirty="0" smtClean="0"/>
              <a:t>+ </a:t>
            </a:r>
            <a:r>
              <a:rPr lang="en-US" dirty="0" smtClean="0">
                <a:solidFill>
                  <a:srgbClr val="000090"/>
                </a:solidFill>
              </a:rPr>
              <a:t>Subject</a:t>
            </a:r>
            <a:r>
              <a:rPr lang="en-US" i="1" dirty="0" smtClean="0">
                <a:solidFill>
                  <a:srgbClr val="000090"/>
                </a:solidFill>
              </a:rPr>
              <a:t> </a:t>
            </a:r>
            <a:r>
              <a:rPr lang="en-US" i="1" dirty="0" smtClean="0">
                <a:solidFill>
                  <a:srgbClr val="000000"/>
                </a:solidFill>
              </a:rPr>
              <a:t>+</a:t>
            </a:r>
            <a:r>
              <a:rPr lang="en-US" i="1" dirty="0" smtClean="0"/>
              <a:t> </a:t>
            </a:r>
            <a:r>
              <a:rPr lang="en-US" dirty="0">
                <a:solidFill>
                  <a:srgbClr val="FF0000"/>
                </a:solidFill>
              </a:rPr>
              <a:t>R</a:t>
            </a:r>
            <a:r>
              <a:rPr lang="en-US" dirty="0" smtClean="0">
                <a:solidFill>
                  <a:srgbClr val="FF0000"/>
                </a:solidFill>
              </a:rPr>
              <a:t>eporting </a:t>
            </a:r>
            <a:r>
              <a:rPr lang="en-US" dirty="0">
                <a:solidFill>
                  <a:srgbClr val="FF0000"/>
                </a:solidFill>
              </a:rPr>
              <a:t>V</a:t>
            </a:r>
            <a:r>
              <a:rPr lang="en-US" dirty="0" smtClean="0">
                <a:solidFill>
                  <a:srgbClr val="FF0000"/>
                </a:solidFill>
              </a:rPr>
              <a:t>erb </a:t>
            </a:r>
            <a:r>
              <a:rPr lang="en-US" dirty="0" smtClean="0">
                <a:solidFill>
                  <a:srgbClr val="000000"/>
                </a:solidFill>
              </a:rPr>
              <a:t>+</a:t>
            </a:r>
            <a:r>
              <a:rPr lang="en-US" dirty="0" smtClean="0">
                <a:solidFill>
                  <a:srgbClr val="FF0000"/>
                </a:solidFill>
              </a:rPr>
              <a:t> </a:t>
            </a:r>
            <a:r>
              <a:rPr lang="en-US" b="1" dirty="0" smtClean="0"/>
              <a:t>,</a:t>
            </a:r>
            <a:r>
              <a:rPr lang="en-US" dirty="0" smtClean="0"/>
              <a:t> </a:t>
            </a:r>
            <a:r>
              <a:rPr lang="en-US" dirty="0" smtClean="0">
                <a:solidFill>
                  <a:srgbClr val="FF0000"/>
                </a:solidFill>
              </a:rPr>
              <a:t>+ </a:t>
            </a:r>
            <a:r>
              <a:rPr lang="en-US" dirty="0" smtClean="0">
                <a:solidFill>
                  <a:srgbClr val="660066"/>
                </a:solidFill>
              </a:rPr>
              <a:t>Independent Clause</a:t>
            </a:r>
            <a:endParaRPr lang="en-US" dirty="0">
              <a:solidFill>
                <a:srgbClr val="660066"/>
              </a:solidFill>
            </a:endParaRPr>
          </a:p>
          <a:p>
            <a:pPr lvl="3"/>
            <a:r>
              <a:rPr lang="en-US" dirty="0" smtClean="0">
                <a:solidFill>
                  <a:srgbClr val="0000FF"/>
                </a:solidFill>
              </a:rPr>
              <a:t>As </a:t>
            </a:r>
            <a:r>
              <a:rPr lang="en-US" u="sng" dirty="0" err="1" smtClean="0">
                <a:solidFill>
                  <a:srgbClr val="000090"/>
                </a:solidFill>
              </a:rPr>
              <a:t>Gladwell</a:t>
            </a:r>
            <a:r>
              <a:rPr lang="en-US" dirty="0" smtClean="0">
                <a:solidFill>
                  <a:srgbClr val="000090"/>
                </a:solidFill>
              </a:rPr>
              <a:t> </a:t>
            </a:r>
            <a:r>
              <a:rPr lang="en-US" dirty="0" smtClean="0">
                <a:solidFill>
                  <a:srgbClr val="FF0000"/>
                </a:solidFill>
              </a:rPr>
              <a:t>asserts</a:t>
            </a:r>
            <a:r>
              <a:rPr lang="en-US" dirty="0" smtClean="0"/>
              <a:t>, </a:t>
            </a:r>
            <a:r>
              <a:rPr lang="en-US" dirty="0" smtClean="0">
                <a:solidFill>
                  <a:srgbClr val="660066"/>
                </a:solidFill>
              </a:rPr>
              <a:t>success is a combination of hard work, talent, and opportunity.</a:t>
            </a:r>
            <a:endParaRPr lang="en-US" dirty="0">
              <a:solidFill>
                <a:srgbClr val="660066"/>
              </a:solidFill>
            </a:endParaRPr>
          </a:p>
        </p:txBody>
      </p:sp>
    </p:spTree>
    <p:extLst>
      <p:ext uri="{BB962C8B-B14F-4D97-AF65-F5344CB8AC3E}">
        <p14:creationId xmlns:p14="http://schemas.microsoft.com/office/powerpoint/2010/main" val="3488655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2. </a:t>
            </a:r>
            <a:r>
              <a:rPr lang="en-US" b="1" dirty="0" smtClean="0"/>
              <a:t>Language</a:t>
            </a:r>
            <a:endParaRPr lang="en-US" b="1" dirty="0"/>
          </a:p>
        </p:txBody>
      </p:sp>
      <p:sp>
        <p:nvSpPr>
          <p:cNvPr id="3" name="Content Placeholder 2"/>
          <p:cNvSpPr>
            <a:spLocks noGrp="1"/>
          </p:cNvSpPr>
          <p:nvPr>
            <p:ph idx="1"/>
          </p:nvPr>
        </p:nvSpPr>
        <p:spPr/>
        <p:txBody>
          <a:bodyPr/>
          <a:lstStyle/>
          <a:p>
            <a:r>
              <a:rPr lang="en-US" dirty="0" smtClean="0"/>
              <a:t>Text analysis to demonstrate cohesion in writing and linguistic choices a writer makes  in academic writing to help with organization and  “flow” of a text</a:t>
            </a:r>
          </a:p>
          <a:p>
            <a:r>
              <a:rPr lang="en-US" dirty="0">
                <a:latin typeface="Calibri" charset="0"/>
              </a:rPr>
              <a:t>Some think of flow in a linear way, but reader experience of flow in a piece of writing is more like a web of connections. (J. </a:t>
            </a:r>
            <a:r>
              <a:rPr lang="en-US" dirty="0" err="1">
                <a:latin typeface="Calibri" charset="0"/>
              </a:rPr>
              <a:t>Harlig</a:t>
            </a:r>
            <a:r>
              <a:rPr lang="en-US" dirty="0">
                <a:latin typeface="Calibri" charset="0"/>
              </a:rPr>
              <a:t>)</a:t>
            </a:r>
          </a:p>
          <a:p>
            <a:endParaRPr lang="en-US" dirty="0" smtClean="0"/>
          </a:p>
          <a:p>
            <a:endParaRPr lang="en-US" dirty="0" smtClean="0"/>
          </a:p>
        </p:txBody>
      </p:sp>
    </p:spTree>
    <p:extLst>
      <p:ext uri="{BB962C8B-B14F-4D97-AF65-F5344CB8AC3E}">
        <p14:creationId xmlns:p14="http://schemas.microsoft.com/office/powerpoint/2010/main" val="954722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435608" y="1"/>
            <a:ext cx="7345074" cy="1196676"/>
          </a:xfrm>
        </p:spPr>
        <p:txBody>
          <a:bodyPr>
            <a:normAutofit fontScale="90000"/>
          </a:bodyPr>
          <a:lstStyle/>
          <a:p>
            <a:pPr algn="r" eaLnBrk="1" hangingPunct="1"/>
            <a:r>
              <a:rPr lang="en-US" sz="3600" dirty="0" smtClean="0">
                <a:latin typeface="Verdana" charset="0"/>
              </a:rPr>
              <a:t/>
            </a:r>
            <a:br>
              <a:rPr lang="en-US" sz="3600" dirty="0" smtClean="0">
                <a:latin typeface="Verdana" charset="0"/>
              </a:rPr>
            </a:br>
            <a:r>
              <a:rPr lang="en-US" sz="4000" b="1" dirty="0" smtClean="0">
                <a:latin typeface="Calibri"/>
                <a:cs typeface="Calibri"/>
              </a:rPr>
              <a:t>Logical connectors</a:t>
            </a:r>
            <a:br>
              <a:rPr lang="en-US" sz="4000" b="1" dirty="0" smtClean="0">
                <a:latin typeface="Calibri"/>
                <a:cs typeface="Calibri"/>
              </a:rPr>
            </a:br>
            <a:r>
              <a:rPr lang="en-US" sz="4000" b="1" dirty="0" smtClean="0">
                <a:latin typeface="Calibri"/>
                <a:cs typeface="Calibri"/>
              </a:rPr>
              <a:t> in </a:t>
            </a:r>
            <a:r>
              <a:rPr lang="en-US" sz="4000" b="1" dirty="0">
                <a:latin typeface="Calibri"/>
                <a:cs typeface="Calibri"/>
              </a:rPr>
              <a:t>writing textbooks</a:t>
            </a:r>
          </a:p>
        </p:txBody>
      </p:sp>
      <p:pic>
        <p:nvPicPr>
          <p:cNvPr id="51203" name="Picture 3" descr="connectors"/>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803400" y="1600200"/>
            <a:ext cx="5992813" cy="4530725"/>
          </a:xfrm>
          <a:noFill/>
        </p:spPr>
      </p:pic>
    </p:spTree>
    <p:extLst>
      <p:ext uri="{BB962C8B-B14F-4D97-AF65-F5344CB8AC3E}">
        <p14:creationId xmlns:p14="http://schemas.microsoft.com/office/powerpoint/2010/main" val="1258799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3600" b="1" dirty="0" smtClean="0"/>
              <a:t>Language Based </a:t>
            </a:r>
            <a:br>
              <a:rPr lang="en-US" sz="3600" b="1" dirty="0" smtClean="0"/>
            </a:br>
            <a:r>
              <a:rPr lang="en-US" sz="3600" b="1" dirty="0" smtClean="0"/>
              <a:t>Study of Connectors</a:t>
            </a:r>
            <a:endParaRPr lang="en-US" sz="3600" b="1" dirty="0"/>
          </a:p>
        </p:txBody>
      </p:sp>
      <p:sp>
        <p:nvSpPr>
          <p:cNvPr id="3" name="Content Placeholder 2"/>
          <p:cNvSpPr>
            <a:spLocks noGrp="1"/>
          </p:cNvSpPr>
          <p:nvPr>
            <p:ph idx="1"/>
          </p:nvPr>
        </p:nvSpPr>
        <p:spPr/>
        <p:txBody>
          <a:bodyPr>
            <a:normAutofit fontScale="47500" lnSpcReduction="20000"/>
          </a:bodyPr>
          <a:lstStyle/>
          <a:p>
            <a:pPr marL="457200" lvl="1" indent="0">
              <a:buNone/>
            </a:pPr>
            <a:r>
              <a:rPr lang="en-US" sz="5100" b="1" dirty="0" smtClean="0"/>
              <a:t>Identifying thematic string sequences </a:t>
            </a:r>
          </a:p>
          <a:p>
            <a:pPr lvl="2"/>
            <a:r>
              <a:rPr lang="en-US" sz="5100" dirty="0"/>
              <a:t>Focused</a:t>
            </a:r>
            <a:r>
              <a:rPr lang="en-US" sz="5100" dirty="0" smtClean="0"/>
              <a:t>: In </a:t>
            </a:r>
            <a:r>
              <a:rPr lang="en-US" sz="5100" dirty="0"/>
              <a:t>a sequence of sentences, all of the new information at the end of a sentence is related back to the same old information at the beginning of the sentence. </a:t>
            </a:r>
            <a:r>
              <a:rPr lang="en-US" sz="5100" dirty="0" smtClean="0"/>
              <a:t> </a:t>
            </a:r>
            <a:r>
              <a:rPr lang="en-US" sz="5100" b="1" dirty="0"/>
              <a:t>Pattern:      </a:t>
            </a:r>
            <a:r>
              <a:rPr lang="en-US" sz="5100" dirty="0"/>
              <a:t>A-B   A-C   A-D   A-E and so </a:t>
            </a:r>
            <a:r>
              <a:rPr lang="en-US" sz="5100" dirty="0" smtClean="0"/>
              <a:t>on or  </a:t>
            </a:r>
            <a:r>
              <a:rPr lang="en-US" sz="5100" dirty="0"/>
              <a:t>A-B    B-C   B-D   B-E and so </a:t>
            </a:r>
            <a:r>
              <a:rPr lang="en-US" sz="5100" dirty="0" smtClean="0"/>
              <a:t>on</a:t>
            </a:r>
            <a:endParaRPr lang="en-US" sz="5100" dirty="0"/>
          </a:p>
          <a:p>
            <a:pPr marL="914400" lvl="2" indent="0">
              <a:buNone/>
            </a:pPr>
            <a:endParaRPr lang="en-US" sz="5100" dirty="0" smtClean="0"/>
          </a:p>
          <a:p>
            <a:pPr lvl="2"/>
            <a:r>
              <a:rPr lang="en-US" sz="5100" dirty="0" smtClean="0"/>
              <a:t>Chaining:  </a:t>
            </a:r>
            <a:r>
              <a:rPr lang="en-US" sz="5100" dirty="0" smtClean="0">
                <a:latin typeface="Calibri" charset="0"/>
              </a:rPr>
              <a:t>This </a:t>
            </a:r>
            <a:r>
              <a:rPr lang="en-US" sz="5100" dirty="0">
                <a:latin typeface="Calibri" charset="0"/>
              </a:rPr>
              <a:t>sequencing links the end of one sentence to the beginning of the next </a:t>
            </a:r>
            <a:r>
              <a:rPr lang="en-US" sz="5100" dirty="0" smtClean="0">
                <a:latin typeface="Calibri" charset="0"/>
              </a:rPr>
              <a:t>sentence. </a:t>
            </a:r>
            <a:r>
              <a:rPr lang="en-US" sz="5100" b="1" dirty="0" smtClean="0">
                <a:latin typeface="Calibri" charset="0"/>
              </a:rPr>
              <a:t>Pattern</a:t>
            </a:r>
            <a:r>
              <a:rPr lang="en-US" sz="5100" b="1" dirty="0">
                <a:latin typeface="Calibri" charset="0"/>
              </a:rPr>
              <a:t>:</a:t>
            </a:r>
            <a:r>
              <a:rPr lang="en-US" sz="5100" dirty="0">
                <a:latin typeface="Calibri" charset="0"/>
              </a:rPr>
              <a:t>  A-</a:t>
            </a:r>
            <a:r>
              <a:rPr lang="en-US" sz="5100" dirty="0" smtClean="0">
                <a:latin typeface="Calibri" charset="0"/>
              </a:rPr>
              <a:t>B   B-C    C</a:t>
            </a:r>
            <a:r>
              <a:rPr lang="en-US" sz="5100" dirty="0">
                <a:latin typeface="Calibri" charset="0"/>
              </a:rPr>
              <a:t>-D  and so on</a:t>
            </a:r>
          </a:p>
          <a:p>
            <a:pPr>
              <a:buFontTx/>
              <a:buNone/>
            </a:pPr>
            <a:endParaRPr lang="en-US" sz="3400" b="1" dirty="0">
              <a:solidFill>
                <a:srgbClr val="006666"/>
              </a:solidFill>
              <a:latin typeface="Calibri" charset="0"/>
            </a:endParaRPr>
          </a:p>
          <a:p>
            <a:pPr>
              <a:buFontTx/>
              <a:buNone/>
            </a:pPr>
            <a:r>
              <a:rPr lang="en-US" sz="3400" b="1" dirty="0">
                <a:solidFill>
                  <a:srgbClr val="006666"/>
                </a:solidFill>
                <a:latin typeface="Calibri" charset="0"/>
              </a:rPr>
              <a:t>	</a:t>
            </a:r>
            <a:r>
              <a:rPr lang="en-US" sz="3400" b="1" dirty="0" smtClean="0">
                <a:solidFill>
                  <a:srgbClr val="006666"/>
                </a:solidFill>
                <a:latin typeface="Calibri" charset="0"/>
              </a:rPr>
              <a:t>	</a:t>
            </a:r>
            <a:endParaRPr lang="en-US" sz="3400" dirty="0" smtClean="0">
              <a:solidFill>
                <a:srgbClr val="006666"/>
              </a:solidFill>
              <a:latin typeface="Calibri" charset="0"/>
            </a:endParaRPr>
          </a:p>
          <a:p>
            <a:pPr>
              <a:buFontTx/>
              <a:buNone/>
            </a:pPr>
            <a:r>
              <a:rPr lang="en-US" sz="3400" b="1" dirty="0" smtClean="0">
                <a:latin typeface="Calibri" charset="0"/>
              </a:rPr>
              <a:t>Note</a:t>
            </a:r>
            <a:r>
              <a:rPr lang="en-US" sz="3400" b="1" dirty="0">
                <a:latin typeface="Calibri" charset="0"/>
              </a:rPr>
              <a:t>: </a:t>
            </a:r>
            <a:r>
              <a:rPr lang="en-US" sz="3400" dirty="0">
                <a:latin typeface="Calibri" charset="0"/>
              </a:rPr>
              <a:t>Few paragraphs use chaining exclusively and most paragraphs are a combination of focused and chaining strings.</a:t>
            </a:r>
          </a:p>
          <a:p>
            <a:pPr lvl="2"/>
            <a:endParaRPr lang="en-US" dirty="0" smtClean="0"/>
          </a:p>
          <a:p>
            <a:endParaRPr lang="en-US" dirty="0"/>
          </a:p>
        </p:txBody>
      </p:sp>
    </p:spTree>
    <p:extLst>
      <p:ext uri="{BB962C8B-B14F-4D97-AF65-F5344CB8AC3E}">
        <p14:creationId xmlns:p14="http://schemas.microsoft.com/office/powerpoint/2010/main" val="3456087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algn="r"/>
            <a:r>
              <a:rPr lang="en-US" sz="3600" b="1" dirty="0">
                <a:latin typeface="Calibri" charset="0"/>
              </a:rPr>
              <a:t>Focused thematic string  </a:t>
            </a:r>
          </a:p>
        </p:txBody>
      </p:sp>
      <p:sp>
        <p:nvSpPr>
          <p:cNvPr id="44035" name="Rectangle 3"/>
          <p:cNvSpPr>
            <a:spLocks noGrp="1" noChangeArrowheads="1"/>
          </p:cNvSpPr>
          <p:nvPr>
            <p:ph type="body" sz="half" idx="1"/>
          </p:nvPr>
        </p:nvSpPr>
        <p:spPr>
          <a:xfrm>
            <a:off x="0" y="1295400"/>
            <a:ext cx="4495800" cy="4602163"/>
          </a:xfrm>
        </p:spPr>
        <p:txBody>
          <a:bodyPr/>
          <a:lstStyle/>
          <a:p>
            <a:pPr>
              <a:lnSpc>
                <a:spcPct val="90000"/>
              </a:lnSpc>
              <a:buFontTx/>
              <a:buNone/>
            </a:pPr>
            <a:r>
              <a:rPr lang="en-US" sz="2000" dirty="0">
                <a:latin typeface="Calibri" charset="0"/>
              </a:rPr>
              <a:t>	</a:t>
            </a:r>
            <a:r>
              <a:rPr lang="ja-JP" altLang="en-US" sz="2000" b="1" dirty="0" smtClean="0">
                <a:latin typeface="Calibri" charset="0"/>
              </a:rPr>
              <a:t>“</a:t>
            </a:r>
            <a:r>
              <a:rPr lang="en-US" sz="2000" b="1" dirty="0">
                <a:latin typeface="Calibri" charset="0"/>
              </a:rPr>
              <a:t>Old Information</a:t>
            </a:r>
            <a:r>
              <a:rPr lang="ja-JP" altLang="en-US" sz="2000" b="1" dirty="0" smtClean="0">
                <a:latin typeface="Calibri" charset="0"/>
              </a:rPr>
              <a:t>”</a:t>
            </a:r>
            <a:endParaRPr lang="en-US" altLang="ja-JP" sz="2000" b="1" dirty="0" smtClean="0">
              <a:latin typeface="Calibri" charset="0"/>
            </a:endParaRPr>
          </a:p>
          <a:p>
            <a:pPr>
              <a:lnSpc>
                <a:spcPct val="90000"/>
              </a:lnSpc>
              <a:buFontTx/>
              <a:buNone/>
            </a:pPr>
            <a:endParaRPr lang="en-US" sz="2000" b="1" dirty="0">
              <a:latin typeface="Calibri" charset="0"/>
            </a:endParaRPr>
          </a:p>
          <a:p>
            <a:pPr>
              <a:lnSpc>
                <a:spcPct val="90000"/>
              </a:lnSpc>
              <a:buFontTx/>
              <a:buNone/>
            </a:pPr>
            <a:r>
              <a:rPr lang="en-US" sz="2000" b="1" dirty="0">
                <a:latin typeface="Calibri" charset="0"/>
              </a:rPr>
              <a:t>(1)  </a:t>
            </a:r>
            <a:r>
              <a:rPr lang="en-US" sz="2000" b="1" dirty="0">
                <a:solidFill>
                  <a:srgbClr val="990033"/>
                </a:solidFill>
                <a:latin typeface="Calibri" charset="0"/>
              </a:rPr>
              <a:t>Two competing myths</a:t>
            </a:r>
            <a:r>
              <a:rPr lang="en-US" sz="2000" b="1" dirty="0">
                <a:latin typeface="Calibri" charset="0"/>
              </a:rPr>
              <a:t> about Freud	</a:t>
            </a:r>
          </a:p>
          <a:p>
            <a:pPr>
              <a:lnSpc>
                <a:spcPct val="90000"/>
              </a:lnSpc>
              <a:buFontTx/>
              <a:buNone/>
            </a:pPr>
            <a:endParaRPr lang="en-US" sz="2000" b="1" dirty="0" smtClean="0">
              <a:latin typeface="Calibri" charset="0"/>
            </a:endParaRPr>
          </a:p>
          <a:p>
            <a:pPr>
              <a:lnSpc>
                <a:spcPct val="90000"/>
              </a:lnSpc>
              <a:buFontTx/>
              <a:buNone/>
            </a:pPr>
            <a:r>
              <a:rPr lang="en-US" sz="2000" b="1" dirty="0" smtClean="0">
                <a:latin typeface="Calibri" charset="0"/>
              </a:rPr>
              <a:t>(</a:t>
            </a:r>
            <a:r>
              <a:rPr lang="en-US" sz="2000" b="1" dirty="0">
                <a:latin typeface="Calibri" charset="0"/>
              </a:rPr>
              <a:t>2)  </a:t>
            </a:r>
            <a:r>
              <a:rPr lang="en-US" sz="2000" b="1" dirty="0">
                <a:solidFill>
                  <a:srgbClr val="990033"/>
                </a:solidFill>
                <a:latin typeface="Calibri" charset="0"/>
              </a:rPr>
              <a:t>The first myth</a:t>
            </a:r>
            <a:r>
              <a:rPr lang="en-US" sz="2000" b="1" dirty="0">
                <a:latin typeface="Calibri" charset="0"/>
              </a:rPr>
              <a:t>, that of official psychoanalysis,</a:t>
            </a:r>
          </a:p>
          <a:p>
            <a:pPr>
              <a:lnSpc>
                <a:spcPct val="90000"/>
              </a:lnSpc>
              <a:buFontTx/>
              <a:buNone/>
            </a:pPr>
            <a:endParaRPr lang="en-US" sz="2000" b="1" dirty="0">
              <a:latin typeface="Calibri" charset="0"/>
            </a:endParaRPr>
          </a:p>
          <a:p>
            <a:pPr>
              <a:lnSpc>
                <a:spcPct val="90000"/>
              </a:lnSpc>
              <a:buFontTx/>
              <a:buNone/>
            </a:pPr>
            <a:r>
              <a:rPr lang="en-US" sz="2000" b="1" dirty="0">
                <a:latin typeface="Calibri" charset="0"/>
              </a:rPr>
              <a:t>(3)  </a:t>
            </a:r>
            <a:r>
              <a:rPr lang="en-US" sz="2000" b="1" dirty="0">
                <a:solidFill>
                  <a:srgbClr val="990033"/>
                </a:solidFill>
                <a:latin typeface="Calibri" charset="0"/>
              </a:rPr>
              <a:t>The second, opposing myth</a:t>
            </a:r>
            <a:r>
              <a:rPr lang="en-US" sz="2000" b="1" dirty="0">
                <a:latin typeface="Calibri" charset="0"/>
              </a:rPr>
              <a:t>,	</a:t>
            </a:r>
          </a:p>
        </p:txBody>
      </p:sp>
      <p:sp>
        <p:nvSpPr>
          <p:cNvPr id="44036" name="Rectangle 5"/>
          <p:cNvSpPr>
            <a:spLocks noGrp="1" noChangeArrowheads="1"/>
          </p:cNvSpPr>
          <p:nvPr>
            <p:ph type="body" sz="half" idx="2"/>
          </p:nvPr>
        </p:nvSpPr>
        <p:spPr>
          <a:xfrm>
            <a:off x="4648200" y="1295400"/>
            <a:ext cx="4495800" cy="4525963"/>
          </a:xfrm>
        </p:spPr>
        <p:txBody>
          <a:bodyPr>
            <a:normAutofit/>
          </a:bodyPr>
          <a:lstStyle/>
          <a:p>
            <a:pPr>
              <a:lnSpc>
                <a:spcPct val="80000"/>
              </a:lnSpc>
              <a:buFontTx/>
              <a:buNone/>
            </a:pPr>
            <a:r>
              <a:rPr lang="ja-JP" altLang="en-US" sz="1800" b="1" dirty="0">
                <a:latin typeface="Calibri" charset="0"/>
              </a:rPr>
              <a:t>“</a:t>
            </a:r>
            <a:r>
              <a:rPr lang="en-US" sz="2000" b="1" dirty="0">
                <a:latin typeface="Calibri" charset="0"/>
              </a:rPr>
              <a:t>New Information</a:t>
            </a:r>
            <a:r>
              <a:rPr lang="ja-JP" altLang="en-US" sz="2000" b="1" dirty="0" smtClean="0">
                <a:latin typeface="Calibri" charset="0"/>
              </a:rPr>
              <a:t>”</a:t>
            </a:r>
            <a:endParaRPr lang="en-US" altLang="ja-JP" sz="2000" b="1" dirty="0" smtClean="0">
              <a:latin typeface="Calibri" charset="0"/>
            </a:endParaRPr>
          </a:p>
          <a:p>
            <a:pPr>
              <a:lnSpc>
                <a:spcPct val="80000"/>
              </a:lnSpc>
              <a:buFontTx/>
              <a:buNone/>
            </a:pPr>
            <a:endParaRPr lang="en-US" sz="2000" b="1" dirty="0">
              <a:latin typeface="Calibri" charset="0"/>
            </a:endParaRPr>
          </a:p>
          <a:p>
            <a:pPr>
              <a:lnSpc>
                <a:spcPct val="80000"/>
              </a:lnSpc>
              <a:buFontTx/>
              <a:buNone/>
            </a:pPr>
            <a:r>
              <a:rPr lang="en-US" sz="2000" b="1" dirty="0" smtClean="0">
                <a:latin typeface="Calibri" charset="0"/>
              </a:rPr>
              <a:t>have </a:t>
            </a:r>
            <a:r>
              <a:rPr lang="en-US" sz="2000" b="1" dirty="0">
                <a:latin typeface="Calibri" charset="0"/>
              </a:rPr>
              <a:t>gradually developed.</a:t>
            </a:r>
          </a:p>
          <a:p>
            <a:pPr>
              <a:lnSpc>
                <a:spcPct val="80000"/>
              </a:lnSpc>
              <a:buFontTx/>
              <a:buNone/>
            </a:pPr>
            <a:endParaRPr lang="en-US" sz="2000" b="1" dirty="0">
              <a:latin typeface="Calibri" charset="0"/>
            </a:endParaRPr>
          </a:p>
          <a:p>
            <a:pPr>
              <a:lnSpc>
                <a:spcPct val="80000"/>
              </a:lnSpc>
              <a:buFontTx/>
              <a:buNone/>
            </a:pPr>
            <a:r>
              <a:rPr lang="en-US" sz="2000" b="1" dirty="0">
                <a:latin typeface="Calibri" charset="0"/>
              </a:rPr>
              <a:t>depicts Freud as a lonely genius, isolated</a:t>
            </a:r>
          </a:p>
          <a:p>
            <a:pPr>
              <a:lnSpc>
                <a:spcPct val="80000"/>
              </a:lnSpc>
              <a:buFontTx/>
              <a:buNone/>
            </a:pPr>
            <a:r>
              <a:rPr lang="en-US" sz="2000" b="1" dirty="0">
                <a:latin typeface="Calibri" charset="0"/>
              </a:rPr>
              <a:t> and ostracized by his colleagues.</a:t>
            </a:r>
          </a:p>
          <a:p>
            <a:pPr>
              <a:lnSpc>
                <a:spcPct val="80000"/>
              </a:lnSpc>
              <a:buFontTx/>
              <a:buNone/>
            </a:pPr>
            <a:endParaRPr lang="en-US" sz="2000" b="1" dirty="0">
              <a:latin typeface="Calibri" charset="0"/>
            </a:endParaRPr>
          </a:p>
          <a:p>
            <a:pPr>
              <a:lnSpc>
                <a:spcPct val="80000"/>
              </a:lnSpc>
              <a:buFontTx/>
              <a:buNone/>
            </a:pPr>
            <a:r>
              <a:rPr lang="en-US" sz="2000" b="1" dirty="0">
                <a:latin typeface="Calibri" charset="0"/>
              </a:rPr>
              <a:t>places Freud as getting all his ideas from</a:t>
            </a:r>
          </a:p>
          <a:p>
            <a:pPr>
              <a:lnSpc>
                <a:spcPct val="80000"/>
              </a:lnSpc>
              <a:buFontTx/>
              <a:buNone/>
            </a:pPr>
            <a:r>
              <a:rPr lang="en-US" sz="2000" b="1" dirty="0">
                <a:latin typeface="Calibri" charset="0"/>
              </a:rPr>
              <a:t> someone else and taking credit for what</a:t>
            </a:r>
          </a:p>
          <a:p>
            <a:pPr>
              <a:lnSpc>
                <a:spcPct val="80000"/>
              </a:lnSpc>
              <a:buFontTx/>
              <a:buNone/>
            </a:pPr>
            <a:r>
              <a:rPr lang="en-US" sz="2000" b="1" dirty="0">
                <a:latin typeface="Calibri" charset="0"/>
              </a:rPr>
              <a:t> were in fact no more than minor</a:t>
            </a:r>
          </a:p>
          <a:p>
            <a:pPr>
              <a:lnSpc>
                <a:spcPct val="80000"/>
              </a:lnSpc>
              <a:buFontTx/>
              <a:buNone/>
            </a:pPr>
            <a:r>
              <a:rPr lang="en-US" sz="2000" b="1" dirty="0">
                <a:latin typeface="Calibri" charset="0"/>
              </a:rPr>
              <a:t> modifications in previously developed</a:t>
            </a:r>
          </a:p>
          <a:p>
            <a:pPr>
              <a:lnSpc>
                <a:spcPct val="80000"/>
              </a:lnSpc>
              <a:buFontTx/>
              <a:buNone/>
            </a:pPr>
            <a:r>
              <a:rPr lang="en-US" sz="2000" b="1" dirty="0">
                <a:latin typeface="Calibri" charset="0"/>
              </a:rPr>
              <a:t> theories.</a:t>
            </a:r>
          </a:p>
          <a:p>
            <a:pPr>
              <a:lnSpc>
                <a:spcPct val="80000"/>
              </a:lnSpc>
              <a:buFontTx/>
              <a:buNone/>
            </a:pPr>
            <a:r>
              <a:rPr lang="en-US" sz="2000" b="1" dirty="0">
                <a:latin typeface="Calibri" charset="0"/>
              </a:rPr>
              <a:t>  </a:t>
            </a:r>
          </a:p>
        </p:txBody>
      </p:sp>
      <p:sp>
        <p:nvSpPr>
          <p:cNvPr id="2" name="Rectangle 1"/>
          <p:cNvSpPr/>
          <p:nvPr/>
        </p:nvSpPr>
        <p:spPr>
          <a:xfrm>
            <a:off x="258749" y="5438181"/>
            <a:ext cx="4572000" cy="766364"/>
          </a:xfrm>
          <a:prstGeom prst="rect">
            <a:avLst/>
          </a:prstGeom>
        </p:spPr>
        <p:txBody>
          <a:bodyPr>
            <a:spAutoFit/>
          </a:bodyPr>
          <a:lstStyle/>
          <a:p>
            <a:pPr>
              <a:lnSpc>
                <a:spcPct val="80000"/>
              </a:lnSpc>
              <a:buFontTx/>
              <a:buNone/>
            </a:pPr>
            <a:r>
              <a:rPr lang="en-US" b="1" dirty="0">
                <a:latin typeface="Calibri" charset="0"/>
              </a:rPr>
              <a:t>Adapted from:  Little Red Schoolhouse materials by Joseph Williams, handout from Karen </a:t>
            </a:r>
            <a:r>
              <a:rPr lang="en-US" b="1" dirty="0" smtClean="0">
                <a:latin typeface="Calibri" charset="0"/>
              </a:rPr>
              <a:t>Lunsford, UCSB</a:t>
            </a:r>
            <a:endParaRPr lang="en-US" b="1" dirty="0">
              <a:latin typeface="Calibri" charset="0"/>
            </a:endParaRPr>
          </a:p>
        </p:txBody>
      </p:sp>
    </p:spTree>
    <p:extLst>
      <p:ext uri="{BB962C8B-B14F-4D97-AF65-F5344CB8AC3E}">
        <p14:creationId xmlns:p14="http://schemas.microsoft.com/office/powerpoint/2010/main" val="2562996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lgn="r"/>
            <a:r>
              <a:rPr lang="en-US" sz="3600" b="1" dirty="0">
                <a:latin typeface="Calibri" charset="0"/>
              </a:rPr>
              <a:t>Chaining thematic string </a:t>
            </a:r>
          </a:p>
        </p:txBody>
      </p:sp>
      <p:sp>
        <p:nvSpPr>
          <p:cNvPr id="48131" name="Rectangle 3"/>
          <p:cNvSpPr>
            <a:spLocks noGrp="1" noChangeArrowheads="1"/>
          </p:cNvSpPr>
          <p:nvPr>
            <p:ph type="body" idx="1"/>
          </p:nvPr>
        </p:nvSpPr>
        <p:spPr/>
        <p:txBody>
          <a:bodyPr>
            <a:normAutofit fontScale="92500" lnSpcReduction="20000"/>
          </a:bodyPr>
          <a:lstStyle/>
          <a:p>
            <a:pPr>
              <a:lnSpc>
                <a:spcPct val="90000"/>
              </a:lnSpc>
            </a:pPr>
            <a:r>
              <a:rPr lang="en-US" sz="3500" dirty="0">
                <a:latin typeface="Calibri" charset="0"/>
              </a:rPr>
              <a:t>Over the last three years, municipal bonds have been used </a:t>
            </a:r>
            <a:r>
              <a:rPr lang="en-US" sz="3500" dirty="0">
                <a:solidFill>
                  <a:srgbClr val="990033"/>
                </a:solidFill>
                <a:latin typeface="Calibri" charset="0"/>
              </a:rPr>
              <a:t>to buoy</a:t>
            </a:r>
            <a:r>
              <a:rPr lang="en-US" sz="3500" dirty="0">
                <a:solidFill>
                  <a:srgbClr val="006666"/>
                </a:solidFill>
                <a:latin typeface="Calibri" charset="0"/>
              </a:rPr>
              <a:t> </a:t>
            </a:r>
            <a:r>
              <a:rPr lang="en-US" sz="3500" dirty="0">
                <a:solidFill>
                  <a:srgbClr val="990033"/>
                </a:solidFill>
                <a:latin typeface="Calibri" charset="0"/>
              </a:rPr>
              <a:t>sinking housing </a:t>
            </a:r>
            <a:r>
              <a:rPr lang="en-US" sz="3500" dirty="0" smtClean="0">
                <a:solidFill>
                  <a:srgbClr val="990033"/>
                </a:solidFill>
                <a:latin typeface="Calibri" charset="0"/>
              </a:rPr>
              <a:t>markets</a:t>
            </a:r>
            <a:r>
              <a:rPr lang="en-US" sz="3500" dirty="0" smtClean="0">
                <a:solidFill>
                  <a:srgbClr val="006666"/>
                </a:solidFill>
                <a:latin typeface="Calibri" charset="0"/>
              </a:rPr>
              <a:t>. </a:t>
            </a:r>
            <a:r>
              <a:rPr lang="en-US" sz="3500" dirty="0" smtClean="0">
                <a:solidFill>
                  <a:srgbClr val="990033"/>
                </a:solidFill>
                <a:latin typeface="Calibri" charset="0"/>
                <a:ea typeface="ＭＳ Ｐゴシック" charset="0"/>
              </a:rPr>
              <a:t>For </a:t>
            </a:r>
            <a:r>
              <a:rPr lang="en-US" sz="3500" dirty="0">
                <a:solidFill>
                  <a:srgbClr val="990033"/>
                </a:solidFill>
                <a:latin typeface="Calibri" charset="0"/>
                <a:ea typeface="ＭＳ Ｐゴシック" charset="0"/>
              </a:rPr>
              <a:t>this purpose</a:t>
            </a:r>
            <a:r>
              <a:rPr lang="en-US" sz="3500" dirty="0">
                <a:latin typeface="Calibri" charset="0"/>
                <a:ea typeface="ＭＳ Ｐゴシック" charset="0"/>
              </a:rPr>
              <a:t>, municipalities have issued not </a:t>
            </a:r>
            <a:r>
              <a:rPr lang="en-US" sz="3500" dirty="0" smtClean="0">
                <a:latin typeface="Calibri" charset="0"/>
                <a:ea typeface="ＭＳ Ｐゴシック" charset="0"/>
              </a:rPr>
              <a:t>general obligation </a:t>
            </a:r>
            <a:r>
              <a:rPr lang="en-US" sz="3500" dirty="0">
                <a:latin typeface="Calibri" charset="0"/>
                <a:ea typeface="ＭＳ Ｐゴシック" charset="0"/>
              </a:rPr>
              <a:t>bonds, but rather </a:t>
            </a:r>
            <a:r>
              <a:rPr lang="en-US" sz="3500" dirty="0">
                <a:solidFill>
                  <a:srgbClr val="006666"/>
                </a:solidFill>
                <a:latin typeface="Calibri" charset="0"/>
                <a:ea typeface="ＭＳ Ｐゴシック" charset="0"/>
              </a:rPr>
              <a:t>revenue </a:t>
            </a:r>
            <a:r>
              <a:rPr lang="en-US" sz="3500" dirty="0" smtClean="0">
                <a:solidFill>
                  <a:srgbClr val="006666"/>
                </a:solidFill>
                <a:latin typeface="Calibri" charset="0"/>
                <a:ea typeface="ＭＳ Ｐゴシック" charset="0"/>
              </a:rPr>
              <a:t>bonds</a:t>
            </a:r>
            <a:r>
              <a:rPr lang="en-US" sz="3500" dirty="0" smtClean="0">
                <a:latin typeface="Calibri" charset="0"/>
                <a:ea typeface="ＭＳ Ｐゴシック" charset="0"/>
              </a:rPr>
              <a:t>. </a:t>
            </a:r>
            <a:r>
              <a:rPr lang="en-US" sz="3500" dirty="0" smtClean="0">
                <a:solidFill>
                  <a:srgbClr val="006666"/>
                </a:solidFill>
                <a:latin typeface="Calibri" charset="0"/>
                <a:ea typeface="ＭＳ Ｐゴシック" charset="0"/>
              </a:rPr>
              <a:t>These </a:t>
            </a:r>
            <a:r>
              <a:rPr lang="en-US" sz="3500" dirty="0">
                <a:solidFill>
                  <a:srgbClr val="006666"/>
                </a:solidFill>
                <a:latin typeface="Calibri" charset="0"/>
                <a:ea typeface="ＭＳ Ｐゴシック" charset="0"/>
              </a:rPr>
              <a:t>bonds</a:t>
            </a:r>
            <a:r>
              <a:rPr lang="en-US" sz="3500" dirty="0">
                <a:latin typeface="Calibri" charset="0"/>
                <a:ea typeface="ＭＳ Ｐゴシック" charset="0"/>
              </a:rPr>
              <a:t> are backed by below-market interest </a:t>
            </a:r>
            <a:r>
              <a:rPr lang="en-US" sz="3500" dirty="0" smtClean="0">
                <a:latin typeface="Calibri" charset="0"/>
                <a:ea typeface="ＭＳ Ｐゴシック" charset="0"/>
              </a:rPr>
              <a:t>rate </a:t>
            </a:r>
            <a:r>
              <a:rPr lang="en-US" sz="3500" dirty="0" smtClean="0">
                <a:solidFill>
                  <a:srgbClr val="003399"/>
                </a:solidFill>
                <a:latin typeface="Calibri" charset="0"/>
                <a:ea typeface="ＭＳ Ｐゴシック" charset="0"/>
              </a:rPr>
              <a:t>mortgages</a:t>
            </a:r>
            <a:r>
              <a:rPr lang="en-US" sz="3500" dirty="0" smtClean="0">
                <a:latin typeface="Calibri" charset="0"/>
                <a:ea typeface="ＭＳ Ｐゴシック" charset="0"/>
              </a:rPr>
              <a:t>. </a:t>
            </a:r>
            <a:r>
              <a:rPr lang="en-US" sz="3500" dirty="0" smtClean="0">
                <a:solidFill>
                  <a:srgbClr val="003399"/>
                </a:solidFill>
                <a:latin typeface="Calibri" charset="0"/>
                <a:ea typeface="ＭＳ Ｐゴシック" charset="0"/>
              </a:rPr>
              <a:t>Mortgages</a:t>
            </a:r>
            <a:r>
              <a:rPr lang="en-US" sz="3500" dirty="0" smtClean="0">
                <a:latin typeface="Calibri" charset="0"/>
                <a:ea typeface="ＭＳ Ｐゴシック" charset="0"/>
              </a:rPr>
              <a:t> </a:t>
            </a:r>
            <a:r>
              <a:rPr lang="en-US" sz="3500" dirty="0">
                <a:latin typeface="Calibri" charset="0"/>
                <a:ea typeface="ＭＳ Ｐゴシック" charset="0"/>
              </a:rPr>
              <a:t>carrying below-market rates are </a:t>
            </a:r>
            <a:r>
              <a:rPr lang="en-US" sz="3500" dirty="0" smtClean="0">
                <a:latin typeface="Calibri" charset="0"/>
                <a:ea typeface="ＭＳ Ｐゴシック" charset="0"/>
              </a:rPr>
              <a:t>capable of </a:t>
            </a:r>
            <a:r>
              <a:rPr lang="en-US" sz="3500" dirty="0">
                <a:latin typeface="Calibri" charset="0"/>
                <a:ea typeface="ＭＳ Ｐゴシック" charset="0"/>
              </a:rPr>
              <a:t>generating sufficient income to </a:t>
            </a:r>
            <a:r>
              <a:rPr lang="en-US" sz="3500" dirty="0" smtClean="0">
                <a:latin typeface="Calibri" charset="0"/>
                <a:ea typeface="ＭＳ Ｐゴシック" charset="0"/>
              </a:rPr>
              <a:t>compensate purchases </a:t>
            </a:r>
            <a:r>
              <a:rPr lang="en-US" sz="3500" dirty="0">
                <a:latin typeface="Calibri" charset="0"/>
                <a:ea typeface="ＭＳ Ｐゴシック" charset="0"/>
              </a:rPr>
              <a:t>because the bonds have </a:t>
            </a:r>
            <a:r>
              <a:rPr lang="en-US" sz="3500" dirty="0">
                <a:solidFill>
                  <a:srgbClr val="990033"/>
                </a:solidFill>
                <a:latin typeface="Calibri" charset="0"/>
                <a:ea typeface="ＭＳ Ｐゴシック" charset="0"/>
              </a:rPr>
              <a:t>tax-exempt </a:t>
            </a:r>
            <a:r>
              <a:rPr lang="en-US" sz="3500" dirty="0" smtClean="0">
                <a:solidFill>
                  <a:srgbClr val="990033"/>
                </a:solidFill>
                <a:latin typeface="Calibri" charset="0"/>
                <a:ea typeface="ＭＳ Ｐゴシック" charset="0"/>
              </a:rPr>
              <a:t>status. That </a:t>
            </a:r>
            <a:r>
              <a:rPr lang="en-US" sz="3500" dirty="0">
                <a:solidFill>
                  <a:srgbClr val="990033"/>
                </a:solidFill>
                <a:latin typeface="Calibri" charset="0"/>
                <a:ea typeface="ＭＳ Ｐゴシック" charset="0"/>
              </a:rPr>
              <a:t>status</a:t>
            </a:r>
            <a:r>
              <a:rPr lang="en-US" sz="3500" dirty="0">
                <a:latin typeface="Calibri" charset="0"/>
                <a:ea typeface="ＭＳ Ｐゴシック" charset="0"/>
              </a:rPr>
              <a:t> </a:t>
            </a:r>
            <a:r>
              <a:rPr lang="en-US" sz="3500" dirty="0" smtClean="0">
                <a:latin typeface="Calibri" charset="0"/>
                <a:ea typeface="ＭＳ Ｐゴシック" charset="0"/>
              </a:rPr>
              <a:t>makes </a:t>
            </a:r>
            <a:r>
              <a:rPr lang="en-US" sz="3500" dirty="0">
                <a:latin typeface="Calibri" charset="0"/>
                <a:ea typeface="ＭＳ Ｐゴシック" charset="0"/>
              </a:rPr>
              <a:t>possible relatively low rates.</a:t>
            </a:r>
          </a:p>
          <a:p>
            <a:pPr lvl="1">
              <a:lnSpc>
                <a:spcPct val="90000"/>
              </a:lnSpc>
              <a:buFontTx/>
              <a:buNone/>
            </a:pPr>
            <a:r>
              <a:rPr lang="en-US" dirty="0">
                <a:latin typeface="Calibri" charset="0"/>
                <a:ea typeface="ＭＳ Ｐゴシック" charset="0"/>
              </a:rPr>
              <a:t>					</a:t>
            </a:r>
            <a:endParaRPr lang="en-US" dirty="0" smtClean="0">
              <a:latin typeface="Calibri" charset="0"/>
              <a:ea typeface="ＭＳ Ｐゴシック" charset="0"/>
            </a:endParaRPr>
          </a:p>
          <a:p>
            <a:pPr lvl="1">
              <a:lnSpc>
                <a:spcPct val="90000"/>
              </a:lnSpc>
              <a:buFontTx/>
              <a:buNone/>
            </a:pPr>
            <a:r>
              <a:rPr lang="en-US" sz="1800" dirty="0" smtClean="0">
                <a:latin typeface="Calibri" charset="0"/>
                <a:ea typeface="ＭＳ Ｐゴシック" charset="0"/>
              </a:rPr>
              <a:t>From</a:t>
            </a:r>
            <a:r>
              <a:rPr lang="en-US" sz="1800" dirty="0">
                <a:latin typeface="Calibri" charset="0"/>
                <a:ea typeface="ＭＳ Ｐゴシック" charset="0"/>
              </a:rPr>
              <a:t>: Little Red Schoolhouse, Joseph Williams</a:t>
            </a:r>
          </a:p>
        </p:txBody>
      </p:sp>
    </p:spTree>
    <p:extLst>
      <p:ext uri="{BB962C8B-B14F-4D97-AF65-F5344CB8AC3E}">
        <p14:creationId xmlns:p14="http://schemas.microsoft.com/office/powerpoint/2010/main" val="3677162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t>
            </a:r>
            <a:r>
              <a:rPr lang="en-US" b="1" dirty="0" smtClean="0"/>
              <a:t> 											</a:t>
            </a:r>
            <a:r>
              <a:rPr lang="en-US" b="1" dirty="0" smtClean="0"/>
              <a:t>3. </a:t>
            </a:r>
            <a:r>
              <a:rPr lang="en-US" b="1" dirty="0" smtClean="0"/>
              <a:t>Cultural </a:t>
            </a:r>
            <a:r>
              <a:rPr lang="en-US" b="1" dirty="0" smtClean="0"/>
              <a:t>and 												</a:t>
            </a:r>
            <a:r>
              <a:rPr lang="en-US" b="1" dirty="0" smtClean="0"/>
              <a:t>Academic </a:t>
            </a:r>
            <a:r>
              <a:rPr lang="en-US" b="1" dirty="0" smtClean="0"/>
              <a:t>Literacy</a:t>
            </a:r>
            <a:endParaRPr lang="en-US" b="1" dirty="0"/>
          </a:p>
        </p:txBody>
      </p:sp>
      <p:sp>
        <p:nvSpPr>
          <p:cNvPr id="3" name="Content Placeholder 2"/>
          <p:cNvSpPr>
            <a:spLocks noGrp="1"/>
          </p:cNvSpPr>
          <p:nvPr>
            <p:ph idx="1"/>
          </p:nvPr>
        </p:nvSpPr>
        <p:spPr/>
        <p:txBody>
          <a:bodyPr>
            <a:normAutofit lnSpcReduction="10000"/>
          </a:bodyPr>
          <a:lstStyle/>
          <a:p>
            <a:r>
              <a:rPr lang="en-US" dirty="0" smtClean="0"/>
              <a:t>Balance is key</a:t>
            </a:r>
          </a:p>
          <a:p>
            <a:r>
              <a:rPr lang="en-US" dirty="0" smtClean="0"/>
              <a:t>Successful text </a:t>
            </a:r>
            <a:r>
              <a:rPr lang="en-US" dirty="0"/>
              <a:t>c</a:t>
            </a:r>
            <a:r>
              <a:rPr lang="en-US" dirty="0" smtClean="0"/>
              <a:t>hoices focus on the human experience instead of relying on a “niche” American cultural experiences (e.g. football)</a:t>
            </a:r>
          </a:p>
          <a:p>
            <a:r>
              <a:rPr lang="en-US" dirty="0" smtClean="0"/>
              <a:t>Successful text choices also can focus on teaching common aspects of American cultural knowledge (e.g. American history, current events)</a:t>
            </a:r>
          </a:p>
          <a:p>
            <a:r>
              <a:rPr lang="en-US" dirty="0" smtClean="0"/>
              <a:t>Academic expectations </a:t>
            </a:r>
          </a:p>
          <a:p>
            <a:endParaRPr lang="en-US" dirty="0" smtClean="0"/>
          </a:p>
          <a:p>
            <a:endParaRPr lang="en-US" dirty="0" smtClean="0"/>
          </a:p>
          <a:p>
            <a:endParaRPr lang="en-US" dirty="0"/>
          </a:p>
        </p:txBody>
      </p:sp>
    </p:spTree>
    <p:extLst>
      <p:ext uri="{BB962C8B-B14F-4D97-AF65-F5344CB8AC3E}">
        <p14:creationId xmlns:p14="http://schemas.microsoft.com/office/powerpoint/2010/main" val="2387647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4. </a:t>
            </a:r>
            <a:r>
              <a:rPr lang="en-US" sz="4000" b="1" dirty="0" smtClean="0"/>
              <a:t>Practicum Model</a:t>
            </a:r>
            <a:endParaRPr lang="en-US" sz="4000" b="1" dirty="0"/>
          </a:p>
        </p:txBody>
      </p:sp>
      <p:sp>
        <p:nvSpPr>
          <p:cNvPr id="3" name="Content Placeholder 2"/>
          <p:cNvSpPr>
            <a:spLocks noGrp="1"/>
          </p:cNvSpPr>
          <p:nvPr>
            <p:ph idx="1"/>
          </p:nvPr>
        </p:nvSpPr>
        <p:spPr/>
        <p:txBody>
          <a:bodyPr>
            <a:normAutofit/>
          </a:bodyPr>
          <a:lstStyle/>
          <a:p>
            <a:r>
              <a:rPr lang="en-US" sz="2800" dirty="0" smtClean="0"/>
              <a:t>Computer Lab</a:t>
            </a:r>
          </a:p>
          <a:p>
            <a:pPr lvl="1"/>
            <a:r>
              <a:rPr lang="en-US" sz="2400" dirty="0" smtClean="0"/>
              <a:t>In a two-day a week instructional model , one day in the traditional class and the other day in the computer lab</a:t>
            </a:r>
            <a:endParaRPr lang="en-US" sz="2800" dirty="0" smtClean="0"/>
          </a:p>
          <a:p>
            <a:r>
              <a:rPr lang="en-US" sz="2800" dirty="0" smtClean="0"/>
              <a:t>Flipped classroom approach to writing instruction</a:t>
            </a:r>
          </a:p>
          <a:p>
            <a:pPr lvl="1"/>
            <a:r>
              <a:rPr lang="en-US" sz="2400" dirty="0" smtClean="0"/>
              <a:t>In-class, instructor led writing workshops using real student writing</a:t>
            </a:r>
          </a:p>
          <a:p>
            <a:pPr lvl="1"/>
            <a:r>
              <a:rPr lang="en-US" sz="2400" dirty="0" smtClean="0"/>
              <a:t>Use of online English learner resources such as COCA and learners dictionaries in real time</a:t>
            </a:r>
          </a:p>
          <a:p>
            <a:r>
              <a:rPr lang="en-US" sz="2800" dirty="0" smtClean="0"/>
              <a:t>Online writing platform</a:t>
            </a:r>
          </a:p>
          <a:p>
            <a:r>
              <a:rPr lang="en-US" sz="2800" dirty="0" smtClean="0"/>
              <a:t>Less lecture, more writing </a:t>
            </a:r>
          </a:p>
          <a:p>
            <a:endParaRPr lang="en-US" sz="2400" dirty="0"/>
          </a:p>
        </p:txBody>
      </p:sp>
    </p:spTree>
    <p:extLst>
      <p:ext uri="{BB962C8B-B14F-4D97-AF65-F5344CB8AC3E}">
        <p14:creationId xmlns:p14="http://schemas.microsoft.com/office/powerpoint/2010/main" val="1503613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4000" b="1" dirty="0" smtClean="0"/>
              <a:t>									5</a:t>
            </a:r>
            <a:r>
              <a:rPr lang="en-US" sz="4000" b="1" dirty="0" smtClean="0"/>
              <a:t>. 	Supplemental 														Instruction</a:t>
            </a:r>
            <a:endParaRPr lang="en-US" sz="4000" b="1" dirty="0"/>
          </a:p>
        </p:txBody>
      </p:sp>
      <p:sp>
        <p:nvSpPr>
          <p:cNvPr id="3" name="Content Placeholder 2"/>
          <p:cNvSpPr>
            <a:spLocks noGrp="1"/>
          </p:cNvSpPr>
          <p:nvPr>
            <p:ph idx="1"/>
          </p:nvPr>
        </p:nvSpPr>
        <p:spPr/>
        <p:txBody>
          <a:bodyPr/>
          <a:lstStyle/>
          <a:p>
            <a:r>
              <a:rPr lang="en-US" dirty="0" smtClean="0"/>
              <a:t>Our top two academic writing courses have a  0.5 unit co-requisite writing/language lab component</a:t>
            </a:r>
          </a:p>
          <a:p>
            <a:pPr lvl="1"/>
            <a:r>
              <a:rPr lang="en-US" dirty="0" smtClean="0"/>
              <a:t>Individualized language and writing conferences with ESL writing instructors from our department, not peer tutors</a:t>
            </a:r>
          </a:p>
          <a:p>
            <a:pPr lvl="1"/>
            <a:r>
              <a:rPr lang="en-US" dirty="0" smtClean="0"/>
              <a:t>Individualized software instruction for grammar and reading (with writing modules to come)</a:t>
            </a:r>
          </a:p>
        </p:txBody>
      </p:sp>
    </p:spTree>
    <p:extLst>
      <p:ext uri="{BB962C8B-B14F-4D97-AF65-F5344CB8AC3E}">
        <p14:creationId xmlns:p14="http://schemas.microsoft.com/office/powerpoint/2010/main" val="1049892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t>
            </a:r>
            <a:r>
              <a:rPr lang="en-US" b="1" dirty="0" smtClean="0"/>
              <a:t>Language   Acquisition</a:t>
            </a:r>
            <a:endParaRPr lang="en-US" b="1" dirty="0"/>
          </a:p>
        </p:txBody>
      </p:sp>
      <p:sp>
        <p:nvSpPr>
          <p:cNvPr id="3" name="Content Placeholder 2"/>
          <p:cNvSpPr>
            <a:spLocks noGrp="1"/>
          </p:cNvSpPr>
          <p:nvPr>
            <p:ph idx="1"/>
          </p:nvPr>
        </p:nvSpPr>
        <p:spPr/>
        <p:txBody>
          <a:bodyPr>
            <a:normAutofit/>
          </a:bodyPr>
          <a:lstStyle/>
          <a:p>
            <a:r>
              <a:rPr lang="en-US" dirty="0"/>
              <a:t>A</a:t>
            </a:r>
            <a:r>
              <a:rPr lang="en-US" dirty="0" smtClean="0"/>
              <a:t> </a:t>
            </a:r>
            <a:r>
              <a:rPr lang="en-US" dirty="0"/>
              <a:t>natural process that takes 7-10 years to achieve fluency (Thomas &amp; Collier, 1995</a:t>
            </a:r>
            <a:r>
              <a:rPr lang="en-US" dirty="0" smtClean="0"/>
              <a:t>)</a:t>
            </a:r>
          </a:p>
          <a:p>
            <a:r>
              <a:rPr lang="en-US" dirty="0" smtClean="0"/>
              <a:t>Acquisition is a skill not a subject</a:t>
            </a:r>
          </a:p>
          <a:p>
            <a:pPr lvl="2"/>
            <a:r>
              <a:rPr lang="en-US" sz="3200" dirty="0" smtClean="0"/>
              <a:t>BICS 	(Basic Interpersonal Communication Skill) </a:t>
            </a:r>
          </a:p>
          <a:p>
            <a:pPr lvl="2"/>
            <a:r>
              <a:rPr lang="en-US" sz="3200" dirty="0" smtClean="0"/>
              <a:t>CALP	(Cognitive Academic Language Proficiency) (Cummins)</a:t>
            </a:r>
          </a:p>
          <a:p>
            <a:endParaRPr lang="en-US" dirty="0"/>
          </a:p>
        </p:txBody>
      </p:sp>
    </p:spTree>
    <p:extLst>
      <p:ext uri="{BB962C8B-B14F-4D97-AF65-F5344CB8AC3E}">
        <p14:creationId xmlns:p14="http://schemas.microsoft.com/office/powerpoint/2010/main" val="3381195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1" dirty="0" smtClean="0"/>
              <a:t>6. Faculty Development</a:t>
            </a:r>
            <a:endParaRPr lang="en-US" sz="3600" b="1" dirty="0"/>
          </a:p>
        </p:txBody>
      </p:sp>
      <p:sp>
        <p:nvSpPr>
          <p:cNvPr id="3" name="Content Placeholder 2"/>
          <p:cNvSpPr>
            <a:spLocks noGrp="1"/>
          </p:cNvSpPr>
          <p:nvPr>
            <p:ph idx="1"/>
          </p:nvPr>
        </p:nvSpPr>
        <p:spPr/>
        <p:txBody>
          <a:bodyPr/>
          <a:lstStyle/>
          <a:p>
            <a:r>
              <a:rPr lang="en-US" dirty="0" smtClean="0"/>
              <a:t>Common curriculum </a:t>
            </a:r>
          </a:p>
          <a:p>
            <a:r>
              <a:rPr lang="en-US" dirty="0" smtClean="0"/>
              <a:t>FT faculty course coordinators for our top 3 academic writing classes</a:t>
            </a:r>
          </a:p>
          <a:p>
            <a:r>
              <a:rPr lang="en-US" dirty="0" smtClean="0"/>
              <a:t>Monthly instructor meetings (paid through BSI)</a:t>
            </a:r>
          </a:p>
          <a:p>
            <a:r>
              <a:rPr lang="en-US" dirty="0" smtClean="0"/>
              <a:t>Shared files and instructional practices </a:t>
            </a:r>
          </a:p>
          <a:p>
            <a:r>
              <a:rPr lang="en-US" dirty="0" smtClean="0"/>
              <a:t>Professional Development </a:t>
            </a:r>
            <a:endParaRPr lang="en-US" dirty="0"/>
          </a:p>
        </p:txBody>
      </p:sp>
    </p:spTree>
    <p:extLst>
      <p:ext uri="{BB962C8B-B14F-4D97-AF65-F5344CB8AC3E}">
        <p14:creationId xmlns:p14="http://schemas.microsoft.com/office/powerpoint/2010/main" val="18648111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t>
            </a:r>
            <a:r>
              <a:rPr lang="en-US" b="1" dirty="0" smtClean="0"/>
              <a:t>Final Thoughts</a:t>
            </a:r>
            <a:endParaRPr lang="en-US" b="1" dirty="0"/>
          </a:p>
        </p:txBody>
      </p:sp>
      <p:sp>
        <p:nvSpPr>
          <p:cNvPr id="3" name="Content Placeholder 2"/>
          <p:cNvSpPr>
            <a:spLocks noGrp="1"/>
          </p:cNvSpPr>
          <p:nvPr>
            <p:ph idx="1"/>
          </p:nvPr>
        </p:nvSpPr>
        <p:spPr/>
        <p:txBody>
          <a:bodyPr/>
          <a:lstStyle/>
          <a:p>
            <a:r>
              <a:rPr lang="en-US" dirty="0" smtClean="0"/>
              <a:t>We find that acceleration in ESL is possible, especially with curriculum redesign and the flexibility of skipping levels</a:t>
            </a:r>
          </a:p>
          <a:p>
            <a:pPr marL="0" indent="0">
              <a:buNone/>
            </a:pPr>
            <a:endParaRPr lang="en-US" dirty="0" smtClean="0"/>
          </a:p>
          <a:p>
            <a:r>
              <a:rPr lang="en-US" dirty="0" smtClean="0"/>
              <a:t>Other models such as compression might not work as not all students have acquired CALP</a:t>
            </a:r>
          </a:p>
          <a:p>
            <a:pPr marL="0" indent="0">
              <a:buNone/>
            </a:pPr>
            <a:endParaRPr lang="en-US" dirty="0" smtClean="0"/>
          </a:p>
          <a:p>
            <a:endParaRPr lang="en-US" dirty="0"/>
          </a:p>
        </p:txBody>
      </p:sp>
    </p:spTree>
    <p:extLst>
      <p:ext uri="{BB962C8B-B14F-4D97-AF65-F5344CB8AC3E}">
        <p14:creationId xmlns:p14="http://schemas.microsoft.com/office/powerpoint/2010/main" val="31286230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a:t>
            </a:r>
            <a:endParaRPr lang="en-US" dirty="0"/>
          </a:p>
        </p:txBody>
      </p:sp>
      <p:sp>
        <p:nvSpPr>
          <p:cNvPr id="3" name="Subtitle 2"/>
          <p:cNvSpPr>
            <a:spLocks noGrp="1"/>
          </p:cNvSpPr>
          <p:nvPr>
            <p:ph type="subTitle" idx="1"/>
          </p:nvPr>
        </p:nvSpPr>
        <p:spPr/>
        <p:txBody>
          <a:bodyPr/>
          <a:lstStyle/>
          <a:p>
            <a:r>
              <a:rPr lang="en-US" dirty="0" smtClean="0"/>
              <a:t>Thank you.</a:t>
            </a:r>
            <a:endParaRPr lang="en-US" dirty="0"/>
          </a:p>
        </p:txBody>
      </p:sp>
    </p:spTree>
    <p:extLst>
      <p:ext uri="{BB962C8B-B14F-4D97-AF65-F5344CB8AC3E}">
        <p14:creationId xmlns:p14="http://schemas.microsoft.com/office/powerpoint/2010/main" val="3939419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																				</a:t>
            </a:r>
            <a:r>
              <a:rPr lang="en-US" b="1" dirty="0"/>
              <a:t>A</a:t>
            </a:r>
            <a:r>
              <a:rPr lang="en-US" b="1" dirty="0" smtClean="0"/>
              <a:t>cceleration in ESL </a:t>
            </a:r>
            <a:endParaRPr lang="en-US" b="1" dirty="0"/>
          </a:p>
        </p:txBody>
      </p:sp>
      <p:sp>
        <p:nvSpPr>
          <p:cNvPr id="3" name="Content Placeholder 2"/>
          <p:cNvSpPr>
            <a:spLocks noGrp="1"/>
          </p:cNvSpPr>
          <p:nvPr>
            <p:ph idx="1"/>
          </p:nvPr>
        </p:nvSpPr>
        <p:spPr/>
        <p:txBody>
          <a:bodyPr/>
          <a:lstStyle/>
          <a:p>
            <a:r>
              <a:rPr lang="en-US" dirty="0" smtClean="0"/>
              <a:t>How do we work with these incongruent frameworks together to improve the success of ESL students? </a:t>
            </a:r>
          </a:p>
          <a:p>
            <a:pPr marL="0" indent="0">
              <a:buNone/>
            </a:pPr>
            <a:endParaRPr lang="en-US" dirty="0" smtClean="0"/>
          </a:p>
          <a:p>
            <a:endParaRPr lang="en-US" dirty="0"/>
          </a:p>
        </p:txBody>
      </p:sp>
      <p:pic>
        <p:nvPicPr>
          <p:cNvPr id="4" name="Picture 3" descr="fast-slow-sign-1867029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1" y="3031067"/>
            <a:ext cx="6519332" cy="3095096"/>
          </a:xfrm>
          <a:prstGeom prst="rect">
            <a:avLst/>
          </a:prstGeom>
        </p:spPr>
      </p:pic>
    </p:spTree>
    <p:extLst>
      <p:ext uri="{BB962C8B-B14F-4D97-AF65-F5344CB8AC3E}">
        <p14:creationId xmlns:p14="http://schemas.microsoft.com/office/powerpoint/2010/main" val="358137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2160"/>
            <a:ext cx="9144000" cy="1359015"/>
          </a:xfrm>
        </p:spPr>
        <p:txBody>
          <a:bodyPr>
            <a:noAutofit/>
          </a:bodyPr>
          <a:lstStyle/>
          <a:p>
            <a:r>
              <a:rPr lang="en-US" sz="4000" b="1" dirty="0" smtClean="0"/>
              <a:t>ESL Pathways to Student Success: </a:t>
            </a:r>
            <a:br>
              <a:rPr lang="en-US" sz="4000" b="1" dirty="0" smtClean="0"/>
            </a:br>
            <a:r>
              <a:rPr lang="en-US" sz="4000" b="1" dirty="0" smtClean="0"/>
              <a:t>Two Approaches</a:t>
            </a:r>
            <a:endParaRPr lang="en-US" sz="4000" b="1" dirty="0"/>
          </a:p>
        </p:txBody>
      </p:sp>
      <p:sp>
        <p:nvSpPr>
          <p:cNvPr id="3" name="Content Placeholder 2"/>
          <p:cNvSpPr>
            <a:spLocks noGrp="1"/>
          </p:cNvSpPr>
          <p:nvPr>
            <p:ph idx="1"/>
          </p:nvPr>
        </p:nvSpPr>
        <p:spPr>
          <a:xfrm>
            <a:off x="457200" y="1954161"/>
            <a:ext cx="8229600" cy="4525963"/>
          </a:xfrm>
        </p:spPr>
        <p:txBody>
          <a:bodyPr>
            <a:normAutofit/>
          </a:bodyPr>
          <a:lstStyle/>
          <a:p>
            <a:pPr marL="0" indent="0">
              <a:spcBef>
                <a:spcPts val="0"/>
              </a:spcBef>
              <a:buNone/>
            </a:pPr>
            <a:endParaRPr lang="en-US" dirty="0" smtClean="0"/>
          </a:p>
          <a:p>
            <a:pPr marL="0" indent="0">
              <a:spcBef>
                <a:spcPts val="0"/>
              </a:spcBef>
              <a:buNone/>
            </a:pPr>
            <a:endParaRPr lang="en-US" sz="3600" b="1" dirty="0"/>
          </a:p>
          <a:p>
            <a:pPr marL="0" indent="0">
              <a:spcBef>
                <a:spcPts val="0"/>
              </a:spcBef>
              <a:buNone/>
            </a:pPr>
            <a:r>
              <a:rPr lang="en-US" sz="3600" b="1" dirty="0"/>
              <a:t>1</a:t>
            </a:r>
            <a:r>
              <a:rPr lang="en-US" sz="3600" b="1" dirty="0" smtClean="0"/>
              <a:t>) </a:t>
            </a:r>
            <a:r>
              <a:rPr lang="en-US" sz="3600" b="1" dirty="0" smtClean="0">
                <a:solidFill>
                  <a:srgbClr val="008000"/>
                </a:solidFill>
              </a:rPr>
              <a:t>Adaptable ESL Curriculum</a:t>
            </a:r>
            <a:endParaRPr lang="en-US" sz="3600" b="1" dirty="0">
              <a:solidFill>
                <a:srgbClr val="008000"/>
              </a:solidFill>
            </a:endParaRPr>
          </a:p>
          <a:p>
            <a:pPr marL="0" indent="0">
              <a:spcBef>
                <a:spcPts val="0"/>
              </a:spcBef>
              <a:buNone/>
            </a:pPr>
            <a:endParaRPr lang="en-US" sz="3600" dirty="0" smtClean="0"/>
          </a:p>
          <a:p>
            <a:pPr lvl="1">
              <a:spcBef>
                <a:spcPts val="0"/>
              </a:spcBef>
            </a:pPr>
            <a:r>
              <a:rPr lang="en-US" sz="3200" dirty="0" smtClean="0"/>
              <a:t>Our ESL </a:t>
            </a:r>
            <a:r>
              <a:rPr lang="en-US" sz="3200" dirty="0"/>
              <a:t>sequence </a:t>
            </a:r>
            <a:r>
              <a:rPr lang="en-US" sz="3200" dirty="0" smtClean="0"/>
              <a:t>enables students the opportunity to skip levels based on individual performance.</a:t>
            </a:r>
            <a:endParaRPr lang="en-US" sz="3600" dirty="0"/>
          </a:p>
          <a:p>
            <a:pPr marL="0" indent="0">
              <a:spcBef>
                <a:spcPts val="0"/>
              </a:spcBef>
              <a:buNone/>
            </a:pPr>
            <a:endParaRPr lang="en-US" sz="3600" dirty="0"/>
          </a:p>
          <a:p>
            <a:pPr>
              <a:spcBef>
                <a:spcPts val="0"/>
              </a:spcBef>
            </a:pPr>
            <a:endParaRPr lang="en-US" sz="2900" dirty="0" smtClean="0"/>
          </a:p>
          <a:p>
            <a:pPr marL="0" indent="0">
              <a:spcBef>
                <a:spcPts val="0"/>
              </a:spcBef>
              <a:buNone/>
            </a:pPr>
            <a:endParaRPr lang="en-US" dirty="0" smtClean="0"/>
          </a:p>
          <a:p>
            <a:pPr marL="0" indent="0">
              <a:spcBef>
                <a:spcPts val="0"/>
              </a:spcBef>
              <a:buNone/>
            </a:pPr>
            <a:endParaRPr lang="en-US" dirty="0" smtClean="0"/>
          </a:p>
          <a:p>
            <a:pPr>
              <a:spcBef>
                <a:spcPts val="0"/>
              </a:spcBef>
            </a:pPr>
            <a:endParaRPr lang="en-US" dirty="0" smtClean="0"/>
          </a:p>
          <a:p>
            <a:pPr>
              <a:spcBef>
                <a:spcPts val="0"/>
              </a:spcBef>
            </a:pPr>
            <a:endParaRPr lang="en-US" dirty="0" smtClean="0"/>
          </a:p>
          <a:p>
            <a:pPr>
              <a:spcBef>
                <a:spcPts val="0"/>
              </a:spcBef>
            </a:pPr>
            <a:endParaRPr lang="en-US" dirty="0" smtClean="0"/>
          </a:p>
          <a:p>
            <a:pPr>
              <a:spcBef>
                <a:spcPts val="0"/>
              </a:spcBef>
            </a:pPr>
            <a:endParaRPr lang="en-US" dirty="0" smtClean="0"/>
          </a:p>
          <a:p>
            <a:pPr>
              <a:spcBef>
                <a:spcPts val="0"/>
              </a:spcBef>
            </a:pPr>
            <a:endParaRPr lang="en-US" dirty="0"/>
          </a:p>
        </p:txBody>
      </p:sp>
    </p:spTree>
    <p:extLst>
      <p:ext uri="{BB962C8B-B14F-4D97-AF65-F5344CB8AC3E}">
        <p14:creationId xmlns:p14="http://schemas.microsoft.com/office/powerpoint/2010/main" val="615610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2) </a:t>
            </a:r>
            <a:r>
              <a:rPr lang="en-US" sz="3600" b="1" dirty="0" smtClean="0">
                <a:solidFill>
                  <a:srgbClr val="008000"/>
                </a:solidFill>
              </a:rPr>
              <a:t>Academic English Curriculum and Sequence Redesign</a:t>
            </a:r>
          </a:p>
          <a:p>
            <a:pPr lvl="1"/>
            <a:r>
              <a:rPr lang="en-US" dirty="0">
                <a:solidFill>
                  <a:prstClr val="black"/>
                </a:solidFill>
              </a:rPr>
              <a:t>New curriculum engages language learners in more complex reading, writing, and thinking tasks while addressing the linguistic dimension of CALP </a:t>
            </a:r>
            <a:r>
              <a:rPr lang="en-US" dirty="0" smtClean="0">
                <a:solidFill>
                  <a:prstClr val="black"/>
                </a:solidFill>
              </a:rPr>
              <a:t>acquisition</a:t>
            </a:r>
          </a:p>
          <a:p>
            <a:pPr lvl="1"/>
            <a:r>
              <a:rPr lang="en-US" dirty="0" smtClean="0">
                <a:solidFill>
                  <a:prstClr val="black"/>
                </a:solidFill>
              </a:rPr>
              <a:t>ESL courses provide a clear and equitable pathway to Writing 1</a:t>
            </a:r>
            <a:endParaRPr lang="en-US" dirty="0">
              <a:solidFill>
                <a:prstClr val="black"/>
              </a:solidFill>
            </a:endParaRPr>
          </a:p>
        </p:txBody>
      </p:sp>
    </p:spTree>
    <p:extLst>
      <p:ext uri="{BB962C8B-B14F-4D97-AF65-F5344CB8AC3E}">
        <p14:creationId xmlns:p14="http://schemas.microsoft.com/office/powerpoint/2010/main" val="1691590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57200" y="2697353"/>
            <a:ext cx="8403336" cy="1470025"/>
          </a:xfrm>
        </p:spPr>
        <p:txBody>
          <a:bodyPr>
            <a:normAutofit fontScale="90000"/>
          </a:bodyPr>
          <a:lstStyle/>
          <a:p>
            <a:r>
              <a:rPr lang="en-US" b="1" dirty="0" smtClean="0"/>
              <a:t>Approach #1 </a:t>
            </a:r>
            <a:br>
              <a:rPr lang="en-US" b="1" dirty="0" smtClean="0"/>
            </a:br>
            <a:r>
              <a:rPr lang="en-US" b="1" dirty="0" smtClean="0"/>
              <a:t>Adaptable Curriculum Progression</a:t>
            </a:r>
            <a:br>
              <a:rPr lang="en-US" b="1" dirty="0" smtClean="0"/>
            </a:br>
            <a:r>
              <a:rPr lang="en-US" b="1" dirty="0"/>
              <a:t/>
            </a:r>
            <a:br>
              <a:rPr lang="en-US" b="1" dirty="0"/>
            </a:br>
            <a:r>
              <a:rPr lang="en-US" b="1" dirty="0" smtClean="0"/>
              <a:t>Lock-step (traditional model)</a:t>
            </a:r>
            <a:br>
              <a:rPr lang="en-US" b="1" dirty="0" smtClean="0"/>
            </a:br>
            <a:r>
              <a:rPr lang="en-US" b="1" dirty="0" smtClean="0"/>
              <a:t/>
            </a:r>
            <a:br>
              <a:rPr lang="en-US" b="1" dirty="0" smtClean="0"/>
            </a:br>
            <a:r>
              <a:rPr lang="en-US" b="1" dirty="0" smtClean="0"/>
              <a:t>vs.</a:t>
            </a:r>
            <a:br>
              <a:rPr lang="en-US" b="1" dirty="0" smtClean="0"/>
            </a:br>
            <a:r>
              <a:rPr lang="en-US" b="1" dirty="0" smtClean="0"/>
              <a:t/>
            </a:r>
            <a:br>
              <a:rPr lang="en-US" b="1" dirty="0" smtClean="0"/>
            </a:br>
            <a:r>
              <a:rPr lang="en-US" b="1" dirty="0" smtClean="0"/>
              <a:t>Adaptable (accelerated model)</a:t>
            </a:r>
            <a:endParaRPr lang="en-US" b="1" dirty="0"/>
          </a:p>
        </p:txBody>
      </p:sp>
    </p:spTree>
    <p:extLst>
      <p:ext uri="{BB962C8B-B14F-4D97-AF65-F5344CB8AC3E}">
        <p14:creationId xmlns:p14="http://schemas.microsoft.com/office/powerpoint/2010/main" val="3576618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Autofit/>
          </a:bodyPr>
          <a:lstStyle/>
          <a:p>
            <a:r>
              <a:rPr lang="en-US" sz="3200" b="0" dirty="0" smtClean="0"/>
              <a:t>Language is a skill, not a subject</a:t>
            </a:r>
            <a:endParaRPr lang="en-US" sz="3200" b="0" dirty="0"/>
          </a:p>
        </p:txBody>
      </p:sp>
      <p:sp>
        <p:nvSpPr>
          <p:cNvPr id="7" name="Text Placeholder 6"/>
          <p:cNvSpPr>
            <a:spLocks noGrp="1"/>
          </p:cNvSpPr>
          <p:nvPr>
            <p:ph type="body" sz="quarter" idx="3"/>
          </p:nvPr>
        </p:nvSpPr>
        <p:spPr/>
        <p:txBody>
          <a:bodyPr>
            <a:noAutofit/>
          </a:bodyPr>
          <a:lstStyle/>
          <a:p>
            <a:r>
              <a:rPr lang="en-US" sz="3200" b="0" dirty="0" smtClean="0"/>
              <a:t>Language development outside of class</a:t>
            </a:r>
            <a:endParaRPr lang="en-US" sz="3200" b="0" dirty="0"/>
          </a:p>
        </p:txBody>
      </p:sp>
      <p:pic>
        <p:nvPicPr>
          <p:cNvPr id="3074" name="Picture 2" descr="C:\Users\jwilson80\Desktop\For Rebec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227" y="2174875"/>
            <a:ext cx="2157733" cy="325396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english.people.com.cn/200702/12/images/xinsrc_4620204111715500303071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7388" y="2399463"/>
            <a:ext cx="4079684" cy="280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92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7903" y="3405173"/>
            <a:ext cx="6400801" cy="2523744"/>
          </a:xfrm>
          <a:prstGeom prst="rect">
            <a:avLst/>
          </a:prstGeom>
        </p:spPr>
      </p:pic>
      <p:sp>
        <p:nvSpPr>
          <p:cNvPr id="2" name="Title 1"/>
          <p:cNvSpPr>
            <a:spLocks noGrp="1"/>
          </p:cNvSpPr>
          <p:nvPr>
            <p:ph type="title"/>
          </p:nvPr>
        </p:nvSpPr>
        <p:spPr>
          <a:xfrm>
            <a:off x="0" y="1118416"/>
            <a:ext cx="9144000" cy="496336"/>
          </a:xfrm>
        </p:spPr>
        <p:txBody>
          <a:bodyPr>
            <a:noAutofit/>
          </a:bodyPr>
          <a:lstStyle/>
          <a:p>
            <a:pPr algn="ctr"/>
            <a:r>
              <a:rPr lang="en-US" sz="4000" b="1" dirty="0" smtClean="0"/>
              <a:t>Student Advancing Slower (Lock-Step)</a:t>
            </a:r>
            <a:endParaRPr lang="en-US" sz="4000" b="1" dirty="0"/>
          </a:p>
        </p:txBody>
      </p:sp>
      <p:sp>
        <p:nvSpPr>
          <p:cNvPr id="5" name="Rounded Rectangular Callout 4"/>
          <p:cNvSpPr/>
          <p:nvPr/>
        </p:nvSpPr>
        <p:spPr>
          <a:xfrm>
            <a:off x="1066800" y="3405173"/>
            <a:ext cx="1066800" cy="990600"/>
          </a:xfrm>
          <a:prstGeom prst="wedgeRoundRectCallout">
            <a:avLst>
              <a:gd name="adj1" fmla="val 37254"/>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7 levels below</a:t>
            </a:r>
            <a:endParaRPr lang="en-US" sz="2000" b="1" dirty="0"/>
          </a:p>
        </p:txBody>
      </p:sp>
      <p:sp>
        <p:nvSpPr>
          <p:cNvPr id="9" name="Rounded Rectangular Callout 8"/>
          <p:cNvSpPr/>
          <p:nvPr/>
        </p:nvSpPr>
        <p:spPr>
          <a:xfrm>
            <a:off x="2625078" y="4298601"/>
            <a:ext cx="1303042" cy="914400"/>
          </a:xfrm>
          <a:prstGeom prst="wedgeRoundRectCallout">
            <a:avLst>
              <a:gd name="adj1" fmla="val -25382"/>
              <a:gd name="adj2" fmla="val -31006"/>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smtClean="0"/>
              <a:t>6 levels below</a:t>
            </a:r>
            <a:endParaRPr lang="en-US" sz="2000" b="1" dirty="0"/>
          </a:p>
        </p:txBody>
      </p:sp>
      <p:sp>
        <p:nvSpPr>
          <p:cNvPr id="17" name="Right Arrow 16"/>
          <p:cNvSpPr/>
          <p:nvPr/>
        </p:nvSpPr>
        <p:spPr>
          <a:xfrm rot="1781927">
            <a:off x="2121683" y="3794983"/>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3104216">
            <a:off x="3547120" y="3406453"/>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2880617">
            <a:off x="5141810" y="3021315"/>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7520404">
            <a:off x="2775587" y="3423271"/>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17520404">
            <a:off x="4419599" y="3252773"/>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7938309">
            <a:off x="5996702" y="3012924"/>
            <a:ext cx="762000"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7238999" y="2055343"/>
            <a:ext cx="504867" cy="30480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ular Callout 20"/>
          <p:cNvSpPr/>
          <p:nvPr/>
        </p:nvSpPr>
        <p:spPr>
          <a:xfrm>
            <a:off x="2743199" y="2115996"/>
            <a:ext cx="1066800" cy="990600"/>
          </a:xfrm>
          <a:prstGeom prst="wedgeRoundRectCallout">
            <a:avLst>
              <a:gd name="adj1" fmla="val 37254"/>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5</a:t>
            </a:r>
            <a:r>
              <a:rPr lang="en-US" sz="2000" b="1" dirty="0" smtClean="0"/>
              <a:t> levels below</a:t>
            </a:r>
            <a:endParaRPr lang="en-US" sz="2000" b="1" dirty="0"/>
          </a:p>
        </p:txBody>
      </p:sp>
      <p:sp>
        <p:nvSpPr>
          <p:cNvPr id="22" name="Rounded Rectangular Callout 21"/>
          <p:cNvSpPr/>
          <p:nvPr/>
        </p:nvSpPr>
        <p:spPr>
          <a:xfrm>
            <a:off x="4149079" y="3900473"/>
            <a:ext cx="1303042" cy="914400"/>
          </a:xfrm>
          <a:prstGeom prst="wedgeRoundRectCallout">
            <a:avLst>
              <a:gd name="adj1" fmla="val -25382"/>
              <a:gd name="adj2" fmla="val -31006"/>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a:t>4</a:t>
            </a:r>
            <a:r>
              <a:rPr lang="en-US" sz="2000" b="1" dirty="0" smtClean="0"/>
              <a:t> levels below</a:t>
            </a:r>
            <a:endParaRPr lang="en-US" sz="2000" b="1" dirty="0"/>
          </a:p>
        </p:txBody>
      </p:sp>
      <p:sp>
        <p:nvSpPr>
          <p:cNvPr id="27" name="Rounded Rectangular Callout 26"/>
          <p:cNvSpPr/>
          <p:nvPr/>
        </p:nvSpPr>
        <p:spPr>
          <a:xfrm>
            <a:off x="5722642" y="3528818"/>
            <a:ext cx="1303042" cy="914400"/>
          </a:xfrm>
          <a:prstGeom prst="wedgeRoundRectCallout">
            <a:avLst>
              <a:gd name="adj1" fmla="val -25382"/>
              <a:gd name="adj2" fmla="val -31006"/>
              <a:gd name="adj3" fmla="val 16667"/>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a:t>2</a:t>
            </a:r>
            <a:r>
              <a:rPr lang="en-US" sz="2000" b="1" dirty="0" smtClean="0"/>
              <a:t> levels below</a:t>
            </a:r>
            <a:endParaRPr lang="en-US" sz="2000" b="1" dirty="0"/>
          </a:p>
        </p:txBody>
      </p:sp>
      <p:sp>
        <p:nvSpPr>
          <p:cNvPr id="30" name="Rounded Rectangular Callout 29"/>
          <p:cNvSpPr/>
          <p:nvPr/>
        </p:nvSpPr>
        <p:spPr>
          <a:xfrm>
            <a:off x="4267200" y="1886406"/>
            <a:ext cx="1066800" cy="990600"/>
          </a:xfrm>
          <a:prstGeom prst="wedgeRoundRectCallout">
            <a:avLst>
              <a:gd name="adj1" fmla="val 37254"/>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3</a:t>
            </a:r>
            <a:r>
              <a:rPr lang="en-US" sz="2000" b="1" dirty="0" smtClean="0"/>
              <a:t> levels below</a:t>
            </a:r>
            <a:endParaRPr lang="en-US" sz="2000" b="1" dirty="0"/>
          </a:p>
        </p:txBody>
      </p:sp>
      <p:sp>
        <p:nvSpPr>
          <p:cNvPr id="31" name="Rounded Rectangular Callout 30"/>
          <p:cNvSpPr/>
          <p:nvPr/>
        </p:nvSpPr>
        <p:spPr>
          <a:xfrm>
            <a:off x="6059825" y="1755625"/>
            <a:ext cx="1066800" cy="990600"/>
          </a:xfrm>
          <a:prstGeom prst="wedgeRoundRectCallout">
            <a:avLst>
              <a:gd name="adj1" fmla="val 37254"/>
              <a:gd name="adj2" fmla="val 50812"/>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1</a:t>
            </a:r>
            <a:r>
              <a:rPr lang="en-US" sz="2000" b="1" dirty="0" smtClean="0"/>
              <a:t> level below</a:t>
            </a:r>
            <a:endParaRPr lang="en-US" sz="2000" b="1" dirty="0"/>
          </a:p>
        </p:txBody>
      </p:sp>
      <p:sp>
        <p:nvSpPr>
          <p:cNvPr id="32" name="Rounded Rectangular Callout 31"/>
          <p:cNvSpPr/>
          <p:nvPr/>
        </p:nvSpPr>
        <p:spPr>
          <a:xfrm>
            <a:off x="7788796" y="1676398"/>
            <a:ext cx="1183012" cy="990600"/>
          </a:xfrm>
          <a:prstGeom prst="wedgeRoundRectCallout">
            <a:avLst>
              <a:gd name="adj1" fmla="val 37254"/>
              <a:gd name="adj2" fmla="val 50812"/>
              <a:gd name="adj3" fmla="val 16667"/>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Writing 1</a:t>
            </a:r>
            <a:endParaRPr lang="en-US" sz="2000" b="1" dirty="0">
              <a:solidFill>
                <a:schemeClr val="bg1"/>
              </a:solidFill>
            </a:endParaRPr>
          </a:p>
        </p:txBody>
      </p:sp>
      <p:sp>
        <p:nvSpPr>
          <p:cNvPr id="4" name="TextBox 3"/>
          <p:cNvSpPr txBox="1"/>
          <p:nvPr/>
        </p:nvSpPr>
        <p:spPr>
          <a:xfrm>
            <a:off x="378584" y="6041440"/>
            <a:ext cx="5344058" cy="369332"/>
          </a:xfrm>
          <a:prstGeom prst="rect">
            <a:avLst/>
          </a:prstGeom>
          <a:noFill/>
        </p:spPr>
        <p:txBody>
          <a:bodyPr wrap="square" rtlCol="0">
            <a:spAutoFit/>
          </a:bodyPr>
          <a:lstStyle/>
          <a:p>
            <a:r>
              <a:rPr lang="en-US" dirty="0" smtClean="0"/>
              <a:t>*Accordion analogy is adapted from Laney College</a:t>
            </a:r>
            <a:endParaRPr lang="en-US" dirty="0"/>
          </a:p>
        </p:txBody>
      </p:sp>
    </p:spTree>
    <p:extLst>
      <p:ext uri="{BB962C8B-B14F-4D97-AF65-F5344CB8AC3E}">
        <p14:creationId xmlns:p14="http://schemas.microsoft.com/office/powerpoint/2010/main" val="6862202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7" grpId="0" animBg="1"/>
      <p:bldP spid="18" grpId="0" animBg="1"/>
      <p:bldP spid="19" grpId="0" animBg="1"/>
      <p:bldP spid="25" grpId="0" animBg="1"/>
      <p:bldP spid="26" grpId="0" animBg="1"/>
      <p:bldP spid="28" grpId="0" animBg="1"/>
      <p:bldP spid="29" grpId="0" animBg="1"/>
      <p:bldP spid="21" grpId="0" animBg="1"/>
      <p:bldP spid="22" grpId="0" animBg="1"/>
      <p:bldP spid="27" grpId="0" animBg="1"/>
      <p:bldP spid="30" grpId="0" animBg="1"/>
      <p:bldP spid="31" grpId="0" animBg="1"/>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TotalTime>
  <Words>3567</Words>
  <Application>Microsoft Office PowerPoint</Application>
  <PresentationFormat>On-screen Show (4:3)</PresentationFormat>
  <Paragraphs>367</Paragraphs>
  <Slides>32</Slides>
  <Notes>30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IRVINE VALLEY COLLEGE: ESL Pathways to Student Success Jeff Wilson Rebecca Beck</vt:lpstr>
      <vt:lpstr>                Acceleration</vt:lpstr>
      <vt:lpstr>                Language   Acquisition</vt:lpstr>
      <vt:lpstr>                    Acceleration in ESL </vt:lpstr>
      <vt:lpstr>ESL Pathways to Student Success:  Two Approaches</vt:lpstr>
      <vt:lpstr>PowerPoint Presentation</vt:lpstr>
      <vt:lpstr>Approach #1  Adaptable Curriculum Progression  Lock-step (traditional model)  vs.  Adaptable (accelerated model)</vt:lpstr>
      <vt:lpstr>PowerPoint Presentation</vt:lpstr>
      <vt:lpstr>Student Advancing Slower (Lock-Step)</vt:lpstr>
      <vt:lpstr>Student Advancing Fast (Accelerated)</vt:lpstr>
      <vt:lpstr>Student Adjusting to Progress (Flexible)</vt:lpstr>
      <vt:lpstr>PowerPoint Presentation</vt:lpstr>
      <vt:lpstr>PowerPoint Presentation</vt:lpstr>
      <vt:lpstr>PowerPoint Presentation</vt:lpstr>
      <vt:lpstr>PowerPoint Presentation</vt:lpstr>
      <vt:lpstr>                   Redesign Framework</vt:lpstr>
      <vt:lpstr>                  Instructional Redesign:          Six Components</vt:lpstr>
      <vt:lpstr>                 1. Integrating Reading                   with Writing</vt:lpstr>
      <vt:lpstr>                  Integrating Reading with                  Writing for the ESL writer</vt:lpstr>
      <vt:lpstr>           2. Language</vt:lpstr>
      <vt:lpstr>             2.  Language</vt:lpstr>
      <vt:lpstr>            2. Language</vt:lpstr>
      <vt:lpstr> Logical connectors  in writing textbooks</vt:lpstr>
      <vt:lpstr>Language Based  Study of Connectors</vt:lpstr>
      <vt:lpstr>Focused thematic string  </vt:lpstr>
      <vt:lpstr>Chaining thematic string </vt:lpstr>
      <vt:lpstr>                            3. Cultural and             Academic Literacy</vt:lpstr>
      <vt:lpstr>                      4. Practicum Model</vt:lpstr>
      <vt:lpstr>         5.  Supplemental               Instruction</vt:lpstr>
      <vt:lpstr>6. Faculty Development</vt:lpstr>
      <vt:lpstr>           Final Thoughts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Pre-College Writing: Acceleration at IVC</dc:title>
  <dc:creator>Summer Serpas</dc:creator>
  <cp:lastModifiedBy>Windows User</cp:lastModifiedBy>
  <cp:revision>192</cp:revision>
  <cp:lastPrinted>2014-08-06T14:28:53Z</cp:lastPrinted>
  <dcterms:created xsi:type="dcterms:W3CDTF">2014-03-02T20:29:51Z</dcterms:created>
  <dcterms:modified xsi:type="dcterms:W3CDTF">2015-07-07T16:52:39Z</dcterms:modified>
</cp:coreProperties>
</file>