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3.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4.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5.xml" ContentType="application/vnd.openxmlformats-officedocument.presentationml.comments+xml"/>
  <Override PartName="/ppt/notesSlides/notesSlide53.xml" ContentType="application/vnd.openxmlformats-officedocument.presentationml.notesSlide+xml"/>
  <Override PartName="/ppt/comments/comment6.xml" ContentType="application/vnd.openxmlformats-officedocument.presentationml.comments+xml"/>
  <Override PartName="/ppt/notesSlides/notesSlide54.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Cortesio"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AC0CD03-24A3-4826-A5AF-055E6A539A1C}">
  <a:tblStyle styleId="{FAC0CD03-24A3-4826-A5AF-055E6A539A1C}" styleName="Table_0"/>
  <a:tblStyle styleId="{9DB67BA0-1A86-4A79-8614-1DEC3CBE94E8}" styleName="Table_1"/>
  <a:tblStyle styleId="{F6977449-9E32-4457-A125-6335ED1DE4EE}" styleName="Table_2"/>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5" d="100"/>
          <a:sy n="145" d="100"/>
        </p:scale>
        <p:origin x="-55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idx="7">
    <p:pos x="6000" y="0"/>
    <p:text>Change the name of the slide? "Annotation: What's the reach?"</p:text>
  </p:cm>
  <p:cm authorId="0" idx="8">
    <p:pos x="6000" y="100"/>
    <p:text>Make thinking visible through annotation</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make the first bullet more concise? "help answer students questions about the text"?</p:text>
  </p:cm>
</p:cmLst>
</file>

<file path=ppt/comments/comment3.xml><?xml version="1.0" encoding="utf-8"?>
<p:cmLst xmlns:a="http://schemas.openxmlformats.org/drawingml/2006/main" xmlns:r="http://schemas.openxmlformats.org/officeDocument/2006/relationships" xmlns:p="http://schemas.openxmlformats.org/presentationml/2006/main">
  <p:cm authorId="0" idx="2">
    <p:pos x="6000" y="0"/>
    <p:text>inference</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
    <p:pos x="6000" y="0"/>
    <p:text>Join the conversation</p:text>
  </p:cm>
</p:cmLst>
</file>

<file path=ppt/comments/comment5.xml><?xml version="1.0" encoding="utf-8"?>
<p:cmLst xmlns:a="http://schemas.openxmlformats.org/drawingml/2006/main" xmlns:r="http://schemas.openxmlformats.org/officeDocument/2006/relationships" xmlns:p="http://schemas.openxmlformats.org/presentationml/2006/main">
  <p:cm authorId="0" idx="6">
    <p:pos x="6000" y="0"/>
    <p:text>Should we omit this one or move it to the end just in case someone asks?</p:text>
  </p:cm>
</p:cmLst>
</file>

<file path=ppt/comments/comment6.xml><?xml version="1.0" encoding="utf-8"?>
<p:cmLst xmlns:a="http://schemas.openxmlformats.org/drawingml/2006/main" xmlns:r="http://schemas.openxmlformats.org/officeDocument/2006/relationships" xmlns:p="http://schemas.openxmlformats.org/presentationml/2006/main">
  <p:cm authorId="0" idx="5">
    <p:pos x="6000" y="0"/>
    <p:text>Should we omit this one or move it to the end just in case someone asks?</p:text>
  </p:cm>
</p:cmLst>
</file>

<file path=ppt/comments/comment7.xml><?xml version="1.0" encoding="utf-8"?>
<p:cmLst xmlns:a="http://schemas.openxmlformats.org/drawingml/2006/main" xmlns:r="http://schemas.openxmlformats.org/officeDocument/2006/relationships" xmlns:p="http://schemas.openxmlformats.org/presentationml/2006/main">
  <p:cm authorId="0" idx="4">
    <p:pos x="6000" y="0"/>
    <p:text>Should we omit this one or move it to the end just in case someone asks?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9189811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Prompt</a:t>
            </a:r>
          </a:p>
          <a:p>
            <a:pPr rtl="0">
              <a:spcBef>
                <a:spcPts val="0"/>
              </a:spcBef>
              <a:buNone/>
            </a:pPr>
            <a:r>
              <a:rPr lang="en"/>
              <a:t>Two minute paper, to be answered on index cards:  Answer question on sheet provided</a:t>
            </a:r>
          </a:p>
          <a:p>
            <a:pPr rtl="0">
              <a:spcBef>
                <a:spcPts val="0"/>
              </a:spcBef>
              <a:buNone/>
            </a:pPr>
            <a:r>
              <a:rPr lang="en"/>
              <a:t>should we give instructions: write your name/institution/position on the cards</a:t>
            </a:r>
          </a:p>
          <a:p>
            <a:pPr>
              <a:spcBef>
                <a:spcPts val="0"/>
              </a:spcBef>
              <a:buNone/>
            </a:pPr>
            <a:r>
              <a:rPr lang="en"/>
              <a:t>should the last word be classroom rather than model?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As I demonstrated in the beginning, before we even begin we start by building context. Here is the book we read with our intermediate students in reading/writing class. </a:t>
            </a:r>
          </a:p>
          <a:p>
            <a:pPr rtl="0">
              <a:spcBef>
                <a:spcPts val="0"/>
              </a:spcBef>
              <a:buNone/>
            </a:pPr>
            <a:endParaRPr/>
          </a:p>
          <a:p>
            <a:pPr rtl="0">
              <a:spcBef>
                <a:spcPts val="0"/>
              </a:spcBef>
              <a:buNone/>
            </a:pPr>
            <a:endParaRPr/>
          </a:p>
          <a:p>
            <a:pPr rtl="0">
              <a:spcBef>
                <a:spcPts val="0"/>
              </a:spcBef>
              <a:buNone/>
            </a:pPr>
            <a:r>
              <a:rPr lang="en"/>
              <a:t>At the intermediate level, we teach “Walk two Moons” </a:t>
            </a:r>
          </a:p>
          <a:p>
            <a:pPr rtl="0">
              <a:spcBef>
                <a:spcPts val="0"/>
              </a:spcBef>
              <a:buNone/>
            </a:pPr>
            <a:r>
              <a:rPr lang="en"/>
              <a:t>As we demonstrated in the beginning - before we even get started with the reading,  we attempt to build a compelling context </a:t>
            </a:r>
          </a:p>
          <a:p>
            <a:pPr rtl="0">
              <a:spcBef>
                <a:spcPts val="0"/>
              </a:spcBef>
              <a:buNone/>
            </a:pPr>
            <a:r>
              <a:rPr lang="en"/>
              <a:t>We first mimic the natural book selection process - examine different aspects of the physical book before even reading it.</a:t>
            </a:r>
          </a:p>
          <a:p>
            <a:pPr rtl="0">
              <a:spcBef>
                <a:spcPts val="0"/>
              </a:spcBef>
              <a:buNone/>
            </a:pPr>
            <a:endParaRPr/>
          </a:p>
          <a:p>
            <a:pPr rtl="0">
              <a:spcBef>
                <a:spcPts val="0"/>
              </a:spcBef>
              <a:buNone/>
            </a:pPr>
            <a:r>
              <a:rPr lang="en"/>
              <a:t>While it’s not new to build context, People build context but the challenge is to build a compelling context for students </a:t>
            </a:r>
          </a:p>
          <a:p>
            <a:pPr rtl="0">
              <a:spcBef>
                <a:spcPts val="0"/>
              </a:spcBef>
              <a:buNone/>
            </a:pPr>
            <a:endParaRPr/>
          </a:p>
          <a:p>
            <a:pPr rtl="0">
              <a:spcBef>
                <a:spcPts val="0"/>
              </a:spcBef>
              <a:buNone/>
            </a:pPr>
            <a:r>
              <a:rPr lang="en"/>
              <a:t>Strategy </a:t>
            </a:r>
          </a:p>
          <a:p>
            <a:pPr rtl="0">
              <a:spcBef>
                <a:spcPts val="0"/>
              </a:spcBef>
              <a:buNone/>
            </a:pPr>
            <a:r>
              <a:rPr lang="en"/>
              <a:t>What’s the reach: getting students involved</a:t>
            </a:r>
          </a:p>
          <a:p>
            <a:pPr rtl="0">
              <a:spcBef>
                <a:spcPts val="0"/>
              </a:spcBef>
              <a:buNone/>
            </a:pPr>
            <a:r>
              <a:rPr lang="en"/>
              <a:t>Examples, </a:t>
            </a:r>
          </a:p>
          <a:p>
            <a:pPr rtl="0">
              <a:spcBef>
                <a:spcPts val="0"/>
              </a:spcBef>
              <a:buNone/>
            </a:pPr>
            <a:r>
              <a:rPr lang="en"/>
              <a:t>Exceeding Expectations </a:t>
            </a:r>
          </a:p>
          <a:p>
            <a:pPr rtl="0">
              <a:spcBef>
                <a:spcPts val="0"/>
              </a:spcBef>
              <a:buNone/>
            </a:pPr>
            <a:endParaRPr/>
          </a:p>
          <a:p>
            <a:pPr rtl="0">
              <a:spcBef>
                <a:spcPts val="0"/>
              </a:spcBef>
              <a:buNone/>
            </a:pPr>
            <a:endParaRPr/>
          </a:p>
          <a:p>
            <a:pPr rtl="0">
              <a:spcBef>
                <a:spcPts val="0"/>
              </a:spcBef>
              <a:buNone/>
            </a:pPr>
            <a:r>
              <a:rPr lang="en"/>
              <a:t>Intermediate level - we teach the novel “Walk Two Moons”</a:t>
            </a:r>
          </a:p>
          <a:p>
            <a:pPr rtl="0">
              <a:spcBef>
                <a:spcPts val="0"/>
              </a:spcBef>
              <a:buNone/>
            </a:pPr>
            <a:r>
              <a:rPr lang="en"/>
              <a:t>When we go to choose a book we mimic the natural book selection process </a:t>
            </a:r>
          </a:p>
          <a:p>
            <a:pPr rtl="0">
              <a:spcBef>
                <a:spcPts val="0"/>
              </a:spcBef>
              <a:buNone/>
            </a:pPr>
            <a:r>
              <a:rPr lang="en"/>
              <a:t>It’s the “why.” </a:t>
            </a:r>
          </a:p>
          <a:p>
            <a:pPr rtl="0">
              <a:spcBef>
                <a:spcPts val="0"/>
              </a:spcBef>
              <a:buNone/>
            </a:pPr>
            <a:endParaRPr/>
          </a:p>
          <a:p>
            <a:pPr rtl="0">
              <a:spcBef>
                <a:spcPts val="0"/>
              </a:spcBef>
              <a:buNone/>
            </a:pPr>
            <a:r>
              <a:rPr lang="en"/>
              <a:t>Second slide: parts of the book to look at </a:t>
            </a:r>
          </a:p>
          <a:p>
            <a:pPr rtl="0">
              <a:spcBef>
                <a:spcPts val="0"/>
              </a:spcBef>
              <a:buNone/>
            </a:pPr>
            <a:r>
              <a:rPr lang="en"/>
              <a:t>what did you show - what did they do? </a:t>
            </a:r>
          </a:p>
          <a:p>
            <a:pPr rtl="0">
              <a:spcBef>
                <a:spcPts val="0"/>
              </a:spcBef>
              <a:buNone/>
            </a:pPr>
            <a:r>
              <a:rPr lang="en"/>
              <a:t>this is the first step in the classroom: where students go with it</a:t>
            </a:r>
          </a:p>
          <a:p>
            <a:pPr rtl="0">
              <a:spcBef>
                <a:spcPts val="0"/>
              </a:spcBef>
              <a:buNone/>
            </a:pPr>
            <a:r>
              <a:rPr lang="en"/>
              <a:t>the more you push you students, you realize they do more than you thought they could?</a:t>
            </a:r>
          </a:p>
          <a:p>
            <a:pPr rtl="0">
              <a:spcBef>
                <a:spcPts val="0"/>
              </a:spcBef>
              <a:buNone/>
            </a:pPr>
            <a:endParaRPr/>
          </a:p>
          <a:p>
            <a:pPr rtl="0">
              <a:spcBef>
                <a:spcPts val="0"/>
              </a:spcBef>
              <a:buNone/>
            </a:pPr>
            <a:r>
              <a:rPr lang="en"/>
              <a:t>Build a compelling context and generate interest - introducing the book. </a:t>
            </a:r>
          </a:p>
          <a:p>
            <a:pPr rtl="0">
              <a:spcBef>
                <a:spcPts val="0"/>
              </a:spcBef>
              <a:buNone/>
            </a:pPr>
            <a:endParaRPr/>
          </a:p>
          <a:p>
            <a:pPr rtl="0">
              <a:spcBef>
                <a:spcPts val="0"/>
              </a:spcBef>
              <a:buNone/>
            </a:pPr>
            <a:r>
              <a:rPr lang="en"/>
              <a:t>Looking at all aspects of the book without even reading it. Making predictions about themes and about the story line before even reading the book. </a:t>
            </a:r>
          </a:p>
          <a:p>
            <a:pPr rtl="0">
              <a:spcBef>
                <a:spcPts val="0"/>
              </a:spcBef>
              <a:buNone/>
            </a:pPr>
            <a:endParaRPr/>
          </a:p>
          <a:p>
            <a:pPr>
              <a:spcBef>
                <a:spcPts val="0"/>
              </a:spcBef>
              <a:buNone/>
            </a:pPr>
            <a:r>
              <a:rPr lang="en"/>
              <a:t>Look at the front cover, at the pictures at the title. What do you predict this book is going to be about?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000">
                <a:solidFill>
                  <a:schemeClr val="dk2"/>
                </a:solidFill>
                <a:latin typeface="Trebuchet MS"/>
                <a:ea typeface="Trebuchet MS"/>
                <a:cs typeface="Trebuchet MS"/>
                <a:sym typeface="Trebuchet MS"/>
              </a:rPr>
              <a:t>While there’s nothing new about helping students activate prior knowledge before reading, </a:t>
            </a:r>
          </a:p>
          <a:p>
            <a:pPr rtl="0">
              <a:spcBef>
                <a:spcPts val="0"/>
              </a:spcBef>
              <a:buNone/>
            </a:pPr>
            <a:r>
              <a:rPr lang="en" sz="1000">
                <a:solidFill>
                  <a:schemeClr val="dk2"/>
                </a:solidFill>
                <a:latin typeface="Trebuchet MS"/>
                <a:ea typeface="Trebuchet MS"/>
                <a:cs typeface="Trebuchet MS"/>
                <a:sym typeface="Trebuchet MS"/>
              </a:rPr>
              <a:t>it’s not enough to provide a context, you have to make it compelling and engaging both for teacher and students</a:t>
            </a:r>
          </a:p>
          <a:p>
            <a:pPr rtl="0">
              <a:spcBef>
                <a:spcPts val="0"/>
              </a:spcBef>
              <a:buNone/>
            </a:pPr>
            <a:endParaRPr sz="1000">
              <a:solidFill>
                <a:schemeClr val="dk2"/>
              </a:solidFill>
              <a:latin typeface="Trebuchet MS"/>
              <a:ea typeface="Trebuchet MS"/>
              <a:cs typeface="Trebuchet MS"/>
              <a:sym typeface="Trebuchet MS"/>
            </a:endParaRPr>
          </a:p>
          <a:p>
            <a:pPr>
              <a:spcBef>
                <a:spcPts val="0"/>
              </a:spcBef>
              <a:buNone/>
            </a:pPr>
            <a:r>
              <a:rPr lang="en" sz="1000">
                <a:solidFill>
                  <a:schemeClr val="dk2"/>
                </a:solidFill>
                <a:latin typeface="Trebuchet MS"/>
                <a:ea typeface="Trebuchet MS"/>
                <a:cs typeface="Trebuchet MS"/>
                <a:sym typeface="Trebuchet MS"/>
              </a:rPr>
              <a:t>We do this in order to set students up for active involvement and help them build personal connections to the story to sustain their interest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Some ways in which we build a COMPELLING context is by mimicking the natural book selection process - </a:t>
            </a:r>
          </a:p>
          <a:p>
            <a:pPr rtl="0">
              <a:spcBef>
                <a:spcPts val="0"/>
              </a:spcBef>
              <a:buNone/>
            </a:pPr>
            <a:r>
              <a:rPr lang="en"/>
              <a:t>have students look at the author, pictures, synopsis.. decipher the title, read book reviews, predict outcomes of the story… We’ll ask them “what makes a good book” and based on their input,  we’ll decide if the book meets the criteria as we read - </a:t>
            </a:r>
          </a:p>
          <a:p>
            <a:pPr rtl="0">
              <a:spcBef>
                <a:spcPts val="0"/>
              </a:spcBef>
              <a:buNone/>
            </a:pPr>
            <a:r>
              <a:rPr lang="en"/>
              <a:t>these strategies get the students involved as critics and helps form connections before they even read the first page</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lvl="0" rtl="0">
              <a:spcBef>
                <a:spcPts val="0"/>
              </a:spcBef>
              <a:buNone/>
            </a:pPr>
            <a:r>
              <a:rPr lang="en"/>
              <a:t>Strategies: We look at the cover, table of contents, the title, the back cover synopsis - students make predictions based on what they observe and we constantly refer back to these initial predictions, check them, modify them - This maintains a high level of engagement by allowing students to connect personally to the novel. </a:t>
            </a:r>
          </a:p>
          <a:p>
            <a:pPr lvl="0" rtl="0">
              <a:spcBef>
                <a:spcPts val="0"/>
              </a:spcBef>
              <a:buNone/>
            </a:pPr>
            <a:endParaRPr/>
          </a:p>
          <a:p>
            <a:pPr lvl="0" rtl="0">
              <a:spcBef>
                <a:spcPts val="0"/>
              </a:spcBef>
              <a:buClr>
                <a:schemeClr val="dk1"/>
              </a:buClr>
              <a:buSzPct val="100000"/>
              <a:buFont typeface="Arial"/>
              <a:buNone/>
            </a:pPr>
            <a:r>
              <a:rPr lang="en">
                <a:solidFill>
                  <a:schemeClr val="dk1"/>
                </a:solidFill>
              </a:rPr>
              <a:t>Suzan also collects student input for: What makes a good book? </a:t>
            </a:r>
            <a:r>
              <a:rPr lang="en" sz="1000">
                <a:solidFill>
                  <a:srgbClr val="333333"/>
                </a:solidFill>
              </a:rPr>
              <a:t>A good book has: suspense mystery humor adventure/ a journey romance a message. </a:t>
            </a:r>
            <a:r>
              <a:rPr lang="en">
                <a:solidFill>
                  <a:schemeClr val="dk1"/>
                </a:solidFill>
              </a:rPr>
              <a:t>Then, as they read, refer back to this criteria and see if the novel matches us. They become involved as the critics. </a:t>
            </a:r>
          </a:p>
          <a:p>
            <a:pPr lvl="0" rtl="0">
              <a:spcBef>
                <a:spcPts val="0"/>
              </a:spcBef>
              <a:buClr>
                <a:schemeClr val="dk1"/>
              </a:buClr>
              <a:buFont typeface="Arial"/>
              <a:buNone/>
            </a:pPr>
            <a:endParaRPr sz="1000">
              <a:solidFill>
                <a:srgbClr val="333333"/>
              </a:solidFill>
            </a:endParaRPr>
          </a:p>
          <a:p>
            <a:pPr lvl="0" rtl="0">
              <a:spcBef>
                <a:spcPts val="0"/>
              </a:spcBef>
              <a:buClr>
                <a:schemeClr val="dk1"/>
              </a:buClr>
              <a:buFont typeface="Arial"/>
              <a:buNone/>
            </a:pPr>
            <a:endParaRPr sz="1000">
              <a:solidFill>
                <a:srgbClr val="333333"/>
              </a:solidFill>
            </a:endParaRPr>
          </a:p>
          <a:p>
            <a:pPr lvl="0" rtl="0">
              <a:spcBef>
                <a:spcPts val="0"/>
              </a:spcBef>
              <a:buNone/>
            </a:pPr>
            <a:r>
              <a:rPr lang="en"/>
              <a:t/>
            </a:r>
            <a:br>
              <a:rPr lang="en"/>
            </a:br>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Another way of engaging the students is by introducing the author and giving background about the author. Introduce the presenters, we are ESOL instructors at Laney College in Oakland, CA. Do you have any additional thoughts about the presentation based on the presenters.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Another strategy is building interest in the author/author purpose </a:t>
            </a:r>
          </a:p>
          <a:p>
            <a:pPr lvl="0" rtl="0">
              <a:spcBef>
                <a:spcPts val="0"/>
              </a:spcBef>
              <a:buNone/>
            </a:pPr>
            <a:r>
              <a:rPr lang="en">
                <a:solidFill>
                  <a:schemeClr val="dk1"/>
                </a:solidFill>
              </a:rPr>
              <a:t>One example of an activity we will do is having students think up questions for the author of the book. I will pretend to be the author and answer their questions. </a:t>
            </a:r>
          </a:p>
          <a:p>
            <a:pPr lvl="0" rtl="0">
              <a:spcBef>
                <a:spcPts val="0"/>
              </a:spcBef>
              <a:buNone/>
            </a:pPr>
            <a:endParaRPr>
              <a:solidFill>
                <a:schemeClr val="dk1"/>
              </a:solidFill>
            </a:endParaRPr>
          </a:p>
          <a:p>
            <a:pPr lvl="0" rtl="0">
              <a:spcBef>
                <a:spcPts val="0"/>
              </a:spcBef>
              <a:buNone/>
            </a:pPr>
            <a:r>
              <a:rPr lang="en">
                <a:solidFill>
                  <a:schemeClr val="dk1"/>
                </a:solidFill>
              </a:rPr>
              <a:t>In a high beginning class, one student actually found the author on facebook and reached out to her. She wrote her back: </a:t>
            </a:r>
          </a:p>
          <a:p>
            <a:pPr lvl="0" rtl="0">
              <a:spcBef>
                <a:spcPts val="0"/>
              </a:spcBef>
              <a:buNone/>
            </a:pPr>
            <a:endParaRPr>
              <a:solidFill>
                <a:schemeClr val="dk1"/>
              </a:solidFill>
            </a:endParaRPr>
          </a:p>
          <a:p>
            <a:pPr lvl="0" rtl="0">
              <a:spcBef>
                <a:spcPts val="0"/>
              </a:spcBef>
              <a:buNone/>
            </a:pPr>
            <a:r>
              <a:rPr lang="en">
                <a:solidFill>
                  <a:schemeClr val="dk1"/>
                </a:solidFill>
              </a:rPr>
              <a:t>What is unique to this curriculum is that students are given the space to go above and beyond to develop thinking and language skills - in this case, the student was able to access the author and ask her own questions- she could go above and beyond with a real context - </a:t>
            </a:r>
          </a:p>
          <a:p>
            <a:pPr lvl="0" rtl="0">
              <a:spcBef>
                <a:spcPts val="0"/>
              </a:spcBef>
              <a:buNone/>
            </a:pPr>
            <a:r>
              <a:rPr lang="en">
                <a:solidFill>
                  <a:schemeClr val="dk1"/>
                </a:solidFill>
              </a:rPr>
              <a:t>whereas with a textbook, this isn’t possible </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With this one activity, students can practice multiple skills: listening/speaking, writing, real context, sentence level accuracy, critical thinking (what should you know about this author to engage with what’s in the novel). The curriculum is built around the idea that we are doing so much more with just one activity… Anyway, the curriculum also allows students to go above and beyond what is expected. </a:t>
            </a:r>
          </a:p>
          <a:p>
            <a:pPr rtl="0">
              <a:spcBef>
                <a:spcPts val="0"/>
              </a:spcBef>
              <a:buNone/>
            </a:pPr>
            <a:endParaRPr/>
          </a:p>
          <a:p>
            <a:pPr lvl="0" rtl="0">
              <a:spcBef>
                <a:spcPts val="0"/>
              </a:spcBef>
              <a:buNone/>
            </a:pPr>
            <a:r>
              <a:rPr lang="en"/>
              <a:t> A high beginning student emailed the author and received a response about why the author wrote the book</a:t>
            </a:r>
          </a:p>
          <a:p>
            <a:pPr rtl="0">
              <a:spcBef>
                <a:spcPts val="0"/>
              </a:spcBef>
              <a:buNone/>
            </a:pPr>
            <a:r>
              <a:rPr lang="en"/>
              <a:t>These kind of activities also help them establish personal connections to the book that will keep their interest sustained while reading </a:t>
            </a: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Once we’ve created a compelling context, we need to engage them in active reading. Annotation is one element of active reading helps students make their thinking visible, track their thinking and continually engage with the text. So, we love messy books and here’s how we do it at this level to keep it simple. Reference the classroom visit… In our accelerated classroom, if you walk into one of our classrooms you’ll see every student with a messy book. </a:t>
            </a:r>
          </a:p>
          <a:p>
            <a:pPr rtl="0">
              <a:spcBef>
                <a:spcPts val="0"/>
              </a:spcBef>
              <a:buNone/>
            </a:pPr>
            <a:endParaRPr/>
          </a:p>
          <a:p>
            <a:pPr lvl="0" rtl="0">
              <a:spcBef>
                <a:spcPts val="0"/>
              </a:spcBef>
              <a:buClr>
                <a:schemeClr val="dk1"/>
              </a:buClr>
              <a:buSzPct val="100000"/>
              <a:buFont typeface="Arial"/>
              <a:buNone/>
            </a:pPr>
            <a:r>
              <a:rPr lang="en">
                <a:solidFill>
                  <a:schemeClr val="dk1"/>
                </a:solidFill>
              </a:rPr>
              <a:t>Other ideas for annotation lessons :  Video??  I don’t love it, but it’s there for the exact page.  Here is one activity I do:</a:t>
            </a:r>
          </a:p>
          <a:p>
            <a:pPr lvl="0" rtl="0">
              <a:lnSpc>
                <a:spcPct val="115000"/>
              </a:lnSpc>
              <a:spcBef>
                <a:spcPts val="0"/>
              </a:spcBef>
              <a:buClr>
                <a:schemeClr val="dk1"/>
              </a:buClr>
              <a:buSzPct val="91666"/>
              <a:buFont typeface="Arial"/>
              <a:buNone/>
            </a:pPr>
            <a:r>
              <a:rPr lang="en" sz="1200">
                <a:solidFill>
                  <a:schemeClr val="dk1"/>
                </a:solidFill>
              </a:rPr>
              <a:t>3) </a:t>
            </a:r>
            <a:r>
              <a:rPr lang="en" sz="1200" i="1">
                <a:solidFill>
                  <a:schemeClr val="dk1"/>
                </a:solidFill>
              </a:rPr>
              <a:t> </a:t>
            </a:r>
            <a:r>
              <a:rPr lang="en" sz="1200">
                <a:solidFill>
                  <a:schemeClr val="dk1"/>
                </a:solidFill>
              </a:rPr>
              <a:t> Students would check their notes from their annotation and identify three stumbling blocks—questions they feel they really need the answers to in order to fully comprehend the reading.  They will then write those questions on a piece of paper and get into assigned reading groups.  </a:t>
            </a:r>
          </a:p>
          <a:p>
            <a:pPr lvl="0" rtl="0">
              <a:lnSpc>
                <a:spcPct val="115000"/>
              </a:lnSpc>
              <a:spcBef>
                <a:spcPts val="0"/>
              </a:spcBef>
              <a:buClr>
                <a:schemeClr val="dk1"/>
              </a:buClr>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4)  The reading groups will meet together and:</a:t>
            </a:r>
          </a:p>
          <a:p>
            <a:pPr marL="457200" lvl="0" indent="-304800" rtl="0">
              <a:lnSpc>
                <a:spcPct val="115000"/>
              </a:lnSpc>
              <a:spcBef>
                <a:spcPts val="0"/>
              </a:spcBef>
              <a:buClr>
                <a:schemeClr val="dk1"/>
              </a:buClr>
              <a:buSzPct val="100000"/>
              <a:buFont typeface="Arial"/>
              <a:buChar char="●"/>
            </a:pPr>
            <a:r>
              <a:rPr lang="en" sz="1200">
                <a:solidFill>
                  <a:schemeClr val="dk1"/>
                </a:solidFill>
              </a:rPr>
              <a:t>Step 1:  Pass the papers in a round robin around the reading group of 4–5 members.  Each member will write a short answer to the questions on the paper. If the student cannot answer the question, s/he will at least attempt to answer the questions.  They can use their own annotation notes to do this.</a:t>
            </a:r>
          </a:p>
          <a:p>
            <a:pPr marL="457200" lvl="0" indent="-304800" rtl="0">
              <a:lnSpc>
                <a:spcPct val="115000"/>
              </a:lnSpc>
              <a:spcBef>
                <a:spcPts val="0"/>
              </a:spcBef>
              <a:buClr>
                <a:schemeClr val="dk1"/>
              </a:buClr>
              <a:buSzPct val="100000"/>
              <a:buFont typeface="Arial"/>
              <a:buChar char="●"/>
            </a:pPr>
            <a:r>
              <a:rPr lang="en" sz="1200">
                <a:solidFill>
                  <a:schemeClr val="dk1"/>
                </a:solidFill>
              </a:rPr>
              <a:t>Step 2:  After all students have taken a stab at answering the questions, the groups will begin to discuss those questions and answers and take notes to add to their understanding of the chapter.  As they discuss and consider the answers from their group members, they will begin to complete their understanding of the text.</a:t>
            </a:r>
          </a:p>
          <a:p>
            <a:pPr marL="457200" lvl="0" indent="-304800" rtl="0">
              <a:lnSpc>
                <a:spcPct val="115000"/>
              </a:lnSpc>
              <a:spcBef>
                <a:spcPts val="0"/>
              </a:spcBef>
              <a:buClr>
                <a:schemeClr val="dk1"/>
              </a:buClr>
              <a:buSzPct val="100000"/>
              <a:buFont typeface="Arial"/>
              <a:buChar char="●"/>
            </a:pPr>
            <a:r>
              <a:rPr lang="en" sz="1200">
                <a:solidFill>
                  <a:schemeClr val="dk1"/>
                </a:solidFill>
              </a:rPr>
              <a:t>Step 3:  When they have finished, each group will identify questions that they STILL do not know the answers to.  A group member will go to the board and write any remaining questions on the board and those questions will become the basis for the class discussion.  Class time will be spent discussing and making sure students are ready to continue on with the novel.</a:t>
            </a:r>
          </a:p>
          <a:p>
            <a:pPr marL="457200" lvl="0" indent="-304800" rtl="0">
              <a:lnSpc>
                <a:spcPct val="115000"/>
              </a:lnSpc>
              <a:spcBef>
                <a:spcPts val="0"/>
              </a:spcBef>
              <a:buClr>
                <a:schemeClr val="dk1"/>
              </a:buClr>
              <a:buSzPct val="100000"/>
              <a:buFont typeface="Arial"/>
              <a:buChar char="●"/>
            </a:pPr>
            <a:r>
              <a:rPr lang="en" sz="1200">
                <a:solidFill>
                  <a:schemeClr val="dk1"/>
                </a:solidFill>
              </a:rPr>
              <a:t>The class will decide what information should be recorded on the class wiki for future reference.</a:t>
            </a:r>
          </a:p>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-Annotation: describe this and lead students through it</a:t>
            </a:r>
          </a:p>
          <a:p>
            <a:pPr rtl="0">
              <a:spcBef>
                <a:spcPts val="0"/>
              </a:spcBef>
              <a:buNone/>
            </a:pPr>
            <a:r>
              <a:rPr lang="en"/>
              <a:t>	-use color coding and marking up the text --add photo of example</a:t>
            </a:r>
          </a:p>
          <a:p>
            <a:pPr rtl="0">
              <a:spcBef>
                <a:spcPts val="0"/>
              </a:spcBef>
              <a:buNone/>
            </a:pPr>
            <a:r>
              <a:rPr lang="en"/>
              <a:t>SEE ANNA’S photo in slide 26.</a:t>
            </a:r>
          </a:p>
          <a:p>
            <a:pPr rtl="0">
              <a:spcBef>
                <a:spcPts val="0"/>
              </a:spcBef>
              <a:buNone/>
            </a:pPr>
            <a:r>
              <a:rPr lang="en"/>
              <a:t>-Skills this activity addresses </a:t>
            </a:r>
          </a:p>
          <a:p>
            <a:pPr rtl="0">
              <a:spcBef>
                <a:spcPts val="0"/>
              </a:spcBef>
              <a:buNone/>
            </a:pPr>
            <a:r>
              <a:rPr lang="en"/>
              <a:t>Students begin to incorporate these skills to everything they do.  It becomes automatic.  </a:t>
            </a:r>
          </a:p>
          <a:p>
            <a:pPr rtl="0">
              <a:spcBef>
                <a:spcPts val="0"/>
              </a:spcBef>
              <a:buNone/>
            </a:pPr>
            <a:endParaRPr/>
          </a:p>
          <a:p>
            <a:pPr rtl="0">
              <a:spcBef>
                <a:spcPts val="0"/>
              </a:spcBef>
              <a:buNone/>
            </a:pPr>
            <a:r>
              <a:rPr lang="en"/>
              <a:t>How do we know they are thinking critically?</a:t>
            </a:r>
          </a:p>
          <a:p>
            <a:pPr rtl="0">
              <a:spcBef>
                <a:spcPts val="0"/>
              </a:spcBef>
              <a:buNone/>
            </a:pPr>
            <a:r>
              <a:rPr lang="en"/>
              <a:t>Annotations are a starting point for higher order activities</a:t>
            </a:r>
          </a:p>
          <a:p>
            <a:pPr rtl="0">
              <a:spcBef>
                <a:spcPts val="0"/>
              </a:spcBef>
              <a:buNone/>
            </a:pPr>
            <a:r>
              <a:rPr lang="en"/>
              <a:t>Push= thinking becomes visible</a:t>
            </a:r>
          </a:p>
          <a:p>
            <a:pPr rtl="0">
              <a:spcBef>
                <a:spcPts val="0"/>
              </a:spcBef>
              <a:buNone/>
            </a:pPr>
            <a:r>
              <a:rPr lang="en"/>
              <a:t>Questioning the text, summary/response, progression towards critical</a:t>
            </a:r>
          </a:p>
          <a:p>
            <a:pPr rtl="0">
              <a:spcBef>
                <a:spcPts val="0"/>
              </a:spcBef>
              <a:buNone/>
            </a:pPr>
            <a:r>
              <a:rPr lang="en"/>
              <a:t>Once you see your capacity to read and comprehend (student example)  </a:t>
            </a:r>
          </a:p>
          <a:p>
            <a:pPr rtl="0">
              <a:spcBef>
                <a:spcPts val="0"/>
              </a:spcBef>
              <a:buNone/>
            </a:pPr>
            <a:endParaRPr/>
          </a:p>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Exceeding expectations: </a:t>
            </a:r>
            <a:r>
              <a:rPr lang="en">
                <a:solidFill>
                  <a:schemeClr val="dk1"/>
                </a:solidFill>
              </a:rPr>
              <a:t>Student who made his own color code, student who wrote a keyword about each chapter on the title page of each chapter.Pass out cleaned up copy-what do you notice?  Facts.  What do you think about it? Annotate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Amy reads student reflection about annotation </a:t>
            </a:r>
          </a:p>
          <a:p>
            <a:pPr>
              <a:spcBef>
                <a:spcPts val="0"/>
              </a:spcBef>
              <a:buNone/>
            </a:pPr>
            <a:r>
              <a:rPr lang="en">
                <a:solidFill>
                  <a:schemeClr val="dk1"/>
                </a:solidFill>
              </a:rPr>
              <a:t>Suzan—Student who made his own color code, student who wrote a keyword about each chapter on the title page of each chapter.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Amy’s anecdote - read student’s reflection on annotation:  we try to refer back to the annotations so that students see the purpose of their work for future assignments.  Study tips, really.  I watched my students look back during group work to support the points they were trying to make.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38000"/>
              </a:lnSpc>
              <a:spcBef>
                <a:spcPts val="0"/>
              </a:spcBef>
              <a:buNone/>
            </a:pPr>
            <a:r>
              <a:rPr lang="en">
                <a:solidFill>
                  <a:schemeClr val="dk1"/>
                </a:solidFill>
              </a:rPr>
              <a:t>This is where we ask our students to dig deep and use critical thinking skills in a whole new way.</a:t>
            </a:r>
          </a:p>
          <a:p>
            <a:pPr marL="0" lvl="0" indent="0" rtl="0">
              <a:lnSpc>
                <a:spcPct val="138000"/>
              </a:lnSpc>
              <a:spcBef>
                <a:spcPts val="0"/>
              </a:spcBef>
              <a:buNone/>
            </a:pPr>
            <a:endParaRPr/>
          </a:p>
          <a:p>
            <a:pPr marL="0" lvl="0" indent="0" rtl="0">
              <a:lnSpc>
                <a:spcPct val="138000"/>
              </a:lnSpc>
              <a:spcBef>
                <a:spcPts val="0"/>
              </a:spcBef>
              <a:buNone/>
            </a:pPr>
            <a:endParaRPr/>
          </a:p>
          <a:p>
            <a:pPr marL="0" lvl="0" indent="0" rtl="0">
              <a:lnSpc>
                <a:spcPct val="138000"/>
              </a:lnSpc>
              <a:spcBef>
                <a:spcPts val="0"/>
              </a:spcBef>
              <a:buNone/>
            </a:pPr>
            <a:endParaRPr/>
          </a:p>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200">
                <a:solidFill>
                  <a:schemeClr val="dk1"/>
                </a:solidFill>
                <a:latin typeface="Calibri"/>
                <a:ea typeface="Calibri"/>
                <a:cs typeface="Calibri"/>
                <a:sym typeface="Calibri"/>
              </a:rPr>
              <a:t>We simplified the language, and introduced this technique to students early on in the semester. The set-up is important and takes time - s’s need the routine and need to know what to expect. </a:t>
            </a:r>
          </a:p>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Explaining the four question types:  </a:t>
            </a:r>
            <a:r>
              <a:rPr lang="en" sz="1200">
                <a:solidFill>
                  <a:schemeClr val="dk1"/>
                </a:solidFill>
                <a:latin typeface="Calibri"/>
                <a:ea typeface="Calibri"/>
                <a:cs typeface="Calibri"/>
                <a:sym typeface="Calibri"/>
              </a:rPr>
              <a:t>As we read, we learn about the characters, the setting and the story, and we also make connections to our own life experiences. This is a next step after annotation - one way to use the margin notes we made.</a:t>
            </a:r>
          </a:p>
          <a:p>
            <a:pPr lvl="0" rtl="0">
              <a:spcBef>
                <a:spcPts val="0"/>
              </a:spcBef>
              <a:buNone/>
            </a:pPr>
            <a:endParaRPr/>
          </a:p>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Example: Which native American tribe did Sal’s great-great-grandmother belong 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Presentation in Balboa 1, Thursday, June 25, 3:15-4:45</a:t>
            </a:r>
          </a:p>
          <a:p>
            <a:pPr rtl="0">
              <a:spcBef>
                <a:spcPts val="0"/>
              </a:spcBef>
              <a:buNone/>
            </a:pPr>
            <a:r>
              <a:rPr lang="en"/>
              <a:t>ESOL - </a:t>
            </a:r>
          </a:p>
          <a:p>
            <a:pPr rtl="0">
              <a:spcBef>
                <a:spcPts val="0"/>
              </a:spcBef>
              <a:buNone/>
            </a:pPr>
            <a:r>
              <a:rPr lang="en" b="1"/>
              <a:t>Chelsea’s pre-writing activity: </a:t>
            </a:r>
          </a:p>
          <a:p>
            <a:pPr rtl="0">
              <a:spcBef>
                <a:spcPts val="0"/>
              </a:spcBef>
              <a:buNone/>
            </a:pPr>
            <a:endParaRPr b="1"/>
          </a:p>
          <a:p>
            <a:pPr rtl="0">
              <a:spcBef>
                <a:spcPts val="0"/>
              </a:spcBef>
              <a:buNone/>
            </a:pPr>
            <a:r>
              <a:rPr lang="en" b="1"/>
              <a:t>What you just did by answering my question is something we do with our students to build context and generate interest before reading. </a:t>
            </a:r>
          </a:p>
          <a:p>
            <a:pPr rtl="0">
              <a:spcBef>
                <a:spcPts val="0"/>
              </a:spcBef>
              <a:buNone/>
            </a:pPr>
            <a:r>
              <a:rPr lang="en" b="1"/>
              <a:t>Today, we are going to share some of our our teaching practices with you, but first, Lisa Cook is going to expand and further describe our program and curriculum. </a:t>
            </a:r>
          </a:p>
          <a:p>
            <a:pPr rtl="0">
              <a:spcBef>
                <a:spcPts val="0"/>
              </a:spcBef>
              <a:buNone/>
            </a:pPr>
            <a:endParaRPr b="1"/>
          </a:p>
          <a:p>
            <a:pPr rtl="0">
              <a:spcBef>
                <a:spcPts val="0"/>
              </a:spcBef>
              <a:buNone/>
            </a:pPr>
            <a:r>
              <a:rPr lang="en" b="1"/>
              <a:t>Hi… I’m Chelsea In order to accelerate student learning we have to build a compelling context.</a:t>
            </a:r>
          </a:p>
          <a:p>
            <a:pPr rtl="0">
              <a:spcBef>
                <a:spcPts val="0"/>
              </a:spcBef>
              <a:buNone/>
            </a:pPr>
            <a:r>
              <a:rPr lang="en"/>
              <a:t>Based on the title of our presentation and the synopsis you read in the program (page 17) what do you expect the presentation to cover this afternoon? </a:t>
            </a:r>
          </a:p>
          <a:p>
            <a:pPr rtl="0">
              <a:spcBef>
                <a:spcPts val="0"/>
              </a:spcBef>
              <a:buNone/>
            </a:pPr>
            <a:endParaRPr/>
          </a:p>
          <a:p>
            <a:pPr rtl="0">
              <a:spcBef>
                <a:spcPts val="0"/>
              </a:spcBef>
              <a:buNone/>
            </a:pPr>
            <a:r>
              <a:rPr lang="en"/>
              <a:t>Today we’re going to ask you to do some of the things that we do with our students in class so you can experience it for yourselves. </a:t>
            </a:r>
          </a:p>
          <a:p>
            <a:pPr>
              <a:spcBef>
                <a:spcPts val="0"/>
              </a:spcBef>
              <a:buNone/>
            </a:pPr>
            <a:r>
              <a:rPr lang="en">
                <a:solidFill>
                  <a:schemeClr val="dk1"/>
                </a:solidFill>
              </a:rPr>
              <a:t>Lisa is going to continue to build context for you, by describing our program and curriculum.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Example: </a:t>
            </a:r>
            <a:r>
              <a:rPr lang="en" sz="1200">
                <a:solidFill>
                  <a:schemeClr val="dk1"/>
                </a:solidFill>
              </a:rPr>
              <a:t>In what ways are the Pickford family and the Hiddle family different?</a:t>
            </a:r>
          </a:p>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Example: </a:t>
            </a:r>
            <a:r>
              <a:rPr lang="en" sz="1200">
                <a:solidFill>
                  <a:schemeClr val="dk1"/>
                </a:solidFill>
              </a:rPr>
              <a:t>Sal doesn’t want to know anything about her father’s friend, Margaret. What does she do when her father tries to talk to her about Margaret? Why do you think she’s reacting this way? </a:t>
            </a:r>
          </a:p>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Example: </a:t>
            </a:r>
            <a:r>
              <a:rPr lang="en" sz="1200">
                <a:solidFill>
                  <a:schemeClr val="dk1"/>
                </a:solidFill>
              </a:rPr>
              <a:t>How long after a couple separates do you think it’s appropriate for one of them to begin a new relationship? Why?</a:t>
            </a:r>
          </a:p>
          <a:p>
            <a:pPr lvl="0" rtl="0">
              <a:spcBef>
                <a:spcPts val="0"/>
              </a:spcBef>
              <a:buNone/>
            </a:pPr>
            <a:endParaRPr/>
          </a:p>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goal here is to give s’s a framework for going deeper, where </a:t>
            </a:r>
            <a:r>
              <a:rPr lang="en" b="1"/>
              <a:t>they</a:t>
            </a:r>
            <a:r>
              <a:rPr lang="en"/>
              <a:t> produce the content. To get s’s beyond basic comprehension to critical thinking. After knowing the facts of what happened and how those facts connect with the larger themes, they can then engage with the story and go deeper in more creative ways. </a:t>
            </a:r>
          </a:p>
          <a:p>
            <a:pPr rtl="0">
              <a:spcBef>
                <a:spcPts val="0"/>
              </a:spcBef>
              <a:buNone/>
            </a:pPr>
            <a:endParaRPr/>
          </a:p>
          <a:p>
            <a:pPr marL="1371600" lvl="2" indent="-298450" rtl="0">
              <a:lnSpc>
                <a:spcPct val="138000"/>
              </a:lnSpc>
              <a:spcBef>
                <a:spcPts val="0"/>
              </a:spcBef>
              <a:buClr>
                <a:schemeClr val="dk1"/>
              </a:buClr>
              <a:buSzPct val="100000"/>
              <a:buFont typeface="Wingdings"/>
              <a:buChar char="§"/>
            </a:pPr>
            <a:r>
              <a:rPr lang="en" b="1"/>
              <a:t>Right There / Here and There: </a:t>
            </a:r>
            <a:r>
              <a:rPr lang="en" sz="1200">
                <a:latin typeface="Trebuchet MS"/>
                <a:ea typeface="Trebuchet MS"/>
                <a:cs typeface="Trebuchet MS"/>
                <a:sym typeface="Trebuchet MS"/>
              </a:rPr>
              <a:t>S’s do the work to pick out the details they want answers to, and write questions that are later filled in as we find the answers. I</a:t>
            </a:r>
            <a:r>
              <a:rPr lang="en">
                <a:solidFill>
                  <a:schemeClr val="dk1"/>
                </a:solidFill>
              </a:rPr>
              <a:t>n groups, write unanswered question about the novel on big paper, post around room - maybe one per character.. Start early on, and periodically re-post the paper and have s’s fill in the answers as they are finding them out. Also add new questions, with room to fill in the answers (or not) later. This is very satisfying and empowers learners to ask questions that they actually want the answers to and is very different from an approach where a </a:t>
            </a:r>
            <a:r>
              <a:rPr lang="en" sz="1200">
                <a:solidFill>
                  <a:schemeClr val="dk1"/>
                </a:solidFill>
                <a:latin typeface="Trebuchet MS"/>
                <a:ea typeface="Trebuchet MS"/>
                <a:cs typeface="Trebuchet MS"/>
                <a:sym typeface="Trebuchet MS"/>
              </a:rPr>
              <a:t>textbook tells you the questions to answer.</a:t>
            </a:r>
            <a:r>
              <a:rPr lang="en">
                <a:solidFill>
                  <a:schemeClr val="dk1"/>
                </a:solidFill>
              </a:rPr>
              <a:t>Or, different groups can write questions for different chapters — put questions on the wall and have s’s walk around and write answers to other groups’ questions. All these “gallery walk” type of activities engage quieter voices.</a:t>
            </a:r>
          </a:p>
          <a:p>
            <a:pPr marL="914400" lvl="0" indent="0" rtl="0">
              <a:lnSpc>
                <a:spcPct val="138000"/>
              </a:lnSpc>
              <a:spcBef>
                <a:spcPts val="0"/>
              </a:spcBef>
              <a:buNone/>
            </a:pPr>
            <a:endParaRPr>
              <a:solidFill>
                <a:schemeClr val="dk1"/>
              </a:solidFill>
            </a:endParaRPr>
          </a:p>
          <a:p>
            <a:pPr marL="1371600" lvl="2" indent="-298450" rtl="0">
              <a:lnSpc>
                <a:spcPct val="138000"/>
              </a:lnSpc>
              <a:spcBef>
                <a:spcPts val="0"/>
              </a:spcBef>
              <a:buClr>
                <a:schemeClr val="dk1"/>
              </a:buClr>
              <a:buSzPct val="100000"/>
              <a:buFont typeface="Wingdings"/>
              <a:buChar char="§"/>
            </a:pPr>
            <a:r>
              <a:rPr lang="en" b="1"/>
              <a:t>Inside/Outside:</a:t>
            </a:r>
            <a:r>
              <a:rPr lang="en"/>
              <a:t> “what’s in a character’s bag”  or “act out the end of a scene or situation”.</a:t>
            </a:r>
            <a:r>
              <a:rPr lang="en">
                <a:solidFill>
                  <a:schemeClr val="dk1"/>
                </a:solidFill>
              </a:rPr>
              <a:t> Here s’s are asked to demonstrate understanding of the text, then do something with it. Draw character names from a hat. Assume the char’s all carry a bag/purse - list what your char has in their bag on big paper around the room. One member of group is an artist, who draws the items. Presenter of the group reads to the class and class has to guess who’s bag it is and why. The object’s significance reveals the depth of thinking in a creative, engaging way. Note: </a:t>
            </a:r>
          </a:p>
          <a:p>
            <a:pPr marL="0" lvl="0" indent="0" rtl="0">
              <a:spcBef>
                <a:spcPts val="0"/>
              </a:spcBef>
              <a:buNone/>
            </a:pPr>
            <a:endParaRPr/>
          </a:p>
          <a:p>
            <a:pPr marL="1371600" lvl="2" indent="-298450" rtl="0">
              <a:lnSpc>
                <a:spcPct val="138000"/>
              </a:lnSpc>
              <a:spcBef>
                <a:spcPts val="0"/>
              </a:spcBef>
              <a:buClr>
                <a:schemeClr val="dk1"/>
              </a:buClr>
              <a:buSzPct val="100000"/>
              <a:buFont typeface="Wingdings"/>
              <a:buChar char="§"/>
            </a:pPr>
            <a:r>
              <a:rPr lang="en" b="1"/>
              <a:t>Outside: </a:t>
            </a:r>
            <a:r>
              <a:rPr lang="en">
                <a:solidFill>
                  <a:schemeClr val="dk1"/>
                </a:solidFill>
              </a:rPr>
              <a:t>Assign students a chapter to summarize each weeks. In groups, other students have to form “Outside” questions to ask the presenter a thoughtful question. Presenter must answer orally on-the-spot with help from the class if needed.</a:t>
            </a:r>
          </a:p>
          <a:p>
            <a:pPr marL="0" lvl="0" indent="0" rtl="0">
              <a:spcBef>
                <a:spcPts val="0"/>
              </a:spcBef>
              <a:buNone/>
            </a:pPr>
            <a:endParaRPr/>
          </a:p>
          <a:p>
            <a:pPr marL="914400" lvl="0" indent="0" rtl="0">
              <a:lnSpc>
                <a:spcPct val="138000"/>
              </a:lnSpc>
              <a:spcBef>
                <a:spcPts val="0"/>
              </a:spcBef>
              <a:buNone/>
            </a:pPr>
            <a:endParaRPr b="1"/>
          </a:p>
          <a:p>
            <a:pPr lvl="0" rtl="0">
              <a:spcBef>
                <a:spcPts val="0"/>
              </a:spcBef>
              <a:buClr>
                <a:schemeClr val="dk1"/>
              </a:buClr>
              <a:buFont typeface="Arial"/>
              <a:buNone/>
            </a:pPr>
            <a:endParaRPr sz="1200">
              <a:latin typeface="Trebuchet MS"/>
              <a:ea typeface="Trebuchet MS"/>
              <a:cs typeface="Trebuchet MS"/>
              <a:sym typeface="Trebuchet MS"/>
            </a:endParaRPr>
          </a:p>
          <a:p>
            <a:pPr marL="0" lvl="0" indent="0">
              <a:lnSpc>
                <a:spcPct val="138000"/>
              </a:lnSpc>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push is to get those discussion skills going/</a:t>
            </a:r>
          </a:p>
          <a:p>
            <a:pPr rtl="0">
              <a:spcBef>
                <a:spcPts val="0"/>
              </a:spcBef>
              <a:buNone/>
            </a:pPr>
            <a:endParaRPr/>
          </a:p>
          <a:p>
            <a:pPr rtl="0">
              <a:spcBef>
                <a:spcPts val="0"/>
              </a:spcBef>
              <a:buNone/>
            </a:pPr>
            <a:r>
              <a:rPr lang="en"/>
              <a:t>Then, once we set up a framework for discussion, we actually go ahead an have one. </a:t>
            </a:r>
          </a:p>
          <a:p>
            <a:pPr rtl="0">
              <a:spcBef>
                <a:spcPts val="0"/>
              </a:spcBef>
              <a:buNone/>
            </a:pPr>
            <a:endParaRPr/>
          </a:p>
          <a:p>
            <a:pPr rtl="0">
              <a:spcBef>
                <a:spcPts val="0"/>
              </a:spcBef>
              <a:buNone/>
            </a:pPr>
            <a:r>
              <a:rPr lang="en"/>
              <a:t>(Chelsea’s story) Socratic seminar in High Beginning - from the four questions, guide students into a discussion based on student generated questions - there is a group of students in the middle, students circled around them - they are peer grading on the following: discussion skills, civility, and ability to probe deeper and keep the conversation going. I’ve had success with advanced levels, but was really doubting that the high beginning students would be able to do it.</a:t>
            </a:r>
          </a:p>
          <a:p>
            <a:pPr rtl="0">
              <a:spcBef>
                <a:spcPts val="0"/>
              </a:spcBef>
              <a:buNone/>
            </a:pPr>
            <a:endParaRPr/>
          </a:p>
          <a:p>
            <a:pPr rtl="0">
              <a:spcBef>
                <a:spcPts val="0"/>
              </a:spcBef>
              <a:buNone/>
            </a:pPr>
            <a:r>
              <a:rPr lang="en"/>
              <a:t>-Students demonstrated ability to distinguish between questions that provoke deeper thinking and questions that require one word answers. Spendintg time on the four questions enabled them to do this. I pushed herself as a teacher to believe students had the capacity to pose these questions and provide meaningful responses. </a:t>
            </a:r>
          </a:p>
          <a:p>
            <a:pPr rtl="0">
              <a:spcBef>
                <a:spcPts val="0"/>
              </a:spcBef>
              <a:buNone/>
            </a:pPr>
            <a:endParaRPr/>
          </a:p>
          <a:p>
            <a:pPr rtl="0">
              <a:spcBef>
                <a:spcPts val="0"/>
              </a:spcBef>
              <a:buNone/>
            </a:pPr>
            <a:r>
              <a:rPr lang="en"/>
              <a:t>Some questions asked during the seminar:</a:t>
            </a:r>
          </a:p>
          <a:p>
            <a:pPr lvl="0" rtl="0">
              <a:lnSpc>
                <a:spcPct val="115000"/>
              </a:lnSpc>
              <a:spcBef>
                <a:spcPts val="0"/>
              </a:spcBef>
              <a:spcAft>
                <a:spcPts val="1100"/>
              </a:spcAft>
              <a:buClr>
                <a:schemeClr val="dk1"/>
              </a:buClr>
              <a:buSzPct val="110000"/>
              <a:buFont typeface="Arial"/>
              <a:buNone/>
            </a:pPr>
            <a:r>
              <a:rPr lang="en" sz="1000" b="1">
                <a:solidFill>
                  <a:schemeClr val="dk1"/>
                </a:solidFill>
              </a:rPr>
              <a:t>Do women have equal rights today (discussion about women in Afghanistan and Egypt). Would you risk your life the way Amelia did? How was Amelia an inspiration for women? How did Amelia prove herself? How did her actions show her character? What were Amelia's relationships like? Describe how Amelia's feelings towards marriage changed? Do you agree with her? Do you think the risks she took were “worth it?” Why or why not? Who were some of the people that influenced Amelia the most in her life? How did they influence her? Imagine you are Amelia’s parents. How do you feel about her decisions? </a:t>
            </a:r>
          </a:p>
          <a:p>
            <a:pPr lvl="0" rtl="0">
              <a:lnSpc>
                <a:spcPct val="115000"/>
              </a:lnSpc>
              <a:spcBef>
                <a:spcPts val="0"/>
              </a:spcBef>
              <a:buClr>
                <a:schemeClr val="dk1"/>
              </a:buClr>
              <a:buFont typeface="Arial"/>
              <a:buNone/>
            </a:pPr>
            <a:endParaRPr sz="1400">
              <a:solidFill>
                <a:schemeClr val="dk1"/>
              </a:solidFill>
            </a:endParaRPr>
          </a:p>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One more push is accuracy. It’s great they’re asking questions and going deep, but grammar does matter.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There are typical problems at this level and in my class, they were questions, negative, and modals - but we respond to our s’s needs. We improve accuracy using language produced by the s’s, in this case language that students produced when they were asking the 4 types of questions in the previous activity. That way, the grammar of how to make a question is more meaningful, because s’s now have a </a:t>
            </a:r>
            <a:r>
              <a:rPr lang="en" b="1">
                <a:solidFill>
                  <a:schemeClr val="dk1"/>
                </a:solidFill>
              </a:rPr>
              <a:t>reason</a:t>
            </a:r>
            <a:r>
              <a:rPr lang="en">
                <a:solidFill>
                  <a:schemeClr val="dk1"/>
                </a:solidFill>
              </a:rPr>
              <a:t> to ask a question - the want to know what happens in the book!  Here we are going for accuracy </a:t>
            </a:r>
            <a:r>
              <a:rPr lang="en" b="1">
                <a:solidFill>
                  <a:schemeClr val="dk1"/>
                </a:solidFill>
              </a:rPr>
              <a:t>after</a:t>
            </a:r>
            <a:r>
              <a:rPr lang="en">
                <a:solidFill>
                  <a:schemeClr val="dk1"/>
                </a:solidFill>
              </a:rPr>
              <a:t> production (meaning after s’s have already written 4 types of questions and tried to answer them) - not before they even need it. They’ll be asking questions over and over and get a little better each time.</a:t>
            </a:r>
          </a:p>
          <a:p>
            <a:pPr lvl="0" rtl="0">
              <a:spcBef>
                <a:spcPts val="0"/>
              </a:spcBef>
              <a:buNone/>
            </a:pPr>
            <a:endParaRPr>
              <a:solidFill>
                <a:schemeClr val="dk1"/>
              </a:solidFill>
            </a:endParaRPr>
          </a:p>
          <a:p>
            <a:pPr lvl="0" rtl="0">
              <a:spcBef>
                <a:spcPts val="0"/>
              </a:spcBef>
              <a:buNone/>
            </a:pPr>
            <a:r>
              <a:rPr lang="en">
                <a:solidFill>
                  <a:schemeClr val="dk1"/>
                </a:solidFill>
              </a:rPr>
              <a:t>So first teach grammar, using examples from the book, then practice within the context. One grammar cycle might be to do error correction, then write positive/negative statements about the characters, then write what the characters could/should/might do in given situations (that’s modals) then write questions on post-it notes to stick on student-generated chapter summaries around the room (show examples). I can then distribute the post-its and s’s have to fix each others’ grammar problems from the post-its.</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rPr>
              <a:t>IF TIME: put up posters from ESL222 class, and hand out post-its to participants. Have everyone gallery walk and write questions on post-its.</a:t>
            </a:r>
          </a:p>
          <a:p>
            <a:pPr lvl="0" rtl="0">
              <a:spcBef>
                <a:spcPts val="0"/>
              </a:spcBef>
              <a:buClr>
                <a:schemeClr val="dk1"/>
              </a:buClr>
              <a:buFont typeface="Arial"/>
              <a:buNone/>
            </a:pPr>
            <a:endParaRPr>
              <a:solidFill>
                <a:schemeClr val="dk1"/>
              </a:solidFill>
            </a:endParaRPr>
          </a:p>
          <a:p>
            <a:pPr rtl="0">
              <a:spcBef>
                <a:spcPts val="0"/>
              </a:spcBef>
              <a:buNone/>
            </a:pPr>
            <a:endParaRPr/>
          </a:p>
          <a:p>
            <a:pPr lvl="0" rtl="0">
              <a:spcBef>
                <a:spcPts val="0"/>
              </a:spcBef>
              <a:buNone/>
            </a:pP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Now that you’ve seen how our students annotate the text, and ask and answer questions about the story, you’ll see how we build off of those practices </a:t>
            </a:r>
            <a:r>
              <a:rPr lang="en">
                <a:solidFill>
                  <a:schemeClr val="dk1"/>
                </a:solidFill>
              </a:rPr>
              <a:t>and </a:t>
            </a:r>
            <a:r>
              <a:rPr lang="en" b="1">
                <a:solidFill>
                  <a:schemeClr val="dk1"/>
                </a:solidFill>
              </a:rPr>
              <a:t>integrate the reading and writing experience</a:t>
            </a:r>
            <a:r>
              <a:rPr lang="en">
                <a:solidFill>
                  <a:schemeClr val="dk1"/>
                </a:solidFill>
              </a:rPr>
              <a:t> </a:t>
            </a:r>
            <a:r>
              <a:rPr lang="en"/>
              <a:t>by summarizing and responding to the text. Summary and response is an important element of our curriculum. </a:t>
            </a:r>
            <a:r>
              <a:rPr lang="en">
                <a:solidFill>
                  <a:schemeClr val="dk1"/>
                </a:solidFill>
              </a:rPr>
              <a:t>They are what we call </a:t>
            </a:r>
            <a:r>
              <a:rPr lang="en" b="1">
                <a:solidFill>
                  <a:schemeClr val="dk1"/>
                </a:solidFill>
              </a:rPr>
              <a:t>low stakes writing assignments</a:t>
            </a:r>
            <a:r>
              <a:rPr lang="en">
                <a:solidFill>
                  <a:schemeClr val="dk1"/>
                </a:solidFill>
              </a:rPr>
              <a:t>. We believe that providing students with ample opportunities to practice before a high stakes assessment helps emerging writers </a:t>
            </a:r>
            <a:r>
              <a:rPr lang="en" b="1">
                <a:solidFill>
                  <a:schemeClr val="dk1"/>
                </a:solidFill>
              </a:rPr>
              <a:t>develop their skills as well as their confidence</a:t>
            </a:r>
            <a:r>
              <a:rPr lang="en">
                <a:solidFill>
                  <a:schemeClr val="dk1"/>
                </a:solidFill>
              </a:rPr>
              <a:t>. Summary and response marks an interesting point in our curriculum where students take what they’ve learned through active reading to </a:t>
            </a:r>
            <a:r>
              <a:rPr lang="en" b="1">
                <a:solidFill>
                  <a:schemeClr val="dk1"/>
                </a:solidFill>
              </a:rPr>
              <a:t>demonstrate their comprehension of the text and join the conversation</a:t>
            </a:r>
            <a:r>
              <a:rPr lang="en">
                <a:solidFill>
                  <a:schemeClr val="dk1"/>
                </a:solidFill>
              </a:rPr>
              <a:t> while developing the skills for increasingly complex writing assignments.</a:t>
            </a:r>
          </a:p>
          <a:p>
            <a:pPr rtl="0">
              <a:spcBef>
                <a:spcPts val="0"/>
              </a:spcBef>
              <a:buNone/>
            </a:pPr>
            <a:endParaRPr/>
          </a:p>
          <a:p>
            <a:pPr rtl="0">
              <a:spcBef>
                <a:spcPts val="0"/>
              </a:spcBef>
              <a:buNone/>
            </a:pPr>
            <a:endParaRPr/>
          </a:p>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 initially teach summary and response separately and then bring them together once students are familiar with each element. When I introduce summary for the first time, I start with an example that I’ve written about a familiar text. We read it together as a class and use active reading strategies to identify the qualities of a good summary together before I ask students to write a summary of their own. </a:t>
            </a:r>
          </a:p>
          <a:p>
            <a:pPr rtl="0">
              <a:spcBef>
                <a:spcPts val="0"/>
              </a:spcBef>
              <a:buNone/>
            </a:pPr>
            <a:endParaRPr/>
          </a:p>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a guiding question that we pose to our students as they work to distill the main idea of a text.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Now, for more context, Lisa Cook will explain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 introduce response in the same way as I introduce summary, by providing students with an example of a response that I’ve written about a familiar text. We read it together and use active reading strategies to identify the qualities of a good response before they set out to write one of their own.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Again, we pose a simple question to guide students as they </a:t>
            </a:r>
            <a:r>
              <a:rPr lang="en" b="1"/>
              <a:t>join the conversation</a:t>
            </a:r>
            <a:r>
              <a:rPr lang="en"/>
              <a:t>. We recognize that even our High Beginning students have a unique perspective and that there </a:t>
            </a:r>
            <a:r>
              <a:rPr lang="en" i="1"/>
              <a:t>are</a:t>
            </a:r>
            <a:r>
              <a:rPr lang="en"/>
              <a:t> ways for them to express their ideas at their current proficiency level—and we challenge them to do so.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Much like the annotation practice that Suzan described, in which students distinguish between information derived from the text and original ideas as they annotate, these questions draw students’ awareness to the nature of summary and response.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Sentence starters are one of the tools we offer students as they develop their voices as writers in English.</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Summary and response is </a:t>
            </a:r>
            <a:r>
              <a:rPr lang="en" b="1"/>
              <a:t>the bridge between active reading and joining the conversation</a:t>
            </a:r>
            <a:r>
              <a:rPr lang="en"/>
              <a:t> through </a:t>
            </a:r>
            <a:r>
              <a:rPr lang="en" b="1"/>
              <a:t>integrated and contextualized reading and writing experiences</a:t>
            </a:r>
            <a:r>
              <a:rPr lang="en"/>
              <a:t>. </a:t>
            </a:r>
          </a:p>
          <a:p>
            <a:pPr rtl="0">
              <a:spcBef>
                <a:spcPts val="0"/>
              </a:spcBef>
              <a:buNone/>
            </a:pPr>
            <a:endParaRPr/>
          </a:p>
          <a:p>
            <a:pPr rtl="0">
              <a:spcBef>
                <a:spcPts val="0"/>
              </a:spcBef>
              <a:buNone/>
            </a:pPr>
            <a:r>
              <a:rPr lang="en"/>
              <a:t>All community college students are adults with life experiences to share and in their responses </a:t>
            </a:r>
            <a:r>
              <a:rPr lang="en" b="1"/>
              <a:t>we challenge them to say something substantial</a:t>
            </a:r>
            <a:r>
              <a:rPr lang="en"/>
              <a:t>. </a:t>
            </a:r>
          </a:p>
          <a:p>
            <a:pPr rtl="0">
              <a:spcBef>
                <a:spcPts val="0"/>
              </a:spcBef>
              <a:buNone/>
            </a:pPr>
            <a:endParaRPr/>
          </a:p>
          <a:p>
            <a:pPr rtl="0">
              <a:spcBef>
                <a:spcPts val="0"/>
              </a:spcBef>
              <a:buNone/>
            </a:pPr>
            <a:r>
              <a:rPr lang="en"/>
              <a:t>Summary and response is a practice that </a:t>
            </a:r>
            <a:r>
              <a:rPr lang="en" b="1"/>
              <a:t>prepares students for more complex writing assignments</a:t>
            </a:r>
            <a:r>
              <a:rPr lang="en"/>
              <a:t>.</a:t>
            </a:r>
          </a:p>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To illustrate how my students have </a:t>
            </a:r>
            <a:r>
              <a:rPr lang="en" b="1"/>
              <a:t>exceeded my expectations</a:t>
            </a:r>
            <a:r>
              <a:rPr lang="en"/>
              <a:t> in terms of their summaries and responses, I’d like to read part of a letter I received from </a:t>
            </a:r>
            <a:r>
              <a:rPr lang="en">
                <a:solidFill>
                  <a:schemeClr val="dk1"/>
                </a:solidFill>
              </a:rPr>
              <a:t>Linda Sue Park, the </a:t>
            </a:r>
            <a:r>
              <a:rPr lang="en"/>
              <a:t>award-winning author of </a:t>
            </a:r>
            <a:r>
              <a:rPr lang="en" i="1"/>
              <a:t>A Long Walk to Water</a:t>
            </a:r>
            <a:r>
              <a:rPr lang="en"/>
              <a:t>, one of the novels my Intermediate Reading and Writing students read. Here’s what she wrote: (read the first paragraph and the third paragraph).</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...and here’s the letter that Linda Sue Park wrote to my students in response to their letters. They could not believe that their writing had been read and acknowledged by the author of the novel we had come to appreciate and connect with. </a:t>
            </a:r>
            <a:r>
              <a:rPr lang="en" b="1"/>
              <a:t>They exceeded their own expectations as they truly joined the conversation</a:t>
            </a:r>
            <a:r>
              <a:rPr lang="en"/>
              <a:t>.</a:t>
            </a:r>
          </a:p>
          <a:p>
            <a:pPr rtl="0">
              <a:spcBef>
                <a:spcPts val="0"/>
              </a:spcBef>
              <a:buNone/>
            </a:pPr>
            <a:endParaRPr/>
          </a:p>
          <a:p>
            <a:pPr>
              <a:spcBef>
                <a:spcPts val="0"/>
              </a:spcBef>
              <a:buNone/>
            </a:pPr>
            <a:r>
              <a:rPr lang="en"/>
              <a:t>This also was a very rewarding experience for me as an instructor. Teaching in an accelerated program gives me the flexibility to expand upon the familiar work of responding to a text by</a:t>
            </a:r>
            <a:r>
              <a:rPr lang="en" b="1"/>
              <a:t> inviting my students to write for an audience beyond the classroom</a:t>
            </a:r>
            <a:r>
              <a:rPr lang="en"/>
              <a:t>, and to join a conversation in a way that felt like a reach for these emerging writers.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 mentioned that we build up to more complex writing assignments, and I want to say a bit more about that. For example, when we read </a:t>
            </a:r>
            <a:r>
              <a:rPr lang="en" i="1"/>
              <a:t>Walk Two Moons</a:t>
            </a:r>
            <a:r>
              <a:rPr lang="en"/>
              <a:t> by Sharon Creech, our first essay assignment is a narrative. Inspired by a scene in the novel when a blackberry pie triggers a precious memory of happier times for one of the characters, students write about a sensory experience that brings back memories in their lives. </a:t>
            </a:r>
          </a:p>
          <a:p>
            <a:pPr rtl="0">
              <a:spcBef>
                <a:spcPts val="0"/>
              </a:spcBef>
              <a:buNone/>
            </a:pPr>
            <a:endParaRPr/>
          </a:p>
          <a:p>
            <a:pPr>
              <a:spcBef>
                <a:spcPts val="0"/>
              </a:spcBef>
              <a:buNone/>
            </a:pPr>
            <a:r>
              <a:rPr lang="en"/>
              <a:t>Later essays explore themes from the novel and tie in related nonfiction articles, which students handle well as they </a:t>
            </a:r>
            <a:r>
              <a:rPr lang="en" b="1"/>
              <a:t>fit in with the context</a:t>
            </a:r>
            <a:r>
              <a:rPr lang="en"/>
              <a:t> we’ve built and </a:t>
            </a:r>
            <a:r>
              <a:rPr lang="en" b="1"/>
              <a:t>deepen our connections</a:t>
            </a:r>
            <a:r>
              <a:rPr lang="en"/>
              <a:t> with the story. Now Amy will tell you about her students’ essay writing experience.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38000"/>
              </a:lnSpc>
              <a:spcBef>
                <a:spcPts val="0"/>
              </a:spcBef>
              <a:buNone/>
            </a:pPr>
            <a:r>
              <a:rPr lang="en"/>
              <a:t>The first essay assignment was to write a narrative essay, thinking about what senses are connected with special memories, choose one significant memory, and write about it by summarizing the author’s memory of the delayed pleasure of eating an apple after it had been offered to Buddha. All students took off with this assignment with no trouble making connections from the memoir to their own lives, except one student who did not take my class last semester in the Acceleration College. She couldn’t think of anything to get started, and seemed frozen with indecision and confusion at the assignment. I was surprised, since she’s a bright student, smart and creative – then I realized she hadn’t been asked to think like this before, and all the others had. I think the “making connections” part of our packets prepared my students to think broadly, and it really showed on this assignment. </a:t>
            </a:r>
          </a:p>
          <a:p>
            <a:pPr lvl="0" rtl="0">
              <a:lnSpc>
                <a:spcPct val="138000"/>
              </a:lnSpc>
              <a:spcBef>
                <a:spcPts val="0"/>
              </a:spcBef>
              <a:buNone/>
            </a:pPr>
            <a:endParaRPr/>
          </a:p>
          <a:p>
            <a:pPr lvl="0" rtl="0">
              <a:lnSpc>
                <a:spcPct val="138000"/>
              </a:lnSpc>
              <a:spcBef>
                <a:spcPts val="0"/>
              </a:spcBef>
              <a:buClr>
                <a:schemeClr val="dk1"/>
              </a:buClr>
              <a:buSzPct val="100000"/>
              <a:buFont typeface="Arial"/>
              <a:buNone/>
            </a:pPr>
            <a:r>
              <a:rPr lang="en"/>
              <a:t>The next step after writing the essays, which pushed me as an educator as well as pushing my students beyond what they ever imagined, was to take advantage of an opportunity for an audience. We traveled as a class to World Storytelling Day at the San Francisco Maritime National Historical Park and joined other writers in reading their stories (narrative essays)  in public. This experience pushed the students to do something they were admittedly quite nervous about, but the results were incredible. This is a photo of the student who had trouble getting started, reading her sensory memory about the first time she ate a hamburger in the U.S. (it was not a good memory, but very funny and thoughtful). After this event, we reached a different audience by showcasing the essays in the Laney gallery and hosting another public reading of student work. The excitement and joy of overcoming a fear of public speaking, in another language no less, was unforgettable for everyone. </a:t>
            </a:r>
            <a:r>
              <a:rPr lang="en" b="1"/>
              <a:t>The curriculum gave us the space and the time to make that happen.</a:t>
            </a:r>
          </a:p>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Course outline</a:t>
            </a:r>
          </a:p>
          <a:p>
            <a:pPr>
              <a:spcBef>
                <a:spcPts val="0"/>
              </a:spcBef>
              <a:buNone/>
            </a:pPr>
            <a:r>
              <a:rPr lang="en"/>
              <a:t>Includes  activities will incorporate several skills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687285" y="686593"/>
            <a:ext cx="348342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6027" y="4343797"/>
            <a:ext cx="5485946" cy="4113608"/>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839" y="8685610"/>
            <a:ext cx="2972027" cy="456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52</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687285" y="686593"/>
            <a:ext cx="348342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6027" y="4343797"/>
            <a:ext cx="5485946" cy="4113608"/>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71" name="Shape 471"/>
          <p:cNvSpPr txBox="1">
            <a:spLocks noGrp="1"/>
          </p:cNvSpPr>
          <p:nvPr>
            <p:ph type="sldNum" idx="12"/>
          </p:nvPr>
        </p:nvSpPr>
        <p:spPr>
          <a:xfrm>
            <a:off x="3884839" y="8685610"/>
            <a:ext cx="2972027" cy="456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53</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687285" y="686593"/>
            <a:ext cx="348342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6027" y="4343797"/>
            <a:ext cx="5485946" cy="4113608"/>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87" name="Shape 487"/>
          <p:cNvSpPr txBox="1">
            <a:spLocks noGrp="1"/>
          </p:cNvSpPr>
          <p:nvPr>
            <p:ph type="sldNum" idx="12"/>
          </p:nvPr>
        </p:nvSpPr>
        <p:spPr>
          <a:xfrm>
            <a:off x="3884839" y="8685610"/>
            <a:ext cx="2972027" cy="45640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54</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Lisa: ten points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19881"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2" name="Shape 12"/>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rtl="0">
              <a:spcBef>
                <a:spcPts val="0"/>
              </a:spcBef>
              <a:buClr>
                <a:schemeClr val="lt1"/>
              </a:buClr>
              <a:buSzPct val="100000"/>
              <a:defRPr sz="4800">
                <a:solidFill>
                  <a:schemeClr val="lt1"/>
                </a:solidFill>
              </a:defRPr>
            </a:lvl1pPr>
            <a:lvl2pPr algn="r" rtl="0">
              <a:spcBef>
                <a:spcPts val="0"/>
              </a:spcBef>
              <a:buClr>
                <a:schemeClr val="lt1"/>
              </a:buClr>
              <a:buSzPct val="100000"/>
              <a:defRPr sz="4800">
                <a:solidFill>
                  <a:schemeClr val="lt1"/>
                </a:solidFill>
              </a:defRPr>
            </a:lvl2pPr>
            <a:lvl3pPr algn="r" rtl="0">
              <a:spcBef>
                <a:spcPts val="0"/>
              </a:spcBef>
              <a:buClr>
                <a:schemeClr val="lt1"/>
              </a:buClr>
              <a:buSzPct val="100000"/>
              <a:defRPr sz="4800">
                <a:solidFill>
                  <a:schemeClr val="lt1"/>
                </a:solidFill>
              </a:defRPr>
            </a:lvl3pPr>
            <a:lvl4pPr algn="r" rtl="0">
              <a:spcBef>
                <a:spcPts val="0"/>
              </a:spcBef>
              <a:buClr>
                <a:schemeClr val="lt1"/>
              </a:buClr>
              <a:buSzPct val="100000"/>
              <a:defRPr sz="4800">
                <a:solidFill>
                  <a:schemeClr val="lt1"/>
                </a:solidFill>
              </a:defRPr>
            </a:lvl4pPr>
            <a:lvl5pPr algn="r" rtl="0">
              <a:spcBef>
                <a:spcPts val="0"/>
              </a:spcBef>
              <a:buClr>
                <a:schemeClr val="lt1"/>
              </a:buClr>
              <a:buSzPct val="100000"/>
              <a:defRPr sz="4800">
                <a:solidFill>
                  <a:schemeClr val="lt1"/>
                </a:solidFill>
              </a:defRPr>
            </a:lvl5pPr>
            <a:lvl6pPr algn="r" rtl="0">
              <a:spcBef>
                <a:spcPts val="0"/>
              </a:spcBef>
              <a:buClr>
                <a:schemeClr val="lt1"/>
              </a:buClr>
              <a:buSzPct val="100000"/>
              <a:defRPr sz="4800">
                <a:solidFill>
                  <a:schemeClr val="lt1"/>
                </a:solidFill>
              </a:defRPr>
            </a:lvl6pPr>
            <a:lvl7pPr algn="r" rtl="0">
              <a:spcBef>
                <a:spcPts val="0"/>
              </a:spcBef>
              <a:buClr>
                <a:schemeClr val="lt1"/>
              </a:buClr>
              <a:buSzPct val="100000"/>
              <a:defRPr sz="4800">
                <a:solidFill>
                  <a:schemeClr val="lt1"/>
                </a:solidFill>
              </a:defRPr>
            </a:lvl7pPr>
            <a:lvl8pPr algn="r" rtl="0">
              <a:spcBef>
                <a:spcPts val="0"/>
              </a:spcBef>
              <a:buClr>
                <a:schemeClr val="lt1"/>
              </a:buClr>
              <a:buSzPct val="100000"/>
              <a:defRPr sz="4800">
                <a:solidFill>
                  <a:schemeClr val="lt1"/>
                </a:solidFill>
              </a:defRPr>
            </a:lvl8pPr>
            <a:lvl9pPr algn="r" rtl="0">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rtl="0">
              <a:spcBef>
                <a:spcPts val="0"/>
              </a:spcBef>
              <a:buClr>
                <a:schemeClr val="lt1"/>
              </a:buClr>
              <a:buSzPct val="100000"/>
              <a:buNone/>
              <a:defRPr sz="2400">
                <a:solidFill>
                  <a:schemeClr val="lt1"/>
                </a:solidFill>
              </a:defRPr>
            </a:lvl1pPr>
            <a:lvl2pPr algn="r" rtl="0">
              <a:spcBef>
                <a:spcPts val="0"/>
              </a:spcBef>
              <a:buClr>
                <a:schemeClr val="lt1"/>
              </a:buClr>
              <a:buSzPct val="100000"/>
              <a:buNone/>
              <a:defRPr sz="2400">
                <a:solidFill>
                  <a:schemeClr val="lt1"/>
                </a:solidFill>
              </a:defRPr>
            </a:lvl2pPr>
            <a:lvl3pPr algn="r" rtl="0">
              <a:spcBef>
                <a:spcPts val="0"/>
              </a:spcBef>
              <a:buClr>
                <a:schemeClr val="lt1"/>
              </a:buClr>
              <a:buNone/>
              <a:defRPr>
                <a:solidFill>
                  <a:schemeClr val="lt1"/>
                </a:solidFill>
              </a:defRPr>
            </a:lvl3pPr>
            <a:lvl4pPr algn="r" rtl="0">
              <a:spcBef>
                <a:spcPts val="0"/>
              </a:spcBef>
              <a:buClr>
                <a:schemeClr val="lt1"/>
              </a:buClr>
              <a:buSzPct val="100000"/>
              <a:buNone/>
              <a:defRPr sz="2400">
                <a:solidFill>
                  <a:schemeClr val="lt1"/>
                </a:solidFill>
              </a:defRPr>
            </a:lvl4pPr>
            <a:lvl5pPr algn="r" rtl="0">
              <a:spcBef>
                <a:spcPts val="0"/>
              </a:spcBef>
              <a:buClr>
                <a:schemeClr val="lt1"/>
              </a:buClr>
              <a:buSzPct val="100000"/>
              <a:buNone/>
              <a:defRPr sz="2400">
                <a:solidFill>
                  <a:schemeClr val="lt1"/>
                </a:solidFill>
              </a:defRPr>
            </a:lvl5pPr>
            <a:lvl6pPr algn="r" rtl="0">
              <a:spcBef>
                <a:spcPts val="0"/>
              </a:spcBef>
              <a:buClr>
                <a:schemeClr val="lt1"/>
              </a:buClr>
              <a:buSzPct val="100000"/>
              <a:buNone/>
              <a:defRPr sz="2400">
                <a:solidFill>
                  <a:schemeClr val="lt1"/>
                </a:solidFill>
              </a:defRPr>
            </a:lvl6pPr>
            <a:lvl7pPr algn="r" rtl="0">
              <a:spcBef>
                <a:spcPts val="0"/>
              </a:spcBef>
              <a:buClr>
                <a:schemeClr val="lt1"/>
              </a:buClr>
              <a:buSzPct val="100000"/>
              <a:buNone/>
              <a:defRPr sz="2400">
                <a:solidFill>
                  <a:schemeClr val="lt1"/>
                </a:solidFill>
              </a:defRPr>
            </a:lvl7pPr>
            <a:lvl8pPr algn="r" rtl="0">
              <a:spcBef>
                <a:spcPts val="0"/>
              </a:spcBef>
              <a:buClr>
                <a:schemeClr val="lt1"/>
              </a:buClr>
              <a:buSzPct val="100000"/>
              <a:buNone/>
              <a:defRPr sz="2400">
                <a:solidFill>
                  <a:schemeClr val="lt1"/>
                </a:solidFill>
              </a:defRPr>
            </a:lvl8pPr>
            <a:lvl9pPr algn="r" rtl="0">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73" name="Shape 7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6" name="Shape 86"/>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8" name="Shape 88"/>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a:spLocks noGrp="1"/>
          </p:cNvSpPr>
          <p:nvPr>
            <p:ph type="pic" idx="2"/>
          </p:nvPr>
        </p:nvSpPr>
        <p:spPr>
          <a:xfrm>
            <a:off x="1792288" y="459581"/>
            <a:ext cx="5486399" cy="3086099"/>
          </a:xfrm>
          <a:prstGeom prst="rect">
            <a:avLst/>
          </a:prstGeom>
          <a:noFill/>
          <a:ln>
            <a:noFill/>
          </a:ln>
        </p:spPr>
      </p:sp>
      <p:sp>
        <p:nvSpPr>
          <p:cNvPr id="106" name="Shape 106"/>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7" name="Shape 10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2" name="Shape 112"/>
          <p:cNvSpPr txBox="1">
            <a:spLocks noGrp="1"/>
          </p:cNvSpPr>
          <p:nvPr>
            <p:ph type="body" idx="1"/>
          </p:nvPr>
        </p:nvSpPr>
        <p:spPr>
          <a:xfrm rot="5400000">
            <a:off x="2874763" y="-1217414"/>
            <a:ext cx="3394472" cy="8229600"/>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113" name="Shape 11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119" name="Shape 11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0" name="Shape 12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7" scaled="0"/>
          </a:gra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994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7" scaled="0"/>
          </a:gra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994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0" name="Shape 30"/>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127" scaled="0"/>
          </a:gra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05978"/>
            <a:ext cx="8229600" cy="994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3" name="Shape 43"/>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rtl="0">
              <a:spcBef>
                <a:spcPts val="0"/>
              </a:spcBef>
              <a:buSzPct val="100000"/>
              <a:buNone/>
              <a:defRPr sz="2400"/>
            </a:lvl1pPr>
          </a:lstStyle>
          <a:p>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61" name="Shape 6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6" name="Shape 66"/>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indent="0" algn="ctr" rtl="0">
              <a:spcBef>
                <a:spcPts val="640"/>
              </a:spcBef>
              <a:buClr>
                <a:schemeClr val="lt1"/>
              </a:buClr>
              <a:buFont typeface="Arial"/>
              <a:buNone/>
              <a:defRPr/>
            </a:lvl1pPr>
            <a:lvl2pPr marL="457200" marR="0" indent="0" algn="ctr" rtl="0">
              <a:spcBef>
                <a:spcPts val="560"/>
              </a:spcBef>
              <a:buClr>
                <a:schemeClr val="lt1"/>
              </a:buClr>
              <a:buFont typeface="Arial"/>
              <a:buNone/>
              <a:defRPr/>
            </a:lvl2pPr>
            <a:lvl3pPr marL="914400" marR="0" indent="0" algn="ctr" rtl="0">
              <a:spcBef>
                <a:spcPts val="480"/>
              </a:spcBef>
              <a:buClr>
                <a:schemeClr val="lt1"/>
              </a:buClr>
              <a:buFont typeface="Arial"/>
              <a:buNone/>
              <a:defRPr/>
            </a:lvl3pPr>
            <a:lvl4pPr marL="1371600" marR="0" indent="0" algn="ctr" rtl="0">
              <a:spcBef>
                <a:spcPts val="400"/>
              </a:spcBef>
              <a:buClr>
                <a:schemeClr val="lt1"/>
              </a:buClr>
              <a:buFont typeface="Arial"/>
              <a:buNone/>
              <a:defRPr/>
            </a:lvl4pPr>
            <a:lvl5pPr marL="1828800" marR="0" indent="0" algn="ctr" rtl="0">
              <a:spcBef>
                <a:spcPts val="400"/>
              </a:spcBef>
              <a:buClr>
                <a:schemeClr val="lt1"/>
              </a:buClr>
              <a:buFont typeface="Arial"/>
              <a:buNone/>
              <a:defRPr/>
            </a:lvl5pPr>
            <a:lvl6pPr marL="2286000" marR="0" indent="0" algn="ctr" rtl="0">
              <a:spcBef>
                <a:spcPts val="400"/>
              </a:spcBef>
              <a:buClr>
                <a:schemeClr val="lt1"/>
              </a:buClr>
              <a:buFont typeface="Arial"/>
              <a:buNone/>
              <a:defRPr/>
            </a:lvl6pPr>
            <a:lvl7pPr marL="2743200" marR="0" indent="0" algn="ctr" rtl="0">
              <a:spcBef>
                <a:spcPts val="400"/>
              </a:spcBef>
              <a:buClr>
                <a:schemeClr val="lt1"/>
              </a:buClr>
              <a:buFont typeface="Arial"/>
              <a:buNone/>
              <a:defRPr/>
            </a:lvl7pPr>
            <a:lvl8pPr marL="3200400" marR="0" indent="0" algn="ctr" rtl="0">
              <a:spcBef>
                <a:spcPts val="400"/>
              </a:spcBef>
              <a:buClr>
                <a:schemeClr val="lt1"/>
              </a:buClr>
              <a:buFont typeface="Arial"/>
              <a:buNone/>
              <a:defRPr/>
            </a:lvl8pPr>
            <a:lvl9pPr marL="3657600" marR="0" indent="0" algn="ctr" rtl="0">
              <a:spcBef>
                <a:spcPts val="400"/>
              </a:spcBef>
              <a:buClr>
                <a:schemeClr val="lt1"/>
              </a:buClr>
              <a:buFont typeface="Arial"/>
              <a:buNone/>
              <a:defRPr/>
            </a:lvl9pPr>
          </a:lstStyle>
          <a:p>
            <a:endParaRPr/>
          </a:p>
        </p:txBody>
      </p:sp>
      <p:sp>
        <p:nvSpPr>
          <p:cNvPr id="67" name="Shape 6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rt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rtl="0">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rtl="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rtl="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rtl="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rtl="0">
              <a:spcBef>
                <a:spcPts val="0"/>
              </a:spcBef>
              <a:buNone/>
              <a:defRPr sz="1300">
                <a:solidFill>
                  <a:schemeClr val="lt2"/>
                </a:solidFill>
                <a:latin typeface="Trebuchet MS"/>
                <a:ea typeface="Trebuchet MS"/>
                <a:cs typeface="Trebuchet MS"/>
                <a:sym typeface="Trebuchet MS"/>
              </a:defRPr>
            </a:lvl1pPr>
          </a:lstStyle>
          <a:p>
            <a:pPr lvl="0">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F243E"/>
            </a:gs>
            <a:gs pos="100000">
              <a:srgbClr val="00285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9" name="Shape 49"/>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lt1"/>
              </a:buClr>
              <a:buFont typeface="Arial"/>
              <a:buChar char="•"/>
              <a:defRPr/>
            </a:lvl1pPr>
            <a:lvl2pPr marL="742950" marR="0" indent="-107950" algn="l" rtl="0">
              <a:spcBef>
                <a:spcPts val="560"/>
              </a:spcBef>
              <a:buClr>
                <a:schemeClr val="lt1"/>
              </a:buClr>
              <a:buFont typeface="Arial"/>
              <a:buChar char="–"/>
              <a:defRPr/>
            </a:lvl2pPr>
            <a:lvl3pPr marL="1143000" marR="0" indent="-76200" algn="l" rtl="0">
              <a:spcBef>
                <a:spcPts val="480"/>
              </a:spcBef>
              <a:buClr>
                <a:schemeClr val="lt1"/>
              </a:buClr>
              <a:buFont typeface="Arial"/>
              <a:buChar char="•"/>
              <a:defRPr/>
            </a:lvl3pPr>
            <a:lvl4pPr marL="1600200" marR="0" indent="-101600" algn="l" rtl="0">
              <a:spcBef>
                <a:spcPts val="400"/>
              </a:spcBef>
              <a:buClr>
                <a:schemeClr val="lt1"/>
              </a:buClr>
              <a:buFont typeface="Arial"/>
              <a:buChar char="–"/>
              <a:defRPr/>
            </a:lvl4pPr>
            <a:lvl5pPr marL="2057400" marR="0" indent="-101600" algn="l" rtl="0">
              <a:spcBef>
                <a:spcPts val="400"/>
              </a:spcBef>
              <a:buClr>
                <a:schemeClr val="lt1"/>
              </a:buClr>
              <a:buFont typeface="Arial"/>
              <a:buChar char="»"/>
              <a:defRPr/>
            </a:lvl5pPr>
            <a:lvl6pPr marL="2514600" marR="0" indent="-101600" algn="l" rtl="0">
              <a:spcBef>
                <a:spcPts val="400"/>
              </a:spcBef>
              <a:buClr>
                <a:schemeClr val="lt1"/>
              </a:buClr>
              <a:buFont typeface="Arial"/>
              <a:buChar char="•"/>
              <a:defRPr/>
            </a:lvl6pPr>
            <a:lvl7pPr marL="2971800" marR="0" indent="-101600" algn="l" rtl="0">
              <a:spcBef>
                <a:spcPts val="400"/>
              </a:spcBef>
              <a:buClr>
                <a:schemeClr val="lt1"/>
              </a:buClr>
              <a:buFont typeface="Arial"/>
              <a:buChar char="•"/>
              <a:defRPr/>
            </a:lvl7pPr>
            <a:lvl8pPr marL="3429000" marR="0" indent="-101600" algn="l" rtl="0">
              <a:spcBef>
                <a:spcPts val="400"/>
              </a:spcBef>
              <a:buClr>
                <a:schemeClr val="lt1"/>
              </a:buClr>
              <a:buFont typeface="Arial"/>
              <a:buChar char="•"/>
              <a:defRPr/>
            </a:lvl8pPr>
            <a:lvl9pPr marL="3886200" marR="0" indent="-101600" algn="l" rtl="0">
              <a:spcBef>
                <a:spcPts val="400"/>
              </a:spcBef>
              <a:buClr>
                <a:schemeClr val="lt1"/>
              </a:buClr>
              <a:buFont typeface="Arial"/>
              <a:buChar char="•"/>
              <a:defRPr/>
            </a:lvl9pPr>
          </a:lstStyle>
          <a:p>
            <a:endParaRPr/>
          </a:p>
        </p:txBody>
      </p:sp>
      <p:sp>
        <p:nvSpPr>
          <p:cNvPr id="50" name="Shape 5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chemeClr val="lt1"/>
                </a:solidFill>
                <a:latin typeface="Calibri"/>
                <a:ea typeface="Calibri"/>
                <a:cs typeface="Calibri"/>
                <a:sym typeface="Calibri"/>
              </a:defRPr>
            </a:lvl1pPr>
          </a:lstStyle>
          <a:p>
            <a:pPr marL="0" lvl="0" indent="0">
              <a:spcBef>
                <a:spcPts val="0"/>
              </a:spcBef>
              <a:buSzPct val="25000"/>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dallastown.net/cms/lib6/PA01000011/Centricity/Domain/204/Microsoft_Word_-_QAR_NOTES_Teacher.pdf%20%20http://readingapprenticeship.org/wp-content/uploads/2014/01/RFU-ch-7-QAR-intro.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hyperlink" Target="http://www.curricunet.com/pccd/reports/course_outline_pdf.cfm?courses_id=1082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comments" Target="../comments/comment5.xml"/><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comments" Target="../comments/comment6.xml"/><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comments" Target="../comments/comment7.xml"/><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Welcome</a:t>
            </a:r>
          </a:p>
        </p:txBody>
      </p:sp>
      <p:sp>
        <p:nvSpPr>
          <p:cNvPr id="124" name="Shape 124"/>
          <p:cNvSpPr txBox="1">
            <a:spLocks noGrp="1"/>
          </p:cNvSpPr>
          <p:nvPr>
            <p:ph type="body" idx="1"/>
          </p:nvPr>
        </p:nvSpPr>
        <p:spPr>
          <a:xfrm>
            <a:off x="1079675" y="1355000"/>
            <a:ext cx="7607100" cy="3519600"/>
          </a:xfrm>
          <a:prstGeom prst="rect">
            <a:avLst/>
          </a:prstGeom>
        </p:spPr>
        <p:txBody>
          <a:bodyPr lIns="91425" tIns="91425" rIns="91425" bIns="91425" anchor="t" anchorCtr="0">
            <a:noAutofit/>
          </a:bodyPr>
          <a:lstStyle/>
          <a:p>
            <a:pPr rtl="0">
              <a:lnSpc>
                <a:spcPct val="150000"/>
              </a:lnSpc>
              <a:spcBef>
                <a:spcPts val="0"/>
              </a:spcBef>
              <a:buNone/>
            </a:pPr>
            <a:r>
              <a:rPr lang="en" sz="2400">
                <a:solidFill>
                  <a:schemeClr val="dk1"/>
                </a:solidFill>
                <a:latin typeface="Arial"/>
                <a:ea typeface="Arial"/>
                <a:cs typeface="Arial"/>
                <a:sym typeface="Arial"/>
              </a:rPr>
              <a:t>As you arrive, please find the posters on the wall...</a:t>
            </a:r>
          </a:p>
          <a:p>
            <a:pPr lvl="0" rtl="0">
              <a:lnSpc>
                <a:spcPct val="150000"/>
              </a:lnSpc>
              <a:spcBef>
                <a:spcPts val="0"/>
              </a:spcBef>
              <a:buNone/>
            </a:pPr>
            <a:r>
              <a:rPr lang="en" sz="2400">
                <a:solidFill>
                  <a:schemeClr val="dk1"/>
                </a:solidFill>
                <a:latin typeface="Arial"/>
                <a:ea typeface="Arial"/>
                <a:cs typeface="Arial"/>
                <a:sym typeface="Arial"/>
              </a:rPr>
              <a:t>Write your name and institution on the poster with the title that best describes the role you play at your institution. </a:t>
            </a:r>
          </a:p>
          <a:p>
            <a:pPr lvl="0" rtl="0">
              <a:lnSpc>
                <a:spcPct val="150000"/>
              </a:lnSpc>
              <a:spcBef>
                <a:spcPts val="0"/>
              </a:spcBef>
              <a:buNone/>
            </a:pPr>
            <a:endParaRPr sz="2400"/>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457200" y="1200167"/>
            <a:ext cx="8229600" cy="3630300"/>
          </a:xfrm>
          <a:prstGeom prst="rect">
            <a:avLst/>
          </a:prstGeom>
        </p:spPr>
        <p:txBody>
          <a:bodyPr lIns="91425" tIns="91425" rIns="91425" bIns="91425" anchor="t" anchorCtr="0">
            <a:noAutofit/>
          </a:bodyPr>
          <a:lstStyle/>
          <a:p>
            <a:pPr rtl="0">
              <a:spcBef>
                <a:spcPts val="0"/>
              </a:spcBef>
              <a:buNone/>
            </a:pPr>
            <a:r>
              <a:rPr lang="en"/>
              <a:t>All students have the opportunity  to complete the course sequence from high-beginning to advanced* in 4 semesters </a:t>
            </a:r>
          </a:p>
          <a:p>
            <a:pPr rtl="0">
              <a:spcBef>
                <a:spcPts val="0"/>
              </a:spcBef>
              <a:buNone/>
            </a:pPr>
            <a:endParaRPr/>
          </a:p>
          <a:p>
            <a:pPr>
              <a:spcBef>
                <a:spcPts val="0"/>
              </a:spcBef>
              <a:buNone/>
            </a:pPr>
            <a:r>
              <a:rPr lang="en"/>
              <a:t>*pre-requisite for college English </a:t>
            </a:r>
          </a:p>
        </p:txBody>
      </p:sp>
      <p:sp>
        <p:nvSpPr>
          <p:cNvPr id="179" name="Shape 17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Acceleration</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Trebuchet MS"/>
              <a:buChar char="➢"/>
            </a:pPr>
            <a:r>
              <a:rPr lang="en" sz="2400"/>
              <a:t>Integrate reading and writing</a:t>
            </a:r>
          </a:p>
          <a:p>
            <a:pPr marL="457200" lvl="0" indent="-381000" rtl="0">
              <a:spcBef>
                <a:spcPts val="0"/>
              </a:spcBef>
              <a:buClr>
                <a:schemeClr val="dk2"/>
              </a:buClr>
              <a:buSzPct val="100000"/>
              <a:buFont typeface="Trebuchet MS"/>
              <a:buChar char="➢"/>
            </a:pPr>
            <a:r>
              <a:rPr lang="en" sz="2400"/>
              <a:t>Engage students in more complex reading, writing and thinking tasks sooner</a:t>
            </a:r>
          </a:p>
          <a:p>
            <a:pPr marL="457200" lvl="0" indent="-381000" rtl="0">
              <a:spcBef>
                <a:spcPts val="0"/>
              </a:spcBef>
              <a:buClr>
                <a:schemeClr val="dk2"/>
              </a:buClr>
              <a:buSzPct val="100000"/>
              <a:buFont typeface="Trebuchet MS"/>
              <a:buChar char="➢"/>
            </a:pPr>
            <a:r>
              <a:rPr lang="en" sz="2400"/>
              <a:t>Prioritize the most essential skills needed for college and the workplace at all levels:</a:t>
            </a:r>
          </a:p>
          <a:p>
            <a:pPr marL="914400" lvl="1" indent="-342900" rtl="0">
              <a:spcBef>
                <a:spcPts val="0"/>
              </a:spcBef>
              <a:buClr>
                <a:schemeClr val="dk2"/>
              </a:buClr>
              <a:buSzPct val="100000"/>
              <a:buFont typeface="Trebuchet MS"/>
              <a:buChar char="○"/>
            </a:pPr>
            <a:r>
              <a:rPr lang="en" sz="1800"/>
              <a:t>Critical Thinking</a:t>
            </a:r>
          </a:p>
          <a:p>
            <a:pPr marL="914400" lvl="1" indent="-342900" rtl="0">
              <a:spcBef>
                <a:spcPts val="0"/>
              </a:spcBef>
              <a:buClr>
                <a:schemeClr val="dk2"/>
              </a:buClr>
              <a:buSzPct val="100000"/>
              <a:buFont typeface="Trebuchet MS"/>
              <a:buChar char="○"/>
            </a:pPr>
            <a:r>
              <a:rPr lang="en" sz="1800"/>
              <a:t>Information Literacy: Computer Skills/Research</a:t>
            </a:r>
          </a:p>
          <a:p>
            <a:pPr marL="914400" lvl="1" indent="-342900" rtl="0">
              <a:spcBef>
                <a:spcPts val="0"/>
              </a:spcBef>
              <a:buClr>
                <a:schemeClr val="dk2"/>
              </a:buClr>
              <a:buSzPct val="100000"/>
              <a:buFont typeface="Trebuchet MS"/>
              <a:buChar char="○"/>
            </a:pPr>
            <a:r>
              <a:rPr lang="en" sz="1800"/>
              <a:t>Intercultural Communication/U.S. Culture</a:t>
            </a:r>
          </a:p>
          <a:p>
            <a:pPr marL="914400" lvl="1" indent="-342900" rtl="0">
              <a:spcBef>
                <a:spcPts val="0"/>
              </a:spcBef>
              <a:buClr>
                <a:schemeClr val="dk2"/>
              </a:buClr>
              <a:buSzPct val="100000"/>
              <a:buFont typeface="Trebuchet MS"/>
              <a:buChar char="○"/>
            </a:pPr>
            <a:r>
              <a:rPr lang="en" sz="1800"/>
              <a:t>Comprehension (Reading &amp; Listening) and Production (Writing &amp; Speaking)</a:t>
            </a:r>
          </a:p>
          <a:p>
            <a:pPr marL="914400" lvl="1" indent="-342900" rtl="0">
              <a:spcBef>
                <a:spcPts val="0"/>
              </a:spcBef>
              <a:buClr>
                <a:schemeClr val="dk2"/>
              </a:buClr>
              <a:buSzPct val="100000"/>
              <a:buFont typeface="Trebuchet MS"/>
              <a:buChar char="○"/>
            </a:pPr>
            <a:r>
              <a:rPr lang="en" sz="1800"/>
              <a:t>Sentence-Level Accuracy</a:t>
            </a:r>
          </a:p>
          <a:p>
            <a:pPr>
              <a:spcBef>
                <a:spcPts val="0"/>
              </a:spcBef>
              <a:buNone/>
            </a:pPr>
            <a:endParaRPr sz="1200">
              <a:solidFill>
                <a:schemeClr val="dk1"/>
              </a:solidFill>
              <a:latin typeface="Times New Roman"/>
              <a:ea typeface="Times New Roman"/>
              <a:cs typeface="Times New Roman"/>
              <a:sym typeface="Times New Roman"/>
            </a:endParaRPr>
          </a:p>
        </p:txBody>
      </p:sp>
      <p:sp>
        <p:nvSpPr>
          <p:cNvPr id="185" name="Shape 18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Curriculum Redesign</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Design contextualized learning experiences to introduce and build upon meaningful practices rather than teach stacked discrete skills</a:t>
            </a:r>
          </a:p>
          <a:p>
            <a:pPr lvl="0" rtl="0">
              <a:spcBef>
                <a:spcPts val="0"/>
              </a:spcBef>
              <a:buNone/>
            </a:pPr>
            <a:endParaRPr/>
          </a:p>
          <a:p>
            <a:pPr lvl="0" rtl="0">
              <a:spcBef>
                <a:spcPts val="0"/>
              </a:spcBef>
              <a:buClr>
                <a:schemeClr val="dk1"/>
              </a:buClr>
              <a:buFont typeface="Arial"/>
              <a:buNone/>
            </a:pPr>
            <a:endParaRPr/>
          </a:p>
          <a:p>
            <a:pPr rtl="0">
              <a:spcBef>
                <a:spcPts val="0"/>
              </a:spcBef>
              <a:buNone/>
            </a:pPr>
            <a:endParaRPr/>
          </a:p>
          <a:p>
            <a:pPr rtl="0">
              <a:spcBef>
                <a:spcPts val="0"/>
              </a:spcBef>
              <a:buNone/>
            </a:pPr>
            <a:endParaRPr sz="120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a:spcBef>
                <a:spcPts val="0"/>
              </a:spcBef>
              <a:buNone/>
            </a:pPr>
            <a:endParaRPr sz="1200">
              <a:solidFill>
                <a:schemeClr val="dk1"/>
              </a:solidFill>
              <a:latin typeface="Times New Roman"/>
              <a:ea typeface="Times New Roman"/>
              <a:cs typeface="Times New Roman"/>
              <a:sym typeface="Times New Roman"/>
            </a:endParaRPr>
          </a:p>
        </p:txBody>
      </p:sp>
      <p:sp>
        <p:nvSpPr>
          <p:cNvPr id="191" name="Shape 19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spcBef>
                <a:spcPts val="0"/>
              </a:spcBef>
              <a:buNone/>
            </a:pPr>
            <a:r>
              <a:rPr lang="en"/>
              <a:t>Teach with a Reach   </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Trebuchet MS"/>
              <a:buChar char="➢"/>
            </a:pPr>
            <a:r>
              <a:rPr lang="en"/>
              <a:t>Create compelling contexts in which students and teachers interact with rich texts (rather than textbooks)  </a:t>
            </a:r>
          </a:p>
          <a:p>
            <a:pPr marL="457200" lvl="0" indent="-431800">
              <a:spcBef>
                <a:spcPts val="0"/>
              </a:spcBef>
              <a:buClr>
                <a:schemeClr val="dk2"/>
              </a:buClr>
              <a:buSzPct val="100000"/>
              <a:buFont typeface="Trebuchet MS"/>
              <a:buChar char="➢"/>
            </a:pPr>
            <a:r>
              <a:rPr lang="en"/>
              <a:t>Engage students in learning practices that require them to synthesize, analyze and criticize early on in the ESOL course sequence</a:t>
            </a:r>
          </a:p>
        </p:txBody>
      </p:sp>
      <p:sp>
        <p:nvSpPr>
          <p:cNvPr id="197" name="Shape 19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Teach with a Reach</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sz="2400"/>
              <a:t>Support teachers to make that reach. It’s a vulnerable place to be.</a:t>
            </a:r>
          </a:p>
          <a:p>
            <a:pPr rtl="0">
              <a:spcBef>
                <a:spcPts val="0"/>
              </a:spcBef>
              <a:buNone/>
            </a:pPr>
            <a:endParaRPr sz="2400"/>
          </a:p>
          <a:p>
            <a:pPr>
              <a:spcBef>
                <a:spcPts val="0"/>
              </a:spcBef>
              <a:buNone/>
            </a:pPr>
            <a:endParaRPr sz="2400"/>
          </a:p>
        </p:txBody>
      </p:sp>
      <p:sp>
        <p:nvSpPr>
          <p:cNvPr id="203" name="Shape 20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sz="3600"/>
              <a:t>New Model for Professional Learning</a:t>
            </a:r>
          </a:p>
        </p:txBody>
      </p:sp>
      <p:pic>
        <p:nvPicPr>
          <p:cNvPr id="204" name="Shape 204"/>
          <p:cNvPicPr preferRelativeResize="0"/>
          <p:nvPr/>
        </p:nvPicPr>
        <p:blipFill>
          <a:blip r:embed="rId3">
            <a:alphaModFix/>
          </a:blip>
          <a:stretch>
            <a:fillRect/>
          </a:stretch>
        </p:blipFill>
        <p:spPr>
          <a:xfrm>
            <a:off x="3690925" y="2062475"/>
            <a:ext cx="1762125" cy="273007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Instructors engage one another in design and implementation of high-impact teaching and assessment practices aimed at accelerating students’ learning and progression through the course sequence</a:t>
            </a:r>
          </a:p>
        </p:txBody>
      </p:sp>
      <p:sp>
        <p:nvSpPr>
          <p:cNvPr id="210" name="Shape 21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rtl="0">
              <a:spcBef>
                <a:spcPts val="0"/>
              </a:spcBef>
              <a:buNone/>
            </a:pPr>
            <a:r>
              <a:rPr lang="en" sz="3200">
                <a:solidFill>
                  <a:schemeClr val="dk2"/>
                </a:solidFill>
              </a:rPr>
              <a:t>Laney ESOL Acceleration College</a:t>
            </a:r>
          </a:p>
          <a:p>
            <a:pPr>
              <a:spcBef>
                <a:spcPts val="0"/>
              </a:spcBef>
              <a:buNone/>
            </a:pPr>
            <a:r>
              <a:rPr lang="en" sz="3000">
                <a:solidFill>
                  <a:schemeClr val="dk2"/>
                </a:solidFill>
              </a:rPr>
              <a:t>(Community of Practice)</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457200" y="1289367"/>
            <a:ext cx="8229600" cy="3630300"/>
          </a:xfrm>
          <a:prstGeom prst="rect">
            <a:avLst/>
          </a:prstGeom>
        </p:spPr>
        <p:txBody>
          <a:bodyPr lIns="91425" tIns="91425" rIns="91425" bIns="91425" anchor="t" anchorCtr="0">
            <a:noAutofit/>
          </a:bodyPr>
          <a:lstStyle/>
          <a:p>
            <a:pPr lvl="0" rtl="0">
              <a:spcBef>
                <a:spcPts val="0"/>
              </a:spcBef>
              <a:buNone/>
            </a:pPr>
            <a:r>
              <a:rPr lang="en"/>
              <a:t>When we ask more of ourselves and more of our students at all levels, we surpass our expectations of teacher and student</a:t>
            </a:r>
          </a:p>
          <a:p>
            <a:pPr lvl="0" rtl="0">
              <a:spcBef>
                <a:spcPts val="0"/>
              </a:spcBef>
              <a:buNone/>
            </a:pPr>
            <a:endParaRPr/>
          </a:p>
          <a:p>
            <a:pPr lvl="0" rtl="0">
              <a:spcBef>
                <a:spcPts val="0"/>
              </a:spcBef>
              <a:buClr>
                <a:schemeClr val="dk1"/>
              </a:buClr>
              <a:buFont typeface="Arial"/>
              <a:buNone/>
            </a:pPr>
            <a:endParaRPr/>
          </a:p>
          <a:p>
            <a:pPr>
              <a:spcBef>
                <a:spcPts val="0"/>
              </a:spcBef>
              <a:buNone/>
            </a:pPr>
            <a:endParaRPr sz="2400"/>
          </a:p>
        </p:txBody>
      </p:sp>
      <p:sp>
        <p:nvSpPr>
          <p:cNvPr id="216" name="Shape 216"/>
          <p:cNvSpPr txBox="1">
            <a:spLocks noGrp="1"/>
          </p:cNvSpPr>
          <p:nvPr>
            <p:ph type="title"/>
          </p:nvPr>
        </p:nvSpPr>
        <p:spPr>
          <a:xfrm>
            <a:off x="457200" y="295178"/>
            <a:ext cx="8229600" cy="994200"/>
          </a:xfrm>
          <a:prstGeom prst="rect">
            <a:avLst/>
          </a:prstGeom>
        </p:spPr>
        <p:txBody>
          <a:bodyPr lIns="91425" tIns="91425" rIns="91425" bIns="91425" anchor="b" anchorCtr="0">
            <a:noAutofit/>
          </a:bodyPr>
          <a:lstStyle/>
          <a:p>
            <a:pPr rtl="0">
              <a:spcBef>
                <a:spcPts val="0"/>
              </a:spcBef>
              <a:buNone/>
            </a:pPr>
            <a:r>
              <a:rPr lang="en" sz="3400"/>
              <a:t>Inside the Accelerated </a:t>
            </a:r>
          </a:p>
          <a:p>
            <a:pPr>
              <a:spcBef>
                <a:spcPts val="0"/>
              </a:spcBef>
              <a:buNone/>
            </a:pPr>
            <a:r>
              <a:rPr lang="en" sz="3400"/>
              <a:t>Intermediate-level ESOL Classroom</a:t>
            </a:r>
          </a:p>
        </p:txBody>
      </p:sp>
      <p:pic>
        <p:nvPicPr>
          <p:cNvPr id="217" name="Shape 217"/>
          <p:cNvPicPr preferRelativeResize="0"/>
          <p:nvPr/>
        </p:nvPicPr>
        <p:blipFill>
          <a:blip r:embed="rId3">
            <a:alphaModFix/>
          </a:blip>
          <a:stretch>
            <a:fillRect/>
          </a:stretch>
        </p:blipFill>
        <p:spPr>
          <a:xfrm>
            <a:off x="1558425" y="3028125"/>
            <a:ext cx="6371150" cy="1657124"/>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5"/>
            <a:ext cx="7959599" cy="718199"/>
          </a:xfrm>
          <a:prstGeom prst="rect">
            <a:avLst/>
          </a:prstGeom>
        </p:spPr>
        <p:txBody>
          <a:bodyPr lIns="91425" tIns="91425" rIns="91425" bIns="91425" anchor="b" anchorCtr="0">
            <a:noAutofit/>
          </a:bodyPr>
          <a:lstStyle/>
          <a:p>
            <a:pPr>
              <a:spcBef>
                <a:spcPts val="0"/>
              </a:spcBef>
              <a:buNone/>
            </a:pPr>
            <a:r>
              <a:rPr lang="en" sz="4200"/>
              <a:t>Building a Compelling Context</a:t>
            </a:r>
          </a:p>
        </p:txBody>
      </p:sp>
      <p:sp>
        <p:nvSpPr>
          <p:cNvPr id="223" name="Shape 223"/>
          <p:cNvSpPr txBox="1">
            <a:spLocks noGrp="1"/>
          </p:cNvSpPr>
          <p:nvPr>
            <p:ph type="body" idx="1"/>
          </p:nvPr>
        </p:nvSpPr>
        <p:spPr>
          <a:xfrm>
            <a:off x="195750" y="866850"/>
            <a:ext cx="8822700" cy="4007699"/>
          </a:xfrm>
          <a:prstGeom prst="rect">
            <a:avLst/>
          </a:prstGeom>
        </p:spPr>
        <p:txBody>
          <a:bodyPr lIns="91425" tIns="91425" rIns="91425" bIns="91425" anchor="t" anchorCtr="0">
            <a:noAutofit/>
          </a:bodyPr>
          <a:lstStyle/>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sz="1400"/>
          </a:p>
          <a:p>
            <a:pPr lvl="0">
              <a:spcBef>
                <a:spcPts val="0"/>
              </a:spcBef>
              <a:buNone/>
            </a:pPr>
            <a:endParaRPr sz="1400"/>
          </a:p>
        </p:txBody>
      </p:sp>
      <p:pic>
        <p:nvPicPr>
          <p:cNvPr id="224" name="Shape 224"/>
          <p:cNvPicPr preferRelativeResize="0"/>
          <p:nvPr/>
        </p:nvPicPr>
        <p:blipFill>
          <a:blip r:embed="rId3">
            <a:alphaModFix/>
          </a:blip>
          <a:stretch>
            <a:fillRect/>
          </a:stretch>
        </p:blipFill>
        <p:spPr>
          <a:xfrm>
            <a:off x="3212150" y="1154250"/>
            <a:ext cx="2949299" cy="3623299"/>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105275" y="330875"/>
            <a:ext cx="8001000" cy="1413599"/>
          </a:xfrm>
          <a:prstGeom prst="rect">
            <a:avLst/>
          </a:prstGeom>
        </p:spPr>
        <p:txBody>
          <a:bodyPr lIns="91425" tIns="91425" rIns="91425" bIns="91425" anchor="t" anchorCtr="0">
            <a:noAutofit/>
          </a:bodyPr>
          <a:lstStyle/>
          <a:p>
            <a:pPr marL="457200" lvl="0" indent="457200" algn="ctr" rtl="0">
              <a:spcBef>
                <a:spcPts val="0"/>
              </a:spcBef>
              <a:buClr>
                <a:schemeClr val="dk1"/>
              </a:buClr>
              <a:buSzPct val="27500"/>
              <a:buFont typeface="Arial"/>
              <a:buNone/>
            </a:pPr>
            <a:r>
              <a:rPr lang="en" sz="4000" b="1"/>
              <a:t>What’s the Reach?</a:t>
            </a:r>
          </a:p>
        </p:txBody>
      </p:sp>
      <p:sp>
        <p:nvSpPr>
          <p:cNvPr id="230" name="Shape 230"/>
          <p:cNvSpPr txBox="1">
            <a:spLocks noGrp="1"/>
          </p:cNvSpPr>
          <p:nvPr>
            <p:ph type="body" idx="2"/>
          </p:nvPr>
        </p:nvSpPr>
        <p:spPr>
          <a:xfrm>
            <a:off x="457200" y="1244242"/>
            <a:ext cx="8229600" cy="3630300"/>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Trebuchet MS"/>
              <a:buChar char="➢"/>
            </a:pPr>
            <a:r>
              <a:rPr lang="en"/>
              <a:t>Building a context that is </a:t>
            </a:r>
            <a:r>
              <a:rPr lang="en" b="1"/>
              <a:t>compelling</a:t>
            </a:r>
            <a:r>
              <a:rPr lang="en"/>
              <a:t> and </a:t>
            </a:r>
            <a:r>
              <a:rPr lang="en" b="1"/>
              <a:t>engaging</a:t>
            </a:r>
            <a:r>
              <a:rPr lang="en"/>
              <a:t> for both students and the teacher  </a:t>
            </a:r>
          </a:p>
          <a:p>
            <a:pPr marL="457200" lvl="0" indent="-431800" rtl="0">
              <a:spcBef>
                <a:spcPts val="0"/>
              </a:spcBef>
              <a:buClr>
                <a:schemeClr val="dk2"/>
              </a:buClr>
              <a:buSzPct val="100000"/>
              <a:buFont typeface="Trebuchet MS"/>
              <a:buChar char="➢"/>
            </a:pPr>
            <a:r>
              <a:rPr lang="en"/>
              <a:t>Setting students up to be </a:t>
            </a:r>
            <a:r>
              <a:rPr lang="en" b="1"/>
              <a:t>actively</a:t>
            </a:r>
            <a:r>
              <a:rPr lang="en"/>
              <a:t> </a:t>
            </a:r>
            <a:r>
              <a:rPr lang="en" b="1"/>
              <a:t>involved</a:t>
            </a:r>
            <a:r>
              <a:rPr lang="en"/>
              <a:t> with the reading </a:t>
            </a:r>
          </a:p>
          <a:p>
            <a:pPr marL="457200" lvl="0" indent="-431800" rtl="0">
              <a:spcBef>
                <a:spcPts val="0"/>
              </a:spcBef>
              <a:buClr>
                <a:schemeClr val="dk2"/>
              </a:buClr>
              <a:buSzPct val="100000"/>
              <a:buFont typeface="Trebuchet MS"/>
              <a:buChar char="➢"/>
            </a:pPr>
            <a:r>
              <a:rPr lang="en"/>
              <a:t>Helping students begin to build </a:t>
            </a:r>
            <a:r>
              <a:rPr lang="en" b="1"/>
              <a:t>personal</a:t>
            </a:r>
            <a:r>
              <a:rPr lang="en"/>
              <a:t> </a:t>
            </a:r>
            <a:r>
              <a:rPr lang="en" b="1"/>
              <a:t>connections</a:t>
            </a:r>
            <a:r>
              <a:rPr lang="en"/>
              <a:t> to the story</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872925" y="396550"/>
            <a:ext cx="8271300" cy="4653600"/>
          </a:xfrm>
          <a:prstGeom prst="rect">
            <a:avLst/>
          </a:prstGeom>
        </p:spPr>
        <p:txBody>
          <a:bodyPr lIns="91425" tIns="91425" rIns="91425" bIns="91425" anchor="t" anchorCtr="0">
            <a:noAutofit/>
          </a:bodyPr>
          <a:lstStyle/>
          <a:p>
            <a:pPr lvl="0" algn="ctr" rtl="0">
              <a:lnSpc>
                <a:spcPct val="115000"/>
              </a:lnSpc>
              <a:spcBef>
                <a:spcPts val="0"/>
              </a:spcBef>
              <a:buNone/>
            </a:pPr>
            <a:endParaRPr sz="1800">
              <a:solidFill>
                <a:schemeClr val="dk1"/>
              </a:solidFill>
              <a:latin typeface="Arial"/>
              <a:ea typeface="Arial"/>
              <a:cs typeface="Arial"/>
              <a:sym typeface="Arial"/>
            </a:endParaRPr>
          </a:p>
          <a:p>
            <a:pPr lvl="0" algn="ctr" rtl="0">
              <a:lnSpc>
                <a:spcPct val="115000"/>
              </a:lnSpc>
              <a:spcBef>
                <a:spcPts val="0"/>
              </a:spcBef>
              <a:buNone/>
            </a:pPr>
            <a:endParaRPr sz="1800">
              <a:solidFill>
                <a:schemeClr val="dk1"/>
              </a:solidFill>
              <a:latin typeface="Arial"/>
              <a:ea typeface="Arial"/>
              <a:cs typeface="Arial"/>
              <a:sym typeface="Arial"/>
            </a:endParaRPr>
          </a:p>
          <a:p>
            <a:pPr lvl="0" algn="l" rtl="0">
              <a:lnSpc>
                <a:spcPct val="115000"/>
              </a:lnSpc>
              <a:spcBef>
                <a:spcPts val="0"/>
              </a:spcBef>
              <a:buNone/>
            </a:pPr>
            <a:endParaRPr sz="1800">
              <a:solidFill>
                <a:schemeClr val="dk1"/>
              </a:solidFill>
              <a:latin typeface="Arial"/>
              <a:ea typeface="Arial"/>
              <a:cs typeface="Arial"/>
              <a:sym typeface="Arial"/>
            </a:endParaRPr>
          </a:p>
          <a:p>
            <a:pPr lvl="0" algn="ctr" rtl="0">
              <a:lnSpc>
                <a:spcPct val="115000"/>
              </a:lnSpc>
              <a:spcBef>
                <a:spcPts val="0"/>
              </a:spcBef>
              <a:buNone/>
            </a:pPr>
            <a:endParaRPr sz="1800">
              <a:solidFill>
                <a:schemeClr val="dk1"/>
              </a:solidFill>
              <a:latin typeface="Arial"/>
              <a:ea typeface="Arial"/>
              <a:cs typeface="Arial"/>
              <a:sym typeface="Arial"/>
            </a:endParaRPr>
          </a:p>
          <a:p>
            <a:pPr lvl="0" algn="ctr" rtl="0">
              <a:lnSpc>
                <a:spcPct val="115000"/>
              </a:lnSpc>
              <a:spcBef>
                <a:spcPts val="0"/>
              </a:spcBef>
              <a:buNone/>
            </a:pPr>
            <a:endParaRPr sz="2400" b="1">
              <a:solidFill>
                <a:schemeClr val="dk1"/>
              </a:solidFill>
            </a:endParaRPr>
          </a:p>
          <a:p>
            <a:pPr lvl="0" algn="ctr" rtl="0">
              <a:lnSpc>
                <a:spcPct val="115000"/>
              </a:lnSpc>
              <a:spcBef>
                <a:spcPts val="0"/>
              </a:spcBef>
              <a:buNone/>
            </a:pPr>
            <a:endParaRPr sz="1800">
              <a:solidFill>
                <a:schemeClr val="dk1"/>
              </a:solidFill>
              <a:latin typeface="Arial"/>
              <a:ea typeface="Arial"/>
              <a:cs typeface="Arial"/>
              <a:sym typeface="Arial"/>
            </a:endParaRPr>
          </a:p>
          <a:p>
            <a:pPr lvl="0" rtl="0">
              <a:lnSpc>
                <a:spcPct val="115000"/>
              </a:lnSpc>
              <a:spcBef>
                <a:spcPts val="0"/>
              </a:spcBef>
              <a:buNone/>
            </a:pPr>
            <a:endParaRPr sz="1800">
              <a:solidFill>
                <a:schemeClr val="dk1"/>
              </a:solidFill>
              <a:latin typeface="Arial"/>
              <a:ea typeface="Arial"/>
              <a:cs typeface="Arial"/>
              <a:sym typeface="Arial"/>
            </a:endParaRPr>
          </a:p>
          <a:p>
            <a:pPr lvl="0" rtl="0">
              <a:lnSpc>
                <a:spcPct val="115000"/>
              </a:lnSpc>
              <a:spcBef>
                <a:spcPts val="0"/>
              </a:spcBef>
              <a:buNone/>
            </a:pPr>
            <a:endParaRPr sz="1800">
              <a:solidFill>
                <a:schemeClr val="dk1"/>
              </a:solidFill>
              <a:latin typeface="Arial"/>
              <a:ea typeface="Arial"/>
              <a:cs typeface="Arial"/>
              <a:sym typeface="Arial"/>
            </a:endParaRPr>
          </a:p>
        </p:txBody>
      </p:sp>
      <p:pic>
        <p:nvPicPr>
          <p:cNvPr id="236" name="Shape 236"/>
          <p:cNvPicPr preferRelativeResize="0"/>
          <p:nvPr/>
        </p:nvPicPr>
        <p:blipFill>
          <a:blip r:embed="rId3">
            <a:alphaModFix/>
          </a:blip>
          <a:stretch>
            <a:fillRect/>
          </a:stretch>
        </p:blipFill>
        <p:spPr>
          <a:xfrm>
            <a:off x="1248275" y="1343625"/>
            <a:ext cx="7022159" cy="2251476"/>
          </a:xfrm>
          <a:prstGeom prst="cloud">
            <a:avLst/>
          </a:prstGeom>
          <a:noFill/>
          <a:ln>
            <a:noFill/>
          </a:ln>
        </p:spPr>
      </p:pic>
      <p:sp>
        <p:nvSpPr>
          <p:cNvPr id="237" name="Shape 237"/>
          <p:cNvSpPr/>
          <p:nvPr/>
        </p:nvSpPr>
        <p:spPr>
          <a:xfrm>
            <a:off x="255175" y="671625"/>
            <a:ext cx="2786023" cy="897750"/>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lt2"/>
                </a:solidFill>
                <a:latin typeface="Arial"/>
              </a:rPr>
              <a:t>Newberry Medal</a:t>
            </a:r>
          </a:p>
        </p:txBody>
      </p:sp>
      <p:sp>
        <p:nvSpPr>
          <p:cNvPr id="238" name="Shape 238"/>
          <p:cNvSpPr/>
          <p:nvPr/>
        </p:nvSpPr>
        <p:spPr>
          <a:xfrm>
            <a:off x="6290626" y="480599"/>
            <a:ext cx="2903225" cy="99417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lt2"/>
                </a:solidFill>
                <a:latin typeface="Arial"/>
              </a:rPr>
              <a:t>the pictures</a:t>
            </a:r>
          </a:p>
        </p:txBody>
      </p:sp>
      <p:sp>
        <p:nvSpPr>
          <p:cNvPr id="239" name="Shape 239"/>
          <p:cNvSpPr/>
          <p:nvPr/>
        </p:nvSpPr>
        <p:spPr>
          <a:xfrm>
            <a:off x="6436812" y="3044925"/>
            <a:ext cx="2610853" cy="1143075"/>
          </a:xfrm>
          <a:prstGeom prst="rect">
            <a:avLst/>
          </a:prstGeom>
        </p:spPr>
        <p:txBody>
          <a:bodyPr>
            <a:prstTxWarp prst="textPlain">
              <a:avLst/>
            </a:prstTxWarp>
          </a:bodyPr>
          <a:lstStyle/>
          <a:p>
            <a:pPr algn="ctr"/>
            <a:r>
              <a:rPr b="1" i="1">
                <a:ln w="19050" cap="flat" cmpd="sng">
                  <a:solidFill>
                    <a:schemeClr val="dk2"/>
                  </a:solidFill>
                  <a:prstDash val="solid"/>
                  <a:round/>
                  <a:headEnd type="none" w="med" len="med"/>
                  <a:tailEnd type="none" w="med" len="med"/>
                </a:ln>
                <a:solidFill>
                  <a:schemeClr val="lt2"/>
                </a:solidFill>
                <a:latin typeface="Arial"/>
              </a:rPr>
              <a:t>the title meaning</a:t>
            </a:r>
          </a:p>
        </p:txBody>
      </p:sp>
      <p:sp>
        <p:nvSpPr>
          <p:cNvPr id="240" name="Shape 240"/>
          <p:cNvSpPr/>
          <p:nvPr/>
        </p:nvSpPr>
        <p:spPr>
          <a:xfrm>
            <a:off x="3504600" y="4079750"/>
            <a:ext cx="2786020" cy="540899"/>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lt2"/>
                </a:solidFill>
                <a:latin typeface="Arial"/>
              </a:rPr>
              <a:t>table of contents</a:t>
            </a:r>
          </a:p>
        </p:txBody>
      </p:sp>
      <p:sp>
        <p:nvSpPr>
          <p:cNvPr id="241" name="Shape 241"/>
          <p:cNvSpPr/>
          <p:nvPr/>
        </p:nvSpPr>
        <p:spPr>
          <a:xfrm>
            <a:off x="475587" y="3795950"/>
            <a:ext cx="2168902" cy="824700"/>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lt2"/>
                </a:solidFill>
                <a:latin typeface="Arial"/>
              </a:rPr>
              <a:t>the synopsis</a:t>
            </a:r>
          </a:p>
        </p:txBody>
      </p:sp>
      <p:sp>
        <p:nvSpPr>
          <p:cNvPr id="242" name="Shape 242"/>
          <p:cNvSpPr/>
          <p:nvPr/>
        </p:nvSpPr>
        <p:spPr>
          <a:xfrm>
            <a:off x="3680825" y="415954"/>
            <a:ext cx="1782348" cy="540900"/>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lt2"/>
                </a:solidFill>
                <a:latin typeface="Arial"/>
              </a:rPr>
              <a:t>the author</a:t>
            </a:r>
          </a:p>
        </p:txBody>
      </p:sp>
      <p:sp>
        <p:nvSpPr>
          <p:cNvPr id="243" name="Shape 243"/>
          <p:cNvSpPr/>
          <p:nvPr/>
        </p:nvSpPr>
        <p:spPr>
          <a:xfrm>
            <a:off x="96612" y="2845455"/>
            <a:ext cx="3103147" cy="540900"/>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lt2"/>
                </a:solidFill>
                <a:latin typeface="Arial"/>
              </a:rPr>
              <a:t>book reviews</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spcBef>
                <a:spcPts val="0"/>
              </a:spcBef>
              <a:buNone/>
            </a:pPr>
            <a:r>
              <a:rPr lang="en"/>
              <a:t>Presenters</a:t>
            </a:r>
          </a:p>
        </p:txBody>
      </p:sp>
      <p:sp>
        <p:nvSpPr>
          <p:cNvPr id="130" name="Shape 130"/>
          <p:cNvSpPr txBox="1">
            <a:spLocks noGrp="1"/>
          </p:cNvSpPr>
          <p:nvPr>
            <p:ph type="subTitle" idx="1"/>
          </p:nvPr>
        </p:nvSpPr>
        <p:spPr>
          <a:xfrm>
            <a:off x="572250" y="2435075"/>
            <a:ext cx="8380800" cy="2011799"/>
          </a:xfrm>
          <a:prstGeom prst="rect">
            <a:avLst/>
          </a:prstGeom>
        </p:spPr>
        <p:txBody>
          <a:bodyPr lIns="91425" tIns="91425" rIns="91425" bIns="91425" anchor="t" anchorCtr="0">
            <a:noAutofit/>
          </a:bodyPr>
          <a:lstStyle/>
          <a:p>
            <a:pPr algn="l" rtl="0">
              <a:spcBef>
                <a:spcPts val="0"/>
              </a:spcBef>
              <a:buNone/>
            </a:pPr>
            <a:r>
              <a:rPr lang="en"/>
              <a:t>Chelsea Cohen, Lisa Cook, Anna Cortesio, Amy Loewen and Suzan Tiemroth-Zavala</a:t>
            </a:r>
          </a:p>
          <a:p>
            <a:pPr algn="l" rtl="0">
              <a:spcBef>
                <a:spcPts val="0"/>
              </a:spcBef>
              <a:buNone/>
            </a:pPr>
            <a:endParaRPr/>
          </a:p>
          <a:p>
            <a:pPr algn="l" rtl="0">
              <a:spcBef>
                <a:spcPts val="0"/>
              </a:spcBef>
              <a:buNone/>
            </a:pPr>
            <a:r>
              <a:rPr lang="en"/>
              <a:t>ESOL Instructors</a:t>
            </a:r>
          </a:p>
          <a:p>
            <a:pPr algn="l" rtl="0">
              <a:spcBef>
                <a:spcPts val="0"/>
              </a:spcBef>
              <a:buNone/>
            </a:pPr>
            <a:r>
              <a:rPr lang="en"/>
              <a:t>Laney College (Oakland, CA)</a:t>
            </a:r>
          </a:p>
          <a:p>
            <a:pPr algn="l">
              <a:spcBef>
                <a:spcPts val="0"/>
              </a:spcBef>
              <a:buNone/>
            </a:pPr>
            <a:r>
              <a:rPr lang="en"/>
              <a:t> </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457200" y="970600"/>
            <a:ext cx="8229600" cy="4059899"/>
          </a:xfrm>
          <a:prstGeom prst="rect">
            <a:avLst/>
          </a:prstGeom>
        </p:spPr>
        <p:txBody>
          <a:bodyPr lIns="91425" tIns="91425" rIns="91425" bIns="91425" anchor="t" anchorCtr="0">
            <a:noAutofit/>
          </a:bodyPr>
          <a:lstStyle/>
          <a:p>
            <a:pPr marL="419100" marR="431800" lvl="0" indent="0" rtl="0">
              <a:lnSpc>
                <a:spcPct val="115000"/>
              </a:lnSpc>
              <a:spcBef>
                <a:spcPts val="400"/>
              </a:spcBef>
              <a:buNone/>
            </a:pPr>
            <a:r>
              <a:rPr lang="en" sz="1400" b="1">
                <a:solidFill>
                  <a:srgbClr val="222222"/>
                </a:solidFill>
                <a:latin typeface="Arial"/>
                <a:ea typeface="Arial"/>
                <a:cs typeface="Arial"/>
                <a:sym typeface="Arial"/>
              </a:rPr>
              <a:t>From:</a:t>
            </a:r>
            <a:r>
              <a:rPr lang="en" sz="1400">
                <a:solidFill>
                  <a:srgbClr val="222222"/>
                </a:solidFill>
                <a:latin typeface="Arial"/>
                <a:ea typeface="Arial"/>
                <a:cs typeface="Arial"/>
                <a:sym typeface="Arial"/>
              </a:rPr>
              <a:t> Kate Jerome &lt;</a:t>
            </a:r>
            <a:r>
              <a:rPr lang="en" sz="1400">
                <a:solidFill>
                  <a:srgbClr val="1155CC"/>
                </a:solidFill>
                <a:latin typeface="Arial"/>
                <a:ea typeface="Arial"/>
                <a:cs typeface="Arial"/>
                <a:sym typeface="Arial"/>
              </a:rPr>
              <a:t>kate@katejerome.com</a:t>
            </a:r>
            <a:r>
              <a:rPr lang="en" sz="1400">
                <a:solidFill>
                  <a:srgbClr val="222222"/>
                </a:solidFill>
                <a:latin typeface="Arial"/>
                <a:ea typeface="Arial"/>
                <a:cs typeface="Arial"/>
                <a:sym typeface="Arial"/>
              </a:rPr>
              <a:t>&gt;</a:t>
            </a:r>
          </a:p>
          <a:p>
            <a:pPr marL="419100" marR="431800" lvl="0" indent="0" rtl="0">
              <a:lnSpc>
                <a:spcPct val="115000"/>
              </a:lnSpc>
              <a:spcBef>
                <a:spcPts val="400"/>
              </a:spcBef>
              <a:buNone/>
            </a:pPr>
            <a:r>
              <a:rPr lang="en" sz="1400" b="1">
                <a:solidFill>
                  <a:srgbClr val="222222"/>
                </a:solidFill>
                <a:latin typeface="Arial"/>
                <a:ea typeface="Arial"/>
                <a:cs typeface="Arial"/>
                <a:sym typeface="Arial"/>
              </a:rPr>
              <a:t>Date:</a:t>
            </a:r>
            <a:r>
              <a:rPr lang="en" sz="1400">
                <a:solidFill>
                  <a:srgbClr val="222222"/>
                </a:solidFill>
                <a:latin typeface="Arial"/>
                <a:ea typeface="Arial"/>
                <a:cs typeface="Arial"/>
                <a:sym typeface="Arial"/>
              </a:rPr>
              <a:t> February 20, 2015 at 6:10:36 PM PST</a:t>
            </a:r>
          </a:p>
          <a:p>
            <a:pPr marL="419100" marR="431800" lvl="0" indent="0" rtl="0">
              <a:lnSpc>
                <a:spcPct val="115000"/>
              </a:lnSpc>
              <a:spcBef>
                <a:spcPts val="400"/>
              </a:spcBef>
              <a:buNone/>
            </a:pPr>
            <a:r>
              <a:rPr lang="en" sz="1400" b="1">
                <a:solidFill>
                  <a:srgbClr val="222222"/>
                </a:solidFill>
                <a:latin typeface="Arial"/>
                <a:ea typeface="Arial"/>
                <a:cs typeface="Arial"/>
                <a:sym typeface="Arial"/>
              </a:rPr>
              <a:t>To:</a:t>
            </a:r>
            <a:r>
              <a:rPr lang="en" sz="1400">
                <a:solidFill>
                  <a:srgbClr val="222222"/>
                </a:solidFill>
                <a:latin typeface="Arial"/>
                <a:ea typeface="Arial"/>
                <a:cs typeface="Arial"/>
                <a:sym typeface="Arial"/>
              </a:rPr>
              <a:t> Brenda &lt;</a:t>
            </a:r>
            <a:r>
              <a:rPr lang="en" sz="1400">
                <a:solidFill>
                  <a:srgbClr val="1155CC"/>
                </a:solidFill>
                <a:latin typeface="Arial"/>
                <a:ea typeface="Arial"/>
                <a:cs typeface="Arial"/>
                <a:sym typeface="Arial"/>
              </a:rPr>
              <a:t>godinezbrenda705@gmail.com</a:t>
            </a:r>
            <a:r>
              <a:rPr lang="en" sz="1400">
                <a:solidFill>
                  <a:srgbClr val="222222"/>
                </a:solidFill>
                <a:latin typeface="Arial"/>
                <a:ea typeface="Arial"/>
                <a:cs typeface="Arial"/>
                <a:sym typeface="Arial"/>
              </a:rPr>
              <a:t>&gt;</a:t>
            </a:r>
          </a:p>
          <a:p>
            <a:pPr marL="419100" marR="431800" lvl="0" indent="0" rtl="0">
              <a:lnSpc>
                <a:spcPct val="115000"/>
              </a:lnSpc>
              <a:spcBef>
                <a:spcPts val="400"/>
              </a:spcBef>
              <a:buNone/>
            </a:pPr>
            <a:r>
              <a:rPr lang="en" sz="1400" b="1">
                <a:solidFill>
                  <a:srgbClr val="222222"/>
                </a:solidFill>
                <a:latin typeface="Arial"/>
                <a:ea typeface="Arial"/>
                <a:cs typeface="Arial"/>
                <a:sym typeface="Arial"/>
              </a:rPr>
              <a:t>Subject:</a:t>
            </a:r>
            <a:r>
              <a:rPr lang="en" sz="1400">
                <a:solidFill>
                  <a:srgbClr val="222222"/>
                </a:solidFill>
                <a:latin typeface="Arial"/>
                <a:ea typeface="Arial"/>
                <a:cs typeface="Arial"/>
                <a:sym typeface="Arial"/>
              </a:rPr>
              <a:t> </a:t>
            </a:r>
            <a:r>
              <a:rPr lang="en" sz="1400" b="1">
                <a:solidFill>
                  <a:srgbClr val="222222"/>
                </a:solidFill>
                <a:latin typeface="Arial"/>
                <a:ea typeface="Arial"/>
                <a:cs typeface="Arial"/>
                <a:sym typeface="Arial"/>
              </a:rPr>
              <a:t>Re: Question about who was Amelia Earhart</a:t>
            </a:r>
          </a:p>
          <a:p>
            <a:pPr marL="419100" marR="431800" lvl="0" indent="0" rtl="0">
              <a:lnSpc>
                <a:spcPct val="115000"/>
              </a:lnSpc>
              <a:spcBef>
                <a:spcPts val="400"/>
              </a:spcBef>
              <a:buNone/>
            </a:pPr>
            <a:endParaRPr sz="1400" b="1">
              <a:solidFill>
                <a:srgbClr val="222222"/>
              </a:solidFill>
              <a:latin typeface="Arial"/>
              <a:ea typeface="Arial"/>
              <a:cs typeface="Arial"/>
              <a:sym typeface="Arial"/>
            </a:endParaRPr>
          </a:p>
          <a:p>
            <a:pPr marL="419100" marR="431800" lvl="0" indent="0" rtl="0">
              <a:lnSpc>
                <a:spcPct val="115000"/>
              </a:lnSpc>
              <a:spcBef>
                <a:spcPts val="400"/>
              </a:spcBef>
              <a:buNone/>
            </a:pPr>
            <a:r>
              <a:rPr lang="en" sz="1400">
                <a:solidFill>
                  <a:srgbClr val="222222"/>
                </a:solidFill>
                <a:latin typeface="Arial"/>
                <a:ea typeface="Arial"/>
                <a:cs typeface="Arial"/>
                <a:sym typeface="Arial"/>
              </a:rPr>
              <a:t>Dear Brenda,</a:t>
            </a:r>
          </a:p>
          <a:p>
            <a:pPr marL="419100" marR="431800" lvl="0" indent="0" rtl="0">
              <a:lnSpc>
                <a:spcPct val="115000"/>
              </a:lnSpc>
              <a:spcBef>
                <a:spcPts val="400"/>
              </a:spcBef>
              <a:buNone/>
            </a:pPr>
            <a:r>
              <a:rPr lang="en" sz="1400">
                <a:solidFill>
                  <a:srgbClr val="222222"/>
                </a:solidFill>
                <a:latin typeface="Arial"/>
                <a:ea typeface="Arial"/>
                <a:cs typeface="Arial"/>
                <a:sym typeface="Arial"/>
              </a:rPr>
              <a:t>I wrote about Amelia Earhart because she was an interesting woman who was not afraid to take risks. She was also curious ...and had a good sense of humor!</a:t>
            </a:r>
          </a:p>
          <a:p>
            <a:pPr marL="419100" marR="431800" lvl="0" indent="0" rtl="0">
              <a:lnSpc>
                <a:spcPct val="115000"/>
              </a:lnSpc>
              <a:spcBef>
                <a:spcPts val="400"/>
              </a:spcBef>
              <a:buNone/>
            </a:pPr>
            <a:endParaRPr sz="1400">
              <a:solidFill>
                <a:srgbClr val="222222"/>
              </a:solidFill>
              <a:latin typeface="Arial"/>
              <a:ea typeface="Arial"/>
              <a:cs typeface="Arial"/>
              <a:sym typeface="Arial"/>
            </a:endParaRPr>
          </a:p>
          <a:p>
            <a:pPr marL="419100" marR="431800" lvl="0" indent="0" rtl="0">
              <a:lnSpc>
                <a:spcPct val="115000"/>
              </a:lnSpc>
              <a:spcBef>
                <a:spcPts val="400"/>
              </a:spcBef>
              <a:buNone/>
            </a:pPr>
            <a:r>
              <a:rPr lang="en" sz="1400">
                <a:solidFill>
                  <a:srgbClr val="222222"/>
                </a:solidFill>
                <a:latin typeface="Arial"/>
                <a:ea typeface="Arial"/>
                <a:cs typeface="Arial"/>
                <a:sym typeface="Arial"/>
              </a:rPr>
              <a:t>Amelia worked hard.  I hope you do, too.</a:t>
            </a:r>
          </a:p>
          <a:p>
            <a:pPr marL="0" marR="431800" lvl="0" indent="457200" rtl="0">
              <a:lnSpc>
                <a:spcPct val="115000"/>
              </a:lnSpc>
              <a:spcBef>
                <a:spcPts val="400"/>
              </a:spcBef>
              <a:buNone/>
            </a:pPr>
            <a:r>
              <a:rPr lang="en" sz="1400">
                <a:solidFill>
                  <a:srgbClr val="222222"/>
                </a:solidFill>
                <a:latin typeface="Arial"/>
                <a:ea typeface="Arial"/>
                <a:cs typeface="Arial"/>
                <a:sym typeface="Arial"/>
              </a:rPr>
              <a:t>Good luck on your quiz!</a:t>
            </a:r>
          </a:p>
          <a:p>
            <a:pPr marL="419100" marR="431800" lvl="0" indent="0" rtl="0">
              <a:lnSpc>
                <a:spcPct val="115000"/>
              </a:lnSpc>
              <a:spcBef>
                <a:spcPts val="400"/>
              </a:spcBef>
              <a:buNone/>
            </a:pPr>
            <a:r>
              <a:rPr lang="en" sz="1400">
                <a:solidFill>
                  <a:srgbClr val="222222"/>
                </a:solidFill>
                <a:latin typeface="Arial"/>
                <a:ea typeface="Arial"/>
                <a:cs typeface="Arial"/>
                <a:sym typeface="Arial"/>
              </a:rPr>
              <a:t>Best,</a:t>
            </a:r>
          </a:p>
          <a:p>
            <a:pPr marL="419100" marR="431800" lvl="0" indent="0" rtl="0">
              <a:lnSpc>
                <a:spcPct val="115000"/>
              </a:lnSpc>
              <a:spcBef>
                <a:spcPts val="400"/>
              </a:spcBef>
              <a:buNone/>
            </a:pPr>
            <a:r>
              <a:rPr lang="en" sz="1400">
                <a:solidFill>
                  <a:srgbClr val="222222"/>
                </a:solidFill>
                <a:latin typeface="Arial"/>
                <a:ea typeface="Arial"/>
                <a:cs typeface="Arial"/>
                <a:sym typeface="Arial"/>
              </a:rPr>
              <a:t>Kate Jerome </a:t>
            </a:r>
          </a:p>
          <a:p>
            <a:pPr marL="419100" marR="431800" lvl="0" indent="0" rtl="0">
              <a:lnSpc>
                <a:spcPct val="115000"/>
              </a:lnSpc>
              <a:spcBef>
                <a:spcPts val="400"/>
              </a:spcBef>
              <a:buNone/>
            </a:pPr>
            <a:endParaRPr sz="1100">
              <a:solidFill>
                <a:srgbClr val="222222"/>
              </a:solidFill>
              <a:latin typeface="Arial"/>
              <a:ea typeface="Arial"/>
              <a:cs typeface="Arial"/>
              <a:sym typeface="Arial"/>
            </a:endParaRPr>
          </a:p>
          <a:p>
            <a:pPr marL="419100" marR="431800" lvl="0" indent="0" rtl="0">
              <a:lnSpc>
                <a:spcPct val="115000"/>
              </a:lnSpc>
              <a:spcBef>
                <a:spcPts val="400"/>
              </a:spcBef>
              <a:buNone/>
            </a:pPr>
            <a:endParaRPr sz="1100">
              <a:solidFill>
                <a:srgbClr val="222222"/>
              </a:solidFill>
              <a:latin typeface="Arial"/>
              <a:ea typeface="Arial"/>
              <a:cs typeface="Arial"/>
              <a:sym typeface="Arial"/>
            </a:endParaRPr>
          </a:p>
          <a:p>
            <a:pPr lvl="0" rtl="0">
              <a:spcBef>
                <a:spcPts val="0"/>
              </a:spcBef>
              <a:buNone/>
            </a:pPr>
            <a:endParaRPr sz="1100"/>
          </a:p>
        </p:txBody>
      </p:sp>
      <p:sp>
        <p:nvSpPr>
          <p:cNvPr id="249" name="Shape 249"/>
          <p:cNvSpPr txBox="1">
            <a:spLocks noGrp="1"/>
          </p:cNvSpPr>
          <p:nvPr>
            <p:ph type="title"/>
          </p:nvPr>
        </p:nvSpPr>
        <p:spPr>
          <a:xfrm>
            <a:off x="457200" y="129400"/>
            <a:ext cx="8229600" cy="841200"/>
          </a:xfrm>
          <a:prstGeom prst="rect">
            <a:avLst/>
          </a:prstGeom>
        </p:spPr>
        <p:txBody>
          <a:bodyPr lIns="91425" tIns="91425" rIns="91425" bIns="91425" anchor="b" anchorCtr="0">
            <a:noAutofit/>
          </a:bodyPr>
          <a:lstStyle/>
          <a:p>
            <a:pPr lvl="0" rtl="0">
              <a:spcBef>
                <a:spcPts val="0"/>
              </a:spcBef>
              <a:buNone/>
            </a:pPr>
            <a:r>
              <a:rPr lang="en"/>
              <a:t>Exceeding Expectations</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57200" y="1417425"/>
            <a:ext cx="2573400" cy="3615899"/>
          </a:xfrm>
          <a:prstGeom prst="rect">
            <a:avLst/>
          </a:prstGeom>
        </p:spPr>
        <p:txBody>
          <a:bodyPr lIns="91425" tIns="91425" rIns="91425" bIns="91425" anchor="t" anchorCtr="0">
            <a:noAutofit/>
          </a:bodyPr>
          <a:lstStyle/>
          <a:p>
            <a:pPr algn="ctr" rtl="0">
              <a:lnSpc>
                <a:spcPct val="115000"/>
              </a:lnSpc>
              <a:spcBef>
                <a:spcPts val="0"/>
              </a:spcBef>
              <a:buNone/>
            </a:pPr>
            <a:r>
              <a:rPr lang="en" sz="2400" b="1"/>
              <a:t>LEFT MARGIN</a:t>
            </a:r>
          </a:p>
          <a:p>
            <a:pPr marL="457200" lvl="0" indent="-381000" rtl="0">
              <a:lnSpc>
                <a:spcPct val="115000"/>
              </a:lnSpc>
              <a:spcBef>
                <a:spcPts val="0"/>
              </a:spcBef>
              <a:buClr>
                <a:schemeClr val="dk2"/>
              </a:buClr>
              <a:buSzPct val="100000"/>
              <a:buFont typeface="Trebuchet MS"/>
              <a:buChar char="➢"/>
            </a:pPr>
            <a:r>
              <a:rPr lang="en" sz="2400"/>
              <a:t>facts</a:t>
            </a:r>
          </a:p>
          <a:p>
            <a:pPr marL="457200" lvl="0" indent="-381000" rtl="0">
              <a:lnSpc>
                <a:spcPct val="115000"/>
              </a:lnSpc>
              <a:spcBef>
                <a:spcPts val="0"/>
              </a:spcBef>
              <a:buClr>
                <a:schemeClr val="dk2"/>
              </a:buClr>
              <a:buSzPct val="100000"/>
              <a:buFont typeface="Trebuchet MS"/>
              <a:buChar char="➢"/>
            </a:pPr>
            <a:r>
              <a:rPr lang="en" sz="2400"/>
              <a:t>key events</a:t>
            </a:r>
          </a:p>
          <a:p>
            <a:pPr marL="457200" lvl="0" indent="-381000" rtl="0">
              <a:lnSpc>
                <a:spcPct val="115000"/>
              </a:lnSpc>
              <a:spcBef>
                <a:spcPts val="0"/>
              </a:spcBef>
              <a:buClr>
                <a:schemeClr val="dk2"/>
              </a:buClr>
              <a:buSzPct val="100000"/>
              <a:buFont typeface="Trebuchet MS"/>
              <a:buChar char="➢"/>
            </a:pPr>
            <a:r>
              <a:rPr lang="en" sz="2400"/>
              <a:t>sequence of key events</a:t>
            </a:r>
          </a:p>
          <a:p>
            <a:pPr marL="457200" lvl="0" indent="-381000" rtl="0">
              <a:lnSpc>
                <a:spcPct val="115000"/>
              </a:lnSpc>
              <a:spcBef>
                <a:spcPts val="0"/>
              </a:spcBef>
              <a:buClr>
                <a:schemeClr val="dk2"/>
              </a:buClr>
              <a:buSzPct val="100000"/>
              <a:buFont typeface="Trebuchet MS"/>
              <a:buChar char="➢"/>
            </a:pPr>
            <a:r>
              <a:rPr lang="en" sz="2400"/>
              <a:t>dual story charting</a:t>
            </a:r>
          </a:p>
          <a:p>
            <a:pPr lvl="0" rtl="0">
              <a:lnSpc>
                <a:spcPct val="115000"/>
              </a:lnSpc>
              <a:spcBef>
                <a:spcPts val="0"/>
              </a:spcBef>
              <a:buNone/>
            </a:pPr>
            <a:endParaRPr sz="2400"/>
          </a:p>
          <a:p>
            <a:pPr marL="1371600" indent="0" rtl="0">
              <a:spcBef>
                <a:spcPts val="0"/>
              </a:spcBef>
              <a:buNone/>
            </a:pPr>
            <a:endParaRPr sz="2400"/>
          </a:p>
          <a:p>
            <a:pPr lvl="0" rtl="0">
              <a:spcBef>
                <a:spcPts val="0"/>
              </a:spcBef>
              <a:buClr>
                <a:schemeClr val="dk1"/>
              </a:buClr>
              <a:buFont typeface="Arial"/>
              <a:buNone/>
            </a:pPr>
            <a:endParaRPr sz="2400"/>
          </a:p>
          <a:p>
            <a:pPr marL="1371600" indent="0" rtl="0">
              <a:spcBef>
                <a:spcPts val="0"/>
              </a:spcBef>
              <a:buNone/>
            </a:pPr>
            <a:endParaRPr sz="2400"/>
          </a:p>
          <a:p>
            <a:pPr>
              <a:spcBef>
                <a:spcPts val="0"/>
              </a:spcBef>
              <a:buNone/>
            </a:pPr>
            <a:endParaRPr sz="2400"/>
          </a:p>
        </p:txBody>
      </p:sp>
      <p:sp>
        <p:nvSpPr>
          <p:cNvPr id="255" name="Shape 25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sz="3600">
                <a:solidFill>
                  <a:schemeClr val="dk2"/>
                </a:solidFill>
              </a:rPr>
              <a:t>Annotation: We Love Messy Books</a:t>
            </a:r>
          </a:p>
        </p:txBody>
      </p:sp>
      <p:pic>
        <p:nvPicPr>
          <p:cNvPr id="256" name="Shape 256"/>
          <p:cNvPicPr preferRelativeResize="0"/>
          <p:nvPr/>
        </p:nvPicPr>
        <p:blipFill>
          <a:blip r:embed="rId3">
            <a:alphaModFix/>
          </a:blip>
          <a:stretch>
            <a:fillRect/>
          </a:stretch>
        </p:blipFill>
        <p:spPr>
          <a:xfrm>
            <a:off x="2938274" y="1308125"/>
            <a:ext cx="2793902" cy="3725203"/>
          </a:xfrm>
          <a:prstGeom prst="rect">
            <a:avLst/>
          </a:prstGeom>
          <a:noFill/>
          <a:ln>
            <a:noFill/>
          </a:ln>
        </p:spPr>
      </p:pic>
      <p:sp>
        <p:nvSpPr>
          <p:cNvPr id="257" name="Shape 257"/>
          <p:cNvSpPr txBox="1">
            <a:spLocks noGrp="1"/>
          </p:cNvSpPr>
          <p:nvPr>
            <p:ph type="body" idx="2"/>
          </p:nvPr>
        </p:nvSpPr>
        <p:spPr>
          <a:xfrm>
            <a:off x="5941750" y="1362775"/>
            <a:ext cx="2573400" cy="3615899"/>
          </a:xfrm>
          <a:prstGeom prst="rect">
            <a:avLst/>
          </a:prstGeom>
        </p:spPr>
        <p:txBody>
          <a:bodyPr lIns="91425" tIns="91425" rIns="91425" bIns="91425" anchor="t" anchorCtr="0">
            <a:noAutofit/>
          </a:bodyPr>
          <a:lstStyle/>
          <a:p>
            <a:pPr lvl="0" rtl="0">
              <a:lnSpc>
                <a:spcPct val="115000"/>
              </a:lnSpc>
              <a:spcBef>
                <a:spcPts val="0"/>
              </a:spcBef>
              <a:buNone/>
            </a:pPr>
            <a:r>
              <a:rPr lang="en" sz="2400" b="1"/>
              <a:t>RIGHT MARGIN </a:t>
            </a:r>
          </a:p>
          <a:p>
            <a:pPr marL="457200" lvl="0" indent="-381000" rtl="0">
              <a:lnSpc>
                <a:spcPct val="115000"/>
              </a:lnSpc>
              <a:spcBef>
                <a:spcPts val="0"/>
              </a:spcBef>
              <a:buClr>
                <a:schemeClr val="dk2"/>
              </a:buClr>
              <a:buSzPct val="100000"/>
              <a:buFont typeface="Trebuchet MS"/>
              <a:buChar char="➢"/>
            </a:pPr>
            <a:r>
              <a:rPr lang="en" sz="2400"/>
              <a:t>feelings</a:t>
            </a:r>
          </a:p>
          <a:p>
            <a:pPr marL="457200" lvl="0" indent="-381000" rtl="0">
              <a:lnSpc>
                <a:spcPct val="115000"/>
              </a:lnSpc>
              <a:spcBef>
                <a:spcPts val="0"/>
              </a:spcBef>
              <a:buClr>
                <a:schemeClr val="dk2"/>
              </a:buClr>
              <a:buSzPct val="100000"/>
              <a:buFont typeface="Trebuchet MS"/>
              <a:buChar char="➢"/>
            </a:pPr>
            <a:r>
              <a:rPr lang="en" sz="2400"/>
              <a:t>questions</a:t>
            </a:r>
          </a:p>
          <a:p>
            <a:pPr marL="457200" lvl="0" indent="-381000" rtl="0">
              <a:lnSpc>
                <a:spcPct val="115000"/>
              </a:lnSpc>
              <a:spcBef>
                <a:spcPts val="0"/>
              </a:spcBef>
              <a:buClr>
                <a:schemeClr val="dk2"/>
              </a:buClr>
              <a:buSzPct val="100000"/>
              <a:buFont typeface="Trebuchet MS"/>
              <a:buChar char="➢"/>
            </a:pPr>
            <a:r>
              <a:rPr lang="en" sz="2400"/>
              <a:t>reactions</a:t>
            </a:r>
          </a:p>
          <a:p>
            <a:pPr marL="457200" lvl="0" indent="-381000" rtl="0">
              <a:lnSpc>
                <a:spcPct val="115000"/>
              </a:lnSpc>
              <a:spcBef>
                <a:spcPts val="0"/>
              </a:spcBef>
              <a:buClr>
                <a:schemeClr val="dk2"/>
              </a:buClr>
              <a:buSzPct val="100000"/>
              <a:buFont typeface="Trebuchet MS"/>
              <a:buChar char="➢"/>
            </a:pPr>
            <a:r>
              <a:rPr lang="en" sz="2400"/>
              <a:t>connections </a:t>
            </a:r>
          </a:p>
          <a:p>
            <a:pPr marL="1371600" lvl="0" indent="0" rtl="0">
              <a:spcBef>
                <a:spcPts val="0"/>
              </a:spcBef>
              <a:buNone/>
            </a:pPr>
            <a:endParaRPr sz="2400"/>
          </a:p>
          <a:p>
            <a:pPr lvl="0" rtl="0">
              <a:spcBef>
                <a:spcPts val="0"/>
              </a:spcBef>
              <a:buNone/>
            </a:pPr>
            <a:endParaRPr sz="2400"/>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endParaRPr sz="2400">
              <a:solidFill>
                <a:schemeClr val="dk2"/>
              </a:solidFill>
            </a:endParaRPr>
          </a:p>
          <a:p>
            <a:pPr lvl="0" algn="ctr" rtl="0">
              <a:spcBef>
                <a:spcPts val="0"/>
              </a:spcBef>
              <a:buNone/>
            </a:pPr>
            <a:endParaRPr sz="4800" b="0">
              <a:solidFill>
                <a:schemeClr val="dk2"/>
              </a:solidFill>
            </a:endParaRPr>
          </a:p>
          <a:p>
            <a:pPr lvl="0" algn="ctr" rtl="0">
              <a:spcBef>
                <a:spcPts val="0"/>
              </a:spcBef>
              <a:buClr>
                <a:schemeClr val="dk1"/>
              </a:buClr>
              <a:buFont typeface="Arial"/>
              <a:buNone/>
            </a:pPr>
            <a:endParaRPr sz="4800">
              <a:solidFill>
                <a:schemeClr val="dk2"/>
              </a:solidFill>
            </a:endParaRPr>
          </a:p>
          <a:p>
            <a:pPr algn="ctr">
              <a:spcBef>
                <a:spcPts val="0"/>
              </a:spcBef>
              <a:buNone/>
            </a:pPr>
            <a:r>
              <a:rPr lang="en" sz="3600">
                <a:solidFill>
                  <a:schemeClr val="dk2"/>
                </a:solidFill>
              </a:rPr>
              <a:t>Annotation: What’s the Reach?</a:t>
            </a:r>
          </a:p>
        </p:txBody>
      </p:sp>
      <p:sp>
        <p:nvSpPr>
          <p:cNvPr id="263" name="Shape 263"/>
          <p:cNvSpPr txBox="1">
            <a:spLocks noGrp="1"/>
          </p:cNvSpPr>
          <p:nvPr>
            <p:ph type="body" idx="1"/>
          </p:nvPr>
        </p:nvSpPr>
        <p:spPr>
          <a:xfrm>
            <a:off x="457200" y="1153100"/>
            <a:ext cx="8229600" cy="38976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2"/>
              </a:buClr>
              <a:buSzPct val="100000"/>
              <a:buFont typeface="Trebuchet MS"/>
              <a:buChar char="➢"/>
            </a:pPr>
            <a:r>
              <a:rPr lang="en" sz="2400"/>
              <a:t>Promote active reading skills</a:t>
            </a:r>
          </a:p>
          <a:p>
            <a:pPr marL="457200" lvl="0" indent="-381000" rtl="0">
              <a:lnSpc>
                <a:spcPct val="150000"/>
              </a:lnSpc>
              <a:spcBef>
                <a:spcPts val="0"/>
              </a:spcBef>
              <a:buClr>
                <a:schemeClr val="dk2"/>
              </a:buClr>
              <a:buSzPct val="100000"/>
              <a:buFont typeface="Trebuchet MS"/>
              <a:buChar char="➢"/>
            </a:pPr>
            <a:r>
              <a:rPr lang="en" sz="2400"/>
              <a:t>Teach reading with awareness and purpose</a:t>
            </a:r>
          </a:p>
          <a:p>
            <a:pPr marL="457200" lvl="0" indent="-381000" rtl="0">
              <a:lnSpc>
                <a:spcPct val="150000"/>
              </a:lnSpc>
              <a:spcBef>
                <a:spcPts val="0"/>
              </a:spcBef>
              <a:buClr>
                <a:schemeClr val="dk2"/>
              </a:buClr>
              <a:buSzPct val="100000"/>
              <a:buFont typeface="Trebuchet MS"/>
              <a:buChar char="➢"/>
            </a:pPr>
            <a:r>
              <a:rPr lang="en" sz="2400"/>
              <a:t>Help students track their thinking and connections they make while reading</a:t>
            </a:r>
          </a:p>
          <a:p>
            <a:pPr marL="457200" lvl="0" indent="-381000" rtl="0">
              <a:lnSpc>
                <a:spcPct val="150000"/>
              </a:lnSpc>
              <a:spcBef>
                <a:spcPts val="0"/>
              </a:spcBef>
              <a:buClr>
                <a:schemeClr val="dk2"/>
              </a:buClr>
              <a:buSzPct val="100000"/>
              <a:buFont typeface="Trebuchet MS"/>
              <a:buChar char="➢"/>
            </a:pPr>
            <a:r>
              <a:rPr lang="en" sz="2400"/>
              <a:t>Prepare students for discussion and writing activities</a:t>
            </a:r>
          </a:p>
          <a:p>
            <a:pPr marL="457200" lvl="0" indent="-381000" rtl="0">
              <a:lnSpc>
                <a:spcPct val="150000"/>
              </a:lnSpc>
              <a:spcBef>
                <a:spcPts val="0"/>
              </a:spcBef>
              <a:buClr>
                <a:schemeClr val="dk2"/>
              </a:buClr>
              <a:buSzPct val="100000"/>
              <a:buFont typeface="Trebuchet MS"/>
              <a:buChar char="➢"/>
            </a:pPr>
            <a:r>
              <a:rPr lang="en" sz="2400"/>
              <a:t>Help students incorporate evidence to their work </a:t>
            </a:r>
          </a:p>
          <a:p>
            <a:pPr lvl="0">
              <a:spcBef>
                <a:spcPts val="0"/>
              </a:spcBef>
              <a:buNone/>
            </a:pPr>
            <a:endParaRPr sz="2400"/>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indent="457200" rtl="0">
              <a:spcBef>
                <a:spcPts val="0"/>
              </a:spcBef>
              <a:buNone/>
            </a:pPr>
            <a:r>
              <a:rPr lang="en"/>
              <a:t>Student </a:t>
            </a:r>
          </a:p>
          <a:p>
            <a:pPr lvl="0" indent="457200" rtl="0">
              <a:spcBef>
                <a:spcPts val="0"/>
              </a:spcBef>
              <a:buNone/>
            </a:pPr>
            <a:r>
              <a:rPr lang="en"/>
              <a:t>example</a:t>
            </a:r>
          </a:p>
        </p:txBody>
      </p:sp>
      <p:sp>
        <p:nvSpPr>
          <p:cNvPr id="269" name="Shape 26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a:t>Exceeding Expectations</a:t>
            </a:r>
          </a:p>
        </p:txBody>
      </p:sp>
      <p:pic>
        <p:nvPicPr>
          <p:cNvPr id="270" name="Shape 270"/>
          <p:cNvPicPr preferRelativeResize="0"/>
          <p:nvPr/>
        </p:nvPicPr>
        <p:blipFill>
          <a:blip r:embed="rId3">
            <a:alphaModFix/>
          </a:blip>
          <a:stretch>
            <a:fillRect/>
          </a:stretch>
        </p:blipFill>
        <p:spPr>
          <a:xfrm>
            <a:off x="2882725" y="1072375"/>
            <a:ext cx="5446351" cy="4071124"/>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339850" y="1745175"/>
            <a:ext cx="3534299" cy="994200"/>
          </a:xfrm>
          <a:prstGeom prst="rect">
            <a:avLst/>
          </a:prstGeom>
        </p:spPr>
        <p:txBody>
          <a:bodyPr lIns="91425" tIns="91425" rIns="91425" bIns="91425" anchor="b" anchorCtr="0">
            <a:noAutofit/>
          </a:bodyPr>
          <a:lstStyle/>
          <a:p>
            <a:pPr rtl="0">
              <a:spcBef>
                <a:spcPts val="0"/>
              </a:spcBef>
              <a:buNone/>
            </a:pPr>
            <a:r>
              <a:rPr lang="en"/>
              <a:t>Exceeding </a:t>
            </a:r>
          </a:p>
          <a:p>
            <a:pPr>
              <a:spcBef>
                <a:spcPts val="0"/>
              </a:spcBef>
              <a:buNone/>
            </a:pPr>
            <a:r>
              <a:rPr lang="en"/>
              <a:t>Expectations</a:t>
            </a:r>
          </a:p>
        </p:txBody>
      </p:sp>
      <p:pic>
        <p:nvPicPr>
          <p:cNvPr id="276" name="Shape 276"/>
          <p:cNvPicPr preferRelativeResize="0"/>
          <p:nvPr/>
        </p:nvPicPr>
        <p:blipFill>
          <a:blip r:embed="rId3">
            <a:alphaModFix/>
          </a:blip>
          <a:stretch>
            <a:fillRect/>
          </a:stretch>
        </p:blipFill>
        <p:spPr>
          <a:xfrm>
            <a:off x="4819650" y="171450"/>
            <a:ext cx="4205349" cy="4830975"/>
          </a:xfrm>
          <a:prstGeom prst="rect">
            <a:avLst/>
          </a:prstGeom>
          <a:noFill/>
          <a:ln w="76200" cap="flat" cmpd="sng">
            <a:solidFill>
              <a:srgbClr val="FFFFFF"/>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221225" y="1200175"/>
            <a:ext cx="8780100" cy="36743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2"/>
              </a:buClr>
              <a:buSzPct val="100000"/>
              <a:buFont typeface="Trebuchet MS"/>
              <a:buChar char="➢"/>
            </a:pPr>
            <a:r>
              <a:rPr lang="en" sz="2400"/>
              <a:t>Reading Group check-in: get help to answer remaining questions after reading a chapter</a:t>
            </a:r>
          </a:p>
          <a:p>
            <a:pPr marL="457200" lvl="0" indent="-381000" rtl="0">
              <a:lnSpc>
                <a:spcPct val="115000"/>
              </a:lnSpc>
              <a:spcBef>
                <a:spcPts val="0"/>
              </a:spcBef>
              <a:buClr>
                <a:schemeClr val="dk2"/>
              </a:buClr>
              <a:buSzPct val="100000"/>
              <a:buFont typeface="Trebuchet MS"/>
              <a:buChar char="➢"/>
            </a:pPr>
            <a:r>
              <a:rPr lang="en" sz="2400"/>
              <a:t>Generate discussion questions</a:t>
            </a:r>
          </a:p>
          <a:p>
            <a:pPr marL="457200" lvl="0" indent="-381000" rtl="0">
              <a:lnSpc>
                <a:spcPct val="115000"/>
              </a:lnSpc>
              <a:spcBef>
                <a:spcPts val="0"/>
              </a:spcBef>
              <a:buClr>
                <a:schemeClr val="dk2"/>
              </a:buClr>
              <a:buSzPct val="100000"/>
              <a:buFont typeface="Trebuchet MS"/>
              <a:buChar char="➢"/>
            </a:pPr>
            <a:r>
              <a:rPr lang="en" sz="2400"/>
              <a:t>Revisit a previous chapter to make connections</a:t>
            </a:r>
          </a:p>
          <a:p>
            <a:pPr marL="457200" lvl="0" indent="-381000" rtl="0">
              <a:lnSpc>
                <a:spcPct val="115000"/>
              </a:lnSpc>
              <a:spcBef>
                <a:spcPts val="0"/>
              </a:spcBef>
              <a:buClr>
                <a:schemeClr val="dk2"/>
              </a:buClr>
              <a:buSzPct val="100000"/>
              <a:buFont typeface="Trebuchet MS"/>
              <a:buChar char="➢"/>
            </a:pPr>
            <a:r>
              <a:rPr lang="en" sz="2400"/>
              <a:t>Trace character and theme development for essay support</a:t>
            </a:r>
          </a:p>
          <a:p>
            <a:pPr marL="457200" lvl="0" indent="-381000" rtl="0">
              <a:lnSpc>
                <a:spcPct val="115000"/>
              </a:lnSpc>
              <a:spcBef>
                <a:spcPts val="0"/>
              </a:spcBef>
              <a:buClr>
                <a:schemeClr val="dk2"/>
              </a:buClr>
              <a:buSzPct val="100000"/>
              <a:buFont typeface="Trebuchet MS"/>
              <a:buChar char="➢"/>
            </a:pPr>
            <a:r>
              <a:rPr lang="en" sz="2400"/>
              <a:t>Look at left side notes for summary creation</a:t>
            </a:r>
          </a:p>
          <a:p>
            <a:pPr marL="457200" lvl="0" indent="-381000" rtl="0">
              <a:lnSpc>
                <a:spcPct val="115000"/>
              </a:lnSpc>
              <a:spcBef>
                <a:spcPts val="0"/>
              </a:spcBef>
              <a:buClr>
                <a:schemeClr val="dk2"/>
              </a:buClr>
              <a:buSzPct val="100000"/>
              <a:buFont typeface="Trebuchet MS"/>
              <a:buChar char="➢"/>
            </a:pPr>
            <a:r>
              <a:rPr lang="en" sz="2400"/>
              <a:t>Look at right side notes for response ideas</a:t>
            </a:r>
          </a:p>
        </p:txBody>
      </p:sp>
      <p:sp>
        <p:nvSpPr>
          <p:cNvPr id="282" name="Shape 28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l">
              <a:spcBef>
                <a:spcPts val="0"/>
              </a:spcBef>
              <a:buNone/>
            </a:pPr>
            <a:r>
              <a:rPr lang="en"/>
              <a:t>Annotations as Building Blocks</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293000" y="217953"/>
            <a:ext cx="8229600" cy="994200"/>
          </a:xfrm>
          <a:prstGeom prst="rect">
            <a:avLst/>
          </a:prstGeom>
        </p:spPr>
        <p:txBody>
          <a:bodyPr lIns="91425" tIns="91425" rIns="91425" bIns="91425" anchor="b" anchorCtr="0">
            <a:noAutofit/>
          </a:bodyPr>
          <a:lstStyle/>
          <a:p>
            <a:pPr lvl="0" rtl="0">
              <a:spcBef>
                <a:spcPts val="0"/>
              </a:spcBef>
              <a:buNone/>
            </a:pPr>
            <a:r>
              <a:rPr lang="en"/>
              <a:t>Cultivating Critical Thinking</a:t>
            </a:r>
          </a:p>
        </p:txBody>
      </p:sp>
      <p:sp>
        <p:nvSpPr>
          <p:cNvPr id="288" name="Shape 288"/>
          <p:cNvSpPr txBox="1">
            <a:spLocks noGrp="1"/>
          </p:cNvSpPr>
          <p:nvPr>
            <p:ph type="body" idx="1"/>
          </p:nvPr>
        </p:nvSpPr>
        <p:spPr>
          <a:xfrm>
            <a:off x="0" y="1392175"/>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r>
              <a:rPr lang="en" sz="2400" b="1">
                <a:solidFill>
                  <a:schemeClr val="dk1"/>
                </a:solidFill>
                <a:latin typeface="Calibri"/>
                <a:ea typeface="Calibri"/>
                <a:cs typeface="Calibri"/>
                <a:sym typeface="Calibri"/>
              </a:rPr>
              <a:t>                  </a:t>
            </a:r>
          </a:p>
          <a:p>
            <a:pPr marL="457200" lvl="0" indent="0" rtl="0">
              <a:lnSpc>
                <a:spcPct val="120000"/>
              </a:lnSpc>
              <a:spcBef>
                <a:spcPts val="0"/>
              </a:spcBef>
              <a:spcAft>
                <a:spcPts val="1000"/>
              </a:spcAft>
              <a:buNone/>
            </a:pPr>
            <a:endParaRPr/>
          </a:p>
        </p:txBody>
      </p:sp>
      <p:pic>
        <p:nvPicPr>
          <p:cNvPr id="289" name="Shape 289"/>
          <p:cNvPicPr preferRelativeResize="0"/>
          <p:nvPr/>
        </p:nvPicPr>
        <p:blipFill>
          <a:blip r:embed="rId3">
            <a:alphaModFix/>
          </a:blip>
          <a:stretch>
            <a:fillRect/>
          </a:stretch>
        </p:blipFill>
        <p:spPr>
          <a:xfrm>
            <a:off x="2007526" y="1513450"/>
            <a:ext cx="4834499" cy="2707325"/>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06675" y="74628"/>
            <a:ext cx="8229600" cy="994200"/>
          </a:xfrm>
          <a:prstGeom prst="rect">
            <a:avLst/>
          </a:prstGeom>
        </p:spPr>
        <p:txBody>
          <a:bodyPr lIns="91425" tIns="91425" rIns="91425" bIns="91425" anchor="b" anchorCtr="0">
            <a:noAutofit/>
          </a:bodyPr>
          <a:lstStyle/>
          <a:p>
            <a:pPr lvl="0" rtl="0">
              <a:spcBef>
                <a:spcPts val="0"/>
              </a:spcBef>
              <a:buNone/>
            </a:pPr>
            <a:r>
              <a:rPr lang="en"/>
              <a:t>       Four Types of Questions</a:t>
            </a:r>
          </a:p>
        </p:txBody>
      </p:sp>
      <p:sp>
        <p:nvSpPr>
          <p:cNvPr id="295" name="Shape 295"/>
          <p:cNvSpPr txBox="1">
            <a:spLocks noGrp="1"/>
          </p:cNvSpPr>
          <p:nvPr>
            <p:ph type="body" idx="1"/>
          </p:nvPr>
        </p:nvSpPr>
        <p:spPr>
          <a:xfrm>
            <a:off x="-111150" y="678400"/>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r>
              <a:rPr lang="en" sz="2400" b="1">
                <a:solidFill>
                  <a:schemeClr val="dk1"/>
                </a:solidFill>
                <a:latin typeface="Calibri"/>
                <a:ea typeface="Calibri"/>
                <a:cs typeface="Calibri"/>
                <a:sym typeface="Calibri"/>
              </a:rPr>
              <a:t>  </a:t>
            </a:r>
          </a:p>
          <a:p>
            <a:pPr lvl="0" algn="ctr" rtl="0">
              <a:lnSpc>
                <a:spcPct val="120000"/>
              </a:lnSpc>
              <a:spcBef>
                <a:spcPts val="0"/>
              </a:spcBef>
              <a:spcAft>
                <a:spcPts val="1000"/>
              </a:spcAft>
              <a:buNone/>
            </a:pPr>
            <a:r>
              <a:rPr lang="en" sz="2400" b="1">
                <a:solidFill>
                  <a:schemeClr val="dk1"/>
                </a:solidFill>
                <a:latin typeface="Calibri"/>
                <a:ea typeface="Calibri"/>
                <a:cs typeface="Calibri"/>
                <a:sym typeface="Calibri"/>
              </a:rPr>
              <a:t>               </a:t>
            </a:r>
            <a:r>
              <a:rPr lang="en" sz="2400">
                <a:solidFill>
                  <a:schemeClr val="dk1"/>
                </a:solidFill>
                <a:latin typeface="Calibri"/>
                <a:ea typeface="Calibri"/>
                <a:cs typeface="Calibri"/>
                <a:sym typeface="Calibri"/>
              </a:rPr>
              <a:t>This idea of the four question types is adapted from</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a reading apprenticeship technique called QAR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(question and answer relationships) by high school teachers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Christine Cziko and Lori Hurwitz.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       </a:t>
            </a:r>
            <a:r>
              <a:rPr lang="en" sz="1200" b="1" u="sng">
                <a:solidFill>
                  <a:schemeClr val="hlink"/>
                </a:solidFill>
                <a:latin typeface="Calibri"/>
                <a:ea typeface="Calibri"/>
                <a:cs typeface="Calibri"/>
                <a:sym typeface="Calibri"/>
                <a:hlinkClick r:id="rId3"/>
              </a:rPr>
              <a:t>http://www.dallastown.net/cms/lib6/PA01000011/Centricity/Domain/204/Microsoft_Word_-_QAR_NOTES_Teacher.pdf  </a:t>
            </a:r>
          </a:p>
          <a:p>
            <a:pPr lvl="0" algn="ctr" rtl="0">
              <a:lnSpc>
                <a:spcPct val="120000"/>
              </a:lnSpc>
              <a:spcBef>
                <a:spcPts val="0"/>
              </a:spcBef>
              <a:spcAft>
                <a:spcPts val="1000"/>
              </a:spcAft>
              <a:buNone/>
            </a:pPr>
            <a:r>
              <a:rPr lang="en" sz="1200"/>
              <a:t>         </a:t>
            </a:r>
            <a:r>
              <a:rPr lang="en" sz="1200" b="1" u="sng">
                <a:solidFill>
                  <a:schemeClr val="hlink"/>
                </a:solidFill>
                <a:latin typeface="Calibri"/>
                <a:ea typeface="Calibri"/>
                <a:cs typeface="Calibri"/>
                <a:sym typeface="Calibri"/>
                <a:hlinkClick r:id="rId3"/>
              </a:rPr>
              <a:t>http://readingapprenticeship.org/wp-content/uploads/2014/01/RFU-ch-7-QAR-intro.pdf</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lvl="0" rtl="0">
              <a:spcBef>
                <a:spcPts val="0"/>
              </a:spcBef>
              <a:buNone/>
            </a:pPr>
            <a:r>
              <a:rPr lang="en"/>
              <a:t>       Four Types of Questions</a:t>
            </a:r>
          </a:p>
        </p:txBody>
      </p:sp>
      <p:sp>
        <p:nvSpPr>
          <p:cNvPr id="301" name="Shape 301"/>
          <p:cNvSpPr txBox="1">
            <a:spLocks noGrp="1"/>
          </p:cNvSpPr>
          <p:nvPr>
            <p:ph type="body" idx="1"/>
          </p:nvPr>
        </p:nvSpPr>
        <p:spPr>
          <a:xfrm>
            <a:off x="457200" y="867650"/>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r>
              <a:rPr lang="en" sz="2400" b="1">
                <a:solidFill>
                  <a:schemeClr val="dk1"/>
                </a:solidFill>
                <a:latin typeface="Calibri"/>
                <a:ea typeface="Calibri"/>
                <a:cs typeface="Calibri"/>
                <a:sym typeface="Calibri"/>
              </a:rPr>
              <a:t>  </a:t>
            </a:r>
          </a:p>
          <a:p>
            <a:pPr lvl="0" rtl="0">
              <a:lnSpc>
                <a:spcPct val="120000"/>
              </a:lnSpc>
              <a:spcBef>
                <a:spcPts val="0"/>
              </a:spcBef>
              <a:spcAft>
                <a:spcPts val="1000"/>
              </a:spcAft>
              <a:buNone/>
            </a:pPr>
            <a:r>
              <a:rPr lang="en" sz="2400" b="1">
                <a:solidFill>
                  <a:schemeClr val="dk1"/>
                </a:solidFill>
                <a:latin typeface="Calibri"/>
                <a:ea typeface="Calibri"/>
                <a:cs typeface="Calibri"/>
                <a:sym typeface="Calibri"/>
              </a:rPr>
              <a:t>                                  </a:t>
            </a:r>
            <a:r>
              <a:rPr lang="en" sz="3000" b="1">
                <a:solidFill>
                  <a:schemeClr val="dk1"/>
                </a:solidFill>
                <a:latin typeface="Calibri"/>
                <a:ea typeface="Calibri"/>
                <a:cs typeface="Calibri"/>
                <a:sym typeface="Calibri"/>
              </a:rPr>
              <a:t>  These questions will:</a:t>
            </a:r>
          </a:p>
          <a:p>
            <a:pPr marL="914400" marR="0" lvl="0" indent="-381000" algn="l" rtl="0">
              <a:lnSpc>
                <a:spcPct val="100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Direct our discussions from basic comprehension to  </a:t>
            </a:r>
          </a:p>
          <a:p>
            <a:pPr marR="0" algn="l" rtl="0">
              <a:lnSpc>
                <a:spcPct val="100000"/>
              </a:lnSpc>
              <a:spcBef>
                <a:spcPts val="0"/>
              </a:spcBef>
              <a:spcAft>
                <a:spcPts val="0"/>
              </a:spcAft>
              <a:buNone/>
            </a:pPr>
            <a:r>
              <a:rPr lang="en" sz="2400">
                <a:solidFill>
                  <a:schemeClr val="dk1"/>
                </a:solidFill>
                <a:latin typeface="Calibri"/>
                <a:ea typeface="Calibri"/>
                <a:cs typeface="Calibri"/>
                <a:sym typeface="Calibri"/>
              </a:rPr>
              <a:t>             critical thinking</a:t>
            </a:r>
          </a:p>
          <a:p>
            <a:pPr marR="0" lvl="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914400" lvl="0" indent="-381000" rtl="0">
              <a:lnSpc>
                <a:spcPct val="100000"/>
              </a:lnSpc>
              <a:spcBef>
                <a:spcPts val="0"/>
              </a:spcBef>
              <a:spcAft>
                <a:spcPts val="0"/>
              </a:spcAft>
              <a:buClr>
                <a:schemeClr val="dk1"/>
              </a:buClr>
              <a:buSzPct val="100000"/>
              <a:buFont typeface="Calibri"/>
              <a:buChar char="➢"/>
            </a:pPr>
            <a:r>
              <a:rPr lang="en" sz="2400">
                <a:solidFill>
                  <a:schemeClr val="dk1"/>
                </a:solidFill>
                <a:latin typeface="Calibri"/>
                <a:ea typeface="Calibri"/>
                <a:cs typeface="Calibri"/>
                <a:sym typeface="Calibri"/>
              </a:rPr>
              <a:t>Help us make connections between our own lives </a:t>
            </a:r>
          </a:p>
          <a:p>
            <a:pPr rtl="0">
              <a:lnSpc>
                <a:spcPct val="100000"/>
              </a:lnSpc>
              <a:spcBef>
                <a:spcPts val="0"/>
              </a:spcBef>
              <a:spcAft>
                <a:spcPts val="0"/>
              </a:spcAft>
              <a:buNone/>
            </a:pPr>
            <a:r>
              <a:rPr lang="en" sz="2400">
                <a:solidFill>
                  <a:schemeClr val="dk1"/>
                </a:solidFill>
                <a:latin typeface="Calibri"/>
                <a:ea typeface="Calibri"/>
                <a:cs typeface="Calibri"/>
                <a:sym typeface="Calibri"/>
              </a:rPr>
              <a:t>             and the novel</a:t>
            </a:r>
          </a:p>
          <a:p>
            <a:pPr lvl="0" rtl="0">
              <a:lnSpc>
                <a:spcPct val="100000"/>
              </a:lnSpc>
              <a:spcBef>
                <a:spcPts val="0"/>
              </a:spcBef>
              <a:spcAft>
                <a:spcPts val="0"/>
              </a:spcAft>
              <a:buNone/>
            </a:pPr>
            <a:endParaRPr sz="2400">
              <a:solidFill>
                <a:schemeClr val="dk1"/>
              </a:solidFill>
              <a:latin typeface="Calibri"/>
              <a:ea typeface="Calibri"/>
              <a:cs typeface="Calibri"/>
              <a:sym typeface="Calibri"/>
            </a:endParaRPr>
          </a:p>
          <a:p>
            <a:pPr marL="914400" lvl="0" indent="-381000" rtl="0">
              <a:lnSpc>
                <a:spcPct val="120000"/>
              </a:lnSpc>
              <a:spcBef>
                <a:spcPts val="0"/>
              </a:spcBef>
              <a:spcAft>
                <a:spcPts val="1000"/>
              </a:spcAft>
              <a:buClr>
                <a:schemeClr val="dk1"/>
              </a:buClr>
              <a:buSzPct val="100000"/>
              <a:buFont typeface="Calibri"/>
              <a:buChar char="➢"/>
            </a:pPr>
            <a:r>
              <a:rPr lang="en" sz="2400">
                <a:solidFill>
                  <a:schemeClr val="dk1"/>
                </a:solidFill>
                <a:latin typeface="Calibri"/>
                <a:ea typeface="Calibri"/>
                <a:cs typeface="Calibri"/>
                <a:sym typeface="Calibri"/>
              </a:rPr>
              <a:t>Prepare us for going deeper into a text</a:t>
            </a:r>
          </a:p>
          <a:p>
            <a:pPr lvl="0" rtl="0">
              <a:spcBef>
                <a:spcPts val="0"/>
              </a:spcBef>
              <a:buNone/>
            </a:pPr>
            <a:endParaRP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139000" y="1200175"/>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 </a:t>
            </a:r>
            <a:r>
              <a:rPr lang="en" sz="3000" b="1">
                <a:solidFill>
                  <a:schemeClr val="dk1"/>
                </a:solidFill>
                <a:latin typeface="Calibri"/>
                <a:ea typeface="Calibri"/>
                <a:cs typeface="Calibri"/>
                <a:sym typeface="Calibri"/>
              </a:rPr>
              <a:t> </a:t>
            </a:r>
          </a:p>
          <a:p>
            <a:pPr lvl="0" algn="ctr" rtl="0">
              <a:lnSpc>
                <a:spcPct val="120000"/>
              </a:lnSpc>
              <a:spcBef>
                <a:spcPts val="0"/>
              </a:spcBef>
              <a:spcAft>
                <a:spcPts val="1000"/>
              </a:spcAft>
              <a:buNone/>
            </a:pPr>
            <a:r>
              <a:rPr lang="en" sz="3000" b="1">
                <a:solidFill>
                  <a:schemeClr val="dk1"/>
                </a:solidFill>
                <a:latin typeface="Calibri"/>
                <a:ea typeface="Calibri"/>
                <a:cs typeface="Calibri"/>
                <a:sym typeface="Calibri"/>
              </a:rPr>
              <a:t> </a:t>
            </a:r>
            <a:r>
              <a:rPr lang="en" sz="2400">
                <a:solidFill>
                  <a:schemeClr val="dk1"/>
                </a:solidFill>
                <a:latin typeface="Calibri"/>
                <a:ea typeface="Calibri"/>
                <a:cs typeface="Calibri"/>
                <a:sym typeface="Calibri"/>
              </a:rPr>
              <a:t>A “right there!” question is a question whose answer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you can point to in one line of the book. </a:t>
            </a:r>
          </a:p>
          <a:p>
            <a:pPr lvl="0" rtl="0">
              <a:lnSpc>
                <a:spcPct val="120000"/>
              </a:lnSpc>
              <a:spcBef>
                <a:spcPts val="0"/>
              </a:spcBef>
              <a:spcAft>
                <a:spcPts val="1000"/>
              </a:spcAft>
              <a:buNone/>
            </a:pPr>
            <a:endParaRPr sz="2400">
              <a:solidFill>
                <a:schemeClr val="dk1"/>
              </a:solidFill>
              <a:latin typeface="Calibri"/>
              <a:ea typeface="Calibri"/>
              <a:cs typeface="Calibri"/>
              <a:sym typeface="Calibri"/>
            </a:endParaRPr>
          </a:p>
          <a:p>
            <a:pPr lvl="0" rtl="0">
              <a:lnSpc>
                <a:spcPct val="120000"/>
              </a:lnSpc>
              <a:spcBef>
                <a:spcPts val="0"/>
              </a:spcBef>
              <a:spcAft>
                <a:spcPts val="1000"/>
              </a:spcAft>
              <a:buNone/>
            </a:pPr>
            <a:endParaRPr sz="2400" b="1">
              <a:solidFill>
                <a:schemeClr val="dk1"/>
              </a:solidFill>
              <a:latin typeface="Calibri"/>
              <a:ea typeface="Calibri"/>
              <a:cs typeface="Calibri"/>
              <a:sym typeface="Calibri"/>
            </a:endParaRPr>
          </a:p>
        </p:txBody>
      </p:sp>
      <p:sp>
        <p:nvSpPr>
          <p:cNvPr id="307" name="Shape 307"/>
          <p:cNvSpPr txBox="1">
            <a:spLocks noGrp="1"/>
          </p:cNvSpPr>
          <p:nvPr>
            <p:ph type="title"/>
          </p:nvPr>
        </p:nvSpPr>
        <p:spPr>
          <a:xfrm>
            <a:off x="1534450" y="205978"/>
            <a:ext cx="8229600" cy="994200"/>
          </a:xfrm>
          <a:prstGeom prst="rect">
            <a:avLst/>
          </a:prstGeom>
        </p:spPr>
        <p:txBody>
          <a:bodyPr lIns="91425" tIns="91425" rIns="91425" bIns="91425" anchor="b" anchorCtr="0">
            <a:noAutofit/>
          </a:bodyPr>
          <a:lstStyle/>
          <a:p>
            <a:pPr lvl="0" rtl="0">
              <a:spcBef>
                <a:spcPts val="0"/>
              </a:spcBef>
              <a:buNone/>
            </a:pPr>
            <a:r>
              <a:rPr lang="en" sz="4800">
                <a:solidFill>
                  <a:schemeClr val="dk1"/>
                </a:solidFill>
                <a:latin typeface="Calibri"/>
                <a:ea typeface="Calibri"/>
                <a:cs typeface="Calibri"/>
                <a:sym typeface="Calibri"/>
              </a:rPr>
              <a:t>1. Right There Questions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1158240" y="1242060"/>
            <a:ext cx="7050900" cy="1102500"/>
          </a:xfrm>
          <a:prstGeom prst="rect">
            <a:avLst/>
          </a:prstGeom>
        </p:spPr>
        <p:txBody>
          <a:bodyPr lIns="91425" tIns="91425" rIns="91425" bIns="91425" anchor="b" anchorCtr="0">
            <a:noAutofit/>
          </a:bodyPr>
          <a:lstStyle/>
          <a:p>
            <a:pPr>
              <a:spcBef>
                <a:spcPts val="0"/>
              </a:spcBef>
              <a:buNone/>
            </a:pPr>
            <a:r>
              <a:rPr lang="en"/>
              <a:t>Teach With A Reach:</a:t>
            </a:r>
          </a:p>
        </p:txBody>
      </p:sp>
      <p:sp>
        <p:nvSpPr>
          <p:cNvPr id="136" name="Shape 136"/>
          <p:cNvSpPr txBox="1">
            <a:spLocks noGrp="1"/>
          </p:cNvSpPr>
          <p:nvPr>
            <p:ph type="subTitle" idx="1"/>
          </p:nvPr>
        </p:nvSpPr>
        <p:spPr>
          <a:xfrm>
            <a:off x="1082050" y="2423135"/>
            <a:ext cx="7035899" cy="1724699"/>
          </a:xfrm>
          <a:prstGeom prst="rect">
            <a:avLst/>
          </a:prstGeom>
        </p:spPr>
        <p:txBody>
          <a:bodyPr lIns="91425" tIns="91425" rIns="91425" bIns="91425" anchor="t" anchorCtr="0">
            <a:noAutofit/>
          </a:bodyPr>
          <a:lstStyle/>
          <a:p>
            <a:pPr lvl="0" rtl="0">
              <a:spcBef>
                <a:spcPts val="0"/>
              </a:spcBef>
              <a:buNone/>
            </a:pPr>
            <a:r>
              <a:rPr lang="en"/>
              <a:t>Teaching to Accelerate Students through </a:t>
            </a:r>
          </a:p>
          <a:p>
            <a:pPr lvl="0" rtl="0">
              <a:spcBef>
                <a:spcPts val="0"/>
              </a:spcBef>
              <a:buClr>
                <a:schemeClr val="dk1"/>
              </a:buClr>
              <a:buSzPct val="45833"/>
              <a:buFont typeface="Arial"/>
              <a:buNone/>
            </a:pPr>
            <a:r>
              <a:rPr lang="en"/>
              <a:t>the ESOL Course Sequence</a:t>
            </a:r>
          </a:p>
          <a:p>
            <a:pPr lvl="0" rtl="0">
              <a:spcBef>
                <a:spcPts val="0"/>
              </a:spcBef>
              <a:buClr>
                <a:schemeClr val="dk1"/>
              </a:buClr>
              <a:buFont typeface="Arial"/>
              <a:buNone/>
            </a:pPr>
            <a:endParaRPr/>
          </a:p>
          <a:p>
            <a:pPr lvl="0" algn="l" rtl="0">
              <a:spcBef>
                <a:spcPts val="0"/>
              </a:spcBef>
              <a:buClr>
                <a:schemeClr val="dk1"/>
              </a:buClr>
              <a:buFont typeface="Arial"/>
              <a:buNone/>
            </a:pPr>
            <a:endParaRPr/>
          </a:p>
          <a:p>
            <a:pPr>
              <a:spcBef>
                <a:spcPts val="0"/>
              </a:spcBef>
              <a:buNone/>
            </a:pPr>
            <a:r>
              <a:rPr lang="en"/>
              <a:t> </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881825" y="1254575"/>
            <a:ext cx="8442900" cy="994200"/>
          </a:xfrm>
          <a:prstGeom prst="rect">
            <a:avLst/>
          </a:prstGeom>
        </p:spPr>
        <p:txBody>
          <a:bodyPr lIns="91425" tIns="91425" rIns="91425" bIns="91425" anchor="b" anchorCtr="0">
            <a:noAutofit/>
          </a:bodyPr>
          <a:lstStyle/>
          <a:p>
            <a:pPr lvl="0" rtl="0">
              <a:spcBef>
                <a:spcPts val="0"/>
              </a:spcBef>
              <a:buClr>
                <a:schemeClr val="dk1"/>
              </a:buClr>
              <a:buSzPct val="27500"/>
              <a:buFont typeface="Arial"/>
              <a:buNone/>
            </a:pPr>
            <a:r>
              <a:rPr lang="en"/>
              <a:t>       </a:t>
            </a:r>
          </a:p>
          <a:p>
            <a:pPr lvl="0" rtl="0">
              <a:spcBef>
                <a:spcPts val="0"/>
              </a:spcBef>
              <a:buClr>
                <a:schemeClr val="dk1"/>
              </a:buClr>
              <a:buFont typeface="Arial"/>
              <a:buNone/>
            </a:pPr>
            <a:endParaRPr sz="4800">
              <a:solidFill>
                <a:schemeClr val="dk1"/>
              </a:solidFill>
              <a:latin typeface="Calibri"/>
              <a:ea typeface="Calibri"/>
              <a:cs typeface="Calibri"/>
              <a:sym typeface="Calibri"/>
            </a:endParaRPr>
          </a:p>
          <a:p>
            <a:pPr lvl="0" rtl="0">
              <a:spcBef>
                <a:spcPts val="0"/>
              </a:spcBef>
              <a:buClr>
                <a:schemeClr val="dk1"/>
              </a:buClr>
              <a:buFont typeface="Arial"/>
              <a:buNone/>
            </a:pPr>
            <a:endParaRPr sz="48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en" sz="4800">
                <a:solidFill>
                  <a:schemeClr val="dk1"/>
                </a:solidFill>
                <a:latin typeface="Calibri"/>
                <a:ea typeface="Calibri"/>
                <a:cs typeface="Calibri"/>
                <a:sym typeface="Calibri"/>
              </a:rPr>
              <a:t>2. Here and There Questions</a:t>
            </a:r>
          </a:p>
          <a:p>
            <a:pPr lvl="0" rtl="0">
              <a:spcBef>
                <a:spcPts val="0"/>
              </a:spcBef>
              <a:buNone/>
            </a:pPr>
            <a:endParaRPr/>
          </a:p>
        </p:txBody>
      </p:sp>
      <p:sp>
        <p:nvSpPr>
          <p:cNvPr id="313" name="Shape 313"/>
          <p:cNvSpPr txBox="1">
            <a:spLocks noGrp="1"/>
          </p:cNvSpPr>
          <p:nvPr>
            <p:ph type="body" idx="1"/>
          </p:nvPr>
        </p:nvSpPr>
        <p:spPr>
          <a:xfrm>
            <a:off x="74375" y="1764175"/>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A “here and there” question is a question whose answer </a:t>
            </a:r>
          </a:p>
          <a:p>
            <a:pPr algn="ctr" rtl="0">
              <a:lnSpc>
                <a:spcPct val="120000"/>
              </a:lnSpc>
              <a:spcBef>
                <a:spcPts val="0"/>
              </a:spcBef>
              <a:spcAft>
                <a:spcPts val="1000"/>
              </a:spcAft>
              <a:buNone/>
            </a:pPr>
            <a:r>
              <a:rPr lang="en" sz="2400">
                <a:solidFill>
                  <a:schemeClr val="dk1"/>
                </a:solidFill>
                <a:latin typeface="Calibri"/>
                <a:ea typeface="Calibri"/>
                <a:cs typeface="Calibri"/>
                <a:sym typeface="Calibri"/>
              </a:rPr>
              <a:t>is formed by assembling information from more than one place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in the book. </a:t>
            </a:r>
          </a:p>
          <a:p>
            <a:pPr lvl="0" rtl="0">
              <a:lnSpc>
                <a:spcPct val="120000"/>
              </a:lnSpc>
              <a:spcBef>
                <a:spcPts val="0"/>
              </a:spcBef>
              <a:spcAft>
                <a:spcPts val="1000"/>
              </a:spcAft>
              <a:buNone/>
            </a:pPr>
            <a:endParaRPr sz="2400" b="1">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76200" y="586978"/>
            <a:ext cx="8229600" cy="994200"/>
          </a:xfrm>
          <a:prstGeom prst="rect">
            <a:avLst/>
          </a:prstGeom>
        </p:spPr>
        <p:txBody>
          <a:bodyPr lIns="91425" tIns="91425" rIns="91425" bIns="91425" anchor="b" anchorCtr="0">
            <a:noAutofit/>
          </a:bodyPr>
          <a:lstStyle/>
          <a:p>
            <a:pPr lvl="0" algn="ctr" rtl="0">
              <a:spcBef>
                <a:spcPts val="0"/>
              </a:spcBef>
              <a:buNone/>
            </a:pPr>
            <a:r>
              <a:rPr lang="en"/>
              <a:t>    </a:t>
            </a:r>
            <a:r>
              <a:rPr lang="en" sz="4800"/>
              <a:t> </a:t>
            </a:r>
            <a:r>
              <a:rPr lang="en" sz="4800">
                <a:solidFill>
                  <a:schemeClr val="dk1"/>
                </a:solidFill>
                <a:latin typeface="Calibri"/>
                <a:ea typeface="Calibri"/>
                <a:cs typeface="Calibri"/>
                <a:sym typeface="Calibri"/>
              </a:rPr>
              <a:t> 3. Inside/Outside Questions</a:t>
            </a:r>
          </a:p>
        </p:txBody>
      </p:sp>
      <p:sp>
        <p:nvSpPr>
          <p:cNvPr id="319" name="Shape 319"/>
          <p:cNvSpPr txBox="1">
            <a:spLocks noGrp="1"/>
          </p:cNvSpPr>
          <p:nvPr>
            <p:ph type="body" idx="1"/>
          </p:nvPr>
        </p:nvSpPr>
        <p:spPr>
          <a:xfrm>
            <a:off x="76500" y="1733575"/>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Only </a:t>
            </a:r>
            <a:r>
              <a:rPr lang="en" sz="2400" b="1">
                <a:solidFill>
                  <a:schemeClr val="dk1"/>
                </a:solidFill>
                <a:latin typeface="Calibri"/>
                <a:ea typeface="Calibri"/>
                <a:cs typeface="Calibri"/>
                <a:sym typeface="Calibri"/>
              </a:rPr>
              <a:t>part</a:t>
            </a:r>
            <a:r>
              <a:rPr lang="en" sz="2400">
                <a:solidFill>
                  <a:schemeClr val="dk1"/>
                </a:solidFill>
                <a:latin typeface="Calibri"/>
                <a:ea typeface="Calibri"/>
                <a:cs typeface="Calibri"/>
                <a:sym typeface="Calibri"/>
              </a:rPr>
              <a:t> of the answer to an “inside/outside” question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can be found in the book. The </a:t>
            </a:r>
            <a:r>
              <a:rPr lang="en" sz="2400" b="1">
                <a:solidFill>
                  <a:schemeClr val="dk1"/>
                </a:solidFill>
                <a:latin typeface="Calibri"/>
                <a:ea typeface="Calibri"/>
                <a:cs typeface="Calibri"/>
                <a:sym typeface="Calibri"/>
              </a:rPr>
              <a:t>other part</a:t>
            </a:r>
            <a:r>
              <a:rPr lang="en" sz="2400">
                <a:solidFill>
                  <a:schemeClr val="dk1"/>
                </a:solidFill>
                <a:latin typeface="Calibri"/>
                <a:ea typeface="Calibri"/>
                <a:cs typeface="Calibri"/>
                <a:sym typeface="Calibri"/>
              </a:rPr>
              <a:t> of the answer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comes from you. What do you infer from what you read? </a:t>
            </a:r>
          </a:p>
          <a:p>
            <a:pPr lvl="0" rtl="0">
              <a:lnSpc>
                <a:spcPct val="120000"/>
              </a:lnSpc>
              <a:spcBef>
                <a:spcPts val="0"/>
              </a:spcBef>
              <a:spcAft>
                <a:spcPts val="1000"/>
              </a:spcAft>
              <a:buNone/>
            </a:pPr>
            <a:endParaRPr sz="2400" b="1">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838200" y="205978"/>
            <a:ext cx="8229600" cy="994200"/>
          </a:xfrm>
          <a:prstGeom prst="rect">
            <a:avLst/>
          </a:prstGeom>
        </p:spPr>
        <p:txBody>
          <a:bodyPr lIns="91425" tIns="91425" rIns="91425" bIns="91425" anchor="b" anchorCtr="0">
            <a:noAutofit/>
          </a:bodyPr>
          <a:lstStyle/>
          <a:p>
            <a:pPr lvl="0" rtl="0">
              <a:spcBef>
                <a:spcPts val="0"/>
              </a:spcBef>
              <a:buNone/>
            </a:pPr>
            <a:r>
              <a:rPr lang="en"/>
              <a:t>      </a:t>
            </a:r>
            <a:r>
              <a:rPr lang="en" sz="4800">
                <a:solidFill>
                  <a:schemeClr val="dk1"/>
                </a:solidFill>
                <a:latin typeface="Calibri"/>
                <a:ea typeface="Calibri"/>
                <a:cs typeface="Calibri"/>
                <a:sym typeface="Calibri"/>
              </a:rPr>
              <a:t> 4. Outside Questions</a:t>
            </a:r>
          </a:p>
        </p:txBody>
      </p:sp>
      <p:sp>
        <p:nvSpPr>
          <p:cNvPr id="325" name="Shape 325"/>
          <p:cNvSpPr txBox="1">
            <a:spLocks noGrp="1"/>
          </p:cNvSpPr>
          <p:nvPr>
            <p:ph type="body" idx="1"/>
          </p:nvPr>
        </p:nvSpPr>
        <p:spPr>
          <a:xfrm>
            <a:off x="0" y="986975"/>
            <a:ext cx="8990999" cy="3630300"/>
          </a:xfrm>
          <a:prstGeom prst="rect">
            <a:avLst/>
          </a:prstGeom>
        </p:spPr>
        <p:txBody>
          <a:bodyPr lIns="91425" tIns="91425" rIns="91425" bIns="91425" anchor="t" anchorCtr="0">
            <a:noAutofit/>
          </a:bodyPr>
          <a:lstStyle/>
          <a:p>
            <a:pPr lvl="0" rtl="0">
              <a:lnSpc>
                <a:spcPct val="120000"/>
              </a:lnSpc>
              <a:spcBef>
                <a:spcPts val="0"/>
              </a:spcBef>
              <a:spcAft>
                <a:spcPts val="1000"/>
              </a:spcAft>
              <a:buNone/>
            </a:pPr>
            <a:r>
              <a:rPr lang="en" sz="2400">
                <a:solidFill>
                  <a:schemeClr val="dk1"/>
                </a:solidFill>
                <a:latin typeface="Calibri"/>
                <a:ea typeface="Calibri"/>
                <a:cs typeface="Calibri"/>
                <a:sym typeface="Calibri"/>
              </a:rPr>
              <a:t>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 You </a:t>
            </a:r>
            <a:r>
              <a:rPr lang="en" sz="2400" b="1">
                <a:solidFill>
                  <a:schemeClr val="dk1"/>
                </a:solidFill>
                <a:latin typeface="Calibri"/>
                <a:ea typeface="Calibri"/>
                <a:cs typeface="Calibri"/>
                <a:sym typeface="Calibri"/>
              </a:rPr>
              <a:t>won’t</a:t>
            </a:r>
            <a:r>
              <a:rPr lang="en" sz="2400">
                <a:solidFill>
                  <a:schemeClr val="dk1"/>
                </a:solidFill>
                <a:latin typeface="Calibri"/>
                <a:ea typeface="Calibri"/>
                <a:cs typeface="Calibri"/>
                <a:sym typeface="Calibri"/>
              </a:rPr>
              <a:t> find the answer to an “outside” question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in the book. An “outside” question is </a:t>
            </a:r>
            <a:r>
              <a:rPr lang="en" sz="2400" b="1">
                <a:solidFill>
                  <a:schemeClr val="dk1"/>
                </a:solidFill>
                <a:latin typeface="Calibri"/>
                <a:ea typeface="Calibri"/>
                <a:cs typeface="Calibri"/>
                <a:sym typeface="Calibri"/>
              </a:rPr>
              <a:t>related</a:t>
            </a:r>
            <a:r>
              <a:rPr lang="en" sz="2400">
                <a:solidFill>
                  <a:schemeClr val="dk1"/>
                </a:solidFill>
                <a:latin typeface="Calibri"/>
                <a:ea typeface="Calibri"/>
                <a:cs typeface="Calibri"/>
                <a:sym typeface="Calibri"/>
              </a:rPr>
              <a:t> to an issue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in the story, but you’ll need to use what you know </a:t>
            </a:r>
          </a:p>
          <a:p>
            <a:pPr algn="ctr" rtl="0">
              <a:lnSpc>
                <a:spcPct val="120000"/>
              </a:lnSpc>
              <a:spcBef>
                <a:spcPts val="0"/>
              </a:spcBef>
              <a:spcAft>
                <a:spcPts val="1000"/>
              </a:spcAft>
              <a:buNone/>
            </a:pPr>
            <a:r>
              <a:rPr lang="en" sz="2400">
                <a:solidFill>
                  <a:schemeClr val="dk1"/>
                </a:solidFill>
                <a:latin typeface="Calibri"/>
                <a:ea typeface="Calibri"/>
                <a:cs typeface="Calibri"/>
                <a:sym typeface="Calibri"/>
              </a:rPr>
              <a:t>about the world to answer this question. </a:t>
            </a:r>
          </a:p>
          <a:p>
            <a:pPr lvl="0" algn="ctr" rtl="0">
              <a:lnSpc>
                <a:spcPct val="120000"/>
              </a:lnSpc>
              <a:spcBef>
                <a:spcPts val="0"/>
              </a:spcBef>
              <a:spcAft>
                <a:spcPts val="1000"/>
              </a:spcAft>
              <a:buNone/>
            </a:pPr>
            <a:r>
              <a:rPr lang="en" sz="2400">
                <a:solidFill>
                  <a:schemeClr val="dk1"/>
                </a:solidFill>
                <a:latin typeface="Calibri"/>
                <a:ea typeface="Calibri"/>
                <a:cs typeface="Calibri"/>
                <a:sym typeface="Calibri"/>
              </a:rPr>
              <a:t>Join a community of readers and citizens.</a:t>
            </a:r>
          </a:p>
          <a:p>
            <a:pPr lvl="0" rtl="0">
              <a:spcBef>
                <a:spcPts val="0"/>
              </a:spcBef>
              <a:buNone/>
            </a:pPr>
            <a:endParaRPr/>
          </a:p>
          <a:p>
            <a:pPr lvl="0" rtl="0">
              <a:lnSpc>
                <a:spcPct val="120000"/>
              </a:lnSpc>
              <a:spcBef>
                <a:spcPts val="0"/>
              </a:spcBef>
              <a:spcAft>
                <a:spcPts val="1000"/>
              </a:spcAft>
              <a:buNone/>
            </a:pPr>
            <a:endParaRPr sz="2400" b="1">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1247725" y="1168050"/>
            <a:ext cx="7839599" cy="3630300"/>
          </a:xfrm>
          <a:prstGeom prst="rect">
            <a:avLst/>
          </a:prstGeom>
        </p:spPr>
        <p:txBody>
          <a:bodyPr lIns="91425" tIns="91425" rIns="91425" bIns="91425" anchor="t" anchorCtr="0">
            <a:noAutofit/>
          </a:bodyPr>
          <a:lstStyle/>
          <a:p>
            <a:pPr rtl="0">
              <a:spcBef>
                <a:spcPts val="0"/>
              </a:spcBef>
              <a:buNone/>
            </a:pPr>
            <a:r>
              <a:rPr lang="en" sz="2400" b="1"/>
              <a:t>Right there / Here and there:</a:t>
            </a:r>
            <a:r>
              <a:rPr lang="en" sz="2400"/>
              <a:t>  Students write these questions based on what they want to know about the story as it unfolds.</a:t>
            </a:r>
          </a:p>
          <a:p>
            <a:pPr rtl="0">
              <a:spcBef>
                <a:spcPts val="0"/>
              </a:spcBef>
              <a:buNone/>
            </a:pPr>
            <a:endParaRPr sz="2400"/>
          </a:p>
          <a:p>
            <a:pPr rtl="0">
              <a:spcBef>
                <a:spcPts val="0"/>
              </a:spcBef>
              <a:buNone/>
            </a:pPr>
            <a:r>
              <a:rPr lang="en" sz="2400" b="1"/>
              <a:t>Inside/Outside:</a:t>
            </a:r>
            <a:r>
              <a:rPr lang="en" sz="2400"/>
              <a:t>  These activities ask students to think critically about the text based on their inferences.</a:t>
            </a:r>
          </a:p>
          <a:p>
            <a:pPr rtl="0">
              <a:spcBef>
                <a:spcPts val="0"/>
              </a:spcBef>
              <a:buNone/>
            </a:pPr>
            <a:endParaRPr sz="2400"/>
          </a:p>
          <a:p>
            <a:pPr rtl="0">
              <a:spcBef>
                <a:spcPts val="0"/>
              </a:spcBef>
              <a:buNone/>
            </a:pPr>
            <a:r>
              <a:rPr lang="en" sz="2400" b="1"/>
              <a:t>Outside</a:t>
            </a:r>
            <a:r>
              <a:rPr lang="en" sz="2400"/>
              <a:t>:  These questions help students to join the conversation as active readers and citizens in their </a:t>
            </a:r>
          </a:p>
          <a:p>
            <a:pPr>
              <a:spcBef>
                <a:spcPts val="0"/>
              </a:spcBef>
              <a:buNone/>
            </a:pPr>
            <a:r>
              <a:rPr lang="en" sz="2400"/>
              <a:t>new language. </a:t>
            </a:r>
          </a:p>
        </p:txBody>
      </p:sp>
      <p:sp>
        <p:nvSpPr>
          <p:cNvPr id="331" name="Shape 331"/>
          <p:cNvSpPr txBox="1">
            <a:spLocks noGrp="1"/>
          </p:cNvSpPr>
          <p:nvPr>
            <p:ph type="title"/>
          </p:nvPr>
        </p:nvSpPr>
        <p:spPr>
          <a:xfrm>
            <a:off x="2399875" y="250053"/>
            <a:ext cx="8229600" cy="994200"/>
          </a:xfrm>
          <a:prstGeom prst="rect">
            <a:avLst/>
          </a:prstGeom>
        </p:spPr>
        <p:txBody>
          <a:bodyPr lIns="91425" tIns="91425" rIns="91425" bIns="91425" anchor="b" anchorCtr="0">
            <a:noAutofit/>
          </a:bodyPr>
          <a:lstStyle/>
          <a:p>
            <a:pPr>
              <a:spcBef>
                <a:spcPts val="0"/>
              </a:spcBef>
              <a:buNone/>
            </a:pPr>
            <a:r>
              <a:rPr lang="en"/>
              <a:t>What’s the Reach?</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985375" y="1565425"/>
            <a:ext cx="6740000" cy="3374775"/>
          </a:xfrm>
          <a:prstGeom prst="rect">
            <a:avLst/>
          </a:prstGeom>
          <a:noFill/>
          <a:ln>
            <a:noFill/>
          </a:ln>
        </p:spPr>
      </p:pic>
      <p:sp>
        <p:nvSpPr>
          <p:cNvPr id="337" name="Shape 337"/>
          <p:cNvSpPr txBox="1">
            <a:spLocks noGrp="1"/>
          </p:cNvSpPr>
          <p:nvPr>
            <p:ph type="title"/>
          </p:nvPr>
        </p:nvSpPr>
        <p:spPr>
          <a:xfrm>
            <a:off x="406600" y="162650"/>
            <a:ext cx="7928699" cy="1402799"/>
          </a:xfrm>
          <a:prstGeom prst="rect">
            <a:avLst/>
          </a:prstGeom>
        </p:spPr>
        <p:txBody>
          <a:bodyPr lIns="91425" tIns="91425" rIns="91425" bIns="91425" anchor="b" anchorCtr="0">
            <a:noAutofit/>
          </a:bodyPr>
          <a:lstStyle/>
          <a:p>
            <a:pPr rtl="0">
              <a:spcBef>
                <a:spcPts val="0"/>
              </a:spcBef>
              <a:buNone/>
            </a:pPr>
            <a:r>
              <a:rPr lang="en"/>
              <a:t>Exceeding Expectations: </a:t>
            </a:r>
          </a:p>
          <a:p>
            <a:pPr lvl="0" rtl="0">
              <a:spcBef>
                <a:spcPts val="0"/>
              </a:spcBef>
              <a:buNone/>
            </a:pPr>
            <a:r>
              <a:rPr lang="en"/>
              <a:t>The Socratic Seminar  </a:t>
            </a: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0" y="2514374"/>
            <a:ext cx="8229600" cy="1133999"/>
          </a:xfrm>
          <a:prstGeom prst="rect">
            <a:avLst/>
          </a:prstGeom>
        </p:spPr>
        <p:txBody>
          <a:bodyPr lIns="91425" tIns="91425" rIns="91425" bIns="91425" anchor="t" anchorCtr="0">
            <a:noAutofit/>
          </a:bodyPr>
          <a:lstStyle/>
          <a:p>
            <a:pPr rtl="0">
              <a:spcBef>
                <a:spcPts val="0"/>
              </a:spcBef>
              <a:buNone/>
            </a:pPr>
            <a:endParaRPr sz="6000"/>
          </a:p>
          <a:p>
            <a:pPr lvl="0" rtl="0">
              <a:spcBef>
                <a:spcPts val="0"/>
              </a:spcBef>
              <a:buNone/>
            </a:pPr>
            <a:r>
              <a:rPr lang="en" sz="6000"/>
              <a:t>               Accuracy!</a:t>
            </a:r>
          </a:p>
        </p:txBody>
      </p:sp>
      <p:sp>
        <p:nvSpPr>
          <p:cNvPr id="343" name="Shape 343"/>
          <p:cNvSpPr txBox="1">
            <a:spLocks noGrp="1"/>
          </p:cNvSpPr>
          <p:nvPr>
            <p:ph type="title"/>
          </p:nvPr>
        </p:nvSpPr>
        <p:spPr>
          <a:xfrm>
            <a:off x="2251625" y="2109900"/>
            <a:ext cx="8229600" cy="923700"/>
          </a:xfrm>
          <a:prstGeom prst="rect">
            <a:avLst/>
          </a:prstGeom>
        </p:spPr>
        <p:txBody>
          <a:bodyPr lIns="91425" tIns="91425" rIns="91425" bIns="91425" anchor="b" anchorCtr="0">
            <a:noAutofit/>
          </a:bodyPr>
          <a:lstStyle/>
          <a:p>
            <a:pPr lvl="0" algn="l" rtl="0">
              <a:spcBef>
                <a:spcPts val="0"/>
              </a:spcBef>
              <a:buNone/>
            </a:pPr>
            <a:r>
              <a:rPr lang="en">
                <a:solidFill>
                  <a:schemeClr val="dk2"/>
                </a:solidFill>
              </a:rPr>
              <a:t>The next reach...</a:t>
            </a:r>
            <a:r>
              <a:rPr lang="en" sz="3000"/>
              <a:t>                                        </a:t>
            </a:r>
          </a:p>
        </p:txBody>
      </p:sp>
      <p:pic>
        <p:nvPicPr>
          <p:cNvPr id="344" name="Shape 344"/>
          <p:cNvPicPr preferRelativeResize="0"/>
          <p:nvPr/>
        </p:nvPicPr>
        <p:blipFill>
          <a:blip r:embed="rId3">
            <a:alphaModFix/>
          </a:blip>
          <a:stretch>
            <a:fillRect/>
          </a:stretch>
        </p:blipFill>
        <p:spPr>
          <a:xfrm>
            <a:off x="1950300" y="444600"/>
            <a:ext cx="2315424" cy="1240949"/>
          </a:xfrm>
          <a:prstGeom prst="rect">
            <a:avLst/>
          </a:prstGeom>
          <a:noFill/>
          <a:ln>
            <a:noFill/>
          </a:ln>
        </p:spPr>
      </p:pic>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830275" y="339000"/>
            <a:ext cx="7812299" cy="4184699"/>
          </a:xfrm>
          <a:prstGeom prst="rect">
            <a:avLst/>
          </a:prstGeom>
          <a:noFill/>
          <a:ln>
            <a:noFill/>
          </a:ln>
        </p:spPr>
        <p:txBody>
          <a:bodyPr lIns="91425" tIns="91425" rIns="91425" bIns="91425" anchor="ctr" anchorCtr="0">
            <a:noAutofit/>
          </a:bodyPr>
          <a:lstStyle/>
          <a:p>
            <a:pPr lvl="0" rtl="0">
              <a:spcBef>
                <a:spcPts val="0"/>
              </a:spcBef>
              <a:buNone/>
            </a:pPr>
            <a:endParaRPr/>
          </a:p>
          <a:p>
            <a:pPr lvl="0" rtl="0">
              <a:spcBef>
                <a:spcPts val="0"/>
              </a:spcBef>
              <a:buNone/>
            </a:pPr>
            <a:r>
              <a:rPr lang="en" sz="1800" b="1" i="1"/>
              <a:t>Example of errors collected from group work with 4 question types:</a:t>
            </a:r>
          </a:p>
          <a:p>
            <a:pPr lvl="0" rtl="0">
              <a:spcBef>
                <a:spcPts val="0"/>
              </a:spcBef>
              <a:buNone/>
            </a:pPr>
            <a:endParaRPr/>
          </a:p>
          <a:p>
            <a:pPr lvl="0" rtl="0">
              <a:spcBef>
                <a:spcPts val="0"/>
              </a:spcBef>
              <a:buNone/>
            </a:pPr>
            <a:r>
              <a:rPr lang="en" sz="1800"/>
              <a:t>1. Why did Sal went to the psychiatric ward?</a:t>
            </a:r>
          </a:p>
          <a:p>
            <a:pPr lvl="0" rtl="0">
              <a:spcBef>
                <a:spcPts val="0"/>
              </a:spcBef>
              <a:buNone/>
            </a:pPr>
            <a:endParaRPr sz="1800"/>
          </a:p>
          <a:p>
            <a:pPr lvl="0" rtl="0">
              <a:spcBef>
                <a:spcPts val="0"/>
              </a:spcBef>
              <a:buNone/>
            </a:pPr>
            <a:r>
              <a:rPr lang="en" sz="1800"/>
              <a:t>________________________________________________________</a:t>
            </a:r>
          </a:p>
          <a:p>
            <a:pPr lvl="0" rtl="0">
              <a:spcBef>
                <a:spcPts val="0"/>
              </a:spcBef>
              <a:buNone/>
            </a:pPr>
            <a:endParaRPr sz="1800"/>
          </a:p>
          <a:p>
            <a:pPr lvl="0" rtl="0">
              <a:spcBef>
                <a:spcPts val="0"/>
              </a:spcBef>
              <a:buNone/>
            </a:pPr>
            <a:r>
              <a:rPr lang="en" sz="1800"/>
              <a:t>2. Is Ben mom have mental problem?</a:t>
            </a:r>
          </a:p>
          <a:p>
            <a:pPr lvl="0" rtl="0">
              <a:spcBef>
                <a:spcPts val="0"/>
              </a:spcBef>
              <a:buNone/>
            </a:pPr>
            <a:endParaRPr sz="1800"/>
          </a:p>
          <a:p>
            <a:pPr lvl="0" rtl="0">
              <a:spcBef>
                <a:spcPts val="0"/>
              </a:spcBef>
              <a:buNone/>
            </a:pPr>
            <a:r>
              <a:rPr lang="en" sz="1800"/>
              <a:t>________________________________________________________</a:t>
            </a:r>
          </a:p>
          <a:p>
            <a:pPr lvl="0" rtl="0">
              <a:spcBef>
                <a:spcPts val="0"/>
              </a:spcBef>
              <a:buNone/>
            </a:pPr>
            <a:endParaRPr sz="1800"/>
          </a:p>
          <a:p>
            <a:pPr lvl="0" rtl="0">
              <a:spcBef>
                <a:spcPts val="0"/>
              </a:spcBef>
              <a:buNone/>
            </a:pPr>
            <a:r>
              <a:rPr lang="en" sz="1800"/>
              <a:t>3. Why Phoebe’s mother kissed the lunatic?</a:t>
            </a:r>
          </a:p>
          <a:p>
            <a:pPr lvl="0" rtl="0">
              <a:spcBef>
                <a:spcPts val="0"/>
              </a:spcBef>
              <a:buNone/>
            </a:pPr>
            <a:endParaRPr sz="1800"/>
          </a:p>
          <a:p>
            <a:pPr lvl="0" rtl="0">
              <a:spcBef>
                <a:spcPts val="0"/>
              </a:spcBef>
              <a:buNone/>
            </a:pPr>
            <a:r>
              <a:rPr lang="en" sz="1800"/>
              <a:t>________________________________________________________</a:t>
            </a:r>
          </a:p>
          <a:p>
            <a:pPr lvl="0" rtl="0">
              <a:spcBef>
                <a:spcPts val="0"/>
              </a:spcBef>
              <a:buNone/>
            </a:pPr>
            <a:endParaRPr sz="1800"/>
          </a:p>
          <a:p>
            <a:pPr lvl="0" rtl="0">
              <a:spcBef>
                <a:spcPts val="0"/>
              </a:spcBef>
              <a:buNone/>
            </a:pPr>
            <a:r>
              <a:rPr lang="en" sz="1800"/>
              <a:t>4. Did Sal and Ben falling love to each other?</a:t>
            </a:r>
          </a:p>
          <a:p>
            <a:pPr lvl="0" rtl="0">
              <a:spcBef>
                <a:spcPts val="0"/>
              </a:spcBef>
              <a:buNone/>
            </a:pPr>
            <a:endParaRPr sz="1800"/>
          </a:p>
          <a:p>
            <a:pPr lvl="0" rtl="0">
              <a:spcBef>
                <a:spcPts val="0"/>
              </a:spcBef>
              <a:buNone/>
            </a:pPr>
            <a:r>
              <a:rPr lang="en" sz="1800"/>
              <a:t>________________________________________________________</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05973"/>
            <a:ext cx="8229600" cy="1418399"/>
          </a:xfrm>
          <a:prstGeom prst="rect">
            <a:avLst/>
          </a:prstGeom>
          <a:noFill/>
          <a:ln>
            <a:noFill/>
          </a:ln>
        </p:spPr>
        <p:txBody>
          <a:bodyPr lIns="91425" tIns="91425" rIns="91425" bIns="91425" anchor="b" anchorCtr="0">
            <a:noAutofit/>
          </a:bodyPr>
          <a:lstStyle/>
          <a:p>
            <a:pPr algn="ctr" rtl="0">
              <a:spcBef>
                <a:spcPts val="0"/>
              </a:spcBef>
              <a:buNone/>
            </a:pPr>
            <a:r>
              <a:rPr lang="en"/>
              <a:t>From Annotation to </a:t>
            </a:r>
          </a:p>
          <a:p>
            <a:pPr algn="ctr">
              <a:spcBef>
                <a:spcPts val="0"/>
              </a:spcBef>
              <a:buNone/>
            </a:pPr>
            <a:r>
              <a:rPr lang="en"/>
              <a:t>Summary &amp; Response and Essay</a:t>
            </a:r>
          </a:p>
        </p:txBody>
      </p:sp>
      <p:pic>
        <p:nvPicPr>
          <p:cNvPr id="355" name="Shape 355"/>
          <p:cNvPicPr preferRelativeResize="0"/>
          <p:nvPr/>
        </p:nvPicPr>
        <p:blipFill>
          <a:blip r:embed="rId3">
            <a:alphaModFix/>
          </a:blip>
          <a:stretch>
            <a:fillRect/>
          </a:stretch>
        </p:blipFill>
        <p:spPr>
          <a:xfrm>
            <a:off x="829400" y="1751200"/>
            <a:ext cx="3282574" cy="3123224"/>
          </a:xfrm>
          <a:prstGeom prst="rect">
            <a:avLst/>
          </a:prstGeom>
          <a:noFill/>
          <a:ln>
            <a:noFill/>
          </a:ln>
        </p:spPr>
      </p:pic>
      <p:pic>
        <p:nvPicPr>
          <p:cNvPr id="356" name="Shape 356"/>
          <p:cNvPicPr preferRelativeResize="0"/>
          <p:nvPr/>
        </p:nvPicPr>
        <p:blipFill>
          <a:blip r:embed="rId4">
            <a:alphaModFix/>
          </a:blip>
          <a:stretch>
            <a:fillRect/>
          </a:stretch>
        </p:blipFill>
        <p:spPr>
          <a:xfrm>
            <a:off x="5760992" y="1751200"/>
            <a:ext cx="2401882" cy="3123225"/>
          </a:xfrm>
          <a:prstGeom prst="rect">
            <a:avLst/>
          </a:prstGeom>
          <a:noFill/>
          <a:ln>
            <a:noFill/>
          </a:ln>
        </p:spPr>
      </p:pic>
      <p:sp>
        <p:nvSpPr>
          <p:cNvPr id="357" name="Shape 357"/>
          <p:cNvSpPr/>
          <p:nvPr/>
        </p:nvSpPr>
        <p:spPr>
          <a:xfrm>
            <a:off x="4422850" y="3108700"/>
            <a:ext cx="1071900" cy="508799"/>
          </a:xfrm>
          <a:prstGeom prst="rightArrow">
            <a:avLst>
              <a:gd name="adj1" fmla="val 50000"/>
              <a:gd name="adj2" fmla="val 50000"/>
            </a:avLst>
          </a:prstGeom>
          <a:solidFill>
            <a:srgbClr val="00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lnSpc>
                <a:spcPct val="150000"/>
              </a:lnSpc>
              <a:spcBef>
                <a:spcPts val="0"/>
              </a:spcBef>
              <a:buClr>
                <a:schemeClr val="dk2"/>
              </a:buClr>
              <a:buSzPct val="100000"/>
              <a:buFont typeface="Trebuchet MS"/>
              <a:buChar char="➢"/>
            </a:pPr>
            <a:r>
              <a:rPr lang="en"/>
              <a:t>Title and author</a:t>
            </a:r>
          </a:p>
          <a:p>
            <a:pPr marL="457200" lvl="0" indent="-431800" rtl="0">
              <a:lnSpc>
                <a:spcPct val="150000"/>
              </a:lnSpc>
              <a:spcBef>
                <a:spcPts val="0"/>
              </a:spcBef>
              <a:buClr>
                <a:schemeClr val="dk2"/>
              </a:buClr>
              <a:buSzPct val="100000"/>
              <a:buFont typeface="Trebuchet MS"/>
              <a:buChar char="➢"/>
            </a:pPr>
            <a:r>
              <a:rPr lang="en"/>
              <a:t>Background information</a:t>
            </a:r>
          </a:p>
          <a:p>
            <a:pPr marL="457200" lvl="0" indent="-431800" rtl="0">
              <a:lnSpc>
                <a:spcPct val="150000"/>
              </a:lnSpc>
              <a:spcBef>
                <a:spcPts val="0"/>
              </a:spcBef>
              <a:buClr>
                <a:schemeClr val="dk2"/>
              </a:buClr>
              <a:buSzPct val="100000"/>
              <a:buFont typeface="Trebuchet MS"/>
              <a:buChar char="➢"/>
            </a:pPr>
            <a:r>
              <a:rPr lang="en"/>
              <a:t>Main idea</a:t>
            </a:r>
          </a:p>
          <a:p>
            <a:pPr marL="457200" lvl="0" indent="-431800" rtl="0">
              <a:lnSpc>
                <a:spcPct val="150000"/>
              </a:lnSpc>
              <a:spcBef>
                <a:spcPts val="0"/>
              </a:spcBef>
              <a:buClr>
                <a:schemeClr val="dk2"/>
              </a:buClr>
              <a:buSzPct val="100000"/>
              <a:buFont typeface="Trebuchet MS"/>
              <a:buChar char="➢"/>
            </a:pPr>
            <a:r>
              <a:rPr lang="en"/>
              <a:t>Important Details</a:t>
            </a:r>
          </a:p>
          <a:p>
            <a:pPr marL="457200" lvl="0" indent="-431800">
              <a:lnSpc>
                <a:spcPct val="150000"/>
              </a:lnSpc>
              <a:spcBef>
                <a:spcPts val="0"/>
              </a:spcBef>
              <a:buClr>
                <a:schemeClr val="dk2"/>
              </a:buClr>
              <a:buSzPct val="100000"/>
              <a:buFont typeface="Trebuchet MS"/>
              <a:buChar char="➢"/>
            </a:pPr>
            <a:r>
              <a:rPr lang="en"/>
              <a:t>Concluding Sentence</a:t>
            </a:r>
          </a:p>
        </p:txBody>
      </p:sp>
      <p:sp>
        <p:nvSpPr>
          <p:cNvPr id="363" name="Shape 36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spcBef>
                <a:spcPts val="0"/>
              </a:spcBef>
              <a:buNone/>
            </a:pPr>
            <a:r>
              <a:rPr lang="en"/>
              <a:t>Qualities of a Good Summary</a:t>
            </a:r>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p:nvPr/>
        </p:nvSpPr>
        <p:spPr>
          <a:xfrm>
            <a:off x="452175" y="1808700"/>
            <a:ext cx="8181600" cy="1313999"/>
          </a:xfrm>
          <a:prstGeom prst="rect">
            <a:avLst/>
          </a:prstGeom>
          <a:noFill/>
          <a:ln>
            <a:noFill/>
          </a:ln>
        </p:spPr>
        <p:txBody>
          <a:bodyPr lIns="91425" tIns="91425" rIns="91425" bIns="91425" anchor="t" anchorCtr="0">
            <a:noAutofit/>
          </a:bodyPr>
          <a:lstStyle/>
          <a:p>
            <a:pPr algn="ctr">
              <a:spcBef>
                <a:spcPts val="0"/>
              </a:spcBef>
              <a:buNone/>
            </a:pPr>
            <a:r>
              <a:rPr lang="en" sz="3600" b="1">
                <a:solidFill>
                  <a:srgbClr val="00387E"/>
                </a:solidFill>
                <a:latin typeface="Trebuchet MS"/>
                <a:ea typeface="Trebuchet MS"/>
                <a:cs typeface="Trebuchet MS"/>
                <a:sym typeface="Trebuchet MS"/>
              </a:rPr>
              <a:t>What is this chapter really about?</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1082050" y="846446"/>
            <a:ext cx="7050900" cy="1498199"/>
          </a:xfrm>
          <a:prstGeom prst="rect">
            <a:avLst/>
          </a:prstGeom>
        </p:spPr>
        <p:txBody>
          <a:bodyPr lIns="91425" tIns="91425" rIns="91425" bIns="91425" anchor="b" anchorCtr="0">
            <a:noAutofit/>
          </a:bodyPr>
          <a:lstStyle/>
          <a:p>
            <a:pPr algn="ctr">
              <a:spcBef>
                <a:spcPts val="0"/>
              </a:spcBef>
              <a:buNone/>
            </a:pPr>
            <a:r>
              <a:rPr lang="en"/>
              <a:t>Our Accelerated Curriculum</a:t>
            </a: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lnSpc>
                <a:spcPct val="150000"/>
              </a:lnSpc>
              <a:spcBef>
                <a:spcPts val="0"/>
              </a:spcBef>
              <a:buClr>
                <a:schemeClr val="dk2"/>
              </a:buClr>
              <a:buSzPct val="100000"/>
              <a:buFont typeface="Trebuchet MS"/>
              <a:buChar char="➢"/>
            </a:pPr>
            <a:r>
              <a:rPr lang="en"/>
              <a:t>Introduce an idea from the story</a:t>
            </a:r>
          </a:p>
          <a:p>
            <a:pPr marL="457200" lvl="0" indent="-431800" rtl="0">
              <a:lnSpc>
                <a:spcPct val="150000"/>
              </a:lnSpc>
              <a:spcBef>
                <a:spcPts val="0"/>
              </a:spcBef>
              <a:buClr>
                <a:schemeClr val="dk2"/>
              </a:buClr>
              <a:buSzPct val="100000"/>
              <a:buFont typeface="Trebuchet MS"/>
              <a:buChar char="➢"/>
            </a:pPr>
            <a:r>
              <a:rPr lang="en"/>
              <a:t>State your opinion about that idea</a:t>
            </a:r>
          </a:p>
          <a:p>
            <a:pPr marL="457200" lvl="0" indent="-431800" rtl="0">
              <a:lnSpc>
                <a:spcPct val="150000"/>
              </a:lnSpc>
              <a:spcBef>
                <a:spcPts val="0"/>
              </a:spcBef>
              <a:buClr>
                <a:schemeClr val="dk2"/>
              </a:buClr>
              <a:buSzPct val="100000"/>
              <a:buFont typeface="Trebuchet MS"/>
              <a:buChar char="➢"/>
            </a:pPr>
            <a:r>
              <a:rPr lang="en"/>
              <a:t>Give examples to support your opinion</a:t>
            </a:r>
          </a:p>
          <a:p>
            <a:pPr marL="457200" lvl="0" indent="-431800">
              <a:lnSpc>
                <a:spcPct val="150000"/>
              </a:lnSpc>
              <a:spcBef>
                <a:spcPts val="0"/>
              </a:spcBef>
              <a:buClr>
                <a:schemeClr val="dk2"/>
              </a:buClr>
              <a:buSzPct val="100000"/>
              <a:buFont typeface="Trebuchet MS"/>
              <a:buChar char="➢"/>
            </a:pPr>
            <a:r>
              <a:rPr lang="en"/>
              <a:t>Say something meaningful about the reading that the class could discuss</a:t>
            </a:r>
          </a:p>
        </p:txBody>
      </p:sp>
      <p:sp>
        <p:nvSpPr>
          <p:cNvPr id="374" name="Shape 37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Qualities of a Good Response</a:t>
            </a:r>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18000" y="2212250"/>
            <a:ext cx="8420399" cy="1216800"/>
          </a:xfrm>
          <a:prstGeom prst="rect">
            <a:avLst/>
          </a:prstGeom>
          <a:noFill/>
          <a:ln>
            <a:noFill/>
          </a:ln>
        </p:spPr>
        <p:txBody>
          <a:bodyPr lIns="91425" tIns="91425" rIns="91425" bIns="91425" anchor="t" anchorCtr="0">
            <a:noAutofit/>
          </a:bodyPr>
          <a:lstStyle/>
          <a:p>
            <a:pPr algn="ctr">
              <a:spcBef>
                <a:spcPts val="0"/>
              </a:spcBef>
              <a:buNone/>
            </a:pPr>
            <a:r>
              <a:rPr lang="en" sz="3600"/>
              <a:t>What do you have to say about that?</a:t>
            </a: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p:cNvPicPr preferRelativeResize="0"/>
          <p:nvPr/>
        </p:nvPicPr>
        <p:blipFill>
          <a:blip r:embed="rId3">
            <a:alphaModFix/>
          </a:blip>
          <a:stretch>
            <a:fillRect/>
          </a:stretch>
        </p:blipFill>
        <p:spPr>
          <a:xfrm>
            <a:off x="1479450" y="2478375"/>
            <a:ext cx="3812731" cy="2548300"/>
          </a:xfrm>
          <a:prstGeom prst="rect">
            <a:avLst/>
          </a:prstGeom>
          <a:noFill/>
          <a:ln>
            <a:noFill/>
          </a:ln>
        </p:spPr>
      </p:pic>
      <p:sp>
        <p:nvSpPr>
          <p:cNvPr id="385" name="Shape 385"/>
          <p:cNvSpPr txBox="1"/>
          <p:nvPr/>
        </p:nvSpPr>
        <p:spPr>
          <a:xfrm>
            <a:off x="282750" y="384275"/>
            <a:ext cx="8298899" cy="1646099"/>
          </a:xfrm>
          <a:prstGeom prst="rect">
            <a:avLst/>
          </a:prstGeom>
          <a:noFill/>
          <a:ln>
            <a:noFill/>
          </a:ln>
        </p:spPr>
        <p:txBody>
          <a:bodyPr lIns="91425" tIns="91425" rIns="91425" bIns="91425" anchor="t" anchorCtr="0">
            <a:noAutofit/>
          </a:bodyPr>
          <a:lstStyle/>
          <a:p>
            <a:pPr algn="ctr" rtl="0">
              <a:spcBef>
                <a:spcPts val="0"/>
              </a:spcBef>
              <a:spcAft>
                <a:spcPts val="0"/>
              </a:spcAft>
              <a:buNone/>
            </a:pPr>
            <a:r>
              <a:rPr lang="en" sz="2400">
                <a:solidFill>
                  <a:schemeClr val="dk1"/>
                </a:solidFill>
              </a:rPr>
              <a:t>Where does the information we need </a:t>
            </a:r>
          </a:p>
          <a:p>
            <a:pPr algn="ctr" rtl="0">
              <a:spcBef>
                <a:spcPts val="0"/>
              </a:spcBef>
              <a:spcAft>
                <a:spcPts val="1000"/>
              </a:spcAft>
              <a:buNone/>
            </a:pPr>
            <a:r>
              <a:rPr lang="en" sz="2400">
                <a:solidFill>
                  <a:schemeClr val="dk1"/>
                </a:solidFill>
              </a:rPr>
              <a:t>to write a summary come from?</a:t>
            </a:r>
          </a:p>
          <a:p>
            <a:pPr lvl="0" rtl="0">
              <a:spcBef>
                <a:spcPts val="0"/>
              </a:spcBef>
              <a:spcAft>
                <a:spcPts val="0"/>
              </a:spcAft>
              <a:buNone/>
            </a:pPr>
            <a:endParaRPr sz="1200">
              <a:solidFill>
                <a:schemeClr val="dk1"/>
              </a:solidFill>
            </a:endParaRPr>
          </a:p>
          <a:p>
            <a:pPr algn="ctr" rtl="0">
              <a:spcBef>
                <a:spcPts val="0"/>
              </a:spcBef>
              <a:buNone/>
            </a:pPr>
            <a:r>
              <a:rPr lang="en" sz="2400">
                <a:solidFill>
                  <a:schemeClr val="dk1"/>
                </a:solidFill>
              </a:rPr>
              <a:t>Where does the information we need </a:t>
            </a:r>
          </a:p>
          <a:p>
            <a:pPr lvl="0" algn="ctr" rtl="0">
              <a:spcBef>
                <a:spcPts val="0"/>
              </a:spcBef>
              <a:buNone/>
            </a:pPr>
            <a:r>
              <a:rPr lang="en" sz="2400">
                <a:solidFill>
                  <a:schemeClr val="dk1"/>
                </a:solidFill>
              </a:rPr>
              <a:t>to write a response come from?</a:t>
            </a:r>
          </a:p>
        </p:txBody>
      </p:sp>
      <p:pic>
        <p:nvPicPr>
          <p:cNvPr id="386" name="Shape 386"/>
          <p:cNvPicPr preferRelativeResize="0"/>
          <p:nvPr/>
        </p:nvPicPr>
        <p:blipFill>
          <a:blip r:embed="rId4">
            <a:alphaModFix/>
          </a:blip>
          <a:stretch>
            <a:fillRect/>
          </a:stretch>
        </p:blipFill>
        <p:spPr>
          <a:xfrm>
            <a:off x="5806003" y="2478375"/>
            <a:ext cx="1861771" cy="2548299"/>
          </a:xfrm>
          <a:prstGeom prst="rect">
            <a:avLst/>
          </a:prstGeom>
          <a:noFill/>
          <a:ln>
            <a:noFill/>
          </a:ln>
        </p:spPr>
      </p:pic>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0" y="0"/>
            <a:ext cx="9037199" cy="5072699"/>
          </a:xfrm>
          <a:prstGeom prst="rect">
            <a:avLst/>
          </a:prstGeom>
          <a:noFill/>
          <a:ln>
            <a:noFill/>
          </a:ln>
        </p:spPr>
        <p:txBody>
          <a:bodyPr lIns="91425" tIns="91425" rIns="91425" bIns="91425" anchor="ctr" anchorCtr="0">
            <a:noAutofit/>
          </a:bodyPr>
          <a:lstStyle/>
          <a:p>
            <a:pPr lvl="0" algn="ctr" rtl="0">
              <a:lnSpc>
                <a:spcPct val="100000"/>
              </a:lnSpc>
              <a:spcBef>
                <a:spcPts val="0"/>
              </a:spcBef>
              <a:buNone/>
            </a:pPr>
            <a:r>
              <a:rPr lang="en" sz="3000" b="1">
                <a:solidFill>
                  <a:srgbClr val="00387E"/>
                </a:solidFill>
                <a:latin typeface="Trebuchet MS"/>
                <a:ea typeface="Trebuchet MS"/>
                <a:cs typeface="Trebuchet MS"/>
                <a:sym typeface="Trebuchet MS"/>
              </a:rPr>
              <a:t>Helping Students Join the Conversation</a:t>
            </a:r>
          </a:p>
          <a:p>
            <a:pPr lvl="0" rtl="0">
              <a:lnSpc>
                <a:spcPct val="150000"/>
              </a:lnSpc>
              <a:spcBef>
                <a:spcPts val="1000"/>
              </a:spcBef>
              <a:buNone/>
            </a:pPr>
            <a:r>
              <a:rPr lang="en" sz="2000" b="1">
                <a:solidFill>
                  <a:srgbClr val="00387E"/>
                </a:solidFill>
                <a:latin typeface="Trebuchet MS"/>
                <a:ea typeface="Trebuchet MS"/>
                <a:cs typeface="Trebuchet MS"/>
                <a:sym typeface="Trebuchet MS"/>
              </a:rPr>
              <a:t>Expressing Your Opinion</a:t>
            </a:r>
          </a:p>
          <a:p>
            <a:pPr lvl="0" rtl="0">
              <a:lnSpc>
                <a:spcPct val="150000"/>
              </a:lnSpc>
              <a:spcBef>
                <a:spcPts val="0"/>
              </a:spcBef>
              <a:buNone/>
            </a:pPr>
            <a:r>
              <a:rPr lang="en" sz="2000">
                <a:solidFill>
                  <a:srgbClr val="00387E"/>
                </a:solidFill>
                <a:latin typeface="Trebuchet MS"/>
                <a:ea typeface="Trebuchet MS"/>
                <a:cs typeface="Trebuchet MS"/>
                <a:sym typeface="Trebuchet MS"/>
              </a:rPr>
              <a:t>I think…					In my opinion…				I imagine…</a:t>
            </a:r>
          </a:p>
          <a:p>
            <a:pPr lvl="0" rtl="0">
              <a:lnSpc>
                <a:spcPct val="115000"/>
              </a:lnSpc>
              <a:spcBef>
                <a:spcPts val="0"/>
              </a:spcBef>
              <a:buNone/>
            </a:pPr>
            <a:r>
              <a:rPr lang="en" sz="2000">
                <a:solidFill>
                  <a:srgbClr val="00387E"/>
                </a:solidFill>
                <a:latin typeface="Trebuchet MS"/>
                <a:ea typeface="Trebuchet MS"/>
                <a:cs typeface="Trebuchet MS"/>
                <a:sym typeface="Trebuchet MS"/>
              </a:rPr>
              <a:t>I believe…				It seems to me that…</a:t>
            </a:r>
          </a:p>
          <a:p>
            <a:pPr lvl="0" rtl="0">
              <a:lnSpc>
                <a:spcPct val="115000"/>
              </a:lnSpc>
              <a:spcBef>
                <a:spcPts val="0"/>
              </a:spcBef>
              <a:buNone/>
            </a:pPr>
            <a:endParaRPr sz="2000">
              <a:solidFill>
                <a:srgbClr val="00387E"/>
              </a:solidFill>
              <a:latin typeface="Trebuchet MS"/>
              <a:ea typeface="Trebuchet MS"/>
              <a:cs typeface="Trebuchet MS"/>
              <a:sym typeface="Trebuchet MS"/>
            </a:endParaRPr>
          </a:p>
          <a:p>
            <a:pPr lvl="0" rtl="0">
              <a:lnSpc>
                <a:spcPct val="150000"/>
              </a:lnSpc>
              <a:spcBef>
                <a:spcPts val="0"/>
              </a:spcBef>
              <a:buNone/>
            </a:pPr>
            <a:r>
              <a:rPr lang="en" sz="2000" b="1">
                <a:solidFill>
                  <a:srgbClr val="00387E"/>
                </a:solidFill>
                <a:latin typeface="Trebuchet MS"/>
                <a:ea typeface="Trebuchet MS"/>
                <a:cs typeface="Trebuchet MS"/>
                <a:sym typeface="Trebuchet MS"/>
              </a:rPr>
              <a:t>Making Connections</a:t>
            </a:r>
          </a:p>
          <a:p>
            <a:pPr lvl="0" rtl="0">
              <a:lnSpc>
                <a:spcPct val="150000"/>
              </a:lnSpc>
              <a:spcBef>
                <a:spcPts val="0"/>
              </a:spcBef>
              <a:buNone/>
            </a:pPr>
            <a:r>
              <a:rPr lang="en" sz="2000">
                <a:solidFill>
                  <a:srgbClr val="00387E"/>
                </a:solidFill>
                <a:latin typeface="Trebuchet MS"/>
                <a:ea typeface="Trebuchet MS"/>
                <a:cs typeface="Trebuchet MS"/>
                <a:sym typeface="Trebuchet MS"/>
              </a:rPr>
              <a:t>This makes me realize…			This is important because…			</a:t>
            </a:r>
          </a:p>
          <a:p>
            <a:pPr lvl="0" rtl="0">
              <a:lnSpc>
                <a:spcPct val="150000"/>
              </a:lnSpc>
              <a:spcBef>
                <a:spcPts val="0"/>
              </a:spcBef>
              <a:buNone/>
            </a:pPr>
            <a:r>
              <a:rPr lang="en" sz="2000">
                <a:solidFill>
                  <a:srgbClr val="00387E"/>
                </a:solidFill>
                <a:latin typeface="Trebuchet MS"/>
                <a:ea typeface="Trebuchet MS"/>
                <a:cs typeface="Trebuchet MS"/>
                <a:sym typeface="Trebuchet MS"/>
              </a:rPr>
              <a:t>This connects with…			This reminds me of a time when…</a:t>
            </a:r>
          </a:p>
          <a:p>
            <a:pPr lvl="0" rtl="0">
              <a:lnSpc>
                <a:spcPct val="150000"/>
              </a:lnSpc>
              <a:spcBef>
                <a:spcPts val="0"/>
              </a:spcBef>
              <a:buNone/>
            </a:pPr>
            <a:r>
              <a:rPr lang="en" sz="2000">
                <a:solidFill>
                  <a:srgbClr val="00387E"/>
                </a:solidFill>
                <a:latin typeface="Trebuchet MS"/>
                <a:ea typeface="Trebuchet MS"/>
                <a:cs typeface="Trebuchet MS"/>
                <a:sym typeface="Trebuchet MS"/>
              </a:rPr>
              <a:t>This is similar to…				I had a similar experience once…</a:t>
            </a: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lnSpc>
                <a:spcPct val="150000"/>
              </a:lnSpc>
              <a:spcBef>
                <a:spcPts val="0"/>
              </a:spcBef>
              <a:buClr>
                <a:schemeClr val="dk2"/>
              </a:buClr>
              <a:buSzPct val="100000"/>
              <a:buFont typeface="Trebuchet MS"/>
              <a:buChar char="➢"/>
            </a:pPr>
            <a:r>
              <a:rPr lang="en"/>
              <a:t>Demonstrate comprehension</a:t>
            </a:r>
          </a:p>
          <a:p>
            <a:pPr marL="457200" lvl="0" indent="-431800" rtl="0">
              <a:lnSpc>
                <a:spcPct val="150000"/>
              </a:lnSpc>
              <a:spcBef>
                <a:spcPts val="0"/>
              </a:spcBef>
              <a:buClr>
                <a:schemeClr val="dk2"/>
              </a:buClr>
              <a:buSzPct val="100000"/>
              <a:buFont typeface="Trebuchet MS"/>
              <a:buChar char="➢"/>
            </a:pPr>
            <a:r>
              <a:rPr lang="en"/>
              <a:t>Synthesize information </a:t>
            </a:r>
          </a:p>
          <a:p>
            <a:pPr marL="457200" lvl="0" indent="-431800" rtl="0">
              <a:lnSpc>
                <a:spcPct val="150000"/>
              </a:lnSpc>
              <a:spcBef>
                <a:spcPts val="0"/>
              </a:spcBef>
              <a:buClr>
                <a:schemeClr val="dk2"/>
              </a:buClr>
              <a:buSzPct val="100000"/>
              <a:buFont typeface="Trebuchet MS"/>
              <a:buChar char="➢"/>
            </a:pPr>
            <a:r>
              <a:rPr lang="en"/>
              <a:t>Skills with everyday applications</a:t>
            </a:r>
          </a:p>
          <a:p>
            <a:pPr marL="457200" lvl="0" indent="-431800" rtl="0">
              <a:lnSpc>
                <a:spcPct val="150000"/>
              </a:lnSpc>
              <a:spcBef>
                <a:spcPts val="0"/>
              </a:spcBef>
              <a:buClr>
                <a:schemeClr val="dk2"/>
              </a:buClr>
              <a:buSzPct val="100000"/>
              <a:buFont typeface="Trebuchet MS"/>
              <a:buChar char="➢"/>
            </a:pPr>
            <a:r>
              <a:rPr lang="en"/>
              <a:t>Join the conversation</a:t>
            </a:r>
          </a:p>
          <a:p>
            <a:pPr marL="457200" lvl="0" indent="-431800" rtl="0">
              <a:lnSpc>
                <a:spcPct val="150000"/>
              </a:lnSpc>
              <a:spcBef>
                <a:spcPts val="0"/>
              </a:spcBef>
              <a:buClr>
                <a:schemeClr val="dk2"/>
              </a:buClr>
              <a:buSzPct val="100000"/>
              <a:buFont typeface="Trebuchet MS"/>
              <a:buChar char="➢"/>
            </a:pPr>
            <a:r>
              <a:rPr lang="en"/>
              <a:t>Starting point for more complex writing</a:t>
            </a:r>
          </a:p>
          <a:p>
            <a:pPr>
              <a:spcBef>
                <a:spcPts val="0"/>
              </a:spcBef>
              <a:buNone/>
            </a:pPr>
            <a:endParaRPr/>
          </a:p>
        </p:txBody>
      </p:sp>
      <p:sp>
        <p:nvSpPr>
          <p:cNvPr id="397" name="Shape 39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spcBef>
                <a:spcPts val="0"/>
              </a:spcBef>
              <a:buNone/>
            </a:pPr>
            <a:r>
              <a:rPr lang="en"/>
              <a:t>What’s the reach?</a:t>
            </a:r>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887875" y="1607350"/>
            <a:ext cx="7500899" cy="1423500"/>
          </a:xfrm>
          <a:prstGeom prst="rect">
            <a:avLst/>
          </a:prstGeom>
          <a:noFill/>
          <a:ln>
            <a:noFill/>
          </a:ln>
        </p:spPr>
        <p:txBody>
          <a:bodyPr lIns="91425" tIns="91425" rIns="91425" bIns="91425" anchor="t" anchorCtr="0">
            <a:noAutofit/>
          </a:bodyPr>
          <a:lstStyle/>
          <a:p>
            <a:pPr rtl="0">
              <a:spcBef>
                <a:spcPts val="0"/>
              </a:spcBef>
              <a:buNone/>
            </a:pPr>
            <a:r>
              <a:rPr lang="en" sz="4000" b="1">
                <a:solidFill>
                  <a:schemeClr val="dk2"/>
                </a:solidFill>
                <a:latin typeface="Trebuchet MS"/>
                <a:ea typeface="Trebuchet MS"/>
                <a:cs typeface="Trebuchet MS"/>
                <a:sym typeface="Trebuchet MS"/>
              </a:rPr>
              <a:t>Exceeding Expectations: </a:t>
            </a:r>
          </a:p>
          <a:p>
            <a:pPr>
              <a:spcBef>
                <a:spcPts val="0"/>
              </a:spcBef>
              <a:buNone/>
            </a:pPr>
            <a:r>
              <a:rPr lang="en" sz="4000" b="1">
                <a:solidFill>
                  <a:schemeClr val="dk2"/>
                </a:solidFill>
                <a:latin typeface="Trebuchet MS"/>
                <a:ea typeface="Trebuchet MS"/>
                <a:cs typeface="Trebuchet MS"/>
                <a:sym typeface="Trebuchet MS"/>
              </a:rPr>
              <a:t>A Letter From the Author</a:t>
            </a:r>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Shape 407"/>
          <p:cNvPicPr preferRelativeResize="0"/>
          <p:nvPr/>
        </p:nvPicPr>
        <p:blipFill>
          <a:blip r:embed="rId3">
            <a:alphaModFix/>
          </a:blip>
          <a:stretch>
            <a:fillRect/>
          </a:stretch>
        </p:blipFill>
        <p:spPr>
          <a:xfrm>
            <a:off x="714375" y="295275"/>
            <a:ext cx="7715250" cy="4552950"/>
          </a:xfrm>
          <a:prstGeom prst="rect">
            <a:avLst/>
          </a:prstGeom>
          <a:noFill/>
          <a:ln>
            <a:noFill/>
          </a:ln>
        </p:spPr>
      </p:pic>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noAutofit/>
          </a:bodyPr>
          <a:lstStyle/>
          <a:p>
            <a:pPr algn="ctr">
              <a:spcBef>
                <a:spcPts val="0"/>
              </a:spcBef>
              <a:buNone/>
            </a:pPr>
            <a:r>
              <a:rPr lang="en"/>
              <a:t>Exceeding Expectations</a:t>
            </a:r>
          </a:p>
        </p:txBody>
      </p:sp>
      <p:pic>
        <p:nvPicPr>
          <p:cNvPr id="413" name="Shape 413"/>
          <p:cNvPicPr preferRelativeResize="0"/>
          <p:nvPr/>
        </p:nvPicPr>
        <p:blipFill>
          <a:blip r:embed="rId3">
            <a:alphaModFix/>
          </a:blip>
          <a:stretch>
            <a:fillRect/>
          </a:stretch>
        </p:blipFill>
        <p:spPr>
          <a:xfrm>
            <a:off x="612812" y="32412"/>
            <a:ext cx="7918374" cy="5078674"/>
          </a:xfrm>
          <a:prstGeom prst="rect">
            <a:avLst/>
          </a:prstGeom>
          <a:noFill/>
          <a:ln>
            <a:noFill/>
          </a:ln>
        </p:spPr>
      </p:pic>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1181250" y="1729800"/>
            <a:ext cx="6781499" cy="1239900"/>
          </a:xfrm>
          <a:prstGeom prst="rect">
            <a:avLst/>
          </a:prstGeom>
          <a:noFill/>
          <a:ln>
            <a:noFill/>
          </a:ln>
        </p:spPr>
        <p:txBody>
          <a:bodyPr lIns="91425" tIns="91425" rIns="91425" bIns="91425" anchor="t" anchorCtr="0">
            <a:noAutofit/>
          </a:bodyPr>
          <a:lstStyle/>
          <a:p>
            <a:pPr algn="ctr">
              <a:spcBef>
                <a:spcPts val="0"/>
              </a:spcBef>
              <a:buNone/>
            </a:pPr>
            <a:r>
              <a:rPr lang="en" sz="4800">
                <a:latin typeface="Trebuchet MS"/>
                <a:ea typeface="Trebuchet MS"/>
                <a:cs typeface="Trebuchet MS"/>
                <a:sym typeface="Trebuchet MS"/>
              </a:rPr>
              <a:t>Writing Essays</a:t>
            </a:r>
          </a:p>
        </p:txBody>
      </p:sp>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683375" y="798925"/>
            <a:ext cx="3570599" cy="1409399"/>
          </a:xfrm>
          <a:prstGeom prst="rect">
            <a:avLst/>
          </a:prstGeom>
        </p:spPr>
        <p:txBody>
          <a:bodyPr lIns="91425" tIns="91425" rIns="91425" bIns="91425" anchor="b" anchorCtr="0">
            <a:noAutofit/>
          </a:bodyPr>
          <a:lstStyle/>
          <a:p>
            <a:pPr rtl="0">
              <a:spcBef>
                <a:spcPts val="0"/>
              </a:spcBef>
              <a:buNone/>
            </a:pPr>
            <a:r>
              <a:rPr lang="en"/>
              <a:t>Exceeding </a:t>
            </a:r>
          </a:p>
          <a:p>
            <a:pPr>
              <a:spcBef>
                <a:spcPts val="0"/>
              </a:spcBef>
              <a:buNone/>
            </a:pPr>
            <a:r>
              <a:rPr lang="en"/>
              <a:t>Expectations</a:t>
            </a:r>
          </a:p>
        </p:txBody>
      </p:sp>
      <p:pic>
        <p:nvPicPr>
          <p:cNvPr id="424" name="Shape 424"/>
          <p:cNvPicPr preferRelativeResize="0"/>
          <p:nvPr/>
        </p:nvPicPr>
        <p:blipFill>
          <a:blip r:embed="rId3">
            <a:alphaModFix/>
          </a:blip>
          <a:stretch>
            <a:fillRect/>
          </a:stretch>
        </p:blipFill>
        <p:spPr>
          <a:xfrm>
            <a:off x="5727744" y="0"/>
            <a:ext cx="3477811" cy="5143499"/>
          </a:xfrm>
          <a:prstGeom prst="rect">
            <a:avLst/>
          </a:prstGeom>
          <a:noFill/>
          <a:ln>
            <a:noFill/>
          </a:ln>
        </p:spPr>
      </p:pic>
      <p:pic>
        <p:nvPicPr>
          <p:cNvPr id="425" name="Shape 425"/>
          <p:cNvPicPr preferRelativeResize="0"/>
          <p:nvPr/>
        </p:nvPicPr>
        <p:blipFill>
          <a:blip r:embed="rId4">
            <a:alphaModFix/>
          </a:blip>
          <a:stretch>
            <a:fillRect/>
          </a:stretch>
        </p:blipFill>
        <p:spPr>
          <a:xfrm>
            <a:off x="1239050" y="2678575"/>
            <a:ext cx="4154448" cy="2160125"/>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Trebuchet MS"/>
              <a:buChar char="➢"/>
            </a:pPr>
            <a:r>
              <a:rPr lang="en" sz="2400"/>
              <a:t>California Community Colleges Board of Governors performance measurement system that tracks student success at all 112 community colleges.</a:t>
            </a:r>
          </a:p>
          <a:p>
            <a:pPr lvl="0" rtl="0">
              <a:spcBef>
                <a:spcPts val="0"/>
              </a:spcBef>
              <a:buNone/>
            </a:pPr>
            <a:endParaRPr sz="2400"/>
          </a:p>
          <a:p>
            <a:pPr marL="457200" lvl="0" indent="-381000">
              <a:spcBef>
                <a:spcPts val="0"/>
              </a:spcBef>
              <a:buClr>
                <a:schemeClr val="dk2"/>
              </a:buClr>
              <a:buSzPct val="100000"/>
              <a:buFont typeface="Trebuchet MS"/>
              <a:buChar char="➢"/>
            </a:pPr>
            <a:r>
              <a:rPr lang="en" sz="2400"/>
              <a:t>Data available in this scorecard tell how well colleges are doing in </a:t>
            </a:r>
            <a:r>
              <a:rPr lang="en" sz="2400" b="1"/>
              <a:t>remedial instruction</a:t>
            </a:r>
            <a:r>
              <a:rPr lang="en" sz="2400"/>
              <a:t>, job training programs, retention of students and graduation and completion rates.</a:t>
            </a:r>
          </a:p>
        </p:txBody>
      </p:sp>
      <p:sp>
        <p:nvSpPr>
          <p:cNvPr id="147" name="Shape 14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spcBef>
                <a:spcPts val="0"/>
              </a:spcBef>
              <a:buNone/>
            </a:pPr>
            <a:r>
              <a:rPr lang="en"/>
              <a:t>Student Success Scorecard</a:t>
            </a:r>
          </a:p>
        </p:txBody>
      </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lvl="0" algn="ctr">
              <a:spcBef>
                <a:spcPts val="0"/>
              </a:spcBef>
              <a:buNone/>
            </a:pPr>
            <a:r>
              <a:rPr lang="en"/>
              <a:t>Takeaways and Q&amp;A</a:t>
            </a:r>
          </a:p>
        </p:txBody>
      </p:sp>
      <p:sp>
        <p:nvSpPr>
          <p:cNvPr id="431" name="Shape 431"/>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lvl="0" rtl="0">
              <a:spcBef>
                <a:spcPts val="0"/>
              </a:spcBef>
              <a:buNone/>
            </a:pPr>
            <a:r>
              <a:rPr lang="en"/>
              <a:t>It’s Your Turn to </a:t>
            </a:r>
          </a:p>
          <a:p>
            <a:pPr>
              <a:spcBef>
                <a:spcPts val="0"/>
              </a:spcBef>
              <a:buNone/>
            </a:pPr>
            <a:r>
              <a:rPr lang="en"/>
              <a:t>Join the Conversation</a:t>
            </a:r>
          </a:p>
        </p:txBody>
      </p:sp>
    </p:spTree>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Course Outline</a:t>
            </a:r>
          </a:p>
        </p:txBody>
      </p:sp>
      <p:sp>
        <p:nvSpPr>
          <p:cNvPr id="437" name="Shape 437"/>
          <p:cNvSpPr txBox="1"/>
          <p:nvPr/>
        </p:nvSpPr>
        <p:spPr>
          <a:xfrm>
            <a:off x="373225" y="1236300"/>
            <a:ext cx="8490900" cy="3685500"/>
          </a:xfrm>
          <a:prstGeom prst="rect">
            <a:avLst/>
          </a:prstGeom>
          <a:noFill/>
          <a:ln>
            <a:noFill/>
          </a:ln>
        </p:spPr>
        <p:txBody>
          <a:bodyPr lIns="91425" tIns="91425" rIns="91425" bIns="91425" anchor="t" anchorCtr="0">
            <a:noAutofit/>
          </a:bodyPr>
          <a:lstStyle/>
          <a:p>
            <a:pPr>
              <a:spcBef>
                <a:spcPts val="0"/>
              </a:spcBef>
              <a:buNone/>
            </a:pPr>
            <a:r>
              <a:rPr lang="en" sz="1800"/>
              <a:t>Link to the course outline: </a:t>
            </a:r>
            <a:r>
              <a:rPr lang="en" sz="1800" u="sng">
                <a:solidFill>
                  <a:schemeClr val="hlink"/>
                </a:solidFill>
                <a:hlinkClick r:id="rId3"/>
              </a:rPr>
              <a:t>http://www.curricunet.com/pccd/reports/course_outline_pdf.cfm?courses_id=10820</a:t>
            </a:r>
          </a:p>
        </p:txBody>
      </p:sp>
    </p:spTree>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pic>
        <p:nvPicPr>
          <p:cNvPr id="442" name="Shape 442"/>
          <p:cNvPicPr preferRelativeResize="0"/>
          <p:nvPr/>
        </p:nvPicPr>
        <p:blipFill rotWithShape="1">
          <a:blip r:embed="rId3">
            <a:alphaModFix/>
          </a:blip>
          <a:srcRect t="8055" b="4136"/>
          <a:stretch/>
        </p:blipFill>
        <p:spPr>
          <a:xfrm>
            <a:off x="2590800" y="1020662"/>
            <a:ext cx="6172199" cy="4122837"/>
          </a:xfrm>
          <a:prstGeom prst="rect">
            <a:avLst/>
          </a:prstGeom>
          <a:noFill/>
          <a:ln>
            <a:noFill/>
          </a:ln>
        </p:spPr>
      </p:pic>
      <p:graphicFrame>
        <p:nvGraphicFramePr>
          <p:cNvPr id="443" name="Shape 443"/>
          <p:cNvGraphicFramePr/>
          <p:nvPr/>
        </p:nvGraphicFramePr>
        <p:xfrm>
          <a:off x="2514600" y="1028700"/>
          <a:ext cx="3000000" cy="3000000"/>
        </p:xfrm>
        <a:graphic>
          <a:graphicData uri="http://schemas.openxmlformats.org/drawingml/2006/table">
            <a:tbl>
              <a:tblPr>
                <a:noFill/>
                <a:tableStyleId>{FAC0CD03-24A3-4826-A5AF-055E6A539A1C}</a:tableStyleId>
              </a:tblPr>
              <a:tblGrid>
                <a:gridCol w="172075"/>
                <a:gridCol w="990600"/>
                <a:gridCol w="208925"/>
                <a:gridCol w="934075"/>
                <a:gridCol w="285125"/>
                <a:gridCol w="914400"/>
                <a:gridCol w="248275"/>
                <a:gridCol w="1676400"/>
              </a:tblGrid>
              <a:tr h="450050">
                <a:tc gridSpan="7">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ADV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r>
              <a:tr h="450050">
                <a:tc gridSpan="6">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SzPct val="25000"/>
                        <a:buNone/>
                      </a:pPr>
                      <a:r>
                        <a:rPr lang="en" sz="1800" b="1" u="none" strike="noStrike" cap="none" baseline="0">
                          <a:latin typeface="Arial Black"/>
                          <a:ea typeface="Arial Black"/>
                          <a:cs typeface="Arial Black"/>
                          <a:sym typeface="Arial Black"/>
                        </a:rPr>
                        <a:t>ADV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r>
              <a:tr h="450050">
                <a:tc gridSpan="5">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HIGH INT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r>
              <a:tr h="450050">
                <a:tc gridSpan="4">
                  <a:txBody>
                    <a:bodyPr/>
                    <a:lstStyle/>
                    <a:p>
                      <a:pPr marL="0" marR="0" lvl="0" indent="0" algn="l" rtl="0">
                        <a:spcBef>
                          <a:spcPts val="0"/>
                        </a:spcBef>
                        <a:spcAft>
                          <a:spcPts val="0"/>
                        </a:spcAft>
                        <a:buSzPct val="25000"/>
                        <a:buNone/>
                      </a:pPr>
                      <a:r>
                        <a:rPr lang="en" sz="1200" u="none" strike="noStrike" cap="none" baseline="0">
                          <a:latin typeface="Arial Black"/>
                          <a:ea typeface="Arial Black"/>
                          <a:cs typeface="Arial Black"/>
                          <a:sym typeface="Arial Black"/>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SzPct val="25000"/>
                        <a:buNone/>
                      </a:pPr>
                      <a:r>
                        <a:rPr lang="en" sz="1800" b="1" u="none" strike="noStrike" cap="none" baseline="0">
                          <a:latin typeface="Arial Black"/>
                          <a:ea typeface="Arial Black"/>
                          <a:cs typeface="Arial Black"/>
                          <a:sym typeface="Arial Black"/>
                        </a:rPr>
                        <a:t>HIGH INT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3">
                  <a:txBody>
                    <a:bodyPr/>
                    <a:lstStyle/>
                    <a:p>
                      <a:pPr marL="0" marR="0" lvl="0" indent="0" algn="l" rtl="0">
                        <a:spcBef>
                          <a:spcPts val="0"/>
                        </a:spcBef>
                        <a:spcAft>
                          <a:spcPts val="0"/>
                        </a:spcAft>
                        <a:buSzPct val="25000"/>
                        <a:buNone/>
                      </a:pPr>
                      <a:r>
                        <a:rPr lang="en" sz="1200" u="none" strike="noStrike" cap="none" baseline="0">
                          <a:latin typeface="Arial Black"/>
                          <a:ea typeface="Arial Black"/>
                          <a:cs typeface="Arial Black"/>
                          <a:sym typeface="Arial Black"/>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INT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2">
                  <a:txBody>
                    <a:bodyPr/>
                    <a:lstStyle/>
                    <a:p>
                      <a:pPr marL="0" marR="0" lvl="0" indent="0" algn="l" rtl="0">
                        <a:spcBef>
                          <a:spcPts val="0"/>
                        </a:spcBef>
                        <a:spcAft>
                          <a:spcPts val="0"/>
                        </a:spcAft>
                        <a:buSzPct val="25000"/>
                        <a:buNone/>
                      </a:pPr>
                      <a:r>
                        <a:rPr lang="en" sz="900" u="none" strike="noStrike" cap="none" baseline="0">
                          <a:latin typeface="Times New Roman"/>
                          <a:ea typeface="Times New Roman"/>
                          <a:cs typeface="Times New Roman"/>
                          <a:sym typeface="Times New Roman"/>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6">
                  <a:txBody>
                    <a:bodyPr/>
                    <a:lstStyle/>
                    <a:p>
                      <a:pPr marL="0" marR="0" lvl="0" indent="0" algn="l" rtl="0">
                        <a:spcBef>
                          <a:spcPts val="0"/>
                        </a:spcBef>
                        <a:spcAft>
                          <a:spcPts val="0"/>
                        </a:spcAft>
                        <a:buSzPct val="25000"/>
                        <a:buNone/>
                      </a:pPr>
                      <a:r>
                        <a:rPr lang="en" sz="1800" b="0" u="none" strike="noStrike" cap="none" baseline="0">
                          <a:solidFill>
                            <a:schemeClr val="lt1"/>
                          </a:solidFill>
                          <a:latin typeface="Arial Black"/>
                          <a:ea typeface="Arial Black"/>
                          <a:cs typeface="Arial Black"/>
                          <a:sym typeface="Arial Black"/>
                        </a:rPr>
                        <a:t>INT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a:txBody>
                    <a:bodyPr/>
                    <a:lstStyle/>
                    <a:p>
                      <a:pPr marL="0" marR="0" lvl="0" indent="0" algn="l" rtl="0">
                        <a:spcBef>
                          <a:spcPts val="0"/>
                        </a:spcBef>
                        <a:spcAft>
                          <a:spcPts val="0"/>
                        </a:spcAft>
                        <a:buNone/>
                      </a:pPr>
                      <a:endParaRPr sz="800" u="none" strike="noStrike" cap="none" baseline="0">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7">
                  <a:txBody>
                    <a:bodyPr/>
                    <a:lstStyle/>
                    <a:p>
                      <a:pPr marL="0" marR="0" lvl="0" indent="0" algn="l" rtl="0">
                        <a:spcBef>
                          <a:spcPts val="0"/>
                        </a:spcBef>
                        <a:spcAft>
                          <a:spcPts val="0"/>
                        </a:spcAft>
                        <a:buSzPct val="25000"/>
                        <a:buNone/>
                      </a:pPr>
                      <a:r>
                        <a:rPr lang="en" sz="1800" b="0" i="1" u="none" strike="noStrike" cap="none" baseline="0">
                          <a:latin typeface="Arial Black"/>
                          <a:ea typeface="Arial Black"/>
                          <a:cs typeface="Arial Black"/>
                          <a:sym typeface="Arial Black"/>
                        </a:rPr>
                        <a:t>HIGH BEG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8">
                  <a:txBody>
                    <a:bodyPr/>
                    <a:lstStyle/>
                    <a:p>
                      <a:pPr marL="0" marR="0" lvl="0" indent="0" algn="l" rtl="0">
                        <a:spcBef>
                          <a:spcPts val="0"/>
                        </a:spcBef>
                        <a:spcAft>
                          <a:spcPts val="0"/>
                        </a:spcAft>
                        <a:buSzPct val="25000"/>
                        <a:buNone/>
                      </a:pPr>
                      <a:r>
                        <a:rPr lang="en" sz="1800" b="0" u="none" strike="noStrike" cap="none" baseline="0">
                          <a:latin typeface="Arial Black"/>
                          <a:ea typeface="Arial Black"/>
                          <a:cs typeface="Arial Black"/>
                          <a:sym typeface="Arial Black"/>
                        </a:rPr>
                        <a:t>HIGH BEG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444" name="Shape 444"/>
          <p:cNvPicPr preferRelativeResize="0"/>
          <p:nvPr/>
        </p:nvPicPr>
        <p:blipFill rotWithShape="1">
          <a:blip r:embed="rId4">
            <a:alphaModFix/>
          </a:blip>
          <a:srcRect l="8218" t="8219" r="50685" b="20546"/>
          <a:stretch/>
        </p:blipFill>
        <p:spPr>
          <a:xfrm rot="-531403">
            <a:off x="347153" y="3145894"/>
            <a:ext cx="1132606" cy="1509621"/>
          </a:xfrm>
          <a:prstGeom prst="rect">
            <a:avLst/>
          </a:prstGeom>
          <a:noFill/>
          <a:ln>
            <a:noFill/>
          </a:ln>
        </p:spPr>
      </p:pic>
      <p:sp>
        <p:nvSpPr>
          <p:cNvPr id="445" name="Shape 445"/>
          <p:cNvSpPr/>
          <p:nvPr/>
        </p:nvSpPr>
        <p:spPr>
          <a:xfrm>
            <a:off x="1143000" y="1200150"/>
            <a:ext cx="2133599" cy="857250"/>
          </a:xfrm>
          <a:prstGeom prst="wedgeRoundRectCallout">
            <a:avLst>
              <a:gd name="adj1" fmla="val -27096"/>
              <a:gd name="adj2" fmla="val 106137"/>
              <a:gd name="adj3" fmla="val 16667"/>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baseline="0">
                <a:solidFill>
                  <a:schemeClr val="lt1"/>
                </a:solidFill>
                <a:latin typeface="Calibri"/>
                <a:ea typeface="Calibri"/>
                <a:cs typeface="Calibri"/>
                <a:sym typeface="Calibri"/>
              </a:rPr>
              <a:t>STUDENT ADVANCING FASTER</a:t>
            </a:r>
          </a:p>
        </p:txBody>
      </p:sp>
      <p:sp>
        <p:nvSpPr>
          <p:cNvPr id="446" name="Shape 446"/>
          <p:cNvSpPr/>
          <p:nvPr/>
        </p:nvSpPr>
        <p:spPr>
          <a:xfrm rot="-1790467">
            <a:off x="2183648" y="3414268"/>
            <a:ext cx="1580352" cy="433656"/>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47" name="Shape 447"/>
          <p:cNvSpPr/>
          <p:nvPr/>
        </p:nvSpPr>
        <p:spPr>
          <a:xfrm rot="-1790467">
            <a:off x="3326648" y="2442718"/>
            <a:ext cx="1580352" cy="433656"/>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48" name="Shape 448"/>
          <p:cNvSpPr/>
          <p:nvPr/>
        </p:nvSpPr>
        <p:spPr>
          <a:xfrm rot="-1790467">
            <a:off x="4469648" y="1585469"/>
            <a:ext cx="1580352" cy="433656"/>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49" name="Shape 449"/>
          <p:cNvSpPr/>
          <p:nvPr/>
        </p:nvSpPr>
        <p:spPr>
          <a:xfrm rot="-1790467">
            <a:off x="5868657" y="805859"/>
            <a:ext cx="1580352" cy="296990"/>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500"/>
                                        <p:tgtEl>
                                          <p:spTgt spid="4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4"/>
                                        </p:tgtEl>
                                        <p:attrNameLst>
                                          <p:attrName>style.visibility</p:attrName>
                                        </p:attrNameLst>
                                      </p:cBhvr>
                                      <p:to>
                                        <p:strVal val="visible"/>
                                      </p:to>
                                    </p:set>
                                    <p:anim calcmode="lin" valueType="num">
                                      <p:cBhvr additive="base">
                                        <p:cTn id="12" dur="500"/>
                                        <p:tgtEl>
                                          <p:spTgt spid="4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45"/>
                                        </p:tgtEl>
                                        <p:attrNameLst>
                                          <p:attrName>style.visibility</p:attrName>
                                        </p:attrNameLst>
                                      </p:cBhvr>
                                      <p:to>
                                        <p:strVal val="visible"/>
                                      </p:to>
                                    </p:set>
                                    <p:anim calcmode="lin" valueType="num">
                                      <p:cBhvr additive="base">
                                        <p:cTn id="17" dur="500"/>
                                        <p:tgtEl>
                                          <p:spTgt spid="4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05977"/>
            <a:ext cx="8229600" cy="324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3950" b="0" i="0" u="none" strike="noStrike" cap="none" baseline="0">
                <a:solidFill>
                  <a:schemeClr val="lt1"/>
                </a:solidFill>
                <a:latin typeface="Calibri"/>
                <a:ea typeface="Calibri"/>
                <a:cs typeface="Calibri"/>
                <a:sym typeface="Calibri"/>
              </a:rPr>
              <a:t>Visualization #2 of the A/B plan:Stairs </a:t>
            </a:r>
          </a:p>
        </p:txBody>
      </p:sp>
      <p:pic>
        <p:nvPicPr>
          <p:cNvPr id="456" name="Shape 456"/>
          <p:cNvPicPr preferRelativeResize="0"/>
          <p:nvPr/>
        </p:nvPicPr>
        <p:blipFill rotWithShape="1">
          <a:blip r:embed="rId3">
            <a:alphaModFix/>
          </a:blip>
          <a:srcRect t="8055" b="4136"/>
          <a:stretch/>
        </p:blipFill>
        <p:spPr>
          <a:xfrm>
            <a:off x="2590800" y="1020662"/>
            <a:ext cx="6172199" cy="4122837"/>
          </a:xfrm>
          <a:prstGeom prst="rect">
            <a:avLst/>
          </a:prstGeom>
          <a:noFill/>
          <a:ln>
            <a:noFill/>
          </a:ln>
        </p:spPr>
      </p:pic>
      <p:graphicFrame>
        <p:nvGraphicFramePr>
          <p:cNvPr id="457" name="Shape 457"/>
          <p:cNvGraphicFramePr/>
          <p:nvPr/>
        </p:nvGraphicFramePr>
        <p:xfrm>
          <a:off x="1828800" y="1028700"/>
          <a:ext cx="3000000" cy="3000000"/>
        </p:xfrm>
        <a:graphic>
          <a:graphicData uri="http://schemas.openxmlformats.org/drawingml/2006/table">
            <a:tbl>
              <a:tblPr>
                <a:noFill/>
                <a:tableStyleId>{9DB67BA0-1A86-4A79-8614-1DEC3CBE94E8}</a:tableStyleId>
              </a:tblPr>
              <a:tblGrid>
                <a:gridCol w="172075"/>
                <a:gridCol w="990600"/>
                <a:gridCol w="208925"/>
                <a:gridCol w="934075"/>
                <a:gridCol w="285125"/>
                <a:gridCol w="914400"/>
                <a:gridCol w="248275"/>
                <a:gridCol w="1676400"/>
              </a:tblGrid>
              <a:tr h="450050">
                <a:tc gridSpan="7">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ADV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r>
              <a:tr h="450050">
                <a:tc gridSpan="6">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SzPct val="25000"/>
                        <a:buNone/>
                      </a:pPr>
                      <a:r>
                        <a:rPr lang="en" sz="1800" b="1" u="none" strike="noStrike" cap="none" baseline="0">
                          <a:latin typeface="Arial Black"/>
                          <a:ea typeface="Arial Black"/>
                          <a:cs typeface="Arial Black"/>
                          <a:sym typeface="Arial Black"/>
                        </a:rPr>
                        <a:t>ADV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r>
              <a:tr h="450050">
                <a:tc gridSpan="5">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HIGH INT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r>
              <a:tr h="450050">
                <a:tc gridSpan="4">
                  <a:txBody>
                    <a:bodyPr/>
                    <a:lstStyle/>
                    <a:p>
                      <a:pPr marL="0" marR="0" lvl="0" indent="0" algn="l" rtl="0">
                        <a:spcBef>
                          <a:spcPts val="0"/>
                        </a:spcBef>
                        <a:spcAft>
                          <a:spcPts val="0"/>
                        </a:spcAft>
                        <a:buSzPct val="25000"/>
                        <a:buNone/>
                      </a:pPr>
                      <a:r>
                        <a:rPr lang="en" sz="1200" u="none" strike="noStrike" cap="none" baseline="0">
                          <a:latin typeface="Arial Black"/>
                          <a:ea typeface="Arial Black"/>
                          <a:cs typeface="Arial Black"/>
                          <a:sym typeface="Arial Black"/>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SzPct val="25000"/>
                        <a:buNone/>
                      </a:pPr>
                      <a:r>
                        <a:rPr lang="en" sz="1800" b="1" u="none" strike="noStrike" cap="none" baseline="0">
                          <a:latin typeface="Arial Black"/>
                          <a:ea typeface="Arial Black"/>
                          <a:cs typeface="Arial Black"/>
                          <a:sym typeface="Arial Black"/>
                        </a:rPr>
                        <a:t>HIGH INT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3">
                  <a:txBody>
                    <a:bodyPr/>
                    <a:lstStyle/>
                    <a:p>
                      <a:pPr marL="0" marR="0" lvl="0" indent="0" algn="l" rtl="0">
                        <a:spcBef>
                          <a:spcPts val="0"/>
                        </a:spcBef>
                        <a:spcAft>
                          <a:spcPts val="0"/>
                        </a:spcAft>
                        <a:buSzPct val="25000"/>
                        <a:buNone/>
                      </a:pPr>
                      <a:r>
                        <a:rPr lang="en" sz="1200" u="none" strike="noStrike" cap="none" baseline="0">
                          <a:latin typeface="Arial Black"/>
                          <a:ea typeface="Arial Black"/>
                          <a:cs typeface="Arial Black"/>
                          <a:sym typeface="Arial Black"/>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INT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2">
                  <a:txBody>
                    <a:bodyPr/>
                    <a:lstStyle/>
                    <a:p>
                      <a:pPr marL="0" marR="0" lvl="0" indent="0" algn="l" rtl="0">
                        <a:spcBef>
                          <a:spcPts val="0"/>
                        </a:spcBef>
                        <a:spcAft>
                          <a:spcPts val="0"/>
                        </a:spcAft>
                        <a:buSzPct val="25000"/>
                        <a:buNone/>
                      </a:pPr>
                      <a:r>
                        <a:rPr lang="en" sz="900" u="none" strike="noStrike" cap="none" baseline="0">
                          <a:latin typeface="Times New Roman"/>
                          <a:ea typeface="Times New Roman"/>
                          <a:cs typeface="Times New Roman"/>
                          <a:sym typeface="Times New Roman"/>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6">
                  <a:txBody>
                    <a:bodyPr/>
                    <a:lstStyle/>
                    <a:p>
                      <a:pPr marL="0" marR="0" lvl="0" indent="0" algn="l" rtl="0">
                        <a:spcBef>
                          <a:spcPts val="0"/>
                        </a:spcBef>
                        <a:spcAft>
                          <a:spcPts val="0"/>
                        </a:spcAft>
                        <a:buSzPct val="25000"/>
                        <a:buNone/>
                      </a:pPr>
                      <a:r>
                        <a:rPr lang="en" sz="1800" b="0" u="none" strike="noStrike" cap="none" baseline="0">
                          <a:solidFill>
                            <a:schemeClr val="lt1"/>
                          </a:solidFill>
                          <a:latin typeface="Arial Black"/>
                          <a:ea typeface="Arial Black"/>
                          <a:cs typeface="Arial Black"/>
                          <a:sym typeface="Arial Black"/>
                        </a:rPr>
                        <a:t>INT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a:txBody>
                    <a:bodyPr/>
                    <a:lstStyle/>
                    <a:p>
                      <a:pPr marL="0" marR="0" lvl="0" indent="0" algn="l" rtl="0">
                        <a:spcBef>
                          <a:spcPts val="0"/>
                        </a:spcBef>
                        <a:spcAft>
                          <a:spcPts val="0"/>
                        </a:spcAft>
                        <a:buNone/>
                      </a:pPr>
                      <a:endParaRPr sz="800" u="none" strike="noStrike" cap="none" baseline="0">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7">
                  <a:txBody>
                    <a:bodyPr/>
                    <a:lstStyle/>
                    <a:p>
                      <a:pPr marL="0" marR="0" lvl="0" indent="0" algn="l" rtl="0">
                        <a:spcBef>
                          <a:spcPts val="0"/>
                        </a:spcBef>
                        <a:spcAft>
                          <a:spcPts val="0"/>
                        </a:spcAft>
                        <a:buSzPct val="25000"/>
                        <a:buNone/>
                      </a:pPr>
                      <a:r>
                        <a:rPr lang="en" sz="1800" b="0" i="1" u="none" strike="noStrike" cap="none" baseline="0">
                          <a:latin typeface="Arial Black"/>
                          <a:ea typeface="Arial Black"/>
                          <a:cs typeface="Arial Black"/>
                          <a:sym typeface="Arial Black"/>
                        </a:rPr>
                        <a:t>HIGH BEG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8">
                  <a:txBody>
                    <a:bodyPr/>
                    <a:lstStyle/>
                    <a:p>
                      <a:pPr marL="0" marR="0" lvl="0" indent="0" algn="l" rtl="0">
                        <a:spcBef>
                          <a:spcPts val="0"/>
                        </a:spcBef>
                        <a:spcAft>
                          <a:spcPts val="0"/>
                        </a:spcAft>
                        <a:buSzPct val="25000"/>
                        <a:buNone/>
                      </a:pPr>
                      <a:r>
                        <a:rPr lang="en" sz="1800" b="0" u="none" strike="noStrike" cap="none" baseline="0">
                          <a:latin typeface="Arial Black"/>
                          <a:ea typeface="Arial Black"/>
                          <a:cs typeface="Arial Black"/>
                          <a:sym typeface="Arial Black"/>
                        </a:rPr>
                        <a:t>HIGH BEG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458" name="Shape 458"/>
          <p:cNvPicPr preferRelativeResize="0"/>
          <p:nvPr/>
        </p:nvPicPr>
        <p:blipFill rotWithShape="1">
          <a:blip r:embed="rId4">
            <a:alphaModFix/>
          </a:blip>
          <a:srcRect l="8218" t="8219" r="50685" b="20546"/>
          <a:stretch/>
        </p:blipFill>
        <p:spPr>
          <a:xfrm rot="-531403">
            <a:off x="499555" y="3374496"/>
            <a:ext cx="1132606" cy="1509621"/>
          </a:xfrm>
          <a:prstGeom prst="rect">
            <a:avLst/>
          </a:prstGeom>
          <a:noFill/>
          <a:ln>
            <a:noFill/>
          </a:ln>
        </p:spPr>
      </p:pic>
      <p:sp>
        <p:nvSpPr>
          <p:cNvPr id="459" name="Shape 459"/>
          <p:cNvSpPr/>
          <p:nvPr/>
        </p:nvSpPr>
        <p:spPr>
          <a:xfrm rot="-2601327">
            <a:off x="1409001" y="3872894"/>
            <a:ext cx="675130" cy="301527"/>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0" name="Shape 460"/>
          <p:cNvSpPr/>
          <p:nvPr/>
        </p:nvSpPr>
        <p:spPr>
          <a:xfrm rot="-2368589">
            <a:off x="5264968" y="946339"/>
            <a:ext cx="688407" cy="296205"/>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1" name="Shape 461"/>
          <p:cNvSpPr/>
          <p:nvPr/>
        </p:nvSpPr>
        <p:spPr>
          <a:xfrm rot="-2249194">
            <a:off x="4008861" y="1866177"/>
            <a:ext cx="695402" cy="293320"/>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2" name="Shape 462"/>
          <p:cNvSpPr/>
          <p:nvPr/>
        </p:nvSpPr>
        <p:spPr>
          <a:xfrm rot="-1963936">
            <a:off x="2870480" y="2772656"/>
            <a:ext cx="712379" cy="286073"/>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3" name="Shape 463"/>
          <p:cNvSpPr/>
          <p:nvPr/>
        </p:nvSpPr>
        <p:spPr>
          <a:xfrm rot="-1152411">
            <a:off x="2334585" y="3362398"/>
            <a:ext cx="757974" cy="264686"/>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4" name="Shape 464"/>
          <p:cNvSpPr/>
          <p:nvPr/>
        </p:nvSpPr>
        <p:spPr>
          <a:xfrm rot="-2009142">
            <a:off x="3577933" y="2322417"/>
            <a:ext cx="709679" cy="287250"/>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5" name="Shape 465"/>
          <p:cNvSpPr/>
          <p:nvPr/>
        </p:nvSpPr>
        <p:spPr>
          <a:xfrm rot="-2038547">
            <a:off x="4545923" y="1403382"/>
            <a:ext cx="707922" cy="288010"/>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6" name="Shape 466"/>
          <p:cNvSpPr/>
          <p:nvPr/>
        </p:nvSpPr>
        <p:spPr>
          <a:xfrm>
            <a:off x="381000" y="1885950"/>
            <a:ext cx="2133599" cy="857250"/>
          </a:xfrm>
          <a:prstGeom prst="wedgeRoundRectCallout">
            <a:avLst>
              <a:gd name="adj1" fmla="val -8172"/>
              <a:gd name="adj2" fmla="val 85358"/>
              <a:gd name="adj3" fmla="val 16667"/>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baseline="0">
                <a:solidFill>
                  <a:schemeClr val="lt1"/>
                </a:solidFill>
                <a:latin typeface="Calibri"/>
                <a:ea typeface="Calibri"/>
                <a:cs typeface="Calibri"/>
                <a:sym typeface="Calibri"/>
              </a:rPr>
              <a:t>STUDENT ADVANCING SLOWER</a:t>
            </a:r>
          </a:p>
        </p:txBody>
      </p:sp>
      <p:sp>
        <p:nvSpPr>
          <p:cNvPr id="467" name="Shape 467"/>
          <p:cNvSpPr/>
          <p:nvPr/>
        </p:nvSpPr>
        <p:spPr>
          <a:xfrm rot="-2390064">
            <a:off x="6215459" y="611874"/>
            <a:ext cx="687160" cy="296714"/>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 calcmode="lin" valueType="num">
                                      <p:cBhvr additive="base">
                                        <p:cTn id="7" dur="500"/>
                                        <p:tgtEl>
                                          <p:spTgt spid="4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 calcmode="lin" valueType="num">
                                      <p:cBhvr additive="base">
                                        <p:cTn id="12" dur="500"/>
                                        <p:tgtEl>
                                          <p:spTgt spid="4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6"/>
                                        </p:tgtEl>
                                        <p:attrNameLst>
                                          <p:attrName>style.visibility</p:attrName>
                                        </p:attrNameLst>
                                      </p:cBhvr>
                                      <p:to>
                                        <p:strVal val="visible"/>
                                      </p:to>
                                    </p:set>
                                    <p:anim calcmode="lin" valueType="num">
                                      <p:cBhvr additive="base">
                                        <p:cTn id="17" dur="2000"/>
                                        <p:tgtEl>
                                          <p:spTgt spid="4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3950" b="0" i="0" u="none" strike="noStrike" cap="none" baseline="0">
                <a:solidFill>
                  <a:schemeClr val="lt1"/>
                </a:solidFill>
                <a:latin typeface="Calibri"/>
                <a:ea typeface="Calibri"/>
                <a:cs typeface="Calibri"/>
                <a:sym typeface="Calibri"/>
              </a:rPr>
              <a:t>Visualization #2 of the A/B plan: </a:t>
            </a:r>
            <a:br>
              <a:rPr lang="en" sz="3950" b="0" i="0" u="none" strike="noStrike" cap="none" baseline="0">
                <a:solidFill>
                  <a:schemeClr val="lt1"/>
                </a:solidFill>
                <a:latin typeface="Calibri"/>
                <a:ea typeface="Calibri"/>
                <a:cs typeface="Calibri"/>
                <a:sym typeface="Calibri"/>
              </a:rPr>
            </a:br>
            <a:r>
              <a:rPr lang="en" sz="3950" b="0" i="0" u="none" strike="noStrike" cap="none" baseline="0">
                <a:solidFill>
                  <a:schemeClr val="lt1"/>
                </a:solidFill>
                <a:latin typeface="Calibri"/>
                <a:ea typeface="Calibri"/>
                <a:cs typeface="Calibri"/>
                <a:sym typeface="Calibri"/>
              </a:rPr>
              <a:t>Stairs </a:t>
            </a:r>
          </a:p>
        </p:txBody>
      </p:sp>
      <p:pic>
        <p:nvPicPr>
          <p:cNvPr id="474" name="Shape 474"/>
          <p:cNvPicPr preferRelativeResize="0"/>
          <p:nvPr/>
        </p:nvPicPr>
        <p:blipFill rotWithShape="1">
          <a:blip r:embed="rId3">
            <a:alphaModFix/>
          </a:blip>
          <a:srcRect t="8055" b="4136"/>
          <a:stretch/>
        </p:blipFill>
        <p:spPr>
          <a:xfrm>
            <a:off x="2971800" y="1020662"/>
            <a:ext cx="6172199" cy="4122837"/>
          </a:xfrm>
          <a:prstGeom prst="rect">
            <a:avLst/>
          </a:prstGeom>
          <a:noFill/>
          <a:ln>
            <a:noFill/>
          </a:ln>
        </p:spPr>
      </p:pic>
      <p:pic>
        <p:nvPicPr>
          <p:cNvPr id="475" name="Shape 475"/>
          <p:cNvPicPr preferRelativeResize="0"/>
          <p:nvPr/>
        </p:nvPicPr>
        <p:blipFill rotWithShape="1">
          <a:blip r:embed="rId4">
            <a:alphaModFix/>
          </a:blip>
          <a:srcRect l="8218" t="8219" r="50685" b="20546"/>
          <a:stretch/>
        </p:blipFill>
        <p:spPr>
          <a:xfrm rot="-531403">
            <a:off x="499553" y="3088744"/>
            <a:ext cx="1132606" cy="1509621"/>
          </a:xfrm>
          <a:prstGeom prst="rect">
            <a:avLst/>
          </a:prstGeom>
          <a:noFill/>
          <a:ln>
            <a:noFill/>
          </a:ln>
        </p:spPr>
      </p:pic>
      <p:sp>
        <p:nvSpPr>
          <p:cNvPr id="476" name="Shape 476"/>
          <p:cNvSpPr/>
          <p:nvPr/>
        </p:nvSpPr>
        <p:spPr>
          <a:xfrm>
            <a:off x="1143000" y="1200150"/>
            <a:ext cx="2133599" cy="857250"/>
          </a:xfrm>
          <a:prstGeom prst="wedgeRoundRectCallout">
            <a:avLst>
              <a:gd name="adj1" fmla="val -27096"/>
              <a:gd name="adj2" fmla="val 106137"/>
              <a:gd name="adj3" fmla="val 16667"/>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baseline="0">
                <a:solidFill>
                  <a:schemeClr val="lt1"/>
                </a:solidFill>
                <a:latin typeface="Calibri"/>
                <a:ea typeface="Calibri"/>
                <a:cs typeface="Calibri"/>
                <a:sym typeface="Calibri"/>
              </a:rPr>
              <a:t>STUDENT ADJUSTING TO PROGRESS</a:t>
            </a:r>
          </a:p>
        </p:txBody>
      </p:sp>
      <p:graphicFrame>
        <p:nvGraphicFramePr>
          <p:cNvPr id="477" name="Shape 477"/>
          <p:cNvGraphicFramePr/>
          <p:nvPr/>
        </p:nvGraphicFramePr>
        <p:xfrm>
          <a:off x="2286000" y="971550"/>
          <a:ext cx="3000000" cy="3000000"/>
        </p:xfrm>
        <a:graphic>
          <a:graphicData uri="http://schemas.openxmlformats.org/drawingml/2006/table">
            <a:tbl>
              <a:tblPr>
                <a:noFill/>
                <a:tableStyleId>{F6977449-9E32-4457-A125-6335ED1DE4EE}</a:tableStyleId>
              </a:tblPr>
              <a:tblGrid>
                <a:gridCol w="172075"/>
                <a:gridCol w="990600"/>
                <a:gridCol w="208925"/>
                <a:gridCol w="934075"/>
                <a:gridCol w="285125"/>
                <a:gridCol w="914400"/>
                <a:gridCol w="248275"/>
                <a:gridCol w="1676400"/>
              </a:tblGrid>
              <a:tr h="450050">
                <a:tc gridSpan="7">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ADV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r>
              <a:tr h="450050">
                <a:tc gridSpan="6">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SzPct val="25000"/>
                        <a:buNone/>
                      </a:pPr>
                      <a:r>
                        <a:rPr lang="en" sz="1800" b="1" u="none" strike="noStrike" cap="none" baseline="0">
                          <a:latin typeface="Arial Black"/>
                          <a:ea typeface="Arial Black"/>
                          <a:cs typeface="Arial Black"/>
                          <a:sym typeface="Arial Black"/>
                        </a:rPr>
                        <a:t>ADV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r>
              <a:tr h="450050">
                <a:tc gridSpan="5">
                  <a:txBody>
                    <a:bodyPr/>
                    <a:lstStyle/>
                    <a:p>
                      <a:pPr marL="0" marR="0" lvl="0" indent="0" algn="l" rtl="0">
                        <a:spcBef>
                          <a:spcPts val="0"/>
                        </a:spcBef>
                        <a:spcAft>
                          <a:spcPts val="0"/>
                        </a:spcAft>
                        <a:buNone/>
                      </a:pPr>
                      <a:endParaRPr sz="1800" u="none" strike="noStrike" cap="none" baseline="0">
                        <a:latin typeface="Arial Black"/>
                        <a:ea typeface="Arial Black"/>
                        <a:cs typeface="Arial Black"/>
                        <a:sym typeface="Arial Black"/>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HIGH INT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r>
              <a:tr h="450050">
                <a:tc gridSpan="4">
                  <a:txBody>
                    <a:bodyPr/>
                    <a:lstStyle/>
                    <a:p>
                      <a:pPr marL="0" marR="0" lvl="0" indent="0" algn="l" rtl="0">
                        <a:spcBef>
                          <a:spcPts val="0"/>
                        </a:spcBef>
                        <a:spcAft>
                          <a:spcPts val="0"/>
                        </a:spcAft>
                        <a:buSzPct val="25000"/>
                        <a:buNone/>
                      </a:pPr>
                      <a:r>
                        <a:rPr lang="en" sz="1200" u="none" strike="noStrike" cap="none" baseline="0">
                          <a:latin typeface="Arial Black"/>
                          <a:ea typeface="Arial Black"/>
                          <a:cs typeface="Arial Black"/>
                          <a:sym typeface="Arial Black"/>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SzPct val="25000"/>
                        <a:buNone/>
                      </a:pPr>
                      <a:r>
                        <a:rPr lang="en" sz="1800" b="1" u="none" strike="noStrike" cap="none" baseline="0">
                          <a:latin typeface="Arial Black"/>
                          <a:ea typeface="Arial Black"/>
                          <a:cs typeface="Arial Black"/>
                          <a:sym typeface="Arial Black"/>
                        </a:rPr>
                        <a:t>HIGH INT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3">
                  <a:txBody>
                    <a:bodyPr/>
                    <a:lstStyle/>
                    <a:p>
                      <a:pPr marL="0" marR="0" lvl="0" indent="0" algn="l" rtl="0">
                        <a:spcBef>
                          <a:spcPts val="0"/>
                        </a:spcBef>
                        <a:spcAft>
                          <a:spcPts val="0"/>
                        </a:spcAft>
                        <a:buSzPct val="25000"/>
                        <a:buNone/>
                      </a:pPr>
                      <a:r>
                        <a:rPr lang="en" sz="1200" u="none" strike="noStrike" cap="none" baseline="0">
                          <a:latin typeface="Arial Black"/>
                          <a:ea typeface="Arial Black"/>
                          <a:cs typeface="Arial Black"/>
                          <a:sym typeface="Arial Black"/>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0" lvl="0" indent="0" algn="l" rtl="0">
                        <a:spcBef>
                          <a:spcPts val="0"/>
                        </a:spcBef>
                        <a:spcAft>
                          <a:spcPts val="0"/>
                        </a:spcAft>
                        <a:buSzPct val="25000"/>
                        <a:buNone/>
                      </a:pPr>
                      <a:r>
                        <a:rPr lang="en" sz="1800" i="1" u="none" strike="noStrike" cap="none" baseline="0">
                          <a:latin typeface="Arial Black"/>
                          <a:ea typeface="Arial Black"/>
                          <a:cs typeface="Arial Black"/>
                          <a:sym typeface="Arial Black"/>
                        </a:rPr>
                        <a:t>INT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2">
                  <a:txBody>
                    <a:bodyPr/>
                    <a:lstStyle/>
                    <a:p>
                      <a:pPr marL="0" marR="0" lvl="0" indent="0" algn="l" rtl="0">
                        <a:spcBef>
                          <a:spcPts val="0"/>
                        </a:spcBef>
                        <a:spcAft>
                          <a:spcPts val="0"/>
                        </a:spcAft>
                        <a:buSzPct val="25000"/>
                        <a:buNone/>
                      </a:pPr>
                      <a:r>
                        <a:rPr lang="en" sz="900" u="none" strike="noStrike" cap="none" baseline="0">
                          <a:latin typeface="Times New Roman"/>
                          <a:ea typeface="Times New Roman"/>
                          <a:cs typeface="Times New Roman"/>
                          <a:sym typeface="Times New Roman"/>
                        </a:rPr>
                        <a:t> </a:t>
                      </a:r>
                    </a:p>
                  </a:txBody>
                  <a:tcPr marL="0" marR="0"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gridSpan="6">
                  <a:txBody>
                    <a:bodyPr/>
                    <a:lstStyle/>
                    <a:p>
                      <a:pPr marL="0" marR="0" lvl="0" indent="0" algn="l" rtl="0">
                        <a:spcBef>
                          <a:spcPts val="0"/>
                        </a:spcBef>
                        <a:spcAft>
                          <a:spcPts val="0"/>
                        </a:spcAft>
                        <a:buSzPct val="25000"/>
                        <a:buNone/>
                      </a:pPr>
                      <a:r>
                        <a:rPr lang="en" sz="1800" b="0" u="none" strike="noStrike" cap="none" baseline="0">
                          <a:solidFill>
                            <a:schemeClr val="lt1"/>
                          </a:solidFill>
                          <a:latin typeface="Arial Black"/>
                          <a:ea typeface="Arial Black"/>
                          <a:cs typeface="Arial Black"/>
                          <a:sym typeface="Arial Black"/>
                        </a:rPr>
                        <a:t>INT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a:txBody>
                    <a:bodyPr/>
                    <a:lstStyle/>
                    <a:p>
                      <a:pPr marL="0" marR="0" lvl="0" indent="0" algn="l" rtl="0">
                        <a:spcBef>
                          <a:spcPts val="0"/>
                        </a:spcBef>
                        <a:spcAft>
                          <a:spcPts val="0"/>
                        </a:spcAft>
                        <a:buNone/>
                      </a:pPr>
                      <a:endParaRPr sz="800" u="none" strike="noStrike" cap="none" baseline="0">
                        <a:latin typeface="Times New Roman"/>
                        <a:ea typeface="Times New Roman"/>
                        <a:cs typeface="Times New Roman"/>
                        <a:sym typeface="Times New Roman"/>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7">
                  <a:txBody>
                    <a:bodyPr/>
                    <a:lstStyle/>
                    <a:p>
                      <a:pPr marL="0" marR="0" lvl="0" indent="0" algn="l" rtl="0">
                        <a:spcBef>
                          <a:spcPts val="0"/>
                        </a:spcBef>
                        <a:spcAft>
                          <a:spcPts val="0"/>
                        </a:spcAft>
                        <a:buSzPct val="25000"/>
                        <a:buNone/>
                      </a:pPr>
                      <a:r>
                        <a:rPr lang="en" sz="1800" b="0" i="1" u="none" strike="noStrike" cap="none" baseline="0">
                          <a:latin typeface="Arial Black"/>
                          <a:ea typeface="Arial Black"/>
                          <a:cs typeface="Arial Black"/>
                          <a:sym typeface="Arial Black"/>
                        </a:rPr>
                        <a:t>HIGH BEG B</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050">
                <a:tc gridSpan="8">
                  <a:txBody>
                    <a:bodyPr/>
                    <a:lstStyle/>
                    <a:p>
                      <a:pPr marL="0" marR="0" lvl="0" indent="0" algn="l" rtl="0">
                        <a:spcBef>
                          <a:spcPts val="0"/>
                        </a:spcBef>
                        <a:spcAft>
                          <a:spcPts val="0"/>
                        </a:spcAft>
                        <a:buSzPct val="25000"/>
                        <a:buNone/>
                      </a:pPr>
                      <a:r>
                        <a:rPr lang="en" sz="1800" b="0" u="none" strike="noStrike" cap="none" baseline="0">
                          <a:latin typeface="Arial Black"/>
                          <a:ea typeface="Arial Black"/>
                          <a:cs typeface="Arial Black"/>
                          <a:sym typeface="Arial Black"/>
                        </a:rPr>
                        <a:t>HIGH BEG A</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78" name="Shape 478"/>
          <p:cNvSpPr/>
          <p:nvPr/>
        </p:nvSpPr>
        <p:spPr>
          <a:xfrm rot="-2481091">
            <a:off x="1793486" y="3756763"/>
            <a:ext cx="681920" cy="298830"/>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79" name="Shape 479"/>
          <p:cNvSpPr/>
          <p:nvPr/>
        </p:nvSpPr>
        <p:spPr>
          <a:xfrm rot="-1152411">
            <a:off x="2639385" y="3305249"/>
            <a:ext cx="757974" cy="264686"/>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80" name="Shape 480"/>
          <p:cNvSpPr/>
          <p:nvPr/>
        </p:nvSpPr>
        <p:spPr>
          <a:xfrm rot="-1790467">
            <a:off x="3098048" y="2442718"/>
            <a:ext cx="1580352" cy="433656"/>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81" name="Shape 481"/>
          <p:cNvSpPr/>
          <p:nvPr/>
        </p:nvSpPr>
        <p:spPr>
          <a:xfrm rot="-1377326">
            <a:off x="4318989" y="1832838"/>
            <a:ext cx="746317" cy="270443"/>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82" name="Shape 482"/>
          <p:cNvSpPr/>
          <p:nvPr/>
        </p:nvSpPr>
        <p:spPr>
          <a:xfrm rot="-1377326">
            <a:off x="5080989" y="1432788"/>
            <a:ext cx="746317" cy="270443"/>
          </a:xfrm>
          <a:prstGeom prst="curvedDownArrow">
            <a:avLst>
              <a:gd name="adj1" fmla="val 25000"/>
              <a:gd name="adj2" fmla="val 47430"/>
              <a:gd name="adj3" fmla="val 52034"/>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83" name="Shape 483"/>
          <p:cNvSpPr/>
          <p:nvPr/>
        </p:nvSpPr>
        <p:spPr>
          <a:xfrm rot="-3290141">
            <a:off x="5498669" y="714818"/>
            <a:ext cx="1004746" cy="484719"/>
          </a:xfrm>
          <a:prstGeom prst="curvedDownArrow">
            <a:avLst>
              <a:gd name="adj1" fmla="val 25000"/>
              <a:gd name="adj2" fmla="val 50263"/>
              <a:gd name="adj3" fmla="val 37612"/>
            </a:avLst>
          </a:prstGeom>
          <a:solidFill>
            <a:srgbClr val="7030A0"/>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5"/>
                                        </p:tgtEl>
                                        <p:attrNameLst>
                                          <p:attrName>style.visibility</p:attrName>
                                        </p:attrNameLst>
                                      </p:cBhvr>
                                      <p:to>
                                        <p:strVal val="visible"/>
                                      </p:to>
                                    </p:set>
                                    <p:anim calcmode="lin" valueType="num">
                                      <p:cBhvr additive="base">
                                        <p:cTn id="12" dur="500"/>
                                        <p:tgtEl>
                                          <p:spTgt spid="47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76"/>
                                        </p:tgtEl>
                                        <p:attrNameLst>
                                          <p:attrName>style.visibility</p:attrName>
                                        </p:attrNameLst>
                                      </p:cBhvr>
                                      <p:to>
                                        <p:strVal val="visible"/>
                                      </p:to>
                                    </p:set>
                                    <p:anim calcmode="lin" valueType="num">
                                      <p:cBhvr additive="base">
                                        <p:cTn id="17" dur="2000"/>
                                        <p:tgtEl>
                                          <p:spTgt spid="4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244242"/>
            <a:ext cx="8229600" cy="3630300"/>
          </a:xfrm>
          <a:prstGeom prst="rect">
            <a:avLst/>
          </a:prstGeom>
          <a:noFill/>
          <a:ln>
            <a:noFill/>
          </a:ln>
        </p:spPr>
        <p:txBody>
          <a:bodyPr lIns="91425" tIns="91425" rIns="91425" bIns="91425" anchor="t" anchorCtr="0">
            <a:noAutofit/>
          </a:bodyPr>
          <a:lstStyle/>
          <a:p>
            <a:pPr rtl="0">
              <a:spcBef>
                <a:spcPts val="0"/>
              </a:spcBef>
              <a:buNone/>
            </a:pPr>
            <a:r>
              <a:rPr lang="en" sz="1100">
                <a:solidFill>
                  <a:srgbClr val="000000"/>
                </a:solidFill>
                <a:latin typeface="Arial"/>
                <a:ea typeface="Arial"/>
                <a:cs typeface="Arial"/>
                <a:sym typeface="Arial"/>
              </a:rPr>
              <a:t>		 	 	 		</a:t>
            </a:r>
          </a:p>
          <a:p>
            <a:pPr rtl="0">
              <a:spcBef>
                <a:spcPts val="0"/>
              </a:spcBef>
              <a:buNone/>
            </a:pPr>
            <a:r>
              <a:rPr lang="en" sz="1100">
                <a:solidFill>
                  <a:srgbClr val="000000"/>
                </a:solidFill>
                <a:latin typeface="Arial"/>
                <a:ea typeface="Arial"/>
                <a:cs typeface="Arial"/>
                <a:sym typeface="Arial"/>
              </a:rPr>
              <a:t>			</a:t>
            </a:r>
          </a:p>
          <a:p>
            <a:pPr rtl="0">
              <a:spcBef>
                <a:spcPts val="0"/>
              </a:spcBef>
              <a:buNone/>
            </a:pPr>
            <a:r>
              <a:rPr lang="en" sz="1100">
                <a:solidFill>
                  <a:srgbClr val="000000"/>
                </a:solidFill>
                <a:latin typeface="Arial"/>
                <a:ea typeface="Arial"/>
                <a:cs typeface="Arial"/>
                <a:sym typeface="Arial"/>
              </a:rPr>
              <a:t>				</a:t>
            </a:r>
          </a:p>
          <a:p>
            <a:pPr rtl="0">
              <a:spcBef>
                <a:spcPts val="0"/>
              </a:spcBef>
              <a:buNone/>
            </a:pPr>
            <a:r>
              <a:rPr lang="en" sz="1100">
                <a:solidFill>
                  <a:srgbClr val="000000"/>
                </a:solidFill>
                <a:latin typeface="Arial"/>
                <a:ea typeface="Arial"/>
                <a:cs typeface="Arial"/>
                <a:sym typeface="Arial"/>
              </a:rPr>
              <a:t>					</a:t>
            </a:r>
          </a:p>
          <a:p>
            <a:pPr rtl="0">
              <a:spcBef>
                <a:spcPts val="0"/>
              </a:spcBef>
              <a:buNone/>
            </a:pPr>
            <a:r>
              <a:rPr lang="en" sz="1100">
                <a:solidFill>
                  <a:srgbClr val="000000"/>
                </a:solidFill>
                <a:latin typeface="Arial"/>
                <a:ea typeface="Arial"/>
                <a:cs typeface="Arial"/>
                <a:sym typeface="Arial"/>
              </a:rPr>
              <a:t>						</a:t>
            </a:r>
          </a:p>
          <a:p>
            <a:pPr>
              <a:spcBef>
                <a:spcPts val="0"/>
              </a:spcBef>
              <a:buNone/>
            </a:pPr>
            <a:endParaRPr/>
          </a:p>
        </p:txBody>
      </p:sp>
      <p:cxnSp>
        <p:nvCxnSpPr>
          <p:cNvPr id="153" name="Shape 153"/>
          <p:cNvCxnSpPr/>
          <p:nvPr/>
        </p:nvCxnSpPr>
        <p:spPr>
          <a:xfrm>
            <a:off x="4256075" y="3206950"/>
            <a:ext cx="12000" cy="0"/>
          </a:xfrm>
          <a:prstGeom prst="straightConnector1">
            <a:avLst/>
          </a:prstGeom>
          <a:noFill/>
          <a:ln w="19050" cap="flat" cmpd="sng">
            <a:solidFill>
              <a:srgbClr val="9900FF"/>
            </a:solidFill>
            <a:prstDash val="solid"/>
            <a:round/>
            <a:headEnd type="none" w="lg" len="lg"/>
            <a:tailEnd type="none" w="lg" len="lg"/>
          </a:ln>
        </p:spPr>
      </p:cxnSp>
      <p:sp>
        <p:nvSpPr>
          <p:cNvPr id="154" name="Shape 154"/>
          <p:cNvSpPr txBox="1">
            <a:spLocks noGrp="1"/>
          </p:cNvSpPr>
          <p:nvPr>
            <p:ph type="title"/>
          </p:nvPr>
        </p:nvSpPr>
        <p:spPr>
          <a:xfrm>
            <a:off x="536475" y="405350"/>
            <a:ext cx="8150399" cy="1895399"/>
          </a:xfrm>
          <a:prstGeom prst="rect">
            <a:avLst/>
          </a:prstGeom>
        </p:spPr>
        <p:txBody>
          <a:bodyPr lIns="91425" tIns="91425" rIns="91425" bIns="91425" anchor="b" anchorCtr="0">
            <a:noAutofit/>
          </a:bodyPr>
          <a:lstStyle/>
          <a:p>
            <a:pPr rtl="0">
              <a:spcBef>
                <a:spcPts val="0"/>
              </a:spcBef>
              <a:buNone/>
            </a:pPr>
            <a:r>
              <a:rPr lang="en"/>
              <a:t>2010–2014 Progress Rate</a:t>
            </a:r>
          </a:p>
          <a:p>
            <a:pPr>
              <a:spcBef>
                <a:spcPts val="0"/>
              </a:spcBef>
              <a:buNone/>
            </a:pPr>
            <a:r>
              <a:rPr lang="en" sz="2200"/>
              <a:t>Percentage of credit students tracked for six years who first enrolled in a course below transfer level in ESL and completed a college-level course in the same discipline.</a:t>
            </a:r>
          </a:p>
        </p:txBody>
      </p:sp>
      <p:pic>
        <p:nvPicPr>
          <p:cNvPr id="155" name="Shape 155"/>
          <p:cNvPicPr preferRelativeResize="0"/>
          <p:nvPr/>
        </p:nvPicPr>
        <p:blipFill>
          <a:blip r:embed="rId3">
            <a:alphaModFix/>
          </a:blip>
          <a:stretch>
            <a:fillRect/>
          </a:stretch>
        </p:blipFill>
        <p:spPr>
          <a:xfrm>
            <a:off x="0" y="2498325"/>
            <a:ext cx="9143999" cy="2376225"/>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959023" y="0"/>
            <a:ext cx="7225950" cy="5143498"/>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spcBef>
                <a:spcPts val="0"/>
              </a:spcBef>
              <a:buNone/>
            </a:pPr>
            <a:r>
              <a:rPr lang="en"/>
              <a:t>ESL Progress Rate Increases 6%</a:t>
            </a:r>
          </a:p>
        </p:txBody>
      </p:sp>
      <p:sp>
        <p:nvSpPr>
          <p:cNvPr id="166" name="Shape 166"/>
          <p:cNvSpPr txBox="1">
            <a:spLocks noGrp="1"/>
          </p:cNvSpPr>
          <p:nvPr>
            <p:ph type="body" idx="1"/>
          </p:nvPr>
        </p:nvSpPr>
        <p:spPr>
          <a:xfrm>
            <a:off x="457200" y="1244242"/>
            <a:ext cx="4038599" cy="3630300"/>
          </a:xfrm>
          <a:prstGeom prst="rect">
            <a:avLst/>
          </a:prstGeom>
        </p:spPr>
        <p:txBody>
          <a:bodyPr lIns="91425" tIns="91425" rIns="91425" bIns="91425" anchor="t" anchorCtr="0">
            <a:noAutofit/>
          </a:bodyPr>
          <a:lstStyle/>
          <a:p>
            <a:pPr algn="ctr" rtl="0">
              <a:spcBef>
                <a:spcPts val="0"/>
              </a:spcBef>
              <a:buNone/>
            </a:pPr>
            <a:endParaRPr/>
          </a:p>
          <a:p>
            <a:pPr algn="ctr" rtl="0">
              <a:spcBef>
                <a:spcPts val="0"/>
              </a:spcBef>
              <a:buNone/>
            </a:pPr>
            <a:endParaRPr/>
          </a:p>
          <a:p>
            <a:pPr algn="ctr" rtl="0">
              <a:spcBef>
                <a:spcPts val="0"/>
              </a:spcBef>
              <a:buNone/>
            </a:pPr>
            <a:r>
              <a:rPr lang="en"/>
              <a:t>2014 Scorecard</a:t>
            </a:r>
          </a:p>
          <a:p>
            <a:pPr algn="ctr">
              <a:spcBef>
                <a:spcPts val="0"/>
              </a:spcBef>
              <a:buNone/>
            </a:pPr>
            <a:r>
              <a:rPr lang="en"/>
              <a:t>19%</a:t>
            </a:r>
          </a:p>
        </p:txBody>
      </p:sp>
      <p:sp>
        <p:nvSpPr>
          <p:cNvPr id="167" name="Shape 167"/>
          <p:cNvSpPr txBox="1">
            <a:spLocks noGrp="1"/>
          </p:cNvSpPr>
          <p:nvPr>
            <p:ph type="body" idx="2"/>
          </p:nvPr>
        </p:nvSpPr>
        <p:spPr>
          <a:xfrm>
            <a:off x="4648200" y="1244242"/>
            <a:ext cx="4038599" cy="3630300"/>
          </a:xfrm>
          <a:prstGeom prst="rect">
            <a:avLst/>
          </a:prstGeom>
        </p:spPr>
        <p:txBody>
          <a:bodyPr lIns="91425" tIns="91425" rIns="91425" bIns="91425" anchor="t" anchorCtr="0">
            <a:noAutofit/>
          </a:bodyPr>
          <a:lstStyle/>
          <a:p>
            <a:pPr algn="ctr" rtl="0">
              <a:spcBef>
                <a:spcPts val="0"/>
              </a:spcBef>
              <a:buNone/>
            </a:pPr>
            <a:endParaRPr/>
          </a:p>
          <a:p>
            <a:pPr algn="ctr" rtl="0">
              <a:spcBef>
                <a:spcPts val="0"/>
              </a:spcBef>
              <a:buNone/>
            </a:pPr>
            <a:endParaRPr/>
          </a:p>
          <a:p>
            <a:pPr algn="ctr" rtl="0">
              <a:spcBef>
                <a:spcPts val="0"/>
              </a:spcBef>
              <a:buNone/>
            </a:pPr>
            <a:r>
              <a:rPr lang="en"/>
              <a:t>2015 Scorecard</a:t>
            </a:r>
          </a:p>
          <a:p>
            <a:pPr algn="ctr">
              <a:spcBef>
                <a:spcPts val="0"/>
              </a:spcBef>
              <a:buNone/>
            </a:pPr>
            <a:r>
              <a:rPr lang="en"/>
              <a:t>25.3%</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sz="3200" b="0">
                <a:solidFill>
                  <a:schemeClr val="dk2"/>
                </a:solidFill>
              </a:rPr>
              <a:t>Peralta ESOL Alternative Structural Model </a:t>
            </a:r>
          </a:p>
        </p:txBody>
      </p:sp>
      <p:sp>
        <p:nvSpPr>
          <p:cNvPr id="173" name="Shape 17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sz="3000"/>
              <a:t>Fall 2012 implement alternative structural model for ESOL program:</a:t>
            </a:r>
          </a:p>
          <a:p>
            <a:pPr marL="457200" lvl="0" indent="-419100" rtl="0">
              <a:spcBef>
                <a:spcPts val="0"/>
              </a:spcBef>
              <a:buClr>
                <a:schemeClr val="dk2"/>
              </a:buClr>
              <a:buSzPct val="100000"/>
              <a:buFont typeface="Trebuchet MS"/>
              <a:buChar char="➢"/>
            </a:pPr>
            <a:r>
              <a:rPr lang="en" sz="3000"/>
              <a:t>Eliminate levels in course sequence from 6 to 4</a:t>
            </a:r>
          </a:p>
          <a:p>
            <a:pPr marL="457200" lvl="0" indent="-419100" rtl="0">
              <a:spcBef>
                <a:spcPts val="0"/>
              </a:spcBef>
              <a:buClr>
                <a:schemeClr val="dk2"/>
              </a:buClr>
              <a:buSzPct val="100000"/>
              <a:buFont typeface="Trebuchet MS"/>
              <a:buChar char="➢"/>
            </a:pPr>
            <a:r>
              <a:rPr lang="en" sz="3000"/>
              <a:t>Incorporate mechanism for flexible progression through course sequence</a:t>
            </a:r>
          </a:p>
          <a:p>
            <a:pPr indent="457200">
              <a:spcBef>
                <a:spcPts val="0"/>
              </a:spcBef>
              <a:buNone/>
            </a:pPr>
            <a:endParaRPr sz="1200">
              <a:solidFill>
                <a:schemeClr val="dk1"/>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5242</Words>
  <Application>Microsoft Macintosh PowerPoint</Application>
  <PresentationFormat>On-screen Show (16:9)</PresentationFormat>
  <Paragraphs>479</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wave</vt:lpstr>
      <vt:lpstr>Office Theme</vt:lpstr>
      <vt:lpstr>Welcome</vt:lpstr>
      <vt:lpstr>Presenters</vt:lpstr>
      <vt:lpstr>Teach With A Reach:</vt:lpstr>
      <vt:lpstr>Our Accelerated Curriculum</vt:lpstr>
      <vt:lpstr>Student Success Scorecard</vt:lpstr>
      <vt:lpstr>2010–2014 Progress Rate Percentage of credit students tracked for six years who first enrolled in a course below transfer level in ESL and completed a college-level course in the same discipline.</vt:lpstr>
      <vt:lpstr>PowerPoint Presentation</vt:lpstr>
      <vt:lpstr>ESL Progress Rate Increases 6%</vt:lpstr>
      <vt:lpstr>Peralta ESOL Alternative Structural Model </vt:lpstr>
      <vt:lpstr>Acceleration</vt:lpstr>
      <vt:lpstr>Curriculum Redesign</vt:lpstr>
      <vt:lpstr>Teach with a Reach   </vt:lpstr>
      <vt:lpstr>Teach with a Reach</vt:lpstr>
      <vt:lpstr>New Model for Professional Learning</vt:lpstr>
      <vt:lpstr>Laney ESOL Acceleration College (Community of Practice)</vt:lpstr>
      <vt:lpstr>Inside the Accelerated  Intermediate-level ESOL Classroom</vt:lpstr>
      <vt:lpstr>Building a Compelling Context</vt:lpstr>
      <vt:lpstr>PowerPoint Presentation</vt:lpstr>
      <vt:lpstr>PowerPoint Presentation</vt:lpstr>
      <vt:lpstr>Exceeding Expectations</vt:lpstr>
      <vt:lpstr>Annotation: We Love Messy Books</vt:lpstr>
      <vt:lpstr>   Annotation: What’s the Reach?</vt:lpstr>
      <vt:lpstr>Exceeding Expectations</vt:lpstr>
      <vt:lpstr>Exceeding  Expectations</vt:lpstr>
      <vt:lpstr>Annotations as Building Blocks</vt:lpstr>
      <vt:lpstr>Cultivating Critical Thinking</vt:lpstr>
      <vt:lpstr>       Four Types of Questions</vt:lpstr>
      <vt:lpstr>       Four Types of Questions</vt:lpstr>
      <vt:lpstr>1. Right There Questions</vt:lpstr>
      <vt:lpstr>          2. Here and There Questions </vt:lpstr>
      <vt:lpstr>      3. Inside/Outside Questions</vt:lpstr>
      <vt:lpstr>       4. Outside Questions</vt:lpstr>
      <vt:lpstr>What’s the Reach?</vt:lpstr>
      <vt:lpstr>Exceeding Expectations:  The Socratic Seminar  </vt:lpstr>
      <vt:lpstr>The next reach...                                        </vt:lpstr>
      <vt:lpstr>PowerPoint Presentation</vt:lpstr>
      <vt:lpstr>From Annotation to  Summary &amp; Response and Essay</vt:lpstr>
      <vt:lpstr>Qualities of a Good Summary</vt:lpstr>
      <vt:lpstr>PowerPoint Presentation</vt:lpstr>
      <vt:lpstr>Qualities of a Good Response</vt:lpstr>
      <vt:lpstr>PowerPoint Presentation</vt:lpstr>
      <vt:lpstr>PowerPoint Presentation</vt:lpstr>
      <vt:lpstr>PowerPoint Presentation</vt:lpstr>
      <vt:lpstr>What’s the reach?</vt:lpstr>
      <vt:lpstr>PowerPoint Presentation</vt:lpstr>
      <vt:lpstr>PowerPoint Presentation</vt:lpstr>
      <vt:lpstr>Exceeding Expectations</vt:lpstr>
      <vt:lpstr>PowerPoint Presentation</vt:lpstr>
      <vt:lpstr>Exceeding  Expectations</vt:lpstr>
      <vt:lpstr>It’s Your Turn to  Join the Conversation</vt:lpstr>
      <vt:lpstr>Course Outline</vt:lpstr>
      <vt:lpstr>PowerPoint Presentation</vt:lpstr>
      <vt:lpstr>Visualization #2 of the A/B plan:Stairs </vt:lpstr>
      <vt:lpstr>Visualization #2 of the A/B plan:  Stairs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Lisa Cook</cp:lastModifiedBy>
  <cp:revision>1</cp:revision>
  <dcterms:modified xsi:type="dcterms:W3CDTF">2015-06-25T21:22:15Z</dcterms:modified>
</cp:coreProperties>
</file>