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265" r:id="rId1"/>
  </p:sldMasterIdLst>
  <p:notesMasterIdLst>
    <p:notesMasterId r:id="rId35"/>
  </p:notesMasterIdLst>
  <p:sldIdLst>
    <p:sldId id="256" r:id="rId2"/>
    <p:sldId id="292" r:id="rId3"/>
    <p:sldId id="293" r:id="rId4"/>
    <p:sldId id="257" r:id="rId5"/>
    <p:sldId id="284" r:id="rId6"/>
    <p:sldId id="278" r:id="rId7"/>
    <p:sldId id="260" r:id="rId8"/>
    <p:sldId id="281" r:id="rId9"/>
    <p:sldId id="258" r:id="rId10"/>
    <p:sldId id="273" r:id="rId11"/>
    <p:sldId id="274" r:id="rId12"/>
    <p:sldId id="276" r:id="rId13"/>
    <p:sldId id="277" r:id="rId14"/>
    <p:sldId id="263" r:id="rId15"/>
    <p:sldId id="264" r:id="rId16"/>
    <p:sldId id="265" r:id="rId17"/>
    <p:sldId id="291" r:id="rId18"/>
    <p:sldId id="294" r:id="rId19"/>
    <p:sldId id="296" r:id="rId20"/>
    <p:sldId id="295" r:id="rId21"/>
    <p:sldId id="297" r:id="rId22"/>
    <p:sldId id="298" r:id="rId23"/>
    <p:sldId id="262" r:id="rId24"/>
    <p:sldId id="270" r:id="rId25"/>
    <p:sldId id="275" r:id="rId26"/>
    <p:sldId id="271" r:id="rId27"/>
    <p:sldId id="283" r:id="rId28"/>
    <p:sldId id="287" r:id="rId29"/>
    <p:sldId id="286" r:id="rId30"/>
    <p:sldId id="289" r:id="rId31"/>
    <p:sldId id="267" r:id="rId32"/>
    <p:sldId id="288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8ABDD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86436"/>
  </p:normalViewPr>
  <p:slideViewPr>
    <p:cSldViewPr snapToGrid="0" snapToObjects="1">
      <p:cViewPr>
        <p:scale>
          <a:sx n="83" d="100"/>
          <a:sy n="83" d="100"/>
        </p:scale>
        <p:origin x="-720" y="-1016"/>
      </p:cViewPr>
      <p:guideLst/>
    </p:cSldViewPr>
  </p:slideViewPr>
  <p:outlineViewPr>
    <p:cViewPr>
      <p:scale>
        <a:sx n="33" d="100"/>
        <a:sy n="33" d="100"/>
      </p:scale>
      <p:origin x="0" y="-32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A3A9B-73AD-BF4D-B326-F6A88FB0E1F8}" type="doc">
      <dgm:prSet loTypeId="urn:microsoft.com/office/officeart/2005/8/layout/vList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963F3-49E1-F748-8469-3FBB2F41034F}">
      <dgm:prSet/>
      <dgm:spPr/>
      <dgm:t>
        <a:bodyPr/>
        <a:lstStyle/>
        <a:p>
          <a:pPr rtl="0"/>
          <a:r>
            <a:rPr lang="en-US" smtClean="0"/>
            <a:t>Spring 2016: 	no one withdrew</a:t>
          </a:r>
          <a:endParaRPr lang="en-US"/>
        </a:p>
      </dgm:t>
    </dgm:pt>
    <dgm:pt modelId="{5A1FFD17-7FA6-0D4D-9E60-E96DC4B1CC60}" type="parTrans" cxnId="{88768D03-93AA-704C-91E0-8227C8676B22}">
      <dgm:prSet/>
      <dgm:spPr/>
      <dgm:t>
        <a:bodyPr/>
        <a:lstStyle/>
        <a:p>
          <a:endParaRPr lang="en-US"/>
        </a:p>
      </dgm:t>
    </dgm:pt>
    <dgm:pt modelId="{E05A6BAF-FD05-5640-B92F-AE90360E55FA}" type="sibTrans" cxnId="{88768D03-93AA-704C-91E0-8227C8676B22}">
      <dgm:prSet/>
      <dgm:spPr/>
      <dgm:t>
        <a:bodyPr/>
        <a:lstStyle/>
        <a:p>
          <a:endParaRPr lang="en-US"/>
        </a:p>
      </dgm:t>
    </dgm:pt>
    <dgm:pt modelId="{1006A62B-9055-B447-B75A-9CCFD2283E2F}">
      <dgm:prSet/>
      <dgm:spPr/>
      <dgm:t>
        <a:bodyPr/>
        <a:lstStyle/>
        <a:p>
          <a:pPr rtl="0"/>
          <a:r>
            <a:rPr lang="en-US" smtClean="0"/>
            <a:t>Fall 2016: 	no one withdrew</a:t>
          </a:r>
          <a:endParaRPr lang="en-US"/>
        </a:p>
      </dgm:t>
    </dgm:pt>
    <dgm:pt modelId="{C64254BA-9AD1-B044-B3E6-8D2B608235E3}" type="parTrans" cxnId="{551000CB-166D-274C-BBC5-9938CC17D0C6}">
      <dgm:prSet/>
      <dgm:spPr/>
      <dgm:t>
        <a:bodyPr/>
        <a:lstStyle/>
        <a:p>
          <a:endParaRPr lang="en-US"/>
        </a:p>
      </dgm:t>
    </dgm:pt>
    <dgm:pt modelId="{8E08B5F6-31E1-2C45-BBF3-166031EE25D1}" type="sibTrans" cxnId="{551000CB-166D-274C-BBC5-9938CC17D0C6}">
      <dgm:prSet/>
      <dgm:spPr/>
      <dgm:t>
        <a:bodyPr/>
        <a:lstStyle/>
        <a:p>
          <a:endParaRPr lang="en-US"/>
        </a:p>
      </dgm:t>
    </dgm:pt>
    <dgm:pt modelId="{2F504565-A3F2-724C-B057-BA20DC1959AC}">
      <dgm:prSet/>
      <dgm:spPr/>
      <dgm:t>
        <a:bodyPr/>
        <a:lstStyle/>
        <a:p>
          <a:pPr rtl="0"/>
          <a:r>
            <a:rPr lang="en-US" dirty="0" smtClean="0"/>
            <a:t>      Spring 2017: 	      one person withdrew</a:t>
          </a:r>
          <a:endParaRPr lang="en-US" dirty="0"/>
        </a:p>
      </dgm:t>
    </dgm:pt>
    <dgm:pt modelId="{32F50B13-67CD-ED40-B662-FB8643949B39}" type="parTrans" cxnId="{914518A8-1148-F948-916F-C4C8DE52D440}">
      <dgm:prSet/>
      <dgm:spPr/>
      <dgm:t>
        <a:bodyPr/>
        <a:lstStyle/>
        <a:p>
          <a:endParaRPr lang="en-US"/>
        </a:p>
      </dgm:t>
    </dgm:pt>
    <dgm:pt modelId="{D5698B76-3110-0D46-951A-2F56DFF5FB41}" type="sibTrans" cxnId="{914518A8-1148-F948-916F-C4C8DE52D440}">
      <dgm:prSet/>
      <dgm:spPr/>
      <dgm:t>
        <a:bodyPr/>
        <a:lstStyle/>
        <a:p>
          <a:endParaRPr lang="en-US"/>
        </a:p>
      </dgm:t>
    </dgm:pt>
    <dgm:pt modelId="{E7C01857-1491-D141-B042-1AAC04174740}" type="pres">
      <dgm:prSet presAssocID="{2A3A3A9B-73AD-BF4D-B326-F6A88FB0E1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14A9B7-BF63-4549-8AFE-94F9D5D23D27}" type="pres">
      <dgm:prSet presAssocID="{6BE963F3-49E1-F748-8469-3FBB2F41034F}" presName="composite" presStyleCnt="0"/>
      <dgm:spPr/>
    </dgm:pt>
    <dgm:pt modelId="{ECE78AC6-5E65-6049-B0E5-F449E2753907}" type="pres">
      <dgm:prSet presAssocID="{6BE963F3-49E1-F748-8469-3FBB2F41034F}" presName="imgShp" presStyleLbl="fgImgPlace1" presStyleIdx="0" presStyleCnt="3"/>
      <dgm:spPr>
        <a:noFill/>
      </dgm:spPr>
    </dgm:pt>
    <dgm:pt modelId="{62961EF0-F7F8-104D-899E-7B9A6EF0ADE6}" type="pres">
      <dgm:prSet presAssocID="{6BE963F3-49E1-F748-8469-3FBB2F41034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CF8D5-C80A-DB4A-8E2C-0D156ADCF436}" type="pres">
      <dgm:prSet presAssocID="{E05A6BAF-FD05-5640-B92F-AE90360E55FA}" presName="spacing" presStyleCnt="0"/>
      <dgm:spPr/>
    </dgm:pt>
    <dgm:pt modelId="{BF47C008-4E3A-3F44-829D-E9D627CB9F56}" type="pres">
      <dgm:prSet presAssocID="{1006A62B-9055-B447-B75A-9CCFD2283E2F}" presName="composite" presStyleCnt="0"/>
      <dgm:spPr/>
    </dgm:pt>
    <dgm:pt modelId="{F476AA2B-2C5E-204C-9C1A-A2FFC45783A4}" type="pres">
      <dgm:prSet presAssocID="{1006A62B-9055-B447-B75A-9CCFD2283E2F}" presName="imgShp" presStyleLbl="fgImgPlace1" presStyleIdx="1" presStyleCnt="3"/>
      <dgm:spPr>
        <a:noFill/>
      </dgm:spPr>
    </dgm:pt>
    <dgm:pt modelId="{B3F48023-5C5A-9343-A61C-43935C41E779}" type="pres">
      <dgm:prSet presAssocID="{1006A62B-9055-B447-B75A-9CCFD2283E2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8409C-1A14-CC44-917F-C982EC798698}" type="pres">
      <dgm:prSet presAssocID="{8E08B5F6-31E1-2C45-BBF3-166031EE25D1}" presName="spacing" presStyleCnt="0"/>
      <dgm:spPr/>
    </dgm:pt>
    <dgm:pt modelId="{C2152BEF-8401-3C41-A190-EBC8462F235E}" type="pres">
      <dgm:prSet presAssocID="{2F504565-A3F2-724C-B057-BA20DC1959AC}" presName="composite" presStyleCnt="0"/>
      <dgm:spPr/>
    </dgm:pt>
    <dgm:pt modelId="{0895166D-BC6D-E94B-978A-7D39EE7FDE16}" type="pres">
      <dgm:prSet presAssocID="{2F504565-A3F2-724C-B057-BA20DC1959AC}" presName="imgShp" presStyleLbl="fgImgPlace1" presStyleIdx="2" presStyleCnt="3"/>
      <dgm:spPr>
        <a:noFill/>
      </dgm:spPr>
    </dgm:pt>
    <dgm:pt modelId="{8A6527E6-BEEA-F846-8962-A4033BB92E6B}" type="pres">
      <dgm:prSet presAssocID="{2F504565-A3F2-724C-B057-BA20DC1959A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68D03-93AA-704C-91E0-8227C8676B22}" srcId="{2A3A3A9B-73AD-BF4D-B326-F6A88FB0E1F8}" destId="{6BE963F3-49E1-F748-8469-3FBB2F41034F}" srcOrd="0" destOrd="0" parTransId="{5A1FFD17-7FA6-0D4D-9E60-E96DC4B1CC60}" sibTransId="{E05A6BAF-FD05-5640-B92F-AE90360E55FA}"/>
    <dgm:cxn modelId="{914518A8-1148-F948-916F-C4C8DE52D440}" srcId="{2A3A3A9B-73AD-BF4D-B326-F6A88FB0E1F8}" destId="{2F504565-A3F2-724C-B057-BA20DC1959AC}" srcOrd="2" destOrd="0" parTransId="{32F50B13-67CD-ED40-B662-FB8643949B39}" sibTransId="{D5698B76-3110-0D46-951A-2F56DFF5FB41}"/>
    <dgm:cxn modelId="{551000CB-166D-274C-BBC5-9938CC17D0C6}" srcId="{2A3A3A9B-73AD-BF4D-B326-F6A88FB0E1F8}" destId="{1006A62B-9055-B447-B75A-9CCFD2283E2F}" srcOrd="1" destOrd="0" parTransId="{C64254BA-9AD1-B044-B3E6-8D2B608235E3}" sibTransId="{8E08B5F6-31E1-2C45-BBF3-166031EE25D1}"/>
    <dgm:cxn modelId="{89B3938A-1B81-6648-8910-91E31A066014}" type="presOf" srcId="{2F504565-A3F2-724C-B057-BA20DC1959AC}" destId="{8A6527E6-BEEA-F846-8962-A4033BB92E6B}" srcOrd="0" destOrd="0" presId="urn:microsoft.com/office/officeart/2005/8/layout/vList3"/>
    <dgm:cxn modelId="{F4921AC6-1FAA-6649-8E07-7608CC391CDA}" type="presOf" srcId="{1006A62B-9055-B447-B75A-9CCFD2283E2F}" destId="{B3F48023-5C5A-9343-A61C-43935C41E779}" srcOrd="0" destOrd="0" presId="urn:microsoft.com/office/officeart/2005/8/layout/vList3"/>
    <dgm:cxn modelId="{62EA62A2-55A8-4A4F-8F95-9FA8D6D025E7}" type="presOf" srcId="{2A3A3A9B-73AD-BF4D-B326-F6A88FB0E1F8}" destId="{E7C01857-1491-D141-B042-1AAC04174740}" srcOrd="0" destOrd="0" presId="urn:microsoft.com/office/officeart/2005/8/layout/vList3"/>
    <dgm:cxn modelId="{CBB3C786-B2C9-A64A-9FF2-B68B05D8BBD7}" type="presOf" srcId="{6BE963F3-49E1-F748-8469-3FBB2F41034F}" destId="{62961EF0-F7F8-104D-899E-7B9A6EF0ADE6}" srcOrd="0" destOrd="0" presId="urn:microsoft.com/office/officeart/2005/8/layout/vList3"/>
    <dgm:cxn modelId="{FC016DE7-B119-4440-A02A-F529284BD1DB}" type="presParOf" srcId="{E7C01857-1491-D141-B042-1AAC04174740}" destId="{DA14A9B7-BF63-4549-8AFE-94F9D5D23D27}" srcOrd="0" destOrd="0" presId="urn:microsoft.com/office/officeart/2005/8/layout/vList3"/>
    <dgm:cxn modelId="{BC747FD7-D1B4-1049-A9F0-EEF0871BEFF3}" type="presParOf" srcId="{DA14A9B7-BF63-4549-8AFE-94F9D5D23D27}" destId="{ECE78AC6-5E65-6049-B0E5-F449E2753907}" srcOrd="0" destOrd="0" presId="urn:microsoft.com/office/officeart/2005/8/layout/vList3"/>
    <dgm:cxn modelId="{300ED280-5029-3141-AA71-BA347FC0B64A}" type="presParOf" srcId="{DA14A9B7-BF63-4549-8AFE-94F9D5D23D27}" destId="{62961EF0-F7F8-104D-899E-7B9A6EF0ADE6}" srcOrd="1" destOrd="0" presId="urn:microsoft.com/office/officeart/2005/8/layout/vList3"/>
    <dgm:cxn modelId="{364B94FF-4CBA-1A4E-A47C-19B62DE0AC45}" type="presParOf" srcId="{E7C01857-1491-D141-B042-1AAC04174740}" destId="{F67CF8D5-C80A-DB4A-8E2C-0D156ADCF436}" srcOrd="1" destOrd="0" presId="urn:microsoft.com/office/officeart/2005/8/layout/vList3"/>
    <dgm:cxn modelId="{5B8A706B-8ED7-2549-B788-BBF64D90F333}" type="presParOf" srcId="{E7C01857-1491-D141-B042-1AAC04174740}" destId="{BF47C008-4E3A-3F44-829D-E9D627CB9F56}" srcOrd="2" destOrd="0" presId="urn:microsoft.com/office/officeart/2005/8/layout/vList3"/>
    <dgm:cxn modelId="{0A59B319-70E4-3744-9848-F5AA3A66AAD5}" type="presParOf" srcId="{BF47C008-4E3A-3F44-829D-E9D627CB9F56}" destId="{F476AA2B-2C5E-204C-9C1A-A2FFC45783A4}" srcOrd="0" destOrd="0" presId="urn:microsoft.com/office/officeart/2005/8/layout/vList3"/>
    <dgm:cxn modelId="{0E00B5CA-37E2-494A-A94E-30319CF3E1B7}" type="presParOf" srcId="{BF47C008-4E3A-3F44-829D-E9D627CB9F56}" destId="{B3F48023-5C5A-9343-A61C-43935C41E779}" srcOrd="1" destOrd="0" presId="urn:microsoft.com/office/officeart/2005/8/layout/vList3"/>
    <dgm:cxn modelId="{E4989B94-8F8D-8C4A-BC76-2F63D672A7DF}" type="presParOf" srcId="{E7C01857-1491-D141-B042-1AAC04174740}" destId="{B2B8409C-1A14-CC44-917F-C982EC798698}" srcOrd="3" destOrd="0" presId="urn:microsoft.com/office/officeart/2005/8/layout/vList3"/>
    <dgm:cxn modelId="{020D3DD6-0B44-9949-9299-B28C78B603B3}" type="presParOf" srcId="{E7C01857-1491-D141-B042-1AAC04174740}" destId="{C2152BEF-8401-3C41-A190-EBC8462F235E}" srcOrd="4" destOrd="0" presId="urn:microsoft.com/office/officeart/2005/8/layout/vList3"/>
    <dgm:cxn modelId="{1A4A02BA-3E68-7C41-B26E-80CF251BAFC2}" type="presParOf" srcId="{C2152BEF-8401-3C41-A190-EBC8462F235E}" destId="{0895166D-BC6D-E94B-978A-7D39EE7FDE16}" srcOrd="0" destOrd="0" presId="urn:microsoft.com/office/officeart/2005/8/layout/vList3"/>
    <dgm:cxn modelId="{B7E75A08-9239-8B4D-A67D-A1F3CD15824C}" type="presParOf" srcId="{C2152BEF-8401-3C41-A190-EBC8462F235E}" destId="{8A6527E6-BEEA-F846-8962-A4033BB92E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8A59B-FFBA-4C47-8B78-66AF14A02AAC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23B74-B132-5D46-BDA5-3B018B4C72EB}">
      <dgm:prSet/>
      <dgm:spPr/>
      <dgm:t>
        <a:bodyPr/>
        <a:lstStyle/>
        <a:p>
          <a:pPr rtl="0"/>
          <a:r>
            <a:rPr lang="en-US" dirty="0" smtClean="0"/>
            <a:t>Spring 2016:     29 out of 31 students succeeded (93.5%)</a:t>
          </a:r>
          <a:endParaRPr lang="en-US" dirty="0"/>
        </a:p>
      </dgm:t>
    </dgm:pt>
    <dgm:pt modelId="{A18582C3-8039-A442-AC8B-934934A1277E}" type="parTrans" cxnId="{BF9DC5B4-13AB-104C-B918-F03BC76DA8F8}">
      <dgm:prSet/>
      <dgm:spPr/>
      <dgm:t>
        <a:bodyPr/>
        <a:lstStyle/>
        <a:p>
          <a:endParaRPr lang="en-US"/>
        </a:p>
      </dgm:t>
    </dgm:pt>
    <dgm:pt modelId="{F3A8BA75-C08B-4949-A0B3-E081EB6E4A46}" type="sibTrans" cxnId="{BF9DC5B4-13AB-104C-B918-F03BC76DA8F8}">
      <dgm:prSet/>
      <dgm:spPr/>
      <dgm:t>
        <a:bodyPr/>
        <a:lstStyle/>
        <a:p>
          <a:endParaRPr lang="en-US"/>
        </a:p>
      </dgm:t>
    </dgm:pt>
    <dgm:pt modelId="{02CB9A8F-4D12-A248-9682-B1CD72584CCE}">
      <dgm:prSet/>
      <dgm:spPr/>
      <dgm:t>
        <a:bodyPr/>
        <a:lstStyle/>
        <a:p>
          <a:pPr rtl="0"/>
          <a:r>
            <a:rPr lang="en-US" dirty="0" smtClean="0"/>
            <a:t>      Fall 2016: 	30 out of 30 students succeeded (100%)</a:t>
          </a:r>
          <a:endParaRPr lang="en-US" dirty="0"/>
        </a:p>
      </dgm:t>
    </dgm:pt>
    <dgm:pt modelId="{A746D4FA-25E7-7649-8B51-1BD46E5E69A7}" type="parTrans" cxnId="{D173E56B-5BFA-B04B-A1FE-AA42D1EE6619}">
      <dgm:prSet/>
      <dgm:spPr/>
      <dgm:t>
        <a:bodyPr/>
        <a:lstStyle/>
        <a:p>
          <a:endParaRPr lang="en-US"/>
        </a:p>
      </dgm:t>
    </dgm:pt>
    <dgm:pt modelId="{544A0C12-2D29-DA4C-A6B0-C53105970FCF}" type="sibTrans" cxnId="{D173E56B-5BFA-B04B-A1FE-AA42D1EE6619}">
      <dgm:prSet/>
      <dgm:spPr/>
      <dgm:t>
        <a:bodyPr/>
        <a:lstStyle/>
        <a:p>
          <a:endParaRPr lang="en-US"/>
        </a:p>
      </dgm:t>
    </dgm:pt>
    <dgm:pt modelId="{C39FBE36-926B-1F49-9075-DBD85DA46311}">
      <dgm:prSet/>
      <dgm:spPr/>
      <dgm:t>
        <a:bodyPr/>
        <a:lstStyle/>
        <a:p>
          <a:pPr rtl="0"/>
          <a:r>
            <a:rPr lang="en-US" dirty="0" smtClean="0"/>
            <a:t>   Spring 2017: 	27 out of 32 students succeeded (84%)</a:t>
          </a:r>
          <a:endParaRPr lang="en-US" dirty="0"/>
        </a:p>
      </dgm:t>
    </dgm:pt>
    <dgm:pt modelId="{D6A59042-F34B-8A4E-957B-D2D2B373D221}" type="parTrans" cxnId="{80EF6858-D0F3-A144-8CAD-04896B30E1FA}">
      <dgm:prSet/>
      <dgm:spPr/>
      <dgm:t>
        <a:bodyPr/>
        <a:lstStyle/>
        <a:p>
          <a:endParaRPr lang="en-US"/>
        </a:p>
      </dgm:t>
    </dgm:pt>
    <dgm:pt modelId="{AA92961F-D469-A749-9D15-11E33C2EA988}" type="sibTrans" cxnId="{80EF6858-D0F3-A144-8CAD-04896B30E1FA}">
      <dgm:prSet/>
      <dgm:spPr/>
      <dgm:t>
        <a:bodyPr/>
        <a:lstStyle/>
        <a:p>
          <a:endParaRPr lang="en-US"/>
        </a:p>
      </dgm:t>
    </dgm:pt>
    <dgm:pt modelId="{069893C4-048E-144C-8E59-E1C725CAE04A}" type="pres">
      <dgm:prSet presAssocID="{02F8A59B-FFBA-4C47-8B78-66AF14A02A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E5E95-3FA7-CD42-A8DE-5B906E8A10D4}" type="pres">
      <dgm:prSet presAssocID="{36A23B74-B132-5D46-BDA5-3B018B4C72EB}" presName="composite" presStyleCnt="0"/>
      <dgm:spPr/>
    </dgm:pt>
    <dgm:pt modelId="{ACF8F835-DECC-9349-ACCC-BAEF88567B5B}" type="pres">
      <dgm:prSet presAssocID="{36A23B74-B132-5D46-BDA5-3B018B4C72EB}" presName="imgShp" presStyleLbl="fgImgPlace1" presStyleIdx="0" presStyleCnt="3" custLinFactX="-29528" custLinFactNeighborX="-100000" custLinFactNeighborY="2775"/>
      <dgm:spPr>
        <a:noFill/>
      </dgm:spPr>
    </dgm:pt>
    <dgm:pt modelId="{D79FD78C-AE8C-534F-80D7-2AF224A71938}" type="pres">
      <dgm:prSet presAssocID="{36A23B74-B132-5D46-BDA5-3B018B4C72EB}" presName="txShp" presStyleLbl="node1" presStyleIdx="0" presStyleCnt="3" custScaleX="150376" custLinFactNeighborX="0" custLinFactNeighborY="-3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35A8B-B5F3-4F43-964D-4F786EAC3C74}" type="pres">
      <dgm:prSet presAssocID="{F3A8BA75-C08B-4949-A0B3-E081EB6E4A46}" presName="spacing" presStyleCnt="0"/>
      <dgm:spPr/>
    </dgm:pt>
    <dgm:pt modelId="{82147244-7AB4-744D-B247-FABEFF501647}" type="pres">
      <dgm:prSet presAssocID="{02CB9A8F-4D12-A248-9682-B1CD72584CCE}" presName="composite" presStyleCnt="0"/>
      <dgm:spPr/>
    </dgm:pt>
    <dgm:pt modelId="{87BF98D2-1897-DC4F-88AA-C81F3C32B5CD}" type="pres">
      <dgm:prSet presAssocID="{02CB9A8F-4D12-A248-9682-B1CD72584CCE}" presName="imgShp" presStyleLbl="fgImgPlace1" presStyleIdx="1" presStyleCnt="3" custLinFactX="-17594" custLinFactNeighborX="-100000" custLinFactNeighborY="-3502"/>
      <dgm:spPr>
        <a:noFill/>
      </dgm:spPr>
    </dgm:pt>
    <dgm:pt modelId="{4D0E5DBC-42BB-5B48-BB03-EF9DCD229F43}" type="pres">
      <dgm:prSet presAssocID="{02CB9A8F-4D12-A248-9682-B1CD72584CCE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00047-6669-9740-BC5B-ECB5F6550703}" type="pres">
      <dgm:prSet presAssocID="{544A0C12-2D29-DA4C-A6B0-C53105970FCF}" presName="spacing" presStyleCnt="0"/>
      <dgm:spPr/>
    </dgm:pt>
    <dgm:pt modelId="{FE7EC1F7-5BF0-264C-A8C3-EE9D487700DE}" type="pres">
      <dgm:prSet presAssocID="{C39FBE36-926B-1F49-9075-DBD85DA46311}" presName="composite" presStyleCnt="0"/>
      <dgm:spPr/>
    </dgm:pt>
    <dgm:pt modelId="{B2B539C8-2626-334C-8B44-27035AF33B1A}" type="pres">
      <dgm:prSet presAssocID="{C39FBE36-926B-1F49-9075-DBD85DA46311}" presName="imgShp" presStyleLbl="fgImgPlace1" presStyleIdx="2" presStyleCnt="3" custLinFactX="-17594" custLinFactNeighborX="-100000" custLinFactNeighborY="-7004"/>
      <dgm:spPr>
        <a:noFill/>
      </dgm:spPr>
    </dgm:pt>
    <dgm:pt modelId="{598D9172-A7D6-1A40-BBEC-C67D0168367B}" type="pres">
      <dgm:prSet presAssocID="{C39FBE36-926B-1F49-9075-DBD85DA46311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9DC5B4-13AB-104C-B918-F03BC76DA8F8}" srcId="{02F8A59B-FFBA-4C47-8B78-66AF14A02AAC}" destId="{36A23B74-B132-5D46-BDA5-3B018B4C72EB}" srcOrd="0" destOrd="0" parTransId="{A18582C3-8039-A442-AC8B-934934A1277E}" sibTransId="{F3A8BA75-C08B-4949-A0B3-E081EB6E4A46}"/>
    <dgm:cxn modelId="{416E41B8-76ED-4149-85F3-163F51F0AD87}" type="presOf" srcId="{02CB9A8F-4D12-A248-9682-B1CD72584CCE}" destId="{4D0E5DBC-42BB-5B48-BB03-EF9DCD229F43}" srcOrd="0" destOrd="0" presId="urn:microsoft.com/office/officeart/2005/8/layout/vList3"/>
    <dgm:cxn modelId="{4CFF0789-5C2C-014F-A763-E30CB0023720}" type="presOf" srcId="{02F8A59B-FFBA-4C47-8B78-66AF14A02AAC}" destId="{069893C4-048E-144C-8E59-E1C725CAE04A}" srcOrd="0" destOrd="0" presId="urn:microsoft.com/office/officeart/2005/8/layout/vList3"/>
    <dgm:cxn modelId="{5B470DE7-FDA2-2846-A12E-701AAB5194E2}" type="presOf" srcId="{36A23B74-B132-5D46-BDA5-3B018B4C72EB}" destId="{D79FD78C-AE8C-534F-80D7-2AF224A71938}" srcOrd="0" destOrd="0" presId="urn:microsoft.com/office/officeart/2005/8/layout/vList3"/>
    <dgm:cxn modelId="{6AF2B2AB-3143-4245-ABE9-842029A97E33}" type="presOf" srcId="{C39FBE36-926B-1F49-9075-DBD85DA46311}" destId="{598D9172-A7D6-1A40-BBEC-C67D0168367B}" srcOrd="0" destOrd="0" presId="urn:microsoft.com/office/officeart/2005/8/layout/vList3"/>
    <dgm:cxn modelId="{80EF6858-D0F3-A144-8CAD-04896B30E1FA}" srcId="{02F8A59B-FFBA-4C47-8B78-66AF14A02AAC}" destId="{C39FBE36-926B-1F49-9075-DBD85DA46311}" srcOrd="2" destOrd="0" parTransId="{D6A59042-F34B-8A4E-957B-D2D2B373D221}" sibTransId="{AA92961F-D469-A749-9D15-11E33C2EA988}"/>
    <dgm:cxn modelId="{D173E56B-5BFA-B04B-A1FE-AA42D1EE6619}" srcId="{02F8A59B-FFBA-4C47-8B78-66AF14A02AAC}" destId="{02CB9A8F-4D12-A248-9682-B1CD72584CCE}" srcOrd="1" destOrd="0" parTransId="{A746D4FA-25E7-7649-8B51-1BD46E5E69A7}" sibTransId="{544A0C12-2D29-DA4C-A6B0-C53105970FCF}"/>
    <dgm:cxn modelId="{97A149D3-17E6-0B4C-BBCF-F48F1859E6AE}" type="presParOf" srcId="{069893C4-048E-144C-8E59-E1C725CAE04A}" destId="{57BE5E95-3FA7-CD42-A8DE-5B906E8A10D4}" srcOrd="0" destOrd="0" presId="urn:microsoft.com/office/officeart/2005/8/layout/vList3"/>
    <dgm:cxn modelId="{9F7D5361-E455-404E-98AD-9242687F646F}" type="presParOf" srcId="{57BE5E95-3FA7-CD42-A8DE-5B906E8A10D4}" destId="{ACF8F835-DECC-9349-ACCC-BAEF88567B5B}" srcOrd="0" destOrd="0" presId="urn:microsoft.com/office/officeart/2005/8/layout/vList3"/>
    <dgm:cxn modelId="{BE7FC109-CF12-C040-9206-A405D5C220C7}" type="presParOf" srcId="{57BE5E95-3FA7-CD42-A8DE-5B906E8A10D4}" destId="{D79FD78C-AE8C-534F-80D7-2AF224A71938}" srcOrd="1" destOrd="0" presId="urn:microsoft.com/office/officeart/2005/8/layout/vList3"/>
    <dgm:cxn modelId="{11E81F05-A3E5-8447-8466-9F7F5DAAF660}" type="presParOf" srcId="{069893C4-048E-144C-8E59-E1C725CAE04A}" destId="{8EF35A8B-B5F3-4F43-964D-4F786EAC3C74}" srcOrd="1" destOrd="0" presId="urn:microsoft.com/office/officeart/2005/8/layout/vList3"/>
    <dgm:cxn modelId="{16B055EA-5F52-3049-B1FC-D74075A561A7}" type="presParOf" srcId="{069893C4-048E-144C-8E59-E1C725CAE04A}" destId="{82147244-7AB4-744D-B247-FABEFF501647}" srcOrd="2" destOrd="0" presId="urn:microsoft.com/office/officeart/2005/8/layout/vList3"/>
    <dgm:cxn modelId="{D562DCD4-8565-F249-8ADE-E90E1E6C2D12}" type="presParOf" srcId="{82147244-7AB4-744D-B247-FABEFF501647}" destId="{87BF98D2-1897-DC4F-88AA-C81F3C32B5CD}" srcOrd="0" destOrd="0" presId="urn:microsoft.com/office/officeart/2005/8/layout/vList3"/>
    <dgm:cxn modelId="{D48F3866-6623-E546-A348-AB4F06D7FB01}" type="presParOf" srcId="{82147244-7AB4-744D-B247-FABEFF501647}" destId="{4D0E5DBC-42BB-5B48-BB03-EF9DCD229F43}" srcOrd="1" destOrd="0" presId="urn:microsoft.com/office/officeart/2005/8/layout/vList3"/>
    <dgm:cxn modelId="{774AAC40-440D-4841-B0FA-A7B46C0397CA}" type="presParOf" srcId="{069893C4-048E-144C-8E59-E1C725CAE04A}" destId="{95000047-6669-9740-BC5B-ECB5F6550703}" srcOrd="3" destOrd="0" presId="urn:microsoft.com/office/officeart/2005/8/layout/vList3"/>
    <dgm:cxn modelId="{AECDCF05-1178-3742-8A6B-DDAA3B8D89F0}" type="presParOf" srcId="{069893C4-048E-144C-8E59-E1C725CAE04A}" destId="{FE7EC1F7-5BF0-264C-A8C3-EE9D487700DE}" srcOrd="4" destOrd="0" presId="urn:microsoft.com/office/officeart/2005/8/layout/vList3"/>
    <dgm:cxn modelId="{42D970AF-1CF8-634F-B2B0-27B66E76F0FB}" type="presParOf" srcId="{FE7EC1F7-5BF0-264C-A8C3-EE9D487700DE}" destId="{B2B539C8-2626-334C-8B44-27035AF33B1A}" srcOrd="0" destOrd="0" presId="urn:microsoft.com/office/officeart/2005/8/layout/vList3"/>
    <dgm:cxn modelId="{E14B5AE5-817A-2748-A7A0-8CA71FA521B0}" type="presParOf" srcId="{FE7EC1F7-5BF0-264C-A8C3-EE9D487700DE}" destId="{598D9172-A7D6-1A40-BBEC-C67D016836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61EF0-F7F8-104D-899E-7B9A6EF0ADE6}">
      <dsp:nvSpPr>
        <dsp:cNvPr id="0" name=""/>
        <dsp:cNvSpPr/>
      </dsp:nvSpPr>
      <dsp:spPr>
        <a:xfrm rot="10800000">
          <a:off x="1752209" y="303"/>
          <a:ext cx="6251324" cy="7105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1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Spring 2016: 	no one withdrew</a:t>
          </a:r>
          <a:endParaRPr lang="en-US" sz="2500" kern="1200"/>
        </a:p>
      </dsp:txBody>
      <dsp:txXfrm rot="10800000">
        <a:off x="1929837" y="303"/>
        <a:ext cx="6073696" cy="710512"/>
      </dsp:txXfrm>
    </dsp:sp>
    <dsp:sp modelId="{ECE78AC6-5E65-6049-B0E5-F449E2753907}">
      <dsp:nvSpPr>
        <dsp:cNvPr id="0" name=""/>
        <dsp:cNvSpPr/>
      </dsp:nvSpPr>
      <dsp:spPr>
        <a:xfrm>
          <a:off x="1396953" y="303"/>
          <a:ext cx="710512" cy="710512"/>
        </a:xfrm>
        <a:prstGeom prst="ellipse">
          <a:avLst/>
        </a:prstGeom>
        <a:noFill/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48023-5C5A-9343-A61C-43935C41E779}">
      <dsp:nvSpPr>
        <dsp:cNvPr id="0" name=""/>
        <dsp:cNvSpPr/>
      </dsp:nvSpPr>
      <dsp:spPr>
        <a:xfrm rot="10800000">
          <a:off x="1752209" y="888444"/>
          <a:ext cx="6251324" cy="7105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1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Fall 2016: 	no one withdrew</a:t>
          </a:r>
          <a:endParaRPr lang="en-US" sz="2500" kern="1200"/>
        </a:p>
      </dsp:txBody>
      <dsp:txXfrm rot="10800000">
        <a:off x="1929837" y="888444"/>
        <a:ext cx="6073696" cy="710512"/>
      </dsp:txXfrm>
    </dsp:sp>
    <dsp:sp modelId="{F476AA2B-2C5E-204C-9C1A-A2FFC45783A4}">
      <dsp:nvSpPr>
        <dsp:cNvPr id="0" name=""/>
        <dsp:cNvSpPr/>
      </dsp:nvSpPr>
      <dsp:spPr>
        <a:xfrm>
          <a:off x="1396953" y="888444"/>
          <a:ext cx="710512" cy="710512"/>
        </a:xfrm>
        <a:prstGeom prst="ellipse">
          <a:avLst/>
        </a:prstGeom>
        <a:noFill/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527E6-BEEA-F846-8962-A4033BB92E6B}">
      <dsp:nvSpPr>
        <dsp:cNvPr id="0" name=""/>
        <dsp:cNvSpPr/>
      </dsp:nvSpPr>
      <dsp:spPr>
        <a:xfrm rot="10800000">
          <a:off x="1752209" y="1776585"/>
          <a:ext cx="6251324" cy="7105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1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Spring 2017: 	      one person withdrew</a:t>
          </a:r>
          <a:endParaRPr lang="en-US" sz="2500" kern="1200" dirty="0"/>
        </a:p>
      </dsp:txBody>
      <dsp:txXfrm rot="10800000">
        <a:off x="1929837" y="1776585"/>
        <a:ext cx="6073696" cy="710512"/>
      </dsp:txXfrm>
    </dsp:sp>
    <dsp:sp modelId="{0895166D-BC6D-E94B-978A-7D39EE7FDE16}">
      <dsp:nvSpPr>
        <dsp:cNvPr id="0" name=""/>
        <dsp:cNvSpPr/>
      </dsp:nvSpPr>
      <dsp:spPr>
        <a:xfrm>
          <a:off x="1396953" y="1776585"/>
          <a:ext cx="710512" cy="710512"/>
        </a:xfrm>
        <a:prstGeom prst="ellipse">
          <a:avLst/>
        </a:prstGeom>
        <a:noFill/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D78C-AE8C-534F-80D7-2AF224A71938}">
      <dsp:nvSpPr>
        <dsp:cNvPr id="0" name=""/>
        <dsp:cNvSpPr/>
      </dsp:nvSpPr>
      <dsp:spPr>
        <a:xfrm rot="10800000">
          <a:off x="-1" y="0"/>
          <a:ext cx="8782974" cy="8371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160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Spring 2016:     29 out of 31 students succeeded (93.5%)</a:t>
          </a:r>
          <a:endParaRPr lang="en-US" sz="2500" kern="1200" dirty="0"/>
        </a:p>
      </dsp:txBody>
      <dsp:txXfrm rot="10800000">
        <a:off x="209286" y="0"/>
        <a:ext cx="8573687" cy="837150"/>
      </dsp:txXfrm>
    </dsp:sp>
    <dsp:sp modelId="{ACF8F835-DECC-9349-ACCC-BAEF88567B5B}">
      <dsp:nvSpPr>
        <dsp:cNvPr id="0" name=""/>
        <dsp:cNvSpPr/>
      </dsp:nvSpPr>
      <dsp:spPr>
        <a:xfrm>
          <a:off x="0" y="23588"/>
          <a:ext cx="837150" cy="83715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0E5DBC-42BB-5B48-BB03-EF9DCD229F43}">
      <dsp:nvSpPr>
        <dsp:cNvPr id="0" name=""/>
        <dsp:cNvSpPr/>
      </dsp:nvSpPr>
      <dsp:spPr>
        <a:xfrm rot="10800000">
          <a:off x="-1" y="1046796"/>
          <a:ext cx="8782974" cy="8371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1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 Fall 2016: 	30 out of 30 students succeeded (100%)</a:t>
          </a:r>
          <a:endParaRPr lang="en-US" sz="2400" kern="1200" dirty="0"/>
        </a:p>
      </dsp:txBody>
      <dsp:txXfrm rot="10800000">
        <a:off x="209286" y="1046796"/>
        <a:ext cx="8573687" cy="837150"/>
      </dsp:txXfrm>
    </dsp:sp>
    <dsp:sp modelId="{87BF98D2-1897-DC4F-88AA-C81F3C32B5CD}">
      <dsp:nvSpPr>
        <dsp:cNvPr id="0" name=""/>
        <dsp:cNvSpPr/>
      </dsp:nvSpPr>
      <dsp:spPr>
        <a:xfrm>
          <a:off x="68132" y="1017479"/>
          <a:ext cx="837150" cy="83715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8D9172-A7D6-1A40-BBEC-C67D0168367B}">
      <dsp:nvSpPr>
        <dsp:cNvPr id="0" name=""/>
        <dsp:cNvSpPr/>
      </dsp:nvSpPr>
      <dsp:spPr>
        <a:xfrm rot="10800000">
          <a:off x="-1" y="2093235"/>
          <a:ext cx="8782974" cy="8371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1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Spring 2017: 	27 out of 32 students succeeded (84%)</a:t>
          </a:r>
          <a:endParaRPr lang="en-US" sz="2400" kern="1200" dirty="0"/>
        </a:p>
      </dsp:txBody>
      <dsp:txXfrm rot="10800000">
        <a:off x="209286" y="2093235"/>
        <a:ext cx="8573687" cy="837150"/>
      </dsp:txXfrm>
    </dsp:sp>
    <dsp:sp modelId="{B2B539C8-2626-334C-8B44-27035AF33B1A}">
      <dsp:nvSpPr>
        <dsp:cNvPr id="0" name=""/>
        <dsp:cNvSpPr/>
      </dsp:nvSpPr>
      <dsp:spPr>
        <a:xfrm>
          <a:off x="68132" y="2034601"/>
          <a:ext cx="837150" cy="83715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8DAD9-1B31-3549-99A7-0465A37FC0BF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F3ADB-B30D-604B-84F0-FB54C6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“The secret to high performance isn’t rewards and punishments, but that unseen intrinsic drive—the drive to do things for their own sake.”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F3ADB-B30D-604B-84F0-FB54C65E12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r>
              <a:rPr lang="en-US" baseline="0" dirty="0" smtClean="0"/>
              <a:t> grading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F3ADB-B30D-604B-84F0-FB54C65E12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F3ADB-B30D-604B-84F0-FB54C65E12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r>
              <a:rPr lang="en-US" baseline="0" dirty="0" smtClean="0"/>
              <a:t> data has been mixed (92% vs. 63%), so I’m continuing to track that.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F3ADB-B30D-604B-84F0-FB54C65E12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F3ADB-B30D-604B-84F0-FB54C65E12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8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56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6" r:id="rId1"/>
    <p:sldLayoutId id="2147486267" r:id="rId2"/>
    <p:sldLayoutId id="2147486268" r:id="rId3"/>
    <p:sldLayoutId id="2147486269" r:id="rId4"/>
    <p:sldLayoutId id="2147486270" r:id="rId5"/>
    <p:sldLayoutId id="2147486271" r:id="rId6"/>
    <p:sldLayoutId id="2147486272" r:id="rId7"/>
    <p:sldLayoutId id="2147486273" r:id="rId8"/>
    <p:sldLayoutId id="2147486274" r:id="rId9"/>
    <p:sldLayoutId id="2147486275" r:id="rId10"/>
    <p:sldLayoutId id="21474862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hurley@ohlone.edu" TargetMode="External"/><Relationship Id="rId3" Type="http://schemas.openxmlformats.org/officeDocument/2006/relationships/hyperlink" Target="https://medium.com/@profhurle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891" y="2038828"/>
            <a:ext cx="8497546" cy="3834902"/>
          </a:xfrm>
        </p:spPr>
        <p:txBody>
          <a:bodyPr>
            <a:normAutofit fontScale="90000"/>
          </a:bodyPr>
          <a:lstStyle/>
          <a:p>
            <a:r>
              <a:rPr lang="en-US" sz="5300" cap="none" dirty="0" smtClean="0"/>
              <a:t/>
            </a:r>
            <a:br>
              <a:rPr lang="en-US" sz="5300" cap="none" dirty="0" smtClean="0"/>
            </a:br>
            <a:r>
              <a:rPr lang="en-US" sz="5300" cap="none" dirty="0" smtClean="0"/>
              <a:t/>
            </a:r>
            <a:br>
              <a:rPr lang="en-US" sz="5300" cap="none" dirty="0" smtClean="0"/>
            </a:br>
            <a:r>
              <a:rPr lang="en-US" sz="5300" cap="none" dirty="0" smtClean="0"/>
              <a:t>TOWARDS </a:t>
            </a:r>
            <a:br>
              <a:rPr lang="en-US" sz="5300" cap="none" dirty="0" smtClean="0"/>
            </a:br>
            <a:r>
              <a:rPr lang="en-US" sz="5300" cap="none" dirty="0" smtClean="0"/>
              <a:t>A GROWTH </a:t>
            </a:r>
            <a:br>
              <a:rPr lang="en-US" sz="5300" cap="none" dirty="0" smtClean="0"/>
            </a:br>
            <a:r>
              <a:rPr lang="en-US" sz="5300" cap="none" dirty="0" smtClean="0"/>
              <a:t>MINDSET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 grading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229956"/>
            <a:ext cx="3004616" cy="2004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61" y="2234598"/>
            <a:ext cx="2932951" cy="44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 Comments About Grades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43497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“Grades have caused me a fixed mindset because when I would receive a bad grade in my English class I would stop trying. My brain would tell me ‘Why even try if you’re going to get bad grades?’ Seeing a F, D, or C would bring my self-esteem down and that would make me stop trying.”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 Comments About Grades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48494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“Grades [make] kids think they’re only as good as the grade they get.  And if they get a low grade that means they aren’t smart in that particular area. Grades have caused me to sometimes think I’ll never grasp a subject and that I’ll only be as good as a C grade or D grade. I feel like grades demoralize us and open the door for doubt and fear of certain subjects to set in.”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 Comments About Grades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211" y="2116667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“I do believe that grades contribute to students having fixed mindsets. Throughout my [education], I looked at grades as something I need to move on to the next class. ‘What’s the lowest score I need on the final to pass the class?’  </a:t>
            </a:r>
            <a:r>
              <a:rPr lang="is-IS" sz="2800" dirty="0" smtClean="0">
                <a:solidFill>
                  <a:schemeClr val="tx1"/>
                </a:solidFill>
              </a:rPr>
              <a:t>When I see my grades I can loosely estimate what assignments I can miss but still pass. It’s easy to loose focus on what is really important about your learning and rather make education one long series of tasks.”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My Previous Approach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391" y="1591734"/>
            <a:ext cx="5488653" cy="526626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For at least fifteen years, I tried to pair a low grade with positive, encouraging comments.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 thought this was effective, but students said that they thought of the grade as the “real” comment about the quality of their work, while the positive comment was “fake.”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212621"/>
            <a:ext cx="4297420" cy="27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Grading with a growth mindset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27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Abadi MT Condensed Extra Bold" charset="0"/>
                <a:cs typeface="Abadi MT Condensed Extra Bold" charset="0"/>
              </a:rPr>
              <a:t>My First Steps</a:t>
            </a:r>
            <a:endParaRPr lang="en-US" sz="2700" dirty="0"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03" y="1874517"/>
            <a:ext cx="11100841" cy="43603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Eliminated all point-based grading </a:t>
            </a:r>
            <a:r>
              <a:rPr lang="en-US" sz="2600" dirty="0">
                <a:solidFill>
                  <a:schemeClr val="tx1"/>
                </a:solidFill>
              </a:rPr>
              <a:t>to shift students away from </a:t>
            </a:r>
            <a:r>
              <a:rPr lang="en-US" sz="2600" dirty="0" smtClean="0">
                <a:solidFill>
                  <a:schemeClr val="tx1"/>
                </a:solidFill>
              </a:rPr>
              <a:t>“</a:t>
            </a:r>
            <a:r>
              <a:rPr lang="en-US" sz="2600" dirty="0">
                <a:solidFill>
                  <a:schemeClr val="tx1"/>
                </a:solidFill>
              </a:rPr>
              <a:t>point-grubbing</a:t>
            </a:r>
            <a:r>
              <a:rPr lang="en-US" sz="2600" dirty="0" smtClean="0">
                <a:solidFill>
                  <a:schemeClr val="tx1"/>
                </a:solidFill>
              </a:rPr>
              <a:t>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Graded essays and quizzes </a:t>
            </a:r>
            <a:r>
              <a:rPr lang="en-US" sz="2600" b="1" dirty="0" smtClean="0">
                <a:solidFill>
                  <a:schemeClr val="tx1"/>
                </a:solidFill>
              </a:rPr>
              <a:t>High Pass, Pass, Low Pass, or Not Yet Passing/Revise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Encouraged or required students to revise </a:t>
            </a:r>
            <a:r>
              <a:rPr lang="en-US" sz="2600" dirty="0" smtClean="0">
                <a:solidFill>
                  <a:schemeClr val="tx1"/>
                </a:solidFill>
              </a:rPr>
              <a:t>to improve their grade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Focused my feedback on “</a:t>
            </a:r>
            <a:r>
              <a:rPr lang="en-US" sz="2600" b="1" dirty="0" smtClean="0">
                <a:solidFill>
                  <a:schemeClr val="tx1"/>
                </a:solidFill>
              </a:rPr>
              <a:t>Here’s what’s working well </a:t>
            </a:r>
            <a:r>
              <a:rPr lang="en-US" sz="2600" dirty="0" smtClean="0">
                <a:solidFill>
                  <a:schemeClr val="tx1"/>
                </a:solidFill>
              </a:rPr>
              <a:t>and what you could do more of” instead of “Here’s what’s wrong”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285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Why I Decided to Take It Further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639" y="1731818"/>
            <a:ext cx="10058400" cy="3581400"/>
          </a:xfr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Students tried to “translate” High Pass, Pass, Low Pass, Not Yet Passing into A, B, C, and D.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Students still focused mainly on </a:t>
            </a:r>
            <a:r>
              <a:rPr lang="en-US" sz="2600" b="1" dirty="0" smtClean="0">
                <a:solidFill>
                  <a:schemeClr val="tx1"/>
                </a:solidFill>
              </a:rPr>
              <a:t>how I had labeled the essay </a:t>
            </a:r>
            <a:r>
              <a:rPr lang="en-US" sz="2600" dirty="0" smtClean="0">
                <a:solidFill>
                  <a:schemeClr val="tx1"/>
                </a:solidFill>
              </a:rPr>
              <a:t>rather than on the feedback.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Conversations about revisions were more about “How can I get a High Pass?” rather than on the learning process.</a:t>
            </a:r>
          </a:p>
        </p:txBody>
      </p:sp>
    </p:spTree>
    <p:extLst>
      <p:ext uri="{BB962C8B-B14F-4D97-AF65-F5344CB8AC3E}">
        <p14:creationId xmlns:p14="http://schemas.microsoft.com/office/powerpoint/2010/main" val="5483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Feedback Only, No Grades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47372"/>
            <a:ext cx="10432473" cy="358140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Three semesters ago, I made the leap: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No more grades or points on anything, only </a:t>
            </a:r>
            <a:r>
              <a:rPr lang="en-US" sz="2600" b="1" dirty="0" smtClean="0">
                <a:solidFill>
                  <a:schemeClr val="tx1"/>
                </a:solidFill>
              </a:rPr>
              <a:t>complete </a:t>
            </a:r>
            <a:r>
              <a:rPr lang="en-US" sz="2600" dirty="0" smtClean="0">
                <a:solidFill>
                  <a:schemeClr val="tx1"/>
                </a:solidFill>
              </a:rPr>
              <a:t>or </a:t>
            </a:r>
            <a:r>
              <a:rPr lang="en-US" sz="2600" b="1" dirty="0" smtClean="0">
                <a:solidFill>
                  <a:schemeClr val="tx1"/>
                </a:solidFill>
              </a:rPr>
              <a:t>revise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Instead of grading, I focused my energy and attention on providing my students with </a:t>
            </a:r>
            <a:r>
              <a:rPr lang="en-US" sz="2600" b="1" dirty="0" smtClean="0">
                <a:solidFill>
                  <a:schemeClr val="tx1"/>
                </a:solidFill>
              </a:rPr>
              <a:t>ample narrative feedback</a:t>
            </a:r>
            <a:r>
              <a:rPr lang="en-US" sz="2600" dirty="0" smtClean="0">
                <a:solidFill>
                  <a:schemeClr val="tx1"/>
                </a:solidFill>
              </a:rPr>
              <a:t> combined with conferencing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600" dirty="0">
                <a:solidFill>
                  <a:schemeClr val="tx1"/>
                </a:solidFill>
              </a:rPr>
              <a:t>I tried as much as possible to make my feedback</a:t>
            </a:r>
            <a:r>
              <a:rPr lang="en-US" sz="2600" b="1" dirty="0">
                <a:solidFill>
                  <a:schemeClr val="tx1"/>
                </a:solidFill>
              </a:rPr>
              <a:t> encouraging, personal, specific, </a:t>
            </a:r>
            <a:r>
              <a:rPr lang="en-US" sz="2600" b="1" dirty="0" smtClean="0">
                <a:solidFill>
                  <a:schemeClr val="tx1"/>
                </a:solidFill>
              </a:rPr>
              <a:t>content-oriented, and </a:t>
            </a:r>
            <a:r>
              <a:rPr lang="en-US" sz="2600" b="1" dirty="0">
                <a:solidFill>
                  <a:schemeClr val="tx1"/>
                </a:solidFill>
              </a:rPr>
              <a:t>revision-oriented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935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Contract Grading:</a:t>
            </a:r>
            <a:r>
              <a:rPr lang="en-US" sz="4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sz="4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27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Abadi MT Condensed Extra Bold" charset="0"/>
                <a:cs typeface="Abadi MT Condensed Extra Bold" charset="0"/>
              </a:rPr>
              <a:t>Process-Oriented Grading</a:t>
            </a:r>
            <a:endParaRPr lang="en-US" sz="2700" dirty="0"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77999"/>
            <a:ext cx="10058400" cy="4409045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/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Students </a:t>
            </a:r>
            <a:r>
              <a:rPr lang="en-US" sz="2800" dirty="0" smtClean="0">
                <a:solidFill>
                  <a:schemeClr val="tx1"/>
                </a:solidFill>
              </a:rPr>
              <a:t>will earn a B </a:t>
            </a:r>
            <a:r>
              <a:rPr lang="en-US" sz="2800" dirty="0">
                <a:solidFill>
                  <a:schemeClr val="tx1"/>
                </a:solidFill>
              </a:rPr>
              <a:t>in the class if they do all the work in the </a:t>
            </a:r>
            <a:r>
              <a:rPr lang="en-US" sz="2800" dirty="0" smtClean="0">
                <a:solidFill>
                  <a:schemeClr val="tx1"/>
                </a:solidFill>
              </a:rPr>
              <a:t>class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and have </a:t>
            </a:r>
            <a:r>
              <a:rPr lang="en-US" sz="2800" dirty="0">
                <a:solidFill>
                  <a:schemeClr val="tx1"/>
                </a:solidFill>
              </a:rPr>
              <a:t>good </a:t>
            </a:r>
            <a:r>
              <a:rPr lang="en-US" sz="2800" dirty="0" smtClean="0">
                <a:solidFill>
                  <a:schemeClr val="tx1"/>
                </a:solidFill>
              </a:rPr>
              <a:t>attendance. If </a:t>
            </a:r>
            <a:r>
              <a:rPr lang="en-US" sz="2800" dirty="0">
                <a:solidFill>
                  <a:schemeClr val="tx1"/>
                </a:solidFill>
              </a:rPr>
              <a:t>students turn in </a:t>
            </a:r>
            <a:r>
              <a:rPr lang="en-US" sz="2800" dirty="0" smtClean="0">
                <a:solidFill>
                  <a:schemeClr val="tx1"/>
                </a:solidFill>
              </a:rPr>
              <a:t>poor </a:t>
            </a:r>
            <a:r>
              <a:rPr lang="en-US" sz="2800" dirty="0">
                <a:solidFill>
                  <a:schemeClr val="tx1"/>
                </a:solidFill>
              </a:rPr>
              <a:t>work, I ask them to </a:t>
            </a:r>
            <a:r>
              <a:rPr lang="en-US" sz="2800" dirty="0" smtClean="0">
                <a:solidFill>
                  <a:schemeClr val="tx1"/>
                </a:solidFill>
              </a:rPr>
              <a:t>redo or revise </a:t>
            </a:r>
            <a:r>
              <a:rPr lang="en-US" sz="2800" dirty="0">
                <a:solidFill>
                  <a:schemeClr val="tx1"/>
                </a:solidFill>
              </a:rPr>
              <a:t>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Students who </a:t>
            </a:r>
            <a:r>
              <a:rPr lang="en-US" sz="2800" dirty="0" smtClean="0">
                <a:solidFill>
                  <a:schemeClr val="tx1"/>
                </a:solidFill>
              </a:rPr>
              <a:t>demonstrate excellence in their writing and/or their learning process earn </a:t>
            </a:r>
            <a:r>
              <a:rPr lang="en-US" sz="2800" dirty="0">
                <a:solidFill>
                  <a:schemeClr val="tx1"/>
                </a:solidFill>
              </a:rPr>
              <a:t>an 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Students who have a minor amount of missing work earn a 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 significant </a:t>
            </a:r>
            <a:r>
              <a:rPr lang="en-US" sz="2800" dirty="0">
                <a:solidFill>
                  <a:schemeClr val="tx1"/>
                </a:solidFill>
              </a:rPr>
              <a:t>amount of missing work = not passing</a:t>
            </a:r>
            <a:r>
              <a:rPr lang="en-US" sz="2800" dirty="0" smtClean="0">
                <a:solidFill>
                  <a:schemeClr val="tx1"/>
                </a:solidFill>
              </a:rPr>
              <a:t>. If students turn in an unacceptable essay at the end of the semester, or if their revisions are not up to standard, they will not pass. </a:t>
            </a:r>
            <a:endParaRPr lang="en-US" sz="28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879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I Learned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Contract grading did not lessen my workload, but it did make my workload more pleasant. It was a huge relief to approach student work from the standpoint of “What can I say to help this student progress?” rather than “How should I judge this student’s work?”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I Learned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68449"/>
              </p:ext>
            </p:extLst>
          </p:nvPr>
        </p:nvGraphicFramePr>
        <p:xfrm>
          <a:off x="1251678" y="2980706"/>
          <a:ext cx="9400488" cy="248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251678" y="1370048"/>
            <a:ext cx="103505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Students overwhelmingly love contract grading, especially students who have typically earned low grades throughout school. The impact on motivation has been measurable, especially in terms </a:t>
            </a:r>
            <a:r>
              <a:rPr lang="en-US" sz="2600"/>
              <a:t>of </a:t>
            </a:r>
            <a:r>
              <a:rPr lang="en-US" sz="2600" b="1" smtClean="0"/>
              <a:t>retention: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724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50" y="0"/>
            <a:ext cx="10178322" cy="1492132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 &amp;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COntext</a:t>
            </a:r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endParaRPr lang="en-US" sz="2700" dirty="0"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149" y="890396"/>
            <a:ext cx="10822048" cy="1389665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Jennifer Hurley,  Associate Professor of English,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Ohlone</a:t>
            </a:r>
            <a:r>
              <a:rPr lang="en-US" sz="2800" dirty="0" smtClean="0">
                <a:solidFill>
                  <a:schemeClr val="tx1"/>
                </a:solidFill>
              </a:rPr>
              <a:t> College, Fremont, 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jhurley@ohlone.edu</a:t>
            </a:r>
            <a:endParaRPr lang="en-US" sz="28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5742" y="5272113"/>
            <a:ext cx="960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Font typeface="Arial" charset="0"/>
              <a:buChar char="•"/>
              <a:defRPr/>
            </a:pPr>
            <a:endParaRPr lang="en-US" sz="2400" i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1363" y="2691286"/>
            <a:ext cx="10453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600" dirty="0" smtClean="0"/>
              <a:t>For three semesters, I’ve been using a contract grading system in all of my classes, including a 5-unit </a:t>
            </a:r>
            <a:r>
              <a:rPr lang="en-US" sz="2600" dirty="0"/>
              <a:t>IRW one-level-below </a:t>
            </a:r>
            <a:r>
              <a:rPr lang="en-US" sz="2600" dirty="0" smtClean="0"/>
              <a:t>class.</a:t>
            </a:r>
          </a:p>
          <a:p>
            <a:pPr lvl="0" defTabSz="914400">
              <a:defRPr/>
            </a:pPr>
            <a:endParaRPr lang="en-US" sz="2600" dirty="0"/>
          </a:p>
          <a:p>
            <a:pPr lvl="0" defTabSz="914400">
              <a:defRPr/>
            </a:pPr>
            <a:r>
              <a:rPr lang="en-US" sz="2600" dirty="0" smtClean="0"/>
              <a:t>I don’t give any grades, points, or rubric scores on my students’ assignments. Instead, students’ grades are based </a:t>
            </a:r>
            <a:r>
              <a:rPr lang="en-US" sz="2600" b="1" dirty="0" smtClean="0"/>
              <a:t>on their learning process</a:t>
            </a:r>
            <a:r>
              <a:rPr lang="en-US" sz="2600" dirty="0" smtClean="0"/>
              <a:t>: on their sincere completion of reading, annotations, homework, quizzes, essays, and revisions.*</a:t>
            </a:r>
          </a:p>
          <a:p>
            <a:pPr lvl="0" defTabSz="914400">
              <a:defRPr/>
            </a:pPr>
            <a:endParaRPr lang="en-US" sz="2600" dirty="0" smtClean="0"/>
          </a:p>
          <a:p>
            <a:pPr lvl="0" defTabSz="914400">
              <a:defRPr/>
            </a:pPr>
            <a:r>
              <a:rPr lang="en-US" sz="2600" dirty="0" smtClean="0"/>
              <a:t>*Unfortunately, a few exceptions may apply.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9315" r="14812" b="3262"/>
          <a:stretch/>
        </p:blipFill>
        <p:spPr>
          <a:xfrm>
            <a:off x="8075884" y="257198"/>
            <a:ext cx="1959429" cy="22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I Learned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074328"/>
              </p:ext>
            </p:extLst>
          </p:nvPr>
        </p:nvGraphicFramePr>
        <p:xfrm>
          <a:off x="1596062" y="2240481"/>
          <a:ext cx="8782971" cy="293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638911" y="1213653"/>
            <a:ext cx="68550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/>
              <a:t>Student success has been high under this </a:t>
            </a:r>
            <a:r>
              <a:rPr lang="en-US" sz="2600" dirty="0" smtClean="0"/>
              <a:t>system.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24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I Learned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7629"/>
            <a:ext cx="10178322" cy="4573784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 needed to tweak the system to give myself the power to fail unprepared students. This happened rarely, but it did happen.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Why did 5 students fail in Spring 2017?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3 students failed because they didn’t complete much homework,.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student did all of the written homework, but she “faked” doing the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reading, which led to a poor final essay.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student did all of the reading and writing, but a learning disability made it hard for her to differentiate between using quotes as support and plagiarizing a reading.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I Learned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Refining this system led me to question my own beliefs about what sort of work earned an A. Contract grading forced me to really figure out what I valued as a teacher and put it into writing for the students to see.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Students respected the fact that I was trying to be up front about what I valued rather than “coding” it through points or weighting.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 Comment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18258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“The thing that I think helped me the most this semester was the fact that we didn’t have a grade for the essays that you assigned us. This allowed me to focus more on my writing and ways in which I could improve it because when I was in high school, my teachers would just hand back the essays that we wrote and that would be it. I think that put me in a fixed mindset because whenever I got an essay back that had been graded, I wouldn’t try to improve it. I knew my grade wasn’t going to get better so I saw no point in trying to improve it.”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 Comment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14666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“In high school, all you really worry about is getting a passing grade. But in your class, I did not worry about what grade I was going to receive. I focused more on the feedback and how I could improve my essay. I did not have to worry about the stress of getting a bad grade or getting disappointed because I received a letter grade lower than I was expecting.”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 Comment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“If I receive only feedback on an essay, it doesn’t feel like a judgment, but instead makes me feel like I can improve.”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Student Comment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14666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“Before your class when I had been given an essay to write, I wrote my essay [how] I thought the teacher would want so that I got a good grade on it. Your class, however, doesn’t have a definitive grade until the very end, so it left me questioning how I should write my essays.  At first I just wrote how I had done in high school but soon started to change my writing style. I started to write how I wanted, and I found that I actually don’t mind writing papers anymore.”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54" y="407099"/>
            <a:ext cx="10635522" cy="149213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Affective Benefits of Contract Grading </a:t>
            </a:r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endParaRPr lang="en-US" sz="2800" i="1" dirty="0">
              <a:solidFill>
                <a:schemeClr val="accent1">
                  <a:lumMod val="75000"/>
                </a:schemeClr>
              </a:solidFill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65675"/>
            <a:ext cx="10178322" cy="51646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7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700" b="1" dirty="0" smtClean="0">
                <a:solidFill>
                  <a:schemeClr val="tx1"/>
                </a:solidFill>
              </a:rPr>
              <a:t>Reduces </a:t>
            </a:r>
            <a:r>
              <a:rPr lang="en-US" sz="2700" b="1" dirty="0">
                <a:solidFill>
                  <a:schemeClr val="tx1"/>
                </a:solidFill>
              </a:rPr>
              <a:t>feelings of fear and demoralization </a:t>
            </a:r>
            <a:r>
              <a:rPr lang="en-US" sz="2700" dirty="0" smtClean="0">
                <a:solidFill>
                  <a:schemeClr val="tx1"/>
                </a:solidFill>
              </a:rPr>
              <a:t>associated </a:t>
            </a:r>
            <a:r>
              <a:rPr lang="en-US" sz="2700" dirty="0">
                <a:solidFill>
                  <a:schemeClr val="tx1"/>
                </a:solidFill>
              </a:rPr>
              <a:t>with </a:t>
            </a:r>
            <a:r>
              <a:rPr lang="en-US" sz="2700" dirty="0" smtClean="0">
                <a:solidFill>
                  <a:schemeClr val="tx1"/>
                </a:solidFill>
              </a:rPr>
              <a:t>grades; students feel encouraged and respected.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700" b="1" dirty="0" smtClean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Because students know they can earn a grade of B if they do the work, they can </a:t>
            </a:r>
            <a:r>
              <a:rPr lang="en-US" sz="2700" b="1" dirty="0" smtClean="0">
                <a:solidFill>
                  <a:schemeClr val="tx1"/>
                </a:solidFill>
              </a:rPr>
              <a:t>let go of the stress </a:t>
            </a:r>
            <a:r>
              <a:rPr lang="en-US" sz="2700" dirty="0" smtClean="0">
                <a:solidFill>
                  <a:schemeClr val="tx1"/>
                </a:solidFill>
              </a:rPr>
              <a:t>associated with grades.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7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Students feel excited </a:t>
            </a:r>
            <a:r>
              <a:rPr lang="en-US" sz="2700" b="1" dirty="0" smtClean="0">
                <a:solidFill>
                  <a:schemeClr val="tx1"/>
                </a:solidFill>
              </a:rPr>
              <a:t>to </a:t>
            </a:r>
            <a:r>
              <a:rPr lang="en-US" sz="2700" b="1" dirty="0">
                <a:solidFill>
                  <a:schemeClr val="tx1"/>
                </a:solidFill>
              </a:rPr>
              <a:t>work for their own learning </a:t>
            </a:r>
            <a:r>
              <a:rPr lang="en-US" sz="2700" dirty="0">
                <a:solidFill>
                  <a:schemeClr val="tx1"/>
                </a:solidFill>
              </a:rPr>
              <a:t>rather than play the grade </a:t>
            </a:r>
            <a:r>
              <a:rPr lang="en-US" sz="2700" dirty="0" smtClean="0">
                <a:solidFill>
                  <a:schemeClr val="tx1"/>
                </a:solidFill>
              </a:rPr>
              <a:t>game.</a:t>
            </a:r>
            <a:endParaRPr lang="en-US" sz="2700" dirty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7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8117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67" y="404962"/>
            <a:ext cx="11358011" cy="1492132"/>
          </a:xfrm>
        </p:spPr>
        <p:txBody>
          <a:bodyPr>
            <a:normAutofit fontScale="90000"/>
          </a:bodyPr>
          <a:lstStyle/>
          <a:p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Educational Benefits of Contract Grading </a:t>
            </a:r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endParaRPr lang="en-US" sz="2800" i="1" dirty="0">
              <a:solidFill>
                <a:schemeClr val="accent1">
                  <a:lumMod val="75000"/>
                </a:schemeClr>
              </a:solidFill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039" y="891534"/>
            <a:ext cx="10487241" cy="5879967"/>
          </a:xfr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700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I know that students </a:t>
            </a:r>
            <a:r>
              <a:rPr lang="en-US" sz="2700" dirty="0">
                <a:solidFill>
                  <a:schemeClr val="tx1"/>
                </a:solidFill>
              </a:rPr>
              <a:t>who earn a B in my </a:t>
            </a:r>
            <a:r>
              <a:rPr lang="en-US" sz="2700" dirty="0" smtClean="0">
                <a:solidFill>
                  <a:schemeClr val="tx1"/>
                </a:solidFill>
              </a:rPr>
              <a:t>class have a </a:t>
            </a:r>
            <a:r>
              <a:rPr lang="en-US" sz="2700" b="1" dirty="0" smtClean="0">
                <a:solidFill>
                  <a:schemeClr val="tx1"/>
                </a:solidFill>
              </a:rPr>
              <a:t>strong learning process</a:t>
            </a:r>
            <a:r>
              <a:rPr lang="en-US" sz="2700" dirty="0" smtClean="0">
                <a:solidFill>
                  <a:schemeClr val="tx1"/>
                </a:solidFill>
              </a:rPr>
              <a:t>. They read all assigned readings, annotate their readings, and do all assigned informal and formal writing. 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7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Students feel </a:t>
            </a:r>
            <a:r>
              <a:rPr lang="en-US" sz="2700" dirty="0">
                <a:solidFill>
                  <a:schemeClr val="tx1"/>
                </a:solidFill>
              </a:rPr>
              <a:t>free to </a:t>
            </a:r>
            <a:r>
              <a:rPr lang="en-US" sz="2700" b="1" dirty="0">
                <a:solidFill>
                  <a:schemeClr val="tx1"/>
                </a:solidFill>
              </a:rPr>
              <a:t>take risks </a:t>
            </a:r>
            <a:r>
              <a:rPr lang="en-US" sz="2700" dirty="0">
                <a:solidFill>
                  <a:schemeClr val="tx1"/>
                </a:solidFill>
              </a:rPr>
              <a:t>and </a:t>
            </a:r>
            <a:r>
              <a:rPr lang="en-US" sz="2700" b="1" dirty="0">
                <a:solidFill>
                  <a:schemeClr val="tx1"/>
                </a:solidFill>
              </a:rPr>
              <a:t>make </a:t>
            </a:r>
            <a:r>
              <a:rPr lang="en-US" sz="2700" b="1" dirty="0" smtClean="0">
                <a:solidFill>
                  <a:schemeClr val="tx1"/>
                </a:solidFill>
              </a:rPr>
              <a:t>mistakes</a:t>
            </a:r>
            <a:r>
              <a:rPr lang="en-US" sz="2700" dirty="0" smtClean="0">
                <a:solidFill>
                  <a:schemeClr val="tx1"/>
                </a:solidFill>
              </a:rPr>
              <a:t>, which leads them to learn more.  Assigned revisions give students a chance to immediately </a:t>
            </a:r>
            <a:r>
              <a:rPr lang="en-US" sz="2700" b="1" dirty="0" smtClean="0">
                <a:solidFill>
                  <a:schemeClr val="tx1"/>
                </a:solidFill>
              </a:rPr>
              <a:t>apply what they learned</a:t>
            </a:r>
            <a:r>
              <a:rPr lang="en-US" sz="27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7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Students do better work when they feel motivated and supported. </a:t>
            </a:r>
            <a:r>
              <a:rPr lang="en-US" sz="2700" b="1" dirty="0" smtClean="0">
                <a:solidFill>
                  <a:schemeClr val="tx1"/>
                </a:solidFill>
              </a:rPr>
              <a:t>Students work way harder for me under contract grading </a:t>
            </a:r>
            <a:r>
              <a:rPr lang="en-US" sz="2700" dirty="0" smtClean="0">
                <a:solidFill>
                  <a:schemeClr val="tx1"/>
                </a:solidFill>
              </a:rPr>
              <a:t>than they ever did with traditional grades. </a:t>
            </a:r>
            <a:endParaRPr lang="en-US" sz="2700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121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420" y="320601"/>
            <a:ext cx="10716403" cy="14921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Benefits of Contract Grading for teachers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40" y="1453627"/>
            <a:ext cx="10854683" cy="41158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b="1" dirty="0">
                <a:solidFill>
                  <a:schemeClr val="tx1"/>
                </a:solidFill>
              </a:rPr>
              <a:t>S</a:t>
            </a:r>
            <a:r>
              <a:rPr lang="en-US" sz="2600" b="1" dirty="0" smtClean="0">
                <a:solidFill>
                  <a:schemeClr val="tx1"/>
                </a:solidFill>
              </a:rPr>
              <a:t>implifies grading </a:t>
            </a:r>
            <a:r>
              <a:rPr lang="en-US" sz="2600" dirty="0" smtClean="0">
                <a:solidFill>
                  <a:schemeClr val="tx1"/>
                </a:solidFill>
              </a:rPr>
              <a:t>(on Canvas, everything is marked complete/incomplete).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Students are more likely to </a:t>
            </a:r>
            <a:r>
              <a:rPr lang="en-US" sz="2600" b="1" dirty="0" smtClean="0">
                <a:solidFill>
                  <a:schemeClr val="tx1"/>
                </a:solidFill>
              </a:rPr>
              <a:t>read our feedback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b="1" dirty="0">
                <a:solidFill>
                  <a:schemeClr val="tx1"/>
                </a:solidFill>
              </a:rPr>
              <a:t>Grading becomes a more positive experience </a:t>
            </a:r>
            <a:r>
              <a:rPr lang="en-US" sz="2600" dirty="0">
                <a:solidFill>
                  <a:schemeClr val="tx1"/>
                </a:solidFill>
              </a:rPr>
              <a:t>rather than something I face with dread.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Frees me up to focus on how I can help my students </a:t>
            </a:r>
            <a:r>
              <a:rPr lang="en-US" sz="2600" dirty="0" smtClean="0">
                <a:solidFill>
                  <a:schemeClr val="tx1"/>
                </a:solidFill>
              </a:rPr>
              <a:t>rather than justifying my grades to them. </a:t>
            </a:r>
            <a:r>
              <a:rPr lang="en-US" sz="2600" dirty="0">
                <a:solidFill>
                  <a:schemeClr val="tx1"/>
                </a:solidFill>
              </a:rPr>
              <a:t>Helps build </a:t>
            </a:r>
            <a:r>
              <a:rPr lang="en-US" sz="2600" b="1" dirty="0">
                <a:solidFill>
                  <a:schemeClr val="tx1"/>
                </a:solidFill>
              </a:rPr>
              <a:t>strong relationships </a:t>
            </a:r>
            <a:r>
              <a:rPr lang="en-US" sz="2600" dirty="0">
                <a:solidFill>
                  <a:schemeClr val="tx1"/>
                </a:solidFill>
              </a:rPr>
              <a:t>between </a:t>
            </a:r>
            <a:r>
              <a:rPr lang="en-US" sz="2600" dirty="0" smtClean="0">
                <a:solidFill>
                  <a:schemeClr val="tx1"/>
                </a:solidFill>
              </a:rPr>
              <a:t>me and my students. 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774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50" y="0"/>
            <a:ext cx="10178322" cy="1492132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False Assumption</a:t>
            </a:r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endParaRPr lang="en-US" sz="2700" dirty="0"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149" y="890397"/>
            <a:ext cx="10178323" cy="4049506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5741" y="4939902"/>
            <a:ext cx="9607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Font typeface="Arial" charset="0"/>
              <a:buChar char="•"/>
              <a:defRPr/>
            </a:pPr>
            <a:endParaRPr lang="en-US" sz="2400" i="1" dirty="0"/>
          </a:p>
          <a:p>
            <a:r>
              <a:rPr lang="en-US" sz="2600" dirty="0" smtClean="0"/>
              <a:t>It’s counterintuitive, but a system of mostly “no grades” actually holds students to a higher level and pushes them more. </a:t>
            </a:r>
            <a:endParaRPr lang="en-US" sz="2600" dirty="0"/>
          </a:p>
        </p:txBody>
      </p:sp>
      <p:sp>
        <p:nvSpPr>
          <p:cNvPr id="4" name="Oval 3"/>
          <p:cNvSpPr/>
          <p:nvPr/>
        </p:nvSpPr>
        <p:spPr>
          <a:xfrm>
            <a:off x="6947066" y="1365420"/>
            <a:ext cx="3598224" cy="30994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Rigor and high standards</a:t>
            </a:r>
          </a:p>
        </p:txBody>
      </p:sp>
      <p:sp>
        <p:nvSpPr>
          <p:cNvPr id="8" name="Oval 7"/>
          <p:cNvSpPr/>
          <p:nvPr/>
        </p:nvSpPr>
        <p:spPr>
          <a:xfrm>
            <a:off x="1692235" y="1395244"/>
            <a:ext cx="3598224" cy="30994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Grades</a:t>
            </a:r>
            <a:endParaRPr lang="en-US" sz="2600" b="1" dirty="0"/>
          </a:p>
        </p:txBody>
      </p:sp>
      <p:sp>
        <p:nvSpPr>
          <p:cNvPr id="7" name="Notched Right Arrow 6"/>
          <p:cNvSpPr/>
          <p:nvPr/>
        </p:nvSpPr>
        <p:spPr>
          <a:xfrm>
            <a:off x="5444987" y="2687774"/>
            <a:ext cx="1423725" cy="6112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42" y="320601"/>
            <a:ext cx="11759987" cy="1492132"/>
          </a:xfrm>
        </p:spPr>
        <p:txBody>
          <a:bodyPr>
            <a:noAutofit/>
          </a:bodyPr>
          <a:lstStyle/>
          <a:p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Downsides of Contract Grading</a:t>
            </a:r>
            <a:endParaRPr lang="en-US" sz="4300" i="1" dirty="0">
              <a:solidFill>
                <a:schemeClr val="accent1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729" y="966740"/>
            <a:ext cx="10178322" cy="48937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I’ve struggled to express to myself and to my students what the difference is between an A and a B.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Some students still don’t do all the assigned work.  I do spend time tracking students down about their missing work.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Requires strong teacher/student communication, and a lot of following up with students about the status of revisions. It’s not neat and tidy.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In </a:t>
            </a:r>
            <a:r>
              <a:rPr lang="en-US" sz="2600" dirty="0">
                <a:solidFill>
                  <a:schemeClr val="tx1"/>
                </a:solidFill>
              </a:rPr>
              <a:t>theory, </a:t>
            </a:r>
            <a:r>
              <a:rPr lang="en-US" sz="2600" dirty="0" smtClean="0">
                <a:solidFill>
                  <a:schemeClr val="tx1"/>
                </a:solidFill>
              </a:rPr>
              <a:t>it may </a:t>
            </a:r>
            <a:r>
              <a:rPr lang="en-US" sz="2600" dirty="0">
                <a:solidFill>
                  <a:schemeClr val="tx1"/>
                </a:solidFill>
              </a:rPr>
              <a:t>lead to some students passing without being </a:t>
            </a:r>
            <a:r>
              <a:rPr lang="en-US" sz="2600" dirty="0" smtClean="0">
                <a:solidFill>
                  <a:schemeClr val="tx1"/>
                </a:solidFill>
              </a:rPr>
              <a:t>ready, or students may receive a B for doing C work. 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28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74" y="382385"/>
            <a:ext cx="10940322" cy="149213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Tips for Introducing Contract grading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46623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Have students read “</a:t>
            </a:r>
            <a:r>
              <a:rPr lang="en-US" sz="2600" dirty="0" err="1" smtClean="0">
                <a:solidFill>
                  <a:schemeClr val="tx1"/>
                </a:solidFill>
              </a:rPr>
              <a:t>Brainology</a:t>
            </a:r>
            <a:r>
              <a:rPr lang="en-US" sz="2600" dirty="0" smtClean="0">
                <a:solidFill>
                  <a:schemeClr val="tx1"/>
                </a:solidFill>
              </a:rPr>
              <a:t>” and discuss growth/fixed mindsets.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Other potential </a:t>
            </a:r>
            <a:r>
              <a:rPr lang="en-US" sz="2600" dirty="0">
                <a:solidFill>
                  <a:schemeClr val="tx1"/>
                </a:solidFill>
              </a:rPr>
              <a:t>c</a:t>
            </a:r>
            <a:r>
              <a:rPr lang="en-US" sz="2600" dirty="0" smtClean="0">
                <a:solidFill>
                  <a:schemeClr val="tx1"/>
                </a:solidFill>
              </a:rPr>
              <a:t>urriculum tie-ins</a:t>
            </a:r>
            <a:r>
              <a:rPr lang="en-US" sz="2600" dirty="0">
                <a:solidFill>
                  <a:schemeClr val="tx1"/>
                </a:solidFill>
              </a:rPr>
              <a:t>: intrinsic/extrinsic </a:t>
            </a:r>
            <a:r>
              <a:rPr lang="en-US" sz="2600" dirty="0" smtClean="0">
                <a:solidFill>
                  <a:schemeClr val="tx1"/>
                </a:solidFill>
              </a:rPr>
              <a:t>motivation, critiques of grading or the education system.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Consider introducing the grading system after a few weeks of the semester to avoid student overwhelm.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Don’t be afraid to share your own process with your students! The more honest I was with my students about why I was doing this and how I struggled with it, the more they supported me.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67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42" y="320601"/>
            <a:ext cx="11759987" cy="1492132"/>
          </a:xfrm>
        </p:spPr>
        <p:txBody>
          <a:bodyPr>
            <a:noAutofit/>
          </a:bodyPr>
          <a:lstStyle/>
          <a:p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Conclusion: I could never go back!</a:t>
            </a:r>
            <a:endParaRPr lang="en-US" sz="4300" i="1" dirty="0">
              <a:solidFill>
                <a:schemeClr val="accent1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69" y="1287373"/>
            <a:ext cx="10178322" cy="4893733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Contract grading made me remember why I love teaching.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b="35901"/>
          <a:stretch/>
        </p:blipFill>
        <p:spPr>
          <a:xfrm>
            <a:off x="2006931" y="1966238"/>
            <a:ext cx="8329925" cy="40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42" y="320601"/>
            <a:ext cx="11759987" cy="1492132"/>
          </a:xfrm>
        </p:spPr>
        <p:txBody>
          <a:bodyPr>
            <a:noAutofit/>
          </a:bodyPr>
          <a:lstStyle/>
          <a:p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Further questions? Contact Me!</a:t>
            </a:r>
            <a:endParaRPr lang="en-US" sz="4300" i="1" dirty="0">
              <a:solidFill>
                <a:schemeClr val="accent1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607" y="1441752"/>
            <a:ext cx="10178322" cy="48937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Jennifer Hurley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Associate Professor of English, Ohlone College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hlinkClick r:id="rId2"/>
              </a:rPr>
              <a:t>jhurley@ohlone.edu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Medium site where I blog about nontraditional grading: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600" dirty="0">
                <a:solidFill>
                  <a:schemeClr val="tx1"/>
                </a:solidFill>
                <a:hlinkClick r:id="rId3"/>
              </a:rPr>
              <a:t>https://medium.com/@</a:t>
            </a:r>
            <a:r>
              <a:rPr lang="en-US" sz="2600" dirty="0" smtClean="0">
                <a:solidFill>
                  <a:schemeClr val="tx1"/>
                </a:solidFill>
                <a:hlinkClick r:id="rId3"/>
              </a:rPr>
              <a:t>profhurley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Facebook page on nontraditional grading:  Teachers Throwing Out Grades</a:t>
            </a:r>
            <a:endParaRPr lang="en-US" sz="2600" dirty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504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384408"/>
            <a:ext cx="10346267" cy="15959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endParaRPr lang="en-US" sz="3100" i="1" dirty="0">
              <a:solidFill>
                <a:schemeClr val="accent6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298" y="193342"/>
            <a:ext cx="4589812" cy="39285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u="sng" dirty="0" smtClean="0">
                <a:solidFill>
                  <a:schemeClr val="tx1"/>
                </a:solidFill>
                <a:ea typeface="Abadi MT Condensed Extra Bold" charset="0"/>
                <a:cs typeface="Abadi MT Condensed Extra Bold" charset="0"/>
              </a:rPr>
              <a:t>Fixed Mindset: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600" dirty="0" smtClean="0">
                <a:solidFill>
                  <a:schemeClr val="tx1"/>
                </a:solidFill>
                <a:ea typeface="Abadi MT Condensed Extra Bold" charset="0"/>
                <a:cs typeface="Abadi MT Condensed Extra Bold" charset="0"/>
              </a:rPr>
              <a:t>the </a:t>
            </a:r>
            <a:r>
              <a:rPr lang="en-US" sz="2600" dirty="0">
                <a:solidFill>
                  <a:schemeClr val="tx1"/>
                </a:solidFill>
                <a:ea typeface="Abadi MT Condensed Extra Bold" charset="0"/>
                <a:cs typeface="Abadi MT Condensed Extra Bold" charset="0"/>
              </a:rPr>
              <a:t>belief that one’s level of intelligence is fixed and cannot be improved</a:t>
            </a:r>
            <a:r>
              <a:rPr lang="en-US" sz="2600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r="26988"/>
          <a:stretch/>
        </p:blipFill>
        <p:spPr>
          <a:xfrm>
            <a:off x="1527298" y="2157608"/>
            <a:ext cx="3967583" cy="3628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7058" y="5981663"/>
            <a:ext cx="429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This is how much intelligence I was born with, and it’s all I’ve got. 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58940" y="157716"/>
            <a:ext cx="45332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ea typeface="Abadi MT Condensed Extra Bold" charset="0"/>
                <a:cs typeface="Abadi MT Condensed Extra Bold" charset="0"/>
              </a:rPr>
              <a:t>Growth Mindset:</a:t>
            </a:r>
          </a:p>
          <a:p>
            <a:r>
              <a:rPr lang="en-US" sz="2600" dirty="0" smtClean="0">
                <a:ea typeface="Abadi MT Condensed Extra Bold" charset="0"/>
                <a:cs typeface="Abadi MT Condensed Extra Bold" charset="0"/>
              </a:rPr>
              <a:t>the </a:t>
            </a:r>
            <a:r>
              <a:rPr lang="en-US" sz="2600" dirty="0">
                <a:ea typeface="Abadi MT Condensed Extra Bold" charset="0"/>
                <a:cs typeface="Abadi MT Condensed Extra Bold" charset="0"/>
              </a:rPr>
              <a:t>belief that one’s level of intelligence can be endlessly improved through hard work and effort</a:t>
            </a:r>
            <a:endParaRPr lang="en-US" sz="26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24444"/>
          <a:stretch/>
        </p:blipFill>
        <p:spPr>
          <a:xfrm>
            <a:off x="6681706" y="2262087"/>
            <a:ext cx="4810530" cy="3719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8940" y="6081237"/>
            <a:ext cx="539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 can work hard and build my intelligence!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989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6504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Mindset affects Motivation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endParaRPr lang="en-US" sz="3100" i="1" dirty="0">
              <a:solidFill>
                <a:schemeClr val="accent4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478" y="1592294"/>
            <a:ext cx="5397500" cy="45339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Students with a fixed mindset </a:t>
            </a:r>
            <a:r>
              <a:rPr lang="en-US" sz="2600" b="1" dirty="0" smtClean="0">
                <a:solidFill>
                  <a:schemeClr val="tx1"/>
                </a:solidFill>
              </a:rPr>
              <a:t>give up </a:t>
            </a:r>
            <a:r>
              <a:rPr lang="en-US" sz="2600" dirty="0" smtClean="0">
                <a:solidFill>
                  <a:schemeClr val="tx1"/>
                </a:solidFill>
              </a:rPr>
              <a:t>in the face of challenge because they feel they aren’t smart enough.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Students with a growth mindset </a:t>
            </a:r>
            <a:r>
              <a:rPr lang="en-US" sz="2600" b="1" dirty="0" smtClean="0">
                <a:solidFill>
                  <a:schemeClr val="tx1"/>
                </a:solidFill>
              </a:rPr>
              <a:t>persevere</a:t>
            </a:r>
            <a:r>
              <a:rPr lang="en-US" sz="2600" dirty="0" smtClean="0">
                <a:solidFill>
                  <a:schemeClr val="tx1"/>
                </a:solidFill>
              </a:rPr>
              <a:t> when they encounter a difficult task.  They are not afraid to </a:t>
            </a:r>
            <a:r>
              <a:rPr lang="en-US" sz="2600" b="1" dirty="0" smtClean="0">
                <a:solidFill>
                  <a:schemeClr val="tx1"/>
                </a:solidFill>
              </a:rPr>
              <a:t>seek out challenge </a:t>
            </a:r>
            <a:r>
              <a:rPr lang="en-US" sz="2600" dirty="0" smtClean="0">
                <a:solidFill>
                  <a:schemeClr val="tx1"/>
                </a:solidFill>
              </a:rPr>
              <a:t>because they know they will learn more from it.  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" y="1592294"/>
            <a:ext cx="4645389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My Hypothesis: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endParaRPr lang="en-US" sz="2600" i="1" dirty="0">
              <a:solidFill>
                <a:srgbClr val="00206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2658533"/>
            <a:ext cx="45720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If everything I did as a teacher supported my students’ growth mindset, then my students would thrive.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1" y="1528233"/>
            <a:ext cx="6028267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753" y="241860"/>
            <a:ext cx="10940322" cy="149213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GRADES: 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main cause of a fixed mindset?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753" y="2298845"/>
            <a:ext cx="5674056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89 out of 90 students taking an accelerated developmental class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said YES to the question: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Have grades caused you to have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a fixed mindset?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95" y="2093979"/>
            <a:ext cx="5337763" cy="400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804855" cy="149213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Intrinsic Vs. Extrinsic Motivation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967" y="1286898"/>
            <a:ext cx="6377050" cy="4353882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Daniel Pink argues that </a:t>
            </a:r>
            <a:r>
              <a:rPr lang="en-US" sz="2400" b="1" dirty="0" smtClean="0">
                <a:solidFill>
                  <a:schemeClr val="tx1"/>
                </a:solidFill>
              </a:rPr>
              <a:t>extrinsic motivators </a:t>
            </a:r>
            <a:r>
              <a:rPr lang="en-US" sz="2400" dirty="0" smtClean="0">
                <a:solidFill>
                  <a:schemeClr val="tx1"/>
                </a:solidFill>
              </a:rPr>
              <a:t>such as grades may work in the short term but</a:t>
            </a:r>
            <a:r>
              <a:rPr lang="en-US" sz="2400" b="1" dirty="0" smtClean="0">
                <a:solidFill>
                  <a:schemeClr val="tx1"/>
                </a:solidFill>
              </a:rPr>
              <a:t> can destroy intrinsic interest over time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7" y="1671735"/>
            <a:ext cx="4506825" cy="3969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12" y="2643047"/>
            <a:ext cx="2800826" cy="42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Discuss with a Partner: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endParaRPr lang="en-US" sz="2600" i="1" dirty="0">
              <a:solidFill>
                <a:srgbClr val="00206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639" y="1989117"/>
            <a:ext cx="10058400" cy="3581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In your experience, how do grades affect developing students’ mindset and motivation? 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If you’ve recently received a grade, how did that impact your mindset and motivation?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3309</TotalTime>
  <Words>2141</Words>
  <Application>Microsoft Macintosh PowerPoint</Application>
  <PresentationFormat>Widescreen</PresentationFormat>
  <Paragraphs>184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Abadi MT Condensed Extra Bold</vt:lpstr>
      <vt:lpstr>Arial</vt:lpstr>
      <vt:lpstr>Calibri</vt:lpstr>
      <vt:lpstr>Gill Sans MT</vt:lpstr>
      <vt:lpstr>Impact</vt:lpstr>
      <vt:lpstr>Times New Roman</vt:lpstr>
      <vt:lpstr>Wingdings</vt:lpstr>
      <vt:lpstr>Badge</vt:lpstr>
      <vt:lpstr>  TOWARDS  A GROWTH  MINDSET   </vt:lpstr>
      <vt:lpstr>Introduction &amp; COntext  </vt:lpstr>
      <vt:lpstr>False Assumption  </vt:lpstr>
      <vt:lpstr> </vt:lpstr>
      <vt:lpstr>How Mindset affects Motivation </vt:lpstr>
      <vt:lpstr>My Hypothesis: </vt:lpstr>
      <vt:lpstr>GRADES:  The main cause of a fixed mindset?</vt:lpstr>
      <vt:lpstr>Intrinsic Vs. Extrinsic Motivation</vt:lpstr>
      <vt:lpstr>Discuss with a Partner: </vt:lpstr>
      <vt:lpstr>Student Comments About Grades</vt:lpstr>
      <vt:lpstr>Student Comments About Grades</vt:lpstr>
      <vt:lpstr>Student Comments About Grades</vt:lpstr>
      <vt:lpstr>My Previous Approach</vt:lpstr>
      <vt:lpstr>Grading with a growth mindset My First Steps</vt:lpstr>
      <vt:lpstr>Why I Decided to Take It Further</vt:lpstr>
      <vt:lpstr>Feedback Only, No Grades</vt:lpstr>
      <vt:lpstr>Contract Grading: Process-Oriented Grading</vt:lpstr>
      <vt:lpstr>What I Learned</vt:lpstr>
      <vt:lpstr>What I Learned</vt:lpstr>
      <vt:lpstr>What I Learned</vt:lpstr>
      <vt:lpstr>What I Learned</vt:lpstr>
      <vt:lpstr>What I Learned</vt:lpstr>
      <vt:lpstr>Student Comment</vt:lpstr>
      <vt:lpstr>Student Comment</vt:lpstr>
      <vt:lpstr>Student Comment</vt:lpstr>
      <vt:lpstr>Student Comment</vt:lpstr>
      <vt:lpstr>Affective Benefits of Contract Grading  </vt:lpstr>
      <vt:lpstr>Educational Benefits of Contract Grading  </vt:lpstr>
      <vt:lpstr>Benefits of Contract Grading for teachers</vt:lpstr>
      <vt:lpstr>Downsides of Contract Grading</vt:lpstr>
      <vt:lpstr>Tips for Introducing Contract grading</vt:lpstr>
      <vt:lpstr>Conclusion: I could never go back!</vt:lpstr>
      <vt:lpstr>Further questions? Contact Me!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Growth Mindset</dc:title>
  <dc:creator>Microsoft Office User</dc:creator>
  <cp:lastModifiedBy>Microsoft Office User</cp:lastModifiedBy>
  <cp:revision>242</cp:revision>
  <dcterms:created xsi:type="dcterms:W3CDTF">2017-02-03T01:05:51Z</dcterms:created>
  <dcterms:modified xsi:type="dcterms:W3CDTF">2017-06-16T04:00:25Z</dcterms:modified>
</cp:coreProperties>
</file>