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3" r:id="rId3"/>
    <p:sldId id="265" r:id="rId4"/>
    <p:sldId id="266" r:id="rId5"/>
    <p:sldId id="257" r:id="rId6"/>
    <p:sldId id="269" r:id="rId7"/>
    <p:sldId id="258" r:id="rId8"/>
    <p:sldId id="268" r:id="rId9"/>
    <p:sldId id="260" r:id="rId10"/>
    <p:sldId id="270" r:id="rId11"/>
    <p:sldId id="259" r:id="rId12"/>
    <p:sldId id="271" r:id="rId13"/>
    <p:sldId id="272" r:id="rId14"/>
    <p:sldId id="276" r:id="rId15"/>
    <p:sldId id="275" r:id="rId16"/>
    <p:sldId id="274" r:id="rId17"/>
    <p:sldId id="261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251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422" autoAdjust="0"/>
    <p:restoredTop sz="90351" autoAdjust="0"/>
  </p:normalViewPr>
  <p:slideViewPr>
    <p:cSldViewPr>
      <p:cViewPr varScale="1">
        <p:scale>
          <a:sx n="110" d="100"/>
          <a:sy n="110" d="100"/>
        </p:scale>
        <p:origin x="-5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32" y="-84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DC7D6C-166A-49AD-8F1A-F2167C665C59}" type="datetimeFigureOut">
              <a:rPr lang="en-US"/>
              <a:pPr>
                <a:defRPr/>
              </a:pPr>
              <a:t>6/19/11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AB2A38-F3BF-4BEC-8C00-6FB6BDC09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F7DE16-4894-40C8-9068-4C81C0FD0428}" type="datetimeFigureOut">
              <a:rPr lang="en-US"/>
              <a:pPr>
                <a:defRPr/>
              </a:pPr>
              <a:t>6/19/11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940D54-B57D-4D5C-AEE1-439C80F00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F05B15-90A3-4694-A1B5-23185C2CEED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BB53C9-6082-483B-A098-532A83AF1F0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9468F-5273-4CA6-B278-B4041BA5AE8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1FF7F0-D0EF-4ABC-B04E-0D612F70988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AC877-7C99-41C1-975A-BA4307854D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EC47A7-553D-472A-8D67-7471AD8F086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815DA8-49EE-4041-AE0F-A5E35705B3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8D750-A9E3-4A0F-B309-814386224B04}" type="datetimeFigureOut">
              <a:rPr lang="en-US"/>
              <a:pPr>
                <a:defRPr/>
              </a:pPr>
              <a:t>6/19/11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330B7-AD4E-4237-99D9-6446FD26D6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C8574-DBC9-4A9A-8AA8-23066E0C29F0}" type="datetimeFigureOut">
              <a:rPr lang="en-US"/>
              <a:pPr>
                <a:defRPr/>
              </a:pPr>
              <a:t>6/19/11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260E3-68E9-4349-8535-C88E85692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C08AD-ED3B-4816-82E3-E2175F9932F1}" type="datetimeFigureOut">
              <a:rPr lang="en-US"/>
              <a:pPr>
                <a:defRPr/>
              </a:pPr>
              <a:t>6/19/11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8DA5D-BF50-4131-A007-3E77A9451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E0244-2D68-4EC9-BB00-6FBBCDBD5ADC}" type="datetimeFigureOut">
              <a:rPr lang="en-US"/>
              <a:pPr>
                <a:defRPr/>
              </a:pPr>
              <a:t>6/19/11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4807F-E3E6-4D56-9771-944FA0033B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17D59-72D3-41AE-916D-B18C51660020}" type="datetimeFigureOut">
              <a:rPr lang="en-US"/>
              <a:pPr>
                <a:defRPr/>
              </a:pPr>
              <a:t>6/19/11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88B4F-31A9-45F1-98A7-05AE6798CC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DA9C2-DE37-498A-9367-E65A26963223}" type="datetimeFigureOut">
              <a:rPr lang="en-US"/>
              <a:pPr>
                <a:defRPr/>
              </a:pPr>
              <a:t>6/19/11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B76E7-9AE6-45E0-A46B-97C9D1BE1A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0C9DB-5E5B-4FD3-B5BB-F892E903D6DC}" type="datetimeFigureOut">
              <a:rPr lang="en-US"/>
              <a:pPr>
                <a:defRPr/>
              </a:pPr>
              <a:t>6/19/11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16AE9-28D9-464B-A16C-0A2E244A67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B9E44-7107-4D19-AFE4-FD02FE76797D}" type="datetimeFigureOut">
              <a:rPr lang="en-US"/>
              <a:pPr>
                <a:defRPr/>
              </a:pPr>
              <a:t>6/19/11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D349C-3976-4595-A1BC-EB504290F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859A4-5CD1-496D-90E3-A70E4EDD99AB}" type="datetimeFigureOut">
              <a:rPr lang="en-US"/>
              <a:pPr>
                <a:defRPr/>
              </a:pPr>
              <a:t>6/19/11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A2BEC-0155-4B1B-AD8C-6333A9523A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B7E8F-565E-477E-B0C4-BCDA190D5536}" type="datetimeFigureOut">
              <a:rPr lang="en-US"/>
              <a:pPr>
                <a:defRPr/>
              </a:pPr>
              <a:t>6/19/11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3986C-C3AF-4210-AA24-D47387AACB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C0424-05A9-4641-A681-0BE151C5C953}" type="datetimeFigureOut">
              <a:rPr lang="en-US"/>
              <a:pPr>
                <a:defRPr/>
              </a:pPr>
              <a:t>6/19/11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72170-AA7F-4D2A-A35B-65BB815705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8538C7-4F96-44F5-825E-F5C299AD4C3B}" type="datetimeFigureOut">
              <a:rPr lang="en-US"/>
              <a:pPr>
                <a:defRPr/>
              </a:pPr>
              <a:t>6/19/11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73A54B-8D13-4718-811D-9EEAD2EA4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72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657600"/>
            <a:ext cx="82296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entury Gothic" pitchFamily="34" charset="0"/>
              </a:rPr>
              <a:t/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/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>Accelerated Mathematics Program at the Community college of Baltimore county</a:t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/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> June 15, 2011</a:t>
            </a:r>
            <a:br>
              <a:rPr lang="en-US" dirty="0" smtClean="0">
                <a:latin typeface="Century Gothic" pitchFamily="34" charset="0"/>
              </a:rPr>
            </a:br>
            <a:endParaRPr lang="en-US" dirty="0">
              <a:latin typeface="Century Gothic" pitchFamily="34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447800" y="51054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>
                <a:latin typeface="Century Gothic" pitchFamily="34" charset="0"/>
              </a:rPr>
              <a:t>Kristin Duckworth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Christine Mirbaha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Tejan Tingling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>
                <a:latin typeface="Century Gothic" pitchFamily="34" charset="0"/>
              </a:rPr>
              <a:t>Accelerated Learning Program (modeled after English ALP)</a:t>
            </a:r>
            <a:endParaRPr lang="en-US" dirty="0"/>
          </a:p>
        </p:txBody>
      </p:sp>
      <p:sp>
        <p:nvSpPr>
          <p:cNvPr id="33794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latin typeface="Century Gothic" pitchFamily="34" charset="0"/>
              </a:rPr>
              <a:t>PROS</a:t>
            </a:r>
          </a:p>
          <a:p>
            <a:pPr eaLnBrk="1" hangingPunct="1"/>
            <a:r>
              <a:rPr lang="en-US" sz="2000" smtClean="0">
                <a:latin typeface="Century Gothic" pitchFamily="34" charset="0"/>
              </a:rPr>
              <a:t>Forced acceleration</a:t>
            </a:r>
          </a:p>
          <a:p>
            <a:pPr eaLnBrk="1" hangingPunct="1"/>
            <a:r>
              <a:rPr lang="en-US" sz="2000" smtClean="0">
                <a:latin typeface="Century Gothic" pitchFamily="34" charset="0"/>
              </a:rPr>
              <a:t>Smaller class size</a:t>
            </a:r>
          </a:p>
          <a:p>
            <a:pPr eaLnBrk="1" hangingPunct="1"/>
            <a:r>
              <a:rPr lang="en-US" sz="2000" smtClean="0">
                <a:latin typeface="Century Gothic" pitchFamily="34" charset="0"/>
              </a:rPr>
              <a:t>Good success rates in one semester pilot</a:t>
            </a:r>
          </a:p>
          <a:p>
            <a:pPr eaLnBrk="1" hangingPunct="1"/>
            <a:r>
              <a:rPr lang="en-US" sz="2000" smtClean="0">
                <a:latin typeface="Century Gothic" pitchFamily="34" charset="0"/>
              </a:rPr>
              <a:t>Experiencing what’s required in higher level course</a:t>
            </a:r>
          </a:p>
          <a:p>
            <a:pPr eaLnBrk="1" hangingPunct="1"/>
            <a:r>
              <a:rPr lang="en-US" sz="2000" smtClean="0">
                <a:latin typeface="Century Gothic" pitchFamily="34" charset="0"/>
              </a:rPr>
              <a:t>Additional time for student questions</a:t>
            </a:r>
          </a:p>
          <a:p>
            <a:pPr eaLnBrk="1" hangingPunct="1"/>
            <a:r>
              <a:rPr lang="en-US" sz="2000" smtClean="0">
                <a:latin typeface="Century Gothic" pitchFamily="34" charset="0"/>
              </a:rPr>
              <a:t>Could theoretically pair 083 with statistics or liberal arts math course</a:t>
            </a:r>
          </a:p>
        </p:txBody>
      </p:sp>
      <p:sp>
        <p:nvSpPr>
          <p:cNvPr id="3379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62400" cy="4724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smtClean="0">
                <a:latin typeface="Century Gothic" pitchFamily="34" charset="0"/>
              </a:rPr>
              <a:t>CONS</a:t>
            </a:r>
          </a:p>
          <a:p>
            <a:pPr eaLnBrk="1" hangingPunct="1"/>
            <a:r>
              <a:rPr lang="en-US" sz="2000" smtClean="0">
                <a:latin typeface="Century Gothic" pitchFamily="34" charset="0"/>
              </a:rPr>
              <a:t>Expense of smaller classes</a:t>
            </a:r>
          </a:p>
          <a:p>
            <a:pPr eaLnBrk="1" hangingPunct="1"/>
            <a:r>
              <a:rPr lang="en-US" sz="2000" smtClean="0">
                <a:latin typeface="Century Gothic" pitchFamily="34" charset="0"/>
              </a:rPr>
              <a:t>Instructors paid at lower rate</a:t>
            </a:r>
          </a:p>
          <a:p>
            <a:pPr eaLnBrk="1" hangingPunct="1"/>
            <a:r>
              <a:rPr lang="en-US" sz="2000" smtClean="0">
                <a:latin typeface="Century Gothic" pitchFamily="34" charset="0"/>
              </a:rPr>
              <a:t>Not all topics in both classes</a:t>
            </a:r>
          </a:p>
          <a:p>
            <a:pPr eaLnBrk="1" hangingPunct="1"/>
            <a:r>
              <a:rPr lang="en-US" sz="2000" smtClean="0">
                <a:latin typeface="Century Gothic" pitchFamily="34" charset="0"/>
              </a:rPr>
              <a:t>Some students focus only on higher course, may not pass lower course</a:t>
            </a:r>
          </a:p>
          <a:p>
            <a:pPr eaLnBrk="1" hangingPunct="1"/>
            <a:r>
              <a:rPr lang="en-US" sz="2000" smtClean="0">
                <a:latin typeface="Century Gothic" pitchFamily="34" charset="0"/>
              </a:rPr>
              <a:t>Can’t do with all course pairings (082/083 or 083/163)</a:t>
            </a:r>
          </a:p>
          <a:p>
            <a:pPr eaLnBrk="1" hangingPunct="1"/>
            <a:r>
              <a:rPr lang="en-US" sz="2000" smtClean="0">
                <a:latin typeface="Century Gothic" pitchFamily="34" charset="0"/>
              </a:rPr>
              <a:t>Overwhelming for some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entury Gothic" pitchFamily="34" charset="0"/>
              </a:rPr>
              <a:t>Integrated Courses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 eaLnBrk="1" hangingPunct="1"/>
            <a:r>
              <a:rPr lang="en-US" smtClean="0">
                <a:latin typeface="Century Gothic" pitchFamily="34" charset="0"/>
              </a:rPr>
              <a:t>Two mathematics courses taught in back-to-back time periods are integrated into a one-semester six-credit course.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Century Gothic" pitchFamily="34" charset="0"/>
            </a:endParaRPr>
          </a:p>
          <a:p>
            <a:pPr eaLnBrk="1" hangingPunct="1"/>
            <a:r>
              <a:rPr lang="en-US" smtClean="0">
                <a:latin typeface="Century Gothic" pitchFamily="34" charset="0"/>
              </a:rPr>
              <a:t>One instructor teaches both courses.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Century Gothic" pitchFamily="34" charset="0"/>
            </a:endParaRPr>
          </a:p>
          <a:p>
            <a:pPr eaLnBrk="1" hangingPunct="1"/>
            <a:r>
              <a:rPr lang="en-US" smtClean="0">
                <a:latin typeface="Century Gothic" pitchFamily="34" charset="0"/>
              </a:rPr>
              <a:t>Students receive a separate grade for each course.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>
              <a:latin typeface="Century Gothic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entury Gothic" pitchFamily="34" charset="0"/>
              </a:rPr>
              <a:t>Integrated Courses</a:t>
            </a:r>
            <a:endParaRPr lang="en-US" dirty="0"/>
          </a:p>
        </p:txBody>
      </p:sp>
      <p:sp>
        <p:nvSpPr>
          <p:cNvPr id="37890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latin typeface="Century Gothic" pitchFamily="34" charset="0"/>
              </a:rPr>
              <a:t>PROS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Forced acceleration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Gain time from syllabus overlap (with proper pairings)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Easily done with any two consecutive algebra courses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Students are motivated (6 credit hour commitment)</a:t>
            </a:r>
          </a:p>
        </p:txBody>
      </p:sp>
      <p:sp>
        <p:nvSpPr>
          <p:cNvPr id="37891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latin typeface="Century Gothic" pitchFamily="34" charset="0"/>
              </a:rPr>
              <a:t>CONS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Need to do “unofficial screening” to get students that can succeed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Long class periods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6 credit hours at risk (high risk/high reward)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entury Gothic" pitchFamily="34" charset="0"/>
              </a:rPr>
              <a:t>Issues with Integrated Courses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/>
          <a:lstStyle/>
          <a:p>
            <a:pPr eaLnBrk="1" hangingPunct="1"/>
            <a:r>
              <a:rPr lang="en-US" sz="2400" smtClean="0">
                <a:latin typeface="Century Gothic" pitchFamily="34" charset="0"/>
              </a:rPr>
              <a:t>Communication with/Advising of students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Consistency between sections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Grading system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Students passing higher level, but not lower level course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What is an integrated course pedagogically?  Should there be a new 6 credit course?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Balance between traditional and accelerated courses.  How many students can handle acceleration?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Integration for non-algebra courses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Data 081/082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/>
              <a:tblGrid>
                <a:gridCol w="1143000"/>
                <a:gridCol w="990600"/>
                <a:gridCol w="838200"/>
                <a:gridCol w="1143000"/>
                <a:gridCol w="990600"/>
                <a:gridCol w="838200"/>
                <a:gridCol w="1143000"/>
                <a:gridCol w="1143000"/>
              </a:tblGrid>
              <a:tr h="1257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Enrolled lower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Passed lower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Successful in lower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Enrolled higher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Passed higher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Successful in higher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Successful in both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57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081/082 integrated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133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5199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66%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72%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47%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  <a:tr h="1257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081/082   7 – 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5199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51%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34%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1E7"/>
                    </a:solidFill>
                  </a:tcPr>
                </a:tc>
              </a:tr>
              <a:tr h="1257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082 2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7 weeks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33%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E3C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Data 082/083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5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990600"/>
                <a:gridCol w="838200"/>
                <a:gridCol w="1143000"/>
                <a:gridCol w="990600"/>
                <a:gridCol w="838200"/>
                <a:gridCol w="1143000"/>
                <a:gridCol w="1143005"/>
              </a:tblGrid>
              <a:tr h="1257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Enrolled lower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Passed lower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Successful in lower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Enrolled higher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Passed higher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Successful in higher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Successful in both</a:t>
                      </a:r>
                    </a:p>
                  </a:txBody>
                  <a:tcPr marL="68580" marR="68580" marT="0" marB="0" anchor="ctr"/>
                </a:tc>
              </a:tr>
              <a:tr h="1257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082/083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integrated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247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155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63%</a:t>
                      </a:r>
                      <a:endParaRPr lang="en-US" sz="18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155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88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57%</a:t>
                      </a:r>
                      <a:endParaRPr lang="en-US" sz="18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36%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57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082/083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 7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– 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270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161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60%</a:t>
                      </a:r>
                      <a:endParaRPr lang="en-US" sz="18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142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97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68%</a:t>
                      </a:r>
                      <a:endParaRPr lang="en-US" sz="18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36%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57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083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800" baseline="30000" dirty="0" smtClean="0">
                          <a:latin typeface="Calibri"/>
                          <a:ea typeface="Calibri"/>
                          <a:cs typeface="Times New Roman"/>
                        </a:rPr>
                        <a:t>nd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7 weeks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351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145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41%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Data 083/1**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8" cy="5033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990600"/>
                <a:gridCol w="838200"/>
                <a:gridCol w="1143000"/>
                <a:gridCol w="990600"/>
                <a:gridCol w="838200"/>
                <a:gridCol w="1143000"/>
                <a:gridCol w="1143008"/>
              </a:tblGrid>
              <a:tr h="1257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Enrolled lower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Passed lower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Successful in lower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Enrolled higher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Passed higher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Successful in higher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Successful in both</a:t>
                      </a:r>
                    </a:p>
                  </a:txBody>
                  <a:tcPr marL="68580" marR="68580" marT="0" marB="0" anchor="ctr"/>
                </a:tc>
              </a:tr>
              <a:tr h="1257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083/163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integrated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271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173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64%</a:t>
                      </a:r>
                      <a:endParaRPr lang="en-US" sz="18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173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145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84%</a:t>
                      </a:r>
                      <a:endParaRPr lang="en-US" sz="18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54%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573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083/111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or 083/135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     7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– 7</a:t>
                      </a:r>
                      <a:endParaRPr lang="en-US" sz="1800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184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117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64%</a:t>
                      </a:r>
                      <a:endParaRPr lang="en-US" sz="18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88%</a:t>
                      </a:r>
                      <a:endParaRPr lang="en-US" sz="18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35%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257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111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or 135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 2</a:t>
                      </a:r>
                      <a:r>
                        <a:rPr lang="en-US" sz="1800" baseline="30000" dirty="0" smtClean="0">
                          <a:latin typeface="Calibri"/>
                          <a:ea typeface="Calibri"/>
                          <a:cs typeface="Times New Roman"/>
                        </a:rPr>
                        <a:t>nd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7 weeks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271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198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73%</a:t>
                      </a: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rgbClr val="0070C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dirty="0" smtClean="0">
                <a:latin typeface="Century Gothic" pitchFamily="34" charset="0"/>
              </a:rPr>
              <a:t>Thank you!</a:t>
            </a:r>
            <a:endParaRPr lang="en-US" sz="96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entury Gothic" pitchFamily="34" charset="0"/>
              </a:rPr>
              <a:t>CCBC  courses involved in accelerated math projects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entury Gothic" pitchFamily="34" charset="0"/>
              </a:rPr>
              <a:t>MATH 081 – Basic Mathematics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entury Gothic" pitchFamily="34" charset="0"/>
              </a:rPr>
              <a:t>MATH 082 – Introductory Algebra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entury Gothic" pitchFamily="34" charset="0"/>
              </a:rPr>
              <a:t>MATH 083 – Intermediate Algebra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entury Gothic" pitchFamily="34" charset="0"/>
              </a:rPr>
              <a:t>MATH 111 – Ideas of Mathematics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entury Gothic" pitchFamily="34" charset="0"/>
              </a:rPr>
              <a:t>MATH 135 – Applied Algebra and Trig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entury Gothic" pitchFamily="34" charset="0"/>
              </a:rPr>
              <a:t>MATH 163 – College Algebra</a:t>
            </a:r>
          </a:p>
          <a:p>
            <a:pPr marL="54864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>
              <a:latin typeface="Century Gothic" pitchFamily="34" charset="0"/>
            </a:endParaRPr>
          </a:p>
          <a:p>
            <a:pPr marL="54864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Century Gothic" pitchFamily="34" charset="0"/>
              </a:rPr>
              <a:t>All courses are 3 billable hours; Math 111, 135, and 163 are for college credit while the others above are not.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entury Gothic" pitchFamily="34" charset="0"/>
              </a:rPr>
              <a:t>Math 081 and 082 Self-Paced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entury Gothic" pitchFamily="34" charset="0"/>
              </a:rPr>
              <a:t>Diagnostic test given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Math 081 is 20 assessments, 082 is 14 assessments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Students must achieve 80% or higher on assessment to move on to next one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Must earn 70% on cumulative final exam after completing chapters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Students’ records are kept semester after semester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entury Gothic" pitchFamily="34" charset="0"/>
              </a:rPr>
              <a:t>Math 081 and 082 Self-Paced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Century Gothic" pitchFamily="34" charset="0"/>
              </a:rPr>
              <a:t>PROS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entury Gothic" pitchFamily="34" charset="0"/>
              </a:rPr>
              <a:t>Student spends time working on what they need to learn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entury Gothic" pitchFamily="34" charset="0"/>
              </a:rPr>
              <a:t>Acceleration happens for precisely those who can handle it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latin typeface="Century Gothic" pitchFamily="34" charset="0"/>
              </a:rPr>
              <a:t>CONS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entury Gothic" pitchFamily="34" charset="0"/>
              </a:rPr>
              <a:t>Works only for lower level courses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entury Gothic" pitchFamily="34" charset="0"/>
              </a:rPr>
              <a:t>Expense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entury Gothic" pitchFamily="34" charset="0"/>
              </a:rPr>
              <a:t>Course may be completed in middle of semester(wasted time)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dirty="0" smtClean="0">
                <a:latin typeface="Century Gothic" pitchFamily="34" charset="0"/>
              </a:rPr>
              <a:t>Doesn’t work for students who need traditional instruction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28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entury Gothic" pitchFamily="34" charset="0"/>
              </a:rPr>
              <a:t>MATH 082/081 4-Credit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4267200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dirty="0" smtClean="0">
                <a:latin typeface="Century Gothic" pitchFamily="34" charset="0"/>
              </a:rPr>
              <a:t>Some MATH 081 material added to MATH 082 to create a 4 credit course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en-US" dirty="0" smtClean="0">
                <a:latin typeface="Century Gothic" pitchFamily="34" charset="0"/>
              </a:rPr>
              <a:t> 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en-US" dirty="0" smtClean="0">
                <a:latin typeface="Century Gothic" pitchFamily="34" charset="0"/>
              </a:rPr>
              <a:t>Students that scored in the upper quartile of </a:t>
            </a:r>
            <a:r>
              <a:rPr lang="en-US" dirty="0" err="1" smtClean="0">
                <a:latin typeface="Century Gothic" pitchFamily="34" charset="0"/>
              </a:rPr>
              <a:t>Accuplacer</a:t>
            </a:r>
            <a:r>
              <a:rPr lang="en-US" dirty="0" smtClean="0">
                <a:latin typeface="Century Gothic" pitchFamily="34" charset="0"/>
              </a:rPr>
              <a:t> placement scores for MATH 081 were eligible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en-US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entury Gothic" pitchFamily="34" charset="0"/>
              </a:rPr>
              <a:t>MATH 082/081 4-Credit</a:t>
            </a:r>
            <a:endParaRPr lang="en-US" dirty="0"/>
          </a:p>
        </p:txBody>
      </p:sp>
      <p:sp>
        <p:nvSpPr>
          <p:cNvPr id="25602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PROS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Learning experience (we learned not to screen)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Course worked well for many students who registered for it</a:t>
            </a:r>
          </a:p>
        </p:txBody>
      </p:sp>
      <p:sp>
        <p:nvSpPr>
          <p:cNvPr id="25603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>
                <a:latin typeface="Century Gothic" pitchFamily="34" charset="0"/>
              </a:rPr>
              <a:t>CONS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Filling the course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Wrong population registered for the course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Non-standard 4 credit 082 created registration/other difficulties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Not all 081 covered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entury Gothic" pitchFamily="34" charset="0"/>
              </a:rPr>
              <a:t>7-and-7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8525"/>
          </a:xfrm>
        </p:spPr>
        <p:txBody>
          <a:bodyPr/>
          <a:lstStyle/>
          <a:p>
            <a:pPr indent="-457200" eaLnBrk="1" hangingPunct="1"/>
            <a:r>
              <a:rPr lang="en-US" smtClean="0">
                <a:latin typeface="Century Gothic" pitchFamily="34" charset="0"/>
              </a:rPr>
              <a:t>Two 7-week math courses taught back-to-back during same time period in one semester.  </a:t>
            </a:r>
          </a:p>
          <a:p>
            <a:pPr indent="-457200" eaLnBrk="1" hangingPunct="1"/>
            <a:endParaRPr lang="en-US" smtClean="0">
              <a:latin typeface="Century Gothic" pitchFamily="34" charset="0"/>
            </a:endParaRPr>
          </a:p>
          <a:p>
            <a:pPr indent="-457200" eaLnBrk="1" hangingPunct="1"/>
            <a:r>
              <a:rPr lang="en-US" smtClean="0">
                <a:latin typeface="Century Gothic" pitchFamily="34" charset="0"/>
              </a:rPr>
              <a:t>Students are allowed to register for second course at same time as they register for the first.</a:t>
            </a:r>
          </a:p>
          <a:p>
            <a:pPr indent="-457200" eaLnBrk="1" hangingPunct="1">
              <a:buFont typeface="Wingdings 2" pitchFamily="18" charset="2"/>
              <a:buNone/>
            </a:pPr>
            <a:endParaRPr lang="en-US" smtClean="0">
              <a:latin typeface="Century Gothic" pitchFamily="34" charset="0"/>
            </a:endParaRPr>
          </a:p>
          <a:p>
            <a:pPr indent="-457200" eaLnBrk="1" hangingPunct="1"/>
            <a:r>
              <a:rPr lang="en-US" smtClean="0">
                <a:latin typeface="Century Gothic" pitchFamily="34" charset="0"/>
              </a:rPr>
              <a:t>Students must pass first course to continue in second course.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entury Gothic" pitchFamily="34" charset="0"/>
              </a:rPr>
              <a:t>7-and-7</a:t>
            </a:r>
            <a:endParaRPr lang="en-US" dirty="0"/>
          </a:p>
        </p:txBody>
      </p:sp>
      <p:sp>
        <p:nvSpPr>
          <p:cNvPr id="29698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latin typeface="Century Gothic" pitchFamily="34" charset="0"/>
              </a:rPr>
              <a:t>PROS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Works with any two consecutive courses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No fundamental syllabus changes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Doesn’t have to be two math courses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Natural cohort forms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Can pair with Continuing Ed. Basic Skills Course</a:t>
            </a:r>
          </a:p>
        </p:txBody>
      </p:sp>
      <p:sp>
        <p:nvSpPr>
          <p:cNvPr id="29699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>
                <a:latin typeface="Century Gothic" pitchFamily="34" charset="0"/>
              </a:rPr>
              <a:t>CONS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Long class periods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Financial Aid issues if the first course is not passed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Manually withdraw students who fail first course</a:t>
            </a:r>
          </a:p>
          <a:p>
            <a:pPr eaLnBrk="1" hangingPunct="1"/>
            <a:r>
              <a:rPr lang="en-US" sz="2400" smtClean="0">
                <a:latin typeface="Century Gothic" pitchFamily="34" charset="0"/>
              </a:rPr>
              <a:t>Theoretical, not forced acceleration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76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entury Gothic" pitchFamily="34" charset="0"/>
              </a:rPr>
              <a:t>Accelerated Learning Program (modeled after English ALP)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305800" cy="3886200"/>
          </a:xfrm>
        </p:spPr>
        <p:txBody>
          <a:bodyPr/>
          <a:lstStyle/>
          <a:p>
            <a:pPr eaLnBrk="1" hangingPunct="1"/>
            <a:r>
              <a:rPr lang="en-US" smtClean="0">
                <a:latin typeface="Century Gothic" pitchFamily="34" charset="0"/>
              </a:rPr>
              <a:t>8 MATH 081 students register for both MATH 081 and MATH 082 concurrently.  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Any 081 eligible student may register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The 8 students comprise the entire 081 class, while they are also a part of an 082 class with other regular 082 students.  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Same instructor for both classes.</a:t>
            </a:r>
          </a:p>
          <a:p>
            <a:pPr eaLnBrk="1" hangingPunct="1"/>
            <a:r>
              <a:rPr lang="en-US" smtClean="0">
                <a:latin typeface="Century Gothic" pitchFamily="34" charset="0"/>
              </a:rPr>
              <a:t>The students earn two separate grades.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1111</TotalTime>
  <Words>923</Words>
  <Application>Microsoft Macintosh PowerPoint</Application>
  <PresentationFormat>On-screen Show (4:3)</PresentationFormat>
  <Paragraphs>197</Paragraphs>
  <Slides>17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  Accelerated Mathematics Program at the Community college of Baltimore county   June 15, 2011 </vt:lpstr>
      <vt:lpstr>CCBC  courses involved in accelerated math projects</vt:lpstr>
      <vt:lpstr>Math 081 and 082 Self-Paced</vt:lpstr>
      <vt:lpstr>Math 081 and 082 Self-Paced</vt:lpstr>
      <vt:lpstr>MATH 082/081 4-Credit</vt:lpstr>
      <vt:lpstr>MATH 082/081 4-Credit</vt:lpstr>
      <vt:lpstr>7-and-7 </vt:lpstr>
      <vt:lpstr>7-and-7</vt:lpstr>
      <vt:lpstr>Accelerated Learning Program (modeled after English ALP)</vt:lpstr>
      <vt:lpstr>Accelerated Learning Program (modeled after English ALP)</vt:lpstr>
      <vt:lpstr>Integrated Courses</vt:lpstr>
      <vt:lpstr>Integrated Courses</vt:lpstr>
      <vt:lpstr>Issues with Integrated Courses</vt:lpstr>
      <vt:lpstr>Data 081/082</vt:lpstr>
      <vt:lpstr>Data 082/083</vt:lpstr>
      <vt:lpstr>Data 083/1**</vt:lpstr>
      <vt:lpstr>Thank you!</vt:lpstr>
    </vt:vector>
  </TitlesOfParts>
  <Company>The Community College of Baltimore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Deviants Presentation</dc:title>
  <dc:creator>CCBC</dc:creator>
  <cp:lastModifiedBy>Peter Adams</cp:lastModifiedBy>
  <cp:revision>122</cp:revision>
  <dcterms:created xsi:type="dcterms:W3CDTF">2011-06-20T01:51:57Z</dcterms:created>
  <dcterms:modified xsi:type="dcterms:W3CDTF">2011-06-20T01:53:19Z</dcterms:modified>
</cp:coreProperties>
</file>