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5" r:id="rId18"/>
    <p:sldId id="377" r:id="rId19"/>
    <p:sldId id="37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David Scott Yeager" initials="DS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6600"/>
    <a:srgbClr val="330099"/>
    <a:srgbClr val="330066"/>
    <a:srgbClr val="F7F7F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444" autoAdjust="0"/>
    <p:restoredTop sz="91638" autoAdjust="0"/>
  </p:normalViewPr>
  <p:slideViewPr>
    <p:cSldViewPr>
      <p:cViewPr varScale="1">
        <p:scale>
          <a:sx n="111" d="100"/>
          <a:sy n="111" d="100"/>
        </p:scale>
        <p:origin x="-328" y="-112"/>
      </p:cViewPr>
      <p:guideLst>
        <p:guide orient="horz" pos="384"/>
        <p:guide orient="horz" pos="422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E9E47-5A05-E74F-9FB8-05D6A1FC8519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3EFA8-7C0C-5647-9AD2-E104A0867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8249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A6EF8D-A8CC-954D-8913-052A91094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3808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Exceeded US population by 1978</a:t>
            </a:r>
          </a:p>
          <a:p>
            <a:r>
              <a:rPr lang="en-US" dirty="0" smtClean="0"/>
              <a:t>Exceeded world populatio</a:t>
            </a:r>
            <a:r>
              <a:rPr lang="en-US" baseline="0" dirty="0" smtClean="0"/>
              <a:t>n by 1983</a:t>
            </a:r>
          </a:p>
          <a:p>
            <a:r>
              <a:rPr lang="en-US" baseline="0" dirty="0" smtClean="0"/>
              <a:t>By 1995, the total number of children killed by gun violence would be about 35 TRILLION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EF8D-A8CC-954D-8913-052A910947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864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EF8D-A8CC-954D-8913-052A910947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486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890AE-0022-D84F-8F6B-E119C221935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4" descr="DC Footer for 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27701"/>
            <a:ext cx="9153144" cy="114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C_Logo_20percentblackCROP"/>
          <p:cNvPicPr>
            <a:picLocks noChangeAspect="1" noChangeArrowheads="1"/>
          </p:cNvPicPr>
          <p:nvPr userDrawn="1"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406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>
                    <a:alpha val="4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511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/>
            </a:lvl1pPr>
            <a:lvl2pPr marL="742950" indent="-285750">
              <a:buFont typeface="Wingdings" charset="2"/>
              <a:buChar char="§"/>
              <a:defRPr sz="24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/>
            </a:lvl4pPr>
            <a:lvl5pPr marL="2057400" indent="-228600"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55760-801E-B94C-BD4D-729510EB6590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304800" y="838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pic>
        <p:nvPicPr>
          <p:cNvPr id="11" name="Picture 11" descr="DC Footer without se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8738"/>
            <a:ext cx="9153144" cy="46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73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5720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/>
            </a:lvl1pPr>
            <a:lvl2pPr marL="742950" indent="-285750">
              <a:buFont typeface="Wingdings" charset="2"/>
              <a:buChar char="§"/>
              <a:defRPr sz="24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/>
            </a:lvl4pPr>
            <a:lvl5pPr marL="2057400" indent="-228600"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55760-801E-B94C-BD4D-729510EB6590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304800" y="1219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pic>
        <p:nvPicPr>
          <p:cNvPr id="11" name="Picture 11" descr="DC Footer without se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8738"/>
            <a:ext cx="9153144" cy="46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647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610600" cy="990600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55760-801E-B94C-BD4D-729510EB659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1" descr="DC Footer without se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8738"/>
            <a:ext cx="9153144" cy="46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333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48768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67E1A-4BA0-514E-98CC-8046D09F432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1" descr="DC Footer without se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8738"/>
            <a:ext cx="9153144" cy="46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04800" y="838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800600" y="1219200"/>
            <a:ext cx="4038600" cy="48768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302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791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EF36E0C-29D7-3046-B978-7B10A2E0CE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90AE-0022-D84F-8F6B-E119C221935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90600" y="533400"/>
            <a:ext cx="746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330099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Redesigning Developmental Mathematics Education: </a:t>
            </a:r>
            <a:endParaRPr lang="en-US" sz="3200" b="1" dirty="0">
              <a:solidFill>
                <a:srgbClr val="330099"/>
              </a:solidFill>
              <a:latin typeface="Arial" pitchFamily="-112" charset="0"/>
              <a:ea typeface="ヒラギノ角ゴ Pro W3" pitchFamily="-112" charset="-128"/>
              <a:cs typeface="ヒラギノ角ゴ Pro W3" pitchFamily="-112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sz="3200" b="1" dirty="0">
                <a:solidFill>
                  <a:srgbClr val="330099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A</a:t>
            </a:r>
            <a:r>
              <a:rPr lang="en-US" sz="3200" b="1" dirty="0" smtClean="0">
                <a:solidFill>
                  <a:srgbClr val="330099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 National Perspective – Part II</a:t>
            </a:r>
            <a:endParaRPr lang="en-US" sz="3200" b="1" dirty="0">
              <a:solidFill>
                <a:srgbClr val="330099"/>
              </a:solidFill>
              <a:latin typeface="Arial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90600" y="2438400"/>
            <a:ext cx="777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27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2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Accelerated Learning Project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bg2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Third Annual Acceleration Conference on Developmental Education 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bg2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Community College of Baltimore County </a:t>
            </a:r>
            <a:endParaRPr lang="en-US" sz="2000" dirty="0" smtClean="0">
              <a:solidFill>
                <a:schemeClr val="bg2"/>
              </a:solidFill>
              <a:latin typeface="Arial" pitchFamily="-112" charset="0"/>
              <a:ea typeface="ヒラギノ角ゴ Pro W3" pitchFamily="-112" charset="-128"/>
              <a:cs typeface="ヒラギノ角ゴ Pro W3" pitchFamily="-112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bg2"/>
                </a:solidFill>
                <a:latin typeface="Arial" pitchFamily="-112" charset="0"/>
                <a:ea typeface="ヒラギノ角ゴ Pro W3" pitchFamily="-112" charset="-128"/>
                <a:cs typeface="ヒラギノ角ゴ Pro W3" pitchFamily="-112" charset="-128"/>
              </a:rPr>
              <a:t>June 17, 2011</a:t>
            </a:r>
            <a:endParaRPr lang="en-US" sz="2000" dirty="0">
              <a:solidFill>
                <a:schemeClr val="bg2"/>
              </a:solidFill>
              <a:latin typeface="Arial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66800" y="4343400"/>
            <a:ext cx="487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spcAft>
                <a:spcPts val="3600"/>
              </a:spcAft>
            </a:pPr>
            <a:r>
              <a:rPr lang="en-US" sz="1800" b="1" dirty="0"/>
              <a:t>Philip Uri </a:t>
            </a:r>
            <a:r>
              <a:rPr lang="en-US" sz="1800" b="1" dirty="0" smtClean="0"/>
              <a:t>Treisman and Tom Connolly</a:t>
            </a:r>
            <a:r>
              <a:rPr lang="en-US" sz="1800" dirty="0" smtClean="0"/>
              <a:t> </a:t>
            </a:r>
            <a:r>
              <a:rPr lang="en-US" sz="1800" dirty="0"/>
              <a:t>Charles A. Dana Center</a:t>
            </a:r>
            <a:br>
              <a:rPr lang="en-US" sz="1800" dirty="0"/>
            </a:br>
            <a:r>
              <a:rPr lang="en-US" sz="1800" dirty="0"/>
              <a:t>The University of Texas at Austin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42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Reasoning in </a:t>
            </a:r>
            <a:r>
              <a:rPr lang="en-US" dirty="0" err="1" smtClean="0"/>
              <a:t>Quantway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Uses mathematics in service of context especially in reference to evaluation of information and decision-making</a:t>
            </a:r>
          </a:p>
          <a:p>
            <a:pPr lvl="2">
              <a:buFont typeface="Lucida Grande"/>
              <a:buChar char="-"/>
            </a:pPr>
            <a:r>
              <a:rPr lang="en-US" sz="2000" dirty="0"/>
              <a:t>T</a:t>
            </a:r>
            <a:r>
              <a:rPr lang="en-US" sz="2000" dirty="0" smtClean="0"/>
              <a:t>hree </a:t>
            </a:r>
            <a:r>
              <a:rPr lang="en-US" sz="2000" dirty="0"/>
              <a:t>contextual themes:  </a:t>
            </a:r>
            <a:r>
              <a:rPr lang="en-US" sz="2000" dirty="0" smtClean="0"/>
              <a:t>personal finance</a:t>
            </a:r>
            <a:r>
              <a:rPr lang="en-US" sz="2000" dirty="0"/>
              <a:t>, </a:t>
            </a:r>
            <a:r>
              <a:rPr lang="en-US" sz="2000" dirty="0" smtClean="0"/>
              <a:t>citizenship</a:t>
            </a:r>
            <a:r>
              <a:rPr lang="en-US" sz="2000" dirty="0"/>
              <a:t>, and </a:t>
            </a:r>
            <a:r>
              <a:rPr lang="en-US" sz="2000" dirty="0" smtClean="0"/>
              <a:t>medical fluency</a:t>
            </a:r>
            <a:endParaRPr lang="en-US" sz="2000" dirty="0"/>
          </a:p>
          <a:p>
            <a:r>
              <a:rPr lang="en-US" sz="2400" dirty="0"/>
              <a:t>Mathematical concepts emphasize conceptual understanding and interpretation of quantitative information and processes</a:t>
            </a:r>
          </a:p>
          <a:p>
            <a:pPr lvl="2">
              <a:buFont typeface="Lucida Grande"/>
              <a:buChar char="-"/>
            </a:pPr>
            <a:r>
              <a:rPr lang="en-US" sz="2000" dirty="0" err="1"/>
              <a:t>Quantway</a:t>
            </a:r>
            <a:r>
              <a:rPr lang="en-US" sz="2000" dirty="0"/>
              <a:t> mathematical outcomes focused around: </a:t>
            </a:r>
            <a:r>
              <a:rPr lang="en-US" sz="2000" dirty="0" smtClean="0"/>
              <a:t>proportional </a:t>
            </a:r>
            <a:r>
              <a:rPr lang="en-US" sz="2000" dirty="0"/>
              <a:t>reasoning, statistics and modeling</a:t>
            </a:r>
          </a:p>
          <a:p>
            <a:r>
              <a:rPr lang="en-US" sz="2400" dirty="0"/>
              <a:t>Literacy focus on reading and writing about quantitative information</a:t>
            </a:r>
          </a:p>
          <a:p>
            <a:pPr lvl="2">
              <a:buFont typeface="Lucida Grande"/>
              <a:buChar char="-"/>
            </a:pPr>
            <a:r>
              <a:rPr lang="en-US" sz="2000" dirty="0" err="1"/>
              <a:t>Quantway</a:t>
            </a:r>
            <a:r>
              <a:rPr lang="en-US" sz="2000" dirty="0"/>
              <a:t> provides instructional scaffolding to support students to develop reading and writing skills.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39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Quantway</a:t>
            </a:r>
            <a:r>
              <a:rPr lang="en-US" dirty="0" smtClean="0"/>
              <a:t> Fast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Quantway</a:t>
            </a:r>
            <a:r>
              <a:rPr lang="en-US" dirty="0"/>
              <a:t> </a:t>
            </a:r>
            <a:r>
              <a:rPr lang="en-US" b="1" i="1" dirty="0"/>
              <a:t>does</a:t>
            </a:r>
            <a:r>
              <a:rPr lang="en-US" dirty="0"/>
              <a:t> </a:t>
            </a:r>
            <a:r>
              <a:rPr lang="en-US" b="1" i="1" dirty="0"/>
              <a:t>not</a:t>
            </a:r>
            <a:r>
              <a:rPr lang="en-US" dirty="0"/>
              <a:t>…</a:t>
            </a:r>
          </a:p>
          <a:p>
            <a:pPr lvl="1">
              <a:spcAft>
                <a:spcPts val="600"/>
              </a:spcAft>
              <a:buFont typeface="Lucida Grande"/>
              <a:buChar char="-"/>
            </a:pPr>
            <a:r>
              <a:rPr lang="en-US" sz="2200" dirty="0" smtClean="0"/>
              <a:t>Cover all </a:t>
            </a:r>
            <a:r>
              <a:rPr lang="en-US" sz="2200" dirty="0"/>
              <a:t>mathematical outcomes included in </a:t>
            </a:r>
            <a:r>
              <a:rPr lang="en-US" sz="2200" dirty="0" smtClean="0"/>
              <a:t>the traditional </a:t>
            </a:r>
            <a:r>
              <a:rPr lang="en-US" sz="2200" dirty="0"/>
              <a:t>“beginning algebra” through “intermediate algebra” sequence</a:t>
            </a:r>
          </a:p>
          <a:p>
            <a:pPr lvl="1">
              <a:spcAft>
                <a:spcPts val="600"/>
              </a:spcAft>
              <a:buFont typeface="Lucida Grande"/>
              <a:buChar char="-"/>
            </a:pPr>
            <a:r>
              <a:rPr lang="en-US" sz="2200" dirty="0"/>
              <a:t>Emphasize algebraic manipulation</a:t>
            </a:r>
          </a:p>
          <a:p>
            <a:endParaRPr lang="en-US" dirty="0"/>
          </a:p>
          <a:p>
            <a:r>
              <a:rPr lang="en-US" dirty="0" err="1"/>
              <a:t>Quantway</a:t>
            </a:r>
            <a:r>
              <a:rPr lang="en-US" dirty="0"/>
              <a:t> </a:t>
            </a:r>
            <a:r>
              <a:rPr lang="en-US" b="1" i="1" dirty="0"/>
              <a:t>does</a:t>
            </a:r>
            <a:r>
              <a:rPr lang="en-US" dirty="0"/>
              <a:t>…</a:t>
            </a:r>
          </a:p>
          <a:p>
            <a:pPr lvl="1">
              <a:spcAft>
                <a:spcPts val="600"/>
              </a:spcAft>
              <a:buFont typeface="Lucida Grande"/>
              <a:buChar char="-"/>
            </a:pPr>
            <a:r>
              <a:rPr lang="en-US" sz="2200" dirty="0"/>
              <a:t>Prepare students </a:t>
            </a:r>
            <a:r>
              <a:rPr lang="en-US" sz="2200" dirty="0" smtClean="0"/>
              <a:t>to:</a:t>
            </a:r>
          </a:p>
          <a:p>
            <a:pPr lvl="2">
              <a:spcAft>
                <a:spcPts val="600"/>
              </a:spcAft>
              <a:buFont typeface="Lucida Grande"/>
              <a:buChar char="-"/>
            </a:pPr>
            <a:r>
              <a:rPr lang="en-US" sz="2000" dirty="0" smtClean="0"/>
              <a:t> </a:t>
            </a:r>
            <a:r>
              <a:rPr lang="en-US" sz="2000" dirty="0"/>
              <a:t>M</a:t>
            </a:r>
            <a:r>
              <a:rPr lang="en-US" sz="2000" dirty="0" smtClean="0"/>
              <a:t>ake </a:t>
            </a:r>
            <a:r>
              <a:rPr lang="en-US" sz="2000" dirty="0"/>
              <a:t>sense of the quantitative information </a:t>
            </a:r>
            <a:r>
              <a:rPr lang="en-US" sz="2000" dirty="0" smtClean="0"/>
              <a:t>that is commonly </a:t>
            </a:r>
            <a:r>
              <a:rPr lang="en-US" sz="2000" dirty="0"/>
              <a:t>used in today’s </a:t>
            </a:r>
            <a:r>
              <a:rPr lang="en-US" sz="2000" dirty="0" smtClean="0"/>
              <a:t>society</a:t>
            </a:r>
          </a:p>
          <a:p>
            <a:pPr lvl="2">
              <a:spcAft>
                <a:spcPts val="600"/>
              </a:spcAft>
              <a:buFont typeface="Lucida Grande"/>
              <a:buChar char="-"/>
            </a:pPr>
            <a:r>
              <a:rPr lang="en-US" sz="2000" dirty="0" smtClean="0"/>
              <a:t>To think </a:t>
            </a:r>
            <a:r>
              <a:rPr lang="en-US" sz="2000" dirty="0"/>
              <a:t>critically about that information </a:t>
            </a:r>
          </a:p>
          <a:p>
            <a:pPr lvl="2">
              <a:spcAft>
                <a:spcPts val="600"/>
              </a:spcAft>
              <a:buFont typeface="Lucida Grande"/>
              <a:buChar char="-"/>
            </a:pPr>
            <a:r>
              <a:rPr lang="en-US" sz="2000" dirty="0" smtClean="0"/>
              <a:t>To make </a:t>
            </a:r>
            <a:r>
              <a:rPr lang="en-US" sz="2000" dirty="0"/>
              <a:t>decisions based on their 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7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Quantway</a:t>
            </a:r>
            <a:r>
              <a:rPr lang="en-US" dirty="0" smtClean="0"/>
              <a:t> Example </a:t>
            </a:r>
            <a:r>
              <a:rPr lang="en-US" dirty="0"/>
              <a:t>1</a:t>
            </a:r>
            <a:r>
              <a:rPr lang="en-US" dirty="0" smtClean="0"/>
              <a:t>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8600" y="990600"/>
            <a:ext cx="8915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u="sng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Context</a:t>
            </a: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Students are presented with authentic excerpts from media reports</a:t>
            </a:r>
            <a:r>
              <a:rPr lang="en-US" sz="2000" dirty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regarding a particular crime statistic</a:t>
            </a: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Students are asked to determine and compare mathematical meanings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1000" y="4572000"/>
            <a:ext cx="8458200" cy="161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u="sng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Student Learning Goals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Reading and interpreting quantitative information 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Developing and applying “number sense”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Naming and estimating large numbers</a:t>
            </a:r>
            <a:endParaRPr lang="en-US" sz="2000" dirty="0">
              <a:solidFill>
                <a:srgbClr val="00009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895600"/>
            <a:ext cx="38862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ORIGINAL STATEMENT</a:t>
            </a:r>
          </a:p>
          <a:p>
            <a:pPr algn="ctr"/>
            <a:r>
              <a:rPr lang="en-US" sz="1600" dirty="0" smtClean="0"/>
              <a:t>“The </a:t>
            </a:r>
            <a:r>
              <a:rPr lang="en-US" sz="1600" dirty="0"/>
              <a:t>number of American children killed each year by guns has doubled since 1950</a:t>
            </a:r>
            <a:r>
              <a:rPr lang="en-US" sz="1600" dirty="0" smtClean="0"/>
              <a:t>.”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2895600"/>
            <a:ext cx="390683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REWORDED STATEMENT (</a:t>
            </a:r>
            <a:r>
              <a:rPr lang="en-US" sz="1600" b="1" dirty="0"/>
              <a:t>circa 1995</a:t>
            </a:r>
            <a:r>
              <a:rPr lang="en-US" sz="1600" b="1" dirty="0" smtClean="0"/>
              <a:t>) “</a:t>
            </a:r>
            <a:r>
              <a:rPr lang="en-US" sz="1600" dirty="0" smtClean="0"/>
              <a:t>Every </a:t>
            </a:r>
            <a:r>
              <a:rPr lang="en-US" sz="1600" dirty="0"/>
              <a:t>year since 1950, the number of American children gunned down has doubled</a:t>
            </a:r>
            <a:r>
              <a:rPr lang="en-US" sz="1600" dirty="0" smtClean="0"/>
              <a:t>.”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1" y="4038600"/>
            <a:ext cx="7162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 </a:t>
            </a:r>
            <a:r>
              <a:rPr lang="en-US" sz="1100" dirty="0"/>
              <a:t>Best, J</a:t>
            </a:r>
            <a:r>
              <a:rPr lang="en-US" sz="1100" dirty="0" smtClean="0"/>
              <a:t>., </a:t>
            </a:r>
            <a:r>
              <a:rPr lang="en-US" sz="1100" i="1" dirty="0" smtClean="0"/>
              <a:t>Damned </a:t>
            </a:r>
            <a:r>
              <a:rPr lang="en-US" sz="1100" i="1" dirty="0"/>
              <a:t>Lies and </a:t>
            </a:r>
            <a:r>
              <a:rPr lang="en-US" sz="1100" i="1" dirty="0" smtClean="0"/>
              <a:t>Statistics, </a:t>
            </a:r>
            <a:r>
              <a:rPr lang="en-US" sz="1100" dirty="0" smtClean="0"/>
              <a:t>University </a:t>
            </a:r>
            <a:r>
              <a:rPr lang="en-US" sz="1100" dirty="0"/>
              <a:t>of California </a:t>
            </a:r>
            <a:r>
              <a:rPr lang="en-US" sz="1100" dirty="0" smtClean="0"/>
              <a:t>Press, Berkeley &amp; Los </a:t>
            </a:r>
            <a:r>
              <a:rPr lang="en-US" sz="1100" dirty="0"/>
              <a:t>Angeles (2001).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13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Quantway</a:t>
            </a:r>
            <a:r>
              <a:rPr lang="en-US" dirty="0" smtClean="0"/>
              <a:t> Example </a:t>
            </a:r>
            <a:r>
              <a:rPr lang="en-US" dirty="0"/>
              <a:t>2</a:t>
            </a:r>
            <a:r>
              <a:rPr lang="en-US" dirty="0" smtClean="0"/>
              <a:t>: “The Credit Crunch”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2400" y="1094125"/>
            <a:ext cx="3657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u="sng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Context</a:t>
            </a: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Students presented with credit card terms, written in accordance </a:t>
            </a:r>
            <a:r>
              <a:rPr lang="en-US" sz="2000" dirty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000" i="1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Credit </a:t>
            </a:r>
            <a:r>
              <a:rPr lang="en-US" sz="2000" i="1" dirty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Card Accountability, Responsibility, and Disclosure Act of </a:t>
            </a:r>
            <a:r>
              <a:rPr lang="en-US" sz="2000" i="1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2009. </a:t>
            </a: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Exposure to terms such as creditworthiness, credit score, and interest rates.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4773970"/>
            <a:ext cx="8763000" cy="14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u="sng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Student Learning Goals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Reading </a:t>
            </a:r>
            <a:r>
              <a:rPr lang="en-US" sz="2000" dirty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quantitative information requires filtering out </a:t>
            </a: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information 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Writing about connections </a:t>
            </a:r>
            <a:r>
              <a:rPr lang="en-US" sz="2000" dirty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between mathematical processes and/or concepts and a context.</a:t>
            </a:r>
            <a:endParaRPr lang="en-US" sz="2000" dirty="0" smtClean="0">
              <a:solidFill>
                <a:srgbClr val="00009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creditcar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27" t="1461" r="3763" b="33560"/>
          <a:stretch/>
        </p:blipFill>
        <p:spPr>
          <a:xfrm>
            <a:off x="3733800" y="1286932"/>
            <a:ext cx="5262177" cy="31326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4648200" y="1667932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ヒラギノ角ゴ Pro W3" pitchFamily="-110" charset="-128"/>
              <a:cs typeface="ヒラギノ角ゴ Pro W3" pitchFamily="-110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0" y="2277532"/>
            <a:ext cx="457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ヒラギノ角ゴ Pro W3" pitchFamily="-110" charset="-128"/>
              <a:cs typeface="ヒラギノ角ゴ Pro W3" pitchFamily="-110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534400" y="2810932"/>
            <a:ext cx="457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ヒラギノ角ゴ Pro W3" pitchFamily="-110" charset="-128"/>
              <a:cs typeface="ヒラギノ角ゴ Pro W3" pitchFamily="-110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3496732"/>
            <a:ext cx="457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ヒラギノ角ゴ Pro W3" pitchFamily="-110" charset="-128"/>
              <a:cs typeface="ヒラギノ角ゴ Pro W3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96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A pathway course for Developmental Mathematics students whom aspire </a:t>
            </a:r>
            <a:r>
              <a:rPr lang="en-US" dirty="0" smtClean="0"/>
              <a:t>to STEM majors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dirty="0"/>
              <a:t>	</a:t>
            </a:r>
            <a:r>
              <a:rPr lang="en-US" sz="2200" dirty="0" smtClean="0"/>
              <a:t>(Science, Technology, Engineering, Mathematics)</a:t>
            </a:r>
          </a:p>
          <a:p>
            <a:pPr>
              <a:spcBef>
                <a:spcPts val="1824"/>
              </a:spcBef>
              <a:spcAft>
                <a:spcPts val="2400"/>
              </a:spcAft>
            </a:pPr>
            <a:r>
              <a:rPr lang="en-US" dirty="0" smtClean="0"/>
              <a:t>Will </a:t>
            </a:r>
            <a:r>
              <a:rPr lang="en-US" dirty="0"/>
              <a:t>prepare students to enter Calculus </a:t>
            </a:r>
            <a:r>
              <a:rPr lang="en-US" dirty="0" smtClean="0"/>
              <a:t>I</a:t>
            </a:r>
          </a:p>
          <a:p>
            <a:pPr>
              <a:spcBef>
                <a:spcPts val="1824"/>
              </a:spcBef>
              <a:spcAft>
                <a:spcPts val="2400"/>
              </a:spcAft>
            </a:pPr>
            <a:r>
              <a:rPr lang="en-US" dirty="0" smtClean="0"/>
              <a:t>Will include learning objectives beyond mathematics, e.g., technology, engineering, science objectives.</a:t>
            </a:r>
          </a:p>
          <a:p>
            <a:pPr>
              <a:spcBef>
                <a:spcPts val="1824"/>
              </a:spcBef>
              <a:spcAft>
                <a:spcPts val="2400"/>
              </a:spcAft>
            </a:pPr>
            <a:r>
              <a:rPr lang="en-US" dirty="0" smtClean="0"/>
              <a:t>Currently in the planning and conceptual phase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05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Strategies to Support Student </a:t>
            </a:r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65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610600" cy="137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i="1" dirty="0"/>
              <a:t>Harnessing </a:t>
            </a:r>
            <a:r>
              <a:rPr lang="en-US" sz="3200" i="1" dirty="0" smtClean="0"/>
              <a:t>Motivation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2895600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A video from The Center for Community College Student Engagement (CCCSE)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19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Course content in the first few weeks</a:t>
            </a:r>
          </a:p>
          <a:p>
            <a:pPr marL="627063" lvl="1" indent="-344488"/>
            <a:r>
              <a:rPr lang="en-US" sz="1400" dirty="0"/>
              <a:t>p</a:t>
            </a:r>
            <a:r>
              <a:rPr lang="en-US" sz="1400" dirty="0" smtClean="0"/>
              <a:t>ace too fast</a:t>
            </a:r>
          </a:p>
          <a:p>
            <a:pPr marL="627063" lvl="1" indent="-344488"/>
            <a:r>
              <a:rPr lang="en-US" sz="1400" dirty="0"/>
              <a:t>d</a:t>
            </a:r>
            <a:r>
              <a:rPr lang="en-US" sz="1400" dirty="0" smtClean="0"/>
              <a:t>oes not catch students’ interest</a:t>
            </a:r>
          </a:p>
          <a:p>
            <a:pPr marL="627063" lvl="1" indent="-344488"/>
            <a:r>
              <a:rPr lang="en-US" sz="1400" dirty="0"/>
              <a:t>f</a:t>
            </a:r>
            <a:r>
              <a:rPr lang="en-US" sz="1400" dirty="0" smtClean="0"/>
              <a:t>ew opportunities for early success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Little or no common expectations; absence of supportive classroom norms</a:t>
            </a:r>
            <a:endParaRPr lang="en-US" sz="1800" dirty="0"/>
          </a:p>
          <a:p>
            <a:pPr marL="627063" lvl="1" indent="-344488"/>
            <a:r>
              <a:rPr lang="en-US" sz="1400" dirty="0"/>
              <a:t>language use</a:t>
            </a:r>
          </a:p>
          <a:p>
            <a:pPr marL="627063" lvl="1" indent="-344488"/>
            <a:r>
              <a:rPr lang="en-US" sz="1400" dirty="0"/>
              <a:t>struggle norms</a:t>
            </a:r>
          </a:p>
          <a:p>
            <a:pPr marL="627063" lvl="1" indent="-344488"/>
            <a:r>
              <a:rPr lang="en-US" sz="1400" dirty="0"/>
              <a:t>“doing math” norms</a:t>
            </a:r>
          </a:p>
          <a:p>
            <a:pPr marL="627063" lvl="1" indent="-344488"/>
            <a:r>
              <a:rPr lang="en-US" sz="1400" dirty="0"/>
              <a:t>class expectations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Students’ limited “college knowledge”</a:t>
            </a:r>
            <a:endParaRPr lang="en-US" sz="1800" dirty="0"/>
          </a:p>
          <a:p>
            <a:pPr marL="627063" lvl="1" indent="-344488"/>
            <a:r>
              <a:rPr lang="en-US" sz="1400" dirty="0"/>
              <a:t>effective learning practices</a:t>
            </a:r>
          </a:p>
          <a:p>
            <a:pPr marL="627063" lvl="1" indent="-344488"/>
            <a:r>
              <a:rPr lang="en-US" sz="1400" dirty="0"/>
              <a:t>Institutional navigational “know how”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7E1A-4BA0-514E-98CC-8046D09F43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Drivers of the Problems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7620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i="1" dirty="0">
                <a:solidFill>
                  <a:srgbClr val="000090"/>
                </a:solidFill>
                <a:ea typeface="ヒラギノ角ゴ Pro W3" charset="-128"/>
                <a:cs typeface="ヒラギノ角ゴ Pro W3" charset="-128"/>
              </a:rPr>
              <a:t>Things that keep us from meeting the </a:t>
            </a:r>
            <a:r>
              <a:rPr lang="en-US" sz="1800" b="1" i="1" dirty="0" smtClean="0">
                <a:solidFill>
                  <a:srgbClr val="000090"/>
                </a:solidFill>
                <a:ea typeface="ヒラギノ角ゴ Pro W3" charset="-128"/>
                <a:cs typeface="ヒラギノ角ゴ Pro W3" charset="-128"/>
              </a:rPr>
              <a:t>aim:</a:t>
            </a:r>
            <a:endParaRPr lang="en-US" sz="1800" b="1" i="1" dirty="0">
              <a:solidFill>
                <a:srgbClr val="00009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4724400" y="1447800"/>
            <a:ext cx="43434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Students have few or no connections</a:t>
            </a:r>
          </a:p>
          <a:p>
            <a:pPr marL="627063" lvl="1" indent="-344488"/>
            <a:r>
              <a:rPr lang="en-US" sz="1400" dirty="0"/>
              <a:t>to peers</a:t>
            </a:r>
          </a:p>
          <a:p>
            <a:pPr marL="627063" lvl="1" indent="-344488"/>
            <a:r>
              <a:rPr lang="en-US" sz="1400" dirty="0"/>
              <a:t>to institution</a:t>
            </a:r>
          </a:p>
          <a:p>
            <a:pPr marL="627063" lvl="1" indent="-344488"/>
            <a:r>
              <a:rPr lang="en-US" sz="1400" dirty="0"/>
              <a:t>to math faculty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Student mindsets undermine motivation</a:t>
            </a:r>
            <a:endParaRPr lang="en-US" sz="1800" dirty="0"/>
          </a:p>
          <a:p>
            <a:pPr marL="627063" lvl="1" indent="-344488"/>
            <a:r>
              <a:rPr lang="en-US" sz="1400" dirty="0"/>
              <a:t>don’t see themselves as math learners</a:t>
            </a:r>
          </a:p>
          <a:p>
            <a:pPr marL="627063" lvl="1" indent="-344488"/>
            <a:r>
              <a:rPr lang="en-US" sz="1400" dirty="0"/>
              <a:t>don’t see relevance of learning math</a:t>
            </a:r>
          </a:p>
          <a:p>
            <a:pPr marL="627063" lvl="1" indent="-344488"/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Faculty mindsets and understanding</a:t>
            </a:r>
            <a:endParaRPr lang="en-US" sz="1800" dirty="0"/>
          </a:p>
          <a:p>
            <a:pPr marL="627063" lvl="1" indent="-344488"/>
            <a:r>
              <a:rPr lang="en-US" sz="1400" dirty="0"/>
              <a:t>n</a:t>
            </a:r>
            <a:r>
              <a:rPr lang="en-US" sz="1400" dirty="0" smtClean="0"/>
              <a:t>ot all believe all students can be successful</a:t>
            </a:r>
          </a:p>
          <a:p>
            <a:pPr marL="627063" lvl="1" indent="-344488"/>
            <a:r>
              <a:rPr lang="en-US" sz="1400" dirty="0"/>
              <a:t>n</a:t>
            </a:r>
            <a:r>
              <a:rPr lang="en-US" sz="1400" dirty="0" smtClean="0"/>
              <a:t>ot all believe role is to teach productive persistence</a:t>
            </a:r>
          </a:p>
          <a:p>
            <a:pPr marL="627063" lvl="1" indent="-344488"/>
            <a:r>
              <a:rPr lang="en-US" sz="1400" dirty="0"/>
              <a:t>n</a:t>
            </a:r>
            <a:r>
              <a:rPr lang="en-US" sz="1400" dirty="0" smtClean="0"/>
              <a:t>ot all have the dispositions, skills, or training to do productive persistence activities</a:t>
            </a:r>
          </a:p>
          <a:p>
            <a:pPr marL="627063" lvl="1" indent="-344488"/>
            <a:r>
              <a:rPr lang="en-US" sz="1400" dirty="0"/>
              <a:t>n</a:t>
            </a:r>
            <a:r>
              <a:rPr lang="en-US" sz="1400" dirty="0" smtClean="0"/>
              <a:t>ot all understand their students’ cultural backgrounds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0" y="1524000"/>
            <a:ext cx="0" cy="4572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90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610600" cy="990600"/>
          </a:xfrm>
        </p:spPr>
        <p:txBody>
          <a:bodyPr/>
          <a:lstStyle/>
          <a:p>
            <a:r>
              <a:rPr lang="en-US" sz="2400" dirty="0"/>
              <a:t>If you can</a:t>
            </a:r>
            <a:r>
              <a:rPr lang="fr-FR" sz="2400" dirty="0"/>
              <a:t>’</a:t>
            </a:r>
            <a:r>
              <a:rPr lang="en-US" sz="2400" dirty="0"/>
              <a:t>t see the faces of your students in the data, </a:t>
            </a:r>
            <a:br>
              <a:rPr lang="en-US" sz="2400" dirty="0"/>
            </a:br>
            <a:r>
              <a:rPr lang="en-US" sz="2400" dirty="0"/>
              <a:t>the data </a:t>
            </a:r>
            <a:r>
              <a:rPr lang="en-US" sz="2400" dirty="0" err="1"/>
              <a:t>ain’t</a:t>
            </a:r>
            <a:r>
              <a:rPr lang="en-US" sz="2400" dirty="0"/>
              <a:t> going to help you.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00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Questions and Answers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90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n-US" dirty="0" smtClean="0"/>
              <a:t>What is Statway?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18288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A one-year </a:t>
            </a:r>
            <a:r>
              <a:rPr lang="en-US" dirty="0" smtClean="0"/>
              <a:t>pathway “to and through” Statistics…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Teach </a:t>
            </a:r>
            <a:r>
              <a:rPr lang="en-US" dirty="0"/>
              <a:t>statistics with requisite arithmetic and </a:t>
            </a:r>
            <a:r>
              <a:rPr lang="en-US" dirty="0" smtClean="0"/>
              <a:t>algebra </a:t>
            </a:r>
            <a:r>
              <a:rPr lang="en-US" dirty="0"/>
              <a:t>integrated and taught in the context of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DC log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494" r="19013" b="19417"/>
          <a:stretch/>
        </p:blipFill>
        <p:spPr>
          <a:xfrm>
            <a:off x="6535042" y="3302000"/>
            <a:ext cx="1999358" cy="2032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31242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6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 smtClean="0"/>
              <a:t>Developed through a partnership between </a:t>
            </a:r>
            <a:r>
              <a:rPr lang="en-US" i="1" dirty="0" smtClean="0"/>
              <a:t>The Charles A. Dana Center at The University of Texas at Austin </a:t>
            </a:r>
            <a:r>
              <a:rPr lang="en-US" dirty="0" smtClean="0"/>
              <a:t>and </a:t>
            </a:r>
            <a:r>
              <a:rPr lang="en-US" i="1" dirty="0" smtClean="0"/>
              <a:t>The Carnegie Foundation for the Advancement of Teaching</a:t>
            </a:r>
            <a:endParaRPr lang="en-US" i="1" dirty="0"/>
          </a:p>
        </p:txBody>
      </p:sp>
      <p:pic>
        <p:nvPicPr>
          <p:cNvPr id="7" name="Picture 6" descr="CFAT logo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916" b="3916"/>
          <a:stretch/>
        </p:blipFill>
        <p:spPr>
          <a:xfrm>
            <a:off x="4114800" y="5663642"/>
            <a:ext cx="4800600" cy="5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52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Statway to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Open to students who place into Beginning Algebra.</a:t>
            </a:r>
          </a:p>
          <a:p>
            <a:pPr>
              <a:spcAft>
                <a:spcPts val="1200"/>
              </a:spcAft>
            </a:pPr>
            <a:r>
              <a:rPr lang="en-US" dirty="0"/>
              <a:t>Students interested in humanities or social sciences move directly to mathematics that is relevant to their educational and career goals.</a:t>
            </a:r>
          </a:p>
          <a:p>
            <a:pPr>
              <a:spcAft>
                <a:spcPts val="1200"/>
              </a:spcAft>
            </a:pPr>
            <a:r>
              <a:rPr lang="en-US" dirty="0"/>
              <a:t>Students who successfully complete the Statway course will receive credit for a college-level statistics course.</a:t>
            </a:r>
          </a:p>
          <a:p>
            <a:pPr>
              <a:spcAft>
                <a:spcPts val="1200"/>
              </a:spcAft>
            </a:pPr>
            <a:r>
              <a:rPr lang="en-US" dirty="0"/>
              <a:t>Students bypass the traditional three-semester developmental mathematics sequence.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Salient Statway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design of Statway curriculum materials and teaching routines is an </a:t>
            </a:r>
            <a:r>
              <a:rPr lang="en-US" i="1" dirty="0"/>
              <a:t>evidence-driven </a:t>
            </a:r>
            <a:r>
              <a:rPr lang="en-US" dirty="0" smtClean="0"/>
              <a:t>process</a:t>
            </a:r>
          </a:p>
          <a:p>
            <a:pPr lvl="2">
              <a:spcBef>
                <a:spcPts val="0"/>
              </a:spcBef>
              <a:spcAft>
                <a:spcPts val="2400"/>
              </a:spcAft>
              <a:buFont typeface="Lucida Grande"/>
              <a:buChar char="-"/>
            </a:pPr>
            <a:r>
              <a:rPr lang="en-US" sz="2400" dirty="0" smtClean="0"/>
              <a:t>grounded </a:t>
            </a:r>
            <a:r>
              <a:rPr lang="en-US" sz="2400" dirty="0"/>
              <a:t>in research and practitioner experience.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Statistics is the focus of curriculum </a:t>
            </a:r>
            <a:r>
              <a:rPr lang="en-US" dirty="0" smtClean="0"/>
              <a:t>materials</a:t>
            </a:r>
          </a:p>
          <a:p>
            <a:pPr lvl="2">
              <a:spcBef>
                <a:spcPts val="0"/>
              </a:spcBef>
              <a:spcAft>
                <a:spcPts val="2400"/>
              </a:spcAft>
              <a:buFont typeface="Lucida Grande"/>
              <a:buChar char="-"/>
            </a:pPr>
            <a:r>
              <a:rPr lang="en-US" sz="2400" dirty="0"/>
              <a:t>mathematics topics are addressed as </a:t>
            </a:r>
            <a:r>
              <a:rPr lang="en-US" sz="2400" dirty="0" smtClean="0"/>
              <a:t>needed for students to </a:t>
            </a:r>
            <a:r>
              <a:rPr lang="en-US" sz="2400" dirty="0"/>
              <a:t>conceptualize statistics.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Statway instruction stresses conceptual fluency over procedural fluency.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83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Salient Statway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ts val="2400"/>
              </a:spcAft>
              <a:buFont typeface="Wingdings" charset="0"/>
              <a:buChar char="§"/>
            </a:pPr>
            <a:r>
              <a:rPr lang="en-US" dirty="0" smtClean="0">
                <a:latin typeface="Arial Bold" charset="0"/>
                <a:ea typeface="ＭＳ Ｐゴシック" charset="0"/>
                <a:cs typeface="ＭＳ Ｐゴシック" charset="0"/>
              </a:rPr>
              <a:t>Statway instructional materials make </a:t>
            </a:r>
            <a:r>
              <a:rPr lang="en-US" dirty="0">
                <a:latin typeface="Arial Bold" charset="0"/>
                <a:ea typeface="ＭＳ Ｐゴシック" charset="0"/>
                <a:cs typeface="ＭＳ Ｐゴシック" charset="0"/>
              </a:rPr>
              <a:t>use of </a:t>
            </a:r>
            <a:r>
              <a:rPr lang="en-US" i="1" dirty="0">
                <a:latin typeface="Arial Bold" charset="0"/>
                <a:ea typeface="ＭＳ Ｐゴシック" charset="0"/>
                <a:cs typeface="ＭＳ Ｐゴシック" charset="0"/>
              </a:rPr>
              <a:t>authentic contexts</a:t>
            </a:r>
            <a:r>
              <a:rPr lang="en-US" dirty="0">
                <a:latin typeface="Arial Bold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i="1" dirty="0">
                <a:latin typeface="Arial Bold" charset="0"/>
                <a:ea typeface="ＭＳ Ｐゴシック" charset="0"/>
                <a:cs typeface="ＭＳ Ｐゴシック" charset="0"/>
              </a:rPr>
              <a:t>real data</a:t>
            </a:r>
            <a:r>
              <a:rPr lang="en-US" dirty="0">
                <a:latin typeface="Arial Bold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spcBef>
                <a:spcPct val="50000"/>
              </a:spcBef>
              <a:spcAft>
                <a:spcPts val="2400"/>
              </a:spcAft>
              <a:buFont typeface="Wingdings" charset="0"/>
              <a:buChar char="§"/>
            </a:pPr>
            <a:r>
              <a:rPr lang="en-US" dirty="0">
                <a:latin typeface="Arial Bold" charset="0"/>
                <a:ea typeface="ＭＳ Ｐゴシック" charset="0"/>
                <a:cs typeface="ＭＳ Ｐゴシック" charset="0"/>
              </a:rPr>
              <a:t>Struggling with problems – both large and small – is a core part of the instructional experience. </a:t>
            </a:r>
          </a:p>
          <a:p>
            <a:pPr>
              <a:spcBef>
                <a:spcPct val="50000"/>
              </a:spcBef>
              <a:spcAft>
                <a:spcPts val="2400"/>
              </a:spcAft>
              <a:buFont typeface="Wingdings" charset="0"/>
              <a:buChar char="§"/>
            </a:pPr>
            <a:r>
              <a:rPr lang="en-US" dirty="0">
                <a:latin typeface="Arial Bold" charset="0"/>
                <a:ea typeface="ＭＳ Ｐゴシック" charset="0"/>
                <a:cs typeface="ＭＳ Ｐゴシック" charset="0"/>
              </a:rPr>
              <a:t>Statway materials are designed to allow for local flexibility.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79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Distinguishing Features of Statway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Initiating</a:t>
            </a:r>
            <a:r>
              <a:rPr lang="en-US" dirty="0" smtClean="0"/>
              <a:t> </a:t>
            </a:r>
            <a:r>
              <a:rPr lang="en-US" b="1" dirty="0"/>
              <a:t>task </a:t>
            </a:r>
            <a:endParaRPr lang="en-US" b="1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Lucida Grande"/>
              <a:buChar char="-"/>
            </a:pPr>
            <a:r>
              <a:rPr lang="en-US" sz="2200" dirty="0"/>
              <a:t>S</a:t>
            </a:r>
            <a:r>
              <a:rPr lang="en-US" sz="2200" dirty="0" smtClean="0"/>
              <a:t>tudents </a:t>
            </a:r>
            <a:r>
              <a:rPr lang="en-US" sz="2200" dirty="0"/>
              <a:t>struggle with a problem that they may not yet know how to </a:t>
            </a:r>
            <a:r>
              <a:rPr lang="en-US" sz="2200" dirty="0" smtClean="0"/>
              <a:t>solve.</a:t>
            </a:r>
            <a:endParaRPr lang="en-US" sz="2200" dirty="0"/>
          </a:p>
          <a:p>
            <a:pPr lvl="1">
              <a:spcBef>
                <a:spcPts val="0"/>
              </a:spcBef>
              <a:spcAft>
                <a:spcPts val="2400"/>
              </a:spcAft>
              <a:buFont typeface="Lucida Grande"/>
              <a:buChar char="-"/>
            </a:pPr>
            <a:r>
              <a:rPr lang="en-US" sz="2200" dirty="0"/>
              <a:t>S</a:t>
            </a:r>
            <a:r>
              <a:rPr lang="en-US" sz="2200" dirty="0" smtClean="0"/>
              <a:t>tudents bring their </a:t>
            </a:r>
            <a:r>
              <a:rPr lang="en-US" sz="2200" i="1" dirty="0"/>
              <a:t>prior </a:t>
            </a:r>
            <a:r>
              <a:rPr lang="en-US" sz="2200" i="1" dirty="0" smtClean="0"/>
              <a:t>knowledge </a:t>
            </a:r>
            <a:r>
              <a:rPr lang="en-US" sz="2200" dirty="0" smtClean="0"/>
              <a:t>and </a:t>
            </a:r>
            <a:r>
              <a:rPr lang="en-US" sz="2200" i="1" dirty="0" smtClean="0"/>
              <a:t>critical reasoning (</a:t>
            </a:r>
            <a:r>
              <a:rPr lang="en-US" sz="2200" dirty="0" smtClean="0"/>
              <a:t>in a group setting)</a:t>
            </a:r>
            <a:r>
              <a:rPr lang="en-US" sz="2200" i="1" dirty="0" smtClean="0"/>
              <a:t> </a:t>
            </a:r>
            <a:r>
              <a:rPr lang="en-US" sz="2200" dirty="0" smtClean="0"/>
              <a:t>to </a:t>
            </a:r>
            <a:r>
              <a:rPr lang="en-US" sz="2200" dirty="0"/>
              <a:t>bear in its </a:t>
            </a:r>
            <a:r>
              <a:rPr lang="en-US" sz="2200" dirty="0" smtClean="0"/>
              <a:t>solution.</a:t>
            </a:r>
            <a:endParaRPr lang="en-US" sz="2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Scaffolded Subtasks</a:t>
            </a:r>
            <a:endParaRPr lang="en-US" b="1" dirty="0"/>
          </a:p>
          <a:p>
            <a:pPr lvl="1">
              <a:spcBef>
                <a:spcPts val="0"/>
              </a:spcBef>
              <a:spcAft>
                <a:spcPts val="2400"/>
              </a:spcAft>
              <a:buFont typeface="Lucida Grande"/>
              <a:buChar char="-"/>
            </a:pPr>
            <a:r>
              <a:rPr lang="en-US" sz="2200" dirty="0"/>
              <a:t>R</a:t>
            </a:r>
            <a:r>
              <a:rPr lang="en-US" sz="2200" dirty="0" smtClean="0"/>
              <a:t>elated </a:t>
            </a:r>
            <a:r>
              <a:rPr lang="en-US" sz="2200" dirty="0"/>
              <a:t>to the context of the initiating task; teachers provide direct instruction to make conceptual connections explicit.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Follow</a:t>
            </a:r>
            <a:r>
              <a:rPr lang="en-US" b="1" dirty="0"/>
              <a:t>-up or culminating tasks </a:t>
            </a:r>
            <a:endParaRPr lang="en-US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Font typeface="Lucida Grande"/>
              <a:buChar char="-"/>
            </a:pPr>
            <a:r>
              <a:rPr lang="en-US" sz="2200" dirty="0" smtClean="0"/>
              <a:t>Worked on </a:t>
            </a:r>
            <a:r>
              <a:rPr lang="en-US" sz="2200" dirty="0"/>
              <a:t>by the students (perhaps for homework</a:t>
            </a:r>
            <a:r>
              <a:rPr lang="en-US" sz="2200" dirty="0" smtClean="0"/>
              <a:t>) to solidify </a:t>
            </a:r>
            <a:r>
              <a:rPr lang="en-US" sz="2200" dirty="0"/>
              <a:t>concepts </a:t>
            </a:r>
            <a:r>
              <a:rPr lang="en-US" sz="2200" dirty="0" smtClean="0"/>
              <a:t>and procedures covered </a:t>
            </a:r>
            <a:r>
              <a:rPr lang="en-US" sz="2200" dirty="0"/>
              <a:t>in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59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Statway Example 1: “Something Fishy Going On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 descr="fish tank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2862" y="668338"/>
            <a:ext cx="2555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ish char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992" y="2378075"/>
            <a:ext cx="237080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1000" y="1066800"/>
            <a:ext cx="4343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u="sng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Context</a:t>
            </a: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Determine whether there is enough water in an aquarium to support a given population of fish.</a:t>
            </a: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The amount of water needed depends on the combined length of all the fish in the tank.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81000" y="3759200"/>
            <a:ext cx="7086600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u="sng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Student Learning Goals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90"/>
                </a:solidFill>
              </a:rPr>
              <a:t>C</a:t>
            </a:r>
            <a:r>
              <a:rPr lang="en-US" sz="2000" dirty="0" smtClean="0">
                <a:solidFill>
                  <a:srgbClr val="000090"/>
                </a:solidFill>
              </a:rPr>
              <a:t>haracteristics of good sampling plans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Identify possible sources of bias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90"/>
                </a:solidFill>
              </a:rPr>
              <a:t>D</a:t>
            </a:r>
            <a:r>
              <a:rPr lang="en-US" sz="2000" dirty="0" smtClean="0">
                <a:solidFill>
                  <a:srgbClr val="000090"/>
                </a:solidFill>
              </a:rPr>
              <a:t>istinguish between a sample and a population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90"/>
                </a:solidFill>
              </a:rPr>
              <a:t>S</a:t>
            </a:r>
            <a:r>
              <a:rPr lang="en-US" sz="2000" dirty="0" smtClean="0">
                <a:solidFill>
                  <a:srgbClr val="000090"/>
                </a:solidFill>
              </a:rPr>
              <a:t>ummarize numerical data graphically 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90"/>
                </a:solidFill>
              </a:rPr>
              <a:t>H</a:t>
            </a:r>
            <a:r>
              <a:rPr lang="en-US" sz="2000" dirty="0" smtClean="0">
                <a:solidFill>
                  <a:srgbClr val="000090"/>
                </a:solidFill>
              </a:rPr>
              <a:t>ow poor sampling leads to misleading conclusions </a:t>
            </a:r>
            <a:endParaRPr lang="en-US" sz="2000" dirty="0" smtClean="0">
              <a:solidFill>
                <a:srgbClr val="00009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43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Statway Example 2: NBA Basketball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28600" y="1025366"/>
            <a:ext cx="52578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u="sng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Context</a:t>
            </a: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The NBA switched from leather to synthetic balls in 2007.</a:t>
            </a: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Players complained about ball handling and behavior</a:t>
            </a:r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Investigate differences in final game scores to determine how this affected play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28600" y="3899039"/>
            <a:ext cx="5867400" cy="2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u="sng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Student Learning Goals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Construct histograms: choose ranges for the bins, tally data values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Describe the important characteristics of histograms, such as center, shape, and spread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000" dirty="0" smtClean="0">
                <a:solidFill>
                  <a:srgbClr val="000090"/>
                </a:solidFill>
                <a:latin typeface="Arial Bold" charset="0"/>
                <a:ea typeface="ＭＳ Ｐゴシック" charset="0"/>
                <a:cs typeface="ＭＳ Ｐゴシック" charset="0"/>
              </a:rPr>
              <a:t>ompare two histograms to draw conclusions about hypotheses</a:t>
            </a:r>
            <a:endParaRPr lang="en-US" sz="2000" b="1" u="sng" dirty="0" smtClean="0">
              <a:solidFill>
                <a:srgbClr val="00009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4837"/>
            <a:ext cx="1092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7775" y="4354512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261100" y="5583237"/>
            <a:ext cx="1066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1200" b="1" i="1">
                <a:solidFill>
                  <a:srgbClr val="000090"/>
                </a:solidFill>
              </a:rPr>
              <a:t>leather basketball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7683500" y="5583237"/>
            <a:ext cx="1066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1200" b="1" i="1">
                <a:solidFill>
                  <a:srgbClr val="000090"/>
                </a:solidFill>
              </a:rPr>
              <a:t>synthetic basketball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1371600"/>
            <a:ext cx="3429000" cy="2286000"/>
            <a:chOff x="5619750" y="1524000"/>
            <a:chExt cx="3257550" cy="2146300"/>
          </a:xfrm>
        </p:grpSpPr>
        <p:pic>
          <p:nvPicPr>
            <p:cNvPr id="7" name="Picture 12" descr="basketball histograms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264" t="18182" r="2956" b="2525"/>
            <a:stretch/>
          </p:blipFill>
          <p:spPr bwMode="auto">
            <a:xfrm>
              <a:off x="5619750" y="1676400"/>
              <a:ext cx="3257550" cy="199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basketball histograms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2056" t="90405" r="50993" b="2777"/>
            <a:stretch/>
          </p:blipFill>
          <p:spPr bwMode="auto">
            <a:xfrm>
              <a:off x="7467600" y="3492500"/>
              <a:ext cx="12700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basketball histograms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52148" t="92173" r="2955" b="2524"/>
            <a:stretch/>
          </p:blipFill>
          <p:spPr bwMode="auto">
            <a:xfrm>
              <a:off x="5619750" y="1524000"/>
              <a:ext cx="324908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 bwMode="auto">
            <a:xfrm>
              <a:off x="5638800" y="1524000"/>
              <a:ext cx="3234267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37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Quantway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</a:t>
            </a:r>
            <a:r>
              <a:rPr lang="en-US" i="1" dirty="0" smtClean="0"/>
              <a:t> Quantitative </a:t>
            </a:r>
            <a:r>
              <a:rPr lang="en-US" i="1" dirty="0"/>
              <a:t>R</a:t>
            </a:r>
            <a:r>
              <a:rPr lang="en-US" i="1" dirty="0" smtClean="0"/>
              <a:t>easoning </a:t>
            </a:r>
            <a:r>
              <a:rPr lang="en-US" dirty="0"/>
              <a:t>course </a:t>
            </a:r>
          </a:p>
          <a:p>
            <a:pPr>
              <a:spcAft>
                <a:spcPts val="1200"/>
              </a:spcAft>
            </a:pPr>
            <a:r>
              <a:rPr lang="en-US" dirty="0"/>
              <a:t>Accelerates students through “beginning algebra” and “intermediate algebra” in one-</a:t>
            </a:r>
            <a:r>
              <a:rPr lang="en-US"/>
              <a:t>semester </a:t>
            </a:r>
            <a:r>
              <a:rPr lang="en-US" smtClean="0"/>
              <a:t>course.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Designed to prepare students to enter a </a:t>
            </a:r>
            <a:r>
              <a:rPr lang="en-US" i="1" dirty="0"/>
              <a:t>non-algebra </a:t>
            </a:r>
            <a:r>
              <a:rPr lang="en-US" dirty="0"/>
              <a:t>college math course such as </a:t>
            </a:r>
            <a:r>
              <a:rPr lang="en-US" dirty="0" smtClean="0"/>
              <a:t>Statistics</a:t>
            </a:r>
            <a:r>
              <a:rPr lang="en-US" dirty="0"/>
              <a:t>, </a:t>
            </a:r>
            <a:r>
              <a:rPr lang="en-US" dirty="0" smtClean="0"/>
              <a:t>Mathematics </a:t>
            </a:r>
            <a:r>
              <a:rPr lang="en-US" dirty="0"/>
              <a:t>for </a:t>
            </a:r>
            <a:r>
              <a:rPr lang="en-US" dirty="0" smtClean="0"/>
              <a:t>Liberal </a:t>
            </a:r>
            <a:r>
              <a:rPr lang="en-US" dirty="0"/>
              <a:t>A</a:t>
            </a:r>
            <a:r>
              <a:rPr lang="en-US" dirty="0" smtClean="0"/>
              <a:t>rts, </a:t>
            </a:r>
            <a:r>
              <a:rPr lang="en-US" dirty="0"/>
              <a:t>or a program-specific math </a:t>
            </a:r>
            <a:r>
              <a:rPr lang="en-US" dirty="0" smtClean="0"/>
              <a:t>course.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The Dana </a:t>
            </a:r>
            <a:r>
              <a:rPr lang="en-US" dirty="0"/>
              <a:t>Center plans to develop a second </a:t>
            </a:r>
            <a:r>
              <a:rPr lang="en-US" dirty="0" smtClean="0"/>
              <a:t>course, </a:t>
            </a:r>
            <a:r>
              <a:rPr lang="en-US" i="1" dirty="0" err="1" smtClean="0"/>
              <a:t>Quantway</a:t>
            </a:r>
            <a:r>
              <a:rPr lang="en-US" i="1" dirty="0" smtClean="0"/>
              <a:t> II</a:t>
            </a:r>
            <a:r>
              <a:rPr lang="en-US" dirty="0" smtClean="0"/>
              <a:t>, </a:t>
            </a:r>
            <a:r>
              <a:rPr lang="en-US" dirty="0"/>
              <a:t>that would meet </a:t>
            </a:r>
            <a:r>
              <a:rPr lang="en-US" dirty="0" smtClean="0"/>
              <a:t>all college </a:t>
            </a:r>
            <a:r>
              <a:rPr lang="en-US" dirty="0"/>
              <a:t>math </a:t>
            </a:r>
            <a:r>
              <a:rPr lang="en-US" dirty="0" smtClean="0"/>
              <a:t>requirements.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49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14212</TotalTime>
  <Words>1216</Words>
  <Application>Microsoft Macintosh PowerPoint</Application>
  <PresentationFormat>On-screen Show (4:3)</PresentationFormat>
  <Paragraphs>162</Paragraphs>
  <Slides>19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Slide 1</vt:lpstr>
      <vt:lpstr>What is Statway?</vt:lpstr>
      <vt:lpstr>Benefits of Statway to Students</vt:lpstr>
      <vt:lpstr>Salient Statway Design Principles</vt:lpstr>
      <vt:lpstr>Salient Statway Design Principles</vt:lpstr>
      <vt:lpstr>Distinguishing Features of Statway Lessons</vt:lpstr>
      <vt:lpstr>Statway Example 1: “Something Fishy Going On”</vt:lpstr>
      <vt:lpstr>Statway Example 2: NBA Basketball Changes</vt:lpstr>
      <vt:lpstr>What is Quantway?</vt:lpstr>
      <vt:lpstr>Quantitative Reasoning in Quantway</vt:lpstr>
      <vt:lpstr>Quantway Fast Facts</vt:lpstr>
      <vt:lpstr>Quantway Example 1:  </vt:lpstr>
      <vt:lpstr>Quantway Example 2: “The Credit Crunch”</vt:lpstr>
      <vt:lpstr>STEMway</vt:lpstr>
      <vt:lpstr>New Strategies to Support Student Success</vt:lpstr>
      <vt:lpstr>Harnessing Motivation  </vt:lpstr>
      <vt:lpstr>Some Drivers of the Problems</vt:lpstr>
      <vt:lpstr>If you can’t see the faces of your students in the data,  the data ain’t going to help you. </vt:lpstr>
      <vt:lpstr>Questions and Answers</vt:lpstr>
    </vt:vector>
  </TitlesOfParts>
  <Company>The University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A. Dana Center</dc:creator>
  <cp:lastModifiedBy>Peter Adams</cp:lastModifiedBy>
  <cp:revision>206</cp:revision>
  <cp:lastPrinted>2011-05-31T22:37:03Z</cp:lastPrinted>
  <dcterms:created xsi:type="dcterms:W3CDTF">2011-06-26T16:01:39Z</dcterms:created>
  <dcterms:modified xsi:type="dcterms:W3CDTF">2011-06-26T16:26:31Z</dcterms:modified>
</cp:coreProperties>
</file>