
<file path=[Content_Types].xml><?xml version="1.0" encoding="utf-8"?>
<Types xmlns="http://schemas.openxmlformats.org/package/2006/content-types">
  <Default Extension="xml" ContentType="application/xml"/>
  <Default Extension="jpeg" ContentType="image/jpeg"/>
  <Default Extension="m4v" ContentType="video/unknown"/>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embeddings/oleObject2.bin" ContentType="application/vnd.openxmlformats-officedocument.oleObject"/>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256" r:id="rId2"/>
    <p:sldId id="283" r:id="rId3"/>
    <p:sldId id="284" r:id="rId4"/>
    <p:sldId id="285" r:id="rId5"/>
    <p:sldId id="260" r:id="rId6"/>
    <p:sldId id="289" r:id="rId7"/>
    <p:sldId id="257" r:id="rId8"/>
    <p:sldId id="259" r:id="rId9"/>
    <p:sldId id="258" r:id="rId10"/>
    <p:sldId id="263" r:id="rId11"/>
    <p:sldId id="270" r:id="rId12"/>
    <p:sldId id="290" r:id="rId13"/>
    <p:sldId id="261" r:id="rId14"/>
    <p:sldId id="264" r:id="rId15"/>
    <p:sldId id="286" r:id="rId16"/>
    <p:sldId id="288" r:id="rId17"/>
    <p:sldId id="268" r:id="rId18"/>
    <p:sldId id="271" r:id="rId19"/>
    <p:sldId id="287" r:id="rId20"/>
    <p:sldId id="269" r:id="rId21"/>
    <p:sldId id="273" r:id="rId22"/>
    <p:sldId id="281" r:id="rId23"/>
    <p:sldId id="274" r:id="rId24"/>
    <p:sldId id="275" r:id="rId25"/>
    <p:sldId id="276" r:id="rId26"/>
    <p:sldId id="277" r:id="rId27"/>
    <p:sldId id="278" r:id="rId28"/>
    <p:sldId id="282"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1" d="100"/>
          <a:sy n="101" d="100"/>
        </p:scale>
        <p:origin x="-1320"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C92FAA-A13A-4643-BB39-ED926067A695}" type="datetimeFigureOut">
              <a:rPr lang="en-US" smtClean="0"/>
              <a:pPr/>
              <a:t>6/11/13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62B530-0130-AA46-B825-4021538D176F}" type="slidenum">
              <a:rPr lang="en-US" smtClean="0"/>
              <a:pPr/>
              <a:t>‹#›</a:t>
            </a:fld>
            <a:endParaRPr lang="en-US"/>
          </a:p>
        </p:txBody>
      </p:sp>
    </p:spTree>
    <p:extLst>
      <p:ext uri="{BB962C8B-B14F-4D97-AF65-F5344CB8AC3E}">
        <p14:creationId xmlns:p14="http://schemas.microsoft.com/office/powerpoint/2010/main" val="24724986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More than 100</a:t>
            </a:r>
            <a:r>
              <a:rPr lang="en-US" baseline="0" dirty="0" smtClean="0">
                <a:latin typeface="Calibri" charset="0"/>
              </a:rPr>
              <a:t> CA </a:t>
            </a:r>
            <a:r>
              <a:rPr lang="en-US" dirty="0" smtClean="0">
                <a:latin typeface="Calibri" charset="0"/>
              </a:rPr>
              <a:t>colleges </a:t>
            </a:r>
            <a:r>
              <a:rPr lang="en-US" dirty="0">
                <a:latin typeface="Calibri" charset="0"/>
              </a:rPr>
              <a:t>have participated in workshops/conference </a:t>
            </a:r>
            <a:r>
              <a:rPr lang="en-US" dirty="0" smtClean="0">
                <a:latin typeface="Calibri" charset="0"/>
              </a:rPr>
              <a:t>presentations</a:t>
            </a:r>
            <a:r>
              <a:rPr lang="en-US" baseline="0" dirty="0" smtClean="0">
                <a:latin typeface="Calibri" charset="0"/>
              </a:rPr>
              <a:t> to date</a:t>
            </a:r>
            <a:endParaRPr lang="en-US" dirty="0">
              <a:latin typeface="Calibri" charset="0"/>
            </a:endParaRPr>
          </a:p>
          <a:p>
            <a:pPr eaLnBrk="1" hangingPunct="1">
              <a:spcBef>
                <a:spcPct val="0"/>
              </a:spcBef>
            </a:pPr>
            <a:r>
              <a:rPr lang="en-US" dirty="0" smtClean="0">
                <a:latin typeface="Calibri" charset="0"/>
              </a:rPr>
              <a:t>42 </a:t>
            </a:r>
            <a:r>
              <a:rPr lang="en-US" dirty="0">
                <a:latin typeface="Calibri" charset="0"/>
              </a:rPr>
              <a:t>colleges </a:t>
            </a:r>
            <a:r>
              <a:rPr lang="en-US" dirty="0" smtClean="0">
                <a:latin typeface="Calibri" charset="0"/>
              </a:rPr>
              <a:t>are receiving </a:t>
            </a:r>
            <a:r>
              <a:rPr lang="en-US" dirty="0">
                <a:latin typeface="Calibri" charset="0"/>
              </a:rPr>
              <a:t>in-depth training and coaching to offer new accelerated English and pre-stats </a:t>
            </a:r>
            <a:r>
              <a:rPr lang="en-US" dirty="0" smtClean="0">
                <a:latin typeface="Calibri" charset="0"/>
              </a:rPr>
              <a:t>courses</a:t>
            </a:r>
            <a:r>
              <a:rPr lang="en-US" baseline="0" dirty="0" smtClean="0">
                <a:latin typeface="Calibri" charset="0"/>
              </a:rPr>
              <a:t> through </a:t>
            </a:r>
            <a:r>
              <a:rPr lang="en-US" baseline="0" smtClean="0">
                <a:latin typeface="Calibri" charset="0"/>
              </a:rPr>
              <a:t>the CAP Community </a:t>
            </a:r>
            <a:r>
              <a:rPr lang="en-US" baseline="0" dirty="0" smtClean="0">
                <a:latin typeface="Calibri" charset="0"/>
              </a:rPr>
              <a:t>of Practice in Acceleration</a:t>
            </a:r>
            <a:endParaRPr lang="en-US" dirty="0">
              <a:latin typeface="Calibri"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Gill Sans MT" charset="0"/>
                <a:ea typeface="ヒラギノ角ゴ Pro W3" charset="0"/>
                <a:cs typeface="ヒラギノ角ゴ Pro W3" charset="0"/>
              </a:defRPr>
            </a:lvl1pPr>
            <a:lvl2pPr marL="742909" indent="-285734" eaLnBrk="0" hangingPunct="0">
              <a:defRPr sz="2400">
                <a:solidFill>
                  <a:schemeClr val="tx1"/>
                </a:solidFill>
                <a:latin typeface="Gill Sans MT" charset="0"/>
                <a:ea typeface="ヒラギノ角ゴ Pro W3" charset="0"/>
                <a:cs typeface="ヒラギノ角ゴ Pro W3" charset="0"/>
              </a:defRPr>
            </a:lvl2pPr>
            <a:lvl3pPr marL="1142937" indent="-228587" eaLnBrk="0" hangingPunct="0">
              <a:defRPr sz="2400">
                <a:solidFill>
                  <a:schemeClr val="tx1"/>
                </a:solidFill>
                <a:latin typeface="Gill Sans MT" charset="0"/>
                <a:ea typeface="ヒラギノ角ゴ Pro W3" charset="0"/>
                <a:cs typeface="ヒラギノ角ゴ Pro W3" charset="0"/>
              </a:defRPr>
            </a:lvl3pPr>
            <a:lvl4pPr marL="1600112" indent="-228587" eaLnBrk="0" hangingPunct="0">
              <a:defRPr sz="2400">
                <a:solidFill>
                  <a:schemeClr val="tx1"/>
                </a:solidFill>
                <a:latin typeface="Gill Sans MT" charset="0"/>
                <a:ea typeface="ヒラギノ角ゴ Pro W3" charset="0"/>
                <a:cs typeface="ヒラギノ角ゴ Pro W3" charset="0"/>
              </a:defRPr>
            </a:lvl4pPr>
            <a:lvl5pPr marL="2057287" indent="-228587" eaLnBrk="0" hangingPunct="0">
              <a:defRPr sz="2400">
                <a:solidFill>
                  <a:schemeClr val="tx1"/>
                </a:solidFill>
                <a:latin typeface="Gill Sans MT" charset="0"/>
                <a:ea typeface="ヒラギノ角ゴ Pro W3" charset="0"/>
                <a:cs typeface="ヒラギノ角ゴ Pro W3" charset="0"/>
              </a:defRPr>
            </a:lvl5pPr>
            <a:lvl6pPr marL="2514461" indent="-228587" eaLnBrk="0" fontAlgn="base" hangingPunct="0">
              <a:spcBef>
                <a:spcPct val="0"/>
              </a:spcBef>
              <a:spcAft>
                <a:spcPct val="0"/>
              </a:spcAft>
              <a:defRPr sz="2400">
                <a:solidFill>
                  <a:schemeClr val="tx1"/>
                </a:solidFill>
                <a:latin typeface="Gill Sans MT" charset="0"/>
                <a:ea typeface="ヒラギノ角ゴ Pro W3" charset="0"/>
                <a:cs typeface="ヒラギノ角ゴ Pro W3" charset="0"/>
              </a:defRPr>
            </a:lvl6pPr>
            <a:lvl7pPr marL="2971635" indent="-228587" eaLnBrk="0" fontAlgn="base" hangingPunct="0">
              <a:spcBef>
                <a:spcPct val="0"/>
              </a:spcBef>
              <a:spcAft>
                <a:spcPct val="0"/>
              </a:spcAft>
              <a:defRPr sz="2400">
                <a:solidFill>
                  <a:schemeClr val="tx1"/>
                </a:solidFill>
                <a:latin typeface="Gill Sans MT" charset="0"/>
                <a:ea typeface="ヒラギノ角ゴ Pro W3" charset="0"/>
                <a:cs typeface="ヒラギノ角ゴ Pro W3" charset="0"/>
              </a:defRPr>
            </a:lvl7pPr>
            <a:lvl8pPr marL="3428810" indent="-228587" eaLnBrk="0" fontAlgn="base" hangingPunct="0">
              <a:spcBef>
                <a:spcPct val="0"/>
              </a:spcBef>
              <a:spcAft>
                <a:spcPct val="0"/>
              </a:spcAft>
              <a:defRPr sz="2400">
                <a:solidFill>
                  <a:schemeClr val="tx1"/>
                </a:solidFill>
                <a:latin typeface="Gill Sans MT" charset="0"/>
                <a:ea typeface="ヒラギノ角ゴ Pro W3" charset="0"/>
                <a:cs typeface="ヒラギノ角ゴ Pro W3" charset="0"/>
              </a:defRPr>
            </a:lvl8pPr>
            <a:lvl9pPr marL="3885985" indent="-228587" eaLnBrk="0" fontAlgn="base" hangingPunct="0">
              <a:spcBef>
                <a:spcPct val="0"/>
              </a:spcBef>
              <a:spcAft>
                <a:spcPct val="0"/>
              </a:spcAft>
              <a:defRPr sz="2400">
                <a:solidFill>
                  <a:schemeClr val="tx1"/>
                </a:solidFill>
                <a:latin typeface="Gill Sans MT" charset="0"/>
                <a:ea typeface="ヒラギノ角ゴ Pro W3" charset="0"/>
                <a:cs typeface="ヒラギノ角ゴ Pro W3" charset="0"/>
              </a:defRPr>
            </a:lvl9pPr>
          </a:lstStyle>
          <a:p>
            <a:pPr eaLnBrk="1" hangingPunct="1"/>
            <a:fld id="{29BA992A-E45B-6B47-99E9-3CDBB89040D2}" type="slidenum">
              <a:rPr lang="en-US" sz="1200">
                <a:latin typeface="Calibri" charset="0"/>
                <a:ea typeface="ＭＳ Ｐゴシック" charset="0"/>
                <a:cs typeface="ＭＳ Ｐゴシック" charset="0"/>
              </a:rPr>
              <a:pPr eaLnBrk="1" hangingPunct="1"/>
              <a:t>2</a:t>
            </a:fld>
            <a:endParaRPr lang="en-US" sz="1200">
              <a:latin typeface="Calibri"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4. What aspects of this speed dating activity allowed for your autonomy?</a:t>
            </a:r>
          </a:p>
          <a:p>
            <a:endParaRPr lang="en-US" dirty="0"/>
          </a:p>
        </p:txBody>
      </p:sp>
      <p:sp>
        <p:nvSpPr>
          <p:cNvPr id="4" name="Slide Number Placeholder 3"/>
          <p:cNvSpPr>
            <a:spLocks noGrp="1"/>
          </p:cNvSpPr>
          <p:nvPr>
            <p:ph type="sldNum" sz="quarter" idx="10"/>
          </p:nvPr>
        </p:nvSpPr>
        <p:spPr/>
        <p:txBody>
          <a:bodyPr/>
          <a:lstStyle/>
          <a:p>
            <a:fld id="{1F62B530-0130-AA46-B825-4021538D176F}" type="slidenum">
              <a:rPr lang="en-US" smtClean="0"/>
              <a:pPr/>
              <a:t>8</a:t>
            </a:fld>
            <a:endParaRPr lang="en-US"/>
          </a:p>
        </p:txBody>
      </p:sp>
    </p:spTree>
    <p:extLst>
      <p:ext uri="{BB962C8B-B14F-4D97-AF65-F5344CB8AC3E}">
        <p14:creationId xmlns:p14="http://schemas.microsoft.com/office/powerpoint/2010/main" val="2570921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62B530-0130-AA46-B825-4021538D176F}" type="slidenum">
              <a:rPr lang="en-US" smtClean="0"/>
              <a:pPr/>
              <a:t>16</a:t>
            </a:fld>
            <a:endParaRPr lang="en-US"/>
          </a:p>
        </p:txBody>
      </p:sp>
    </p:spTree>
    <p:extLst>
      <p:ext uri="{BB962C8B-B14F-4D97-AF65-F5344CB8AC3E}">
        <p14:creationId xmlns:p14="http://schemas.microsoft.com/office/powerpoint/2010/main" val="2181877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pPr eaLnBrk="1" latinLnBrk="0" hangingPunct="1"/>
            <a:fld id="{9D21D778-B565-4D7E-94D7-64010A445B68}" type="datetimeFigureOut">
              <a:rPr lang="en-US" smtClean="0"/>
              <a:pPr eaLnBrk="1" latinLnBrk="0" hangingPunct="1"/>
              <a:t>6/11/13</a:t>
            </a:fld>
            <a:endParaRPr lang="en-US"/>
          </a:p>
        </p:txBody>
      </p:sp>
      <p:sp>
        <p:nvSpPr>
          <p:cNvPr id="20" name="Footer Placeholder 19"/>
          <p:cNvSpPr>
            <a:spLocks noGrp="1"/>
          </p:cNvSpPr>
          <p:nvPr>
            <p:ph type="ftr" sz="quarter" idx="11"/>
          </p:nvPr>
        </p:nvSpPr>
        <p:spPr/>
        <p:txBody>
          <a:bodyPr/>
          <a:lstStyle>
            <a:extLst/>
          </a:lstStyle>
          <a:p>
            <a:endParaRPr kumimoji="0" lang="en-US"/>
          </a:p>
        </p:txBody>
      </p:sp>
      <p:sp>
        <p:nvSpPr>
          <p:cNvPr id="10" name="Slide Number Placeholder 9"/>
          <p:cNvSpPr>
            <a:spLocks noGrp="1"/>
          </p:cNvSpPr>
          <p:nvPr>
            <p:ph type="sldNum" sz="quarter" idx="12"/>
          </p:nvPr>
        </p:nvSpPr>
        <p:spPr/>
        <p:txBody>
          <a:bodyPr/>
          <a:lstStyle>
            <a:extLst/>
          </a:lstStyle>
          <a:p>
            <a:fld id="{2C6B1FF6-39B9-40F5-8B67-33C6354A3D4F}" type="slidenum">
              <a:rPr kumimoji="0" lang="en-US" smtClean="0"/>
              <a:pPr/>
              <a:t>‹#›</a:t>
            </a:fld>
            <a:endParaRPr kumimoji="0" lang="en-US" dirty="0">
              <a:solidFill>
                <a:schemeClr val="accent3">
                  <a:shade val="75000"/>
                </a:scheme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9D21D778-B565-4D7E-94D7-64010A445B68}" type="datetimeFigureOut">
              <a:rPr lang="en-US" smtClean="0"/>
              <a:pPr eaLnBrk="1" latinLnBrk="0" hangingPunct="1"/>
              <a:t>6/11/13</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2C6B1FF6-39B9-40F5-8B67-33C6354A3D4F}"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9D21D778-B565-4D7E-94D7-64010A445B68}" type="datetimeFigureOut">
              <a:rPr lang="en-US" smtClean="0"/>
              <a:pPr eaLnBrk="1" latinLnBrk="0" hangingPunct="1"/>
              <a:t>6/11/13</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2C6B1FF6-39B9-40F5-8B67-33C6354A3D4F}" type="slidenum">
              <a:rPr kumimoji="0" lang="en-US" smtClean="0"/>
              <a:pPr/>
              <a:t>‹#›</a:t>
            </a:fld>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9D21D778-B565-4D7E-94D7-64010A445B68}" type="datetimeFigureOut">
              <a:rPr lang="en-US" smtClean="0"/>
              <a:pPr eaLnBrk="1" latinLnBrk="0" hangingPunct="1"/>
              <a:t>6/11/13</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2C6B1FF6-39B9-40F5-8B67-33C6354A3D4F}" type="slidenum">
              <a:rPr kumimoji="0" lang="en-US" smtClean="0"/>
              <a:pPr/>
              <a:t>‹#›</a:t>
            </a:fld>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eaLnBrk="1" latinLnBrk="0" hangingPunct="1"/>
            <a:fld id="{9D21D778-B565-4D7E-94D7-64010A445B68}" type="datetimeFigureOut">
              <a:rPr lang="en-US" smtClean="0"/>
              <a:pPr eaLnBrk="1" latinLnBrk="0" hangingPunct="1"/>
              <a:t>6/11/13</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2C6B1FF6-39B9-40F5-8B67-33C6354A3D4F}" type="slidenum">
              <a:rPr kumimoji="0" lang="en-US" smtClean="0"/>
              <a:pPr/>
              <a:t>‹#›</a:t>
            </a:fld>
            <a:endParaRPr kumimoji="0" lang="en-US" dirty="0">
              <a:solidFill>
                <a:schemeClr val="accent3">
                  <a:shade val="75000"/>
                </a:scheme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9D21D778-B565-4D7E-94D7-64010A445B68}" type="datetimeFigureOut">
              <a:rPr lang="en-US" smtClean="0"/>
              <a:pPr eaLnBrk="1" latinLnBrk="0" hangingPunct="1"/>
              <a:t>6/11/13</a:t>
            </a:fld>
            <a:endParaRPr lang="en-US"/>
          </a:p>
        </p:txBody>
      </p:sp>
      <p:sp>
        <p:nvSpPr>
          <p:cNvPr id="6" name="Footer Placeholder 5"/>
          <p:cNvSpPr>
            <a:spLocks noGrp="1"/>
          </p:cNvSpPr>
          <p:nvPr>
            <p:ph type="ftr" sz="quarter" idx="11"/>
          </p:nvPr>
        </p:nvSpPr>
        <p:spPr/>
        <p:txBody>
          <a:bodyPr/>
          <a:lstStyle>
            <a:extLst/>
          </a:lstStyle>
          <a:p>
            <a:endParaRPr kumimoji="0" lang="en-US" dirty="0"/>
          </a:p>
        </p:txBody>
      </p:sp>
      <p:sp>
        <p:nvSpPr>
          <p:cNvPr id="7" name="Slide Number Placeholder 6"/>
          <p:cNvSpPr>
            <a:spLocks noGrp="1"/>
          </p:cNvSpPr>
          <p:nvPr>
            <p:ph type="sldNum" sz="quarter" idx="12"/>
          </p:nvPr>
        </p:nvSpPr>
        <p:spPr/>
        <p:txBody>
          <a:bodyPr/>
          <a:lstStyle>
            <a:extLst/>
          </a:lstStyle>
          <a:p>
            <a:fld id="{2C6B1FF6-39B9-40F5-8B67-33C6354A3D4F}"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eaLnBrk="1" latinLnBrk="0" hangingPunct="1"/>
            <a:fld id="{9D21D778-B565-4D7E-94D7-64010A445B68}" type="datetimeFigureOut">
              <a:rPr lang="en-US" smtClean="0"/>
              <a:pPr eaLnBrk="1" latinLnBrk="0" hangingPunct="1"/>
              <a:t>6/11/13</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p:txBody>
          <a:bodyPr/>
          <a:lstStyle>
            <a:extLst/>
          </a:lstStyle>
          <a:p>
            <a:pPr algn="ctr" eaLnBrk="1" latinLnBrk="0" hangingPunct="1"/>
            <a:fld id="{2C6B1FF6-39B9-40F5-8B67-33C6354A3D4F}" type="slidenum">
              <a:rPr kumimoji="0" lang="en-US" smtClean="0"/>
              <a:pPr algn="ctr" eaLnBrk="1" latinLnBrk="0" hangingPunct="1"/>
              <a:t>‹#›</a:t>
            </a:fld>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eaLnBrk="1" latinLnBrk="0" hangingPunct="1"/>
            <a:fld id="{9D21D778-B565-4D7E-94D7-64010A445B68}" type="datetimeFigureOut">
              <a:rPr lang="en-US" smtClean="0"/>
              <a:pPr eaLnBrk="1" latinLnBrk="0" hangingPunct="1"/>
              <a:t>6/11/13</a:t>
            </a:fld>
            <a:endParaRPr lang="en-US"/>
          </a:p>
        </p:txBody>
      </p:sp>
      <p:sp>
        <p:nvSpPr>
          <p:cNvPr id="4" name="Footer Placeholder 3"/>
          <p:cNvSpPr>
            <a:spLocks noGrp="1"/>
          </p:cNvSpPr>
          <p:nvPr>
            <p:ph type="ftr" sz="quarter" idx="11"/>
          </p:nvPr>
        </p:nvSpPr>
        <p:spPr/>
        <p:txBody>
          <a:bodyPr/>
          <a:lstStyle>
            <a:extLst/>
          </a:lstStyle>
          <a:p>
            <a:endParaRPr kumimoji="0" lang="en-US" dirty="0"/>
          </a:p>
        </p:txBody>
      </p:sp>
      <p:sp>
        <p:nvSpPr>
          <p:cNvPr id="5" name="Slide Number Placeholder 4"/>
          <p:cNvSpPr>
            <a:spLocks noGrp="1"/>
          </p:cNvSpPr>
          <p:nvPr>
            <p:ph type="sldNum" sz="quarter" idx="12"/>
          </p:nvPr>
        </p:nvSpPr>
        <p:spPr/>
        <p:txBody>
          <a:bodyPr/>
          <a:lstStyle>
            <a:extLst/>
          </a:lstStyle>
          <a:p>
            <a:fld id="{2C6B1FF6-39B9-40F5-8B67-33C6354A3D4F}" type="slidenum">
              <a:rPr kumimoji="0" lang="en-US" smtClean="0"/>
              <a:pPr/>
              <a:t>‹#›</a:t>
            </a:fld>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pPr eaLnBrk="1" latinLnBrk="0" hangingPunct="1"/>
            <a:fld id="{9D21D778-B565-4D7E-94D7-64010A445B68}" type="datetimeFigureOut">
              <a:rPr lang="en-US" smtClean="0"/>
              <a:pPr eaLnBrk="1" latinLnBrk="0" hangingPunct="1"/>
              <a:t>6/11/13</a:t>
            </a:fld>
            <a:endParaRPr lang="en-US"/>
          </a:p>
        </p:txBody>
      </p:sp>
      <p:sp>
        <p:nvSpPr>
          <p:cNvPr id="3" name="Footer Placeholder 2"/>
          <p:cNvSpPr>
            <a:spLocks noGrp="1"/>
          </p:cNvSpPr>
          <p:nvPr>
            <p:ph type="ftr" sz="quarter" idx="11"/>
          </p:nvPr>
        </p:nvSpPr>
        <p:spPr/>
        <p:txBody>
          <a:bodyPr/>
          <a:lstStyle>
            <a:extLst/>
          </a:lstStyle>
          <a:p>
            <a:endParaRPr kumimoji="0" lang="en-US"/>
          </a:p>
        </p:txBody>
      </p:sp>
      <p:sp>
        <p:nvSpPr>
          <p:cNvPr id="4" name="Slide Number Placeholder 3"/>
          <p:cNvSpPr>
            <a:spLocks noGrp="1"/>
          </p:cNvSpPr>
          <p:nvPr>
            <p:ph type="sldNum" sz="quarter" idx="12"/>
          </p:nvPr>
        </p:nvSpPr>
        <p:spPr/>
        <p:txBody>
          <a:bodyPr/>
          <a:lstStyle>
            <a:extLst/>
          </a:lstStyle>
          <a:p>
            <a:fld id="{2C6B1FF6-39B9-40F5-8B67-33C6354A3D4F}" type="slidenum">
              <a:rPr kumimoji="0" lang="en-US" smtClean="0"/>
              <a:pPr/>
              <a:t>‹#›</a:t>
            </a:fld>
            <a:endParaRPr kumimoji="0" lang="en-US" dirty="0">
              <a:solidFill>
                <a:srgbClr val="FFFFFF"/>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9D21D778-B565-4D7E-94D7-64010A445B68}" type="datetimeFigureOut">
              <a:rPr lang="en-US" smtClean="0"/>
              <a:pPr eaLnBrk="1" latinLnBrk="0" hangingPunct="1"/>
              <a:t>6/11/13</a:t>
            </a:fld>
            <a:endParaRPr lang="en-US"/>
          </a:p>
        </p:txBody>
      </p:sp>
      <p:sp>
        <p:nvSpPr>
          <p:cNvPr id="6" name="Footer Placeholder 5"/>
          <p:cNvSpPr>
            <a:spLocks noGrp="1"/>
          </p:cNvSpPr>
          <p:nvPr>
            <p:ph type="ftr" sz="quarter" idx="11"/>
          </p:nvPr>
        </p:nvSpPr>
        <p:spPr/>
        <p:txBody>
          <a:bodyPr/>
          <a:lstStyle>
            <a:extLst/>
          </a:lstStyle>
          <a:p>
            <a:endParaRPr kumimoji="0" lang="en-US" dirty="0"/>
          </a:p>
        </p:txBody>
      </p:sp>
      <p:sp>
        <p:nvSpPr>
          <p:cNvPr id="7" name="Slide Number Placeholder 6"/>
          <p:cNvSpPr>
            <a:spLocks noGrp="1"/>
          </p:cNvSpPr>
          <p:nvPr>
            <p:ph type="sldNum" sz="quarter" idx="12"/>
          </p:nvPr>
        </p:nvSpPr>
        <p:spPr/>
        <p:txBody>
          <a:bodyPr/>
          <a:lstStyle>
            <a:extLst/>
          </a:lstStyle>
          <a:p>
            <a:fld id="{2C6B1FF6-39B9-40F5-8B67-33C6354A3D4F}" type="slidenum">
              <a:rPr kumimoji="0" lang="en-US" smtClean="0"/>
              <a:pPr/>
              <a:t>‹#›</a:t>
            </a:fld>
            <a:endParaRPr kumimoji="0" lang="en-US" dirty="0">
              <a:solidFill>
                <a:schemeClr val="accent3">
                  <a:shade val="75000"/>
                </a:scheme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pPr eaLnBrk="1" latinLnBrk="0" hangingPunct="1"/>
            <a:fld id="{9D21D778-B565-4D7E-94D7-64010A445B68}" type="datetimeFigureOut">
              <a:rPr lang="en-US" smtClean="0"/>
              <a:pPr eaLnBrk="1" latinLnBrk="0" hangingPunct="1"/>
              <a:t>6/11/13</a:t>
            </a:fld>
            <a:endParaRPr lang="en-US" dirty="0"/>
          </a:p>
        </p:txBody>
      </p:sp>
      <p:sp>
        <p:nvSpPr>
          <p:cNvPr id="6" name="Footer Placeholder 5"/>
          <p:cNvSpPr>
            <a:spLocks noGrp="1"/>
          </p:cNvSpPr>
          <p:nvPr>
            <p:ph type="ftr" sz="quarter" idx="11"/>
          </p:nvPr>
        </p:nvSpPr>
        <p:spPr/>
        <p:txBody>
          <a:bodyPr/>
          <a:lstStyle>
            <a:extLst/>
          </a:lstStyle>
          <a:p>
            <a:endParaRPr kumimoji="0" lang="en-US" dirty="0"/>
          </a:p>
        </p:txBody>
      </p:sp>
      <p:sp>
        <p:nvSpPr>
          <p:cNvPr id="7" name="Slide Number Placeholder 6"/>
          <p:cNvSpPr>
            <a:spLocks noGrp="1"/>
          </p:cNvSpPr>
          <p:nvPr>
            <p:ph type="sldNum" sz="quarter" idx="12"/>
          </p:nvPr>
        </p:nvSpPr>
        <p:spPr/>
        <p:txBody>
          <a:bodyPr/>
          <a:lstStyle>
            <a:extLst/>
          </a:lstStyle>
          <a:p>
            <a:fld id="{2C6B1FF6-39B9-40F5-8B67-33C6354A3D4F}" type="slidenum">
              <a:rPr kumimoji="0" lang="en-US" smtClean="0"/>
              <a:pPr/>
              <a:t>‹#›</a:t>
            </a:fld>
            <a:endParaRPr kumimoji="0" lang="en-US" dirty="0"/>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Drag picture to placeholder or click icon to add</a:t>
            </a:r>
            <a:endParaRPr kumimoji="0" lang="en-US" dirty="0"/>
          </a:p>
        </p:txBody>
      </p:sp>
      <p:sp>
        <p:nvSpPr>
          <p:cNvPr id="9" name="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lgn="r" eaLnBrk="1" latinLnBrk="0" hangingPunct="1"/>
            <a:fld id="{9D21D778-B565-4D7E-94D7-64010A445B68}" type="datetimeFigureOut">
              <a:rPr lang="en-US" smtClean="0"/>
              <a:pPr algn="r" eaLnBrk="1" latinLnBrk="0" hangingPunct="1"/>
              <a:t>6/11/13</a:t>
            </a:fld>
            <a:endParaRPr lang="en-US" sz="1400" dirty="0">
              <a:solidFill>
                <a:srgbClr val="FFFFFF"/>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lgn="l" eaLnBrk="1" latinLnBrk="0" hangingPunct="1"/>
            <a:endParaRPr kumimoji="0" lang="en-US" dirty="0">
              <a:solidFill>
                <a:srgbClr val="FFFFFF"/>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lgn="ctr" eaLnBrk="1" latinLnBrk="0" hangingPunct="1"/>
            <a:fld id="{2C6B1FF6-39B9-40F5-8B67-33C6354A3D4F}" type="slidenum">
              <a:rPr kumimoji="0" lang="en-US" smtClean="0"/>
              <a:pPr algn="ctr" eaLnBrk="1" latinLnBrk="0" hangingPunct="1"/>
              <a:t>‹#›</a:t>
            </a:fld>
            <a:endParaRPr kumimoji="0" lang="en-US" sz="1600" dirty="0">
              <a:solidFill>
                <a:schemeClr val="accent3">
                  <a:shade val="75000"/>
                </a:scheme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Word_Document2.docx"/><Relationship Id="rId5" Type="http://schemas.openxmlformats.org/officeDocument/2006/relationships/image" Target="../media/image6.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3csn.org/developmental-sequences" TargetMode="External"/><Relationship Id="rId4" Type="http://schemas.openxmlformats.org/officeDocument/2006/relationships/hyperlink" Target="mailto:khern@chabotcollege.edu" TargetMode="External"/><Relationship Id="rId5" Type="http://schemas.openxmlformats.org/officeDocument/2006/relationships/hyperlink" Target="mailto:Msnell@losmedanos.edu" TargetMode="External"/><Relationship Id="rId6" Type="http://schemas.openxmlformats.org/officeDocument/2006/relationships/image" Target="../media/image2.emf"/><Relationship Id="rId7"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media/media1.m4v"/><Relationship Id="rId2" Type="http://schemas.openxmlformats.org/officeDocument/2006/relationships/video" Target="../media/media1.m4v"/></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US" dirty="0" smtClean="0"/>
              <a:t>Growing Student Autonomy in the Accelerated Classroom </a:t>
            </a:r>
            <a:endParaRPr lang="en-US" dirty="0"/>
          </a:p>
        </p:txBody>
      </p:sp>
      <p:sp>
        <p:nvSpPr>
          <p:cNvPr id="2" name="Subtitle 1"/>
          <p:cNvSpPr>
            <a:spLocks noGrp="1"/>
          </p:cNvSpPr>
          <p:nvPr>
            <p:ph type="subTitle" idx="1"/>
          </p:nvPr>
        </p:nvSpPr>
        <p:spPr>
          <a:xfrm>
            <a:off x="1371600" y="2819399"/>
            <a:ext cx="6400800" cy="2091267"/>
          </a:xfrm>
        </p:spPr>
        <p:txBody>
          <a:bodyPr>
            <a:normAutofit fontScale="70000" lnSpcReduction="20000"/>
          </a:bodyPr>
          <a:lstStyle/>
          <a:p>
            <a:r>
              <a:rPr lang="en-US" dirty="0" smtClean="0"/>
              <a:t>Summer </a:t>
            </a:r>
            <a:r>
              <a:rPr lang="en-US" dirty="0"/>
              <a:t>S</a:t>
            </a:r>
            <a:r>
              <a:rPr lang="en-US" dirty="0" smtClean="0"/>
              <a:t>erpas </a:t>
            </a:r>
          </a:p>
          <a:p>
            <a:r>
              <a:rPr lang="en-US" dirty="0" smtClean="0"/>
              <a:t>Assistant Professor of English at Irvine Valley College</a:t>
            </a:r>
          </a:p>
          <a:p>
            <a:r>
              <a:rPr lang="en-US" dirty="0" err="1" smtClean="0"/>
              <a:t>sserpas@ivc.edu</a:t>
            </a:r>
            <a:endParaRPr lang="en-US" dirty="0" smtClean="0"/>
          </a:p>
          <a:p>
            <a:endParaRPr lang="en-US" dirty="0"/>
          </a:p>
          <a:p>
            <a:r>
              <a:rPr lang="en-US" dirty="0" smtClean="0"/>
              <a:t>Jeff </a:t>
            </a:r>
            <a:r>
              <a:rPr lang="en-US" dirty="0" err="1" smtClean="0"/>
              <a:t>Rhyne</a:t>
            </a:r>
            <a:endParaRPr lang="en-US" dirty="0" smtClean="0"/>
          </a:p>
          <a:p>
            <a:r>
              <a:rPr lang="en-US" dirty="0" smtClean="0"/>
              <a:t>Associate Professor of English at Moreno Valley College</a:t>
            </a:r>
          </a:p>
          <a:p>
            <a:r>
              <a:rPr lang="en-US" dirty="0" err="1" smtClean="0"/>
              <a:t>jeff.rhyne@mvc.edu</a:t>
            </a:r>
            <a:endParaRPr lang="en-US" dirty="0"/>
          </a:p>
        </p:txBody>
      </p:sp>
    </p:spTree>
    <p:extLst>
      <p:ext uri="{BB962C8B-B14F-4D97-AF65-F5344CB8AC3E}">
        <p14:creationId xmlns:p14="http://schemas.microsoft.com/office/powerpoint/2010/main" val="2497288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2180312"/>
          </a:xfrm>
        </p:spPr>
        <p:txBody>
          <a:bodyPr/>
          <a:lstStyle/>
          <a:p>
            <a:pPr algn="ctr"/>
            <a:r>
              <a:rPr lang="en-US" dirty="0" smtClean="0"/>
              <a:t>Laying the Foundation </a:t>
            </a:r>
            <a:br>
              <a:rPr lang="en-US" dirty="0" smtClean="0"/>
            </a:br>
            <a:r>
              <a:rPr lang="en-US" dirty="0" smtClean="0"/>
              <a:t>for Autonomy</a:t>
            </a:r>
            <a:endParaRPr lang="en-US" dirty="0"/>
          </a:p>
        </p:txBody>
      </p:sp>
      <p:sp>
        <p:nvSpPr>
          <p:cNvPr id="3" name="Subtitle 2"/>
          <p:cNvSpPr>
            <a:spLocks noGrp="1"/>
          </p:cNvSpPr>
          <p:nvPr>
            <p:ph type="subTitle" idx="1"/>
          </p:nvPr>
        </p:nvSpPr>
        <p:spPr>
          <a:xfrm>
            <a:off x="1432560" y="2857736"/>
            <a:ext cx="7406640" cy="744928"/>
          </a:xfrm>
        </p:spPr>
        <p:txBody>
          <a:bodyPr/>
          <a:lstStyle/>
          <a:p>
            <a:pPr algn="ctr"/>
            <a:r>
              <a:rPr lang="en-US" dirty="0" smtClean="0"/>
              <a:t>Assignment 1: The Educational Autobiography</a:t>
            </a:r>
            <a:endParaRPr lang="en-US" dirty="0"/>
          </a:p>
        </p:txBody>
      </p:sp>
    </p:spTree>
    <p:extLst>
      <p:ext uri="{BB962C8B-B14F-4D97-AF65-F5344CB8AC3E}">
        <p14:creationId xmlns:p14="http://schemas.microsoft.com/office/powerpoint/2010/main" val="12841956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Small Group Discussion</a:t>
            </a:r>
            <a:endParaRPr lang="en-US" dirty="0"/>
          </a:p>
        </p:txBody>
      </p:sp>
      <p:sp>
        <p:nvSpPr>
          <p:cNvPr id="3" name="Content Placeholder 2"/>
          <p:cNvSpPr>
            <a:spLocks noGrp="1"/>
          </p:cNvSpPr>
          <p:nvPr>
            <p:ph idx="1"/>
          </p:nvPr>
        </p:nvSpPr>
        <p:spPr/>
        <p:txBody>
          <a:bodyPr/>
          <a:lstStyle/>
          <a:p>
            <a:pPr marL="82296" indent="0">
              <a:buNone/>
            </a:pPr>
            <a:endParaRPr lang="en-US" dirty="0" smtClean="0"/>
          </a:p>
          <a:p>
            <a:pPr marL="82296" indent="0" algn="ctr">
              <a:buNone/>
            </a:pPr>
            <a:r>
              <a:rPr lang="en-US" dirty="0" smtClean="0"/>
              <a:t>Think </a:t>
            </a:r>
            <a:r>
              <a:rPr lang="en-US" dirty="0"/>
              <a:t>about the first assignment you give in a specific class.  What is the goal of that assignment, and what message </a:t>
            </a:r>
            <a:r>
              <a:rPr lang="en-US" dirty="0" smtClean="0"/>
              <a:t>are </a:t>
            </a:r>
            <a:r>
              <a:rPr lang="en-US" dirty="0"/>
              <a:t>you sending to your students with your </a:t>
            </a:r>
            <a:r>
              <a:rPr lang="en-US" dirty="0" smtClean="0"/>
              <a:t>first </a:t>
            </a:r>
            <a:r>
              <a:rPr lang="en-US" dirty="0"/>
              <a:t>assignment? </a:t>
            </a:r>
          </a:p>
          <a:p>
            <a:pPr marL="82296" indent="0">
              <a:buNone/>
            </a:pPr>
            <a:endParaRPr lang="en-US" dirty="0"/>
          </a:p>
        </p:txBody>
      </p:sp>
    </p:spTree>
    <p:extLst>
      <p:ext uri="{BB962C8B-B14F-4D97-AF65-F5344CB8AC3E}">
        <p14:creationId xmlns:p14="http://schemas.microsoft.com/office/powerpoint/2010/main" val="575939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050788851"/>
              </p:ext>
            </p:extLst>
          </p:nvPr>
        </p:nvGraphicFramePr>
        <p:xfrm>
          <a:off x="1659688" y="55461"/>
          <a:ext cx="6135817" cy="7107552"/>
        </p:xfrm>
        <a:graphic>
          <a:graphicData uri="http://schemas.openxmlformats.org/presentationml/2006/ole">
            <mc:AlternateContent xmlns:mc="http://schemas.openxmlformats.org/markup-compatibility/2006">
              <mc:Choice xmlns:v="urn:schemas-microsoft-com:vml" Requires="v">
                <p:oleObj spid="_x0000_s1028" name="Document" r:id="rId4" imgW="5943600" imgH="6883400" progId="Word.Document.12">
                  <p:embed/>
                </p:oleObj>
              </mc:Choice>
              <mc:Fallback>
                <p:oleObj name="Document" r:id="rId4" imgW="5943600" imgH="6883400" progId="Word.Document.12">
                  <p:embed/>
                  <p:pic>
                    <p:nvPicPr>
                      <p:cNvPr id="0" name=""/>
                      <p:cNvPicPr/>
                      <p:nvPr/>
                    </p:nvPicPr>
                    <p:blipFill>
                      <a:blip r:embed="rId5"/>
                      <a:stretch>
                        <a:fillRect/>
                      </a:stretch>
                    </p:blipFill>
                    <p:spPr>
                      <a:xfrm>
                        <a:off x="1659688" y="55461"/>
                        <a:ext cx="6135817" cy="7107552"/>
                      </a:xfrm>
                      <a:prstGeom prst="rect">
                        <a:avLst/>
                      </a:prstGeom>
                    </p:spPr>
                  </p:pic>
                </p:oleObj>
              </mc:Fallback>
            </mc:AlternateContent>
          </a:graphicData>
        </a:graphic>
      </p:graphicFrame>
    </p:spTree>
    <p:extLst>
      <p:ext uri="{BB962C8B-B14F-4D97-AF65-F5344CB8AC3E}">
        <p14:creationId xmlns:p14="http://schemas.microsoft.com/office/powerpoint/2010/main" val="3992732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First Assignment: </a:t>
            </a:r>
            <a:br>
              <a:rPr lang="en-US" dirty="0" smtClean="0"/>
            </a:br>
            <a:r>
              <a:rPr lang="en-US" dirty="0" smtClean="0"/>
              <a:t>The Educational Autobiography </a:t>
            </a:r>
            <a:endParaRPr lang="en-US" dirty="0"/>
          </a:p>
        </p:txBody>
      </p:sp>
      <p:sp>
        <p:nvSpPr>
          <p:cNvPr id="3" name="Content Placeholder 2"/>
          <p:cNvSpPr>
            <a:spLocks noGrp="1"/>
          </p:cNvSpPr>
          <p:nvPr>
            <p:ph idx="1"/>
          </p:nvPr>
        </p:nvSpPr>
        <p:spPr>
          <a:xfrm>
            <a:off x="1435608" y="1447799"/>
            <a:ext cx="7498080" cy="5174343"/>
          </a:xfrm>
        </p:spPr>
        <p:txBody>
          <a:bodyPr>
            <a:normAutofit/>
          </a:bodyPr>
          <a:lstStyle/>
          <a:p>
            <a:r>
              <a:rPr lang="en-US" dirty="0" smtClean="0"/>
              <a:t>Allows students to reflect on their past educational history.</a:t>
            </a:r>
          </a:p>
          <a:p>
            <a:r>
              <a:rPr lang="en-US" dirty="0" smtClean="0"/>
              <a:t>Text selection gets students thinking about motivation by reading about it and connecting the theories they read about to their experiences.</a:t>
            </a:r>
          </a:p>
          <a:p>
            <a:r>
              <a:rPr lang="en-US" dirty="0"/>
              <a:t>Individual conferences provide one-on-one support and allow instructors to get to know students’ individual needs early in the semester</a:t>
            </a:r>
            <a:r>
              <a:rPr lang="en-US" dirty="0" smtClean="0"/>
              <a:t>.</a:t>
            </a:r>
            <a:endParaRPr lang="en-US" dirty="0"/>
          </a:p>
        </p:txBody>
      </p:sp>
    </p:spTree>
    <p:extLst>
      <p:ext uri="{BB962C8B-B14F-4D97-AF65-F5344CB8AC3E}">
        <p14:creationId xmlns:p14="http://schemas.microsoft.com/office/powerpoint/2010/main" val="17036016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First Assignment: </a:t>
            </a:r>
            <a:br>
              <a:rPr lang="en-US" dirty="0"/>
            </a:br>
            <a:r>
              <a:rPr lang="en-US" dirty="0"/>
              <a:t>The Educational Autobiography </a:t>
            </a:r>
          </a:p>
        </p:txBody>
      </p:sp>
      <p:sp>
        <p:nvSpPr>
          <p:cNvPr id="3" name="Content Placeholder 2"/>
          <p:cNvSpPr>
            <a:spLocks noGrp="1"/>
          </p:cNvSpPr>
          <p:nvPr>
            <p:ph idx="1"/>
          </p:nvPr>
        </p:nvSpPr>
        <p:spPr/>
        <p:txBody>
          <a:bodyPr/>
          <a:lstStyle/>
          <a:p>
            <a:r>
              <a:rPr lang="en-US" dirty="0"/>
              <a:t>The ungraded assignment gives students freedom to show instructors how they really write and to work without grade motivation, which reduces the “fear </a:t>
            </a:r>
            <a:r>
              <a:rPr lang="en-US" dirty="0" smtClean="0"/>
              <a:t>factor.”</a:t>
            </a:r>
            <a:endParaRPr lang="en-US" dirty="0"/>
          </a:p>
          <a:p>
            <a:r>
              <a:rPr lang="en-US" dirty="0" smtClean="0"/>
              <a:t>Grading practices allow students to recover from a weak start and build autonomy by learning from their mistakes. </a:t>
            </a:r>
            <a:endParaRPr lang="en-US" dirty="0"/>
          </a:p>
        </p:txBody>
      </p:sp>
    </p:spTree>
    <p:extLst>
      <p:ext uri="{BB962C8B-B14F-4D97-AF65-F5344CB8AC3E}">
        <p14:creationId xmlns:p14="http://schemas.microsoft.com/office/powerpoint/2010/main" val="31193670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First Assignment: </a:t>
            </a:r>
            <a:br>
              <a:rPr lang="en-US" dirty="0"/>
            </a:br>
            <a:r>
              <a:rPr lang="en-US" dirty="0"/>
              <a:t>The Educational Autobiography </a:t>
            </a:r>
          </a:p>
        </p:txBody>
      </p:sp>
      <p:sp>
        <p:nvSpPr>
          <p:cNvPr id="3" name="Content Placeholder 2"/>
          <p:cNvSpPr>
            <a:spLocks noGrp="1"/>
          </p:cNvSpPr>
          <p:nvPr>
            <p:ph idx="1"/>
          </p:nvPr>
        </p:nvSpPr>
        <p:spPr/>
        <p:txBody>
          <a:bodyPr/>
          <a:lstStyle/>
          <a:p>
            <a:r>
              <a:rPr lang="en-US" dirty="0" smtClean="0"/>
              <a:t>During the first assignment, students also complete a Reading Strategies packet. </a:t>
            </a:r>
          </a:p>
          <a:p>
            <a:r>
              <a:rPr lang="en-US" dirty="0" smtClean="0"/>
              <a:t>In this assignment, students are asked to experiment with one reading strategy per reading assignment and to evaluate how well that strategy worked for them.</a:t>
            </a:r>
          </a:p>
          <a:p>
            <a:r>
              <a:rPr lang="en-US" dirty="0" smtClean="0"/>
              <a:t>Later in the semester, students are given more autonomy to choose reading strategies. </a:t>
            </a:r>
          </a:p>
        </p:txBody>
      </p:sp>
    </p:spTree>
    <p:extLst>
      <p:ext uri="{BB962C8B-B14F-4D97-AF65-F5344CB8AC3E}">
        <p14:creationId xmlns:p14="http://schemas.microsoft.com/office/powerpoint/2010/main" val="13534745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Intentional Support for </a:t>
            </a:r>
            <a:br>
              <a:rPr lang="en-US" dirty="0" smtClean="0"/>
            </a:br>
            <a:r>
              <a:rPr lang="en-US" dirty="0" smtClean="0"/>
              <a:t>the Affective Domain  </a:t>
            </a:r>
            <a:endParaRPr lang="en-US" dirty="0"/>
          </a:p>
        </p:txBody>
      </p:sp>
      <p:sp>
        <p:nvSpPr>
          <p:cNvPr id="3" name="Content Placeholder 2"/>
          <p:cNvSpPr>
            <a:spLocks noGrp="1"/>
          </p:cNvSpPr>
          <p:nvPr>
            <p:ph idx="1"/>
          </p:nvPr>
        </p:nvSpPr>
        <p:spPr>
          <a:xfrm>
            <a:off x="1435608" y="1723570"/>
            <a:ext cx="7498080" cy="4524829"/>
          </a:xfrm>
        </p:spPr>
        <p:txBody>
          <a:bodyPr/>
          <a:lstStyle/>
          <a:p>
            <a:pPr marL="82296" indent="0">
              <a:buNone/>
            </a:pPr>
            <a:r>
              <a:rPr lang="en-US" dirty="0" smtClean="0"/>
              <a:t>If we want students to build autonomy in the classroom, we must provide deliberate, and sometimes intrusive, support for the affective domain.</a:t>
            </a:r>
          </a:p>
          <a:p>
            <a:pPr marL="82296" indent="0">
              <a:buNone/>
            </a:pPr>
            <a:endParaRPr lang="en-US" dirty="0"/>
          </a:p>
          <a:p>
            <a:pPr marL="82296" indent="0">
              <a:buNone/>
            </a:pPr>
            <a:r>
              <a:rPr lang="en-US" dirty="0" smtClean="0"/>
              <a:t>This is critically important early in the semester as we lay the foundation for student autonomy. </a:t>
            </a:r>
            <a:endParaRPr lang="en-US" dirty="0"/>
          </a:p>
        </p:txBody>
      </p:sp>
    </p:spTree>
    <p:extLst>
      <p:ext uri="{BB962C8B-B14F-4D97-AF65-F5344CB8AC3E}">
        <p14:creationId xmlns:p14="http://schemas.microsoft.com/office/powerpoint/2010/main" val="235688138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7"/>
            <a:ext cx="7406640" cy="1907959"/>
          </a:xfrm>
        </p:spPr>
        <p:txBody>
          <a:bodyPr/>
          <a:lstStyle/>
          <a:p>
            <a:pPr algn="ctr"/>
            <a:r>
              <a:rPr lang="en-US" dirty="0" smtClean="0"/>
              <a:t>Growing Student Autonomy throughout the Semester</a:t>
            </a:r>
            <a:endParaRPr lang="en-US" dirty="0"/>
          </a:p>
        </p:txBody>
      </p:sp>
      <p:sp>
        <p:nvSpPr>
          <p:cNvPr id="3" name="Subtitle 2"/>
          <p:cNvSpPr>
            <a:spLocks noGrp="1"/>
          </p:cNvSpPr>
          <p:nvPr>
            <p:ph type="subTitle" idx="1"/>
          </p:nvPr>
        </p:nvSpPr>
        <p:spPr>
          <a:xfrm>
            <a:off x="1432560" y="2775857"/>
            <a:ext cx="7406640" cy="1360714"/>
          </a:xfrm>
        </p:spPr>
        <p:txBody>
          <a:bodyPr>
            <a:normAutofit/>
          </a:bodyPr>
          <a:lstStyle/>
          <a:p>
            <a:pPr algn="ctr"/>
            <a:r>
              <a:rPr lang="en-US" dirty="0" smtClean="0"/>
              <a:t>Classroom </a:t>
            </a:r>
            <a:r>
              <a:rPr lang="en-US" dirty="0"/>
              <a:t>a</a:t>
            </a:r>
            <a:r>
              <a:rPr lang="en-US" dirty="0" smtClean="0"/>
              <a:t>ctivities that allow students </a:t>
            </a:r>
          </a:p>
          <a:p>
            <a:pPr algn="ctr"/>
            <a:r>
              <a:rPr lang="en-US" dirty="0" smtClean="0"/>
              <a:t>to find their own way through difficult material</a:t>
            </a:r>
            <a:endParaRPr lang="en-US" dirty="0"/>
          </a:p>
        </p:txBody>
      </p:sp>
    </p:spTree>
    <p:extLst>
      <p:ext uri="{BB962C8B-B14F-4D97-AF65-F5344CB8AC3E}">
        <p14:creationId xmlns:p14="http://schemas.microsoft.com/office/powerpoint/2010/main" val="41701850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Small Group Discussion</a:t>
            </a:r>
            <a:endParaRPr lang="en-US" dirty="0"/>
          </a:p>
        </p:txBody>
      </p:sp>
      <p:sp>
        <p:nvSpPr>
          <p:cNvPr id="3" name="Content Placeholder 2"/>
          <p:cNvSpPr>
            <a:spLocks noGrp="1"/>
          </p:cNvSpPr>
          <p:nvPr>
            <p:ph idx="1"/>
          </p:nvPr>
        </p:nvSpPr>
        <p:spPr/>
        <p:txBody>
          <a:bodyPr>
            <a:normAutofit/>
          </a:bodyPr>
          <a:lstStyle/>
          <a:p>
            <a:pPr marL="596646" indent="-514350">
              <a:buAutoNum type="arabicParenR"/>
            </a:pPr>
            <a:r>
              <a:rPr lang="en-US" dirty="0"/>
              <a:t>What are some of the challenges you face when asking students to complete academically challenging work? </a:t>
            </a:r>
          </a:p>
          <a:p>
            <a:pPr marL="596646" indent="-514350">
              <a:buAutoNum type="arabicParenR"/>
            </a:pPr>
            <a:r>
              <a:rPr lang="en-US" dirty="0"/>
              <a:t>How do you deal with these challenges in the classroom? </a:t>
            </a:r>
          </a:p>
        </p:txBody>
      </p:sp>
    </p:spTree>
    <p:extLst>
      <p:ext uri="{BB962C8B-B14F-4D97-AF65-F5344CB8AC3E}">
        <p14:creationId xmlns:p14="http://schemas.microsoft.com/office/powerpoint/2010/main" val="27009360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Principles for Activities to</a:t>
            </a:r>
            <a:br>
              <a:rPr lang="en-US" dirty="0" smtClean="0"/>
            </a:br>
            <a:r>
              <a:rPr lang="en-US" dirty="0" smtClean="0"/>
              <a:t> </a:t>
            </a:r>
            <a:r>
              <a:rPr lang="en-US" dirty="0"/>
              <a:t>G</a:t>
            </a:r>
            <a:r>
              <a:rPr lang="en-US" dirty="0" smtClean="0"/>
              <a:t>row </a:t>
            </a:r>
            <a:r>
              <a:rPr lang="en-US" dirty="0"/>
              <a:t>A</a:t>
            </a:r>
            <a:r>
              <a:rPr lang="en-US" dirty="0" smtClean="0"/>
              <a:t>utonomy</a:t>
            </a:r>
            <a:endParaRPr lang="en-US" dirty="0"/>
          </a:p>
        </p:txBody>
      </p:sp>
      <p:sp>
        <p:nvSpPr>
          <p:cNvPr id="3" name="Content Placeholder 2"/>
          <p:cNvSpPr>
            <a:spLocks noGrp="1"/>
          </p:cNvSpPr>
          <p:nvPr>
            <p:ph idx="1"/>
          </p:nvPr>
        </p:nvSpPr>
        <p:spPr/>
        <p:txBody>
          <a:bodyPr/>
          <a:lstStyle/>
          <a:p>
            <a:r>
              <a:rPr lang="en-US" dirty="0" smtClean="0"/>
              <a:t>Make the activity challenging</a:t>
            </a:r>
          </a:p>
          <a:p>
            <a:r>
              <a:rPr lang="en-US" dirty="0" smtClean="0"/>
              <a:t>Make it achievable</a:t>
            </a:r>
          </a:p>
          <a:p>
            <a:r>
              <a:rPr lang="en-US" dirty="0" smtClean="0"/>
              <a:t>Be flexible with time</a:t>
            </a:r>
          </a:p>
          <a:p>
            <a:r>
              <a:rPr lang="en-US" dirty="0" smtClean="0"/>
              <a:t>Give challenges early</a:t>
            </a:r>
          </a:p>
          <a:p>
            <a:r>
              <a:rPr lang="en-US" dirty="0" smtClean="0"/>
              <a:t>Increase the difficulty of the challenge as the semester continues</a:t>
            </a:r>
          </a:p>
          <a:p>
            <a:r>
              <a:rPr lang="en-US" dirty="0" smtClean="0"/>
              <a:t>Provide time for students to “decompress” after activities</a:t>
            </a:r>
            <a:endParaRPr lang="en-US" dirty="0"/>
          </a:p>
        </p:txBody>
      </p:sp>
    </p:spTree>
    <p:extLst>
      <p:ext uri="{BB962C8B-B14F-4D97-AF65-F5344CB8AC3E}">
        <p14:creationId xmlns:p14="http://schemas.microsoft.com/office/powerpoint/2010/main" val="41715812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normAutofit/>
          </a:bodyPr>
          <a:lstStyle/>
          <a:p>
            <a:pPr algn="ctr" eaLnBrk="1" hangingPunct="1">
              <a:defRPr/>
            </a:pPr>
            <a:r>
              <a:rPr lang="en-US" sz="2800" dirty="0">
                <a:solidFill>
                  <a:schemeClr val="tx1"/>
                </a:solidFill>
                <a:latin typeface="Century Schoolbook" charset="0"/>
                <a:ea typeface="ＭＳ Ｐゴシック" charset="0"/>
                <a:cs typeface="ＭＳ Ｐゴシック" charset="0"/>
              </a:rPr>
              <a:t>CALIFORNIA ACCELERATION </a:t>
            </a:r>
            <a:r>
              <a:rPr lang="en-US" sz="2800" dirty="0" smtClean="0">
                <a:solidFill>
                  <a:schemeClr val="tx1"/>
                </a:solidFill>
                <a:latin typeface="Century Schoolbook" charset="0"/>
                <a:ea typeface="ＭＳ Ｐゴシック" charset="0"/>
                <a:cs typeface="ＭＳ Ｐゴシック" charset="0"/>
              </a:rPr>
              <a:t>PROJECT </a:t>
            </a:r>
            <a:r>
              <a:rPr lang="en-US" sz="2000" dirty="0" smtClean="0">
                <a:latin typeface="Century Schoolbook" charset="0"/>
                <a:ea typeface="ＭＳ Ｐゴシック" charset="0"/>
                <a:cs typeface="ＭＳ Ｐゴシック" charset="0"/>
                <a:hlinkClick r:id="rId3"/>
              </a:rPr>
              <a:t>http</a:t>
            </a:r>
            <a:r>
              <a:rPr lang="en-US" sz="2000" dirty="0">
                <a:latin typeface="Century Schoolbook" charset="0"/>
                <a:ea typeface="ＭＳ Ｐゴシック" charset="0"/>
                <a:cs typeface="ＭＳ Ｐゴシック" charset="0"/>
                <a:hlinkClick r:id="rId3"/>
              </a:rPr>
              <a:t>://cap.3csn.org/</a:t>
            </a:r>
            <a:r>
              <a:rPr lang="en-US" sz="2000" dirty="0">
                <a:latin typeface="Century Schoolbook" charset="0"/>
                <a:ea typeface="ＭＳ Ｐゴシック" charset="0"/>
                <a:cs typeface="ＭＳ Ｐゴシック" charset="0"/>
              </a:rPr>
              <a:t/>
            </a:r>
            <a:br>
              <a:rPr lang="en-US" sz="2000" dirty="0">
                <a:latin typeface="Century Schoolbook" charset="0"/>
                <a:ea typeface="ＭＳ Ｐゴシック" charset="0"/>
                <a:cs typeface="ＭＳ Ｐゴシック" charset="0"/>
              </a:rPr>
            </a:br>
            <a:endParaRPr lang="en-US" sz="2000" dirty="0">
              <a:solidFill>
                <a:schemeClr val="tx1"/>
              </a:solidFill>
              <a:latin typeface="Century Schoolbook" charset="0"/>
              <a:ea typeface="ＭＳ Ｐゴシック" charset="0"/>
              <a:cs typeface="ＭＳ Ｐゴシック" charset="0"/>
            </a:endParaRPr>
          </a:p>
        </p:txBody>
      </p:sp>
      <p:sp>
        <p:nvSpPr>
          <p:cNvPr id="15362" name="Content Placeholder 2"/>
          <p:cNvSpPr>
            <a:spLocks noGrp="1"/>
          </p:cNvSpPr>
          <p:nvPr>
            <p:ph sz="quarter" idx="1"/>
          </p:nvPr>
        </p:nvSpPr>
        <p:spPr>
          <a:xfrm>
            <a:off x="1092200" y="1295400"/>
            <a:ext cx="6832600" cy="5178425"/>
          </a:xfrm>
        </p:spPr>
        <p:txBody>
          <a:bodyPr>
            <a:normAutofit fontScale="92500"/>
          </a:bodyPr>
          <a:lstStyle/>
          <a:p>
            <a:pPr eaLnBrk="1" hangingPunct="1">
              <a:lnSpc>
                <a:spcPct val="90000"/>
              </a:lnSpc>
              <a:buFont typeface="Wingdings" charset="0"/>
              <a:buNone/>
            </a:pPr>
            <a:r>
              <a:rPr lang="en-US" sz="1800" b="1" dirty="0">
                <a:latin typeface="Century Schoolbook" charset="0"/>
                <a:ea typeface="ＭＳ Ｐゴシック" charset="0"/>
                <a:cs typeface="ＭＳ Ｐゴシック" charset="0"/>
              </a:rPr>
              <a:t>Supporting California</a:t>
            </a:r>
            <a:r>
              <a:rPr lang="ja-JP" altLang="en-US" sz="1800" b="1" dirty="0">
                <a:latin typeface="Century Schoolbook" charset="0"/>
                <a:ea typeface="ＭＳ Ｐゴシック" charset="0"/>
                <a:cs typeface="ＭＳ Ｐゴシック" charset="0"/>
              </a:rPr>
              <a:t>’</a:t>
            </a:r>
            <a:r>
              <a:rPr lang="en-US" altLang="ja-JP" sz="1800" b="1" dirty="0">
                <a:latin typeface="Century Schoolbook" charset="0"/>
                <a:ea typeface="ＭＳ Ｐゴシック" charset="0"/>
                <a:cs typeface="ＭＳ Ｐゴシック" charset="0"/>
              </a:rPr>
              <a:t>s 112 Community Colleges </a:t>
            </a:r>
          </a:p>
          <a:p>
            <a:pPr eaLnBrk="1" hangingPunct="1">
              <a:lnSpc>
                <a:spcPct val="90000"/>
              </a:lnSpc>
              <a:buFont typeface="Wingdings" charset="0"/>
              <a:buNone/>
            </a:pPr>
            <a:r>
              <a:rPr lang="en-US" sz="1800" b="1" dirty="0">
                <a:latin typeface="Century Schoolbook" charset="0"/>
                <a:ea typeface="ＭＳ Ｐゴシック" charset="0"/>
                <a:cs typeface="ＭＳ Ｐゴシック" charset="0"/>
              </a:rPr>
              <a:t>To Redesign Developmental English and Math Curricula </a:t>
            </a:r>
          </a:p>
          <a:p>
            <a:pPr eaLnBrk="1" hangingPunct="1">
              <a:lnSpc>
                <a:spcPct val="90000"/>
              </a:lnSpc>
              <a:buFont typeface="Wingdings" charset="0"/>
              <a:buNone/>
            </a:pPr>
            <a:r>
              <a:rPr lang="en-US" sz="1800" b="1" dirty="0">
                <a:latin typeface="Century Schoolbook" charset="0"/>
                <a:ea typeface="ＭＳ Ｐゴシック" charset="0"/>
                <a:cs typeface="ＭＳ Ｐゴシック" charset="0"/>
              </a:rPr>
              <a:t>And Increase Student Completion</a:t>
            </a:r>
            <a:endParaRPr lang="en-US" sz="1800" dirty="0">
              <a:latin typeface="Century Schoolbook" charset="0"/>
              <a:ea typeface="ＭＳ Ｐゴシック" charset="0"/>
              <a:cs typeface="ＭＳ Ｐゴシック" charset="0"/>
            </a:endParaRPr>
          </a:p>
          <a:p>
            <a:pPr eaLnBrk="1" hangingPunct="1">
              <a:lnSpc>
                <a:spcPct val="90000"/>
              </a:lnSpc>
              <a:buFont typeface="Wingdings" charset="0"/>
              <a:buNone/>
            </a:pPr>
            <a:endParaRPr lang="en-US" sz="1800" dirty="0">
              <a:latin typeface="Century Schoolbook" charset="0"/>
              <a:ea typeface="ＭＳ Ｐゴシック" charset="0"/>
              <a:cs typeface="ＭＳ Ｐゴシック" charset="0"/>
            </a:endParaRPr>
          </a:p>
          <a:p>
            <a:pPr eaLnBrk="1" hangingPunct="1">
              <a:lnSpc>
                <a:spcPct val="90000"/>
              </a:lnSpc>
              <a:buFont typeface="Wingdings" charset="0"/>
              <a:buNone/>
            </a:pPr>
            <a:r>
              <a:rPr lang="en-US" sz="1800" dirty="0">
                <a:latin typeface="Century Schoolbook" charset="0"/>
                <a:ea typeface="ＭＳ Ｐゴシック" charset="0"/>
                <a:cs typeface="ＭＳ Ｐゴシック" charset="0"/>
              </a:rPr>
              <a:t>An initiative of  the California Community Colleges</a:t>
            </a:r>
            <a:r>
              <a:rPr lang="ja-JP" altLang="en-US" sz="1800" dirty="0">
                <a:latin typeface="Century Schoolbook" charset="0"/>
                <a:ea typeface="ＭＳ Ｐゴシック" charset="0"/>
                <a:cs typeface="ＭＳ Ｐゴシック" charset="0"/>
              </a:rPr>
              <a:t>’</a:t>
            </a:r>
            <a:r>
              <a:rPr lang="en-US" altLang="ja-JP" sz="1800" dirty="0">
                <a:latin typeface="Century Schoolbook" charset="0"/>
                <a:ea typeface="ＭＳ Ｐゴシック" charset="0"/>
                <a:cs typeface="ＭＳ Ｐゴシック" charset="0"/>
              </a:rPr>
              <a:t> Success</a:t>
            </a:r>
          </a:p>
          <a:p>
            <a:pPr eaLnBrk="1" hangingPunct="1">
              <a:lnSpc>
                <a:spcPct val="90000"/>
              </a:lnSpc>
              <a:buFont typeface="Wingdings" charset="0"/>
              <a:buNone/>
            </a:pPr>
            <a:r>
              <a:rPr lang="en-US" sz="1800" dirty="0">
                <a:latin typeface="Century Schoolbook" charset="0"/>
                <a:ea typeface="ＭＳ Ｐゴシック" charset="0"/>
                <a:cs typeface="ＭＳ Ｐゴシック" charset="0"/>
              </a:rPr>
              <a:t>Network (3CSN), funded through the Basic Skills Initiative of the</a:t>
            </a:r>
          </a:p>
          <a:p>
            <a:pPr eaLnBrk="1" hangingPunct="1">
              <a:lnSpc>
                <a:spcPct val="90000"/>
              </a:lnSpc>
              <a:buFont typeface="Wingdings" charset="0"/>
              <a:buNone/>
            </a:pPr>
            <a:r>
              <a:rPr lang="en-US" sz="1800" dirty="0">
                <a:latin typeface="Century Schoolbook" charset="0"/>
                <a:ea typeface="ＭＳ Ｐゴシック" charset="0"/>
                <a:cs typeface="ＭＳ Ｐゴシック" charset="0"/>
              </a:rPr>
              <a:t>state Chancellor</a:t>
            </a:r>
            <a:r>
              <a:rPr lang="ja-JP" altLang="en-US" sz="1800" dirty="0">
                <a:latin typeface="Century Schoolbook" charset="0"/>
                <a:ea typeface="ＭＳ Ｐゴシック" charset="0"/>
                <a:cs typeface="ＭＳ Ｐゴシック" charset="0"/>
              </a:rPr>
              <a:t>’</a:t>
            </a:r>
            <a:r>
              <a:rPr lang="en-US" sz="1800" dirty="0">
                <a:latin typeface="Century Schoolbook" charset="0"/>
                <a:ea typeface="ＭＳ Ｐゴシック" charset="0"/>
                <a:cs typeface="ＭＳ Ｐゴシック" charset="0"/>
              </a:rPr>
              <a:t>s Office. Additional support from the </a:t>
            </a:r>
          </a:p>
          <a:p>
            <a:pPr eaLnBrk="1" hangingPunct="1">
              <a:lnSpc>
                <a:spcPct val="90000"/>
              </a:lnSpc>
              <a:buFont typeface="Wingdings" charset="0"/>
              <a:buNone/>
            </a:pPr>
            <a:r>
              <a:rPr lang="en-US" sz="1800" dirty="0">
                <a:latin typeface="Century Schoolbook" charset="0"/>
                <a:ea typeface="ＭＳ Ｐゴシック" charset="0"/>
                <a:cs typeface="ＭＳ Ｐゴシック" charset="0"/>
              </a:rPr>
              <a:t>Walter S. Johnson Foundation, LearningWorks, and </a:t>
            </a:r>
            <a:r>
              <a:rPr lang="ja-JP" altLang="en-US" sz="1800" dirty="0">
                <a:latin typeface="Century Schoolbook" charset="0"/>
                <a:ea typeface="ＭＳ Ｐゴシック" charset="0"/>
                <a:cs typeface="ＭＳ Ｐゴシック" charset="0"/>
              </a:rPr>
              <a:t>“</a:t>
            </a:r>
            <a:r>
              <a:rPr lang="en-US" altLang="ja-JP" sz="1800" dirty="0">
                <a:latin typeface="Century Schoolbook" charset="0"/>
                <a:ea typeface="ＭＳ Ｐゴシック" charset="0"/>
                <a:cs typeface="ＭＳ Ｐゴシック" charset="0"/>
              </a:rPr>
              <a:t>Scaling </a:t>
            </a:r>
          </a:p>
          <a:p>
            <a:pPr eaLnBrk="1" hangingPunct="1">
              <a:lnSpc>
                <a:spcPct val="90000"/>
              </a:lnSpc>
              <a:buFont typeface="Wingdings" charset="0"/>
              <a:buNone/>
            </a:pPr>
            <a:r>
              <a:rPr lang="en-US" altLang="ja-JP" sz="1800" dirty="0">
                <a:latin typeface="Century Schoolbook" charset="0"/>
                <a:ea typeface="ＭＳ Ｐゴシック" charset="0"/>
                <a:cs typeface="ＭＳ Ｐゴシック" charset="0"/>
              </a:rPr>
              <a:t>Innovation,</a:t>
            </a:r>
            <a:r>
              <a:rPr lang="ja-JP" altLang="en-US" sz="1800" dirty="0">
                <a:latin typeface="Century Schoolbook" charset="0"/>
                <a:ea typeface="ＭＳ Ｐゴシック" charset="0"/>
                <a:cs typeface="ＭＳ Ｐゴシック" charset="0"/>
              </a:rPr>
              <a:t>”</a:t>
            </a:r>
            <a:r>
              <a:rPr lang="en-US" altLang="ja-JP" sz="1800" dirty="0">
                <a:latin typeface="Century Schoolbook" charset="0"/>
                <a:ea typeface="ＭＳ Ｐゴシック" charset="0"/>
                <a:cs typeface="ＭＳ Ｐゴシック" charset="0"/>
              </a:rPr>
              <a:t> a project of the Community College Research Center </a:t>
            </a:r>
          </a:p>
          <a:p>
            <a:pPr eaLnBrk="1" hangingPunct="1">
              <a:lnSpc>
                <a:spcPct val="90000"/>
              </a:lnSpc>
              <a:buFont typeface="Wingdings" charset="0"/>
              <a:buNone/>
            </a:pPr>
            <a:r>
              <a:rPr lang="en-US" sz="1800" dirty="0">
                <a:latin typeface="Century Schoolbook" charset="0"/>
                <a:ea typeface="ＭＳ Ｐゴシック" charset="0"/>
                <a:cs typeface="ＭＳ Ｐゴシック" charset="0"/>
              </a:rPr>
              <a:t>funded by the William and Flora Hewlett Foundation  </a:t>
            </a:r>
            <a:endParaRPr lang="en-US" sz="1800" dirty="0" smtClean="0">
              <a:latin typeface="Century Schoolbook" charset="0"/>
              <a:ea typeface="ＭＳ Ｐゴシック" charset="0"/>
              <a:cs typeface="ＭＳ Ｐゴシック" charset="0"/>
            </a:endParaRPr>
          </a:p>
          <a:p>
            <a:pPr eaLnBrk="1" hangingPunct="1">
              <a:lnSpc>
                <a:spcPct val="90000"/>
              </a:lnSpc>
              <a:buFont typeface="Wingdings" charset="0"/>
              <a:buNone/>
            </a:pPr>
            <a:endParaRPr lang="en-US" sz="1800" dirty="0">
              <a:latin typeface="Century Schoolbook" charset="0"/>
              <a:ea typeface="ＭＳ Ｐゴシック" charset="0"/>
              <a:cs typeface="ＭＳ Ｐゴシック" charset="0"/>
            </a:endParaRPr>
          </a:p>
          <a:p>
            <a:pPr eaLnBrk="1" hangingPunct="1">
              <a:lnSpc>
                <a:spcPct val="90000"/>
              </a:lnSpc>
              <a:buFont typeface="Wingdings" charset="0"/>
              <a:buNone/>
            </a:pPr>
            <a:r>
              <a:rPr lang="en-US" sz="1800" dirty="0" smtClean="0">
                <a:latin typeface="Century Schoolbook" charset="0"/>
                <a:ea typeface="ＭＳ Ｐゴシック" charset="0"/>
                <a:cs typeface="ＭＳ Ｐゴシック" charset="0"/>
              </a:rPr>
              <a:t>Katie Hern, Director</a:t>
            </a:r>
          </a:p>
          <a:p>
            <a:pPr eaLnBrk="1" hangingPunct="1">
              <a:lnSpc>
                <a:spcPct val="90000"/>
              </a:lnSpc>
              <a:buFont typeface="Wingdings" charset="0"/>
              <a:buNone/>
            </a:pPr>
            <a:r>
              <a:rPr lang="en-US" sz="1800" dirty="0" smtClean="0">
                <a:latin typeface="Century Schoolbook" charset="0"/>
                <a:ea typeface="ＭＳ Ｐゴシック" charset="0"/>
                <a:cs typeface="ＭＳ Ｐゴシック" charset="0"/>
                <a:hlinkClick r:id="rId4"/>
              </a:rPr>
              <a:t>khern@chabotcollege.edu</a:t>
            </a:r>
            <a:endParaRPr lang="en-US" sz="1800" dirty="0" smtClean="0">
              <a:latin typeface="Century Schoolbook" charset="0"/>
              <a:ea typeface="ＭＳ Ｐゴシック" charset="0"/>
              <a:cs typeface="ＭＳ Ｐゴシック" charset="0"/>
            </a:endParaRPr>
          </a:p>
          <a:p>
            <a:pPr eaLnBrk="1" hangingPunct="1">
              <a:lnSpc>
                <a:spcPct val="90000"/>
              </a:lnSpc>
              <a:buFont typeface="Wingdings" charset="0"/>
              <a:buNone/>
            </a:pPr>
            <a:endParaRPr lang="en-US" sz="1800" dirty="0">
              <a:latin typeface="Century Schoolbook" charset="0"/>
              <a:ea typeface="ＭＳ Ｐゴシック" charset="0"/>
              <a:cs typeface="ＭＳ Ｐゴシック" charset="0"/>
            </a:endParaRPr>
          </a:p>
          <a:p>
            <a:pPr eaLnBrk="1" hangingPunct="1">
              <a:lnSpc>
                <a:spcPct val="90000"/>
              </a:lnSpc>
              <a:buFont typeface="Wingdings" charset="0"/>
              <a:buNone/>
            </a:pPr>
            <a:r>
              <a:rPr lang="en-US" sz="1800" dirty="0" smtClean="0">
                <a:latin typeface="Century Schoolbook" charset="0"/>
                <a:ea typeface="ＭＳ Ｐゴシック" charset="0"/>
                <a:cs typeface="ＭＳ Ｐゴシック" charset="0"/>
              </a:rPr>
              <a:t>Myra Snell, Math Lead</a:t>
            </a:r>
          </a:p>
          <a:p>
            <a:pPr eaLnBrk="1" hangingPunct="1">
              <a:lnSpc>
                <a:spcPct val="90000"/>
              </a:lnSpc>
              <a:buFont typeface="Wingdings" charset="0"/>
              <a:buNone/>
            </a:pPr>
            <a:r>
              <a:rPr lang="en-US" sz="1800" dirty="0">
                <a:latin typeface="Century Schoolbook" charset="0"/>
                <a:ea typeface="ＭＳ Ｐゴシック" charset="0"/>
                <a:cs typeface="ＭＳ Ｐゴシック" charset="0"/>
                <a:hlinkClick r:id="rId5"/>
              </a:rPr>
              <a:t>m</a:t>
            </a:r>
            <a:r>
              <a:rPr lang="en-US" sz="1800" dirty="0" smtClean="0">
                <a:latin typeface="Century Schoolbook" charset="0"/>
                <a:ea typeface="ＭＳ Ｐゴシック" charset="0"/>
                <a:cs typeface="ＭＳ Ｐゴシック" charset="0"/>
                <a:hlinkClick r:id="rId5"/>
              </a:rPr>
              <a:t>snell@losmedanos.edu</a:t>
            </a:r>
            <a:r>
              <a:rPr lang="en-US" sz="1800" dirty="0" smtClean="0">
                <a:latin typeface="Century Schoolbook" charset="0"/>
                <a:ea typeface="ＭＳ Ｐゴシック" charset="0"/>
                <a:cs typeface="ＭＳ Ｐゴシック" charset="0"/>
              </a:rPr>
              <a:t> </a:t>
            </a:r>
            <a:endParaRPr lang="en-US" sz="1800" dirty="0">
              <a:latin typeface="Century Schoolbook" charset="0"/>
              <a:ea typeface="ＭＳ Ｐゴシック" charset="0"/>
              <a:cs typeface="ＭＳ Ｐゴシック" charset="0"/>
            </a:endParaRPr>
          </a:p>
          <a:p>
            <a:pPr eaLnBrk="1" hangingPunct="1">
              <a:lnSpc>
                <a:spcPct val="90000"/>
              </a:lnSpc>
              <a:buFont typeface="Wingdings" charset="0"/>
              <a:buNone/>
            </a:pPr>
            <a:endParaRPr lang="en-US" sz="1800" dirty="0">
              <a:latin typeface="Century Schoolbook" charset="0"/>
              <a:ea typeface="ＭＳ Ｐゴシック" charset="0"/>
              <a:cs typeface="ＭＳ Ｐゴシック" charset="0"/>
            </a:endParaRPr>
          </a:p>
          <a:p>
            <a:pPr eaLnBrk="1" hangingPunct="1">
              <a:lnSpc>
                <a:spcPct val="90000"/>
              </a:lnSpc>
              <a:buFont typeface="Wingdings" charset="0"/>
              <a:buNone/>
            </a:pPr>
            <a:endParaRPr lang="en-US" sz="1800" dirty="0">
              <a:latin typeface="Century Schoolbook" charset="0"/>
              <a:ea typeface="ＭＳ Ｐゴシック" charset="0"/>
              <a:cs typeface="ＭＳ Ｐゴシック" charset="0"/>
            </a:endParaRPr>
          </a:p>
        </p:txBody>
      </p:sp>
      <p:pic>
        <p:nvPicPr>
          <p:cNvPr id="15363"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900863" y="4210050"/>
            <a:ext cx="20478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3csn.org/files/2009/10/3CSNboldlogoweb.png"/>
          <p:cNvPicPr/>
          <p:nvPr/>
        </p:nvPicPr>
        <p:blipFill>
          <a:blip r:embed="rId7" cstate="print"/>
          <a:srcRect/>
          <a:stretch>
            <a:fillRect/>
          </a:stretch>
        </p:blipFill>
        <p:spPr bwMode="auto">
          <a:xfrm>
            <a:off x="4572000" y="5109845"/>
            <a:ext cx="2260600" cy="786130"/>
          </a:xfrm>
          <a:prstGeom prst="rect">
            <a:avLst/>
          </a:prstGeom>
          <a:noFill/>
          <a:ln w="9525">
            <a:noFill/>
            <a:miter lim="800000"/>
            <a:headEnd/>
            <a:tailEnd/>
          </a:ln>
        </p:spPr>
      </p:pic>
    </p:spTree>
    <p:extLst>
      <p:ext uri="{BB962C8B-B14F-4D97-AF65-F5344CB8AC3E}">
        <p14:creationId xmlns:p14="http://schemas.microsoft.com/office/powerpoint/2010/main" val="27344754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Classroom Reading and Writing Activities to Grow Autonomy</a:t>
            </a:r>
            <a:endParaRPr lang="en-US" dirty="0"/>
          </a:p>
        </p:txBody>
      </p:sp>
      <p:sp>
        <p:nvSpPr>
          <p:cNvPr id="3" name="Content Placeholder 2"/>
          <p:cNvSpPr>
            <a:spLocks noGrp="1"/>
          </p:cNvSpPr>
          <p:nvPr>
            <p:ph idx="1"/>
          </p:nvPr>
        </p:nvSpPr>
        <p:spPr/>
        <p:txBody>
          <a:bodyPr/>
          <a:lstStyle/>
          <a:p>
            <a:r>
              <a:rPr lang="en-US" dirty="0" smtClean="0"/>
              <a:t>The </a:t>
            </a:r>
            <a:r>
              <a:rPr lang="en-US" i="1" dirty="0" err="1" smtClean="0"/>
              <a:t>familia</a:t>
            </a:r>
            <a:r>
              <a:rPr lang="en-US" dirty="0" smtClean="0"/>
              <a:t> model for groups</a:t>
            </a:r>
          </a:p>
          <a:p>
            <a:r>
              <a:rPr lang="en-US" dirty="0" smtClean="0"/>
              <a:t>Speed Dating</a:t>
            </a:r>
          </a:p>
          <a:p>
            <a:r>
              <a:rPr lang="en-US" dirty="0" smtClean="0"/>
              <a:t>Student Note-Taker</a:t>
            </a:r>
          </a:p>
          <a:p>
            <a:r>
              <a:rPr lang="en-US" dirty="0" smtClean="0"/>
              <a:t>Poster Presentations (early)</a:t>
            </a:r>
          </a:p>
          <a:p>
            <a:r>
              <a:rPr lang="en-US" dirty="0" smtClean="0"/>
              <a:t>Note Card Questions</a:t>
            </a:r>
          </a:p>
          <a:p>
            <a:r>
              <a:rPr lang="en-US" dirty="0" smtClean="0"/>
              <a:t>Post-it Organizing</a:t>
            </a:r>
          </a:p>
          <a:p>
            <a:r>
              <a:rPr lang="en-US" dirty="0" smtClean="0"/>
              <a:t>The Fishbowl</a:t>
            </a:r>
          </a:p>
          <a:p>
            <a:r>
              <a:rPr lang="en-US" dirty="0" smtClean="0"/>
              <a:t>Editing Workshop</a:t>
            </a:r>
          </a:p>
          <a:p>
            <a:pPr marL="82296" indent="0">
              <a:buNone/>
            </a:pPr>
            <a:endParaRPr lang="en-US" dirty="0"/>
          </a:p>
        </p:txBody>
      </p:sp>
    </p:spTree>
    <p:extLst>
      <p:ext uri="{BB962C8B-B14F-4D97-AF65-F5344CB8AC3E}">
        <p14:creationId xmlns:p14="http://schemas.microsoft.com/office/powerpoint/2010/main" val="200918952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2688102"/>
          </a:xfrm>
        </p:spPr>
        <p:txBody>
          <a:bodyPr/>
          <a:lstStyle/>
          <a:p>
            <a:pPr algn="ctr"/>
            <a:r>
              <a:rPr lang="en-US" dirty="0" smtClean="0"/>
              <a:t>Autonomy in Practice: </a:t>
            </a:r>
            <a:br>
              <a:rPr lang="en-US" dirty="0" smtClean="0"/>
            </a:br>
            <a:r>
              <a:rPr lang="en-US" dirty="0" smtClean="0"/>
              <a:t>The Final Assignment </a:t>
            </a:r>
            <a:endParaRPr lang="en-US" dirty="0"/>
          </a:p>
        </p:txBody>
      </p:sp>
      <p:sp>
        <p:nvSpPr>
          <p:cNvPr id="3" name="Subtitle 2"/>
          <p:cNvSpPr>
            <a:spLocks noGrp="1"/>
          </p:cNvSpPr>
          <p:nvPr>
            <p:ph type="subTitle" idx="1"/>
          </p:nvPr>
        </p:nvSpPr>
        <p:spPr>
          <a:xfrm>
            <a:off x="1432560" y="3519714"/>
            <a:ext cx="7406640" cy="889000"/>
          </a:xfrm>
        </p:spPr>
        <p:txBody>
          <a:bodyPr/>
          <a:lstStyle/>
          <a:p>
            <a:pPr algn="ctr"/>
            <a:r>
              <a:rPr lang="en-US" dirty="0" smtClean="0"/>
              <a:t>Preparing Students for College-Level Writing </a:t>
            </a:r>
            <a:endParaRPr lang="en-US" dirty="0"/>
          </a:p>
        </p:txBody>
      </p:sp>
    </p:spTree>
    <p:extLst>
      <p:ext uri="{BB962C8B-B14F-4D97-AF65-F5344CB8AC3E}">
        <p14:creationId xmlns:p14="http://schemas.microsoft.com/office/powerpoint/2010/main" val="726855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Small Group Discussion</a:t>
            </a:r>
            <a:endParaRPr lang="en-US" dirty="0"/>
          </a:p>
        </p:txBody>
      </p:sp>
      <p:sp>
        <p:nvSpPr>
          <p:cNvPr id="3" name="Content Placeholder 2"/>
          <p:cNvSpPr>
            <a:spLocks noGrp="1"/>
          </p:cNvSpPr>
          <p:nvPr>
            <p:ph idx="1"/>
          </p:nvPr>
        </p:nvSpPr>
        <p:spPr>
          <a:xfrm>
            <a:off x="1435608" y="2159000"/>
            <a:ext cx="7498080" cy="4089400"/>
          </a:xfrm>
        </p:spPr>
        <p:txBody>
          <a:bodyPr/>
          <a:lstStyle/>
          <a:p>
            <a:pPr marL="82296" indent="0" algn="ctr">
              <a:buNone/>
            </a:pPr>
            <a:r>
              <a:rPr lang="en-US" dirty="0" smtClean="0"/>
              <a:t>What skills do we want students to exhibit during their final pre-college writing assignment to help prepare them for college-level writing? </a:t>
            </a:r>
            <a:endParaRPr lang="en-US" dirty="0"/>
          </a:p>
        </p:txBody>
      </p:sp>
    </p:spTree>
    <p:extLst>
      <p:ext uri="{BB962C8B-B14F-4D97-AF65-F5344CB8AC3E}">
        <p14:creationId xmlns:p14="http://schemas.microsoft.com/office/powerpoint/2010/main" val="115425788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Autonomy in Text</a:t>
            </a:r>
            <a:endParaRPr lang="en-US" dirty="0"/>
          </a:p>
        </p:txBody>
      </p:sp>
      <p:sp>
        <p:nvSpPr>
          <p:cNvPr id="3" name="Content Placeholder 2"/>
          <p:cNvSpPr>
            <a:spLocks noGrp="1"/>
          </p:cNvSpPr>
          <p:nvPr>
            <p:ph idx="1"/>
          </p:nvPr>
        </p:nvSpPr>
        <p:spPr/>
        <p:txBody>
          <a:bodyPr/>
          <a:lstStyle/>
          <a:p>
            <a:r>
              <a:rPr lang="en-US" dirty="0" smtClean="0"/>
              <a:t>For the final assignment, students get to choose from three memoirs that tell stories of motivation and change, which is the theme of the class.</a:t>
            </a:r>
          </a:p>
          <a:p>
            <a:pPr lvl="1"/>
            <a:r>
              <a:rPr lang="en-US" i="1" dirty="0" smtClean="0"/>
              <a:t>The Freedom Writers Diary: How a Teacher and 150 Teens Used Writing to Change Themselves and the World Around them</a:t>
            </a:r>
            <a:r>
              <a:rPr lang="en-US" dirty="0" smtClean="0"/>
              <a:t> by Erin </a:t>
            </a:r>
            <a:r>
              <a:rPr lang="en-US" dirty="0" err="1" smtClean="0"/>
              <a:t>Gruwell</a:t>
            </a:r>
            <a:endParaRPr lang="en-US" dirty="0" smtClean="0"/>
          </a:p>
          <a:p>
            <a:pPr lvl="1"/>
            <a:r>
              <a:rPr lang="en-US" i="1" dirty="0" smtClean="0"/>
              <a:t>The Blind Side</a:t>
            </a:r>
            <a:r>
              <a:rPr lang="en-US" dirty="0" smtClean="0"/>
              <a:t> by Michael Lewis</a:t>
            </a:r>
          </a:p>
          <a:p>
            <a:pPr lvl="1"/>
            <a:r>
              <a:rPr lang="en-US" i="1" dirty="0" smtClean="0"/>
              <a:t>The Happiness Project</a:t>
            </a:r>
            <a:r>
              <a:rPr lang="en-US" dirty="0" smtClean="0"/>
              <a:t> by Gretchen Rubin</a:t>
            </a:r>
            <a:endParaRPr lang="en-US" i="1" dirty="0"/>
          </a:p>
        </p:txBody>
      </p:sp>
    </p:spTree>
    <p:extLst>
      <p:ext uri="{BB962C8B-B14F-4D97-AF65-F5344CB8AC3E}">
        <p14:creationId xmlns:p14="http://schemas.microsoft.com/office/powerpoint/2010/main" val="3893938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Autonomy in Team and Task </a:t>
            </a:r>
            <a:endParaRPr lang="en-US" dirty="0"/>
          </a:p>
        </p:txBody>
      </p:sp>
      <p:sp>
        <p:nvSpPr>
          <p:cNvPr id="3" name="Content Placeholder 2"/>
          <p:cNvSpPr>
            <a:spLocks noGrp="1"/>
          </p:cNvSpPr>
          <p:nvPr>
            <p:ph idx="1"/>
          </p:nvPr>
        </p:nvSpPr>
        <p:spPr/>
        <p:txBody>
          <a:bodyPr/>
          <a:lstStyle/>
          <a:p>
            <a:r>
              <a:rPr lang="en-US" dirty="0" smtClean="0"/>
              <a:t>Students select their group members, and as a group, they select a text.</a:t>
            </a:r>
          </a:p>
          <a:p>
            <a:r>
              <a:rPr lang="en-US" dirty="0" smtClean="0"/>
              <a:t>Students are given two weeks to read and discuss their text.</a:t>
            </a:r>
          </a:p>
          <a:p>
            <a:r>
              <a:rPr lang="en-US" dirty="0" smtClean="0"/>
              <a:t>Students create their own reading assignments, deciding how many chapters/pages they will read per night.</a:t>
            </a:r>
            <a:endParaRPr lang="en-US" dirty="0"/>
          </a:p>
        </p:txBody>
      </p:sp>
    </p:spTree>
    <p:extLst>
      <p:ext uri="{BB962C8B-B14F-4D97-AF65-F5344CB8AC3E}">
        <p14:creationId xmlns:p14="http://schemas.microsoft.com/office/powerpoint/2010/main" val="29604839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Autonomy in Task</a:t>
            </a:r>
            <a:endParaRPr lang="en-US" dirty="0"/>
          </a:p>
        </p:txBody>
      </p:sp>
      <p:sp>
        <p:nvSpPr>
          <p:cNvPr id="3" name="Content Placeholder 2"/>
          <p:cNvSpPr>
            <a:spLocks noGrp="1"/>
          </p:cNvSpPr>
          <p:nvPr>
            <p:ph idx="1"/>
          </p:nvPr>
        </p:nvSpPr>
        <p:spPr>
          <a:xfrm>
            <a:off x="1435608" y="1447800"/>
            <a:ext cx="7498080" cy="5283200"/>
          </a:xfrm>
        </p:spPr>
        <p:txBody>
          <a:bodyPr>
            <a:normAutofit fontScale="85000" lnSpcReduction="10000"/>
          </a:bodyPr>
          <a:lstStyle/>
          <a:p>
            <a:pPr marL="82296" indent="0">
              <a:buNone/>
            </a:pPr>
            <a:r>
              <a:rPr lang="en-US" dirty="0" smtClean="0"/>
              <a:t>Students are also given a list of four jobs that must be completed each day, and students rotate through the list, deciding who will do which job each day:</a:t>
            </a:r>
          </a:p>
          <a:p>
            <a:r>
              <a:rPr lang="en-US" b="1" dirty="0" smtClean="0"/>
              <a:t>Discussion Director</a:t>
            </a:r>
            <a:r>
              <a:rPr lang="en-US" dirty="0" smtClean="0"/>
              <a:t>—creates a list of open ended, thought-provoking questions for group discussion</a:t>
            </a:r>
          </a:p>
          <a:p>
            <a:r>
              <a:rPr lang="en-US" b="1" dirty="0" smtClean="0"/>
              <a:t>Summarizer</a:t>
            </a:r>
            <a:r>
              <a:rPr lang="en-US" dirty="0" smtClean="0"/>
              <a:t>—writes a one-page summary of the reading assignment for that day</a:t>
            </a:r>
          </a:p>
          <a:p>
            <a:r>
              <a:rPr lang="en-US" b="1" dirty="0" smtClean="0"/>
              <a:t>Golden Line Finder</a:t>
            </a:r>
            <a:r>
              <a:rPr lang="en-US" dirty="0" smtClean="0"/>
              <a:t>—highlights important passages and leads a discussion of these passages</a:t>
            </a:r>
          </a:p>
          <a:p>
            <a:r>
              <a:rPr lang="en-US" b="1" dirty="0" smtClean="0"/>
              <a:t>Translator</a:t>
            </a:r>
            <a:r>
              <a:rPr lang="en-US" dirty="0" smtClean="0"/>
              <a:t>—translates difficult passages and provides definitions of any difficult vocabulary words </a:t>
            </a:r>
            <a:endParaRPr lang="en-US" dirty="0"/>
          </a:p>
        </p:txBody>
      </p:sp>
    </p:spTree>
    <p:extLst>
      <p:ext uri="{BB962C8B-B14F-4D97-AF65-F5344CB8AC3E}">
        <p14:creationId xmlns:p14="http://schemas.microsoft.com/office/powerpoint/2010/main" val="50718913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Autonomy in Technique </a:t>
            </a:r>
            <a:endParaRPr lang="en-US" dirty="0"/>
          </a:p>
        </p:txBody>
      </p:sp>
      <p:sp>
        <p:nvSpPr>
          <p:cNvPr id="3" name="Content Placeholder 2"/>
          <p:cNvSpPr>
            <a:spLocks noGrp="1"/>
          </p:cNvSpPr>
          <p:nvPr>
            <p:ph idx="1"/>
          </p:nvPr>
        </p:nvSpPr>
        <p:spPr/>
        <p:txBody>
          <a:bodyPr/>
          <a:lstStyle/>
          <a:p>
            <a:pPr marL="82296" indent="0">
              <a:buNone/>
            </a:pPr>
            <a:r>
              <a:rPr lang="en-US" dirty="0" smtClean="0"/>
              <a:t>For the writing assignment, students are asked to discuss the message about motivation and change in their memoir based on the texts we have read on this theme over the course of the semester.</a:t>
            </a:r>
          </a:p>
          <a:p>
            <a:pPr marL="82296" indent="0">
              <a:buNone/>
            </a:pPr>
            <a:endParaRPr lang="en-US" dirty="0"/>
          </a:p>
          <a:p>
            <a:pPr marL="82296" indent="0">
              <a:buNone/>
            </a:pPr>
            <a:r>
              <a:rPr lang="en-US" dirty="0" smtClean="0"/>
              <a:t>Students are asked to connect to at least 3 of the texts we have read. </a:t>
            </a:r>
            <a:endParaRPr lang="en-US" dirty="0"/>
          </a:p>
        </p:txBody>
      </p:sp>
    </p:spTree>
    <p:extLst>
      <p:ext uri="{BB962C8B-B14F-4D97-AF65-F5344CB8AC3E}">
        <p14:creationId xmlns:p14="http://schemas.microsoft.com/office/powerpoint/2010/main" val="317444278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Students Discuss the </a:t>
            </a:r>
            <a:br>
              <a:rPr lang="en-US" dirty="0" smtClean="0"/>
            </a:br>
            <a:r>
              <a:rPr lang="en-US" dirty="0" smtClean="0"/>
              <a:t>Final Assignment</a:t>
            </a:r>
            <a:endParaRPr lang="en-US" dirty="0"/>
          </a:p>
        </p:txBody>
      </p:sp>
      <p:pic>
        <p:nvPicPr>
          <p:cNvPr id="4" name="ALP 2013 Autonomy.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35100" y="1738313"/>
            <a:ext cx="7499350" cy="4217987"/>
          </a:xfrm>
        </p:spPr>
      </p:pic>
    </p:spTree>
    <p:extLst>
      <p:ext uri="{BB962C8B-B14F-4D97-AF65-F5344CB8AC3E}">
        <p14:creationId xmlns:p14="http://schemas.microsoft.com/office/powerpoint/2010/main" val="286133256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2047648"/>
          </a:xfrm>
        </p:spPr>
        <p:txBody>
          <a:bodyPr/>
          <a:lstStyle/>
          <a:p>
            <a:pPr algn="ctr"/>
            <a:r>
              <a:rPr lang="en-US" dirty="0" smtClean="0"/>
              <a:t>Final Thoughts </a:t>
            </a:r>
            <a:endParaRPr lang="en-US" dirty="0"/>
          </a:p>
        </p:txBody>
      </p:sp>
      <p:sp>
        <p:nvSpPr>
          <p:cNvPr id="3" name="Content Placeholder 2"/>
          <p:cNvSpPr>
            <a:spLocks noGrp="1"/>
          </p:cNvSpPr>
          <p:nvPr>
            <p:ph idx="1"/>
          </p:nvPr>
        </p:nvSpPr>
        <p:spPr>
          <a:xfrm>
            <a:off x="1435608" y="2667000"/>
            <a:ext cx="7498080" cy="3581400"/>
          </a:xfrm>
        </p:spPr>
        <p:txBody>
          <a:bodyPr/>
          <a:lstStyle/>
          <a:p>
            <a:pPr marL="82296" indent="0" algn="ctr">
              <a:buNone/>
            </a:pPr>
            <a:r>
              <a:rPr lang="en-US" dirty="0" smtClean="0"/>
              <a:t>After our discussion today, think of one thing you could do in your classroom to increase </a:t>
            </a:r>
            <a:r>
              <a:rPr lang="en-US" smtClean="0"/>
              <a:t>student autonomy.</a:t>
            </a:r>
            <a:endParaRPr lang="en-US" dirty="0"/>
          </a:p>
        </p:txBody>
      </p:sp>
    </p:spTree>
    <p:extLst>
      <p:ext uri="{BB962C8B-B14F-4D97-AF65-F5344CB8AC3E}">
        <p14:creationId xmlns:p14="http://schemas.microsoft.com/office/powerpoint/2010/main" val="2709378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California Acceleration Project’s Community of Practice</a:t>
            </a:r>
            <a:endParaRPr lang="en-US" dirty="0"/>
          </a:p>
        </p:txBody>
      </p:sp>
      <p:pic>
        <p:nvPicPr>
          <p:cNvPr id="5" name="Content Placeholder 4" descr="CAP MAP.png"/>
          <p:cNvPicPr>
            <a:picLocks noGrp="1" noChangeAspect="1"/>
          </p:cNvPicPr>
          <p:nvPr>
            <p:ph sz="half" idx="1"/>
          </p:nvPr>
        </p:nvPicPr>
        <p:blipFill rotWithShape="1">
          <a:blip r:embed="rId2" cstate="email">
            <a:extLst>
              <a:ext uri="{28A0092B-C50C-407E-A947-70E740481C1C}">
                <a14:useLocalDpi xmlns:a14="http://schemas.microsoft.com/office/drawing/2010/main" val="0"/>
              </a:ext>
            </a:extLst>
          </a:blip>
          <a:srcRect l="8372" t="-2337" r="11558" b="2317"/>
          <a:stretch/>
        </p:blipFill>
        <p:spPr>
          <a:xfrm>
            <a:off x="1354668" y="1417320"/>
            <a:ext cx="3758562" cy="5161279"/>
          </a:xfrm>
        </p:spPr>
      </p:pic>
      <p:sp>
        <p:nvSpPr>
          <p:cNvPr id="4" name="Content Placeholder 3"/>
          <p:cNvSpPr>
            <a:spLocks noGrp="1"/>
          </p:cNvSpPr>
          <p:nvPr>
            <p:ph sz="half" idx="2"/>
          </p:nvPr>
        </p:nvSpPr>
        <p:spPr>
          <a:xfrm>
            <a:off x="5276088" y="1524000"/>
            <a:ext cx="3657600" cy="5054600"/>
          </a:xfrm>
        </p:spPr>
        <p:txBody>
          <a:bodyPr>
            <a:normAutofit fontScale="62500" lnSpcReduction="20000"/>
          </a:bodyPr>
          <a:lstStyle/>
          <a:p>
            <a:r>
              <a:rPr lang="en-US" dirty="0" smtClean="0"/>
              <a:t>The California Acceleration Project’s Community of Practice is an extended professional development program, led by Katie </a:t>
            </a:r>
            <a:r>
              <a:rPr lang="en-US" dirty="0" err="1" smtClean="0"/>
              <a:t>Hern</a:t>
            </a:r>
            <a:r>
              <a:rPr lang="en-US" dirty="0" smtClean="0"/>
              <a:t> and Myra Snell, that brings together faculty from colleges across California who are piloting accelerated courses in English and Math for a year of training and practical support in the theories and practices of accelerated teaching.</a:t>
            </a:r>
          </a:p>
          <a:p>
            <a:r>
              <a:rPr lang="en-US" dirty="0" smtClean="0"/>
              <a:t>Over 100 California colleges have participated in workshops and conference presentations to date, and 42 colleges are receiving in-depth training and coaching to offer new accelerated English and pre-stats courses through the community of practice. </a:t>
            </a:r>
            <a:endParaRPr lang="en-US" dirty="0"/>
          </a:p>
        </p:txBody>
      </p:sp>
    </p:spTree>
    <p:extLst>
      <p:ext uri="{BB962C8B-B14F-4D97-AF65-F5344CB8AC3E}">
        <p14:creationId xmlns:p14="http://schemas.microsoft.com/office/powerpoint/2010/main" val="29540217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California Acceleration Project’s Three Principles of Acceleration </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Backwards Design</a:t>
            </a:r>
          </a:p>
          <a:p>
            <a:pPr marL="292608" lvl="3" indent="0">
              <a:spcBef>
                <a:spcPts val="600"/>
              </a:spcBef>
              <a:buClr>
                <a:schemeClr val="accent1"/>
              </a:buClr>
              <a:buSzPct val="80000"/>
              <a:buNone/>
            </a:pPr>
            <a:r>
              <a:rPr lang="en-US" sz="2600" dirty="0" smtClean="0"/>
              <a:t>Instruction should be aligned with students’ educational pathways, with pre-college writing courses focused on teaching the same kinds of reading, writing and thinking skills students will use in college-level writing</a:t>
            </a:r>
          </a:p>
          <a:p>
            <a:r>
              <a:rPr lang="en-US" b="1" dirty="0" smtClean="0"/>
              <a:t>Just-In-Time Remediation</a:t>
            </a:r>
          </a:p>
          <a:p>
            <a:pPr marL="292608" lvl="3" indent="0">
              <a:spcBef>
                <a:spcPts val="600"/>
              </a:spcBef>
              <a:buClr>
                <a:schemeClr val="accent1"/>
              </a:buClr>
              <a:buSzPct val="80000"/>
              <a:buNone/>
            </a:pPr>
            <a:r>
              <a:rPr lang="en-US" sz="2600" dirty="0"/>
              <a:t>Instructors should provide help for students when the need arises as they work through college-level reading and writing assignments.</a:t>
            </a:r>
          </a:p>
          <a:p>
            <a:r>
              <a:rPr lang="en-US" b="1" dirty="0" smtClean="0"/>
              <a:t>Support for Student’s Affective Needs </a:t>
            </a:r>
          </a:p>
          <a:p>
            <a:pPr marL="402336" lvl="1" indent="0">
              <a:buNone/>
            </a:pPr>
            <a:r>
              <a:rPr lang="en-US" sz="2600" dirty="0" smtClean="0"/>
              <a:t>Instructors </a:t>
            </a:r>
            <a:r>
              <a:rPr lang="en-US" sz="2600" dirty="0"/>
              <a:t>should help students through emotional or psychological barriers that block learning and have nothing to do with their cognitive </a:t>
            </a:r>
            <a:r>
              <a:rPr lang="en-US" sz="2600" dirty="0" smtClean="0"/>
              <a:t>ability</a:t>
            </a:r>
          </a:p>
          <a:p>
            <a:pPr marL="402336" lvl="1" indent="0">
              <a:buNone/>
            </a:pPr>
            <a:endParaRPr lang="en-US" sz="2600" dirty="0"/>
          </a:p>
        </p:txBody>
      </p:sp>
      <p:pic>
        <p:nvPicPr>
          <p:cNvPr id="4" name="Picture 3" descr="http://3csn.org/files/2009/10/3CSNboldlogoweb.png"/>
          <p:cNvPicPr/>
          <p:nvPr/>
        </p:nvPicPr>
        <p:blipFill>
          <a:blip r:embed="rId2" cstate="print"/>
          <a:srcRect/>
          <a:stretch>
            <a:fillRect/>
          </a:stretch>
        </p:blipFill>
        <p:spPr bwMode="auto">
          <a:xfrm>
            <a:off x="1828800" y="5895975"/>
            <a:ext cx="2260600" cy="786130"/>
          </a:xfrm>
          <a:prstGeom prst="rect">
            <a:avLst/>
          </a:prstGeom>
          <a:noFill/>
          <a:ln w="9525">
            <a:noFill/>
            <a:miter lim="800000"/>
            <a:headEnd/>
            <a:tailEnd/>
          </a:ln>
        </p:spPr>
      </p:pic>
      <p:pic>
        <p:nvPicPr>
          <p:cNvPr id="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00672" y="5862102"/>
            <a:ext cx="1433016" cy="1173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13434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Lack of Autonomy in</a:t>
            </a:r>
            <a:br>
              <a:rPr lang="en-US" dirty="0" smtClean="0"/>
            </a:br>
            <a:r>
              <a:rPr lang="en-US" dirty="0" smtClean="0"/>
              <a:t> Traditional Basic Skills Sequences</a:t>
            </a:r>
            <a:endParaRPr lang="en-US"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2982582444"/>
              </p:ext>
            </p:extLst>
          </p:nvPr>
        </p:nvGraphicFramePr>
        <p:xfrm>
          <a:off x="2763448" y="1379031"/>
          <a:ext cx="4893748" cy="5478969"/>
        </p:xfrm>
        <a:graphic>
          <a:graphicData uri="http://schemas.openxmlformats.org/presentationml/2006/ole">
            <mc:AlternateContent xmlns:mc="http://schemas.openxmlformats.org/markup-compatibility/2006">
              <mc:Choice xmlns:v="urn:schemas-microsoft-com:vml" Requires="v">
                <p:oleObj spid="_x0000_s2064" name="Document" r:id="rId4" imgW="5933520" imgH="6646680" progId="Word.Document.12">
                  <p:embed/>
                </p:oleObj>
              </mc:Choice>
              <mc:Fallback>
                <p:oleObj name="Document" r:id="rId4" imgW="5933520" imgH="6646680" progId="Word.Document.12">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3448" y="1379031"/>
                        <a:ext cx="4893748" cy="54789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5034334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32560" y="359897"/>
            <a:ext cx="7406640" cy="2494589"/>
          </a:xfrm>
        </p:spPr>
        <p:txBody>
          <a:bodyPr/>
          <a:lstStyle/>
          <a:p>
            <a:pPr algn="ctr"/>
            <a:r>
              <a:rPr lang="en-US" dirty="0"/>
              <a:t>T</a:t>
            </a:r>
            <a:r>
              <a:rPr lang="en-US" dirty="0" smtClean="0"/>
              <a:t>he Case for Increasing </a:t>
            </a:r>
            <a:br>
              <a:rPr lang="en-US" dirty="0" smtClean="0"/>
            </a:br>
            <a:r>
              <a:rPr lang="en-US" dirty="0" smtClean="0"/>
              <a:t>Student Autonomy</a:t>
            </a:r>
            <a:endParaRPr lang="en-US" dirty="0"/>
          </a:p>
        </p:txBody>
      </p:sp>
      <p:sp>
        <p:nvSpPr>
          <p:cNvPr id="6" name="Subtitle 5"/>
          <p:cNvSpPr>
            <a:spLocks noGrp="1"/>
          </p:cNvSpPr>
          <p:nvPr>
            <p:ph type="subTitle" idx="1"/>
          </p:nvPr>
        </p:nvSpPr>
        <p:spPr>
          <a:xfrm>
            <a:off x="1432560" y="3005384"/>
            <a:ext cx="7406640" cy="2087423"/>
          </a:xfrm>
        </p:spPr>
        <p:txBody>
          <a:bodyPr/>
          <a:lstStyle/>
          <a:p>
            <a:pPr algn="ctr"/>
            <a:r>
              <a:rPr lang="en-US" dirty="0" smtClean="0"/>
              <a:t>What is it? And, why is it important?</a:t>
            </a:r>
            <a:endParaRPr lang="en-US" dirty="0"/>
          </a:p>
        </p:txBody>
      </p:sp>
    </p:spTree>
    <p:extLst>
      <p:ext uri="{BB962C8B-B14F-4D97-AF65-F5344CB8AC3E}">
        <p14:creationId xmlns:p14="http://schemas.microsoft.com/office/powerpoint/2010/main" val="3954210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autonomy?</a:t>
            </a:r>
            <a:endParaRPr lang="en-US" dirty="0"/>
          </a:p>
        </p:txBody>
      </p:sp>
      <p:sp>
        <p:nvSpPr>
          <p:cNvPr id="3" name="Content Placeholder 2"/>
          <p:cNvSpPr>
            <a:spLocks noGrp="1"/>
          </p:cNvSpPr>
          <p:nvPr>
            <p:ph idx="1"/>
          </p:nvPr>
        </p:nvSpPr>
        <p:spPr/>
        <p:txBody>
          <a:bodyPr/>
          <a:lstStyle/>
          <a:p>
            <a:r>
              <a:rPr lang="en-US" dirty="0" smtClean="0"/>
              <a:t>According to Edward </a:t>
            </a:r>
            <a:r>
              <a:rPr lang="en-US" dirty="0" err="1" smtClean="0"/>
              <a:t>Deci</a:t>
            </a:r>
            <a:r>
              <a:rPr lang="en-US" dirty="0" smtClean="0"/>
              <a:t> and Richard Ryan, “Autonomous motivation involves behaving with a  full sense of volition and choice, whereas controlled motivation involves behaving with the experience of pressure and demand toward specific outcomes from forces perceived to be external to the self” (</a:t>
            </a:r>
            <a:r>
              <a:rPr lang="en-US" dirty="0" err="1" smtClean="0"/>
              <a:t>qtd</a:t>
            </a:r>
            <a:r>
              <a:rPr lang="en-US" dirty="0" smtClean="0"/>
              <a:t> in Pink 88).</a:t>
            </a:r>
            <a:endParaRPr lang="en-US" dirty="0"/>
          </a:p>
        </p:txBody>
      </p:sp>
    </p:spTree>
    <p:extLst>
      <p:ext uri="{BB962C8B-B14F-4D97-AF65-F5344CB8AC3E}">
        <p14:creationId xmlns:p14="http://schemas.microsoft.com/office/powerpoint/2010/main" val="191385980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Speed Dating Activity</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dirty="0"/>
              <a:t>1. According to Daniel Pink, in his book </a:t>
            </a:r>
            <a:r>
              <a:rPr lang="en-US" i="1" dirty="0"/>
              <a:t>Drive</a:t>
            </a:r>
            <a:r>
              <a:rPr lang="en-US" dirty="0"/>
              <a:t>, autonomy “is different from independence. It’s not the rugged, go-it-alone rely-on-nobody individualism of the American cowboy. It means acting with choice—which means we can be both autonomous and happily interdependent with others” (88). In your own words, what does Pink mean here? </a:t>
            </a:r>
          </a:p>
          <a:p>
            <a:pPr>
              <a:buNone/>
            </a:pPr>
            <a:endParaRPr lang="en-US" dirty="0"/>
          </a:p>
          <a:p>
            <a:pPr>
              <a:buNone/>
            </a:pPr>
            <a:r>
              <a:rPr lang="en-US" dirty="0"/>
              <a:t>2. What is your attitude toward crafting autonomous learning opportunities for students?</a:t>
            </a:r>
          </a:p>
          <a:p>
            <a:pPr>
              <a:buNone/>
            </a:pPr>
            <a:endParaRPr lang="en-US" dirty="0"/>
          </a:p>
          <a:p>
            <a:pPr>
              <a:buNone/>
            </a:pPr>
            <a:r>
              <a:rPr lang="en-US" dirty="0"/>
              <a:t>3. Describe a lesson you’ve taught which demands students assume some autonomy over their own learning.</a:t>
            </a:r>
          </a:p>
          <a:p>
            <a:pPr>
              <a:buNone/>
            </a:pPr>
            <a:endParaRPr lang="en-US" dirty="0"/>
          </a:p>
          <a:p>
            <a:pPr>
              <a:buNone/>
            </a:pPr>
            <a:endParaRPr lang="en-US" dirty="0"/>
          </a:p>
        </p:txBody>
      </p:sp>
      <p:pic>
        <p:nvPicPr>
          <p:cNvPr id="4" name="Picture 3" descr="http://3csn.org/files/2009/10/3CSNboldlogoweb.png"/>
          <p:cNvPicPr/>
          <p:nvPr/>
        </p:nvPicPr>
        <p:blipFill>
          <a:blip r:embed="rId3" cstate="print"/>
          <a:srcRect/>
          <a:stretch>
            <a:fillRect/>
          </a:stretch>
        </p:blipFill>
        <p:spPr bwMode="auto">
          <a:xfrm>
            <a:off x="1828800" y="6072187"/>
            <a:ext cx="1971675" cy="609917"/>
          </a:xfrm>
          <a:prstGeom prst="rect">
            <a:avLst/>
          </a:prstGeom>
          <a:noFill/>
          <a:ln w="9525">
            <a:noFill/>
            <a:miter lim="800000"/>
            <a:headEnd/>
            <a:tailEnd/>
          </a:ln>
        </p:spPr>
      </p:pic>
      <p:pic>
        <p:nvPicPr>
          <p:cNvPr id="5"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00672" y="5661546"/>
            <a:ext cx="1433016" cy="1173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64680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Why is student autonomy important ?</a:t>
            </a:r>
            <a:endParaRPr lang="en-US" dirty="0"/>
          </a:p>
        </p:txBody>
      </p:sp>
      <p:sp>
        <p:nvSpPr>
          <p:cNvPr id="3" name="Content Placeholder 2"/>
          <p:cNvSpPr>
            <a:spLocks noGrp="1"/>
          </p:cNvSpPr>
          <p:nvPr>
            <p:ph idx="1"/>
          </p:nvPr>
        </p:nvSpPr>
        <p:spPr/>
        <p:txBody>
          <a:bodyPr/>
          <a:lstStyle/>
          <a:p>
            <a:r>
              <a:rPr lang="en-US" dirty="0" smtClean="0"/>
              <a:t>Students have fears that keep them from succeeding</a:t>
            </a:r>
          </a:p>
          <a:p>
            <a:r>
              <a:rPr lang="en-US" dirty="0" smtClean="0"/>
              <a:t>Students will learn better when they develop intrinsic as opposed to extrinsic motivation</a:t>
            </a:r>
          </a:p>
          <a:p>
            <a:r>
              <a:rPr lang="en-US" dirty="0" smtClean="0"/>
              <a:t>Students overcome their fears of college authentically</a:t>
            </a:r>
          </a:p>
          <a:p>
            <a:r>
              <a:rPr lang="en-US" dirty="0" smtClean="0"/>
              <a:t>Students discover “flow”</a:t>
            </a:r>
          </a:p>
          <a:p>
            <a:endParaRPr lang="en-US" dirty="0" smtClean="0"/>
          </a:p>
          <a:p>
            <a:endParaRPr lang="en-US" dirty="0"/>
          </a:p>
        </p:txBody>
      </p:sp>
    </p:spTree>
    <p:extLst>
      <p:ext uri="{BB962C8B-B14F-4D97-AF65-F5344CB8AC3E}">
        <p14:creationId xmlns:p14="http://schemas.microsoft.com/office/powerpoint/2010/main" val="8365832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Solstice.thmx</Template>
  <TotalTime>773</TotalTime>
  <Words>1338</Words>
  <Application>Microsoft Macintosh PowerPoint</Application>
  <PresentationFormat>On-screen Show (4:3)</PresentationFormat>
  <Paragraphs>125</Paragraphs>
  <Slides>28</Slides>
  <Notes>3</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Solstice</vt:lpstr>
      <vt:lpstr>Document</vt:lpstr>
      <vt:lpstr>Growing Student Autonomy in the Accelerated Classroom </vt:lpstr>
      <vt:lpstr>CALIFORNIA ACCELERATION PROJECT http://cap.3csn.org/ </vt:lpstr>
      <vt:lpstr>California Acceleration Project’s Community of Practice</vt:lpstr>
      <vt:lpstr>California Acceleration Project’s Three Principles of Acceleration </vt:lpstr>
      <vt:lpstr>Lack of Autonomy in  Traditional Basic Skills Sequences</vt:lpstr>
      <vt:lpstr>The Case for Increasing  Student Autonomy</vt:lpstr>
      <vt:lpstr>What is autonomy?</vt:lpstr>
      <vt:lpstr>Speed Dating Activity</vt:lpstr>
      <vt:lpstr>Why is student autonomy important ?</vt:lpstr>
      <vt:lpstr>Laying the Foundation  for Autonomy</vt:lpstr>
      <vt:lpstr>Small Group Discussion</vt:lpstr>
      <vt:lpstr>PowerPoint Presentation</vt:lpstr>
      <vt:lpstr>First Assignment:  The Educational Autobiography </vt:lpstr>
      <vt:lpstr>First Assignment:  The Educational Autobiography </vt:lpstr>
      <vt:lpstr>First Assignment:  The Educational Autobiography </vt:lpstr>
      <vt:lpstr>Intentional Support for  the Affective Domain  </vt:lpstr>
      <vt:lpstr>Growing Student Autonomy throughout the Semester</vt:lpstr>
      <vt:lpstr>Small Group Discussion</vt:lpstr>
      <vt:lpstr>Principles for Activities to  Grow Autonomy</vt:lpstr>
      <vt:lpstr>Classroom Reading and Writing Activities to Grow Autonomy</vt:lpstr>
      <vt:lpstr>Autonomy in Practice:  The Final Assignment </vt:lpstr>
      <vt:lpstr>Small Group Discussion</vt:lpstr>
      <vt:lpstr>Autonomy in Text</vt:lpstr>
      <vt:lpstr>Autonomy in Team and Task </vt:lpstr>
      <vt:lpstr>Autonomy in Task</vt:lpstr>
      <vt:lpstr>Autonomy in Technique </vt:lpstr>
      <vt:lpstr>Students Discuss the  Final Assignment</vt:lpstr>
      <vt:lpstr>Final Thoughts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Growing Student Autonomy in the Accelerated Classroom </dc:title>
  <dc:creator>Summer Serpas</dc:creator>
  <cp:lastModifiedBy>Summer Serpas</cp:lastModifiedBy>
  <cp:revision>44</cp:revision>
  <dcterms:created xsi:type="dcterms:W3CDTF">2013-05-29T18:09:23Z</dcterms:created>
  <dcterms:modified xsi:type="dcterms:W3CDTF">2013-06-11T16:08:57Z</dcterms:modified>
</cp:coreProperties>
</file>