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CF31C-AEA4-4BB7-B773-2F4571EBE920}" type="datetimeFigureOut">
              <a:rPr lang="en-US" smtClean="0"/>
              <a:pPr/>
              <a:t>6/9/2013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BEE9A-63DD-4C08-AA9F-489CFFCF1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CF31C-AEA4-4BB7-B773-2F4571EBE920}" type="datetimeFigureOut">
              <a:rPr lang="en-US" smtClean="0"/>
              <a:pPr/>
              <a:t>6/9/2013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BEE9A-63DD-4C08-AA9F-489CFFCF1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CF31C-AEA4-4BB7-B773-2F4571EBE920}" type="datetimeFigureOut">
              <a:rPr lang="en-US" smtClean="0"/>
              <a:pPr/>
              <a:t>6/9/2013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BEE9A-63DD-4C08-AA9F-489CFFCF1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CF31C-AEA4-4BB7-B773-2F4571EBE920}" type="datetimeFigureOut">
              <a:rPr lang="en-US" smtClean="0"/>
              <a:pPr/>
              <a:t>6/9/2013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BEE9A-63DD-4C08-AA9F-489CFFCF1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CF31C-AEA4-4BB7-B773-2F4571EBE920}" type="datetimeFigureOut">
              <a:rPr lang="en-US" smtClean="0"/>
              <a:pPr/>
              <a:t>6/9/2013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BEE9A-63DD-4C08-AA9F-489CFFCF1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CF31C-AEA4-4BB7-B773-2F4571EBE920}" type="datetimeFigureOut">
              <a:rPr lang="en-US" smtClean="0"/>
              <a:pPr/>
              <a:t>6/9/2013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BEE9A-63DD-4C08-AA9F-489CFFCF1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CF31C-AEA4-4BB7-B773-2F4571EBE920}" type="datetimeFigureOut">
              <a:rPr lang="en-US" smtClean="0"/>
              <a:pPr/>
              <a:t>6/9/2013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BEE9A-63DD-4C08-AA9F-489CFFCF1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CF31C-AEA4-4BB7-B773-2F4571EBE920}" type="datetimeFigureOut">
              <a:rPr lang="en-US" smtClean="0"/>
              <a:pPr/>
              <a:t>6/9/2013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BEE9A-63DD-4C08-AA9F-489CFFCF1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CF31C-AEA4-4BB7-B773-2F4571EBE920}" type="datetimeFigureOut">
              <a:rPr lang="en-US" smtClean="0"/>
              <a:pPr/>
              <a:t>6/9/2013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BEE9A-63DD-4C08-AA9F-489CFFCF1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CF31C-AEA4-4BB7-B773-2F4571EBE920}" type="datetimeFigureOut">
              <a:rPr lang="en-US" smtClean="0"/>
              <a:pPr/>
              <a:t>6/9/2013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BEE9A-63DD-4C08-AA9F-489CFFCF1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CF31C-AEA4-4BB7-B773-2F4571EBE920}" type="datetimeFigureOut">
              <a:rPr lang="en-US" smtClean="0"/>
              <a:pPr/>
              <a:t>6/9/2013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DABEE9A-63DD-4C08-AA9F-489CFFCF1E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80000"/>
                <a:satMod val="400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25CF31C-AEA4-4BB7-B773-2F4571EBE920}" type="datetimeFigureOut">
              <a:rPr lang="en-US" smtClean="0"/>
              <a:pPr/>
              <a:t>6/9/2013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ABEE9A-63DD-4C08-AA9F-489CFFCF1E4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57200"/>
            <a:ext cx="7851648" cy="1143000"/>
          </a:xfrm>
        </p:spPr>
        <p:txBody>
          <a:bodyPr/>
          <a:lstStyle/>
          <a:p>
            <a:pPr algn="ctr"/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76600" y="1905000"/>
            <a:ext cx="1981200" cy="733864"/>
          </a:xfrm>
        </p:spPr>
        <p:txBody>
          <a:bodyPr/>
          <a:lstStyle/>
          <a:p>
            <a:pPr algn="ctr"/>
            <a:r>
              <a:rPr lang="en-US" dirty="0" smtClean="0"/>
              <a:t>You are in: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2743200"/>
            <a:ext cx="7391400" cy="2554545"/>
          </a:xfrm>
          <a:prstGeom prst="rect">
            <a:avLst/>
          </a:prstGeom>
          <a:noFill/>
          <a:ln>
            <a:solidFill>
              <a:schemeClr val="bg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Teaching English in Context: </a:t>
            </a:r>
            <a:r>
              <a:rPr lang="en-US" sz="4000" dirty="0" smtClean="0"/>
              <a:t>the role a knowledge of </a:t>
            </a:r>
            <a:r>
              <a:rPr lang="en-US" sz="4000" dirty="0" smtClean="0"/>
              <a:t>historical context </a:t>
            </a:r>
            <a:r>
              <a:rPr lang="en-US" sz="4000" dirty="0" smtClean="0"/>
              <a:t>plays in understanding</a:t>
            </a:r>
            <a:endParaRPr lang="en-US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56488"/>
          </a:xfrm>
        </p:spPr>
        <p:txBody>
          <a:bodyPr/>
          <a:lstStyle/>
          <a:p>
            <a:r>
              <a:rPr lang="en-US" dirty="0" smtClean="0"/>
              <a:t>Exercise: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r>
              <a:rPr lang="en-US" b="1" dirty="0" smtClean="0"/>
              <a:t>Break into groups</a:t>
            </a:r>
          </a:p>
          <a:p>
            <a:r>
              <a:rPr lang="en-US" b="1" dirty="0" smtClean="0"/>
              <a:t>Discuss the current context:</a:t>
            </a:r>
          </a:p>
          <a:p>
            <a:pPr lvl="1"/>
            <a:r>
              <a:rPr lang="en-US" b="1" dirty="0" smtClean="0"/>
              <a:t>Intellectual context</a:t>
            </a:r>
          </a:p>
          <a:p>
            <a:pPr lvl="1"/>
            <a:r>
              <a:rPr lang="en-US" b="1" dirty="0" smtClean="0"/>
              <a:t>Emotional context</a:t>
            </a:r>
          </a:p>
          <a:p>
            <a:pPr lvl="1"/>
            <a:r>
              <a:rPr lang="en-US" b="1" dirty="0" smtClean="0"/>
              <a:t>Physical context</a:t>
            </a:r>
          </a:p>
          <a:p>
            <a:pPr lvl="1"/>
            <a:r>
              <a:rPr lang="en-US" b="1" dirty="0" smtClean="0"/>
              <a:t>... as you see it.</a:t>
            </a:r>
          </a:p>
          <a:p>
            <a:r>
              <a:rPr lang="en-US" b="1" dirty="0" smtClean="0"/>
              <a:t>Take notes.</a:t>
            </a:r>
          </a:p>
          <a:p>
            <a:r>
              <a:rPr lang="en-US" b="1" dirty="0" smtClean="0"/>
              <a:t>Draw conclusions and write them down.</a:t>
            </a:r>
          </a:p>
          <a:p>
            <a:r>
              <a:rPr lang="en-US" b="1" dirty="0" smtClean="0"/>
              <a:t>Choose a “group speaker” to present your perceptions.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Tell us...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/>
              <a:t>Have you ever used historical context in your teaching?</a:t>
            </a:r>
            <a:endParaRPr lang="en-US" sz="4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56488"/>
          </a:xfrm>
        </p:spPr>
        <p:txBody>
          <a:bodyPr/>
          <a:lstStyle/>
          <a:p>
            <a:r>
              <a:rPr lang="en-US" dirty="0" smtClean="0"/>
              <a:t>What is Historical Context?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dirty="0" smtClean="0"/>
              <a:t>I</a:t>
            </a:r>
            <a:r>
              <a:rPr lang="en-US" sz="2800" dirty="0" smtClean="0"/>
              <a:t>t is not just historical events.</a:t>
            </a:r>
          </a:p>
          <a:p>
            <a:r>
              <a:rPr lang="en-US" sz="2800" dirty="0" smtClean="0"/>
              <a:t>It is not just one person’s single view.</a:t>
            </a:r>
          </a:p>
          <a:p>
            <a:r>
              <a:rPr lang="en-US" sz="2800" dirty="0" smtClean="0"/>
              <a:t>It might be a description of place.</a:t>
            </a:r>
          </a:p>
          <a:p>
            <a:r>
              <a:rPr lang="en-US" sz="2800" dirty="0" smtClean="0"/>
              <a:t>It definitely is:</a:t>
            </a:r>
          </a:p>
          <a:p>
            <a:pPr lvl="1"/>
            <a:r>
              <a:rPr lang="en-US" sz="2800" dirty="0" smtClean="0"/>
              <a:t>What people were thinking</a:t>
            </a:r>
          </a:p>
          <a:p>
            <a:pPr lvl="1"/>
            <a:r>
              <a:rPr lang="en-US" sz="2800" dirty="0" smtClean="0"/>
              <a:t>What people were feeling</a:t>
            </a:r>
          </a:p>
          <a:p>
            <a:pPr lvl="1"/>
            <a:r>
              <a:rPr lang="en-US" sz="2800" dirty="0" smtClean="0"/>
              <a:t>What people knew</a:t>
            </a:r>
          </a:p>
          <a:p>
            <a:pPr lvl="1"/>
            <a:r>
              <a:rPr lang="en-US" sz="2800" dirty="0" smtClean="0"/>
              <a:t>How people lived</a:t>
            </a:r>
          </a:p>
          <a:p>
            <a:pPr lvl="1"/>
            <a:r>
              <a:rPr lang="en-US" sz="2800" dirty="0" smtClean="0"/>
              <a:t>What tools they had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32688"/>
          </a:xfrm>
        </p:spPr>
        <p:txBody>
          <a:bodyPr>
            <a:normAutofit/>
          </a:bodyPr>
          <a:lstStyle/>
          <a:p>
            <a:r>
              <a:rPr lang="en-US" sz="5400" dirty="0" smtClean="0"/>
              <a:t>Why does Context matter?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743200"/>
            <a:ext cx="7924800" cy="3581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Helps students understand today’s events and opinions.</a:t>
            </a:r>
          </a:p>
          <a:p>
            <a:r>
              <a:rPr lang="en-US" sz="2800" dirty="0" smtClean="0"/>
              <a:t>Helps students see relationships between things they have learned or must learn.</a:t>
            </a:r>
          </a:p>
          <a:p>
            <a:r>
              <a:rPr lang="en-US" sz="2800" dirty="0" smtClean="0"/>
              <a:t>Helps shape students’ perspectives so that they can become increasingly better critical readers and thinkers.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1524000"/>
            <a:ext cx="457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Because, a knowledge of historic context:</a:t>
            </a:r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Some ways to bring understanding through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8229600" cy="370332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&gt;Discuss current events that have historical relevance.</a:t>
            </a:r>
          </a:p>
          <a:p>
            <a:pPr lvl="1"/>
            <a:r>
              <a:rPr lang="en-US" dirty="0" smtClean="0"/>
              <a:t>If you want to talk about the writings of </a:t>
            </a:r>
            <a:r>
              <a:rPr lang="en-US" dirty="0" err="1" smtClean="0"/>
              <a:t>Elie</a:t>
            </a:r>
            <a:r>
              <a:rPr lang="en-US" dirty="0" smtClean="0"/>
              <a:t> </a:t>
            </a:r>
            <a:r>
              <a:rPr lang="en-US" dirty="0" err="1" smtClean="0"/>
              <a:t>Weisel</a:t>
            </a:r>
            <a:r>
              <a:rPr lang="en-US" dirty="0" smtClean="0"/>
              <a:t>, consider discussing Darfur, Iraq, Syria or other places where genocide has taken place, not just Germany.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&gt;Use a personal context.</a:t>
            </a:r>
          </a:p>
          <a:p>
            <a:pPr lvl="1"/>
            <a:r>
              <a:rPr lang="en-US" sz="2200" dirty="0" smtClean="0"/>
              <a:t>Attempt to pull students into a “how would you feel if...” situation. 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&gt;Share your own story.</a:t>
            </a:r>
          </a:p>
          <a:p>
            <a:pPr>
              <a:buNone/>
            </a:pPr>
            <a:r>
              <a:rPr lang="en-US" dirty="0" smtClean="0"/>
              <a:t>	... Tell something happy or horrifying, something interesting or puzzling that’s happened to you.  Be honest; don’t make it up.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This will help your students:</a:t>
            </a:r>
          </a:p>
          <a:p>
            <a:pPr lvl="1"/>
            <a:r>
              <a:rPr lang="en-US" dirty="0" smtClean="0"/>
              <a:t>	get to know you, </a:t>
            </a:r>
          </a:p>
          <a:p>
            <a:pPr lvl="1"/>
            <a:r>
              <a:rPr lang="en-US" dirty="0" smtClean="0"/>
              <a:t>	come to trust you, and, therefore, </a:t>
            </a:r>
          </a:p>
          <a:p>
            <a:pPr lvl="1"/>
            <a:r>
              <a:rPr lang="en-US" dirty="0" smtClean="0"/>
              <a:t>	be more forthcoming with their own experiences and 	stories.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62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&gt;</a:t>
            </a:r>
            <a:r>
              <a:rPr lang="en-US" sz="3200" dirty="0" smtClean="0"/>
              <a:t>Find a common denominator.</a:t>
            </a:r>
          </a:p>
          <a:p>
            <a:pPr>
              <a:buNone/>
            </a:pPr>
            <a:r>
              <a:rPr lang="en-US" sz="3200" dirty="0" smtClean="0"/>
              <a:t>	Example: If teaching about multi-</a:t>
            </a:r>
            <a:r>
              <a:rPr lang="en-US" sz="3200" dirty="0" err="1" smtClean="0"/>
              <a:t>culturalism</a:t>
            </a:r>
            <a:r>
              <a:rPr lang="en-US" sz="3200" dirty="0" smtClean="0"/>
              <a:t>,  stress things that each group historically shares.  For instance:</a:t>
            </a:r>
          </a:p>
          <a:p>
            <a:pPr lvl="1"/>
            <a:r>
              <a:rPr lang="en-US" sz="3000" dirty="0" smtClean="0"/>
              <a:t>	every ethnic group that has ever been was at one time enslaved by another.</a:t>
            </a:r>
          </a:p>
          <a:p>
            <a:pPr lvl="1"/>
            <a:r>
              <a:rPr lang="en-US" sz="3000" dirty="0" smtClean="0"/>
              <a:t>	or, that we are all tribal.</a:t>
            </a:r>
          </a:p>
          <a:p>
            <a:pPr>
              <a:buNone/>
            </a:pPr>
            <a:r>
              <a:rPr lang="en-US" sz="3200" dirty="0" smtClean="0"/>
              <a:t>&gt;Or...</a:t>
            </a:r>
          </a:p>
          <a:p>
            <a:pPr lvl="1">
              <a:buNone/>
            </a:pPr>
            <a:r>
              <a:rPr lang="en-US" sz="3000" dirty="0" smtClean="0"/>
              <a:t>	</a:t>
            </a:r>
            <a:r>
              <a:rPr lang="en-US" sz="4000" dirty="0" smtClean="0"/>
              <a:t>Take Students “Back to the Cave.”</a:t>
            </a:r>
            <a:endParaRPr lang="en-US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78028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For instance: Stereotyping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35480"/>
            <a:ext cx="7848600" cy="393192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Why do we stereotype?  </a:t>
            </a:r>
          </a:p>
          <a:p>
            <a:r>
              <a:rPr lang="en-US" sz="3600" dirty="0" smtClean="0"/>
              <a:t> Is it learned behavior or is it genetic?  </a:t>
            </a:r>
          </a:p>
          <a:p>
            <a:r>
              <a:rPr lang="en-US" sz="3600" dirty="0" smtClean="0"/>
              <a:t> How can we identify it?</a:t>
            </a:r>
          </a:p>
          <a:p>
            <a:r>
              <a:rPr lang="en-US" sz="3600" dirty="0" smtClean="0"/>
              <a:t> Can we stop it?</a:t>
            </a:r>
            <a:endParaRPr 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What I tell my students is...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we were back in the caves, stereotyping was:</a:t>
            </a:r>
          </a:p>
          <a:p>
            <a:pPr lvl="1"/>
            <a:r>
              <a:rPr lang="en-US" dirty="0" smtClean="0"/>
              <a:t>A natural reaction to fear of the unknown.</a:t>
            </a:r>
          </a:p>
          <a:p>
            <a:pPr lvl="1"/>
            <a:r>
              <a:rPr lang="en-US" dirty="0" smtClean="0"/>
              <a:t>It was desirable; necessary for self-</a:t>
            </a:r>
            <a:r>
              <a:rPr lang="en-US" dirty="0" err="1" smtClean="0"/>
              <a:t>pretection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BUT, TODAY...</a:t>
            </a:r>
          </a:p>
          <a:p>
            <a:r>
              <a:rPr lang="en-US" dirty="0" smtClean="0"/>
              <a:t>It is conscious adaptation that we can identify and rid ourselves of... AND...</a:t>
            </a:r>
          </a:p>
          <a:p>
            <a:r>
              <a:rPr lang="en-US" dirty="0" smtClean="0"/>
              <a:t> It is unnecessary and inaccurate.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Discovering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514600"/>
            <a:ext cx="8229600" cy="248412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An exercise.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3600" dirty="0" smtClean="0"/>
              <a:t>Right now, you and I are in a context.  </a:t>
            </a:r>
          </a:p>
          <a:p>
            <a:pPr algn="ctr">
              <a:buNone/>
            </a:pPr>
            <a:r>
              <a:rPr lang="en-US" sz="3600" dirty="0" smtClean="0"/>
              <a:t>What does it consist of?  </a:t>
            </a:r>
          </a:p>
          <a:p>
            <a:pPr algn="ctr">
              <a:buNone/>
            </a:pPr>
            <a:r>
              <a:rPr lang="en-US" sz="3600" dirty="0" smtClean="0"/>
              <a:t>What does it mean to us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186</TotalTime>
  <Words>382</Words>
  <Application>Microsoft Office PowerPoint</Application>
  <PresentationFormat>On-screen Show (4:3)</PresentationFormat>
  <Paragraphs>68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Welcome!</vt:lpstr>
      <vt:lpstr>What is Historical Context?</vt:lpstr>
      <vt:lpstr>Why does Context matter?</vt:lpstr>
      <vt:lpstr>Some ways to bring understanding through context</vt:lpstr>
      <vt:lpstr>Slide 5</vt:lpstr>
      <vt:lpstr>Slide 6</vt:lpstr>
      <vt:lpstr>For instance: Stereotyping</vt:lpstr>
      <vt:lpstr>What I tell my students is...</vt:lpstr>
      <vt:lpstr>Discovering Context</vt:lpstr>
      <vt:lpstr>Exercise:</vt:lpstr>
      <vt:lpstr>Tell us...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Welcome!</dc:title>
  <dc:creator>LYNDA</dc:creator>
  <cp:lastModifiedBy>LYNDA</cp:lastModifiedBy>
  <cp:revision>26</cp:revision>
  <dcterms:created xsi:type="dcterms:W3CDTF">2013-05-21T13:56:54Z</dcterms:created>
  <dcterms:modified xsi:type="dcterms:W3CDTF">2013-06-09T15:30:44Z</dcterms:modified>
</cp:coreProperties>
</file>