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59" r:id="rId3"/>
    <p:sldId id="257" r:id="rId4"/>
    <p:sldId id="258" r:id="rId5"/>
    <p:sldId id="264" r:id="rId6"/>
    <p:sldId id="265" r:id="rId7"/>
    <p:sldId id="260" r:id="rId8"/>
    <p:sldId id="266" r:id="rId9"/>
    <p:sldId id="261" r:id="rId10"/>
    <p:sldId id="267" r:id="rId11"/>
    <p:sldId id="268" r:id="rId12"/>
    <p:sldId id="263" r:id="rId13"/>
    <p:sldId id="269" r:id="rId14"/>
    <p:sldId id="262" r:id="rId15"/>
    <p:sldId id="270" r:id="rId16"/>
    <p:sldId id="272"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2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282401-9856-3A46-A641-6A9B727319BF}" type="datetimeFigureOut">
              <a:rPr lang="en-US" smtClean="0"/>
              <a:t>6/11/13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9D85D5-E247-4346-ACB1-B4833BDD76CC}" type="slidenum">
              <a:rPr lang="en-US" smtClean="0"/>
              <a:t>‹#›</a:t>
            </a:fld>
            <a:endParaRPr lang="en-US"/>
          </a:p>
        </p:txBody>
      </p:sp>
    </p:spTree>
    <p:extLst>
      <p:ext uri="{BB962C8B-B14F-4D97-AF65-F5344CB8AC3E}">
        <p14:creationId xmlns:p14="http://schemas.microsoft.com/office/powerpoint/2010/main" val="6977199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around sign up</a:t>
            </a:r>
            <a:r>
              <a:rPr lang="en-US" baseline="0" dirty="0" smtClean="0"/>
              <a:t> sheet – name, college, state, email address</a:t>
            </a:r>
          </a:p>
          <a:p>
            <a:r>
              <a:rPr lang="en-US" baseline="0" dirty="0" smtClean="0"/>
              <a:t>Have </a:t>
            </a:r>
            <a:r>
              <a:rPr lang="en-US" baseline="0" dirty="0" err="1" smtClean="0"/>
              <a:t>Dweck</a:t>
            </a:r>
            <a:r>
              <a:rPr lang="en-US" baseline="0" dirty="0" smtClean="0"/>
              <a:t> video minimized </a:t>
            </a:r>
            <a:r>
              <a:rPr lang="en-US" baseline="0" smtClean="0"/>
              <a:t>on screen</a:t>
            </a:r>
            <a:endParaRPr lang="en-US"/>
          </a:p>
        </p:txBody>
      </p:sp>
      <p:sp>
        <p:nvSpPr>
          <p:cNvPr id="4" name="Slide Number Placeholder 3"/>
          <p:cNvSpPr>
            <a:spLocks noGrp="1"/>
          </p:cNvSpPr>
          <p:nvPr>
            <p:ph type="sldNum" sz="quarter" idx="10"/>
          </p:nvPr>
        </p:nvSpPr>
        <p:spPr/>
        <p:txBody>
          <a:bodyPr/>
          <a:lstStyle/>
          <a:p>
            <a:fld id="{619D85D5-E247-4346-ACB1-B4833BDD76CC}" type="slidenum">
              <a:rPr lang="en-US" smtClean="0"/>
              <a:t>1</a:t>
            </a:fld>
            <a:endParaRPr lang="en-US"/>
          </a:p>
        </p:txBody>
      </p:sp>
    </p:spTree>
    <p:extLst>
      <p:ext uri="{BB962C8B-B14F-4D97-AF65-F5344CB8AC3E}">
        <p14:creationId xmlns:p14="http://schemas.microsoft.com/office/powerpoint/2010/main" val="2733664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Katie facilitate</a:t>
            </a:r>
            <a:r>
              <a:rPr lang="en-US" sz="1200" kern="1200" baseline="0" dirty="0" smtClean="0">
                <a:solidFill>
                  <a:schemeClr val="tx1"/>
                </a:solidFill>
                <a:effectLst/>
                <a:latin typeface="+mn-lt"/>
                <a:ea typeface="+mn-ea"/>
                <a:cs typeface="+mn-cs"/>
              </a:rPr>
              <a:t> closure discussion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min individual </a:t>
            </a:r>
          </a:p>
          <a:p>
            <a:r>
              <a:rPr lang="en-US" sz="1200" kern="1200" dirty="0" smtClean="0">
                <a:solidFill>
                  <a:schemeClr val="tx1"/>
                </a:solidFill>
                <a:effectLst/>
                <a:latin typeface="+mn-lt"/>
                <a:ea typeface="+mn-ea"/>
                <a:cs typeface="+mn-cs"/>
              </a:rPr>
              <a:t>10 min speed dating</a:t>
            </a:r>
          </a:p>
          <a:p>
            <a:r>
              <a:rPr lang="en-US" sz="1200" kern="1200" dirty="0" smtClean="0">
                <a:solidFill>
                  <a:schemeClr val="tx1"/>
                </a:solidFill>
                <a:effectLst/>
                <a:latin typeface="+mn-lt"/>
                <a:ea typeface="+mn-ea"/>
                <a:cs typeface="+mn-cs"/>
              </a:rPr>
              <a:t>5 min closure (Include: verbally say we give time to reflect &amp; revise after)</a:t>
            </a:r>
          </a:p>
          <a:p>
            <a:endParaRPr lang="en-US" dirty="0"/>
          </a:p>
        </p:txBody>
      </p:sp>
      <p:sp>
        <p:nvSpPr>
          <p:cNvPr id="4" name="Slide Number Placeholder 3"/>
          <p:cNvSpPr>
            <a:spLocks noGrp="1"/>
          </p:cNvSpPr>
          <p:nvPr>
            <p:ph type="sldNum" sz="quarter" idx="10"/>
          </p:nvPr>
        </p:nvSpPr>
        <p:spPr/>
        <p:txBody>
          <a:bodyPr/>
          <a:lstStyle/>
          <a:p>
            <a:fld id="{619D85D5-E247-4346-ACB1-B4833BDD76CC}" type="slidenum">
              <a:rPr lang="en-US" smtClean="0"/>
              <a:t>16</a:t>
            </a:fld>
            <a:endParaRPr lang="en-US"/>
          </a:p>
        </p:txBody>
      </p:sp>
    </p:spTree>
    <p:extLst>
      <p:ext uri="{BB962C8B-B14F-4D97-AF65-F5344CB8AC3E}">
        <p14:creationId xmlns:p14="http://schemas.microsoft.com/office/powerpoint/2010/main" val="3205100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D85D5-E247-4346-ACB1-B4833BDD76CC}" type="slidenum">
              <a:rPr lang="en-US" smtClean="0"/>
              <a:t>17</a:t>
            </a:fld>
            <a:endParaRPr lang="en-US"/>
          </a:p>
        </p:txBody>
      </p:sp>
    </p:spTree>
    <p:extLst>
      <p:ext uri="{BB962C8B-B14F-4D97-AF65-F5344CB8AC3E}">
        <p14:creationId xmlns:p14="http://schemas.microsoft.com/office/powerpoint/2010/main" val="415567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latin typeface="Calibri" charset="0"/>
              </a:rPr>
              <a:t>More than 100</a:t>
            </a:r>
            <a:r>
              <a:rPr lang="en-US" baseline="0" dirty="0" smtClean="0">
                <a:latin typeface="Calibri" charset="0"/>
              </a:rPr>
              <a:t> CA </a:t>
            </a:r>
            <a:r>
              <a:rPr lang="en-US" dirty="0" smtClean="0">
                <a:latin typeface="Calibri" charset="0"/>
              </a:rPr>
              <a:t>colleges </a:t>
            </a:r>
            <a:r>
              <a:rPr lang="en-US" dirty="0">
                <a:latin typeface="Calibri" charset="0"/>
              </a:rPr>
              <a:t>have participated in workshops/conference </a:t>
            </a:r>
            <a:r>
              <a:rPr lang="en-US" dirty="0" smtClean="0">
                <a:latin typeface="Calibri" charset="0"/>
              </a:rPr>
              <a:t>presentations</a:t>
            </a:r>
            <a:r>
              <a:rPr lang="en-US" baseline="0" dirty="0" smtClean="0">
                <a:latin typeface="Calibri" charset="0"/>
              </a:rPr>
              <a:t> to date</a:t>
            </a:r>
            <a:endParaRPr lang="en-US" dirty="0">
              <a:latin typeface="Calibri" charset="0"/>
            </a:endParaRPr>
          </a:p>
          <a:p>
            <a:pPr eaLnBrk="1" hangingPunct="1">
              <a:spcBef>
                <a:spcPct val="0"/>
              </a:spcBef>
            </a:pPr>
            <a:r>
              <a:rPr lang="en-US" dirty="0" smtClean="0">
                <a:latin typeface="Calibri" charset="0"/>
              </a:rPr>
              <a:t>42 </a:t>
            </a:r>
            <a:r>
              <a:rPr lang="en-US" dirty="0">
                <a:latin typeface="Calibri" charset="0"/>
              </a:rPr>
              <a:t>colleges </a:t>
            </a:r>
            <a:r>
              <a:rPr lang="en-US" dirty="0" smtClean="0">
                <a:latin typeface="Calibri" charset="0"/>
              </a:rPr>
              <a:t>are receiving </a:t>
            </a:r>
            <a:r>
              <a:rPr lang="en-US" dirty="0">
                <a:latin typeface="Calibri" charset="0"/>
              </a:rPr>
              <a:t>in-depth training and coaching to offer new accelerated English and pre-stats </a:t>
            </a:r>
            <a:r>
              <a:rPr lang="en-US" dirty="0" smtClean="0">
                <a:latin typeface="Calibri" charset="0"/>
              </a:rPr>
              <a:t>courses</a:t>
            </a:r>
            <a:r>
              <a:rPr lang="en-US" baseline="0" dirty="0" smtClean="0">
                <a:latin typeface="Calibri" charset="0"/>
              </a:rPr>
              <a:t> through the CAP Community of Practice in Acceleration</a:t>
            </a:r>
            <a:endParaRPr lang="en-US" dirty="0">
              <a:latin typeface="Calibri"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Gill Sans MT" charset="0"/>
                <a:ea typeface="ヒラギノ角ゴ Pro W3" charset="0"/>
                <a:cs typeface="ヒラギノ角ゴ Pro W3" charset="0"/>
              </a:defRPr>
            </a:lvl1pPr>
            <a:lvl2pPr marL="742950" indent="-285750" eaLnBrk="0" hangingPunct="0">
              <a:defRPr sz="2400">
                <a:solidFill>
                  <a:schemeClr val="tx1"/>
                </a:solidFill>
                <a:latin typeface="Gill Sans MT" charset="0"/>
                <a:ea typeface="ヒラギノ角ゴ Pro W3" charset="0"/>
                <a:cs typeface="ヒラギノ角ゴ Pro W3" charset="0"/>
              </a:defRPr>
            </a:lvl2pPr>
            <a:lvl3pPr marL="1143000" indent="-228600" eaLnBrk="0" hangingPunct="0">
              <a:defRPr sz="2400">
                <a:solidFill>
                  <a:schemeClr val="tx1"/>
                </a:solidFill>
                <a:latin typeface="Gill Sans MT" charset="0"/>
                <a:ea typeface="ヒラギノ角ゴ Pro W3" charset="0"/>
                <a:cs typeface="ヒラギノ角ゴ Pro W3" charset="0"/>
              </a:defRPr>
            </a:lvl3pPr>
            <a:lvl4pPr marL="1600200" indent="-228600" eaLnBrk="0" hangingPunct="0">
              <a:defRPr sz="2400">
                <a:solidFill>
                  <a:schemeClr val="tx1"/>
                </a:solidFill>
                <a:latin typeface="Gill Sans MT" charset="0"/>
                <a:ea typeface="ヒラギノ角ゴ Pro W3" charset="0"/>
                <a:cs typeface="ヒラギノ角ゴ Pro W3" charset="0"/>
              </a:defRPr>
            </a:lvl4pPr>
            <a:lvl5pPr marL="2057400" indent="-228600" eaLnBrk="0" hangingPunct="0">
              <a:defRPr sz="2400">
                <a:solidFill>
                  <a:schemeClr val="tx1"/>
                </a:solidFill>
                <a:latin typeface="Gill Sans MT"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9pPr>
          </a:lstStyle>
          <a:p>
            <a:pPr eaLnBrk="1" hangingPunct="1"/>
            <a:fld id="{29BA992A-E45B-6B47-99E9-3CDBB89040D2}" type="slidenum">
              <a:rPr lang="en-US" sz="1200">
                <a:latin typeface="Calibri" charset="0"/>
                <a:ea typeface="ＭＳ Ｐゴシック" charset="0"/>
                <a:cs typeface="ＭＳ Ｐゴシック" charset="0"/>
              </a:rPr>
              <a:pPr eaLnBrk="1" hangingPunct="1"/>
              <a:t>2</a:t>
            </a:fld>
            <a:endParaRPr lang="en-US" sz="1200">
              <a:latin typeface="Calibri"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Total</a:t>
            </a:r>
            <a:r>
              <a:rPr lang="en-US" baseline="0" dirty="0" smtClean="0"/>
              <a:t> for slides 1-3: 5 min</a:t>
            </a:r>
            <a:endParaRPr lang="en-US" dirty="0"/>
          </a:p>
        </p:txBody>
      </p:sp>
      <p:sp>
        <p:nvSpPr>
          <p:cNvPr id="4" name="Slide Number Placeholder 3"/>
          <p:cNvSpPr>
            <a:spLocks noGrp="1"/>
          </p:cNvSpPr>
          <p:nvPr>
            <p:ph type="sldNum" sz="quarter" idx="10"/>
          </p:nvPr>
        </p:nvSpPr>
        <p:spPr/>
        <p:txBody>
          <a:bodyPr/>
          <a:lstStyle/>
          <a:p>
            <a:fld id="{619D85D5-E247-4346-ACB1-B4833BDD76CC}" type="slidenum">
              <a:rPr lang="en-US" smtClean="0"/>
              <a:t>3</a:t>
            </a:fld>
            <a:endParaRPr lang="en-US"/>
          </a:p>
        </p:txBody>
      </p:sp>
    </p:spTree>
    <p:extLst>
      <p:ext uri="{BB962C8B-B14F-4D97-AF65-F5344CB8AC3E}">
        <p14:creationId xmlns:p14="http://schemas.microsoft.com/office/powerpoint/2010/main" val="2683104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   slides 4-6</a:t>
            </a:r>
            <a:endParaRPr lang="en-US" dirty="0"/>
          </a:p>
        </p:txBody>
      </p:sp>
      <p:sp>
        <p:nvSpPr>
          <p:cNvPr id="4" name="Slide Number Placeholder 3"/>
          <p:cNvSpPr>
            <a:spLocks noGrp="1"/>
          </p:cNvSpPr>
          <p:nvPr>
            <p:ph type="sldNum" sz="quarter" idx="10"/>
          </p:nvPr>
        </p:nvSpPr>
        <p:spPr/>
        <p:txBody>
          <a:bodyPr/>
          <a:lstStyle/>
          <a:p>
            <a:fld id="{619D85D5-E247-4346-ACB1-B4833BDD76CC}" type="slidenum">
              <a:rPr lang="en-US" smtClean="0"/>
              <a:t>4</a:t>
            </a:fld>
            <a:endParaRPr lang="en-US"/>
          </a:p>
        </p:txBody>
      </p:sp>
    </p:spTree>
    <p:extLst>
      <p:ext uri="{BB962C8B-B14F-4D97-AF65-F5344CB8AC3E}">
        <p14:creationId xmlns:p14="http://schemas.microsoft.com/office/powerpoint/2010/main" val="3791182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Arial" charset="0"/>
              <a:ea typeface="ＭＳ Ｐゴシック" charset="0"/>
              <a:cs typeface="ＭＳ Ｐゴシック" charset="0"/>
            </a:endParaRPr>
          </a:p>
        </p:txBody>
      </p:sp>
      <p:sp>
        <p:nvSpPr>
          <p:cNvPr id="4813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D7C43B8-2631-0844-8C2B-986EDBD773BD}" type="slidenum">
              <a:rPr lang="en-US" sz="1200">
                <a:latin typeface="Calibri" charset="0"/>
              </a:rPr>
              <a:pPr algn="r" eaLnBrk="1" hangingPunct="1"/>
              <a:t>5</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min  -- pair share w handout of two examples</a:t>
            </a:r>
            <a:r>
              <a:rPr lang="en-US" baseline="0" dirty="0" smtClean="0"/>
              <a:t> – ask “what do you notice? How is this different from more traditional developmental curricula?”</a:t>
            </a:r>
          </a:p>
          <a:p>
            <a:r>
              <a:rPr lang="en-US" baseline="0" dirty="0" err="1" smtClean="0"/>
              <a:t>katie</a:t>
            </a:r>
            <a:endParaRPr lang="en-US" dirty="0"/>
          </a:p>
        </p:txBody>
      </p:sp>
      <p:sp>
        <p:nvSpPr>
          <p:cNvPr id="4" name="Slide Number Placeholder 3"/>
          <p:cNvSpPr>
            <a:spLocks noGrp="1"/>
          </p:cNvSpPr>
          <p:nvPr>
            <p:ph type="sldNum" sz="quarter" idx="10"/>
          </p:nvPr>
        </p:nvSpPr>
        <p:spPr/>
        <p:txBody>
          <a:bodyPr/>
          <a:lstStyle/>
          <a:p>
            <a:fld id="{619D85D5-E247-4346-ACB1-B4833BDD76CC}" type="slidenum">
              <a:rPr lang="en-US" smtClean="0"/>
              <a:t>7</a:t>
            </a:fld>
            <a:endParaRPr lang="en-US"/>
          </a:p>
        </p:txBody>
      </p:sp>
    </p:spTree>
    <p:extLst>
      <p:ext uri="{BB962C8B-B14F-4D97-AF65-F5344CB8AC3E}">
        <p14:creationId xmlns:p14="http://schemas.microsoft.com/office/powerpoint/2010/main" val="620063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 </a:t>
            </a:r>
          </a:p>
          <a:p>
            <a:r>
              <a:rPr lang="en-US" dirty="0" smtClean="0"/>
              <a:t>Myra</a:t>
            </a:r>
            <a:endParaRPr lang="en-US" dirty="0"/>
          </a:p>
        </p:txBody>
      </p:sp>
      <p:sp>
        <p:nvSpPr>
          <p:cNvPr id="4" name="Slide Number Placeholder 3"/>
          <p:cNvSpPr>
            <a:spLocks noGrp="1"/>
          </p:cNvSpPr>
          <p:nvPr>
            <p:ph type="sldNum" sz="quarter" idx="10"/>
          </p:nvPr>
        </p:nvSpPr>
        <p:spPr/>
        <p:txBody>
          <a:bodyPr/>
          <a:lstStyle/>
          <a:p>
            <a:fld id="{619D85D5-E247-4346-ACB1-B4833BDD76CC}" type="slidenum">
              <a:rPr lang="en-US" smtClean="0"/>
              <a:t>9</a:t>
            </a:fld>
            <a:endParaRPr lang="en-US"/>
          </a:p>
        </p:txBody>
      </p:sp>
    </p:spTree>
    <p:extLst>
      <p:ext uri="{BB962C8B-B14F-4D97-AF65-F5344CB8AC3E}">
        <p14:creationId xmlns:p14="http://schemas.microsoft.com/office/powerpoint/2010/main" val="3663900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Katie</a:t>
            </a:r>
          </a:p>
          <a:p>
            <a:r>
              <a:rPr lang="en-US" dirty="0" smtClean="0"/>
              <a:t>10 min – brief intro</a:t>
            </a:r>
            <a:r>
              <a:rPr lang="en-US" baseline="0" dirty="0" smtClean="0"/>
              <a:t> w my sustainability gap inquiry – walk through the affective practices handout, say we ask CAP faculty to commit to 1-2 new practices sustained through semester, what most people pick…share </a:t>
            </a:r>
            <a:r>
              <a:rPr lang="en-US" baseline="0" dirty="0" err="1" smtClean="0"/>
              <a:t>Dweck</a:t>
            </a:r>
            <a:r>
              <a:rPr lang="en-US" baseline="0" dirty="0" smtClean="0"/>
              <a:t> video + </a:t>
            </a:r>
            <a:r>
              <a:rPr lang="en-US" baseline="0" dirty="0" err="1" smtClean="0"/>
              <a:t>Dweck</a:t>
            </a:r>
            <a:r>
              <a:rPr lang="en-US" baseline="0" dirty="0" smtClean="0"/>
              <a:t> article/self-reflection as one thing almost everyone does </a:t>
            </a:r>
            <a:endParaRPr lang="en-US" dirty="0"/>
          </a:p>
        </p:txBody>
      </p:sp>
      <p:sp>
        <p:nvSpPr>
          <p:cNvPr id="4" name="Slide Number Placeholder 3"/>
          <p:cNvSpPr>
            <a:spLocks noGrp="1"/>
          </p:cNvSpPr>
          <p:nvPr>
            <p:ph type="sldNum" sz="quarter" idx="10"/>
          </p:nvPr>
        </p:nvSpPr>
        <p:spPr/>
        <p:txBody>
          <a:bodyPr/>
          <a:lstStyle/>
          <a:p>
            <a:fld id="{619D85D5-E247-4346-ACB1-B4833BDD76CC}" type="slidenum">
              <a:rPr lang="en-US" smtClean="0"/>
              <a:t>12</a:t>
            </a:fld>
            <a:endParaRPr lang="en-US"/>
          </a:p>
        </p:txBody>
      </p:sp>
    </p:spTree>
    <p:extLst>
      <p:ext uri="{BB962C8B-B14F-4D97-AF65-F5344CB8AC3E}">
        <p14:creationId xmlns:p14="http://schemas.microsoft.com/office/powerpoint/2010/main" val="2612007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Myra</a:t>
            </a:r>
          </a:p>
          <a:p>
            <a:r>
              <a:rPr lang="en-US" dirty="0" smtClean="0"/>
              <a:t>25 min total – </a:t>
            </a:r>
          </a:p>
          <a:p>
            <a:r>
              <a:rPr lang="en-US" sz="1200" kern="1200" dirty="0" smtClean="0">
                <a:solidFill>
                  <a:schemeClr val="tx1"/>
                </a:solidFill>
                <a:effectLst/>
                <a:latin typeface="+mn-lt"/>
                <a:ea typeface="+mn-ea"/>
                <a:cs typeface="+mn-cs"/>
              </a:rPr>
              <a:t>3 min individual </a:t>
            </a:r>
          </a:p>
          <a:p>
            <a:r>
              <a:rPr lang="en-US" sz="1200" kern="1200" dirty="0" smtClean="0">
                <a:solidFill>
                  <a:schemeClr val="tx1"/>
                </a:solidFill>
                <a:effectLst/>
                <a:latin typeface="+mn-lt"/>
                <a:ea typeface="+mn-ea"/>
                <a:cs typeface="+mn-cs"/>
              </a:rPr>
              <a:t>10 min speed dating</a:t>
            </a:r>
          </a:p>
          <a:p>
            <a:r>
              <a:rPr lang="en-US" sz="1200" kern="1200" dirty="0" smtClean="0">
                <a:solidFill>
                  <a:schemeClr val="tx1"/>
                </a:solidFill>
                <a:effectLst/>
                <a:latin typeface="+mn-lt"/>
                <a:ea typeface="+mn-ea"/>
                <a:cs typeface="+mn-cs"/>
              </a:rPr>
              <a:t>5 min closure (Include: verbally say we give time to reflect &amp; revise after)</a:t>
            </a:r>
          </a:p>
          <a:p>
            <a:endParaRPr lang="en-US" dirty="0"/>
          </a:p>
        </p:txBody>
      </p:sp>
      <p:sp>
        <p:nvSpPr>
          <p:cNvPr id="4" name="Slide Number Placeholder 3"/>
          <p:cNvSpPr>
            <a:spLocks noGrp="1"/>
          </p:cNvSpPr>
          <p:nvPr>
            <p:ph type="sldNum" sz="quarter" idx="10"/>
          </p:nvPr>
        </p:nvSpPr>
        <p:spPr/>
        <p:txBody>
          <a:bodyPr/>
          <a:lstStyle/>
          <a:p>
            <a:fld id="{619D85D5-E247-4346-ACB1-B4833BDD76CC}" type="slidenum">
              <a:rPr lang="en-US" smtClean="0"/>
              <a:t>14</a:t>
            </a:fld>
            <a:endParaRPr lang="en-US"/>
          </a:p>
        </p:txBody>
      </p:sp>
    </p:spTree>
    <p:extLst>
      <p:ext uri="{BB962C8B-B14F-4D97-AF65-F5344CB8AC3E}">
        <p14:creationId xmlns:p14="http://schemas.microsoft.com/office/powerpoint/2010/main" val="199534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2C614B-4A57-7F46-B22A-1F368877F6EF}" type="datetimeFigureOut">
              <a:rPr lang="en-US" smtClean="0"/>
              <a:t>6/11/13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84003-5080-514E-A104-813D2AA3C11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C614B-4A57-7F46-B22A-1F368877F6EF}" type="datetimeFigureOut">
              <a:rPr lang="en-US" smtClean="0"/>
              <a:t>6/11/13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84003-5080-514E-A104-813D2AA3C1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2C614B-4A57-7F46-B22A-1F368877F6EF}" type="datetimeFigureOut">
              <a:rPr lang="en-US" smtClean="0"/>
              <a:t>6/11/13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84003-5080-514E-A104-813D2AA3C1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C614B-4A57-7F46-B22A-1F368877F6EF}" type="datetimeFigureOut">
              <a:rPr lang="en-US" smtClean="0"/>
              <a:t>6/11/13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84003-5080-514E-A104-813D2AA3C1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2C614B-4A57-7F46-B22A-1F368877F6EF}" type="datetimeFigureOut">
              <a:rPr lang="en-US" smtClean="0"/>
              <a:t>6/11/13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84003-5080-514E-A104-813D2AA3C11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2C614B-4A57-7F46-B22A-1F368877F6EF}" type="datetimeFigureOut">
              <a:rPr lang="en-US" smtClean="0"/>
              <a:t>6/11/13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84003-5080-514E-A104-813D2AA3C1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2C614B-4A57-7F46-B22A-1F368877F6EF}" type="datetimeFigureOut">
              <a:rPr lang="en-US" smtClean="0"/>
              <a:t>6/11/13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84003-5080-514E-A104-813D2AA3C11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2C614B-4A57-7F46-B22A-1F368877F6EF}" type="datetimeFigureOut">
              <a:rPr lang="en-US" smtClean="0"/>
              <a:t>6/11/13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84003-5080-514E-A104-813D2AA3C1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C614B-4A57-7F46-B22A-1F368877F6EF}" type="datetimeFigureOut">
              <a:rPr lang="en-US" smtClean="0"/>
              <a:t>6/11/13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84003-5080-514E-A104-813D2AA3C1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C614B-4A57-7F46-B22A-1F368877F6EF}" type="datetimeFigureOut">
              <a:rPr lang="en-US" smtClean="0"/>
              <a:t>6/11/13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84003-5080-514E-A104-813D2AA3C11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C614B-4A57-7F46-B22A-1F368877F6EF}" type="datetimeFigureOut">
              <a:rPr lang="en-US" smtClean="0"/>
              <a:t>6/11/13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84003-5080-514E-A104-813D2AA3C1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F2C614B-4A57-7F46-B22A-1F368877F6EF}" type="datetimeFigureOut">
              <a:rPr lang="en-US" smtClean="0"/>
              <a:t>6/11/13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E184003-5080-514E-A104-813D2AA3C1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cap.3csn.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3csn.org/developmental-sequences" TargetMode="External"/><Relationship Id="rId4" Type="http://schemas.openxmlformats.org/officeDocument/2006/relationships/hyperlink" Target="mailto:khern@chabotcollege.edu" TargetMode="External"/><Relationship Id="rId5" Type="http://schemas.openxmlformats.org/officeDocument/2006/relationships/hyperlink" Target="mailto:Msnell@losmedanos.edu" TargetMode="External"/><Relationship Id="rId6" Type="http://schemas.openxmlformats.org/officeDocument/2006/relationships/image" Target="../media/image3.emf"/><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Accelerated Pedagogy </a:t>
            </a:r>
            <a:r>
              <a:rPr lang="en-US" sz="3200" dirty="0" smtClean="0"/>
              <a:t/>
            </a:r>
            <a:br>
              <a:rPr lang="en-US" sz="3200" dirty="0" smtClean="0"/>
            </a:br>
            <a:r>
              <a:rPr lang="en-US" sz="3200" dirty="0" smtClean="0"/>
              <a:t>in </a:t>
            </a:r>
            <a:r>
              <a:rPr lang="en-US" sz="3200" dirty="0"/>
              <a:t>English and </a:t>
            </a:r>
            <a:r>
              <a:rPr lang="en-US" sz="3200" dirty="0" smtClean="0"/>
              <a:t>Math: </a:t>
            </a:r>
            <a:br>
              <a:rPr lang="en-US" sz="3200" dirty="0" smtClean="0"/>
            </a:br>
            <a:r>
              <a:rPr lang="en-US" sz="3200" dirty="0" smtClean="0"/>
              <a:t>High </a:t>
            </a:r>
            <a:r>
              <a:rPr lang="en-US" sz="3200" dirty="0"/>
              <a:t>Challenge</a:t>
            </a:r>
            <a:r>
              <a:rPr lang="en-US" sz="3200" dirty="0" smtClean="0"/>
              <a:t>, High </a:t>
            </a:r>
            <a:r>
              <a:rPr lang="en-US" sz="3200" dirty="0"/>
              <a:t>Support </a:t>
            </a:r>
            <a:r>
              <a:rPr lang="en-US" sz="3200" dirty="0" smtClean="0"/>
              <a:t>Classrooms</a:t>
            </a:r>
            <a:endParaRPr lang="en-US" sz="3200" dirty="0"/>
          </a:p>
        </p:txBody>
      </p:sp>
      <p:sp>
        <p:nvSpPr>
          <p:cNvPr id="3" name="Subtitle 2"/>
          <p:cNvSpPr>
            <a:spLocks noGrp="1"/>
          </p:cNvSpPr>
          <p:nvPr>
            <p:ph type="subTitle" idx="1"/>
          </p:nvPr>
        </p:nvSpPr>
        <p:spPr/>
        <p:txBody>
          <a:bodyPr>
            <a:noAutofit/>
          </a:bodyPr>
          <a:lstStyle/>
          <a:p>
            <a:r>
              <a:rPr lang="en-US" sz="1800" dirty="0" smtClean="0"/>
              <a:t>Katie Hern &amp; Myra Snell</a:t>
            </a:r>
          </a:p>
          <a:p>
            <a:r>
              <a:rPr lang="en-US" sz="1800" dirty="0" smtClean="0"/>
              <a:t>The California Acceleration Project</a:t>
            </a:r>
          </a:p>
          <a:p>
            <a:endParaRPr lang="en-US" sz="1800" dirty="0"/>
          </a:p>
          <a:p>
            <a:r>
              <a:rPr lang="en-US" sz="1800" dirty="0" smtClean="0"/>
              <a:t>Presentation at the National Conference on </a:t>
            </a:r>
          </a:p>
          <a:p>
            <a:r>
              <a:rPr lang="en-US" sz="1800" dirty="0" smtClean="0"/>
              <a:t>Acceleration in Developmental Education</a:t>
            </a:r>
          </a:p>
          <a:p>
            <a:r>
              <a:rPr lang="en-US" sz="1800" dirty="0" smtClean="0"/>
              <a:t>June 13-15, 2013</a:t>
            </a:r>
            <a:endParaRPr lang="en-US" sz="1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19750" y="3738835"/>
            <a:ext cx="236696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67072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Forensic analysis: Can we estimate height &amp; weight from an ankle bone? </a:t>
            </a:r>
            <a:endParaRPr lang="en-US"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t="-34058" b="-34058"/>
          <a:stretch/>
        </p:blipFill>
        <p:spPr bwMode="auto">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228354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Voices from CAP</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r>
              <a:rPr lang="en-US" dirty="0" smtClean="0"/>
              <a:t>“</a:t>
            </a:r>
            <a:r>
              <a:rPr lang="en-US" dirty="0"/>
              <a:t>I put students in groups and simply asked them to write an organizational outline for their next paper </a:t>
            </a:r>
            <a:r>
              <a:rPr lang="en-US" dirty="0" smtClean="0"/>
              <a:t>assignment….what </a:t>
            </a:r>
            <a:r>
              <a:rPr lang="en-US" dirty="0"/>
              <a:t>points would they make, what evidence would they use, in what order would information be presented? I resisted ‘telling’ them how I wanted it done. I didn’t lecture or give any handouts other than the essay assignment….The biggest thing this has taught me is that I do not need to ‘teach’ everything. Working as a sounding board and questioning their choices is more productive than a lecture or a handout.” </a:t>
            </a:r>
          </a:p>
        </p:txBody>
      </p:sp>
    </p:spTree>
    <p:extLst>
      <p:ext uri="{BB962C8B-B14F-4D97-AF65-F5344CB8AC3E}">
        <p14:creationId xmlns:p14="http://schemas.microsoft.com/office/powerpoint/2010/main" val="30252437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Intentional Support for Affective Needs </a:t>
            </a:r>
            <a:endParaRPr lang="en-US" dirty="0"/>
          </a:p>
        </p:txBody>
      </p:sp>
      <p:sp>
        <p:nvSpPr>
          <p:cNvPr id="3" name="Content Placeholder 2"/>
          <p:cNvSpPr>
            <a:spLocks noGrp="1"/>
          </p:cNvSpPr>
          <p:nvPr>
            <p:ph idx="1"/>
          </p:nvPr>
        </p:nvSpPr>
        <p:spPr/>
        <p:txBody>
          <a:bodyPr>
            <a:normAutofit/>
          </a:bodyPr>
          <a:lstStyle/>
          <a:p>
            <a:pPr marL="0" indent="0">
              <a:buNone/>
            </a:pPr>
            <a:r>
              <a:rPr lang="en-US" dirty="0"/>
              <a:t>Students are placed into remedial courses based upon tests of their math, grammar, and reading comprehension skills. But teachers often find that – while students’ skills may need work – the bigger issue is whether they come to class consistently, complete the assigned homework, show up for tests, and turn in their papers. </a:t>
            </a:r>
            <a:endParaRPr lang="en-US" dirty="0" smtClean="0"/>
          </a:p>
          <a:p>
            <a:pPr marL="0" indent="0">
              <a:buNone/>
            </a:pPr>
            <a:endParaRPr lang="en-US" sz="800" dirty="0"/>
          </a:p>
          <a:p>
            <a:pPr marL="0" indent="0">
              <a:buNone/>
            </a:pPr>
            <a:r>
              <a:rPr lang="en-US" dirty="0" smtClean="0"/>
              <a:t>How do we design our classes so that self-sabotaging behaviors don’t derail students? </a:t>
            </a:r>
            <a:endParaRPr lang="en-US" dirty="0"/>
          </a:p>
        </p:txBody>
      </p:sp>
    </p:spTree>
    <p:extLst>
      <p:ext uri="{BB962C8B-B14F-4D97-AF65-F5344CB8AC3E}">
        <p14:creationId xmlns:p14="http://schemas.microsoft.com/office/powerpoint/2010/main" val="26249792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Voices from CAP</a:t>
            </a:r>
            <a:endParaRPr lang="en-US" dirty="0"/>
          </a:p>
        </p:txBody>
      </p:sp>
      <p:sp>
        <p:nvSpPr>
          <p:cNvPr id="3" name="Content Placeholder 2"/>
          <p:cNvSpPr>
            <a:spLocks noGrp="1"/>
          </p:cNvSpPr>
          <p:nvPr>
            <p:ph idx="1"/>
          </p:nvPr>
        </p:nvSpPr>
        <p:spPr/>
        <p:txBody>
          <a:bodyPr/>
          <a:lstStyle/>
          <a:p>
            <a:pPr marL="0" indent="0">
              <a:buNone/>
            </a:pPr>
            <a:r>
              <a:rPr lang="en-US" dirty="0"/>
              <a:t>“I kind of started getting into this mindset, </a:t>
            </a:r>
            <a:r>
              <a:rPr lang="en-US" i="1" dirty="0"/>
              <a:t>Well, if they don’t care, I can’t make them care</a:t>
            </a:r>
            <a:r>
              <a:rPr lang="en-US" dirty="0"/>
              <a:t>…I really just thought it was laziness. Now I realize…it’s just that students are intimidated. They don’t want to act like they care because then they would be failures if they didn’t succeed.” </a:t>
            </a:r>
            <a:endParaRPr lang="en-US" dirty="0" smtClean="0"/>
          </a:p>
          <a:p>
            <a:pPr marL="0" indent="0">
              <a:buNone/>
            </a:pPr>
            <a:endParaRPr lang="en-US" dirty="0"/>
          </a:p>
          <a:p>
            <a:pPr marL="0" indent="0">
              <a:buNone/>
            </a:pPr>
            <a:r>
              <a:rPr lang="en-US" dirty="0" smtClean="0"/>
              <a:t>“</a:t>
            </a:r>
            <a:r>
              <a:rPr lang="en-US" dirty="0"/>
              <a:t>I need to have a more ‘growth mindset’ about my students…. I need to realize that one low grade on a student paper does not mean that student cannot succeed or progress. This was a radical change for me.”</a:t>
            </a:r>
          </a:p>
        </p:txBody>
      </p:sp>
    </p:spTree>
    <p:extLst>
      <p:ext uri="{BB962C8B-B14F-4D97-AF65-F5344CB8AC3E}">
        <p14:creationId xmlns:p14="http://schemas.microsoft.com/office/powerpoint/2010/main" val="33303225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Low-Stakes Collaborative Practice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When teachers ask under-prepared students to do challenging, college-level assignments, they need to build in a lot of opportunities for practice. Students need space to grapple with ideas, try out new vocabulary, see how other students approach tasks, and receive targeted guidance from the teacher. </a:t>
            </a:r>
            <a:r>
              <a:rPr lang="en-US" dirty="0" smtClean="0"/>
              <a:t>Activities should:</a:t>
            </a:r>
          </a:p>
          <a:p>
            <a:pPr marL="0" indent="0">
              <a:buNone/>
            </a:pPr>
            <a:endParaRPr lang="en-US" sz="800" dirty="0" smtClean="0"/>
          </a:p>
          <a:p>
            <a:r>
              <a:rPr lang="en-US" dirty="0"/>
              <a:t>F</a:t>
            </a:r>
            <a:r>
              <a:rPr lang="en-US" dirty="0" smtClean="0"/>
              <a:t>ocus </a:t>
            </a:r>
            <a:r>
              <a:rPr lang="en-US" dirty="0"/>
              <a:t>on meaningful high-priority skills that are well-aligned with graded </a:t>
            </a:r>
            <a:r>
              <a:rPr lang="en-US" dirty="0" smtClean="0"/>
              <a:t>assessments,</a:t>
            </a:r>
          </a:p>
          <a:p>
            <a:endParaRPr lang="en-US" sz="800" dirty="0" smtClean="0"/>
          </a:p>
          <a:p>
            <a:r>
              <a:rPr lang="en-US" dirty="0"/>
              <a:t>R</a:t>
            </a:r>
            <a:r>
              <a:rPr lang="en-US" dirty="0" smtClean="0"/>
              <a:t>equire students to actively work with course concepts &amp; materials in class. As they speak, write, or produce posters, the teacher sees what they understand and what needs clarification.</a:t>
            </a:r>
            <a:endParaRPr lang="en-US" dirty="0"/>
          </a:p>
        </p:txBody>
      </p:sp>
    </p:spTree>
    <p:extLst>
      <p:ext uri="{BB962C8B-B14F-4D97-AF65-F5344CB8AC3E}">
        <p14:creationId xmlns:p14="http://schemas.microsoft.com/office/powerpoint/2010/main" val="18075515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Voices from CAP</a:t>
            </a:r>
            <a:endParaRPr lang="en-US" dirty="0"/>
          </a:p>
        </p:txBody>
      </p:sp>
      <p:sp>
        <p:nvSpPr>
          <p:cNvPr id="3" name="Content Placeholder 2"/>
          <p:cNvSpPr>
            <a:spLocks noGrp="1"/>
          </p:cNvSpPr>
          <p:nvPr>
            <p:ph idx="1"/>
          </p:nvPr>
        </p:nvSpPr>
        <p:spPr/>
        <p:txBody>
          <a:bodyPr/>
          <a:lstStyle/>
          <a:p>
            <a:pPr marL="0" indent="0">
              <a:buNone/>
            </a:pPr>
            <a:r>
              <a:rPr lang="en-US" dirty="0"/>
              <a:t>Describing her instructor’s approach to </a:t>
            </a:r>
            <a:r>
              <a:rPr lang="en-US" dirty="0" smtClean="0"/>
              <a:t>the accelerated pre-statistics class</a:t>
            </a:r>
            <a:r>
              <a:rPr lang="en-US" dirty="0"/>
              <a:t>: </a:t>
            </a:r>
            <a:endParaRPr lang="en-US" dirty="0" smtClean="0"/>
          </a:p>
          <a:p>
            <a:pPr marL="0" indent="0">
              <a:buNone/>
            </a:pPr>
            <a:endParaRPr lang="en-US" sz="800" dirty="0" smtClean="0"/>
          </a:p>
          <a:p>
            <a:pPr marL="0" indent="0">
              <a:buNone/>
            </a:pPr>
            <a:r>
              <a:rPr lang="en-US" dirty="0" smtClean="0"/>
              <a:t>“</a:t>
            </a:r>
            <a:r>
              <a:rPr lang="en-US" dirty="0"/>
              <a:t>It’s kind of like…</a:t>
            </a:r>
            <a:r>
              <a:rPr lang="en-US" i="1" dirty="0"/>
              <a:t>You dig in and get your hands dirty, however you feel you need to, and I’m here for you to help clarify, to help understand, help get you along better.</a:t>
            </a:r>
            <a:r>
              <a:rPr lang="en-US" dirty="0"/>
              <a:t> I like that. It’s more like the instructor is a facilitator, as opposed to, </a:t>
            </a:r>
            <a:r>
              <a:rPr lang="en-US" i="1" dirty="0"/>
              <a:t>I’m spewing out all this information that I need you to regurgitate on an exam</a:t>
            </a:r>
            <a:r>
              <a:rPr lang="en-US" dirty="0"/>
              <a:t>.” </a:t>
            </a:r>
          </a:p>
        </p:txBody>
      </p:sp>
    </p:spTree>
    <p:extLst>
      <p:ext uri="{BB962C8B-B14F-4D97-AF65-F5344CB8AC3E}">
        <p14:creationId xmlns:p14="http://schemas.microsoft.com/office/powerpoint/2010/main" val="9098880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Hands-On Collaborative Practice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800" b="1" dirty="0" smtClean="0"/>
              <a:t>Case Study: Accelerated Classroom Gone Awry</a:t>
            </a:r>
          </a:p>
          <a:p>
            <a:pPr marL="0" indent="0">
              <a:buNone/>
            </a:pPr>
            <a:endParaRPr lang="en-US" sz="900" dirty="0"/>
          </a:p>
          <a:p>
            <a:pPr marL="0" indent="0">
              <a:buNone/>
            </a:pPr>
            <a:r>
              <a:rPr lang="en-US" sz="2600" u="sng" dirty="0" smtClean="0"/>
              <a:t>Individual Reflection: </a:t>
            </a:r>
          </a:p>
          <a:p>
            <a:pPr marL="0" indent="0">
              <a:buNone/>
            </a:pPr>
            <a:r>
              <a:rPr lang="en-US" sz="2600" dirty="0" smtClean="0"/>
              <a:t>Review the handout “Attending to the Affective Domain,” think about how these practices might be relevant:</a:t>
            </a:r>
          </a:p>
          <a:p>
            <a:r>
              <a:rPr lang="en-US" sz="2600" dirty="0" smtClean="0"/>
              <a:t>Which practices might help prevent the situation? </a:t>
            </a:r>
          </a:p>
          <a:p>
            <a:r>
              <a:rPr lang="en-US" sz="2600" dirty="0" smtClean="0"/>
              <a:t>Which practices might help improve it once underway? </a:t>
            </a:r>
          </a:p>
          <a:p>
            <a:r>
              <a:rPr lang="en-US" sz="2600" dirty="0" smtClean="0"/>
              <a:t>Do you have other ideas for addressing the situation?</a:t>
            </a:r>
          </a:p>
          <a:p>
            <a:pPr marL="274320" lvl="1" indent="0">
              <a:buNone/>
            </a:pPr>
            <a:endParaRPr lang="en-US" dirty="0"/>
          </a:p>
          <a:p>
            <a:pPr marL="0" indent="0">
              <a:buNone/>
            </a:pPr>
            <a:r>
              <a:rPr lang="en-US" sz="2600" u="sng" dirty="0" smtClean="0"/>
              <a:t>Speed Dating:</a:t>
            </a:r>
          </a:p>
          <a:p>
            <a:pPr marL="0" indent="0">
              <a:buNone/>
            </a:pPr>
            <a:r>
              <a:rPr lang="en-US" sz="2600" dirty="0" smtClean="0"/>
              <a:t>In rapidly rotating pairs, share your ideas about addressing/preventing the problems in this case.</a:t>
            </a:r>
            <a:endParaRPr lang="en-US" sz="2600" dirty="0"/>
          </a:p>
        </p:txBody>
      </p:sp>
    </p:spTree>
    <p:extLst>
      <p:ext uri="{BB962C8B-B14F-4D97-AF65-F5344CB8AC3E}">
        <p14:creationId xmlns:p14="http://schemas.microsoft.com/office/powerpoint/2010/main" val="35320559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Discussion</a:t>
            </a:r>
            <a:endParaRPr lang="en-US" dirty="0"/>
          </a:p>
        </p:txBody>
      </p:sp>
      <p:sp>
        <p:nvSpPr>
          <p:cNvPr id="3" name="Content Placeholder 2"/>
          <p:cNvSpPr>
            <a:spLocks noGrp="1"/>
          </p:cNvSpPr>
          <p:nvPr>
            <p:ph idx="1"/>
          </p:nvPr>
        </p:nvSpPr>
        <p:spPr/>
        <p:txBody>
          <a:bodyPr/>
          <a:lstStyle/>
          <a:p>
            <a:pPr marL="0" indent="0">
              <a:buNone/>
            </a:pPr>
            <a:r>
              <a:rPr lang="en-US" dirty="0" smtClean="0"/>
              <a:t>The principles in this presentation are described at length in a forthcoming publication from LearningWorks:</a:t>
            </a:r>
          </a:p>
          <a:p>
            <a:endParaRPr lang="en-US" dirty="0"/>
          </a:p>
          <a:p>
            <a:r>
              <a:rPr lang="en-US" dirty="0" smtClean="0"/>
              <a:t>Hern, K., with Snell, M. (2013). </a:t>
            </a:r>
            <a:r>
              <a:rPr lang="en-US" i="1" dirty="0" smtClean="0"/>
              <a:t>Toward a Vision of Accelerated Curriculum and Pedagogy: High Challenge, High Support Classrooms for Underprepared Students</a:t>
            </a:r>
            <a:r>
              <a:rPr lang="en-US" dirty="0" smtClean="0"/>
              <a:t>. Oakland, CA: LearningWorks. </a:t>
            </a:r>
          </a:p>
          <a:p>
            <a:endParaRPr lang="en-US" dirty="0"/>
          </a:p>
          <a:p>
            <a:pPr marL="0" indent="0">
              <a:buNone/>
            </a:pPr>
            <a:r>
              <a:rPr lang="en-US" dirty="0" smtClean="0"/>
              <a:t>Anticipated release: September 2013. Check the California Acceleration Project website for updates.</a:t>
            </a:r>
          </a:p>
          <a:p>
            <a:pPr marL="0" indent="0">
              <a:buNone/>
            </a:pPr>
            <a:r>
              <a:rPr lang="en-US" dirty="0"/>
              <a:t>	</a:t>
            </a:r>
            <a:r>
              <a:rPr lang="en-US" dirty="0" smtClean="0">
                <a:hlinkClick r:id="rId3"/>
              </a:rPr>
              <a:t>http://cap.3csn.org</a:t>
            </a:r>
            <a:r>
              <a:rPr lang="en-US" dirty="0" smtClean="0"/>
              <a:t>  </a:t>
            </a:r>
            <a:endParaRPr lang="en-US" dirty="0"/>
          </a:p>
        </p:txBody>
      </p:sp>
    </p:spTree>
    <p:extLst>
      <p:ext uri="{BB962C8B-B14F-4D97-AF65-F5344CB8AC3E}">
        <p14:creationId xmlns:p14="http://schemas.microsoft.com/office/powerpoint/2010/main" val="26412200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301752" y="429499"/>
            <a:ext cx="8534400" cy="796511"/>
          </a:xfrm>
        </p:spPr>
        <p:txBody>
          <a:bodyPr>
            <a:normAutofit fontScale="90000"/>
          </a:bodyPr>
          <a:lstStyle/>
          <a:p>
            <a:pPr>
              <a:defRPr/>
            </a:pPr>
            <a:r>
              <a:rPr lang="en-US" sz="2000" dirty="0">
                <a:latin typeface="Century Schoolbook" charset="0"/>
                <a:ea typeface="ＭＳ Ｐゴシック" charset="0"/>
                <a:cs typeface="ＭＳ Ｐゴシック" charset="0"/>
              </a:rPr>
              <a:t/>
            </a:r>
            <a:br>
              <a:rPr lang="en-US" sz="2000" dirty="0">
                <a:latin typeface="Century Schoolbook" charset="0"/>
                <a:ea typeface="ＭＳ Ｐゴシック" charset="0"/>
                <a:cs typeface="ＭＳ Ｐゴシック" charset="0"/>
              </a:rPr>
            </a:br>
            <a:r>
              <a:rPr lang="en-US" sz="2700" b="1" dirty="0">
                <a:solidFill>
                  <a:schemeClr val="tx1"/>
                </a:solidFill>
                <a:latin typeface="Century Schoolbook" charset="0"/>
                <a:ea typeface="ＭＳ Ｐゴシック" charset="0"/>
                <a:cs typeface="ＭＳ Ｐゴシック" charset="0"/>
              </a:rPr>
              <a:t>CALIFORNIA ACCELERATION PROJECT</a:t>
            </a:r>
            <a:r>
              <a:rPr lang="en-US" sz="2700" dirty="0">
                <a:solidFill>
                  <a:schemeClr val="tx1"/>
                </a:solidFill>
                <a:latin typeface="Century Schoolbook" charset="0"/>
                <a:ea typeface="ＭＳ Ｐゴシック" charset="0"/>
                <a:cs typeface="ＭＳ Ｐゴシック" charset="0"/>
              </a:rPr>
              <a:t/>
            </a:r>
            <a:br>
              <a:rPr lang="en-US" sz="2700" dirty="0">
                <a:solidFill>
                  <a:schemeClr val="tx1"/>
                </a:solidFill>
                <a:latin typeface="Century Schoolbook" charset="0"/>
                <a:ea typeface="ＭＳ Ｐゴシック" charset="0"/>
                <a:cs typeface="ＭＳ Ｐゴシック" charset="0"/>
              </a:rPr>
            </a:br>
            <a:r>
              <a:rPr lang="en-US" sz="2700" dirty="0">
                <a:latin typeface="Century Schoolbook" charset="0"/>
                <a:ea typeface="ＭＳ Ｐゴシック" charset="0"/>
                <a:cs typeface="ＭＳ Ｐゴシック" charset="0"/>
                <a:hlinkClick r:id="rId3"/>
              </a:rPr>
              <a:t>http://cap.3csn.org</a:t>
            </a:r>
            <a:endParaRPr lang="en-US" sz="2700" dirty="0">
              <a:solidFill>
                <a:schemeClr val="tx1"/>
              </a:solidFill>
              <a:latin typeface="Century Schoolbook" charset="0"/>
              <a:ea typeface="ＭＳ Ｐゴシック" charset="0"/>
              <a:cs typeface="ＭＳ Ｐゴシック" charset="0"/>
            </a:endParaRPr>
          </a:p>
        </p:txBody>
      </p:sp>
      <p:sp>
        <p:nvSpPr>
          <p:cNvPr id="15362" name="Content Placeholder 2"/>
          <p:cNvSpPr>
            <a:spLocks noGrp="1"/>
          </p:cNvSpPr>
          <p:nvPr>
            <p:ph sz="quarter" idx="1"/>
          </p:nvPr>
        </p:nvSpPr>
        <p:spPr>
          <a:xfrm>
            <a:off x="457200" y="1600200"/>
            <a:ext cx="7467600" cy="4873625"/>
          </a:xfrm>
        </p:spPr>
        <p:txBody>
          <a:bodyPr>
            <a:normAutofit/>
          </a:bodyPr>
          <a:lstStyle/>
          <a:p>
            <a:pPr eaLnBrk="1" hangingPunct="1">
              <a:lnSpc>
                <a:spcPct val="90000"/>
              </a:lnSpc>
              <a:buFont typeface="Wingdings" charset="0"/>
              <a:buNone/>
            </a:pPr>
            <a:r>
              <a:rPr lang="en-US" sz="1800" b="1" dirty="0">
                <a:latin typeface="Century Schoolbook" charset="0"/>
                <a:ea typeface="ＭＳ Ｐゴシック" charset="0"/>
                <a:cs typeface="ＭＳ Ｐゴシック" charset="0"/>
              </a:rPr>
              <a:t>Supporting California</a:t>
            </a:r>
            <a:r>
              <a:rPr lang="ja-JP" altLang="en-US" sz="1800" b="1" dirty="0">
                <a:latin typeface="Century Schoolbook" charset="0"/>
                <a:ea typeface="ＭＳ Ｐゴシック" charset="0"/>
                <a:cs typeface="ＭＳ Ｐゴシック" charset="0"/>
              </a:rPr>
              <a:t>’</a:t>
            </a:r>
            <a:r>
              <a:rPr lang="en-US" altLang="ja-JP" sz="1800" b="1" dirty="0">
                <a:latin typeface="Century Schoolbook" charset="0"/>
                <a:ea typeface="ＭＳ Ｐゴシック" charset="0"/>
                <a:cs typeface="ＭＳ Ｐゴシック" charset="0"/>
              </a:rPr>
              <a:t>s 112 Community Colleges </a:t>
            </a:r>
          </a:p>
          <a:p>
            <a:pPr eaLnBrk="1" hangingPunct="1">
              <a:lnSpc>
                <a:spcPct val="90000"/>
              </a:lnSpc>
              <a:buFont typeface="Wingdings" charset="0"/>
              <a:buNone/>
            </a:pPr>
            <a:r>
              <a:rPr lang="en-US" sz="1800" b="1" dirty="0">
                <a:latin typeface="Century Schoolbook" charset="0"/>
                <a:ea typeface="ＭＳ Ｐゴシック" charset="0"/>
                <a:cs typeface="ＭＳ Ｐゴシック" charset="0"/>
              </a:rPr>
              <a:t>To Redesign Developmental English and Math Curricula </a:t>
            </a:r>
          </a:p>
          <a:p>
            <a:pPr eaLnBrk="1" hangingPunct="1">
              <a:lnSpc>
                <a:spcPct val="90000"/>
              </a:lnSpc>
              <a:buFont typeface="Wingdings" charset="0"/>
              <a:buNone/>
            </a:pPr>
            <a:r>
              <a:rPr lang="en-US" sz="1800" b="1" dirty="0">
                <a:latin typeface="Century Schoolbook" charset="0"/>
                <a:ea typeface="ＭＳ Ｐゴシック" charset="0"/>
                <a:cs typeface="ＭＳ Ｐゴシック" charset="0"/>
              </a:rPr>
              <a:t>And Increase Student Completion</a:t>
            </a:r>
            <a:endParaRPr lang="en-US" sz="1800" dirty="0">
              <a:latin typeface="Century Schoolbook" charset="0"/>
              <a:ea typeface="ＭＳ Ｐゴシック" charset="0"/>
              <a:cs typeface="ＭＳ Ｐゴシック" charset="0"/>
            </a:endParaRPr>
          </a:p>
          <a:p>
            <a:pPr eaLnBrk="1" hangingPunct="1">
              <a:lnSpc>
                <a:spcPct val="90000"/>
              </a:lnSpc>
              <a:buFont typeface="Wingdings" charset="0"/>
              <a:buNone/>
            </a:pPr>
            <a:endParaRPr lang="en-US" sz="1800" dirty="0">
              <a:latin typeface="Century Schoolbook" charset="0"/>
              <a:ea typeface="ＭＳ Ｐゴシック" charset="0"/>
              <a:cs typeface="ＭＳ Ｐゴシック" charset="0"/>
            </a:endParaRPr>
          </a:p>
          <a:p>
            <a:pPr eaLnBrk="1" hangingPunct="1">
              <a:lnSpc>
                <a:spcPct val="90000"/>
              </a:lnSpc>
              <a:buFont typeface="Wingdings" charset="0"/>
              <a:buNone/>
            </a:pPr>
            <a:r>
              <a:rPr lang="en-US" sz="1800" dirty="0">
                <a:latin typeface="Century Schoolbook" charset="0"/>
                <a:ea typeface="ＭＳ Ｐゴシック" charset="0"/>
                <a:cs typeface="ＭＳ Ｐゴシック" charset="0"/>
              </a:rPr>
              <a:t>An initiative of  the California Community Colleges</a:t>
            </a:r>
            <a:r>
              <a:rPr lang="ja-JP" altLang="en-US" sz="1800" dirty="0">
                <a:latin typeface="Century Schoolbook" charset="0"/>
                <a:ea typeface="ＭＳ Ｐゴシック" charset="0"/>
                <a:cs typeface="ＭＳ Ｐゴシック" charset="0"/>
              </a:rPr>
              <a:t>’</a:t>
            </a:r>
            <a:r>
              <a:rPr lang="en-US" altLang="ja-JP" sz="1800" dirty="0">
                <a:latin typeface="Century Schoolbook" charset="0"/>
                <a:ea typeface="ＭＳ Ｐゴシック" charset="0"/>
                <a:cs typeface="ＭＳ Ｐゴシック" charset="0"/>
              </a:rPr>
              <a:t> Success</a:t>
            </a:r>
          </a:p>
          <a:p>
            <a:pPr eaLnBrk="1" hangingPunct="1">
              <a:lnSpc>
                <a:spcPct val="90000"/>
              </a:lnSpc>
              <a:buFont typeface="Wingdings" charset="0"/>
              <a:buNone/>
            </a:pPr>
            <a:r>
              <a:rPr lang="en-US" sz="1800" dirty="0">
                <a:latin typeface="Century Schoolbook" charset="0"/>
                <a:ea typeface="ＭＳ Ｐゴシック" charset="0"/>
                <a:cs typeface="ＭＳ Ｐゴシック" charset="0"/>
              </a:rPr>
              <a:t>Network (3CSN), funded through the Basic Skills Initiative of the</a:t>
            </a:r>
          </a:p>
          <a:p>
            <a:pPr eaLnBrk="1" hangingPunct="1">
              <a:lnSpc>
                <a:spcPct val="90000"/>
              </a:lnSpc>
              <a:buFont typeface="Wingdings" charset="0"/>
              <a:buNone/>
            </a:pPr>
            <a:r>
              <a:rPr lang="en-US" sz="1800" dirty="0">
                <a:latin typeface="Century Schoolbook" charset="0"/>
                <a:ea typeface="ＭＳ Ｐゴシック" charset="0"/>
                <a:cs typeface="ＭＳ Ｐゴシック" charset="0"/>
              </a:rPr>
              <a:t>state Chancellor</a:t>
            </a:r>
            <a:r>
              <a:rPr lang="ja-JP" altLang="en-US" sz="1800" dirty="0">
                <a:latin typeface="Century Schoolbook" charset="0"/>
                <a:ea typeface="ＭＳ Ｐゴシック" charset="0"/>
                <a:cs typeface="ＭＳ Ｐゴシック" charset="0"/>
              </a:rPr>
              <a:t>’</a:t>
            </a:r>
            <a:r>
              <a:rPr lang="en-US" sz="1800" dirty="0">
                <a:latin typeface="Century Schoolbook" charset="0"/>
                <a:ea typeface="ＭＳ Ｐゴシック" charset="0"/>
                <a:cs typeface="ＭＳ Ｐゴシック" charset="0"/>
              </a:rPr>
              <a:t>s Office. Additional support from the </a:t>
            </a:r>
          </a:p>
          <a:p>
            <a:pPr eaLnBrk="1" hangingPunct="1">
              <a:lnSpc>
                <a:spcPct val="90000"/>
              </a:lnSpc>
              <a:buFont typeface="Wingdings" charset="0"/>
              <a:buNone/>
            </a:pPr>
            <a:r>
              <a:rPr lang="en-US" sz="1800" dirty="0">
                <a:latin typeface="Century Schoolbook" charset="0"/>
                <a:ea typeface="ＭＳ Ｐゴシック" charset="0"/>
                <a:cs typeface="ＭＳ Ｐゴシック" charset="0"/>
              </a:rPr>
              <a:t>Walter S. Johnson Foundation, LearningWorks, and </a:t>
            </a:r>
            <a:r>
              <a:rPr lang="ja-JP" altLang="en-US" sz="1800" dirty="0">
                <a:latin typeface="Century Schoolbook" charset="0"/>
                <a:ea typeface="ＭＳ Ｐゴシック" charset="0"/>
                <a:cs typeface="ＭＳ Ｐゴシック" charset="0"/>
              </a:rPr>
              <a:t>“</a:t>
            </a:r>
            <a:r>
              <a:rPr lang="en-US" altLang="ja-JP" sz="1800" dirty="0">
                <a:latin typeface="Century Schoolbook" charset="0"/>
                <a:ea typeface="ＭＳ Ｐゴシック" charset="0"/>
                <a:cs typeface="ＭＳ Ｐゴシック" charset="0"/>
              </a:rPr>
              <a:t>Scaling </a:t>
            </a:r>
          </a:p>
          <a:p>
            <a:pPr eaLnBrk="1" hangingPunct="1">
              <a:lnSpc>
                <a:spcPct val="90000"/>
              </a:lnSpc>
              <a:buFont typeface="Wingdings" charset="0"/>
              <a:buNone/>
            </a:pPr>
            <a:r>
              <a:rPr lang="en-US" altLang="ja-JP" sz="1800" dirty="0">
                <a:latin typeface="Century Schoolbook" charset="0"/>
                <a:ea typeface="ＭＳ Ｐゴシック" charset="0"/>
                <a:cs typeface="ＭＳ Ｐゴシック" charset="0"/>
              </a:rPr>
              <a:t>Innovation,</a:t>
            </a:r>
            <a:r>
              <a:rPr lang="ja-JP" altLang="en-US" sz="1800" dirty="0">
                <a:latin typeface="Century Schoolbook" charset="0"/>
                <a:ea typeface="ＭＳ Ｐゴシック" charset="0"/>
                <a:cs typeface="ＭＳ Ｐゴシック" charset="0"/>
              </a:rPr>
              <a:t>”</a:t>
            </a:r>
            <a:r>
              <a:rPr lang="en-US" altLang="ja-JP" sz="1800" dirty="0">
                <a:latin typeface="Century Schoolbook" charset="0"/>
                <a:ea typeface="ＭＳ Ｐゴシック" charset="0"/>
                <a:cs typeface="ＭＳ Ｐゴシック" charset="0"/>
              </a:rPr>
              <a:t> a project of the Community College Research Center </a:t>
            </a:r>
          </a:p>
          <a:p>
            <a:pPr eaLnBrk="1" hangingPunct="1">
              <a:lnSpc>
                <a:spcPct val="90000"/>
              </a:lnSpc>
              <a:buFont typeface="Wingdings" charset="0"/>
              <a:buNone/>
            </a:pPr>
            <a:r>
              <a:rPr lang="en-US" sz="1800" dirty="0">
                <a:latin typeface="Century Schoolbook" charset="0"/>
                <a:ea typeface="ＭＳ Ｐゴシック" charset="0"/>
                <a:cs typeface="ＭＳ Ｐゴシック" charset="0"/>
              </a:rPr>
              <a:t>funded by the William and Flora Hewlett Foundation  </a:t>
            </a:r>
            <a:endParaRPr lang="en-US" sz="1800" dirty="0" smtClean="0">
              <a:latin typeface="Century Schoolbook" charset="0"/>
              <a:ea typeface="ＭＳ Ｐゴシック" charset="0"/>
              <a:cs typeface="ＭＳ Ｐゴシック" charset="0"/>
            </a:endParaRPr>
          </a:p>
          <a:p>
            <a:pPr eaLnBrk="1" hangingPunct="1">
              <a:lnSpc>
                <a:spcPct val="90000"/>
              </a:lnSpc>
              <a:buFont typeface="Wingdings" charset="0"/>
              <a:buNone/>
            </a:pPr>
            <a:endParaRPr lang="en-US" sz="1800" dirty="0">
              <a:latin typeface="Century Schoolbook" charset="0"/>
              <a:ea typeface="ＭＳ Ｐゴシック" charset="0"/>
              <a:cs typeface="ＭＳ Ｐゴシック" charset="0"/>
            </a:endParaRPr>
          </a:p>
          <a:p>
            <a:pPr eaLnBrk="1" hangingPunct="1">
              <a:lnSpc>
                <a:spcPct val="90000"/>
              </a:lnSpc>
              <a:buFont typeface="Wingdings" charset="0"/>
              <a:buNone/>
            </a:pPr>
            <a:r>
              <a:rPr lang="en-US" sz="1800" dirty="0" smtClean="0">
                <a:latin typeface="Century Schoolbook" charset="0"/>
                <a:ea typeface="ＭＳ Ｐゴシック" charset="0"/>
                <a:cs typeface="ＭＳ Ｐゴシック" charset="0"/>
              </a:rPr>
              <a:t>Katie Hern, Director</a:t>
            </a:r>
          </a:p>
          <a:p>
            <a:pPr eaLnBrk="1" hangingPunct="1">
              <a:lnSpc>
                <a:spcPct val="90000"/>
              </a:lnSpc>
              <a:buFont typeface="Wingdings" charset="0"/>
              <a:buNone/>
            </a:pPr>
            <a:r>
              <a:rPr lang="en-US" sz="1800" dirty="0" smtClean="0">
                <a:latin typeface="Century Schoolbook" charset="0"/>
                <a:ea typeface="ＭＳ Ｐゴシック" charset="0"/>
                <a:cs typeface="ＭＳ Ｐゴシック" charset="0"/>
                <a:hlinkClick r:id="rId4"/>
              </a:rPr>
              <a:t>khern@chabotcollege.edu</a:t>
            </a:r>
            <a:endParaRPr lang="en-US" sz="1800" dirty="0" smtClean="0">
              <a:latin typeface="Century Schoolbook" charset="0"/>
              <a:ea typeface="ＭＳ Ｐゴシック" charset="0"/>
              <a:cs typeface="ＭＳ Ｐゴシック" charset="0"/>
            </a:endParaRPr>
          </a:p>
          <a:p>
            <a:pPr eaLnBrk="1" hangingPunct="1">
              <a:lnSpc>
                <a:spcPct val="90000"/>
              </a:lnSpc>
              <a:buFont typeface="Wingdings" charset="0"/>
              <a:buNone/>
            </a:pPr>
            <a:endParaRPr lang="en-US" sz="1800" dirty="0">
              <a:latin typeface="Century Schoolbook" charset="0"/>
              <a:ea typeface="ＭＳ Ｐゴシック" charset="0"/>
              <a:cs typeface="ＭＳ Ｐゴシック" charset="0"/>
            </a:endParaRPr>
          </a:p>
          <a:p>
            <a:pPr eaLnBrk="1" hangingPunct="1">
              <a:lnSpc>
                <a:spcPct val="90000"/>
              </a:lnSpc>
              <a:buFont typeface="Wingdings" charset="0"/>
              <a:buNone/>
            </a:pPr>
            <a:r>
              <a:rPr lang="en-US" sz="1800" dirty="0" smtClean="0">
                <a:latin typeface="Century Schoolbook" charset="0"/>
                <a:ea typeface="ＭＳ Ｐゴシック" charset="0"/>
                <a:cs typeface="ＭＳ Ｐゴシック" charset="0"/>
              </a:rPr>
              <a:t>Myra Snell, Math Lead</a:t>
            </a:r>
          </a:p>
          <a:p>
            <a:pPr eaLnBrk="1" hangingPunct="1">
              <a:lnSpc>
                <a:spcPct val="90000"/>
              </a:lnSpc>
              <a:buFont typeface="Wingdings" charset="0"/>
              <a:buNone/>
            </a:pPr>
            <a:r>
              <a:rPr lang="en-US" sz="1800" dirty="0">
                <a:latin typeface="Century Schoolbook" charset="0"/>
                <a:ea typeface="ＭＳ Ｐゴシック" charset="0"/>
                <a:cs typeface="ＭＳ Ｐゴシック" charset="0"/>
                <a:hlinkClick r:id="rId5"/>
              </a:rPr>
              <a:t>m</a:t>
            </a:r>
            <a:r>
              <a:rPr lang="en-US" sz="1800" dirty="0" smtClean="0">
                <a:latin typeface="Century Schoolbook" charset="0"/>
                <a:ea typeface="ＭＳ Ｐゴシック" charset="0"/>
                <a:cs typeface="ＭＳ Ｐゴシック" charset="0"/>
                <a:hlinkClick r:id="rId5"/>
              </a:rPr>
              <a:t>snell@losmedanos.edu</a:t>
            </a:r>
            <a:r>
              <a:rPr lang="en-US" sz="1800" dirty="0" smtClean="0">
                <a:latin typeface="Century Schoolbook" charset="0"/>
                <a:ea typeface="ＭＳ Ｐゴシック" charset="0"/>
                <a:cs typeface="ＭＳ Ｐゴシック" charset="0"/>
              </a:rPr>
              <a:t> </a:t>
            </a:r>
            <a:endParaRPr lang="en-US" sz="1800" dirty="0">
              <a:latin typeface="Century Schoolbook" charset="0"/>
              <a:ea typeface="ＭＳ Ｐゴシック" charset="0"/>
              <a:cs typeface="ＭＳ Ｐゴシック" charset="0"/>
            </a:endParaRPr>
          </a:p>
          <a:p>
            <a:pPr eaLnBrk="1" hangingPunct="1">
              <a:lnSpc>
                <a:spcPct val="90000"/>
              </a:lnSpc>
              <a:buFont typeface="Wingdings" charset="0"/>
              <a:buNone/>
            </a:pPr>
            <a:endParaRPr lang="en-US" sz="1800" dirty="0">
              <a:latin typeface="Century Schoolbook" charset="0"/>
              <a:ea typeface="ＭＳ Ｐゴシック" charset="0"/>
              <a:cs typeface="ＭＳ Ｐゴシック" charset="0"/>
            </a:endParaRPr>
          </a:p>
          <a:p>
            <a:pPr eaLnBrk="1" hangingPunct="1">
              <a:lnSpc>
                <a:spcPct val="90000"/>
              </a:lnSpc>
              <a:buFont typeface="Wingdings" charset="0"/>
              <a:buNone/>
            </a:pPr>
            <a:endParaRPr lang="en-US" sz="1800" dirty="0">
              <a:latin typeface="Century Schoolbook" charset="0"/>
              <a:ea typeface="ＭＳ Ｐゴシック" charset="0"/>
              <a:cs typeface="ＭＳ Ｐゴシック" charset="0"/>
            </a:endParaRPr>
          </a:p>
        </p:txBody>
      </p:sp>
      <p:pic>
        <p:nvPicPr>
          <p:cNvPr id="1536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00863" y="4363217"/>
            <a:ext cx="2047875"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http://3csn.org/files/2009/10/3CSNboldlogoweb.png"/>
          <p:cNvPicPr/>
          <p:nvPr/>
        </p:nvPicPr>
        <p:blipFill>
          <a:blip r:embed="rId7"/>
          <a:srcRect/>
          <a:stretch>
            <a:fillRect/>
          </a:stretch>
        </p:blipFill>
        <p:spPr bwMode="auto">
          <a:xfrm>
            <a:off x="4572000" y="5109845"/>
            <a:ext cx="2260600" cy="786130"/>
          </a:xfrm>
          <a:prstGeom prst="rect">
            <a:avLst/>
          </a:prstGeom>
          <a:noFill/>
          <a:ln w="9525">
            <a:noFill/>
            <a:miter lim="800000"/>
            <a:headEnd/>
            <a:tailEnd/>
          </a:ln>
        </p:spPr>
      </p:pic>
    </p:spTree>
    <p:extLst>
      <p:ext uri="{BB962C8B-B14F-4D97-AF65-F5344CB8AC3E}">
        <p14:creationId xmlns:p14="http://schemas.microsoft.com/office/powerpoint/2010/main" val="1095240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Instructional Design Principles</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In the California Acceleration Project, we argue that colleges need to shorten and fundamentally redesign English and math curricula, guided by five core principles:</a:t>
            </a:r>
          </a:p>
          <a:p>
            <a:pPr marL="0" lvl="0" indent="0">
              <a:buNone/>
            </a:pPr>
            <a:endParaRPr lang="en-US" sz="800" dirty="0" smtClean="0"/>
          </a:p>
          <a:p>
            <a:r>
              <a:rPr lang="en-US" dirty="0" smtClean="0"/>
              <a:t>Backwards </a:t>
            </a:r>
            <a:r>
              <a:rPr lang="en-US" dirty="0"/>
              <a:t>design from college-level courses</a:t>
            </a:r>
          </a:p>
          <a:p>
            <a:pPr lvl="0"/>
            <a:r>
              <a:rPr lang="en-US" dirty="0"/>
              <a:t>Relevant, thinking-oriented curriculum</a:t>
            </a:r>
          </a:p>
          <a:p>
            <a:pPr lvl="0"/>
            <a:r>
              <a:rPr lang="en-US" dirty="0"/>
              <a:t>Just-in-time remediation</a:t>
            </a:r>
          </a:p>
          <a:p>
            <a:pPr lvl="0"/>
            <a:r>
              <a:rPr lang="en-US" dirty="0"/>
              <a:t>Low-stakes, collaborative practice</a:t>
            </a:r>
          </a:p>
          <a:p>
            <a:pPr lvl="0"/>
            <a:r>
              <a:rPr lang="en-US" dirty="0"/>
              <a:t>Intentional support for students’ affective </a:t>
            </a:r>
            <a:r>
              <a:rPr lang="en-US" dirty="0" smtClean="0"/>
              <a:t>needs</a:t>
            </a:r>
            <a:endParaRPr lang="en-US" dirty="0"/>
          </a:p>
        </p:txBody>
      </p:sp>
    </p:spTree>
    <p:extLst>
      <p:ext uri="{BB962C8B-B14F-4D97-AF65-F5344CB8AC3E}">
        <p14:creationId xmlns:p14="http://schemas.microsoft.com/office/powerpoint/2010/main" val="25699322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Backwards Design from </a:t>
            </a:r>
            <a:br>
              <a:rPr lang="en-US" dirty="0" smtClean="0"/>
            </a:br>
            <a:r>
              <a:rPr lang="en-US" dirty="0" smtClean="0"/>
              <a:t>College-Level Courses</a:t>
            </a:r>
            <a:endParaRPr lang="en-US" dirty="0"/>
          </a:p>
        </p:txBody>
      </p:sp>
      <p:sp>
        <p:nvSpPr>
          <p:cNvPr id="3" name="Content Placeholder 2"/>
          <p:cNvSpPr>
            <a:spLocks noGrp="1"/>
          </p:cNvSpPr>
          <p:nvPr>
            <p:ph idx="1"/>
          </p:nvPr>
        </p:nvSpPr>
        <p:spPr/>
        <p:txBody>
          <a:bodyPr/>
          <a:lstStyle/>
          <a:p>
            <a:pPr marL="0" indent="0">
              <a:buNone/>
            </a:pPr>
            <a:r>
              <a:rPr lang="en-US" dirty="0"/>
              <a:t>T</a:t>
            </a:r>
            <a:r>
              <a:rPr lang="en-US" dirty="0" smtClean="0"/>
              <a:t>o </a:t>
            </a:r>
            <a:r>
              <a:rPr lang="en-US" dirty="0"/>
              <a:t>be “ready” for a college-level course in English or math, students need practice and guidance in </a:t>
            </a:r>
            <a:r>
              <a:rPr lang="en-US" i="1" dirty="0"/>
              <a:t>the same things that these courses </a:t>
            </a:r>
            <a:r>
              <a:rPr lang="en-US" i="1" dirty="0" smtClean="0"/>
              <a:t>require</a:t>
            </a:r>
            <a:r>
              <a:rPr lang="en-US" dirty="0" smtClean="0"/>
              <a:t>:</a:t>
            </a:r>
          </a:p>
          <a:p>
            <a:pPr marL="0" indent="0">
              <a:buNone/>
            </a:pPr>
            <a:endParaRPr lang="en-US" sz="800" dirty="0"/>
          </a:p>
          <a:p>
            <a:r>
              <a:rPr lang="en-US" dirty="0" smtClean="0"/>
              <a:t>Reading/writing: Providing the same tasks students will see in college English, with more support </a:t>
            </a:r>
          </a:p>
          <a:p>
            <a:endParaRPr lang="en-US" sz="800" dirty="0" smtClean="0"/>
          </a:p>
          <a:p>
            <a:r>
              <a:rPr lang="en-US" dirty="0" smtClean="0"/>
              <a:t>Math: Tailoring developmental coursework to the specific curricular pathway students will pursue (e.g. more extensive algebra for students pursuing Calculus-based majors, pre-statistics courses for other paths). Remediation addresses only topics that are relevant to success in their chosen pathway. </a:t>
            </a:r>
            <a:endParaRPr lang="en-US" dirty="0"/>
          </a:p>
        </p:txBody>
      </p:sp>
    </p:spTree>
    <p:extLst>
      <p:ext uri="{BB962C8B-B14F-4D97-AF65-F5344CB8AC3E}">
        <p14:creationId xmlns:p14="http://schemas.microsoft.com/office/powerpoint/2010/main" val="36438454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t">
            <a:normAutofit/>
          </a:bodyPr>
          <a:lstStyle/>
          <a:p>
            <a:pPr eaLnBrk="1" hangingPunct="1">
              <a:defRPr/>
            </a:pPr>
            <a:r>
              <a:rPr lang="en-US" sz="2800" cap="none" dirty="0" smtClean="0">
                <a:solidFill>
                  <a:srgbClr val="000000"/>
                </a:solidFill>
                <a:effectLst>
                  <a:outerShdw blurRad="38100" dist="38100" dir="2700000" algn="tl">
                    <a:srgbClr val="DDDDDD"/>
                  </a:outerShdw>
                </a:effectLst>
                <a:latin typeface="Century Schoolbook" charset="0"/>
                <a:ea typeface="ＭＳ Ｐゴシック" charset="0"/>
                <a:cs typeface="ＭＳ Ｐゴシック" charset="0"/>
              </a:rPr>
              <a:t>Why Backwards Design in Math: </a:t>
            </a:r>
            <a:br>
              <a:rPr lang="en-US" sz="2800" cap="none" dirty="0" smtClean="0">
                <a:solidFill>
                  <a:srgbClr val="000000"/>
                </a:solidFill>
                <a:effectLst>
                  <a:outerShdw blurRad="38100" dist="38100" dir="2700000" algn="tl">
                    <a:srgbClr val="DDDDDD"/>
                  </a:outerShdw>
                </a:effectLst>
                <a:latin typeface="Century Schoolbook" charset="0"/>
                <a:ea typeface="ＭＳ Ｐゴシック" charset="0"/>
                <a:cs typeface="ＭＳ Ｐゴシック" charset="0"/>
              </a:rPr>
            </a:br>
            <a:r>
              <a:rPr lang="en-US" sz="2800" cap="none" dirty="0" smtClean="0">
                <a:solidFill>
                  <a:srgbClr val="000000"/>
                </a:solidFill>
                <a:effectLst>
                  <a:outerShdw blurRad="38100" dist="38100" dir="2700000" algn="tl">
                    <a:srgbClr val="DDDDDD"/>
                  </a:outerShdw>
                </a:effectLst>
                <a:latin typeface="Century Schoolbook" charset="0"/>
                <a:ea typeface="ＭＳ Ｐゴシック" charset="0"/>
                <a:cs typeface="ＭＳ Ｐゴシック" charset="0"/>
              </a:rPr>
              <a:t>Misalignment of Algebra sequence and Statistics </a:t>
            </a:r>
            <a:endParaRPr lang="en-US" sz="2800" cap="none" dirty="0">
              <a:solidFill>
                <a:srgbClr val="000000"/>
              </a:solidFill>
              <a:effectLst>
                <a:outerShdw blurRad="38100" dist="38100" dir="2700000" algn="tl">
                  <a:srgbClr val="DDDDDD"/>
                </a:outerShdw>
              </a:effectLst>
              <a:latin typeface="Century Schoolbook" charset="0"/>
              <a:ea typeface="ＭＳ Ｐゴシック" charset="0"/>
              <a:cs typeface="ＭＳ Ｐゴシック" charset="0"/>
            </a:endParaRPr>
          </a:p>
        </p:txBody>
      </p:sp>
      <p:sp>
        <p:nvSpPr>
          <p:cNvPr id="47106" name="Content Placeholder 4"/>
          <p:cNvSpPr>
            <a:spLocks noGrp="1"/>
          </p:cNvSpPr>
          <p:nvPr>
            <p:ph sz="quarter" idx="4294967295"/>
          </p:nvPr>
        </p:nvSpPr>
        <p:spPr>
          <a:xfrm>
            <a:off x="457200" y="914400"/>
            <a:ext cx="7467600" cy="4873625"/>
          </a:xfrm>
        </p:spPr>
        <p:txBody>
          <a:bodyPr/>
          <a:lstStyle/>
          <a:p>
            <a:pPr eaLnBrk="1" hangingPunct="1">
              <a:lnSpc>
                <a:spcPct val="90000"/>
              </a:lnSpc>
              <a:spcBef>
                <a:spcPct val="20000"/>
              </a:spcBef>
              <a:buSzPct val="85000"/>
              <a:buFontTx/>
              <a:buNone/>
            </a:pPr>
            <a:endParaRPr lang="en-US" dirty="0">
              <a:latin typeface="Century Schoolbook" charset="0"/>
              <a:ea typeface="ＭＳ Ｐゴシック" charset="0"/>
              <a:cs typeface="ＭＳ Ｐゴシック" charset="0"/>
            </a:endParaRPr>
          </a:p>
        </p:txBody>
      </p:sp>
      <p:pic>
        <p:nvPicPr>
          <p:cNvPr id="47107" name="Picture 5" descr="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14" y="1534886"/>
            <a:ext cx="6627813" cy="467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40802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Voices from CAP</a:t>
            </a:r>
            <a:endParaRPr lang="en-US" dirty="0"/>
          </a:p>
        </p:txBody>
      </p:sp>
      <p:sp>
        <p:nvSpPr>
          <p:cNvPr id="3" name="Content Placeholder 2"/>
          <p:cNvSpPr>
            <a:spLocks noGrp="1"/>
          </p:cNvSpPr>
          <p:nvPr>
            <p:ph idx="1"/>
          </p:nvPr>
        </p:nvSpPr>
        <p:spPr/>
        <p:txBody>
          <a:bodyPr>
            <a:normAutofit/>
          </a:bodyPr>
          <a:lstStyle/>
          <a:p>
            <a:pPr marL="0" indent="0">
              <a:buNone/>
            </a:pPr>
            <a:r>
              <a:rPr lang="en-US" dirty="0"/>
              <a:t>“I never ever want to introduce a topic by saying ‘I’m sorry, but we have to cover this. I know you will never use it again once you leave college,’ I don’t have to, when I teach pre-statistics.”  </a:t>
            </a:r>
          </a:p>
          <a:p>
            <a:pPr marL="0" indent="0">
              <a:buNone/>
            </a:pPr>
            <a:endParaRPr lang="en-US" dirty="0"/>
          </a:p>
          <a:p>
            <a:pPr marL="0" indent="0">
              <a:buNone/>
            </a:pPr>
            <a:r>
              <a:rPr lang="en-US" dirty="0"/>
              <a:t>“With the right support, students are capable of doing great academic work! They don’t need to start with a simple paragraph. They can write complex essays from the start.”</a:t>
            </a:r>
          </a:p>
          <a:p>
            <a:pPr marL="0" indent="0">
              <a:buNone/>
            </a:pPr>
            <a:endParaRPr lang="en-US" dirty="0"/>
          </a:p>
        </p:txBody>
      </p:sp>
    </p:spTree>
    <p:extLst>
      <p:ext uri="{BB962C8B-B14F-4D97-AF65-F5344CB8AC3E}">
        <p14:creationId xmlns:p14="http://schemas.microsoft.com/office/powerpoint/2010/main" val="41988923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Relevant, Thinking-Oriented Curriculum</a:t>
            </a:r>
            <a:endParaRPr lang="en-US" dirty="0"/>
          </a:p>
        </p:txBody>
      </p:sp>
      <p:sp>
        <p:nvSpPr>
          <p:cNvPr id="3" name="Content Placeholder 2"/>
          <p:cNvSpPr>
            <a:spLocks noGrp="1"/>
          </p:cNvSpPr>
          <p:nvPr>
            <p:ph idx="1"/>
          </p:nvPr>
        </p:nvSpPr>
        <p:spPr/>
        <p:txBody>
          <a:bodyPr/>
          <a:lstStyle/>
          <a:p>
            <a:pPr marL="0" indent="0">
              <a:buNone/>
            </a:pPr>
            <a:r>
              <a:rPr lang="en-US" dirty="0"/>
              <a:t>U</a:t>
            </a:r>
            <a:r>
              <a:rPr lang="en-US" dirty="0" smtClean="0"/>
              <a:t>nder</a:t>
            </a:r>
            <a:r>
              <a:rPr lang="en-US" dirty="0"/>
              <a:t>-prepared students are best served by rigorous engagement with issues that matter – curricula that ask them to wrestle with open-ended problems and use resources from the class to reach their own conclusions. Our assignments should both invite – and help to develop – students’ sense of themselves as having something to contribute, a sense of their own agency. </a:t>
            </a:r>
          </a:p>
          <a:p>
            <a:endParaRPr lang="en-US" dirty="0"/>
          </a:p>
        </p:txBody>
      </p:sp>
    </p:spTree>
    <p:extLst>
      <p:ext uri="{BB962C8B-B14F-4D97-AF65-F5344CB8AC3E}">
        <p14:creationId xmlns:p14="http://schemas.microsoft.com/office/powerpoint/2010/main" val="35453436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voices from CAP</a:t>
            </a:r>
            <a:endParaRPr lang="en-US" dirty="0"/>
          </a:p>
        </p:txBody>
      </p:sp>
      <p:sp>
        <p:nvSpPr>
          <p:cNvPr id="3" name="Content Placeholder 2"/>
          <p:cNvSpPr>
            <a:spLocks noGrp="1"/>
          </p:cNvSpPr>
          <p:nvPr>
            <p:ph idx="1"/>
          </p:nvPr>
        </p:nvSpPr>
        <p:spPr/>
        <p:txBody>
          <a:bodyPr>
            <a:normAutofit/>
          </a:bodyPr>
          <a:lstStyle/>
          <a:p>
            <a:pPr marL="0" indent="0">
              <a:buNone/>
            </a:pPr>
            <a:r>
              <a:rPr lang="en-US" dirty="0"/>
              <a:t>“In the non-accelerated classroom, I think I focused more on teaching students to eliminate the superficial errors, so students in that class ended up producing a ‘prettier’ assignment; however, their writing did not illustrate complexity of thought….This was partly due to the formulaic nature of the assignments I used to give (topic sentence should look like this and be placed here, supporting details should go here, etc.) and mostly due to the lack of opportunity for critical thinking in my previous assignments.” </a:t>
            </a:r>
          </a:p>
        </p:txBody>
      </p:sp>
    </p:spTree>
    <p:extLst>
      <p:ext uri="{BB962C8B-B14F-4D97-AF65-F5344CB8AC3E}">
        <p14:creationId xmlns:p14="http://schemas.microsoft.com/office/powerpoint/2010/main" val="3004344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Just-in-Time Remediation</a:t>
            </a:r>
            <a:endParaRPr lang="en-US" dirty="0"/>
          </a:p>
        </p:txBody>
      </p:sp>
      <p:sp>
        <p:nvSpPr>
          <p:cNvPr id="3" name="Content Placeholder 2"/>
          <p:cNvSpPr>
            <a:spLocks noGrp="1"/>
          </p:cNvSpPr>
          <p:nvPr>
            <p:ph idx="1"/>
          </p:nvPr>
        </p:nvSpPr>
        <p:spPr/>
        <p:txBody>
          <a:bodyPr/>
          <a:lstStyle/>
          <a:p>
            <a:pPr marL="0" indent="0">
              <a:buNone/>
            </a:pPr>
            <a:r>
              <a:rPr lang="en-US" dirty="0"/>
              <a:t>R</a:t>
            </a:r>
            <a:r>
              <a:rPr lang="en-US" dirty="0" smtClean="0"/>
              <a:t>emediation </a:t>
            </a:r>
            <a:r>
              <a:rPr lang="en-US" dirty="0"/>
              <a:t>takes place </a:t>
            </a:r>
            <a:r>
              <a:rPr lang="en-US" dirty="0" smtClean="0"/>
              <a:t>as</a:t>
            </a:r>
            <a:r>
              <a:rPr lang="en-US" dirty="0"/>
              <a:t>-</a:t>
            </a:r>
            <a:r>
              <a:rPr lang="en-US" dirty="0" smtClean="0"/>
              <a:t>needed as </a:t>
            </a:r>
            <a:r>
              <a:rPr lang="en-US" dirty="0"/>
              <a:t>students grapple with challenging college-level tasks. </a:t>
            </a:r>
            <a:endParaRPr lang="en-US" dirty="0" smtClean="0"/>
          </a:p>
          <a:p>
            <a:pPr marL="0" indent="0">
              <a:buNone/>
            </a:pPr>
            <a:endParaRPr lang="en-US" sz="800" dirty="0"/>
          </a:p>
          <a:p>
            <a:r>
              <a:rPr lang="en-US" dirty="0"/>
              <a:t>G</a:t>
            </a:r>
            <a:r>
              <a:rPr lang="en-US" dirty="0" smtClean="0"/>
              <a:t>rammar </a:t>
            </a:r>
            <a:r>
              <a:rPr lang="en-US" dirty="0"/>
              <a:t>guidance occurs in response to students writing as they learn to edit their own work. </a:t>
            </a:r>
            <a:endParaRPr lang="en-US" dirty="0" smtClean="0"/>
          </a:p>
          <a:p>
            <a:endParaRPr lang="en-US" sz="800" dirty="0" smtClean="0"/>
          </a:p>
          <a:p>
            <a:r>
              <a:rPr lang="en-US" dirty="0" smtClean="0"/>
              <a:t>A </a:t>
            </a:r>
            <a:r>
              <a:rPr lang="en-US" dirty="0"/>
              <a:t>review of relevant arithmetic or algebra grows out of students analyzing data to answer an intellectually engaging question. </a:t>
            </a:r>
          </a:p>
        </p:txBody>
      </p:sp>
    </p:spTree>
    <p:extLst>
      <p:ext uri="{BB962C8B-B14F-4D97-AF65-F5344CB8AC3E}">
        <p14:creationId xmlns:p14="http://schemas.microsoft.com/office/powerpoint/2010/main" val="106027838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332</TotalTime>
  <Words>1387</Words>
  <Application>Microsoft Macintosh PowerPoint</Application>
  <PresentationFormat>On-screen Show (4:3)</PresentationFormat>
  <Paragraphs>125</Paragraphs>
  <Slides>17</Slides>
  <Notes>11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Accelerated Pedagogy  in English and Math:  High Challenge, High Support Classrooms</vt:lpstr>
      <vt:lpstr> CALIFORNIA ACCELERATION PROJECT http://cap.3csn.org</vt:lpstr>
      <vt:lpstr>CAP Instructional Design Principles</vt:lpstr>
      <vt:lpstr>Backwards Design from  College-Level Courses</vt:lpstr>
      <vt:lpstr>Why Backwards Design in Math:  Misalignment of Algebra sequence and Statistics </vt:lpstr>
      <vt:lpstr>Faculty Voices from CAP</vt:lpstr>
      <vt:lpstr>Relevant, Thinking-Oriented Curriculum</vt:lpstr>
      <vt:lpstr>Faculty voices from CAP</vt:lpstr>
      <vt:lpstr>Just-in-Time Remediation</vt:lpstr>
      <vt:lpstr>Forensic analysis: Can we estimate height &amp; weight from an ankle bone? </vt:lpstr>
      <vt:lpstr>Faculty Voices from CAP</vt:lpstr>
      <vt:lpstr>Intentional Support for Affective Needs </vt:lpstr>
      <vt:lpstr>Faculty Voices from CAP</vt:lpstr>
      <vt:lpstr>Low-Stakes Collaborative Practice</vt:lpstr>
      <vt:lpstr>Student Voices from CAP</vt:lpstr>
      <vt:lpstr>Hands-On Collaborative Practice</vt:lpstr>
      <vt:lpstr>Further Discussion</vt:lpstr>
    </vt:vector>
  </TitlesOfParts>
  <Company>chabot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Accelerated Pedagogy  in English and Math:  High Challenge, High Support for  Under-Prepared Students </dc:title>
  <dc:creator>khern hern</dc:creator>
  <cp:lastModifiedBy>khern hern</cp:lastModifiedBy>
  <cp:revision>25</cp:revision>
  <dcterms:created xsi:type="dcterms:W3CDTF">2013-06-05T18:55:13Z</dcterms:created>
  <dcterms:modified xsi:type="dcterms:W3CDTF">2013-06-12T00:52:27Z</dcterms:modified>
</cp:coreProperties>
</file>