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35"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5210" autoAdjust="0"/>
  </p:normalViewPr>
  <p:slideViewPr>
    <p:cSldViewPr snapToGrid="0" snapToObjects="1">
      <p:cViewPr varScale="1">
        <p:scale>
          <a:sx n="88" d="100"/>
          <a:sy n="88" d="100"/>
        </p:scale>
        <p:origin x="106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0" d="100"/>
          <a:sy n="70" d="100"/>
        </p:scale>
        <p:origin x="276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ABEB6781-B9EB-4C03-89B8-D2DF44538A0A}" type="datetimeFigureOut">
              <a:rPr lang="en-US" smtClean="0"/>
              <a:t>7/1/2014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907782E6-AC4D-46C1-8798-359A9245C58A}" type="slidenum">
              <a:rPr lang="en-US" smtClean="0"/>
              <a:t>‹#›</a:t>
            </a:fld>
            <a:endParaRPr lang="en-US"/>
          </a:p>
        </p:txBody>
      </p:sp>
    </p:spTree>
    <p:extLst>
      <p:ext uri="{BB962C8B-B14F-4D97-AF65-F5344CB8AC3E}">
        <p14:creationId xmlns:p14="http://schemas.microsoft.com/office/powerpoint/2010/main" val="2880392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73E4F03C-9853-8F4A-B299-C998AA68F907}" type="datetimeFigureOut">
              <a:rPr lang="en-US" smtClean="0"/>
              <a:t>7/1/2014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AF16CC06-3D75-B24E-B10C-FC2117D03275}" type="slidenum">
              <a:rPr lang="en-US" smtClean="0"/>
              <a:t>‹#›</a:t>
            </a:fld>
            <a:endParaRPr lang="en-US"/>
          </a:p>
        </p:txBody>
      </p:sp>
    </p:spTree>
    <p:extLst>
      <p:ext uri="{BB962C8B-B14F-4D97-AF65-F5344CB8AC3E}">
        <p14:creationId xmlns:p14="http://schemas.microsoft.com/office/powerpoint/2010/main" val="12992655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Tx/>
              <a:buChar char="•"/>
            </a:pPr>
            <a:r>
              <a:rPr lang="en-US" dirty="0" smtClean="0"/>
              <a:t>Very little guidance in how to run the ALP (lab) class:</a:t>
            </a:r>
            <a:r>
              <a:rPr lang="en-US" baseline="0" dirty="0" smtClean="0"/>
              <a:t> I knew that assignments had to be coordinated between the two classes (ENGL 109 and ENGL 021L), and thought I knew how to do this, but soon realized it takes careful thought and planning to effectively sequence assignments.</a:t>
            </a:r>
          </a:p>
          <a:p>
            <a:pPr marL="174982" indent="-174982">
              <a:buFontTx/>
              <a:buChar char="•"/>
            </a:pPr>
            <a:endParaRPr lang="en-US" dirty="0" smtClean="0"/>
          </a:p>
          <a:p>
            <a:pPr marL="174982" indent="-174982">
              <a:buFontTx/>
              <a:buChar char="•"/>
            </a:pPr>
            <a:r>
              <a:rPr lang="en-US" dirty="0" smtClean="0"/>
              <a:t>In reading/researching, came across</a:t>
            </a:r>
            <a:r>
              <a:rPr lang="en-US" baseline="0" dirty="0" smtClean="0"/>
              <a:t> sociocultural theories of learning, especially those of L.S. Vygotsky (1896-1934): a Soviet psychologist, who in the 1920s-30s studied how children learned—learning takes place in a SOCIAL context.</a:t>
            </a:r>
            <a:endParaRPr lang="en-US" dirty="0"/>
          </a:p>
        </p:txBody>
      </p:sp>
      <p:sp>
        <p:nvSpPr>
          <p:cNvPr id="4" name="Slide Number Placeholder 3"/>
          <p:cNvSpPr>
            <a:spLocks noGrp="1"/>
          </p:cNvSpPr>
          <p:nvPr>
            <p:ph type="sldNum" sz="quarter" idx="10"/>
          </p:nvPr>
        </p:nvSpPr>
        <p:spPr/>
        <p:txBody>
          <a:bodyPr/>
          <a:lstStyle/>
          <a:p>
            <a:fld id="{AF16CC06-3D75-B24E-B10C-FC2117D03275}" type="slidenum">
              <a:rPr lang="en-US" smtClean="0"/>
              <a:t>1</a:t>
            </a:fld>
            <a:endParaRPr lang="en-US"/>
          </a:p>
        </p:txBody>
      </p:sp>
    </p:spTree>
    <p:extLst>
      <p:ext uri="{BB962C8B-B14F-4D97-AF65-F5344CB8AC3E}">
        <p14:creationId xmlns:p14="http://schemas.microsoft.com/office/powerpoint/2010/main" val="2904330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all 6 of Van </a:t>
            </a:r>
            <a:r>
              <a:rPr lang="en-US" baseline="0" dirty="0" err="1" smtClean="0"/>
              <a:t>Lier’s</a:t>
            </a:r>
            <a:r>
              <a:rPr lang="en-US" baseline="0" dirty="0" smtClean="0"/>
              <a:t> scaffolding principles in relation to these scaffolding assignments.</a:t>
            </a:r>
          </a:p>
        </p:txBody>
      </p:sp>
      <p:sp>
        <p:nvSpPr>
          <p:cNvPr id="4" name="Slide Number Placeholder 3"/>
          <p:cNvSpPr>
            <a:spLocks noGrp="1"/>
          </p:cNvSpPr>
          <p:nvPr>
            <p:ph type="sldNum" sz="quarter" idx="10"/>
          </p:nvPr>
        </p:nvSpPr>
        <p:spPr/>
        <p:txBody>
          <a:bodyPr/>
          <a:lstStyle/>
          <a:p>
            <a:fld id="{AF16CC06-3D75-B24E-B10C-FC2117D03275}" type="slidenum">
              <a:rPr lang="en-US" smtClean="0"/>
              <a:t>10</a:t>
            </a:fld>
            <a:endParaRPr lang="en-US"/>
          </a:p>
        </p:txBody>
      </p:sp>
    </p:spTree>
    <p:extLst>
      <p:ext uri="{BB962C8B-B14F-4D97-AF65-F5344CB8AC3E}">
        <p14:creationId xmlns:p14="http://schemas.microsoft.com/office/powerpoint/2010/main" val="309767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dirty="0" smtClean="0"/>
              <a:t>Contingency principle</a:t>
            </a:r>
            <a:r>
              <a:rPr lang="en-US" baseline="0" dirty="0" smtClean="0"/>
              <a:t> is what makes teaching ALP classes (and teaching in general) rewarding and challenging.</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r>
              <a:rPr lang="en-US" baseline="0" dirty="0" smtClean="0"/>
              <a:t>It’s possible to underdo the scaffolding: </a:t>
            </a:r>
            <a:r>
              <a:rPr lang="en-US" baseline="0" dirty="0" err="1" smtClean="0"/>
              <a:t>underscaffolding</a:t>
            </a:r>
            <a:r>
              <a:rPr lang="en-US" baseline="0" dirty="0" smtClean="0"/>
              <a:t>: e.g., Reading comprehension! In general, students need help with reading academic essays! </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r>
              <a:rPr lang="en-US" baseline="0" dirty="0" smtClean="0"/>
              <a:t>I have also made the mistake of </a:t>
            </a:r>
            <a:r>
              <a:rPr lang="en-US" baseline="0" dirty="0" err="1" smtClean="0"/>
              <a:t>overscaffolding</a:t>
            </a:r>
            <a:r>
              <a:rPr lang="en-US" baseline="0" dirty="0" smtClean="0"/>
              <a:t> (e.g., too much peer review: don’t need to peer review every step of the way; and Requiring individual conferences for every essay assignment can overwhelm the student: make them optional for some).</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r>
              <a:rPr lang="en-US" baseline="0" dirty="0" smtClean="0"/>
              <a:t>Even more of a challenge: Learning which INDIVIDUAL students need extra help (scaffolding) and which students do not (and this assessment often changes depending on the assignment (e.g., narrative essay vs. research essay vs. research presentation): Need to be flexible, creative, and patient!</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r>
              <a:rPr lang="en-US" baseline="0" dirty="0" smtClean="0"/>
              <a:t>Handover process: Related very much to previous points about Contingency….knowing when a student can do it on his/her own; Also, eventually, there is always a PRODUCT—final drafts of essays (not a perfect process, and that’s okay).</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r>
              <a:rPr lang="en-US" baseline="0" dirty="0" smtClean="0"/>
              <a:t>Elaborate briefly on third point: has influenced my teaching of “regular” 109 classes (deliberately do more scaffolding activities); Also, at DU, line between 2 classes is often not clear (e.g., some of the ALP students are best students in 109 class; non-ALP students want to attend the lab, etc.). I wish all ENGL 109 sections had a lab class attached.</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r>
              <a:rPr lang="en-US" baseline="0" dirty="0" smtClean="0"/>
              <a:t>Concluding point: Sociocultural approach to teaching writing with levels of scaffolding built in benefits all students and lends itself especially well to the ALP classroom where community of learners is one of the keys to its success.</a:t>
            </a:r>
            <a:endParaRPr lang="en-US" dirty="0"/>
          </a:p>
        </p:txBody>
      </p:sp>
      <p:sp>
        <p:nvSpPr>
          <p:cNvPr id="4" name="Slide Number Placeholder 3"/>
          <p:cNvSpPr>
            <a:spLocks noGrp="1"/>
          </p:cNvSpPr>
          <p:nvPr>
            <p:ph type="sldNum" sz="quarter" idx="10"/>
          </p:nvPr>
        </p:nvSpPr>
        <p:spPr/>
        <p:txBody>
          <a:bodyPr/>
          <a:lstStyle/>
          <a:p>
            <a:fld id="{AF16CC06-3D75-B24E-B10C-FC2117D03275}" type="slidenum">
              <a:rPr lang="en-US" smtClean="0"/>
              <a:t>11</a:t>
            </a:fld>
            <a:endParaRPr lang="en-US"/>
          </a:p>
        </p:txBody>
      </p:sp>
    </p:spTree>
    <p:extLst>
      <p:ext uri="{BB962C8B-B14F-4D97-AF65-F5344CB8AC3E}">
        <p14:creationId xmlns:p14="http://schemas.microsoft.com/office/powerpoint/2010/main" val="1461324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16CC06-3D75-B24E-B10C-FC2117D03275}" type="slidenum">
              <a:rPr lang="en-US" smtClean="0"/>
              <a:t>12</a:t>
            </a:fld>
            <a:endParaRPr lang="en-US"/>
          </a:p>
        </p:txBody>
      </p:sp>
    </p:spTree>
    <p:extLst>
      <p:ext uri="{BB962C8B-B14F-4D97-AF65-F5344CB8AC3E}">
        <p14:creationId xmlns:p14="http://schemas.microsoft.com/office/powerpoint/2010/main" val="3333949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dirty="0" smtClean="0"/>
              <a:t>Explain informal</a:t>
            </a:r>
            <a:r>
              <a:rPr lang="en-US" baseline="0" dirty="0" smtClean="0"/>
              <a:t> definition of this idea of PZD. </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r>
              <a:rPr lang="en-US" baseline="0" dirty="0" smtClean="0"/>
              <a:t>Also explain concept of Scaffolding—this is not Vygotsky’s term….first used by Wood, Bruner, and Ross in the 1970s. </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r>
              <a:rPr lang="en-US" baseline="0" dirty="0" smtClean="0"/>
              <a:t>Many theorists since have adapted and further developed the concept of Scaffolding, such as . . . .</a:t>
            </a:r>
          </a:p>
          <a:p>
            <a:pPr marL="174982" indent="-17498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F16CC06-3D75-B24E-B10C-FC2117D03275}" type="slidenum">
              <a:rPr lang="en-US" smtClean="0"/>
              <a:t>2</a:t>
            </a:fld>
            <a:endParaRPr lang="en-US"/>
          </a:p>
        </p:txBody>
      </p:sp>
    </p:spTree>
    <p:extLst>
      <p:ext uri="{BB962C8B-B14F-4D97-AF65-F5344CB8AC3E}">
        <p14:creationId xmlns:p14="http://schemas.microsoft.com/office/powerpoint/2010/main" val="3411062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baseline="0" dirty="0" smtClean="0"/>
              <a:t>Van </a:t>
            </a:r>
            <a:r>
              <a:rPr lang="en-US" baseline="0" dirty="0" err="1" smtClean="0"/>
              <a:t>Lier</a:t>
            </a:r>
            <a:r>
              <a:rPr lang="en-US" baseline="0" dirty="0" smtClean="0"/>
              <a:t> is—was a linguist—studied how language is learned, particularly second-language learners. </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r>
              <a:rPr lang="en-US" baseline="0" dirty="0" smtClean="0"/>
              <a:t>He came up with these 6 principles of scaffolding specifically in the context of second-language learners, but they can be adapted to how one learns to write as well (and the process of writing in the ALP classroom).</a:t>
            </a:r>
            <a:endParaRPr lang="en-US" dirty="0"/>
          </a:p>
        </p:txBody>
      </p:sp>
      <p:sp>
        <p:nvSpPr>
          <p:cNvPr id="4" name="Slide Number Placeholder 3"/>
          <p:cNvSpPr>
            <a:spLocks noGrp="1"/>
          </p:cNvSpPr>
          <p:nvPr>
            <p:ph type="sldNum" sz="quarter" idx="10"/>
          </p:nvPr>
        </p:nvSpPr>
        <p:spPr/>
        <p:txBody>
          <a:bodyPr/>
          <a:lstStyle/>
          <a:p>
            <a:fld id="{AF16CC06-3D75-B24E-B10C-FC2117D03275}" type="slidenum">
              <a:rPr lang="en-US" smtClean="0"/>
              <a:t>3</a:t>
            </a:fld>
            <a:endParaRPr lang="en-US"/>
          </a:p>
        </p:txBody>
      </p:sp>
    </p:spTree>
    <p:extLst>
      <p:ext uri="{BB962C8B-B14F-4D97-AF65-F5344CB8AC3E}">
        <p14:creationId xmlns:p14="http://schemas.microsoft.com/office/powerpoint/2010/main" val="1915877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16CC06-3D75-B24E-B10C-FC2117D03275}" type="slidenum">
              <a:rPr lang="en-US" smtClean="0"/>
              <a:t>4</a:t>
            </a:fld>
            <a:endParaRPr lang="en-US"/>
          </a:p>
        </p:txBody>
      </p:sp>
    </p:spTree>
    <p:extLst>
      <p:ext uri="{BB962C8B-B14F-4D97-AF65-F5344CB8AC3E}">
        <p14:creationId xmlns:p14="http://schemas.microsoft.com/office/powerpoint/2010/main" val="4192797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dirty="0" smtClean="0"/>
              <a:t>Handout Ad</a:t>
            </a:r>
            <a:r>
              <a:rPr lang="en-US" baseline="0" dirty="0" smtClean="0"/>
              <a:t> Analysis assignment and describe briefly; complex, academic assignment. </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r>
              <a:rPr lang="en-US" baseline="0" dirty="0" smtClean="0"/>
              <a:t>Requires careful coordination between the two classes.</a:t>
            </a:r>
            <a:endParaRPr lang="en-US" dirty="0"/>
          </a:p>
        </p:txBody>
      </p:sp>
      <p:sp>
        <p:nvSpPr>
          <p:cNvPr id="4" name="Slide Number Placeholder 3"/>
          <p:cNvSpPr>
            <a:spLocks noGrp="1"/>
          </p:cNvSpPr>
          <p:nvPr>
            <p:ph type="sldNum" sz="quarter" idx="10"/>
          </p:nvPr>
        </p:nvSpPr>
        <p:spPr/>
        <p:txBody>
          <a:bodyPr/>
          <a:lstStyle/>
          <a:p>
            <a:fld id="{AF16CC06-3D75-B24E-B10C-FC2117D03275}" type="slidenum">
              <a:rPr lang="en-US" smtClean="0"/>
              <a:t>5</a:t>
            </a:fld>
            <a:endParaRPr lang="en-US"/>
          </a:p>
        </p:txBody>
      </p:sp>
    </p:spTree>
    <p:extLst>
      <p:ext uri="{BB962C8B-B14F-4D97-AF65-F5344CB8AC3E}">
        <p14:creationId xmlns:p14="http://schemas.microsoft.com/office/powerpoint/2010/main" val="819657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dirty="0" smtClean="0"/>
              <a:t>Explain briefly</a:t>
            </a:r>
            <a:r>
              <a:rPr lang="en-US" baseline="0" dirty="0" smtClean="0"/>
              <a:t> each of these Scaffolding Activities, highlighting how the Van </a:t>
            </a:r>
            <a:r>
              <a:rPr lang="en-US" baseline="0" dirty="0" err="1" smtClean="0"/>
              <a:t>Lier’s</a:t>
            </a:r>
            <a:r>
              <a:rPr lang="en-US" baseline="0" dirty="0" smtClean="0"/>
              <a:t> principles figure in: Contextual support, Continuity, </a:t>
            </a:r>
            <a:r>
              <a:rPr lang="en-US" baseline="0" dirty="0" err="1" smtClean="0"/>
              <a:t>Intersubjectivity</a:t>
            </a:r>
            <a:r>
              <a:rPr lang="en-US" baseline="0" dirty="0" smtClean="0"/>
              <a:t>, and Flow.</a:t>
            </a:r>
          </a:p>
          <a:p>
            <a:endParaRPr lang="en-US" dirty="0"/>
          </a:p>
        </p:txBody>
      </p:sp>
      <p:sp>
        <p:nvSpPr>
          <p:cNvPr id="4" name="Slide Number Placeholder 3"/>
          <p:cNvSpPr>
            <a:spLocks noGrp="1"/>
          </p:cNvSpPr>
          <p:nvPr>
            <p:ph type="sldNum" sz="quarter" idx="10"/>
          </p:nvPr>
        </p:nvSpPr>
        <p:spPr/>
        <p:txBody>
          <a:bodyPr/>
          <a:lstStyle/>
          <a:p>
            <a:fld id="{AF16CC06-3D75-B24E-B10C-FC2117D03275}" type="slidenum">
              <a:rPr lang="en-US" smtClean="0"/>
              <a:t>6</a:t>
            </a:fld>
            <a:endParaRPr lang="en-US"/>
          </a:p>
        </p:txBody>
      </p:sp>
    </p:spTree>
    <p:extLst>
      <p:ext uri="{BB962C8B-B14F-4D97-AF65-F5344CB8AC3E}">
        <p14:creationId xmlns:p14="http://schemas.microsoft.com/office/powerpoint/2010/main" val="2502724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dirty="0" smtClean="0"/>
              <a:t>Still include first 4 principles (contextual support, continuity, </a:t>
            </a:r>
            <a:r>
              <a:rPr lang="en-US" dirty="0" err="1" smtClean="0"/>
              <a:t>intersubjectivity</a:t>
            </a:r>
            <a:r>
              <a:rPr lang="en-US" dirty="0" smtClean="0"/>
              <a:t>, &amp; flow) BUT</a:t>
            </a:r>
            <a:r>
              <a:rPr lang="en-US" baseline="0" dirty="0" smtClean="0"/>
              <a:t> </a:t>
            </a:r>
            <a:r>
              <a:rPr lang="en-US" dirty="0" smtClean="0"/>
              <a:t>Contingency</a:t>
            </a:r>
            <a:r>
              <a:rPr lang="en-US" baseline="0" dirty="0" smtClean="0"/>
              <a:t> and Handover principles are key! Explain concepts of Contingency and Handover again.</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r>
              <a:rPr lang="en-US" baseline="0" dirty="0" smtClean="0"/>
              <a:t>First time through, for example, I rushed through the analysis practice, thinking the instructor-led practice was enough.</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r>
              <a:rPr lang="en-US" baseline="0" dirty="0" smtClean="0"/>
              <a:t>Students need opportunities do practice these skills on their own (small group work is fine). </a:t>
            </a:r>
            <a:endParaRPr lang="en-US" dirty="0"/>
          </a:p>
        </p:txBody>
      </p:sp>
      <p:sp>
        <p:nvSpPr>
          <p:cNvPr id="4" name="Slide Number Placeholder 3"/>
          <p:cNvSpPr>
            <a:spLocks noGrp="1"/>
          </p:cNvSpPr>
          <p:nvPr>
            <p:ph type="sldNum" sz="quarter" idx="10"/>
          </p:nvPr>
        </p:nvSpPr>
        <p:spPr/>
        <p:txBody>
          <a:bodyPr/>
          <a:lstStyle/>
          <a:p>
            <a:fld id="{AF16CC06-3D75-B24E-B10C-FC2117D03275}" type="slidenum">
              <a:rPr lang="en-US" smtClean="0"/>
              <a:t>7</a:t>
            </a:fld>
            <a:endParaRPr lang="en-US"/>
          </a:p>
        </p:txBody>
      </p:sp>
    </p:spTree>
    <p:extLst>
      <p:ext uri="{BB962C8B-B14F-4D97-AF65-F5344CB8AC3E}">
        <p14:creationId xmlns:p14="http://schemas.microsoft.com/office/powerpoint/2010/main" val="840555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dirty="0" smtClean="0"/>
              <a:t>Learning goes</a:t>
            </a:r>
            <a:r>
              <a:rPr lang="en-US" baseline="0" dirty="0" smtClean="0"/>
              <a:t> both ways (“more knowledgeable other” is both 109 and 021L student).</a:t>
            </a:r>
            <a:endParaRPr lang="en-US" dirty="0"/>
          </a:p>
        </p:txBody>
      </p:sp>
      <p:sp>
        <p:nvSpPr>
          <p:cNvPr id="4" name="Slide Number Placeholder 3"/>
          <p:cNvSpPr>
            <a:spLocks noGrp="1"/>
          </p:cNvSpPr>
          <p:nvPr>
            <p:ph type="sldNum" sz="quarter" idx="10"/>
          </p:nvPr>
        </p:nvSpPr>
        <p:spPr/>
        <p:txBody>
          <a:bodyPr/>
          <a:lstStyle/>
          <a:p>
            <a:fld id="{AF16CC06-3D75-B24E-B10C-FC2117D03275}" type="slidenum">
              <a:rPr lang="en-US" smtClean="0"/>
              <a:t>8</a:t>
            </a:fld>
            <a:endParaRPr lang="en-US"/>
          </a:p>
        </p:txBody>
      </p:sp>
    </p:spTree>
    <p:extLst>
      <p:ext uri="{BB962C8B-B14F-4D97-AF65-F5344CB8AC3E}">
        <p14:creationId xmlns:p14="http://schemas.microsoft.com/office/powerpoint/2010/main" val="2819131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dirty="0" smtClean="0"/>
              <a:t>Sequencing between assignments</a:t>
            </a:r>
            <a:r>
              <a:rPr lang="en-US" baseline="0" dirty="0" smtClean="0"/>
              <a:t> is also important of course, in addition to sequencing between classes on a specific assignment.</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r>
              <a:rPr lang="en-US" baseline="0" dirty="0" smtClean="0"/>
              <a:t>Hand out Summary/Response essay assignment; explain briefly.</a:t>
            </a:r>
          </a:p>
          <a:p>
            <a:pPr marL="174982" indent="-174982">
              <a:buFont typeface="Arial" panose="020B0604020202020204" pitchFamily="34" charset="0"/>
              <a:buChar char="•"/>
            </a:pPr>
            <a:endParaRPr lang="en-US" baseline="0" dirty="0" smtClean="0"/>
          </a:p>
          <a:p>
            <a:pPr marL="174982" indent="-174982">
              <a:buFont typeface="Arial" panose="020B0604020202020204" pitchFamily="34" charset="0"/>
              <a:buChar char="•"/>
            </a:pPr>
            <a:r>
              <a:rPr lang="en-US" baseline="0" dirty="0" smtClean="0"/>
              <a:t>Again, this assignment will help prepare students for Essay 4 (the Research Essay): option to use the same topic and expand (will already have knowledge of the topic, one source, and probably more, etc.).</a:t>
            </a:r>
            <a:endParaRPr lang="en-US" dirty="0"/>
          </a:p>
        </p:txBody>
      </p:sp>
      <p:sp>
        <p:nvSpPr>
          <p:cNvPr id="4" name="Slide Number Placeholder 3"/>
          <p:cNvSpPr>
            <a:spLocks noGrp="1"/>
          </p:cNvSpPr>
          <p:nvPr>
            <p:ph type="sldNum" sz="quarter" idx="10"/>
          </p:nvPr>
        </p:nvSpPr>
        <p:spPr/>
        <p:txBody>
          <a:bodyPr/>
          <a:lstStyle/>
          <a:p>
            <a:fld id="{AF16CC06-3D75-B24E-B10C-FC2117D03275}" type="slidenum">
              <a:rPr lang="en-US" smtClean="0"/>
              <a:t>9</a:t>
            </a:fld>
            <a:endParaRPr lang="en-US"/>
          </a:p>
        </p:txBody>
      </p:sp>
    </p:spTree>
    <p:extLst>
      <p:ext uri="{BB962C8B-B14F-4D97-AF65-F5344CB8AC3E}">
        <p14:creationId xmlns:p14="http://schemas.microsoft.com/office/powerpoint/2010/main" val="350884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C1D232C1-1A0C-2B49-BACB-42EF1F89397D}" type="datetimeFigureOut">
              <a:rPr lang="en-US" smtClean="0"/>
              <a:t>7/1/2014</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232C1-1A0C-2B49-BACB-42EF1F89397D}" type="datetimeFigureOut">
              <a:rPr lang="en-US" smtClean="0"/>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EB213-D8D3-5B43-8675-5B695DE9855C}"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C1D232C1-1A0C-2B49-BACB-42EF1F89397D}" type="datetimeFigureOut">
              <a:rPr lang="en-US" smtClean="0"/>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EB213-D8D3-5B43-8675-5B695DE9855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C1D232C1-1A0C-2B49-BACB-42EF1F89397D}" type="datetimeFigureOut">
              <a:rPr lang="en-US" smtClean="0"/>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EB213-D8D3-5B43-8675-5B695DE9855C}"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1D232C1-1A0C-2B49-BACB-42EF1F89397D}"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EB213-D8D3-5B43-8675-5B695DE9855C}"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1D232C1-1A0C-2B49-BACB-42EF1F89397D}"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EB213-D8D3-5B43-8675-5B695DE985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1D232C1-1A0C-2B49-BACB-42EF1F89397D}"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EB213-D8D3-5B43-8675-5B695DE985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C1D232C1-1A0C-2B49-BACB-42EF1F89397D}" type="datetimeFigureOut">
              <a:rPr lang="en-US" smtClean="0"/>
              <a:t>7/1/2014</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232C1-1A0C-2B49-BACB-42EF1F89397D}" type="datetimeFigureOut">
              <a:rPr lang="en-US" smtClean="0"/>
              <a:t>7/1/2014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1D232C1-1A0C-2B49-BACB-42EF1F89397D}" type="datetimeFigureOut">
              <a:rPr lang="en-US" smtClean="0"/>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EB213-D8D3-5B43-8675-5B695DE985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C1D232C1-1A0C-2B49-BACB-42EF1F89397D}" type="datetimeFigureOut">
              <a:rPr lang="en-US" smtClean="0"/>
              <a:t>7/1/2014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5EB213-D8D3-5B43-8675-5B695DE985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1D232C1-1A0C-2B49-BACB-42EF1F89397D}" type="datetimeFigureOut">
              <a:rPr lang="en-US" smtClean="0"/>
              <a:t>7/1/2014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EB213-D8D3-5B43-8675-5B695DE985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C1D232C1-1A0C-2B49-BACB-42EF1F89397D}" type="datetimeFigureOut">
              <a:rPr lang="en-US" smtClean="0"/>
              <a:t>7/1/2014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5EB213-D8D3-5B43-8675-5B695DE985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C1D232C1-1A0C-2B49-BACB-42EF1F89397D}" type="datetimeFigureOut">
              <a:rPr lang="en-US" smtClean="0"/>
              <a:t>7/1/2014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C1D232C1-1A0C-2B49-BACB-42EF1F89397D}" type="datetimeFigureOut">
              <a:rPr lang="en-US" smtClean="0"/>
              <a:t>7/1/2014</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DC5EB213-D8D3-5B43-8675-5B695DE985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236" r:id="rId1"/>
    <p:sldLayoutId id="2147484237" r:id="rId2"/>
    <p:sldLayoutId id="2147484238" r:id="rId3"/>
    <p:sldLayoutId id="2147484239" r:id="rId4"/>
    <p:sldLayoutId id="2147484240" r:id="rId5"/>
    <p:sldLayoutId id="2147484241" r:id="rId6"/>
    <p:sldLayoutId id="2147484242" r:id="rId7"/>
    <p:sldLayoutId id="2147484243" r:id="rId8"/>
    <p:sldLayoutId id="2147484244" r:id="rId9"/>
    <p:sldLayoutId id="2147484245" r:id="rId10"/>
    <p:sldLayoutId id="2147484246" r:id="rId11"/>
    <p:sldLayoutId id="2147484247" r:id="rId12"/>
    <p:sldLayoutId id="2147484248" r:id="rId13"/>
    <p:sldLayoutId id="2147484249"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07209"/>
            <a:ext cx="7772400" cy="1390048"/>
          </a:xfrm>
        </p:spPr>
        <p:txBody>
          <a:bodyPr>
            <a:normAutofit fontScale="90000"/>
          </a:bodyPr>
          <a:lstStyle/>
          <a:p>
            <a:r>
              <a:rPr lang="en-US" dirty="0" smtClean="0"/>
              <a:t>Sequencing for Success in the Accelerated Writing Classroom</a:t>
            </a:r>
            <a:endParaRPr lang="en-US" dirty="0"/>
          </a:p>
        </p:txBody>
      </p:sp>
      <p:sp>
        <p:nvSpPr>
          <p:cNvPr id="3" name="Subtitle 2"/>
          <p:cNvSpPr>
            <a:spLocks noGrp="1"/>
          </p:cNvSpPr>
          <p:nvPr>
            <p:ph type="subTitle" idx="1"/>
          </p:nvPr>
        </p:nvSpPr>
        <p:spPr/>
        <p:txBody>
          <a:bodyPr>
            <a:normAutofit lnSpcReduction="10000"/>
          </a:bodyPr>
          <a:lstStyle/>
          <a:p>
            <a:endParaRPr lang="en-US" dirty="0" smtClean="0"/>
          </a:p>
          <a:p>
            <a:r>
              <a:rPr lang="en-US" dirty="0" smtClean="0"/>
              <a:t>Dr. Karen J. Jacobsen</a:t>
            </a:r>
          </a:p>
          <a:p>
            <a:r>
              <a:rPr lang="en-US" dirty="0" smtClean="0"/>
              <a:t>Davenport University</a:t>
            </a:r>
          </a:p>
          <a:p>
            <a:r>
              <a:rPr lang="en-US" dirty="0" smtClean="0"/>
              <a:t>NCADE—June 19, </a:t>
            </a:r>
            <a:r>
              <a:rPr lang="en-US" dirty="0" smtClean="0"/>
              <a:t>2014</a:t>
            </a:r>
          </a:p>
          <a:p>
            <a:r>
              <a:rPr lang="en-US" dirty="0" smtClean="0"/>
              <a:t>kjacobsen1@davenport.edu</a:t>
            </a:r>
            <a:endParaRPr lang="en-US" dirty="0" smtClean="0"/>
          </a:p>
          <a:p>
            <a:endParaRPr lang="en-US" dirty="0" smtClean="0"/>
          </a:p>
          <a:p>
            <a:endParaRPr lang="en-US" dirty="0"/>
          </a:p>
        </p:txBody>
      </p:sp>
    </p:spTree>
    <p:extLst>
      <p:ext uri="{BB962C8B-B14F-4D97-AF65-F5344CB8AC3E}">
        <p14:creationId xmlns:p14="http://schemas.microsoft.com/office/powerpoint/2010/main" val="782398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Scaffolding Assignments (ENGL 021L)</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Extra time/support researching databases and evaluating sources</a:t>
            </a:r>
          </a:p>
          <a:p>
            <a:r>
              <a:rPr lang="en-US" sz="2800" dirty="0" smtClean="0"/>
              <a:t>Practice summary and response assignment using a sample article (Instructor led)</a:t>
            </a:r>
          </a:p>
          <a:p>
            <a:r>
              <a:rPr lang="en-US" sz="2800" dirty="0" smtClean="0"/>
              <a:t>Contingency &amp; Handover (Taking down scaffolding=autonomy): Peer Review workshops on multiple drafts for Essay Three; individual conferences with instructor</a:t>
            </a:r>
          </a:p>
          <a:p>
            <a:endParaRPr lang="en-US" dirty="0"/>
          </a:p>
        </p:txBody>
      </p:sp>
    </p:spTree>
    <p:extLst>
      <p:ext uri="{BB962C8B-B14F-4D97-AF65-F5344CB8AC3E}">
        <p14:creationId xmlns:p14="http://schemas.microsoft.com/office/powerpoint/2010/main" val="4021553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smtClean="0"/>
              <a:t>Lessons Learned</a:t>
            </a:r>
            <a:endParaRPr lang="en-US" sz="4300" dirty="0"/>
          </a:p>
        </p:txBody>
      </p:sp>
      <p:sp>
        <p:nvSpPr>
          <p:cNvPr id="3" name="Content Placeholder 2"/>
          <p:cNvSpPr>
            <a:spLocks noGrp="1"/>
          </p:cNvSpPr>
          <p:nvPr>
            <p:ph idx="1"/>
          </p:nvPr>
        </p:nvSpPr>
        <p:spPr/>
        <p:txBody>
          <a:bodyPr>
            <a:normAutofit/>
          </a:bodyPr>
          <a:lstStyle/>
          <a:p>
            <a:r>
              <a:rPr lang="en-US" sz="2800" dirty="0" smtClean="0"/>
              <a:t>Important to continually assess Contingency principle (for class as a whole and individual students)</a:t>
            </a:r>
          </a:p>
          <a:p>
            <a:r>
              <a:rPr lang="en-US" sz="2800" dirty="0" smtClean="0"/>
              <a:t>Embrace the Handover process</a:t>
            </a:r>
          </a:p>
          <a:p>
            <a:r>
              <a:rPr lang="en-US" sz="2800" dirty="0" smtClean="0"/>
              <a:t>All students can benefit from scaffolding approach; division blurred between ENGL 109 and ENGL 021L student</a:t>
            </a:r>
          </a:p>
          <a:p>
            <a:endParaRPr lang="en-US" sz="5100" dirty="0" smtClean="0"/>
          </a:p>
        </p:txBody>
      </p:sp>
    </p:spTree>
    <p:extLst>
      <p:ext uri="{BB962C8B-B14F-4D97-AF65-F5344CB8AC3E}">
        <p14:creationId xmlns:p14="http://schemas.microsoft.com/office/powerpoint/2010/main" val="3690760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smtClean="0"/>
              <a:t>References</a:t>
            </a:r>
            <a:endParaRPr lang="en-US" sz="43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Barnard, R., &amp; Campbell, L. (2005). Sociocultural theory and the 	teaching of process writing: The scaffolding of learning in 	a university context. </a:t>
            </a:r>
            <a:r>
              <a:rPr lang="en-US" i="1" dirty="0" smtClean="0"/>
              <a:t>The TESOLANZ Journal</a:t>
            </a:r>
            <a:r>
              <a:rPr lang="en-US" dirty="0" smtClean="0"/>
              <a:t>, </a:t>
            </a:r>
            <a:r>
              <a:rPr lang="en-US" i="1" dirty="0" smtClean="0"/>
              <a:t>13</a:t>
            </a:r>
            <a:r>
              <a:rPr lang="en-US" dirty="0" smtClean="0"/>
              <a:t>, 76-88.</a:t>
            </a:r>
          </a:p>
          <a:p>
            <a:pPr marL="0" indent="0">
              <a:buNone/>
            </a:pPr>
            <a:r>
              <a:rPr lang="en-US" dirty="0" smtClean="0"/>
              <a:t>Van </a:t>
            </a:r>
            <a:r>
              <a:rPr lang="en-US" dirty="0" err="1" smtClean="0"/>
              <a:t>Lier</a:t>
            </a:r>
            <a:r>
              <a:rPr lang="en-US" dirty="0" smtClean="0"/>
              <a:t>, L. (1996). </a:t>
            </a:r>
            <a:r>
              <a:rPr lang="en-US" i="1" dirty="0" smtClean="0"/>
              <a:t>Interaction in the curriculum: Awareness, 	autonomy &amp; authenticity</a:t>
            </a:r>
            <a:r>
              <a:rPr lang="en-US" dirty="0" smtClean="0"/>
              <a:t>. London: 	Addison Wesley 	Longman.</a:t>
            </a:r>
          </a:p>
          <a:p>
            <a:pPr marL="0" indent="0">
              <a:buNone/>
            </a:pPr>
            <a:r>
              <a:rPr lang="en-US" dirty="0" err="1" smtClean="0"/>
              <a:t>Vygotsky</a:t>
            </a:r>
            <a:r>
              <a:rPr lang="en-US" dirty="0" smtClean="0"/>
              <a:t>, L. S. (1978). </a:t>
            </a:r>
            <a:r>
              <a:rPr lang="en-US" i="1" dirty="0" smtClean="0"/>
              <a:t>Mind in society: The development of higher 	psychological processes</a:t>
            </a:r>
            <a:r>
              <a:rPr lang="en-US" dirty="0" smtClean="0"/>
              <a:t>. Cambridge, MA: Harvard 	University Press.</a:t>
            </a:r>
          </a:p>
          <a:p>
            <a:pPr marL="0" indent="0">
              <a:buNone/>
            </a:pPr>
            <a:r>
              <a:rPr lang="en-US" dirty="0" smtClean="0"/>
              <a:t>Wood, D., Bruner, J.S., &amp; Ross, G. (1976). The role of 	tutoring in problem solving. </a:t>
            </a:r>
            <a:r>
              <a:rPr lang="en-US" i="1" dirty="0" smtClean="0"/>
              <a:t>Journal of Child 	Psychology and Psychiatry</a:t>
            </a:r>
            <a:r>
              <a:rPr lang="en-US" dirty="0" smtClean="0"/>
              <a:t>, </a:t>
            </a:r>
            <a:r>
              <a:rPr lang="en-US" i="1" dirty="0" smtClean="0"/>
              <a:t>17</a:t>
            </a:r>
            <a:r>
              <a:rPr lang="en-US" dirty="0" smtClean="0"/>
              <a:t>, 89-100.</a:t>
            </a:r>
            <a:endParaRPr lang="en-US" dirty="0"/>
          </a:p>
        </p:txBody>
      </p:sp>
    </p:spTree>
    <p:extLst>
      <p:ext uri="{BB962C8B-B14F-4D97-AF65-F5344CB8AC3E}">
        <p14:creationId xmlns:p14="http://schemas.microsoft.com/office/powerpoint/2010/main" val="880067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a:t>
            </a:r>
            <a:br>
              <a:rPr lang="en-US" dirty="0" smtClean="0"/>
            </a:br>
            <a:r>
              <a:rPr lang="en-US" dirty="0" smtClean="0"/>
              <a:t>Scaffolding Theory </a:t>
            </a:r>
            <a:endParaRPr lang="en-US" dirty="0"/>
          </a:p>
        </p:txBody>
      </p:sp>
      <p:sp>
        <p:nvSpPr>
          <p:cNvPr id="3" name="Content Placeholder 2"/>
          <p:cNvSpPr>
            <a:spLocks noGrp="1"/>
          </p:cNvSpPr>
          <p:nvPr>
            <p:ph idx="1"/>
          </p:nvPr>
        </p:nvSpPr>
        <p:spPr/>
        <p:txBody>
          <a:bodyPr>
            <a:normAutofit/>
          </a:bodyPr>
          <a:lstStyle/>
          <a:p>
            <a:r>
              <a:rPr lang="en-US" sz="2800" dirty="0" smtClean="0"/>
              <a:t>L. S. Vygotsky (1896-1934):  Proximal Zone of Development (PZD)</a:t>
            </a:r>
          </a:p>
          <a:p>
            <a:pPr marL="0" indent="0">
              <a:buNone/>
            </a:pPr>
            <a:r>
              <a:rPr lang="en-US" dirty="0" smtClean="0"/>
              <a:t>	</a:t>
            </a:r>
            <a:r>
              <a:rPr lang="en-US" sz="2800" i="1" dirty="0" smtClean="0"/>
              <a:t>The distance between the actual development 	as determined by independent problem solving 	and the level of potential development as 	determined through problem solving under 	adult guidance or in collaboration with more 	capable peers</a:t>
            </a:r>
            <a:r>
              <a:rPr lang="en-US" sz="2800" dirty="0" smtClean="0"/>
              <a:t>. (1978, p. 86)</a:t>
            </a:r>
            <a:endParaRPr lang="en-US" sz="2800" i="1" dirty="0"/>
          </a:p>
        </p:txBody>
      </p:sp>
    </p:spTree>
    <p:extLst>
      <p:ext uri="{BB962C8B-B14F-4D97-AF65-F5344CB8AC3E}">
        <p14:creationId xmlns:p14="http://schemas.microsoft.com/office/powerpoint/2010/main" val="404773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Six Principles of Scaffolding --</a:t>
            </a:r>
            <a:br>
              <a:rPr lang="en-US" dirty="0" smtClean="0"/>
            </a:br>
            <a:r>
              <a:rPr lang="en-US" dirty="0" smtClean="0"/>
              <a:t>(Leo Van </a:t>
            </a:r>
            <a:r>
              <a:rPr lang="en-US" dirty="0" err="1" smtClean="0"/>
              <a:t>Lier</a:t>
            </a:r>
            <a:r>
              <a:rPr lang="en-US" dirty="0" smtClean="0"/>
              <a:t>, 1996, p. 196)</a:t>
            </a:r>
            <a:endParaRPr lang="en-US" dirty="0"/>
          </a:p>
        </p:txBody>
      </p:sp>
      <p:sp>
        <p:nvSpPr>
          <p:cNvPr id="3" name="Content Placeholder 2"/>
          <p:cNvSpPr>
            <a:spLocks noGrp="1"/>
          </p:cNvSpPr>
          <p:nvPr>
            <p:ph idx="1"/>
          </p:nvPr>
        </p:nvSpPr>
        <p:spPr/>
        <p:txBody>
          <a:bodyPr>
            <a:normAutofit/>
          </a:bodyPr>
          <a:lstStyle/>
          <a:p>
            <a:r>
              <a:rPr lang="en-US" sz="2800" dirty="0" smtClean="0"/>
              <a:t>Contextual support—a safe environment; students are challenged, but errors are okay and a crucial part of the learning process</a:t>
            </a:r>
          </a:p>
          <a:p>
            <a:r>
              <a:rPr lang="en-US" sz="2800" dirty="0" smtClean="0"/>
              <a:t>Continuity—repetition of skills over time; balance between routine and variation</a:t>
            </a:r>
          </a:p>
          <a:p>
            <a:r>
              <a:rPr lang="en-US" sz="2800" dirty="0" err="1" smtClean="0"/>
              <a:t>Intersubjectivity</a:t>
            </a:r>
            <a:r>
              <a:rPr lang="en-US" sz="2800" dirty="0" smtClean="0"/>
              <a:t>—mutual engagement &amp; support; collaborative learning</a:t>
            </a:r>
          </a:p>
        </p:txBody>
      </p:sp>
    </p:spTree>
    <p:extLst>
      <p:ext uri="{BB962C8B-B14F-4D97-AF65-F5344CB8AC3E}">
        <p14:creationId xmlns:p14="http://schemas.microsoft.com/office/powerpoint/2010/main" val="4212566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smtClean="0"/>
              <a:t>Six Principles of Scaffolding</a:t>
            </a:r>
            <a:endParaRPr lang="en-US" sz="4300" dirty="0"/>
          </a:p>
        </p:txBody>
      </p:sp>
      <p:sp>
        <p:nvSpPr>
          <p:cNvPr id="3" name="Content Placeholder 2"/>
          <p:cNvSpPr>
            <a:spLocks noGrp="1"/>
          </p:cNvSpPr>
          <p:nvPr>
            <p:ph idx="1"/>
          </p:nvPr>
        </p:nvSpPr>
        <p:spPr/>
        <p:txBody>
          <a:bodyPr>
            <a:normAutofit/>
          </a:bodyPr>
          <a:lstStyle/>
          <a:p>
            <a:r>
              <a:rPr lang="en-US" sz="2800" dirty="0" smtClean="0"/>
              <a:t>Flow—communication between participants not forced but flows in natural way</a:t>
            </a:r>
          </a:p>
          <a:p>
            <a:r>
              <a:rPr lang="en-US" sz="2800" dirty="0" smtClean="0"/>
              <a:t>Contingency—level of scaffolding depends on learners’ reactions; activities can be added, changed, and deleted</a:t>
            </a:r>
          </a:p>
          <a:p>
            <a:r>
              <a:rPr lang="en-US" sz="2800" dirty="0" smtClean="0"/>
              <a:t>Handover—learner is ready to perform activities successfully without assistance</a:t>
            </a:r>
          </a:p>
          <a:p>
            <a:endParaRPr lang="en-US" dirty="0"/>
          </a:p>
        </p:txBody>
      </p:sp>
    </p:spTree>
    <p:extLst>
      <p:ext uri="{BB962C8B-B14F-4D97-AF65-F5344CB8AC3E}">
        <p14:creationId xmlns:p14="http://schemas.microsoft.com/office/powerpoint/2010/main" val="2115761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Applying PZD Theory </a:t>
            </a:r>
            <a:br>
              <a:rPr lang="en-US" dirty="0" smtClean="0"/>
            </a:br>
            <a:r>
              <a:rPr lang="en-US" dirty="0" smtClean="0"/>
              <a:t>to the ALP Classroom</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dirty="0" smtClean="0"/>
              <a:t>Example: Ad Analysis Assignment (Handout)</a:t>
            </a:r>
          </a:p>
          <a:p>
            <a:r>
              <a:rPr lang="en-US" sz="2800" dirty="0" smtClean="0"/>
              <a:t>Skills: close reading, description, application of readings’ ideas to analysis, summarizing/paraphrasing, quoting, documentation</a:t>
            </a:r>
          </a:p>
          <a:p>
            <a:r>
              <a:rPr lang="en-US" sz="2800" dirty="0"/>
              <a:t>Careful sequencing of assignments between the composition classroom (ENGL 109) &amp; the lab class (ENGL 021L) </a:t>
            </a:r>
          </a:p>
          <a:p>
            <a:pPr marL="0" indent="0">
              <a:buNone/>
            </a:pPr>
            <a:endParaRPr lang="en-US" sz="2800" dirty="0"/>
          </a:p>
          <a:p>
            <a:endParaRPr lang="en-US" sz="2800" dirty="0" smtClean="0"/>
          </a:p>
          <a:p>
            <a:endParaRPr lang="en-US" sz="2800" dirty="0" smtClean="0"/>
          </a:p>
          <a:p>
            <a:pPr marL="0" indent="0">
              <a:buNone/>
            </a:pPr>
            <a:endParaRPr lang="en-US" sz="2800" dirty="0" smtClean="0"/>
          </a:p>
        </p:txBody>
      </p:sp>
    </p:spTree>
    <p:extLst>
      <p:ext uri="{BB962C8B-B14F-4D97-AF65-F5344CB8AC3E}">
        <p14:creationId xmlns:p14="http://schemas.microsoft.com/office/powerpoint/2010/main" val="2994028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300" dirty="0" smtClean="0"/>
              <a:t>Scaffolding Assignments </a:t>
            </a:r>
            <a:br>
              <a:rPr lang="en-US" sz="4300" dirty="0" smtClean="0"/>
            </a:br>
            <a:r>
              <a:rPr lang="en-US" sz="4300" dirty="0" smtClean="0"/>
              <a:t>(ENGL 021L)</a:t>
            </a:r>
            <a:endParaRPr lang="en-US" sz="4300" dirty="0"/>
          </a:p>
        </p:txBody>
      </p:sp>
      <p:sp>
        <p:nvSpPr>
          <p:cNvPr id="3" name="Content Placeholder 2"/>
          <p:cNvSpPr>
            <a:spLocks noGrp="1"/>
          </p:cNvSpPr>
          <p:nvPr>
            <p:ph idx="1"/>
          </p:nvPr>
        </p:nvSpPr>
        <p:spPr/>
        <p:txBody>
          <a:bodyPr/>
          <a:lstStyle/>
          <a:p>
            <a:r>
              <a:rPr lang="en-US" sz="2800" dirty="0" smtClean="0"/>
              <a:t>Extra help with readings: annotating, discussion questions, and vocabulary</a:t>
            </a:r>
          </a:p>
          <a:p>
            <a:r>
              <a:rPr lang="en-US" sz="2800" dirty="0" smtClean="0"/>
              <a:t>Testing authors’ theories as a class: finding alcohol ads via Internet and testing </a:t>
            </a:r>
            <a:r>
              <a:rPr lang="en-US" sz="2800" dirty="0" err="1" smtClean="0"/>
              <a:t>Kilbourne’s</a:t>
            </a:r>
            <a:r>
              <a:rPr lang="en-US" sz="2800" dirty="0" smtClean="0"/>
              <a:t> ideas (instructor-led activity)</a:t>
            </a:r>
          </a:p>
          <a:p>
            <a:pPr marL="0" indent="0">
              <a:buNone/>
            </a:pPr>
            <a:r>
              <a:rPr lang="en-US" sz="2800" dirty="0"/>
              <a:t>Emphasizing Contextual support, Continuity, </a:t>
            </a:r>
            <a:r>
              <a:rPr lang="en-US" sz="2800" dirty="0" err="1"/>
              <a:t>Intersubjectivity</a:t>
            </a:r>
            <a:r>
              <a:rPr lang="en-US" sz="2800" dirty="0"/>
              <a:t>, &amp; Flow</a:t>
            </a:r>
          </a:p>
          <a:p>
            <a:pPr marL="0" indent="0">
              <a:buNone/>
            </a:pPr>
            <a:endParaRPr lang="en-US" sz="2800" dirty="0" smtClean="0"/>
          </a:p>
          <a:p>
            <a:endParaRPr lang="en-US" dirty="0"/>
          </a:p>
        </p:txBody>
      </p:sp>
    </p:spTree>
    <p:extLst>
      <p:ext uri="{BB962C8B-B14F-4D97-AF65-F5344CB8AC3E}">
        <p14:creationId xmlns:p14="http://schemas.microsoft.com/office/powerpoint/2010/main" val="1771837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Scaffolding Assignments (ENGL 021L)</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Students find and/or create magazine ads and present analysis to class</a:t>
            </a:r>
          </a:p>
          <a:p>
            <a:r>
              <a:rPr lang="en-US" sz="2800" dirty="0" smtClean="0"/>
              <a:t>Peer review workshops on drafts, including APA documentation; individual conferences with instructor</a:t>
            </a:r>
          </a:p>
          <a:p>
            <a:pPr marL="0" indent="0">
              <a:buNone/>
            </a:pPr>
            <a:r>
              <a:rPr lang="en-US" sz="2800" dirty="0" smtClean="0"/>
              <a:t>Emphasizing </a:t>
            </a:r>
            <a:r>
              <a:rPr lang="en-US" sz="2800" dirty="0"/>
              <a:t>Contingency &amp; Handover (taking down parts of scaffolding to promote autonomy)</a:t>
            </a:r>
          </a:p>
          <a:p>
            <a:pPr marL="0" indent="0">
              <a:buNone/>
            </a:pPr>
            <a:endParaRPr lang="en-US" sz="2800" dirty="0"/>
          </a:p>
        </p:txBody>
      </p:sp>
    </p:spTree>
    <p:extLst>
      <p:ext uri="{BB962C8B-B14F-4D97-AF65-F5344CB8AC3E}">
        <p14:creationId xmlns:p14="http://schemas.microsoft.com/office/powerpoint/2010/main" val="3196054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in the </a:t>
            </a:r>
            <a:br>
              <a:rPr lang="en-US" dirty="0" smtClean="0"/>
            </a:br>
            <a:r>
              <a:rPr lang="en-US" dirty="0" smtClean="0"/>
              <a:t>ENGL 109 Class?</a:t>
            </a:r>
            <a:endParaRPr lang="en-US" dirty="0"/>
          </a:p>
        </p:txBody>
      </p:sp>
      <p:sp>
        <p:nvSpPr>
          <p:cNvPr id="3" name="Content Placeholder 2"/>
          <p:cNvSpPr>
            <a:spLocks noGrp="1"/>
          </p:cNvSpPr>
          <p:nvPr>
            <p:ph idx="1"/>
          </p:nvPr>
        </p:nvSpPr>
        <p:spPr/>
        <p:txBody>
          <a:bodyPr>
            <a:normAutofit/>
          </a:bodyPr>
          <a:lstStyle/>
          <a:p>
            <a:r>
              <a:rPr lang="en-US" sz="2800" dirty="0" smtClean="0"/>
              <a:t>All students do ad analysis activity; lab students gain additional knowledge from “more capable peers,” </a:t>
            </a:r>
            <a:r>
              <a:rPr lang="en-US" sz="2800" u="sng" dirty="0" smtClean="0"/>
              <a:t>but often the lab students become the leaders</a:t>
            </a:r>
          </a:p>
          <a:p>
            <a:r>
              <a:rPr lang="en-US" sz="2800" dirty="0" smtClean="0"/>
              <a:t>More formalized peer review workshop; lab students receive feedback from more experienced writers, </a:t>
            </a:r>
            <a:r>
              <a:rPr lang="en-US" sz="2800" u="sng" dirty="0" smtClean="0"/>
              <a:t>but lab students more confident in giving constructive feedback </a:t>
            </a:r>
            <a:endParaRPr lang="en-US" sz="2800" u="sng" dirty="0"/>
          </a:p>
        </p:txBody>
      </p:sp>
    </p:spTree>
    <p:extLst>
      <p:ext uri="{BB962C8B-B14F-4D97-AF65-F5344CB8AC3E}">
        <p14:creationId xmlns:p14="http://schemas.microsoft.com/office/powerpoint/2010/main" val="2161539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Sequencing Between Assignments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000" dirty="0" smtClean="0"/>
              <a:t>Next Essay Assignment: Summary/Response (</a:t>
            </a:r>
            <a:r>
              <a:rPr lang="en-US" sz="3000" dirty="0"/>
              <a:t>H</a:t>
            </a:r>
            <a:r>
              <a:rPr lang="en-US" sz="3000" dirty="0" smtClean="0"/>
              <a:t>andout)</a:t>
            </a:r>
          </a:p>
          <a:p>
            <a:r>
              <a:rPr lang="en-US" sz="3000" dirty="0" smtClean="0"/>
              <a:t>Build on previous skills: summarizing ideas, analyzing message/claims of a text; documenting information</a:t>
            </a:r>
          </a:p>
          <a:p>
            <a:r>
              <a:rPr lang="en-US" sz="3000" dirty="0" smtClean="0"/>
              <a:t>New skills (new PZD): formulating a logical, well-reasoned response to a text; finding and evaluating sources from the library’s databases</a:t>
            </a:r>
          </a:p>
          <a:p>
            <a:endParaRPr lang="en-US" dirty="0"/>
          </a:p>
        </p:txBody>
      </p:sp>
    </p:spTree>
    <p:extLst>
      <p:ext uri="{BB962C8B-B14F-4D97-AF65-F5344CB8AC3E}">
        <p14:creationId xmlns:p14="http://schemas.microsoft.com/office/powerpoint/2010/main" val="7324282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Capital.thmx</Template>
  <TotalTime>400</TotalTime>
  <Words>1206</Words>
  <Application>Microsoft Office PowerPoint</Application>
  <PresentationFormat>On-screen Show (4:3)</PresentationFormat>
  <Paragraphs>103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Brush Script MT</vt:lpstr>
      <vt:lpstr>Calibri</vt:lpstr>
      <vt:lpstr>Calisto MT</vt:lpstr>
      <vt:lpstr>Capital</vt:lpstr>
      <vt:lpstr>Sequencing for Success in the Accelerated Writing Classroom</vt:lpstr>
      <vt:lpstr>Overview of  Scaffolding Theory </vt:lpstr>
      <vt:lpstr>Six Principles of Scaffolding -- (Leo Van Lier, 1996, p. 196)</vt:lpstr>
      <vt:lpstr>Six Principles of Scaffolding</vt:lpstr>
      <vt:lpstr>Applying PZD Theory  to the ALP Classroom</vt:lpstr>
      <vt:lpstr>Scaffolding Assignments  (ENGL 021L)</vt:lpstr>
      <vt:lpstr>Scaffolding Assignments (ENGL 021L)</vt:lpstr>
      <vt:lpstr>What Happens in the  ENGL 109 Class?</vt:lpstr>
      <vt:lpstr>Sequencing Between Assignments</vt:lpstr>
      <vt:lpstr>Scaffolding Assignments (ENGL 021L)</vt:lpstr>
      <vt:lpstr>Lessons Learned</vt:lpstr>
      <vt:lpstr>References</vt:lpstr>
    </vt:vector>
  </TitlesOfParts>
  <Company>Florida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Sequencing for Success in the Accelerated Writing Classroom</dc:title>
  <dc:creator>KJJ</dc:creator>
  <cp:lastModifiedBy>Karen Jacobsen</cp:lastModifiedBy>
  <cp:revision>44</cp:revision>
  <cp:lastPrinted>2014-06-10T14:34:03Z</cp:lastPrinted>
  <dcterms:created xsi:type="dcterms:W3CDTF">2014-06-02T18:22:36Z</dcterms:created>
  <dcterms:modified xsi:type="dcterms:W3CDTF">2014-07-01T13:53:15Z</dcterms:modified>
</cp:coreProperties>
</file>