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24" r:id="rId2"/>
    <p:sldId id="319" r:id="rId3"/>
    <p:sldId id="318" r:id="rId4"/>
    <p:sldId id="323" r:id="rId5"/>
    <p:sldId id="321" r:id="rId6"/>
    <p:sldId id="322" r:id="rId7"/>
    <p:sldId id="265" r:id="rId8"/>
    <p:sldId id="267" r:id="rId9"/>
    <p:sldId id="286" r:id="rId10"/>
    <p:sldId id="320" r:id="rId11"/>
    <p:sldId id="291" r:id="rId12"/>
    <p:sldId id="292" r:id="rId13"/>
    <p:sldId id="276" r:id="rId14"/>
    <p:sldId id="285" r:id="rId15"/>
    <p:sldId id="287" r:id="rId16"/>
    <p:sldId id="270" r:id="rId17"/>
    <p:sldId id="289" r:id="rId18"/>
    <p:sldId id="271" r:id="rId19"/>
    <p:sldId id="290" r:id="rId20"/>
    <p:sldId id="272" r:id="rId21"/>
    <p:sldId id="273" r:id="rId22"/>
    <p:sldId id="278" r:id="rId23"/>
    <p:sldId id="279" r:id="rId24"/>
    <p:sldId id="283" r:id="rId25"/>
    <p:sldId id="282" r:id="rId26"/>
    <p:sldId id="280" r:id="rId27"/>
    <p:sldId id="281" r:id="rId28"/>
    <p:sldId id="262" r:id="rId29"/>
    <p:sldId id="313" r:id="rId30"/>
    <p:sldId id="296" r:id="rId31"/>
    <p:sldId id="258" r:id="rId32"/>
    <p:sldId id="297" r:id="rId33"/>
    <p:sldId id="298" r:id="rId34"/>
    <p:sldId id="308" r:id="rId35"/>
    <p:sldId id="310" r:id="rId36"/>
    <p:sldId id="312" r:id="rId37"/>
    <p:sldId id="306" r:id="rId38"/>
    <p:sldId id="326" r:id="rId39"/>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899" cy="3554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79" y="0"/>
            <a:ext cx="4068899" cy="355484"/>
          </a:xfrm>
          <a:prstGeom prst="rect">
            <a:avLst/>
          </a:prstGeom>
        </p:spPr>
        <p:txBody>
          <a:bodyPr vert="horz" lIns="91440" tIns="45720" rIns="91440" bIns="45720" rtlCol="0"/>
          <a:lstStyle>
            <a:lvl1pPr algn="r">
              <a:defRPr sz="1200"/>
            </a:lvl1pPr>
          </a:lstStyle>
          <a:p>
            <a:fld id="{F5372F10-6E30-4727-BEB1-EDB29F9AA7F7}" type="datetimeFigureOut">
              <a:rPr lang="en-US" smtClean="0"/>
              <a:t>6/21/2014</a:t>
            </a:fld>
            <a:endParaRPr lang="en-US"/>
          </a:p>
        </p:txBody>
      </p:sp>
      <p:sp>
        <p:nvSpPr>
          <p:cNvPr id="4" name="Footer Placeholder 3"/>
          <p:cNvSpPr>
            <a:spLocks noGrp="1"/>
          </p:cNvSpPr>
          <p:nvPr>
            <p:ph type="ftr" sz="quarter" idx="2"/>
          </p:nvPr>
        </p:nvSpPr>
        <p:spPr>
          <a:xfrm>
            <a:off x="1" y="6745790"/>
            <a:ext cx="4068899" cy="3554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79" y="6745790"/>
            <a:ext cx="4068899" cy="355484"/>
          </a:xfrm>
          <a:prstGeom prst="rect">
            <a:avLst/>
          </a:prstGeom>
        </p:spPr>
        <p:txBody>
          <a:bodyPr vert="horz" lIns="91440" tIns="45720" rIns="91440" bIns="45720" rtlCol="0" anchor="b"/>
          <a:lstStyle>
            <a:lvl1pPr algn="r">
              <a:defRPr sz="1200"/>
            </a:lvl1pPr>
          </a:lstStyle>
          <a:p>
            <a:fld id="{82407878-6ED4-46AE-AD9F-E2556DEB374A}" type="slidenum">
              <a:rPr lang="en-US" smtClean="0"/>
              <a:t>‹#›</a:t>
            </a:fld>
            <a:endParaRPr lang="en-US"/>
          </a:p>
        </p:txBody>
      </p:sp>
    </p:spTree>
    <p:extLst>
      <p:ext uri="{BB962C8B-B14F-4D97-AF65-F5344CB8AC3E}">
        <p14:creationId xmlns:p14="http://schemas.microsoft.com/office/powerpoint/2010/main" val="9399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5124"/>
          </a:xfrm>
          <a:prstGeom prst="rect">
            <a:avLst/>
          </a:prstGeom>
        </p:spPr>
        <p:txBody>
          <a:bodyPr vert="horz" lIns="94229" tIns="47114" rIns="94229" bIns="47114" rtlCol="0"/>
          <a:lstStyle>
            <a:lvl1pPr algn="r">
              <a:defRPr sz="1200"/>
            </a:lvl1pPr>
          </a:lstStyle>
          <a:p>
            <a:fld id="{A080150F-51E9-4D30-9143-C50BBB31476E}" type="datetimeFigureOut">
              <a:rPr lang="en-US" smtClean="0"/>
              <a:t>6/21/2014</a:t>
            </a:fld>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lIns="94229" tIns="47114" rIns="94229" bIns="47114" rtlCol="0" anchor="b"/>
          <a:lstStyle>
            <a:lvl1pPr algn="r">
              <a:defRPr sz="1200"/>
            </a:lvl1pPr>
          </a:lstStyle>
          <a:p>
            <a:fld id="{219ED145-8176-4758-A468-31C5A4F97AD5}" type="slidenum">
              <a:rPr lang="en-US" smtClean="0"/>
              <a:t>‹#›</a:t>
            </a:fld>
            <a:endParaRPr lang="en-US"/>
          </a:p>
        </p:txBody>
      </p:sp>
    </p:spTree>
    <p:extLst>
      <p:ext uri="{BB962C8B-B14F-4D97-AF65-F5344CB8AC3E}">
        <p14:creationId xmlns:p14="http://schemas.microsoft.com/office/powerpoint/2010/main" val="15923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ED145-8176-4758-A468-31C5A4F97AD5}" type="slidenum">
              <a:rPr lang="en-US" smtClean="0"/>
              <a:t>8</a:t>
            </a:fld>
            <a:endParaRPr lang="en-US"/>
          </a:p>
        </p:txBody>
      </p:sp>
    </p:spTree>
    <p:extLst>
      <p:ext uri="{BB962C8B-B14F-4D97-AF65-F5344CB8AC3E}">
        <p14:creationId xmlns:p14="http://schemas.microsoft.com/office/powerpoint/2010/main" val="427054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1DA926-ABC9-455B-9029-52913177FDED}" type="datetime1">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229378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0EA979-C24C-4F93-9D10-A3FC22C3F6C1}" type="datetime1">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359418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93592-FE34-4D6B-864D-2A89FE3A4565}" type="datetime1">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60410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B9297-DC34-4165-943B-4FF871BA9B97}" type="datetime1">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1871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DE41-875F-4AB8-8968-F89C0CFDFB0C}" type="datetime1">
              <a:rPr lang="en-US" smtClean="0"/>
              <a:t>6/21/2014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315332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040AD-A560-486C-A669-222B27555BC2}" type="datetime1">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221626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A7CFC5-D637-4DEE-B8A9-F8CCF03DB9E6}" type="datetime1">
              <a:rPr lang="en-US" smtClean="0"/>
              <a:t>6/21/2014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24531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AEBD2-2C1B-401E-8C41-EE6CF0E38B4B}" type="datetime1">
              <a:rPr lang="en-US" smtClean="0"/>
              <a:t>6/21/2014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192138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11CC6-44F3-445B-A169-9508D4B4A6E5}" type="datetime1">
              <a:rPr lang="en-US" smtClean="0"/>
              <a:t>6/21/2014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143917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4B4CD-8F92-4606-A973-F39BEF9BEABB}" type="datetime1">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240171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DF85A-0025-4C6E-87B7-0834D8ED0CC8}" type="datetime1">
              <a:rPr lang="en-US" smtClean="0"/>
              <a:t>6/21/2014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2F571-A370-4615-BD42-F758BADBD83C}" type="slidenum">
              <a:rPr lang="en-US" smtClean="0"/>
              <a:t>‹#›</a:t>
            </a:fld>
            <a:endParaRPr lang="en-US"/>
          </a:p>
        </p:txBody>
      </p:sp>
    </p:spTree>
    <p:extLst>
      <p:ext uri="{BB962C8B-B14F-4D97-AF65-F5344CB8AC3E}">
        <p14:creationId xmlns:p14="http://schemas.microsoft.com/office/powerpoint/2010/main" val="28764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0D291-2636-40E1-B323-7D83DE438F94}" type="datetime1">
              <a:rPr lang="en-US" smtClean="0"/>
              <a:t>6/21/2014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2F571-A370-4615-BD42-F758BADBD83C}" type="slidenum">
              <a:rPr lang="en-US" smtClean="0"/>
              <a:t>‹#›</a:t>
            </a:fld>
            <a:endParaRPr lang="en-US"/>
          </a:p>
        </p:txBody>
      </p:sp>
    </p:spTree>
    <p:extLst>
      <p:ext uri="{BB962C8B-B14F-4D97-AF65-F5344CB8AC3E}">
        <p14:creationId xmlns:p14="http://schemas.microsoft.com/office/powerpoint/2010/main" val="239132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G-I94lO4jJk/UHIPecg369I/AAAAAAAABpU/Az5_MwUa0zk/s1600/impressment_by_royal_nav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64" y="1251790"/>
            <a:ext cx="7937500" cy="3108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8" y="474798"/>
            <a:ext cx="9141372" cy="707886"/>
          </a:xfrm>
          <a:prstGeom prst="rect">
            <a:avLst/>
          </a:prstGeom>
          <a:noFill/>
        </p:spPr>
        <p:txBody>
          <a:bodyPr wrap="square" rtlCol="0">
            <a:spAutoFit/>
          </a:bodyPr>
          <a:lstStyle/>
          <a:p>
            <a:pPr algn="ctr"/>
            <a:r>
              <a:rPr lang="en-US" sz="4000" b="1" dirty="0">
                <a:latin typeface="+mj-lt"/>
              </a:rPr>
              <a:t>Pedagogy of the Impressed</a:t>
            </a:r>
          </a:p>
        </p:txBody>
      </p:sp>
      <p:sp>
        <p:nvSpPr>
          <p:cNvPr id="6" name="TextBox 5"/>
          <p:cNvSpPr txBox="1"/>
          <p:nvPr/>
        </p:nvSpPr>
        <p:spPr>
          <a:xfrm>
            <a:off x="567778" y="4343385"/>
            <a:ext cx="7937500" cy="954107"/>
          </a:xfrm>
          <a:prstGeom prst="rect">
            <a:avLst/>
          </a:prstGeom>
          <a:noFill/>
        </p:spPr>
        <p:txBody>
          <a:bodyPr wrap="square" rtlCol="0">
            <a:spAutoFit/>
          </a:bodyPr>
          <a:lstStyle/>
          <a:p>
            <a:pPr algn="ctr"/>
            <a:r>
              <a:rPr lang="en-US" sz="2800" b="1" dirty="0" smtClean="0">
                <a:latin typeface="+mj-lt"/>
              </a:rPr>
              <a:t>The Freshmen arrive </a:t>
            </a:r>
          </a:p>
          <a:p>
            <a:pPr algn="ctr"/>
            <a:r>
              <a:rPr lang="en-US" sz="2800" b="1" dirty="0" smtClean="0">
                <a:latin typeface="+mj-lt"/>
              </a:rPr>
              <a:t>for their required class in English Composition</a:t>
            </a:r>
            <a:endParaRPr lang="en-US" sz="2800" b="1" dirty="0">
              <a:latin typeface="+mj-lt"/>
            </a:endParaRPr>
          </a:p>
        </p:txBody>
      </p:sp>
      <p:sp>
        <p:nvSpPr>
          <p:cNvPr id="2" name="TextBox 1"/>
          <p:cNvSpPr txBox="1"/>
          <p:nvPr/>
        </p:nvSpPr>
        <p:spPr>
          <a:xfrm>
            <a:off x="567778" y="5256458"/>
            <a:ext cx="7974286" cy="1200329"/>
          </a:xfrm>
          <a:prstGeom prst="rect">
            <a:avLst/>
          </a:prstGeom>
          <a:noFill/>
        </p:spPr>
        <p:txBody>
          <a:bodyPr wrap="square" rtlCol="0">
            <a:spAutoFit/>
          </a:bodyPr>
          <a:lstStyle/>
          <a:p>
            <a:pPr algn="r"/>
            <a:r>
              <a:rPr lang="en-US" sz="2400" dirty="0">
                <a:latin typeface="+mj-lt"/>
                <a:cs typeface="Times New Roman" panose="02020603050405020304" pitchFamily="18" charset="0"/>
              </a:rPr>
              <a:t>Geoffrey </a:t>
            </a:r>
            <a:r>
              <a:rPr lang="en-US" sz="2400" dirty="0" smtClean="0">
                <a:latin typeface="+mj-lt"/>
                <a:cs typeface="Times New Roman" panose="02020603050405020304" pitchFamily="18" charset="0"/>
              </a:rPr>
              <a:t>Layton</a:t>
            </a:r>
          </a:p>
          <a:p>
            <a:pPr algn="r"/>
            <a:r>
              <a:rPr lang="en-US" sz="2400" dirty="0" smtClean="0">
                <a:latin typeface="+mj-lt"/>
                <a:cs typeface="Times New Roman" panose="02020603050405020304" pitchFamily="18" charset="0"/>
              </a:rPr>
              <a:t>Basic Writing Instructor</a:t>
            </a:r>
          </a:p>
          <a:p>
            <a:pPr algn="r"/>
            <a:r>
              <a:rPr lang="en-US" sz="2400" dirty="0" smtClean="0">
                <a:latin typeface="+mj-lt"/>
                <a:cs typeface="Times New Roman" panose="02020603050405020304" pitchFamily="18" charset="0"/>
              </a:rPr>
              <a:t>University </a:t>
            </a:r>
            <a:r>
              <a:rPr lang="en-US" sz="2400" dirty="0">
                <a:latin typeface="+mj-lt"/>
                <a:cs typeface="Times New Roman" panose="02020603050405020304" pitchFamily="18" charset="0"/>
              </a:rPr>
              <a:t>of </a:t>
            </a:r>
            <a:r>
              <a:rPr lang="en-US" sz="2400" dirty="0" smtClean="0">
                <a:latin typeface="+mj-lt"/>
                <a:cs typeface="Times New Roman" panose="02020603050405020304" pitchFamily="18" charset="0"/>
              </a:rPr>
              <a:t>Oklahoma</a:t>
            </a:r>
          </a:p>
        </p:txBody>
      </p:sp>
    </p:spTree>
    <p:extLst>
      <p:ext uri="{BB962C8B-B14F-4D97-AF65-F5344CB8AC3E}">
        <p14:creationId xmlns:p14="http://schemas.microsoft.com/office/powerpoint/2010/main" val="228658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zardcraft.net/Senn/1955_scaled_photos/GRAFF,%20GERALD%2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088" y="923861"/>
            <a:ext cx="19526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1FKQnLIUzAs/SYokURSRl4I/AAAAAAAAALI/N4zt3CB4IbQ/s400/Gerald+Graff.jpg"/>
          <p:cNvPicPr>
            <a:picLocks noChangeAspect="1" noChangeArrowheads="1"/>
          </p:cNvPicPr>
          <p:nvPr/>
        </p:nvPicPr>
        <p:blipFill rotWithShape="1">
          <a:blip r:embed="rId3">
            <a:extLst>
              <a:ext uri="{28A0092B-C50C-407E-A947-70E740481C1C}">
                <a14:useLocalDpi xmlns:a14="http://schemas.microsoft.com/office/drawing/2010/main" val="0"/>
              </a:ext>
            </a:extLst>
          </a:blip>
          <a:srcRect l="30681" t="17246" r="29892" b="18645"/>
          <a:stretch/>
        </p:blipFill>
        <p:spPr bwMode="auto">
          <a:xfrm>
            <a:off x="4019714" y="923860"/>
            <a:ext cx="1952625" cy="2381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81000"/>
            <a:ext cx="8534400" cy="584775"/>
          </a:xfrm>
          <a:prstGeom prst="rect">
            <a:avLst/>
          </a:prstGeom>
          <a:noFill/>
        </p:spPr>
        <p:txBody>
          <a:bodyPr wrap="square" rtlCol="0">
            <a:spAutoFit/>
          </a:bodyPr>
          <a:lstStyle/>
          <a:p>
            <a:pPr algn="ctr"/>
            <a:r>
              <a:rPr lang="en-US" sz="3200" b="1" dirty="0" smtClean="0"/>
              <a:t>Gerald Graff, Famous “Developmental Student” –</a:t>
            </a:r>
          </a:p>
        </p:txBody>
      </p:sp>
      <p:sp>
        <p:nvSpPr>
          <p:cNvPr id="5" name="TextBox 4"/>
          <p:cNvSpPr txBox="1"/>
          <p:nvPr/>
        </p:nvSpPr>
        <p:spPr>
          <a:xfrm>
            <a:off x="304800" y="6027436"/>
            <a:ext cx="8534400" cy="584775"/>
          </a:xfrm>
          <a:prstGeom prst="rect">
            <a:avLst/>
          </a:prstGeom>
          <a:noFill/>
        </p:spPr>
        <p:txBody>
          <a:bodyPr wrap="square" rtlCol="0">
            <a:spAutoFit/>
          </a:bodyPr>
          <a:lstStyle/>
          <a:p>
            <a:pPr algn="ctr"/>
            <a:r>
              <a:rPr lang="en-US" sz="3200" b="1" dirty="0">
                <a:solidFill>
                  <a:srgbClr val="FF0000"/>
                </a:solidFill>
              </a:rPr>
              <a:t>Rhetoric and Literature </a:t>
            </a:r>
            <a:r>
              <a:rPr lang="en-US" sz="3200" b="1" dirty="0" smtClean="0">
                <a:solidFill>
                  <a:srgbClr val="FF0000"/>
                </a:solidFill>
              </a:rPr>
              <a:t>Do Go </a:t>
            </a:r>
            <a:r>
              <a:rPr lang="en-US" sz="3200" b="1" dirty="0">
                <a:solidFill>
                  <a:srgbClr val="FF0000"/>
                </a:solidFill>
              </a:rPr>
              <a:t>Together</a:t>
            </a:r>
            <a:r>
              <a:rPr lang="en-US" sz="3200" b="1" dirty="0" smtClean="0">
                <a:solidFill>
                  <a:srgbClr val="FF0000"/>
                </a:solidFill>
              </a:rPr>
              <a:t>!</a:t>
            </a:r>
            <a:endParaRPr lang="en-US" sz="3200" b="1" dirty="0">
              <a:solidFill>
                <a:srgbClr val="FF0000"/>
              </a:solidFill>
            </a:endParaRPr>
          </a:p>
        </p:txBody>
      </p:sp>
      <p:sp>
        <p:nvSpPr>
          <p:cNvPr id="4" name="TextBox 3"/>
          <p:cNvSpPr txBox="1"/>
          <p:nvPr/>
        </p:nvSpPr>
        <p:spPr>
          <a:xfrm>
            <a:off x="304800" y="3349780"/>
            <a:ext cx="8534400" cy="2677656"/>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smtClean="0"/>
              <a:t>“I </a:t>
            </a:r>
            <a:r>
              <a:rPr lang="en-US" sz="2400" b="1" dirty="0"/>
              <a:t>disliked and feared books  at an early age</a:t>
            </a:r>
            <a:r>
              <a:rPr lang="en-US" sz="2400" b="1" dirty="0" smtClean="0"/>
              <a:t>!”</a:t>
            </a:r>
          </a:p>
          <a:p>
            <a:pPr marL="457200" indent="-457200">
              <a:buFont typeface="Wingdings" panose="05000000000000000000" pitchFamily="2" charset="2"/>
              <a:buChar char="Ø"/>
            </a:pPr>
            <a:r>
              <a:rPr lang="en-US" sz="2400" b="1" dirty="0" smtClean="0"/>
              <a:t>Professor of English and Education, UIC</a:t>
            </a:r>
          </a:p>
          <a:p>
            <a:pPr marL="457200" indent="-457200">
              <a:buFont typeface="Wingdings" panose="05000000000000000000" pitchFamily="2" charset="2"/>
              <a:buChar char="Ø"/>
            </a:pPr>
            <a:r>
              <a:rPr lang="en-US" sz="2400" b="1" dirty="0" smtClean="0"/>
              <a:t>2008 President, Modern Language Association</a:t>
            </a:r>
          </a:p>
          <a:p>
            <a:pPr marL="457200" indent="-457200">
              <a:buFont typeface="Wingdings" panose="05000000000000000000" pitchFamily="2" charset="2"/>
              <a:buChar char="Ø"/>
            </a:pPr>
            <a:r>
              <a:rPr lang="en-US" sz="2400" b="1" dirty="0" smtClean="0"/>
              <a:t>Author</a:t>
            </a:r>
            <a:r>
              <a:rPr lang="en-US" sz="2400" b="1" i="1" dirty="0" smtClean="0"/>
              <a:t>, Poetic </a:t>
            </a:r>
            <a:r>
              <a:rPr lang="en-US" sz="2400" b="1" i="1" dirty="0"/>
              <a:t>Statement and Critical </a:t>
            </a:r>
            <a:r>
              <a:rPr lang="en-US" sz="2400" b="1" i="1" dirty="0" smtClean="0"/>
              <a:t>Dogma</a:t>
            </a:r>
            <a:r>
              <a:rPr lang="en-US" sz="2400" b="1" dirty="0" smtClean="0"/>
              <a:t>, </a:t>
            </a:r>
            <a:r>
              <a:rPr lang="en-US" sz="2400" b="1" i="1" dirty="0" smtClean="0"/>
              <a:t>Literature </a:t>
            </a:r>
            <a:r>
              <a:rPr lang="en-US" sz="2400" b="1" i="1" dirty="0"/>
              <a:t>Against </a:t>
            </a:r>
            <a:r>
              <a:rPr lang="en-US" sz="2400" b="1" i="1" dirty="0" smtClean="0"/>
              <a:t>Itself</a:t>
            </a:r>
            <a:r>
              <a:rPr lang="en-US" sz="2400" b="1" dirty="0" smtClean="0"/>
              <a:t>, </a:t>
            </a:r>
            <a:r>
              <a:rPr lang="en-US" sz="2400" b="1" i="1" dirty="0" smtClean="0"/>
              <a:t>Beyond </a:t>
            </a:r>
            <a:r>
              <a:rPr lang="en-US" sz="2400" b="1" i="1" dirty="0"/>
              <a:t>the Culture Wars: </a:t>
            </a:r>
            <a:r>
              <a:rPr lang="en-US" sz="2400" b="1" i="1" dirty="0" smtClean="0"/>
              <a:t>Teaching </a:t>
            </a:r>
            <a:r>
              <a:rPr lang="en-US" sz="2400" b="1" i="1" dirty="0"/>
              <a:t>the </a:t>
            </a:r>
            <a:r>
              <a:rPr lang="en-US" sz="2400" b="1" i="1" dirty="0" smtClean="0"/>
              <a:t>Conflicts</a:t>
            </a:r>
            <a:r>
              <a:rPr lang="en-US" sz="2400" b="1" dirty="0" smtClean="0"/>
              <a:t>, </a:t>
            </a:r>
            <a:r>
              <a:rPr lang="en-US" sz="2400" b="1" i="1" dirty="0" smtClean="0"/>
              <a:t>Clueless </a:t>
            </a:r>
            <a:r>
              <a:rPr lang="en-US" sz="2400" b="1" i="1" dirty="0"/>
              <a:t>in </a:t>
            </a:r>
            <a:r>
              <a:rPr lang="en-US" sz="2400" b="1" i="1" dirty="0" smtClean="0"/>
              <a:t>Academe</a:t>
            </a:r>
            <a:r>
              <a:rPr lang="en-US" sz="2400" b="1" dirty="0" smtClean="0"/>
              <a:t>, and </a:t>
            </a:r>
            <a:r>
              <a:rPr lang="en-US" sz="2400" b="1" i="1" dirty="0" smtClean="0"/>
              <a:t>They </a:t>
            </a:r>
            <a:r>
              <a:rPr lang="en-US" sz="2400" b="1" i="1" dirty="0"/>
              <a:t>Say/ I Say: The Moves that Matter in Academic </a:t>
            </a:r>
            <a:r>
              <a:rPr lang="en-US" sz="2400" b="1" i="1" dirty="0" smtClean="0"/>
              <a:t>Writing</a:t>
            </a:r>
            <a:r>
              <a:rPr lang="en-US" sz="2400" b="1" dirty="0" smtClean="0"/>
              <a:t>. </a:t>
            </a:r>
          </a:p>
        </p:txBody>
      </p:sp>
    </p:spTree>
    <p:extLst>
      <p:ext uri="{BB962C8B-B14F-4D97-AF65-F5344CB8AC3E}">
        <p14:creationId xmlns:p14="http://schemas.microsoft.com/office/powerpoint/2010/main" val="266296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HREJ8YNZw-A/Tavhvkqc83I/AAAAAAAAA8s/EV9wZQqtIqM/s1600/british-professor-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21172"/>
          <a:stretch/>
        </p:blipFill>
        <p:spPr bwMode="auto">
          <a:xfrm>
            <a:off x="1066799" y="845114"/>
            <a:ext cx="2705419" cy="2886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aractergrades.com/wp-content/uploads/2013/02/Snapshot-2013-01-30-21-54-26.jpg"/>
          <p:cNvPicPr>
            <a:picLocks noChangeAspect="1" noChangeArrowheads="1"/>
          </p:cNvPicPr>
          <p:nvPr/>
        </p:nvPicPr>
        <p:blipFill rotWithShape="1">
          <a:blip r:embed="rId3">
            <a:extLst>
              <a:ext uri="{28A0092B-C50C-407E-A947-70E740481C1C}">
                <a14:useLocalDpi xmlns:a14="http://schemas.microsoft.com/office/drawing/2010/main" val="0"/>
              </a:ext>
            </a:extLst>
          </a:blip>
          <a:srcRect l="31341" r="26252"/>
          <a:stretch/>
        </p:blipFill>
        <p:spPr bwMode="auto">
          <a:xfrm>
            <a:off x="5356703" y="845114"/>
            <a:ext cx="2705419" cy="2886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999" y="321894"/>
            <a:ext cx="8089832" cy="523220"/>
          </a:xfrm>
          <a:prstGeom prst="rect">
            <a:avLst/>
          </a:prstGeom>
          <a:noFill/>
        </p:spPr>
        <p:txBody>
          <a:bodyPr wrap="square" rtlCol="0">
            <a:spAutoFit/>
          </a:bodyPr>
          <a:lstStyle/>
          <a:p>
            <a:pPr algn="ctr"/>
            <a:r>
              <a:rPr lang="en-US" sz="2800" b="1" dirty="0" smtClean="0"/>
              <a:t>Door #1: Graff’s “Teaching the Conflicts</a:t>
            </a:r>
            <a:r>
              <a:rPr lang="en-US" sz="2800" b="1" dirty="0" smtClean="0"/>
              <a:t>”</a:t>
            </a:r>
            <a:endParaRPr lang="en-US" sz="2800" b="1" dirty="0"/>
          </a:p>
        </p:txBody>
      </p:sp>
      <p:sp>
        <p:nvSpPr>
          <p:cNvPr id="5" name="TextBox 4"/>
          <p:cNvSpPr txBox="1"/>
          <p:nvPr/>
        </p:nvSpPr>
        <p:spPr>
          <a:xfrm>
            <a:off x="380999" y="3742536"/>
            <a:ext cx="4203631" cy="1938992"/>
          </a:xfrm>
          <a:prstGeom prst="rect">
            <a:avLst/>
          </a:prstGeom>
          <a:noFill/>
        </p:spPr>
        <p:txBody>
          <a:bodyPr wrap="square" rtlCol="0">
            <a:spAutoFit/>
          </a:bodyPr>
          <a:lstStyle/>
          <a:p>
            <a:r>
              <a:rPr lang="en-US" sz="2400" b="1" dirty="0" smtClean="0"/>
              <a:t>Traditionalist Professor: </a:t>
            </a:r>
            <a:r>
              <a:rPr lang="en-US" sz="2400" dirty="0" smtClean="0"/>
              <a:t>Postcolonialist Professor is anachronistic, attributing modern political attitudes to works written centuries earlier. </a:t>
            </a:r>
            <a:endParaRPr lang="en-US" sz="2400" dirty="0"/>
          </a:p>
        </p:txBody>
      </p:sp>
      <p:sp>
        <p:nvSpPr>
          <p:cNvPr id="8" name="TextBox 7"/>
          <p:cNvSpPr txBox="1"/>
          <p:nvPr/>
        </p:nvSpPr>
        <p:spPr>
          <a:xfrm>
            <a:off x="4886316" y="3742536"/>
            <a:ext cx="3800484" cy="1938992"/>
          </a:xfrm>
          <a:prstGeom prst="rect">
            <a:avLst/>
          </a:prstGeom>
          <a:noFill/>
        </p:spPr>
        <p:txBody>
          <a:bodyPr wrap="square" rtlCol="0">
            <a:spAutoFit/>
          </a:bodyPr>
          <a:lstStyle/>
          <a:p>
            <a:r>
              <a:rPr lang="en-US" sz="2400" b="1" dirty="0" smtClean="0"/>
              <a:t>Postcolonialist Professor: </a:t>
            </a:r>
            <a:r>
              <a:rPr lang="en-US" sz="2400" dirty="0" smtClean="0"/>
              <a:t>Even works centuries old are concerned with colonialism. We’re not the first to have these </a:t>
            </a:r>
            <a:r>
              <a:rPr lang="en-US" sz="2400" dirty="0"/>
              <a:t>a</a:t>
            </a:r>
            <a:r>
              <a:rPr lang="en-US" sz="2400" dirty="0" smtClean="0"/>
              <a:t>ttitudes.</a:t>
            </a:r>
            <a:endParaRPr lang="en-US" sz="2400" dirty="0"/>
          </a:p>
        </p:txBody>
      </p:sp>
      <p:sp>
        <p:nvSpPr>
          <p:cNvPr id="4" name="TextBox 3"/>
          <p:cNvSpPr txBox="1"/>
          <p:nvPr/>
        </p:nvSpPr>
        <p:spPr>
          <a:xfrm>
            <a:off x="533400" y="5758190"/>
            <a:ext cx="7937431"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smtClean="0"/>
              <a:t>Not Appropriate for First Year Composition Students</a:t>
            </a:r>
            <a:endParaRPr lang="en-US" sz="2800" b="1" dirty="0"/>
          </a:p>
        </p:txBody>
      </p:sp>
    </p:spTree>
    <p:extLst>
      <p:ext uri="{BB962C8B-B14F-4D97-AF65-F5344CB8AC3E}">
        <p14:creationId xmlns:p14="http://schemas.microsoft.com/office/powerpoint/2010/main" val="145273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33400"/>
            <a:ext cx="8610600" cy="1077218"/>
          </a:xfrm>
          <a:prstGeom prst="rect">
            <a:avLst/>
          </a:prstGeom>
          <a:noFill/>
        </p:spPr>
        <p:txBody>
          <a:bodyPr wrap="square" rtlCol="0">
            <a:spAutoFit/>
          </a:bodyPr>
          <a:lstStyle/>
          <a:p>
            <a:pPr algn="ctr"/>
            <a:r>
              <a:rPr lang="en-US" sz="3200" b="1" dirty="0" smtClean="0"/>
              <a:t>Door #2: Rhetorical Analysis </a:t>
            </a:r>
          </a:p>
          <a:p>
            <a:pPr algn="ctr"/>
            <a:r>
              <a:rPr lang="en-US" sz="3200" b="1" dirty="0" smtClean="0"/>
              <a:t>and Creation of Texts</a:t>
            </a:r>
            <a:endParaRPr lang="en-US" sz="3200" b="1" dirty="0"/>
          </a:p>
        </p:txBody>
      </p:sp>
      <p:pic>
        <p:nvPicPr>
          <p:cNvPr id="10" name="Picture 2" descr="http://img2.wikia.nocookie.net/__cb20111001043853/disney/images/7/78/Alice-disneyscreencaps.com-8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854" y="1755337"/>
            <a:ext cx="4498092" cy="341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5800" y="5181600"/>
            <a:ext cx="8001000" cy="954107"/>
          </a:xfrm>
          <a:prstGeom prst="rect">
            <a:avLst/>
          </a:prstGeom>
          <a:noFill/>
        </p:spPr>
        <p:txBody>
          <a:bodyPr wrap="square" rtlCol="0">
            <a:spAutoFit/>
          </a:bodyPr>
          <a:lstStyle/>
          <a:p>
            <a:pPr algn="ctr"/>
            <a:r>
              <a:rPr lang="en-US" sz="2800" b="1" dirty="0" smtClean="0"/>
              <a:t>Just drink the magic potion – </a:t>
            </a:r>
          </a:p>
          <a:p>
            <a:pPr algn="ctr"/>
            <a:r>
              <a:rPr lang="en-US" sz="2800" b="1" dirty="0" smtClean="0"/>
              <a:t>ethos, pathos, and logos. </a:t>
            </a:r>
            <a:endParaRPr lang="en-US" sz="2800" b="1" dirty="0"/>
          </a:p>
        </p:txBody>
      </p:sp>
    </p:spTree>
    <p:extLst>
      <p:ext uri="{BB962C8B-B14F-4D97-AF65-F5344CB8AC3E}">
        <p14:creationId xmlns:p14="http://schemas.microsoft.com/office/powerpoint/2010/main" val="1853964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ner\Documents\0113\2014 Fall - 0113\TSIS - 3rd 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900" y="1396663"/>
            <a:ext cx="2784764" cy="3912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81000"/>
            <a:ext cx="7848600" cy="1015663"/>
          </a:xfrm>
          <a:prstGeom prst="rect">
            <a:avLst/>
          </a:prstGeom>
          <a:noFill/>
        </p:spPr>
        <p:txBody>
          <a:bodyPr wrap="square" rtlCol="0">
            <a:spAutoFit/>
          </a:bodyPr>
          <a:lstStyle/>
          <a:p>
            <a:pPr algn="ctr"/>
            <a:r>
              <a:rPr lang="en-US" sz="6000" dirty="0" smtClean="0"/>
              <a:t>Academic Argument </a:t>
            </a:r>
          </a:p>
        </p:txBody>
      </p:sp>
      <p:sp>
        <p:nvSpPr>
          <p:cNvPr id="3" name="TextBox 2"/>
          <p:cNvSpPr txBox="1"/>
          <p:nvPr/>
        </p:nvSpPr>
        <p:spPr>
          <a:xfrm>
            <a:off x="858982" y="5310032"/>
            <a:ext cx="7696200" cy="646331"/>
          </a:xfrm>
          <a:prstGeom prst="rect">
            <a:avLst/>
          </a:prstGeom>
          <a:noFill/>
        </p:spPr>
        <p:txBody>
          <a:bodyPr wrap="square" rtlCol="0">
            <a:spAutoFit/>
          </a:bodyPr>
          <a:lstStyle/>
          <a:p>
            <a:pPr algn="ctr"/>
            <a:r>
              <a:rPr lang="en-US" sz="3600" dirty="0" smtClean="0"/>
              <a:t>Templates infuse rhetoric into literature</a:t>
            </a:r>
            <a:endParaRPr lang="en-US" sz="3600" dirty="0"/>
          </a:p>
        </p:txBody>
      </p:sp>
    </p:spTree>
    <p:extLst>
      <p:ext uri="{BB962C8B-B14F-4D97-AF65-F5344CB8AC3E}">
        <p14:creationId xmlns:p14="http://schemas.microsoft.com/office/powerpoint/2010/main" val="4070184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33855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400" dirty="0" smtClean="0"/>
              <a:t>Apply templates to fiction</a:t>
            </a:r>
          </a:p>
          <a:p>
            <a:pPr algn="ctr"/>
            <a:r>
              <a:rPr lang="en-US" sz="4000" dirty="0"/>
              <a:t>Use academic argument </a:t>
            </a:r>
          </a:p>
          <a:p>
            <a:pPr algn="ctr"/>
            <a:r>
              <a:rPr lang="en-US" sz="4000" dirty="0"/>
              <a:t>to teach </a:t>
            </a:r>
            <a:r>
              <a:rPr lang="en-US" sz="4000" dirty="0" smtClean="0"/>
              <a:t>literature… </a:t>
            </a:r>
            <a:endParaRPr lang="en-US" sz="4000" dirty="0"/>
          </a:p>
          <a:p>
            <a:pPr algn="ctr"/>
            <a:r>
              <a:rPr lang="en-US" sz="4000" dirty="0" smtClean="0"/>
              <a:t> …and literature </a:t>
            </a:r>
          </a:p>
          <a:p>
            <a:pPr algn="ctr"/>
            <a:r>
              <a:rPr lang="en-US" sz="4000" dirty="0" smtClean="0"/>
              <a:t>to teach academic argument</a:t>
            </a:r>
          </a:p>
        </p:txBody>
      </p:sp>
    </p:spTree>
    <p:extLst>
      <p:ext uri="{BB962C8B-B14F-4D97-AF65-F5344CB8AC3E}">
        <p14:creationId xmlns:p14="http://schemas.microsoft.com/office/powerpoint/2010/main" val="370257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035" y="342944"/>
            <a:ext cx="8763000" cy="5816977"/>
          </a:xfrm>
          <a:prstGeom prst="rect">
            <a:avLst/>
          </a:prstGeom>
          <a:noFill/>
        </p:spPr>
        <p:txBody>
          <a:bodyPr wrap="square" rtlCol="0">
            <a:spAutoFit/>
          </a:bodyPr>
          <a:lstStyle/>
          <a:p>
            <a:pPr algn="ctr">
              <a:spcAft>
                <a:spcPts val="1200"/>
              </a:spcAft>
            </a:pPr>
            <a:r>
              <a:rPr lang="en-US" sz="2600" b="1" dirty="0" smtClean="0"/>
              <a:t>Use “They say/I Say” templates to write a rhetorical analysis:</a:t>
            </a:r>
            <a:endParaRPr lang="en-US" sz="2600" b="1" dirty="0"/>
          </a:p>
          <a:p>
            <a:pPr marL="800100" lvl="1" indent="-342900">
              <a:buFont typeface="+mj-lt"/>
              <a:buAutoNum type="arabicPeriod"/>
            </a:pPr>
            <a:r>
              <a:rPr lang="en-US" sz="2400" b="1" dirty="0" smtClean="0"/>
              <a:t>Situate </a:t>
            </a:r>
            <a:r>
              <a:rPr lang="en-US" sz="2400" b="1" dirty="0"/>
              <a:t>the essay (see question #6 from the homework for 9/25) </a:t>
            </a:r>
            <a:r>
              <a:rPr lang="en-US" sz="2400" dirty="0" smtClean="0"/>
              <a:t> </a:t>
            </a:r>
            <a:r>
              <a:rPr lang="en-US" sz="2400" i="1" dirty="0">
                <a:solidFill>
                  <a:srgbClr val="FF0000"/>
                </a:solidFill>
              </a:rPr>
              <a:t>T</a:t>
            </a:r>
            <a:r>
              <a:rPr lang="en-US" sz="2400" i="1" dirty="0" smtClean="0">
                <a:solidFill>
                  <a:srgbClr val="FF0000"/>
                </a:solidFill>
              </a:rPr>
              <a:t>he </a:t>
            </a:r>
            <a:r>
              <a:rPr lang="en-US" sz="2400" i="1" dirty="0">
                <a:solidFill>
                  <a:srgbClr val="FF0000"/>
                </a:solidFill>
              </a:rPr>
              <a:t>rhetorical situation that prompts the essay – the “They say</a:t>
            </a:r>
            <a:r>
              <a:rPr lang="en-US" sz="2400" i="1" dirty="0" smtClean="0">
                <a:solidFill>
                  <a:srgbClr val="FF0000"/>
                </a:solidFill>
              </a:rPr>
              <a:t>” – is …</a:t>
            </a:r>
            <a:endParaRPr lang="en-US" sz="2400" i="1" dirty="0">
              <a:solidFill>
                <a:srgbClr val="FF0000"/>
              </a:solidFill>
            </a:endParaRPr>
          </a:p>
          <a:p>
            <a:pPr marL="800100" lvl="1" indent="-342900">
              <a:buFont typeface="+mj-lt"/>
              <a:buAutoNum type="arabicPeriod"/>
            </a:pPr>
            <a:r>
              <a:rPr lang="en-US" sz="2400" b="1" dirty="0" smtClean="0"/>
              <a:t>What is the “I </a:t>
            </a:r>
            <a:r>
              <a:rPr lang="en-US" sz="2400" b="1" dirty="0"/>
              <a:t>say”? </a:t>
            </a:r>
            <a:r>
              <a:rPr lang="en-US" sz="2400" i="1" dirty="0" smtClean="0">
                <a:solidFill>
                  <a:srgbClr val="FF0000"/>
                </a:solidFill>
              </a:rPr>
              <a:t>A closer look, however, reveals that … </a:t>
            </a:r>
            <a:endParaRPr lang="en-US" sz="2400" i="1" dirty="0">
              <a:solidFill>
                <a:srgbClr val="FF0000"/>
              </a:solidFill>
            </a:endParaRPr>
          </a:p>
          <a:p>
            <a:pPr marL="800100" lvl="1" indent="-342900">
              <a:buFont typeface="+mj-lt"/>
              <a:buAutoNum type="arabicPeriod"/>
            </a:pPr>
            <a:r>
              <a:rPr lang="en-US" sz="2400" b="1" dirty="0" smtClean="0"/>
              <a:t>Expand </a:t>
            </a:r>
            <a:r>
              <a:rPr lang="en-US" sz="2400" b="1" dirty="0"/>
              <a:t>the “closer look” </a:t>
            </a:r>
            <a:r>
              <a:rPr lang="en-US" sz="2400" dirty="0"/>
              <a:t>(restate/confirm): </a:t>
            </a:r>
            <a:r>
              <a:rPr lang="en-US" sz="2400" b="1" i="1" dirty="0">
                <a:solidFill>
                  <a:srgbClr val="FF0000"/>
                </a:solidFill>
              </a:rPr>
              <a:t>In other words</a:t>
            </a:r>
            <a:r>
              <a:rPr lang="en-US" sz="2400" i="1" dirty="0">
                <a:solidFill>
                  <a:srgbClr val="FF0000"/>
                </a:solidFill>
              </a:rPr>
              <a:t>, the basic argument </a:t>
            </a:r>
            <a:r>
              <a:rPr lang="en-US" sz="2400" i="1" dirty="0" smtClean="0">
                <a:solidFill>
                  <a:srgbClr val="FF0000"/>
                </a:solidFill>
              </a:rPr>
              <a:t>seems </a:t>
            </a:r>
            <a:r>
              <a:rPr lang="en-US" sz="2400" i="1" dirty="0">
                <a:solidFill>
                  <a:srgbClr val="FF0000"/>
                </a:solidFill>
              </a:rPr>
              <a:t>to be the counter-intuitive position that </a:t>
            </a:r>
            <a:r>
              <a:rPr lang="en-US" sz="2400" i="1" dirty="0" smtClean="0">
                <a:solidFill>
                  <a:srgbClr val="FF0000"/>
                </a:solidFill>
              </a:rPr>
              <a:t>…</a:t>
            </a:r>
          </a:p>
          <a:p>
            <a:pPr marL="800100" lvl="1" indent="-342900">
              <a:buFont typeface="+mj-lt"/>
              <a:buAutoNum type="arabicPeriod"/>
            </a:pPr>
            <a:r>
              <a:rPr lang="en-US" sz="2400" b="1" dirty="0" smtClean="0"/>
              <a:t>Construct </a:t>
            </a:r>
            <a:r>
              <a:rPr lang="en-US" sz="2400" b="1" dirty="0"/>
              <a:t>a rhetorical analysis:  </a:t>
            </a:r>
            <a:r>
              <a:rPr lang="en-US" sz="2400" i="1" dirty="0">
                <a:solidFill>
                  <a:srgbClr val="FF0000"/>
                </a:solidFill>
              </a:rPr>
              <a:t>At first glance, we are convinced that … because of the effective use of ethos, pathos, and logos. The author is able to make the characters believable and credible </a:t>
            </a:r>
            <a:r>
              <a:rPr lang="en-US" sz="2400" i="1" dirty="0" smtClean="0">
                <a:solidFill>
                  <a:srgbClr val="FF0000"/>
                </a:solidFill>
              </a:rPr>
              <a:t>(ethos) because </a:t>
            </a:r>
            <a:r>
              <a:rPr lang="en-US" sz="2400" i="1" dirty="0">
                <a:solidFill>
                  <a:srgbClr val="FF0000"/>
                </a:solidFill>
              </a:rPr>
              <a:t>… Also, the author makes effective use of pathos – stirring up the emotions of his audience when he … Finally, the logos or logic of the story is inescapable – namely, that … </a:t>
            </a:r>
          </a:p>
        </p:txBody>
      </p:sp>
    </p:spTree>
    <p:extLst>
      <p:ext uri="{BB962C8B-B14F-4D97-AF65-F5344CB8AC3E}">
        <p14:creationId xmlns:p14="http://schemas.microsoft.com/office/powerpoint/2010/main" val="198581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846877" y="159511"/>
            <a:ext cx="745024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“Thank you, Ma’am!”</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6" descr="Thank you ma'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514" y="1274434"/>
            <a:ext cx="3044971"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67000" y="5715000"/>
            <a:ext cx="3886200" cy="584775"/>
          </a:xfrm>
          <a:prstGeom prst="rect">
            <a:avLst/>
          </a:prstGeom>
        </p:spPr>
        <p:txBody>
          <a:bodyPr wrap="square">
            <a:spAutoFit/>
          </a:bodyPr>
          <a:lstStyle/>
          <a:p>
            <a:pPr algn="ctr"/>
            <a:r>
              <a:rPr lang="en-US" sz="3200" i="1" dirty="0"/>
              <a:t>By Langston Hughes</a:t>
            </a:r>
            <a:endParaRPr lang="en-US" sz="3200" dirty="0"/>
          </a:p>
        </p:txBody>
      </p:sp>
    </p:spTree>
    <p:extLst>
      <p:ext uri="{BB962C8B-B14F-4D97-AF65-F5344CB8AC3E}">
        <p14:creationId xmlns:p14="http://schemas.microsoft.com/office/powerpoint/2010/main" val="2685854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8763000" cy="5032147"/>
          </a:xfrm>
          <a:prstGeom prst="rect">
            <a:avLst/>
          </a:prstGeom>
          <a:noFill/>
        </p:spPr>
        <p:txBody>
          <a:bodyPr wrap="square" rtlCol="0">
            <a:spAutoFit/>
          </a:bodyPr>
          <a:lstStyle/>
          <a:p>
            <a:pPr>
              <a:spcAft>
                <a:spcPts val="600"/>
              </a:spcAft>
            </a:pPr>
            <a:r>
              <a:rPr lang="en-US" sz="2800" b="1" dirty="0" err="1" smtClean="0"/>
              <a:t>Maylinh</a:t>
            </a:r>
            <a:r>
              <a:rPr lang="en-US" sz="2800" b="1" dirty="0" smtClean="0"/>
              <a:t> Cruz, “Thank </a:t>
            </a:r>
            <a:r>
              <a:rPr lang="en-US" sz="2800" b="1" dirty="0"/>
              <a:t>you, Ma’am</a:t>
            </a:r>
            <a:r>
              <a:rPr lang="en-US" sz="2800" b="1" dirty="0" smtClean="0"/>
              <a:t>” Rhetorical Analysis</a:t>
            </a:r>
            <a:endParaRPr lang="en-US" b="1" dirty="0"/>
          </a:p>
          <a:p>
            <a:pPr indent="228600"/>
            <a:r>
              <a:rPr lang="en-US" sz="2400" dirty="0" smtClean="0"/>
              <a:t>Common </a:t>
            </a:r>
            <a:r>
              <a:rPr lang="en-US" sz="2400" dirty="0"/>
              <a:t>sense seems to indicate that when a street thug tries to steal a woman’s purse late at night in the street she should let go and give into the </a:t>
            </a:r>
            <a:r>
              <a:rPr lang="en-US" sz="2400" dirty="0" smtClean="0"/>
              <a:t>attacker’s </a:t>
            </a:r>
            <a:r>
              <a:rPr lang="en-US" sz="2400" dirty="0"/>
              <a:t>demands.  Therefore, in the situation that Mrs. Luella Bates Washington Jones finds herself, it is surprising that she fights </a:t>
            </a:r>
            <a:r>
              <a:rPr lang="en-US" sz="2400" dirty="0" smtClean="0"/>
              <a:t>back. </a:t>
            </a:r>
            <a:r>
              <a:rPr lang="en-US" sz="2400" dirty="0"/>
              <a:t>She kicks and grabs the boy by the shirt</a:t>
            </a:r>
            <a:r>
              <a:rPr lang="en-US" sz="2400" dirty="0" smtClean="0"/>
              <a:t>, demands that he pick </a:t>
            </a:r>
            <a:r>
              <a:rPr lang="en-US" sz="2400" dirty="0"/>
              <a:t>up her pocketbook, and takes him to her home.  </a:t>
            </a:r>
          </a:p>
          <a:p>
            <a:pPr indent="228600">
              <a:spcAft>
                <a:spcPts val="600"/>
              </a:spcAft>
            </a:pPr>
            <a:r>
              <a:rPr lang="en-US" sz="2400" dirty="0" smtClean="0"/>
              <a:t>Hughes </a:t>
            </a:r>
            <a:r>
              <a:rPr lang="en-US" sz="2400" dirty="0"/>
              <a:t>is able to make both characters believable because at the beginning of the story he describes Mrs. Jones as a “...large woman with a large purse that had everything in it but a hammer and nails.” Hughes also then describes the boy as frail and a willow-wild; this makes the readers believe that the story could happen as Hughes </a:t>
            </a:r>
            <a:r>
              <a:rPr lang="en-US" sz="2400" dirty="0" smtClean="0"/>
              <a:t>describes </a:t>
            </a:r>
            <a:r>
              <a:rPr lang="en-US" sz="2400" dirty="0"/>
              <a:t>it. </a:t>
            </a:r>
          </a:p>
        </p:txBody>
      </p:sp>
    </p:spTree>
    <p:extLst>
      <p:ext uri="{BB962C8B-B14F-4D97-AF65-F5344CB8AC3E}">
        <p14:creationId xmlns:p14="http://schemas.microsoft.com/office/powerpoint/2010/main" val="1993143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0579" y="457200"/>
            <a:ext cx="47628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Medicine Bag</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descr="medicine_bag_before.jpg"/>
          <p:cNvPicPr>
            <a:picLocks noChangeAspect="1" noChangeArrowheads="1"/>
          </p:cNvPicPr>
          <p:nvPr/>
        </p:nvPicPr>
        <p:blipFill>
          <a:blip r:embed="rId2">
            <a:extLst>
              <a:ext uri="{28A0092B-C50C-407E-A947-70E740481C1C}">
                <a14:useLocalDpi xmlns:a14="http://schemas.microsoft.com/office/drawing/2010/main" val="0"/>
              </a:ext>
            </a:extLst>
          </a:blip>
          <a:srcRect b="4706"/>
          <a:stretch>
            <a:fillRect/>
          </a:stretch>
        </p:blipFill>
        <p:spPr bwMode="auto">
          <a:xfrm>
            <a:off x="3048915" y="1656918"/>
            <a:ext cx="3046170" cy="3708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5638800"/>
            <a:ext cx="6248400" cy="584775"/>
          </a:xfrm>
          <a:prstGeom prst="rect">
            <a:avLst/>
          </a:prstGeom>
          <a:noFill/>
        </p:spPr>
        <p:txBody>
          <a:bodyPr wrap="square" rtlCol="0">
            <a:spAutoFit/>
          </a:bodyPr>
          <a:lstStyle/>
          <a:p>
            <a:pPr lvl="0" algn="ctr"/>
            <a:r>
              <a:rPr lang="en-US" altLang="en-US" sz="3200" dirty="0" smtClean="0">
                <a:latin typeface="+mj-lt"/>
                <a:ea typeface="Calibri" pitchFamily="34" charset="0"/>
                <a:cs typeface="Times New Roman" pitchFamily="18" charset="0"/>
              </a:rPr>
              <a:t>By Virginia Driving Hawk Sneve</a:t>
            </a:r>
            <a:endParaRPr lang="en-US" altLang="en-US" sz="3200" dirty="0">
              <a:latin typeface="+mj-lt"/>
              <a:cs typeface="Arial" pitchFamily="34" charset="0"/>
            </a:endParaRPr>
          </a:p>
        </p:txBody>
      </p:sp>
    </p:spTree>
    <p:extLst>
      <p:ext uri="{BB962C8B-B14F-4D97-AF65-F5344CB8AC3E}">
        <p14:creationId xmlns:p14="http://schemas.microsoft.com/office/powerpoint/2010/main" val="3152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50" y="311730"/>
            <a:ext cx="8534400" cy="5032147"/>
          </a:xfrm>
          <a:prstGeom prst="rect">
            <a:avLst/>
          </a:prstGeom>
          <a:noFill/>
        </p:spPr>
        <p:txBody>
          <a:bodyPr wrap="square" rtlCol="0">
            <a:spAutoFit/>
          </a:bodyPr>
          <a:lstStyle/>
          <a:p>
            <a:pPr>
              <a:spcAft>
                <a:spcPts val="600"/>
              </a:spcAft>
            </a:pPr>
            <a:r>
              <a:rPr lang="en-US" sz="2800" b="1" dirty="0"/>
              <a:t>Kelly </a:t>
            </a:r>
            <a:r>
              <a:rPr lang="en-US" sz="2800" b="1" dirty="0" err="1" smtClean="0"/>
              <a:t>Ferster</a:t>
            </a:r>
            <a:r>
              <a:rPr lang="en-US" sz="2800" b="1" dirty="0" smtClean="0"/>
              <a:t>, “Medicine Bag” Rhetorical Analysis</a:t>
            </a:r>
          </a:p>
          <a:p>
            <a:pPr indent="457200"/>
            <a:r>
              <a:rPr lang="en-US" sz="2400" dirty="0" smtClean="0"/>
              <a:t>We </a:t>
            </a:r>
            <a:r>
              <a:rPr lang="en-US" sz="2400" dirty="0"/>
              <a:t>are convinced that Sneve proves that children who are coming of age encounter problems of </a:t>
            </a:r>
            <a:r>
              <a:rPr lang="en-US" sz="2400" dirty="0" smtClean="0"/>
              <a:t>self-identity </a:t>
            </a:r>
            <a:r>
              <a:rPr lang="en-US" sz="2400" dirty="0"/>
              <a:t>with her effective use of ethos, pathos, and logos. </a:t>
            </a:r>
            <a:r>
              <a:rPr lang="en-US" sz="2400" dirty="0" smtClean="0"/>
              <a:t>First, Sneve </a:t>
            </a:r>
            <a:r>
              <a:rPr lang="en-US" sz="2400" dirty="0"/>
              <a:t>is able to make her characters believable and credible through the use of ethos. Also, </a:t>
            </a:r>
            <a:r>
              <a:rPr lang="en-US" sz="2400" dirty="0" smtClean="0"/>
              <a:t>she </a:t>
            </a:r>
            <a:r>
              <a:rPr lang="en-US" sz="2400" dirty="0"/>
              <a:t>makes </a:t>
            </a:r>
            <a:r>
              <a:rPr lang="en-US" sz="2400" dirty="0" smtClean="0"/>
              <a:t>effective </a:t>
            </a:r>
            <a:r>
              <a:rPr lang="en-US" sz="2400" dirty="0"/>
              <a:t>use of pathos – stirring up the emotions of her </a:t>
            </a:r>
            <a:r>
              <a:rPr lang="en-US" sz="2400" dirty="0" smtClean="0"/>
              <a:t>audience – when </a:t>
            </a:r>
            <a:r>
              <a:rPr lang="en-US" sz="2400" dirty="0"/>
              <a:t>she has the grandpa faint and then explains that he is lonely all the way up in Iowa. Last but not least, the logos or logic of the story also supports the commonplace. When you come of age, you start to have problems with self-identity.  For example, when grandpa comes to visit the family, the great-grandson becomes embarrassed that his grandpa does not live up to how he presented </a:t>
            </a:r>
            <a:r>
              <a:rPr lang="en-US" sz="2400" dirty="0" smtClean="0"/>
              <a:t>him to his friends.</a:t>
            </a:r>
            <a:endParaRPr lang="en-US" sz="2400" dirty="0"/>
          </a:p>
        </p:txBody>
      </p:sp>
    </p:spTree>
    <p:extLst>
      <p:ext uri="{BB962C8B-B14F-4D97-AF65-F5344CB8AC3E}">
        <p14:creationId xmlns:p14="http://schemas.microsoft.com/office/powerpoint/2010/main" val="130201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 y="762000"/>
            <a:ext cx="8305800" cy="646331"/>
          </a:xfrm>
          <a:prstGeom prst="rect">
            <a:avLst/>
          </a:prstGeom>
          <a:noFill/>
        </p:spPr>
        <p:txBody>
          <a:bodyPr wrap="square" rtlCol="0">
            <a:spAutoFit/>
          </a:bodyPr>
          <a:lstStyle/>
          <a:p>
            <a:pPr algn="ctr"/>
            <a:r>
              <a:rPr lang="en-US" sz="3600" b="1" dirty="0" smtClean="0"/>
              <a:t>Teaching the “Boys in the Back Two Rows”</a:t>
            </a:r>
            <a:endParaRPr lang="en-US" sz="3600" b="1" dirty="0"/>
          </a:p>
        </p:txBody>
      </p:sp>
      <p:pic>
        <p:nvPicPr>
          <p:cNvPr id="4" name="Picture 2" descr="http://upload.wikimedia.org/wikipedia/commons/1/11/Koerperstrafe-_MA_Birkenr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59283"/>
            <a:ext cx="3048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9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7" descr="Scarlet I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793" y="1295400"/>
            <a:ext cx="5096413" cy="4080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5581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James Hurst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457200" y="464403"/>
            <a:ext cx="7848600" cy="830997"/>
          </a:xfrm>
          <a:prstGeom prst="rect">
            <a:avLst/>
          </a:prstGeom>
          <a:noFill/>
        </p:spPr>
        <p:txBody>
          <a:bodyPr wrap="square" rtlCol="0">
            <a:spAutoFit/>
          </a:bodyPr>
          <a:lstStyle/>
          <a:p>
            <a:pPr lvl="0" algn="ctr"/>
            <a:r>
              <a:rPr lang="en-US" altLang="en-US" sz="4800" i="1" dirty="0">
                <a:latin typeface="Times New Roman" pitchFamily="18" charset="0"/>
                <a:ea typeface="Calibri" pitchFamily="34" charset="0"/>
                <a:cs typeface="Times New Roman" pitchFamily="18" charset="0"/>
              </a:rPr>
              <a:t>The Scarlet </a:t>
            </a:r>
            <a:r>
              <a:rPr lang="en-US" altLang="en-US" sz="4800" i="1" dirty="0" smtClean="0">
                <a:latin typeface="Times New Roman" pitchFamily="18" charset="0"/>
                <a:ea typeface="Calibri" pitchFamily="34" charset="0"/>
                <a:cs typeface="Times New Roman" pitchFamily="18" charset="0"/>
              </a:rPr>
              <a:t>Ibis</a:t>
            </a:r>
            <a:endParaRPr lang="en-US" altLang="en-US" sz="4800" dirty="0">
              <a:latin typeface="Arial" pitchFamily="34" charset="0"/>
              <a:cs typeface="Arial" pitchFamily="34" charset="0"/>
            </a:endParaRPr>
          </a:p>
        </p:txBody>
      </p:sp>
    </p:spTree>
    <p:extLst>
      <p:ext uri="{BB962C8B-B14F-4D97-AF65-F5344CB8AC3E}">
        <p14:creationId xmlns:p14="http://schemas.microsoft.com/office/powerpoint/2010/main" val="170506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2685"/>
            <a:ext cx="7696200" cy="4662815"/>
          </a:xfrm>
          <a:prstGeom prst="rect">
            <a:avLst/>
          </a:prstGeom>
          <a:noFill/>
        </p:spPr>
        <p:txBody>
          <a:bodyPr wrap="square" rtlCol="0">
            <a:spAutoFit/>
          </a:bodyPr>
          <a:lstStyle/>
          <a:p>
            <a:pPr>
              <a:spcAft>
                <a:spcPts val="600"/>
              </a:spcAft>
            </a:pPr>
            <a:r>
              <a:rPr lang="en-US" sz="2800" b="1" dirty="0" smtClean="0"/>
              <a:t>Gerald Wilson, “Scarlet Ibis” Rhetorical Analysis</a:t>
            </a:r>
          </a:p>
          <a:p>
            <a:pPr>
              <a:spcAft>
                <a:spcPts val="600"/>
              </a:spcAft>
            </a:pPr>
            <a:r>
              <a:rPr lang="en-US" sz="2400" dirty="0" smtClean="0"/>
              <a:t>A </a:t>
            </a:r>
            <a:r>
              <a:rPr lang="en-US" sz="2400" dirty="0"/>
              <a:t>Brother and His </a:t>
            </a:r>
            <a:r>
              <a:rPr lang="en-US" sz="2400" dirty="0" smtClean="0"/>
              <a:t>Keeper</a:t>
            </a:r>
            <a:r>
              <a:rPr lang="en-US" sz="2400" dirty="0"/>
              <a:t>: It’s often said that brothers should get along and take care of each other. However, a closer look reveals that the bond the two brothers have in the “Scarlet Ibis” </a:t>
            </a:r>
            <a:r>
              <a:rPr lang="en-US" sz="2400" dirty="0" smtClean="0"/>
              <a:t>is not </a:t>
            </a:r>
            <a:r>
              <a:rPr lang="en-US" sz="2400" dirty="0"/>
              <a:t>the stereotypical one that most people might believe brothers should have. First Doodle gets to live only after his brother sees a slight smile on his face while contemplating smothering him. He then gets the name “Doodle” only after his brother decides William Alexander is not good enough. And he finally learns to walk and run only after his brother feels ashamed and embarrassed to have a crippled brother.</a:t>
            </a:r>
          </a:p>
        </p:txBody>
      </p:sp>
    </p:spTree>
    <p:extLst>
      <p:ext uri="{BB962C8B-B14F-4D97-AF65-F5344CB8AC3E}">
        <p14:creationId xmlns:p14="http://schemas.microsoft.com/office/powerpoint/2010/main" val="1753244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133600"/>
            <a:ext cx="81534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smtClean="0"/>
              <a:t>Can rhetoric give students the power </a:t>
            </a:r>
          </a:p>
          <a:p>
            <a:pPr algn="ctr"/>
            <a:r>
              <a:rPr lang="en-US" sz="3600" dirty="0" smtClean="0"/>
              <a:t>to </a:t>
            </a:r>
            <a:r>
              <a:rPr lang="en-US" sz="3600" dirty="0"/>
              <a:t>determine the quality of the literature they’re reading</a:t>
            </a:r>
            <a:r>
              <a:rPr lang="en-US" sz="3600" dirty="0" smtClean="0"/>
              <a:t>?</a:t>
            </a:r>
            <a:endParaRPr lang="en-US" sz="3600" dirty="0"/>
          </a:p>
        </p:txBody>
      </p:sp>
    </p:spTree>
    <p:extLst>
      <p:ext uri="{BB962C8B-B14F-4D97-AF65-F5344CB8AC3E}">
        <p14:creationId xmlns:p14="http://schemas.microsoft.com/office/powerpoint/2010/main" val="3999480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686800" cy="5047536"/>
          </a:xfrm>
          <a:prstGeom prst="rect">
            <a:avLst/>
          </a:prstGeom>
          <a:noFill/>
        </p:spPr>
        <p:txBody>
          <a:bodyPr wrap="square" rtlCol="0">
            <a:spAutoFit/>
          </a:bodyPr>
          <a:lstStyle/>
          <a:p>
            <a:pPr algn="ctr">
              <a:spcAft>
                <a:spcPts val="1200"/>
              </a:spcAft>
            </a:pPr>
            <a:r>
              <a:rPr lang="en-US" sz="2600" dirty="0"/>
              <a:t>Use rhetorical analysis to synthesize the three </a:t>
            </a:r>
            <a:r>
              <a:rPr lang="en-US" sz="2600" dirty="0" smtClean="0"/>
              <a:t>stories – “Thank </a:t>
            </a:r>
            <a:r>
              <a:rPr lang="en-US" sz="2600" dirty="0"/>
              <a:t>You Ma’am,” “The Medicine Bag,” and “The Scarlet Ibis</a:t>
            </a:r>
            <a:r>
              <a:rPr lang="en-US" sz="2600" dirty="0" smtClean="0"/>
              <a:t>”</a:t>
            </a:r>
            <a:endParaRPr lang="en-US" sz="2600" dirty="0"/>
          </a:p>
          <a:p>
            <a:r>
              <a:rPr lang="en-US" sz="2000" b="1" dirty="0"/>
              <a:t>PROMPT: </a:t>
            </a:r>
          </a:p>
          <a:p>
            <a:r>
              <a:rPr lang="en-US" sz="2000" dirty="0"/>
              <a:t>Using the three rhetorical appeals of Ethos, Pathos, and Logos as the basis of comparison, compare and contrast how the authors persuade us regarding the effectiveness of their stories. Then, come to a conclusion about which story is the most effective rhetorically. </a:t>
            </a:r>
          </a:p>
          <a:p>
            <a:r>
              <a:rPr lang="en-US" sz="2000" b="1" dirty="0"/>
              <a:t>FIRST, ESTABLISH THE </a:t>
            </a:r>
            <a:r>
              <a:rPr lang="en-US" sz="2000" b="1" dirty="0" smtClean="0"/>
              <a:t>COMMONPLACE/THESIS:</a:t>
            </a:r>
            <a:endParaRPr lang="en-US" sz="2000" b="1" dirty="0"/>
          </a:p>
          <a:p>
            <a:r>
              <a:rPr lang="en-US" sz="2000" dirty="0"/>
              <a:t>It seems like it’s only common sense to say that all stories are different, that they have different characters, settings, plots, and themes. </a:t>
            </a:r>
            <a:r>
              <a:rPr lang="en-US" sz="2000" dirty="0" smtClean="0"/>
              <a:t>But </a:t>
            </a:r>
            <a:r>
              <a:rPr lang="en-US" sz="2000" dirty="0"/>
              <a:t>a closer look reveals that in many ways all stories are the same in that they all use rhetorical appeals – ethos, pathos, and logos – to persuade us that they are real and true. Looking at stories as rhetoric, then, enables us to evaluate them because not all efforts at persuasion are equally as effective, so we should be able to rate the three stories we have read in terms of their rhetorical effectiveness</a:t>
            </a:r>
            <a:r>
              <a:rPr lang="en-US" sz="2000" dirty="0" smtClean="0"/>
              <a:t>.</a:t>
            </a:r>
            <a:endParaRPr lang="en-US" sz="2000" dirty="0"/>
          </a:p>
        </p:txBody>
      </p:sp>
    </p:spTree>
    <p:extLst>
      <p:ext uri="{BB962C8B-B14F-4D97-AF65-F5344CB8AC3E}">
        <p14:creationId xmlns:p14="http://schemas.microsoft.com/office/powerpoint/2010/main" val="2763315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247864"/>
          </a:xfrm>
          <a:prstGeom prst="rect">
            <a:avLst/>
          </a:prstGeom>
        </p:spPr>
        <p:txBody>
          <a:bodyPr wrap="square">
            <a:spAutoFit/>
          </a:bodyPr>
          <a:lstStyle/>
          <a:p>
            <a:r>
              <a:rPr lang="en-US" sz="2000" b="1" dirty="0" smtClean="0"/>
              <a:t>SECTION </a:t>
            </a:r>
            <a:r>
              <a:rPr lang="en-US" sz="2000" b="1" dirty="0"/>
              <a:t>#</a:t>
            </a:r>
            <a:r>
              <a:rPr lang="en-US" sz="2000" b="1" dirty="0" smtClean="0"/>
              <a:t>1:  </a:t>
            </a:r>
            <a:r>
              <a:rPr lang="en-US" sz="2000" dirty="0" smtClean="0"/>
              <a:t>First </a:t>
            </a:r>
            <a:r>
              <a:rPr lang="en-US" sz="2000" dirty="0"/>
              <a:t>let’s examine how each author uses ethos to develop the believability of their characters because if the characters aren’t believable, no one would read the stories. </a:t>
            </a:r>
            <a:r>
              <a:rPr lang="en-US" sz="2000" i="1" dirty="0" smtClean="0"/>
              <a:t>Compare and contrast the “Ethos” of the characters in each story to those in the other stories. </a:t>
            </a:r>
          </a:p>
          <a:p>
            <a:r>
              <a:rPr lang="en-US" sz="2000" b="1" dirty="0" smtClean="0"/>
              <a:t>SECTION </a:t>
            </a:r>
            <a:r>
              <a:rPr lang="en-US" sz="2000" b="1" dirty="0"/>
              <a:t>#</a:t>
            </a:r>
            <a:r>
              <a:rPr lang="en-US" sz="2000" b="1" dirty="0" smtClean="0"/>
              <a:t>2:  </a:t>
            </a:r>
            <a:r>
              <a:rPr lang="en-US" sz="2000" dirty="0" smtClean="0"/>
              <a:t>Certainly </a:t>
            </a:r>
            <a:r>
              <a:rPr lang="en-US" sz="2000" dirty="0"/>
              <a:t>just as important as ethos is the pathos the writer uses to stir up our emotions, usually about the characters, to make us care about them and what happens to them. </a:t>
            </a:r>
            <a:r>
              <a:rPr lang="en-US" sz="2000" i="1" dirty="0" smtClean="0"/>
              <a:t>Compare and contrast the “pathos” of the characters in each story to those in the other stories.</a:t>
            </a:r>
          </a:p>
          <a:p>
            <a:r>
              <a:rPr lang="en-US" sz="2000" b="1" dirty="0" smtClean="0"/>
              <a:t>SECTION </a:t>
            </a:r>
            <a:r>
              <a:rPr lang="en-US" sz="2000" b="1" dirty="0"/>
              <a:t>#</a:t>
            </a:r>
            <a:r>
              <a:rPr lang="en-US" sz="2000" b="1" dirty="0" smtClean="0"/>
              <a:t>3:  </a:t>
            </a:r>
            <a:r>
              <a:rPr lang="en-US" sz="2000" dirty="0" smtClean="0"/>
              <a:t>Sometimes </a:t>
            </a:r>
            <a:r>
              <a:rPr lang="en-US" sz="2000" dirty="0"/>
              <a:t>the logic of a story is not given as careful attention as ethos and pathos because it relates more to the workings of the plot and the believability of the setting – in other words, we care more about people than places, things, and ideas. However, if the plot doesn’t work, then it really doesn't matter how deeply we care about characters because if the plot of the story doesn’t work then all is for naught. </a:t>
            </a:r>
            <a:r>
              <a:rPr lang="en-US" sz="2000" dirty="0" smtClean="0"/>
              <a:t>Compare and contrast the “logos” or logic of the plot and setting in each story to those in the other stories.</a:t>
            </a:r>
          </a:p>
          <a:p>
            <a:r>
              <a:rPr lang="en-US" sz="2000" b="1" dirty="0" smtClean="0"/>
              <a:t>CONCLUSION: </a:t>
            </a:r>
            <a:r>
              <a:rPr lang="en-US" sz="2000" dirty="0" smtClean="0"/>
              <a:t>After </a:t>
            </a:r>
            <a:r>
              <a:rPr lang="en-US" sz="2000" dirty="0"/>
              <a:t>comparing each story based on how well the author uses ethos, pathos, and logos to persuade us of their story’s authenticity, it seems clear that ___________________ is the best story because __________________________. </a:t>
            </a:r>
          </a:p>
          <a:p>
            <a:r>
              <a:rPr lang="en-US" sz="2000" dirty="0" smtClean="0"/>
              <a:t> </a:t>
            </a:r>
            <a:endParaRPr lang="en-US" sz="2000" i="1" dirty="0" smtClean="0"/>
          </a:p>
        </p:txBody>
      </p:sp>
    </p:spTree>
    <p:extLst>
      <p:ext uri="{BB962C8B-B14F-4D97-AF65-F5344CB8AC3E}">
        <p14:creationId xmlns:p14="http://schemas.microsoft.com/office/powerpoint/2010/main" val="1899255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305800" cy="4924425"/>
          </a:xfrm>
          <a:prstGeom prst="rect">
            <a:avLst/>
          </a:prstGeom>
        </p:spPr>
        <p:txBody>
          <a:bodyPr wrap="square">
            <a:spAutoFit/>
          </a:bodyPr>
          <a:lstStyle/>
          <a:p>
            <a:r>
              <a:rPr lang="en-US" sz="2800" b="1" dirty="0">
                <a:latin typeface="+mj-lt"/>
              </a:rPr>
              <a:t>Connor </a:t>
            </a:r>
            <a:r>
              <a:rPr lang="en-US" sz="2800" b="1" dirty="0" smtClean="0">
                <a:latin typeface="+mj-lt"/>
              </a:rPr>
              <a:t>Vasa, Using Rhetorical Analysis to Evaluate the 3 Stories</a:t>
            </a:r>
            <a:endParaRPr lang="en-US" sz="2800" b="1" dirty="0">
              <a:latin typeface="+mj-lt"/>
            </a:endParaRPr>
          </a:p>
          <a:p>
            <a:endParaRPr lang="en-US" dirty="0"/>
          </a:p>
          <a:p>
            <a:r>
              <a:rPr lang="en-US" sz="2400" b="1" dirty="0" smtClean="0"/>
              <a:t>CONCLUSION:</a:t>
            </a:r>
            <a:r>
              <a:rPr lang="en-US" sz="2400" dirty="0" smtClean="0"/>
              <a:t> After </a:t>
            </a:r>
            <a:r>
              <a:rPr lang="en-US" sz="2400" dirty="0"/>
              <a:t>comparing each story based on how well the author uses ethos, pathos, and logos to persuade us of their story’s authenticity, it seems clear that Scarlet Ibis is the best story because how effective the author </a:t>
            </a:r>
            <a:r>
              <a:rPr lang="en-US" sz="2400"/>
              <a:t>uses </a:t>
            </a:r>
            <a:r>
              <a:rPr lang="en-US" sz="2400" smtClean="0"/>
              <a:t>Aristotle’s </a:t>
            </a:r>
            <a:r>
              <a:rPr lang="en-US" sz="2400" dirty="0"/>
              <a:t>appeals. The author leaves no doubt that his characters are not one hundred percent believable unlike the other two stories. This proves the authenticity of the pathos we felt throughout the story were real. Lastly he has a strong moral that is applicable throughout the story.  It is qualities like these that make this story more genuine then the rest.</a:t>
            </a:r>
          </a:p>
        </p:txBody>
      </p:sp>
    </p:spTree>
    <p:extLst>
      <p:ext uri="{BB962C8B-B14F-4D97-AF65-F5344CB8AC3E}">
        <p14:creationId xmlns:p14="http://schemas.microsoft.com/office/powerpoint/2010/main" val="2504588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220" y="1226130"/>
            <a:ext cx="8305800" cy="584775"/>
          </a:xfrm>
          <a:prstGeom prst="rect">
            <a:avLst/>
          </a:prstGeom>
          <a:noFill/>
        </p:spPr>
        <p:txBody>
          <a:bodyPr wrap="square" rtlCol="0">
            <a:spAutoFit/>
          </a:bodyPr>
          <a:lstStyle/>
          <a:p>
            <a:pPr algn="ctr"/>
            <a:r>
              <a:rPr lang="en-US" sz="3200" b="1" dirty="0" smtClean="0"/>
              <a:t>Is Literature Itself a Rhetorical Construction?</a:t>
            </a:r>
            <a:endParaRPr lang="en-US" sz="3200" b="1" dirty="0"/>
          </a:p>
        </p:txBody>
      </p:sp>
      <p:pic>
        <p:nvPicPr>
          <p:cNvPr id="4" name="Picture 2" descr="http://cd.pbsstatic.com/l/06/8306/9780416378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677" y="1828800"/>
            <a:ext cx="1891340" cy="304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47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rapetv.com/News/News%20Pages/usa/images-6/ahab-white-wh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410200" cy="38824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85800"/>
            <a:ext cx="7696200" cy="830997"/>
          </a:xfrm>
          <a:prstGeom prst="rect">
            <a:avLst/>
          </a:prstGeom>
          <a:noFill/>
        </p:spPr>
        <p:txBody>
          <a:bodyPr wrap="square" rtlCol="0">
            <a:spAutoFit/>
          </a:bodyPr>
          <a:lstStyle/>
          <a:p>
            <a:pPr algn="ctr"/>
            <a:r>
              <a:rPr lang="en-US" sz="4800" b="1" dirty="0" smtClean="0"/>
              <a:t>The Whale Didn’t Kill Ahab…</a:t>
            </a:r>
            <a:endParaRPr lang="en-US" sz="4800" b="1" dirty="0"/>
          </a:p>
        </p:txBody>
      </p:sp>
    </p:spTree>
    <p:extLst>
      <p:ext uri="{BB962C8B-B14F-4D97-AF65-F5344CB8AC3E}">
        <p14:creationId xmlns:p14="http://schemas.microsoft.com/office/powerpoint/2010/main" val="3752521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harkenterprises.biz/ShortReviews/MelvilleH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16797"/>
            <a:ext cx="3505200" cy="4013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8483" y="685800"/>
            <a:ext cx="6781800" cy="830997"/>
          </a:xfrm>
          <a:prstGeom prst="rect">
            <a:avLst/>
          </a:prstGeom>
          <a:noFill/>
        </p:spPr>
        <p:txBody>
          <a:bodyPr wrap="square" rtlCol="0">
            <a:spAutoFit/>
          </a:bodyPr>
          <a:lstStyle/>
          <a:p>
            <a:pPr algn="ctr"/>
            <a:r>
              <a:rPr lang="en-US" sz="4800" b="1" dirty="0" smtClean="0"/>
              <a:t>…Melville Did!</a:t>
            </a:r>
            <a:endParaRPr lang="en-US" sz="4800" b="1" dirty="0"/>
          </a:p>
        </p:txBody>
      </p:sp>
      <p:sp>
        <p:nvSpPr>
          <p:cNvPr id="3" name="TextBox 2"/>
          <p:cNvSpPr txBox="1"/>
          <p:nvPr/>
        </p:nvSpPr>
        <p:spPr>
          <a:xfrm>
            <a:off x="1493783" y="5791200"/>
            <a:ext cx="5791200" cy="523220"/>
          </a:xfrm>
          <a:prstGeom prst="rect">
            <a:avLst/>
          </a:prstGeom>
          <a:noFill/>
        </p:spPr>
        <p:txBody>
          <a:bodyPr wrap="square" rtlCol="0">
            <a:spAutoFit/>
          </a:bodyPr>
          <a:lstStyle/>
          <a:p>
            <a:pPr algn="ctr"/>
            <a:r>
              <a:rPr lang="en-US" sz="2800" dirty="0" smtClean="0"/>
              <a:t>Jerry Cleaver, </a:t>
            </a:r>
            <a:r>
              <a:rPr lang="en-US" sz="2800" i="1" dirty="0" smtClean="0"/>
              <a:t>Immediate Fiction</a:t>
            </a:r>
            <a:endParaRPr lang="en-US" sz="2800" i="1" dirty="0"/>
          </a:p>
        </p:txBody>
      </p:sp>
    </p:spTree>
    <p:extLst>
      <p:ext uri="{BB962C8B-B14F-4D97-AF65-F5344CB8AC3E}">
        <p14:creationId xmlns:p14="http://schemas.microsoft.com/office/powerpoint/2010/main" val="421341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8305800" cy="830997"/>
          </a:xfrm>
          <a:prstGeom prst="rect">
            <a:avLst/>
          </a:prstGeom>
          <a:noFill/>
        </p:spPr>
        <p:txBody>
          <a:bodyPr wrap="square" rtlCol="0">
            <a:spAutoFit/>
          </a:bodyPr>
          <a:lstStyle/>
          <a:p>
            <a:r>
              <a:rPr lang="en-US" sz="4800" b="1" dirty="0" smtClean="0"/>
              <a:t>Students have power over text!</a:t>
            </a:r>
            <a:endParaRPr lang="en-US" sz="4800" b="1" dirty="0"/>
          </a:p>
        </p:txBody>
      </p:sp>
      <p:pic>
        <p:nvPicPr>
          <p:cNvPr id="1026" name="Picture 2" descr="http://thehumanecosystem.com/wp-content/uploads/2011/03/20110309.EQTWizardOfOz.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9" t="6288" r="7901" b="5352"/>
          <a:stretch/>
        </p:blipFill>
        <p:spPr bwMode="auto">
          <a:xfrm>
            <a:off x="1828800" y="1669197"/>
            <a:ext cx="52197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560367"/>
            <a:ext cx="9144000" cy="515526"/>
          </a:xfrm>
          <a:prstGeom prst="rect">
            <a:avLst/>
          </a:prstGeom>
          <a:noFill/>
        </p:spPr>
        <p:txBody>
          <a:bodyPr wrap="square" rtlCol="0">
            <a:spAutoFit/>
          </a:bodyPr>
          <a:lstStyle/>
          <a:p>
            <a:pPr algn="ctr"/>
            <a:r>
              <a:rPr lang="en-US" sz="2700" dirty="0" smtClean="0">
                <a:solidFill>
                  <a:srgbClr val="C00000"/>
                </a:solidFill>
                <a:latin typeface="Algerian" panose="04020705040A02060702" pitchFamily="82" charset="0"/>
              </a:rPr>
              <a:t>Pay no attention to the man behind the curtain!</a:t>
            </a:r>
            <a:endParaRPr lang="en-US" sz="2700"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28029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ore.metmuseum.org/content/ebiz/themetstore/invt/80010981/80010981_01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5" y="1600200"/>
            <a:ext cx="325755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30" y="4857750"/>
            <a:ext cx="9112469" cy="1654877"/>
          </a:xfrm>
          <a:prstGeom prst="rect">
            <a:avLst/>
          </a:prstGeom>
          <a:noFill/>
        </p:spPr>
        <p:txBody>
          <a:bodyPr wrap="square" rtlCol="0">
            <a:spAutoFit/>
          </a:bodyPr>
          <a:lstStyle/>
          <a:p>
            <a:pPr algn="ctr">
              <a:lnSpc>
                <a:spcPts val="6000"/>
              </a:lnSpc>
            </a:pPr>
            <a:r>
              <a:rPr lang="en-US" sz="6000" dirty="0" smtClean="0">
                <a:latin typeface="Garamond" panose="02020404030301010803" pitchFamily="18" charset="0"/>
              </a:rPr>
              <a:t>What is it </a:t>
            </a:r>
          </a:p>
          <a:p>
            <a:pPr algn="ctr">
              <a:lnSpc>
                <a:spcPts val="6000"/>
              </a:lnSpc>
            </a:pPr>
            <a:r>
              <a:rPr lang="en-US" sz="6000" dirty="0" smtClean="0">
                <a:latin typeface="Garamond" panose="02020404030301010803" pitchFamily="18" charset="0"/>
              </a:rPr>
              <a:t>that we do around here?</a:t>
            </a:r>
            <a:endParaRPr lang="en-US" sz="6000" dirty="0">
              <a:latin typeface="Garamond" panose="02020404030301010803" pitchFamily="18" charset="0"/>
            </a:endParaRPr>
          </a:p>
        </p:txBody>
      </p:sp>
      <p:sp>
        <p:nvSpPr>
          <p:cNvPr id="6" name="TextBox 5"/>
          <p:cNvSpPr txBox="1"/>
          <p:nvPr/>
        </p:nvSpPr>
        <p:spPr>
          <a:xfrm>
            <a:off x="-5255" y="560897"/>
            <a:ext cx="9112469" cy="885435"/>
          </a:xfrm>
          <a:prstGeom prst="rect">
            <a:avLst/>
          </a:prstGeom>
          <a:noFill/>
        </p:spPr>
        <p:txBody>
          <a:bodyPr wrap="square" rtlCol="0">
            <a:spAutoFit/>
          </a:bodyPr>
          <a:lstStyle/>
          <a:p>
            <a:pPr algn="ctr">
              <a:lnSpc>
                <a:spcPts val="6000"/>
              </a:lnSpc>
            </a:pPr>
            <a:r>
              <a:rPr lang="en-US" sz="6000" dirty="0" smtClean="0">
                <a:latin typeface="Garamond" panose="02020404030301010803" pitchFamily="18" charset="0"/>
              </a:rPr>
              <a:t>Our discipline…</a:t>
            </a:r>
            <a:endParaRPr lang="en-US" sz="6000" dirty="0">
              <a:latin typeface="Garamond" panose="02020404030301010803" pitchFamily="18" charset="0"/>
            </a:endParaRPr>
          </a:p>
        </p:txBody>
      </p:sp>
    </p:spTree>
    <p:extLst>
      <p:ext uri="{BB962C8B-B14F-4D97-AF65-F5344CB8AC3E}">
        <p14:creationId xmlns:p14="http://schemas.microsoft.com/office/powerpoint/2010/main" val="21397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90" y="259140"/>
            <a:ext cx="8991600" cy="1569660"/>
          </a:xfrm>
          <a:prstGeom prst="rect">
            <a:avLst/>
          </a:prstGeom>
          <a:noFill/>
        </p:spPr>
        <p:txBody>
          <a:bodyPr wrap="square" rtlCol="0">
            <a:spAutoFit/>
          </a:bodyPr>
          <a:lstStyle/>
          <a:p>
            <a:pPr algn="ctr"/>
            <a:r>
              <a:rPr lang="en-US" sz="4800" b="1" dirty="0" smtClean="0"/>
              <a:t>Use Grammar </a:t>
            </a:r>
            <a:r>
              <a:rPr lang="en-US" sz="4800" b="1" dirty="0"/>
              <a:t>and Rhetoric </a:t>
            </a:r>
            <a:endParaRPr lang="en-US" sz="4800" b="1" dirty="0" smtClean="0"/>
          </a:p>
          <a:p>
            <a:pPr algn="ctr"/>
            <a:r>
              <a:rPr lang="en-US" sz="4800" b="1" dirty="0"/>
              <a:t>t</a:t>
            </a:r>
            <a:r>
              <a:rPr lang="en-US" sz="4800" b="1" dirty="0" smtClean="0"/>
              <a:t>o Construct a Story</a:t>
            </a:r>
            <a:endParaRPr lang="en-US" sz="4800" b="1" dirty="0"/>
          </a:p>
        </p:txBody>
      </p:sp>
      <p:sp>
        <p:nvSpPr>
          <p:cNvPr id="4" name="Rectangle 3"/>
          <p:cNvSpPr txBox="1">
            <a:spLocks noChangeArrowheads="1"/>
          </p:cNvSpPr>
          <p:nvPr/>
        </p:nvSpPr>
        <p:spPr>
          <a:xfrm>
            <a:off x="2209800" y="1828800"/>
            <a:ext cx="4800600" cy="35052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rgbClr val="FF0000"/>
                </a:solidFill>
                <a:latin typeface="Arial Black" pitchFamily="34" charset="0"/>
              </a:rPr>
              <a:t>WHEN</a:t>
            </a:r>
            <a:r>
              <a:rPr lang="en-US" dirty="0" smtClean="0"/>
              <a:t> meaning</a:t>
            </a:r>
          </a:p>
          <a:p>
            <a:r>
              <a:rPr lang="en-US" dirty="0" smtClean="0">
                <a:solidFill>
                  <a:srgbClr val="FF0000"/>
                </a:solidFill>
                <a:latin typeface="Arial Black" pitchFamily="34" charset="0"/>
              </a:rPr>
              <a:t>WHERE</a:t>
            </a:r>
            <a:r>
              <a:rPr lang="en-US" dirty="0" smtClean="0"/>
              <a:t> meaning</a:t>
            </a:r>
          </a:p>
          <a:p>
            <a:r>
              <a:rPr lang="en-US" dirty="0" smtClean="0">
                <a:solidFill>
                  <a:srgbClr val="FF0000"/>
                </a:solidFill>
                <a:latin typeface="Arial Black" pitchFamily="34" charset="0"/>
              </a:rPr>
              <a:t>WHY</a:t>
            </a:r>
            <a:r>
              <a:rPr lang="en-US" dirty="0" smtClean="0"/>
              <a:t> meaning</a:t>
            </a:r>
          </a:p>
          <a:p>
            <a:r>
              <a:rPr lang="en-US" b="1" dirty="0" smtClean="0">
                <a:solidFill>
                  <a:srgbClr val="FF0000"/>
                </a:solidFill>
                <a:latin typeface="Arial Black" panose="020B0A04020102020204" pitchFamily="34" charset="0"/>
              </a:rPr>
              <a:t>WHO</a:t>
            </a:r>
            <a:r>
              <a:rPr lang="en-US" dirty="0" smtClean="0"/>
              <a:t> meaning</a:t>
            </a:r>
          </a:p>
          <a:p>
            <a:r>
              <a:rPr lang="en-US" dirty="0" smtClean="0">
                <a:solidFill>
                  <a:srgbClr val="FF0000"/>
                </a:solidFill>
                <a:latin typeface="Arial Black" panose="020B0A04020102020204" pitchFamily="34" charset="0"/>
              </a:rPr>
              <a:t>WHAT</a:t>
            </a:r>
            <a:r>
              <a:rPr lang="en-US" dirty="0" smtClean="0"/>
              <a:t> meaning</a:t>
            </a:r>
          </a:p>
          <a:p>
            <a:r>
              <a:rPr lang="en-US" dirty="0" smtClean="0">
                <a:solidFill>
                  <a:srgbClr val="FF0000"/>
                </a:solidFill>
                <a:latin typeface="Arial Black" panose="020B0A04020102020204" pitchFamily="34" charset="0"/>
              </a:rPr>
              <a:t>HOW</a:t>
            </a:r>
            <a:r>
              <a:rPr lang="en-US" dirty="0" smtClean="0">
                <a:latin typeface="Arial Black" panose="020B0A04020102020204" pitchFamily="34" charset="0"/>
              </a:rPr>
              <a:t> </a:t>
            </a:r>
            <a:r>
              <a:rPr lang="en-US" dirty="0" smtClean="0"/>
              <a:t>meaning</a:t>
            </a:r>
          </a:p>
        </p:txBody>
      </p:sp>
      <p:sp>
        <p:nvSpPr>
          <p:cNvPr id="5" name="TextBox 4"/>
          <p:cNvSpPr txBox="1"/>
          <p:nvPr/>
        </p:nvSpPr>
        <p:spPr>
          <a:xfrm>
            <a:off x="533400" y="5372100"/>
            <a:ext cx="7848600" cy="1077218"/>
          </a:xfrm>
          <a:prstGeom prst="rect">
            <a:avLst/>
          </a:prstGeom>
          <a:noFill/>
        </p:spPr>
        <p:txBody>
          <a:bodyPr wrap="square" rtlCol="0">
            <a:spAutoFit/>
          </a:bodyPr>
          <a:lstStyle/>
          <a:p>
            <a:pPr algn="ctr"/>
            <a:r>
              <a:rPr lang="en-US" sz="3200" b="1" dirty="0" smtClean="0"/>
              <a:t>Adverbs, Prepositional and Infinitive Phrases, and Dependent Clauses</a:t>
            </a:r>
            <a:endParaRPr lang="en-US" sz="3200" b="1" dirty="0"/>
          </a:p>
        </p:txBody>
      </p:sp>
    </p:spTree>
    <p:extLst>
      <p:ext uri="{BB962C8B-B14F-4D97-AF65-F5344CB8AC3E}">
        <p14:creationId xmlns:p14="http://schemas.microsoft.com/office/powerpoint/2010/main" val="251379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382000" cy="3939540"/>
          </a:xfrm>
          <a:prstGeom prst="rect">
            <a:avLst/>
          </a:prstGeom>
          <a:noFill/>
        </p:spPr>
        <p:txBody>
          <a:bodyPr wrap="square" rtlCol="0">
            <a:spAutoFit/>
          </a:bodyPr>
          <a:lstStyle/>
          <a:p>
            <a:pPr lvl="0" algn="ctr"/>
            <a:r>
              <a:rPr lang="en-US" sz="3200" b="1" dirty="0"/>
              <a:t>Create your own “kernel sentence.” </a:t>
            </a:r>
          </a:p>
          <a:p>
            <a:pPr lvl="0" algn="ctr"/>
            <a:r>
              <a:rPr lang="en-US" sz="3200" b="1" dirty="0" smtClean="0"/>
              <a:t>Then </a:t>
            </a:r>
            <a:r>
              <a:rPr lang="en-US" sz="3200" b="1" dirty="0"/>
              <a:t>create </a:t>
            </a:r>
            <a:r>
              <a:rPr lang="en-US" sz="3200" b="1" i="1" dirty="0"/>
              <a:t>WHEN, WHERE, </a:t>
            </a:r>
            <a:r>
              <a:rPr lang="en-US" sz="3200" b="1" dirty="0"/>
              <a:t>and</a:t>
            </a:r>
            <a:r>
              <a:rPr lang="en-US" sz="3200" b="1" i="1" dirty="0"/>
              <a:t> WHY</a:t>
            </a:r>
            <a:r>
              <a:rPr lang="en-US" sz="3200" b="1" dirty="0"/>
              <a:t> meaning. </a:t>
            </a:r>
          </a:p>
          <a:p>
            <a:endParaRPr lang="en-US" b="1" dirty="0" smtClean="0"/>
          </a:p>
          <a:p>
            <a:r>
              <a:rPr lang="en-US" sz="2800" b="1" dirty="0" smtClean="0">
                <a:solidFill>
                  <a:srgbClr val="FF0000"/>
                </a:solidFill>
              </a:rPr>
              <a:t>Example</a:t>
            </a:r>
            <a:r>
              <a:rPr lang="en-US" sz="2800" dirty="0">
                <a:solidFill>
                  <a:srgbClr val="FF0000"/>
                </a:solidFill>
              </a:rPr>
              <a:t>:</a:t>
            </a:r>
            <a:r>
              <a:rPr lang="en-US" sz="2800" dirty="0"/>
              <a:t> </a:t>
            </a:r>
            <a:r>
              <a:rPr lang="en-US" sz="2800" i="1" dirty="0"/>
              <a:t>Late Friday afternoon while we were walking home after school, </a:t>
            </a:r>
            <a:r>
              <a:rPr lang="en-US" sz="2800" b="1" i="1" dirty="0"/>
              <a:t>my friend and I decided (KERNAL SENTENCE)</a:t>
            </a:r>
            <a:r>
              <a:rPr lang="en-US" sz="2800" i="1" dirty="0"/>
              <a:t> to take off together for Las Vegas over the weekend where we didn’t know a soul, just to get away because we were bored and couldn’t think of anything else to do.</a:t>
            </a:r>
            <a:r>
              <a:rPr lang="en-US" sz="2800" dirty="0"/>
              <a:t> </a:t>
            </a:r>
            <a:endParaRPr lang="en-US" sz="2800" b="1" dirty="0"/>
          </a:p>
        </p:txBody>
      </p:sp>
    </p:spTree>
    <p:extLst>
      <p:ext uri="{BB962C8B-B14F-4D97-AF65-F5344CB8AC3E}">
        <p14:creationId xmlns:p14="http://schemas.microsoft.com/office/powerpoint/2010/main" val="758050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08" y="609600"/>
            <a:ext cx="8582891" cy="5262979"/>
          </a:xfrm>
          <a:prstGeom prst="rect">
            <a:avLst/>
          </a:prstGeom>
        </p:spPr>
        <p:txBody>
          <a:bodyPr wrap="square">
            <a:spAutoFit/>
          </a:bodyPr>
          <a:lstStyle/>
          <a:p>
            <a:r>
              <a:rPr lang="en-US" sz="2800" b="1" dirty="0" smtClean="0">
                <a:solidFill>
                  <a:srgbClr val="FF0000"/>
                </a:solidFill>
              </a:rPr>
              <a:t>Example</a:t>
            </a:r>
            <a:r>
              <a:rPr lang="en-US" sz="2800" dirty="0">
                <a:solidFill>
                  <a:srgbClr val="FF0000"/>
                </a:solidFill>
              </a:rPr>
              <a:t>:</a:t>
            </a:r>
            <a:r>
              <a:rPr lang="en-US" sz="2800" dirty="0"/>
              <a:t> The sentence begins with WHEN information – first, a triple-word adverb (</a:t>
            </a:r>
            <a:r>
              <a:rPr lang="en-US" sz="2800" i="1" dirty="0"/>
              <a:t>Late Friday afternoon</a:t>
            </a:r>
            <a:r>
              <a:rPr lang="en-US" sz="2800" dirty="0"/>
              <a:t>), followed by a dependent clause (</a:t>
            </a:r>
            <a:r>
              <a:rPr lang="en-US" sz="2800" i="1" dirty="0"/>
              <a:t>while we were walking home</a:t>
            </a:r>
            <a:r>
              <a:rPr lang="en-US" sz="2800" dirty="0"/>
              <a:t>) and finally a prepositional phrase (</a:t>
            </a:r>
            <a:r>
              <a:rPr lang="en-US" sz="2800" i="1" dirty="0"/>
              <a:t>after school</a:t>
            </a:r>
            <a:r>
              <a:rPr lang="en-US" sz="2800" dirty="0"/>
              <a:t>). This deviates slightly from the “standard” construction in that the prepositional phrase follows rather than precedes the dependent clause, but this is necessary because the prepositional phrase is part of the clause </a:t>
            </a:r>
            <a:r>
              <a:rPr lang="en-US" sz="2800" dirty="0" smtClean="0"/>
              <a:t>rather than </a:t>
            </a:r>
            <a:r>
              <a:rPr lang="en-US" sz="2800" dirty="0"/>
              <a:t>a separate piece of information. However, just like the recommended structure, all of the WHEN information does precede the Subject-Verb-Object of the kernel sentence—</a:t>
            </a:r>
            <a:r>
              <a:rPr lang="en-US" sz="2800" i="1" dirty="0"/>
              <a:t>my friend and I decided to take off</a:t>
            </a:r>
            <a:r>
              <a:rPr lang="en-US" sz="2800" dirty="0"/>
              <a:t>. </a:t>
            </a:r>
          </a:p>
        </p:txBody>
      </p:sp>
    </p:spTree>
    <p:extLst>
      <p:ext uri="{BB962C8B-B14F-4D97-AF65-F5344CB8AC3E}">
        <p14:creationId xmlns:p14="http://schemas.microsoft.com/office/powerpoint/2010/main" val="189958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76400"/>
            <a:ext cx="7620000"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3200" dirty="0" smtClean="0"/>
              <a:t>Expand </a:t>
            </a:r>
            <a:r>
              <a:rPr lang="en-US" sz="3200" dirty="0"/>
              <a:t>on the sentence you have created using the same formulas for creating </a:t>
            </a:r>
            <a:r>
              <a:rPr lang="en-US" sz="3200" b="1" dirty="0">
                <a:solidFill>
                  <a:srgbClr val="FF0000"/>
                </a:solidFill>
              </a:rPr>
              <a:t>WHEN, WHERE </a:t>
            </a:r>
            <a:r>
              <a:rPr lang="en-US" sz="3200" dirty="0"/>
              <a:t>and</a:t>
            </a:r>
            <a:r>
              <a:rPr lang="en-US" sz="3200" b="1" dirty="0">
                <a:solidFill>
                  <a:srgbClr val="FF0000"/>
                </a:solidFill>
              </a:rPr>
              <a:t> WHY</a:t>
            </a:r>
            <a:r>
              <a:rPr lang="en-US" sz="3200" dirty="0"/>
              <a:t> meaning in your new sentences. </a:t>
            </a:r>
            <a:r>
              <a:rPr lang="en-US" sz="3200" dirty="0" smtClean="0"/>
              <a:t>The </a:t>
            </a:r>
            <a:r>
              <a:rPr lang="en-US" sz="3200" dirty="0"/>
              <a:t>trick to this part is to create </a:t>
            </a:r>
            <a:r>
              <a:rPr lang="en-US" sz="3200" b="1" dirty="0">
                <a:solidFill>
                  <a:srgbClr val="FF0000"/>
                </a:solidFill>
              </a:rPr>
              <a:t>New </a:t>
            </a:r>
            <a:r>
              <a:rPr lang="en-US" sz="3200" b="1" dirty="0" smtClean="0">
                <a:solidFill>
                  <a:srgbClr val="FF0000"/>
                </a:solidFill>
              </a:rPr>
              <a:t>Information </a:t>
            </a:r>
            <a:r>
              <a:rPr lang="en-US" sz="3200" dirty="0"/>
              <a:t>based on what is now </a:t>
            </a:r>
            <a:r>
              <a:rPr lang="en-US" sz="3200" b="1" dirty="0">
                <a:solidFill>
                  <a:srgbClr val="FF0000"/>
                </a:solidFill>
              </a:rPr>
              <a:t>Known</a:t>
            </a:r>
            <a:r>
              <a:rPr lang="en-US" sz="3200" dirty="0"/>
              <a:t>. </a:t>
            </a:r>
          </a:p>
        </p:txBody>
      </p:sp>
    </p:spTree>
    <p:extLst>
      <p:ext uri="{BB962C8B-B14F-4D97-AF65-F5344CB8AC3E}">
        <p14:creationId xmlns:p14="http://schemas.microsoft.com/office/powerpoint/2010/main" val="115880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8610600" cy="5832366"/>
          </a:xfrm>
          <a:prstGeom prst="rect">
            <a:avLst/>
          </a:prstGeom>
        </p:spPr>
        <p:txBody>
          <a:bodyPr wrap="square">
            <a:spAutoFit/>
          </a:bodyPr>
          <a:lstStyle/>
          <a:p>
            <a:pPr algn="ctr">
              <a:spcAft>
                <a:spcPts val="600"/>
              </a:spcAft>
            </a:pPr>
            <a:r>
              <a:rPr lang="en-US" sz="3200" dirty="0"/>
              <a:t>Halloween </a:t>
            </a:r>
            <a:r>
              <a:rPr lang="en-US" sz="3200" dirty="0" smtClean="0"/>
              <a:t>Nightmare by </a:t>
            </a:r>
            <a:r>
              <a:rPr lang="en-US" sz="3200" dirty="0" err="1" smtClean="0"/>
              <a:t>Maylinh</a:t>
            </a:r>
            <a:r>
              <a:rPr lang="en-US" sz="3200" dirty="0" smtClean="0"/>
              <a:t> Cruz</a:t>
            </a:r>
            <a:endParaRPr lang="en-US" b="1" dirty="0"/>
          </a:p>
          <a:p>
            <a:pPr indent="457200"/>
            <a:r>
              <a:rPr lang="en-US" sz="2400" dirty="0"/>
              <a:t>Late last night in the middle of the Halloween Nightmare party while everyone was dancing, a man in a grim reaper costume made his way through the crowd and into the basement to grab another case of beer. There the man realized that he was not alone and turned to see a scrawny young boy named Fred, who he recognized. Fred was facing the back wall where the decorations </a:t>
            </a:r>
            <a:r>
              <a:rPr lang="en-US" sz="2400" dirty="0" smtClean="0"/>
              <a:t>were kept; </a:t>
            </a:r>
            <a:r>
              <a:rPr lang="en-US" sz="2400" dirty="0"/>
              <a:t>he was wearing a cowboy hat, brown boots, and a rope hanging from his side. The grim reaper slowly approached Fred and with a tight grip grabbed the back of his </a:t>
            </a:r>
            <a:r>
              <a:rPr lang="en-US" sz="2400" dirty="0" smtClean="0"/>
              <a:t>shirt. </a:t>
            </a:r>
            <a:r>
              <a:rPr lang="en-US" sz="2400" dirty="0"/>
              <a:t>Stunned, Fred just stood frozen, and the grim reaper spoke in a deep strong voice, “Where’s my money Fred?” With a high-pitched voice, Fred began to explain and tried to make an excuse, but they both knew that Fred would never be able to pay. Without any mercy he grab Fred, turned him around, looked him straight in the eye, and snapped his neck. </a:t>
            </a:r>
            <a:endParaRPr lang="en-US" sz="2400" b="1" dirty="0"/>
          </a:p>
        </p:txBody>
      </p:sp>
    </p:spTree>
    <p:extLst>
      <p:ext uri="{BB962C8B-B14F-4D97-AF65-F5344CB8AC3E}">
        <p14:creationId xmlns:p14="http://schemas.microsoft.com/office/powerpoint/2010/main" val="197899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305800" cy="5386090"/>
          </a:xfrm>
          <a:prstGeom prst="rect">
            <a:avLst/>
          </a:prstGeom>
        </p:spPr>
        <p:txBody>
          <a:bodyPr wrap="square">
            <a:spAutoFit/>
          </a:bodyPr>
          <a:lstStyle/>
          <a:p>
            <a:pPr algn="ctr"/>
            <a:r>
              <a:rPr lang="en-US" sz="3200" dirty="0"/>
              <a:t>Grammatical Analysis</a:t>
            </a:r>
          </a:p>
          <a:p>
            <a:r>
              <a:rPr lang="en-US" sz="2400" dirty="0" smtClean="0"/>
              <a:t>At the </a:t>
            </a:r>
            <a:r>
              <a:rPr lang="en-US" sz="2400" dirty="0"/>
              <a:t>beginning of the sentence are three </a:t>
            </a:r>
            <a:r>
              <a:rPr lang="en-US" sz="2400" b="1" dirty="0"/>
              <a:t>WHEN</a:t>
            </a:r>
            <a:r>
              <a:rPr lang="en-US" sz="2400" dirty="0"/>
              <a:t> adverbs (</a:t>
            </a:r>
            <a:r>
              <a:rPr lang="en-US" sz="2400" dirty="0" smtClean="0"/>
              <a:t>“</a:t>
            </a:r>
            <a:r>
              <a:rPr lang="en-US" sz="2400" u="sng" dirty="0"/>
              <a:t>Late last </a:t>
            </a:r>
            <a:r>
              <a:rPr lang="en-US" sz="2400" u="sng" dirty="0" smtClean="0"/>
              <a:t>night</a:t>
            </a:r>
            <a:r>
              <a:rPr lang="en-US" sz="2400" dirty="0" smtClean="0"/>
              <a:t>”), </a:t>
            </a:r>
            <a:r>
              <a:rPr lang="en-US" sz="2400" dirty="0"/>
              <a:t>followed by a </a:t>
            </a:r>
            <a:r>
              <a:rPr lang="en-US" sz="2400" b="1" dirty="0"/>
              <a:t>WHEN</a:t>
            </a:r>
            <a:r>
              <a:rPr lang="en-US" sz="2400" dirty="0"/>
              <a:t> preposition “</a:t>
            </a:r>
            <a:r>
              <a:rPr lang="en-US" sz="2400" u="sng" dirty="0"/>
              <a:t>in the middle</a:t>
            </a:r>
            <a:r>
              <a:rPr lang="en-US" sz="2400" dirty="0"/>
              <a:t> of the Halloween Nightmare party”, </a:t>
            </a:r>
            <a:r>
              <a:rPr lang="en-US" sz="2400" dirty="0" smtClean="0"/>
              <a:t>and finally </a:t>
            </a:r>
            <a:r>
              <a:rPr lang="en-US" sz="2400" dirty="0"/>
              <a:t>a </a:t>
            </a:r>
            <a:r>
              <a:rPr lang="en-US" sz="2400" b="1" dirty="0"/>
              <a:t>WHEN</a:t>
            </a:r>
            <a:r>
              <a:rPr lang="en-US" sz="2400" dirty="0"/>
              <a:t> dependent clause “</a:t>
            </a:r>
            <a:r>
              <a:rPr lang="en-US" sz="2400" u="sng" dirty="0"/>
              <a:t>while</a:t>
            </a:r>
            <a:r>
              <a:rPr lang="en-US" sz="2400" dirty="0"/>
              <a:t> everyone was </a:t>
            </a:r>
            <a:r>
              <a:rPr lang="en-US" sz="2400" dirty="0" smtClean="0"/>
              <a:t>dancing.” </a:t>
            </a:r>
            <a:r>
              <a:rPr lang="en-US" sz="2400" dirty="0"/>
              <a:t>This follows the </a:t>
            </a:r>
            <a:r>
              <a:rPr lang="en-US" sz="2400" b="1" dirty="0"/>
              <a:t>WHEN</a:t>
            </a:r>
            <a:r>
              <a:rPr lang="en-US" sz="2400" dirty="0"/>
              <a:t> recommended structure and fits in well with the sentence. The </a:t>
            </a:r>
            <a:r>
              <a:rPr lang="en-US" sz="2400" b="1" dirty="0"/>
              <a:t>WHERE</a:t>
            </a:r>
            <a:r>
              <a:rPr lang="en-US" sz="2400" dirty="0"/>
              <a:t> preposition</a:t>
            </a:r>
            <a:r>
              <a:rPr lang="en-US" sz="2400" b="1" dirty="0"/>
              <a:t> </a:t>
            </a:r>
            <a:r>
              <a:rPr lang="en-US" sz="2400" dirty="0"/>
              <a:t>are three words in the sentence, “The grim reaper had been following them all </a:t>
            </a:r>
            <a:r>
              <a:rPr lang="en-US" sz="2400" u="sng" dirty="0"/>
              <a:t>along</a:t>
            </a:r>
            <a:r>
              <a:rPr lang="en-US" sz="2400" dirty="0"/>
              <a:t> and was watching their every move </a:t>
            </a:r>
            <a:r>
              <a:rPr lang="en-US" sz="2400" u="sng" dirty="0"/>
              <a:t>from outside</a:t>
            </a:r>
            <a:r>
              <a:rPr lang="en-US" sz="2400" dirty="0"/>
              <a:t> near the tree”. The words </a:t>
            </a:r>
            <a:r>
              <a:rPr lang="en-US" sz="2400" u="sng" dirty="0"/>
              <a:t>along</a:t>
            </a:r>
            <a:r>
              <a:rPr lang="en-US" sz="2400" dirty="0"/>
              <a:t>, </a:t>
            </a:r>
            <a:r>
              <a:rPr lang="en-US" sz="2400" u="sng" dirty="0"/>
              <a:t>from</a:t>
            </a:r>
            <a:r>
              <a:rPr lang="en-US" sz="2400" dirty="0"/>
              <a:t>, and </a:t>
            </a:r>
            <a:r>
              <a:rPr lang="en-US" sz="2400" u="sng" dirty="0"/>
              <a:t>outside</a:t>
            </a:r>
            <a:r>
              <a:rPr lang="en-US" sz="2400" dirty="0"/>
              <a:t> all help establish the sentence. </a:t>
            </a:r>
            <a:r>
              <a:rPr lang="en-US" sz="2400" dirty="0" smtClean="0"/>
              <a:t>This information </a:t>
            </a:r>
            <a:r>
              <a:rPr lang="en-US" sz="2400" dirty="0"/>
              <a:t>i</a:t>
            </a:r>
            <a:r>
              <a:rPr lang="en-US" sz="2400" dirty="0" smtClean="0"/>
              <a:t>s </a:t>
            </a:r>
            <a:r>
              <a:rPr lang="en-US" sz="2400" dirty="0"/>
              <a:t>then followed by a </a:t>
            </a:r>
            <a:r>
              <a:rPr lang="en-US" sz="2400" b="1" dirty="0" smtClean="0"/>
              <a:t>WHERE</a:t>
            </a:r>
            <a:r>
              <a:rPr lang="en-US" sz="2400" dirty="0" smtClean="0"/>
              <a:t> subordinating </a:t>
            </a:r>
            <a:r>
              <a:rPr lang="en-US" sz="2400" dirty="0"/>
              <a:t>conjunction “</a:t>
            </a:r>
            <a:r>
              <a:rPr lang="en-US" sz="2400" u="sng" dirty="0"/>
              <a:t>where</a:t>
            </a:r>
            <a:r>
              <a:rPr lang="en-US" sz="2400" dirty="0"/>
              <a:t> he was planning to capture his next victims”. Although the sentence does not have a </a:t>
            </a:r>
            <a:r>
              <a:rPr lang="en-US" sz="2400" b="1" dirty="0"/>
              <a:t>WHERE</a:t>
            </a:r>
            <a:r>
              <a:rPr lang="en-US" sz="2400" dirty="0"/>
              <a:t> adverb like the recommended structure, the sentence still works and it is not needed. </a:t>
            </a:r>
            <a:endParaRPr lang="en-US" sz="2400" b="1" dirty="0"/>
          </a:p>
        </p:txBody>
      </p:sp>
    </p:spTree>
    <p:extLst>
      <p:ext uri="{BB962C8B-B14F-4D97-AF65-F5344CB8AC3E}">
        <p14:creationId xmlns:p14="http://schemas.microsoft.com/office/powerpoint/2010/main" val="127085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8229600" cy="2877711"/>
          </a:xfrm>
          <a:prstGeom prst="rect">
            <a:avLst/>
          </a:prstGeom>
        </p:spPr>
        <p:txBody>
          <a:bodyPr wrap="square">
            <a:spAutoFit/>
          </a:bodyPr>
          <a:lstStyle/>
          <a:p>
            <a:pPr algn="ctr">
              <a:spcAft>
                <a:spcPts val="600"/>
              </a:spcAft>
            </a:pPr>
            <a:r>
              <a:rPr lang="en-US" sz="3200" dirty="0"/>
              <a:t>Rhetorical </a:t>
            </a:r>
            <a:r>
              <a:rPr lang="en-US" sz="3200" dirty="0" smtClean="0"/>
              <a:t>Analysis</a:t>
            </a:r>
          </a:p>
          <a:p>
            <a:r>
              <a:rPr lang="en-US" sz="2400" dirty="0" smtClean="0"/>
              <a:t>From </a:t>
            </a:r>
            <a:r>
              <a:rPr lang="en-US" sz="2400" dirty="0"/>
              <a:t>the very beginning “</a:t>
            </a:r>
            <a:r>
              <a:rPr lang="en-US" sz="2400" i="1" dirty="0"/>
              <a:t>Halloween Nightmare</a:t>
            </a:r>
            <a:r>
              <a:rPr lang="en-US" sz="2400" dirty="0"/>
              <a:t>,” the readers know that this is not going to be a happily ever after story. The story begins with a young boy named Fred being killed without mercy. Shorty after, three girls find his body and consequently lose their lives because of the crime they walked into. The story is able </a:t>
            </a:r>
            <a:r>
              <a:rPr lang="en-US" sz="2400" dirty="0" smtClean="0"/>
              <a:t>to be credible </a:t>
            </a:r>
            <a:r>
              <a:rPr lang="en-US" sz="2400" dirty="0"/>
              <a:t>by using ethos, pathos, and logos. </a:t>
            </a:r>
            <a:endParaRPr lang="en-US" sz="2400" b="1" dirty="0"/>
          </a:p>
        </p:txBody>
      </p:sp>
    </p:spTree>
    <p:extLst>
      <p:ext uri="{BB962C8B-B14F-4D97-AF65-F5344CB8AC3E}">
        <p14:creationId xmlns:p14="http://schemas.microsoft.com/office/powerpoint/2010/main" val="3276191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762000"/>
            <a:ext cx="7924800" cy="5262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b="1" dirty="0" smtClean="0">
                <a:solidFill>
                  <a:srgbClr val="FFFF00"/>
                </a:solidFill>
              </a:rPr>
              <a:t>CONCLUSION – LITERATURE IN THE COMPOSITION CLASSROOM</a:t>
            </a:r>
          </a:p>
          <a:p>
            <a:pPr marL="457200" indent="-457200">
              <a:buFont typeface="Wingdings" panose="05000000000000000000" pitchFamily="2" charset="2"/>
              <a:buChar char="Ø"/>
            </a:pPr>
            <a:r>
              <a:rPr lang="en-US" sz="3200" b="1" dirty="0" smtClean="0"/>
              <a:t>Does it help students “appropriate and be appropriated be a specialized discourse”?</a:t>
            </a:r>
          </a:p>
          <a:p>
            <a:pPr marL="457200" indent="-457200">
              <a:buFont typeface="Wingdings" panose="05000000000000000000" pitchFamily="2" charset="2"/>
              <a:buChar char="Ø"/>
            </a:pPr>
            <a:r>
              <a:rPr lang="en-US" sz="3200" b="1" dirty="0" smtClean="0"/>
              <a:t>Does it help them “invent the university by assembling and mimicking its language”?</a:t>
            </a:r>
          </a:p>
          <a:p>
            <a:pPr marL="457200" indent="-457200">
              <a:buFont typeface="Wingdings" panose="05000000000000000000" pitchFamily="2" charset="2"/>
              <a:buChar char="Ø"/>
            </a:pPr>
            <a:r>
              <a:rPr lang="en-US" sz="3200" b="1" dirty="0" smtClean="0"/>
              <a:t>Does it help them “learn and speak our language”?</a:t>
            </a:r>
          </a:p>
          <a:p>
            <a:pPr marL="457200" indent="-457200">
              <a:buFont typeface="Wingdings" panose="05000000000000000000" pitchFamily="2" charset="2"/>
              <a:buChar char="Ø"/>
            </a:pPr>
            <a:r>
              <a:rPr lang="en-US" sz="3200" b="1" dirty="0" smtClean="0"/>
              <a:t>In other words, does it support “what we do around here”?</a:t>
            </a:r>
          </a:p>
        </p:txBody>
      </p:sp>
    </p:spTree>
    <p:extLst>
      <p:ext uri="{BB962C8B-B14F-4D97-AF65-F5344CB8AC3E}">
        <p14:creationId xmlns:p14="http://schemas.microsoft.com/office/powerpoint/2010/main" val="242275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199" y="2133600"/>
            <a:ext cx="3429001"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0" b="1" dirty="0" smtClean="0">
                <a:solidFill>
                  <a:srgbClr val="FFFF00"/>
                </a:solidFill>
              </a:rPr>
              <a:t>YES!</a:t>
            </a:r>
          </a:p>
        </p:txBody>
      </p:sp>
    </p:spTree>
    <p:extLst>
      <p:ext uri="{BB962C8B-B14F-4D97-AF65-F5344CB8AC3E}">
        <p14:creationId xmlns:p14="http://schemas.microsoft.com/office/powerpoint/2010/main" val="408903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ews.pitt.edu/sites/default/files/dave%20jingyun%20office_edited-1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099029"/>
            <a:ext cx="2700874"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683" y="3657600"/>
            <a:ext cx="8534400" cy="1815882"/>
          </a:xfrm>
          <a:prstGeom prst="rect">
            <a:avLst/>
          </a:prstGeom>
          <a:noFill/>
        </p:spPr>
        <p:txBody>
          <a:bodyPr wrap="square" rtlCol="0">
            <a:spAutoFit/>
          </a:bodyPr>
          <a:lstStyle/>
          <a:p>
            <a:pPr algn="ctr"/>
            <a:r>
              <a:rPr lang="en-US" sz="2800" dirty="0"/>
              <a:t>The student has to appropriate (or be </a:t>
            </a:r>
            <a:r>
              <a:rPr lang="en-US" sz="2800" dirty="0" smtClean="0"/>
              <a:t>appropriated </a:t>
            </a:r>
            <a:r>
              <a:rPr lang="en-US" sz="2800" dirty="0"/>
              <a:t>by) a specialized </a:t>
            </a:r>
            <a:r>
              <a:rPr lang="en-US" sz="2800" dirty="0" smtClean="0"/>
              <a:t>discourse… He has to invent the university by assembling and mimicking its language… He must learn to speak our language.”</a:t>
            </a:r>
            <a:endParaRPr lang="en-US" sz="2800" dirty="0"/>
          </a:p>
        </p:txBody>
      </p:sp>
      <p:sp>
        <p:nvSpPr>
          <p:cNvPr id="5" name="TextBox 4"/>
          <p:cNvSpPr txBox="1"/>
          <p:nvPr/>
        </p:nvSpPr>
        <p:spPr>
          <a:xfrm>
            <a:off x="304800" y="457200"/>
            <a:ext cx="8534400" cy="615553"/>
          </a:xfrm>
          <a:prstGeom prst="rect">
            <a:avLst/>
          </a:prstGeom>
          <a:noFill/>
        </p:spPr>
        <p:txBody>
          <a:bodyPr wrap="square" rtlCol="0">
            <a:spAutoFit/>
          </a:bodyPr>
          <a:lstStyle/>
          <a:p>
            <a:pPr algn="ctr"/>
            <a:r>
              <a:rPr lang="en-US" sz="3400" b="1" dirty="0" smtClean="0"/>
              <a:t>David Bartholomae, “Inventing the University”</a:t>
            </a:r>
            <a:endParaRPr lang="en-US" sz="3400" b="1" dirty="0"/>
          </a:p>
        </p:txBody>
      </p:sp>
    </p:spTree>
    <p:extLst>
      <p:ext uri="{BB962C8B-B14F-4D97-AF65-F5344CB8AC3E}">
        <p14:creationId xmlns:p14="http://schemas.microsoft.com/office/powerpoint/2010/main" val="7783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2914244"/>
            <a:ext cx="27432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8000" dirty="0" smtClean="0"/>
              <a:t>How?</a:t>
            </a:r>
            <a:endParaRPr lang="en-US" sz="8000" dirty="0"/>
          </a:p>
        </p:txBody>
      </p:sp>
    </p:spTree>
    <p:extLst>
      <p:ext uri="{BB962C8B-B14F-4D97-AF65-F5344CB8AC3E}">
        <p14:creationId xmlns:p14="http://schemas.microsoft.com/office/powerpoint/2010/main" val="3397208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cx.images-amazon.com/images/I/61LVOMTUh3L._SL10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0112"/>
            <a:ext cx="2388970" cy="3703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8570" y="609600"/>
            <a:ext cx="5676328" cy="369331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285750" indent="-285750">
              <a:spcAft>
                <a:spcPts val="600"/>
              </a:spcAft>
              <a:buFont typeface="Arial" panose="020B0604020202020204" pitchFamily="34" charset="0"/>
              <a:buChar char="•"/>
            </a:pPr>
            <a:r>
              <a:rPr lang="en-US" sz="3600" dirty="0" smtClean="0">
                <a:solidFill>
                  <a:srgbClr val="FFFF00"/>
                </a:solidFill>
              </a:rPr>
              <a:t>Current-Traditional</a:t>
            </a:r>
          </a:p>
          <a:p>
            <a:pPr marL="1028700" lvl="1" indent="-571500">
              <a:spcAft>
                <a:spcPts val="600"/>
              </a:spcAft>
              <a:buFont typeface="Wingdings" panose="05000000000000000000" pitchFamily="2" charset="2"/>
              <a:buChar char="ü"/>
            </a:pPr>
            <a:r>
              <a:rPr lang="en-US" sz="2400" dirty="0" smtClean="0">
                <a:solidFill>
                  <a:srgbClr val="FFFF00"/>
                </a:solidFill>
              </a:rPr>
              <a:t>Grammar, Freire’s “Banking” Model </a:t>
            </a:r>
          </a:p>
          <a:p>
            <a:pPr marL="285750" indent="-285750">
              <a:spcAft>
                <a:spcPts val="600"/>
              </a:spcAft>
              <a:buFont typeface="Arial" panose="020B0604020202020204" pitchFamily="34" charset="0"/>
              <a:buChar char="•"/>
            </a:pPr>
            <a:r>
              <a:rPr lang="en-US" sz="3600" dirty="0" smtClean="0">
                <a:solidFill>
                  <a:srgbClr val="FFFF00"/>
                </a:solidFill>
              </a:rPr>
              <a:t>Expressivist </a:t>
            </a:r>
          </a:p>
          <a:p>
            <a:pPr marL="1028700" lvl="1" indent="-571500">
              <a:spcAft>
                <a:spcPts val="600"/>
              </a:spcAft>
              <a:buFont typeface="Wingdings" panose="05000000000000000000" pitchFamily="2" charset="2"/>
              <a:buChar char="ü"/>
            </a:pPr>
            <a:r>
              <a:rPr lang="en-US" sz="2400" dirty="0" smtClean="0">
                <a:solidFill>
                  <a:srgbClr val="FFFF00"/>
                </a:solidFill>
              </a:rPr>
              <a:t>Write about yourself</a:t>
            </a:r>
          </a:p>
          <a:p>
            <a:pPr marL="285750" indent="-285750">
              <a:spcAft>
                <a:spcPts val="600"/>
              </a:spcAft>
              <a:buFont typeface="Arial" panose="020B0604020202020204" pitchFamily="34" charset="0"/>
              <a:buChar char="•"/>
            </a:pPr>
            <a:r>
              <a:rPr lang="en-US" sz="3600" dirty="0" smtClean="0">
                <a:solidFill>
                  <a:srgbClr val="FFFF00"/>
                </a:solidFill>
              </a:rPr>
              <a:t>Social</a:t>
            </a:r>
          </a:p>
          <a:p>
            <a:pPr marL="1033272" indent="-571500">
              <a:spcAft>
                <a:spcPts val="600"/>
              </a:spcAft>
              <a:buFont typeface="Wingdings" panose="05000000000000000000" pitchFamily="2" charset="2"/>
              <a:buChar char="ü"/>
            </a:pPr>
            <a:r>
              <a:rPr lang="en-US" sz="2400" dirty="0" smtClean="0">
                <a:solidFill>
                  <a:srgbClr val="FFFF00"/>
                </a:solidFill>
              </a:rPr>
              <a:t>“Save the World”</a:t>
            </a:r>
          </a:p>
          <a:p>
            <a:pPr marL="1033272" indent="-571500">
              <a:spcAft>
                <a:spcPts val="600"/>
              </a:spcAft>
              <a:buFont typeface="Wingdings" panose="05000000000000000000" pitchFamily="2" charset="2"/>
              <a:buChar char="ü"/>
            </a:pPr>
            <a:endParaRPr lang="en-US" sz="2400" dirty="0" smtClean="0">
              <a:solidFill>
                <a:srgbClr val="FFFF00"/>
              </a:solidFill>
            </a:endParaRPr>
          </a:p>
        </p:txBody>
      </p:sp>
      <p:sp>
        <p:nvSpPr>
          <p:cNvPr id="4" name="TextBox 3"/>
          <p:cNvSpPr txBox="1"/>
          <p:nvPr/>
        </p:nvSpPr>
        <p:spPr>
          <a:xfrm>
            <a:off x="152400" y="4572000"/>
            <a:ext cx="883919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b="1" dirty="0" smtClean="0">
                <a:solidFill>
                  <a:srgbClr val="FF0000"/>
                </a:solidFill>
              </a:rPr>
              <a:t>IS THAT ALL THERE IS?</a:t>
            </a:r>
            <a:endParaRPr lang="en-US" sz="4400" b="1" dirty="0">
              <a:solidFill>
                <a:srgbClr val="FF0000"/>
              </a:solidFill>
            </a:endParaRPr>
          </a:p>
          <a:p>
            <a:pPr algn="ctr"/>
            <a:r>
              <a:rPr lang="en-US" sz="2800" b="1" dirty="0" smtClean="0">
                <a:solidFill>
                  <a:srgbClr val="FF0000"/>
                </a:solidFill>
              </a:rPr>
              <a:t>NO PLACE FOR LIT IN THE COMPOSITION CLASSROOM!</a:t>
            </a:r>
            <a:endParaRPr lang="en-US" sz="2800" b="1" dirty="0">
              <a:solidFill>
                <a:srgbClr val="FF0000"/>
              </a:solidFill>
            </a:endParaRPr>
          </a:p>
        </p:txBody>
      </p:sp>
    </p:spTree>
    <p:extLst>
      <p:ext uri="{BB962C8B-B14F-4D97-AF65-F5344CB8AC3E}">
        <p14:creationId xmlns:p14="http://schemas.microsoft.com/office/powerpoint/2010/main" val="409608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590800"/>
            <a:ext cx="7239000"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4800" b="1" i="1" dirty="0">
                <a:ln>
                  <a:solidFill>
                    <a:schemeClr val="bg1"/>
                  </a:solidFill>
                </a:ln>
                <a:solidFill>
                  <a:srgbClr val="FFFF00"/>
                </a:solidFill>
              </a:rPr>
              <a:t>On one hand, there’s </a:t>
            </a:r>
            <a:r>
              <a:rPr lang="en-US" sz="4800" b="1" i="1" dirty="0" smtClean="0">
                <a:ln>
                  <a:solidFill>
                    <a:schemeClr val="bg1"/>
                  </a:solidFill>
                </a:ln>
                <a:solidFill>
                  <a:srgbClr val="FFFF00"/>
                </a:solidFill>
              </a:rPr>
              <a:t>lit</a:t>
            </a:r>
            <a:r>
              <a:rPr lang="en-US" sz="4800" b="1" i="1" dirty="0">
                <a:ln>
                  <a:solidFill>
                    <a:schemeClr val="bg1"/>
                  </a:solidFill>
                </a:ln>
                <a:solidFill>
                  <a:srgbClr val="FFFF00"/>
                </a:solidFill>
              </a:rPr>
              <a:t>.</a:t>
            </a:r>
            <a:endParaRPr lang="en-US" sz="4800" b="1" i="1" dirty="0" smtClean="0">
              <a:ln>
                <a:solidFill>
                  <a:schemeClr val="bg1"/>
                </a:solidFill>
              </a:ln>
              <a:solidFill>
                <a:srgbClr val="FFFF00"/>
              </a:solidFill>
            </a:endParaRPr>
          </a:p>
          <a:p>
            <a:pPr algn="ctr"/>
            <a:r>
              <a:rPr lang="en-US" sz="4800" b="1" i="1" dirty="0">
                <a:ln>
                  <a:solidFill>
                    <a:schemeClr val="bg1"/>
                  </a:solidFill>
                </a:ln>
                <a:solidFill>
                  <a:srgbClr val="FF0000"/>
                </a:solidFill>
              </a:rPr>
              <a:t>O</a:t>
            </a:r>
            <a:r>
              <a:rPr lang="en-US" sz="4800" b="1" i="1" dirty="0" smtClean="0">
                <a:ln>
                  <a:solidFill>
                    <a:schemeClr val="bg1"/>
                  </a:solidFill>
                </a:ln>
                <a:solidFill>
                  <a:srgbClr val="FF0000"/>
                </a:solidFill>
              </a:rPr>
              <a:t>n </a:t>
            </a:r>
            <a:r>
              <a:rPr lang="en-US" sz="4800" b="1" i="1" dirty="0">
                <a:ln>
                  <a:solidFill>
                    <a:schemeClr val="bg1"/>
                  </a:solidFill>
                </a:ln>
                <a:solidFill>
                  <a:srgbClr val="FF0000"/>
                </a:solidFill>
              </a:rPr>
              <a:t>the other there’s comp. </a:t>
            </a:r>
          </a:p>
        </p:txBody>
      </p:sp>
    </p:spTree>
    <p:extLst>
      <p:ext uri="{BB962C8B-B14F-4D97-AF65-F5344CB8AC3E}">
        <p14:creationId xmlns:p14="http://schemas.microsoft.com/office/powerpoint/2010/main" val="143445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k-cache.legacy.com/legacy/Images/Cobrands/DignityMemorial/Photos/ba35476d-3049-49cd-877b-e4695ed56a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 y="3639204"/>
            <a:ext cx="2097115" cy="2318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32744"/>
            <a:ext cx="8839200" cy="523220"/>
          </a:xfrm>
          <a:prstGeom prst="rect">
            <a:avLst/>
          </a:prstGeom>
          <a:noFill/>
        </p:spPr>
        <p:txBody>
          <a:bodyPr wrap="square" rtlCol="0">
            <a:spAutoFit/>
          </a:bodyPr>
          <a:lstStyle/>
          <a:p>
            <a:pPr algn="ctr"/>
            <a:r>
              <a:rPr lang="en-US" sz="2800" b="1" dirty="0" smtClean="0"/>
              <a:t>Teach Literature in the Freshman Composition Classroom?</a:t>
            </a:r>
            <a:endParaRPr lang="en-US" sz="2800" b="1" dirty="0"/>
          </a:p>
        </p:txBody>
      </p:sp>
      <p:sp>
        <p:nvSpPr>
          <p:cNvPr id="5" name="TextBox 4"/>
          <p:cNvSpPr txBox="1"/>
          <p:nvPr/>
        </p:nvSpPr>
        <p:spPr>
          <a:xfrm>
            <a:off x="2524455" y="3649806"/>
            <a:ext cx="6196445" cy="2431435"/>
          </a:xfrm>
          <a:prstGeom prst="rect">
            <a:avLst/>
          </a:prstGeom>
          <a:noFill/>
        </p:spPr>
        <p:txBody>
          <a:bodyPr wrap="square" rtlCol="0">
            <a:spAutoFit/>
          </a:bodyPr>
          <a:lstStyle/>
          <a:p>
            <a:r>
              <a:rPr lang="en-US" sz="3200" b="1" dirty="0"/>
              <a:t>Yes!</a:t>
            </a:r>
            <a:r>
              <a:rPr lang="en-US" sz="3200" dirty="0"/>
              <a:t> </a:t>
            </a:r>
            <a:r>
              <a:rPr lang="en-US" sz="2400" dirty="0" smtClean="0"/>
              <a:t>We </a:t>
            </a:r>
            <a:r>
              <a:rPr lang="en-US" sz="2400" dirty="0"/>
              <a:t>are very close to turning freshman composition into the ultimate ‘service course” for all the other </a:t>
            </a:r>
            <a:r>
              <a:rPr lang="en-US" sz="2400" dirty="0" smtClean="0"/>
              <a:t>disciplines. </a:t>
            </a:r>
            <a:r>
              <a:rPr lang="en-US" sz="2400" dirty="0"/>
              <a:t>Does our discipline… exist in the cause of nothing more than </a:t>
            </a:r>
            <a:r>
              <a:rPr lang="en-US" sz="2400" dirty="0" smtClean="0"/>
              <a:t>producing better </a:t>
            </a:r>
            <a:r>
              <a:rPr lang="en-US" sz="2400" dirty="0"/>
              <a:t>sociology and biology papers</a:t>
            </a:r>
            <a:r>
              <a:rPr lang="en-US" sz="2400" dirty="0" smtClean="0"/>
              <a:t>? </a:t>
            </a:r>
          </a:p>
          <a:p>
            <a:r>
              <a:rPr lang="en-US" sz="2400" b="1" i="1" dirty="0" smtClean="0"/>
              <a:t>Gary Tate, Texas Christian University</a:t>
            </a:r>
            <a:endParaRPr lang="en-US" sz="2400" b="1" i="1" dirty="0"/>
          </a:p>
        </p:txBody>
      </p:sp>
      <p:pic>
        <p:nvPicPr>
          <p:cNvPr id="9" name="Picture 8" descr="http://www.bedfordstmartins.com/catalog/static/bsm/take20/Take20.teachers/lindemann1.jpg"/>
          <p:cNvPicPr>
            <a:picLocks noChangeAspect="1" noChangeArrowheads="1"/>
          </p:cNvPicPr>
          <p:nvPr/>
        </p:nvPicPr>
        <p:blipFill rotWithShape="1">
          <a:blip r:embed="rId4">
            <a:extLst>
              <a:ext uri="{28A0092B-C50C-407E-A947-70E740481C1C}">
                <a14:useLocalDpi xmlns:a14="http://schemas.microsoft.com/office/drawing/2010/main" val="0"/>
              </a:ext>
            </a:extLst>
          </a:blip>
          <a:srcRect l="8756" r="29118"/>
          <a:stretch/>
        </p:blipFill>
        <p:spPr bwMode="auto">
          <a:xfrm>
            <a:off x="398675" y="1061540"/>
            <a:ext cx="2097115" cy="23031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99459" y="966944"/>
            <a:ext cx="6196445" cy="2431435"/>
          </a:xfrm>
          <a:prstGeom prst="rect">
            <a:avLst/>
          </a:prstGeom>
          <a:noFill/>
        </p:spPr>
        <p:txBody>
          <a:bodyPr wrap="square" rtlCol="0">
            <a:spAutoFit/>
          </a:bodyPr>
          <a:lstStyle/>
          <a:p>
            <a:r>
              <a:rPr lang="en-US" sz="3200" b="1" dirty="0" smtClean="0"/>
              <a:t>No!</a:t>
            </a:r>
            <a:r>
              <a:rPr lang="en-US" sz="2400" dirty="0"/>
              <a:t> </a:t>
            </a:r>
            <a:r>
              <a:rPr lang="en-US" sz="2400" dirty="0" smtClean="0"/>
              <a:t>Students assume a </a:t>
            </a:r>
            <a:r>
              <a:rPr lang="en-US" sz="2400" dirty="0"/>
              <a:t>disembodied voice </a:t>
            </a:r>
            <a:r>
              <a:rPr lang="en-US" sz="2400" dirty="0" smtClean="0"/>
              <a:t>as </a:t>
            </a:r>
            <a:r>
              <a:rPr lang="en-US" sz="2400" dirty="0"/>
              <a:t>they analyze the ingrown toenail motif in </a:t>
            </a:r>
            <a:r>
              <a:rPr lang="en-US" sz="2400" i="1" dirty="0"/>
              <a:t>Beowulf</a:t>
            </a:r>
            <a:r>
              <a:rPr lang="en-US" sz="2400" dirty="0"/>
              <a:t>… </a:t>
            </a:r>
            <a:r>
              <a:rPr lang="en-US" sz="2400" dirty="0" smtClean="0"/>
              <a:t>Teaching literature </a:t>
            </a:r>
            <a:r>
              <a:rPr lang="en-US" sz="2400" dirty="0"/>
              <a:t>offers the writing teacher no model worth </a:t>
            </a:r>
            <a:r>
              <a:rPr lang="en-US" sz="2400" dirty="0" smtClean="0"/>
              <a:t>emulating. </a:t>
            </a:r>
            <a:r>
              <a:rPr lang="en-US" sz="2400" b="1" i="1" dirty="0" smtClean="0"/>
              <a:t>Erika Lindemann, University of North Carolina, Chapel Hill</a:t>
            </a:r>
            <a:endParaRPr lang="en-US" sz="2400" b="1" i="1" dirty="0"/>
          </a:p>
        </p:txBody>
      </p:sp>
    </p:spTree>
    <p:extLst>
      <p:ext uri="{BB962C8B-B14F-4D97-AF65-F5344CB8AC3E}">
        <p14:creationId xmlns:p14="http://schemas.microsoft.com/office/powerpoint/2010/main" val="379487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diaed.org/assets/products/301/dvd_jacket_3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979" t="4078" r="5263" b="7843"/>
          <a:stretch/>
        </p:blipFill>
        <p:spPr bwMode="auto">
          <a:xfrm>
            <a:off x="533400" y="1294448"/>
            <a:ext cx="2819400" cy="4059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2800" y="1308813"/>
            <a:ext cx="4953000" cy="4031873"/>
          </a:xfrm>
          <a:prstGeom prst="rect">
            <a:avLst/>
          </a:prstGeom>
          <a:noFill/>
        </p:spPr>
        <p:txBody>
          <a:bodyPr wrap="square" rtlCol="0">
            <a:spAutoFit/>
          </a:bodyPr>
          <a:lstStyle/>
          <a:p>
            <a:r>
              <a:rPr lang="en-US" sz="3200" b="1" dirty="0" smtClean="0"/>
              <a:t>Peter Elbow:</a:t>
            </a:r>
          </a:p>
          <a:p>
            <a:r>
              <a:rPr lang="en-US" sz="2800" dirty="0"/>
              <a:t>“I miss </a:t>
            </a:r>
            <a:r>
              <a:rPr lang="en-US" sz="2800" dirty="0" smtClean="0"/>
              <a:t>literature. I </a:t>
            </a:r>
            <a:r>
              <a:rPr lang="en-US" sz="2800" dirty="0"/>
              <a:t>miss having works of literature central in some of my teaching. I miss the comfort and pleasure of … </a:t>
            </a:r>
            <a:r>
              <a:rPr lang="en-US" sz="2800" dirty="0" smtClean="0"/>
              <a:t>trying </a:t>
            </a:r>
            <a:r>
              <a:rPr lang="en-US" sz="2800" dirty="0"/>
              <a:t>to get inside of and be stretched or even transformed by a text that is miraculously good. </a:t>
            </a:r>
            <a:r>
              <a:rPr lang="en-US" i="1" dirty="0" smtClean="0"/>
              <a:t>College </a:t>
            </a:r>
            <a:r>
              <a:rPr lang="en-US" i="1" dirty="0"/>
              <a:t>English, May 2002 </a:t>
            </a:r>
          </a:p>
        </p:txBody>
      </p:sp>
    </p:spTree>
    <p:extLst>
      <p:ext uri="{BB962C8B-B14F-4D97-AF65-F5344CB8AC3E}">
        <p14:creationId xmlns:p14="http://schemas.microsoft.com/office/powerpoint/2010/main" val="128773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2461</Words>
  <Application>Microsoft Office PowerPoint</Application>
  <PresentationFormat>On-screen Show (4:3)</PresentationFormat>
  <Paragraphs>117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90</cp:revision>
  <cp:lastPrinted>2014-06-18T13:41:54Z</cp:lastPrinted>
  <dcterms:created xsi:type="dcterms:W3CDTF">2013-04-16T22:17:19Z</dcterms:created>
  <dcterms:modified xsi:type="dcterms:W3CDTF">2014-06-21T15:40:39Z</dcterms:modified>
</cp:coreProperties>
</file>