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8" r:id="rId1"/>
  </p:sldMasterIdLst>
  <p:handoutMasterIdLst>
    <p:handoutMasterId r:id="rId33"/>
  </p:handoutMasterIdLst>
  <p:sldIdLst>
    <p:sldId id="256" r:id="rId2"/>
    <p:sldId id="257" r:id="rId3"/>
    <p:sldId id="261" r:id="rId4"/>
    <p:sldId id="262" r:id="rId5"/>
    <p:sldId id="264" r:id="rId6"/>
    <p:sldId id="265" r:id="rId7"/>
    <p:sldId id="267" r:id="rId8"/>
    <p:sldId id="271" r:id="rId9"/>
    <p:sldId id="268" r:id="rId10"/>
    <p:sldId id="270" r:id="rId11"/>
    <p:sldId id="276" r:id="rId12"/>
    <p:sldId id="283" r:id="rId13"/>
    <p:sldId id="293" r:id="rId14"/>
    <p:sldId id="294" r:id="rId15"/>
    <p:sldId id="266" r:id="rId16"/>
    <p:sldId id="278" r:id="rId17"/>
    <p:sldId id="274" r:id="rId18"/>
    <p:sldId id="285" r:id="rId19"/>
    <p:sldId id="288" r:id="rId20"/>
    <p:sldId id="286" r:id="rId21"/>
    <p:sldId id="275" r:id="rId22"/>
    <p:sldId id="287" r:id="rId23"/>
    <p:sldId id="289" r:id="rId24"/>
    <p:sldId id="279" r:id="rId25"/>
    <p:sldId id="291" r:id="rId26"/>
    <p:sldId id="290" r:id="rId27"/>
    <p:sldId id="280" r:id="rId28"/>
    <p:sldId id="296" r:id="rId29"/>
    <p:sldId id="281" r:id="rId30"/>
    <p:sldId id="297" r:id="rId31"/>
    <p:sldId id="298" r:id="rId32"/>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B33C21-FF36-4483-8E28-C5AF3CF8E616}" v="231" dt="2018-06-19T16:49:46.2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99" d="100"/>
          <a:sy n="99" d="100"/>
        </p:scale>
        <p:origin x="1015" y="50"/>
      </p:cViewPr>
      <p:guideLst/>
    </p:cSldViewPr>
  </p:slideViewPr>
  <p:notesTextViewPr>
    <p:cViewPr>
      <p:scale>
        <a:sx n="1" d="1"/>
        <a:sy n="1" d="1"/>
      </p:scale>
      <p:origin x="0" y="0"/>
    </p:cViewPr>
  </p:notesTextViewPr>
  <p:notesViewPr>
    <p:cSldViewPr snapToGrid="0">
      <p:cViewPr varScale="1">
        <p:scale>
          <a:sx n="92" d="100"/>
          <a:sy n="92" d="100"/>
        </p:scale>
        <p:origin x="163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es Woodford" userId="75e722a03fadb009" providerId="LiveId" clId="{C033769B-25E7-49B8-8F8F-48FBEF3B243A}"/>
    <pc:docChg chg="custSel modSld sldOrd">
      <pc:chgData name="Frances Woodford" userId="75e722a03fadb009" providerId="LiveId" clId="{C033769B-25E7-49B8-8F8F-48FBEF3B243A}" dt="2018-06-12T00:47:38.728" v="990" actId="20577"/>
      <pc:docMkLst>
        <pc:docMk/>
      </pc:docMkLst>
      <pc:sldChg chg="modSp">
        <pc:chgData name="Frances Woodford" userId="75e722a03fadb009" providerId="LiveId" clId="{C033769B-25E7-49B8-8F8F-48FBEF3B243A}" dt="2018-06-12T00:28:10.660" v="846" actId="20577"/>
        <pc:sldMkLst>
          <pc:docMk/>
          <pc:sldMk cId="3062082440" sldId="257"/>
        </pc:sldMkLst>
        <pc:spChg chg="mod">
          <ac:chgData name="Frances Woodford" userId="75e722a03fadb009" providerId="LiveId" clId="{C033769B-25E7-49B8-8F8F-48FBEF3B243A}" dt="2018-06-12T00:28:10.660" v="846" actId="20577"/>
          <ac:spMkLst>
            <pc:docMk/>
            <pc:sldMk cId="3062082440" sldId="257"/>
            <ac:spMk id="3" creationId="{DDEEB9CD-96ED-4C07-8C2D-73FC1BDA79BA}"/>
          </ac:spMkLst>
        </pc:spChg>
      </pc:sldChg>
      <pc:sldChg chg="modSp">
        <pc:chgData name="Frances Woodford" userId="75e722a03fadb009" providerId="LiveId" clId="{C033769B-25E7-49B8-8F8F-48FBEF3B243A}" dt="2018-05-30T16:32:12.804" v="235" actId="207"/>
        <pc:sldMkLst>
          <pc:docMk/>
          <pc:sldMk cId="3183562857" sldId="261"/>
        </pc:sldMkLst>
        <pc:spChg chg="mod">
          <ac:chgData name="Frances Woodford" userId="75e722a03fadb009" providerId="LiveId" clId="{C033769B-25E7-49B8-8F8F-48FBEF3B243A}" dt="2018-05-30T16:32:12.804" v="235" actId="207"/>
          <ac:spMkLst>
            <pc:docMk/>
            <pc:sldMk cId="3183562857" sldId="261"/>
            <ac:spMk id="3" creationId="{681CC8B0-9C9E-4A10-AED6-789837E65992}"/>
          </ac:spMkLst>
        </pc:spChg>
      </pc:sldChg>
      <pc:sldChg chg="modSp">
        <pc:chgData name="Frances Woodford" userId="75e722a03fadb009" providerId="LiveId" clId="{C033769B-25E7-49B8-8F8F-48FBEF3B243A}" dt="2018-05-30T15:05:31.253" v="37" actId="20577"/>
        <pc:sldMkLst>
          <pc:docMk/>
          <pc:sldMk cId="24357164" sldId="264"/>
        </pc:sldMkLst>
        <pc:spChg chg="mod">
          <ac:chgData name="Frances Woodford" userId="75e722a03fadb009" providerId="LiveId" clId="{C033769B-25E7-49B8-8F8F-48FBEF3B243A}" dt="2018-05-30T15:05:31.253" v="37" actId="20577"/>
          <ac:spMkLst>
            <pc:docMk/>
            <pc:sldMk cId="24357164" sldId="264"/>
            <ac:spMk id="2" creationId="{062DBEAC-9678-4A91-9912-B5C31769796B}"/>
          </ac:spMkLst>
        </pc:spChg>
      </pc:sldChg>
      <pc:sldChg chg="modSp ord">
        <pc:chgData name="Frances Woodford" userId="75e722a03fadb009" providerId="LiveId" clId="{C033769B-25E7-49B8-8F8F-48FBEF3B243A}" dt="2018-06-12T00:33:52.102" v="857" actId="20577"/>
        <pc:sldMkLst>
          <pc:docMk/>
          <pc:sldMk cId="1184861759" sldId="265"/>
        </pc:sldMkLst>
        <pc:spChg chg="mod">
          <ac:chgData name="Frances Woodford" userId="75e722a03fadb009" providerId="LiveId" clId="{C033769B-25E7-49B8-8F8F-48FBEF3B243A}" dt="2018-06-12T00:33:52.102" v="857" actId="20577"/>
          <ac:spMkLst>
            <pc:docMk/>
            <pc:sldMk cId="1184861759" sldId="265"/>
            <ac:spMk id="3" creationId="{70D542CF-8111-46B3-8D1D-B6B3C2B6C245}"/>
          </ac:spMkLst>
        </pc:spChg>
      </pc:sldChg>
      <pc:sldChg chg="modSp">
        <pc:chgData name="Frances Woodford" userId="75e722a03fadb009" providerId="LiveId" clId="{C033769B-25E7-49B8-8F8F-48FBEF3B243A}" dt="2018-05-30T15:09:54.143" v="62" actId="20577"/>
        <pc:sldMkLst>
          <pc:docMk/>
          <pc:sldMk cId="4217530950" sldId="267"/>
        </pc:sldMkLst>
        <pc:spChg chg="mod">
          <ac:chgData name="Frances Woodford" userId="75e722a03fadb009" providerId="LiveId" clId="{C033769B-25E7-49B8-8F8F-48FBEF3B243A}" dt="2018-05-30T15:09:54.143" v="62" actId="20577"/>
          <ac:spMkLst>
            <pc:docMk/>
            <pc:sldMk cId="4217530950" sldId="267"/>
            <ac:spMk id="3" creationId="{B67FA643-FE61-4DEB-95BA-D9E43131B96E}"/>
          </ac:spMkLst>
        </pc:spChg>
      </pc:sldChg>
      <pc:sldChg chg="modSp">
        <pc:chgData name="Frances Woodford" userId="75e722a03fadb009" providerId="LiveId" clId="{C033769B-25E7-49B8-8F8F-48FBEF3B243A}" dt="2018-05-30T15:14:08.263" v="152" actId="6549"/>
        <pc:sldMkLst>
          <pc:docMk/>
          <pc:sldMk cId="4224478355" sldId="268"/>
        </pc:sldMkLst>
        <pc:spChg chg="mod">
          <ac:chgData name="Frances Woodford" userId="75e722a03fadb009" providerId="LiveId" clId="{C033769B-25E7-49B8-8F8F-48FBEF3B243A}" dt="2018-05-30T15:14:08.263" v="152" actId="6549"/>
          <ac:spMkLst>
            <pc:docMk/>
            <pc:sldMk cId="4224478355" sldId="268"/>
            <ac:spMk id="3" creationId="{384F85A2-F511-4B27-AD8E-96ECC94D46BC}"/>
          </ac:spMkLst>
        </pc:spChg>
      </pc:sldChg>
      <pc:sldChg chg="modSp ord">
        <pc:chgData name="Frances Woodford" userId="75e722a03fadb009" providerId="LiveId" clId="{C033769B-25E7-49B8-8F8F-48FBEF3B243A}" dt="2018-06-12T00:39:57.728" v="870" actId="5793"/>
        <pc:sldMkLst>
          <pc:docMk/>
          <pc:sldMk cId="4136390719" sldId="271"/>
        </pc:sldMkLst>
        <pc:spChg chg="mod">
          <ac:chgData name="Frances Woodford" userId="75e722a03fadb009" providerId="LiveId" clId="{C033769B-25E7-49B8-8F8F-48FBEF3B243A}" dt="2018-06-12T00:39:57.728" v="870" actId="5793"/>
          <ac:spMkLst>
            <pc:docMk/>
            <pc:sldMk cId="4136390719" sldId="271"/>
            <ac:spMk id="3" creationId="{18FDC207-96E9-4160-BF23-DB9B03553968}"/>
          </ac:spMkLst>
        </pc:spChg>
      </pc:sldChg>
      <pc:sldChg chg="modSp">
        <pc:chgData name="Frances Woodford" userId="75e722a03fadb009" providerId="LiveId" clId="{C033769B-25E7-49B8-8F8F-48FBEF3B243A}" dt="2018-06-12T00:47:38.728" v="990" actId="20577"/>
        <pc:sldMkLst>
          <pc:docMk/>
          <pc:sldMk cId="4110074776" sldId="276"/>
        </pc:sldMkLst>
        <pc:spChg chg="mod">
          <ac:chgData name="Frances Woodford" userId="75e722a03fadb009" providerId="LiveId" clId="{C033769B-25E7-49B8-8F8F-48FBEF3B243A}" dt="2018-06-01T22:52:21.613" v="780" actId="27636"/>
          <ac:spMkLst>
            <pc:docMk/>
            <pc:sldMk cId="4110074776" sldId="276"/>
            <ac:spMk id="3" creationId="{AD6473CA-6C24-44E4-B2DE-33EC7995876D}"/>
          </ac:spMkLst>
        </pc:spChg>
        <pc:spChg chg="mod">
          <ac:chgData name="Frances Woodford" userId="75e722a03fadb009" providerId="LiveId" clId="{C033769B-25E7-49B8-8F8F-48FBEF3B243A}" dt="2018-06-12T00:47:38.728" v="990" actId="20577"/>
          <ac:spMkLst>
            <pc:docMk/>
            <pc:sldMk cId="4110074776" sldId="276"/>
            <ac:spMk id="4" creationId="{94382AE3-C94F-48DB-AB04-FCAC0850330B}"/>
          </ac:spMkLst>
        </pc:spChg>
      </pc:sldChg>
      <pc:sldChg chg="modSp">
        <pc:chgData name="Frances Woodford" userId="75e722a03fadb009" providerId="LiveId" clId="{C033769B-25E7-49B8-8F8F-48FBEF3B243A}" dt="2018-05-31T17:00:01.060" v="733" actId="20577"/>
        <pc:sldMkLst>
          <pc:docMk/>
          <pc:sldMk cId="1217825450" sldId="278"/>
        </pc:sldMkLst>
        <pc:spChg chg="mod">
          <ac:chgData name="Frances Woodford" userId="75e722a03fadb009" providerId="LiveId" clId="{C033769B-25E7-49B8-8F8F-48FBEF3B243A}" dt="2018-05-31T17:00:01.060" v="733" actId="20577"/>
          <ac:spMkLst>
            <pc:docMk/>
            <pc:sldMk cId="1217825450" sldId="278"/>
            <ac:spMk id="3" creationId="{394D253F-FBE6-4D6E-9684-3CDBC263E3C2}"/>
          </ac:spMkLst>
        </pc:spChg>
      </pc:sldChg>
      <pc:sldChg chg="modSp">
        <pc:chgData name="Frances Woodford" userId="75e722a03fadb009" providerId="LiveId" clId="{C033769B-25E7-49B8-8F8F-48FBEF3B243A}" dt="2018-05-31T14:10:14.564" v="356" actId="255"/>
        <pc:sldMkLst>
          <pc:docMk/>
          <pc:sldMk cId="2888438881" sldId="279"/>
        </pc:sldMkLst>
        <pc:spChg chg="mod">
          <ac:chgData name="Frances Woodford" userId="75e722a03fadb009" providerId="LiveId" clId="{C033769B-25E7-49B8-8F8F-48FBEF3B243A}" dt="2018-05-31T14:10:14.564" v="356" actId="255"/>
          <ac:spMkLst>
            <pc:docMk/>
            <pc:sldMk cId="2888438881" sldId="279"/>
            <ac:spMk id="7" creationId="{C9991130-7BB0-47FD-A137-F5A3C24281D9}"/>
          </ac:spMkLst>
        </pc:spChg>
      </pc:sldChg>
      <pc:sldChg chg="modSp">
        <pc:chgData name="Frances Woodford" userId="75e722a03fadb009" providerId="LiveId" clId="{C033769B-25E7-49B8-8F8F-48FBEF3B243A}" dt="2018-05-31T16:59:09.063" v="720" actId="20577"/>
        <pc:sldMkLst>
          <pc:docMk/>
          <pc:sldMk cId="578257775" sldId="283"/>
        </pc:sldMkLst>
        <pc:spChg chg="mod">
          <ac:chgData name="Frances Woodford" userId="75e722a03fadb009" providerId="LiveId" clId="{C033769B-25E7-49B8-8F8F-48FBEF3B243A}" dt="2018-05-30T15:15:47.202" v="163" actId="20577"/>
          <ac:spMkLst>
            <pc:docMk/>
            <pc:sldMk cId="578257775" sldId="283"/>
            <ac:spMk id="5" creationId="{5CF559AD-AC2C-47E5-A7F9-4D6101344A59}"/>
          </ac:spMkLst>
        </pc:spChg>
        <pc:graphicFrameChg chg="modGraphic">
          <ac:chgData name="Frances Woodford" userId="75e722a03fadb009" providerId="LiveId" clId="{C033769B-25E7-49B8-8F8F-48FBEF3B243A}" dt="2018-05-31T16:59:09.063" v="720" actId="20577"/>
          <ac:graphicFrameMkLst>
            <pc:docMk/>
            <pc:sldMk cId="578257775" sldId="283"/>
            <ac:graphicFrameMk id="8" creationId="{4E99F7D1-79E8-4B7F-8C77-BE613677AC8B}"/>
          </ac:graphicFrameMkLst>
        </pc:graphicFrameChg>
      </pc:sldChg>
      <pc:sldChg chg="modSp">
        <pc:chgData name="Frances Woodford" userId="75e722a03fadb009" providerId="LiveId" clId="{C033769B-25E7-49B8-8F8F-48FBEF3B243A}" dt="2018-05-31T17:02:45.862" v="740" actId="5793"/>
        <pc:sldMkLst>
          <pc:docMk/>
          <pc:sldMk cId="2914109784" sldId="286"/>
        </pc:sldMkLst>
        <pc:spChg chg="mod">
          <ac:chgData name="Frances Woodford" userId="75e722a03fadb009" providerId="LiveId" clId="{C033769B-25E7-49B8-8F8F-48FBEF3B243A}" dt="2018-05-30T16:35:30.918" v="354" actId="20577"/>
          <ac:spMkLst>
            <pc:docMk/>
            <pc:sldMk cId="2914109784" sldId="286"/>
            <ac:spMk id="2" creationId="{4B496431-EDDE-45C9-954C-448C41BD6586}"/>
          </ac:spMkLst>
        </pc:spChg>
        <pc:spChg chg="mod">
          <ac:chgData name="Frances Woodford" userId="75e722a03fadb009" providerId="LiveId" clId="{C033769B-25E7-49B8-8F8F-48FBEF3B243A}" dt="2018-05-31T17:02:45.862" v="740" actId="5793"/>
          <ac:spMkLst>
            <pc:docMk/>
            <pc:sldMk cId="2914109784" sldId="286"/>
            <ac:spMk id="3" creationId="{1DF86A26-3992-41A7-A127-3876170B0C44}"/>
          </ac:spMkLst>
        </pc:spChg>
      </pc:sldChg>
      <pc:sldChg chg="modSp">
        <pc:chgData name="Frances Woodford" userId="75e722a03fadb009" providerId="LiveId" clId="{C033769B-25E7-49B8-8F8F-48FBEF3B243A}" dt="2018-05-30T16:55:52.566" v="355" actId="20577"/>
        <pc:sldMkLst>
          <pc:docMk/>
          <pc:sldMk cId="2269042271" sldId="289"/>
        </pc:sldMkLst>
        <pc:spChg chg="mod">
          <ac:chgData name="Frances Woodford" userId="75e722a03fadb009" providerId="LiveId" clId="{C033769B-25E7-49B8-8F8F-48FBEF3B243A}" dt="2018-05-30T16:55:52.566" v="355" actId="20577"/>
          <ac:spMkLst>
            <pc:docMk/>
            <pc:sldMk cId="2269042271" sldId="289"/>
            <ac:spMk id="3" creationId="{012D9856-E32E-4C55-B0B6-67CD6E9C3B22}"/>
          </ac:spMkLst>
        </pc:spChg>
      </pc:sldChg>
      <pc:sldChg chg="modSp">
        <pc:chgData name="Frances Woodford" userId="75e722a03fadb009" providerId="LiveId" clId="{C033769B-25E7-49B8-8F8F-48FBEF3B243A}" dt="2018-05-31T16:34:26.698" v="629" actId="6549"/>
        <pc:sldMkLst>
          <pc:docMk/>
          <pc:sldMk cId="2686172704" sldId="290"/>
        </pc:sldMkLst>
        <pc:spChg chg="mod">
          <ac:chgData name="Frances Woodford" userId="75e722a03fadb009" providerId="LiveId" clId="{C033769B-25E7-49B8-8F8F-48FBEF3B243A}" dt="2018-05-31T16:34:26.698" v="629" actId="6549"/>
          <ac:spMkLst>
            <pc:docMk/>
            <pc:sldMk cId="2686172704" sldId="290"/>
            <ac:spMk id="3" creationId="{D085FF1B-187C-42FE-B55F-1510218ED836}"/>
          </ac:spMkLst>
        </pc:spChg>
      </pc:sldChg>
      <pc:sldChg chg="modSp">
        <pc:chgData name="Frances Woodford" userId="75e722a03fadb009" providerId="LiveId" clId="{C033769B-25E7-49B8-8F8F-48FBEF3B243A}" dt="2018-05-30T15:17:43.585" v="207" actId="6549"/>
        <pc:sldMkLst>
          <pc:docMk/>
          <pc:sldMk cId="2078722431" sldId="293"/>
        </pc:sldMkLst>
        <pc:graphicFrameChg chg="modGraphic">
          <ac:chgData name="Frances Woodford" userId="75e722a03fadb009" providerId="LiveId" clId="{C033769B-25E7-49B8-8F8F-48FBEF3B243A}" dt="2018-05-30T15:17:43.585" v="207" actId="6549"/>
          <ac:graphicFrameMkLst>
            <pc:docMk/>
            <pc:sldMk cId="2078722431" sldId="293"/>
            <ac:graphicFrameMk id="4" creationId="{F4E3C87E-2C01-4F13-ADBB-730DA43E4C5F}"/>
          </ac:graphicFrameMkLst>
        </pc:graphicFrameChg>
      </pc:sldChg>
      <pc:sldChg chg="modSp">
        <pc:chgData name="Frances Woodford" userId="75e722a03fadb009" providerId="LiveId" clId="{C033769B-25E7-49B8-8F8F-48FBEF3B243A}" dt="2018-06-01T22:53:32.422" v="836" actId="20577"/>
        <pc:sldMkLst>
          <pc:docMk/>
          <pc:sldMk cId="47716633" sldId="294"/>
        </pc:sldMkLst>
        <pc:spChg chg="mod">
          <ac:chgData name="Frances Woodford" userId="75e722a03fadb009" providerId="LiveId" clId="{C033769B-25E7-49B8-8F8F-48FBEF3B243A}" dt="2018-06-01T22:53:32.422" v="836" actId="20577"/>
          <ac:spMkLst>
            <pc:docMk/>
            <pc:sldMk cId="47716633" sldId="294"/>
            <ac:spMk id="2" creationId="{64D45F4E-773B-4401-A209-057DB075FBF7}"/>
          </ac:spMkLst>
        </pc:spChg>
        <pc:graphicFrameChg chg="modGraphic">
          <ac:chgData name="Frances Woodford" userId="75e722a03fadb009" providerId="LiveId" clId="{C033769B-25E7-49B8-8F8F-48FBEF3B243A}" dt="2018-05-31T16:59:47.481" v="732" actId="20577"/>
          <ac:graphicFrameMkLst>
            <pc:docMk/>
            <pc:sldMk cId="47716633" sldId="294"/>
            <ac:graphicFrameMk id="4" creationId="{2D3E47AA-AE2D-4B93-AF69-E907622CC5D7}"/>
          </ac:graphicFrameMkLst>
        </pc:graphicFrameChg>
      </pc:sldChg>
      <pc:sldChg chg="modSp">
        <pc:chgData name="Frances Woodford" userId="75e722a03fadb009" providerId="LiveId" clId="{C033769B-25E7-49B8-8F8F-48FBEF3B243A}" dt="2018-05-31T16:57:11.017" v="708" actId="6549"/>
        <pc:sldMkLst>
          <pc:docMk/>
          <pc:sldMk cId="1961378536" sldId="298"/>
        </pc:sldMkLst>
        <pc:spChg chg="mod">
          <ac:chgData name="Frances Woodford" userId="75e722a03fadb009" providerId="LiveId" clId="{C033769B-25E7-49B8-8F8F-48FBEF3B243A}" dt="2018-05-31T16:57:11.017" v="708" actId="6549"/>
          <ac:spMkLst>
            <pc:docMk/>
            <pc:sldMk cId="1961378536" sldId="298"/>
            <ac:spMk id="3" creationId="{C4CF599E-30EB-4F70-9813-0F6E24E893F7}"/>
          </ac:spMkLst>
        </pc:spChg>
      </pc:sldChg>
    </pc:docChg>
  </pc:docChgLst>
  <pc:docChgLst>
    <pc:chgData name="Frances Woodford" userId="75e722a03fadb009" providerId="LiveId" clId="{93B33C21-FF36-4483-8E28-C5AF3CF8E616}"/>
    <pc:docChg chg="custSel modSld">
      <pc:chgData name="Frances Woodford" userId="75e722a03fadb009" providerId="LiveId" clId="{93B33C21-FF36-4483-8E28-C5AF3CF8E616}" dt="2018-06-19T16:49:46.220" v="230" actId="20577"/>
      <pc:docMkLst>
        <pc:docMk/>
      </pc:docMkLst>
      <pc:sldChg chg="modSp">
        <pc:chgData name="Frances Woodford" userId="75e722a03fadb009" providerId="LiveId" clId="{93B33C21-FF36-4483-8E28-C5AF3CF8E616}" dt="2018-06-19T16:42:51.130" v="6" actId="14100"/>
        <pc:sldMkLst>
          <pc:docMk/>
          <pc:sldMk cId="1184861759" sldId="265"/>
        </pc:sldMkLst>
        <pc:spChg chg="mod">
          <ac:chgData name="Frances Woodford" userId="75e722a03fadb009" providerId="LiveId" clId="{93B33C21-FF36-4483-8E28-C5AF3CF8E616}" dt="2018-06-19T16:42:51.130" v="6" actId="14100"/>
          <ac:spMkLst>
            <pc:docMk/>
            <pc:sldMk cId="1184861759" sldId="265"/>
            <ac:spMk id="3" creationId="{70D542CF-8111-46B3-8D1D-B6B3C2B6C245}"/>
          </ac:spMkLst>
        </pc:spChg>
      </pc:sldChg>
      <pc:sldChg chg="modSp">
        <pc:chgData name="Frances Woodford" userId="75e722a03fadb009" providerId="LiveId" clId="{93B33C21-FF36-4483-8E28-C5AF3CF8E616}" dt="2018-06-19T16:49:46.220" v="230" actId="20577"/>
        <pc:sldMkLst>
          <pc:docMk/>
          <pc:sldMk cId="3853057870" sldId="266"/>
        </pc:sldMkLst>
        <pc:spChg chg="mod">
          <ac:chgData name="Frances Woodford" userId="75e722a03fadb009" providerId="LiveId" clId="{93B33C21-FF36-4483-8E28-C5AF3CF8E616}" dt="2018-06-19T16:49:46.220" v="230" actId="20577"/>
          <ac:spMkLst>
            <pc:docMk/>
            <pc:sldMk cId="3853057870" sldId="266"/>
            <ac:spMk id="3" creationId="{A125E13D-450D-464D-B7EA-75CF6CBD1B45}"/>
          </ac:spMkLst>
        </pc:spChg>
      </pc:sldChg>
      <pc:sldChg chg="modSp">
        <pc:chgData name="Frances Woodford" userId="75e722a03fadb009" providerId="LiveId" clId="{93B33C21-FF36-4483-8E28-C5AF3CF8E616}" dt="2018-06-19T16:43:23.609" v="22" actId="20577"/>
        <pc:sldMkLst>
          <pc:docMk/>
          <pc:sldMk cId="4217530950" sldId="267"/>
        </pc:sldMkLst>
        <pc:spChg chg="mod">
          <ac:chgData name="Frances Woodford" userId="75e722a03fadb009" providerId="LiveId" clId="{93B33C21-FF36-4483-8E28-C5AF3CF8E616}" dt="2018-06-19T16:43:23.609" v="22" actId="20577"/>
          <ac:spMkLst>
            <pc:docMk/>
            <pc:sldMk cId="4217530950" sldId="267"/>
            <ac:spMk id="2" creationId="{1928409C-E730-45DC-BD93-468B4E3A000A}"/>
          </ac:spMkLst>
        </pc:spChg>
      </pc:sldChg>
      <pc:sldChg chg="modSp">
        <pc:chgData name="Frances Woodford" userId="75e722a03fadb009" providerId="LiveId" clId="{93B33C21-FF36-4483-8E28-C5AF3CF8E616}" dt="2018-06-19T16:44:18.657" v="24" actId="1038"/>
        <pc:sldMkLst>
          <pc:docMk/>
          <pc:sldMk cId="578257775" sldId="283"/>
        </pc:sldMkLst>
        <pc:graphicFrameChg chg="mod modGraphic">
          <ac:chgData name="Frances Woodford" userId="75e722a03fadb009" providerId="LiveId" clId="{93B33C21-FF36-4483-8E28-C5AF3CF8E616}" dt="2018-06-19T16:44:18.657" v="24" actId="1038"/>
          <ac:graphicFrameMkLst>
            <pc:docMk/>
            <pc:sldMk cId="578257775" sldId="283"/>
            <ac:graphicFrameMk id="8" creationId="{4E99F7D1-79E8-4B7F-8C77-BE613677AC8B}"/>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436418"/>
          </a:xfrm>
          <a:prstGeom prst="rect">
            <a:avLst/>
          </a:prstGeom>
        </p:spPr>
        <p:txBody>
          <a:bodyPr vert="horz" lIns="91440" tIns="45720" rIns="91440" bIns="45720" rtlCol="0"/>
          <a:lstStyle>
            <a:lvl1pPr algn="l">
              <a:defRPr sz="1200"/>
            </a:lvl1pPr>
          </a:lstStyle>
          <a:p>
            <a:r>
              <a:rPr lang="en-US" dirty="0">
                <a:latin typeface="Times New Roman" panose="02020603050405020304" pitchFamily="18" charset="0"/>
                <a:cs typeface="Times New Roman" panose="02020603050405020304" pitchFamily="18" charset="0"/>
              </a:rPr>
              <a:t>A Framework within a Framework: </a:t>
            </a:r>
          </a:p>
          <a:p>
            <a:r>
              <a:rPr lang="en-US" dirty="0">
                <a:latin typeface="Times New Roman" panose="02020603050405020304" pitchFamily="18" charset="0"/>
                <a:cs typeface="Times New Roman" panose="02020603050405020304" pitchFamily="18" charset="0"/>
              </a:rPr>
              <a:t>Addressing Reading Outcomes in the ALP Model</a:t>
            </a:r>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r>
              <a:rPr lang="en-US" sz="1800" dirty="0">
                <a:latin typeface="Times New Roman" panose="02020603050405020304" pitchFamily="18" charset="0"/>
                <a:cs typeface="Times New Roman" panose="02020603050405020304" pitchFamily="18" charset="0"/>
              </a:rPr>
              <a:t>Francie Woodford, Ph.D.</a:t>
            </a:r>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r>
              <a:rPr lang="en-US" sz="1800" dirty="0">
                <a:latin typeface="Times New Roman" panose="02020603050405020304" pitchFamily="18" charset="0"/>
                <a:cs typeface="Times New Roman" panose="02020603050405020304" pitchFamily="18" charset="0"/>
              </a:rPr>
              <a:t>CADE 2018</a:t>
            </a:r>
          </a:p>
        </p:txBody>
      </p:sp>
      <p:sp>
        <p:nvSpPr>
          <p:cNvPr id="6" name="Slide Number Placeholder 5"/>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574C39B3-23CF-48D5-A7A3-4ABDC5FBBE89}" type="slidenum">
              <a:rPr lang="en-US" smtClean="0"/>
              <a:t>‹#›</a:t>
            </a:fld>
            <a:endParaRPr lang="en-US"/>
          </a:p>
        </p:txBody>
      </p:sp>
    </p:spTree>
    <p:extLst>
      <p:ext uri="{BB962C8B-B14F-4D97-AF65-F5344CB8AC3E}">
        <p14:creationId xmlns:p14="http://schemas.microsoft.com/office/powerpoint/2010/main" val="26614663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7714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5662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7847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6/19/2018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32142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4432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6/19/2018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73262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4172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9251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6/19/2018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9185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B61BEF0D-F0BB-DE4B-95CE-6DB70DBA9567}" type="datetimeFigureOut">
              <a:rPr lang="en-US" smtClean="0"/>
              <a:pPr/>
              <a:t>6/19/2018</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1321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471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6/19/2018</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575227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search?q=bloom's+taxonomy+image"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fwoodford@ccp.ed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cp.instructure.com/courses/1309227/users/4082364" TargetMode="Externa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cp.instructure.com/courses/1309227/users/4211000"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AA941-321F-431F-91E2-0FECE9CAFECF}"/>
              </a:ext>
            </a:extLst>
          </p:cNvPr>
          <p:cNvSpPr>
            <a:spLocks noGrp="1"/>
          </p:cNvSpPr>
          <p:nvPr>
            <p:ph type="ctrTitle"/>
          </p:nvPr>
        </p:nvSpPr>
        <p:spPr/>
        <p:txBody>
          <a:bodyPr/>
          <a:lstStyle/>
          <a:p>
            <a:pPr algn="ctr"/>
            <a:r>
              <a:rPr lang="en-US" dirty="0"/>
              <a:t>A Framework within a Framework:</a:t>
            </a:r>
          </a:p>
        </p:txBody>
      </p:sp>
      <p:sp>
        <p:nvSpPr>
          <p:cNvPr id="3" name="Subtitle 2">
            <a:extLst>
              <a:ext uri="{FF2B5EF4-FFF2-40B4-BE49-F238E27FC236}">
                <a16:creationId xmlns:a16="http://schemas.microsoft.com/office/drawing/2014/main" id="{BC5F46F2-0C96-4053-9D81-4056DF00D9FF}"/>
              </a:ext>
            </a:extLst>
          </p:cNvPr>
          <p:cNvSpPr>
            <a:spLocks noGrp="1"/>
          </p:cNvSpPr>
          <p:nvPr>
            <p:ph type="subTitle" idx="1"/>
          </p:nvPr>
        </p:nvSpPr>
        <p:spPr/>
        <p:txBody>
          <a:bodyPr>
            <a:normAutofit fontScale="92500"/>
          </a:bodyPr>
          <a:lstStyle/>
          <a:p>
            <a:r>
              <a:rPr lang="en-US" sz="4000"/>
              <a:t>Addressing Reading Outcomes within the ALP model</a:t>
            </a:r>
            <a:endParaRPr lang="en-US" sz="4000" dirty="0"/>
          </a:p>
        </p:txBody>
      </p:sp>
    </p:spTree>
    <p:extLst>
      <p:ext uri="{BB962C8B-B14F-4D97-AF65-F5344CB8AC3E}">
        <p14:creationId xmlns:p14="http://schemas.microsoft.com/office/powerpoint/2010/main" val="3879918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yui_3_5_1_4_1425749440163_879" descr="http://ar.cetl.hku.hk/images/blooms.gif">
            <a:extLst>
              <a:ext uri="{FF2B5EF4-FFF2-40B4-BE49-F238E27FC236}">
                <a16:creationId xmlns:a16="http://schemas.microsoft.com/office/drawing/2014/main" id="{5BD7D3A7-BDC4-4309-B9B4-CB2FF79CA21D}"/>
              </a:ext>
            </a:extLst>
          </p:cNvPr>
          <p:cNvPicPr/>
          <p:nvPr/>
        </p:nvPicPr>
        <p:blipFill>
          <a:blip r:embed="rId2" cstate="print"/>
          <a:srcRect/>
          <a:stretch>
            <a:fillRect/>
          </a:stretch>
        </p:blipFill>
        <p:spPr bwMode="auto">
          <a:xfrm>
            <a:off x="0" y="1"/>
            <a:ext cx="9144000" cy="6664752"/>
          </a:xfrm>
          <a:prstGeom prst="rect">
            <a:avLst/>
          </a:prstGeom>
          <a:noFill/>
        </p:spPr>
      </p:pic>
    </p:spTree>
    <p:extLst>
      <p:ext uri="{BB962C8B-B14F-4D97-AF65-F5344CB8AC3E}">
        <p14:creationId xmlns:p14="http://schemas.microsoft.com/office/powerpoint/2010/main" val="3126639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B9291-D224-4EF0-ABFE-7D057E0313FE}"/>
              </a:ext>
            </a:extLst>
          </p:cNvPr>
          <p:cNvSpPr>
            <a:spLocks noGrp="1"/>
          </p:cNvSpPr>
          <p:nvPr>
            <p:ph type="title"/>
          </p:nvPr>
        </p:nvSpPr>
        <p:spPr/>
        <p:txBody>
          <a:bodyPr>
            <a:normAutofit/>
          </a:bodyPr>
          <a:lstStyle/>
          <a:p>
            <a:pPr algn="ctr"/>
            <a:r>
              <a:rPr lang="en-US" dirty="0"/>
              <a:t>Weekly Schedule </a:t>
            </a:r>
            <a:br>
              <a:rPr lang="en-US" dirty="0"/>
            </a:br>
            <a:r>
              <a:rPr lang="en-US" sz="3600" dirty="0"/>
              <a:t>for a class meeting twice a week</a:t>
            </a:r>
          </a:p>
        </p:txBody>
      </p:sp>
      <p:sp>
        <p:nvSpPr>
          <p:cNvPr id="3" name="Content Placeholder 2">
            <a:extLst>
              <a:ext uri="{FF2B5EF4-FFF2-40B4-BE49-F238E27FC236}">
                <a16:creationId xmlns:a16="http://schemas.microsoft.com/office/drawing/2014/main" id="{AD6473CA-6C24-44E4-B2DE-33EC7995876D}"/>
              </a:ext>
            </a:extLst>
          </p:cNvPr>
          <p:cNvSpPr>
            <a:spLocks noGrp="1"/>
          </p:cNvSpPr>
          <p:nvPr>
            <p:ph sz="half" idx="1"/>
          </p:nvPr>
        </p:nvSpPr>
        <p:spPr/>
        <p:txBody>
          <a:bodyPr>
            <a:normAutofit/>
          </a:bodyPr>
          <a:lstStyle/>
          <a:p>
            <a:pPr marL="0" indent="0" algn="ctr">
              <a:buNone/>
            </a:pPr>
            <a:r>
              <a:rPr lang="en-US" b="1" dirty="0"/>
              <a:t>Day 1</a:t>
            </a:r>
            <a:endParaRPr lang="en-US" dirty="0"/>
          </a:p>
          <a:p>
            <a:pPr marL="0" indent="0">
              <a:buNone/>
            </a:pPr>
            <a:r>
              <a:rPr lang="en-US" b="1" dirty="0"/>
              <a:t>Due:</a:t>
            </a:r>
            <a:r>
              <a:rPr lang="en-US" dirty="0"/>
              <a:t> Annotation of longer reading (content / page-turner) and Video post paragraph 7-10 sentences</a:t>
            </a:r>
          </a:p>
          <a:p>
            <a:pPr marL="0" indent="0">
              <a:buNone/>
            </a:pPr>
            <a:r>
              <a:rPr lang="en-US" b="1" dirty="0"/>
              <a:t>In Class: </a:t>
            </a:r>
            <a:r>
              <a:rPr lang="en-US" dirty="0"/>
              <a:t>Discuss, debate, present reading before short-essay test </a:t>
            </a:r>
          </a:p>
          <a:p>
            <a:pPr marL="0" indent="0">
              <a:buNone/>
            </a:pPr>
            <a:r>
              <a:rPr lang="en-US" b="1" dirty="0"/>
              <a:t>Short-essay tests: </a:t>
            </a:r>
            <a:r>
              <a:rPr lang="en-US" dirty="0"/>
              <a:t>graded, rewritten and posted on Day 1 every week</a:t>
            </a:r>
          </a:p>
        </p:txBody>
      </p:sp>
      <p:sp>
        <p:nvSpPr>
          <p:cNvPr id="4" name="Content Placeholder 3">
            <a:extLst>
              <a:ext uri="{FF2B5EF4-FFF2-40B4-BE49-F238E27FC236}">
                <a16:creationId xmlns:a16="http://schemas.microsoft.com/office/drawing/2014/main" id="{94382AE3-C94F-48DB-AB04-FCAC0850330B}"/>
              </a:ext>
            </a:extLst>
          </p:cNvPr>
          <p:cNvSpPr>
            <a:spLocks noGrp="1"/>
          </p:cNvSpPr>
          <p:nvPr>
            <p:ph sz="half" idx="2"/>
          </p:nvPr>
        </p:nvSpPr>
        <p:spPr>
          <a:xfrm>
            <a:off x="4526280" y="1845734"/>
            <a:ext cx="4617720" cy="4024714"/>
          </a:xfrm>
        </p:spPr>
        <p:txBody>
          <a:bodyPr>
            <a:normAutofit/>
          </a:bodyPr>
          <a:lstStyle/>
          <a:p>
            <a:pPr marL="0" indent="0" algn="ctr">
              <a:buNone/>
            </a:pPr>
            <a:r>
              <a:rPr lang="en-US" b="1" dirty="0"/>
              <a:t>Day 2</a:t>
            </a:r>
            <a:endParaRPr lang="en-US" dirty="0"/>
          </a:p>
          <a:p>
            <a:pPr marL="0" indent="0">
              <a:buNone/>
            </a:pPr>
            <a:r>
              <a:rPr lang="en-US" b="1" dirty="0"/>
              <a:t>Due:</a:t>
            </a:r>
            <a:r>
              <a:rPr lang="en-US" dirty="0"/>
              <a:t> Shorter reading, on-line quiz (5 T/F or multiple choice questions), blogging to Day 1 video post, writing (peer review/essay drafts)</a:t>
            </a:r>
          </a:p>
          <a:p>
            <a:pPr marL="0" indent="0">
              <a:buNone/>
            </a:pPr>
            <a:r>
              <a:rPr lang="en-US" b="1" dirty="0"/>
              <a:t>In Class: </a:t>
            </a:r>
            <a:r>
              <a:rPr lang="en-US" dirty="0"/>
              <a:t>Go over T/F quiz, group work / peer review or workshop on drafts</a:t>
            </a:r>
          </a:p>
          <a:p>
            <a:pPr marL="0" indent="0">
              <a:buNone/>
            </a:pPr>
            <a:r>
              <a:rPr lang="en-US" b="1" dirty="0"/>
              <a:t>Return: </a:t>
            </a:r>
            <a:r>
              <a:rPr lang="en-US" dirty="0"/>
              <a:t>short-essay tests from Day 1 to be rewritten and posted before next class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10074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556BA-BBE6-476C-9E80-5981C5A3C348}"/>
              </a:ext>
            </a:extLst>
          </p:cNvPr>
          <p:cNvSpPr>
            <a:spLocks noGrp="1"/>
          </p:cNvSpPr>
          <p:nvPr>
            <p:ph type="title"/>
          </p:nvPr>
        </p:nvSpPr>
        <p:spPr>
          <a:xfrm>
            <a:off x="115614" y="982133"/>
            <a:ext cx="8954814" cy="757021"/>
          </a:xfrm>
        </p:spPr>
        <p:txBody>
          <a:bodyPr>
            <a:normAutofit/>
          </a:bodyPr>
          <a:lstStyle/>
          <a:p>
            <a:pPr algn="ctr"/>
            <a:r>
              <a:rPr lang="en-US" dirty="0"/>
              <a:t>Grade Breakdown</a:t>
            </a:r>
          </a:p>
        </p:txBody>
      </p:sp>
      <p:sp>
        <p:nvSpPr>
          <p:cNvPr id="3" name="Text Placeholder 2">
            <a:extLst>
              <a:ext uri="{FF2B5EF4-FFF2-40B4-BE49-F238E27FC236}">
                <a16:creationId xmlns:a16="http://schemas.microsoft.com/office/drawing/2014/main" id="{FC44E8AE-471B-4B7A-A525-0B951054E82D}"/>
              </a:ext>
            </a:extLst>
          </p:cNvPr>
          <p:cNvSpPr>
            <a:spLocks noGrp="1"/>
          </p:cNvSpPr>
          <p:nvPr>
            <p:ph type="body" idx="1"/>
          </p:nvPr>
        </p:nvSpPr>
        <p:spPr/>
        <p:txBody>
          <a:bodyPr/>
          <a:lstStyle/>
          <a:p>
            <a:r>
              <a:rPr lang="en-US" dirty="0"/>
              <a:t>Freshman Composition (101)</a:t>
            </a:r>
          </a:p>
        </p:txBody>
      </p:sp>
      <p:graphicFrame>
        <p:nvGraphicFramePr>
          <p:cNvPr id="7" name="Content Placeholder 6">
            <a:extLst>
              <a:ext uri="{FF2B5EF4-FFF2-40B4-BE49-F238E27FC236}">
                <a16:creationId xmlns:a16="http://schemas.microsoft.com/office/drawing/2014/main" id="{1CF2CDB2-5AE6-43F4-8398-72C3BB5BB45F}"/>
              </a:ext>
            </a:extLst>
          </p:cNvPr>
          <p:cNvGraphicFramePr>
            <a:graphicFrameLocks noGrp="1"/>
          </p:cNvGraphicFramePr>
          <p:nvPr>
            <p:ph sz="half" idx="2"/>
            <p:extLst>
              <p:ext uri="{D42A27DB-BD31-4B8C-83A1-F6EECF244321}">
                <p14:modId xmlns:p14="http://schemas.microsoft.com/office/powerpoint/2010/main" val="3380229329"/>
              </p:ext>
            </p:extLst>
          </p:nvPr>
        </p:nvGraphicFramePr>
        <p:xfrm>
          <a:off x="-1" y="2385849"/>
          <a:ext cx="4486835" cy="3761988"/>
        </p:xfrm>
        <a:graphic>
          <a:graphicData uri="http://schemas.openxmlformats.org/drawingml/2006/table">
            <a:tbl>
              <a:tblPr firstRow="1" firstCol="1" bandRow="1" bandCol="1">
                <a:tableStyleId>{5C22544A-7EE6-4342-B048-85BDC9FD1C3A}</a:tableStyleId>
              </a:tblPr>
              <a:tblGrid>
                <a:gridCol w="2529547">
                  <a:extLst>
                    <a:ext uri="{9D8B030D-6E8A-4147-A177-3AD203B41FA5}">
                      <a16:colId xmlns:a16="http://schemas.microsoft.com/office/drawing/2014/main" val="1724237172"/>
                    </a:ext>
                  </a:extLst>
                </a:gridCol>
                <a:gridCol w="1957288">
                  <a:extLst>
                    <a:ext uri="{9D8B030D-6E8A-4147-A177-3AD203B41FA5}">
                      <a16:colId xmlns:a16="http://schemas.microsoft.com/office/drawing/2014/main" val="1531131698"/>
                    </a:ext>
                  </a:extLst>
                </a:gridCol>
              </a:tblGrid>
              <a:tr h="553191">
                <a:tc>
                  <a:txBody>
                    <a:bodyPr/>
                    <a:lstStyle/>
                    <a:p>
                      <a:pPr marL="0" marR="0">
                        <a:spcBef>
                          <a:spcPts val="0"/>
                        </a:spcBef>
                        <a:spcAft>
                          <a:spcPts val="0"/>
                        </a:spcAft>
                      </a:pPr>
                      <a:r>
                        <a:rPr lang="en-US" sz="1050" dirty="0">
                          <a:effectLst/>
                        </a:rPr>
                        <a:t>Interactive Learning: in class and on line (discussions, blogging and surveys)</a:t>
                      </a:r>
                      <a:endParaRPr lang="en-US"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tc>
                  <a:txBody>
                    <a:bodyPr/>
                    <a:lstStyle/>
                    <a:p>
                      <a:pPr marL="0" marR="0">
                        <a:lnSpc>
                          <a:spcPts val="1800"/>
                        </a:lnSpc>
                        <a:spcBef>
                          <a:spcPts val="0"/>
                        </a:spcBef>
                        <a:spcAft>
                          <a:spcPts val="0"/>
                        </a:spcAft>
                      </a:pPr>
                      <a:r>
                        <a:rPr lang="en-US" sz="1050" dirty="0">
                          <a:effectLst/>
                        </a:rPr>
                        <a:t>10 points (Extra Credit possible)</a:t>
                      </a:r>
                      <a:endParaRPr lang="en-US"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extLst>
                  <a:ext uri="{0D108BD9-81ED-4DB2-BD59-A6C34878D82A}">
                    <a16:rowId xmlns:a16="http://schemas.microsoft.com/office/drawing/2014/main" val="64952232"/>
                  </a:ext>
                </a:extLst>
              </a:tr>
              <a:tr h="394487">
                <a:tc>
                  <a:txBody>
                    <a:bodyPr/>
                    <a:lstStyle/>
                    <a:p>
                      <a:pPr marL="0" marR="0">
                        <a:spcBef>
                          <a:spcPts val="0"/>
                        </a:spcBef>
                        <a:spcAft>
                          <a:spcPts val="0"/>
                        </a:spcAft>
                      </a:pPr>
                      <a:r>
                        <a:rPr lang="en-US" sz="1200" dirty="0">
                          <a:effectLst/>
                        </a:rPr>
                        <a:t>10 online quizzes     </a:t>
                      </a:r>
                      <a:endPar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tc>
                  <a:txBody>
                    <a:bodyPr/>
                    <a:lstStyle/>
                    <a:p>
                      <a:pPr marL="0" marR="0">
                        <a:lnSpc>
                          <a:spcPts val="1800"/>
                        </a:lnSpc>
                        <a:spcBef>
                          <a:spcPts val="0"/>
                        </a:spcBef>
                        <a:spcAft>
                          <a:spcPts val="0"/>
                        </a:spcAft>
                      </a:pPr>
                      <a:r>
                        <a:rPr lang="en-US" sz="1200" dirty="0">
                          <a:effectLst/>
                        </a:rPr>
                        <a:t>10  points</a:t>
                      </a:r>
                      <a:endPar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extLst>
                  <a:ext uri="{0D108BD9-81ED-4DB2-BD59-A6C34878D82A}">
                    <a16:rowId xmlns:a16="http://schemas.microsoft.com/office/drawing/2014/main" val="4023789755"/>
                  </a:ext>
                </a:extLst>
              </a:tr>
              <a:tr h="394487">
                <a:tc>
                  <a:txBody>
                    <a:bodyPr/>
                    <a:lstStyle/>
                    <a:p>
                      <a:pPr marL="0" marR="0">
                        <a:spcBef>
                          <a:spcPts val="0"/>
                        </a:spcBef>
                        <a:spcAft>
                          <a:spcPts val="0"/>
                        </a:spcAft>
                      </a:pPr>
                      <a:r>
                        <a:rPr lang="en-US" sz="1200">
                          <a:effectLst/>
                        </a:rPr>
                        <a:t>10 in-class short-essay tests </a:t>
                      </a:r>
                      <a:endPar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tc>
                  <a:txBody>
                    <a:bodyPr/>
                    <a:lstStyle/>
                    <a:p>
                      <a:pPr marL="0" marR="0">
                        <a:lnSpc>
                          <a:spcPts val="1800"/>
                        </a:lnSpc>
                        <a:spcBef>
                          <a:spcPts val="0"/>
                        </a:spcBef>
                        <a:spcAft>
                          <a:spcPts val="0"/>
                        </a:spcAft>
                      </a:pPr>
                      <a:r>
                        <a:rPr lang="en-US" sz="1200">
                          <a:effectLst/>
                        </a:rPr>
                        <a:t>10 points     </a:t>
                      </a:r>
                      <a:endPar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extLst>
                  <a:ext uri="{0D108BD9-81ED-4DB2-BD59-A6C34878D82A}">
                    <a16:rowId xmlns:a16="http://schemas.microsoft.com/office/drawing/2014/main" val="3396888402"/>
                  </a:ext>
                </a:extLst>
              </a:tr>
              <a:tr h="276596">
                <a:tc>
                  <a:txBody>
                    <a:bodyPr/>
                    <a:lstStyle/>
                    <a:p>
                      <a:pPr marL="0" marR="0">
                        <a:spcBef>
                          <a:spcPts val="0"/>
                        </a:spcBef>
                        <a:spcAft>
                          <a:spcPts val="0"/>
                        </a:spcAft>
                      </a:pPr>
                      <a:r>
                        <a:rPr lang="en-US" sz="1200">
                          <a:effectLst/>
                        </a:rPr>
                        <a:t>4 Essays: </a:t>
                      </a:r>
                      <a:endPar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tc>
                  <a:txBody>
                    <a:bodyPr/>
                    <a:lstStyle/>
                    <a:p>
                      <a:pPr marL="0" marR="0">
                        <a:spcBef>
                          <a:spcPts val="0"/>
                        </a:spcBef>
                        <a:spcAft>
                          <a:spcPts val="0"/>
                        </a:spcAft>
                      </a:pPr>
                      <a:r>
                        <a:rPr lang="en-US" sz="1200">
                          <a:effectLst/>
                        </a:rPr>
                        <a:t>55 points:</a:t>
                      </a:r>
                      <a:endPar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extLst>
                  <a:ext uri="{0D108BD9-81ED-4DB2-BD59-A6C34878D82A}">
                    <a16:rowId xmlns:a16="http://schemas.microsoft.com/office/drawing/2014/main" val="30432473"/>
                  </a:ext>
                </a:extLst>
              </a:tr>
              <a:tr h="276596">
                <a:tc>
                  <a:txBody>
                    <a:bodyPr/>
                    <a:lstStyle/>
                    <a:p>
                      <a:pPr marL="0" marR="0">
                        <a:spcBef>
                          <a:spcPts val="0"/>
                        </a:spcBef>
                        <a:spcAft>
                          <a:spcPts val="0"/>
                        </a:spcAft>
                      </a:pPr>
                      <a:r>
                        <a:rPr lang="en-US" sz="1200">
                          <a:effectLst/>
                        </a:rPr>
                        <a:t>   Essay 1: Informative</a:t>
                      </a:r>
                      <a:endPar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tc>
                  <a:txBody>
                    <a:bodyPr/>
                    <a:lstStyle/>
                    <a:p>
                      <a:pPr marL="548640" marR="0">
                        <a:spcBef>
                          <a:spcPts val="0"/>
                        </a:spcBef>
                        <a:spcAft>
                          <a:spcPts val="0"/>
                        </a:spcAft>
                      </a:pPr>
                      <a:r>
                        <a:rPr lang="en-US" sz="1200">
                          <a:effectLst/>
                        </a:rPr>
                        <a:t>10 points      </a:t>
                      </a:r>
                      <a:endPar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extLst>
                  <a:ext uri="{0D108BD9-81ED-4DB2-BD59-A6C34878D82A}">
                    <a16:rowId xmlns:a16="http://schemas.microsoft.com/office/drawing/2014/main" val="3422060874"/>
                  </a:ext>
                </a:extLst>
              </a:tr>
              <a:tr h="276596">
                <a:tc>
                  <a:txBody>
                    <a:bodyPr/>
                    <a:lstStyle/>
                    <a:p>
                      <a:pPr marL="0" marR="0">
                        <a:spcBef>
                          <a:spcPts val="0"/>
                        </a:spcBef>
                        <a:spcAft>
                          <a:spcPts val="0"/>
                        </a:spcAft>
                      </a:pPr>
                      <a:r>
                        <a:rPr lang="en-US" sz="1200">
                          <a:effectLst/>
                        </a:rPr>
                        <a:t>   Essay 2 Midterm: Analysis / Argument</a:t>
                      </a:r>
                      <a:endPar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tc>
                  <a:txBody>
                    <a:bodyPr/>
                    <a:lstStyle/>
                    <a:p>
                      <a:pPr marL="548640" marR="0">
                        <a:spcBef>
                          <a:spcPts val="0"/>
                        </a:spcBef>
                        <a:spcAft>
                          <a:spcPts val="0"/>
                        </a:spcAft>
                      </a:pPr>
                      <a:r>
                        <a:rPr lang="en-US" sz="1200">
                          <a:effectLst/>
                        </a:rPr>
                        <a:t>15 points      </a:t>
                      </a:r>
                      <a:endPar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extLst>
                  <a:ext uri="{0D108BD9-81ED-4DB2-BD59-A6C34878D82A}">
                    <a16:rowId xmlns:a16="http://schemas.microsoft.com/office/drawing/2014/main" val="321139148"/>
                  </a:ext>
                </a:extLst>
              </a:tr>
              <a:tr h="276596">
                <a:tc>
                  <a:txBody>
                    <a:bodyPr/>
                    <a:lstStyle/>
                    <a:p>
                      <a:pPr marL="0" marR="0">
                        <a:spcBef>
                          <a:spcPts val="0"/>
                        </a:spcBef>
                        <a:spcAft>
                          <a:spcPts val="0"/>
                        </a:spcAft>
                      </a:pPr>
                      <a:r>
                        <a:rPr lang="en-US" sz="1200">
                          <a:effectLst/>
                        </a:rPr>
                        <a:t>   Essay 3: Research </a:t>
                      </a:r>
                      <a:endPar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tc>
                  <a:txBody>
                    <a:bodyPr/>
                    <a:lstStyle/>
                    <a:p>
                      <a:pPr marL="548640" marR="0">
                        <a:spcBef>
                          <a:spcPts val="0"/>
                        </a:spcBef>
                        <a:spcAft>
                          <a:spcPts val="0"/>
                        </a:spcAft>
                      </a:pPr>
                      <a:r>
                        <a:rPr lang="en-US" sz="1200">
                          <a:effectLst/>
                        </a:rPr>
                        <a:t>20 points      </a:t>
                      </a:r>
                      <a:endPar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extLst>
                  <a:ext uri="{0D108BD9-81ED-4DB2-BD59-A6C34878D82A}">
                    <a16:rowId xmlns:a16="http://schemas.microsoft.com/office/drawing/2014/main" val="2327423474"/>
                  </a:ext>
                </a:extLst>
              </a:tr>
              <a:tr h="276596">
                <a:tc>
                  <a:txBody>
                    <a:bodyPr/>
                    <a:lstStyle/>
                    <a:p>
                      <a:pPr marL="0" marR="0">
                        <a:spcBef>
                          <a:spcPts val="0"/>
                        </a:spcBef>
                        <a:spcAft>
                          <a:spcPts val="0"/>
                        </a:spcAft>
                      </a:pPr>
                      <a:r>
                        <a:rPr lang="en-US" sz="1200">
                          <a:effectLst/>
                        </a:rPr>
                        <a:t>   Essay 4 Final: Persuasive </a:t>
                      </a:r>
                      <a:endPar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tc>
                  <a:txBody>
                    <a:bodyPr/>
                    <a:lstStyle/>
                    <a:p>
                      <a:pPr marL="548640" marR="0">
                        <a:spcBef>
                          <a:spcPts val="0"/>
                        </a:spcBef>
                        <a:spcAft>
                          <a:spcPts val="0"/>
                        </a:spcAft>
                      </a:pPr>
                      <a:r>
                        <a:rPr lang="en-US" sz="1200">
                          <a:effectLst/>
                        </a:rPr>
                        <a:t>10 points      </a:t>
                      </a:r>
                      <a:endPar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extLst>
                  <a:ext uri="{0D108BD9-81ED-4DB2-BD59-A6C34878D82A}">
                    <a16:rowId xmlns:a16="http://schemas.microsoft.com/office/drawing/2014/main" val="2702860338"/>
                  </a:ext>
                </a:extLst>
              </a:tr>
              <a:tr h="394487">
                <a:tc>
                  <a:txBody>
                    <a:bodyPr/>
                    <a:lstStyle/>
                    <a:p>
                      <a:pPr marL="0" marR="0">
                        <a:spcBef>
                          <a:spcPts val="0"/>
                        </a:spcBef>
                        <a:spcAft>
                          <a:spcPts val="0"/>
                        </a:spcAft>
                      </a:pPr>
                      <a:r>
                        <a:rPr lang="en-US" sz="1200">
                          <a:effectLst/>
                        </a:rPr>
                        <a:t>3 Peer review letters (5 points each)</a:t>
                      </a:r>
                      <a:endPar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tc>
                  <a:txBody>
                    <a:bodyPr/>
                    <a:lstStyle/>
                    <a:p>
                      <a:pPr marL="0" marR="0">
                        <a:lnSpc>
                          <a:spcPts val="1800"/>
                        </a:lnSpc>
                        <a:spcBef>
                          <a:spcPts val="0"/>
                        </a:spcBef>
                        <a:spcAft>
                          <a:spcPts val="0"/>
                        </a:spcAft>
                      </a:pPr>
                      <a:r>
                        <a:rPr lang="en-US" sz="1200">
                          <a:effectLst/>
                        </a:rPr>
                        <a:t>15 points</a:t>
                      </a:r>
                      <a:endPar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extLst>
                  <a:ext uri="{0D108BD9-81ED-4DB2-BD59-A6C34878D82A}">
                    <a16:rowId xmlns:a16="http://schemas.microsoft.com/office/drawing/2014/main" val="727319314"/>
                  </a:ext>
                </a:extLst>
              </a:tr>
              <a:tr h="276596">
                <a:tc>
                  <a:txBody>
                    <a:bodyPr/>
                    <a:lstStyle/>
                    <a:p>
                      <a:pPr marL="0" marR="0">
                        <a:spcBef>
                          <a:spcPts val="0"/>
                        </a:spcBef>
                        <a:spcAft>
                          <a:spcPts val="0"/>
                        </a:spcAft>
                      </a:pPr>
                      <a:r>
                        <a:rPr lang="en-US" sz="1200">
                          <a:effectLst/>
                        </a:rPr>
                        <a:t>Portfolio Cover Letter </a:t>
                      </a:r>
                      <a:endPar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tc>
                  <a:txBody>
                    <a:bodyPr/>
                    <a:lstStyle/>
                    <a:p>
                      <a:pPr marL="0" marR="0">
                        <a:spcBef>
                          <a:spcPts val="0"/>
                        </a:spcBef>
                        <a:spcAft>
                          <a:spcPts val="0"/>
                        </a:spcAft>
                      </a:pPr>
                      <a:r>
                        <a:rPr lang="en-US" sz="1200">
                          <a:effectLst/>
                        </a:rPr>
                        <a:t>Extra Credit</a:t>
                      </a:r>
                      <a:endPar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extLst>
                  <a:ext uri="{0D108BD9-81ED-4DB2-BD59-A6C34878D82A}">
                    <a16:rowId xmlns:a16="http://schemas.microsoft.com/office/drawing/2014/main" val="2082010971"/>
                  </a:ext>
                </a:extLst>
              </a:tr>
              <a:tr h="276596">
                <a:tc>
                  <a:txBody>
                    <a:bodyPr/>
                    <a:lstStyle/>
                    <a:p>
                      <a:pPr marL="548640" marR="0">
                        <a:spcBef>
                          <a:spcPts val="0"/>
                        </a:spcBef>
                        <a:spcAft>
                          <a:spcPts val="0"/>
                        </a:spcAft>
                      </a:pPr>
                      <a:r>
                        <a:rPr lang="en-US" sz="1200">
                          <a:effectLst/>
                        </a:rPr>
                        <a:t>Total Points</a:t>
                      </a:r>
                      <a:endParaRPr lang="en-US"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tc>
                  <a:txBody>
                    <a:bodyPr/>
                    <a:lstStyle/>
                    <a:p>
                      <a:pPr marL="0" marR="0">
                        <a:spcBef>
                          <a:spcPts val="0"/>
                        </a:spcBef>
                        <a:spcAft>
                          <a:spcPts val="0"/>
                        </a:spcAft>
                      </a:pPr>
                      <a:r>
                        <a:rPr lang="en-US" sz="1200" dirty="0">
                          <a:effectLst/>
                        </a:rPr>
                        <a:t>100 points </a:t>
                      </a:r>
                      <a:endPar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extLst>
                  <a:ext uri="{0D108BD9-81ED-4DB2-BD59-A6C34878D82A}">
                    <a16:rowId xmlns:a16="http://schemas.microsoft.com/office/drawing/2014/main" val="3016505468"/>
                  </a:ext>
                </a:extLst>
              </a:tr>
            </a:tbl>
          </a:graphicData>
        </a:graphic>
      </p:graphicFrame>
      <p:sp>
        <p:nvSpPr>
          <p:cNvPr id="5" name="Text Placeholder 4">
            <a:extLst>
              <a:ext uri="{FF2B5EF4-FFF2-40B4-BE49-F238E27FC236}">
                <a16:creationId xmlns:a16="http://schemas.microsoft.com/office/drawing/2014/main" id="{5CF559AD-AC2C-47E5-A7F9-4D6101344A59}"/>
              </a:ext>
            </a:extLst>
          </p:cNvPr>
          <p:cNvSpPr>
            <a:spLocks noGrp="1"/>
          </p:cNvSpPr>
          <p:nvPr>
            <p:ph type="body" sz="quarter" idx="3"/>
          </p:nvPr>
        </p:nvSpPr>
        <p:spPr/>
        <p:txBody>
          <a:bodyPr/>
          <a:lstStyle/>
          <a:p>
            <a:r>
              <a:rPr lang="en-US" dirty="0"/>
              <a:t>Pre-College English (098)</a:t>
            </a:r>
          </a:p>
        </p:txBody>
      </p:sp>
      <p:graphicFrame>
        <p:nvGraphicFramePr>
          <p:cNvPr id="8" name="Content Placeholder 7">
            <a:extLst>
              <a:ext uri="{FF2B5EF4-FFF2-40B4-BE49-F238E27FC236}">
                <a16:creationId xmlns:a16="http://schemas.microsoft.com/office/drawing/2014/main" id="{4E99F7D1-79E8-4B7F-8C77-BE613677AC8B}"/>
              </a:ext>
            </a:extLst>
          </p:cNvPr>
          <p:cNvGraphicFramePr>
            <a:graphicFrameLocks noGrp="1"/>
          </p:cNvGraphicFramePr>
          <p:nvPr>
            <p:ph sz="quarter" idx="4"/>
            <p:extLst>
              <p:ext uri="{D42A27DB-BD31-4B8C-83A1-F6EECF244321}">
                <p14:modId xmlns:p14="http://schemas.microsoft.com/office/powerpoint/2010/main" val="2637700955"/>
              </p:ext>
            </p:extLst>
          </p:nvPr>
        </p:nvGraphicFramePr>
        <p:xfrm>
          <a:off x="4658410" y="2385849"/>
          <a:ext cx="4486835" cy="3761987"/>
        </p:xfrm>
        <a:graphic>
          <a:graphicData uri="http://schemas.openxmlformats.org/drawingml/2006/table">
            <a:tbl>
              <a:tblPr firstRow="1" firstCol="1" bandRow="1" bandCol="1">
                <a:tableStyleId>{5C22544A-7EE6-4342-B048-85BDC9FD1C3A}</a:tableStyleId>
              </a:tblPr>
              <a:tblGrid>
                <a:gridCol w="2861787">
                  <a:extLst>
                    <a:ext uri="{9D8B030D-6E8A-4147-A177-3AD203B41FA5}">
                      <a16:colId xmlns:a16="http://schemas.microsoft.com/office/drawing/2014/main" val="574073077"/>
                    </a:ext>
                  </a:extLst>
                </a:gridCol>
                <a:gridCol w="1625048">
                  <a:extLst>
                    <a:ext uri="{9D8B030D-6E8A-4147-A177-3AD203B41FA5}">
                      <a16:colId xmlns:a16="http://schemas.microsoft.com/office/drawing/2014/main" val="3949877784"/>
                    </a:ext>
                  </a:extLst>
                </a:gridCol>
              </a:tblGrid>
              <a:tr h="1445375">
                <a:tc>
                  <a:txBody>
                    <a:bodyPr/>
                    <a:lstStyle/>
                    <a:p>
                      <a:pPr marL="0" marR="0">
                        <a:spcBef>
                          <a:spcPts val="0"/>
                        </a:spcBef>
                        <a:spcAft>
                          <a:spcPts val="0"/>
                        </a:spcAft>
                      </a:pPr>
                      <a:r>
                        <a:rPr lang="en-US" sz="1600" dirty="0">
                          <a:effectLst/>
                        </a:rPr>
                        <a:t>Interactive Learning: discussions, blogging and surveys (activities both in class and online)</a:t>
                      </a:r>
                      <a:endPar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tc>
                  <a:txBody>
                    <a:bodyPr/>
                    <a:lstStyle/>
                    <a:p>
                      <a:pPr marL="0" marR="0">
                        <a:lnSpc>
                          <a:spcPts val="1800"/>
                        </a:lnSpc>
                        <a:spcBef>
                          <a:spcPts val="0"/>
                        </a:spcBef>
                        <a:spcAft>
                          <a:spcPts val="0"/>
                        </a:spcAft>
                      </a:pPr>
                      <a:r>
                        <a:rPr lang="en-US" sz="1600" dirty="0">
                          <a:effectLst/>
                        </a:rPr>
                        <a:t>50 points </a:t>
                      </a:r>
                      <a:endPar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extLst>
                  <a:ext uri="{0D108BD9-81ED-4DB2-BD59-A6C34878D82A}">
                    <a16:rowId xmlns:a16="http://schemas.microsoft.com/office/drawing/2014/main" val="3206368133"/>
                  </a:ext>
                </a:extLst>
              </a:tr>
              <a:tr h="1417622">
                <a:tc>
                  <a:txBody>
                    <a:bodyPr/>
                    <a:lstStyle/>
                    <a:p>
                      <a:pPr marL="0" marR="0">
                        <a:spcBef>
                          <a:spcPts val="0"/>
                        </a:spcBef>
                        <a:spcAft>
                          <a:spcPts val="0"/>
                        </a:spcAft>
                      </a:pPr>
                      <a:r>
                        <a:rPr lang="en-US" sz="1600" dirty="0">
                          <a:effectLst/>
                        </a:rPr>
                        <a:t>Rewrite 101 short-essay tests </a:t>
                      </a:r>
                    </a:p>
                    <a:p>
                      <a:pPr marL="0" marR="0">
                        <a:spcBef>
                          <a:spcPts val="0"/>
                        </a:spcBef>
                        <a:spcAft>
                          <a:spcPts val="0"/>
                        </a:spcAft>
                      </a:pPr>
                      <a:r>
                        <a:rPr lang="en-US" sz="1600" dirty="0">
                          <a:effectLst/>
                        </a:rPr>
                        <a:t>(Posted on Canvas)</a:t>
                      </a:r>
                      <a:endPar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tc>
                  <a:txBody>
                    <a:bodyPr/>
                    <a:lstStyle/>
                    <a:p>
                      <a:pPr marL="0" marR="0">
                        <a:lnSpc>
                          <a:spcPts val="1800"/>
                        </a:lnSpc>
                        <a:spcBef>
                          <a:spcPts val="0"/>
                        </a:spcBef>
                        <a:spcAft>
                          <a:spcPts val="0"/>
                        </a:spcAft>
                      </a:pPr>
                      <a:r>
                        <a:rPr lang="en-US" sz="1600" dirty="0">
                          <a:effectLst/>
                        </a:rPr>
                        <a:t>50 points </a:t>
                      </a:r>
                      <a:r>
                        <a:rPr lang="en-US" sz="900" dirty="0">
                          <a:effectLst/>
                        </a:rPr>
                        <a:t>  </a:t>
                      </a:r>
                      <a:endPar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extLst>
                  <a:ext uri="{0D108BD9-81ED-4DB2-BD59-A6C34878D82A}">
                    <a16:rowId xmlns:a16="http://schemas.microsoft.com/office/drawing/2014/main" val="3647128818"/>
                  </a:ext>
                </a:extLst>
              </a:tr>
              <a:tr h="898990">
                <a:tc>
                  <a:txBody>
                    <a:bodyPr/>
                    <a:lstStyle/>
                    <a:p>
                      <a:pPr marL="548640" marR="0">
                        <a:spcBef>
                          <a:spcPts val="0"/>
                        </a:spcBef>
                        <a:spcAft>
                          <a:spcPts val="0"/>
                        </a:spcAft>
                      </a:pPr>
                      <a:r>
                        <a:rPr lang="en-US" sz="1600" dirty="0">
                          <a:effectLst/>
                        </a:rPr>
                        <a:t>Total points </a:t>
                      </a:r>
                      <a:endPar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tc>
                  <a:txBody>
                    <a:bodyPr/>
                    <a:lstStyle/>
                    <a:p>
                      <a:pPr marL="0" marR="0">
                        <a:spcBef>
                          <a:spcPts val="0"/>
                        </a:spcBef>
                        <a:spcAft>
                          <a:spcPts val="0"/>
                        </a:spcAft>
                      </a:pPr>
                      <a:r>
                        <a:rPr lang="en-US" sz="1600" dirty="0">
                          <a:effectLst/>
                        </a:rPr>
                        <a:t>100 points</a:t>
                      </a:r>
                      <a:endPar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11" marR="53211" marT="0" marB="0"/>
                </a:tc>
                <a:extLst>
                  <a:ext uri="{0D108BD9-81ED-4DB2-BD59-A6C34878D82A}">
                    <a16:rowId xmlns:a16="http://schemas.microsoft.com/office/drawing/2014/main" val="3306067260"/>
                  </a:ext>
                </a:extLst>
              </a:tr>
            </a:tbl>
          </a:graphicData>
        </a:graphic>
      </p:graphicFrame>
    </p:spTree>
    <p:extLst>
      <p:ext uri="{BB962C8B-B14F-4D97-AF65-F5344CB8AC3E}">
        <p14:creationId xmlns:p14="http://schemas.microsoft.com/office/powerpoint/2010/main" val="578257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1D900-3957-4FC2-A1D3-096F12E9DBEC}"/>
              </a:ext>
            </a:extLst>
          </p:cNvPr>
          <p:cNvSpPr>
            <a:spLocks noGrp="1"/>
          </p:cNvSpPr>
          <p:nvPr>
            <p:ph type="title"/>
          </p:nvPr>
        </p:nvSpPr>
        <p:spPr/>
        <p:txBody>
          <a:bodyPr>
            <a:normAutofit/>
          </a:bodyPr>
          <a:lstStyle/>
          <a:p>
            <a:r>
              <a:rPr lang="en-US" dirty="0"/>
              <a:t>Freshman Composition (101)</a:t>
            </a:r>
          </a:p>
        </p:txBody>
      </p:sp>
      <p:graphicFrame>
        <p:nvGraphicFramePr>
          <p:cNvPr id="4" name="Content Placeholder 3">
            <a:extLst>
              <a:ext uri="{FF2B5EF4-FFF2-40B4-BE49-F238E27FC236}">
                <a16:creationId xmlns:a16="http://schemas.microsoft.com/office/drawing/2014/main" id="{F4E3C87E-2C01-4F13-ADBB-730DA43E4C5F}"/>
              </a:ext>
            </a:extLst>
          </p:cNvPr>
          <p:cNvGraphicFramePr>
            <a:graphicFrameLocks noGrp="1"/>
          </p:cNvGraphicFramePr>
          <p:nvPr>
            <p:ph idx="1"/>
            <p:extLst>
              <p:ext uri="{D42A27DB-BD31-4B8C-83A1-F6EECF244321}">
                <p14:modId xmlns:p14="http://schemas.microsoft.com/office/powerpoint/2010/main" val="2548303213"/>
              </p:ext>
            </p:extLst>
          </p:nvPr>
        </p:nvGraphicFramePr>
        <p:xfrm>
          <a:off x="94592" y="1828804"/>
          <a:ext cx="9049408" cy="4487311"/>
        </p:xfrm>
        <a:graphic>
          <a:graphicData uri="http://schemas.openxmlformats.org/drawingml/2006/table">
            <a:tbl>
              <a:tblPr firstRow="1" firstCol="1" bandRow="1" bandCol="1">
                <a:tableStyleId>{5C22544A-7EE6-4342-B048-85BDC9FD1C3A}</a:tableStyleId>
              </a:tblPr>
              <a:tblGrid>
                <a:gridCol w="4524704">
                  <a:extLst>
                    <a:ext uri="{9D8B030D-6E8A-4147-A177-3AD203B41FA5}">
                      <a16:colId xmlns:a16="http://schemas.microsoft.com/office/drawing/2014/main" val="3490103242"/>
                    </a:ext>
                  </a:extLst>
                </a:gridCol>
                <a:gridCol w="4524704">
                  <a:extLst>
                    <a:ext uri="{9D8B030D-6E8A-4147-A177-3AD203B41FA5}">
                      <a16:colId xmlns:a16="http://schemas.microsoft.com/office/drawing/2014/main" val="2188885435"/>
                    </a:ext>
                  </a:extLst>
                </a:gridCol>
              </a:tblGrid>
              <a:tr h="727779">
                <a:tc>
                  <a:txBody>
                    <a:bodyPr/>
                    <a:lstStyle/>
                    <a:p>
                      <a:pPr marL="0" marR="0">
                        <a:spcBef>
                          <a:spcPts val="0"/>
                        </a:spcBef>
                        <a:spcAft>
                          <a:spcPts val="0"/>
                        </a:spcAft>
                      </a:pPr>
                      <a:r>
                        <a:rPr lang="en-US" sz="2000" dirty="0">
                          <a:effectLst/>
                        </a:rPr>
                        <a:t>Interactive Learning: in class and on line (discussions, blogging and surveys)</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86" marR="63586" marT="0" marB="0"/>
                </a:tc>
                <a:tc>
                  <a:txBody>
                    <a:bodyPr/>
                    <a:lstStyle/>
                    <a:p>
                      <a:pPr marL="0" marR="0">
                        <a:lnSpc>
                          <a:spcPts val="1800"/>
                        </a:lnSpc>
                        <a:spcBef>
                          <a:spcPts val="0"/>
                        </a:spcBef>
                        <a:spcAft>
                          <a:spcPts val="0"/>
                        </a:spcAft>
                      </a:pPr>
                      <a:r>
                        <a:rPr lang="en-US" sz="2000" dirty="0">
                          <a:effectLst/>
                        </a:rPr>
                        <a:t>10 points (Extra Credit possible)</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86" marR="63586" marT="0" marB="0"/>
                </a:tc>
                <a:extLst>
                  <a:ext uri="{0D108BD9-81ED-4DB2-BD59-A6C34878D82A}">
                    <a16:rowId xmlns:a16="http://schemas.microsoft.com/office/drawing/2014/main" val="3347912649"/>
                  </a:ext>
                </a:extLst>
              </a:tr>
              <a:tr h="404103">
                <a:tc>
                  <a:txBody>
                    <a:bodyPr/>
                    <a:lstStyle/>
                    <a:p>
                      <a:pPr marL="0" marR="0">
                        <a:spcBef>
                          <a:spcPts val="0"/>
                        </a:spcBef>
                        <a:spcAft>
                          <a:spcPts val="0"/>
                        </a:spcAft>
                      </a:pPr>
                      <a:r>
                        <a:rPr lang="en-US" sz="2000" dirty="0">
                          <a:effectLst/>
                        </a:rPr>
                        <a:t>10 online quizzes  (5 T/F questions)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86" marR="63586" marT="0" marB="0"/>
                </a:tc>
                <a:tc>
                  <a:txBody>
                    <a:bodyPr/>
                    <a:lstStyle/>
                    <a:p>
                      <a:pPr marL="0" marR="0">
                        <a:lnSpc>
                          <a:spcPts val="1800"/>
                        </a:lnSpc>
                        <a:spcBef>
                          <a:spcPts val="0"/>
                        </a:spcBef>
                        <a:spcAft>
                          <a:spcPts val="0"/>
                        </a:spcAft>
                      </a:pPr>
                      <a:r>
                        <a:rPr lang="en-US" sz="2000">
                          <a:effectLst/>
                        </a:rPr>
                        <a:t>10 points      </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86" marR="63586" marT="0" marB="0"/>
                </a:tc>
                <a:extLst>
                  <a:ext uri="{0D108BD9-81ED-4DB2-BD59-A6C34878D82A}">
                    <a16:rowId xmlns:a16="http://schemas.microsoft.com/office/drawing/2014/main" val="1119834186"/>
                  </a:ext>
                </a:extLst>
              </a:tr>
              <a:tr h="404103">
                <a:tc>
                  <a:txBody>
                    <a:bodyPr/>
                    <a:lstStyle/>
                    <a:p>
                      <a:pPr marL="0" marR="0">
                        <a:spcBef>
                          <a:spcPts val="0"/>
                        </a:spcBef>
                        <a:spcAft>
                          <a:spcPts val="0"/>
                        </a:spcAft>
                      </a:pPr>
                      <a:r>
                        <a:rPr lang="en-US" sz="2000" dirty="0">
                          <a:effectLst/>
                        </a:rPr>
                        <a:t>10 in-class short-essay tests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86" marR="63586" marT="0" marB="0"/>
                </a:tc>
                <a:tc>
                  <a:txBody>
                    <a:bodyPr/>
                    <a:lstStyle/>
                    <a:p>
                      <a:pPr marL="0" marR="0">
                        <a:lnSpc>
                          <a:spcPts val="1800"/>
                        </a:lnSpc>
                        <a:spcBef>
                          <a:spcPts val="0"/>
                        </a:spcBef>
                        <a:spcAft>
                          <a:spcPts val="0"/>
                        </a:spcAft>
                      </a:pPr>
                      <a:r>
                        <a:rPr lang="en-US" sz="2000">
                          <a:effectLst/>
                        </a:rPr>
                        <a:t>10 points     </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86" marR="63586" marT="0" marB="0"/>
                </a:tc>
                <a:extLst>
                  <a:ext uri="{0D108BD9-81ED-4DB2-BD59-A6C34878D82A}">
                    <a16:rowId xmlns:a16="http://schemas.microsoft.com/office/drawing/2014/main" val="2121147422"/>
                  </a:ext>
                </a:extLst>
              </a:tr>
              <a:tr h="363889">
                <a:tc>
                  <a:txBody>
                    <a:bodyPr/>
                    <a:lstStyle/>
                    <a:p>
                      <a:pPr marL="0" marR="0">
                        <a:spcBef>
                          <a:spcPts val="0"/>
                        </a:spcBef>
                        <a:spcAft>
                          <a:spcPts val="0"/>
                        </a:spcAft>
                      </a:pPr>
                      <a:r>
                        <a:rPr lang="en-US" sz="2000">
                          <a:effectLst/>
                        </a:rPr>
                        <a:t>4 Essays: </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86" marR="63586" marT="0" marB="0"/>
                </a:tc>
                <a:tc>
                  <a:txBody>
                    <a:bodyPr/>
                    <a:lstStyle/>
                    <a:p>
                      <a:pPr marL="0" marR="0">
                        <a:spcBef>
                          <a:spcPts val="0"/>
                        </a:spcBef>
                        <a:spcAft>
                          <a:spcPts val="0"/>
                        </a:spcAft>
                      </a:pPr>
                      <a:r>
                        <a:rPr lang="en-US" sz="2000">
                          <a:effectLst/>
                        </a:rPr>
                        <a:t>55 points:</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86" marR="63586" marT="0" marB="0"/>
                </a:tc>
                <a:extLst>
                  <a:ext uri="{0D108BD9-81ED-4DB2-BD59-A6C34878D82A}">
                    <a16:rowId xmlns:a16="http://schemas.microsoft.com/office/drawing/2014/main" val="1616248142"/>
                  </a:ext>
                </a:extLst>
              </a:tr>
              <a:tr h="363889">
                <a:tc>
                  <a:txBody>
                    <a:bodyPr/>
                    <a:lstStyle/>
                    <a:p>
                      <a:pPr marL="0" marR="0">
                        <a:spcBef>
                          <a:spcPts val="0"/>
                        </a:spcBef>
                        <a:spcAft>
                          <a:spcPts val="0"/>
                        </a:spcAft>
                      </a:pPr>
                      <a:r>
                        <a:rPr lang="en-US" sz="2000">
                          <a:effectLst/>
                        </a:rPr>
                        <a:t>   Essay 1: Informative</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86" marR="63586" marT="0" marB="0"/>
                </a:tc>
                <a:tc>
                  <a:txBody>
                    <a:bodyPr/>
                    <a:lstStyle/>
                    <a:p>
                      <a:pPr marL="548640" marR="0">
                        <a:spcBef>
                          <a:spcPts val="0"/>
                        </a:spcBef>
                        <a:spcAft>
                          <a:spcPts val="0"/>
                        </a:spcAft>
                      </a:pPr>
                      <a:r>
                        <a:rPr lang="en-US" sz="2000">
                          <a:effectLst/>
                        </a:rPr>
                        <a:t>10 points      </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86" marR="63586" marT="0" marB="0"/>
                </a:tc>
                <a:extLst>
                  <a:ext uri="{0D108BD9-81ED-4DB2-BD59-A6C34878D82A}">
                    <a16:rowId xmlns:a16="http://schemas.microsoft.com/office/drawing/2014/main" val="236663799"/>
                  </a:ext>
                </a:extLst>
              </a:tr>
              <a:tr h="363889">
                <a:tc>
                  <a:txBody>
                    <a:bodyPr/>
                    <a:lstStyle/>
                    <a:p>
                      <a:pPr marL="0" marR="0">
                        <a:spcBef>
                          <a:spcPts val="0"/>
                        </a:spcBef>
                        <a:spcAft>
                          <a:spcPts val="0"/>
                        </a:spcAft>
                      </a:pPr>
                      <a:r>
                        <a:rPr lang="en-US" sz="2000">
                          <a:effectLst/>
                        </a:rPr>
                        <a:t>   Essay 2 Midterm: Analysis / Argument</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86" marR="63586" marT="0" marB="0"/>
                </a:tc>
                <a:tc>
                  <a:txBody>
                    <a:bodyPr/>
                    <a:lstStyle/>
                    <a:p>
                      <a:pPr marL="548640" marR="0">
                        <a:spcBef>
                          <a:spcPts val="0"/>
                        </a:spcBef>
                        <a:spcAft>
                          <a:spcPts val="0"/>
                        </a:spcAft>
                      </a:pPr>
                      <a:r>
                        <a:rPr lang="en-US" sz="2000">
                          <a:effectLst/>
                        </a:rPr>
                        <a:t>15 points      </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86" marR="63586" marT="0" marB="0"/>
                </a:tc>
                <a:extLst>
                  <a:ext uri="{0D108BD9-81ED-4DB2-BD59-A6C34878D82A}">
                    <a16:rowId xmlns:a16="http://schemas.microsoft.com/office/drawing/2014/main" val="3731634674"/>
                  </a:ext>
                </a:extLst>
              </a:tr>
              <a:tr h="363889">
                <a:tc>
                  <a:txBody>
                    <a:bodyPr/>
                    <a:lstStyle/>
                    <a:p>
                      <a:pPr marL="0" marR="0">
                        <a:spcBef>
                          <a:spcPts val="0"/>
                        </a:spcBef>
                        <a:spcAft>
                          <a:spcPts val="0"/>
                        </a:spcAft>
                      </a:pPr>
                      <a:r>
                        <a:rPr lang="en-US" sz="2000">
                          <a:effectLst/>
                        </a:rPr>
                        <a:t>   Essay 3: Research </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86" marR="63586" marT="0" marB="0"/>
                </a:tc>
                <a:tc>
                  <a:txBody>
                    <a:bodyPr/>
                    <a:lstStyle/>
                    <a:p>
                      <a:pPr marL="548640" marR="0">
                        <a:spcBef>
                          <a:spcPts val="0"/>
                        </a:spcBef>
                        <a:spcAft>
                          <a:spcPts val="0"/>
                        </a:spcAft>
                      </a:pPr>
                      <a:r>
                        <a:rPr lang="en-US" sz="2000">
                          <a:effectLst/>
                        </a:rPr>
                        <a:t>20 points      </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86" marR="63586" marT="0" marB="0"/>
                </a:tc>
                <a:extLst>
                  <a:ext uri="{0D108BD9-81ED-4DB2-BD59-A6C34878D82A}">
                    <a16:rowId xmlns:a16="http://schemas.microsoft.com/office/drawing/2014/main" val="4272264276"/>
                  </a:ext>
                </a:extLst>
              </a:tr>
              <a:tr h="363889">
                <a:tc>
                  <a:txBody>
                    <a:bodyPr/>
                    <a:lstStyle/>
                    <a:p>
                      <a:pPr marL="0" marR="0">
                        <a:spcBef>
                          <a:spcPts val="0"/>
                        </a:spcBef>
                        <a:spcAft>
                          <a:spcPts val="0"/>
                        </a:spcAft>
                      </a:pPr>
                      <a:r>
                        <a:rPr lang="en-US" sz="2000" dirty="0">
                          <a:effectLst/>
                        </a:rPr>
                        <a:t>   Essay 4: Persuasive (In-class writing)</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86" marR="63586" marT="0" marB="0"/>
                </a:tc>
                <a:tc>
                  <a:txBody>
                    <a:bodyPr/>
                    <a:lstStyle/>
                    <a:p>
                      <a:pPr marL="548640" marR="0">
                        <a:spcBef>
                          <a:spcPts val="0"/>
                        </a:spcBef>
                        <a:spcAft>
                          <a:spcPts val="0"/>
                        </a:spcAft>
                      </a:pPr>
                      <a:r>
                        <a:rPr lang="en-US" sz="2000">
                          <a:effectLst/>
                        </a:rPr>
                        <a:t>10 points      </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86" marR="63586" marT="0" marB="0"/>
                </a:tc>
                <a:extLst>
                  <a:ext uri="{0D108BD9-81ED-4DB2-BD59-A6C34878D82A}">
                    <a16:rowId xmlns:a16="http://schemas.microsoft.com/office/drawing/2014/main" val="1570135520"/>
                  </a:ext>
                </a:extLst>
              </a:tr>
              <a:tr h="404103">
                <a:tc>
                  <a:txBody>
                    <a:bodyPr/>
                    <a:lstStyle/>
                    <a:p>
                      <a:pPr marL="0" marR="0">
                        <a:spcBef>
                          <a:spcPts val="0"/>
                        </a:spcBef>
                        <a:spcAft>
                          <a:spcPts val="0"/>
                        </a:spcAft>
                      </a:pPr>
                      <a:r>
                        <a:rPr lang="en-US" sz="2000" dirty="0">
                          <a:effectLst/>
                        </a:rPr>
                        <a:t>3 Peer review letters</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86" marR="63586" marT="0" marB="0"/>
                </a:tc>
                <a:tc>
                  <a:txBody>
                    <a:bodyPr/>
                    <a:lstStyle/>
                    <a:p>
                      <a:pPr marL="0" marR="0">
                        <a:lnSpc>
                          <a:spcPts val="1800"/>
                        </a:lnSpc>
                        <a:spcBef>
                          <a:spcPts val="0"/>
                        </a:spcBef>
                        <a:spcAft>
                          <a:spcPts val="0"/>
                        </a:spcAft>
                      </a:pPr>
                      <a:r>
                        <a:rPr lang="en-US" sz="2000">
                          <a:effectLst/>
                        </a:rPr>
                        <a:t>15 points</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86" marR="63586" marT="0" marB="0"/>
                </a:tc>
                <a:extLst>
                  <a:ext uri="{0D108BD9-81ED-4DB2-BD59-A6C34878D82A}">
                    <a16:rowId xmlns:a16="http://schemas.microsoft.com/office/drawing/2014/main" val="3188688737"/>
                  </a:ext>
                </a:extLst>
              </a:tr>
              <a:tr h="363889">
                <a:tc>
                  <a:txBody>
                    <a:bodyPr/>
                    <a:lstStyle/>
                    <a:p>
                      <a:pPr marL="0" marR="0">
                        <a:spcBef>
                          <a:spcPts val="0"/>
                        </a:spcBef>
                        <a:spcAft>
                          <a:spcPts val="0"/>
                        </a:spcAft>
                      </a:pPr>
                      <a:r>
                        <a:rPr lang="en-US" sz="2000">
                          <a:effectLst/>
                        </a:rPr>
                        <a:t>Portfolio Cover Letter </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86" marR="63586" marT="0" marB="0"/>
                </a:tc>
                <a:tc>
                  <a:txBody>
                    <a:bodyPr/>
                    <a:lstStyle/>
                    <a:p>
                      <a:pPr marL="0" marR="0">
                        <a:spcBef>
                          <a:spcPts val="0"/>
                        </a:spcBef>
                        <a:spcAft>
                          <a:spcPts val="0"/>
                        </a:spcAft>
                      </a:pPr>
                      <a:r>
                        <a:rPr lang="en-US" sz="2000">
                          <a:effectLst/>
                        </a:rPr>
                        <a:t>Extra Credit</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86" marR="63586" marT="0" marB="0"/>
                </a:tc>
                <a:extLst>
                  <a:ext uri="{0D108BD9-81ED-4DB2-BD59-A6C34878D82A}">
                    <a16:rowId xmlns:a16="http://schemas.microsoft.com/office/drawing/2014/main" val="2795733204"/>
                  </a:ext>
                </a:extLst>
              </a:tr>
              <a:tr h="363889">
                <a:tc>
                  <a:txBody>
                    <a:bodyPr/>
                    <a:lstStyle/>
                    <a:p>
                      <a:pPr marL="548640" marR="0">
                        <a:spcBef>
                          <a:spcPts val="0"/>
                        </a:spcBef>
                        <a:spcAft>
                          <a:spcPts val="0"/>
                        </a:spcAft>
                      </a:pPr>
                      <a:r>
                        <a:rPr lang="en-US" sz="2000">
                          <a:effectLst/>
                        </a:rPr>
                        <a:t>Total Points</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86" marR="63586" marT="0" marB="0"/>
                </a:tc>
                <a:tc>
                  <a:txBody>
                    <a:bodyPr/>
                    <a:lstStyle/>
                    <a:p>
                      <a:pPr marL="0" marR="0">
                        <a:spcBef>
                          <a:spcPts val="0"/>
                        </a:spcBef>
                        <a:spcAft>
                          <a:spcPts val="0"/>
                        </a:spcAft>
                      </a:pPr>
                      <a:r>
                        <a:rPr lang="en-US" sz="2000" dirty="0">
                          <a:effectLst/>
                        </a:rPr>
                        <a:t>100 points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86" marR="63586" marT="0" marB="0"/>
                </a:tc>
                <a:extLst>
                  <a:ext uri="{0D108BD9-81ED-4DB2-BD59-A6C34878D82A}">
                    <a16:rowId xmlns:a16="http://schemas.microsoft.com/office/drawing/2014/main" val="4155366276"/>
                  </a:ext>
                </a:extLst>
              </a:tr>
            </a:tbl>
          </a:graphicData>
        </a:graphic>
      </p:graphicFrame>
    </p:spTree>
    <p:extLst>
      <p:ext uri="{BB962C8B-B14F-4D97-AF65-F5344CB8AC3E}">
        <p14:creationId xmlns:p14="http://schemas.microsoft.com/office/powerpoint/2010/main" val="2078722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45F4E-773B-4401-A209-057DB075FBF7}"/>
              </a:ext>
            </a:extLst>
          </p:cNvPr>
          <p:cNvSpPr>
            <a:spLocks noGrp="1"/>
          </p:cNvSpPr>
          <p:nvPr>
            <p:ph type="title"/>
          </p:nvPr>
        </p:nvSpPr>
        <p:spPr/>
        <p:txBody>
          <a:bodyPr>
            <a:normAutofit/>
          </a:bodyPr>
          <a:lstStyle/>
          <a:p>
            <a:r>
              <a:rPr lang="en-US" dirty="0"/>
              <a:t>Pre-College English (098)</a:t>
            </a:r>
          </a:p>
        </p:txBody>
      </p:sp>
      <p:graphicFrame>
        <p:nvGraphicFramePr>
          <p:cNvPr id="4" name="Content Placeholder 3">
            <a:extLst>
              <a:ext uri="{FF2B5EF4-FFF2-40B4-BE49-F238E27FC236}">
                <a16:creationId xmlns:a16="http://schemas.microsoft.com/office/drawing/2014/main" id="{2D3E47AA-AE2D-4B93-AF69-E907622CC5D7}"/>
              </a:ext>
            </a:extLst>
          </p:cNvPr>
          <p:cNvGraphicFramePr>
            <a:graphicFrameLocks noGrp="1"/>
          </p:cNvGraphicFramePr>
          <p:nvPr>
            <p:ph idx="1"/>
            <p:extLst>
              <p:ext uri="{D42A27DB-BD31-4B8C-83A1-F6EECF244321}">
                <p14:modId xmlns:p14="http://schemas.microsoft.com/office/powerpoint/2010/main" val="46991372"/>
              </p:ext>
            </p:extLst>
          </p:nvPr>
        </p:nvGraphicFramePr>
        <p:xfrm>
          <a:off x="0" y="1860332"/>
          <a:ext cx="9144000" cy="4259288"/>
        </p:xfrm>
        <a:graphic>
          <a:graphicData uri="http://schemas.openxmlformats.org/drawingml/2006/table">
            <a:tbl>
              <a:tblPr firstRow="1" firstCol="1" bandRow="1" bandCol="1">
                <a:tableStyleId>{5C22544A-7EE6-4342-B048-85BDC9FD1C3A}</a:tableStyleId>
              </a:tblPr>
              <a:tblGrid>
                <a:gridCol w="4572000">
                  <a:extLst>
                    <a:ext uri="{9D8B030D-6E8A-4147-A177-3AD203B41FA5}">
                      <a16:colId xmlns:a16="http://schemas.microsoft.com/office/drawing/2014/main" val="2993798571"/>
                    </a:ext>
                  </a:extLst>
                </a:gridCol>
                <a:gridCol w="4572000">
                  <a:extLst>
                    <a:ext uri="{9D8B030D-6E8A-4147-A177-3AD203B41FA5}">
                      <a16:colId xmlns:a16="http://schemas.microsoft.com/office/drawing/2014/main" val="1995766588"/>
                    </a:ext>
                  </a:extLst>
                </a:gridCol>
              </a:tblGrid>
              <a:tr h="2034366">
                <a:tc>
                  <a:txBody>
                    <a:bodyPr/>
                    <a:lstStyle/>
                    <a:p>
                      <a:pPr marL="0" marR="0">
                        <a:spcBef>
                          <a:spcPts val="0"/>
                        </a:spcBef>
                        <a:spcAft>
                          <a:spcPts val="0"/>
                        </a:spcAft>
                      </a:pPr>
                      <a:r>
                        <a:rPr lang="en-US" sz="2800" dirty="0">
                          <a:effectLst/>
                        </a:rPr>
                        <a:t>Interactive Learning: discussions, blogging, and surveys (activities both in class and online) </a:t>
                      </a:r>
                      <a:endPar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ts val="1800"/>
                        </a:lnSpc>
                        <a:spcBef>
                          <a:spcPts val="0"/>
                        </a:spcBef>
                        <a:spcAft>
                          <a:spcPts val="0"/>
                        </a:spcAft>
                      </a:pPr>
                      <a:endParaRPr lang="en-US" sz="2800" dirty="0">
                        <a:effectLst/>
                      </a:endParaRPr>
                    </a:p>
                    <a:p>
                      <a:pPr marL="0" marR="0">
                        <a:lnSpc>
                          <a:spcPts val="1800"/>
                        </a:lnSpc>
                        <a:spcBef>
                          <a:spcPts val="0"/>
                        </a:spcBef>
                        <a:spcAft>
                          <a:spcPts val="0"/>
                        </a:spcAft>
                      </a:pPr>
                      <a:r>
                        <a:rPr lang="en-US" sz="2800" dirty="0">
                          <a:effectLst/>
                        </a:rPr>
                        <a:t>50 points </a:t>
                      </a:r>
                      <a:endPar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09408466"/>
                  </a:ext>
                </a:extLst>
              </a:tr>
              <a:tr h="1483281">
                <a:tc>
                  <a:txBody>
                    <a:bodyPr/>
                    <a:lstStyle/>
                    <a:p>
                      <a:pPr marL="0" marR="0">
                        <a:spcBef>
                          <a:spcPts val="0"/>
                        </a:spcBef>
                        <a:spcAft>
                          <a:spcPts val="0"/>
                        </a:spcAft>
                      </a:pPr>
                      <a:r>
                        <a:rPr lang="en-US" sz="2800" dirty="0">
                          <a:effectLst/>
                        </a:rPr>
                        <a:t>Rewrite 101 short-essay tests (Posted on Canvas)</a:t>
                      </a:r>
                      <a:endPar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ts val="1800"/>
                        </a:lnSpc>
                        <a:spcBef>
                          <a:spcPts val="0"/>
                        </a:spcBef>
                        <a:spcAft>
                          <a:spcPts val="0"/>
                        </a:spcAft>
                      </a:pPr>
                      <a:endParaRPr lang="en-US" sz="2800" dirty="0">
                        <a:effectLst/>
                      </a:endParaRPr>
                    </a:p>
                    <a:p>
                      <a:pPr marL="0" marR="0">
                        <a:lnSpc>
                          <a:spcPts val="1800"/>
                        </a:lnSpc>
                        <a:spcBef>
                          <a:spcPts val="0"/>
                        </a:spcBef>
                        <a:spcAft>
                          <a:spcPts val="0"/>
                        </a:spcAft>
                      </a:pPr>
                      <a:r>
                        <a:rPr lang="en-US" sz="2800" dirty="0">
                          <a:effectLst/>
                        </a:rPr>
                        <a:t>50 points   </a:t>
                      </a:r>
                      <a:endPar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33892921"/>
                  </a:ext>
                </a:extLst>
              </a:tr>
              <a:tr h="741641">
                <a:tc>
                  <a:txBody>
                    <a:bodyPr/>
                    <a:lstStyle/>
                    <a:p>
                      <a:pPr marL="548640" marR="0">
                        <a:spcBef>
                          <a:spcPts val="0"/>
                        </a:spcBef>
                        <a:spcAft>
                          <a:spcPts val="0"/>
                        </a:spcAft>
                      </a:pPr>
                      <a:r>
                        <a:rPr lang="en-US" sz="2800">
                          <a:effectLst/>
                        </a:rPr>
                        <a:t>Total points </a:t>
                      </a:r>
                      <a:endPar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800" dirty="0">
                          <a:effectLst/>
                        </a:rPr>
                        <a:t>100 points</a:t>
                      </a:r>
                      <a:endPar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34876760"/>
                  </a:ext>
                </a:extLst>
              </a:tr>
            </a:tbl>
          </a:graphicData>
        </a:graphic>
      </p:graphicFrame>
    </p:spTree>
    <p:extLst>
      <p:ext uri="{BB962C8B-B14F-4D97-AF65-F5344CB8AC3E}">
        <p14:creationId xmlns:p14="http://schemas.microsoft.com/office/powerpoint/2010/main" val="47716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6C528-F115-491A-9F5D-9049E60BF142}"/>
              </a:ext>
            </a:extLst>
          </p:cNvPr>
          <p:cNvSpPr>
            <a:spLocks noGrp="1"/>
          </p:cNvSpPr>
          <p:nvPr>
            <p:ph type="title"/>
          </p:nvPr>
        </p:nvSpPr>
        <p:spPr>
          <a:xfrm>
            <a:off x="914400" y="283779"/>
            <a:ext cx="7062952" cy="2002221"/>
          </a:xfrm>
        </p:spPr>
        <p:txBody>
          <a:bodyPr>
            <a:normAutofit/>
          </a:bodyPr>
          <a:lstStyle/>
          <a:p>
            <a:pPr algn="ctr"/>
            <a:r>
              <a:rPr lang="en-US" dirty="0"/>
              <a:t>References</a:t>
            </a:r>
            <a:endParaRPr lang="en-US" sz="4800" dirty="0"/>
          </a:p>
        </p:txBody>
      </p:sp>
      <p:sp>
        <p:nvSpPr>
          <p:cNvPr id="3" name="Rectangle 2">
            <a:extLst>
              <a:ext uri="{FF2B5EF4-FFF2-40B4-BE49-F238E27FC236}">
                <a16:creationId xmlns:a16="http://schemas.microsoft.com/office/drawing/2014/main" id="{A125E13D-450D-464D-B7EA-75CF6CBD1B45}"/>
              </a:ext>
            </a:extLst>
          </p:cNvPr>
          <p:cNvSpPr/>
          <p:nvPr/>
        </p:nvSpPr>
        <p:spPr>
          <a:xfrm>
            <a:off x="0" y="2411507"/>
            <a:ext cx="9144000" cy="3384068"/>
          </a:xfrm>
          <a:prstGeom prst="rect">
            <a:avLst/>
          </a:prstGeom>
        </p:spPr>
        <p:txBody>
          <a:bodyPr wrap="square">
            <a:spAutoFit/>
          </a:bodyPr>
          <a:lstStyle/>
          <a:p>
            <a:pPr>
              <a:lnSpc>
                <a:spcPct val="120000"/>
              </a:lnSpc>
            </a:pPr>
            <a:r>
              <a:rPr lang="en-US" sz="2000" dirty="0">
                <a:latin typeface="Times New Roman" panose="02020603050405020304" pitchFamily="18" charset="0"/>
                <a:cs typeface="Times New Roman" panose="02020603050405020304" pitchFamily="18" charset="0"/>
              </a:rPr>
              <a:t>Bloom’s Taxonomy (1956): Image retrieved from 	</a:t>
            </a:r>
            <a:r>
              <a:rPr lang="en-US" sz="2000" dirty="0">
                <a:hlinkClick r:id="rId2"/>
              </a:rPr>
              <a:t>https://www.google.com/search?q=bloom%27s+taxonomy+image</a:t>
            </a:r>
            <a:endParaRPr lang="en-US" sz="2000" dirty="0"/>
          </a:p>
          <a:p>
            <a:pPr>
              <a:lnSpc>
                <a:spcPct val="120000"/>
              </a:lnSpc>
            </a:pPr>
            <a:endParaRPr lang="en-US" sz="2000" dirty="0">
              <a:latin typeface="Times New Roman" panose="02020603050405020304" pitchFamily="18" charset="0"/>
              <a:cs typeface="Times New Roman" panose="02020603050405020304" pitchFamily="18" charset="0"/>
            </a:endParaRPr>
          </a:p>
          <a:p>
            <a:pPr>
              <a:lnSpc>
                <a:spcPct val="120000"/>
              </a:lnSpc>
            </a:pPr>
            <a:r>
              <a:rPr lang="en-US" sz="2000" dirty="0">
                <a:latin typeface="Times New Roman" panose="02020603050405020304" pitchFamily="18" charset="0"/>
                <a:cs typeface="Times New Roman" panose="02020603050405020304" pitchFamily="18" charset="0"/>
              </a:rPr>
              <a:t>Brown, P.C., Roediger III, H.L., &amp; McDaniel, M.A. (2014). </a:t>
            </a:r>
            <a:r>
              <a:rPr lang="en-US" sz="2000" i="1" dirty="0">
                <a:latin typeface="Times New Roman" panose="02020603050405020304" pitchFamily="18" charset="0"/>
                <a:cs typeface="Times New Roman" panose="02020603050405020304" pitchFamily="18" charset="0"/>
              </a:rPr>
              <a:t>Make it stick: The science 	of successful learning. </a:t>
            </a:r>
            <a:r>
              <a:rPr lang="en-US" sz="2000" dirty="0">
                <a:latin typeface="Times New Roman" panose="02020603050405020304" pitchFamily="18" charset="0"/>
                <a:cs typeface="Times New Roman" panose="02020603050405020304" pitchFamily="18" charset="0"/>
              </a:rPr>
              <a:t>Cambridge: The Belknap Press of Harvard University Press.</a:t>
            </a:r>
          </a:p>
          <a:p>
            <a:pPr>
              <a:lnSpc>
                <a:spcPct val="120000"/>
              </a:lnSpc>
            </a:pPr>
            <a:endParaRPr lang="en-US" sz="2000" dirty="0">
              <a:latin typeface="Times New Roman" panose="02020603050405020304" pitchFamily="18" charset="0"/>
              <a:cs typeface="Times New Roman" panose="02020603050405020304" pitchFamily="18" charset="0"/>
            </a:endParaRPr>
          </a:p>
          <a:p>
            <a:pPr indent="-457200">
              <a:lnSpc>
                <a:spcPct val="120000"/>
              </a:lnSpc>
            </a:pPr>
            <a:r>
              <a:rPr lang="en-US" sz="2000" dirty="0">
                <a:latin typeface="Times New Roman" panose="02020603050405020304" pitchFamily="18" charset="0"/>
                <a:cs typeface="Times New Roman" panose="02020603050405020304" pitchFamily="18" charset="0"/>
              </a:rPr>
              <a:t>Hayes, S.M., Lassen, L., Parker, D., &amp; Parker, N. (2018). </a:t>
            </a:r>
            <a:r>
              <a:rPr lang="en-US" sz="2000" i="1" dirty="0" err="1">
                <a:latin typeface="Times New Roman" panose="02020603050405020304" pitchFamily="18" charset="0"/>
                <a:cs typeface="Times New Roman" panose="02020603050405020304" pitchFamily="18" charset="0"/>
              </a:rPr>
              <a:t>Amping</a:t>
            </a:r>
            <a:r>
              <a:rPr lang="en-US" sz="2000" i="1" dirty="0">
                <a:latin typeface="Times New Roman" panose="02020603050405020304" pitchFamily="18" charset="0"/>
                <a:cs typeface="Times New Roman" panose="02020603050405020304" pitchFamily="18" charset="0"/>
              </a:rPr>
              <a:t> Up </a:t>
            </a:r>
            <a:r>
              <a:rPr lang="en-US" sz="2000" i="1">
                <a:latin typeface="Times New Roman" panose="02020603050405020304" pitchFamily="18" charset="0"/>
                <a:cs typeface="Times New Roman" panose="02020603050405020304" pitchFamily="18" charset="0"/>
              </a:rPr>
              <a:t>Developmental 	Reading</a:t>
            </a:r>
            <a:r>
              <a:rPr lang="en-US" sz="2000" i="1" dirty="0">
                <a:latin typeface="Times New Roman" panose="02020603050405020304" pitchFamily="18" charset="0"/>
                <a:cs typeface="Times New Roman" panose="02020603050405020304" pitchFamily="18" charset="0"/>
              </a:rPr>
              <a:t>, Writing, and Critical Thinking for Academic Success </a:t>
            </a:r>
            <a:r>
              <a:rPr lang="en-US" sz="2000" dirty="0">
                <a:latin typeface="Times New Roman" panose="02020603050405020304" pitchFamily="18" charset="0"/>
                <a:cs typeface="Times New Roman" panose="02020603050405020304" pitchFamily="18" charset="0"/>
              </a:rPr>
              <a:t>[PowerPoint slides</a:t>
            </a:r>
            <a:r>
              <a:rPr lang="en-US" sz="2000">
                <a:latin typeface="Times New Roman" panose="02020603050405020304" pitchFamily="18" charset="0"/>
                <a:cs typeface="Times New Roman" panose="02020603050405020304" pitchFamily="18" charset="0"/>
              </a:rPr>
              <a:t>].  	CADE </a:t>
            </a:r>
            <a:r>
              <a:rPr lang="en-US" sz="2000" dirty="0">
                <a:latin typeface="Times New Roman" panose="02020603050405020304" pitchFamily="18" charset="0"/>
                <a:cs typeface="Times New Roman" panose="02020603050405020304" pitchFamily="18" charset="0"/>
              </a:rPr>
              <a:t>2018 website.</a:t>
            </a:r>
          </a:p>
        </p:txBody>
      </p:sp>
    </p:spTree>
    <p:extLst>
      <p:ext uri="{BB962C8B-B14F-4D97-AF65-F5344CB8AC3E}">
        <p14:creationId xmlns:p14="http://schemas.microsoft.com/office/powerpoint/2010/main" val="3853057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D69C4-A135-4784-A6AB-7953393A48D4}"/>
              </a:ext>
            </a:extLst>
          </p:cNvPr>
          <p:cNvSpPr>
            <a:spLocks noGrp="1"/>
          </p:cNvSpPr>
          <p:nvPr>
            <p:ph type="title"/>
          </p:nvPr>
        </p:nvSpPr>
        <p:spPr/>
        <p:txBody>
          <a:bodyPr>
            <a:normAutofit/>
          </a:bodyPr>
          <a:lstStyle/>
          <a:p>
            <a:r>
              <a:rPr lang="en-US" sz="8000" dirty="0"/>
              <a:t>Appendix</a:t>
            </a:r>
          </a:p>
        </p:txBody>
      </p:sp>
      <p:sp>
        <p:nvSpPr>
          <p:cNvPr id="3" name="Text Placeholder 2">
            <a:extLst>
              <a:ext uri="{FF2B5EF4-FFF2-40B4-BE49-F238E27FC236}">
                <a16:creationId xmlns:a16="http://schemas.microsoft.com/office/drawing/2014/main" id="{394D253F-FBE6-4D6E-9684-3CDBC263E3C2}"/>
              </a:ext>
            </a:extLst>
          </p:cNvPr>
          <p:cNvSpPr>
            <a:spLocks noGrp="1"/>
          </p:cNvSpPr>
          <p:nvPr>
            <p:ph type="body" idx="1"/>
          </p:nvPr>
        </p:nvSpPr>
        <p:spPr/>
        <p:txBody>
          <a:bodyPr>
            <a:normAutofit lnSpcReduction="10000"/>
          </a:bodyPr>
          <a:lstStyle/>
          <a:p>
            <a:r>
              <a:rPr lang="en-US" sz="4000" dirty="0"/>
              <a:t>SLOs and Sample Assignments</a:t>
            </a:r>
          </a:p>
        </p:txBody>
      </p:sp>
    </p:spTree>
    <p:extLst>
      <p:ext uri="{BB962C8B-B14F-4D97-AF65-F5344CB8AC3E}">
        <p14:creationId xmlns:p14="http://schemas.microsoft.com/office/powerpoint/2010/main" val="1217825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C395F-D4C4-4607-89DA-1FB4048DD73F}"/>
              </a:ext>
            </a:extLst>
          </p:cNvPr>
          <p:cNvSpPr>
            <a:spLocks noGrp="1"/>
          </p:cNvSpPr>
          <p:nvPr>
            <p:ph type="title"/>
          </p:nvPr>
        </p:nvSpPr>
        <p:spPr>
          <a:xfrm>
            <a:off x="735106" y="2151529"/>
            <a:ext cx="7914650" cy="1232647"/>
          </a:xfrm>
        </p:spPr>
        <p:txBody>
          <a:bodyPr>
            <a:normAutofit/>
          </a:bodyPr>
          <a:lstStyle/>
          <a:p>
            <a:r>
              <a:rPr lang="en-US" sz="6000" dirty="0"/>
              <a:t>Reading SLOs</a:t>
            </a:r>
          </a:p>
        </p:txBody>
      </p:sp>
      <p:sp>
        <p:nvSpPr>
          <p:cNvPr id="3" name="Text Placeholder 2">
            <a:extLst>
              <a:ext uri="{FF2B5EF4-FFF2-40B4-BE49-F238E27FC236}">
                <a16:creationId xmlns:a16="http://schemas.microsoft.com/office/drawing/2014/main" id="{4261823A-5757-43BB-BF4B-99DE32C636BB}"/>
              </a:ext>
            </a:extLst>
          </p:cNvPr>
          <p:cNvSpPr>
            <a:spLocks noGrp="1"/>
          </p:cNvSpPr>
          <p:nvPr>
            <p:ph type="body" idx="1"/>
          </p:nvPr>
        </p:nvSpPr>
        <p:spPr/>
        <p:txBody>
          <a:bodyPr>
            <a:noAutofit/>
          </a:bodyPr>
          <a:lstStyle/>
          <a:p>
            <a:r>
              <a:rPr lang="en-US" sz="3600" dirty="0"/>
              <a:t>ESL and Developmental English</a:t>
            </a:r>
          </a:p>
        </p:txBody>
      </p:sp>
    </p:spTree>
    <p:extLst>
      <p:ext uri="{BB962C8B-B14F-4D97-AF65-F5344CB8AC3E}">
        <p14:creationId xmlns:p14="http://schemas.microsoft.com/office/powerpoint/2010/main" val="3419554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D7170-767B-4361-A0C9-87EA1508547C}"/>
              </a:ext>
            </a:extLst>
          </p:cNvPr>
          <p:cNvSpPr>
            <a:spLocks noGrp="1"/>
          </p:cNvSpPr>
          <p:nvPr>
            <p:ph type="title"/>
          </p:nvPr>
        </p:nvSpPr>
        <p:spPr/>
        <p:txBody>
          <a:bodyPr/>
          <a:lstStyle/>
          <a:p>
            <a:r>
              <a:rPr lang="en-US" dirty="0"/>
              <a:t>SLOs: Comprehension</a:t>
            </a:r>
          </a:p>
        </p:txBody>
      </p:sp>
      <p:sp>
        <p:nvSpPr>
          <p:cNvPr id="3" name="Text Placeholder 2">
            <a:extLst>
              <a:ext uri="{FF2B5EF4-FFF2-40B4-BE49-F238E27FC236}">
                <a16:creationId xmlns:a16="http://schemas.microsoft.com/office/drawing/2014/main" id="{59CEA6A7-9366-4514-9014-A8CBFFACF537}"/>
              </a:ext>
            </a:extLst>
          </p:cNvPr>
          <p:cNvSpPr>
            <a:spLocks noGrp="1"/>
          </p:cNvSpPr>
          <p:nvPr>
            <p:ph type="body" idx="1"/>
          </p:nvPr>
        </p:nvSpPr>
        <p:spPr/>
        <p:txBody>
          <a:bodyPr/>
          <a:lstStyle/>
          <a:p>
            <a:pPr algn="ctr"/>
            <a:r>
              <a:rPr lang="en-US" dirty="0"/>
              <a:t>ESL </a:t>
            </a:r>
          </a:p>
        </p:txBody>
      </p:sp>
      <p:sp>
        <p:nvSpPr>
          <p:cNvPr id="4" name="Content Placeholder 3">
            <a:extLst>
              <a:ext uri="{FF2B5EF4-FFF2-40B4-BE49-F238E27FC236}">
                <a16:creationId xmlns:a16="http://schemas.microsoft.com/office/drawing/2014/main" id="{6518509C-DD87-4AA2-AEEE-0C7EBD0358A8}"/>
              </a:ext>
            </a:extLst>
          </p:cNvPr>
          <p:cNvSpPr>
            <a:spLocks noGrp="1"/>
          </p:cNvSpPr>
          <p:nvPr>
            <p:ph sz="half" idx="2"/>
          </p:nvPr>
        </p:nvSpPr>
        <p:spPr/>
        <p:txBody>
          <a:bodyPr>
            <a:normAutofit/>
          </a:bodyPr>
          <a:lstStyle/>
          <a:p>
            <a:pPr marL="0" indent="0">
              <a:buNone/>
            </a:pPr>
            <a:r>
              <a:rPr lang="en-US" sz="3600" dirty="0"/>
              <a:t>Answer comprehension questions eliciting both literal and implied meaning of the author.</a:t>
            </a:r>
          </a:p>
        </p:txBody>
      </p:sp>
      <p:sp>
        <p:nvSpPr>
          <p:cNvPr id="5" name="Text Placeholder 4">
            <a:extLst>
              <a:ext uri="{FF2B5EF4-FFF2-40B4-BE49-F238E27FC236}">
                <a16:creationId xmlns:a16="http://schemas.microsoft.com/office/drawing/2014/main" id="{0D08F8D0-2107-432C-85D4-F2EAE045209D}"/>
              </a:ext>
            </a:extLst>
          </p:cNvPr>
          <p:cNvSpPr>
            <a:spLocks noGrp="1"/>
          </p:cNvSpPr>
          <p:nvPr>
            <p:ph type="body" sz="quarter" idx="3"/>
          </p:nvPr>
        </p:nvSpPr>
        <p:spPr/>
        <p:txBody>
          <a:bodyPr/>
          <a:lstStyle/>
          <a:p>
            <a:pPr algn="ctr"/>
            <a:r>
              <a:rPr lang="en-US" dirty="0"/>
              <a:t>Developmental English</a:t>
            </a:r>
          </a:p>
        </p:txBody>
      </p:sp>
      <p:sp>
        <p:nvSpPr>
          <p:cNvPr id="6" name="Content Placeholder 5">
            <a:extLst>
              <a:ext uri="{FF2B5EF4-FFF2-40B4-BE49-F238E27FC236}">
                <a16:creationId xmlns:a16="http://schemas.microsoft.com/office/drawing/2014/main" id="{59D43F22-CB30-4E51-92E0-67854908221E}"/>
              </a:ext>
            </a:extLst>
          </p:cNvPr>
          <p:cNvSpPr>
            <a:spLocks noGrp="1"/>
          </p:cNvSpPr>
          <p:nvPr>
            <p:ph sz="quarter" idx="4"/>
          </p:nvPr>
        </p:nvSpPr>
        <p:spPr/>
        <p:txBody>
          <a:bodyPr>
            <a:normAutofit fontScale="92500"/>
          </a:bodyPr>
          <a:lstStyle/>
          <a:p>
            <a:r>
              <a:rPr lang="en-US" sz="3600" dirty="0"/>
              <a:t>Draw conclusions about the meaning(s) of a text. </a:t>
            </a:r>
          </a:p>
          <a:p>
            <a:r>
              <a:rPr lang="en-US" sz="3600" dirty="0"/>
              <a:t>Discuss interpretative issues. </a:t>
            </a:r>
          </a:p>
          <a:p>
            <a:pPr marL="0" indent="0">
              <a:buNone/>
            </a:pPr>
            <a:endParaRPr lang="en-US" dirty="0"/>
          </a:p>
        </p:txBody>
      </p:sp>
    </p:spTree>
    <p:extLst>
      <p:ext uri="{BB962C8B-B14F-4D97-AF65-F5344CB8AC3E}">
        <p14:creationId xmlns:p14="http://schemas.microsoft.com/office/powerpoint/2010/main" val="650207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F4CAD-9426-4C23-B537-EDF7F9CC1C00}"/>
              </a:ext>
            </a:extLst>
          </p:cNvPr>
          <p:cNvSpPr>
            <a:spLocks noGrp="1"/>
          </p:cNvSpPr>
          <p:nvPr>
            <p:ph type="title"/>
          </p:nvPr>
        </p:nvSpPr>
        <p:spPr/>
        <p:txBody>
          <a:bodyPr>
            <a:normAutofit/>
          </a:bodyPr>
          <a:lstStyle/>
          <a:p>
            <a:r>
              <a:rPr lang="en-US" dirty="0"/>
              <a:t>Directions:</a:t>
            </a:r>
            <a:br>
              <a:rPr lang="en-US" dirty="0"/>
            </a:br>
            <a:r>
              <a:rPr lang="en-US" dirty="0"/>
              <a:t>Comprehension Questions</a:t>
            </a:r>
          </a:p>
        </p:txBody>
      </p:sp>
      <p:sp>
        <p:nvSpPr>
          <p:cNvPr id="3" name="Content Placeholder 2">
            <a:extLst>
              <a:ext uri="{FF2B5EF4-FFF2-40B4-BE49-F238E27FC236}">
                <a16:creationId xmlns:a16="http://schemas.microsoft.com/office/drawing/2014/main" id="{99020202-E79E-4183-86A8-093FFF3F5444}"/>
              </a:ext>
            </a:extLst>
          </p:cNvPr>
          <p:cNvSpPr>
            <a:spLocks noGrp="1"/>
          </p:cNvSpPr>
          <p:nvPr>
            <p:ph idx="1"/>
          </p:nvPr>
        </p:nvSpPr>
        <p:spPr>
          <a:xfrm>
            <a:off x="325821" y="1975945"/>
            <a:ext cx="8618482" cy="4039373"/>
          </a:xfrm>
        </p:spPr>
        <p:txBody>
          <a:bodyPr>
            <a:noAutofit/>
          </a:bodyPr>
          <a:lstStyle/>
          <a:p>
            <a:pPr marL="0" indent="0">
              <a:buNone/>
            </a:pPr>
            <a:r>
              <a:rPr lang="en-US" sz="2400" dirty="0"/>
              <a:t>Choose </a:t>
            </a:r>
            <a:r>
              <a:rPr lang="en-US" sz="2400" b="1" dirty="0"/>
              <a:t>ONE</a:t>
            </a:r>
            <a:r>
              <a:rPr lang="en-US" sz="2400" dirty="0"/>
              <a:t> questions to answer (or both for extra credit). Do not copy from the text. Your answer must be in your own words. Give your interpretation, not your opinion. </a:t>
            </a:r>
          </a:p>
          <a:p>
            <a:pPr marL="0" indent="0">
              <a:buNone/>
            </a:pPr>
            <a:r>
              <a:rPr lang="en-US" sz="2400" dirty="0"/>
              <a:t>Write a complete paragraph (7-10 sentences) following academic format. First, answer the question directly in the first sentence, introducing the title and the author; then, explain your answer based on the context of the reading, and conclude by returning to your answer and connecting it to the support you provided. Finally, remember to re-read your answer carefully to check your grammar, spelling and punctuation. </a:t>
            </a:r>
          </a:p>
        </p:txBody>
      </p:sp>
    </p:spTree>
    <p:extLst>
      <p:ext uri="{BB962C8B-B14F-4D97-AF65-F5344CB8AC3E}">
        <p14:creationId xmlns:p14="http://schemas.microsoft.com/office/powerpoint/2010/main" val="463830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8AFAA-1B26-45C3-BE59-DA97E6223B09}"/>
              </a:ext>
            </a:extLst>
          </p:cNvPr>
          <p:cNvSpPr>
            <a:spLocks noGrp="1"/>
          </p:cNvSpPr>
          <p:nvPr>
            <p:ph type="title"/>
          </p:nvPr>
        </p:nvSpPr>
        <p:spPr>
          <a:xfrm>
            <a:off x="935420" y="683172"/>
            <a:ext cx="7431339" cy="1054189"/>
          </a:xfrm>
        </p:spPr>
        <p:txBody>
          <a:bodyPr>
            <a:normAutofit fontScale="90000"/>
          </a:bodyPr>
          <a:lstStyle/>
          <a:p>
            <a:r>
              <a:rPr lang="en-US" sz="3600" dirty="0"/>
              <a:t>Framework within a Framework: Addressing</a:t>
            </a:r>
            <a:br>
              <a:rPr lang="en-US" sz="3600" dirty="0"/>
            </a:br>
            <a:r>
              <a:rPr lang="en-US" sz="3600" dirty="0"/>
              <a:t>Reading Outcomes within the ALP model</a:t>
            </a:r>
            <a:endParaRPr lang="en-US" dirty="0"/>
          </a:p>
        </p:txBody>
      </p:sp>
      <p:sp>
        <p:nvSpPr>
          <p:cNvPr id="3" name="Content Placeholder 2">
            <a:extLst>
              <a:ext uri="{FF2B5EF4-FFF2-40B4-BE49-F238E27FC236}">
                <a16:creationId xmlns:a16="http://schemas.microsoft.com/office/drawing/2014/main" id="{DDEEB9CD-96ED-4C07-8C2D-73FC1BDA79BA}"/>
              </a:ext>
            </a:extLst>
          </p:cNvPr>
          <p:cNvSpPr>
            <a:spLocks noGrp="1"/>
          </p:cNvSpPr>
          <p:nvPr>
            <p:ph idx="1"/>
          </p:nvPr>
        </p:nvSpPr>
        <p:spPr/>
        <p:txBody>
          <a:bodyPr>
            <a:normAutofit/>
          </a:bodyPr>
          <a:lstStyle/>
          <a:p>
            <a:pPr marL="0" indent="0" algn="ctr">
              <a:buNone/>
            </a:pPr>
            <a:r>
              <a:rPr lang="en-US" sz="4000" dirty="0"/>
              <a:t>Francie Woodford, Ph.D.</a:t>
            </a:r>
          </a:p>
          <a:p>
            <a:pPr marL="0" indent="0" algn="ctr">
              <a:buNone/>
            </a:pPr>
            <a:r>
              <a:rPr lang="en-US" sz="4000" dirty="0"/>
              <a:t>Community College of Philadelphia</a:t>
            </a:r>
          </a:p>
          <a:p>
            <a:pPr marL="0" indent="0" algn="ctr">
              <a:buNone/>
            </a:pPr>
            <a:r>
              <a:rPr lang="en-US" sz="4000" b="1" dirty="0">
                <a:solidFill>
                  <a:srgbClr val="C00000"/>
                </a:solidFill>
                <a:hlinkClick r:id="rId2"/>
              </a:rPr>
              <a:t>fwoodford@ccp.edu</a:t>
            </a:r>
            <a:r>
              <a:rPr lang="en-US" sz="4000" dirty="0">
                <a:solidFill>
                  <a:srgbClr val="C00000"/>
                </a:solidFill>
              </a:rPr>
              <a:t> </a:t>
            </a:r>
          </a:p>
          <a:p>
            <a:pPr marL="0" indent="0" algn="ctr">
              <a:buNone/>
            </a:pPr>
            <a:r>
              <a:rPr lang="en-US" sz="4000" dirty="0"/>
              <a:t>ALP Pilot Spring 2018: ESL and Developmental</a:t>
            </a:r>
          </a:p>
          <a:p>
            <a:pPr algn="ctr"/>
            <a:endParaRPr lang="en-US" dirty="0"/>
          </a:p>
        </p:txBody>
      </p:sp>
    </p:spTree>
    <p:extLst>
      <p:ext uri="{BB962C8B-B14F-4D97-AF65-F5344CB8AC3E}">
        <p14:creationId xmlns:p14="http://schemas.microsoft.com/office/powerpoint/2010/main" val="3062082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96431-EDDE-45C9-954C-448C41BD6586}"/>
              </a:ext>
            </a:extLst>
          </p:cNvPr>
          <p:cNvSpPr>
            <a:spLocks noGrp="1"/>
          </p:cNvSpPr>
          <p:nvPr>
            <p:ph type="title"/>
          </p:nvPr>
        </p:nvSpPr>
        <p:spPr>
          <a:xfrm>
            <a:off x="822960" y="168166"/>
            <a:ext cx="7543800" cy="1569195"/>
          </a:xfrm>
        </p:spPr>
        <p:txBody>
          <a:bodyPr>
            <a:noAutofit/>
          </a:bodyPr>
          <a:lstStyle/>
          <a:p>
            <a:r>
              <a:rPr lang="en-US" sz="4000" dirty="0"/>
              <a:t>Sample Questions:</a:t>
            </a:r>
            <a:br>
              <a:rPr lang="en-US" sz="4000" dirty="0"/>
            </a:br>
            <a:r>
              <a:rPr lang="en-US" sz="4000" dirty="0"/>
              <a:t>Comprehension / Interpretation / Inference </a:t>
            </a:r>
          </a:p>
        </p:txBody>
      </p:sp>
      <p:sp>
        <p:nvSpPr>
          <p:cNvPr id="3" name="Content Placeholder 2">
            <a:extLst>
              <a:ext uri="{FF2B5EF4-FFF2-40B4-BE49-F238E27FC236}">
                <a16:creationId xmlns:a16="http://schemas.microsoft.com/office/drawing/2014/main" id="{1DF86A26-3992-41A7-A127-3876170B0C44}"/>
              </a:ext>
            </a:extLst>
          </p:cNvPr>
          <p:cNvSpPr>
            <a:spLocks noGrp="1"/>
          </p:cNvSpPr>
          <p:nvPr>
            <p:ph idx="1"/>
          </p:nvPr>
        </p:nvSpPr>
        <p:spPr/>
        <p:txBody>
          <a:bodyPr>
            <a:noAutofit/>
          </a:bodyPr>
          <a:lstStyle/>
          <a:p>
            <a:r>
              <a:rPr lang="en-US" sz="3200" dirty="0"/>
              <a:t>Explain the meaning of the title “Lost in the Middle” based on your understanding of the </a:t>
            </a:r>
            <a:r>
              <a:rPr lang="en-US" sz="3200"/>
              <a:t>reading.</a:t>
            </a:r>
          </a:p>
          <a:p>
            <a:pPr marL="0" indent="0">
              <a:buNone/>
            </a:pPr>
            <a:endParaRPr lang="en-US" sz="3200" dirty="0"/>
          </a:p>
          <a:p>
            <a:r>
              <a:rPr lang="en-US" sz="3200" dirty="0"/>
              <a:t>In “Marita’s Bargain,” what is Malcolm Gladwell suggesting that we do to improve education in the U.S.?</a:t>
            </a:r>
          </a:p>
        </p:txBody>
      </p:sp>
    </p:spTree>
    <p:extLst>
      <p:ext uri="{BB962C8B-B14F-4D97-AF65-F5344CB8AC3E}">
        <p14:creationId xmlns:p14="http://schemas.microsoft.com/office/powerpoint/2010/main" val="2914109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44B07-354C-46D6-AEB6-401A3AEE6124}"/>
              </a:ext>
            </a:extLst>
          </p:cNvPr>
          <p:cNvSpPr>
            <a:spLocks noGrp="1"/>
          </p:cNvSpPr>
          <p:nvPr>
            <p:ph type="title"/>
          </p:nvPr>
        </p:nvSpPr>
        <p:spPr/>
        <p:txBody>
          <a:bodyPr/>
          <a:lstStyle/>
          <a:p>
            <a:r>
              <a:rPr lang="en-US" dirty="0"/>
              <a:t>SLOs: Summary</a:t>
            </a:r>
          </a:p>
        </p:txBody>
      </p:sp>
      <p:sp>
        <p:nvSpPr>
          <p:cNvPr id="4" name="Text Placeholder 3">
            <a:extLst>
              <a:ext uri="{FF2B5EF4-FFF2-40B4-BE49-F238E27FC236}">
                <a16:creationId xmlns:a16="http://schemas.microsoft.com/office/drawing/2014/main" id="{2E5BEF3B-DF70-4995-8743-4DD7C8007915}"/>
              </a:ext>
            </a:extLst>
          </p:cNvPr>
          <p:cNvSpPr>
            <a:spLocks noGrp="1"/>
          </p:cNvSpPr>
          <p:nvPr>
            <p:ph type="body" idx="1"/>
          </p:nvPr>
        </p:nvSpPr>
        <p:spPr/>
        <p:txBody>
          <a:bodyPr/>
          <a:lstStyle/>
          <a:p>
            <a:pPr algn="ctr"/>
            <a:r>
              <a:rPr lang="en-US" dirty="0"/>
              <a:t>ESL</a:t>
            </a:r>
          </a:p>
        </p:txBody>
      </p:sp>
      <p:sp>
        <p:nvSpPr>
          <p:cNvPr id="5" name="Content Placeholder 4">
            <a:extLst>
              <a:ext uri="{FF2B5EF4-FFF2-40B4-BE49-F238E27FC236}">
                <a16:creationId xmlns:a16="http://schemas.microsoft.com/office/drawing/2014/main" id="{396473F0-DDF2-45C8-9B55-F11F73EEDE3A}"/>
              </a:ext>
            </a:extLst>
          </p:cNvPr>
          <p:cNvSpPr>
            <a:spLocks noGrp="1"/>
          </p:cNvSpPr>
          <p:nvPr>
            <p:ph sz="half" idx="2"/>
          </p:nvPr>
        </p:nvSpPr>
        <p:spPr/>
        <p:txBody>
          <a:bodyPr>
            <a:normAutofit/>
          </a:bodyPr>
          <a:lstStyle/>
          <a:p>
            <a:pPr marL="0" indent="0">
              <a:buNone/>
            </a:pPr>
            <a:r>
              <a:rPr lang="en-US" sz="3600" dirty="0"/>
              <a:t>Write a coherent summary with minimal grammatical errors.</a:t>
            </a:r>
          </a:p>
        </p:txBody>
      </p:sp>
      <p:sp>
        <p:nvSpPr>
          <p:cNvPr id="6" name="Text Placeholder 5">
            <a:extLst>
              <a:ext uri="{FF2B5EF4-FFF2-40B4-BE49-F238E27FC236}">
                <a16:creationId xmlns:a16="http://schemas.microsoft.com/office/drawing/2014/main" id="{386B5DA3-EEA6-4FFE-BCAD-EABACFF9B138}"/>
              </a:ext>
            </a:extLst>
          </p:cNvPr>
          <p:cNvSpPr>
            <a:spLocks noGrp="1"/>
          </p:cNvSpPr>
          <p:nvPr>
            <p:ph type="body" sz="quarter" idx="3"/>
          </p:nvPr>
        </p:nvSpPr>
        <p:spPr/>
        <p:txBody>
          <a:bodyPr/>
          <a:lstStyle/>
          <a:p>
            <a:pPr algn="ctr"/>
            <a:r>
              <a:rPr lang="en-US" dirty="0"/>
              <a:t>Developmental English</a:t>
            </a:r>
          </a:p>
        </p:txBody>
      </p:sp>
      <p:sp>
        <p:nvSpPr>
          <p:cNvPr id="7" name="Content Placeholder 6">
            <a:extLst>
              <a:ext uri="{FF2B5EF4-FFF2-40B4-BE49-F238E27FC236}">
                <a16:creationId xmlns:a16="http://schemas.microsoft.com/office/drawing/2014/main" id="{DA3A0CB8-8E4A-49D7-ABEE-8D8079DE3E45}"/>
              </a:ext>
            </a:extLst>
          </p:cNvPr>
          <p:cNvSpPr>
            <a:spLocks noGrp="1"/>
          </p:cNvSpPr>
          <p:nvPr>
            <p:ph sz="quarter" idx="4"/>
          </p:nvPr>
        </p:nvSpPr>
        <p:spPr/>
        <p:txBody>
          <a:bodyPr>
            <a:normAutofit/>
          </a:bodyPr>
          <a:lstStyle/>
          <a:p>
            <a:pPr marL="0" indent="0">
              <a:buNone/>
            </a:pPr>
            <a:r>
              <a:rPr lang="en-US" sz="3600" dirty="0"/>
              <a:t>Summarize a variety of texts to develop and demonstrate comprehension.</a:t>
            </a:r>
          </a:p>
        </p:txBody>
      </p:sp>
    </p:spTree>
    <p:extLst>
      <p:ext uri="{BB962C8B-B14F-4D97-AF65-F5344CB8AC3E}">
        <p14:creationId xmlns:p14="http://schemas.microsoft.com/office/powerpoint/2010/main" val="3356759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3271B-12D9-4F7A-96FB-C47AA797C1DF}"/>
              </a:ext>
            </a:extLst>
          </p:cNvPr>
          <p:cNvSpPr>
            <a:spLocks noGrp="1"/>
          </p:cNvSpPr>
          <p:nvPr>
            <p:ph type="title"/>
          </p:nvPr>
        </p:nvSpPr>
        <p:spPr/>
        <p:txBody>
          <a:bodyPr>
            <a:normAutofit/>
          </a:bodyPr>
          <a:lstStyle/>
          <a:p>
            <a:r>
              <a:rPr lang="en-US" dirty="0"/>
              <a:t>Sample Directions:</a:t>
            </a:r>
            <a:br>
              <a:rPr lang="en-US" dirty="0"/>
            </a:br>
            <a:r>
              <a:rPr lang="en-US" dirty="0"/>
              <a:t>Interpretive Summary</a:t>
            </a:r>
          </a:p>
        </p:txBody>
      </p:sp>
      <p:sp>
        <p:nvSpPr>
          <p:cNvPr id="3" name="Content Placeholder 2">
            <a:extLst>
              <a:ext uri="{FF2B5EF4-FFF2-40B4-BE49-F238E27FC236}">
                <a16:creationId xmlns:a16="http://schemas.microsoft.com/office/drawing/2014/main" id="{D3E3CDA3-5F84-4ADA-990D-92AB48462E2B}"/>
              </a:ext>
            </a:extLst>
          </p:cNvPr>
          <p:cNvSpPr>
            <a:spLocks noGrp="1"/>
          </p:cNvSpPr>
          <p:nvPr>
            <p:ph idx="1"/>
          </p:nvPr>
        </p:nvSpPr>
        <p:spPr/>
        <p:txBody>
          <a:bodyPr>
            <a:noAutofit/>
          </a:bodyPr>
          <a:lstStyle/>
          <a:p>
            <a:pPr marL="0" indent="0">
              <a:buNone/>
            </a:pPr>
            <a:r>
              <a:rPr lang="en-US" dirty="0"/>
              <a:t>Interpretive summaries test your ability to interpret the main point of the author. A summary includes an explanation of the author’s main points, not your opinion. An interpretive summary is short, so do not include details or examples. Write the summary as one paragraph (7-10 sentences).</a:t>
            </a:r>
          </a:p>
          <a:p>
            <a:pPr marL="0" indent="0">
              <a:buNone/>
            </a:pPr>
            <a:r>
              <a:rPr lang="en-US" dirty="0"/>
              <a:t>Choose ONE question to answer (or both for extra credit). Do not copy from the text. It’s VERY important that you use the context of the reading. Also, if you copy too much from the reading or the dictionary, your answer will not receive any credit. Explain your answers in your own words. Always remember to re-reading checking your grammar, spelling and punctuation.</a:t>
            </a:r>
          </a:p>
        </p:txBody>
      </p:sp>
    </p:spTree>
    <p:extLst>
      <p:ext uri="{BB962C8B-B14F-4D97-AF65-F5344CB8AC3E}">
        <p14:creationId xmlns:p14="http://schemas.microsoft.com/office/powerpoint/2010/main" val="2476877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20A01-B398-48F2-BAF5-EE669B478606}"/>
              </a:ext>
            </a:extLst>
          </p:cNvPr>
          <p:cNvSpPr>
            <a:spLocks noGrp="1"/>
          </p:cNvSpPr>
          <p:nvPr>
            <p:ph type="title"/>
          </p:nvPr>
        </p:nvSpPr>
        <p:spPr/>
        <p:txBody>
          <a:bodyPr/>
          <a:lstStyle/>
          <a:p>
            <a:r>
              <a:rPr lang="en-US" dirty="0"/>
              <a:t>Sample Question / Outline</a:t>
            </a:r>
          </a:p>
        </p:txBody>
      </p:sp>
      <p:sp>
        <p:nvSpPr>
          <p:cNvPr id="3" name="Content Placeholder 2">
            <a:extLst>
              <a:ext uri="{FF2B5EF4-FFF2-40B4-BE49-F238E27FC236}">
                <a16:creationId xmlns:a16="http://schemas.microsoft.com/office/drawing/2014/main" id="{012D9856-E32E-4C55-B0B6-67CD6E9C3B22}"/>
              </a:ext>
            </a:extLst>
          </p:cNvPr>
          <p:cNvSpPr>
            <a:spLocks noGrp="1"/>
          </p:cNvSpPr>
          <p:nvPr>
            <p:ph idx="1"/>
          </p:nvPr>
        </p:nvSpPr>
        <p:spPr/>
        <p:txBody>
          <a:bodyPr>
            <a:normAutofit/>
          </a:bodyPr>
          <a:lstStyle/>
          <a:p>
            <a:r>
              <a:rPr lang="en-US" sz="2400" dirty="0"/>
              <a:t>1) Introductory Sentence(s): In chapter three of </a:t>
            </a:r>
            <a:r>
              <a:rPr lang="en-US" sz="2400" u="sng" dirty="0"/>
              <a:t>Outliers</a:t>
            </a:r>
            <a:r>
              <a:rPr lang="en-US" sz="2400" dirty="0"/>
              <a:t>, “The Trouble with Geniuses, Part 2,” Malcolm Gladwell … (Choose a verb from Graff and Birkenstein (39-40) to complete the first sentence with your interpretation of the main point.)</a:t>
            </a:r>
          </a:p>
          <a:p>
            <a:r>
              <a:rPr lang="en-US" sz="2400" dirty="0"/>
              <a:t>2) Body Sentences: Explain your interpretation of the main point without going into detail or examples.</a:t>
            </a:r>
          </a:p>
          <a:p>
            <a:r>
              <a:rPr lang="en-US" sz="2400" dirty="0"/>
              <a:t>3) Concluding Sentence(s): Synthesize your interpretation of the main point with your explanation in the body. </a:t>
            </a:r>
          </a:p>
        </p:txBody>
      </p:sp>
    </p:spTree>
    <p:extLst>
      <p:ext uri="{BB962C8B-B14F-4D97-AF65-F5344CB8AC3E}">
        <p14:creationId xmlns:p14="http://schemas.microsoft.com/office/powerpoint/2010/main" val="22690422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66F8C-0A08-4D3B-8C82-81093365778B}"/>
              </a:ext>
            </a:extLst>
          </p:cNvPr>
          <p:cNvSpPr>
            <a:spLocks noGrp="1"/>
          </p:cNvSpPr>
          <p:nvPr>
            <p:ph type="title"/>
          </p:nvPr>
        </p:nvSpPr>
        <p:spPr/>
        <p:txBody>
          <a:bodyPr/>
          <a:lstStyle/>
          <a:p>
            <a:r>
              <a:rPr lang="en-US" dirty="0"/>
              <a:t>SLOs: Paraphrase in Context</a:t>
            </a:r>
          </a:p>
        </p:txBody>
      </p:sp>
      <p:sp>
        <p:nvSpPr>
          <p:cNvPr id="4" name="Text Placeholder 3">
            <a:extLst>
              <a:ext uri="{FF2B5EF4-FFF2-40B4-BE49-F238E27FC236}">
                <a16:creationId xmlns:a16="http://schemas.microsoft.com/office/drawing/2014/main" id="{149086B1-746F-4D1D-A4C8-A3F6853826CA}"/>
              </a:ext>
            </a:extLst>
          </p:cNvPr>
          <p:cNvSpPr>
            <a:spLocks noGrp="1"/>
          </p:cNvSpPr>
          <p:nvPr>
            <p:ph type="body" idx="1"/>
          </p:nvPr>
        </p:nvSpPr>
        <p:spPr/>
        <p:txBody>
          <a:bodyPr/>
          <a:lstStyle/>
          <a:p>
            <a:pPr algn="ctr"/>
            <a:r>
              <a:rPr lang="en-US" dirty="0"/>
              <a:t>ESL</a:t>
            </a:r>
          </a:p>
        </p:txBody>
      </p:sp>
      <p:sp>
        <p:nvSpPr>
          <p:cNvPr id="5" name="Content Placeholder 4">
            <a:extLst>
              <a:ext uri="{FF2B5EF4-FFF2-40B4-BE49-F238E27FC236}">
                <a16:creationId xmlns:a16="http://schemas.microsoft.com/office/drawing/2014/main" id="{E0EEA906-4C9A-42BD-ADB2-E5CBD7906C7C}"/>
              </a:ext>
            </a:extLst>
          </p:cNvPr>
          <p:cNvSpPr>
            <a:spLocks noGrp="1"/>
          </p:cNvSpPr>
          <p:nvPr>
            <p:ph sz="half" idx="2"/>
          </p:nvPr>
        </p:nvSpPr>
        <p:spPr/>
        <p:txBody>
          <a:bodyPr>
            <a:normAutofit/>
          </a:bodyPr>
          <a:lstStyle/>
          <a:p>
            <a:r>
              <a:rPr lang="en-US" sz="2800" dirty="0"/>
              <a:t>Paraphrase ideas in reading texts without altering meaning.</a:t>
            </a:r>
          </a:p>
          <a:p>
            <a:r>
              <a:rPr lang="en-US" sz="2800" dirty="0"/>
              <a:t>Demonstrate ability to use vocabulary from the readings in original sentences.</a:t>
            </a:r>
          </a:p>
        </p:txBody>
      </p:sp>
      <p:sp>
        <p:nvSpPr>
          <p:cNvPr id="6" name="Text Placeholder 5">
            <a:extLst>
              <a:ext uri="{FF2B5EF4-FFF2-40B4-BE49-F238E27FC236}">
                <a16:creationId xmlns:a16="http://schemas.microsoft.com/office/drawing/2014/main" id="{A37F4181-C420-4D7A-8801-FF468F591537}"/>
              </a:ext>
            </a:extLst>
          </p:cNvPr>
          <p:cNvSpPr>
            <a:spLocks noGrp="1"/>
          </p:cNvSpPr>
          <p:nvPr>
            <p:ph type="body" sz="quarter" idx="3"/>
          </p:nvPr>
        </p:nvSpPr>
        <p:spPr/>
        <p:txBody>
          <a:bodyPr/>
          <a:lstStyle/>
          <a:p>
            <a:pPr algn="ctr"/>
            <a:r>
              <a:rPr lang="en-US" dirty="0"/>
              <a:t>Developmental English</a:t>
            </a:r>
          </a:p>
        </p:txBody>
      </p:sp>
      <p:sp>
        <p:nvSpPr>
          <p:cNvPr id="7" name="Content Placeholder 6">
            <a:extLst>
              <a:ext uri="{FF2B5EF4-FFF2-40B4-BE49-F238E27FC236}">
                <a16:creationId xmlns:a16="http://schemas.microsoft.com/office/drawing/2014/main" id="{C9991130-7BB0-47FD-A137-F5A3C24281D9}"/>
              </a:ext>
            </a:extLst>
          </p:cNvPr>
          <p:cNvSpPr>
            <a:spLocks noGrp="1"/>
          </p:cNvSpPr>
          <p:nvPr>
            <p:ph sz="quarter" idx="4"/>
          </p:nvPr>
        </p:nvSpPr>
        <p:spPr/>
        <p:txBody>
          <a:bodyPr>
            <a:normAutofit/>
          </a:bodyPr>
          <a:lstStyle/>
          <a:p>
            <a:pPr marL="0" indent="0">
              <a:buNone/>
            </a:pPr>
            <a:r>
              <a:rPr lang="en-US" sz="2800" dirty="0"/>
              <a:t>Paraphrase a short passage to develop and demonstrate comprehension.</a:t>
            </a:r>
          </a:p>
        </p:txBody>
      </p:sp>
    </p:spTree>
    <p:extLst>
      <p:ext uri="{BB962C8B-B14F-4D97-AF65-F5344CB8AC3E}">
        <p14:creationId xmlns:p14="http://schemas.microsoft.com/office/powerpoint/2010/main" val="2888438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C0802-777F-460C-A27F-4F750AA724A8}"/>
              </a:ext>
            </a:extLst>
          </p:cNvPr>
          <p:cNvSpPr>
            <a:spLocks noGrp="1"/>
          </p:cNvSpPr>
          <p:nvPr>
            <p:ph type="title"/>
          </p:nvPr>
        </p:nvSpPr>
        <p:spPr/>
        <p:txBody>
          <a:bodyPr>
            <a:normAutofit/>
          </a:bodyPr>
          <a:lstStyle/>
          <a:p>
            <a:r>
              <a:rPr lang="en-US" dirty="0"/>
              <a:t>Sample Directions:</a:t>
            </a:r>
            <a:br>
              <a:rPr lang="en-US" dirty="0"/>
            </a:br>
            <a:r>
              <a:rPr lang="en-US" dirty="0"/>
              <a:t>Paraphrase in Context</a:t>
            </a:r>
          </a:p>
        </p:txBody>
      </p:sp>
      <p:sp>
        <p:nvSpPr>
          <p:cNvPr id="3" name="Content Placeholder 2">
            <a:extLst>
              <a:ext uri="{FF2B5EF4-FFF2-40B4-BE49-F238E27FC236}">
                <a16:creationId xmlns:a16="http://schemas.microsoft.com/office/drawing/2014/main" id="{DA631104-9931-4756-87C2-C4383970A8E6}"/>
              </a:ext>
            </a:extLst>
          </p:cNvPr>
          <p:cNvSpPr>
            <a:spLocks noGrp="1"/>
          </p:cNvSpPr>
          <p:nvPr>
            <p:ph idx="1"/>
          </p:nvPr>
        </p:nvSpPr>
        <p:spPr/>
        <p:txBody>
          <a:bodyPr>
            <a:noAutofit/>
          </a:bodyPr>
          <a:lstStyle/>
          <a:p>
            <a:pPr marL="0" indent="0">
              <a:buNone/>
            </a:pPr>
            <a:r>
              <a:rPr lang="en-US" sz="2800" dirty="0"/>
              <a:t>A paraphrase is a translation in your own words using third person. Introduce your paraphrase by introducing the author and the context. “Context” is another way of saying the “situation” or the paragraph of the reading. Ask yourself questions (e.g., who, what, where, why and how) to help guide you. Remember not to copy from the reading or the dictionary; otherwise, your answer will not receive any credit. Always remember to re-read your answers to check for grammar, spelling and punctuation. </a:t>
            </a:r>
          </a:p>
        </p:txBody>
      </p:sp>
    </p:spTree>
    <p:extLst>
      <p:ext uri="{BB962C8B-B14F-4D97-AF65-F5344CB8AC3E}">
        <p14:creationId xmlns:p14="http://schemas.microsoft.com/office/powerpoint/2010/main" val="28939083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70BE9-D65D-44F8-B9E6-F4B629652262}"/>
              </a:ext>
            </a:extLst>
          </p:cNvPr>
          <p:cNvSpPr>
            <a:spLocks noGrp="1"/>
          </p:cNvSpPr>
          <p:nvPr>
            <p:ph type="title"/>
          </p:nvPr>
        </p:nvSpPr>
        <p:spPr/>
        <p:txBody>
          <a:bodyPr>
            <a:normAutofit/>
          </a:bodyPr>
          <a:lstStyle/>
          <a:p>
            <a:r>
              <a:rPr lang="en-US" dirty="0"/>
              <a:t>Sample Questions:</a:t>
            </a:r>
            <a:br>
              <a:rPr lang="en-US" dirty="0"/>
            </a:br>
            <a:r>
              <a:rPr lang="en-US" dirty="0"/>
              <a:t>Paraphrase in Context</a:t>
            </a:r>
          </a:p>
        </p:txBody>
      </p:sp>
      <p:sp>
        <p:nvSpPr>
          <p:cNvPr id="3" name="Content Placeholder 2">
            <a:extLst>
              <a:ext uri="{FF2B5EF4-FFF2-40B4-BE49-F238E27FC236}">
                <a16:creationId xmlns:a16="http://schemas.microsoft.com/office/drawing/2014/main" id="{D085FF1B-187C-42FE-B55F-1510218ED836}"/>
              </a:ext>
            </a:extLst>
          </p:cNvPr>
          <p:cNvSpPr>
            <a:spLocks noGrp="1"/>
          </p:cNvSpPr>
          <p:nvPr>
            <p:ph idx="1"/>
          </p:nvPr>
        </p:nvSpPr>
        <p:spPr/>
        <p:txBody>
          <a:bodyPr>
            <a:normAutofit/>
          </a:bodyPr>
          <a:lstStyle/>
          <a:p>
            <a:pPr marL="0" indent="0">
              <a:buNone/>
            </a:pPr>
            <a:r>
              <a:rPr lang="en-US" sz="2800" dirty="0"/>
              <a:t>Introduce your paraphrase following in the models in Graff and Birkenstein (47): </a:t>
            </a:r>
          </a:p>
          <a:p>
            <a:pPr marL="0" indent="0">
              <a:buNone/>
            </a:pPr>
            <a:r>
              <a:rPr lang="en-US" sz="2800" dirty="0"/>
              <a:t>1) “We pretend that success is exclusively a matter of individual merit” (Gladwell, </a:t>
            </a:r>
            <a:r>
              <a:rPr lang="en-US" sz="2800" i="1" dirty="0"/>
              <a:t>Outliers, </a:t>
            </a:r>
            <a:r>
              <a:rPr lang="en-US" sz="2800" dirty="0"/>
              <a:t>67).</a:t>
            </a:r>
          </a:p>
          <a:p>
            <a:pPr marL="0" indent="0">
              <a:buNone/>
            </a:pPr>
            <a:r>
              <a:rPr lang="en-US" sz="2800" dirty="0"/>
              <a:t>2) “…there is a reproducible correlation between the time required to pronounce numbers in a given language and the memory span of its speakers” (Gladwell, </a:t>
            </a:r>
            <a:r>
              <a:rPr lang="en-US" sz="2800" i="1" dirty="0"/>
              <a:t>Outliers, </a:t>
            </a:r>
            <a:r>
              <a:rPr lang="en-US" sz="2800" dirty="0"/>
              <a:t>228).</a:t>
            </a:r>
          </a:p>
        </p:txBody>
      </p:sp>
    </p:spTree>
    <p:extLst>
      <p:ext uri="{BB962C8B-B14F-4D97-AF65-F5344CB8AC3E}">
        <p14:creationId xmlns:p14="http://schemas.microsoft.com/office/powerpoint/2010/main" val="26861727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DD2BF-232C-4E7D-A82F-AD963CBA1A24}"/>
              </a:ext>
            </a:extLst>
          </p:cNvPr>
          <p:cNvSpPr>
            <a:spLocks noGrp="1"/>
          </p:cNvSpPr>
          <p:nvPr>
            <p:ph type="title"/>
          </p:nvPr>
        </p:nvSpPr>
        <p:spPr/>
        <p:txBody>
          <a:bodyPr/>
          <a:lstStyle/>
          <a:p>
            <a:pPr algn="ctr"/>
            <a:r>
              <a:rPr lang="en-US" dirty="0"/>
              <a:t>SLOs: Annotation</a:t>
            </a:r>
          </a:p>
        </p:txBody>
      </p:sp>
      <p:sp>
        <p:nvSpPr>
          <p:cNvPr id="8" name="Text Placeholder 7">
            <a:extLst>
              <a:ext uri="{FF2B5EF4-FFF2-40B4-BE49-F238E27FC236}">
                <a16:creationId xmlns:a16="http://schemas.microsoft.com/office/drawing/2014/main" id="{6948A819-7C43-4B53-A5FC-616C50305717}"/>
              </a:ext>
            </a:extLst>
          </p:cNvPr>
          <p:cNvSpPr>
            <a:spLocks noGrp="1"/>
          </p:cNvSpPr>
          <p:nvPr>
            <p:ph type="body" idx="1"/>
          </p:nvPr>
        </p:nvSpPr>
        <p:spPr/>
        <p:txBody>
          <a:bodyPr/>
          <a:lstStyle/>
          <a:p>
            <a:pPr algn="ctr"/>
            <a:r>
              <a:rPr lang="en-US" dirty="0"/>
              <a:t>ESL</a:t>
            </a:r>
          </a:p>
        </p:txBody>
      </p:sp>
      <p:sp>
        <p:nvSpPr>
          <p:cNvPr id="9" name="Content Placeholder 8">
            <a:extLst>
              <a:ext uri="{FF2B5EF4-FFF2-40B4-BE49-F238E27FC236}">
                <a16:creationId xmlns:a16="http://schemas.microsoft.com/office/drawing/2014/main" id="{FAC65517-3F8D-45DA-9627-895AB1540395}"/>
              </a:ext>
            </a:extLst>
          </p:cNvPr>
          <p:cNvSpPr>
            <a:spLocks noGrp="1"/>
          </p:cNvSpPr>
          <p:nvPr>
            <p:ph sz="half" idx="2"/>
          </p:nvPr>
        </p:nvSpPr>
        <p:spPr/>
        <p:txBody>
          <a:bodyPr>
            <a:noAutofit/>
          </a:bodyPr>
          <a:lstStyle/>
          <a:p>
            <a:pPr marL="0" indent="0">
              <a:buNone/>
            </a:pPr>
            <a:r>
              <a:rPr lang="en-US" sz="3600" dirty="0"/>
              <a:t>Annotate a given text to summarize main ideas and supporting details and express responses.</a:t>
            </a:r>
          </a:p>
        </p:txBody>
      </p:sp>
      <p:sp>
        <p:nvSpPr>
          <p:cNvPr id="10" name="Text Placeholder 9">
            <a:extLst>
              <a:ext uri="{FF2B5EF4-FFF2-40B4-BE49-F238E27FC236}">
                <a16:creationId xmlns:a16="http://schemas.microsoft.com/office/drawing/2014/main" id="{2A93C3B5-7784-45DC-A3D0-E13FECB330F0}"/>
              </a:ext>
            </a:extLst>
          </p:cNvPr>
          <p:cNvSpPr>
            <a:spLocks noGrp="1"/>
          </p:cNvSpPr>
          <p:nvPr>
            <p:ph type="body" sz="quarter" idx="3"/>
          </p:nvPr>
        </p:nvSpPr>
        <p:spPr/>
        <p:txBody>
          <a:bodyPr/>
          <a:lstStyle/>
          <a:p>
            <a:pPr algn="ctr"/>
            <a:r>
              <a:rPr lang="en-US" dirty="0"/>
              <a:t>Developmental English</a:t>
            </a:r>
          </a:p>
        </p:txBody>
      </p:sp>
      <p:sp>
        <p:nvSpPr>
          <p:cNvPr id="11" name="Content Placeholder 10">
            <a:extLst>
              <a:ext uri="{FF2B5EF4-FFF2-40B4-BE49-F238E27FC236}">
                <a16:creationId xmlns:a16="http://schemas.microsoft.com/office/drawing/2014/main" id="{B606A095-652C-4648-96C7-51C9059BEB39}"/>
              </a:ext>
            </a:extLst>
          </p:cNvPr>
          <p:cNvSpPr>
            <a:spLocks noGrp="1"/>
          </p:cNvSpPr>
          <p:nvPr>
            <p:ph sz="quarter" idx="4"/>
          </p:nvPr>
        </p:nvSpPr>
        <p:spPr>
          <a:xfrm>
            <a:off x="4654298" y="2582334"/>
            <a:ext cx="4489702" cy="3293534"/>
          </a:xfrm>
        </p:spPr>
        <p:txBody>
          <a:bodyPr>
            <a:noAutofit/>
          </a:bodyPr>
          <a:lstStyle/>
          <a:p>
            <a:pPr marL="0" indent="0">
              <a:buNone/>
            </a:pPr>
            <a:r>
              <a:rPr lang="en-US" sz="2800" dirty="0"/>
              <a:t>Employ active reading strategies to demonstrate understanding of a variety of texts, including differentiating between main ideas and supporting details.</a:t>
            </a:r>
          </a:p>
        </p:txBody>
      </p:sp>
    </p:spTree>
    <p:extLst>
      <p:ext uri="{BB962C8B-B14F-4D97-AF65-F5344CB8AC3E}">
        <p14:creationId xmlns:p14="http://schemas.microsoft.com/office/powerpoint/2010/main" val="37526793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92911-77F2-4463-9044-A6B4A520C013}"/>
              </a:ext>
            </a:extLst>
          </p:cNvPr>
          <p:cNvSpPr>
            <a:spLocks noGrp="1"/>
          </p:cNvSpPr>
          <p:nvPr>
            <p:ph type="title"/>
          </p:nvPr>
        </p:nvSpPr>
        <p:spPr/>
        <p:txBody>
          <a:bodyPr/>
          <a:lstStyle/>
          <a:p>
            <a:pPr algn="ctr"/>
            <a:r>
              <a:rPr lang="en-US" dirty="0"/>
              <a:t>Annotation Directions</a:t>
            </a:r>
          </a:p>
        </p:txBody>
      </p:sp>
      <p:sp>
        <p:nvSpPr>
          <p:cNvPr id="3" name="Content Placeholder 2">
            <a:extLst>
              <a:ext uri="{FF2B5EF4-FFF2-40B4-BE49-F238E27FC236}">
                <a16:creationId xmlns:a16="http://schemas.microsoft.com/office/drawing/2014/main" id="{30301F0C-9733-4CF6-A091-D9EFFDF689DB}"/>
              </a:ext>
            </a:extLst>
          </p:cNvPr>
          <p:cNvSpPr>
            <a:spLocks noGrp="1"/>
          </p:cNvSpPr>
          <p:nvPr>
            <p:ph idx="1"/>
          </p:nvPr>
        </p:nvSpPr>
        <p:spPr/>
        <p:txBody>
          <a:bodyPr>
            <a:normAutofit lnSpcReduction="10000"/>
          </a:bodyPr>
          <a:lstStyle/>
          <a:p>
            <a:pPr marL="0" indent="0">
              <a:buNone/>
            </a:pPr>
            <a:r>
              <a:rPr lang="en-US" sz="2400" dirty="0"/>
              <a:t>Annotation means taking notes on the page (in pencil so that you can erase it). If you highlight or underline main points, you write a note in the margins to remind yourself why you think this point is important. As you read, ask yourself, “What did I learn?” and “How can I apply this knowledge to what I already know?” Think of the words on the page as the author talking to you and your comments in the margin represent your response. Symbols (e.g., ! @ # $ % ^ &amp; * (  ) [ ] { }) can be used to indicate your responses. Also, circling words (e.g., names, dates, places and unknown vocabulary) will also help to highlight context. Write comments to help you remember the reading. </a:t>
            </a:r>
          </a:p>
          <a:p>
            <a:pPr marL="0" indent="0">
              <a:buNone/>
            </a:pPr>
            <a:endParaRPr lang="en-US" dirty="0"/>
          </a:p>
        </p:txBody>
      </p:sp>
    </p:spTree>
    <p:extLst>
      <p:ext uri="{BB962C8B-B14F-4D97-AF65-F5344CB8AC3E}">
        <p14:creationId xmlns:p14="http://schemas.microsoft.com/office/powerpoint/2010/main" val="27445834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739AC-3C00-41E8-A4ED-C41F99E876FD}"/>
              </a:ext>
            </a:extLst>
          </p:cNvPr>
          <p:cNvSpPr>
            <a:spLocks noGrp="1"/>
          </p:cNvSpPr>
          <p:nvPr>
            <p:ph type="title"/>
          </p:nvPr>
        </p:nvSpPr>
        <p:spPr/>
        <p:txBody>
          <a:bodyPr/>
          <a:lstStyle/>
          <a:p>
            <a:pPr algn="ctr"/>
            <a:r>
              <a:rPr lang="en-US" dirty="0"/>
              <a:t>SLOs: Vocabulary</a:t>
            </a:r>
          </a:p>
        </p:txBody>
      </p:sp>
      <p:sp>
        <p:nvSpPr>
          <p:cNvPr id="4" name="Text Placeholder 3">
            <a:extLst>
              <a:ext uri="{FF2B5EF4-FFF2-40B4-BE49-F238E27FC236}">
                <a16:creationId xmlns:a16="http://schemas.microsoft.com/office/drawing/2014/main" id="{28798AC1-1B6D-4645-98BF-2EC6255C4A07}"/>
              </a:ext>
            </a:extLst>
          </p:cNvPr>
          <p:cNvSpPr>
            <a:spLocks noGrp="1"/>
          </p:cNvSpPr>
          <p:nvPr>
            <p:ph type="body" idx="1"/>
          </p:nvPr>
        </p:nvSpPr>
        <p:spPr/>
        <p:txBody>
          <a:bodyPr/>
          <a:lstStyle/>
          <a:p>
            <a:pPr algn="ctr"/>
            <a:r>
              <a:rPr lang="en-US" dirty="0"/>
              <a:t>ESL</a:t>
            </a:r>
          </a:p>
        </p:txBody>
      </p:sp>
      <p:sp>
        <p:nvSpPr>
          <p:cNvPr id="5" name="Content Placeholder 4">
            <a:extLst>
              <a:ext uri="{FF2B5EF4-FFF2-40B4-BE49-F238E27FC236}">
                <a16:creationId xmlns:a16="http://schemas.microsoft.com/office/drawing/2014/main" id="{CA531301-AC4A-4C20-914E-5E95B89DECD6}"/>
              </a:ext>
            </a:extLst>
          </p:cNvPr>
          <p:cNvSpPr>
            <a:spLocks noGrp="1"/>
          </p:cNvSpPr>
          <p:nvPr>
            <p:ph sz="half" idx="2"/>
          </p:nvPr>
        </p:nvSpPr>
        <p:spPr/>
        <p:txBody>
          <a:bodyPr>
            <a:noAutofit/>
          </a:bodyPr>
          <a:lstStyle/>
          <a:p>
            <a:pPr marL="0" indent="0">
              <a:buNone/>
            </a:pPr>
            <a:r>
              <a:rPr lang="en-US" sz="3200" dirty="0"/>
              <a:t>Discern word meaning via dictionary use, context clues and identification of word parts.</a:t>
            </a:r>
          </a:p>
        </p:txBody>
      </p:sp>
      <p:sp>
        <p:nvSpPr>
          <p:cNvPr id="6" name="Text Placeholder 5">
            <a:extLst>
              <a:ext uri="{FF2B5EF4-FFF2-40B4-BE49-F238E27FC236}">
                <a16:creationId xmlns:a16="http://schemas.microsoft.com/office/drawing/2014/main" id="{8832AE28-A3F8-4E9F-A90C-F6BF26307B8B}"/>
              </a:ext>
            </a:extLst>
          </p:cNvPr>
          <p:cNvSpPr>
            <a:spLocks noGrp="1"/>
          </p:cNvSpPr>
          <p:nvPr>
            <p:ph type="body" sz="quarter" idx="3"/>
          </p:nvPr>
        </p:nvSpPr>
        <p:spPr/>
        <p:txBody>
          <a:bodyPr/>
          <a:lstStyle/>
          <a:p>
            <a:pPr algn="ctr"/>
            <a:r>
              <a:rPr lang="en-US" dirty="0"/>
              <a:t>Developmental English</a:t>
            </a:r>
          </a:p>
        </p:txBody>
      </p:sp>
      <p:sp>
        <p:nvSpPr>
          <p:cNvPr id="7" name="Content Placeholder 6">
            <a:extLst>
              <a:ext uri="{FF2B5EF4-FFF2-40B4-BE49-F238E27FC236}">
                <a16:creationId xmlns:a16="http://schemas.microsoft.com/office/drawing/2014/main" id="{20BB09DA-CBDC-4301-B3C9-CEBD51F1C0F7}"/>
              </a:ext>
            </a:extLst>
          </p:cNvPr>
          <p:cNvSpPr>
            <a:spLocks noGrp="1"/>
          </p:cNvSpPr>
          <p:nvPr>
            <p:ph sz="quarter" idx="4"/>
          </p:nvPr>
        </p:nvSpPr>
        <p:spPr/>
        <p:txBody>
          <a:bodyPr>
            <a:normAutofit fontScale="92500" lnSpcReduction="20000"/>
          </a:bodyPr>
          <a:lstStyle/>
          <a:p>
            <a:pPr marL="0" indent="0">
              <a:buNone/>
            </a:pPr>
            <a:r>
              <a:rPr lang="en-US" sz="3600" dirty="0"/>
              <a:t>Discern word meaning, using vocabulary development strategies, to increase understanding of a text. </a:t>
            </a:r>
          </a:p>
          <a:p>
            <a:pPr marL="0" indent="0">
              <a:buNone/>
            </a:pPr>
            <a:endParaRPr lang="en-US" dirty="0"/>
          </a:p>
        </p:txBody>
      </p:sp>
    </p:spTree>
    <p:extLst>
      <p:ext uri="{BB962C8B-B14F-4D97-AF65-F5344CB8AC3E}">
        <p14:creationId xmlns:p14="http://schemas.microsoft.com/office/powerpoint/2010/main" val="1195463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1AD12-6D21-4733-87AE-CE2DEEED1082}"/>
              </a:ext>
            </a:extLst>
          </p:cNvPr>
          <p:cNvSpPr>
            <a:spLocks noGrp="1"/>
          </p:cNvSpPr>
          <p:nvPr>
            <p:ph type="title"/>
          </p:nvPr>
        </p:nvSpPr>
        <p:spPr/>
        <p:txBody>
          <a:bodyPr/>
          <a:lstStyle/>
          <a:p>
            <a:r>
              <a:rPr lang="en-US" dirty="0"/>
              <a:t>Reading is the Key</a:t>
            </a:r>
          </a:p>
        </p:txBody>
      </p:sp>
      <p:sp>
        <p:nvSpPr>
          <p:cNvPr id="3" name="Rectangle 2">
            <a:extLst>
              <a:ext uri="{FF2B5EF4-FFF2-40B4-BE49-F238E27FC236}">
                <a16:creationId xmlns:a16="http://schemas.microsoft.com/office/drawing/2014/main" id="{681CC8B0-9C9E-4A10-AED6-789837E65992}"/>
              </a:ext>
            </a:extLst>
          </p:cNvPr>
          <p:cNvSpPr/>
          <p:nvPr/>
        </p:nvSpPr>
        <p:spPr>
          <a:xfrm>
            <a:off x="1524000" y="2690336"/>
            <a:ext cx="6096000" cy="3046988"/>
          </a:xfrm>
          <a:prstGeom prst="rect">
            <a:avLst/>
          </a:prstGeom>
        </p:spPr>
        <p:txBody>
          <a:bodyPr>
            <a:spAutoFit/>
          </a:bodyPr>
          <a:lstStyle/>
          <a:p>
            <a:r>
              <a:rPr lang="en-US" sz="3200" b="1" dirty="0" err="1">
                <a:hlinkClick r:id="rId2" tooltip="Author's name"/>
              </a:rPr>
              <a:t>Xijun</a:t>
            </a:r>
            <a:r>
              <a:rPr lang="en-US" sz="3200" b="1" dirty="0">
                <a:hlinkClick r:id="rId2" tooltip="Author's name"/>
              </a:rPr>
              <a:t> Huang </a:t>
            </a:r>
            <a:endParaRPr lang="en-US" sz="3200" b="1" dirty="0"/>
          </a:p>
          <a:p>
            <a:r>
              <a:rPr lang="en-US" sz="3200" dirty="0"/>
              <a:t>Apr 17, 2018 Apr 17 at 11:47pm </a:t>
            </a:r>
          </a:p>
          <a:p>
            <a:r>
              <a:rPr lang="en-US" sz="3200" dirty="0"/>
              <a:t>Hi Siarhei</a:t>
            </a:r>
          </a:p>
          <a:p>
            <a:r>
              <a:rPr lang="en-US" sz="3200" dirty="0"/>
              <a:t>Could you tell me how do you know that much about paraphrase, because I still confusing about it?</a:t>
            </a:r>
          </a:p>
        </p:txBody>
      </p:sp>
    </p:spTree>
    <p:extLst>
      <p:ext uri="{BB962C8B-B14F-4D97-AF65-F5344CB8AC3E}">
        <p14:creationId xmlns:p14="http://schemas.microsoft.com/office/powerpoint/2010/main" val="31835628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5829E-4D23-4561-8265-FCFB6DB1478E}"/>
              </a:ext>
            </a:extLst>
          </p:cNvPr>
          <p:cNvSpPr>
            <a:spLocks noGrp="1"/>
          </p:cNvSpPr>
          <p:nvPr>
            <p:ph type="title"/>
          </p:nvPr>
        </p:nvSpPr>
        <p:spPr/>
        <p:txBody>
          <a:bodyPr>
            <a:normAutofit/>
          </a:bodyPr>
          <a:lstStyle/>
          <a:p>
            <a:r>
              <a:rPr lang="en-US" dirty="0"/>
              <a:t>Sample Directions:</a:t>
            </a:r>
            <a:br>
              <a:rPr lang="en-US" dirty="0"/>
            </a:br>
            <a:r>
              <a:rPr lang="en-US" dirty="0"/>
              <a:t>Vocabulary in Context</a:t>
            </a:r>
          </a:p>
        </p:txBody>
      </p:sp>
      <p:sp>
        <p:nvSpPr>
          <p:cNvPr id="3" name="Content Placeholder 2">
            <a:extLst>
              <a:ext uri="{FF2B5EF4-FFF2-40B4-BE49-F238E27FC236}">
                <a16:creationId xmlns:a16="http://schemas.microsoft.com/office/drawing/2014/main" id="{391ACE85-4DFB-4704-9070-58304AF8E00D}"/>
              </a:ext>
            </a:extLst>
          </p:cNvPr>
          <p:cNvSpPr>
            <a:spLocks noGrp="1"/>
          </p:cNvSpPr>
          <p:nvPr>
            <p:ph idx="1"/>
          </p:nvPr>
        </p:nvSpPr>
        <p:spPr/>
        <p:txBody>
          <a:bodyPr>
            <a:normAutofit/>
          </a:bodyPr>
          <a:lstStyle/>
          <a:p>
            <a:pPr lvl="0"/>
            <a:r>
              <a:rPr lang="en-US" dirty="0"/>
              <a:t>First, if necessary, choose the correct meaning from the dictionary for the context in the reading. </a:t>
            </a:r>
          </a:p>
          <a:p>
            <a:pPr lvl="0"/>
            <a:r>
              <a:rPr lang="en-US" dirty="0"/>
              <a:t>Second, notice how the words are used in the sentence: What part of speech are they (e.g., noun, verb, adjective)? If you don’t know, look in the dictionary.</a:t>
            </a:r>
          </a:p>
          <a:p>
            <a:pPr lvl="0"/>
            <a:r>
              <a:rPr lang="en-US" dirty="0"/>
              <a:t>Third, introduce your paraphrase by identifying the context, the referent and the person who is saying the quote. Use your own words in third person. In other words, </a:t>
            </a:r>
            <a:r>
              <a:rPr lang="en-US" b="1" dirty="0"/>
              <a:t>what does this word mean in this sentence? </a:t>
            </a:r>
            <a:r>
              <a:rPr lang="en-US" dirty="0"/>
              <a:t>Finally, paraphrase the sentence focusing on the meaning of this word in the context.</a:t>
            </a:r>
          </a:p>
          <a:p>
            <a:pPr lvl="0"/>
            <a:r>
              <a:rPr lang="en-US" dirty="0"/>
              <a:t>Finally, check your grammar, spelling and punctuation for full credit.</a:t>
            </a:r>
          </a:p>
          <a:p>
            <a:pPr marL="0" indent="0">
              <a:buNone/>
            </a:pPr>
            <a:endParaRPr lang="en-US" dirty="0"/>
          </a:p>
        </p:txBody>
      </p:sp>
    </p:spTree>
    <p:extLst>
      <p:ext uri="{BB962C8B-B14F-4D97-AF65-F5344CB8AC3E}">
        <p14:creationId xmlns:p14="http://schemas.microsoft.com/office/powerpoint/2010/main" val="19652882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97E1-EF76-40EA-AAC8-78CE09CF56FE}"/>
              </a:ext>
            </a:extLst>
          </p:cNvPr>
          <p:cNvSpPr>
            <a:spLocks noGrp="1"/>
          </p:cNvSpPr>
          <p:nvPr>
            <p:ph type="title"/>
          </p:nvPr>
        </p:nvSpPr>
        <p:spPr/>
        <p:txBody>
          <a:bodyPr>
            <a:normAutofit/>
          </a:bodyPr>
          <a:lstStyle/>
          <a:p>
            <a:r>
              <a:rPr lang="en-US" dirty="0"/>
              <a:t>Sample Questions:</a:t>
            </a:r>
            <a:br>
              <a:rPr lang="en-US" dirty="0"/>
            </a:br>
            <a:r>
              <a:rPr lang="en-US" dirty="0"/>
              <a:t>Vocabulary in Context</a:t>
            </a:r>
          </a:p>
        </p:txBody>
      </p:sp>
      <p:sp>
        <p:nvSpPr>
          <p:cNvPr id="3" name="Content Placeholder 2">
            <a:extLst>
              <a:ext uri="{FF2B5EF4-FFF2-40B4-BE49-F238E27FC236}">
                <a16:creationId xmlns:a16="http://schemas.microsoft.com/office/drawing/2014/main" id="{C4CF599E-30EB-4F70-9813-0F6E24E893F7}"/>
              </a:ext>
            </a:extLst>
          </p:cNvPr>
          <p:cNvSpPr>
            <a:spLocks noGrp="1"/>
          </p:cNvSpPr>
          <p:nvPr>
            <p:ph idx="1"/>
          </p:nvPr>
        </p:nvSpPr>
        <p:spPr/>
        <p:txBody>
          <a:bodyPr>
            <a:normAutofit/>
          </a:bodyPr>
          <a:lstStyle/>
          <a:p>
            <a:pPr lvl="0"/>
            <a:r>
              <a:rPr lang="en-US" sz="2400" dirty="0"/>
              <a:t>In chapter one of </a:t>
            </a:r>
            <a:r>
              <a:rPr lang="en-US" sz="2400" u="sng" dirty="0"/>
              <a:t>Outliers</a:t>
            </a:r>
            <a:r>
              <a:rPr lang="en-US" sz="2400" dirty="0"/>
              <a:t>, Gladwell describes the notions of </a:t>
            </a:r>
            <a:r>
              <a:rPr lang="en-US" sz="2400" b="1" dirty="0"/>
              <a:t>(individual) meritocracy </a:t>
            </a:r>
            <a:r>
              <a:rPr lang="en-US" sz="2400" dirty="0"/>
              <a:t>(16-17) </a:t>
            </a:r>
            <a:r>
              <a:rPr lang="en-US" sz="2400" b="1" dirty="0"/>
              <a:t>vs. “accumulative advantage” </a:t>
            </a:r>
            <a:r>
              <a:rPr lang="en-US" sz="2400" dirty="0"/>
              <a:t>(30). Explain the literal meaning of these words and Gladwell’s main point in this chapter.</a:t>
            </a:r>
          </a:p>
          <a:p>
            <a:pPr lvl="0"/>
            <a:r>
              <a:rPr lang="en-US" sz="2400" b="1" dirty="0"/>
              <a:t>Anomalies </a:t>
            </a:r>
            <a:r>
              <a:rPr lang="en-US" sz="2400" dirty="0"/>
              <a:t>(Gladwell, </a:t>
            </a:r>
            <a:r>
              <a:rPr lang="en-US" sz="2400" i="1" dirty="0"/>
              <a:t>Outliers, </a:t>
            </a:r>
            <a:r>
              <a:rPr lang="en-US" sz="2400" dirty="0"/>
              <a:t>197): “Mitigation explains one of the great </a:t>
            </a:r>
            <a:r>
              <a:rPr lang="en-US" sz="2400" b="1" dirty="0"/>
              <a:t>anomalies </a:t>
            </a:r>
            <a:r>
              <a:rPr lang="en-US" sz="2400" dirty="0"/>
              <a:t>of plane crashes.”</a:t>
            </a:r>
          </a:p>
          <a:p>
            <a:r>
              <a:rPr lang="en-US" sz="2400" b="1" dirty="0"/>
              <a:t>Indelible</a:t>
            </a:r>
            <a:r>
              <a:rPr lang="en-US" sz="2400" dirty="0"/>
              <a:t> (Gladwell, </a:t>
            </a:r>
            <a:r>
              <a:rPr lang="en-US" sz="2400" i="1" dirty="0"/>
              <a:t>Outliers, </a:t>
            </a:r>
            <a:r>
              <a:rPr lang="en-US" sz="2400" dirty="0"/>
              <a:t>219): “But he didn’t assume that legacies are an </a:t>
            </a:r>
            <a:r>
              <a:rPr lang="en-US" sz="2400" b="1" dirty="0"/>
              <a:t>indelible</a:t>
            </a:r>
            <a:r>
              <a:rPr lang="en-US" sz="2400" dirty="0"/>
              <a:t> part of who we are.” </a:t>
            </a:r>
          </a:p>
          <a:p>
            <a:pPr marL="0" indent="0">
              <a:buNone/>
            </a:pPr>
            <a:endParaRPr lang="en-US" dirty="0"/>
          </a:p>
        </p:txBody>
      </p:sp>
    </p:spTree>
    <p:extLst>
      <p:ext uri="{BB962C8B-B14F-4D97-AF65-F5344CB8AC3E}">
        <p14:creationId xmlns:p14="http://schemas.microsoft.com/office/powerpoint/2010/main" val="1961378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B5FA9D4-7FB6-4DEF-BDD7-CD18B9EFE75D}"/>
              </a:ext>
            </a:extLst>
          </p:cNvPr>
          <p:cNvSpPr/>
          <p:nvPr/>
        </p:nvSpPr>
        <p:spPr>
          <a:xfrm>
            <a:off x="506506" y="632013"/>
            <a:ext cx="7113494" cy="5262979"/>
          </a:xfrm>
          <a:prstGeom prst="rect">
            <a:avLst/>
          </a:prstGeom>
        </p:spPr>
        <p:txBody>
          <a:bodyPr wrap="square">
            <a:spAutoFit/>
          </a:bodyPr>
          <a:lstStyle/>
          <a:p>
            <a:r>
              <a:rPr lang="en-US" sz="2400" b="1" dirty="0">
                <a:hlinkClick r:id="rId2" tooltip="Author's name"/>
              </a:rPr>
              <a:t>Siarhei </a:t>
            </a:r>
            <a:r>
              <a:rPr lang="en-US" sz="2400" b="1" dirty="0" err="1">
                <a:hlinkClick r:id="rId2" tooltip="Author's name"/>
              </a:rPr>
              <a:t>Starasvetski</a:t>
            </a:r>
            <a:r>
              <a:rPr lang="en-US" sz="2400" b="1" dirty="0">
                <a:hlinkClick r:id="rId2" tooltip="Author's name"/>
              </a:rPr>
              <a:t> </a:t>
            </a:r>
            <a:r>
              <a:rPr lang="en-US" sz="2400" dirty="0"/>
              <a:t>Apr 21, 2018 Apr 21 at 2:33pm</a:t>
            </a:r>
            <a:r>
              <a:rPr lang="en-US" sz="2000" dirty="0"/>
              <a:t> </a:t>
            </a:r>
          </a:p>
          <a:p>
            <a:endParaRPr lang="en-US" sz="2000" dirty="0"/>
          </a:p>
          <a:p>
            <a:r>
              <a:rPr lang="en-US" sz="2400" dirty="0"/>
              <a:t>Thank you </a:t>
            </a:r>
            <a:r>
              <a:rPr lang="en-US" sz="2400" dirty="0" err="1"/>
              <a:t>Xijun</a:t>
            </a:r>
            <a:r>
              <a:rPr lang="en-US" sz="2400" dirty="0"/>
              <a:t>. Alright, let me tell you my little secret: I read a lot. First of all, reading helps me to expand vocabulary and secondly, unconsciously I memorize how other writers structure their sentences. As a result of this practice, I developed a sense what is right and what is not. If you are asking me how I do that, my answer is I don't know. I use my inner feelings which I believe were developed through the reading. Moreover, I have not attended any schools in the US and have never written in English more than one sentence in my life, until this semester in the school of course. Reading is the key to your question. </a:t>
            </a:r>
            <a:r>
              <a:rPr lang="en-US" sz="2800" dirty="0"/>
              <a:t>  </a:t>
            </a:r>
            <a:r>
              <a:rPr lang="en-US" sz="2400" dirty="0"/>
              <a:t>       </a:t>
            </a:r>
          </a:p>
        </p:txBody>
      </p:sp>
    </p:spTree>
    <p:extLst>
      <p:ext uri="{BB962C8B-B14F-4D97-AF65-F5344CB8AC3E}">
        <p14:creationId xmlns:p14="http://schemas.microsoft.com/office/powerpoint/2010/main" val="3652131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DBEAC-9678-4A91-9912-B5C31769796B}"/>
              </a:ext>
            </a:extLst>
          </p:cNvPr>
          <p:cNvSpPr>
            <a:spLocks noGrp="1"/>
          </p:cNvSpPr>
          <p:nvPr>
            <p:ph type="title"/>
          </p:nvPr>
        </p:nvSpPr>
        <p:spPr/>
        <p:txBody>
          <a:bodyPr>
            <a:normAutofit fontScale="90000"/>
          </a:bodyPr>
          <a:lstStyle/>
          <a:p>
            <a:r>
              <a:rPr lang="en-US" dirty="0"/>
              <a:t>Pre-College Reading Outcomes:</a:t>
            </a:r>
            <a:br>
              <a:rPr lang="en-US" dirty="0"/>
            </a:br>
            <a:r>
              <a:rPr lang="en-US" dirty="0">
                <a:latin typeface="Times New Roman" panose="02020603050405020304" pitchFamily="18" charset="0"/>
                <a:ea typeface="Calibri" panose="020F0502020204030204" pitchFamily="34" charset="0"/>
              </a:rPr>
              <a:t>Literal vs. Implied Meaning</a:t>
            </a:r>
            <a:endParaRPr lang="en-US" dirty="0"/>
          </a:p>
        </p:txBody>
      </p:sp>
      <p:sp>
        <p:nvSpPr>
          <p:cNvPr id="3" name="Rectangle 2">
            <a:extLst>
              <a:ext uri="{FF2B5EF4-FFF2-40B4-BE49-F238E27FC236}">
                <a16:creationId xmlns:a16="http://schemas.microsoft.com/office/drawing/2014/main" id="{C55B5D05-453E-4B80-8FA9-16C144F79597}"/>
              </a:ext>
            </a:extLst>
          </p:cNvPr>
          <p:cNvSpPr/>
          <p:nvPr/>
        </p:nvSpPr>
        <p:spPr>
          <a:xfrm>
            <a:off x="-165847" y="2658036"/>
            <a:ext cx="9538445" cy="3170099"/>
          </a:xfrm>
          <a:prstGeom prst="rect">
            <a:avLst/>
          </a:prstGeom>
        </p:spPr>
        <p:txBody>
          <a:bodyPr wrap="square">
            <a:spAutoFit/>
          </a:bodyPr>
          <a:lstStyle/>
          <a:p>
            <a:pPr algn="ctr"/>
            <a:r>
              <a:rPr lang="en-US" sz="4000" dirty="0">
                <a:latin typeface="Times New Roman" panose="02020603050405020304" pitchFamily="18" charset="0"/>
                <a:ea typeface="Calibri" panose="020F0502020204030204" pitchFamily="34" charset="0"/>
              </a:rPr>
              <a:t>Comprehension </a:t>
            </a:r>
          </a:p>
          <a:p>
            <a:pPr algn="ctr"/>
            <a:r>
              <a:rPr lang="en-US" sz="4000" dirty="0">
                <a:latin typeface="Times New Roman" panose="02020603050405020304" pitchFamily="18" charset="0"/>
                <a:ea typeface="Calibri" panose="020F0502020204030204" pitchFamily="34" charset="0"/>
              </a:rPr>
              <a:t>Summary</a:t>
            </a:r>
          </a:p>
          <a:p>
            <a:pPr algn="ctr"/>
            <a:r>
              <a:rPr lang="en-US" sz="4000" dirty="0">
                <a:latin typeface="Times New Roman" panose="02020603050405020304" pitchFamily="18" charset="0"/>
                <a:ea typeface="Calibri" panose="020F0502020204030204" pitchFamily="34" charset="0"/>
              </a:rPr>
              <a:t>Paraphrase</a:t>
            </a:r>
          </a:p>
          <a:p>
            <a:pPr algn="ctr"/>
            <a:r>
              <a:rPr lang="en-US" sz="4000" dirty="0">
                <a:latin typeface="Times New Roman" panose="02020603050405020304" pitchFamily="18" charset="0"/>
                <a:ea typeface="Calibri" panose="020F0502020204030204" pitchFamily="34" charset="0"/>
              </a:rPr>
              <a:t>Annotation</a:t>
            </a:r>
          </a:p>
          <a:p>
            <a:pPr algn="ctr"/>
            <a:r>
              <a:rPr lang="en-US" sz="4000" dirty="0">
                <a:latin typeface="Times New Roman" panose="02020603050405020304" pitchFamily="18" charset="0"/>
                <a:ea typeface="Calibri" panose="020F0502020204030204" pitchFamily="34" charset="0"/>
              </a:rPr>
              <a:t>Vocabulary</a:t>
            </a:r>
            <a:endParaRPr lang="en-US" sz="4000" dirty="0"/>
          </a:p>
        </p:txBody>
      </p:sp>
    </p:spTree>
    <p:extLst>
      <p:ext uri="{BB962C8B-B14F-4D97-AF65-F5344CB8AC3E}">
        <p14:creationId xmlns:p14="http://schemas.microsoft.com/office/powerpoint/2010/main" val="24357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DDCE7-D498-47A9-95D6-D806915D90C2}"/>
              </a:ext>
            </a:extLst>
          </p:cNvPr>
          <p:cNvSpPr>
            <a:spLocks noGrp="1"/>
          </p:cNvSpPr>
          <p:nvPr>
            <p:ph type="title"/>
          </p:nvPr>
        </p:nvSpPr>
        <p:spPr/>
        <p:txBody>
          <a:bodyPr>
            <a:normAutofit/>
          </a:bodyPr>
          <a:lstStyle/>
          <a:p>
            <a:r>
              <a:rPr lang="en-US" dirty="0"/>
              <a:t>Reassessment of Teaching and Learning</a:t>
            </a:r>
          </a:p>
        </p:txBody>
      </p:sp>
      <p:sp>
        <p:nvSpPr>
          <p:cNvPr id="3" name="Rectangle 2">
            <a:extLst>
              <a:ext uri="{FF2B5EF4-FFF2-40B4-BE49-F238E27FC236}">
                <a16:creationId xmlns:a16="http://schemas.microsoft.com/office/drawing/2014/main" id="{70D542CF-8111-46B3-8D1D-B6B3C2B6C245}"/>
              </a:ext>
            </a:extLst>
          </p:cNvPr>
          <p:cNvSpPr/>
          <p:nvPr/>
        </p:nvSpPr>
        <p:spPr>
          <a:xfrm>
            <a:off x="4483" y="2532530"/>
            <a:ext cx="9139517" cy="3293209"/>
          </a:xfrm>
          <a:prstGeom prst="rect">
            <a:avLst/>
          </a:prstGeom>
        </p:spPr>
        <p:txBody>
          <a:bodyPr wrap="square">
            <a:spAutoFit/>
          </a:bodyPr>
          <a:lstStyle/>
          <a:p>
            <a:pPr marL="571500" indent="-571500">
              <a:buFont typeface="Arial" panose="020B0604020202020204" pitchFamily="34" charset="0"/>
              <a:buChar char="•"/>
            </a:pPr>
            <a:r>
              <a:rPr lang="en-US" sz="3600" dirty="0">
                <a:latin typeface="Times New Roman" panose="02020603050405020304" pitchFamily="18" charset="0"/>
                <a:ea typeface="Calibri" panose="020F0502020204030204" pitchFamily="34" charset="0"/>
              </a:rPr>
              <a:t>Rethink pre-college reading </a:t>
            </a:r>
            <a:r>
              <a:rPr lang="en-US" sz="2400" dirty="0">
                <a:latin typeface="Times New Roman" panose="02020603050405020304" pitchFamily="18" charset="0"/>
                <a:ea typeface="Calibri" panose="020F0502020204030204" pitchFamily="34" charset="0"/>
              </a:rPr>
              <a:t>(Hayes et al., 2018)</a:t>
            </a:r>
          </a:p>
          <a:p>
            <a:endParaRPr lang="en-US" sz="2800" dirty="0">
              <a:latin typeface="Times New Roman" panose="02020603050405020304" pitchFamily="18" charset="0"/>
              <a:ea typeface="Calibri" panose="020F0502020204030204" pitchFamily="34" charset="0"/>
            </a:endParaRPr>
          </a:p>
          <a:p>
            <a:pPr marL="571500" indent="-571500">
              <a:buFont typeface="Arial" panose="020B0604020202020204" pitchFamily="34" charset="0"/>
              <a:buChar char="•"/>
            </a:pPr>
            <a:r>
              <a:rPr lang="en-US" sz="3600" dirty="0">
                <a:latin typeface="Times New Roman" panose="02020603050405020304" pitchFamily="18" charset="0"/>
                <a:ea typeface="Calibri" panose="020F0502020204030204" pitchFamily="34" charset="0"/>
              </a:rPr>
              <a:t>Revise teaching and learning based on cognitive science research </a:t>
            </a:r>
            <a:r>
              <a:rPr lang="en-US" sz="2400" dirty="0">
                <a:latin typeface="Times New Roman" panose="02020603050405020304" pitchFamily="18" charset="0"/>
                <a:cs typeface="Times New Roman" panose="02020603050405020304" pitchFamily="18" charset="0"/>
              </a:rPr>
              <a:t>(Brown et al., 2014) </a:t>
            </a:r>
          </a:p>
          <a:p>
            <a:endParaRPr lang="en-US" sz="3600" dirty="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Revive Bloom’s Taxonomy </a:t>
            </a:r>
            <a:r>
              <a:rPr lang="en-US" sz="2400" dirty="0">
                <a:latin typeface="Times New Roman" panose="02020603050405020304" pitchFamily="18" charset="0"/>
                <a:cs typeface="Times New Roman" panose="02020603050405020304" pitchFamily="18" charset="0"/>
              </a:rPr>
              <a:t>(Bloom, 1956)</a:t>
            </a:r>
            <a:endParaRPr lang="en-US" sz="2400" dirty="0"/>
          </a:p>
        </p:txBody>
      </p:sp>
    </p:spTree>
    <p:extLst>
      <p:ext uri="{BB962C8B-B14F-4D97-AF65-F5344CB8AC3E}">
        <p14:creationId xmlns:p14="http://schemas.microsoft.com/office/powerpoint/2010/main" val="1184861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8409C-E730-45DC-BD93-468B4E3A000A}"/>
              </a:ext>
            </a:extLst>
          </p:cNvPr>
          <p:cNvSpPr>
            <a:spLocks noGrp="1"/>
          </p:cNvSpPr>
          <p:nvPr>
            <p:ph type="title"/>
          </p:nvPr>
        </p:nvSpPr>
        <p:spPr/>
        <p:txBody>
          <a:bodyPr>
            <a:normAutofit/>
          </a:bodyPr>
          <a:lstStyle/>
          <a:p>
            <a:r>
              <a:rPr lang="en-US" dirty="0"/>
              <a:t>Rethinking Developmental Reading </a:t>
            </a:r>
            <a:r>
              <a:rPr lang="en-US" sz="3200" dirty="0"/>
              <a:t>(adapted from Hayes et al., 2018)</a:t>
            </a:r>
          </a:p>
        </p:txBody>
      </p:sp>
      <p:sp>
        <p:nvSpPr>
          <p:cNvPr id="3" name="Content Placeholder 2">
            <a:extLst>
              <a:ext uri="{FF2B5EF4-FFF2-40B4-BE49-F238E27FC236}">
                <a16:creationId xmlns:a16="http://schemas.microsoft.com/office/drawing/2014/main" id="{B67FA643-FE61-4DEB-95BA-D9E43131B96E}"/>
              </a:ext>
            </a:extLst>
          </p:cNvPr>
          <p:cNvSpPr>
            <a:spLocks noGrp="1"/>
          </p:cNvSpPr>
          <p:nvPr>
            <p:ph idx="1"/>
          </p:nvPr>
        </p:nvSpPr>
        <p:spPr/>
        <p:txBody>
          <a:bodyPr>
            <a:normAutofit/>
          </a:bodyPr>
          <a:lstStyle/>
          <a:p>
            <a:pPr marL="457200" indent="-457200">
              <a:buFont typeface="Arial"/>
              <a:buAutoNum type="arabicPeriod"/>
            </a:pPr>
            <a:r>
              <a:rPr lang="en-US" b="1" dirty="0"/>
              <a:t>Skill-Embedded Curriculum: </a:t>
            </a:r>
            <a:r>
              <a:rPr lang="en-US" dirty="0"/>
              <a:t>backward design and authentic academic (whole) texts, mini-lessons as needed or requested, segmented (engaging) questions with Bloom’s taxonomy and critical thinking as hierarchical goals</a:t>
            </a:r>
          </a:p>
          <a:p>
            <a:pPr marL="457200" indent="-457200">
              <a:buFont typeface="Arial"/>
              <a:buAutoNum type="arabicPeriod"/>
            </a:pPr>
            <a:r>
              <a:rPr lang="en-US" b="1" dirty="0"/>
              <a:t>Thinking-based Pedagogy:</a:t>
            </a:r>
            <a:r>
              <a:rPr lang="en-US" dirty="0"/>
              <a:t> Thematic approach with active learning techniques, growth mindset (lose assumptions about order of learning), “triage” (aka “just in time remediation”)</a:t>
            </a:r>
            <a:endParaRPr lang="en-US" b="1" dirty="0"/>
          </a:p>
          <a:p>
            <a:pPr marL="457200" indent="-457200">
              <a:buAutoNum type="arabicPeriod"/>
            </a:pPr>
            <a:r>
              <a:rPr lang="en-US" b="1" dirty="0"/>
              <a:t>Growth-Centered Assessment: </a:t>
            </a:r>
            <a:r>
              <a:rPr lang="en-US" dirty="0"/>
              <a:t>multiple low-risk writing opportunities before larger tests and essays (holistic, progressive approach to grading), reflective and metacognitive, (self, peer and teacher) meta-cognitive reflection and evaluation</a:t>
            </a:r>
          </a:p>
        </p:txBody>
      </p:sp>
    </p:spTree>
    <p:extLst>
      <p:ext uri="{BB962C8B-B14F-4D97-AF65-F5344CB8AC3E}">
        <p14:creationId xmlns:p14="http://schemas.microsoft.com/office/powerpoint/2010/main" val="4217530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B25E4-31B7-47DC-BE0E-E254017D3F65}"/>
              </a:ext>
            </a:extLst>
          </p:cNvPr>
          <p:cNvSpPr>
            <a:spLocks noGrp="1"/>
          </p:cNvSpPr>
          <p:nvPr>
            <p:ph type="title"/>
          </p:nvPr>
        </p:nvSpPr>
        <p:spPr>
          <a:xfrm>
            <a:off x="346840" y="262760"/>
            <a:ext cx="8103477" cy="1481957"/>
          </a:xfrm>
        </p:spPr>
        <p:txBody>
          <a:bodyPr>
            <a:normAutofit fontScale="90000"/>
          </a:bodyPr>
          <a:lstStyle/>
          <a:p>
            <a:pPr algn="ctr"/>
            <a:r>
              <a:rPr lang="en-US" sz="5300" dirty="0"/>
              <a:t>Cognitive Research </a:t>
            </a:r>
            <a:br>
              <a:rPr lang="en-US" sz="5300" dirty="0"/>
            </a:br>
            <a:r>
              <a:rPr lang="en-US" sz="2800" dirty="0"/>
              <a:t>(</a:t>
            </a:r>
            <a:r>
              <a:rPr lang="en-US" sz="3100" dirty="0"/>
              <a:t>Brown et al., 2014)</a:t>
            </a:r>
            <a:br>
              <a:rPr lang="en-US" sz="3100" dirty="0"/>
            </a:br>
            <a:endParaRPr lang="en-US" sz="3100" dirty="0"/>
          </a:p>
        </p:txBody>
      </p:sp>
      <p:sp>
        <p:nvSpPr>
          <p:cNvPr id="3" name="Content Placeholder 2">
            <a:extLst>
              <a:ext uri="{FF2B5EF4-FFF2-40B4-BE49-F238E27FC236}">
                <a16:creationId xmlns:a16="http://schemas.microsoft.com/office/drawing/2014/main" id="{18FDC207-96E9-4160-BF23-DB9B03553968}"/>
              </a:ext>
            </a:extLst>
          </p:cNvPr>
          <p:cNvSpPr>
            <a:spLocks noGrp="1"/>
          </p:cNvSpPr>
          <p:nvPr>
            <p:ph idx="1"/>
          </p:nvPr>
        </p:nvSpPr>
        <p:spPr/>
        <p:txBody>
          <a:bodyPr>
            <a:normAutofit fontScale="92500"/>
          </a:bodyPr>
          <a:lstStyle/>
          <a:p>
            <a:pPr marL="0" indent="0" algn="ctr">
              <a:buNone/>
            </a:pPr>
            <a:r>
              <a:rPr lang="en-US" sz="4400" b="1" dirty="0"/>
              <a:t>Use Testing as a Tool for Learning</a:t>
            </a:r>
          </a:p>
          <a:p>
            <a:pPr marL="0" indent="0" algn="ctr">
              <a:buNone/>
            </a:pPr>
            <a:r>
              <a:rPr lang="en-US" sz="2800" b="1" dirty="0"/>
              <a:t>(aka formative vs. summative testing)</a:t>
            </a:r>
          </a:p>
          <a:p>
            <a:pPr marL="0" indent="0">
              <a:buNone/>
            </a:pPr>
            <a:r>
              <a:rPr lang="en-US" sz="4400" dirty="0"/>
              <a:t>“Testing not only measures knowledge but changes it….this is one of the most powerful learning tools we have.” –Roediger </a:t>
            </a:r>
          </a:p>
          <a:p>
            <a:endParaRPr lang="en-US" dirty="0"/>
          </a:p>
        </p:txBody>
      </p:sp>
    </p:spTree>
    <p:extLst>
      <p:ext uri="{BB962C8B-B14F-4D97-AF65-F5344CB8AC3E}">
        <p14:creationId xmlns:p14="http://schemas.microsoft.com/office/powerpoint/2010/main" val="4136390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E4670-4D75-4935-A4FB-48C60F19182A}"/>
              </a:ext>
            </a:extLst>
          </p:cNvPr>
          <p:cNvSpPr>
            <a:spLocks noGrp="1"/>
          </p:cNvSpPr>
          <p:nvPr>
            <p:ph type="title"/>
          </p:nvPr>
        </p:nvSpPr>
        <p:spPr/>
        <p:txBody>
          <a:bodyPr/>
          <a:lstStyle/>
          <a:p>
            <a:pPr algn="ctr"/>
            <a:r>
              <a:rPr lang="en-US" dirty="0"/>
              <a:t>Dynamic Testing </a:t>
            </a:r>
            <a:br>
              <a:rPr lang="en-US" dirty="0"/>
            </a:br>
            <a:r>
              <a:rPr lang="en-US" sz="3200" dirty="0"/>
              <a:t>(Brown et al., 2014, p. 152)</a:t>
            </a:r>
          </a:p>
        </p:txBody>
      </p:sp>
      <p:sp>
        <p:nvSpPr>
          <p:cNvPr id="3" name="Content Placeholder 2">
            <a:extLst>
              <a:ext uri="{FF2B5EF4-FFF2-40B4-BE49-F238E27FC236}">
                <a16:creationId xmlns:a16="http://schemas.microsoft.com/office/drawing/2014/main" id="{384F85A2-F511-4B27-AD8E-96ECC94D46BC}"/>
              </a:ext>
            </a:extLst>
          </p:cNvPr>
          <p:cNvSpPr>
            <a:spLocks noGrp="1"/>
          </p:cNvSpPr>
          <p:nvPr>
            <p:ph idx="1"/>
          </p:nvPr>
        </p:nvSpPr>
        <p:spPr/>
        <p:txBody>
          <a:bodyPr>
            <a:noAutofit/>
          </a:bodyPr>
          <a:lstStyle/>
          <a:p>
            <a:pPr>
              <a:buNone/>
            </a:pPr>
            <a:r>
              <a:rPr lang="en-US" sz="2800" dirty="0"/>
              <a:t>Step 1: A test of some kind—perhaps an experience or a paper exam—shows me where I come up short in knowledge or a skill.</a:t>
            </a:r>
          </a:p>
          <a:p>
            <a:pPr>
              <a:buNone/>
            </a:pPr>
            <a:r>
              <a:rPr lang="en-US" sz="2800" dirty="0"/>
              <a:t>Step 2: I dedicate myself to becoming more competent, using reflection, practice, spacing, and other techniques of effective learning (where, when and how I study for deliberate practice).</a:t>
            </a:r>
          </a:p>
          <a:p>
            <a:pPr>
              <a:buNone/>
            </a:pPr>
            <a:r>
              <a:rPr lang="en-US" sz="2800" dirty="0"/>
              <a:t>Step 3: I test myself again, paying attention to what works better now but also, and especially, to where I still need more work.</a:t>
            </a:r>
          </a:p>
        </p:txBody>
      </p:sp>
    </p:spTree>
    <p:extLst>
      <p:ext uri="{BB962C8B-B14F-4D97-AF65-F5344CB8AC3E}">
        <p14:creationId xmlns:p14="http://schemas.microsoft.com/office/powerpoint/2010/main" val="422447835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953</TotalTime>
  <Words>2013</Words>
  <Application>Microsoft Office PowerPoint</Application>
  <PresentationFormat>On-screen Show (4:3)</PresentationFormat>
  <Paragraphs>180</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Times New Roman</vt:lpstr>
      <vt:lpstr>Retrospect</vt:lpstr>
      <vt:lpstr>A Framework within a Framework:</vt:lpstr>
      <vt:lpstr>Framework within a Framework: Addressing Reading Outcomes within the ALP model</vt:lpstr>
      <vt:lpstr>Reading is the Key</vt:lpstr>
      <vt:lpstr>PowerPoint Presentation</vt:lpstr>
      <vt:lpstr>Pre-College Reading Outcomes: Literal vs. Implied Meaning</vt:lpstr>
      <vt:lpstr>Reassessment of Teaching and Learning</vt:lpstr>
      <vt:lpstr>Rethinking Developmental Reading (adapted from Hayes et al., 2018)</vt:lpstr>
      <vt:lpstr>Cognitive Research  (Brown et al., 2014) </vt:lpstr>
      <vt:lpstr>Dynamic Testing  (Brown et al., 2014, p. 152)</vt:lpstr>
      <vt:lpstr>PowerPoint Presentation</vt:lpstr>
      <vt:lpstr>Weekly Schedule  for a class meeting twice a week</vt:lpstr>
      <vt:lpstr>Grade Breakdown</vt:lpstr>
      <vt:lpstr>Freshman Composition (101)</vt:lpstr>
      <vt:lpstr>Pre-College English (098)</vt:lpstr>
      <vt:lpstr>References</vt:lpstr>
      <vt:lpstr>Appendix</vt:lpstr>
      <vt:lpstr>Reading SLOs</vt:lpstr>
      <vt:lpstr>SLOs: Comprehension</vt:lpstr>
      <vt:lpstr>Directions: Comprehension Questions</vt:lpstr>
      <vt:lpstr>Sample Questions: Comprehension / Interpretation / Inference </vt:lpstr>
      <vt:lpstr>SLOs: Summary</vt:lpstr>
      <vt:lpstr>Sample Directions: Interpretive Summary</vt:lpstr>
      <vt:lpstr>Sample Question / Outline</vt:lpstr>
      <vt:lpstr>SLOs: Paraphrase in Context</vt:lpstr>
      <vt:lpstr>Sample Directions: Paraphrase in Context</vt:lpstr>
      <vt:lpstr>Sample Questions: Paraphrase in Context</vt:lpstr>
      <vt:lpstr>SLOs: Annotation</vt:lpstr>
      <vt:lpstr>Annotation Directions</vt:lpstr>
      <vt:lpstr>SLOs: Vocabulary</vt:lpstr>
      <vt:lpstr>Sample Directions: Vocabulary in Context</vt:lpstr>
      <vt:lpstr>Sample Questions: Vocabulary in Context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Framework within a Framework:</dc:title>
  <dc:creator>Francie Woodford</dc:creator>
  <cp:lastModifiedBy>Frances Woodford</cp:lastModifiedBy>
  <cp:revision>48</cp:revision>
  <cp:lastPrinted>2018-06-12T20:07:26Z</cp:lastPrinted>
  <dcterms:created xsi:type="dcterms:W3CDTF">2018-05-17T18:24:20Z</dcterms:created>
  <dcterms:modified xsi:type="dcterms:W3CDTF">2018-06-19T16:49:55Z</dcterms:modified>
</cp:coreProperties>
</file>