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82" r:id="rId3"/>
    <p:sldId id="281" r:id="rId4"/>
    <p:sldId id="285" r:id="rId5"/>
    <p:sldId id="283" r:id="rId6"/>
    <p:sldId id="258" r:id="rId7"/>
    <p:sldId id="279" r:id="rId8"/>
    <p:sldId id="287" r:id="rId9"/>
    <p:sldId id="295" r:id="rId10"/>
    <p:sldId id="288" r:id="rId11"/>
    <p:sldId id="291" r:id="rId12"/>
    <p:sldId id="293" r:id="rId13"/>
    <p:sldId id="294" r:id="rId14"/>
    <p:sldId id="292" r:id="rId15"/>
    <p:sldId id="286" r:id="rId16"/>
    <p:sldId id="296" r:id="rId17"/>
    <p:sldId id="297" r:id="rId18"/>
    <p:sldId id="298" r:id="rId19"/>
    <p:sldId id="299" r:id="rId20"/>
    <p:sldId id="300" r:id="rId21"/>
    <p:sldId id="270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1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/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3D751D-F2C6-480E-82F3-833C8030743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B38E36-D919-4EDE-83A0-2DE2D4EEA1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oprah.com/spirit/oprah-winfrey-talks-to-pema-chodron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AEotwCGwI2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dhewitt@ccbcmd.ed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eduardo_briceno_how_to_get_better_at_the_things_you_care_about#t-59059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ted.com/talks/william_kamkwamba_how_i_harnessed_the_wind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7155" y="1981200"/>
            <a:ext cx="55114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Taking it to the</a:t>
            </a:r>
          </a:p>
          <a:p>
            <a:pPr algn="ctr"/>
            <a:r>
              <a:rPr lang="en-US" sz="6600" b="1" dirty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Next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194792"/>
            <a:ext cx="817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David Hewitt, Community College of Baltimore County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081" y="4495800"/>
            <a:ext cx="83215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Asset-model Accelerated ESOL as</a:t>
            </a:r>
          </a:p>
          <a:p>
            <a:pPr algn="ctr"/>
            <a:r>
              <a:rPr lang="en-US" sz="44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Global / Anti-xenophobia Education</a:t>
            </a:r>
            <a:endParaRPr lang="en-US" sz="4400" b="1" cap="none" spc="0" dirty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71582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Readings/Texts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2" y="1526976"/>
            <a:ext cx="8322034" cy="4675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429000"/>
            <a:ext cx="563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Pema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Chödrön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, interviewed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by Oprah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(how we shape ourselves)</a:t>
            </a:r>
          </a:p>
        </p:txBody>
      </p:sp>
    </p:spTree>
    <p:extLst>
      <p:ext uri="{BB962C8B-B14F-4D97-AF65-F5344CB8AC3E}">
        <p14:creationId xmlns:p14="http://schemas.microsoft.com/office/powerpoint/2010/main" val="157429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1668" y="130796"/>
            <a:ext cx="856993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Readings/Texts </a:t>
            </a:r>
          </a:p>
          <a:p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(how we shape ourselves / our world)</a:t>
            </a:r>
          </a:p>
        </p:txBody>
      </p:sp>
      <p:sp>
        <p:nvSpPr>
          <p:cNvPr id="2" name="AutoShape 2" descr="Image result for no impact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96" y="1893339"/>
            <a:ext cx="3317268" cy="4676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8" y="1905000"/>
            <a:ext cx="3124200" cy="46863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223346" y="3581400"/>
            <a:ext cx="1447800" cy="1143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8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18" y="278038"/>
            <a:ext cx="82296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Readings/</a:t>
            </a:r>
          </a:p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Texts</a:t>
            </a:r>
          </a:p>
          <a:p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(how we</a:t>
            </a:r>
          </a:p>
          <a:p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shape our</a:t>
            </a:r>
          </a:p>
          <a:p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world)</a:t>
            </a:r>
          </a:p>
        </p:txBody>
      </p:sp>
      <p:sp>
        <p:nvSpPr>
          <p:cNvPr id="2" name="AutoShape 2" descr="Image result for no impact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55" y="279290"/>
            <a:ext cx="4114800" cy="620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667000"/>
            <a:ext cx="1164463" cy="951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06591" y="3769851"/>
            <a:ext cx="980209" cy="9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7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975" y="261643"/>
            <a:ext cx="37338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Readings/</a:t>
            </a:r>
          </a:p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Texts</a:t>
            </a:r>
          </a:p>
          <a:p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(how we shape  </a:t>
            </a:r>
          </a:p>
          <a:p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ourselves /  </a:t>
            </a:r>
          </a:p>
          <a:p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our world)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2" name="AutoShape 2" descr="Image result for no impact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03" y="251704"/>
            <a:ext cx="4395395" cy="63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4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71582"/>
            <a:ext cx="82296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Readings/Texts</a:t>
            </a:r>
          </a:p>
          <a:p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final essay: mindset/impact on world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1" y="1981200"/>
            <a:ext cx="80200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2296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Writing as Global /          Anti-xenophobia </a:t>
            </a:r>
          </a:p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Education </a:t>
            </a:r>
          </a:p>
          <a:p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Interview Essay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Instructor-assigned partners, chosen for diversity and (fingers crossed) compatibility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  <a:sym typeface="Symbol"/>
              </a:rPr>
              <a:t>Preliminary pair work: partner, not obstacle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Interview time in class, but not enough 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  <a:sym typeface="Symbol"/>
              </a:rPr>
              <a:t> they communicate outside class too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  <a:sym typeface="Symbol"/>
              </a:rPr>
              <a:t>Peer edit together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0778"/>
            <a:ext cx="2101755" cy="21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0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2296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Writing</a:t>
            </a:r>
          </a:p>
          <a:p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Research groups</a:t>
            </a:r>
          </a:p>
          <a:p>
            <a:endParaRPr lang="en-US" sz="1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Library instruction session: group activities (bonus: non-native speaker library specialist)</a:t>
            </a:r>
          </a:p>
          <a:p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Grouped by related topics (as much as possible)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62705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6400800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Classroom Diversity</a:t>
            </a:r>
          </a:p>
          <a:p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as Anti-xenophobia / Global Education</a:t>
            </a:r>
          </a:p>
          <a:p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3028950" cy="129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130" y="2438400"/>
            <a:ext cx="8229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Welcoming, friendly atmosphere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Introductions / icebreakers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Know (preferred) names and where they’re from--ASAP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Instructor’s pro-active efforts to connect</a:t>
            </a:r>
          </a:p>
        </p:txBody>
      </p:sp>
    </p:spTree>
    <p:extLst>
      <p:ext uri="{BB962C8B-B14F-4D97-AF65-F5344CB8AC3E}">
        <p14:creationId xmlns:p14="http://schemas.microsoft.com/office/powerpoint/2010/main" val="95519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6400800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Classroom Diversity</a:t>
            </a:r>
          </a:p>
          <a:p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2296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Classwork points for speaking up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In discussions, mix of voluntary </a:t>
            </a: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and randomly selected participation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“Breathing room” / time to think (pace)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Pair or group work on low-stakes or no-stakes assignments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Discussion / collaboration over debate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7"/>
          <a:stretch/>
        </p:blipFill>
        <p:spPr>
          <a:xfrm>
            <a:off x="7339739" y="383329"/>
            <a:ext cx="1274174" cy="17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6400800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Classroom Diversity</a:t>
            </a:r>
          </a:p>
          <a:p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5344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Level playing field via </a:t>
            </a: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topics / texts / authors</a:t>
            </a:r>
          </a:p>
          <a:p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Model a growth mindset toward diverse cultures by asking questions, deferring to students as authorities on their cultures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Model admiration, not judgment or patronizing sympathy, toward those striving to use (academic) English as a 2</a:t>
            </a:r>
            <a:r>
              <a:rPr lang="en-US" sz="36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nd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, or 3</a:t>
            </a:r>
            <a:r>
              <a:rPr lang="en-US" sz="36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rd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, or 4</a:t>
            </a:r>
            <a:r>
              <a:rPr lang="en-US" sz="36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th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language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09" y="262961"/>
            <a:ext cx="2870091" cy="20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9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7924800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Quick Survey</a:t>
            </a:r>
          </a:p>
          <a:p>
            <a:pPr algn="ctr"/>
            <a:endParaRPr lang="en-US" sz="1600" b="1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How many have taught an accelerated / co-requisite ESOL writing course?</a:t>
            </a:r>
          </a:p>
          <a:p>
            <a:endParaRPr lang="en-US" sz="1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Slated to teach one?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39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533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Other tips regarding    the ESOL cohort:</a:t>
            </a: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722" y="1981200"/>
            <a:ext cx="85344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As safeguard against cheating /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“too much help”: in-class essays for Comp.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Strongly encourage use of office hrs./tutoring support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Non-cognitive / personal challenges: use institutional support services, but follow up (esp. w/small class size). Also: no substitute for approachability, camaraderie, and the grapevine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09" y="262961"/>
            <a:ext cx="2870091" cy="20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1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2296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That’s my spiel . . . </a:t>
            </a:r>
          </a:p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What about yours?</a:t>
            </a:r>
          </a:p>
          <a:p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What methods have you used to 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turn diversity into learning?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What has worked well? What  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hasn’t?</a:t>
            </a:r>
          </a:p>
          <a:p>
            <a:endParaRPr lang="en-US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What methods are you considering 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trying in the future?</a:t>
            </a:r>
          </a:p>
        </p:txBody>
      </p:sp>
      <p:pic>
        <p:nvPicPr>
          <p:cNvPr id="4107" name="Picture 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457200"/>
            <a:ext cx="1697346" cy="16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52400"/>
            <a:ext cx="85344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Contact/About Me</a:t>
            </a:r>
          </a:p>
          <a:p>
            <a:pPr marL="685800" indent="-685800">
              <a:buFont typeface="Arial" pitchFamily="34" charset="0"/>
              <a:buChar char="•"/>
            </a:pPr>
            <a:endParaRPr lang="en-US" sz="12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Please feel free to contact me with any questions about ALP-ESOL: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  <a:hlinkClick r:id="rId2"/>
              </a:rPr>
              <a:t>dhewitt@ccbcmd.edu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endParaRPr lang="en-US" sz="2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r>
              <a:rPr lang="en-US" sz="32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My background: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M.F.A. Creative Writing, Univ. of Southern Maine; </a:t>
            </a:r>
            <a:r>
              <a: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B.A. East Asian Studies, Wittenberg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Asst. Prof. of English, CCBC - Catonsville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Have taught ESOL at various levels for Carroll Community College (MD) and Community College of Baltimore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Taught English to various age groups/levels for 8 years in 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Worked for 7 years as a Japanese-English interpreter/translator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Taught Japanese: magnet middle school, community college continuing ed., private tutor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1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57200"/>
            <a:ext cx="8077200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anose="02020602080505020303" pitchFamily="18" charset="0"/>
              </a:rPr>
              <a:t>Brief History of ALP-ESOL (I)</a:t>
            </a:r>
          </a:p>
          <a:p>
            <a:endParaRPr lang="en-US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Created by Robert Miller, a founding father of ALP (Essex campus)</a:t>
            </a:r>
          </a:p>
          <a:p>
            <a:endParaRPr lang="en-US" sz="1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2012: I developed course at Catonsville, in consultation with Bob and with our ESOL dept.; 12 semesters and counting</a:t>
            </a:r>
          </a:p>
          <a:p>
            <a:endParaRPr lang="en-US" sz="1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anose="02020602080505020303" pitchFamily="18" charset="0"/>
              </a:rPr>
              <a:t>Refinements: Culturally Responsive Teaching, Global Distinction (certified), Contemplative Pedagogy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0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57200"/>
            <a:ext cx="8077200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anose="02020602080505020303" pitchFamily="18" charset="0"/>
              </a:rPr>
              <a:t>Brief History of ALP-ESOL (II)</a:t>
            </a:r>
          </a:p>
          <a:p>
            <a:endParaRPr lang="en-US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Discussion: Difficult to scale up; eliminate?</a:t>
            </a:r>
          </a:p>
          <a:p>
            <a:endParaRPr lang="en-US" sz="1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All-ELL Composition sections instead?</a:t>
            </a:r>
          </a:p>
          <a:p>
            <a:endParaRPr lang="en-US" sz="1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My contention: In this era more than ever, American-born students and immigrant / Gen 1.5 / international students need to be shoulder to shoulder in the same classroom.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1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09600"/>
            <a:ext cx="7924800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ALP-ESOL: Structure</a:t>
            </a:r>
          </a:p>
          <a:p>
            <a:pPr algn="ctr"/>
            <a:endParaRPr lang="en-US" sz="12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Cohort of 10 non-native speakers takes ESOL Writing (6 hrs.) and College Composition (3 hrs.) concurrently.</a:t>
            </a:r>
          </a:p>
          <a:p>
            <a:endParaRPr lang="en-US" sz="1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College Comp. section also includes 10 conventional English 101 students.</a:t>
            </a:r>
          </a:p>
          <a:p>
            <a:endParaRPr lang="en-US" sz="1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Diversity is baked right into the course!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61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534400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My two questions:</a:t>
            </a:r>
          </a:p>
          <a:p>
            <a:pPr algn="ctr"/>
            <a:endParaRPr lang="en-US" sz="16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pPr algn="ctr"/>
            <a:endParaRPr lang="en-US" sz="1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1) How can I best help students</a:t>
            </a: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master academic and professional </a:t>
            </a: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English?</a:t>
            </a:r>
          </a:p>
          <a:p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r>
              <a: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2) How can I maximize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multicultural learning</a:t>
            </a:r>
            <a:r>
              <a: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                   </a:t>
            </a: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and help vanquish xenophobia, using  </a:t>
            </a: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both curriculum and the diversity </a:t>
            </a: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     present in the classroom?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C:\Documents and Settings\dhewitt\Local Settings\Temporary Internet Files\Content.IE5\W167GHUH\MC9002403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7544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2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31276"/>
            <a:ext cx="82296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Readings/Texts as Global/</a:t>
            </a:r>
          </a:p>
          <a:p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Anti-xenophobia Education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(consider both content </a:t>
            </a:r>
          </a:p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  and messenger)</a:t>
            </a:r>
          </a:p>
          <a:p>
            <a:endParaRPr lang="en-US" sz="24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  <a:p>
            <a:r>
              <a:rPr lang="en-US" sz="2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Note: This </a:t>
            </a:r>
          </a:p>
          <a:p>
            <a:r>
              <a:rPr lang="en-US" sz="2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and some </a:t>
            </a:r>
          </a:p>
          <a:p>
            <a:r>
              <a:rPr lang="en-US" sz="2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other sources</a:t>
            </a:r>
          </a:p>
          <a:p>
            <a:r>
              <a:rPr lang="en-US" sz="2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mentioned </a:t>
            </a:r>
          </a:p>
          <a:p>
            <a:r>
              <a:rPr lang="en-US" sz="2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are hyperlinked</a:t>
            </a:r>
          </a:p>
          <a:p>
            <a:r>
              <a:rPr lang="en-US" sz="2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in this PPT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316" y="381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97" y="2932043"/>
            <a:ext cx="6382243" cy="3686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1530" y="3048000"/>
            <a:ext cx="286328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askerville Old Face" panose="02020602080505020303" pitchFamily="18" charset="0"/>
                <a:cs typeface="Andalus" pitchFamily="18" charset="-78"/>
              </a:rPr>
              <a:t>Eduardo </a:t>
            </a:r>
            <a:r>
              <a:rPr lang="en-US" sz="2800" b="1" dirty="0" err="1">
                <a:solidFill>
                  <a:srgbClr val="00B0F0"/>
                </a:solidFill>
                <a:latin typeface="Baskerville Old Face" panose="02020602080505020303" pitchFamily="18" charset="0"/>
                <a:cs typeface="Andalus" pitchFamily="18" charset="-78"/>
              </a:rPr>
              <a:t>Briceño</a:t>
            </a:r>
            <a:r>
              <a:rPr lang="en-US" sz="2800" b="1" dirty="0">
                <a:solidFill>
                  <a:srgbClr val="00B0F0"/>
                </a:solidFill>
                <a:latin typeface="Baskerville Old Face" panose="02020602080505020303" pitchFamily="18" charset="0"/>
                <a:cs typeface="Andalus" pitchFamily="18" charset="-78"/>
              </a:rPr>
              <a:t> </a:t>
            </a:r>
          </a:p>
          <a:p>
            <a:r>
              <a:rPr lang="en-US" sz="2800" b="1" dirty="0">
                <a:solidFill>
                  <a:srgbClr val="00B0F0"/>
                </a:solidFill>
                <a:latin typeface="Baskerville Old Face" panose="02020602080505020303" pitchFamily="18" charset="0"/>
                <a:cs typeface="Andalus" pitchFamily="18" charset="-78"/>
              </a:rPr>
              <a:t>(mindset / how we </a:t>
            </a:r>
          </a:p>
          <a:p>
            <a:r>
              <a:rPr lang="en-US" sz="2800" b="1" dirty="0">
                <a:solidFill>
                  <a:srgbClr val="00B0F0"/>
                </a:solidFill>
                <a:latin typeface="Baskerville Old Face" panose="02020602080505020303" pitchFamily="18" charset="0"/>
                <a:cs typeface="Andalus" pitchFamily="18" charset="-78"/>
              </a:rPr>
              <a:t>shape ourselves)</a:t>
            </a:r>
            <a:endParaRPr lang="en-US" sz="2800" dirty="0">
              <a:solidFill>
                <a:srgbClr val="00B0F0"/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4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71582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Readings/Texts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51" y="457200"/>
            <a:ext cx="2883256" cy="6033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154162"/>
            <a:ext cx="59436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“Today is victory  </a:t>
            </a:r>
          </a:p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 over myself of </a:t>
            </a:r>
          </a:p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 yesterday.”</a:t>
            </a:r>
          </a:p>
          <a:p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ndalus" pitchFamily="18" charset="-78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—Miyamoto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Musashi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ndalus" pitchFamily="18" charset="-78"/>
            </a:endParaRPr>
          </a:p>
          <a:p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  Japanese master swordsman;            </a:t>
            </a:r>
          </a:p>
          <a:p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 author of </a:t>
            </a: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The Book of Five </a:t>
            </a:r>
          </a:p>
          <a:p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 Rings   </a:t>
            </a:r>
          </a:p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(mindset / how we shape  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  ourselves)</a:t>
            </a:r>
          </a:p>
        </p:txBody>
      </p:sp>
    </p:spTree>
    <p:extLst>
      <p:ext uri="{BB962C8B-B14F-4D97-AF65-F5344CB8AC3E}">
        <p14:creationId xmlns:p14="http://schemas.microsoft.com/office/powerpoint/2010/main" val="30419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1524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Readings/Texts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5816"/>
            <a:ext cx="8305800" cy="5365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00" y="1295400"/>
            <a:ext cx="3285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William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Kamkwamba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ndalus" panose="02020603050405020304" pitchFamily="18" charset="-78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(how we shape  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  ourselves /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anose="02020603050405020304" pitchFamily="18" charset="-78"/>
              </a:rPr>
              <a:t>  our world)</a:t>
            </a:r>
          </a:p>
        </p:txBody>
      </p:sp>
    </p:spTree>
    <p:extLst>
      <p:ext uri="{BB962C8B-B14F-4D97-AF65-F5344CB8AC3E}">
        <p14:creationId xmlns:p14="http://schemas.microsoft.com/office/powerpoint/2010/main" val="1935696132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739</TotalTime>
  <Words>830</Words>
  <Application>Microsoft Office PowerPoint</Application>
  <PresentationFormat>On-screen Show (4:3)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Andalus</vt:lpstr>
      <vt:lpstr>Arial</vt:lpstr>
      <vt:lpstr>Baskerville Old Face</vt:lpstr>
      <vt:lpstr>Symbol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Dave</cp:lastModifiedBy>
  <cp:revision>115</cp:revision>
  <dcterms:created xsi:type="dcterms:W3CDTF">2014-09-26T01:36:11Z</dcterms:created>
  <dcterms:modified xsi:type="dcterms:W3CDTF">2018-06-17T18:08:31Z</dcterms:modified>
</cp:coreProperties>
</file>