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41" name="Picture 40"/>
          <p:cNvPicPr/>
          <p:nvPr/>
        </p:nvPicPr>
        <p:blipFill>
          <a:blip r:embed="rId2"/>
          <a:stretch/>
        </p:blipFill>
        <p:spPr>
          <a:xfrm>
            <a:off x="3361320" y="2285640"/>
            <a:ext cx="5044680" cy="4023000"/>
          </a:xfrm>
          <a:prstGeom prst="rect">
            <a:avLst/>
          </a:prstGeom>
          <a:ln>
            <a:noFill/>
          </a:ln>
        </p:spPr>
      </p:pic>
      <p:pic>
        <p:nvPicPr>
          <p:cNvPr id="42" name="Picture 41"/>
          <p:cNvPicPr/>
          <p:nvPr/>
        </p:nvPicPr>
        <p:blipFill>
          <a:blip r:embed="rId2"/>
          <a:stretch/>
        </p:blipFill>
        <p:spPr>
          <a:xfrm>
            <a:off x="3361320" y="2285640"/>
            <a:ext cx="5044680" cy="402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1" name="Picture 80"/>
          <p:cNvPicPr/>
          <p:nvPr/>
        </p:nvPicPr>
        <p:blipFill>
          <a:blip r:embed="rId2"/>
          <a:stretch/>
        </p:blipFill>
        <p:spPr>
          <a:xfrm>
            <a:off x="3361320" y="2285640"/>
            <a:ext cx="5044680" cy="4023000"/>
          </a:xfrm>
          <a:prstGeom prst="rect">
            <a:avLst/>
          </a:prstGeom>
          <a:ln>
            <a:noFill/>
          </a:ln>
        </p:spPr>
      </p:pic>
      <p:pic>
        <p:nvPicPr>
          <p:cNvPr id="82" name="Picture 81"/>
          <p:cNvPicPr/>
          <p:nvPr/>
        </p:nvPicPr>
        <p:blipFill>
          <a:blip r:embed="rId2"/>
          <a:stretch/>
        </p:blipFill>
        <p:spPr>
          <a:xfrm>
            <a:off x="3361320" y="2285640"/>
            <a:ext cx="5044680" cy="402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124" name="Picture 123"/>
          <p:cNvPicPr/>
          <p:nvPr/>
        </p:nvPicPr>
        <p:blipFill>
          <a:blip r:embed="rId2"/>
          <a:stretch/>
        </p:blipFill>
        <p:spPr>
          <a:xfrm>
            <a:off x="3361320" y="2285640"/>
            <a:ext cx="5044680" cy="4023000"/>
          </a:xfrm>
          <a:prstGeom prst="rect">
            <a:avLst/>
          </a:prstGeom>
          <a:ln>
            <a:noFill/>
          </a:ln>
        </p:spPr>
      </p:pic>
      <p:pic>
        <p:nvPicPr>
          <p:cNvPr id="125" name="Picture 124"/>
          <p:cNvPicPr/>
          <p:nvPr/>
        </p:nvPicPr>
        <p:blipFill>
          <a:blip r:embed="rId2"/>
          <a:stretch/>
        </p:blipFill>
        <p:spPr>
          <a:xfrm>
            <a:off x="3361320" y="2285640"/>
            <a:ext cx="5044680" cy="402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165" name="Picture 164"/>
          <p:cNvPicPr/>
          <p:nvPr/>
        </p:nvPicPr>
        <p:blipFill>
          <a:blip r:embed="rId2"/>
          <a:stretch/>
        </p:blipFill>
        <p:spPr>
          <a:xfrm>
            <a:off x="3361320" y="2285640"/>
            <a:ext cx="5044680" cy="4023000"/>
          </a:xfrm>
          <a:prstGeom prst="rect">
            <a:avLst/>
          </a:prstGeom>
          <a:ln>
            <a:noFill/>
          </a:ln>
        </p:spPr>
      </p:pic>
      <p:pic>
        <p:nvPicPr>
          <p:cNvPr id="166" name="Picture 165"/>
          <p:cNvPicPr/>
          <p:nvPr/>
        </p:nvPicPr>
        <p:blipFill>
          <a:blip r:embed="rId2"/>
          <a:stretch/>
        </p:blipFill>
        <p:spPr>
          <a:xfrm>
            <a:off x="3361320" y="2285640"/>
            <a:ext cx="5044680" cy="402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"/>
          <p:cNvSpPr/>
          <p:nvPr/>
        </p:nvSpPr>
        <p:spPr>
          <a:xfrm flipV="1">
            <a:off x="761760" y="826200"/>
            <a:ext cx="360" cy="9144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0" y="0"/>
            <a:ext cx="12191760" cy="4571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12191760" cy="457164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5000" b="0" strike="noStrike" cap="all" spc="199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8E82096-8441-4297-B101-08BAE1C6D3E0}" type="datetime">
              <a:rPr lang="en-US" sz="1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6/15/2018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7EEA790-FC46-4E5F-A4BC-182F9D1A8651}" type="slidenum">
              <a:rPr lang="en-US" sz="1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Line 8"/>
          <p:cNvSpPr/>
          <p:nvPr/>
        </p:nvSpPr>
        <p:spPr>
          <a:xfrm flipV="1">
            <a:off x="8386560" y="5263920"/>
            <a:ext cx="360" cy="914400"/>
          </a:xfrm>
          <a:prstGeom prst="line">
            <a:avLst/>
          </a:prstGeom>
          <a:ln w="19080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e 1"/>
          <p:cNvSpPr/>
          <p:nvPr/>
        </p:nvSpPr>
        <p:spPr>
          <a:xfrm flipV="1">
            <a:off x="761760" y="826200"/>
            <a:ext cx="360" cy="9144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45720" rIns="4572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LevelEdit Master text styles</a:t>
            </a: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448200" lvl="2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594360" lvl="3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777240" lvl="4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C9DB8EA-6079-4B58-A966-99666DCB0ACF}" type="datetime">
              <a:rPr lang="en-US" sz="1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6/15/2018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3230CD5-4F0F-4196-846E-EEED43D35145}" type="slidenum">
              <a:rPr lang="en-US" sz="1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Line 1"/>
          <p:cNvSpPr/>
          <p:nvPr/>
        </p:nvSpPr>
        <p:spPr>
          <a:xfrm flipV="1">
            <a:off x="761760" y="826200"/>
            <a:ext cx="360" cy="9144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PlaceHolder 2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024200" y="2179800"/>
            <a:ext cx="4754520" cy="822600"/>
          </a:xfrm>
          <a:prstGeom prst="rect">
            <a:avLst/>
          </a:prstGeom>
        </p:spPr>
        <p:txBody>
          <a:bodyPr lIns="137160" rIns="137160" anchor="ctr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LevelEdit Master text styles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1024200" y="2967840"/>
            <a:ext cx="4754520" cy="3341160"/>
          </a:xfrm>
          <a:prstGeom prst="rect">
            <a:avLst/>
          </a:prstGeom>
        </p:spPr>
        <p:txBody>
          <a:bodyPr lIns="45720" rIns="4572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LevelEdit Master text styles</a:t>
            </a: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448200" lvl="2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594360" lvl="3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777240" lvl="4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5990760" y="2179800"/>
            <a:ext cx="4754520" cy="822600"/>
          </a:xfrm>
          <a:prstGeom prst="rect">
            <a:avLst/>
          </a:prstGeom>
        </p:spPr>
        <p:txBody>
          <a:bodyPr lIns="137160" rIns="137160" anchor="ctr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90000"/>
              </a:lnSpc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LevelEdit Master text styles</a:t>
            </a:r>
            <a:endParaRPr lang="en-US" sz="2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5990760" y="2967840"/>
            <a:ext cx="4754520" cy="3341160"/>
          </a:xfrm>
          <a:prstGeom prst="rect">
            <a:avLst/>
          </a:prstGeom>
        </p:spPr>
        <p:txBody>
          <a:bodyPr lIns="45720" rIns="4572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LevelEdit Master text styles</a:t>
            </a: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448200" lvl="2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594360" lvl="3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777240" lvl="4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level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7A867C2-1284-45C4-825A-25DA6F61978D}" type="datetime">
              <a:rPr lang="en-US" sz="1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6/15/2018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0" name="PlaceHolder 8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" name="PlaceHolder 9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3BCC65C-9D02-4439-90B2-92D97EAEB02D}" type="slidenum">
              <a:rPr lang="en-US" sz="1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 flipV="1">
            <a:off x="761760" y="826200"/>
            <a:ext cx="360" cy="9144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PlaceHolder 2"/>
          <p:cNvSpPr>
            <a:spLocks noGrp="1"/>
          </p:cNvSpPr>
          <p:nvPr>
            <p:ph type="title"/>
          </p:nvPr>
        </p:nvSpPr>
        <p:spPr>
          <a:xfrm>
            <a:off x="1024200" y="471600"/>
            <a:ext cx="4388760" cy="17370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4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715000" y="822960"/>
            <a:ext cx="5677920" cy="5184360"/>
          </a:xfrm>
          <a:prstGeom prst="rect">
            <a:avLst/>
          </a:prstGeom>
        </p:spPr>
        <p:txBody>
          <a:bodyPr lIns="45720" rIns="4572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LevelEdit Master text styles</a:t>
            </a: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448200" lvl="2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594360" lvl="3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777240" lvl="4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1024200" y="2257560"/>
            <a:ext cx="4388760" cy="376200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</a:p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LevelEdit Master text styles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10516EB-4311-467B-A187-CD463B263AE6}" type="datetime">
              <a:rPr lang="en-US" sz="1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6/15/2018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8B1E92A-6327-44B6-A4A4-E960C99DBC86}" type="slidenum">
              <a:rPr lang="en-US" sz="10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685800" y="4960080"/>
            <a:ext cx="6872040" cy="1462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5000" b="0" strike="noStrike" cap="all" spc="199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Alp for Esl students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8610480" y="4714920"/>
            <a:ext cx="3462120" cy="1707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Cheryl Garayta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Marcy Bauman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Denise Warner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Lansing Community College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024200" y="471600"/>
            <a:ext cx="4388760" cy="1737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4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questions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194" name="Content Placeholder 9"/>
          <p:cNvPicPr/>
          <p:nvPr/>
        </p:nvPicPr>
        <p:blipFill>
          <a:blip r:embed="rId2"/>
          <a:stretch/>
        </p:blipFill>
        <p:spPr>
          <a:xfrm>
            <a:off x="6435000" y="1814400"/>
            <a:ext cx="4238280" cy="3200040"/>
          </a:xfrm>
          <a:prstGeom prst="rect">
            <a:avLst/>
          </a:prstGeom>
          <a:ln>
            <a:noFill/>
          </a:ln>
        </p:spPr>
      </p:pic>
      <p:sp>
        <p:nvSpPr>
          <p:cNvPr id="195" name="TextShape 2"/>
          <p:cNvSpPr txBox="1"/>
          <p:nvPr/>
        </p:nvSpPr>
        <p:spPr>
          <a:xfrm>
            <a:off x="1024200" y="2257560"/>
            <a:ext cx="4388760" cy="3762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Picture 7"/>
          <p:cNvPicPr/>
          <p:nvPr/>
        </p:nvPicPr>
        <p:blipFill>
          <a:blip r:embed="rId2"/>
          <a:stretch/>
        </p:blipFill>
        <p:spPr>
          <a:xfrm>
            <a:off x="7107480" y="4118040"/>
            <a:ext cx="4627080" cy="2739600"/>
          </a:xfrm>
          <a:prstGeom prst="rect">
            <a:avLst/>
          </a:prstGeom>
          <a:ln>
            <a:noFill/>
          </a:ln>
        </p:spPr>
      </p:pic>
      <p:sp>
        <p:nvSpPr>
          <p:cNvPr id="197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b="1" strike="noStrike" cap="all" spc="97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The Bridge to success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Blanton (2005) asks, </a:t>
            </a:r>
            <a:r>
              <a:rPr lang="en-US" sz="2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“Can institutional contexts be created for [refugee students with interrupted education] to achieve the level of literacy expected of college-level students?” </a:t>
            </a: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(in Hirano, p. 47)</a:t>
            </a: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The findings from Hirano’s study show that “within </a:t>
            </a:r>
            <a:r>
              <a:rPr lang="en-US" sz="2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 highly supportive environment</a:t>
            </a: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refugee students who graduate from high school without reaching the standard college admissions literacy level are able to cope with tertiary academic writing,” (p. 48).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8">
                                            <p:txEl>
                                              <p:pRg st="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8">
                                            <p:txEl>
                                              <p:pRg st="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99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98">
                                            <p:txEl>
                                              <p:pRg st="199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8">
                                            <p:txEl>
                                              <p:pRg st="199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5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References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91440" indent="-91080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Blanton, L. L. (2005). Student, interrupted: A tale of two would-be writers. </a:t>
            </a:r>
            <a:r>
              <a:rPr lang="en-US" sz="2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Journal of Second Language Writing</a:t>
            </a: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14, 105-121.</a:t>
            </a:r>
          </a:p>
          <a:p>
            <a:pPr marL="91440" indent="-91080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Crusan, D. (2010). </a:t>
            </a:r>
            <a:r>
              <a:rPr lang="en-US" sz="2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Assessment in the Second Language Writing Classroom. </a:t>
            </a: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Ann Arbor: University of Michigan Press.</a:t>
            </a:r>
          </a:p>
          <a:p>
            <a:pPr marL="91440" indent="-91080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Curry, M. (2004).  UCLA Community College Review:  Academic Literacy for English Language Learners. </a:t>
            </a:r>
            <a:r>
              <a:rPr lang="en-US" sz="2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Community College Review, </a:t>
            </a: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32.2, 51-68.</a:t>
            </a:r>
          </a:p>
          <a:p>
            <a:pPr marL="91440" indent="-91080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Hirano, E. (2014). Refugees in first-year college: Academic writing challenges and resources. </a:t>
            </a:r>
            <a:r>
              <a:rPr lang="en-US" sz="2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Journal of Second Language Writing,</a:t>
            </a: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23, 37-52.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Introduction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024200" y="2252880"/>
            <a:ext cx="9719640" cy="335232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2012 – LCC implemented pilot sections of traditional ALP model for Freshman Comp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2014 – Developmental Reading implemented concurrent enrollment in college-level courses (Sociology, Psychology) for Developmental Reading students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Spring 2016 – Pilot section of 1 section of ALP/Freshman Composition for ESL students 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– </a:t>
            </a:r>
            <a:r>
              <a:rPr lang="en-US" sz="2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18/20 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students 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passed Freshman Composition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2016-Present – Eliminated former ESL Level 4 and 5 courses and offered only Combined Skills courses with concurrent enrollment options</a:t>
            </a:r>
          </a:p>
          <a:p>
            <a:pPr>
              <a:lnSpc>
                <a:spcPct val="100000"/>
              </a:lnSpc>
            </a:pP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Success to date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>
              <a:lnSpc>
                <a:spcPct val="100000"/>
              </a:lnSpc>
            </a:pP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Freshman Composition - 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112/132 (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85%) 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earned 2.0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Introduction to Theater or Communication - 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8/10 (80%) 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earned 2.0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Success in college-level courses has led to 2018 requirement for co-enrollment for ESL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First Tier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1024200" y="1886040"/>
            <a:ext cx="9719640" cy="442296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>
              <a:lnSpc>
                <a:spcPct val="100000"/>
              </a:lnSpc>
            </a:pP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ESL Combined Skills, 6 credits/8 contact hours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Limited Choice Enrollment in PSYCH, MUSC, or THEA</a:t>
            </a:r>
          </a:p>
          <a:p>
            <a:pPr>
              <a:lnSpc>
                <a:spcPct val="100000"/>
              </a:lnSpc>
            </a:pP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Strategies for tier 1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1024200" y="1908000"/>
            <a:ext cx="4754520" cy="822600"/>
          </a:xfrm>
          <a:prstGeom prst="rect">
            <a:avLst/>
          </a:prstGeom>
          <a:noFill/>
          <a:ln>
            <a:noFill/>
          </a:ln>
        </p:spPr>
        <p:txBody>
          <a:bodyPr lIns="137160" rIns="137160" anchor="ctr"/>
          <a:lstStyle/>
          <a:p>
            <a:pPr>
              <a:lnSpc>
                <a:spcPct val="100000"/>
              </a:lnSpc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Reading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7" name="TextShape 3"/>
          <p:cNvSpPr txBox="1"/>
          <p:nvPr/>
        </p:nvSpPr>
        <p:spPr>
          <a:xfrm>
            <a:off x="1024200" y="2730960"/>
            <a:ext cx="4754520" cy="357804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Build up Context and Activate Background Knowledge Through Pre-reading Discussions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Use Comparison/Contrast to Things They Know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Teach Highlighting and Annotation Skills</a:t>
            </a:r>
          </a:p>
          <a:p>
            <a:pPr>
              <a:lnSpc>
                <a:spcPct val="100000"/>
              </a:lnSpc>
            </a:pP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8" name="TextShape 4"/>
          <p:cNvSpPr txBox="1"/>
          <p:nvPr/>
        </p:nvSpPr>
        <p:spPr>
          <a:xfrm>
            <a:off x="5989320" y="1908000"/>
            <a:ext cx="4754520" cy="822600"/>
          </a:xfrm>
          <a:prstGeom prst="rect">
            <a:avLst/>
          </a:prstGeom>
          <a:noFill/>
          <a:ln>
            <a:noFill/>
          </a:ln>
        </p:spPr>
        <p:txBody>
          <a:bodyPr lIns="137160" rIns="137160" anchor="ctr"/>
          <a:lstStyle/>
          <a:p>
            <a:pPr>
              <a:lnSpc>
                <a:spcPct val="100000"/>
              </a:lnSpc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Writing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9" name="TextShape 5"/>
          <p:cNvSpPr txBox="1"/>
          <p:nvPr/>
        </p:nvSpPr>
        <p:spPr>
          <a:xfrm>
            <a:off x="5989320" y="2730960"/>
            <a:ext cx="4754520" cy="334116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Frequent Informal/Low-stakes Assignments (i.e. Do a lot of writing!)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Write in Response to Readings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Show Critical Thinking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Avoid Plagiarism by Summarizing  Based on Annotations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Develop Grammar and Editing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7">
                                            <p:txEl>
                                              <p:p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7">
                                            <p:txEl>
                                              <p:p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83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77">
                                            <p:txEl>
                                              <p:pRg st="83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7">
                                            <p:txEl>
                                              <p:pRg st="83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27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77">
                                            <p:txEl>
                                              <p:pRg st="127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77">
                                            <p:txEl>
                                              <p:pRg st="127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9">
                                            <p:txEl>
                                              <p:p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9">
                                            <p:txEl>
                                              <p:p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79">
                                            <p:txEl>
                                              <p:pRg st="6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79">
                                            <p:txEl>
                                              <p:pRg st="6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9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79">
                                            <p:txEl>
                                              <p:pRg st="9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79">
                                            <p:txEl>
                                              <p:pRg st="9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22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79">
                                            <p:txEl>
                                              <p:pRg st="122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79">
                                            <p:txEl>
                                              <p:pRg st="122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76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79">
                                            <p:txEl>
                                              <p:pRg st="176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79">
                                            <p:txEl>
                                              <p:pRg st="176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More </a:t>
            </a:r>
            <a:r>
              <a:rPr lang="en-US" sz="5000" b="0" strike="noStrike" cap="all" spc="97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strategies for tier 1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1024200" y="2179800"/>
            <a:ext cx="4754520" cy="822600"/>
          </a:xfrm>
          <a:prstGeom prst="rect">
            <a:avLst/>
          </a:prstGeom>
          <a:noFill/>
          <a:ln>
            <a:noFill/>
          </a:ln>
        </p:spPr>
        <p:txBody>
          <a:bodyPr lIns="137160" rIns="137160" anchor="ctr"/>
          <a:lstStyle/>
          <a:p>
            <a:pPr>
              <a:lnSpc>
                <a:spcPct val="100000"/>
              </a:lnSpc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Vocabulary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2" name="TextShape 3"/>
          <p:cNvSpPr txBox="1"/>
          <p:nvPr/>
        </p:nvSpPr>
        <p:spPr>
          <a:xfrm>
            <a:off x="1024200" y="2967840"/>
            <a:ext cx="4754520" cy="334116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Develop vocabulary: synonyms/antonyms, prefixes/suffixes, word partnerships/collocations, vocabulary games and puzzles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Teach and Practice Context Clues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Quiz often</a:t>
            </a:r>
          </a:p>
          <a:p>
            <a:pPr>
              <a:lnSpc>
                <a:spcPct val="90000"/>
              </a:lnSpc>
            </a:pP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3" name="TextShape 4"/>
          <p:cNvSpPr txBox="1"/>
          <p:nvPr/>
        </p:nvSpPr>
        <p:spPr>
          <a:xfrm>
            <a:off x="5990760" y="2179800"/>
            <a:ext cx="4754520" cy="822600"/>
          </a:xfrm>
          <a:prstGeom prst="rect">
            <a:avLst/>
          </a:prstGeom>
          <a:noFill/>
          <a:ln>
            <a:noFill/>
          </a:ln>
        </p:spPr>
        <p:txBody>
          <a:bodyPr lIns="137160" rIns="137160" anchor="ctr"/>
          <a:lstStyle/>
          <a:p>
            <a:pPr>
              <a:lnSpc>
                <a:spcPct val="100000"/>
              </a:lnSpc>
            </a:pPr>
            <a:r>
              <a:rPr lang="en-US" sz="23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Other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4" name="TextShape 5"/>
          <p:cNvSpPr txBox="1"/>
          <p:nvPr/>
        </p:nvSpPr>
        <p:spPr>
          <a:xfrm>
            <a:off x="5990760" y="2967840"/>
            <a:ext cx="4754520" cy="334116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Teach and Practice Test-taking Strategies for All Types of Tests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Train Students to Use Resources and Require It</a:t>
            </a: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Library and Librarians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Writing Center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Tutoring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LUCERO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65320" lvl="1" indent="-13680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Other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90000"/>
              </a:lnSpc>
            </a:pP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2">
                                            <p:txEl>
                                              <p:pRg st="0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2">
                                            <p:txEl>
                                              <p:pRg st="0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1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82">
                                            <p:txEl>
                                              <p:pRg st="11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82">
                                            <p:txEl>
                                              <p:pRg st="11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52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82">
                                            <p:txEl>
                                              <p:pRg st="152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2">
                                            <p:txEl>
                                              <p:pRg st="152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84">
                                            <p:txEl>
                                              <p:p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84">
                                            <p:txEl>
                                              <p:p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65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84">
                                            <p:txEl>
                                              <p:pRg st="65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84">
                                            <p:txEl>
                                              <p:pRg st="65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12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84">
                                            <p:txEl>
                                              <p:pRg st="112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84">
                                            <p:txEl>
                                              <p:pRg st="112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35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84">
                                            <p:txEl>
                                              <p:pRg st="135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84">
                                            <p:txEl>
                                              <p:pRg st="135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50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84">
                                            <p:txEl>
                                              <p:pRg st="150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84">
                                            <p:txEl>
                                              <p:pRg st="150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59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84">
                                            <p:txEl>
                                              <p:pRg st="159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84">
                                            <p:txEl>
                                              <p:pRg st="159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6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184">
                                            <p:txEl>
                                              <p:pRg st="16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84">
                                            <p:txEl>
                                              <p:pRg st="16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Second Tier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ESL Combined Skills, 6 credits/8 contact hours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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ENGL 121 (Freshman Composition)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Strategies for tier 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1024200" y="2286000"/>
            <a:ext cx="458136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Reading 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Focus on cultural context of reading 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Build background knowledge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Link reading and writing through written summaries and reflections</a:t>
            </a: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Wingdings" charset="2"/>
              <a:buChar char="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Reinforce use of Highlighting and Annotation Skills </a:t>
            </a:r>
          </a:p>
          <a:p>
            <a:pPr>
              <a:lnSpc>
                <a:spcPct val="100000"/>
              </a:lnSpc>
            </a:pP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6215400" y="2286000"/>
            <a:ext cx="4320000" cy="66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1CADE4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Writing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6095880" y="2836080"/>
            <a:ext cx="4647960" cy="344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Link writing assignments to Freshman Comp class, i.e. create annotated bibliography of resources used in research for Freshman Comp essay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Use student texts for editing practice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Focus on grammar as editing tool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Recognize cultural differences in writing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Focus on sentence structure practice as tool to increase clarity of writing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5000" b="0" strike="noStrike" cap="all" spc="97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Strategies for </a:t>
            </a:r>
            <a:r>
              <a:rPr lang="en-US" sz="5000" cap="all" spc="97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transfer composition 1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1097280" y="1920240"/>
            <a:ext cx="9719640" cy="475488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“Adaptive” strategies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Playing videos with closed-captioning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Providing handouts prior to class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Enrichment Strategies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Providing context for all students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Upper level grammar practice (esp. verb tenses and complex clauses)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Modeling – eg, signal phrases and other collocations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Benefits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Cross-cultural communication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Everyone can be an expert and everyone can be a learner.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Challenges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Keeping everyone comfortable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Keeping everyone engaged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148</TotalTime>
  <Words>621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DejaVu Sans</vt:lpstr>
      <vt:lpstr>Symbol</vt:lpstr>
      <vt:lpstr>Times New Roman</vt:lpstr>
      <vt:lpstr>Tw Cen MT</vt:lpstr>
      <vt:lpstr>Tw Cen MT Condensed</vt:lpstr>
      <vt:lpstr>Wingdings</vt:lpstr>
      <vt:lpstr>Wingdings 3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Lansing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 for Esl students</dc:title>
  <dc:subject/>
  <dc:creator>Denise Warner</dc:creator>
  <dc:description/>
  <cp:lastModifiedBy>Denise Warner</cp:lastModifiedBy>
  <cp:revision>15</cp:revision>
  <dcterms:created xsi:type="dcterms:W3CDTF">2018-06-06T17:20:20Z</dcterms:created>
  <dcterms:modified xsi:type="dcterms:W3CDTF">2018-06-15T17:49:40Z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Lansing Community College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