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47"/>
    <p:restoredTop sz="94666"/>
  </p:normalViewPr>
  <p:slideViewPr>
    <p:cSldViewPr snapToGrid="0" snapToObjects="1">
      <p:cViewPr varScale="1">
        <p:scale>
          <a:sx n="170" d="100"/>
          <a:sy n="170" d="100"/>
        </p:scale>
        <p:origin x="216" y="1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6/14/18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6/14/18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EF11-A196-FA4C-89CC-998E348573B0}"/>
              </a:ext>
            </a:extLst>
          </p:cNvPr>
          <p:cNvSpPr>
            <a:spLocks noGrp="1"/>
          </p:cNvSpPr>
          <p:nvPr>
            <p:ph type="ctrTitle"/>
          </p:nvPr>
        </p:nvSpPr>
        <p:spPr/>
        <p:txBody>
          <a:bodyPr/>
          <a:lstStyle/>
          <a:p>
            <a:r>
              <a:rPr lang="en-US" dirty="0"/>
              <a:t>One Cohesive Writing Assignment</a:t>
            </a:r>
          </a:p>
        </p:txBody>
      </p:sp>
      <p:sp>
        <p:nvSpPr>
          <p:cNvPr id="3" name="Subtitle 2">
            <a:extLst>
              <a:ext uri="{FF2B5EF4-FFF2-40B4-BE49-F238E27FC236}">
                <a16:creationId xmlns:a16="http://schemas.microsoft.com/office/drawing/2014/main" id="{33EE895C-851C-5343-AD42-8C06B5A8DAEC}"/>
              </a:ext>
            </a:extLst>
          </p:cNvPr>
          <p:cNvSpPr>
            <a:spLocks noGrp="1"/>
          </p:cNvSpPr>
          <p:nvPr>
            <p:ph type="subTitle" idx="1"/>
          </p:nvPr>
        </p:nvSpPr>
        <p:spPr/>
        <p:txBody>
          <a:bodyPr>
            <a:normAutofit lnSpcReduction="10000"/>
          </a:bodyPr>
          <a:lstStyle/>
          <a:p>
            <a:r>
              <a:rPr lang="en-US" dirty="0"/>
              <a:t>An Approach to Teaching Research and Editing</a:t>
            </a:r>
          </a:p>
          <a:p>
            <a:endParaRPr lang="en-US" dirty="0"/>
          </a:p>
        </p:txBody>
      </p:sp>
      <p:sp>
        <p:nvSpPr>
          <p:cNvPr id="4" name="TextBox 3">
            <a:extLst>
              <a:ext uri="{FF2B5EF4-FFF2-40B4-BE49-F238E27FC236}">
                <a16:creationId xmlns:a16="http://schemas.microsoft.com/office/drawing/2014/main" id="{9669F591-44AC-E342-82B9-0DF4923F4634}"/>
              </a:ext>
            </a:extLst>
          </p:cNvPr>
          <p:cNvSpPr txBox="1"/>
          <p:nvPr/>
        </p:nvSpPr>
        <p:spPr>
          <a:xfrm>
            <a:off x="5966085" y="582367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AA1E1661-1993-064B-BEE1-D616C0E91BF2}"/>
              </a:ext>
            </a:extLst>
          </p:cNvPr>
          <p:cNvSpPr txBox="1"/>
          <p:nvPr/>
        </p:nvSpPr>
        <p:spPr>
          <a:xfrm>
            <a:off x="8454452" y="5343994"/>
            <a:ext cx="2720714" cy="1077218"/>
          </a:xfrm>
          <a:prstGeom prst="rect">
            <a:avLst/>
          </a:prstGeom>
          <a:noFill/>
        </p:spPr>
        <p:txBody>
          <a:bodyPr wrap="square" rtlCol="0">
            <a:spAutoFit/>
          </a:bodyPr>
          <a:lstStyle/>
          <a:p>
            <a:r>
              <a:rPr lang="en-US" sz="1600" b="1" dirty="0"/>
              <a:t>Heather Harris</a:t>
            </a:r>
          </a:p>
          <a:p>
            <a:r>
              <a:rPr lang="en-US" sz="1600" dirty="0"/>
              <a:t>Assistant Professor, English</a:t>
            </a:r>
          </a:p>
          <a:p>
            <a:r>
              <a:rPr lang="en-US" sz="1600" dirty="0"/>
              <a:t>Community College of Baltimore County </a:t>
            </a:r>
          </a:p>
        </p:txBody>
      </p:sp>
    </p:spTree>
    <p:extLst>
      <p:ext uri="{BB962C8B-B14F-4D97-AF65-F5344CB8AC3E}">
        <p14:creationId xmlns:p14="http://schemas.microsoft.com/office/powerpoint/2010/main" val="473444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47C3-F809-EA44-8B2E-07CC5C961B1D}"/>
              </a:ext>
            </a:extLst>
          </p:cNvPr>
          <p:cNvSpPr>
            <a:spLocks noGrp="1"/>
          </p:cNvSpPr>
          <p:nvPr>
            <p:ph type="title"/>
          </p:nvPr>
        </p:nvSpPr>
        <p:spPr/>
        <p:txBody>
          <a:bodyPr/>
          <a:lstStyle/>
          <a:p>
            <a:r>
              <a:rPr lang="en-US" dirty="0"/>
              <a:t>Collaborative Drafting (ALP)</a:t>
            </a:r>
          </a:p>
        </p:txBody>
      </p:sp>
      <p:sp>
        <p:nvSpPr>
          <p:cNvPr id="3" name="Content Placeholder 2">
            <a:extLst>
              <a:ext uri="{FF2B5EF4-FFF2-40B4-BE49-F238E27FC236}">
                <a16:creationId xmlns:a16="http://schemas.microsoft.com/office/drawing/2014/main" id="{2EC14615-5F9F-9D42-A1A8-E337DC79B295}"/>
              </a:ext>
            </a:extLst>
          </p:cNvPr>
          <p:cNvSpPr>
            <a:spLocks noGrp="1"/>
          </p:cNvSpPr>
          <p:nvPr>
            <p:ph idx="1"/>
          </p:nvPr>
        </p:nvSpPr>
        <p:spPr/>
        <p:txBody>
          <a:bodyPr/>
          <a:lstStyle/>
          <a:p>
            <a:r>
              <a:rPr lang="en-US" dirty="0"/>
              <a:t>Class-wide workshopping can be quite effective in the smaller ALP classroom. If all the students are thinking about the same subject from different points of view, student-led workshop sessions yield much better drafts.</a:t>
            </a:r>
          </a:p>
          <a:p>
            <a:r>
              <a:rPr lang="en-US" dirty="0"/>
              <a:t>A common subject also allows students to problem-solve collectively as they determine the claim they will each be making in the final paper. This process is one of the most difficult steps, and group work on it is important.</a:t>
            </a:r>
          </a:p>
          <a:p>
            <a:r>
              <a:rPr lang="en-US" dirty="0"/>
              <a:t>When students are ready to draft the final paper, ALP classes devoted to drafting and workshopping multiple versions of introductions, thesis statements, and conclusions are helpful and productive.</a:t>
            </a:r>
          </a:p>
        </p:txBody>
      </p:sp>
    </p:spTree>
    <p:extLst>
      <p:ext uri="{BB962C8B-B14F-4D97-AF65-F5344CB8AC3E}">
        <p14:creationId xmlns:p14="http://schemas.microsoft.com/office/powerpoint/2010/main" val="168829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661A1-72E7-A34E-AA2B-A278CE71EB96}"/>
              </a:ext>
            </a:extLst>
          </p:cNvPr>
          <p:cNvSpPr>
            <a:spLocks noGrp="1"/>
          </p:cNvSpPr>
          <p:nvPr>
            <p:ph type="title"/>
          </p:nvPr>
        </p:nvSpPr>
        <p:spPr/>
        <p:txBody>
          <a:bodyPr/>
          <a:lstStyle/>
          <a:p>
            <a:r>
              <a:rPr lang="en-US" dirty="0"/>
              <a:t>Collaborative Editing (ALP)</a:t>
            </a:r>
          </a:p>
        </p:txBody>
      </p:sp>
      <p:sp>
        <p:nvSpPr>
          <p:cNvPr id="3" name="Content Placeholder 2">
            <a:extLst>
              <a:ext uri="{FF2B5EF4-FFF2-40B4-BE49-F238E27FC236}">
                <a16:creationId xmlns:a16="http://schemas.microsoft.com/office/drawing/2014/main" id="{98C9485E-4D46-F64B-8AF4-8E45A2956C4C}"/>
              </a:ext>
            </a:extLst>
          </p:cNvPr>
          <p:cNvSpPr>
            <a:spLocks noGrp="1"/>
          </p:cNvSpPr>
          <p:nvPr>
            <p:ph idx="1"/>
          </p:nvPr>
        </p:nvSpPr>
        <p:spPr/>
        <p:txBody>
          <a:bodyPr/>
          <a:lstStyle/>
          <a:p>
            <a:r>
              <a:rPr lang="en-US" dirty="0"/>
              <a:t>A week to ten days before the final draft is due, students will begin to panic about revision problems they are having difficulty solving. Solutions to these problems are most often devised by the group as each student takes turns sharing his/her crisis.</a:t>
            </a:r>
          </a:p>
          <a:p>
            <a:r>
              <a:rPr lang="en-US" dirty="0"/>
              <a:t>Again, this is a significantly bonding experience for students, and many remain in touch for semesters to come and support each other academically.</a:t>
            </a:r>
          </a:p>
        </p:txBody>
      </p:sp>
    </p:spTree>
    <p:extLst>
      <p:ext uri="{BB962C8B-B14F-4D97-AF65-F5344CB8AC3E}">
        <p14:creationId xmlns:p14="http://schemas.microsoft.com/office/powerpoint/2010/main" val="420742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A398-6DDA-0D4D-BEB7-C5E982BE6243}"/>
              </a:ext>
            </a:extLst>
          </p:cNvPr>
          <p:cNvSpPr>
            <a:spLocks noGrp="1"/>
          </p:cNvSpPr>
          <p:nvPr>
            <p:ph type="title"/>
          </p:nvPr>
        </p:nvSpPr>
        <p:spPr/>
        <p:txBody>
          <a:bodyPr/>
          <a:lstStyle/>
          <a:p>
            <a:r>
              <a:rPr lang="en-US" dirty="0"/>
              <a:t>Revisions I’ve Made Over the Years</a:t>
            </a:r>
          </a:p>
        </p:txBody>
      </p:sp>
      <p:sp>
        <p:nvSpPr>
          <p:cNvPr id="3" name="Content Placeholder 2">
            <a:extLst>
              <a:ext uri="{FF2B5EF4-FFF2-40B4-BE49-F238E27FC236}">
                <a16:creationId xmlns:a16="http://schemas.microsoft.com/office/drawing/2014/main" id="{B2D1EC6C-AC80-C448-8281-545AA5AA41F9}"/>
              </a:ext>
            </a:extLst>
          </p:cNvPr>
          <p:cNvSpPr>
            <a:spLocks noGrp="1"/>
          </p:cNvSpPr>
          <p:nvPr>
            <p:ph idx="1"/>
          </p:nvPr>
        </p:nvSpPr>
        <p:spPr/>
        <p:txBody>
          <a:bodyPr/>
          <a:lstStyle/>
          <a:p>
            <a:r>
              <a:rPr lang="en-US" dirty="0"/>
              <a:t>10 steps, 12 steps, 14 steps, 7 steps: In spite if high school service learning projects, students are often overwhelmed with the idea of primary research. I have adjusted the number of interviews and observations I require them to conduct and write, although three interviews and two observations is best.</a:t>
            </a:r>
          </a:p>
          <a:p>
            <a:r>
              <a:rPr lang="en-US" dirty="0"/>
              <a:t>Annotated Bibliography versus 1-3 sources per paper: Sometimes I require a working bibliography that they devise and update as they are writing the first drafts of their interviews and observation. Sometimes I require them to work with 1-3 pieces of secondary support per interview or observation. There are pros and cons to both.</a:t>
            </a:r>
          </a:p>
          <a:p>
            <a:r>
              <a:rPr lang="en-US" dirty="0"/>
              <a:t>I recently cut the step of working with students for a week to devise interview questions. This was a mistake. They need this exercise in critical thinking, though they’ll tell you otherwise.</a:t>
            </a:r>
          </a:p>
        </p:txBody>
      </p:sp>
    </p:spTree>
    <p:extLst>
      <p:ext uri="{BB962C8B-B14F-4D97-AF65-F5344CB8AC3E}">
        <p14:creationId xmlns:p14="http://schemas.microsoft.com/office/powerpoint/2010/main" val="3676412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A8E26-CD35-9C4F-AEAC-C2D74355BA7C}"/>
              </a:ext>
            </a:extLst>
          </p:cNvPr>
          <p:cNvSpPr>
            <a:spLocks noGrp="1"/>
          </p:cNvSpPr>
          <p:nvPr>
            <p:ph type="title"/>
          </p:nvPr>
        </p:nvSpPr>
        <p:spPr/>
        <p:txBody>
          <a:bodyPr/>
          <a:lstStyle/>
          <a:p>
            <a:r>
              <a:rPr lang="en-US" dirty="0"/>
              <a:t>Revising Again for Millennials</a:t>
            </a:r>
          </a:p>
        </p:txBody>
      </p:sp>
      <p:sp>
        <p:nvSpPr>
          <p:cNvPr id="3" name="Content Placeholder 2">
            <a:extLst>
              <a:ext uri="{FF2B5EF4-FFF2-40B4-BE49-F238E27FC236}">
                <a16:creationId xmlns:a16="http://schemas.microsoft.com/office/drawing/2014/main" id="{0A575395-0297-C248-B6BB-97000B7F36F1}"/>
              </a:ext>
            </a:extLst>
          </p:cNvPr>
          <p:cNvSpPr>
            <a:spLocks noGrp="1"/>
          </p:cNvSpPr>
          <p:nvPr>
            <p:ph idx="1"/>
          </p:nvPr>
        </p:nvSpPr>
        <p:spPr/>
        <p:txBody>
          <a:bodyPr/>
          <a:lstStyle/>
          <a:p>
            <a:r>
              <a:rPr lang="en-US" dirty="0"/>
              <a:t>Move the personal essay to the end of the semester and require it to reflect change and growth based on critical evaluation.</a:t>
            </a:r>
          </a:p>
          <a:p>
            <a:r>
              <a:rPr lang="en-US" dirty="0"/>
              <a:t>Move the Annotated Bibliography to the very beginning.</a:t>
            </a:r>
          </a:p>
          <a:p>
            <a:r>
              <a:rPr lang="en-US" dirty="0"/>
              <a:t>Add a Literature Review paper before they begin their primary research.</a:t>
            </a:r>
          </a:p>
          <a:p>
            <a:r>
              <a:rPr lang="en-US" dirty="0"/>
              <a:t>Require use of the third person in interview/profile essays and essays/notes on observations. Allow first person in only the personal essay and portions of the final paper where they can justify its use based on support for their central claim.</a:t>
            </a:r>
          </a:p>
          <a:p>
            <a:endParaRPr lang="en-US" dirty="0"/>
          </a:p>
        </p:txBody>
      </p:sp>
    </p:spTree>
    <p:extLst>
      <p:ext uri="{BB962C8B-B14F-4D97-AF65-F5344CB8AC3E}">
        <p14:creationId xmlns:p14="http://schemas.microsoft.com/office/powerpoint/2010/main" val="2078790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776A-64A1-644E-A786-826AD003261B}"/>
              </a:ext>
            </a:extLst>
          </p:cNvPr>
          <p:cNvSpPr>
            <a:spLocks noGrp="1"/>
          </p:cNvSpPr>
          <p:nvPr>
            <p:ph type="title"/>
          </p:nvPr>
        </p:nvSpPr>
        <p:spPr/>
        <p:txBody>
          <a:bodyPr/>
          <a:lstStyle/>
          <a:p>
            <a:r>
              <a:rPr lang="en-US" dirty="0"/>
              <a:t>Overcoming Hyper Individualism (Millennials)</a:t>
            </a:r>
          </a:p>
        </p:txBody>
      </p:sp>
      <p:sp>
        <p:nvSpPr>
          <p:cNvPr id="3" name="Content Placeholder 2">
            <a:extLst>
              <a:ext uri="{FF2B5EF4-FFF2-40B4-BE49-F238E27FC236}">
                <a16:creationId xmlns:a16="http://schemas.microsoft.com/office/drawing/2014/main" id="{C3E95B0C-EE9B-2A4B-8EF5-47575BF20DD8}"/>
              </a:ext>
            </a:extLst>
          </p:cNvPr>
          <p:cNvSpPr>
            <a:spLocks noGrp="1"/>
          </p:cNvSpPr>
          <p:nvPr>
            <p:ph idx="1"/>
          </p:nvPr>
        </p:nvSpPr>
        <p:spPr/>
        <p:txBody>
          <a:bodyPr>
            <a:normAutofit lnSpcReduction="10000"/>
          </a:bodyPr>
          <a:lstStyle/>
          <a:p>
            <a:r>
              <a:rPr lang="en-US" dirty="0"/>
              <a:t>Millennial students do not expect to find information they can use in our answers to other students’ questions. Individual writing topics exacerbates the problem of millennial students “checking out” during class discussions. Consider one broad topic or theme, even in the 101 classroom.</a:t>
            </a:r>
          </a:p>
          <a:p>
            <a:r>
              <a:rPr lang="en-US" dirty="0"/>
              <a:t>Millennial students do not easily suspend their points of view; often they do not recognize the difference between researching and writing someone else’s story and writing the story of their experience of another person or event. Consider limiting students’ use of the first person.</a:t>
            </a:r>
          </a:p>
          <a:p>
            <a:r>
              <a:rPr lang="en-US" dirty="0"/>
              <a:t>The group work in the ALP classroom is a useful antidote to this individualism that can limit perspective and academic collaboration. Experiencing the value of working with others and forging relationships with peers in an academic setting is invaluable at this stage of their college career.</a:t>
            </a:r>
          </a:p>
        </p:txBody>
      </p:sp>
    </p:spTree>
    <p:extLst>
      <p:ext uri="{BB962C8B-B14F-4D97-AF65-F5344CB8AC3E}">
        <p14:creationId xmlns:p14="http://schemas.microsoft.com/office/powerpoint/2010/main" val="1164382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FBFC-2ED6-B34E-A10D-D60B934123D4}"/>
              </a:ext>
            </a:extLst>
          </p:cNvPr>
          <p:cNvSpPr>
            <a:spLocks noGrp="1"/>
          </p:cNvSpPr>
          <p:nvPr>
            <p:ph type="title"/>
          </p:nvPr>
        </p:nvSpPr>
        <p:spPr>
          <a:xfrm>
            <a:off x="810000" y="447187"/>
            <a:ext cx="10571998" cy="1482511"/>
          </a:xfrm>
        </p:spPr>
        <p:txBody>
          <a:bodyPr/>
          <a:lstStyle/>
          <a:p>
            <a:r>
              <a:rPr lang="en-US" dirty="0"/>
              <a:t>Overcoming Skepticism regarding Reading and Comprehension Weaknesses (Millennials)</a:t>
            </a:r>
          </a:p>
        </p:txBody>
      </p:sp>
      <p:sp>
        <p:nvSpPr>
          <p:cNvPr id="3" name="Content Placeholder 2">
            <a:extLst>
              <a:ext uri="{FF2B5EF4-FFF2-40B4-BE49-F238E27FC236}">
                <a16:creationId xmlns:a16="http://schemas.microsoft.com/office/drawing/2014/main" id="{CF5C3393-2C3F-9A44-AF68-C9E496EEAA44}"/>
              </a:ext>
            </a:extLst>
          </p:cNvPr>
          <p:cNvSpPr>
            <a:spLocks noGrp="1"/>
          </p:cNvSpPr>
          <p:nvPr>
            <p:ph idx="1"/>
          </p:nvPr>
        </p:nvSpPr>
        <p:spPr/>
        <p:txBody>
          <a:bodyPr/>
          <a:lstStyle/>
          <a:p>
            <a:r>
              <a:rPr lang="en-US" dirty="0"/>
              <a:t>Millennial students will voice skepticism that reading in inherently important/useful. They often prefer audio/visual material and may not question that preference. </a:t>
            </a:r>
          </a:p>
          <a:p>
            <a:r>
              <a:rPr lang="en-US" dirty="0"/>
              <a:t>Millennial students are also disinclined to suspend their judgement about material simply because an instructor asked them to read it.</a:t>
            </a:r>
          </a:p>
          <a:p>
            <a:r>
              <a:rPr lang="en-US" dirty="0"/>
              <a:t>Allowing these students maximum flexibility to select a subject on which to write leverages their natural curiosity and may encourage them to explore academic writing on that subject.</a:t>
            </a:r>
          </a:p>
          <a:p>
            <a:r>
              <a:rPr lang="en-US" dirty="0"/>
              <a:t>If the writing is difficult but the subject is interesting to the student, they will often work harder to make sense of the material.</a:t>
            </a:r>
          </a:p>
        </p:txBody>
      </p:sp>
    </p:spTree>
    <p:extLst>
      <p:ext uri="{BB962C8B-B14F-4D97-AF65-F5344CB8AC3E}">
        <p14:creationId xmlns:p14="http://schemas.microsoft.com/office/powerpoint/2010/main" val="236470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6C38-DF11-0946-9EA9-1793AD204860}"/>
              </a:ext>
            </a:extLst>
          </p:cNvPr>
          <p:cNvSpPr>
            <a:spLocks noGrp="1"/>
          </p:cNvSpPr>
          <p:nvPr>
            <p:ph type="title"/>
          </p:nvPr>
        </p:nvSpPr>
        <p:spPr/>
        <p:txBody>
          <a:bodyPr/>
          <a:lstStyle/>
          <a:p>
            <a:r>
              <a:rPr lang="en-US" dirty="0"/>
              <a:t>Supporting Creative Critical Thinking (Millennials)</a:t>
            </a:r>
          </a:p>
        </p:txBody>
      </p:sp>
      <p:sp>
        <p:nvSpPr>
          <p:cNvPr id="3" name="Content Placeholder 2">
            <a:extLst>
              <a:ext uri="{FF2B5EF4-FFF2-40B4-BE49-F238E27FC236}">
                <a16:creationId xmlns:a16="http://schemas.microsoft.com/office/drawing/2014/main" id="{39282D1F-2157-CA46-996A-3A5C8B22E306}"/>
              </a:ext>
            </a:extLst>
          </p:cNvPr>
          <p:cNvSpPr>
            <a:spLocks noGrp="1"/>
          </p:cNvSpPr>
          <p:nvPr>
            <p:ph idx="1"/>
          </p:nvPr>
        </p:nvSpPr>
        <p:spPr/>
        <p:txBody>
          <a:bodyPr/>
          <a:lstStyle/>
          <a:p>
            <a:r>
              <a:rPr lang="en-US" dirty="0"/>
              <a:t>As mentioned earlier, the hardest part of this project is typically when the students are figuring out their thesis: the central claim or argument of the final paper, which is based on everything they have researched and written and learned about their subject.</a:t>
            </a:r>
          </a:p>
          <a:p>
            <a:r>
              <a:rPr lang="en-US" dirty="0"/>
              <a:t>Students will often stay with this difficult problem longer and tolerate my incessant “yes, but how?” or “that’s not what your research shows” or “can you make that more specific?” or “that’s a statement of fact, not a debatable claim” if they are genuinely interested in arriving at something that feels true to them and is informed by weeks of research and writing.</a:t>
            </a:r>
          </a:p>
          <a:p>
            <a:r>
              <a:rPr lang="en-US" dirty="0"/>
              <a:t>When students finally land on the claim that expresses something true and meaningful, there is a sense of euphoria that is enormously validating for a new college student.</a:t>
            </a:r>
          </a:p>
        </p:txBody>
      </p:sp>
    </p:spTree>
    <p:extLst>
      <p:ext uri="{BB962C8B-B14F-4D97-AF65-F5344CB8AC3E}">
        <p14:creationId xmlns:p14="http://schemas.microsoft.com/office/powerpoint/2010/main" val="2375084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4809-BA3D-3347-BFB1-62502CB5EF38}"/>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AD4200F9-9963-2B45-9C8C-47E8E0C2D8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197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C0902-88C4-1E49-B598-2440C85CCEF4}"/>
              </a:ext>
            </a:extLst>
          </p:cNvPr>
          <p:cNvSpPr>
            <a:spLocks noGrp="1"/>
          </p:cNvSpPr>
          <p:nvPr>
            <p:ph type="title"/>
          </p:nvPr>
        </p:nvSpPr>
        <p:spPr>
          <a:xfrm>
            <a:off x="810000" y="447188"/>
            <a:ext cx="10571998" cy="1318550"/>
          </a:xfrm>
        </p:spPr>
        <p:txBody>
          <a:bodyPr/>
          <a:lstStyle/>
          <a:p>
            <a:r>
              <a:rPr lang="en-US" dirty="0"/>
              <a:t>What, Why, How, and a Note about Millennials</a:t>
            </a:r>
          </a:p>
        </p:txBody>
      </p:sp>
      <p:sp>
        <p:nvSpPr>
          <p:cNvPr id="3" name="Content Placeholder 2">
            <a:extLst>
              <a:ext uri="{FF2B5EF4-FFF2-40B4-BE49-F238E27FC236}">
                <a16:creationId xmlns:a16="http://schemas.microsoft.com/office/drawing/2014/main" id="{F596031E-A877-BF46-9A6F-7D48B8044944}"/>
              </a:ext>
            </a:extLst>
          </p:cNvPr>
          <p:cNvSpPr>
            <a:spLocks noGrp="1"/>
          </p:cNvSpPr>
          <p:nvPr>
            <p:ph idx="1"/>
          </p:nvPr>
        </p:nvSpPr>
        <p:spPr/>
        <p:txBody>
          <a:bodyPr/>
          <a:lstStyle/>
          <a:p>
            <a:r>
              <a:rPr lang="en-US" dirty="0"/>
              <a:t>What does one semester-long writing project look like?</a:t>
            </a:r>
          </a:p>
          <a:p>
            <a:r>
              <a:rPr lang="en-US" dirty="0"/>
              <a:t>Why is it a good alternative to multiple, distinct writing assignments?</a:t>
            </a:r>
          </a:p>
          <a:p>
            <a:r>
              <a:rPr lang="en-US" dirty="0"/>
              <a:t>How does it work in the 101 classroom and in the developmental classroom?</a:t>
            </a:r>
          </a:p>
          <a:p>
            <a:r>
              <a:rPr lang="en-US" dirty="0"/>
              <a:t>Some observations from a Gen Xer teaching this project to Millennials</a:t>
            </a:r>
          </a:p>
        </p:txBody>
      </p:sp>
    </p:spTree>
    <p:extLst>
      <p:ext uri="{BB962C8B-B14F-4D97-AF65-F5344CB8AC3E}">
        <p14:creationId xmlns:p14="http://schemas.microsoft.com/office/powerpoint/2010/main" val="27449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966B-13E7-7242-A72D-C3D06CEB799B}"/>
              </a:ext>
            </a:extLst>
          </p:cNvPr>
          <p:cNvSpPr>
            <a:spLocks noGrp="1"/>
          </p:cNvSpPr>
          <p:nvPr>
            <p:ph type="title"/>
          </p:nvPr>
        </p:nvSpPr>
        <p:spPr/>
        <p:txBody>
          <a:bodyPr/>
          <a:lstStyle/>
          <a:p>
            <a:r>
              <a:rPr lang="en-US" dirty="0"/>
              <a:t>Why Assign One Semester-Long Project</a:t>
            </a:r>
          </a:p>
        </p:txBody>
      </p:sp>
      <p:sp>
        <p:nvSpPr>
          <p:cNvPr id="3" name="Content Placeholder 2">
            <a:extLst>
              <a:ext uri="{FF2B5EF4-FFF2-40B4-BE49-F238E27FC236}">
                <a16:creationId xmlns:a16="http://schemas.microsoft.com/office/drawing/2014/main" id="{59EC1527-9980-F84A-80BE-B5141D9A7AC3}"/>
              </a:ext>
            </a:extLst>
          </p:cNvPr>
          <p:cNvSpPr>
            <a:spLocks noGrp="1"/>
          </p:cNvSpPr>
          <p:nvPr>
            <p:ph idx="1"/>
          </p:nvPr>
        </p:nvSpPr>
        <p:spPr/>
        <p:txBody>
          <a:bodyPr/>
          <a:lstStyle/>
          <a:p>
            <a:r>
              <a:rPr lang="en-US" dirty="0"/>
              <a:t>Barbara E. Walvoord, Professor Emerita, University of Notre Dame</a:t>
            </a:r>
          </a:p>
          <a:p>
            <a:r>
              <a:rPr lang="en-US" dirty="0"/>
              <a:t>Why do we allow students to walk away from writing before they have taken it through the entire drafting, revising, researching, editing, proofreading process?</a:t>
            </a:r>
          </a:p>
          <a:p>
            <a:r>
              <a:rPr lang="en-US" dirty="0"/>
              <a:t>Ushering students through that process takes time, but it does two important things</a:t>
            </a:r>
          </a:p>
          <a:p>
            <a:pPr lvl="1"/>
            <a:r>
              <a:rPr lang="en-US" dirty="0"/>
              <a:t>One: It actually teaches those skills.</a:t>
            </a:r>
          </a:p>
          <a:p>
            <a:pPr lvl="1"/>
            <a:r>
              <a:rPr lang="en-US" dirty="0"/>
              <a:t>Two: It builds confidence in students, as they recognize their ability to see a project through to successful completion</a:t>
            </a:r>
          </a:p>
        </p:txBody>
      </p:sp>
    </p:spTree>
    <p:extLst>
      <p:ext uri="{BB962C8B-B14F-4D97-AF65-F5344CB8AC3E}">
        <p14:creationId xmlns:p14="http://schemas.microsoft.com/office/powerpoint/2010/main" val="20745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A0C2-6F5A-FC4B-888E-1A17EA83B6EA}"/>
              </a:ext>
            </a:extLst>
          </p:cNvPr>
          <p:cNvSpPr>
            <a:spLocks noGrp="1"/>
          </p:cNvSpPr>
          <p:nvPr>
            <p:ph type="title"/>
          </p:nvPr>
        </p:nvSpPr>
        <p:spPr/>
        <p:txBody>
          <a:bodyPr/>
          <a:lstStyle/>
          <a:p>
            <a:r>
              <a:rPr lang="en-US" dirty="0"/>
              <a:t>The “Recursive” Process: Writing is Re-Writing</a:t>
            </a:r>
          </a:p>
        </p:txBody>
      </p:sp>
      <p:sp>
        <p:nvSpPr>
          <p:cNvPr id="3" name="Content Placeholder 2">
            <a:extLst>
              <a:ext uri="{FF2B5EF4-FFF2-40B4-BE49-F238E27FC236}">
                <a16:creationId xmlns:a16="http://schemas.microsoft.com/office/drawing/2014/main" id="{2C26FBB4-5317-6146-B28D-F46FE85E7DE5}"/>
              </a:ext>
            </a:extLst>
          </p:cNvPr>
          <p:cNvSpPr>
            <a:spLocks noGrp="1"/>
          </p:cNvSpPr>
          <p:nvPr>
            <p:ph idx="1"/>
          </p:nvPr>
        </p:nvSpPr>
        <p:spPr/>
        <p:txBody>
          <a:bodyPr/>
          <a:lstStyle/>
          <a:p>
            <a:r>
              <a:rPr lang="en-US" dirty="0"/>
              <a:t>Students resist doing work they have “already done.”</a:t>
            </a:r>
          </a:p>
          <a:p>
            <a:r>
              <a:rPr lang="en-US" dirty="0"/>
              <a:t>The solution is to structure the writing assignment so that </a:t>
            </a:r>
            <a:r>
              <a:rPr lang="en-US"/>
              <a:t>students approach </a:t>
            </a:r>
            <a:r>
              <a:rPr lang="en-US" dirty="0"/>
              <a:t>the revision process as a new step in creation of a fully realized piece of writing.</a:t>
            </a:r>
          </a:p>
          <a:p>
            <a:r>
              <a:rPr lang="en-US" dirty="0"/>
              <a:t>One way to accomplish this is by directing students to use papers they have been drafting all semester to create one integrated final paper.</a:t>
            </a:r>
          </a:p>
        </p:txBody>
      </p:sp>
    </p:spTree>
    <p:extLst>
      <p:ext uri="{BB962C8B-B14F-4D97-AF65-F5344CB8AC3E}">
        <p14:creationId xmlns:p14="http://schemas.microsoft.com/office/powerpoint/2010/main" val="97197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4535-70F8-A146-BAD2-9CA28F2B7E12}"/>
              </a:ext>
            </a:extLst>
          </p:cNvPr>
          <p:cNvSpPr>
            <a:spLocks noGrp="1"/>
          </p:cNvSpPr>
          <p:nvPr>
            <p:ph type="title"/>
          </p:nvPr>
        </p:nvSpPr>
        <p:spPr/>
        <p:txBody>
          <a:bodyPr/>
          <a:lstStyle/>
          <a:p>
            <a:r>
              <a:rPr lang="en-US" dirty="0"/>
              <a:t>Building Confidence in New College Writers</a:t>
            </a:r>
          </a:p>
        </p:txBody>
      </p:sp>
      <p:sp>
        <p:nvSpPr>
          <p:cNvPr id="3" name="Content Placeholder 2">
            <a:extLst>
              <a:ext uri="{FF2B5EF4-FFF2-40B4-BE49-F238E27FC236}">
                <a16:creationId xmlns:a16="http://schemas.microsoft.com/office/drawing/2014/main" id="{1B9BFBA4-2EBD-1D49-8A69-54374986B54E}"/>
              </a:ext>
            </a:extLst>
          </p:cNvPr>
          <p:cNvSpPr>
            <a:spLocks noGrp="1"/>
          </p:cNvSpPr>
          <p:nvPr>
            <p:ph idx="1"/>
          </p:nvPr>
        </p:nvSpPr>
        <p:spPr/>
        <p:txBody>
          <a:bodyPr>
            <a:normAutofit lnSpcReduction="10000"/>
          </a:bodyPr>
          <a:lstStyle/>
          <a:p>
            <a:r>
              <a:rPr lang="en-US" dirty="0"/>
              <a:t>“If you follow my directions, do not cut corners, and hit your deadlines, you will write the best paper you have ever written.”</a:t>
            </a:r>
          </a:p>
          <a:p>
            <a:r>
              <a:rPr lang="en-US" dirty="0"/>
              <a:t>These are the basic steps that every writer uses to create any written document, from a research paper in any class, to a master’s thesis, to a doctoral dissertation, to a book:</a:t>
            </a:r>
          </a:p>
          <a:p>
            <a:pPr lvl="1"/>
            <a:r>
              <a:rPr lang="en-US" dirty="0"/>
              <a:t>Find a problem/question that genuinely piques your interest</a:t>
            </a:r>
          </a:p>
          <a:p>
            <a:pPr lvl="1"/>
            <a:r>
              <a:rPr lang="en-US" dirty="0"/>
              <a:t>Talk to the current experts</a:t>
            </a:r>
          </a:p>
          <a:p>
            <a:pPr lvl="1"/>
            <a:r>
              <a:rPr lang="en-US" dirty="0"/>
              <a:t>Read the current literature</a:t>
            </a:r>
          </a:p>
          <a:p>
            <a:pPr lvl="1"/>
            <a:r>
              <a:rPr lang="en-US" dirty="0"/>
              <a:t>Attend events that illuminate the issue; experience it first-hand</a:t>
            </a:r>
          </a:p>
          <a:p>
            <a:pPr lvl="1"/>
            <a:r>
              <a:rPr lang="en-US" dirty="0"/>
              <a:t>Develop your unique point of view, which will likely require you to narrow your focus</a:t>
            </a:r>
          </a:p>
          <a:p>
            <a:pPr lvl="1"/>
            <a:r>
              <a:rPr lang="en-US" dirty="0"/>
              <a:t>Devise a structure that supports your point of view </a:t>
            </a:r>
          </a:p>
          <a:p>
            <a:pPr lvl="1"/>
            <a:r>
              <a:rPr lang="en-US" dirty="0"/>
              <a:t>Draft, look for holes, research some more, draft again, look for awkward transitions, draft again </a:t>
            </a:r>
          </a:p>
        </p:txBody>
      </p:sp>
    </p:spTree>
    <p:extLst>
      <p:ext uri="{BB962C8B-B14F-4D97-AF65-F5344CB8AC3E}">
        <p14:creationId xmlns:p14="http://schemas.microsoft.com/office/powerpoint/2010/main" val="358359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D920-49BB-D64F-B869-C75FCF653B00}"/>
              </a:ext>
            </a:extLst>
          </p:cNvPr>
          <p:cNvSpPr>
            <a:spLocks noGrp="1"/>
          </p:cNvSpPr>
          <p:nvPr>
            <p:ph type="title"/>
          </p:nvPr>
        </p:nvSpPr>
        <p:spPr/>
        <p:txBody>
          <a:bodyPr/>
          <a:lstStyle/>
          <a:p>
            <a:r>
              <a:rPr lang="en-US" dirty="0"/>
              <a:t>How It Works in the 101 Classroom</a:t>
            </a:r>
          </a:p>
        </p:txBody>
      </p:sp>
      <p:sp>
        <p:nvSpPr>
          <p:cNvPr id="3" name="Content Placeholder 2">
            <a:extLst>
              <a:ext uri="{FF2B5EF4-FFF2-40B4-BE49-F238E27FC236}">
                <a16:creationId xmlns:a16="http://schemas.microsoft.com/office/drawing/2014/main" id="{00AB25D9-8720-EA45-BD21-7148CBA7E3CF}"/>
              </a:ext>
            </a:extLst>
          </p:cNvPr>
          <p:cNvSpPr>
            <a:spLocks noGrp="1"/>
          </p:cNvSpPr>
          <p:nvPr>
            <p:ph idx="1"/>
          </p:nvPr>
        </p:nvSpPr>
        <p:spPr/>
        <p:txBody>
          <a:bodyPr/>
          <a:lstStyle/>
          <a:p>
            <a:r>
              <a:rPr lang="en-US" dirty="0"/>
              <a:t>Students select their own topics (with some guidance).</a:t>
            </a:r>
          </a:p>
          <a:p>
            <a:r>
              <a:rPr lang="en-US" dirty="0"/>
              <a:t>Each student conducts and writes up a personal essay, 1-3 interview/profile essays, 1-2 scenes or essays from an observation, and either keeps a working annotated bibliography or includes 1-3 secondary source articles in each essay.</a:t>
            </a:r>
          </a:p>
          <a:p>
            <a:r>
              <a:rPr lang="en-US" dirty="0"/>
              <a:t>Each student then spends the final quarter of the semester consolidating their research and writing into one cohesive paper that makes a clear claim. This is due on the last day.</a:t>
            </a:r>
          </a:p>
          <a:p>
            <a:r>
              <a:rPr lang="en-US" dirty="0"/>
              <a:t>We work on the concepts together (primary and secondary research, thesis/claim/argument, structure, transitions, drafting, editing for focus, and proofreading for clarity) but each student’s content is unique.</a:t>
            </a:r>
          </a:p>
          <a:p>
            <a:r>
              <a:rPr lang="en-US" dirty="0"/>
              <a:t>Workshopping of current and former student’s work is designed to help students think through their own project’s opportunities and challenges.</a:t>
            </a:r>
          </a:p>
        </p:txBody>
      </p:sp>
    </p:spTree>
    <p:extLst>
      <p:ext uri="{BB962C8B-B14F-4D97-AF65-F5344CB8AC3E}">
        <p14:creationId xmlns:p14="http://schemas.microsoft.com/office/powerpoint/2010/main" val="271268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82A66-84AC-5444-A9A8-305C8CB1EE63}"/>
              </a:ext>
            </a:extLst>
          </p:cNvPr>
          <p:cNvSpPr>
            <a:spLocks noGrp="1"/>
          </p:cNvSpPr>
          <p:nvPr>
            <p:ph type="title"/>
          </p:nvPr>
        </p:nvSpPr>
        <p:spPr/>
        <p:txBody>
          <a:bodyPr/>
          <a:lstStyle/>
          <a:p>
            <a:r>
              <a:rPr lang="en-US" dirty="0"/>
              <a:t>How It Works in the Developmental Classroom (ALP)</a:t>
            </a:r>
          </a:p>
        </p:txBody>
      </p:sp>
      <p:sp>
        <p:nvSpPr>
          <p:cNvPr id="3" name="Content Placeholder 2">
            <a:extLst>
              <a:ext uri="{FF2B5EF4-FFF2-40B4-BE49-F238E27FC236}">
                <a16:creationId xmlns:a16="http://schemas.microsoft.com/office/drawing/2014/main" id="{108272B1-F3EB-EF4B-8217-ADC5AEFCBC53}"/>
              </a:ext>
            </a:extLst>
          </p:cNvPr>
          <p:cNvSpPr>
            <a:spLocks noGrp="1"/>
          </p:cNvSpPr>
          <p:nvPr>
            <p:ph idx="1"/>
          </p:nvPr>
        </p:nvSpPr>
        <p:spPr/>
        <p:txBody>
          <a:bodyPr/>
          <a:lstStyle/>
          <a:p>
            <a:r>
              <a:rPr lang="en-US" dirty="0"/>
              <a:t>ALP students research and write the same building essays and final project. But…</a:t>
            </a:r>
          </a:p>
          <a:p>
            <a:r>
              <a:rPr lang="en-US" dirty="0"/>
              <a:t>The group picks a topic that everyone will work on; variations can occur in point of view (ex. addiction is the larger topic and one student researches the user’s experience while another the family/loved one’s).</a:t>
            </a:r>
          </a:p>
          <a:p>
            <a:r>
              <a:rPr lang="en-US" dirty="0"/>
              <a:t>Each step involves articles that the instructor assigns and/or the group finds together and works collectively to integrate into drafts via exercises in annotating, summarizing, paraphrasing, quoting, and citing.</a:t>
            </a:r>
          </a:p>
          <a:p>
            <a:r>
              <a:rPr lang="en-US" dirty="0"/>
              <a:t>Students may find additional secondary sources on their own.</a:t>
            </a:r>
          </a:p>
          <a:p>
            <a:r>
              <a:rPr lang="en-US" dirty="0"/>
              <a:t>Group workshopping is more relevant as both concept and content are shared.</a:t>
            </a:r>
          </a:p>
        </p:txBody>
      </p:sp>
    </p:spTree>
    <p:extLst>
      <p:ext uri="{BB962C8B-B14F-4D97-AF65-F5344CB8AC3E}">
        <p14:creationId xmlns:p14="http://schemas.microsoft.com/office/powerpoint/2010/main" val="326493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61EA-B5AE-8748-81C1-08D9361CE0C5}"/>
              </a:ext>
            </a:extLst>
          </p:cNvPr>
          <p:cNvSpPr>
            <a:spLocks noGrp="1"/>
          </p:cNvSpPr>
          <p:nvPr>
            <p:ph type="title"/>
          </p:nvPr>
        </p:nvSpPr>
        <p:spPr/>
        <p:txBody>
          <a:bodyPr/>
          <a:lstStyle/>
          <a:p>
            <a:r>
              <a:rPr lang="en-US" dirty="0"/>
              <a:t>Group Topic Selection (ALP)</a:t>
            </a:r>
          </a:p>
        </p:txBody>
      </p:sp>
      <p:sp>
        <p:nvSpPr>
          <p:cNvPr id="3" name="Content Placeholder 2">
            <a:extLst>
              <a:ext uri="{FF2B5EF4-FFF2-40B4-BE49-F238E27FC236}">
                <a16:creationId xmlns:a16="http://schemas.microsoft.com/office/drawing/2014/main" id="{9B729E50-E26C-4345-A870-8818C93AEBCA}"/>
              </a:ext>
            </a:extLst>
          </p:cNvPr>
          <p:cNvSpPr>
            <a:spLocks noGrp="1"/>
          </p:cNvSpPr>
          <p:nvPr>
            <p:ph idx="1"/>
          </p:nvPr>
        </p:nvSpPr>
        <p:spPr/>
        <p:txBody>
          <a:bodyPr/>
          <a:lstStyle/>
          <a:p>
            <a:r>
              <a:rPr lang="en-US" dirty="0"/>
              <a:t>Important for three reasons:</a:t>
            </a:r>
          </a:p>
          <a:p>
            <a:pPr lvl="1"/>
            <a:r>
              <a:rPr lang="en-US" dirty="0"/>
              <a:t>Shared reading comprehension exercises in class on articles, documentaries, and other assigned  secondary sources.</a:t>
            </a:r>
          </a:p>
          <a:p>
            <a:pPr lvl="1"/>
            <a:r>
              <a:rPr lang="en-US" dirty="0"/>
              <a:t>Shared research exercises in class as students learn to find their own reliable evidence.</a:t>
            </a:r>
          </a:p>
          <a:p>
            <a:pPr lvl="1"/>
            <a:r>
              <a:rPr lang="en-US" dirty="0"/>
              <a:t>Shared problem solving exercises in class on how to make a claim on a common subject and then structure writing to support that claim.</a:t>
            </a:r>
          </a:p>
          <a:p>
            <a:pPr lvl="1"/>
            <a:r>
              <a:rPr lang="en-US" dirty="0"/>
              <a:t>(Group selection is also important for millennial generation students. More on that shortly.)</a:t>
            </a:r>
          </a:p>
          <a:p>
            <a:pPr lvl="1"/>
            <a:endParaRPr lang="en-US" dirty="0"/>
          </a:p>
        </p:txBody>
      </p:sp>
    </p:spTree>
    <p:extLst>
      <p:ext uri="{BB962C8B-B14F-4D97-AF65-F5344CB8AC3E}">
        <p14:creationId xmlns:p14="http://schemas.microsoft.com/office/powerpoint/2010/main" val="105838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ED7A-5A2E-C748-8F29-30DF2C10AE9B}"/>
              </a:ext>
            </a:extLst>
          </p:cNvPr>
          <p:cNvSpPr>
            <a:spLocks noGrp="1"/>
          </p:cNvSpPr>
          <p:nvPr>
            <p:ph type="title"/>
          </p:nvPr>
        </p:nvSpPr>
        <p:spPr/>
        <p:txBody>
          <a:bodyPr/>
          <a:lstStyle/>
          <a:p>
            <a:r>
              <a:rPr lang="en-US" dirty="0"/>
              <a:t>Collaborative Research (ALP)</a:t>
            </a:r>
          </a:p>
        </p:txBody>
      </p:sp>
      <p:sp>
        <p:nvSpPr>
          <p:cNvPr id="3" name="Content Placeholder 2">
            <a:extLst>
              <a:ext uri="{FF2B5EF4-FFF2-40B4-BE49-F238E27FC236}">
                <a16:creationId xmlns:a16="http://schemas.microsoft.com/office/drawing/2014/main" id="{4A771877-314C-FD48-98BB-683122DEF6B3}"/>
              </a:ext>
            </a:extLst>
          </p:cNvPr>
          <p:cNvSpPr>
            <a:spLocks noGrp="1"/>
          </p:cNvSpPr>
          <p:nvPr>
            <p:ph idx="1"/>
          </p:nvPr>
        </p:nvSpPr>
        <p:spPr/>
        <p:txBody>
          <a:bodyPr/>
          <a:lstStyle/>
          <a:p>
            <a:r>
              <a:rPr lang="en-US" dirty="0"/>
              <a:t>Millennials are good at finding information on the Internet. They are less savvy at evaluating the reliability of that information. It is a better use of class time to evaluate a few common online sources that are not fact-checked nor cited than to explain to each individual ALP student why his/her “</a:t>
            </a:r>
            <a:r>
              <a:rPr lang="en-US" dirty="0" err="1"/>
              <a:t>drugsinamerica.com</a:t>
            </a:r>
            <a:r>
              <a:rPr lang="en-US" dirty="0"/>
              <a:t>” source is not credible.</a:t>
            </a:r>
          </a:p>
          <a:p>
            <a:r>
              <a:rPr lang="en-US" dirty="0"/>
              <a:t>Once students are convinced that academic databases are better sources of information that basic Google searches, they will often benefit from working together to hone keywords and search parameters to gather useful articles. </a:t>
            </a:r>
          </a:p>
          <a:p>
            <a:r>
              <a:rPr lang="en-US" dirty="0"/>
              <a:t>ALP students often become bonded, and encouraging them to share useful articles on a shared subject supports academic collaboration, which is particularly important for millennial students.</a:t>
            </a:r>
          </a:p>
        </p:txBody>
      </p:sp>
    </p:spTree>
    <p:extLst>
      <p:ext uri="{BB962C8B-B14F-4D97-AF65-F5344CB8AC3E}">
        <p14:creationId xmlns:p14="http://schemas.microsoft.com/office/powerpoint/2010/main" val="948022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622</TotalTime>
  <Words>1752</Words>
  <Application>Microsoft Macintosh PowerPoint</Application>
  <PresentationFormat>Widescreen</PresentationFormat>
  <Paragraphs>82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2</vt:lpstr>
      <vt:lpstr>Quotable</vt:lpstr>
      <vt:lpstr>One Cohesive Writing Assignment</vt:lpstr>
      <vt:lpstr>What, Why, How, and a Note about Millennials</vt:lpstr>
      <vt:lpstr>Why Assign One Semester-Long Project</vt:lpstr>
      <vt:lpstr>The “Recursive” Process: Writing is Re-Writing</vt:lpstr>
      <vt:lpstr>Building Confidence in New College Writers</vt:lpstr>
      <vt:lpstr>How It Works in the 101 Classroom</vt:lpstr>
      <vt:lpstr>How It Works in the Developmental Classroom (ALP)</vt:lpstr>
      <vt:lpstr>Group Topic Selection (ALP)</vt:lpstr>
      <vt:lpstr>Collaborative Research (ALP)</vt:lpstr>
      <vt:lpstr>Collaborative Drafting (ALP)</vt:lpstr>
      <vt:lpstr>Collaborative Editing (ALP)</vt:lpstr>
      <vt:lpstr>Revisions I’ve Made Over the Years</vt:lpstr>
      <vt:lpstr>Revising Again for Millennials</vt:lpstr>
      <vt:lpstr>Overcoming Hyper Individualism (Millennials)</vt:lpstr>
      <vt:lpstr>Overcoming Skepticism regarding Reading and Comprehension Weaknesses (Millennials)</vt:lpstr>
      <vt:lpstr>Supporting Creative Critical Thinking (Millennials)</vt:lpstr>
      <vt:lpstr>Questions?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Cohesive Writing Assignment</dc:title>
  <dc:creator>David Portnoy</dc:creator>
  <cp:lastModifiedBy>David Portnoy</cp:lastModifiedBy>
  <cp:revision>24</cp:revision>
  <dcterms:created xsi:type="dcterms:W3CDTF">2018-05-29T14:50:57Z</dcterms:created>
  <dcterms:modified xsi:type="dcterms:W3CDTF">2018-06-14T22:48:16Z</dcterms:modified>
</cp:coreProperties>
</file>