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612" r:id="rId2"/>
    <p:sldId id="788" r:id="rId3"/>
    <p:sldId id="789" r:id="rId4"/>
    <p:sldId id="790" r:id="rId5"/>
    <p:sldId id="791" r:id="rId6"/>
    <p:sldId id="1033" r:id="rId7"/>
    <p:sldId id="793" r:id="rId8"/>
    <p:sldId id="794" r:id="rId9"/>
    <p:sldId id="795" r:id="rId10"/>
    <p:sldId id="890" r:id="rId11"/>
    <p:sldId id="987" r:id="rId12"/>
    <p:sldId id="988" r:id="rId13"/>
    <p:sldId id="993" r:id="rId14"/>
    <p:sldId id="1012" r:id="rId15"/>
    <p:sldId id="1009" r:id="rId16"/>
    <p:sldId id="855" r:id="rId17"/>
    <p:sldId id="1023" r:id="rId18"/>
    <p:sldId id="997" r:id="rId19"/>
    <p:sldId id="1024" r:id="rId20"/>
    <p:sldId id="995" r:id="rId21"/>
    <p:sldId id="1045" r:id="rId22"/>
    <p:sldId id="1025" r:id="rId23"/>
    <p:sldId id="996" r:id="rId24"/>
    <p:sldId id="1035" r:id="rId25"/>
    <p:sldId id="1026" r:id="rId26"/>
    <p:sldId id="998" r:id="rId27"/>
    <p:sldId id="1036" r:id="rId28"/>
    <p:sldId id="1027" r:id="rId29"/>
    <p:sldId id="967" r:id="rId30"/>
    <p:sldId id="1037" r:id="rId31"/>
    <p:sldId id="1028" r:id="rId32"/>
    <p:sldId id="986" r:id="rId33"/>
    <p:sldId id="1038" r:id="rId34"/>
    <p:sldId id="1022" r:id="rId35"/>
    <p:sldId id="1032" r:id="rId36"/>
    <p:sldId id="1029" r:id="rId37"/>
    <p:sldId id="1003" r:id="rId38"/>
    <p:sldId id="1040" r:id="rId39"/>
    <p:sldId id="1048" r:id="rId40"/>
    <p:sldId id="1050" r:id="rId41"/>
    <p:sldId id="1049" r:id="rId42"/>
    <p:sldId id="1030" r:id="rId43"/>
    <p:sldId id="1044" r:id="rId44"/>
    <p:sldId id="1046" r:id="rId45"/>
    <p:sldId id="1031" r:id="rId46"/>
    <p:sldId id="1000" r:id="rId47"/>
    <p:sldId id="1043" r:id="rId48"/>
    <p:sldId id="1042" r:id="rId49"/>
    <p:sldId id="97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2D050"/>
    <a:srgbClr val="B8F63A"/>
    <a:srgbClr val="FFFFFF"/>
    <a:srgbClr val="7C86F6"/>
    <a:srgbClr val="8164B0"/>
    <a:srgbClr val="6FAC27"/>
    <a:srgbClr val="605EAB"/>
    <a:srgbClr val="615CB0"/>
    <a:srgbClr val="6EA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95" autoAdjust="0"/>
    <p:restoredTop sz="96255" autoAdjust="0"/>
  </p:normalViewPr>
  <p:slideViewPr>
    <p:cSldViewPr>
      <p:cViewPr>
        <p:scale>
          <a:sx n="135" d="100"/>
          <a:sy n="135" d="100"/>
        </p:scale>
        <p:origin x="-64" y="-2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34CF2-CDE5-44AD-A1F1-1521E35A76C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B53F5-7A81-4F21-A3A7-FF76986863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1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We have come to see that a longitudinal study in which you follow students through the entire sequence of courses provides a much more useful insight into the success of a program.</a:t>
            </a:r>
          </a:p>
          <a:p>
            <a:pPr marL="39684">
              <a:spcBef>
                <a:spcPts val="425"/>
              </a:spcBef>
            </a:pPr>
            <a:endParaRPr lang="en-US" dirty="0">
              <a:solidFill>
                <a:srgbClr val="000000"/>
              </a:solidFill>
              <a:latin typeface="Times" charset="0"/>
              <a:cs typeface="Times" charset="0"/>
              <a:sym typeface="Times" charset="0"/>
            </a:endParaRPr>
          </a:p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When we did this, we found that of our original 863 students, after 4 years, only 57% had passed ENG 052.  Even more startling, of those 490 who passed 052, 135 never even attempted ENG 101; they simply leaked out of the system.  After looking at a lot of diagrams like this one, we have come to talk of the program as a pipeline, and we have come to say that students like the 43% who never passed 052 and the 16% who passed 052 but didn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Times" charset="0"/>
                <a:sym typeface="Times" charset="0"/>
              </a:rPr>
              <a:t>’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t even attempt 101 after 4 years, we have come to describe this phenomenon as 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Times" charset="0"/>
                <a:sym typeface="Times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leakage from the pipeline.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Times" charset="0"/>
                <a:sym typeface="Times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  Much of the design of ALP has been an attempt to shorten the pipeline so there is less opportunity for 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Times" charset="0"/>
                <a:sym typeface="Times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leakage.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Times" charset="0"/>
                <a:sym typeface="Times" charset="0"/>
              </a:rPr>
              <a:t>”</a:t>
            </a:r>
            <a:endParaRPr lang="en-US" dirty="0">
              <a:solidFill>
                <a:srgbClr val="000000"/>
              </a:solidFill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59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411504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413418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689036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7564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133123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4104553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27077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457158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834589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59134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7153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77200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857197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270412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531954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979503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633393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260654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039467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64606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84999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980570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098792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891511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847761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855484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7452111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8732087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281209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7525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3488887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4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Times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857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74139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1490015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941">
              <a:spcBef>
                <a:spcPts val="430"/>
              </a:spcBef>
            </a:pPr>
            <a:r>
              <a:rPr lang="en-US" dirty="0">
                <a:solidFill>
                  <a:srgbClr val="0000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After discussing this slide, Peter turns it back to Sarah.</a:t>
            </a:r>
          </a:p>
        </p:txBody>
      </p:sp>
    </p:spTree>
    <p:extLst>
      <p:ext uri="{BB962C8B-B14F-4D97-AF65-F5344CB8AC3E}">
        <p14:creationId xmlns:p14="http://schemas.microsoft.com/office/powerpoint/2010/main" val="91711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3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3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0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1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8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1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1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95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6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5AC10-A9C5-4E79-A5E6-79F8557280A5}" type="datetimeFigureOut">
              <a:rPr lang="en-US" smtClean="0"/>
              <a:t>6/1/19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F9500-AEBE-45FD-B219-39AC85551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4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5" Type="http://schemas.openxmlformats.org/officeDocument/2006/relationships/image" Target="../media/image7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8.jp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39.jpg"/><Relationship Id="rId5" Type="http://schemas.openxmlformats.org/officeDocument/2006/relationships/image" Target="../media/image21.jpg"/><Relationship Id="rId15" Type="http://schemas.openxmlformats.org/officeDocument/2006/relationships/image" Target="../media/image43.png"/><Relationship Id="rId10" Type="http://schemas.openxmlformats.org/officeDocument/2006/relationships/image" Target="../media/image38.jpg"/><Relationship Id="rId4" Type="http://schemas.openxmlformats.org/officeDocument/2006/relationships/image" Target="../media/image34.jpg"/><Relationship Id="rId9" Type="http://schemas.openxmlformats.org/officeDocument/2006/relationships/image" Target="../media/image37.jp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1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152400"/>
            <a:ext cx="9367838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6963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932925" y="2449352"/>
            <a:ext cx="5121915" cy="695944"/>
            <a:chOff x="1932093" y="2419514"/>
            <a:chExt cx="5121925" cy="694965"/>
          </a:xfrm>
        </p:grpSpPr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 rot="19112923">
              <a:off x="2117372" y="2419514"/>
              <a:ext cx="4011668" cy="36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/>
                <a:t>The Accelerated Learning Program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 rot="19112923">
              <a:off x="1932093" y="2745667"/>
              <a:ext cx="5121925" cy="36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The Community College of Baltimore County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2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9"/>
          <p:cNvSpPr txBox="1">
            <a:spLocks noChangeArrowheads="1"/>
          </p:cNvSpPr>
          <p:nvPr/>
        </p:nvSpPr>
        <p:spPr bwMode="auto">
          <a:xfrm>
            <a:off x="0" y="1524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Student’s End-of-Semester Comment</a:t>
            </a:r>
            <a:endParaRPr lang="en-US" sz="2800" b="1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3716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cs typeface="Arial" charset="0"/>
                <a:sym typeface="Arial" charset="0"/>
              </a:rPr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590800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spcBef>
                <a:spcPct val="0"/>
              </a:spcBef>
            </a:pPr>
            <a:r>
              <a:rPr lang="en-US" altLang="en-US" sz="2800" dirty="0"/>
              <a:t>“	</a:t>
            </a:r>
            <a:r>
              <a:rPr lang="en-US" sz="2800" dirty="0"/>
              <a:t>I’m really a bad writer</a:t>
            </a:r>
          </a:p>
          <a:p>
            <a:pPr marL="223838" indent="-223838">
              <a:spcBef>
                <a:spcPct val="0"/>
              </a:spcBef>
            </a:pPr>
            <a:endParaRPr lang="en-US" altLang="en-US" sz="2800" dirty="0"/>
          </a:p>
          <a:p>
            <a:pPr marL="223838" indent="-223838">
              <a:spcBef>
                <a:spcPct val="0"/>
              </a:spcBef>
            </a:pPr>
            <a:endParaRPr lang="en-US" altLang="en-US" sz="2800" dirty="0"/>
          </a:p>
          <a:p>
            <a:pPr marL="223838" indent="-223838">
              <a:spcBef>
                <a:spcPct val="0"/>
              </a:spcBef>
            </a:pPr>
            <a:endParaRPr lang="en-US" alt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43000" y="2590800"/>
            <a:ext cx="7467600" cy="954107"/>
            <a:chOff x="1143000" y="2590800"/>
            <a:chExt cx="7467600" cy="954107"/>
          </a:xfrm>
        </p:grpSpPr>
        <p:sp>
          <p:nvSpPr>
            <p:cNvPr id="4" name="TextBox 3"/>
            <p:cNvSpPr txBox="1"/>
            <p:nvPr/>
          </p:nvSpPr>
          <p:spPr>
            <a:xfrm>
              <a:off x="4267200" y="2590800"/>
              <a:ext cx="434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, but my English teacher </a:t>
              </a:r>
              <a:endParaRPr lang="en-US" alt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3000" y="3021687"/>
              <a:ext cx="480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thinks I’m a good writer</a:t>
              </a:r>
              <a:endParaRPr lang="en-US" altLang="en-US" sz="2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43000" y="2999187"/>
            <a:ext cx="9829800" cy="1774686"/>
            <a:chOff x="1143000" y="2999187"/>
            <a:chExt cx="9829800" cy="1774686"/>
          </a:xfrm>
        </p:grpSpPr>
        <p:sp>
          <p:nvSpPr>
            <p:cNvPr id="5" name="TextBox 4"/>
            <p:cNvSpPr txBox="1"/>
            <p:nvPr/>
          </p:nvSpPr>
          <p:spPr>
            <a:xfrm>
              <a:off x="4572000" y="2999187"/>
              <a:ext cx="6400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, so this semester 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0" y="3388878"/>
              <a:ext cx="70866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wrote really good papers, so she wouldn’t find out what a bad writer I am</a:t>
              </a:r>
              <a:r>
                <a:rPr lang="en-US" altLang="en-US" sz="2800" dirty="0"/>
                <a:t>.”</a:t>
              </a:r>
              <a:endParaRPr lang="en-US" sz="2800" dirty="0"/>
            </a:p>
            <a:p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5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57600" y="228600"/>
            <a:ext cx="1605337" cy="2672137"/>
            <a:chOff x="3657600" y="228600"/>
            <a:chExt cx="1605337" cy="2672137"/>
          </a:xfrm>
        </p:grpSpPr>
        <p:grpSp>
          <p:nvGrpSpPr>
            <p:cNvPr id="85" name="Group 84"/>
            <p:cNvGrpSpPr/>
            <p:nvPr/>
          </p:nvGrpSpPr>
          <p:grpSpPr>
            <a:xfrm>
              <a:off x="3657600" y="914400"/>
              <a:ext cx="533400" cy="1435101"/>
              <a:chOff x="381000" y="3479800"/>
              <a:chExt cx="533400" cy="1435101"/>
            </a:xfrm>
          </p:grpSpPr>
          <p:sp>
            <p:nvSpPr>
              <p:cNvPr id="86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38600" y="228600"/>
              <a:ext cx="1224337" cy="1224337"/>
              <a:chOff x="4038600" y="304800"/>
              <a:chExt cx="1224337" cy="1224337"/>
            </a:xfrm>
          </p:grpSpPr>
          <p:sp>
            <p:nvSpPr>
              <p:cNvPr id="108" name="Rectangle 2"/>
              <p:cNvSpPr>
                <a:spLocks/>
              </p:cNvSpPr>
              <p:nvPr/>
            </p:nvSpPr>
            <p:spPr bwMode="auto">
              <a:xfrm>
                <a:off x="40386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Rectangle 10"/>
              <p:cNvSpPr>
                <a:spLocks/>
              </p:cNvSpPr>
              <p:nvPr/>
            </p:nvSpPr>
            <p:spPr bwMode="auto">
              <a:xfrm>
                <a:off x="4038600" y="381000"/>
                <a:ext cx="1219200" cy="984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ENG 099</a:t>
                </a:r>
                <a:endParaRPr lang="en-US" sz="1600" dirty="0"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3604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65%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038600" y="1676400"/>
              <a:ext cx="1224337" cy="1224337"/>
              <a:chOff x="4114800" y="1676400"/>
              <a:chExt cx="1224337" cy="1224337"/>
            </a:xfrm>
          </p:grpSpPr>
          <p:sp>
            <p:nvSpPr>
              <p:cNvPr id="110" name="Rectangle 2"/>
              <p:cNvSpPr>
                <a:spLocks/>
              </p:cNvSpPr>
              <p:nvPr/>
            </p:nvSpPr>
            <p:spPr bwMode="auto">
              <a:xfrm>
                <a:off x="4114800" y="1676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Rectangle 13"/>
              <p:cNvSpPr>
                <a:spLocks/>
              </p:cNvSpPr>
              <p:nvPr/>
            </p:nvSpPr>
            <p:spPr bwMode="auto">
              <a:xfrm>
                <a:off x="4114800" y="1752600"/>
                <a:ext cx="1203325" cy="98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  did not pass       </a:t>
                </a: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ENG 099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1941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35%</a:t>
                </a:r>
              </a:p>
            </p:txBody>
          </p:sp>
        </p:grpSp>
      </p:grpSp>
      <p:sp>
        <p:nvSpPr>
          <p:cNvPr id="31748" name="Line 45"/>
          <p:cNvSpPr>
            <a:spLocks noChangeShapeType="1"/>
          </p:cNvSpPr>
          <p:nvPr/>
        </p:nvSpPr>
        <p:spPr bwMode="auto">
          <a:xfrm>
            <a:off x="355600" y="3378200"/>
            <a:ext cx="8077200" cy="1588"/>
          </a:xfrm>
          <a:prstGeom prst="line">
            <a:avLst/>
          </a:prstGeom>
          <a:noFill/>
          <a:ln w="38100">
            <a:solidFill>
              <a:srgbClr val="615CB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438400" y="228600"/>
            <a:ext cx="1224337" cy="1230313"/>
            <a:chOff x="2438400" y="304800"/>
            <a:chExt cx="1224337" cy="1230313"/>
          </a:xfrm>
        </p:grpSpPr>
        <p:sp>
          <p:nvSpPr>
            <p:cNvPr id="107" name="Rectangle 2"/>
            <p:cNvSpPr>
              <a:spLocks/>
            </p:cNvSpPr>
            <p:nvPr/>
          </p:nvSpPr>
          <p:spPr bwMode="auto">
            <a:xfrm>
              <a:off x="2438400" y="3048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Rectangle 3"/>
            <p:cNvSpPr>
              <a:spLocks/>
            </p:cNvSpPr>
            <p:nvPr/>
          </p:nvSpPr>
          <p:spPr bwMode="auto">
            <a:xfrm>
              <a:off x="2438400" y="304800"/>
              <a:ext cx="1219199" cy="123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took</a:t>
              </a:r>
            </a:p>
            <a:p>
              <a:pPr algn="ctr">
                <a:defRPr/>
              </a:pPr>
              <a:r>
                <a:rPr lang="en-US" sz="1600" dirty="0">
                  <a:ea typeface="Arial" charset="0"/>
                  <a:cs typeface="Arial" charset="0"/>
                  <a:sym typeface="Arial" charset="0"/>
                </a:rPr>
                <a:t>ENG 099</a:t>
              </a:r>
              <a:endParaRPr lang="en-US" sz="16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sym typeface="Arial" charset="0"/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Fa07-Fa10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5545 </a:t>
              </a:r>
              <a:endParaRPr lang="en-US" sz="16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sym typeface="Arial" charset="0"/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100%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57800" y="228600"/>
            <a:ext cx="1605337" cy="2678113"/>
            <a:chOff x="5257800" y="228600"/>
            <a:chExt cx="1605337" cy="2678113"/>
          </a:xfrm>
        </p:grpSpPr>
        <p:grpSp>
          <p:nvGrpSpPr>
            <p:cNvPr id="89" name="Group 88"/>
            <p:cNvGrpSpPr/>
            <p:nvPr/>
          </p:nvGrpSpPr>
          <p:grpSpPr>
            <a:xfrm>
              <a:off x="5257800" y="914400"/>
              <a:ext cx="533400" cy="1435101"/>
              <a:chOff x="381000" y="3479800"/>
              <a:chExt cx="533400" cy="1435101"/>
            </a:xfrm>
          </p:grpSpPr>
          <p:sp>
            <p:nvSpPr>
              <p:cNvPr id="90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638800" y="228600"/>
              <a:ext cx="1224337" cy="1306513"/>
              <a:chOff x="5638800" y="228600"/>
              <a:chExt cx="1224337" cy="1306513"/>
            </a:xfrm>
          </p:grpSpPr>
          <p:sp>
            <p:nvSpPr>
              <p:cNvPr id="109" name="Rectangle 2"/>
              <p:cNvSpPr>
                <a:spLocks/>
              </p:cNvSpPr>
              <p:nvPr/>
            </p:nvSpPr>
            <p:spPr bwMode="auto">
              <a:xfrm>
                <a:off x="5638800" y="2286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Rectangle 18"/>
              <p:cNvSpPr>
                <a:spLocks/>
              </p:cNvSpPr>
              <p:nvPr/>
            </p:nvSpPr>
            <p:spPr bwMode="auto">
              <a:xfrm>
                <a:off x="5638800" y="304800"/>
                <a:ext cx="1219201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ENG 101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2661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48%</a:t>
                </a:r>
              </a:p>
              <a:p>
                <a:pPr algn="ctr">
                  <a:defRPr/>
                </a:pPr>
                <a:endParaRPr lang="en-US" sz="1600" dirty="0"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638800" y="1676400"/>
              <a:ext cx="1224337" cy="1230313"/>
              <a:chOff x="5638800" y="1676400"/>
              <a:chExt cx="1224337" cy="1230313"/>
            </a:xfrm>
          </p:grpSpPr>
          <p:sp>
            <p:nvSpPr>
              <p:cNvPr id="111" name="Rectangle 2"/>
              <p:cNvSpPr>
                <a:spLocks/>
              </p:cNvSpPr>
              <p:nvPr/>
            </p:nvSpPr>
            <p:spPr bwMode="auto">
              <a:xfrm>
                <a:off x="5638800" y="1676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Rectangle 21"/>
              <p:cNvSpPr>
                <a:spLocks/>
              </p:cNvSpPr>
              <p:nvPr/>
            </p:nvSpPr>
            <p:spPr bwMode="auto">
              <a:xfrm>
                <a:off x="5715000" y="1676400"/>
                <a:ext cx="1117601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no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more writing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courses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943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17%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3657600" y="3709988"/>
            <a:ext cx="1605337" cy="2625725"/>
            <a:chOff x="3657600" y="3709988"/>
            <a:chExt cx="1605337" cy="2625725"/>
          </a:xfrm>
        </p:grpSpPr>
        <p:grpSp>
          <p:nvGrpSpPr>
            <p:cNvPr id="117" name="Group 116"/>
            <p:cNvGrpSpPr/>
            <p:nvPr/>
          </p:nvGrpSpPr>
          <p:grpSpPr>
            <a:xfrm>
              <a:off x="3657600" y="4267200"/>
              <a:ext cx="533400" cy="1435101"/>
              <a:chOff x="381000" y="3479800"/>
              <a:chExt cx="533400" cy="1435101"/>
            </a:xfrm>
          </p:grpSpPr>
          <p:sp>
            <p:nvSpPr>
              <p:cNvPr id="118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9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0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038600" y="3709988"/>
              <a:ext cx="1224337" cy="1224337"/>
              <a:chOff x="3962400" y="3810000"/>
              <a:chExt cx="1224337" cy="1224337"/>
            </a:xfrm>
          </p:grpSpPr>
          <p:sp>
            <p:nvSpPr>
              <p:cNvPr id="113" name="Rectangle 2"/>
              <p:cNvSpPr>
                <a:spLocks/>
              </p:cNvSpPr>
              <p:nvPr/>
            </p:nvSpPr>
            <p:spPr bwMode="auto">
              <a:xfrm>
                <a:off x="3962400" y="38100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79" name="Rectangle 39"/>
              <p:cNvSpPr>
                <a:spLocks/>
              </p:cNvSpPr>
              <p:nvPr/>
            </p:nvSpPr>
            <p:spPr bwMode="auto">
              <a:xfrm>
                <a:off x="4243321" y="3811271"/>
                <a:ext cx="670055" cy="98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/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ALP 099</a:t>
                </a:r>
                <a:endParaRPr lang="en-US" sz="1600" dirty="0"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485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82%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038600" y="5095501"/>
              <a:ext cx="1224337" cy="1240212"/>
              <a:chOff x="4038600" y="5089525"/>
              <a:chExt cx="1224337" cy="1240212"/>
            </a:xfrm>
          </p:grpSpPr>
          <p:sp>
            <p:nvSpPr>
              <p:cNvPr id="116" name="Rectangle 2"/>
              <p:cNvSpPr>
                <a:spLocks/>
              </p:cNvSpPr>
              <p:nvPr/>
            </p:nvSpPr>
            <p:spPr bwMode="auto">
              <a:xfrm>
                <a:off x="4038600" y="5105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77" name="Rectangle 42"/>
              <p:cNvSpPr>
                <a:spLocks/>
              </p:cNvSpPr>
              <p:nvPr/>
            </p:nvSpPr>
            <p:spPr bwMode="auto">
              <a:xfrm>
                <a:off x="4038600" y="5089525"/>
                <a:ext cx="1219200" cy="1231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didn’t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</a:t>
                </a:r>
              </a:p>
              <a:p>
                <a:pPr algn="ctr"/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ALP 099</a:t>
                </a:r>
                <a:endParaRPr lang="en-US" sz="1600" dirty="0"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107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18%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438400" y="3709988"/>
            <a:ext cx="1224337" cy="1248149"/>
            <a:chOff x="2514600" y="3709988"/>
            <a:chExt cx="1224337" cy="1248149"/>
          </a:xfrm>
        </p:grpSpPr>
        <p:sp>
          <p:nvSpPr>
            <p:cNvPr id="112" name="Rectangle 2"/>
            <p:cNvSpPr>
              <a:spLocks/>
            </p:cNvSpPr>
            <p:nvPr/>
          </p:nvSpPr>
          <p:spPr bwMode="auto">
            <a:xfrm>
              <a:off x="2514600" y="37338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770" name="Rectangle 48"/>
            <p:cNvSpPr>
              <a:spLocks/>
            </p:cNvSpPr>
            <p:nvPr/>
          </p:nvSpPr>
          <p:spPr bwMode="auto">
            <a:xfrm>
              <a:off x="2670526" y="3709988"/>
              <a:ext cx="853374" cy="12311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took </a:t>
              </a:r>
            </a:p>
            <a:p>
              <a:pPr algn="ctr"/>
              <a:r>
                <a:rPr lang="en-US" sz="1600" dirty="0">
                  <a:ea typeface="Arial" charset="0"/>
                  <a:cs typeface="Arial" charset="0"/>
                  <a:sym typeface="Arial" charset="0"/>
                </a:rPr>
                <a:t>ALP 099</a:t>
              </a:r>
              <a:endParaRPr lang="en-US" sz="1600" dirty="0">
                <a:latin typeface="+mn-lt"/>
                <a:ea typeface="Arial" charset="0"/>
                <a:cs typeface="Arial" charset="0"/>
                <a:sym typeface="Arial" charset="0"/>
              </a:endParaRP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Fa07-Fa10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592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100%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7800" y="3709988"/>
            <a:ext cx="1620278" cy="2625725"/>
            <a:chOff x="5257800" y="3709988"/>
            <a:chExt cx="1620278" cy="2625725"/>
          </a:xfrm>
        </p:grpSpPr>
        <p:grpSp>
          <p:nvGrpSpPr>
            <p:cNvPr id="121" name="Group 120"/>
            <p:cNvGrpSpPr/>
            <p:nvPr/>
          </p:nvGrpSpPr>
          <p:grpSpPr>
            <a:xfrm>
              <a:off x="5257800" y="4267200"/>
              <a:ext cx="533400" cy="1435101"/>
              <a:chOff x="381000" y="3479800"/>
              <a:chExt cx="533400" cy="1435101"/>
            </a:xfrm>
          </p:grpSpPr>
          <p:sp>
            <p:nvSpPr>
              <p:cNvPr id="122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3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4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638800" y="3709988"/>
              <a:ext cx="1224337" cy="1224337"/>
              <a:chOff x="5562600" y="3733800"/>
              <a:chExt cx="1224337" cy="1224337"/>
            </a:xfrm>
          </p:grpSpPr>
          <p:sp>
            <p:nvSpPr>
              <p:cNvPr id="114" name="Rectangle 2"/>
              <p:cNvSpPr>
                <a:spLocks/>
              </p:cNvSpPr>
              <p:nvPr/>
            </p:nvSpPr>
            <p:spPr bwMode="auto">
              <a:xfrm>
                <a:off x="5562600" y="3733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68" name="Rectangle 52"/>
              <p:cNvSpPr>
                <a:spLocks/>
              </p:cNvSpPr>
              <p:nvPr/>
            </p:nvSpPr>
            <p:spPr bwMode="auto">
              <a:xfrm>
                <a:off x="5562600" y="3824288"/>
                <a:ext cx="1219200" cy="984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ENG 101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592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100%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53741" y="5091953"/>
              <a:ext cx="1224337" cy="1243760"/>
              <a:chOff x="5653741" y="5091953"/>
              <a:chExt cx="1224337" cy="1243760"/>
            </a:xfrm>
          </p:grpSpPr>
          <p:sp>
            <p:nvSpPr>
              <p:cNvPr id="115" name="Rectangle 2"/>
              <p:cNvSpPr>
                <a:spLocks/>
              </p:cNvSpPr>
              <p:nvPr/>
            </p:nvSpPr>
            <p:spPr bwMode="auto">
              <a:xfrm>
                <a:off x="5653741" y="5091953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66" name="Rectangle 55"/>
              <p:cNvSpPr>
                <a:spLocks/>
              </p:cNvSpPr>
              <p:nvPr/>
            </p:nvSpPr>
            <p:spPr bwMode="auto">
              <a:xfrm>
                <a:off x="5715001" y="5105400"/>
                <a:ext cx="1117600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no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more writing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courses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0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0%</a:t>
                </a:r>
              </a:p>
            </p:txBody>
          </p:sp>
        </p:grpSp>
      </p:grpSp>
      <p:sp>
        <p:nvSpPr>
          <p:cNvPr id="29710" name="Rectangle 36"/>
          <p:cNvSpPr>
            <a:spLocks/>
          </p:cNvSpPr>
          <p:nvPr/>
        </p:nvSpPr>
        <p:spPr bwMode="auto">
          <a:xfrm>
            <a:off x="5638800" y="5105400"/>
            <a:ext cx="1270000" cy="1244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4021137" y="222250"/>
            <a:ext cx="1282701" cy="4710113"/>
            <a:chOff x="-395" y="44"/>
            <a:chExt cx="808" cy="2967"/>
          </a:xfrm>
        </p:grpSpPr>
        <p:sp>
          <p:nvSpPr>
            <p:cNvPr id="31758" name="Rectangle 47"/>
            <p:cNvSpPr>
              <a:spLocks/>
            </p:cNvSpPr>
            <p:nvPr/>
          </p:nvSpPr>
          <p:spPr bwMode="auto">
            <a:xfrm>
              <a:off x="-387" y="44"/>
              <a:ext cx="800" cy="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59" name="Rectangle 48"/>
            <p:cNvSpPr>
              <a:spLocks/>
            </p:cNvSpPr>
            <p:nvPr/>
          </p:nvSpPr>
          <p:spPr bwMode="auto">
            <a:xfrm>
              <a:off x="-395" y="2239"/>
              <a:ext cx="800" cy="772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6" name="Rectangle 36"/>
          <p:cNvSpPr>
            <a:spLocks/>
          </p:cNvSpPr>
          <p:nvPr/>
        </p:nvSpPr>
        <p:spPr bwMode="auto">
          <a:xfrm>
            <a:off x="5613400" y="1656556"/>
            <a:ext cx="1270000" cy="1270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8" name="Rectangle 4"/>
          <p:cNvSpPr>
            <a:spLocks/>
          </p:cNvSpPr>
          <p:nvPr/>
        </p:nvSpPr>
        <p:spPr bwMode="auto">
          <a:xfrm>
            <a:off x="228600" y="30480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traditional developmental students: </a:t>
            </a: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fall 2007 –</a:t>
            </a: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fall 2010</a:t>
            </a:r>
          </a:p>
        </p:txBody>
      </p:sp>
      <p:sp>
        <p:nvSpPr>
          <p:cNvPr id="79" name="Rectangle 4"/>
          <p:cNvSpPr>
            <a:spLocks/>
          </p:cNvSpPr>
          <p:nvPr/>
        </p:nvSpPr>
        <p:spPr bwMode="auto">
          <a:xfrm>
            <a:off x="381000" y="3657600"/>
            <a:ext cx="198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ALP students:</a:t>
            </a:r>
          </a:p>
          <a:p>
            <a:r>
              <a:rPr lang="en-US" sz="2000" dirty="0">
                <a:ea typeface="Arial" charset="0"/>
                <a:cs typeface="Arial" charset="0"/>
                <a:sym typeface="Arial" charset="0"/>
              </a:rPr>
              <a:t>fall 2007–fall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409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data from Cho, Kopko, &amp; Jenkins, 2012 (CCRC)</a:t>
            </a:r>
          </a:p>
        </p:txBody>
      </p:sp>
    </p:spTree>
    <p:extLst>
      <p:ext uri="{BB962C8B-B14F-4D97-AF65-F5344CB8AC3E}">
        <p14:creationId xmlns:p14="http://schemas.microsoft.com/office/powerpoint/2010/main" val="26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0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57600" y="228600"/>
            <a:ext cx="1605337" cy="2672137"/>
            <a:chOff x="3657600" y="228600"/>
            <a:chExt cx="1605337" cy="2672137"/>
          </a:xfrm>
        </p:grpSpPr>
        <p:grpSp>
          <p:nvGrpSpPr>
            <p:cNvPr id="85" name="Group 84"/>
            <p:cNvGrpSpPr/>
            <p:nvPr/>
          </p:nvGrpSpPr>
          <p:grpSpPr>
            <a:xfrm>
              <a:off x="3657600" y="914400"/>
              <a:ext cx="533400" cy="1435101"/>
              <a:chOff x="381000" y="3479800"/>
              <a:chExt cx="533400" cy="1435101"/>
            </a:xfrm>
          </p:grpSpPr>
          <p:sp>
            <p:nvSpPr>
              <p:cNvPr id="86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38600" y="228600"/>
              <a:ext cx="1224337" cy="1224337"/>
              <a:chOff x="4038600" y="304800"/>
              <a:chExt cx="1224337" cy="1224337"/>
            </a:xfrm>
          </p:grpSpPr>
          <p:sp>
            <p:nvSpPr>
              <p:cNvPr id="108" name="Rectangle 2"/>
              <p:cNvSpPr>
                <a:spLocks/>
              </p:cNvSpPr>
              <p:nvPr/>
            </p:nvSpPr>
            <p:spPr bwMode="auto">
              <a:xfrm>
                <a:off x="40386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Rectangle 10"/>
              <p:cNvSpPr>
                <a:spLocks/>
              </p:cNvSpPr>
              <p:nvPr/>
            </p:nvSpPr>
            <p:spPr bwMode="auto">
              <a:xfrm>
                <a:off x="4038600" y="381000"/>
                <a:ext cx="1219200" cy="984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ENG 099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3604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65%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038600" y="1676400"/>
              <a:ext cx="1224337" cy="1224337"/>
              <a:chOff x="4114800" y="1676400"/>
              <a:chExt cx="1224337" cy="1224337"/>
            </a:xfrm>
          </p:grpSpPr>
          <p:sp>
            <p:nvSpPr>
              <p:cNvPr id="110" name="Rectangle 2"/>
              <p:cNvSpPr>
                <a:spLocks/>
              </p:cNvSpPr>
              <p:nvPr/>
            </p:nvSpPr>
            <p:spPr bwMode="auto">
              <a:xfrm>
                <a:off x="4114800" y="1676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Rectangle 13"/>
              <p:cNvSpPr>
                <a:spLocks/>
              </p:cNvSpPr>
              <p:nvPr/>
            </p:nvSpPr>
            <p:spPr bwMode="auto">
              <a:xfrm>
                <a:off x="4114800" y="1752600"/>
                <a:ext cx="1203325" cy="98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  did not pass       </a:t>
                </a: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ENG 099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1941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35%</a:t>
                </a:r>
              </a:p>
            </p:txBody>
          </p:sp>
        </p:grpSp>
      </p:grpSp>
      <p:sp>
        <p:nvSpPr>
          <p:cNvPr id="31748" name="Line 45"/>
          <p:cNvSpPr>
            <a:spLocks noChangeShapeType="1"/>
          </p:cNvSpPr>
          <p:nvPr/>
        </p:nvSpPr>
        <p:spPr bwMode="auto">
          <a:xfrm>
            <a:off x="355600" y="3378200"/>
            <a:ext cx="8077200" cy="1588"/>
          </a:xfrm>
          <a:prstGeom prst="line">
            <a:avLst/>
          </a:prstGeom>
          <a:noFill/>
          <a:ln w="38100">
            <a:solidFill>
              <a:srgbClr val="615CB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438400" y="228600"/>
            <a:ext cx="1224337" cy="1230313"/>
            <a:chOff x="2438400" y="304800"/>
            <a:chExt cx="1224337" cy="1230313"/>
          </a:xfrm>
        </p:grpSpPr>
        <p:sp>
          <p:nvSpPr>
            <p:cNvPr id="107" name="Rectangle 2"/>
            <p:cNvSpPr>
              <a:spLocks/>
            </p:cNvSpPr>
            <p:nvPr/>
          </p:nvSpPr>
          <p:spPr bwMode="auto">
            <a:xfrm>
              <a:off x="2438400" y="3048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Rectangle 3"/>
            <p:cNvSpPr>
              <a:spLocks/>
            </p:cNvSpPr>
            <p:nvPr/>
          </p:nvSpPr>
          <p:spPr bwMode="auto">
            <a:xfrm>
              <a:off x="2438400" y="304800"/>
              <a:ext cx="1219199" cy="123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took</a:t>
              </a:r>
            </a:p>
            <a:p>
              <a:pPr algn="ctr">
                <a:defRPr/>
              </a:pPr>
              <a:r>
                <a:rPr lang="en-US" sz="1600" dirty="0">
                  <a:ea typeface="Arial" charset="0"/>
                  <a:cs typeface="Arial" charset="0"/>
                  <a:sym typeface="Arial" charset="0"/>
                </a:rPr>
                <a:t>ENG 099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Fa07-Fa10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5545 </a:t>
              </a:r>
              <a:endParaRPr lang="en-US" sz="16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sym typeface="Arial" charset="0"/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rPr>
                <a:t>100%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57800" y="228600"/>
            <a:ext cx="1605337" cy="2678113"/>
            <a:chOff x="5257800" y="228600"/>
            <a:chExt cx="1605337" cy="2678113"/>
          </a:xfrm>
        </p:grpSpPr>
        <p:grpSp>
          <p:nvGrpSpPr>
            <p:cNvPr id="89" name="Group 88"/>
            <p:cNvGrpSpPr/>
            <p:nvPr/>
          </p:nvGrpSpPr>
          <p:grpSpPr>
            <a:xfrm>
              <a:off x="5257800" y="914400"/>
              <a:ext cx="533400" cy="1435101"/>
              <a:chOff x="381000" y="3479800"/>
              <a:chExt cx="533400" cy="1435101"/>
            </a:xfrm>
          </p:grpSpPr>
          <p:sp>
            <p:nvSpPr>
              <p:cNvPr id="90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638800" y="228600"/>
              <a:ext cx="1224337" cy="1306513"/>
              <a:chOff x="5638800" y="228600"/>
              <a:chExt cx="1224337" cy="1306513"/>
            </a:xfrm>
          </p:grpSpPr>
          <p:sp>
            <p:nvSpPr>
              <p:cNvPr id="109" name="Rectangle 2"/>
              <p:cNvSpPr>
                <a:spLocks/>
              </p:cNvSpPr>
              <p:nvPr/>
            </p:nvSpPr>
            <p:spPr bwMode="auto">
              <a:xfrm>
                <a:off x="5638800" y="2286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Rectangle 18"/>
              <p:cNvSpPr>
                <a:spLocks/>
              </p:cNvSpPr>
              <p:nvPr/>
            </p:nvSpPr>
            <p:spPr bwMode="auto">
              <a:xfrm>
                <a:off x="5638800" y="304800"/>
                <a:ext cx="1219201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ENG 101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2661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48%</a:t>
                </a:r>
              </a:p>
              <a:p>
                <a:pPr algn="ctr">
                  <a:defRPr/>
                </a:pPr>
                <a:endParaRPr lang="en-US" sz="1600" dirty="0"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638800" y="1676400"/>
              <a:ext cx="1224337" cy="1230313"/>
              <a:chOff x="5638800" y="1676400"/>
              <a:chExt cx="1224337" cy="1230313"/>
            </a:xfrm>
          </p:grpSpPr>
          <p:sp>
            <p:nvSpPr>
              <p:cNvPr id="111" name="Rectangle 2"/>
              <p:cNvSpPr>
                <a:spLocks/>
              </p:cNvSpPr>
              <p:nvPr/>
            </p:nvSpPr>
            <p:spPr bwMode="auto">
              <a:xfrm>
                <a:off x="5638800" y="1676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Rectangle 21"/>
              <p:cNvSpPr>
                <a:spLocks/>
              </p:cNvSpPr>
              <p:nvPr/>
            </p:nvSpPr>
            <p:spPr bwMode="auto">
              <a:xfrm>
                <a:off x="5715000" y="1676400"/>
                <a:ext cx="1117601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no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more writing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courses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943</a:t>
                </a:r>
              </a:p>
              <a:p>
                <a:pPr algn="ctr">
                  <a:defRPr/>
                </a:pPr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17%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3657600" y="3709988"/>
            <a:ext cx="1605337" cy="2625725"/>
            <a:chOff x="3657600" y="3709988"/>
            <a:chExt cx="1605337" cy="2625725"/>
          </a:xfrm>
        </p:grpSpPr>
        <p:grpSp>
          <p:nvGrpSpPr>
            <p:cNvPr id="117" name="Group 116"/>
            <p:cNvGrpSpPr/>
            <p:nvPr/>
          </p:nvGrpSpPr>
          <p:grpSpPr>
            <a:xfrm>
              <a:off x="3657600" y="4267200"/>
              <a:ext cx="533400" cy="1435101"/>
              <a:chOff x="381000" y="3479800"/>
              <a:chExt cx="533400" cy="1435101"/>
            </a:xfrm>
          </p:grpSpPr>
          <p:sp>
            <p:nvSpPr>
              <p:cNvPr id="118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9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0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038600" y="3709988"/>
              <a:ext cx="1224337" cy="1224337"/>
              <a:chOff x="3962400" y="3810000"/>
              <a:chExt cx="1224337" cy="1224337"/>
            </a:xfrm>
          </p:grpSpPr>
          <p:sp>
            <p:nvSpPr>
              <p:cNvPr id="113" name="Rectangle 2"/>
              <p:cNvSpPr>
                <a:spLocks/>
              </p:cNvSpPr>
              <p:nvPr/>
            </p:nvSpPr>
            <p:spPr bwMode="auto">
              <a:xfrm>
                <a:off x="3962400" y="38100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79" name="Rectangle 39"/>
              <p:cNvSpPr>
                <a:spLocks/>
              </p:cNvSpPr>
              <p:nvPr/>
            </p:nvSpPr>
            <p:spPr bwMode="auto">
              <a:xfrm>
                <a:off x="4243322" y="3811271"/>
                <a:ext cx="670056" cy="98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/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ALP 099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485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82%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038600" y="5095501"/>
              <a:ext cx="1224337" cy="1240212"/>
              <a:chOff x="4038600" y="5089525"/>
              <a:chExt cx="1224337" cy="1240212"/>
            </a:xfrm>
          </p:grpSpPr>
          <p:sp>
            <p:nvSpPr>
              <p:cNvPr id="116" name="Rectangle 2"/>
              <p:cNvSpPr>
                <a:spLocks/>
              </p:cNvSpPr>
              <p:nvPr/>
            </p:nvSpPr>
            <p:spPr bwMode="auto">
              <a:xfrm>
                <a:off x="4038600" y="5105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77" name="Rectangle 42"/>
              <p:cNvSpPr>
                <a:spLocks/>
              </p:cNvSpPr>
              <p:nvPr/>
            </p:nvSpPr>
            <p:spPr bwMode="auto">
              <a:xfrm>
                <a:off x="4038600" y="5089525"/>
                <a:ext cx="1219200" cy="1231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didn’t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pass</a:t>
                </a:r>
              </a:p>
              <a:p>
                <a:pPr algn="ctr"/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ALP 099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107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18%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438400" y="3709988"/>
            <a:ext cx="1224337" cy="1248149"/>
            <a:chOff x="2514600" y="3709988"/>
            <a:chExt cx="1224337" cy="1248149"/>
          </a:xfrm>
        </p:grpSpPr>
        <p:sp>
          <p:nvSpPr>
            <p:cNvPr id="112" name="Rectangle 2"/>
            <p:cNvSpPr>
              <a:spLocks/>
            </p:cNvSpPr>
            <p:nvPr/>
          </p:nvSpPr>
          <p:spPr bwMode="auto">
            <a:xfrm>
              <a:off x="2514600" y="37338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770" name="Rectangle 48"/>
            <p:cNvSpPr>
              <a:spLocks/>
            </p:cNvSpPr>
            <p:nvPr/>
          </p:nvSpPr>
          <p:spPr bwMode="auto">
            <a:xfrm>
              <a:off x="2657189" y="3709988"/>
              <a:ext cx="880048" cy="12311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took 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ALP 099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Fa07-Fa10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592</a:t>
              </a:r>
            </a:p>
            <a:p>
              <a:pPr algn="ctr"/>
              <a:r>
                <a:rPr lang="en-US" sz="1600" dirty="0">
                  <a:latin typeface="+mn-lt"/>
                  <a:ea typeface="Arial" charset="0"/>
                  <a:cs typeface="Arial" charset="0"/>
                  <a:sym typeface="Arial" charset="0"/>
                </a:rPr>
                <a:t>100%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7800" y="3709988"/>
            <a:ext cx="1620278" cy="2625725"/>
            <a:chOff x="5257800" y="3709988"/>
            <a:chExt cx="1620278" cy="2625725"/>
          </a:xfrm>
        </p:grpSpPr>
        <p:grpSp>
          <p:nvGrpSpPr>
            <p:cNvPr id="121" name="Group 120"/>
            <p:cNvGrpSpPr/>
            <p:nvPr/>
          </p:nvGrpSpPr>
          <p:grpSpPr>
            <a:xfrm>
              <a:off x="5257800" y="4267200"/>
              <a:ext cx="533400" cy="1435101"/>
              <a:chOff x="381000" y="3479800"/>
              <a:chExt cx="533400" cy="1435101"/>
            </a:xfrm>
          </p:grpSpPr>
          <p:sp>
            <p:nvSpPr>
              <p:cNvPr id="122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3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4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638800" y="3709988"/>
              <a:ext cx="1224337" cy="1224337"/>
              <a:chOff x="5562600" y="3733800"/>
              <a:chExt cx="1224337" cy="1224337"/>
            </a:xfrm>
          </p:grpSpPr>
          <p:sp>
            <p:nvSpPr>
              <p:cNvPr id="114" name="Rectangle 2"/>
              <p:cNvSpPr>
                <a:spLocks/>
              </p:cNvSpPr>
              <p:nvPr/>
            </p:nvSpPr>
            <p:spPr bwMode="auto">
              <a:xfrm>
                <a:off x="5562600" y="3733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68" name="Rectangle 52"/>
              <p:cNvSpPr>
                <a:spLocks/>
              </p:cNvSpPr>
              <p:nvPr/>
            </p:nvSpPr>
            <p:spPr bwMode="auto">
              <a:xfrm>
                <a:off x="5562600" y="3824288"/>
                <a:ext cx="1219200" cy="984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ENG 101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592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100%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53741" y="5091953"/>
              <a:ext cx="1224337" cy="1243760"/>
              <a:chOff x="5653741" y="5091953"/>
              <a:chExt cx="1224337" cy="1243760"/>
            </a:xfrm>
          </p:grpSpPr>
          <p:sp>
            <p:nvSpPr>
              <p:cNvPr id="115" name="Rectangle 2"/>
              <p:cNvSpPr>
                <a:spLocks/>
              </p:cNvSpPr>
              <p:nvPr/>
            </p:nvSpPr>
            <p:spPr bwMode="auto">
              <a:xfrm>
                <a:off x="5653741" y="5091953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66" name="Rectangle 55"/>
              <p:cNvSpPr>
                <a:spLocks/>
              </p:cNvSpPr>
              <p:nvPr/>
            </p:nvSpPr>
            <p:spPr bwMode="auto">
              <a:xfrm>
                <a:off x="5715001" y="5105400"/>
                <a:ext cx="1117600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took no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more writing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courses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0</a:t>
                </a:r>
              </a:p>
              <a:p>
                <a:pPr algn="ctr"/>
                <a:r>
                  <a:rPr lang="en-US" sz="1600" dirty="0">
                    <a:latin typeface="+mn-lt"/>
                    <a:ea typeface="Arial" charset="0"/>
                    <a:cs typeface="Arial" charset="0"/>
                    <a:sym typeface="Arial" charset="0"/>
                  </a:rPr>
                  <a:t>0%</a:t>
                </a:r>
              </a:p>
            </p:txBody>
          </p:sp>
        </p:grpSp>
      </p:grpSp>
      <p:sp>
        <p:nvSpPr>
          <p:cNvPr id="78" name="Rectangle 4"/>
          <p:cNvSpPr>
            <a:spLocks/>
          </p:cNvSpPr>
          <p:nvPr/>
        </p:nvSpPr>
        <p:spPr bwMode="auto">
          <a:xfrm>
            <a:off x="228600" y="30480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traditional developmental students: </a:t>
            </a: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fall 2007 –</a:t>
            </a: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fall 2010</a:t>
            </a:r>
          </a:p>
        </p:txBody>
      </p:sp>
      <p:sp>
        <p:nvSpPr>
          <p:cNvPr id="79" name="Rectangle 4"/>
          <p:cNvSpPr>
            <a:spLocks/>
          </p:cNvSpPr>
          <p:nvPr/>
        </p:nvSpPr>
        <p:spPr bwMode="auto">
          <a:xfrm>
            <a:off x="381000" y="3657600"/>
            <a:ext cx="198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endParaRPr lang="en-US" sz="2000" dirty="0">
              <a:latin typeface="+mn-lt"/>
              <a:ea typeface="Arial" charset="0"/>
              <a:cs typeface="Arial" charset="0"/>
              <a:sym typeface="Arial" charset="0"/>
            </a:endParaRP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ALP students:</a:t>
            </a:r>
          </a:p>
          <a:p>
            <a:r>
              <a:rPr lang="en-US" sz="2000" dirty="0">
                <a:latin typeface="+mn-lt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000" dirty="0">
                <a:ea typeface="Arial" charset="0"/>
                <a:cs typeface="Arial" charset="0"/>
                <a:sym typeface="Arial" charset="0"/>
              </a:rPr>
              <a:t>fall 2007 –</a:t>
            </a:r>
          </a:p>
          <a:p>
            <a:r>
              <a:rPr lang="en-US" sz="2000" dirty="0">
                <a:ea typeface="Arial" charset="0"/>
                <a:cs typeface="Arial" charset="0"/>
                <a:sym typeface="Arial" charset="0"/>
              </a:rPr>
              <a:t>fall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409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data from Cho, Kopko, &amp; Jenkins, 2012 (CCRC)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8000" y="228600"/>
            <a:ext cx="1529137" cy="2678113"/>
            <a:chOff x="6858000" y="228600"/>
            <a:chExt cx="1529137" cy="2678113"/>
          </a:xfrm>
        </p:grpSpPr>
        <p:grpSp>
          <p:nvGrpSpPr>
            <p:cNvPr id="2" name="Group 1"/>
            <p:cNvGrpSpPr/>
            <p:nvPr/>
          </p:nvGrpSpPr>
          <p:grpSpPr>
            <a:xfrm>
              <a:off x="6858000" y="914400"/>
              <a:ext cx="533400" cy="1435101"/>
              <a:chOff x="7686872" y="3962400"/>
              <a:chExt cx="533400" cy="1435101"/>
            </a:xfrm>
          </p:grpSpPr>
          <p:sp>
            <p:nvSpPr>
              <p:cNvPr id="72" name="Line 14"/>
              <p:cNvSpPr>
                <a:spLocks noChangeShapeType="1"/>
              </p:cNvSpPr>
              <p:nvPr/>
            </p:nvSpPr>
            <p:spPr bwMode="auto">
              <a:xfrm flipH="1">
                <a:off x="7850188" y="53975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Line 6"/>
              <p:cNvSpPr>
                <a:spLocks noChangeShapeType="1"/>
              </p:cNvSpPr>
              <p:nvPr/>
            </p:nvSpPr>
            <p:spPr bwMode="auto">
              <a:xfrm>
                <a:off x="7686872" y="39878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" name="Line 7"/>
              <p:cNvSpPr>
                <a:spLocks noChangeShapeType="1"/>
              </p:cNvSpPr>
              <p:nvPr/>
            </p:nvSpPr>
            <p:spPr bwMode="auto">
              <a:xfrm>
                <a:off x="7848600" y="39624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7162800" y="228600"/>
              <a:ext cx="1224337" cy="1230313"/>
              <a:chOff x="2438400" y="304800"/>
              <a:chExt cx="1224337" cy="1230313"/>
            </a:xfrm>
          </p:grpSpPr>
          <p:sp>
            <p:nvSpPr>
              <p:cNvPr id="67" name="Rectangle 2"/>
              <p:cNvSpPr>
                <a:spLocks/>
              </p:cNvSpPr>
              <p:nvPr/>
            </p:nvSpPr>
            <p:spPr bwMode="auto">
              <a:xfrm>
                <a:off x="24384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Rectangle 3"/>
              <p:cNvSpPr>
                <a:spLocks/>
              </p:cNvSpPr>
              <p:nvPr/>
            </p:nvSpPr>
            <p:spPr bwMode="auto">
              <a:xfrm>
                <a:off x="2438400" y="304800"/>
                <a:ext cx="1219199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ENG </a:t>
                </a: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101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Fa07-Fa10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 1829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33%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162800" y="1676400"/>
              <a:ext cx="1224337" cy="1230313"/>
              <a:chOff x="2438400" y="304800"/>
              <a:chExt cx="1224337" cy="1230313"/>
            </a:xfrm>
          </p:grpSpPr>
          <p:sp>
            <p:nvSpPr>
              <p:cNvPr id="70" name="Rectangle 2"/>
              <p:cNvSpPr>
                <a:spLocks/>
              </p:cNvSpPr>
              <p:nvPr/>
            </p:nvSpPr>
            <p:spPr bwMode="auto">
              <a:xfrm>
                <a:off x="24384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Rectangle 3"/>
              <p:cNvSpPr>
                <a:spLocks/>
              </p:cNvSpPr>
              <p:nvPr/>
            </p:nvSpPr>
            <p:spPr bwMode="auto">
              <a:xfrm>
                <a:off x="2438400" y="304800"/>
                <a:ext cx="1219199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didn’t pass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ENG </a:t>
                </a: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101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Fa07-Fa10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832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15%</a:t>
                </a: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6819513" y="3696849"/>
            <a:ext cx="1529137" cy="2678510"/>
            <a:chOff x="6858000" y="228600"/>
            <a:chExt cx="1529137" cy="2678510"/>
          </a:xfrm>
        </p:grpSpPr>
        <p:grpSp>
          <p:nvGrpSpPr>
            <p:cNvPr id="81" name="Group 80"/>
            <p:cNvGrpSpPr/>
            <p:nvPr/>
          </p:nvGrpSpPr>
          <p:grpSpPr>
            <a:xfrm>
              <a:off x="6858000" y="849751"/>
              <a:ext cx="533400" cy="1435101"/>
              <a:chOff x="7686872" y="3897751"/>
              <a:chExt cx="533400" cy="1435101"/>
            </a:xfrm>
          </p:grpSpPr>
          <p:sp>
            <p:nvSpPr>
              <p:cNvPr id="96" name="Line 14"/>
              <p:cNvSpPr>
                <a:spLocks noChangeShapeType="1"/>
              </p:cNvSpPr>
              <p:nvPr/>
            </p:nvSpPr>
            <p:spPr bwMode="auto">
              <a:xfrm flipH="1">
                <a:off x="7850188" y="5332852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7" name="Line 6"/>
              <p:cNvSpPr>
                <a:spLocks noChangeShapeType="1"/>
              </p:cNvSpPr>
              <p:nvPr/>
            </p:nvSpPr>
            <p:spPr bwMode="auto">
              <a:xfrm>
                <a:off x="7686872" y="3923151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8" name="Line 7"/>
              <p:cNvSpPr>
                <a:spLocks noChangeShapeType="1"/>
              </p:cNvSpPr>
              <p:nvPr/>
            </p:nvSpPr>
            <p:spPr bwMode="auto">
              <a:xfrm>
                <a:off x="7848600" y="3897751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7162800" y="228600"/>
              <a:ext cx="1224337" cy="1230313"/>
              <a:chOff x="2438400" y="304800"/>
              <a:chExt cx="1224337" cy="1230313"/>
            </a:xfrm>
          </p:grpSpPr>
          <p:sp>
            <p:nvSpPr>
              <p:cNvPr id="94" name="Rectangle 2"/>
              <p:cNvSpPr>
                <a:spLocks/>
              </p:cNvSpPr>
              <p:nvPr/>
            </p:nvSpPr>
            <p:spPr bwMode="auto">
              <a:xfrm>
                <a:off x="24384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5" name="Rectangle 3"/>
              <p:cNvSpPr>
                <a:spLocks/>
              </p:cNvSpPr>
              <p:nvPr/>
            </p:nvSpPr>
            <p:spPr bwMode="auto">
              <a:xfrm>
                <a:off x="2438400" y="304800"/>
                <a:ext cx="1219199" cy="1230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ENG </a:t>
                </a: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101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Fa07-Fa10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 438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74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%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7162800" y="1676004"/>
              <a:ext cx="1224337" cy="1231106"/>
              <a:chOff x="2438400" y="304404"/>
              <a:chExt cx="1224337" cy="1231106"/>
            </a:xfrm>
          </p:grpSpPr>
          <p:sp>
            <p:nvSpPr>
              <p:cNvPr id="84" name="Rectangle 2"/>
              <p:cNvSpPr>
                <a:spLocks/>
              </p:cNvSpPr>
              <p:nvPr/>
            </p:nvSpPr>
            <p:spPr bwMode="auto">
              <a:xfrm>
                <a:off x="2438400" y="304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Rectangle 3"/>
              <p:cNvSpPr>
                <a:spLocks/>
              </p:cNvSpPr>
              <p:nvPr/>
            </p:nvSpPr>
            <p:spPr bwMode="auto">
              <a:xfrm>
                <a:off x="2438400" y="304404"/>
                <a:ext cx="1219199" cy="1231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didn’t pass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ENG </a:t>
                </a: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101</a:t>
                </a:r>
                <a:endParaRPr lang="en-US" sz="1600" dirty="0">
                  <a:solidFill>
                    <a:schemeClr val="tx1"/>
                  </a:solidFill>
                  <a:latin typeface="+mn-lt"/>
                  <a:ea typeface="Arial" charset="0"/>
                  <a:cs typeface="Arial" charset="0"/>
                  <a:sym typeface="Arial" charset="0"/>
                </a:endParaRP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Fa07-Fa10</a:t>
                </a:r>
              </a:p>
              <a:p>
                <a:pPr algn="ctr">
                  <a:defRPr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154</a:t>
                </a:r>
              </a:p>
              <a:p>
                <a:pPr algn="ctr">
                  <a:defRPr/>
                </a:pPr>
                <a:r>
                  <a:rPr lang="en-US" sz="1600" dirty="0">
                    <a:ea typeface="Arial" charset="0"/>
                    <a:cs typeface="Arial" charset="0"/>
                    <a:sym typeface="Arial" charset="0"/>
                  </a:rPr>
                  <a:t>26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  <a:ea typeface="Arial" charset="0"/>
                    <a:cs typeface="Arial" charset="0"/>
                    <a:sym typeface="Arial" charset="0"/>
                  </a:rPr>
                  <a:t>%</a:t>
                </a:r>
              </a:p>
            </p:txBody>
          </p:sp>
        </p:grpSp>
      </p:grpSp>
      <p:grpSp>
        <p:nvGrpSpPr>
          <p:cNvPr id="99" name="Group 76"/>
          <p:cNvGrpSpPr>
            <a:grpSpLocks/>
          </p:cNvGrpSpPr>
          <p:nvPr/>
        </p:nvGrpSpPr>
        <p:grpSpPr bwMode="auto">
          <a:xfrm>
            <a:off x="7162800" y="228600"/>
            <a:ext cx="1219200" cy="4724400"/>
            <a:chOff x="6324600" y="1530350"/>
            <a:chExt cx="1219200" cy="4724400"/>
          </a:xfrm>
        </p:grpSpPr>
        <p:sp>
          <p:nvSpPr>
            <p:cNvPr id="100" name="Rectangle 60"/>
            <p:cNvSpPr>
              <a:spLocks/>
            </p:cNvSpPr>
            <p:nvPr/>
          </p:nvSpPr>
          <p:spPr bwMode="auto">
            <a:xfrm>
              <a:off x="6324600" y="5035550"/>
              <a:ext cx="1219200" cy="12192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Rectangle 59"/>
            <p:cNvSpPr>
              <a:spLocks/>
            </p:cNvSpPr>
            <p:nvPr/>
          </p:nvSpPr>
          <p:spPr bwMode="auto">
            <a:xfrm>
              <a:off x="6324600" y="1530350"/>
              <a:ext cx="1219200" cy="1270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89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9144000" cy="62456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746" name="Group 1"/>
          <p:cNvGrpSpPr>
            <a:grpSpLocks/>
          </p:cNvGrpSpPr>
          <p:nvPr/>
        </p:nvGrpSpPr>
        <p:grpSpPr bwMode="auto">
          <a:xfrm>
            <a:off x="148349" y="2819400"/>
            <a:ext cx="8578850" cy="276225"/>
            <a:chOff x="28" y="0"/>
            <a:chExt cx="5404" cy="174"/>
          </a:xfrm>
        </p:grpSpPr>
        <p:sp>
          <p:nvSpPr>
            <p:cNvPr id="31771" name="Line 2"/>
            <p:cNvSpPr>
              <a:spLocks noChangeShapeType="1"/>
            </p:cNvSpPr>
            <p:nvPr/>
          </p:nvSpPr>
          <p:spPr bwMode="auto">
            <a:xfrm>
              <a:off x="344" y="96"/>
              <a:ext cx="508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1772" name="Rectangle 3"/>
            <p:cNvSpPr>
              <a:spLocks/>
            </p:cNvSpPr>
            <p:nvPr/>
          </p:nvSpPr>
          <p:spPr bwMode="auto">
            <a:xfrm>
              <a:off x="28" y="0"/>
              <a:ext cx="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cs typeface="Arial" charset="0"/>
                  <a:sym typeface="Arial" charset="0"/>
                </a:rPr>
                <a:t>5</a:t>
              </a:r>
              <a:r>
                <a:rPr lang="en-US" sz="180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Arial" charset="0"/>
                  <a:sym typeface="Arial" charset="0"/>
                </a:rPr>
                <a:t>0%</a:t>
              </a:r>
            </a:p>
          </p:txBody>
        </p:sp>
      </p:grpSp>
      <p:sp>
        <p:nvSpPr>
          <p:cNvPr id="31755" name="Rectangle 12"/>
          <p:cNvSpPr>
            <a:spLocks/>
          </p:cNvSpPr>
          <p:nvPr/>
        </p:nvSpPr>
        <p:spPr bwMode="auto">
          <a:xfrm>
            <a:off x="609600" y="152400"/>
            <a:ext cx="8178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Success Rates for 7 Participating Colleges</a:t>
            </a:r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rot="10800000" flipH="1">
            <a:off x="661112" y="1245827"/>
            <a:ext cx="0" cy="44326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31757" name="Group 14"/>
          <p:cNvGrpSpPr>
            <a:grpSpLocks/>
          </p:cNvGrpSpPr>
          <p:nvPr/>
        </p:nvGrpSpPr>
        <p:grpSpPr bwMode="auto">
          <a:xfrm>
            <a:off x="122949" y="1574800"/>
            <a:ext cx="8578850" cy="276225"/>
            <a:chOff x="28" y="0"/>
            <a:chExt cx="5404" cy="174"/>
          </a:xfrm>
        </p:grpSpPr>
        <p:sp>
          <p:nvSpPr>
            <p:cNvPr id="31769" name="Line 15"/>
            <p:cNvSpPr>
              <a:spLocks noChangeShapeType="1"/>
            </p:cNvSpPr>
            <p:nvPr/>
          </p:nvSpPr>
          <p:spPr bwMode="auto">
            <a:xfrm>
              <a:off x="344" y="96"/>
              <a:ext cx="508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1770" name="Rectangle 16"/>
            <p:cNvSpPr>
              <a:spLocks/>
            </p:cNvSpPr>
            <p:nvPr/>
          </p:nvSpPr>
          <p:spPr bwMode="auto">
            <a:xfrm>
              <a:off x="28" y="0"/>
              <a:ext cx="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cs typeface="Arial" charset="0"/>
                  <a:sym typeface="Arial" charset="0"/>
                </a:rPr>
                <a:t>7</a:t>
              </a:r>
              <a:r>
                <a:rPr lang="en-US" sz="180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Arial" charset="0"/>
                  <a:sym typeface="Arial" charset="0"/>
                </a:rPr>
                <a:t>5%</a:t>
              </a:r>
            </a:p>
          </p:txBody>
        </p:sp>
      </p:grpSp>
      <p:grpSp>
        <p:nvGrpSpPr>
          <p:cNvPr id="31759" name="Group 18"/>
          <p:cNvGrpSpPr>
            <a:grpSpLocks/>
          </p:cNvGrpSpPr>
          <p:nvPr/>
        </p:nvGrpSpPr>
        <p:grpSpPr bwMode="auto">
          <a:xfrm>
            <a:off x="95962" y="4064000"/>
            <a:ext cx="8643938" cy="276225"/>
            <a:chOff x="-13" y="0"/>
            <a:chExt cx="5445" cy="174"/>
          </a:xfrm>
        </p:grpSpPr>
        <p:sp>
          <p:nvSpPr>
            <p:cNvPr id="31767" name="Line 19"/>
            <p:cNvSpPr>
              <a:spLocks noChangeShapeType="1"/>
            </p:cNvSpPr>
            <p:nvPr/>
          </p:nvSpPr>
          <p:spPr bwMode="auto">
            <a:xfrm>
              <a:off x="344" y="96"/>
              <a:ext cx="508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2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1768" name="Rectangle 20"/>
            <p:cNvSpPr>
              <a:spLocks/>
            </p:cNvSpPr>
            <p:nvPr/>
          </p:nvSpPr>
          <p:spPr bwMode="auto">
            <a:xfrm>
              <a:off x="-13" y="0"/>
              <a:ext cx="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cs typeface="Arial" charset="0"/>
                  <a:sym typeface="Arial" charset="0"/>
                </a:rPr>
                <a:t>2</a:t>
              </a:r>
              <a:r>
                <a:rPr lang="en-US" sz="180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Arial" charset="0"/>
                  <a:sym typeface="Arial" charset="0"/>
                </a:rPr>
                <a:t>5%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29400" y="609600"/>
            <a:ext cx="2264103" cy="826532"/>
            <a:chOff x="6096000" y="1066800"/>
            <a:chExt cx="2264103" cy="826532"/>
          </a:xfrm>
        </p:grpSpPr>
        <p:sp>
          <p:nvSpPr>
            <p:cNvPr id="36" name="Rectangle 23"/>
            <p:cNvSpPr>
              <a:spLocks/>
            </p:cNvSpPr>
            <p:nvPr/>
          </p:nvSpPr>
          <p:spPr bwMode="auto">
            <a:xfrm>
              <a:off x="6111242" y="1131425"/>
              <a:ext cx="327332" cy="284163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6096000" y="1600200"/>
              <a:ext cx="327332" cy="269875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00800" y="1066800"/>
              <a:ext cx="1959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comparison cohort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00800" y="1524000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ALP cohort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70699" y="712428"/>
            <a:ext cx="7696200" cy="4638879"/>
            <a:chOff x="1170699" y="712428"/>
            <a:chExt cx="7696200" cy="4638879"/>
          </a:xfrm>
        </p:grpSpPr>
        <p:sp>
          <p:nvSpPr>
            <p:cNvPr id="52" name="Rectangle 17"/>
            <p:cNvSpPr>
              <a:spLocks/>
            </p:cNvSpPr>
            <p:nvPr/>
          </p:nvSpPr>
          <p:spPr bwMode="auto">
            <a:xfrm>
              <a:off x="1170699" y="1550628"/>
              <a:ext cx="533400" cy="38006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76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54" name="Rectangle 17"/>
            <p:cNvSpPr>
              <a:spLocks/>
            </p:cNvSpPr>
            <p:nvPr/>
          </p:nvSpPr>
          <p:spPr bwMode="auto">
            <a:xfrm>
              <a:off x="2313699" y="1093428"/>
              <a:ext cx="533400" cy="42578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86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57" name="Rectangle 17"/>
            <p:cNvSpPr>
              <a:spLocks/>
            </p:cNvSpPr>
            <p:nvPr/>
          </p:nvSpPr>
          <p:spPr bwMode="auto">
            <a:xfrm>
              <a:off x="3532899" y="2007828"/>
              <a:ext cx="533400" cy="33434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73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59" name="Rectangle 17"/>
            <p:cNvSpPr>
              <a:spLocks/>
            </p:cNvSpPr>
            <p:nvPr/>
          </p:nvSpPr>
          <p:spPr bwMode="auto">
            <a:xfrm>
              <a:off x="4675899" y="2312628"/>
              <a:ext cx="533400" cy="30386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68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61" name="Rectangle 17"/>
            <p:cNvSpPr>
              <a:spLocks/>
            </p:cNvSpPr>
            <p:nvPr/>
          </p:nvSpPr>
          <p:spPr bwMode="auto">
            <a:xfrm>
              <a:off x="5895099" y="712428"/>
              <a:ext cx="533400" cy="46388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94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63" name="Rectangle 17"/>
            <p:cNvSpPr>
              <a:spLocks/>
            </p:cNvSpPr>
            <p:nvPr/>
          </p:nvSpPr>
          <p:spPr bwMode="auto">
            <a:xfrm>
              <a:off x="7114299" y="2846028"/>
              <a:ext cx="533400" cy="25052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51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65" name="Rectangle 17"/>
            <p:cNvSpPr>
              <a:spLocks/>
            </p:cNvSpPr>
            <p:nvPr/>
          </p:nvSpPr>
          <p:spPr bwMode="auto">
            <a:xfrm>
              <a:off x="8333499" y="1245828"/>
              <a:ext cx="533400" cy="4105479"/>
            </a:xfrm>
            <a:prstGeom prst="rect">
              <a:avLst/>
            </a:prstGeom>
            <a:solidFill>
              <a:srgbClr val="8164B0"/>
            </a:solidFill>
            <a:ln w="9525" cap="flat">
              <a:solidFill>
                <a:srgbClr val="8FB2C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82</a:t>
              </a:r>
              <a:r>
                <a:rPr lang="en-US" sz="1800" dirty="0">
                  <a:solidFill>
                    <a:srgbClr val="FFFFFF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3499" y="3150828"/>
            <a:ext cx="7620000" cy="2200479"/>
            <a:chOff x="713499" y="3150828"/>
            <a:chExt cx="7620000" cy="2200479"/>
          </a:xfrm>
        </p:grpSpPr>
        <p:sp>
          <p:nvSpPr>
            <p:cNvPr id="51" name="Rectangle 23"/>
            <p:cNvSpPr>
              <a:spLocks/>
            </p:cNvSpPr>
            <p:nvPr/>
          </p:nvSpPr>
          <p:spPr bwMode="auto">
            <a:xfrm>
              <a:off x="713499" y="3531828"/>
              <a:ext cx="457200" cy="18194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37</a:t>
              </a:r>
              <a:r>
                <a:rPr lang="en-US" sz="1800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55" name="Rectangle 23"/>
            <p:cNvSpPr>
              <a:spLocks/>
            </p:cNvSpPr>
            <p:nvPr/>
          </p:nvSpPr>
          <p:spPr bwMode="auto">
            <a:xfrm>
              <a:off x="1856499" y="3760428"/>
              <a:ext cx="457200" cy="15908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33</a:t>
              </a:r>
              <a:r>
                <a:rPr lang="en-US" sz="1800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</a:p>
          </p:txBody>
        </p:sp>
        <p:sp>
          <p:nvSpPr>
            <p:cNvPr id="58" name="Rectangle 23"/>
            <p:cNvSpPr>
              <a:spLocks/>
            </p:cNvSpPr>
            <p:nvPr/>
          </p:nvSpPr>
          <p:spPr bwMode="auto">
            <a:xfrm>
              <a:off x="3075699" y="3455628"/>
              <a:ext cx="457200" cy="18956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3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8%</a:t>
              </a:r>
              <a:endParaRPr lang="en-US" sz="1800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60" name="Rectangle 23"/>
            <p:cNvSpPr>
              <a:spLocks/>
            </p:cNvSpPr>
            <p:nvPr/>
          </p:nvSpPr>
          <p:spPr bwMode="auto">
            <a:xfrm>
              <a:off x="4218699" y="3150828"/>
              <a:ext cx="457200" cy="22004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48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  <a:endParaRPr lang="en-US" sz="1800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62" name="Rectangle 23"/>
            <p:cNvSpPr>
              <a:spLocks/>
            </p:cNvSpPr>
            <p:nvPr/>
          </p:nvSpPr>
          <p:spPr bwMode="auto">
            <a:xfrm>
              <a:off x="5437899" y="3379428"/>
              <a:ext cx="457200" cy="19718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3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9%</a:t>
              </a:r>
              <a:endParaRPr lang="en-US" sz="1800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64" name="Rectangle 23"/>
            <p:cNvSpPr>
              <a:spLocks/>
            </p:cNvSpPr>
            <p:nvPr/>
          </p:nvSpPr>
          <p:spPr bwMode="auto">
            <a:xfrm>
              <a:off x="6657099" y="3684228"/>
              <a:ext cx="457200" cy="16670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  <a:endParaRPr lang="en-US" sz="1800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  <p:sp>
          <p:nvSpPr>
            <p:cNvPr id="68" name="Rectangle 23"/>
            <p:cNvSpPr>
              <a:spLocks/>
            </p:cNvSpPr>
            <p:nvPr/>
          </p:nvSpPr>
          <p:spPr bwMode="auto">
            <a:xfrm>
              <a:off x="7876299" y="3227028"/>
              <a:ext cx="457200" cy="2124279"/>
            </a:xfrm>
            <a:prstGeom prst="rect">
              <a:avLst/>
            </a:prstGeom>
            <a:solidFill>
              <a:srgbClr val="6FAC27"/>
            </a:solidFill>
            <a:ln w="9525" cap="flat">
              <a:solidFill>
                <a:srgbClr val="605EA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  <a:sym typeface="Gill Sans" charset="0"/>
                </a:rPr>
                <a:t>47</a:t>
              </a:r>
              <a:r>
                <a:rPr lang="en-US" dirty="0">
                  <a:solidFill>
                    <a:schemeClr val="bg1"/>
                  </a:solidFill>
                  <a:latin typeface="Gill Sans" charset="0"/>
                  <a:ea typeface="ＭＳ Ｐゴシック" charset="-128"/>
                  <a:cs typeface="ＭＳ Ｐゴシック" charset="-128"/>
                  <a:sym typeface="Gill Sans" charset="0"/>
                </a:rPr>
                <a:t>%</a:t>
              </a:r>
              <a:endParaRPr lang="en-US" sz="1800" dirty="0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endParaRPr>
            </a:p>
          </p:txBody>
        </p:sp>
      </p:grpSp>
      <p:sp>
        <p:nvSpPr>
          <p:cNvPr id="31764" name="Line 27"/>
          <p:cNvSpPr>
            <a:spLocks noChangeShapeType="1"/>
          </p:cNvSpPr>
          <p:nvPr/>
        </p:nvSpPr>
        <p:spPr bwMode="auto">
          <a:xfrm>
            <a:off x="256299" y="5360628"/>
            <a:ext cx="83820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518" y="5334000"/>
            <a:ext cx="109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</a:t>
            </a:r>
          </a:p>
          <a:p>
            <a:pPr algn="ctr"/>
            <a:r>
              <a:rPr lang="en-US" sz="2000" dirty="0"/>
              <a:t>5-10000</a:t>
            </a:r>
          </a:p>
          <a:p>
            <a:pPr algn="ctr"/>
            <a:r>
              <a:rPr lang="en-US" sz="2000" dirty="0"/>
              <a:t>suburbs</a:t>
            </a:r>
          </a:p>
          <a:p>
            <a:pPr algn="ctr"/>
            <a:r>
              <a:rPr lang="en-US" sz="2000" dirty="0"/>
              <a:t>Midwest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52695" y="5334000"/>
            <a:ext cx="11731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B</a:t>
            </a:r>
          </a:p>
          <a:p>
            <a:pPr algn="ctr"/>
            <a:r>
              <a:rPr lang="en-US" sz="2000" dirty="0"/>
              <a:t>10-20000</a:t>
            </a:r>
          </a:p>
          <a:p>
            <a:pPr algn="ctr"/>
            <a:r>
              <a:rPr lang="en-US" sz="2000" dirty="0"/>
              <a:t>suburbs</a:t>
            </a:r>
          </a:p>
          <a:p>
            <a:pPr algn="ctr"/>
            <a:r>
              <a:rPr lang="en-US" sz="2000" dirty="0"/>
              <a:t>Midwest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58269" y="5334000"/>
            <a:ext cx="1290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</a:t>
            </a:r>
          </a:p>
          <a:p>
            <a:pPr algn="ctr"/>
            <a:r>
              <a:rPr lang="en-US" sz="2000" dirty="0"/>
              <a:t>20000+</a:t>
            </a:r>
          </a:p>
          <a:p>
            <a:pPr algn="ctr"/>
            <a:r>
              <a:rPr lang="en-US" sz="2000" dirty="0"/>
              <a:t>urban</a:t>
            </a:r>
          </a:p>
          <a:p>
            <a:pPr algn="ctr"/>
            <a:r>
              <a:rPr lang="en-US" sz="2000" dirty="0"/>
              <a:t>Southwest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081062" y="5334000"/>
            <a:ext cx="1327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</a:t>
            </a:r>
          </a:p>
          <a:p>
            <a:pPr algn="ctr"/>
            <a:r>
              <a:rPr lang="en-US" sz="2000" dirty="0"/>
              <a:t>&lt;5000</a:t>
            </a:r>
          </a:p>
          <a:p>
            <a:pPr algn="ctr"/>
            <a:r>
              <a:rPr lang="en-US" sz="2000" dirty="0"/>
              <a:t>small town</a:t>
            </a:r>
          </a:p>
          <a:p>
            <a:pPr algn="ctr"/>
            <a:r>
              <a:rPr lang="en-US" sz="2000" dirty="0"/>
              <a:t>Midwest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41175" y="5334000"/>
            <a:ext cx="1229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</a:t>
            </a:r>
          </a:p>
          <a:p>
            <a:pPr algn="ctr"/>
            <a:r>
              <a:rPr lang="en-US" sz="2000" dirty="0"/>
              <a:t>&lt;5000</a:t>
            </a:r>
          </a:p>
          <a:p>
            <a:pPr algn="ctr"/>
            <a:r>
              <a:rPr lang="en-US" sz="2000" dirty="0"/>
              <a:t>suburbs</a:t>
            </a:r>
          </a:p>
          <a:p>
            <a:pPr algn="ctr"/>
            <a:r>
              <a:rPr lang="en-US" sz="2000" dirty="0"/>
              <a:t>Southeast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03480" y="5334000"/>
            <a:ext cx="1229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</a:t>
            </a:r>
          </a:p>
          <a:p>
            <a:pPr algn="ctr"/>
            <a:r>
              <a:rPr lang="en-US" sz="2000" dirty="0"/>
              <a:t>&lt;5000</a:t>
            </a:r>
          </a:p>
          <a:p>
            <a:pPr algn="ctr"/>
            <a:r>
              <a:rPr lang="en-US" sz="2000" dirty="0"/>
              <a:t>rural</a:t>
            </a:r>
          </a:p>
          <a:p>
            <a:pPr algn="ctr"/>
            <a:r>
              <a:rPr lang="en-US" sz="2000" dirty="0"/>
              <a:t>Southeast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665786" y="5334000"/>
            <a:ext cx="1478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G</a:t>
            </a:r>
          </a:p>
          <a:p>
            <a:pPr algn="ctr"/>
            <a:r>
              <a:rPr lang="en-US" sz="2000" dirty="0"/>
              <a:t>5-10000</a:t>
            </a:r>
          </a:p>
          <a:p>
            <a:pPr algn="ctr"/>
            <a:r>
              <a:rPr lang="en-US" sz="2000" dirty="0"/>
              <a:t>small town</a:t>
            </a:r>
          </a:p>
          <a:p>
            <a:pPr algn="ctr"/>
            <a:r>
              <a:rPr lang="en-US" sz="2000" dirty="0"/>
              <a:t>Mid-Atlantic</a:t>
            </a:r>
          </a:p>
        </p:txBody>
      </p:sp>
    </p:spTree>
    <p:extLst>
      <p:ext uri="{BB962C8B-B14F-4D97-AF65-F5344CB8AC3E}">
        <p14:creationId xmlns:p14="http://schemas.microsoft.com/office/powerpoint/2010/main" val="14008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0" y="355959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500"/>
          </a:bodyPr>
          <a:lstStyle>
            <a:lvl1pPr algn="l" defTabSz="45713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Avenir Book"/>
                <a:cs typeface="Avenir Book"/>
              </a:rPr>
              <a:t>Results from Statewide Adoptions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97800" y="1460500"/>
            <a:ext cx="723900" cy="3556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97800" y="1904641"/>
            <a:ext cx="723900" cy="355600"/>
          </a:xfrm>
          <a:prstGeom prst="rect">
            <a:avLst/>
          </a:prstGeom>
          <a:solidFill>
            <a:srgbClr val="816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33600" y="1485384"/>
            <a:ext cx="57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Standalone Pre-Requisite Developmental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14900" y="1879443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Co-Requisite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21FCF4-3780-7045-B4D9-1FC6ED7D1A55}"/>
              </a:ext>
            </a:extLst>
          </p:cNvPr>
          <p:cNvCxnSpPr/>
          <p:nvPr/>
        </p:nvCxnSpPr>
        <p:spPr>
          <a:xfrm>
            <a:off x="1706880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D7DD3A-3636-D049-A592-F7A6C5461530}"/>
              </a:ext>
            </a:extLst>
          </p:cNvPr>
          <p:cNvSpPr txBox="1"/>
          <p:nvPr/>
        </p:nvSpPr>
        <p:spPr>
          <a:xfrm>
            <a:off x="1430927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73D248-89E6-E042-AC09-637E498C4E80}"/>
              </a:ext>
            </a:extLst>
          </p:cNvPr>
          <p:cNvSpPr txBox="1"/>
          <p:nvPr/>
        </p:nvSpPr>
        <p:spPr>
          <a:xfrm>
            <a:off x="2278675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2325E0-F970-8640-89E0-6D533C06EEDF}"/>
              </a:ext>
            </a:extLst>
          </p:cNvPr>
          <p:cNvSpPr txBox="1"/>
          <p:nvPr/>
        </p:nvSpPr>
        <p:spPr>
          <a:xfrm>
            <a:off x="3126423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00659B-7E9C-8D4F-8F07-C7E8A23EE278}"/>
              </a:ext>
            </a:extLst>
          </p:cNvPr>
          <p:cNvSpPr txBox="1"/>
          <p:nvPr/>
        </p:nvSpPr>
        <p:spPr>
          <a:xfrm>
            <a:off x="3974171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A8755-39D7-DB4B-9E79-82344DB702E9}"/>
              </a:ext>
            </a:extLst>
          </p:cNvPr>
          <p:cNvSpPr txBox="1"/>
          <p:nvPr/>
        </p:nvSpPr>
        <p:spPr>
          <a:xfrm>
            <a:off x="4821919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0E6015-9CDB-1C4B-AB5D-7980C657B261}"/>
              </a:ext>
            </a:extLst>
          </p:cNvPr>
          <p:cNvSpPr txBox="1"/>
          <p:nvPr/>
        </p:nvSpPr>
        <p:spPr>
          <a:xfrm>
            <a:off x="5669667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0144D8-0389-324B-A121-16FBAF57FA9B}"/>
              </a:ext>
            </a:extLst>
          </p:cNvPr>
          <p:cNvSpPr txBox="1"/>
          <p:nvPr/>
        </p:nvSpPr>
        <p:spPr>
          <a:xfrm>
            <a:off x="6517415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38774D-8841-2E44-A386-C8ECB38B7A9A}"/>
              </a:ext>
            </a:extLst>
          </p:cNvPr>
          <p:cNvSpPr txBox="1"/>
          <p:nvPr/>
        </p:nvSpPr>
        <p:spPr>
          <a:xfrm>
            <a:off x="7365163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35C9E1-A38B-9745-8D35-22F9B9A8BD46}"/>
              </a:ext>
            </a:extLst>
          </p:cNvPr>
          <p:cNvSpPr txBox="1"/>
          <p:nvPr/>
        </p:nvSpPr>
        <p:spPr>
          <a:xfrm>
            <a:off x="8212909" y="605826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80%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2EA784-1253-5F43-924E-0FAEADC362E8}"/>
              </a:ext>
            </a:extLst>
          </p:cNvPr>
          <p:cNvCxnSpPr/>
          <p:nvPr/>
        </p:nvCxnSpPr>
        <p:spPr>
          <a:xfrm>
            <a:off x="2558234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963304-8399-0E4E-BD24-0995AE34EEFF}"/>
              </a:ext>
            </a:extLst>
          </p:cNvPr>
          <p:cNvCxnSpPr/>
          <p:nvPr/>
        </p:nvCxnSpPr>
        <p:spPr>
          <a:xfrm>
            <a:off x="3409588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5A799B-D454-0345-836B-430405EDB05C}"/>
              </a:ext>
            </a:extLst>
          </p:cNvPr>
          <p:cNvCxnSpPr/>
          <p:nvPr/>
        </p:nvCxnSpPr>
        <p:spPr>
          <a:xfrm>
            <a:off x="4260942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F9CF9C-3876-9343-969E-2EBBB49F5895}"/>
              </a:ext>
            </a:extLst>
          </p:cNvPr>
          <p:cNvCxnSpPr/>
          <p:nvPr/>
        </p:nvCxnSpPr>
        <p:spPr>
          <a:xfrm>
            <a:off x="5112296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D6DBB2-9E58-2B4E-9962-D9F118AD2F51}"/>
              </a:ext>
            </a:extLst>
          </p:cNvPr>
          <p:cNvCxnSpPr/>
          <p:nvPr/>
        </p:nvCxnSpPr>
        <p:spPr>
          <a:xfrm>
            <a:off x="5963650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4C0B3A-DD0B-2242-B4D8-8943F174D7C5}"/>
              </a:ext>
            </a:extLst>
          </p:cNvPr>
          <p:cNvCxnSpPr/>
          <p:nvPr/>
        </p:nvCxnSpPr>
        <p:spPr>
          <a:xfrm>
            <a:off x="6815004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DCB6A6-9A2A-FF42-A3DA-1A252667B76C}"/>
              </a:ext>
            </a:extLst>
          </p:cNvPr>
          <p:cNvCxnSpPr/>
          <p:nvPr/>
        </p:nvCxnSpPr>
        <p:spPr>
          <a:xfrm>
            <a:off x="7666358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0C2D91-CB94-6A48-A2E2-A041F3822CB1}"/>
              </a:ext>
            </a:extLst>
          </p:cNvPr>
          <p:cNvCxnSpPr/>
          <p:nvPr/>
        </p:nvCxnSpPr>
        <p:spPr>
          <a:xfrm>
            <a:off x="8517709" y="2350437"/>
            <a:ext cx="0" cy="3708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95442D-91DE-9045-B57E-73D745DDEC3B}"/>
              </a:ext>
            </a:extLst>
          </p:cNvPr>
          <p:cNvSpPr txBox="1"/>
          <p:nvPr/>
        </p:nvSpPr>
        <p:spPr>
          <a:xfrm>
            <a:off x="423157" y="2419672"/>
            <a:ext cx="131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Colorado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E3DFF2-BA87-AB48-B567-DD0868A923C7}"/>
              </a:ext>
            </a:extLst>
          </p:cNvPr>
          <p:cNvSpPr txBox="1"/>
          <p:nvPr/>
        </p:nvSpPr>
        <p:spPr>
          <a:xfrm>
            <a:off x="668927" y="3166621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Georgia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5C40B4-FEC9-E84E-A00B-105F383142A0}"/>
              </a:ext>
            </a:extLst>
          </p:cNvPr>
          <p:cNvSpPr txBox="1"/>
          <p:nvPr/>
        </p:nvSpPr>
        <p:spPr>
          <a:xfrm>
            <a:off x="720634" y="3913570"/>
            <a:ext cx="101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Indiana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73E563-BEB4-7446-9318-390DEC589546}"/>
              </a:ext>
            </a:extLst>
          </p:cNvPr>
          <p:cNvSpPr txBox="1"/>
          <p:nvPr/>
        </p:nvSpPr>
        <p:spPr>
          <a:xfrm>
            <a:off x="257447" y="4660519"/>
            <a:ext cx="147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Tennessee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5E9A05-6E8F-8943-8158-8AC953636536}"/>
              </a:ext>
            </a:extLst>
          </p:cNvPr>
          <p:cNvSpPr txBox="1"/>
          <p:nvPr/>
        </p:nvSpPr>
        <p:spPr>
          <a:xfrm>
            <a:off x="-94299" y="5407468"/>
            <a:ext cx="183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West Virginia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C716C3-B2A3-DF40-9505-DD9DA052E4FE}"/>
              </a:ext>
            </a:extLst>
          </p:cNvPr>
          <p:cNvCxnSpPr/>
          <p:nvPr/>
        </p:nvCxnSpPr>
        <p:spPr>
          <a:xfrm flipV="1">
            <a:off x="1717404" y="5876535"/>
            <a:ext cx="6813006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7CDD0BF-0ECA-DD49-85AD-99E20A418A5C}"/>
              </a:ext>
            </a:extLst>
          </p:cNvPr>
          <p:cNvGrpSpPr/>
          <p:nvPr/>
        </p:nvGrpSpPr>
        <p:grpSpPr>
          <a:xfrm>
            <a:off x="1704704" y="2701179"/>
            <a:ext cx="5948954" cy="3188056"/>
            <a:chOff x="1704704" y="2701179"/>
            <a:chExt cx="5948954" cy="318805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DD10A0-5BC4-1C41-852E-3B3D24F3A6C9}"/>
                </a:ext>
              </a:extLst>
            </p:cNvPr>
            <p:cNvSpPr/>
            <p:nvPr/>
          </p:nvSpPr>
          <p:spPr>
            <a:xfrm>
              <a:off x="1726422" y="2701179"/>
              <a:ext cx="5448300" cy="292100"/>
            </a:xfrm>
            <a:prstGeom prst="rect">
              <a:avLst/>
            </a:prstGeom>
            <a:solidFill>
              <a:srgbClr val="816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6F6CCC2-2F8D-4044-8E35-8C5DA25E95B4}"/>
                </a:ext>
              </a:extLst>
            </p:cNvPr>
            <p:cNvSpPr/>
            <p:nvPr/>
          </p:nvSpPr>
          <p:spPr>
            <a:xfrm>
              <a:off x="1704704" y="3469113"/>
              <a:ext cx="5948954" cy="292100"/>
            </a:xfrm>
            <a:prstGeom prst="rect">
              <a:avLst/>
            </a:prstGeom>
            <a:solidFill>
              <a:srgbClr val="816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83D0AC8-7E41-E148-8A1E-A6E30B810181}"/>
                </a:ext>
              </a:extLst>
            </p:cNvPr>
            <p:cNvSpPr/>
            <p:nvPr/>
          </p:nvSpPr>
          <p:spPr>
            <a:xfrm>
              <a:off x="1704704" y="4186997"/>
              <a:ext cx="4734201" cy="292100"/>
            </a:xfrm>
            <a:prstGeom prst="rect">
              <a:avLst/>
            </a:prstGeom>
            <a:solidFill>
              <a:srgbClr val="816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7983C98-270F-AB4C-B8CE-D978F7D81B80}"/>
                </a:ext>
              </a:extLst>
            </p:cNvPr>
            <p:cNvSpPr/>
            <p:nvPr/>
          </p:nvSpPr>
          <p:spPr>
            <a:xfrm>
              <a:off x="1715223" y="4901529"/>
              <a:ext cx="5534296" cy="292100"/>
            </a:xfrm>
            <a:prstGeom prst="rect">
              <a:avLst/>
            </a:prstGeom>
            <a:solidFill>
              <a:srgbClr val="816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0BBF79-7240-E34D-A190-E63D818AEBC9}"/>
                </a:ext>
              </a:extLst>
            </p:cNvPr>
            <p:cNvSpPr/>
            <p:nvPr/>
          </p:nvSpPr>
          <p:spPr>
            <a:xfrm>
              <a:off x="1728295" y="5597135"/>
              <a:ext cx="5762896" cy="292100"/>
            </a:xfrm>
            <a:prstGeom prst="rect">
              <a:avLst/>
            </a:prstGeom>
            <a:solidFill>
              <a:srgbClr val="8164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59A166-D9AF-BD43-A371-EBFC7197357B}"/>
              </a:ext>
            </a:extLst>
          </p:cNvPr>
          <p:cNvGrpSpPr/>
          <p:nvPr/>
        </p:nvGrpSpPr>
        <p:grpSpPr>
          <a:xfrm>
            <a:off x="1711054" y="2398749"/>
            <a:ext cx="3203847" cy="3188602"/>
            <a:chOff x="1711054" y="2398749"/>
            <a:chExt cx="3203847" cy="318860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4709DF5-43B4-524B-87CC-169D2F325010}"/>
                </a:ext>
              </a:extLst>
            </p:cNvPr>
            <p:cNvSpPr/>
            <p:nvPr/>
          </p:nvSpPr>
          <p:spPr>
            <a:xfrm>
              <a:off x="1728295" y="2398749"/>
              <a:ext cx="2615105" cy="292100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83FE0E6-86A4-1445-93CE-852E95738179}"/>
                </a:ext>
              </a:extLst>
            </p:cNvPr>
            <p:cNvSpPr/>
            <p:nvPr/>
          </p:nvSpPr>
          <p:spPr>
            <a:xfrm>
              <a:off x="1726422" y="3148334"/>
              <a:ext cx="1400001" cy="292100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B3A0E94-95CB-0446-B042-D2290784B1CB}"/>
                </a:ext>
              </a:extLst>
            </p:cNvPr>
            <p:cNvSpPr/>
            <p:nvPr/>
          </p:nvSpPr>
          <p:spPr>
            <a:xfrm>
              <a:off x="1717405" y="3874953"/>
              <a:ext cx="3197496" cy="292100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5B4F09D-2D08-AC48-BFDC-9538D2EFC88A}"/>
                </a:ext>
              </a:extLst>
            </p:cNvPr>
            <p:cNvSpPr/>
            <p:nvPr/>
          </p:nvSpPr>
          <p:spPr>
            <a:xfrm>
              <a:off x="1711054" y="4588875"/>
              <a:ext cx="2632346" cy="292100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2F67837-B730-764C-8D86-220AF6CC73FD}"/>
                </a:ext>
              </a:extLst>
            </p:cNvPr>
            <p:cNvSpPr/>
            <p:nvPr/>
          </p:nvSpPr>
          <p:spPr>
            <a:xfrm>
              <a:off x="1735727" y="5295251"/>
              <a:ext cx="3179173" cy="292100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0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1225689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Students are in the credit English course.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Students are supported as they take the credit English course.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Pipeline is shortened.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Developmental students are in a class with </a:t>
            </a:r>
            <a:r>
              <a:rPr lang="en-US" dirty="0"/>
              <a:t>ENG 101 level students.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Developmental students are in a cohort that spends extended time together.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Class size is small (12 max).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support course curriculum is created by backward design from the credit English course.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support course and the credit English course are carefully coordinated.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Active learning is used frequently.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Reading and writing are integrated.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Non-cognitive issues are addressed.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Sentence-level error is addressed in the context of actual writing with an emphasis on developing editing skills.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model is scalable.</a:t>
            </a:r>
            <a:endParaRPr lang="en-US" sz="2000" dirty="0"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3810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Critical Features of a Co-</a:t>
            </a:r>
            <a:r>
              <a:rPr lang="en-US" sz="3200" dirty="0" err="1">
                <a:cs typeface="Arial" charset="0"/>
                <a:sym typeface="Arial" charset="0"/>
              </a:rPr>
              <a:t>Req</a:t>
            </a:r>
            <a:r>
              <a:rPr lang="en-US" sz="3200" dirty="0">
                <a:cs typeface="Arial" charset="0"/>
                <a:sym typeface="Arial" charset="0"/>
              </a:rPr>
              <a:t>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 is a Co-Requisite Model?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5400" y="-5715000"/>
            <a:ext cx="5738780" cy="4864512"/>
            <a:chOff x="1577913" y="970569"/>
            <a:chExt cx="5738780" cy="4864512"/>
          </a:xfrm>
        </p:grpSpPr>
        <p:pic>
          <p:nvPicPr>
            <p:cNvPr id="3" name="Picture 2" descr="LS00938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0000">
              <a:off x="1577913" y="970569"/>
              <a:ext cx="5738780" cy="486451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67000" y="2286000"/>
              <a:ext cx="4059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Co-Requisite Models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8200" y="4038600"/>
            <a:ext cx="8001000" cy="1676400"/>
            <a:chOff x="1524000" y="4038600"/>
            <a:chExt cx="8090476" cy="1676400"/>
          </a:xfrm>
        </p:grpSpPr>
        <p:sp>
          <p:nvSpPr>
            <p:cNvPr id="7" name="Rectangle 6"/>
            <p:cNvSpPr/>
            <p:nvPr/>
          </p:nvSpPr>
          <p:spPr>
            <a:xfrm>
              <a:off x="4914295" y="4038600"/>
              <a:ext cx="381000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114800"/>
              <a:ext cx="80904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Developmental programs in which the developmental course is a co-requisite, not a pre-requisite, to the credit-level course.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308E-6 -4.00649E-6 L 0.01668 0.94598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0194DB-264F-BF46-98E9-B2DA58C578D3}"/>
              </a:ext>
            </a:extLst>
          </p:cNvPr>
          <p:cNvSpPr/>
          <p:nvPr/>
        </p:nvSpPr>
        <p:spPr>
          <a:xfrm>
            <a:off x="35442" y="4999939"/>
            <a:ext cx="1236557" cy="424976"/>
          </a:xfrm>
          <a:prstGeom prst="rect">
            <a:avLst/>
          </a:prstGeom>
          <a:solidFill>
            <a:srgbClr val="7C8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Compressed</a:t>
            </a:r>
          </a:p>
          <a:p>
            <a:pPr algn="ctr"/>
            <a:r>
              <a:rPr lang="en-US" sz="1600" dirty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6607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FE35F7-5DD8-6742-B11C-3B960EDDB0C5}"/>
              </a:ext>
            </a:extLst>
          </p:cNvPr>
          <p:cNvGrpSpPr/>
          <p:nvPr/>
        </p:nvGrpSpPr>
        <p:grpSpPr>
          <a:xfrm>
            <a:off x="243250" y="3296767"/>
            <a:ext cx="3920873" cy="1752901"/>
            <a:chOff x="243250" y="3296767"/>
            <a:chExt cx="3920873" cy="17529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50" y="3324225"/>
              <a:ext cx="3920873" cy="16508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CB4C5A-D2A3-574F-A792-1F43D20D1962}"/>
                </a:ext>
              </a:extLst>
            </p:cNvPr>
            <p:cNvSpPr/>
            <p:nvPr/>
          </p:nvSpPr>
          <p:spPr>
            <a:xfrm>
              <a:off x="685800" y="3307369"/>
              <a:ext cx="304800" cy="8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5CF02A-F3CA-3C41-8BCE-BA8DC3545F13}"/>
                </a:ext>
              </a:extLst>
            </p:cNvPr>
            <p:cNvSpPr/>
            <p:nvPr/>
          </p:nvSpPr>
          <p:spPr>
            <a:xfrm>
              <a:off x="1522212" y="4068451"/>
              <a:ext cx="304800" cy="981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334C04-6CC0-AA42-9F46-E662B4D29F26}"/>
                </a:ext>
              </a:extLst>
            </p:cNvPr>
            <p:cNvSpPr/>
            <p:nvPr/>
          </p:nvSpPr>
          <p:spPr>
            <a:xfrm>
              <a:off x="2638079" y="3296768"/>
              <a:ext cx="304800" cy="8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DC7633-98E8-A144-89E8-74800DE45FB6}"/>
                </a:ext>
              </a:extLst>
            </p:cNvPr>
            <p:cNvSpPr/>
            <p:nvPr/>
          </p:nvSpPr>
          <p:spPr>
            <a:xfrm>
              <a:off x="3051777" y="3296767"/>
              <a:ext cx="370220" cy="8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0" y="3319833"/>
            <a:ext cx="3920873" cy="16508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19" y="2309118"/>
            <a:ext cx="457200" cy="1016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Compressed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4300" y="194913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Developmental Class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9061" y="5172105"/>
            <a:ext cx="4229100" cy="369332"/>
            <a:chOff x="2971800" y="3474060"/>
            <a:chExt cx="4876800" cy="369332"/>
          </a:xfrm>
        </p:grpSpPr>
        <p:sp>
          <p:nvSpPr>
            <p:cNvPr id="40" name="Rectangle 39"/>
            <p:cNvSpPr/>
            <p:nvPr/>
          </p:nvSpPr>
          <p:spPr>
            <a:xfrm>
              <a:off x="2971800" y="3532113"/>
              <a:ext cx="4876800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71800" y="347406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 hours/week for 7 weeks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668014" y="5169013"/>
            <a:ext cx="4229100" cy="369332"/>
            <a:chOff x="2971800" y="3474060"/>
            <a:chExt cx="4876800" cy="369332"/>
          </a:xfrm>
        </p:grpSpPr>
        <p:sp>
          <p:nvSpPr>
            <p:cNvPr id="43" name="Rectangle 42"/>
            <p:cNvSpPr/>
            <p:nvPr/>
          </p:nvSpPr>
          <p:spPr>
            <a:xfrm>
              <a:off x="2971800" y="3532113"/>
              <a:ext cx="4876800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71800" y="347406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 hours/week for 7 weeks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37888" y="1949138"/>
            <a:ext cx="4343400" cy="3042477"/>
            <a:chOff x="4637888" y="1949138"/>
            <a:chExt cx="4343400" cy="3042477"/>
          </a:xfrm>
        </p:grpSpPr>
        <p:sp>
          <p:nvSpPr>
            <p:cNvPr id="31" name="TextBox 30"/>
            <p:cNvSpPr txBox="1"/>
            <p:nvPr/>
          </p:nvSpPr>
          <p:spPr>
            <a:xfrm>
              <a:off x="4637888" y="1949138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Credit-</a:t>
              </a:r>
              <a:r>
                <a:rPr lang="en-US" dirty="0" err="1"/>
                <a:t>LevelClass</a:t>
              </a:r>
              <a:r>
                <a:rPr lang="en-US" dirty="0"/>
                <a:t> 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637888" y="2311202"/>
              <a:ext cx="4343400" cy="2680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81" y="2308225"/>
            <a:ext cx="457200" cy="1016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9061" y="1226370"/>
            <a:ext cx="9144000" cy="5684161"/>
            <a:chOff x="0" y="1219200"/>
            <a:chExt cx="9144000" cy="5684161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0" y="1264561"/>
              <a:ext cx="9144000" cy="5638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219200"/>
              <a:ext cx="9144000" cy="5638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3410774" y="3307369"/>
              <a:ext cx="2289582" cy="14932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46691" y="3507884"/>
              <a:ext cx="1371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Not</a:t>
              </a:r>
            </a:p>
            <a:p>
              <a:pPr algn="ctr"/>
              <a:r>
                <a:rPr lang="en-US" sz="2800" b="1" dirty="0"/>
                <a:t>Co-</a:t>
              </a:r>
              <a:r>
                <a:rPr lang="en-US" sz="2800" b="1" dirty="0" err="1"/>
                <a:t>Req</a:t>
              </a:r>
              <a:endParaRPr lang="en-US" sz="2800" b="1" dirty="0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14300" y="2311202"/>
            <a:ext cx="4343400" cy="26804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0209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872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867400" y="2314421"/>
            <a:ext cx="1605337" cy="2595937"/>
            <a:chOff x="5486400" y="1600200"/>
            <a:chExt cx="1605337" cy="2595937"/>
          </a:xfrm>
        </p:grpSpPr>
        <p:grpSp>
          <p:nvGrpSpPr>
            <p:cNvPr id="71" name="Group 70"/>
            <p:cNvGrpSpPr/>
            <p:nvPr/>
          </p:nvGrpSpPr>
          <p:grpSpPr>
            <a:xfrm>
              <a:off x="5486400" y="2209800"/>
              <a:ext cx="533400" cy="1435101"/>
              <a:chOff x="381000" y="3479800"/>
              <a:chExt cx="533400" cy="1435101"/>
            </a:xfrm>
          </p:grpSpPr>
          <p:sp>
            <p:nvSpPr>
              <p:cNvPr id="72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867400" y="1600200"/>
              <a:ext cx="1224337" cy="1224337"/>
              <a:chOff x="5867400" y="1600200"/>
              <a:chExt cx="1224337" cy="1224337"/>
            </a:xfrm>
          </p:grpSpPr>
          <p:sp>
            <p:nvSpPr>
              <p:cNvPr id="42" name="Rectangle 2"/>
              <p:cNvSpPr>
                <a:spLocks/>
              </p:cNvSpPr>
              <p:nvPr/>
            </p:nvSpPr>
            <p:spPr bwMode="auto">
              <a:xfrm>
                <a:off x="5867400" y="16002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Rectangle 25"/>
              <p:cNvSpPr>
                <a:spLocks/>
              </p:cNvSpPr>
              <p:nvPr/>
            </p:nvSpPr>
            <p:spPr bwMode="auto">
              <a:xfrm>
                <a:off x="5894388" y="1795463"/>
                <a:ext cx="1192213" cy="815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algn="ctr"/>
                <a:r>
                  <a:rPr lang="en-US" sz="1600" dirty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passed </a:t>
                </a:r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101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287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33%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867400" y="2971800"/>
              <a:ext cx="1224337" cy="1224337"/>
              <a:chOff x="5867400" y="3733800"/>
              <a:chExt cx="1224337" cy="1224337"/>
            </a:xfrm>
          </p:grpSpPr>
          <p:sp>
            <p:nvSpPr>
              <p:cNvPr id="76" name="Rectangle 2"/>
              <p:cNvSpPr>
                <a:spLocks/>
              </p:cNvSpPr>
              <p:nvPr/>
            </p:nvSpPr>
            <p:spPr bwMode="auto">
              <a:xfrm>
                <a:off x="5867400" y="37338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Rectangle 29"/>
              <p:cNvSpPr>
                <a:spLocks/>
              </p:cNvSpPr>
              <p:nvPr/>
            </p:nvSpPr>
            <p:spPr bwMode="auto">
              <a:xfrm>
                <a:off x="5931845" y="3787087"/>
                <a:ext cx="1137932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8100" tIns="38100" rIns="38100" bIns="38100" anchor="ctr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never</a:t>
                </a:r>
              </a:p>
              <a:p>
                <a:pPr algn="ctr"/>
                <a:r>
                  <a:rPr lang="en-US" sz="1600" dirty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passed </a:t>
                </a:r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101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68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8%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267200" y="2314421"/>
            <a:ext cx="1628854" cy="2679650"/>
            <a:chOff x="3886200" y="1600200"/>
            <a:chExt cx="1628854" cy="2679650"/>
          </a:xfrm>
        </p:grpSpPr>
        <p:sp>
          <p:nvSpPr>
            <p:cNvPr id="79" name="Rectangle 2"/>
            <p:cNvSpPr>
              <a:spLocks/>
            </p:cNvSpPr>
            <p:nvPr/>
          </p:nvSpPr>
          <p:spPr bwMode="auto">
            <a:xfrm>
              <a:off x="4267200" y="16002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886200" y="1600200"/>
              <a:ext cx="1628854" cy="2679650"/>
              <a:chOff x="3886200" y="1600200"/>
              <a:chExt cx="1628854" cy="267965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886200" y="2209800"/>
                <a:ext cx="533400" cy="1435101"/>
                <a:chOff x="381000" y="3479800"/>
                <a:chExt cx="533400" cy="1435101"/>
              </a:xfrm>
            </p:grpSpPr>
            <p:sp>
              <p:nvSpPr>
                <p:cNvPr id="6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544316" y="4914901"/>
                  <a:ext cx="370084" cy="0"/>
                </a:xfrm>
                <a:prstGeom prst="line">
                  <a:avLst/>
                </a:prstGeom>
                <a:solidFill>
                  <a:srgbClr val="91C200"/>
                </a:solidFill>
                <a:ln w="57150">
                  <a:solidFill>
                    <a:srgbClr val="6FAC27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69" name="Line 6"/>
                <p:cNvSpPr>
                  <a:spLocks noChangeShapeType="1"/>
                </p:cNvSpPr>
                <p:nvPr/>
              </p:nvSpPr>
              <p:spPr bwMode="auto">
                <a:xfrm>
                  <a:off x="381000" y="3505200"/>
                  <a:ext cx="457200" cy="1588"/>
                </a:xfrm>
                <a:prstGeom prst="line">
                  <a:avLst/>
                </a:prstGeom>
                <a:solidFill>
                  <a:srgbClr val="91C200"/>
                </a:solidFill>
                <a:ln w="57150">
                  <a:solidFill>
                    <a:srgbClr val="6FAC27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70" name="Line 7"/>
                <p:cNvSpPr>
                  <a:spLocks noChangeShapeType="1"/>
                </p:cNvSpPr>
                <p:nvPr/>
              </p:nvSpPr>
              <p:spPr bwMode="auto">
                <a:xfrm>
                  <a:off x="542728" y="3479800"/>
                  <a:ext cx="1588" cy="1435101"/>
                </a:xfrm>
                <a:prstGeom prst="line">
                  <a:avLst/>
                </a:prstGeom>
                <a:solidFill>
                  <a:srgbClr val="91C200"/>
                </a:solidFill>
                <a:ln w="57150">
                  <a:solidFill>
                    <a:srgbClr val="6FAC27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4281239" y="1600200"/>
                <a:ext cx="1224337" cy="1224337"/>
                <a:chOff x="4267200" y="1600200"/>
                <a:chExt cx="1224337" cy="1224337"/>
              </a:xfrm>
            </p:grpSpPr>
            <p:sp>
              <p:nvSpPr>
                <p:cNvPr id="40" name="Rectangle 2"/>
                <p:cNvSpPr>
                  <a:spLocks/>
                </p:cNvSpPr>
                <p:nvPr/>
              </p:nvSpPr>
              <p:spPr bwMode="auto">
                <a:xfrm>
                  <a:off x="4267200" y="1600200"/>
                  <a:ext cx="1224337" cy="1224337"/>
                </a:xfrm>
                <a:prstGeom prst="rect">
                  <a:avLst/>
                </a:prstGeom>
                <a:solidFill>
                  <a:srgbClr val="6FAC27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9721" name="Rectangle 25"/>
                <p:cNvSpPr>
                  <a:spLocks/>
                </p:cNvSpPr>
                <p:nvPr/>
              </p:nvSpPr>
              <p:spPr bwMode="auto">
                <a:xfrm>
                  <a:off x="4428123" y="1840096"/>
                  <a:ext cx="864018" cy="815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38100" tIns="38100" rIns="38100" bIns="38100" anchor="ctr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took 101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355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41%</a:t>
                  </a: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4281239" y="2971800"/>
                <a:ext cx="1233815" cy="1308050"/>
                <a:chOff x="4333922" y="3038523"/>
                <a:chExt cx="1233815" cy="1308050"/>
              </a:xfrm>
            </p:grpSpPr>
            <p:sp>
              <p:nvSpPr>
                <p:cNvPr id="77" name="Rectangle 2"/>
                <p:cNvSpPr>
                  <a:spLocks/>
                </p:cNvSpPr>
                <p:nvPr/>
              </p:nvSpPr>
              <p:spPr bwMode="auto">
                <a:xfrm>
                  <a:off x="4343400" y="3047975"/>
                  <a:ext cx="1224337" cy="1224337"/>
                </a:xfrm>
                <a:prstGeom prst="rect">
                  <a:avLst/>
                </a:prstGeom>
                <a:solidFill>
                  <a:srgbClr val="6FAC27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9724" name="Rectangle 28"/>
                <p:cNvSpPr>
                  <a:spLocks/>
                </p:cNvSpPr>
                <p:nvPr/>
              </p:nvSpPr>
              <p:spPr bwMode="auto">
                <a:xfrm>
                  <a:off x="4333922" y="3038523"/>
                  <a:ext cx="1219200" cy="1308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square" lIns="38100" tIns="38100" rIns="38100" bIns="38100" anchor="ctr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took no more writing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courses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135</a:t>
                  </a:r>
                </a:p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16%</a:t>
                  </a:r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2667000" y="2310838"/>
            <a:ext cx="1633414" cy="2650828"/>
            <a:chOff x="2286000" y="1596617"/>
            <a:chExt cx="1633414" cy="2650828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0" y="2209800"/>
              <a:ext cx="533400" cy="1435101"/>
              <a:chOff x="381000" y="3479800"/>
              <a:chExt cx="533400" cy="1435101"/>
            </a:xfrm>
          </p:grpSpPr>
          <p:sp>
            <p:nvSpPr>
              <p:cNvPr id="48" name="Line 14"/>
              <p:cNvSpPr>
                <a:spLocks noChangeShapeType="1"/>
              </p:cNvSpPr>
              <p:nvPr/>
            </p:nvSpPr>
            <p:spPr bwMode="auto">
              <a:xfrm flipH="1">
                <a:off x="544316" y="4914901"/>
                <a:ext cx="370084" cy="0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381000" y="3505200"/>
                <a:ext cx="457200" cy="1588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Line 7"/>
              <p:cNvSpPr>
                <a:spLocks noChangeShapeType="1"/>
              </p:cNvSpPr>
              <p:nvPr/>
            </p:nvSpPr>
            <p:spPr bwMode="auto">
              <a:xfrm>
                <a:off x="542728" y="3479800"/>
                <a:ext cx="1588" cy="1435101"/>
              </a:xfrm>
              <a:prstGeom prst="line">
                <a:avLst/>
              </a:prstGeom>
              <a:solidFill>
                <a:srgbClr val="91C200"/>
              </a:solidFill>
              <a:ln w="57150">
                <a:solidFill>
                  <a:srgbClr val="6FAC27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673226" y="1596617"/>
              <a:ext cx="1246188" cy="1227920"/>
              <a:chOff x="2743200" y="1672817"/>
              <a:chExt cx="1246188" cy="1227920"/>
            </a:xfrm>
          </p:grpSpPr>
          <p:sp>
            <p:nvSpPr>
              <p:cNvPr id="75" name="Rectangle 2"/>
              <p:cNvSpPr>
                <a:spLocks/>
              </p:cNvSpPr>
              <p:nvPr/>
            </p:nvSpPr>
            <p:spPr bwMode="auto">
              <a:xfrm>
                <a:off x="2743200" y="16764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713" name="Rectangle 17"/>
              <p:cNvSpPr>
                <a:spLocks/>
              </p:cNvSpPr>
              <p:nvPr/>
            </p:nvSpPr>
            <p:spPr bwMode="auto">
              <a:xfrm>
                <a:off x="2743200" y="1672817"/>
                <a:ext cx="124618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algn="ctr"/>
                <a:r>
                  <a:rPr lang="en-US" sz="1600" dirty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/>
                <a:r>
                  <a:rPr lang="en-US" sz="1600" dirty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099</a:t>
                </a:r>
                <a:endPara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490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57%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667000" y="2939395"/>
              <a:ext cx="1224337" cy="1308050"/>
              <a:chOff x="2743200" y="3625195"/>
              <a:chExt cx="1224337" cy="1308050"/>
            </a:xfrm>
          </p:grpSpPr>
          <p:sp>
            <p:nvSpPr>
              <p:cNvPr id="78" name="Rectangle 2"/>
              <p:cNvSpPr>
                <a:spLocks/>
              </p:cNvSpPr>
              <p:nvPr/>
            </p:nvSpPr>
            <p:spPr bwMode="auto">
              <a:xfrm>
                <a:off x="2743200" y="3657600"/>
                <a:ext cx="1224337" cy="1224337"/>
              </a:xfrm>
              <a:prstGeom prst="rect">
                <a:avLst/>
              </a:prstGeom>
              <a:solidFill>
                <a:srgbClr val="6FAC27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716" name="Rectangle 20"/>
              <p:cNvSpPr>
                <a:spLocks/>
              </p:cNvSpPr>
              <p:nvPr/>
            </p:nvSpPr>
            <p:spPr bwMode="auto">
              <a:xfrm>
                <a:off x="3010150" y="3625195"/>
                <a:ext cx="737381" cy="130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8100" tIns="38100" rIns="38100" bIns="38100" anchor="ctr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never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passed</a:t>
                </a:r>
              </a:p>
              <a:p>
                <a:pPr algn="ctr"/>
                <a:r>
                  <a:rPr lang="en-US" sz="1600" dirty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099</a:t>
                </a:r>
                <a:endPara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373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43%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447800" y="2314421"/>
            <a:ext cx="1244601" cy="1224337"/>
            <a:chOff x="1066800" y="1600200"/>
            <a:chExt cx="1244601" cy="1224337"/>
          </a:xfrm>
        </p:grpSpPr>
        <p:sp>
          <p:nvSpPr>
            <p:cNvPr id="39" name="Rectangle 2"/>
            <p:cNvSpPr>
              <a:spLocks/>
            </p:cNvSpPr>
            <p:nvPr/>
          </p:nvSpPr>
          <p:spPr bwMode="auto">
            <a:xfrm>
              <a:off x="1066800" y="1600200"/>
              <a:ext cx="1224337" cy="1224337"/>
            </a:xfrm>
            <a:prstGeom prst="rect">
              <a:avLst/>
            </a:prstGeom>
            <a:solidFill>
              <a:srgbClr val="6FAC27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9707" name="Rectangle 11"/>
            <p:cNvSpPr>
              <a:spLocks/>
            </p:cNvSpPr>
            <p:nvPr/>
          </p:nvSpPr>
          <p:spPr bwMode="auto">
            <a:xfrm>
              <a:off x="1066800" y="1697102"/>
              <a:ext cx="1244601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took </a:t>
              </a:r>
              <a:r>
                <a:rPr lang="en-US" sz="1600" dirty="0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099</a:t>
              </a:r>
              <a:endPara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1988/1989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863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100%</a:t>
              </a:r>
            </a:p>
          </p:txBody>
        </p:sp>
      </p:grpSp>
      <p:sp>
        <p:nvSpPr>
          <p:cNvPr id="41" name="Rectangle 33"/>
          <p:cNvSpPr>
            <a:spLocks/>
          </p:cNvSpPr>
          <p:nvPr/>
        </p:nvSpPr>
        <p:spPr bwMode="auto">
          <a:xfrm>
            <a:off x="4658033" y="3676188"/>
            <a:ext cx="1270000" cy="127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9"/>
          <p:cNvSpPr txBox="1">
            <a:spLocks noChangeArrowheads="1"/>
          </p:cNvSpPr>
          <p:nvPr/>
        </p:nvSpPr>
        <p:spPr bwMode="auto">
          <a:xfrm>
            <a:off x="0" y="98017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Longitudinal Study of 1988/89 Cohort in </a:t>
            </a:r>
          </a:p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Upper-Level Basic Writing  (1993)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45" name="Picture 44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6963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33"/>
          <p:cNvSpPr>
            <a:spLocks/>
          </p:cNvSpPr>
          <p:nvPr/>
        </p:nvSpPr>
        <p:spPr bwMode="auto">
          <a:xfrm>
            <a:off x="6246033" y="2289021"/>
            <a:ext cx="1236788" cy="127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47" name="Rectangle 33"/>
          <p:cNvSpPr>
            <a:spLocks/>
          </p:cNvSpPr>
          <p:nvPr/>
        </p:nvSpPr>
        <p:spPr bwMode="auto">
          <a:xfrm>
            <a:off x="3015358" y="3676188"/>
            <a:ext cx="1270000" cy="127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035710" y="3731442"/>
            <a:ext cx="1232578" cy="480417"/>
            <a:chOff x="3035710" y="3731442"/>
            <a:chExt cx="1232578" cy="480417"/>
          </a:xfrm>
        </p:grpSpPr>
        <p:sp>
          <p:nvSpPr>
            <p:cNvPr id="17" name="Rectangle 16"/>
            <p:cNvSpPr/>
            <p:nvPr/>
          </p:nvSpPr>
          <p:spPr>
            <a:xfrm>
              <a:off x="3035710" y="3731442"/>
              <a:ext cx="1228528" cy="480417"/>
            </a:xfrm>
            <a:prstGeom prst="rect">
              <a:avLst/>
            </a:prstGeom>
            <a:solidFill>
              <a:srgbClr val="6FA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9088" y="382658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failed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6" grpId="0" animBg="1"/>
      <p:bldP spid="47" grpId="0" animBg="1"/>
      <p:bldP spid="4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Technology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3712" y="2895600"/>
            <a:ext cx="4343400" cy="2425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850" y="24373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Credit-Level Class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03" y="2905539"/>
            <a:ext cx="417098" cy="926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4" y="3543300"/>
            <a:ext cx="1867595" cy="1660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3543300"/>
            <a:ext cx="1846520" cy="1641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3543300"/>
            <a:ext cx="1846520" cy="16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1600" y="1627302"/>
            <a:ext cx="762000" cy="860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562601"/>
            <a:ext cx="742515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3113202"/>
            <a:ext cx="762000" cy="860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38" y="4373342"/>
            <a:ext cx="762000" cy="860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562601"/>
            <a:ext cx="762000" cy="860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02871"/>
            <a:ext cx="753700" cy="8508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2951" y="4362163"/>
            <a:ext cx="762000" cy="8601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26" y="2812016"/>
            <a:ext cx="735925" cy="8307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4" y="3944124"/>
            <a:ext cx="740634" cy="8360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4166" y="2554823"/>
            <a:ext cx="740634" cy="8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Technology Model?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DC4EC-3689-924A-890C-5364EEC6C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9904"/>
            <a:ext cx="9144000" cy="1358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1A703-30D2-E14E-98C7-33E72FE2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382"/>
            <a:ext cx="9144000" cy="12937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048EE2-2720-8348-9218-420910E60E46}"/>
              </a:ext>
            </a:extLst>
          </p:cNvPr>
          <p:cNvGrpSpPr/>
          <p:nvPr/>
        </p:nvGrpSpPr>
        <p:grpSpPr>
          <a:xfrm>
            <a:off x="3048000" y="3639173"/>
            <a:ext cx="4703975" cy="560110"/>
            <a:chOff x="3048000" y="3639173"/>
            <a:chExt cx="4703975" cy="56011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3E9CC5-19B1-5542-8FB9-9ACF310D9EDE}"/>
                </a:ext>
              </a:extLst>
            </p:cNvPr>
            <p:cNvSpPr/>
            <p:nvPr/>
          </p:nvSpPr>
          <p:spPr>
            <a:xfrm>
              <a:off x="3048000" y="363917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ADED220-0EFC-6E4A-9440-669BDFFB8D01}"/>
                </a:ext>
              </a:extLst>
            </p:cNvPr>
            <p:cNvSpPr/>
            <p:nvPr/>
          </p:nvSpPr>
          <p:spPr>
            <a:xfrm>
              <a:off x="4733826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1CA6D0-98A2-014E-ABC2-E53A4B31B3D3}"/>
                </a:ext>
              </a:extLst>
            </p:cNvPr>
            <p:cNvSpPr/>
            <p:nvPr/>
          </p:nvSpPr>
          <p:spPr>
            <a:xfrm>
              <a:off x="4152507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BABF2B-34FA-2141-9EBB-8E8567BF231E}"/>
                </a:ext>
              </a:extLst>
            </p:cNvPr>
            <p:cNvSpPr/>
            <p:nvPr/>
          </p:nvSpPr>
          <p:spPr>
            <a:xfrm>
              <a:off x="5943600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08A3BC-C762-7F41-9852-EC0D64567D2D}"/>
                </a:ext>
              </a:extLst>
            </p:cNvPr>
            <p:cNvSpPr/>
            <p:nvPr/>
          </p:nvSpPr>
          <p:spPr>
            <a:xfrm>
              <a:off x="5362281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FAB5EA-D255-AB4D-A8DC-7883DA6C912B}"/>
                </a:ext>
              </a:extLst>
            </p:cNvPr>
            <p:cNvSpPr/>
            <p:nvPr/>
          </p:nvSpPr>
          <p:spPr>
            <a:xfrm>
              <a:off x="7218575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B73FD91-45F2-1A49-B26C-0B19D3C00EBF}"/>
                </a:ext>
              </a:extLst>
            </p:cNvPr>
            <p:cNvSpPr/>
            <p:nvPr/>
          </p:nvSpPr>
          <p:spPr>
            <a:xfrm>
              <a:off x="6637256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0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9176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Tutoring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3712" y="2649333"/>
            <a:ext cx="4343400" cy="26719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712" y="228000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Credit-Level Class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54" y="2660653"/>
            <a:ext cx="388246" cy="821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51" y="1473450"/>
            <a:ext cx="1248129" cy="77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1412" y="3461046"/>
            <a:ext cx="1295400" cy="804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867400"/>
            <a:ext cx="1295400" cy="80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600" y="4540122"/>
            <a:ext cx="1295400" cy="804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72" y="5577740"/>
            <a:ext cx="1244279" cy="7723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1909" y="1976057"/>
            <a:ext cx="1293012" cy="80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12" y="4641435"/>
            <a:ext cx="1290387" cy="800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400" y="2447413"/>
            <a:ext cx="1244600" cy="7725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61" y="3463233"/>
            <a:ext cx="1291877" cy="8018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80" y="6081772"/>
            <a:ext cx="1250590" cy="7762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85502"/>
            <a:ext cx="1828800" cy="1625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85502"/>
            <a:ext cx="1834116" cy="1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Tutoring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8607A-B1BE-C147-835E-E7825EAE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805"/>
            <a:ext cx="9144000" cy="13175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669A4A-E7A4-0240-868C-F9D7C82CC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5615"/>
            <a:ext cx="9144000" cy="140676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71380-3D44-6B48-B7ED-22FF994F3A81}"/>
              </a:ext>
            </a:extLst>
          </p:cNvPr>
          <p:cNvGrpSpPr/>
          <p:nvPr/>
        </p:nvGrpSpPr>
        <p:grpSpPr>
          <a:xfrm>
            <a:off x="3048000" y="3639173"/>
            <a:ext cx="4703975" cy="560110"/>
            <a:chOff x="3048000" y="3639173"/>
            <a:chExt cx="4703975" cy="56011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E17E1C-B254-9845-83EB-0E59A1940C5B}"/>
                </a:ext>
              </a:extLst>
            </p:cNvPr>
            <p:cNvSpPr/>
            <p:nvPr/>
          </p:nvSpPr>
          <p:spPr>
            <a:xfrm>
              <a:off x="3048000" y="363917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BE0A7D-5289-BC49-95C4-A3CA2BD87E27}"/>
                </a:ext>
              </a:extLst>
            </p:cNvPr>
            <p:cNvSpPr/>
            <p:nvPr/>
          </p:nvSpPr>
          <p:spPr>
            <a:xfrm>
              <a:off x="4733826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602AAD-31A3-294A-B3AC-AADDC75FAF16}"/>
                </a:ext>
              </a:extLst>
            </p:cNvPr>
            <p:cNvSpPr/>
            <p:nvPr/>
          </p:nvSpPr>
          <p:spPr>
            <a:xfrm>
              <a:off x="4152507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662D961-5D2E-CD48-8D1C-23C2E47DC880}"/>
                </a:ext>
              </a:extLst>
            </p:cNvPr>
            <p:cNvSpPr/>
            <p:nvPr/>
          </p:nvSpPr>
          <p:spPr>
            <a:xfrm>
              <a:off x="5943600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BBDBAA-F133-D047-8BD9-5AE611696C7B}"/>
                </a:ext>
              </a:extLst>
            </p:cNvPr>
            <p:cNvSpPr/>
            <p:nvPr/>
          </p:nvSpPr>
          <p:spPr>
            <a:xfrm>
              <a:off x="5362281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4B2C6C-D554-7742-A2AD-960C1155DE0E}"/>
                </a:ext>
              </a:extLst>
            </p:cNvPr>
            <p:cNvSpPr/>
            <p:nvPr/>
          </p:nvSpPr>
          <p:spPr>
            <a:xfrm>
              <a:off x="7218575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D75320-0733-BC43-B39F-D39D7B441E5C}"/>
                </a:ext>
              </a:extLst>
            </p:cNvPr>
            <p:cNvSpPr/>
            <p:nvPr/>
          </p:nvSpPr>
          <p:spPr>
            <a:xfrm>
              <a:off x="6637256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9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269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94" y="3528096"/>
            <a:ext cx="1861959" cy="165507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3" y="3253875"/>
            <a:ext cx="1542288" cy="137092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31" y="4873584"/>
            <a:ext cx="1542288" cy="137092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430" y="4846819"/>
            <a:ext cx="1542288" cy="137092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21" y="3262479"/>
            <a:ext cx="1542288" cy="13709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12" y="1666162"/>
            <a:ext cx="1542288" cy="13709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97400" y="1238777"/>
            <a:ext cx="4546600" cy="5464743"/>
            <a:chOff x="4597400" y="1238777"/>
            <a:chExt cx="4546600" cy="5464743"/>
          </a:xfrm>
        </p:grpSpPr>
        <p:sp>
          <p:nvSpPr>
            <p:cNvPr id="17" name="Rounded Rectangle 16"/>
            <p:cNvSpPr/>
            <p:nvPr/>
          </p:nvSpPr>
          <p:spPr>
            <a:xfrm>
              <a:off x="7215239" y="4779871"/>
              <a:ext cx="1651000" cy="14903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738319" y="3179950"/>
              <a:ext cx="1651000" cy="14903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162800" y="3179950"/>
              <a:ext cx="1651000" cy="14903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4779162" y="4779871"/>
              <a:ext cx="1651000" cy="14903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724400" y="6334188"/>
              <a:ext cx="4419600" cy="369332"/>
              <a:chOff x="2971800" y="3474060"/>
              <a:chExt cx="4876800" cy="369332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2971800" y="3532113"/>
                <a:ext cx="4876800" cy="277886"/>
              </a:xfrm>
              <a:prstGeom prst="rect">
                <a:avLst/>
              </a:prstGeom>
              <a:solidFill>
                <a:srgbClr val="8164B0"/>
              </a:solidFill>
              <a:ln w="381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971800" y="3474060"/>
                <a:ext cx="4876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1 hour/week for 14 weeks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4597400" y="1238777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Studio Sections 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43600" y="1608426"/>
              <a:ext cx="1651000" cy="149037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cs typeface="Arial" charset="0"/>
                <a:sym typeface="Arial" charset="0"/>
              </a:rPr>
              <a:t>Studio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52400" y="2571864"/>
            <a:ext cx="4343400" cy="26804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2400" y="2209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Credit Class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2400" y="5432767"/>
            <a:ext cx="4419600" cy="369332"/>
            <a:chOff x="2971800" y="3474060"/>
            <a:chExt cx="4876800" cy="369332"/>
          </a:xfrm>
        </p:grpSpPr>
        <p:sp>
          <p:nvSpPr>
            <p:cNvPr id="40" name="Rectangle 39"/>
            <p:cNvSpPr/>
            <p:nvPr/>
          </p:nvSpPr>
          <p:spPr>
            <a:xfrm>
              <a:off x="2971800" y="3532113"/>
              <a:ext cx="4876800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71800" y="347406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14 weeks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7" y="2607220"/>
            <a:ext cx="438531" cy="927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2" y="3528096"/>
            <a:ext cx="1857540" cy="165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50" y="4371115"/>
            <a:ext cx="247957" cy="808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21" y="3483901"/>
            <a:ext cx="270486" cy="853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49" y="4379052"/>
            <a:ext cx="275406" cy="820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41" y="4353669"/>
            <a:ext cx="257154" cy="854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90" y="4314709"/>
            <a:ext cx="248734" cy="903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10" y="4342207"/>
            <a:ext cx="270754" cy="885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29" y="3502833"/>
            <a:ext cx="303882" cy="843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66" y="3502833"/>
            <a:ext cx="258766" cy="8432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86" y="3499299"/>
            <a:ext cx="206066" cy="8718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21" y="3497605"/>
            <a:ext cx="262537" cy="8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417 L 0.39323 -0.2787 " pathEditMode="relative" ptsTypes="AA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324 L 0.52153 0.17408 " pathEditMode="relative" ptsTypes="AA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301 L 0.24566 -0.05162 " pathEditMode="relative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185 L 0.36719 -0.28518 " pathEditMode="relative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347 L 0.23542 0.18426 " pathEditMode="relative" ptsTypes="AA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39 L 0.39184 -0.30996 " pathEditMode="relative" ptsTypes="AA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0.01736 L 0.25763 0.15602 " pathEditMode="relative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116 L 0.51024 -0.06319 " pathEditMode="relative" ptsTypes="AA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834 L 0.50747 0.15463 " pathEditMode="relative" ptsTypes="AA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1667 L 0.504 0.15185 " pathEditMode="relative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Studio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0BAD6E-F985-D448-9B6B-98338C556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577"/>
            <a:ext cx="9144000" cy="1318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7B85D-C423-3A46-9DA7-D542BB751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369"/>
            <a:ext cx="9144000" cy="13100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AEDBF-9DD6-8249-83AD-4A8802062DA2}"/>
              </a:ext>
            </a:extLst>
          </p:cNvPr>
          <p:cNvGrpSpPr/>
          <p:nvPr/>
        </p:nvGrpSpPr>
        <p:grpSpPr>
          <a:xfrm>
            <a:off x="3048000" y="3639173"/>
            <a:ext cx="4703975" cy="560110"/>
            <a:chOff x="3048000" y="3639173"/>
            <a:chExt cx="4703975" cy="5601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6BAE1C-9027-AE49-8AC4-94D14CE02769}"/>
                </a:ext>
              </a:extLst>
            </p:cNvPr>
            <p:cNvSpPr/>
            <p:nvPr/>
          </p:nvSpPr>
          <p:spPr>
            <a:xfrm>
              <a:off x="3048000" y="363917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91419CD-6B29-3749-AFCA-B650C5876952}"/>
                </a:ext>
              </a:extLst>
            </p:cNvPr>
            <p:cNvSpPr/>
            <p:nvPr/>
          </p:nvSpPr>
          <p:spPr>
            <a:xfrm>
              <a:off x="4733826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2C9820-34BC-B444-BA77-0F43308FDCCA}"/>
                </a:ext>
              </a:extLst>
            </p:cNvPr>
            <p:cNvSpPr/>
            <p:nvPr/>
          </p:nvSpPr>
          <p:spPr>
            <a:xfrm>
              <a:off x="4152507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023367-9B83-8642-8251-FBD098E27ED9}"/>
                </a:ext>
              </a:extLst>
            </p:cNvPr>
            <p:cNvSpPr/>
            <p:nvPr/>
          </p:nvSpPr>
          <p:spPr>
            <a:xfrm>
              <a:off x="5943600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F906D6C-3912-B148-A880-649A86E03CCD}"/>
                </a:ext>
              </a:extLst>
            </p:cNvPr>
            <p:cNvSpPr/>
            <p:nvPr/>
          </p:nvSpPr>
          <p:spPr>
            <a:xfrm>
              <a:off x="5362281" y="365959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DD2387D-262D-1B42-A624-93107D58AB72}"/>
                </a:ext>
              </a:extLst>
            </p:cNvPr>
            <p:cNvSpPr/>
            <p:nvPr/>
          </p:nvSpPr>
          <p:spPr>
            <a:xfrm>
              <a:off x="7218575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8A686CF-4381-754D-83B9-3B7CAD491C26}"/>
                </a:ext>
              </a:extLst>
            </p:cNvPr>
            <p:cNvSpPr/>
            <p:nvPr/>
          </p:nvSpPr>
          <p:spPr>
            <a:xfrm>
              <a:off x="6637256" y="3665883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9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3589014" y="502599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63653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38100" y="27831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Fast Track Model</a:t>
            </a:r>
          </a:p>
          <a:p>
            <a:pPr algn="ctr" eaLnBrk="1" hangingPunct="1"/>
            <a:r>
              <a:rPr lang="en-US" sz="3200" dirty="0">
                <a:ea typeface="ヒラギノ角ゴ ProN W6" charset="0"/>
                <a:cs typeface="Arial" charset="0"/>
                <a:sym typeface="Arial" charset="0"/>
              </a:rPr>
              <a:t>(101+)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362200" y="2064248"/>
            <a:ext cx="4343400" cy="26804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62200" y="1702184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Developmental/Credit Class 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57200" y="4925151"/>
            <a:ext cx="8305800" cy="369332"/>
            <a:chOff x="2971800" y="3474060"/>
            <a:chExt cx="4876800" cy="369332"/>
          </a:xfrm>
        </p:grpSpPr>
        <p:sp>
          <p:nvSpPr>
            <p:cNvPr id="40" name="Rectangle 39"/>
            <p:cNvSpPr/>
            <p:nvPr/>
          </p:nvSpPr>
          <p:spPr>
            <a:xfrm>
              <a:off x="2971800" y="3532113"/>
              <a:ext cx="4876800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71800" y="3474060"/>
              <a:ext cx="487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 hours/week for 14 weeks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53" y="2154450"/>
            <a:ext cx="378106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959866"/>
            <a:ext cx="3994150" cy="16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2057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Why Do Students Drop Out?</a:t>
            </a:r>
          </a:p>
        </p:txBody>
      </p:sp>
    </p:spTree>
    <p:extLst>
      <p:ext uri="{BB962C8B-B14F-4D97-AF65-F5344CB8AC3E}">
        <p14:creationId xmlns:p14="http://schemas.microsoft.com/office/powerpoint/2010/main" val="1769032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Fast Track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F5436-7918-184E-BDA4-05A4EA12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645"/>
            <a:ext cx="9144000" cy="130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EE7A2-5664-4F4B-9F26-7342B3681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342"/>
            <a:ext cx="9144000" cy="1311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D64468-36FE-7C48-B202-58C663975C61}"/>
              </a:ext>
            </a:extLst>
          </p:cNvPr>
          <p:cNvGrpSpPr/>
          <p:nvPr/>
        </p:nvGrpSpPr>
        <p:grpSpPr>
          <a:xfrm>
            <a:off x="2514600" y="3647388"/>
            <a:ext cx="4694549" cy="552253"/>
            <a:chOff x="2514600" y="3647388"/>
            <a:chExt cx="4694549" cy="5522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B5838F-35CE-C349-BAA7-32343F9AF7DE}"/>
                </a:ext>
              </a:extLst>
            </p:cNvPr>
            <p:cNvSpPr/>
            <p:nvPr/>
          </p:nvSpPr>
          <p:spPr>
            <a:xfrm>
              <a:off x="2514600" y="3657600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170470-0705-5342-B862-6A07A7F68BC3}"/>
                </a:ext>
              </a:extLst>
            </p:cNvPr>
            <p:cNvSpPr/>
            <p:nvPr/>
          </p:nvSpPr>
          <p:spPr>
            <a:xfrm>
              <a:off x="3574330" y="3647388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FD12FCE-058C-AB40-81BF-BB7EF381A8DD}"/>
                </a:ext>
              </a:extLst>
            </p:cNvPr>
            <p:cNvSpPr/>
            <p:nvPr/>
          </p:nvSpPr>
          <p:spPr>
            <a:xfrm>
              <a:off x="6675749" y="3666241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99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4543923" y="4999939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3589014" y="502599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6872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Stretch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14300" y="2311619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194228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 101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13" y="2359187"/>
            <a:ext cx="403354" cy="896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8E7F0C-8967-6040-A5C8-524DD45C0F80}"/>
              </a:ext>
            </a:extLst>
          </p:cNvPr>
          <p:cNvGrpSpPr/>
          <p:nvPr/>
        </p:nvGrpSpPr>
        <p:grpSpPr>
          <a:xfrm>
            <a:off x="332799" y="3253757"/>
            <a:ext cx="3977046" cy="1727200"/>
            <a:chOff x="332799" y="3253757"/>
            <a:chExt cx="3977046" cy="17272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745" y="3253757"/>
              <a:ext cx="1943100" cy="17272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9" y="3253757"/>
              <a:ext cx="1943100" cy="17272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169616" y="5193528"/>
            <a:ext cx="3669583" cy="369332"/>
            <a:chOff x="3122215" y="3486390"/>
            <a:chExt cx="4179584" cy="369332"/>
          </a:xfrm>
        </p:grpSpPr>
        <p:sp>
          <p:nvSpPr>
            <p:cNvPr id="32" name="Rectangle 31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spring semester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9033" y="5183247"/>
            <a:ext cx="3455424" cy="369332"/>
            <a:chOff x="3122215" y="3486390"/>
            <a:chExt cx="4179584" cy="369332"/>
          </a:xfrm>
        </p:grpSpPr>
        <p:sp>
          <p:nvSpPr>
            <p:cNvPr id="35" name="Rectangle 34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fall semester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1DDC0E-0EC4-6842-9F40-EF7EE19E6B87}"/>
              </a:ext>
            </a:extLst>
          </p:cNvPr>
          <p:cNvSpPr/>
          <p:nvPr/>
        </p:nvSpPr>
        <p:spPr>
          <a:xfrm>
            <a:off x="4716426" y="2345289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57C4B-96B9-4D40-8045-79E1D01F33B1}"/>
              </a:ext>
            </a:extLst>
          </p:cNvPr>
          <p:cNvSpPr txBox="1"/>
          <p:nvPr/>
        </p:nvSpPr>
        <p:spPr>
          <a:xfrm>
            <a:off x="4602126" y="197595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 101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AE1C85-E31E-5345-90E3-70F0403F0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39" y="2392857"/>
            <a:ext cx="403354" cy="8963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B9321C-E94B-EC43-A704-968ABB2E059D}"/>
              </a:ext>
            </a:extLst>
          </p:cNvPr>
          <p:cNvGrpSpPr/>
          <p:nvPr/>
        </p:nvGrpSpPr>
        <p:grpSpPr>
          <a:xfrm>
            <a:off x="4934925" y="3287427"/>
            <a:ext cx="3977046" cy="1727200"/>
            <a:chOff x="4934925" y="3287427"/>
            <a:chExt cx="3977046" cy="1727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F576AF-0F7A-5344-9ECB-DAC270A6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871" y="3287427"/>
              <a:ext cx="1943100" cy="1727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CED2220-7142-2F4D-944E-555C1E8B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925" y="3287427"/>
              <a:ext cx="1943100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3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Stretch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9EFC2-79B1-DA4F-AFCB-6AE42C788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904"/>
            <a:ext cx="9144000" cy="1274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BCF71-235F-ED4A-BB97-8CFCD9A02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210"/>
            <a:ext cx="9144000" cy="13175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2E4CD4-C76A-5744-B02B-7DA579FC060A}"/>
              </a:ext>
            </a:extLst>
          </p:cNvPr>
          <p:cNvGrpSpPr/>
          <p:nvPr/>
        </p:nvGrpSpPr>
        <p:grpSpPr>
          <a:xfrm>
            <a:off x="1905786" y="3619107"/>
            <a:ext cx="2132814" cy="542827"/>
            <a:chOff x="1905786" y="3619107"/>
            <a:chExt cx="2132814" cy="54282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ADCDCE-D60F-324D-BB05-7C3FFBCAADC8}"/>
                </a:ext>
              </a:extLst>
            </p:cNvPr>
            <p:cNvSpPr/>
            <p:nvPr/>
          </p:nvSpPr>
          <p:spPr>
            <a:xfrm>
              <a:off x="1905786" y="3628534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869A99-3268-9944-8936-5D68DFFD79E8}"/>
                </a:ext>
              </a:extLst>
            </p:cNvPr>
            <p:cNvSpPr/>
            <p:nvPr/>
          </p:nvSpPr>
          <p:spPr>
            <a:xfrm>
              <a:off x="2480820" y="3619107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2CB6F87-1978-7840-9289-CED9D40D7FC5}"/>
                </a:ext>
              </a:extLst>
            </p:cNvPr>
            <p:cNvSpPr/>
            <p:nvPr/>
          </p:nvSpPr>
          <p:spPr>
            <a:xfrm>
              <a:off x="3505200" y="3619107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10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4543923" y="4999939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pic>
        <p:nvPicPr>
          <p:cNvPr id="13" name="Picture 12" descr="ALP Logo Triangles1.jpg">
            <a:extLst>
              <a:ext uri="{FF2B5EF4-FFF2-40B4-BE49-F238E27FC236}">
                <a16:creationId xmlns:a16="http://schemas.microsoft.com/office/drawing/2014/main" id="{8B9BD0A2-5E53-104E-91DC-0ACFE855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6" y="5088156"/>
            <a:ext cx="984696" cy="3317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BE3F216-0C5A-C14C-8996-5E6859905ACB}"/>
              </a:ext>
            </a:extLst>
          </p:cNvPr>
          <p:cNvGrpSpPr/>
          <p:nvPr/>
        </p:nvGrpSpPr>
        <p:grpSpPr>
          <a:xfrm>
            <a:off x="5285576" y="4605986"/>
            <a:ext cx="848513" cy="787905"/>
            <a:chOff x="6629400" y="4800600"/>
            <a:chExt cx="1066800" cy="990600"/>
          </a:xfrm>
        </p:grpSpPr>
        <p:sp>
          <p:nvSpPr>
            <p:cNvPr id="18" name="Isosceles Triangle 9">
              <a:extLst>
                <a:ext uri="{FF2B5EF4-FFF2-40B4-BE49-F238E27FC236}">
                  <a16:creationId xmlns:a16="http://schemas.microsoft.com/office/drawing/2014/main" id="{5C25C779-4B5E-FA4E-87A3-E4909DA7C63B}"/>
                </a:ext>
              </a:extLst>
            </p:cNvPr>
            <p:cNvSpPr/>
            <p:nvPr/>
          </p:nvSpPr>
          <p:spPr>
            <a:xfrm>
              <a:off x="6629400" y="4800600"/>
              <a:ext cx="1066800" cy="990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977C27-6162-9149-B4C8-27A584EBFE87}"/>
                </a:ext>
              </a:extLst>
            </p:cNvPr>
            <p:cNvSpPr txBox="1"/>
            <p:nvPr/>
          </p:nvSpPr>
          <p:spPr>
            <a:xfrm>
              <a:off x="6718988" y="5044501"/>
              <a:ext cx="893193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Tri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Angle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3589014" y="502599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4668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4" y="3269332"/>
            <a:ext cx="1943100" cy="1727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ALP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673510" y="2321900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9210" y="19525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Credit-Level Class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24839" y="1921786"/>
            <a:ext cx="4343400" cy="3091532"/>
            <a:chOff x="4509320" y="1905000"/>
            <a:chExt cx="4343400" cy="3091532"/>
          </a:xfrm>
        </p:grpSpPr>
        <p:sp>
          <p:nvSpPr>
            <p:cNvPr id="27" name="Rounded Rectangle 26"/>
            <p:cNvSpPr/>
            <p:nvPr/>
          </p:nvSpPr>
          <p:spPr>
            <a:xfrm>
              <a:off x="5410200" y="2274332"/>
              <a:ext cx="2395384" cy="2722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9320" y="1905000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Co-</a:t>
              </a:r>
              <a:r>
                <a:rPr lang="en-US" dirty="0" err="1"/>
                <a:t>Req</a:t>
              </a:r>
              <a:r>
                <a:rPr lang="en-US" dirty="0"/>
                <a:t> Class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23" y="2369468"/>
            <a:ext cx="403354" cy="8963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55" y="3291355"/>
            <a:ext cx="1943100" cy="172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55" y="3291355"/>
            <a:ext cx="1943100" cy="172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169617" y="5193528"/>
            <a:ext cx="3455424" cy="369332"/>
            <a:chOff x="3122215" y="3486390"/>
            <a:chExt cx="4179584" cy="369332"/>
          </a:xfrm>
        </p:grpSpPr>
        <p:sp>
          <p:nvSpPr>
            <p:cNvPr id="32" name="Rectangle 31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14 weeks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98243" y="5193528"/>
            <a:ext cx="3455424" cy="369332"/>
            <a:chOff x="3122215" y="3486390"/>
            <a:chExt cx="4179584" cy="369332"/>
          </a:xfrm>
        </p:grpSpPr>
        <p:sp>
          <p:nvSpPr>
            <p:cNvPr id="35" name="Rectangle 34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14 weeks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09" y="2369468"/>
            <a:ext cx="403354" cy="8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-0.01088 L 0.33888 -0.01088 " pathEditMode="relative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4543923" y="4999939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E3F216-0C5A-C14C-8996-5E6859905ACB}"/>
              </a:ext>
            </a:extLst>
          </p:cNvPr>
          <p:cNvGrpSpPr/>
          <p:nvPr/>
        </p:nvGrpSpPr>
        <p:grpSpPr>
          <a:xfrm>
            <a:off x="5285576" y="4605986"/>
            <a:ext cx="848513" cy="787905"/>
            <a:chOff x="6629400" y="4800600"/>
            <a:chExt cx="1066800" cy="990600"/>
          </a:xfrm>
        </p:grpSpPr>
        <p:sp>
          <p:nvSpPr>
            <p:cNvPr id="18" name="Isosceles Triangle 9">
              <a:extLst>
                <a:ext uri="{FF2B5EF4-FFF2-40B4-BE49-F238E27FC236}">
                  <a16:creationId xmlns:a16="http://schemas.microsoft.com/office/drawing/2014/main" id="{5C25C779-4B5E-FA4E-87A3-E4909DA7C63B}"/>
                </a:ext>
              </a:extLst>
            </p:cNvPr>
            <p:cNvSpPr/>
            <p:nvPr/>
          </p:nvSpPr>
          <p:spPr>
            <a:xfrm>
              <a:off x="6629400" y="4800600"/>
              <a:ext cx="1066800" cy="990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977C27-6162-9149-B4C8-27A584EBFE87}"/>
                </a:ext>
              </a:extLst>
            </p:cNvPr>
            <p:cNvSpPr txBox="1"/>
            <p:nvPr/>
          </p:nvSpPr>
          <p:spPr>
            <a:xfrm>
              <a:off x="6718988" y="5044501"/>
              <a:ext cx="893193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Tri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Angle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3589014" y="502599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  <p:pic>
        <p:nvPicPr>
          <p:cNvPr id="26" name="Picture 25" descr="ALP Logo Triangles1.jpg">
            <a:extLst>
              <a:ext uri="{FF2B5EF4-FFF2-40B4-BE49-F238E27FC236}">
                <a16:creationId xmlns:a16="http://schemas.microsoft.com/office/drawing/2014/main" id="{55D5C11E-C938-1748-89DE-245CDB369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6" y="5088156"/>
            <a:ext cx="984696" cy="3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5140" y="1266465"/>
            <a:ext cx="348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9:00 Credit-Level Class </a:t>
            </a: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ALP Triangle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22056" y="1239662"/>
            <a:ext cx="348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11:00 Credit-Level Class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52" y="1647620"/>
            <a:ext cx="377298" cy="798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0" y="2531460"/>
            <a:ext cx="1681918" cy="1495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16" y="2555123"/>
            <a:ext cx="1676387" cy="14901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4896" y="1640713"/>
            <a:ext cx="3525162" cy="25079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51" y="1652105"/>
            <a:ext cx="377298" cy="7983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10380"/>
            <a:ext cx="377298" cy="7983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7987" y="3941048"/>
            <a:ext cx="3525162" cy="2882164"/>
            <a:chOff x="2987987" y="3941048"/>
            <a:chExt cx="3525162" cy="2882164"/>
          </a:xfrm>
        </p:grpSpPr>
        <p:sp>
          <p:nvSpPr>
            <p:cNvPr id="49" name="TextBox 48"/>
            <p:cNvSpPr txBox="1"/>
            <p:nvPr/>
          </p:nvSpPr>
          <p:spPr>
            <a:xfrm>
              <a:off x="3028231" y="3941048"/>
              <a:ext cx="3482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10:00 Co-</a:t>
              </a:r>
              <a:r>
                <a:rPr lang="en-US" dirty="0" err="1"/>
                <a:t>Req</a:t>
              </a:r>
              <a:r>
                <a:rPr lang="en-US" dirty="0"/>
                <a:t> Class 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987987" y="4315296"/>
              <a:ext cx="3525162" cy="250791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53" y="2528458"/>
            <a:ext cx="1681918" cy="1495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69" y="2552121"/>
            <a:ext cx="1676387" cy="149012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5481812" y="1613910"/>
            <a:ext cx="3525162" cy="25079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16" y="2555123"/>
            <a:ext cx="1676387" cy="14901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69" y="2552121"/>
            <a:ext cx="1676387" cy="14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856 L 0.11979 0.385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196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27761 0.393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ALP Triangle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31058-F39A-3142-AA9F-5BB5BCEF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626"/>
            <a:ext cx="9144000" cy="1289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E6DEE-DEC0-EC47-BE46-14292834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386"/>
            <a:ext cx="9144000" cy="12912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8D1400-49BA-0144-94B7-5F446A8AB3B2}"/>
              </a:ext>
            </a:extLst>
          </p:cNvPr>
          <p:cNvGrpSpPr/>
          <p:nvPr/>
        </p:nvGrpSpPr>
        <p:grpSpPr>
          <a:xfrm>
            <a:off x="3581400" y="3644245"/>
            <a:ext cx="4876800" cy="546755"/>
            <a:chOff x="3581400" y="3644245"/>
            <a:chExt cx="4876800" cy="54675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94D0B1-F577-D441-986D-5617C92DDF2B}"/>
                </a:ext>
              </a:extLst>
            </p:cNvPr>
            <p:cNvSpPr/>
            <p:nvPr/>
          </p:nvSpPr>
          <p:spPr>
            <a:xfrm>
              <a:off x="3581400" y="3657600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CE7D42-06BB-A04E-AB8E-273FDBF92AA0}"/>
                </a:ext>
              </a:extLst>
            </p:cNvPr>
            <p:cNvSpPr/>
            <p:nvPr/>
          </p:nvSpPr>
          <p:spPr>
            <a:xfrm>
              <a:off x="4800600" y="3657600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AF66AB-2A00-7944-9985-CFEA8E126B21}"/>
                </a:ext>
              </a:extLst>
            </p:cNvPr>
            <p:cNvSpPr/>
            <p:nvPr/>
          </p:nvSpPr>
          <p:spPr>
            <a:xfrm>
              <a:off x="7924800" y="3644245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7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3950368" y="5027916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364243" y="5027916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278663" y="5053591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E3F216-0C5A-C14C-8996-5E6859905ACB}"/>
              </a:ext>
            </a:extLst>
          </p:cNvPr>
          <p:cNvGrpSpPr/>
          <p:nvPr/>
        </p:nvGrpSpPr>
        <p:grpSpPr>
          <a:xfrm>
            <a:off x="4805496" y="4639312"/>
            <a:ext cx="848513" cy="787905"/>
            <a:chOff x="6629400" y="4800600"/>
            <a:chExt cx="1066800" cy="990600"/>
          </a:xfrm>
        </p:grpSpPr>
        <p:sp>
          <p:nvSpPr>
            <p:cNvPr id="18" name="Isosceles Triangle 9">
              <a:extLst>
                <a:ext uri="{FF2B5EF4-FFF2-40B4-BE49-F238E27FC236}">
                  <a16:creationId xmlns:a16="http://schemas.microsoft.com/office/drawing/2014/main" id="{5C25C779-4B5E-FA4E-87A3-E4909DA7C63B}"/>
                </a:ext>
              </a:extLst>
            </p:cNvPr>
            <p:cNvSpPr/>
            <p:nvPr/>
          </p:nvSpPr>
          <p:spPr>
            <a:xfrm>
              <a:off x="6629400" y="4800600"/>
              <a:ext cx="1066800" cy="990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977C27-6162-9149-B4C8-27A584EBFE87}"/>
                </a:ext>
              </a:extLst>
            </p:cNvPr>
            <p:cNvSpPr txBox="1"/>
            <p:nvPr/>
          </p:nvSpPr>
          <p:spPr>
            <a:xfrm>
              <a:off x="6718988" y="5044501"/>
              <a:ext cx="893193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Tri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Angle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658433" y="5027916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2995459" y="5053971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  <p:pic>
        <p:nvPicPr>
          <p:cNvPr id="26" name="Picture 25" descr="ALP Logo Triangles1.jpg">
            <a:extLst>
              <a:ext uri="{FF2B5EF4-FFF2-40B4-BE49-F238E27FC236}">
                <a16:creationId xmlns:a16="http://schemas.microsoft.com/office/drawing/2014/main" id="{55D5C11E-C938-1748-89DE-245CDB369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6" y="5088156"/>
            <a:ext cx="984696" cy="3317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384974-8008-C24C-8237-CE732036892A}"/>
              </a:ext>
            </a:extLst>
          </p:cNvPr>
          <p:cNvSpPr/>
          <p:nvPr/>
        </p:nvSpPr>
        <p:spPr>
          <a:xfrm>
            <a:off x="5653381" y="5012404"/>
            <a:ext cx="827762" cy="4249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101+</a:t>
            </a:r>
          </a:p>
        </p:txBody>
      </p:sp>
    </p:spTree>
    <p:extLst>
      <p:ext uri="{BB962C8B-B14F-4D97-AF65-F5344CB8AC3E}">
        <p14:creationId xmlns:p14="http://schemas.microsoft.com/office/powerpoint/2010/main" val="176250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9186578">
            <a:off x="-63716" y="1444172"/>
            <a:ext cx="4237372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can’t write a thesis</a:t>
            </a:r>
          </a:p>
        </p:txBody>
      </p:sp>
      <p:sp>
        <p:nvSpPr>
          <p:cNvPr id="3" name="Rectangle 2"/>
          <p:cNvSpPr/>
          <p:nvPr/>
        </p:nvSpPr>
        <p:spPr>
          <a:xfrm rot="1311136">
            <a:off x="4325182" y="1206265"/>
            <a:ext cx="5019601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no concrete examples</a:t>
            </a:r>
          </a:p>
        </p:txBody>
      </p:sp>
      <p:sp>
        <p:nvSpPr>
          <p:cNvPr id="4" name="Rectangle 3"/>
          <p:cNvSpPr/>
          <p:nvPr/>
        </p:nvSpPr>
        <p:spPr>
          <a:xfrm rot="21128680">
            <a:off x="404777" y="2912397"/>
            <a:ext cx="434594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sentence fragments</a:t>
            </a:r>
          </a:p>
        </p:txBody>
      </p:sp>
      <p:sp>
        <p:nvSpPr>
          <p:cNvPr id="7" name="Rectangle 6"/>
          <p:cNvSpPr/>
          <p:nvPr/>
        </p:nvSpPr>
        <p:spPr>
          <a:xfrm rot="2117356">
            <a:off x="1916966" y="5018644"/>
            <a:ext cx="4389879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confusing words</a:t>
            </a:r>
          </a:p>
        </p:txBody>
      </p:sp>
      <p:sp>
        <p:nvSpPr>
          <p:cNvPr id="10" name="Rectangle 9"/>
          <p:cNvSpPr/>
          <p:nvPr/>
        </p:nvSpPr>
        <p:spPr>
          <a:xfrm rot="1498021">
            <a:off x="2653019" y="2166517"/>
            <a:ext cx="5019891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subject-verb agreement</a:t>
            </a:r>
          </a:p>
        </p:txBody>
      </p:sp>
      <p:sp>
        <p:nvSpPr>
          <p:cNvPr id="11" name="Rectangle 10"/>
          <p:cNvSpPr/>
          <p:nvPr/>
        </p:nvSpPr>
        <p:spPr>
          <a:xfrm rot="21419496">
            <a:off x="4741480" y="3967371"/>
            <a:ext cx="3342649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3600" dirty="0"/>
              <a:t>mla format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81000" y="3048000"/>
            <a:ext cx="9982199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5400" dirty="0"/>
              <a:t>when we asked students . . .</a:t>
            </a:r>
          </a:p>
        </p:txBody>
      </p:sp>
      <p:sp>
        <p:nvSpPr>
          <p:cNvPr id="9" name="Rectangle 8"/>
          <p:cNvSpPr/>
          <p:nvPr/>
        </p:nvSpPr>
        <p:spPr>
          <a:xfrm>
            <a:off x="-381000" y="3048000"/>
            <a:ext cx="9982199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5400" dirty="0"/>
              <a:t>They told us “none of the above”</a:t>
            </a:r>
          </a:p>
        </p:txBody>
      </p:sp>
    </p:spTree>
    <p:extLst>
      <p:ext uri="{BB962C8B-B14F-4D97-AF65-F5344CB8AC3E}">
        <p14:creationId xmlns:p14="http://schemas.microsoft.com/office/powerpoint/2010/main" val="215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10" grpId="0" animBg="1"/>
      <p:bldP spid="11" grpId="0" animBg="1"/>
      <p:bldP spid="12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Stretch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14300" y="2311619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194228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 101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13" y="2359187"/>
            <a:ext cx="403354" cy="896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8E7F0C-8967-6040-A5C8-524DD45C0F80}"/>
              </a:ext>
            </a:extLst>
          </p:cNvPr>
          <p:cNvGrpSpPr/>
          <p:nvPr/>
        </p:nvGrpSpPr>
        <p:grpSpPr>
          <a:xfrm>
            <a:off x="332799" y="3253757"/>
            <a:ext cx="3977046" cy="1727200"/>
            <a:chOff x="332799" y="3253757"/>
            <a:chExt cx="3977046" cy="17272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745" y="3253757"/>
              <a:ext cx="1943100" cy="17272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9" y="3253757"/>
              <a:ext cx="1943100" cy="17272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169616" y="5193528"/>
            <a:ext cx="3669583" cy="369332"/>
            <a:chOff x="3122215" y="3486390"/>
            <a:chExt cx="4179584" cy="369332"/>
          </a:xfrm>
        </p:grpSpPr>
        <p:sp>
          <p:nvSpPr>
            <p:cNvPr id="32" name="Rectangle 31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 hour/week for semester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9033" y="5183247"/>
            <a:ext cx="3455424" cy="369332"/>
            <a:chOff x="3122215" y="3486390"/>
            <a:chExt cx="4179584" cy="369332"/>
          </a:xfrm>
        </p:grpSpPr>
        <p:sp>
          <p:nvSpPr>
            <p:cNvPr id="35" name="Rectangle 34"/>
            <p:cNvSpPr/>
            <p:nvPr/>
          </p:nvSpPr>
          <p:spPr>
            <a:xfrm>
              <a:off x="3413216" y="3532113"/>
              <a:ext cx="3605858" cy="277886"/>
            </a:xfrm>
            <a:prstGeom prst="rect">
              <a:avLst/>
            </a:prstGeom>
            <a:solidFill>
              <a:srgbClr val="8164B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22215" y="3486390"/>
              <a:ext cx="4179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 hours/week for semester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1DDC0E-0EC4-6842-9F40-EF7EE19E6B87}"/>
              </a:ext>
            </a:extLst>
          </p:cNvPr>
          <p:cNvSpPr/>
          <p:nvPr/>
        </p:nvSpPr>
        <p:spPr>
          <a:xfrm>
            <a:off x="4716426" y="2345289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57C4B-96B9-4D40-8045-79E1D01F33B1}"/>
              </a:ext>
            </a:extLst>
          </p:cNvPr>
          <p:cNvSpPr txBox="1"/>
          <p:nvPr/>
        </p:nvSpPr>
        <p:spPr>
          <a:xfrm>
            <a:off x="4602126" y="197595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AE1C85-E31E-5345-90E3-70F0403F0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39" y="2392857"/>
            <a:ext cx="403354" cy="8963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B9321C-E94B-EC43-A704-968ABB2E059D}"/>
              </a:ext>
            </a:extLst>
          </p:cNvPr>
          <p:cNvGrpSpPr/>
          <p:nvPr/>
        </p:nvGrpSpPr>
        <p:grpSpPr>
          <a:xfrm>
            <a:off x="4934925" y="3287427"/>
            <a:ext cx="3977046" cy="1727200"/>
            <a:chOff x="4934925" y="3287427"/>
            <a:chExt cx="3977046" cy="17272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F576AF-0F7A-5344-9ECB-DAC270A6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871" y="3287427"/>
              <a:ext cx="1943100" cy="1727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CED2220-7142-2F4D-944E-555C1E8B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925" y="3287427"/>
              <a:ext cx="1943100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1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101+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BA4E4-FC9B-0249-995C-ACA8AA18A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618"/>
            <a:ext cx="9144000" cy="1298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615BA-F724-E345-8A0D-2C55402B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9623"/>
            <a:ext cx="9144000" cy="12787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E232127-423A-6C41-9043-620E39A38149}"/>
              </a:ext>
            </a:extLst>
          </p:cNvPr>
          <p:cNvSpPr/>
          <p:nvPr/>
        </p:nvSpPr>
        <p:spPr>
          <a:xfrm>
            <a:off x="6629400" y="3689809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9F187-64D1-574D-BA0B-93030D56B49B}"/>
              </a:ext>
            </a:extLst>
          </p:cNvPr>
          <p:cNvGrpSpPr/>
          <p:nvPr/>
        </p:nvGrpSpPr>
        <p:grpSpPr>
          <a:xfrm>
            <a:off x="2514600" y="3658386"/>
            <a:ext cx="1585274" cy="533400"/>
            <a:chOff x="2514600" y="3658386"/>
            <a:chExt cx="1585274" cy="533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584C9C-0120-8E4A-A710-E723567E7C3C}"/>
                </a:ext>
              </a:extLst>
            </p:cNvPr>
            <p:cNvSpPr/>
            <p:nvPr/>
          </p:nvSpPr>
          <p:spPr>
            <a:xfrm>
              <a:off x="3566474" y="3658386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B03BCF7-0A87-4846-9A10-26D6815D607A}"/>
                </a:ext>
              </a:extLst>
            </p:cNvPr>
            <p:cNvSpPr/>
            <p:nvPr/>
          </p:nvSpPr>
          <p:spPr>
            <a:xfrm>
              <a:off x="2514600" y="3658386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91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491D26-FE5D-3C47-8D5E-EC076973FF71}"/>
              </a:ext>
            </a:extLst>
          </p:cNvPr>
          <p:cNvGrpSpPr/>
          <p:nvPr/>
        </p:nvGrpSpPr>
        <p:grpSpPr>
          <a:xfrm>
            <a:off x="6395179" y="4342561"/>
            <a:ext cx="990558" cy="1093601"/>
            <a:chOff x="7854531" y="4910186"/>
            <a:chExt cx="990558" cy="109360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AE8E44-B677-B543-8C19-F8A0F2FE7F0F}"/>
                </a:ext>
              </a:extLst>
            </p:cNvPr>
            <p:cNvGrpSpPr/>
            <p:nvPr/>
          </p:nvGrpSpPr>
          <p:grpSpPr>
            <a:xfrm>
              <a:off x="7860393" y="4910186"/>
              <a:ext cx="984696" cy="564298"/>
              <a:chOff x="6189766" y="4800600"/>
              <a:chExt cx="984696" cy="564298"/>
            </a:xfrm>
          </p:grpSpPr>
          <p:pic>
            <p:nvPicPr>
              <p:cNvPr id="21" name="Picture 20" descr="ALP Logo Triangles1.jpg">
                <a:extLst>
                  <a:ext uri="{FF2B5EF4-FFF2-40B4-BE49-F238E27FC236}">
                    <a16:creationId xmlns:a16="http://schemas.microsoft.com/office/drawing/2014/main" id="{6B18FF83-B070-6646-8F34-AD8AFDB58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766" y="5033156"/>
                <a:ext cx="984696" cy="33174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E6651-7A8A-CB40-81E3-CCC713AD57CF}"/>
                  </a:ext>
                </a:extLst>
              </p:cNvPr>
              <p:cNvSpPr txBox="1"/>
              <p:nvPr/>
            </p:nvSpPr>
            <p:spPr>
              <a:xfrm>
                <a:off x="6306876" y="4800600"/>
                <a:ext cx="7312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 hour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68474C5-E6F2-B841-A7FF-857B611AA414}"/>
                </a:ext>
              </a:extLst>
            </p:cNvPr>
            <p:cNvGrpSpPr/>
            <p:nvPr/>
          </p:nvGrpSpPr>
          <p:grpSpPr>
            <a:xfrm>
              <a:off x="7854531" y="5428784"/>
              <a:ext cx="984696" cy="575003"/>
              <a:chOff x="7183001" y="4800600"/>
              <a:chExt cx="984696" cy="575003"/>
            </a:xfrm>
          </p:grpSpPr>
          <p:pic>
            <p:nvPicPr>
              <p:cNvPr id="24" name="Picture 23" descr="ALP Logo Triangles1.jpg">
                <a:extLst>
                  <a:ext uri="{FF2B5EF4-FFF2-40B4-BE49-F238E27FC236}">
                    <a16:creationId xmlns:a16="http://schemas.microsoft.com/office/drawing/2014/main" id="{C8E846FA-52FF-DE43-BE5A-8EA7F7F05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3001" y="5043861"/>
                <a:ext cx="984696" cy="33174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22F994-6535-F541-8503-BB3D92CD7E1D}"/>
                  </a:ext>
                </a:extLst>
              </p:cNvPr>
              <p:cNvSpPr txBox="1"/>
              <p:nvPr/>
            </p:nvSpPr>
            <p:spPr>
              <a:xfrm>
                <a:off x="7259001" y="4800600"/>
                <a:ext cx="8079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 hours</a:t>
                </a: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4543923" y="4999939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957798" y="499993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872218" y="502561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1251988" y="499993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3589014" y="502599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  <p:pic>
        <p:nvPicPr>
          <p:cNvPr id="26" name="Picture 25" descr="ALP Logo Triangles1.jpg">
            <a:extLst>
              <a:ext uri="{FF2B5EF4-FFF2-40B4-BE49-F238E27FC236}">
                <a16:creationId xmlns:a16="http://schemas.microsoft.com/office/drawing/2014/main" id="{4E498659-1A96-6141-8701-5D5AE3B9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6" y="5088156"/>
            <a:ext cx="984696" cy="3317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3DF22F0-8FFC-D045-AD97-4E785DF64CFF}"/>
              </a:ext>
            </a:extLst>
          </p:cNvPr>
          <p:cNvSpPr/>
          <p:nvPr/>
        </p:nvSpPr>
        <p:spPr>
          <a:xfrm>
            <a:off x="4006595" y="5028220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7CAA9F-2549-974D-93DD-C5EBA7032570}"/>
              </a:ext>
            </a:extLst>
          </p:cNvPr>
          <p:cNvSpPr/>
          <p:nvPr/>
        </p:nvSpPr>
        <p:spPr>
          <a:xfrm>
            <a:off x="1420470" y="5028220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7AD2B1-85E1-F043-814E-8162FE108607}"/>
              </a:ext>
            </a:extLst>
          </p:cNvPr>
          <p:cNvSpPr/>
          <p:nvPr/>
        </p:nvSpPr>
        <p:spPr>
          <a:xfrm>
            <a:off x="2334890" y="5053895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937D64-90C4-8F45-84C2-20F2ECB39937}"/>
              </a:ext>
            </a:extLst>
          </p:cNvPr>
          <p:cNvGrpSpPr/>
          <p:nvPr/>
        </p:nvGrpSpPr>
        <p:grpSpPr>
          <a:xfrm>
            <a:off x="4748248" y="4634267"/>
            <a:ext cx="848513" cy="787905"/>
            <a:chOff x="6629400" y="4800600"/>
            <a:chExt cx="1066800" cy="990600"/>
          </a:xfrm>
        </p:grpSpPr>
        <p:sp>
          <p:nvSpPr>
            <p:cNvPr id="39" name="Isosceles Triangle 9">
              <a:extLst>
                <a:ext uri="{FF2B5EF4-FFF2-40B4-BE49-F238E27FC236}">
                  <a16:creationId xmlns:a16="http://schemas.microsoft.com/office/drawing/2014/main" id="{E93E85D3-6C55-864A-8CDA-D4C7E210B329}"/>
                </a:ext>
              </a:extLst>
            </p:cNvPr>
            <p:cNvSpPr/>
            <p:nvPr/>
          </p:nvSpPr>
          <p:spPr>
            <a:xfrm>
              <a:off x="6629400" y="4800600"/>
              <a:ext cx="1066800" cy="990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CCC965-2DED-354A-A54D-7D6038A9CF02}"/>
                </a:ext>
              </a:extLst>
            </p:cNvPr>
            <p:cNvSpPr txBox="1"/>
            <p:nvPr/>
          </p:nvSpPr>
          <p:spPr>
            <a:xfrm>
              <a:off x="6718988" y="5044501"/>
              <a:ext cx="893193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Tri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Angle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517FF15-736E-2C44-89F6-11EB88729E9B}"/>
              </a:ext>
            </a:extLst>
          </p:cNvPr>
          <p:cNvSpPr/>
          <p:nvPr/>
        </p:nvSpPr>
        <p:spPr>
          <a:xfrm>
            <a:off x="714660" y="5028220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6DCADFD-2A64-7349-B976-FD963BC30878}"/>
              </a:ext>
            </a:extLst>
          </p:cNvPr>
          <p:cNvSpPr/>
          <p:nvPr/>
        </p:nvSpPr>
        <p:spPr>
          <a:xfrm>
            <a:off x="3051686" y="5054275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AB49C57-EA3E-DB40-87D5-AF0DB563A836}"/>
              </a:ext>
            </a:extLst>
          </p:cNvPr>
          <p:cNvSpPr/>
          <p:nvPr/>
        </p:nvSpPr>
        <p:spPr>
          <a:xfrm>
            <a:off x="5598656" y="4983295"/>
            <a:ext cx="827762" cy="4249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101+</a:t>
            </a:r>
          </a:p>
        </p:txBody>
      </p:sp>
    </p:spTree>
    <p:extLst>
      <p:ext uri="{BB962C8B-B14F-4D97-AF65-F5344CB8AC3E}">
        <p14:creationId xmlns:p14="http://schemas.microsoft.com/office/powerpoint/2010/main" val="17968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436659A-78E8-5945-9A59-37F6208FC0BA}"/>
              </a:ext>
            </a:extLst>
          </p:cNvPr>
          <p:cNvSpPr/>
          <p:nvPr/>
        </p:nvSpPr>
        <p:spPr>
          <a:xfrm>
            <a:off x="4800600" y="2165866"/>
            <a:ext cx="3581400" cy="259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60CB1-0735-B346-AF3A-9EEC032C95F0}"/>
              </a:ext>
            </a:extLst>
          </p:cNvPr>
          <p:cNvSpPr/>
          <p:nvPr/>
        </p:nvSpPr>
        <p:spPr>
          <a:xfrm>
            <a:off x="457200" y="2209800"/>
            <a:ext cx="3581400" cy="2590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BA216C-9E58-EE4D-B541-2AFE7A404615}"/>
              </a:ext>
            </a:extLst>
          </p:cNvPr>
          <p:cNvGrpSpPr/>
          <p:nvPr/>
        </p:nvGrpSpPr>
        <p:grpSpPr>
          <a:xfrm>
            <a:off x="4876800" y="2667000"/>
            <a:ext cx="3505200" cy="1608224"/>
            <a:chOff x="4876800" y="2667000"/>
            <a:chExt cx="3505200" cy="160822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A0AE85-0958-1B47-9E83-9AF1CD3E917C}"/>
                </a:ext>
              </a:extLst>
            </p:cNvPr>
            <p:cNvSpPr txBox="1"/>
            <p:nvPr/>
          </p:nvSpPr>
          <p:spPr>
            <a:xfrm>
              <a:off x="4876800" y="2667000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 hours of developmental writing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279F41-0F51-954F-923C-BADF4B349F2E}"/>
                </a:ext>
              </a:extLst>
            </p:cNvPr>
            <p:cNvSpPr txBox="1"/>
            <p:nvPr/>
          </p:nvSpPr>
          <p:spPr>
            <a:xfrm>
              <a:off x="4876800" y="32766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 hours of developmental reading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B27FDA-D6B1-1044-BC51-71650FA5A935}"/>
                </a:ext>
              </a:extLst>
            </p:cNvPr>
            <p:cNvSpPr txBox="1"/>
            <p:nvPr/>
          </p:nvSpPr>
          <p:spPr>
            <a:xfrm>
              <a:off x="4895636" y="3905892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Addressing non-cognitive issues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6FD103F-CEDD-1C40-B62B-C368A2587ED7}"/>
              </a:ext>
            </a:extLst>
          </p:cNvPr>
          <p:cNvSpPr txBox="1"/>
          <p:nvPr/>
        </p:nvSpPr>
        <p:spPr>
          <a:xfrm>
            <a:off x="609600" y="3276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hours of developmental writing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7A448-00B3-4242-821C-15D3742A7219}"/>
              </a:ext>
            </a:extLst>
          </p:cNvPr>
          <p:cNvSpPr txBox="1"/>
          <p:nvPr/>
        </p:nvSpPr>
        <p:spPr>
          <a:xfrm>
            <a:off x="457200" y="176028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Pre-Requisite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C9204-5F37-9247-9C72-97702F0B894F}"/>
              </a:ext>
            </a:extLst>
          </p:cNvPr>
          <p:cNvSpPr txBox="1"/>
          <p:nvPr/>
        </p:nvSpPr>
        <p:spPr>
          <a:xfrm>
            <a:off x="4800600" y="176028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Co-Requisite Model</a:t>
            </a:r>
          </a:p>
        </p:txBody>
      </p:sp>
    </p:spTree>
    <p:extLst>
      <p:ext uri="{BB962C8B-B14F-4D97-AF65-F5344CB8AC3E}">
        <p14:creationId xmlns:p14="http://schemas.microsoft.com/office/powerpoint/2010/main" val="26233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cs typeface="Arial" charset="0"/>
                <a:sym typeface="Arial" charset="0"/>
              </a:rPr>
              <a:t>What’s Missing in the ALP One or Two-Hour Model</a:t>
            </a:r>
            <a:endParaRPr lang="en-US" sz="28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15360-4869-8C44-B836-1E0070EBF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50"/>
            <a:ext cx="9144000" cy="132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7C3A1-89B8-6649-A9E0-79FDFE75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1289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71541-193A-9345-80C8-CAF25994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251"/>
            <a:ext cx="9144000" cy="1308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EA9B18-945B-4246-AF79-2470A1395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9144000" cy="13188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FBB708-33B4-4F4E-B749-B770A04F2B6D}"/>
              </a:ext>
            </a:extLst>
          </p:cNvPr>
          <p:cNvGrpSpPr/>
          <p:nvPr/>
        </p:nvGrpSpPr>
        <p:grpSpPr>
          <a:xfrm>
            <a:off x="5943600" y="3124986"/>
            <a:ext cx="1219200" cy="568401"/>
            <a:chOff x="5943600" y="3124986"/>
            <a:chExt cx="1219200" cy="5684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AA63BD4-593E-B642-BD8A-F214315EDF0A}"/>
                </a:ext>
              </a:extLst>
            </p:cNvPr>
            <p:cNvSpPr/>
            <p:nvPr/>
          </p:nvSpPr>
          <p:spPr>
            <a:xfrm>
              <a:off x="6629400" y="3124986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4D5425-F3BD-BB41-A492-3A7EF4489653}"/>
                </a:ext>
              </a:extLst>
            </p:cNvPr>
            <p:cNvSpPr/>
            <p:nvPr/>
          </p:nvSpPr>
          <p:spPr>
            <a:xfrm>
              <a:off x="5943600" y="3159987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19BDC-0C60-194D-A7BC-B9BCAEAB3206}"/>
              </a:ext>
            </a:extLst>
          </p:cNvPr>
          <p:cNvGrpSpPr/>
          <p:nvPr/>
        </p:nvGrpSpPr>
        <p:grpSpPr>
          <a:xfrm>
            <a:off x="5989162" y="5138395"/>
            <a:ext cx="1173638" cy="535757"/>
            <a:chOff x="5989162" y="5138395"/>
            <a:chExt cx="1173638" cy="53575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3F5C5B-9B39-F54B-AF9F-016F2DF9CE4A}"/>
                </a:ext>
              </a:extLst>
            </p:cNvPr>
            <p:cNvSpPr/>
            <p:nvPr/>
          </p:nvSpPr>
          <p:spPr>
            <a:xfrm>
              <a:off x="5989162" y="5138395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B42139-D830-024A-97C0-FE33482AAB5C}"/>
                </a:ext>
              </a:extLst>
            </p:cNvPr>
            <p:cNvSpPr/>
            <p:nvPr/>
          </p:nvSpPr>
          <p:spPr>
            <a:xfrm>
              <a:off x="6629400" y="5140752"/>
              <a:ext cx="5334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46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491D26-FE5D-3C47-8D5E-EC076973FF71}"/>
              </a:ext>
            </a:extLst>
          </p:cNvPr>
          <p:cNvGrpSpPr/>
          <p:nvPr/>
        </p:nvGrpSpPr>
        <p:grpSpPr>
          <a:xfrm>
            <a:off x="5334000" y="4350650"/>
            <a:ext cx="990558" cy="1093601"/>
            <a:chOff x="7854531" y="4910186"/>
            <a:chExt cx="990558" cy="109360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AE8E44-B677-B543-8C19-F8A0F2FE7F0F}"/>
                </a:ext>
              </a:extLst>
            </p:cNvPr>
            <p:cNvGrpSpPr/>
            <p:nvPr/>
          </p:nvGrpSpPr>
          <p:grpSpPr>
            <a:xfrm>
              <a:off x="7860393" y="4910186"/>
              <a:ext cx="984696" cy="564298"/>
              <a:chOff x="6189766" y="4800600"/>
              <a:chExt cx="984696" cy="564298"/>
            </a:xfrm>
          </p:grpSpPr>
          <p:pic>
            <p:nvPicPr>
              <p:cNvPr id="21" name="Picture 20" descr="ALP Logo Triangles1.jpg">
                <a:extLst>
                  <a:ext uri="{FF2B5EF4-FFF2-40B4-BE49-F238E27FC236}">
                    <a16:creationId xmlns:a16="http://schemas.microsoft.com/office/drawing/2014/main" id="{6B18FF83-B070-6646-8F34-AD8AFDB58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766" y="5033156"/>
                <a:ext cx="984696" cy="33174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E6651-7A8A-CB40-81E3-CCC713AD57CF}"/>
                  </a:ext>
                </a:extLst>
              </p:cNvPr>
              <p:cNvSpPr txBox="1"/>
              <p:nvPr/>
            </p:nvSpPr>
            <p:spPr>
              <a:xfrm>
                <a:off x="6306876" y="4800600"/>
                <a:ext cx="7312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 hour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68474C5-E6F2-B841-A7FF-857B611AA414}"/>
                </a:ext>
              </a:extLst>
            </p:cNvPr>
            <p:cNvGrpSpPr/>
            <p:nvPr/>
          </p:nvGrpSpPr>
          <p:grpSpPr>
            <a:xfrm>
              <a:off x="7854531" y="5428784"/>
              <a:ext cx="984696" cy="575003"/>
              <a:chOff x="7183001" y="4800600"/>
              <a:chExt cx="984696" cy="575003"/>
            </a:xfrm>
          </p:grpSpPr>
          <p:pic>
            <p:nvPicPr>
              <p:cNvPr id="24" name="Picture 23" descr="ALP Logo Triangles1.jpg">
                <a:extLst>
                  <a:ext uri="{FF2B5EF4-FFF2-40B4-BE49-F238E27FC236}">
                    <a16:creationId xmlns:a16="http://schemas.microsoft.com/office/drawing/2014/main" id="{C8E846FA-52FF-DE43-BE5A-8EA7F7F05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3001" y="5043861"/>
                <a:ext cx="984696" cy="33174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22F994-6535-F541-8503-BB3D92CD7E1D}"/>
                  </a:ext>
                </a:extLst>
              </p:cNvPr>
              <p:cNvSpPr txBox="1"/>
              <p:nvPr/>
            </p:nvSpPr>
            <p:spPr>
              <a:xfrm>
                <a:off x="7259001" y="4800600"/>
                <a:ext cx="8079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 hours</a:t>
                </a: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S00938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577914" y="1122968"/>
            <a:ext cx="5738780" cy="4864512"/>
          </a:xfrm>
          <a:prstGeom prst="rect">
            <a:avLst/>
          </a:prstGeom>
        </p:spPr>
      </p:pic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Co-Requisite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2286000"/>
            <a:ext cx="40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Co-Requisite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D7D4-9F77-5E44-B5DE-4F86475BA368}"/>
              </a:ext>
            </a:extLst>
          </p:cNvPr>
          <p:cNvSpPr/>
          <p:nvPr/>
        </p:nvSpPr>
        <p:spPr>
          <a:xfrm>
            <a:off x="3774050" y="5007189"/>
            <a:ext cx="827762" cy="424976"/>
          </a:xfrm>
          <a:prstGeom prst="rect">
            <a:avLst/>
          </a:prstGeom>
          <a:solidFill>
            <a:srgbClr val="B8F63A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483BB-D5C5-0F4E-BB6F-B54D10E43B01}"/>
              </a:ext>
            </a:extLst>
          </p:cNvPr>
          <p:cNvSpPr/>
          <p:nvPr/>
        </p:nvSpPr>
        <p:spPr>
          <a:xfrm>
            <a:off x="1187925" y="5007189"/>
            <a:ext cx="943588" cy="42497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Tutoring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3CC4D-208B-9043-8565-DDCA56440EE9}"/>
              </a:ext>
            </a:extLst>
          </p:cNvPr>
          <p:cNvSpPr/>
          <p:nvPr/>
        </p:nvSpPr>
        <p:spPr>
          <a:xfrm>
            <a:off x="2102345" y="5032864"/>
            <a:ext cx="760599" cy="373626"/>
          </a:xfrm>
          <a:prstGeom prst="rect">
            <a:avLst/>
          </a:prstGeom>
          <a:solidFill>
            <a:srgbClr val="FFC000"/>
          </a:solidFill>
          <a:ln w="3810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Studio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E3F216-0C5A-C14C-8996-5E6859905ACB}"/>
              </a:ext>
            </a:extLst>
          </p:cNvPr>
          <p:cNvGrpSpPr/>
          <p:nvPr/>
        </p:nvGrpSpPr>
        <p:grpSpPr>
          <a:xfrm>
            <a:off x="4515703" y="4613236"/>
            <a:ext cx="848513" cy="787905"/>
            <a:chOff x="6629400" y="4800600"/>
            <a:chExt cx="1066800" cy="990600"/>
          </a:xfrm>
        </p:grpSpPr>
        <p:sp>
          <p:nvSpPr>
            <p:cNvPr id="18" name="Isosceles Triangle 9">
              <a:extLst>
                <a:ext uri="{FF2B5EF4-FFF2-40B4-BE49-F238E27FC236}">
                  <a16:creationId xmlns:a16="http://schemas.microsoft.com/office/drawing/2014/main" id="{5C25C779-4B5E-FA4E-87A3-E4909DA7C63B}"/>
                </a:ext>
              </a:extLst>
            </p:cNvPr>
            <p:cNvSpPr/>
            <p:nvPr/>
          </p:nvSpPr>
          <p:spPr>
            <a:xfrm>
              <a:off x="6629400" y="4800600"/>
              <a:ext cx="1066800" cy="990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977C27-6162-9149-B4C8-27A584EBFE87}"/>
                </a:ext>
              </a:extLst>
            </p:cNvPr>
            <p:cNvSpPr txBox="1"/>
            <p:nvPr/>
          </p:nvSpPr>
          <p:spPr>
            <a:xfrm>
              <a:off x="6718988" y="5044501"/>
              <a:ext cx="893193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Tri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/>
                <a:t>Angle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7413F6C-3D2D-224E-901D-4EA14F55B527}"/>
              </a:ext>
            </a:extLst>
          </p:cNvPr>
          <p:cNvSpPr/>
          <p:nvPr/>
        </p:nvSpPr>
        <p:spPr>
          <a:xfrm>
            <a:off x="482115" y="5007189"/>
            <a:ext cx="762000" cy="424976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548C8-4720-C447-8415-9B66D214142C}"/>
              </a:ext>
            </a:extLst>
          </p:cNvPr>
          <p:cNvSpPr/>
          <p:nvPr/>
        </p:nvSpPr>
        <p:spPr>
          <a:xfrm>
            <a:off x="2819141" y="5033244"/>
            <a:ext cx="982482" cy="373626"/>
          </a:xfrm>
          <a:prstGeom prst="rect">
            <a:avLst/>
          </a:prstGeom>
          <a:solidFill>
            <a:srgbClr val="8164B0"/>
          </a:solidFill>
          <a:ln w="38100" cmpd="sng">
            <a:solidFill>
              <a:srgbClr val="8164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FastTrack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Model</a:t>
            </a:r>
          </a:p>
        </p:txBody>
      </p:sp>
      <p:pic>
        <p:nvPicPr>
          <p:cNvPr id="26" name="Picture 25" descr="ALP Logo Triangles1.jpg">
            <a:extLst>
              <a:ext uri="{FF2B5EF4-FFF2-40B4-BE49-F238E27FC236}">
                <a16:creationId xmlns:a16="http://schemas.microsoft.com/office/drawing/2014/main" id="{A7FCD6F6-E7C2-CC47-82E3-824AFA93E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6" y="5088156"/>
            <a:ext cx="984696" cy="3317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0837E7-BB21-484D-BBEE-81D359954549}"/>
              </a:ext>
            </a:extLst>
          </p:cNvPr>
          <p:cNvSpPr/>
          <p:nvPr/>
        </p:nvSpPr>
        <p:spPr>
          <a:xfrm>
            <a:off x="7070881" y="4999938"/>
            <a:ext cx="1142693" cy="373626"/>
          </a:xfrm>
          <a:prstGeom prst="rect">
            <a:avLst/>
          </a:prstGeom>
          <a:solidFill>
            <a:srgbClr val="6FAC27"/>
          </a:solidFill>
          <a:ln w="38100" cmpd="sng">
            <a:solidFill>
              <a:srgbClr val="6FAC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ALP Two Instructors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AD05C8-CA94-CA49-AC06-5FBB32082F0F}"/>
              </a:ext>
            </a:extLst>
          </p:cNvPr>
          <p:cNvSpPr/>
          <p:nvPr/>
        </p:nvSpPr>
        <p:spPr>
          <a:xfrm>
            <a:off x="6268126" y="4984542"/>
            <a:ext cx="827762" cy="4249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101+</a:t>
            </a:r>
          </a:p>
        </p:txBody>
      </p:sp>
    </p:spTree>
    <p:extLst>
      <p:ext uri="{BB962C8B-B14F-4D97-AF65-F5344CB8AC3E}">
        <p14:creationId xmlns:p14="http://schemas.microsoft.com/office/powerpoint/2010/main" val="39610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ALP with Two Instructors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18" name="Picture 2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46800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673510" y="2321900"/>
            <a:ext cx="4343400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9210" y="19525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Credit-Level Class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10200" y="2274332"/>
            <a:ext cx="2395384" cy="2722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09320" y="1905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Co-</a:t>
            </a:r>
            <a:r>
              <a:rPr lang="en-US" dirty="0" err="1"/>
              <a:t>Req</a:t>
            </a:r>
            <a:r>
              <a:rPr lang="en-US" dirty="0"/>
              <a:t> Class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20" y="2321900"/>
            <a:ext cx="401962" cy="893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45" y="2369468"/>
            <a:ext cx="401962" cy="893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87" y="2342824"/>
            <a:ext cx="431958" cy="91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70" y="3256878"/>
            <a:ext cx="1943100" cy="172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26" y="3256878"/>
            <a:ext cx="1943100" cy="17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5" y="3256878"/>
            <a:ext cx="19431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cs typeface="Arial" charset="0"/>
                <a:sym typeface="Arial" charset="0"/>
              </a:rPr>
              <a:t>What’s Missing from the ASLP Two-Instructor Model</a:t>
            </a:r>
            <a:endParaRPr lang="en-US" sz="28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FAEE0-9124-B44B-9FC6-40F4272CA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230"/>
            <a:ext cx="9144000" cy="1307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089D0-A986-504C-9E85-DD7E61F35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17"/>
            <a:ext cx="9144000" cy="12887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C011064-945C-EF47-BCC5-BD39A5004C23}"/>
              </a:ext>
            </a:extLst>
          </p:cNvPr>
          <p:cNvSpPr/>
          <p:nvPr/>
        </p:nvSpPr>
        <p:spPr>
          <a:xfrm>
            <a:off x="4800600" y="36576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6FAC2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9"/>
          <p:cNvSpPr txBox="1"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cs typeface="Arial" charset="0"/>
                <a:sym typeface="Arial" charset="0"/>
              </a:rPr>
              <a:t>What’s Missing in the ALP Two-Instructor Model</a:t>
            </a:r>
            <a:endParaRPr lang="en-US" sz="3200" dirty="0">
              <a:ea typeface="ヒラギノ角ゴ ProN W6" charset="0"/>
              <a:cs typeface="ヒラギノ角ゴ ProN W6" charset="0"/>
              <a:sym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58F17-FF24-3549-A33E-5121FA666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562"/>
            <a:ext cx="9144000" cy="128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D3499-2EB5-044D-950B-AD335A7EE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0" y="2796562"/>
            <a:ext cx="9144000" cy="13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1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-152400"/>
            <a:ext cx="9367838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P Logo w Name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6963"/>
            <a:ext cx="1828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932925" y="2449352"/>
            <a:ext cx="5121915" cy="695944"/>
            <a:chOff x="1932093" y="2419514"/>
            <a:chExt cx="5121925" cy="694965"/>
          </a:xfrm>
        </p:grpSpPr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 rot="19112923">
              <a:off x="2117372" y="2419514"/>
              <a:ext cx="4011668" cy="36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/>
                <a:t>The Accelerated Learning Program</a:t>
              </a:r>
            </a:p>
          </p:txBody>
        </p:sp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 rot="19112923">
              <a:off x="1932093" y="2745667"/>
              <a:ext cx="5121925" cy="36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The Community College of Baltimore County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1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6800" y="4876800"/>
            <a:ext cx="2097359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eviction</a:t>
            </a:r>
          </a:p>
        </p:txBody>
      </p:sp>
      <p:sp>
        <p:nvSpPr>
          <p:cNvPr id="5" name="Rectangle 4"/>
          <p:cNvSpPr/>
          <p:nvPr/>
        </p:nvSpPr>
        <p:spPr>
          <a:xfrm rot="19602608">
            <a:off x="6374091" y="3068008"/>
            <a:ext cx="248741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car trouble</a:t>
            </a:r>
          </a:p>
        </p:txBody>
      </p:sp>
      <p:sp>
        <p:nvSpPr>
          <p:cNvPr id="3" name="Rectangle 2"/>
          <p:cNvSpPr/>
          <p:nvPr/>
        </p:nvSpPr>
        <p:spPr>
          <a:xfrm rot="1311136">
            <a:off x="4372970" y="958718"/>
            <a:ext cx="3689465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changes at work</a:t>
            </a:r>
          </a:p>
        </p:txBody>
      </p:sp>
      <p:sp>
        <p:nvSpPr>
          <p:cNvPr id="2" name="Rectangle 1"/>
          <p:cNvSpPr/>
          <p:nvPr/>
        </p:nvSpPr>
        <p:spPr>
          <a:xfrm rot="19186578">
            <a:off x="-63716" y="1444172"/>
            <a:ext cx="4237372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financial problems</a:t>
            </a:r>
          </a:p>
        </p:txBody>
      </p:sp>
      <p:sp>
        <p:nvSpPr>
          <p:cNvPr id="6" name="Rectangle 5"/>
          <p:cNvSpPr/>
          <p:nvPr/>
        </p:nvSpPr>
        <p:spPr>
          <a:xfrm rot="2600865">
            <a:off x="2982891" y="4257438"/>
            <a:ext cx="5476207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abusive situation at home</a:t>
            </a:r>
          </a:p>
        </p:txBody>
      </p:sp>
      <p:sp>
        <p:nvSpPr>
          <p:cNvPr id="7" name="Rectangle 6"/>
          <p:cNvSpPr/>
          <p:nvPr/>
        </p:nvSpPr>
        <p:spPr>
          <a:xfrm rot="2117356">
            <a:off x="1957592" y="4890917"/>
            <a:ext cx="3947689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medical problems</a:t>
            </a:r>
          </a:p>
        </p:txBody>
      </p:sp>
      <p:sp>
        <p:nvSpPr>
          <p:cNvPr id="10" name="Rectangle 9"/>
          <p:cNvSpPr/>
          <p:nvPr/>
        </p:nvSpPr>
        <p:spPr>
          <a:xfrm rot="1498021">
            <a:off x="2653019" y="2166517"/>
            <a:ext cx="5019891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problems with children</a:t>
            </a:r>
          </a:p>
        </p:txBody>
      </p:sp>
      <p:sp>
        <p:nvSpPr>
          <p:cNvPr id="11" name="Rectangle 10"/>
          <p:cNvSpPr/>
          <p:nvPr/>
        </p:nvSpPr>
        <p:spPr>
          <a:xfrm rot="21419496">
            <a:off x="4813070" y="1738639"/>
            <a:ext cx="1827427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3600" dirty="0"/>
              <a:t>laid off</a:t>
            </a:r>
          </a:p>
        </p:txBody>
      </p:sp>
      <p:sp>
        <p:nvSpPr>
          <p:cNvPr id="4" name="Rectangle 3"/>
          <p:cNvSpPr/>
          <p:nvPr/>
        </p:nvSpPr>
        <p:spPr>
          <a:xfrm rot="21128680">
            <a:off x="409059" y="2974775"/>
            <a:ext cx="3433133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legal problems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0" y="2667000"/>
            <a:ext cx="9131300" cy="11079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6600" dirty="0"/>
              <a:t>life issues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4737" y="0"/>
            <a:ext cx="9166174" cy="6858000"/>
          </a:xfrm>
          <a:prstGeom prst="rect">
            <a:avLst/>
          </a:prstGeom>
          <a:solidFill>
            <a:srgbClr val="7C86F6">
              <a:alpha val="6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1383212">
            <a:off x="318435" y="856639"/>
            <a:ext cx="6773367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student becomes discouraged</a:t>
            </a:r>
          </a:p>
        </p:txBody>
      </p:sp>
      <p:sp>
        <p:nvSpPr>
          <p:cNvPr id="18" name="Rectangle 17"/>
          <p:cNvSpPr/>
          <p:nvPr/>
        </p:nvSpPr>
        <p:spPr>
          <a:xfrm rot="20352802">
            <a:off x="110008" y="2504495"/>
            <a:ext cx="9509059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buClr>
                <a:srgbClr val="7FA500"/>
              </a:buClr>
            </a:pPr>
            <a:r>
              <a:rPr lang="en-US" sz="3600" dirty="0"/>
              <a:t>student fears she isn’t “college material”</a:t>
            </a:r>
          </a:p>
        </p:txBody>
      </p:sp>
      <p:sp>
        <p:nvSpPr>
          <p:cNvPr id="17" name="Rectangle 16"/>
          <p:cNvSpPr/>
          <p:nvPr/>
        </p:nvSpPr>
        <p:spPr>
          <a:xfrm rot="1771494">
            <a:off x="2861176" y="1804786"/>
            <a:ext cx="5330141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student loses confidence </a:t>
            </a:r>
          </a:p>
        </p:txBody>
      </p:sp>
      <p:sp>
        <p:nvSpPr>
          <p:cNvPr id="21" name="Rectangle 20"/>
          <p:cNvSpPr/>
          <p:nvPr/>
        </p:nvSpPr>
        <p:spPr>
          <a:xfrm rot="1967839">
            <a:off x="-136216" y="3992745"/>
            <a:ext cx="6773367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student becomes depressed</a:t>
            </a:r>
          </a:p>
        </p:txBody>
      </p:sp>
      <p:sp>
        <p:nvSpPr>
          <p:cNvPr id="19" name="Rectangle 18"/>
          <p:cNvSpPr/>
          <p:nvPr/>
        </p:nvSpPr>
        <p:spPr>
          <a:xfrm rot="19801898">
            <a:off x="2787186" y="4277566"/>
            <a:ext cx="6316332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3600" dirty="0"/>
              <a:t>stress becomes too great</a:t>
            </a:r>
          </a:p>
        </p:txBody>
      </p:sp>
      <p:sp>
        <p:nvSpPr>
          <p:cNvPr id="22" name="Rectangle 21"/>
          <p:cNvSpPr/>
          <p:nvPr/>
        </p:nvSpPr>
        <p:spPr>
          <a:xfrm rot="1771494">
            <a:off x="-138123" y="5093446"/>
            <a:ext cx="4580057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l">
              <a:buClr>
                <a:srgbClr val="7FA500"/>
              </a:buClr>
            </a:pPr>
            <a:r>
              <a:rPr lang="en-US" sz="3600" dirty="0"/>
              <a:t>student feels isolated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667000"/>
            <a:ext cx="9144000" cy="1107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>
              <a:buClr>
                <a:srgbClr val="7FA500"/>
              </a:buClr>
            </a:pPr>
            <a:r>
              <a:rPr lang="en-US" sz="6600" dirty="0"/>
              <a:t>affective issues</a:t>
            </a:r>
          </a:p>
        </p:txBody>
      </p:sp>
    </p:spTree>
    <p:extLst>
      <p:ext uri="{BB962C8B-B14F-4D97-AF65-F5344CB8AC3E}">
        <p14:creationId xmlns:p14="http://schemas.microsoft.com/office/powerpoint/2010/main" val="129760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3" grpId="0" animBg="1"/>
      <p:bldP spid="2" grpId="0" animBg="1"/>
      <p:bldP spid="6" grpId="0" animBg="1"/>
      <p:bldP spid="7" grpId="0" animBg="1"/>
      <p:bldP spid="10" grpId="0" animBg="1"/>
      <p:bldP spid="11" grpId="0" animBg="1"/>
      <p:bldP spid="4" grpId="0" animBg="1"/>
      <p:bldP spid="12" grpId="0" animBg="1"/>
      <p:bldP spid="14" grpId="0" animBg="1"/>
      <p:bldP spid="13" grpId="0" animBg="1"/>
      <p:bldP spid="18" grpId="0" animBg="1"/>
      <p:bldP spid="17" grpId="0" animBg="1"/>
      <p:bldP spid="21" grpId="0" animBg="1"/>
      <p:bldP spid="19" grpId="0" animBg="1"/>
      <p:bldP spid="2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789299"/>
            <a:ext cx="1676400" cy="1258702"/>
            <a:chOff x="4563534" y="1600200"/>
            <a:chExt cx="2288822" cy="186029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572000" y="1600200"/>
              <a:ext cx="2280356" cy="1860291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63534" y="1828800"/>
              <a:ext cx="2280356" cy="1122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lvl="1" algn="ctr">
                <a:buClr>
                  <a:srgbClr val="7FA500"/>
                </a:buClr>
              </a:pPr>
              <a:r>
                <a:rPr lang="en-US" sz="2800" dirty="0"/>
                <a:t>life</a:t>
              </a:r>
            </a:p>
            <a:p>
              <a:pPr marL="0" lvl="1" algn="ctr">
                <a:buClr>
                  <a:srgbClr val="7FA500"/>
                </a:buClr>
              </a:pPr>
              <a:r>
                <a:rPr lang="en-US" sz="2800" dirty="0"/>
                <a:t>issues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42662" y="1770121"/>
            <a:ext cx="2274882" cy="1258702"/>
            <a:chOff x="1642662" y="1770121"/>
            <a:chExt cx="2274882" cy="1258702"/>
          </a:xfrm>
        </p:grpSpPr>
        <p:sp>
          <p:nvSpPr>
            <p:cNvPr id="24" name="Plus 23"/>
            <p:cNvSpPr/>
            <p:nvPr/>
          </p:nvSpPr>
          <p:spPr bwMode="auto">
            <a:xfrm>
              <a:off x="1642662" y="2105025"/>
              <a:ext cx="598482" cy="598482"/>
            </a:xfrm>
            <a:prstGeom prst="mathPlus">
              <a:avLst/>
            </a:prstGeom>
            <a:solidFill>
              <a:schemeClr val="tx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241144" y="1770121"/>
              <a:ext cx="1676400" cy="1258702"/>
              <a:chOff x="4563534" y="1600200"/>
              <a:chExt cx="2288822" cy="1860291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572000" y="1600200"/>
                <a:ext cx="2280356" cy="1860291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563534" y="1828800"/>
                <a:ext cx="2280356" cy="14101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affective</a:t>
                </a:r>
              </a:p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issues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4007464" y="1744842"/>
            <a:ext cx="2489039" cy="1539669"/>
            <a:chOff x="4007464" y="1744842"/>
            <a:chExt cx="2489039" cy="1539669"/>
          </a:xfrm>
        </p:grpSpPr>
        <p:grpSp>
          <p:nvGrpSpPr>
            <p:cNvPr id="29" name="Group 28"/>
            <p:cNvGrpSpPr/>
            <p:nvPr/>
          </p:nvGrpSpPr>
          <p:grpSpPr>
            <a:xfrm>
              <a:off x="4610917" y="1744842"/>
              <a:ext cx="1885586" cy="1539669"/>
              <a:chOff x="4563534" y="1600200"/>
              <a:chExt cx="2288822" cy="2275545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4572000" y="1600200"/>
                <a:ext cx="2280356" cy="1860291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563534" y="1828800"/>
                <a:ext cx="2280356" cy="20469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college</a:t>
                </a:r>
              </a:p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knowledge</a:t>
                </a:r>
              </a:p>
            </p:txBody>
          </p:sp>
        </p:grpSp>
        <p:sp>
          <p:nvSpPr>
            <p:cNvPr id="30" name="Plus 29"/>
            <p:cNvSpPr/>
            <p:nvPr/>
          </p:nvSpPr>
          <p:spPr bwMode="auto">
            <a:xfrm>
              <a:off x="4007464" y="2067737"/>
              <a:ext cx="598482" cy="598482"/>
            </a:xfrm>
            <a:prstGeom prst="mathPlus">
              <a:avLst/>
            </a:prstGeom>
            <a:solidFill>
              <a:schemeClr val="tx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61816" y="1645593"/>
            <a:ext cx="2460918" cy="1384995"/>
            <a:chOff x="6661816" y="1645593"/>
            <a:chExt cx="2460918" cy="1384995"/>
          </a:xfrm>
        </p:grpSpPr>
        <p:sp>
          <p:nvSpPr>
            <p:cNvPr id="34" name="Equal 33"/>
            <p:cNvSpPr/>
            <p:nvPr/>
          </p:nvSpPr>
          <p:spPr bwMode="auto">
            <a:xfrm>
              <a:off x="6661816" y="2108818"/>
              <a:ext cx="559274" cy="559274"/>
            </a:xfrm>
            <a:prstGeom prst="mathEqual">
              <a:avLst/>
            </a:prstGeom>
            <a:solidFill>
              <a:srgbClr val="0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397600" y="1645593"/>
              <a:ext cx="1725134" cy="1384995"/>
              <a:chOff x="4572000" y="1481319"/>
              <a:chExt cx="2355360" cy="2046945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4572000" y="1600200"/>
                <a:ext cx="2280356" cy="1860291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47004" y="1481319"/>
                <a:ext cx="2280356" cy="20469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non-</a:t>
                </a:r>
              </a:p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cognitive</a:t>
                </a:r>
              </a:p>
              <a:p>
                <a:pPr marL="0" lvl="1" algn="ctr">
                  <a:buClr>
                    <a:srgbClr val="7FA500"/>
                  </a:buClr>
                </a:pPr>
                <a:r>
                  <a:rPr lang="en-US" sz="2800" dirty="0"/>
                  <a:t>issues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36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57787" y="922313"/>
            <a:ext cx="12624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credit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course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86400" y="2514600"/>
            <a:ext cx="2609840" cy="1924040"/>
            <a:chOff x="5486400" y="2514600"/>
            <a:chExt cx="2609840" cy="192404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486400" y="3581400"/>
              <a:ext cx="673414" cy="0"/>
            </a:xfrm>
            <a:prstGeom prst="line">
              <a:avLst/>
            </a:prstGeom>
            <a:ln w="76200" cmpd="sng">
              <a:solidFill>
                <a:srgbClr val="849D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172200" y="2514600"/>
              <a:ext cx="1924040" cy="1924040"/>
            </a:xfrm>
            <a:prstGeom prst="rect">
              <a:avLst/>
            </a:prstGeom>
            <a:solidFill>
              <a:srgbClr val="849D2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50%</a:t>
              </a:r>
            </a:p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pass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08" y="6067044"/>
            <a:ext cx="1837944" cy="7147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4254" y="2514600"/>
            <a:ext cx="1924040" cy="1924040"/>
          </a:xfrm>
          <a:prstGeom prst="rect">
            <a:avLst/>
          </a:prstGeom>
          <a:solidFill>
            <a:srgbClr val="849D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4254" y="2514600"/>
            <a:ext cx="1924040" cy="1924040"/>
          </a:xfrm>
          <a:prstGeom prst="rect">
            <a:avLst/>
          </a:prstGeom>
          <a:solidFill>
            <a:srgbClr val="849D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7787" y="922313"/>
            <a:ext cx="12624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dirty="0">
                <a:latin typeface="Arial"/>
                <a:cs typeface="Arial"/>
              </a:rPr>
              <a:t>credit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course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08669" y="922313"/>
            <a:ext cx="2755585" cy="3516327"/>
            <a:chOff x="908669" y="922313"/>
            <a:chExt cx="2755585" cy="351632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990840" y="3614845"/>
              <a:ext cx="673414" cy="0"/>
            </a:xfrm>
            <a:prstGeom prst="line">
              <a:avLst/>
            </a:prstGeom>
            <a:ln w="76200" cmpd="sng">
              <a:solidFill>
                <a:srgbClr val="849D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908669" y="922313"/>
              <a:ext cx="2520216" cy="3516327"/>
              <a:chOff x="908669" y="922313"/>
              <a:chExt cx="2520216" cy="351632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08669" y="922313"/>
                <a:ext cx="2520216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US" sz="2800" dirty="0">
                  <a:latin typeface="Arial"/>
                  <a:cs typeface="Arial"/>
                </a:endParaRPr>
              </a:p>
              <a:p>
                <a:pPr algn="ctr"/>
                <a:r>
                  <a:rPr lang="en-US" sz="2800" dirty="0">
                    <a:latin typeface="Arial"/>
                    <a:cs typeface="Arial"/>
                  </a:rPr>
                  <a:t>developmental</a:t>
                </a:r>
              </a:p>
              <a:p>
                <a:pPr algn="ctr"/>
                <a:r>
                  <a:rPr lang="en-US" sz="2800" dirty="0">
                    <a:latin typeface="Arial"/>
                    <a:cs typeface="Arial"/>
                  </a:rPr>
                  <a:t>course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143000" y="2514600"/>
                <a:ext cx="1924040" cy="1924040"/>
              </a:xfrm>
              <a:prstGeom prst="rect">
                <a:avLst/>
              </a:prstGeom>
              <a:solidFill>
                <a:srgbClr val="849D2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08" y="6019800"/>
            <a:ext cx="1837944" cy="7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C46154B-89EB-DB47-8963-2265502D6B50}"/>
              </a:ext>
            </a:extLst>
          </p:cNvPr>
          <p:cNvGrpSpPr/>
          <p:nvPr/>
        </p:nvGrpSpPr>
        <p:grpSpPr>
          <a:xfrm>
            <a:off x="2133600" y="3564311"/>
            <a:ext cx="5105400" cy="2085554"/>
            <a:chOff x="2133600" y="3564311"/>
            <a:chExt cx="5105400" cy="208555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0995847-6F4A-EC40-ABD6-74DA40CDF742}"/>
                </a:ext>
              </a:extLst>
            </p:cNvPr>
            <p:cNvCxnSpPr/>
            <p:nvPr/>
          </p:nvCxnSpPr>
          <p:spPr>
            <a:xfrm>
              <a:off x="2133600" y="3614845"/>
              <a:ext cx="0" cy="20350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BB1324-E7C2-F94C-8E75-9943D77C0856}"/>
                </a:ext>
              </a:extLst>
            </p:cNvPr>
            <p:cNvCxnSpPr/>
            <p:nvPr/>
          </p:nvCxnSpPr>
          <p:spPr>
            <a:xfrm>
              <a:off x="4648200" y="3614845"/>
              <a:ext cx="0" cy="20350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F03635-34CB-CB4F-A9C2-ABFFF4ADDE41}"/>
                </a:ext>
              </a:extLst>
            </p:cNvPr>
            <p:cNvCxnSpPr/>
            <p:nvPr/>
          </p:nvCxnSpPr>
          <p:spPr>
            <a:xfrm>
              <a:off x="7239000" y="3564311"/>
              <a:ext cx="0" cy="20350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52800" y="3564311"/>
            <a:ext cx="2514600" cy="2085554"/>
            <a:chOff x="3352800" y="3564311"/>
            <a:chExt cx="2514600" cy="208555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867400" y="3564311"/>
              <a:ext cx="0" cy="20350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352800" y="3614845"/>
              <a:ext cx="0" cy="20350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990840" y="922313"/>
            <a:ext cx="2597454" cy="3516327"/>
            <a:chOff x="2990840" y="922313"/>
            <a:chExt cx="2597454" cy="3516327"/>
          </a:xfrm>
        </p:grpSpPr>
        <p:grpSp>
          <p:nvGrpSpPr>
            <p:cNvPr id="2" name="Group 1"/>
            <p:cNvGrpSpPr/>
            <p:nvPr/>
          </p:nvGrpSpPr>
          <p:grpSpPr>
            <a:xfrm>
              <a:off x="2990840" y="2514600"/>
              <a:ext cx="2597454" cy="1924040"/>
              <a:chOff x="3295640" y="914400"/>
              <a:chExt cx="2597454" cy="1924040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295640" y="2014645"/>
                <a:ext cx="673414" cy="0"/>
              </a:xfrm>
              <a:prstGeom prst="line">
                <a:avLst/>
              </a:prstGeom>
              <a:ln w="76200" cmpd="sng">
                <a:solidFill>
                  <a:srgbClr val="849D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/>
              <p:cNvSpPr/>
              <p:nvPr/>
            </p:nvSpPr>
            <p:spPr>
              <a:xfrm>
                <a:off x="3969054" y="914400"/>
                <a:ext cx="1924040" cy="1924040"/>
              </a:xfrm>
              <a:prstGeom prst="rect">
                <a:avLst/>
              </a:prstGeom>
              <a:solidFill>
                <a:srgbClr val="849D2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75%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pass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57787" y="922313"/>
              <a:ext cx="126241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Arial"/>
                  <a:cs typeface="Arial"/>
                </a:rPr>
                <a:t>take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credit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course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8669" y="922313"/>
            <a:ext cx="2520216" cy="3516327"/>
            <a:chOff x="908669" y="922313"/>
            <a:chExt cx="2520216" cy="3516327"/>
          </a:xfrm>
        </p:grpSpPr>
        <p:sp>
          <p:nvSpPr>
            <p:cNvPr id="11" name="TextBox 10"/>
            <p:cNvSpPr txBox="1"/>
            <p:nvPr/>
          </p:nvSpPr>
          <p:spPr>
            <a:xfrm>
              <a:off x="908669" y="922313"/>
              <a:ext cx="252021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Arial"/>
                  <a:cs typeface="Arial"/>
                </a:rPr>
                <a:t>pass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developmental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course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3000" y="2514600"/>
              <a:ext cx="1924040" cy="1924040"/>
            </a:xfrm>
            <a:prstGeom prst="rect">
              <a:avLst/>
            </a:prstGeom>
            <a:solidFill>
              <a:srgbClr val="849D2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75%</a:t>
              </a:r>
            </a:p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pass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990600"/>
            <a:ext cx="2623148" cy="3448040"/>
            <a:chOff x="5562600" y="990600"/>
            <a:chExt cx="2623148" cy="3448040"/>
          </a:xfrm>
        </p:grpSpPr>
        <p:sp>
          <p:nvSpPr>
            <p:cNvPr id="16" name="TextBox 15"/>
            <p:cNvSpPr txBox="1"/>
            <p:nvPr/>
          </p:nvSpPr>
          <p:spPr>
            <a:xfrm>
              <a:off x="6629400" y="990600"/>
              <a:ext cx="126241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Arial"/>
                  <a:cs typeface="Arial"/>
                </a:rPr>
                <a:t>pass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credit</a:t>
              </a:r>
            </a:p>
            <a:p>
              <a:pPr algn="ctr"/>
              <a:r>
                <a:rPr lang="en-US" sz="2800" dirty="0">
                  <a:latin typeface="Arial"/>
                  <a:cs typeface="Arial"/>
                </a:rPr>
                <a:t>course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562600" y="2514600"/>
              <a:ext cx="2623148" cy="1924040"/>
              <a:chOff x="5562600" y="2514600"/>
              <a:chExt cx="2623148" cy="192404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261708" y="2514600"/>
                <a:ext cx="1924040" cy="1924040"/>
              </a:xfrm>
              <a:prstGeom prst="rect">
                <a:avLst/>
              </a:prstGeom>
              <a:solidFill>
                <a:srgbClr val="849D2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75%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pass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5562600" y="3581400"/>
                <a:ext cx="673414" cy="0"/>
              </a:xfrm>
              <a:prstGeom prst="line">
                <a:avLst/>
              </a:prstGeom>
              <a:ln w="76200" cmpd="sng">
                <a:solidFill>
                  <a:srgbClr val="849D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/>
          <p:cNvSpPr txBox="1"/>
          <p:nvPr/>
        </p:nvSpPr>
        <p:spPr>
          <a:xfrm>
            <a:off x="2209800" y="4953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.75  X  .75  X  .75  =  42%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08" y="6019800"/>
            <a:ext cx="1837944" cy="7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66893</TotalTime>
  <Words>1725</Words>
  <Application>Microsoft Macintosh PowerPoint</Application>
  <PresentationFormat>On-screen Show (4:3)</PresentationFormat>
  <Paragraphs>529</Paragraphs>
  <Slides>49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ＭＳ Ｐゴシック</vt:lpstr>
      <vt:lpstr>ヒラギノ角ゴ ProN W3</vt:lpstr>
      <vt:lpstr>ヒラギノ角ゴ ProN W6</vt:lpstr>
      <vt:lpstr>Arial</vt:lpstr>
      <vt:lpstr>Avenir Book</vt:lpstr>
      <vt:lpstr>Calibri</vt:lpstr>
      <vt:lpstr>Gill Sans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Microsoft Office User</cp:lastModifiedBy>
  <cp:revision>483</cp:revision>
  <cp:lastPrinted>2019-06-02T19:03:18Z</cp:lastPrinted>
  <dcterms:created xsi:type="dcterms:W3CDTF">2012-10-28T13:12:27Z</dcterms:created>
  <dcterms:modified xsi:type="dcterms:W3CDTF">2019-06-03T02:13:09Z</dcterms:modified>
</cp:coreProperties>
</file>