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B0B5AB1-0857-47F0-B02A-C70AB1731B59}">
          <p14:sldIdLst/>
        </p14:section>
        <p14:section name="Untitled Section" id="{F0F7C4AC-90FC-439E-91B5-E410CCA7F9E9}">
          <p14:sldIdLst>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87" d="100"/>
          <a:sy n="87" d="100"/>
        </p:scale>
        <p:origin x="61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75745" y="3464252"/>
            <a:ext cx="2690987" cy="576262"/>
          </a:xfrm>
        </p:spPr>
        <p:txBody>
          <a:bodyPr/>
          <a:lstStyle/>
          <a:p>
            <a:endParaRPr lang="en-US" dirty="0"/>
          </a:p>
          <a:p>
            <a:endParaRPr lang="en-US" dirty="0"/>
          </a:p>
          <a:p>
            <a:endParaRPr lang="en-US" dirty="0"/>
          </a:p>
          <a:p>
            <a:endParaRPr lang="en-US" dirty="0"/>
          </a:p>
          <a:p>
            <a:r>
              <a:rPr lang="en-US" b="1" dirty="0">
                <a:latin typeface="Perpetua" panose="02020502060401020303" pitchFamily="18" charset="0"/>
              </a:rPr>
              <a:t>Resources</a:t>
            </a:r>
            <a:r>
              <a:rPr lang="en-US" dirty="0"/>
              <a:t> </a:t>
            </a:r>
          </a:p>
        </p:txBody>
      </p:sp>
      <p:sp>
        <p:nvSpPr>
          <p:cNvPr id="4" name="Content Placeholder 3"/>
          <p:cNvSpPr>
            <a:spLocks noGrp="1"/>
          </p:cNvSpPr>
          <p:nvPr>
            <p:ph sz="half" idx="2"/>
          </p:nvPr>
        </p:nvSpPr>
        <p:spPr>
          <a:xfrm>
            <a:off x="675745" y="4040514"/>
            <a:ext cx="2690987" cy="3304117"/>
          </a:xfrm>
        </p:spPr>
        <p:txBody>
          <a:bodyPr>
            <a:normAutofit/>
          </a:bodyPr>
          <a:lstStyle/>
          <a:p>
            <a:pPr marL="0" indent="0">
              <a:buNone/>
            </a:pPr>
            <a:r>
              <a:rPr lang="en-US" sz="1400" dirty="0">
                <a:solidFill>
                  <a:schemeClr val="accent2">
                    <a:lumMod val="50000"/>
                  </a:schemeClr>
                </a:solidFill>
                <a:latin typeface="Perpetua" panose="02020502060401020303" pitchFamily="18" charset="0"/>
              </a:rPr>
              <a:t>We have developed a multi-faceted approach to connect students directly to campus resources: </a:t>
            </a:r>
          </a:p>
          <a:p>
            <a:pPr marL="176213" indent="-176213">
              <a:spcBef>
                <a:spcPts val="600"/>
              </a:spcBef>
              <a:buFont typeface="Arial" panose="020B0604020202020204" pitchFamily="34" charset="0"/>
              <a:buChar char="•"/>
            </a:pPr>
            <a:r>
              <a:rPr lang="en-US" sz="1400" dirty="0">
                <a:solidFill>
                  <a:schemeClr val="accent2">
                    <a:lumMod val="50000"/>
                  </a:schemeClr>
                </a:solidFill>
                <a:latin typeface="Perpetua" panose="02020502060401020303" pitchFamily="18" charset="0"/>
              </a:rPr>
              <a:t>Dedicated </a:t>
            </a:r>
            <a:r>
              <a:rPr lang="en-US" sz="1400" dirty="0">
                <a:solidFill>
                  <a:schemeClr val="accent2">
                    <a:lumMod val="50000"/>
                  </a:schemeClr>
                </a:solidFill>
                <a:latin typeface="Perpetua" panose="02020502060401020303" pitchFamily="18" charset="0"/>
              </a:rPr>
              <a:t>W</a:t>
            </a:r>
            <a:r>
              <a:rPr lang="en-US" sz="1400" dirty="0" smtClean="0">
                <a:solidFill>
                  <a:schemeClr val="accent2">
                    <a:lumMod val="50000"/>
                  </a:schemeClr>
                </a:solidFill>
                <a:latin typeface="Perpetua" panose="02020502060401020303" pitchFamily="18" charset="0"/>
              </a:rPr>
              <a:t>riting </a:t>
            </a:r>
            <a:r>
              <a:rPr lang="en-US" sz="1400" dirty="0">
                <a:solidFill>
                  <a:schemeClr val="accent2">
                    <a:lumMod val="50000"/>
                  </a:schemeClr>
                </a:solidFill>
                <a:latin typeface="Perpetua" panose="02020502060401020303" pitchFamily="18" charset="0"/>
              </a:rPr>
              <a:t>C</a:t>
            </a:r>
            <a:r>
              <a:rPr lang="en-US" sz="1400" dirty="0" smtClean="0">
                <a:solidFill>
                  <a:schemeClr val="accent2">
                    <a:lumMod val="50000"/>
                  </a:schemeClr>
                </a:solidFill>
                <a:latin typeface="Perpetua" panose="02020502060401020303" pitchFamily="18" charset="0"/>
              </a:rPr>
              <a:t>enter </a:t>
            </a:r>
            <a:r>
              <a:rPr lang="en-US" sz="1400" dirty="0">
                <a:solidFill>
                  <a:schemeClr val="accent2">
                    <a:lumMod val="50000"/>
                  </a:schemeClr>
                </a:solidFill>
                <a:latin typeface="Perpetua" panose="02020502060401020303" pitchFamily="18" charset="0"/>
              </a:rPr>
              <a:t>w</a:t>
            </a:r>
            <a:r>
              <a:rPr lang="en-US" sz="1400" dirty="0" smtClean="0">
                <a:solidFill>
                  <a:schemeClr val="accent2">
                    <a:lumMod val="50000"/>
                  </a:schemeClr>
                </a:solidFill>
                <a:latin typeface="Perpetua" panose="02020502060401020303" pitchFamily="18" charset="0"/>
              </a:rPr>
              <a:t>orkshops</a:t>
            </a:r>
            <a:endParaRPr lang="en-US" sz="1400" dirty="0">
              <a:solidFill>
                <a:schemeClr val="accent2">
                  <a:lumMod val="50000"/>
                </a:schemeClr>
              </a:solidFill>
              <a:latin typeface="Perpetua" panose="02020502060401020303" pitchFamily="18" charset="0"/>
            </a:endParaRPr>
          </a:p>
          <a:p>
            <a:pPr marL="176213" indent="-176213">
              <a:spcBef>
                <a:spcPts val="600"/>
              </a:spcBef>
              <a:buFont typeface="Arial" panose="020B0604020202020204" pitchFamily="34" charset="0"/>
              <a:buChar char="•"/>
            </a:pPr>
            <a:r>
              <a:rPr lang="en-US" sz="1400" dirty="0">
                <a:solidFill>
                  <a:schemeClr val="accent2">
                    <a:lumMod val="50000"/>
                  </a:schemeClr>
                </a:solidFill>
                <a:latin typeface="Perpetua" panose="02020502060401020303" pitchFamily="18" charset="0"/>
              </a:rPr>
              <a:t>Specialized </a:t>
            </a:r>
            <a:r>
              <a:rPr lang="en-US" sz="1400" dirty="0" smtClean="0">
                <a:solidFill>
                  <a:schemeClr val="accent2">
                    <a:lumMod val="50000"/>
                  </a:schemeClr>
                </a:solidFill>
                <a:latin typeface="Perpetua" panose="02020502060401020303" pitchFamily="18" charset="0"/>
              </a:rPr>
              <a:t>library </a:t>
            </a:r>
            <a:r>
              <a:rPr lang="en-US" sz="1400" dirty="0">
                <a:solidFill>
                  <a:schemeClr val="accent2">
                    <a:lumMod val="50000"/>
                  </a:schemeClr>
                </a:solidFill>
                <a:latin typeface="Perpetua" panose="02020502060401020303" pitchFamily="18" charset="0"/>
              </a:rPr>
              <a:t>i</a:t>
            </a:r>
            <a:r>
              <a:rPr lang="en-US" sz="1400" dirty="0" smtClean="0">
                <a:solidFill>
                  <a:schemeClr val="accent2">
                    <a:lumMod val="50000"/>
                  </a:schemeClr>
                </a:solidFill>
                <a:latin typeface="Perpetua" panose="02020502060401020303" pitchFamily="18" charset="0"/>
              </a:rPr>
              <a:t>nstruction </a:t>
            </a:r>
            <a:r>
              <a:rPr lang="en-US" sz="1400" dirty="0">
                <a:solidFill>
                  <a:schemeClr val="accent2">
                    <a:lumMod val="50000"/>
                  </a:schemeClr>
                </a:solidFill>
                <a:latin typeface="Perpetua" panose="02020502060401020303" pitchFamily="18" charset="0"/>
              </a:rPr>
              <a:t>s</a:t>
            </a:r>
            <a:r>
              <a:rPr lang="en-US" sz="1400" dirty="0" smtClean="0">
                <a:solidFill>
                  <a:schemeClr val="accent2">
                    <a:lumMod val="50000"/>
                  </a:schemeClr>
                </a:solidFill>
                <a:latin typeface="Perpetua" panose="02020502060401020303" pitchFamily="18" charset="0"/>
              </a:rPr>
              <a:t>essions</a:t>
            </a:r>
            <a:endParaRPr lang="en-US" sz="1400" dirty="0">
              <a:solidFill>
                <a:schemeClr val="accent2">
                  <a:lumMod val="50000"/>
                </a:schemeClr>
              </a:solidFill>
              <a:latin typeface="Perpetua" panose="02020502060401020303" pitchFamily="18" charset="0"/>
            </a:endParaRPr>
          </a:p>
          <a:p>
            <a:pPr marL="176213" indent="-176213">
              <a:spcBef>
                <a:spcPts val="600"/>
              </a:spcBef>
              <a:buFont typeface="Arial" panose="020B0604020202020204" pitchFamily="34" charset="0"/>
              <a:buChar char="•"/>
            </a:pPr>
            <a:r>
              <a:rPr lang="en-US" sz="1400" dirty="0">
                <a:solidFill>
                  <a:schemeClr val="accent2">
                    <a:lumMod val="50000"/>
                  </a:schemeClr>
                </a:solidFill>
                <a:latin typeface="Perpetua" panose="02020502060401020303" pitchFamily="18" charset="0"/>
              </a:rPr>
              <a:t>Career Services Classroom </a:t>
            </a:r>
            <a:r>
              <a:rPr lang="en-US" sz="1400" dirty="0" smtClean="0">
                <a:solidFill>
                  <a:schemeClr val="accent2">
                    <a:lumMod val="50000"/>
                  </a:schemeClr>
                </a:solidFill>
                <a:latin typeface="Perpetua" panose="02020502060401020303" pitchFamily="18" charset="0"/>
              </a:rPr>
              <a:t>visits</a:t>
            </a:r>
            <a:endParaRPr lang="en-US" sz="1400" dirty="0">
              <a:solidFill>
                <a:schemeClr val="accent2">
                  <a:lumMod val="50000"/>
                </a:schemeClr>
              </a:solidFill>
              <a:latin typeface="Perpetua" panose="02020502060401020303" pitchFamily="18" charset="0"/>
            </a:endParaRPr>
          </a:p>
          <a:p>
            <a:pPr marL="176213" indent="-176213">
              <a:spcBef>
                <a:spcPts val="600"/>
              </a:spcBef>
              <a:buFont typeface="Arial" panose="020B0604020202020204" pitchFamily="34" charset="0"/>
              <a:buChar char="•"/>
            </a:pPr>
            <a:r>
              <a:rPr lang="en-US" sz="1400" dirty="0">
                <a:solidFill>
                  <a:schemeClr val="accent2">
                    <a:lumMod val="50000"/>
                  </a:schemeClr>
                </a:solidFill>
                <a:latin typeface="Perpetua" panose="02020502060401020303" pitchFamily="18" charset="0"/>
              </a:rPr>
              <a:t>Advisor </a:t>
            </a:r>
            <a:r>
              <a:rPr lang="en-US" sz="1400" dirty="0" smtClean="0">
                <a:solidFill>
                  <a:schemeClr val="accent2">
                    <a:lumMod val="50000"/>
                  </a:schemeClr>
                </a:solidFill>
                <a:latin typeface="Perpetua" panose="02020502060401020303" pitchFamily="18" charset="0"/>
              </a:rPr>
              <a:t>classroom </a:t>
            </a:r>
            <a:r>
              <a:rPr lang="en-US" sz="1400" dirty="0">
                <a:solidFill>
                  <a:schemeClr val="accent2">
                    <a:lumMod val="50000"/>
                  </a:schemeClr>
                </a:solidFill>
                <a:latin typeface="Perpetua" panose="02020502060401020303" pitchFamily="18" charset="0"/>
              </a:rPr>
              <a:t>v</a:t>
            </a:r>
            <a:r>
              <a:rPr lang="en-US" sz="1400" dirty="0" smtClean="0">
                <a:solidFill>
                  <a:schemeClr val="accent2">
                    <a:lumMod val="50000"/>
                  </a:schemeClr>
                </a:solidFill>
                <a:latin typeface="Perpetua" panose="02020502060401020303" pitchFamily="18" charset="0"/>
              </a:rPr>
              <a:t>isits </a:t>
            </a:r>
            <a:endParaRPr lang="en-US" sz="1400" dirty="0">
              <a:solidFill>
                <a:schemeClr val="accent2">
                  <a:lumMod val="50000"/>
                </a:schemeClr>
              </a:solidFill>
              <a:latin typeface="Perpetua" panose="02020502060401020303" pitchFamily="18" charset="0"/>
            </a:endParaRPr>
          </a:p>
        </p:txBody>
      </p:sp>
      <p:sp>
        <p:nvSpPr>
          <p:cNvPr id="5" name="Text Placeholder 4"/>
          <p:cNvSpPr>
            <a:spLocks noGrp="1"/>
          </p:cNvSpPr>
          <p:nvPr>
            <p:ph type="body" sz="quarter" idx="3"/>
          </p:nvPr>
        </p:nvSpPr>
        <p:spPr>
          <a:xfrm>
            <a:off x="3602474" y="3464252"/>
            <a:ext cx="2690984" cy="576262"/>
          </a:xfrm>
        </p:spPr>
        <p:txBody>
          <a:bodyPr/>
          <a:lstStyle/>
          <a:p>
            <a:r>
              <a:rPr lang="en-US" b="1" dirty="0">
                <a:latin typeface="Perpetua" panose="02020502060401020303" pitchFamily="18" charset="0"/>
              </a:rPr>
              <a:t>Relevance</a:t>
            </a:r>
            <a:r>
              <a:rPr lang="en-US" dirty="0"/>
              <a:t> </a:t>
            </a:r>
          </a:p>
        </p:txBody>
      </p:sp>
      <p:sp>
        <p:nvSpPr>
          <p:cNvPr id="6" name="Content Placeholder 5"/>
          <p:cNvSpPr>
            <a:spLocks noGrp="1"/>
          </p:cNvSpPr>
          <p:nvPr>
            <p:ph sz="quarter" idx="4"/>
          </p:nvPr>
        </p:nvSpPr>
        <p:spPr>
          <a:xfrm>
            <a:off x="3602475" y="4040514"/>
            <a:ext cx="2690983" cy="3304117"/>
          </a:xfrm>
        </p:spPr>
        <p:txBody>
          <a:bodyPr>
            <a:normAutofit/>
          </a:bodyPr>
          <a:lstStyle/>
          <a:p>
            <a:pPr marL="0" indent="0">
              <a:buNone/>
            </a:pPr>
            <a:r>
              <a:rPr lang="en-US" sz="1400" dirty="0">
                <a:solidFill>
                  <a:schemeClr val="accent2">
                    <a:lumMod val="50000"/>
                  </a:schemeClr>
                </a:solidFill>
                <a:latin typeface="Perpetua" panose="02020502060401020303" pitchFamily="18" charset="0"/>
              </a:rPr>
              <a:t>A</a:t>
            </a:r>
            <a:r>
              <a:rPr lang="en-US" sz="1400" dirty="0" smtClean="0">
                <a:solidFill>
                  <a:schemeClr val="accent2">
                    <a:lumMod val="50000"/>
                  </a:schemeClr>
                </a:solidFill>
                <a:latin typeface="Perpetua" panose="02020502060401020303" pitchFamily="18" charset="0"/>
              </a:rPr>
              <a:t>ssignments are designed to </a:t>
            </a:r>
            <a:r>
              <a:rPr lang="en-US" sz="1400" dirty="0">
                <a:solidFill>
                  <a:schemeClr val="accent2">
                    <a:lumMod val="50000"/>
                  </a:schemeClr>
                </a:solidFill>
                <a:latin typeface="Perpetua" panose="02020502060401020303" pitchFamily="18" charset="0"/>
              </a:rPr>
              <a:t>engage students with the college community and to create relevance to their personal and professional lives. </a:t>
            </a:r>
            <a:r>
              <a:rPr lang="en-US" sz="1400" dirty="0" smtClean="0">
                <a:solidFill>
                  <a:schemeClr val="accent2">
                    <a:lumMod val="50000"/>
                  </a:schemeClr>
                </a:solidFill>
                <a:latin typeface="Perpetua" panose="02020502060401020303" pitchFamily="18" charset="0"/>
              </a:rPr>
              <a:t>Essays and assignments focus on: </a:t>
            </a:r>
            <a:endParaRPr lang="en-US" sz="1400" dirty="0">
              <a:solidFill>
                <a:schemeClr val="accent2">
                  <a:lumMod val="50000"/>
                </a:schemeClr>
              </a:solidFill>
              <a:latin typeface="Perpetua" panose="02020502060401020303" pitchFamily="18" charset="0"/>
            </a:endParaRPr>
          </a:p>
          <a:p>
            <a:pPr marL="176213" indent="-176213">
              <a:spcBef>
                <a:spcPts val="600"/>
              </a:spcBef>
              <a:buFont typeface="Arial" panose="020B0604020202020204" pitchFamily="34" charset="0"/>
              <a:buChar char="•"/>
            </a:pPr>
            <a:r>
              <a:rPr lang="en-US" sz="1400" dirty="0">
                <a:solidFill>
                  <a:schemeClr val="accent2">
                    <a:lumMod val="50000"/>
                  </a:schemeClr>
                </a:solidFill>
                <a:latin typeface="Perpetua" panose="02020502060401020303" pitchFamily="18" charset="0"/>
              </a:rPr>
              <a:t>Identity as a Cincinnati State student</a:t>
            </a:r>
          </a:p>
          <a:p>
            <a:pPr marL="176213" indent="-176213">
              <a:spcBef>
                <a:spcPts val="600"/>
              </a:spcBef>
              <a:buFont typeface="Arial" panose="020B0604020202020204" pitchFamily="34" charset="0"/>
              <a:buChar char="•"/>
            </a:pPr>
            <a:r>
              <a:rPr lang="en-US" sz="1400" dirty="0">
                <a:solidFill>
                  <a:schemeClr val="accent2">
                    <a:lumMod val="50000"/>
                  </a:schemeClr>
                </a:solidFill>
                <a:latin typeface="Perpetua" panose="02020502060401020303" pitchFamily="18" charset="0"/>
              </a:rPr>
              <a:t>Career exploration</a:t>
            </a:r>
          </a:p>
          <a:p>
            <a:pPr marL="176213" indent="-176213">
              <a:spcBef>
                <a:spcPts val="600"/>
              </a:spcBef>
              <a:buFont typeface="Arial" panose="020B0604020202020204" pitchFamily="34" charset="0"/>
              <a:buChar char="•"/>
            </a:pPr>
            <a:r>
              <a:rPr lang="en-US" sz="1400" dirty="0">
                <a:solidFill>
                  <a:schemeClr val="accent2">
                    <a:lumMod val="50000"/>
                  </a:schemeClr>
                </a:solidFill>
                <a:latin typeface="Perpetua" panose="02020502060401020303" pitchFamily="18" charset="0"/>
              </a:rPr>
              <a:t>Professional Identity </a:t>
            </a:r>
          </a:p>
          <a:p>
            <a:pPr marL="0" indent="0">
              <a:buNone/>
            </a:pPr>
            <a:endParaRPr lang="en-US" sz="1400" dirty="0">
              <a:solidFill>
                <a:schemeClr val="accent2">
                  <a:lumMod val="50000"/>
                </a:schemeClr>
              </a:solidFill>
              <a:latin typeface="Perpetua" panose="02020502060401020303" pitchFamily="18" charset="0"/>
            </a:endParaRPr>
          </a:p>
        </p:txBody>
      </p:sp>
      <p:sp>
        <p:nvSpPr>
          <p:cNvPr id="9" name="Text Placeholder 4"/>
          <p:cNvSpPr txBox="1">
            <a:spLocks/>
          </p:cNvSpPr>
          <p:nvPr/>
        </p:nvSpPr>
        <p:spPr>
          <a:xfrm>
            <a:off x="6583018" y="3464252"/>
            <a:ext cx="2690984" cy="57626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9pPr>
          </a:lstStyle>
          <a:p>
            <a:r>
              <a:rPr lang="en-US" b="1" dirty="0">
                <a:latin typeface="Perpetua" panose="02020502060401020303" pitchFamily="18" charset="0"/>
              </a:rPr>
              <a:t>Reach</a:t>
            </a:r>
            <a:r>
              <a:rPr lang="en-US" dirty="0"/>
              <a:t> </a:t>
            </a:r>
          </a:p>
        </p:txBody>
      </p:sp>
      <p:sp>
        <p:nvSpPr>
          <p:cNvPr id="10" name="Content Placeholder 5"/>
          <p:cNvSpPr txBox="1">
            <a:spLocks/>
          </p:cNvSpPr>
          <p:nvPr/>
        </p:nvSpPr>
        <p:spPr>
          <a:xfrm>
            <a:off x="6583019" y="4040514"/>
            <a:ext cx="2690983" cy="330411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1400" dirty="0">
                <a:solidFill>
                  <a:schemeClr val="accent2">
                    <a:lumMod val="50000"/>
                  </a:schemeClr>
                </a:solidFill>
                <a:latin typeface="Perpetua" panose="02020502060401020303" pitchFamily="18" charset="0"/>
              </a:rPr>
              <a:t>Developmental level work is front-loaded in the first weeks of ENG 101A course to give students </a:t>
            </a:r>
            <a:r>
              <a:rPr lang="en-US" sz="1400" dirty="0" smtClean="0">
                <a:solidFill>
                  <a:schemeClr val="accent2">
                    <a:lumMod val="50000"/>
                  </a:schemeClr>
                </a:solidFill>
                <a:latin typeface="Perpetua" panose="02020502060401020303" pitchFamily="18" charset="0"/>
              </a:rPr>
              <a:t>needed support </a:t>
            </a:r>
            <a:r>
              <a:rPr lang="en-US" sz="1400" dirty="0" smtClean="0">
                <a:solidFill>
                  <a:schemeClr val="accent2">
                    <a:lumMod val="50000"/>
                  </a:schemeClr>
                </a:solidFill>
                <a:latin typeface="Perpetua" panose="02020502060401020303" pitchFamily="18" charset="0"/>
              </a:rPr>
              <a:t>quickly and to provide </a:t>
            </a:r>
            <a:r>
              <a:rPr lang="en-US" sz="1400" dirty="0" smtClean="0">
                <a:solidFill>
                  <a:schemeClr val="accent2">
                    <a:lumMod val="50000"/>
                  </a:schemeClr>
                </a:solidFill>
                <a:latin typeface="Perpetua" panose="02020502060401020303" pitchFamily="18" charset="0"/>
              </a:rPr>
              <a:t>a smoother transition to second English courses.  Additional support is offered in: </a:t>
            </a:r>
            <a:endParaRPr lang="en-US" sz="1400" dirty="0">
              <a:solidFill>
                <a:schemeClr val="accent2">
                  <a:lumMod val="50000"/>
                </a:schemeClr>
              </a:solidFill>
              <a:latin typeface="Perpetua" panose="02020502060401020303" pitchFamily="18" charset="0"/>
            </a:endParaRPr>
          </a:p>
          <a:p>
            <a:pPr marL="176213" indent="-176213">
              <a:spcBef>
                <a:spcPts val="600"/>
              </a:spcBef>
              <a:buFont typeface="Arial" panose="020B0604020202020204" pitchFamily="34" charset="0"/>
              <a:buChar char="•"/>
            </a:pPr>
            <a:r>
              <a:rPr lang="en-US" sz="1400" dirty="0">
                <a:solidFill>
                  <a:schemeClr val="accent2">
                    <a:lumMod val="50000"/>
                  </a:schemeClr>
                </a:solidFill>
                <a:latin typeface="Perpetua" panose="02020502060401020303" pitchFamily="18" charset="0"/>
              </a:rPr>
              <a:t>Reading skills</a:t>
            </a:r>
          </a:p>
          <a:p>
            <a:pPr marL="176213" indent="-176213">
              <a:spcBef>
                <a:spcPts val="600"/>
              </a:spcBef>
              <a:buFont typeface="Arial" panose="020B0604020202020204" pitchFamily="34" charset="0"/>
              <a:buChar char="•"/>
            </a:pPr>
            <a:r>
              <a:rPr lang="en-US" sz="1400" dirty="0">
                <a:solidFill>
                  <a:schemeClr val="accent2">
                    <a:lumMod val="50000"/>
                  </a:schemeClr>
                </a:solidFill>
                <a:latin typeface="Perpetua" panose="02020502060401020303" pitchFamily="18" charset="0"/>
              </a:rPr>
              <a:t>Writing skills</a:t>
            </a:r>
          </a:p>
          <a:p>
            <a:pPr marL="176213" indent="-176213">
              <a:spcBef>
                <a:spcPts val="600"/>
              </a:spcBef>
              <a:buFont typeface="Arial" panose="020B0604020202020204" pitchFamily="34" charset="0"/>
              <a:buChar char="•"/>
            </a:pPr>
            <a:r>
              <a:rPr lang="en-US" sz="1400" dirty="0">
                <a:solidFill>
                  <a:schemeClr val="accent2">
                    <a:lumMod val="50000"/>
                  </a:schemeClr>
                </a:solidFill>
                <a:latin typeface="Perpetua" panose="02020502060401020303" pitchFamily="18" charset="0"/>
              </a:rPr>
              <a:t>Foundational college student </a:t>
            </a:r>
            <a:r>
              <a:rPr lang="en-US" sz="1400" dirty="0" smtClean="0">
                <a:solidFill>
                  <a:schemeClr val="accent2">
                    <a:lumMod val="50000"/>
                  </a:schemeClr>
                </a:solidFill>
                <a:latin typeface="Perpetua" panose="02020502060401020303" pitchFamily="18" charset="0"/>
              </a:rPr>
              <a:t>skills</a:t>
            </a:r>
            <a:endParaRPr lang="en-US" sz="1400" dirty="0">
              <a:solidFill>
                <a:schemeClr val="accent2"/>
              </a:solidFill>
              <a:latin typeface="Perpetua" panose="02020502060401020303" pitchFamily="18" charset="0"/>
            </a:endParaRPr>
          </a:p>
          <a:p>
            <a:pPr marL="0" indent="0">
              <a:buNone/>
            </a:pPr>
            <a:endParaRPr lang="en-US" dirty="0"/>
          </a:p>
        </p:txBody>
      </p:sp>
      <p:pic>
        <p:nvPicPr>
          <p:cNvPr id="11" name="Picture 10"/>
          <p:cNvPicPr>
            <a:picLocks noChangeAspect="1"/>
          </p:cNvPicPr>
          <p:nvPr/>
        </p:nvPicPr>
        <p:blipFill>
          <a:blip r:embed="rId2"/>
          <a:stretch>
            <a:fillRect/>
          </a:stretch>
        </p:blipFill>
        <p:spPr>
          <a:xfrm>
            <a:off x="9822764" y="85064"/>
            <a:ext cx="2296885" cy="744279"/>
          </a:xfrm>
          <a:prstGeom prst="rect">
            <a:avLst/>
          </a:prstGeom>
        </p:spPr>
      </p:pic>
      <p:sp>
        <p:nvSpPr>
          <p:cNvPr id="13" name="Content Placeholder 2"/>
          <p:cNvSpPr txBox="1">
            <a:spLocks/>
          </p:cNvSpPr>
          <p:nvPr/>
        </p:nvSpPr>
        <p:spPr>
          <a:xfrm>
            <a:off x="677333" y="276447"/>
            <a:ext cx="8796275" cy="3604326"/>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9pPr>
          </a:lstStyle>
          <a:p>
            <a:r>
              <a:rPr lang="en-US" b="1" dirty="0" smtClean="0">
                <a:latin typeface="Perpetua" panose="02020502060401020303" pitchFamily="18" charset="0"/>
              </a:rPr>
              <a:t>The 3 R’s of Addressing Non-Cognitive Issues in English 101A: Resources, Relevance, and Reach</a:t>
            </a:r>
          </a:p>
          <a:p>
            <a:r>
              <a:rPr lang="en-US" sz="1400" dirty="0" smtClean="0">
                <a:solidFill>
                  <a:schemeClr val="accent2">
                    <a:lumMod val="50000"/>
                  </a:schemeClr>
                </a:solidFill>
                <a:latin typeface="Perpetua" panose="02020502060401020303" pitchFamily="18" charset="0"/>
              </a:rPr>
              <a:t>Cincinnati State Technical and Community College offers an accelerated pathway course known as ENG101A: “a lab supported introduction to college writing with additional practice for understanding the reading and writing process”.  The course is different than many ALPs in that all students place in at the developmental level.</a:t>
            </a:r>
          </a:p>
          <a:p>
            <a:r>
              <a:rPr lang="en-US" sz="1400" dirty="0" smtClean="0">
                <a:solidFill>
                  <a:schemeClr val="accent2">
                    <a:lumMod val="50000"/>
                  </a:schemeClr>
                </a:solidFill>
                <a:latin typeface="Perpetua" panose="02020502060401020303" pitchFamily="18" charset="0"/>
              </a:rPr>
              <a:t>FA18 was </a:t>
            </a:r>
            <a:r>
              <a:rPr lang="en-US" sz="1400" dirty="0" smtClean="0">
                <a:solidFill>
                  <a:schemeClr val="accent2">
                    <a:lumMod val="50000"/>
                  </a:schemeClr>
                </a:solidFill>
                <a:latin typeface="Perpetua" panose="02020502060401020303" pitchFamily="18" charset="0"/>
              </a:rPr>
              <a:t>our </a:t>
            </a:r>
            <a:r>
              <a:rPr lang="en-US" sz="1400" dirty="0" smtClean="0">
                <a:solidFill>
                  <a:schemeClr val="accent2">
                    <a:lumMod val="50000"/>
                  </a:schemeClr>
                </a:solidFill>
                <a:latin typeface="Perpetua" panose="02020502060401020303" pitchFamily="18" charset="0"/>
              </a:rPr>
              <a:t>first year “at scale”—all students who would have otherwise taken AFL 085 took ENG 101A instead. We had 244 students across 13 sections.  </a:t>
            </a:r>
            <a:br>
              <a:rPr lang="en-US" sz="1400" dirty="0" smtClean="0">
                <a:solidFill>
                  <a:schemeClr val="accent2">
                    <a:lumMod val="50000"/>
                  </a:schemeClr>
                </a:solidFill>
                <a:latin typeface="Perpetua" panose="02020502060401020303" pitchFamily="18" charset="0"/>
              </a:rPr>
            </a:br>
            <a:r>
              <a:rPr lang="en-US" sz="1400" dirty="0" smtClean="0">
                <a:solidFill>
                  <a:schemeClr val="accent2">
                    <a:lumMod val="50000"/>
                  </a:schemeClr>
                </a:solidFill>
                <a:latin typeface="Perpetua" panose="02020502060401020303" pitchFamily="18" charset="0"/>
              </a:rPr>
              <a:t>A quick data snapshot shows:</a:t>
            </a:r>
          </a:p>
          <a:p>
            <a:pPr marL="176213" indent="-176213">
              <a:spcBef>
                <a:spcPts val="600"/>
              </a:spcBef>
              <a:buFont typeface="Arial" panose="020B0604020202020204" pitchFamily="34" charset="0"/>
              <a:buChar char="•"/>
            </a:pPr>
            <a:r>
              <a:rPr lang="en-US" sz="1400" dirty="0" smtClean="0">
                <a:solidFill>
                  <a:schemeClr val="accent2">
                    <a:lumMod val="50000"/>
                  </a:schemeClr>
                </a:solidFill>
                <a:latin typeface="Perpetua" panose="02020502060401020303" pitchFamily="18" charset="0"/>
              </a:rPr>
              <a:t>Completion rates of 101A at 67%, with the traditional 101 at 70%</a:t>
            </a:r>
          </a:p>
          <a:p>
            <a:pPr marL="176213" indent="-176213">
              <a:spcBef>
                <a:spcPts val="600"/>
              </a:spcBef>
              <a:buFont typeface="Arial" panose="020B0604020202020204" pitchFamily="34" charset="0"/>
              <a:buChar char="•"/>
            </a:pPr>
            <a:r>
              <a:rPr lang="en-US" sz="1400" dirty="0" smtClean="0">
                <a:solidFill>
                  <a:schemeClr val="accent2">
                    <a:lumMod val="50000"/>
                  </a:schemeClr>
                </a:solidFill>
                <a:latin typeface="Perpetua" panose="02020502060401020303" pitchFamily="18" charset="0"/>
              </a:rPr>
              <a:t>Fall 2018 cohort students earned 13% more “College Level” credits than the Fall 2017 cohort</a:t>
            </a:r>
          </a:p>
          <a:p>
            <a:pPr marL="176213" indent="-176213">
              <a:spcBef>
                <a:spcPts val="600"/>
              </a:spcBef>
              <a:buFont typeface="Arial" panose="020B0604020202020204" pitchFamily="34" charset="0"/>
              <a:buChar char="•"/>
            </a:pPr>
            <a:r>
              <a:rPr lang="en-US" sz="1400" dirty="0" smtClean="0">
                <a:solidFill>
                  <a:schemeClr val="accent2">
                    <a:lumMod val="50000"/>
                  </a:schemeClr>
                </a:solidFill>
                <a:latin typeface="Perpetua" panose="02020502060401020303" pitchFamily="18" charset="0"/>
              </a:rPr>
              <a:t>For degree seeking students, 35.8 % completed gateway English classes in their first year, compared to state average of 33%</a:t>
            </a:r>
            <a:endParaRPr lang="en-US" sz="1400" dirty="0">
              <a:solidFill>
                <a:schemeClr val="accent2">
                  <a:lumMod val="50000"/>
                </a:schemeClr>
              </a:solidFill>
              <a:latin typeface="Perpetua" panose="02020502060401020303" pitchFamily="18" charset="0"/>
            </a:endParaRPr>
          </a:p>
        </p:txBody>
      </p:sp>
    </p:spTree>
    <p:extLst>
      <p:ext uri="{BB962C8B-B14F-4D97-AF65-F5344CB8AC3E}">
        <p14:creationId xmlns:p14="http://schemas.microsoft.com/office/powerpoint/2010/main" val="97249282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txDef>
      <a:spPr/>
      <a:bodyPr vert="horz" lIns="91440" tIns="45720" rIns="91440" bIns="45720" rtlCol="0">
        <a:normAutofit/>
      </a:bodyPr>
      <a:lstStyle>
        <a:defPPr>
          <a:defRPr dirty="0"/>
        </a:defPPr>
      </a:lstStyle>
    </a:txDef>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92</TotalTime>
  <Words>213</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Perpetua</vt:lpstr>
      <vt:lpstr>Trebuchet MS</vt:lpstr>
      <vt:lpstr>Wingdings 3</vt:lpstr>
      <vt:lpstr>Facet</vt:lpstr>
      <vt:lpstr>PowerPoint Presentation</vt:lpstr>
    </vt:vector>
  </TitlesOfParts>
  <Company>Cincinnati State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HelpDesk</dc:creator>
  <cp:lastModifiedBy>HelpDesk</cp:lastModifiedBy>
  <cp:revision>15</cp:revision>
  <dcterms:created xsi:type="dcterms:W3CDTF">2019-05-30T01:43:40Z</dcterms:created>
  <dcterms:modified xsi:type="dcterms:W3CDTF">2019-06-01T00:35:20Z</dcterms:modified>
</cp:coreProperties>
</file>