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6" r:id="rId2"/>
    <p:sldId id="257" r:id="rId3"/>
    <p:sldId id="261" r:id="rId4"/>
    <p:sldId id="260" r:id="rId5"/>
    <p:sldId id="262" r:id="rId6"/>
    <p:sldId id="266" r:id="rId7"/>
    <p:sldId id="267" r:id="rId8"/>
    <p:sldId id="259" r:id="rId9"/>
    <p:sldId id="268" r:id="rId10"/>
    <p:sldId id="269" r:id="rId11"/>
    <p:sldId id="263" r:id="rId12"/>
    <p:sldId id="264" r:id="rId13"/>
    <p:sldId id="295" r:id="rId14"/>
    <p:sldId id="265" r:id="rId15"/>
    <p:sldId id="274" r:id="rId16"/>
    <p:sldId id="277" r:id="rId17"/>
    <p:sldId id="278" r:id="rId18"/>
    <p:sldId id="276" r:id="rId19"/>
    <p:sldId id="279" r:id="rId20"/>
    <p:sldId id="298" r:id="rId21"/>
    <p:sldId id="281" r:id="rId22"/>
    <p:sldId id="299" r:id="rId23"/>
    <p:sldId id="275" r:id="rId24"/>
    <p:sldId id="287" r:id="rId25"/>
    <p:sldId id="288" r:id="rId26"/>
    <p:sldId id="282" r:id="rId27"/>
    <p:sldId id="284" r:id="rId28"/>
    <p:sldId id="285" r:id="rId29"/>
    <p:sldId id="286" r:id="rId30"/>
    <p:sldId id="300" r:id="rId31"/>
    <p:sldId id="301" r:id="rId32"/>
    <p:sldId id="290" r:id="rId33"/>
    <p:sldId id="291" r:id="rId34"/>
    <p:sldId id="292" r:id="rId35"/>
    <p:sldId id="296" r:id="rId36"/>
    <p:sldId id="297" r:id="rId3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0" autoAdjust="0"/>
    <p:restoredTop sz="94643"/>
  </p:normalViewPr>
  <p:slideViewPr>
    <p:cSldViewPr snapToGrid="0">
      <p:cViewPr varScale="1">
        <p:scale>
          <a:sx n="90" d="100"/>
          <a:sy n="90" d="100"/>
        </p:scale>
        <p:origin x="8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58771E09-E7FE-3C42-B5F3-EE79F6839CAE}" type="datetimeFigureOut">
              <a:rPr lang="en-US" smtClean="0"/>
              <a:t>6/7/19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BAD0EB5-DE04-7F42-BF91-792ABA51F181}" type="slidenum">
              <a:rPr lang="en-US" smtClean="0"/>
              <a:t>‹#›</a:t>
            </a:fld>
            <a:endParaRPr lang="en-US"/>
          </a:p>
        </p:txBody>
      </p:sp>
    </p:spTree>
    <p:extLst>
      <p:ext uri="{BB962C8B-B14F-4D97-AF65-F5344CB8AC3E}">
        <p14:creationId xmlns:p14="http://schemas.microsoft.com/office/powerpoint/2010/main" val="203637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Caveat: We do not know how many of the 109-takers were in a certificate program that does not require ENG 121, and presumably some of those who made it through ENG 109 will take 121 eventually.</a:t>
            </a:r>
          </a:p>
          <a:p>
            <a:endParaRPr lang="en-US" dirty="0"/>
          </a:p>
        </p:txBody>
      </p:sp>
      <p:sp>
        <p:nvSpPr>
          <p:cNvPr id="4" name="Slide Number Placeholder 3"/>
          <p:cNvSpPr>
            <a:spLocks noGrp="1"/>
          </p:cNvSpPr>
          <p:nvPr>
            <p:ph type="sldNum" sz="quarter" idx="10"/>
          </p:nvPr>
        </p:nvSpPr>
        <p:spPr/>
        <p:txBody>
          <a:bodyPr/>
          <a:lstStyle/>
          <a:p>
            <a:fld id="{2BAD0EB5-DE04-7F42-BF91-792ABA51F181}" type="slidenum">
              <a:rPr lang="en-US" smtClean="0"/>
              <a:t>7</a:t>
            </a:fld>
            <a:endParaRPr lang="en-US"/>
          </a:p>
        </p:txBody>
      </p:sp>
    </p:spTree>
    <p:extLst>
      <p:ext uri="{BB962C8B-B14F-4D97-AF65-F5344CB8AC3E}">
        <p14:creationId xmlns:p14="http://schemas.microsoft.com/office/powerpoint/2010/main" val="1080936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especially since our main campus has been undergoing an extensive make-over and construction of new space in recent years; from roughly Fall, 2014 through Summer, 2018, numerous classrooms were undergoing reconstruction each semester, putting them out of commission</a:t>
            </a:r>
          </a:p>
          <a:p>
            <a:endParaRPr lang="en-US" dirty="0"/>
          </a:p>
        </p:txBody>
      </p:sp>
      <p:sp>
        <p:nvSpPr>
          <p:cNvPr id="4" name="Slide Number Placeholder 3"/>
          <p:cNvSpPr>
            <a:spLocks noGrp="1"/>
          </p:cNvSpPr>
          <p:nvPr>
            <p:ph type="sldNum" sz="quarter" idx="10"/>
          </p:nvPr>
        </p:nvSpPr>
        <p:spPr/>
        <p:txBody>
          <a:bodyPr/>
          <a:lstStyle/>
          <a:p>
            <a:fld id="{2BAD0EB5-DE04-7F42-BF91-792ABA51F181}" type="slidenum">
              <a:rPr lang="en-US" smtClean="0"/>
              <a:t>9</a:t>
            </a:fld>
            <a:endParaRPr lang="en-US"/>
          </a:p>
        </p:txBody>
      </p:sp>
    </p:spTree>
    <p:extLst>
      <p:ext uri="{BB962C8B-B14F-4D97-AF65-F5344CB8AC3E}">
        <p14:creationId xmlns:p14="http://schemas.microsoft.com/office/powerpoint/2010/main" val="2639283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dirty="0"/>
              <a:t>Half-day workshops with focuses on backward design, scaffolding, growth mindset, non-cognitive issues, Reading Apprenticeship practices, habits of mind, building in college support services, a bit of theory and more practical class activity building.</a:t>
            </a:r>
          </a:p>
          <a:p>
            <a:pPr marL="457200" indent="-457200">
              <a:buFont typeface="+mj-lt"/>
              <a:buAutoNum type="arabicPeriod"/>
            </a:pPr>
            <a:r>
              <a:rPr lang="en-US" dirty="0"/>
              <a:t>Fitting in follow-ups during Teaching and Learning orientation week workshops</a:t>
            </a:r>
          </a:p>
          <a:p>
            <a:pPr marL="457200" indent="-457200">
              <a:buFont typeface="+mj-lt"/>
              <a:buAutoNum type="arabicPeriod"/>
            </a:pPr>
            <a:r>
              <a:rPr lang="en-US" dirty="0"/>
              <a:t>Online one summer</a:t>
            </a:r>
          </a:p>
          <a:p>
            <a:pPr marL="457200" indent="-457200">
              <a:buFont typeface="+mj-lt"/>
              <a:buAutoNum type="arabicPeriod"/>
            </a:pPr>
            <a:r>
              <a:rPr lang="en-US" dirty="0"/>
              <a:t>Collection of resources in our department’s Blackboard site</a:t>
            </a:r>
          </a:p>
          <a:p>
            <a:endParaRPr lang="en-US" dirty="0"/>
          </a:p>
        </p:txBody>
      </p:sp>
      <p:sp>
        <p:nvSpPr>
          <p:cNvPr id="4" name="Slide Number Placeholder 3"/>
          <p:cNvSpPr>
            <a:spLocks noGrp="1"/>
          </p:cNvSpPr>
          <p:nvPr>
            <p:ph type="sldNum" sz="quarter" idx="10"/>
          </p:nvPr>
        </p:nvSpPr>
        <p:spPr/>
        <p:txBody>
          <a:bodyPr/>
          <a:lstStyle/>
          <a:p>
            <a:fld id="{2BAD0EB5-DE04-7F42-BF91-792ABA51F181}" type="slidenum">
              <a:rPr lang="en-US" smtClean="0"/>
              <a:t>10</a:t>
            </a:fld>
            <a:endParaRPr lang="en-US"/>
          </a:p>
        </p:txBody>
      </p:sp>
    </p:spTree>
    <p:extLst>
      <p:ext uri="{BB962C8B-B14F-4D97-AF65-F5344CB8AC3E}">
        <p14:creationId xmlns:p14="http://schemas.microsoft.com/office/powerpoint/2010/main" val="163916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D0EB5-DE04-7F42-BF91-792ABA51F181}" type="slidenum">
              <a:rPr lang="en-US" smtClean="0"/>
              <a:t>12</a:t>
            </a:fld>
            <a:endParaRPr lang="en-US"/>
          </a:p>
        </p:txBody>
      </p:sp>
    </p:spTree>
    <p:extLst>
      <p:ext uri="{BB962C8B-B14F-4D97-AF65-F5344CB8AC3E}">
        <p14:creationId xmlns:p14="http://schemas.microsoft.com/office/powerpoint/2010/main" val="20458816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109-121-122 route is comparable to the general ENG 122 success rates. </a:t>
            </a:r>
          </a:p>
        </p:txBody>
      </p:sp>
      <p:sp>
        <p:nvSpPr>
          <p:cNvPr id="4" name="Slide Number Placeholder 3"/>
          <p:cNvSpPr>
            <a:spLocks noGrp="1"/>
          </p:cNvSpPr>
          <p:nvPr>
            <p:ph type="sldNum" sz="quarter" idx="10"/>
          </p:nvPr>
        </p:nvSpPr>
        <p:spPr/>
        <p:txBody>
          <a:bodyPr/>
          <a:lstStyle/>
          <a:p>
            <a:fld id="{2BAD0EB5-DE04-7F42-BF91-792ABA51F181}" type="slidenum">
              <a:rPr lang="en-US" smtClean="0"/>
              <a:t>14</a:t>
            </a:fld>
            <a:endParaRPr lang="en-US"/>
          </a:p>
        </p:txBody>
      </p:sp>
    </p:spTree>
    <p:extLst>
      <p:ext uri="{BB962C8B-B14F-4D97-AF65-F5344CB8AC3E}">
        <p14:creationId xmlns:p14="http://schemas.microsoft.com/office/powerpoint/2010/main" val="3412871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Tom Fox’s 1999 essay shows that these tensions between extrinsic “success” and internal ”growth” frames, between “</a:t>
            </a:r>
            <a:r>
              <a:rPr lang="en-US" dirty="0" err="1"/>
              <a:t>chronos</a:t>
            </a:r>
            <a:r>
              <a:rPr lang="en-US" dirty="0"/>
              <a:t>-based“ and “</a:t>
            </a:r>
            <a:r>
              <a:rPr lang="en-US" dirty="0" err="1"/>
              <a:t>kairotic</a:t>
            </a:r>
            <a:r>
              <a:rPr lang="en-US" dirty="0"/>
              <a:t>” pedagogies have existed for a long time, though under different terminology: </a:t>
            </a:r>
          </a:p>
        </p:txBody>
      </p:sp>
      <p:sp>
        <p:nvSpPr>
          <p:cNvPr id="4" name="Slide Number Placeholder 3"/>
          <p:cNvSpPr>
            <a:spLocks noGrp="1"/>
          </p:cNvSpPr>
          <p:nvPr>
            <p:ph type="sldNum" sz="quarter" idx="10"/>
          </p:nvPr>
        </p:nvSpPr>
        <p:spPr/>
        <p:txBody>
          <a:bodyPr/>
          <a:lstStyle/>
          <a:p>
            <a:fld id="{2BAD0EB5-DE04-7F42-BF91-792ABA51F181}" type="slidenum">
              <a:rPr lang="en-US" smtClean="0"/>
              <a:t>23</a:t>
            </a:fld>
            <a:endParaRPr lang="en-US"/>
          </a:p>
        </p:txBody>
      </p:sp>
    </p:spTree>
    <p:extLst>
      <p:ext uri="{BB962C8B-B14F-4D97-AF65-F5344CB8AC3E}">
        <p14:creationId xmlns:p14="http://schemas.microsoft.com/office/powerpoint/2010/main" val="9747891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7E0307-B85C-446A-8EF0-0407D435D787}" type="datetimeFigureOut">
              <a:rPr lang="en-US" dirty="0"/>
              <a:t>6/7/19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D862E7-95FA-4FC4-9EC5-DDBFA8DC7417}" type="datetimeFigureOut">
              <a:rPr lang="en-US" dirty="0"/>
              <a:t>6/7/19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DB987F2-A784-4F72-BB57-0E9EACDE722E}" type="datetimeFigureOut">
              <a:rPr lang="en-US" dirty="0"/>
              <a:t>6/7/19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BBD51E-4B19-444E-85C0-DBD7EB6263F4}" type="datetimeFigureOut">
              <a:rPr lang="en-US" dirty="0"/>
              <a:t>6/7/19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D7255A-4AD5-4D3E-9A0A-689DA3BA976C}" type="datetimeFigureOut">
              <a:rPr lang="en-US" dirty="0"/>
              <a:t>6/7/19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EE0AD15-87AC-45B2-9EE5-8D165AF83CD7}" type="datetimeFigureOut">
              <a:rPr lang="en-US" dirty="0"/>
              <a:t>6/7/19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FCC40CCD-F0D6-4CC2-A4C8-2D7D0D875F02}" type="datetimeFigureOut">
              <a:rPr lang="en-US" dirty="0"/>
              <a:t>6/7/19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CFE2CC-454D-4466-AC55-B86DA0A87BAE}" type="datetimeFigureOut">
              <a:rPr lang="en-US" dirty="0"/>
              <a:t>6/7/19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647B1BF-4039-460D-A637-65428CBD720E}" type="datetimeFigureOut">
              <a:rPr lang="en-US" dirty="0"/>
              <a:t>6/7/19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AA39ACE-9343-4EBE-B5CA-AEA240A1DC53}" type="datetimeFigureOut">
              <a:rPr lang="en-US" dirty="0"/>
              <a:t>6/7/19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A00F7B-89C5-4DF7-A309-6263220147D4}" type="datetimeFigureOut">
              <a:rPr lang="en-US" dirty="0"/>
              <a:t>6/7/19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49C95DE-FD64-4606-AE61-EC1136867CC6}" type="datetimeFigureOut">
              <a:rPr lang="en-US" dirty="0"/>
              <a:t>6/7/19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EB0BBD-30FE-4CF1-900A-0C45149F8AF8}" type="datetimeFigureOut">
              <a:rPr lang="en-US" dirty="0"/>
              <a:t>6/7/19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1A5F7F-3E81-4C65-A4D1-CB62D5B9DB91}" type="datetimeFigureOut">
              <a:rPr lang="en-US" dirty="0"/>
              <a:t>6/7/19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77ECC86-1672-4627-AEFE-EC5485C73905}" type="datetimeFigureOut">
              <a:rPr lang="en-US" dirty="0"/>
              <a:t>6/7/19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DCB01F-D966-4C62-B900-0BE008A90C98}" type="datetimeFigureOut">
              <a:rPr lang="en-US" dirty="0"/>
              <a:t>6/7/19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73A0EA-7DC7-4964-BB97-B173EF3B859A}" type="datetimeFigureOut">
              <a:rPr lang="en-US" dirty="0"/>
              <a:t>6/7/19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0EF52CC-F3D9-41D4-BCE4-C208E61A3F31}" type="datetimeFigureOut">
              <a:rPr lang="en-US" dirty="0"/>
              <a:t>6/7/19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3.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18.jp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21.jpg"/><Relationship Id="rId5" Type="http://schemas.openxmlformats.org/officeDocument/2006/relationships/image" Target="../media/image12.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2.jp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3.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8.jp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image" Target="../media/image29.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The Story of a Scale-Up: IRW, Faculty Development, &amp; Framing</a:t>
            </a:r>
          </a:p>
        </p:txBody>
      </p:sp>
      <p:sp>
        <p:nvSpPr>
          <p:cNvPr id="3" name="Subtitle 2"/>
          <p:cNvSpPr>
            <a:spLocks noGrp="1"/>
          </p:cNvSpPr>
          <p:nvPr>
            <p:ph type="subTitle" idx="1"/>
          </p:nvPr>
        </p:nvSpPr>
        <p:spPr/>
        <p:txBody>
          <a:bodyPr/>
          <a:lstStyle/>
          <a:p>
            <a:r>
              <a:rPr lang="en-US" dirty="0"/>
              <a:t>Cathy Colton and Tessa Aquino, College of Lake County English Department</a:t>
            </a:r>
          </a:p>
          <a:p>
            <a:r>
              <a:rPr lang="en-US" dirty="0"/>
              <a:t>CADE Conference, June 7, 2019</a:t>
            </a:r>
          </a:p>
        </p:txBody>
      </p:sp>
    </p:spTree>
    <p:extLst>
      <p:ext uri="{BB962C8B-B14F-4D97-AF65-F5344CB8AC3E}">
        <p14:creationId xmlns:p14="http://schemas.microsoft.com/office/powerpoint/2010/main" val="16335398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faculty</a:t>
            </a:r>
          </a:p>
        </p:txBody>
      </p:sp>
      <p:sp>
        <p:nvSpPr>
          <p:cNvPr id="3" name="Content Placeholder 2"/>
          <p:cNvSpPr>
            <a:spLocks noGrp="1"/>
          </p:cNvSpPr>
          <p:nvPr>
            <p:ph idx="1"/>
          </p:nvPr>
        </p:nvSpPr>
        <p:spPr/>
        <p:txBody>
          <a:bodyPr>
            <a:normAutofit/>
          </a:bodyPr>
          <a:lstStyle/>
          <a:p>
            <a:r>
              <a:rPr lang="en-US" dirty="0"/>
              <a:t>Expanding qualifications to teach Comp I</a:t>
            </a:r>
          </a:p>
          <a:p>
            <a:r>
              <a:rPr lang="en-US" dirty="0"/>
              <a:t>Summer training of ENG 100 faculty</a:t>
            </a:r>
          </a:p>
          <a:p>
            <a:r>
              <a:rPr lang="en-US" dirty="0"/>
              <a:t>Financial barriers</a:t>
            </a:r>
          </a:p>
          <a:p>
            <a:r>
              <a:rPr lang="en-US" dirty="0"/>
              <a:t>This year’s expanded training with grant</a:t>
            </a:r>
          </a:p>
          <a:p>
            <a:endParaRPr lang="en-US" dirty="0"/>
          </a:p>
          <a:p>
            <a:pPr marL="0" indent="0">
              <a:buNone/>
            </a:pPr>
            <a:endParaRPr lang="en-US" dirty="0"/>
          </a:p>
        </p:txBody>
      </p:sp>
      <p:pic>
        <p:nvPicPr>
          <p:cNvPr id="5" name="Picture 4">
            <a:extLst>
              <a:ext uri="{FF2B5EF4-FFF2-40B4-BE49-F238E27FC236}">
                <a16:creationId xmlns:a16="http://schemas.microsoft.com/office/drawing/2014/main" id="{5E3E6E62-2D36-494B-ADFC-FA03875BB3F5}"/>
              </a:ext>
            </a:extLst>
          </p:cNvPr>
          <p:cNvPicPr>
            <a:picLocks noChangeAspect="1"/>
          </p:cNvPicPr>
          <p:nvPr/>
        </p:nvPicPr>
        <p:blipFill>
          <a:blip r:embed="rId3"/>
          <a:stretch>
            <a:fillRect/>
          </a:stretch>
        </p:blipFill>
        <p:spPr>
          <a:xfrm>
            <a:off x="7186613" y="3000375"/>
            <a:ext cx="4473904" cy="3438521"/>
          </a:xfrm>
          <a:prstGeom prst="rect">
            <a:avLst/>
          </a:prstGeom>
        </p:spPr>
      </p:pic>
    </p:spTree>
    <p:extLst>
      <p:ext uri="{BB962C8B-B14F-4D97-AF65-F5344CB8AC3E}">
        <p14:creationId xmlns:p14="http://schemas.microsoft.com/office/powerpoint/2010/main" val="2578579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happening?</a:t>
            </a:r>
          </a:p>
        </p:txBody>
      </p:sp>
      <p:sp>
        <p:nvSpPr>
          <p:cNvPr id="3" name="Content Placeholder 2"/>
          <p:cNvSpPr>
            <a:spLocks noGrp="1"/>
          </p:cNvSpPr>
          <p:nvPr>
            <p:ph idx="1"/>
          </p:nvPr>
        </p:nvSpPr>
        <p:spPr/>
        <p:txBody>
          <a:bodyPr>
            <a:normAutofit/>
          </a:bodyPr>
          <a:lstStyle/>
          <a:p>
            <a:r>
              <a:rPr lang="en-US" dirty="0"/>
              <a:t>By Spring semester, 2020, the English Department’s scale-up of ENG 100 will be complete, and there will no longer be ENG 109</a:t>
            </a:r>
          </a:p>
          <a:p>
            <a:r>
              <a:rPr lang="en-US" dirty="0"/>
              <a:t>The scale-up entails adding an additional hour to ENG 100, the better to prepare the full range of students who will be entering ENG 100.</a:t>
            </a:r>
          </a:p>
          <a:p>
            <a:endParaRPr lang="en-US" dirty="0"/>
          </a:p>
          <a:p>
            <a:endParaRPr lang="en-US" dirty="0"/>
          </a:p>
        </p:txBody>
      </p:sp>
      <p:pic>
        <p:nvPicPr>
          <p:cNvPr id="5" name="Picture 4">
            <a:extLst>
              <a:ext uri="{FF2B5EF4-FFF2-40B4-BE49-F238E27FC236}">
                <a16:creationId xmlns:a16="http://schemas.microsoft.com/office/drawing/2014/main" id="{6DAA3199-FF01-AE4F-9212-4DC57A332AAE}"/>
              </a:ext>
            </a:extLst>
          </p:cNvPr>
          <p:cNvPicPr>
            <a:picLocks noChangeAspect="1"/>
          </p:cNvPicPr>
          <p:nvPr/>
        </p:nvPicPr>
        <p:blipFill>
          <a:blip r:embed="rId2"/>
          <a:stretch>
            <a:fillRect/>
          </a:stretch>
        </p:blipFill>
        <p:spPr>
          <a:xfrm>
            <a:off x="4379969" y="4029075"/>
            <a:ext cx="2214563" cy="2700337"/>
          </a:xfrm>
          <a:prstGeom prst="rect">
            <a:avLst/>
          </a:prstGeom>
        </p:spPr>
      </p:pic>
    </p:spTree>
    <p:extLst>
      <p:ext uri="{BB962C8B-B14F-4D97-AF65-F5344CB8AC3E}">
        <p14:creationId xmlns:p14="http://schemas.microsoft.com/office/powerpoint/2010/main" val="1358508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curricular changes</a:t>
            </a:r>
          </a:p>
        </p:txBody>
      </p:sp>
      <p:sp>
        <p:nvSpPr>
          <p:cNvPr id="3" name="Content Placeholder 2"/>
          <p:cNvSpPr>
            <a:spLocks noGrp="1"/>
          </p:cNvSpPr>
          <p:nvPr>
            <p:ph idx="1"/>
          </p:nvPr>
        </p:nvSpPr>
        <p:spPr/>
        <p:txBody>
          <a:bodyPr>
            <a:normAutofit/>
          </a:bodyPr>
          <a:lstStyle/>
          <a:p>
            <a:r>
              <a:rPr lang="en-US" dirty="0"/>
              <a:t>To better support all of the students who will now be in 100, we created additional learning outcomes for instructors to focus on in a second hour of each week. These proposed new learning outcomes focus on the development of effective habits of mind for succeeding in college reading, writing, and thinking and on more integration of support services at the College. </a:t>
            </a:r>
          </a:p>
          <a:p>
            <a:endParaRPr lang="en-US" dirty="0"/>
          </a:p>
          <a:p>
            <a:endParaRPr lang="en-US" dirty="0"/>
          </a:p>
        </p:txBody>
      </p:sp>
      <p:sp>
        <p:nvSpPr>
          <p:cNvPr id="4" name="Rounded Rectangular Callout 3">
            <a:extLst>
              <a:ext uri="{FF2B5EF4-FFF2-40B4-BE49-F238E27FC236}">
                <a16:creationId xmlns:a16="http://schemas.microsoft.com/office/drawing/2014/main" id="{15EFA189-C118-2A45-9EF6-3DB5969029C0}"/>
              </a:ext>
            </a:extLst>
          </p:cNvPr>
          <p:cNvSpPr/>
          <p:nvPr/>
        </p:nvSpPr>
        <p:spPr>
          <a:xfrm>
            <a:off x="6372226" y="4443413"/>
            <a:ext cx="2800350" cy="1995483"/>
          </a:xfrm>
          <a:prstGeom prst="wedgeRoundRectCallout">
            <a:avLst>
              <a:gd name="adj1" fmla="val 100307"/>
              <a:gd name="adj2" fmla="val -567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ln w="0"/>
                <a:solidFill>
                  <a:schemeClr val="tx1"/>
                </a:solidFill>
                <a:effectLst>
                  <a:outerShdw blurRad="38100" dist="19050" dir="2700000" algn="tl" rotWithShape="0">
                    <a:schemeClr val="dk1">
                      <a:alpha val="40000"/>
                    </a:schemeClr>
                  </a:outerShdw>
                </a:effectLst>
              </a:rPr>
              <a:t>”English 100 is helping me with my time management so I know what needs to get done when so I can plan.”</a:t>
            </a:r>
          </a:p>
        </p:txBody>
      </p:sp>
      <p:sp>
        <p:nvSpPr>
          <p:cNvPr id="5" name="Rounded Rectangular Callout 4">
            <a:extLst>
              <a:ext uri="{FF2B5EF4-FFF2-40B4-BE49-F238E27FC236}">
                <a16:creationId xmlns:a16="http://schemas.microsoft.com/office/drawing/2014/main" id="{742FB178-A4BC-754A-9F86-D8F3771FDA85}"/>
              </a:ext>
            </a:extLst>
          </p:cNvPr>
          <p:cNvSpPr/>
          <p:nvPr/>
        </p:nvSpPr>
        <p:spPr>
          <a:xfrm>
            <a:off x="1457326" y="4443412"/>
            <a:ext cx="2643188" cy="1995483"/>
          </a:xfrm>
          <a:prstGeom prst="wedgeRoundRectCallout">
            <a:avLst>
              <a:gd name="adj1" fmla="val -93719"/>
              <a:gd name="adj2" fmla="val 576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English 100 “has helped me a lot to write better. I feel more confident…”</a:t>
            </a:r>
          </a:p>
        </p:txBody>
      </p:sp>
    </p:spTree>
    <p:extLst>
      <p:ext uri="{BB962C8B-B14F-4D97-AF65-F5344CB8AC3E}">
        <p14:creationId xmlns:p14="http://schemas.microsoft.com/office/powerpoint/2010/main" val="290848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B1EEA-F4F7-1844-808F-5605FBE8C7FC}"/>
              </a:ext>
            </a:extLst>
          </p:cNvPr>
          <p:cNvSpPr>
            <a:spLocks noGrp="1"/>
          </p:cNvSpPr>
          <p:nvPr>
            <p:ph type="title"/>
          </p:nvPr>
        </p:nvSpPr>
        <p:spPr/>
        <p:txBody>
          <a:bodyPr/>
          <a:lstStyle/>
          <a:p>
            <a:r>
              <a:rPr lang="en-US" dirty="0"/>
              <a:t>New learning outcomes</a:t>
            </a:r>
          </a:p>
        </p:txBody>
      </p:sp>
      <p:sp>
        <p:nvSpPr>
          <p:cNvPr id="3" name="Content Placeholder 2">
            <a:extLst>
              <a:ext uri="{FF2B5EF4-FFF2-40B4-BE49-F238E27FC236}">
                <a16:creationId xmlns:a16="http://schemas.microsoft.com/office/drawing/2014/main" id="{CBB8E23E-AB8C-1B41-AB32-CC4AC72105AD}"/>
              </a:ext>
            </a:extLst>
          </p:cNvPr>
          <p:cNvSpPr>
            <a:spLocks noGrp="1"/>
          </p:cNvSpPr>
          <p:nvPr>
            <p:ph idx="1"/>
          </p:nvPr>
        </p:nvSpPr>
        <p:spPr/>
        <p:txBody>
          <a:bodyPr>
            <a:normAutofit fontScale="55000" lnSpcReduction="20000"/>
          </a:bodyPr>
          <a:lstStyle/>
          <a:p>
            <a:pPr marL="0" indent="0">
              <a:buNone/>
            </a:pPr>
            <a:endParaRPr lang="en-US" dirty="0"/>
          </a:p>
          <a:p>
            <a:r>
              <a:rPr lang="en-US" sz="5100" dirty="0"/>
              <a:t>Develop a community of support;</a:t>
            </a:r>
          </a:p>
          <a:p>
            <a:r>
              <a:rPr lang="en-US" sz="5100" dirty="0"/>
              <a:t>Demonstrate the ability to effectively plan study time;</a:t>
            </a:r>
          </a:p>
          <a:p>
            <a:r>
              <a:rPr lang="en-US" sz="5100" dirty="0"/>
              <a:t>Develop a repertoire of effective student strategies;</a:t>
            </a:r>
          </a:p>
          <a:p>
            <a:r>
              <a:rPr lang="en-US" sz="5100" dirty="0"/>
              <a:t>Identify campus resources most helpful to their educational goals at CLC and explain how they will make use of these resources;</a:t>
            </a:r>
          </a:p>
          <a:p>
            <a:r>
              <a:rPr lang="en-US" sz="5100" dirty="0"/>
              <a:t>Demonstrate the ability to reflect, in writing, on the development of their thinking, reading, writing, and performance in ENG 121 assignments</a:t>
            </a:r>
          </a:p>
          <a:p>
            <a:endParaRPr lang="en-US" sz="6200" dirty="0"/>
          </a:p>
          <a:p>
            <a:endParaRPr lang="en-US" dirty="0"/>
          </a:p>
        </p:txBody>
      </p:sp>
    </p:spTree>
    <p:extLst>
      <p:ext uri="{BB962C8B-B14F-4D97-AF65-F5344CB8AC3E}">
        <p14:creationId xmlns:p14="http://schemas.microsoft.com/office/powerpoint/2010/main" val="608187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supporting changes</a:t>
            </a:r>
          </a:p>
        </p:txBody>
      </p:sp>
      <p:sp>
        <p:nvSpPr>
          <p:cNvPr id="3" name="Content Placeholder 2"/>
          <p:cNvSpPr>
            <a:spLocks noGrp="1"/>
          </p:cNvSpPr>
          <p:nvPr>
            <p:ph idx="1"/>
          </p:nvPr>
        </p:nvSpPr>
        <p:spPr/>
        <p:txBody>
          <a:bodyPr>
            <a:normAutofit/>
          </a:bodyPr>
          <a:lstStyle/>
          <a:p>
            <a:r>
              <a:rPr lang="en-US" dirty="0"/>
              <a:t>25% of students with an ENG 109 placement now self-select or are recommended for ENG 100</a:t>
            </a:r>
          </a:p>
          <a:p>
            <a:r>
              <a:rPr lang="en-US" dirty="0"/>
              <a:t>Success in 121 is higher if 100 is taken rather than 109, but, we found that ENG 109 + 121 prepares students better for ENG 122, by 15-16% points. </a:t>
            </a:r>
          </a:p>
          <a:p>
            <a:r>
              <a:rPr lang="en-US" dirty="0"/>
              <a:t>Those who start in 109 are also more likely to earn an A or B in 122.</a:t>
            </a:r>
          </a:p>
        </p:txBody>
      </p:sp>
      <p:pic>
        <p:nvPicPr>
          <p:cNvPr id="5" name="Picture 4">
            <a:extLst>
              <a:ext uri="{FF2B5EF4-FFF2-40B4-BE49-F238E27FC236}">
                <a16:creationId xmlns:a16="http://schemas.microsoft.com/office/drawing/2014/main" id="{FBC19982-C278-D34F-AD58-EC2521C0312E}"/>
              </a:ext>
            </a:extLst>
          </p:cNvPr>
          <p:cNvPicPr>
            <a:picLocks noChangeAspect="1"/>
          </p:cNvPicPr>
          <p:nvPr/>
        </p:nvPicPr>
        <p:blipFill>
          <a:blip r:embed="rId3"/>
          <a:stretch>
            <a:fillRect/>
          </a:stretch>
        </p:blipFill>
        <p:spPr>
          <a:xfrm>
            <a:off x="2957512" y="4714875"/>
            <a:ext cx="5229225" cy="1914525"/>
          </a:xfrm>
          <a:prstGeom prst="rect">
            <a:avLst/>
          </a:prstGeom>
        </p:spPr>
      </p:pic>
    </p:spTree>
    <p:extLst>
      <p:ext uri="{BB962C8B-B14F-4D97-AF65-F5344CB8AC3E}">
        <p14:creationId xmlns:p14="http://schemas.microsoft.com/office/powerpoint/2010/main" val="4284760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D7AF-5BFE-0D43-987E-930ADBB6AA52}"/>
              </a:ext>
            </a:extLst>
          </p:cNvPr>
          <p:cNvSpPr>
            <a:spLocks noGrp="1"/>
          </p:cNvSpPr>
          <p:nvPr>
            <p:ph type="title"/>
          </p:nvPr>
        </p:nvSpPr>
        <p:spPr/>
        <p:txBody>
          <a:bodyPr/>
          <a:lstStyle/>
          <a:p>
            <a:r>
              <a:rPr lang="en-US" dirty="0"/>
              <a:t>Framing</a:t>
            </a:r>
          </a:p>
        </p:txBody>
      </p:sp>
      <p:sp>
        <p:nvSpPr>
          <p:cNvPr id="3" name="Content Placeholder 2">
            <a:extLst>
              <a:ext uri="{FF2B5EF4-FFF2-40B4-BE49-F238E27FC236}">
                <a16:creationId xmlns:a16="http://schemas.microsoft.com/office/drawing/2014/main" id="{B4097195-B6A3-E847-B27D-6C00A06134A0}"/>
              </a:ext>
            </a:extLst>
          </p:cNvPr>
          <p:cNvSpPr>
            <a:spLocks noGrp="1"/>
          </p:cNvSpPr>
          <p:nvPr>
            <p:ph idx="1"/>
          </p:nvPr>
        </p:nvSpPr>
        <p:spPr/>
        <p:txBody>
          <a:bodyPr>
            <a:normAutofit lnSpcReduction="10000"/>
          </a:bodyPr>
          <a:lstStyle/>
          <a:p>
            <a:r>
              <a:rPr lang="en-US" dirty="0"/>
              <a:t>Commercial frame: “where each element </a:t>
            </a:r>
            <a:br>
              <a:rPr lang="en-US" dirty="0"/>
            </a:br>
            <a:r>
              <a:rPr lang="en-US" dirty="0"/>
              <a:t>of the educational experience . . . has a clear </a:t>
            </a:r>
            <a:br>
              <a:rPr lang="en-US" dirty="0"/>
            </a:br>
            <a:r>
              <a:rPr lang="en-US" dirty="0"/>
              <a:t>commercial role,” in which “students and </a:t>
            </a:r>
            <a:br>
              <a:rPr lang="en-US" dirty="0"/>
            </a:br>
            <a:r>
              <a:rPr lang="en-US" dirty="0"/>
              <a:t>parents are consumers of educational products</a:t>
            </a:r>
            <a:br>
              <a:rPr lang="en-US" dirty="0"/>
            </a:br>
            <a:r>
              <a:rPr lang="en-US" dirty="0"/>
              <a:t> rather than beneficiaries of a public good” </a:t>
            </a:r>
            <a:br>
              <a:rPr lang="en-US" dirty="0"/>
            </a:br>
            <a:r>
              <a:rPr lang="en-US" dirty="0"/>
              <a:t>(Johnson 6).</a:t>
            </a:r>
          </a:p>
          <a:p>
            <a:r>
              <a:rPr lang="en-US" dirty="0"/>
              <a:t>Growth frame: in which “the primary purpose</a:t>
            </a:r>
            <a:br>
              <a:rPr lang="en-US" dirty="0"/>
            </a:br>
            <a:r>
              <a:rPr lang="en-US" dirty="0"/>
              <a:t> of education is forming citizens, and although </a:t>
            </a:r>
            <a:br>
              <a:rPr lang="en-US" dirty="0"/>
            </a:br>
            <a:r>
              <a:rPr lang="en-US" dirty="0"/>
              <a:t>the skills and virtues developed in the </a:t>
            </a:r>
            <a:br>
              <a:rPr lang="en-US" dirty="0"/>
            </a:br>
            <a:r>
              <a:rPr lang="en-US" dirty="0"/>
              <a:t>formation process exist to be </a:t>
            </a:r>
            <a:r>
              <a:rPr lang="en-US" i="1" dirty="0"/>
              <a:t>used, </a:t>
            </a:r>
            <a:r>
              <a:rPr lang="en-US" dirty="0"/>
              <a:t>they do </a:t>
            </a:r>
            <a:br>
              <a:rPr lang="en-US" dirty="0"/>
            </a:br>
            <a:r>
              <a:rPr lang="en-US" dirty="0"/>
              <a:t>not exist to be exchanged” (Johnson 11). </a:t>
            </a:r>
          </a:p>
          <a:p>
            <a:endParaRPr lang="en-US" dirty="0"/>
          </a:p>
        </p:txBody>
      </p:sp>
      <p:pic>
        <p:nvPicPr>
          <p:cNvPr id="5" name="Picture 4">
            <a:extLst>
              <a:ext uri="{FF2B5EF4-FFF2-40B4-BE49-F238E27FC236}">
                <a16:creationId xmlns:a16="http://schemas.microsoft.com/office/drawing/2014/main" id="{745363CD-E675-BE4E-A319-BA123594A445}"/>
              </a:ext>
            </a:extLst>
          </p:cNvPr>
          <p:cNvPicPr>
            <a:picLocks noChangeAspect="1"/>
          </p:cNvPicPr>
          <p:nvPr/>
        </p:nvPicPr>
        <p:blipFill>
          <a:blip r:embed="rId2"/>
          <a:stretch>
            <a:fillRect/>
          </a:stretch>
        </p:blipFill>
        <p:spPr>
          <a:xfrm>
            <a:off x="7558087" y="1985963"/>
            <a:ext cx="4486275" cy="4646118"/>
          </a:xfrm>
          <a:prstGeom prst="rect">
            <a:avLst/>
          </a:prstGeom>
        </p:spPr>
      </p:pic>
    </p:spTree>
    <p:extLst>
      <p:ext uri="{BB962C8B-B14F-4D97-AF65-F5344CB8AC3E}">
        <p14:creationId xmlns:p14="http://schemas.microsoft.com/office/powerpoint/2010/main" val="1002363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2B7D5-C0F9-4743-A109-536A1D1E2BEC}"/>
              </a:ext>
            </a:extLst>
          </p:cNvPr>
          <p:cNvSpPr>
            <a:spLocks noGrp="1"/>
          </p:cNvSpPr>
          <p:nvPr>
            <p:ph type="title"/>
          </p:nvPr>
        </p:nvSpPr>
        <p:spPr/>
        <p:txBody>
          <a:bodyPr/>
          <a:lstStyle/>
          <a:p>
            <a:r>
              <a:rPr lang="en-US" dirty="0"/>
              <a:t>Tension:  Growth v. Commercial Frames</a:t>
            </a:r>
          </a:p>
        </p:txBody>
      </p:sp>
      <p:pic>
        <p:nvPicPr>
          <p:cNvPr id="6" name="Picture Placeholder 5" descr="A picture containing clock, wall, object, indoor&#10;&#10;Description generated with very high confidence">
            <a:extLst>
              <a:ext uri="{FF2B5EF4-FFF2-40B4-BE49-F238E27FC236}">
                <a16:creationId xmlns:a16="http://schemas.microsoft.com/office/drawing/2014/main" id="{18666281-9A8F-446A-9E2E-A7D54D52BC3A}"/>
              </a:ext>
            </a:extLst>
          </p:cNvPr>
          <p:cNvPicPr>
            <a:picLocks noGrp="1" noChangeAspect="1"/>
          </p:cNvPicPr>
          <p:nvPr>
            <p:ph type="pic" idx="1"/>
          </p:nvPr>
        </p:nvPicPr>
        <p:blipFill>
          <a:blip r:embed="rId2"/>
          <a:srcRect l="7631" r="7631"/>
          <a:stretch>
            <a:fillRect/>
          </a:stretch>
        </p:blipFill>
        <p:spPr>
          <a:xfrm>
            <a:off x="4868333" y="2336873"/>
            <a:ext cx="6598845" cy="4377435"/>
          </a:xfrm>
        </p:spPr>
      </p:pic>
      <p:sp>
        <p:nvSpPr>
          <p:cNvPr id="4" name="Text Placeholder 3">
            <a:extLst>
              <a:ext uri="{FF2B5EF4-FFF2-40B4-BE49-F238E27FC236}">
                <a16:creationId xmlns:a16="http://schemas.microsoft.com/office/drawing/2014/main" id="{B2062A62-7C61-4894-9FA9-CDA575C6F1F6}"/>
              </a:ext>
            </a:extLst>
          </p:cNvPr>
          <p:cNvSpPr>
            <a:spLocks noGrp="1"/>
          </p:cNvSpPr>
          <p:nvPr>
            <p:ph type="body" sz="half" idx="2"/>
          </p:nvPr>
        </p:nvSpPr>
        <p:spPr/>
        <p:txBody>
          <a:bodyPr>
            <a:normAutofit lnSpcReduction="10000"/>
          </a:bodyPr>
          <a:lstStyle/>
          <a:p>
            <a:pPr algn="ctr"/>
            <a:endParaRPr lang="en-US" sz="2400" dirty="0"/>
          </a:p>
          <a:p>
            <a:pPr algn="ctr"/>
            <a:r>
              <a:rPr lang="en-US" sz="2400" dirty="0"/>
              <a:t>TWO CHALLENGES: </a:t>
            </a:r>
          </a:p>
          <a:p>
            <a:pPr algn="ctr"/>
            <a:r>
              <a:rPr lang="en-US" sz="2400" dirty="0"/>
              <a:t>Irrelevance and ineffectiveness</a:t>
            </a:r>
          </a:p>
          <a:p>
            <a:endParaRPr lang="en-US" dirty="0"/>
          </a:p>
          <a:p>
            <a:endParaRPr lang="en-US" dirty="0"/>
          </a:p>
          <a:p>
            <a:endParaRPr lang="en-US" dirty="0"/>
          </a:p>
          <a:p>
            <a:endParaRPr lang="en-US" dirty="0"/>
          </a:p>
          <a:p>
            <a:pPr algn="r"/>
            <a:r>
              <a:rPr lang="en-US" sz="1400" dirty="0"/>
              <a:t>“…growth frame affirms our disciplinary values, but it creates at least two challenges…” (Johnson 17).</a:t>
            </a:r>
          </a:p>
        </p:txBody>
      </p:sp>
    </p:spTree>
    <p:extLst>
      <p:ext uri="{BB962C8B-B14F-4D97-AF65-F5344CB8AC3E}">
        <p14:creationId xmlns:p14="http://schemas.microsoft.com/office/powerpoint/2010/main" val="1436882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4931B-352E-464F-820F-4B96755AD726}"/>
              </a:ext>
            </a:extLst>
          </p:cNvPr>
          <p:cNvSpPr>
            <a:spLocks noGrp="1"/>
          </p:cNvSpPr>
          <p:nvPr>
            <p:ph type="title"/>
          </p:nvPr>
        </p:nvSpPr>
        <p:spPr/>
        <p:txBody>
          <a:bodyPr>
            <a:normAutofit/>
          </a:bodyPr>
          <a:lstStyle/>
          <a:p>
            <a:r>
              <a:rPr lang="en-US" dirty="0"/>
              <a:t>We believe in the intrinsic value of writing. </a:t>
            </a:r>
          </a:p>
        </p:txBody>
      </p:sp>
      <p:sp>
        <p:nvSpPr>
          <p:cNvPr id="3" name="Text Placeholder 2">
            <a:extLst>
              <a:ext uri="{FF2B5EF4-FFF2-40B4-BE49-F238E27FC236}">
                <a16:creationId xmlns:a16="http://schemas.microsoft.com/office/drawing/2014/main" id="{D93A7143-CB00-42A5-B70B-178C36840257}"/>
              </a:ext>
            </a:extLst>
          </p:cNvPr>
          <p:cNvSpPr>
            <a:spLocks noGrp="1"/>
          </p:cNvSpPr>
          <p:nvPr>
            <p:ph type="body" idx="1"/>
          </p:nvPr>
        </p:nvSpPr>
        <p:spPr/>
        <p:txBody>
          <a:bodyPr>
            <a:normAutofit/>
          </a:bodyPr>
          <a:lstStyle/>
          <a:p>
            <a:pPr algn="ctr"/>
            <a:r>
              <a:rPr lang="en-US" sz="2000" dirty="0"/>
              <a:t>Economic &amp; “Exchange Value”?</a:t>
            </a:r>
          </a:p>
        </p:txBody>
      </p:sp>
      <p:pic>
        <p:nvPicPr>
          <p:cNvPr id="8" name="Content Placeholder 7" descr="A large room with tables and chairs&#10;&#10;Description generated with very high confidence">
            <a:extLst>
              <a:ext uri="{FF2B5EF4-FFF2-40B4-BE49-F238E27FC236}">
                <a16:creationId xmlns:a16="http://schemas.microsoft.com/office/drawing/2014/main" id="{4A315BD7-C93B-445B-9434-1C2333BE633D}"/>
              </a:ext>
            </a:extLst>
          </p:cNvPr>
          <p:cNvPicPr>
            <a:picLocks noGrp="1" noChangeAspect="1"/>
          </p:cNvPicPr>
          <p:nvPr>
            <p:ph sz="half" idx="2"/>
          </p:nvPr>
        </p:nvPicPr>
        <p:blipFill>
          <a:blip r:embed="rId2"/>
          <a:stretch>
            <a:fillRect/>
          </a:stretch>
        </p:blipFill>
        <p:spPr>
          <a:xfrm>
            <a:off x="1092994" y="3030538"/>
            <a:ext cx="3873500" cy="2905125"/>
          </a:xfrm>
        </p:spPr>
      </p:pic>
      <p:sp>
        <p:nvSpPr>
          <p:cNvPr id="5" name="Text Placeholder 4">
            <a:extLst>
              <a:ext uri="{FF2B5EF4-FFF2-40B4-BE49-F238E27FC236}">
                <a16:creationId xmlns:a16="http://schemas.microsoft.com/office/drawing/2014/main" id="{655664D6-FEDD-4971-B5C7-64F98CCACC79}"/>
              </a:ext>
            </a:extLst>
          </p:cNvPr>
          <p:cNvSpPr>
            <a:spLocks noGrp="1"/>
          </p:cNvSpPr>
          <p:nvPr>
            <p:ph type="body" sz="quarter" idx="3"/>
          </p:nvPr>
        </p:nvSpPr>
        <p:spPr/>
        <p:txBody>
          <a:bodyPr>
            <a:normAutofit/>
          </a:bodyPr>
          <a:lstStyle/>
          <a:p>
            <a:pPr algn="ctr"/>
            <a:r>
              <a:rPr lang="en-US" sz="2000" dirty="0"/>
              <a:t>“Civic &amp; Personal Beyond”</a:t>
            </a:r>
            <a:r>
              <a:rPr lang="en-US" dirty="0"/>
              <a:t>?</a:t>
            </a:r>
          </a:p>
        </p:txBody>
      </p:sp>
      <p:pic>
        <p:nvPicPr>
          <p:cNvPr id="10" name="Content Placeholder 9">
            <a:extLst>
              <a:ext uri="{FF2B5EF4-FFF2-40B4-BE49-F238E27FC236}">
                <a16:creationId xmlns:a16="http://schemas.microsoft.com/office/drawing/2014/main" id="{A3B2B878-7AC5-4264-85BD-F7FD957EE852}"/>
              </a:ext>
            </a:extLst>
          </p:cNvPr>
          <p:cNvPicPr>
            <a:picLocks noGrp="1" noChangeAspect="1"/>
          </p:cNvPicPr>
          <p:nvPr>
            <p:ph sz="quarter" idx="4"/>
          </p:nvPr>
        </p:nvPicPr>
        <p:blipFill>
          <a:blip r:embed="rId3"/>
          <a:stretch>
            <a:fillRect/>
          </a:stretch>
        </p:blipFill>
        <p:spPr>
          <a:xfrm>
            <a:off x="5763810" y="3030538"/>
            <a:ext cx="4361667" cy="2905125"/>
          </a:xfrm>
        </p:spPr>
      </p:pic>
    </p:spTree>
    <p:extLst>
      <p:ext uri="{BB962C8B-B14F-4D97-AF65-F5344CB8AC3E}">
        <p14:creationId xmlns:p14="http://schemas.microsoft.com/office/powerpoint/2010/main" val="407388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5" name="Picture 54">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57" name="Picture 56">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59" name="Rectangle 58">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Rectangle 60">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3" name="Group 62">
            <a:extLst>
              <a:ext uri="{FF2B5EF4-FFF2-40B4-BE49-F238E27FC236}">
                <a16:creationId xmlns:a16="http://schemas.microsoft.com/office/drawing/2014/main" id="{E7E11A8B-D353-4867-842B-40B7BABC9EE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64" name="Rectangle 63">
              <a:extLst>
                <a:ext uri="{FF2B5EF4-FFF2-40B4-BE49-F238E27FC236}">
                  <a16:creationId xmlns:a16="http://schemas.microsoft.com/office/drawing/2014/main" id="{F0C50D17-020B-418B-BE67-DC7DEA17D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5" name="Picture 64">
              <a:extLst>
                <a:ext uri="{FF2B5EF4-FFF2-40B4-BE49-F238E27FC236}">
                  <a16:creationId xmlns:a16="http://schemas.microsoft.com/office/drawing/2014/main" id="{3E9D5520-887C-4E25-9F91-49EBA2FB3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descr="A large room with tables and chairs&#10;&#10;Description generated with very high confidence">
            <a:extLst>
              <a:ext uri="{FF2B5EF4-FFF2-40B4-BE49-F238E27FC236}">
                <a16:creationId xmlns:a16="http://schemas.microsoft.com/office/drawing/2014/main" id="{330787EB-AEF6-4761-8463-F5510CC11CAC}"/>
              </a:ext>
            </a:extLst>
          </p:cNvPr>
          <p:cNvPicPr>
            <a:picLocks noGrp="1" noChangeAspect="1"/>
          </p:cNvPicPr>
          <p:nvPr>
            <p:ph type="pic" idx="1"/>
          </p:nvPr>
        </p:nvPicPr>
        <p:blipFill rotWithShape="1">
          <a:blip r:embed="rId5"/>
          <a:srcRect l="22358" r="10992" b="-2"/>
          <a:stretch/>
        </p:blipFill>
        <p:spPr>
          <a:xfrm>
            <a:off x="6096000" y="10"/>
            <a:ext cx="6092823" cy="6856310"/>
          </a:xfrm>
          <a:prstGeom prst="rect">
            <a:avLst/>
          </a:prstGeom>
          <a:ln>
            <a:noFill/>
          </a:ln>
          <a:effectLst/>
        </p:spPr>
      </p:pic>
      <p:sp>
        <p:nvSpPr>
          <p:cNvPr id="67" name="Rectangle 66">
            <a:extLst>
              <a:ext uri="{FF2B5EF4-FFF2-40B4-BE49-F238E27FC236}">
                <a16:creationId xmlns:a16="http://schemas.microsoft.com/office/drawing/2014/main" id="{C2E52CAC-158C-4DC7-AA1C-F582FFF73C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AB643D6-8CB2-453D-A581-F33F74A4AEFC}"/>
              </a:ext>
            </a:extLst>
          </p:cNvPr>
          <p:cNvSpPr>
            <a:spLocks noGrp="1"/>
          </p:cNvSpPr>
          <p:nvPr>
            <p:ph type="title"/>
          </p:nvPr>
        </p:nvSpPr>
        <p:spPr>
          <a:xfrm>
            <a:off x="680321" y="753228"/>
            <a:ext cx="5041629" cy="1080938"/>
          </a:xfrm>
        </p:spPr>
        <p:txBody>
          <a:bodyPr vert="horz" lIns="91440" tIns="45720" rIns="91440" bIns="45720" rtlCol="0" anchor="ctr">
            <a:normAutofit/>
          </a:bodyPr>
          <a:lstStyle/>
          <a:p>
            <a:r>
              <a:rPr lang="en-US" dirty="0"/>
              <a:t>Retention and </a:t>
            </a:r>
            <a:br>
              <a:rPr lang="en-US" dirty="0"/>
            </a:br>
            <a:r>
              <a:rPr lang="en-US" dirty="0"/>
              <a:t>Student Success</a:t>
            </a:r>
          </a:p>
        </p:txBody>
      </p:sp>
      <p:pic>
        <p:nvPicPr>
          <p:cNvPr id="69" name="Picture 68">
            <a:extLst>
              <a:ext uri="{FF2B5EF4-FFF2-40B4-BE49-F238E27FC236}">
                <a16:creationId xmlns:a16="http://schemas.microsoft.com/office/drawing/2014/main" id="{83211ECD-2CC2-43D9-A32B-E8669250EF5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4" name="Text Placeholder 3">
            <a:extLst>
              <a:ext uri="{FF2B5EF4-FFF2-40B4-BE49-F238E27FC236}">
                <a16:creationId xmlns:a16="http://schemas.microsoft.com/office/drawing/2014/main" id="{8433FB01-951E-4A13-AF35-F5FCE9DB7E74}"/>
              </a:ext>
            </a:extLst>
          </p:cNvPr>
          <p:cNvSpPr>
            <a:spLocks noGrp="1"/>
          </p:cNvSpPr>
          <p:nvPr>
            <p:ph type="body" sz="half" idx="2"/>
          </p:nvPr>
        </p:nvSpPr>
        <p:spPr>
          <a:xfrm>
            <a:off x="680322" y="2336873"/>
            <a:ext cx="5041628" cy="3599316"/>
          </a:xfrm>
        </p:spPr>
        <p:txBody>
          <a:bodyPr vert="horz" lIns="91440" tIns="45720" rIns="91440" bIns="45720" rtlCol="0">
            <a:normAutofit/>
          </a:bodyPr>
          <a:lstStyle/>
          <a:p>
            <a:r>
              <a:rPr lang="en-US" sz="2000" dirty="0"/>
              <a:t>“Retention as a topic is especially well-suited to the ideological work of the market-driven university, because the discourse is amorphous enough to conflate sincere concerns about student success and the budget concerns about keeping butts in their seats</a:t>
            </a:r>
            <a:r>
              <a:rPr lang="en-US" sz="1400" dirty="0"/>
              <a:t>” </a:t>
            </a:r>
          </a:p>
          <a:p>
            <a:r>
              <a:rPr lang="en-US" sz="1400" dirty="0"/>
              <a:t>(Reichert-Powell, </a:t>
            </a:r>
            <a:r>
              <a:rPr lang="en-US" sz="1400" i="1" dirty="0"/>
              <a:t>Retention</a:t>
            </a:r>
            <a:r>
              <a:rPr lang="en-US" sz="1400" dirty="0"/>
              <a:t> 144).</a:t>
            </a:r>
          </a:p>
        </p:txBody>
      </p:sp>
    </p:spTree>
    <p:extLst>
      <p:ext uri="{BB962C8B-B14F-4D97-AF65-F5344CB8AC3E}">
        <p14:creationId xmlns:p14="http://schemas.microsoft.com/office/powerpoint/2010/main" val="2386405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A7E77-E16E-44B9-A959-D49CF169FE11}"/>
              </a:ext>
            </a:extLst>
          </p:cNvPr>
          <p:cNvSpPr>
            <a:spLocks noGrp="1"/>
          </p:cNvSpPr>
          <p:nvPr>
            <p:ph type="title"/>
          </p:nvPr>
        </p:nvSpPr>
        <p:spPr/>
        <p:txBody>
          <a:bodyPr/>
          <a:lstStyle/>
          <a:p>
            <a:pPr algn="ctr"/>
            <a:r>
              <a:rPr lang="en-US" dirty="0"/>
              <a:t>CHRONOS VS. KAIROS</a:t>
            </a:r>
          </a:p>
        </p:txBody>
      </p:sp>
      <p:sp>
        <p:nvSpPr>
          <p:cNvPr id="3" name="Text Placeholder 2">
            <a:extLst>
              <a:ext uri="{FF2B5EF4-FFF2-40B4-BE49-F238E27FC236}">
                <a16:creationId xmlns:a16="http://schemas.microsoft.com/office/drawing/2014/main" id="{9CBF1919-17A4-4C18-A08D-21BFE3FC0F75}"/>
              </a:ext>
            </a:extLst>
          </p:cNvPr>
          <p:cNvSpPr>
            <a:spLocks noGrp="1"/>
          </p:cNvSpPr>
          <p:nvPr>
            <p:ph type="body" idx="1"/>
          </p:nvPr>
        </p:nvSpPr>
        <p:spPr>
          <a:xfrm>
            <a:off x="680318" y="4297503"/>
            <a:ext cx="3049705" cy="726332"/>
          </a:xfrm>
        </p:spPr>
        <p:txBody>
          <a:bodyPr/>
          <a:lstStyle/>
          <a:p>
            <a:pPr algn="ctr"/>
            <a:r>
              <a:rPr lang="en-US" sz="2000" dirty="0"/>
              <a:t>MORE POROUS FOR STUDENTS</a:t>
            </a:r>
          </a:p>
        </p:txBody>
      </p:sp>
      <p:pic>
        <p:nvPicPr>
          <p:cNvPr id="13" name="Picture Placeholder 12" descr="A picture containing clock, building, person&#10;&#10;Description generated with very high confidence">
            <a:extLst>
              <a:ext uri="{FF2B5EF4-FFF2-40B4-BE49-F238E27FC236}">
                <a16:creationId xmlns:a16="http://schemas.microsoft.com/office/drawing/2014/main" id="{35BC891B-E0EB-472C-9877-256E48AC06E2}"/>
              </a:ext>
            </a:extLst>
          </p:cNvPr>
          <p:cNvPicPr>
            <a:picLocks noGrp="1" noChangeAspect="1"/>
          </p:cNvPicPr>
          <p:nvPr>
            <p:ph type="pic" idx="15"/>
          </p:nvPr>
        </p:nvPicPr>
        <p:blipFill>
          <a:blip r:embed="rId2"/>
          <a:srcRect t="18621" b="18621"/>
          <a:stretch>
            <a:fillRect/>
          </a:stretch>
        </p:blipFill>
        <p:spPr>
          <a:xfrm>
            <a:off x="544452" y="2336873"/>
            <a:ext cx="3289456" cy="1907060"/>
          </a:xfrm>
        </p:spPr>
      </p:pic>
      <p:sp>
        <p:nvSpPr>
          <p:cNvPr id="5" name="Text Placeholder 4">
            <a:extLst>
              <a:ext uri="{FF2B5EF4-FFF2-40B4-BE49-F238E27FC236}">
                <a16:creationId xmlns:a16="http://schemas.microsoft.com/office/drawing/2014/main" id="{DBBD347F-3016-4C71-943B-847C96A6FDEE}"/>
              </a:ext>
            </a:extLst>
          </p:cNvPr>
          <p:cNvSpPr>
            <a:spLocks noGrp="1"/>
          </p:cNvSpPr>
          <p:nvPr>
            <p:ph type="body" sz="half" idx="18"/>
          </p:nvPr>
        </p:nvSpPr>
        <p:spPr>
          <a:xfrm>
            <a:off x="680318" y="4927988"/>
            <a:ext cx="3049705" cy="1176784"/>
          </a:xfrm>
        </p:spPr>
        <p:txBody>
          <a:bodyPr>
            <a:normAutofit/>
          </a:bodyPr>
          <a:lstStyle/>
          <a:p>
            <a:endParaRPr lang="en-US" dirty="0"/>
          </a:p>
          <a:p>
            <a:r>
              <a:rPr lang="en-US" dirty="0"/>
              <a:t>“…dominated by </a:t>
            </a:r>
            <a:r>
              <a:rPr lang="en-US" dirty="0" err="1"/>
              <a:t>chronos</a:t>
            </a:r>
            <a:r>
              <a:rPr lang="en-US" dirty="0"/>
              <a:t>, by a concern about one intellectual skill leading predictably to the next” </a:t>
            </a:r>
            <a:r>
              <a:rPr lang="en-US" sz="1000" dirty="0"/>
              <a:t>(Reichert-Powell, </a:t>
            </a:r>
            <a:r>
              <a:rPr lang="en-US" sz="1000" i="1" dirty="0"/>
              <a:t>Retention 29</a:t>
            </a:r>
            <a:r>
              <a:rPr lang="en-US" sz="1000" dirty="0"/>
              <a:t>).</a:t>
            </a:r>
          </a:p>
        </p:txBody>
      </p:sp>
      <p:sp>
        <p:nvSpPr>
          <p:cNvPr id="6" name="Text Placeholder 5">
            <a:extLst>
              <a:ext uri="{FF2B5EF4-FFF2-40B4-BE49-F238E27FC236}">
                <a16:creationId xmlns:a16="http://schemas.microsoft.com/office/drawing/2014/main" id="{B1BD64B3-2740-4F28-BC90-FB48D277878E}"/>
              </a:ext>
            </a:extLst>
          </p:cNvPr>
          <p:cNvSpPr>
            <a:spLocks noGrp="1"/>
          </p:cNvSpPr>
          <p:nvPr>
            <p:ph type="body" sz="quarter" idx="3"/>
          </p:nvPr>
        </p:nvSpPr>
        <p:spPr>
          <a:xfrm flipV="1">
            <a:off x="4698927" y="5660902"/>
            <a:ext cx="2309784" cy="45719"/>
          </a:xfrm>
        </p:spPr>
        <p:txBody>
          <a:bodyPr/>
          <a:lstStyle/>
          <a:p>
            <a:endParaRPr lang="en-US" dirty="0"/>
          </a:p>
        </p:txBody>
      </p:sp>
      <p:pic>
        <p:nvPicPr>
          <p:cNvPr id="17" name="Picture Placeholder 16" descr="A close up of a blackboard&#10;&#10;Description generated with very high confidence">
            <a:extLst>
              <a:ext uri="{FF2B5EF4-FFF2-40B4-BE49-F238E27FC236}">
                <a16:creationId xmlns:a16="http://schemas.microsoft.com/office/drawing/2014/main" id="{5B7CAB42-74DB-4749-892D-75DA23A2B4E7}"/>
              </a:ext>
            </a:extLst>
          </p:cNvPr>
          <p:cNvPicPr>
            <a:picLocks noGrp="1" noChangeAspect="1"/>
          </p:cNvPicPr>
          <p:nvPr>
            <p:ph type="pic" idx="21"/>
          </p:nvPr>
        </p:nvPicPr>
        <p:blipFill>
          <a:blip r:embed="rId3"/>
          <a:srcRect t="12769" b="12769"/>
          <a:stretch>
            <a:fillRect/>
          </a:stretch>
        </p:blipFill>
        <p:spPr>
          <a:xfrm>
            <a:off x="4372437" y="2336871"/>
            <a:ext cx="2309783" cy="3140185"/>
          </a:xfrm>
        </p:spPr>
      </p:pic>
      <p:sp>
        <p:nvSpPr>
          <p:cNvPr id="8" name="Text Placeholder 7">
            <a:extLst>
              <a:ext uri="{FF2B5EF4-FFF2-40B4-BE49-F238E27FC236}">
                <a16:creationId xmlns:a16="http://schemas.microsoft.com/office/drawing/2014/main" id="{F3BFF594-607D-4B1E-B420-6C56BC4A199D}"/>
              </a:ext>
            </a:extLst>
          </p:cNvPr>
          <p:cNvSpPr>
            <a:spLocks noGrp="1"/>
          </p:cNvSpPr>
          <p:nvPr>
            <p:ph type="body" sz="half" idx="19"/>
          </p:nvPr>
        </p:nvSpPr>
        <p:spPr>
          <a:xfrm>
            <a:off x="4690662" y="5890466"/>
            <a:ext cx="2320751" cy="45719"/>
          </a:xfrm>
        </p:spPr>
        <p:txBody>
          <a:bodyPr>
            <a:normAutofit fontScale="25000" lnSpcReduction="20000"/>
          </a:bodyPr>
          <a:lstStyle/>
          <a:p>
            <a:endParaRPr lang="en-US" dirty="0"/>
          </a:p>
        </p:txBody>
      </p:sp>
      <p:sp>
        <p:nvSpPr>
          <p:cNvPr id="9" name="Text Placeholder 8">
            <a:extLst>
              <a:ext uri="{FF2B5EF4-FFF2-40B4-BE49-F238E27FC236}">
                <a16:creationId xmlns:a16="http://schemas.microsoft.com/office/drawing/2014/main" id="{43C47C53-1961-4795-837A-29D3135CC796}"/>
              </a:ext>
            </a:extLst>
          </p:cNvPr>
          <p:cNvSpPr>
            <a:spLocks noGrp="1"/>
          </p:cNvSpPr>
          <p:nvPr>
            <p:ph type="body" sz="quarter" idx="13"/>
          </p:nvPr>
        </p:nvSpPr>
        <p:spPr>
          <a:xfrm>
            <a:off x="7230678" y="4297502"/>
            <a:ext cx="3494945" cy="726332"/>
          </a:xfrm>
        </p:spPr>
        <p:txBody>
          <a:bodyPr/>
          <a:lstStyle/>
          <a:p>
            <a:pPr algn="ctr"/>
            <a:r>
              <a:rPr lang="en-US" sz="2000" dirty="0"/>
              <a:t>STUDENTS’ TRANSIENT &amp; COMPLEX PATHS</a:t>
            </a:r>
          </a:p>
        </p:txBody>
      </p:sp>
      <p:pic>
        <p:nvPicPr>
          <p:cNvPr id="15" name="Picture Placeholder 14" descr="A close up of a clock&#10;&#10;Description generated with high confidence">
            <a:extLst>
              <a:ext uri="{FF2B5EF4-FFF2-40B4-BE49-F238E27FC236}">
                <a16:creationId xmlns:a16="http://schemas.microsoft.com/office/drawing/2014/main" id="{B442B1CB-D700-48C2-B709-8669B247599A}"/>
              </a:ext>
            </a:extLst>
          </p:cNvPr>
          <p:cNvPicPr>
            <a:picLocks noGrp="1" noChangeAspect="1"/>
          </p:cNvPicPr>
          <p:nvPr>
            <p:ph type="pic" idx="22"/>
          </p:nvPr>
        </p:nvPicPr>
        <p:blipFill>
          <a:blip r:embed="rId4"/>
          <a:srcRect t="9395" b="9395"/>
          <a:stretch>
            <a:fillRect/>
          </a:stretch>
        </p:blipFill>
        <p:spPr>
          <a:xfrm>
            <a:off x="7230677" y="2336872"/>
            <a:ext cx="3355443" cy="1960631"/>
          </a:xfrm>
        </p:spPr>
      </p:pic>
      <p:sp>
        <p:nvSpPr>
          <p:cNvPr id="11" name="Text Placeholder 10">
            <a:extLst>
              <a:ext uri="{FF2B5EF4-FFF2-40B4-BE49-F238E27FC236}">
                <a16:creationId xmlns:a16="http://schemas.microsoft.com/office/drawing/2014/main" id="{C206B371-A944-43DD-BB85-2AEF06A1EF68}"/>
              </a:ext>
            </a:extLst>
          </p:cNvPr>
          <p:cNvSpPr>
            <a:spLocks noGrp="1"/>
          </p:cNvSpPr>
          <p:nvPr>
            <p:ph type="body" sz="half" idx="20"/>
          </p:nvPr>
        </p:nvSpPr>
        <p:spPr>
          <a:xfrm>
            <a:off x="7230553" y="5116452"/>
            <a:ext cx="3435120" cy="900440"/>
          </a:xfrm>
        </p:spPr>
        <p:txBody>
          <a:bodyPr>
            <a:normAutofit/>
          </a:bodyPr>
          <a:lstStyle/>
          <a:p>
            <a:r>
              <a:rPr lang="en-US" dirty="0"/>
              <a:t>“…compels us to reframe our goals in terms of Kairos…opportunities that exist right now in our classrooms” </a:t>
            </a:r>
            <a:r>
              <a:rPr lang="en-US" sz="1100" dirty="0"/>
              <a:t>(Reichert-Powell, </a:t>
            </a:r>
            <a:r>
              <a:rPr lang="en-US" sz="1100" i="1" dirty="0"/>
              <a:t>Retention </a:t>
            </a:r>
            <a:r>
              <a:rPr lang="en-US" sz="1100" dirty="0"/>
              <a:t>30).</a:t>
            </a:r>
          </a:p>
        </p:txBody>
      </p:sp>
    </p:spTree>
    <p:extLst>
      <p:ext uri="{BB962C8B-B14F-4D97-AF65-F5344CB8AC3E}">
        <p14:creationId xmlns:p14="http://schemas.microsoft.com/office/powerpoint/2010/main" val="2665722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 OF LAKE COUNTY</a:t>
            </a:r>
          </a:p>
        </p:txBody>
      </p:sp>
      <p:sp>
        <p:nvSpPr>
          <p:cNvPr id="3" name="Content Placeholder 2"/>
          <p:cNvSpPr>
            <a:spLocks noGrp="1"/>
          </p:cNvSpPr>
          <p:nvPr>
            <p:ph idx="1"/>
          </p:nvPr>
        </p:nvSpPr>
        <p:spPr/>
        <p:txBody>
          <a:bodyPr>
            <a:normAutofit/>
          </a:bodyPr>
          <a:lstStyle/>
          <a:p>
            <a:r>
              <a:rPr lang="en-US" dirty="0">
                <a:solidFill>
                  <a:schemeClr val="accent3">
                    <a:lumMod val="20000"/>
                    <a:lumOff val="80000"/>
                  </a:schemeClr>
                </a:solidFill>
              </a:rPr>
              <a:t>Community college in the northern suburbs of Chicago</a:t>
            </a:r>
            <a:endParaRPr lang="en-US" sz="2400" dirty="0">
              <a:solidFill>
                <a:schemeClr val="accent3">
                  <a:lumMod val="20000"/>
                  <a:lumOff val="80000"/>
                </a:schemeClr>
              </a:solidFill>
            </a:endParaRPr>
          </a:p>
          <a:p>
            <a:r>
              <a:rPr lang="en-US" sz="2400" dirty="0">
                <a:solidFill>
                  <a:schemeClr val="accent3">
                    <a:lumMod val="20000"/>
                    <a:lumOff val="80000"/>
                  </a:schemeClr>
                </a:solidFill>
              </a:rPr>
              <a:t>Vast disparities in wealth</a:t>
            </a:r>
          </a:p>
          <a:p>
            <a:r>
              <a:rPr lang="en-US" sz="2400" dirty="0">
                <a:solidFill>
                  <a:schemeClr val="accent3">
                    <a:lumMod val="20000"/>
                    <a:lumOff val="80000"/>
                  </a:schemeClr>
                </a:solidFill>
              </a:rPr>
              <a:t>Approximately 16,000 students</a:t>
            </a:r>
          </a:p>
          <a:p>
            <a:r>
              <a:rPr lang="en-US" sz="2400" dirty="0">
                <a:solidFill>
                  <a:schemeClr val="tx2"/>
                </a:solidFill>
              </a:rPr>
              <a:t>Roughly 75% are part-time</a:t>
            </a:r>
          </a:p>
          <a:p>
            <a:r>
              <a:rPr lang="en-US" sz="2400" dirty="0">
                <a:solidFill>
                  <a:schemeClr val="tx2"/>
                </a:solidFill>
              </a:rPr>
              <a:t>Hispanic Serving Institution</a:t>
            </a:r>
          </a:p>
          <a:p>
            <a:r>
              <a:rPr lang="en-US" sz="2400" dirty="0">
                <a:solidFill>
                  <a:schemeClr val="tx2"/>
                </a:solidFill>
              </a:rPr>
              <a:t>The college has three campuses</a:t>
            </a:r>
          </a:p>
          <a:p>
            <a:endParaRPr lang="en-US" sz="2400" dirty="0"/>
          </a:p>
        </p:txBody>
      </p:sp>
      <p:pic>
        <p:nvPicPr>
          <p:cNvPr id="5" name="Picture 4">
            <a:extLst>
              <a:ext uri="{FF2B5EF4-FFF2-40B4-BE49-F238E27FC236}">
                <a16:creationId xmlns:a16="http://schemas.microsoft.com/office/drawing/2014/main" id="{422C1F6D-2998-E048-A35E-DDA0C1057DDC}"/>
              </a:ext>
            </a:extLst>
          </p:cNvPr>
          <p:cNvPicPr>
            <a:picLocks noChangeAspect="1"/>
          </p:cNvPicPr>
          <p:nvPr/>
        </p:nvPicPr>
        <p:blipFill>
          <a:blip r:embed="rId2"/>
          <a:stretch>
            <a:fillRect/>
          </a:stretch>
        </p:blipFill>
        <p:spPr>
          <a:xfrm>
            <a:off x="6546573" y="3121163"/>
            <a:ext cx="5070614" cy="3213100"/>
          </a:xfrm>
          <a:prstGeom prst="rect">
            <a:avLst/>
          </a:prstGeom>
        </p:spPr>
      </p:pic>
    </p:spTree>
    <p:extLst>
      <p:ext uri="{BB962C8B-B14F-4D97-AF65-F5344CB8AC3E}">
        <p14:creationId xmlns:p14="http://schemas.microsoft.com/office/powerpoint/2010/main" val="243635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OUR DEVELOPMENTAL STUDENTS?</a:t>
            </a:r>
          </a:p>
        </p:txBody>
      </p:sp>
      <p:sp>
        <p:nvSpPr>
          <p:cNvPr id="3" name="Content Placeholder 2"/>
          <p:cNvSpPr>
            <a:spLocks noGrp="1"/>
          </p:cNvSpPr>
          <p:nvPr>
            <p:ph idx="1"/>
          </p:nvPr>
        </p:nvSpPr>
        <p:spPr/>
        <p:txBody>
          <a:bodyPr>
            <a:normAutofit fontScale="92500" lnSpcReduction="10000"/>
          </a:bodyPr>
          <a:lstStyle/>
          <a:p>
            <a:pPr marL="0" indent="0">
              <a:buNone/>
            </a:pPr>
            <a:endParaRPr lang="en-US" sz="2800" dirty="0"/>
          </a:p>
          <a:p>
            <a:r>
              <a:rPr lang="en-US" sz="2800" dirty="0"/>
              <a:t>Depending on the semester, 65-80% are part-time students</a:t>
            </a:r>
          </a:p>
          <a:p>
            <a:r>
              <a:rPr lang="en-US" sz="2800" dirty="0"/>
              <a:t>The majority work, with an increasing number working full-time </a:t>
            </a:r>
          </a:p>
          <a:p>
            <a:r>
              <a:rPr lang="en-US" sz="2800" dirty="0"/>
              <a:t>15-20% are parents</a:t>
            </a:r>
          </a:p>
          <a:p>
            <a:r>
              <a:rPr lang="en-US" sz="2800" dirty="0"/>
              <a:t>For 40-45%, English is not their first language</a:t>
            </a:r>
          </a:p>
          <a:p>
            <a:r>
              <a:rPr lang="en-US" sz="2800" dirty="0"/>
              <a:t>~70% are first generation, </a:t>
            </a:r>
          </a:p>
          <a:p>
            <a:r>
              <a:rPr lang="en-US" sz="2800" dirty="0"/>
              <a:t>Parents of ~ 30% did not complete high school </a:t>
            </a:r>
          </a:p>
        </p:txBody>
      </p:sp>
      <p:pic>
        <p:nvPicPr>
          <p:cNvPr id="5" name="Picture 4">
            <a:extLst>
              <a:ext uri="{FF2B5EF4-FFF2-40B4-BE49-F238E27FC236}">
                <a16:creationId xmlns:a16="http://schemas.microsoft.com/office/drawing/2014/main" id="{D6C68BFE-A492-ED49-A48C-AB33CE4654F2}"/>
              </a:ext>
            </a:extLst>
          </p:cNvPr>
          <p:cNvPicPr>
            <a:picLocks noChangeAspect="1"/>
          </p:cNvPicPr>
          <p:nvPr/>
        </p:nvPicPr>
        <p:blipFill>
          <a:blip r:embed="rId2"/>
          <a:stretch>
            <a:fillRect/>
          </a:stretch>
        </p:blipFill>
        <p:spPr>
          <a:xfrm>
            <a:off x="7971183" y="3797296"/>
            <a:ext cx="3962400" cy="2641600"/>
          </a:xfrm>
          <a:prstGeom prst="rect">
            <a:avLst/>
          </a:prstGeom>
        </p:spPr>
      </p:pic>
    </p:spTree>
    <p:extLst>
      <p:ext uri="{BB962C8B-B14F-4D97-AF65-F5344CB8AC3E}">
        <p14:creationId xmlns:p14="http://schemas.microsoft.com/office/powerpoint/2010/main" val="66829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0" name="Picture 10">
            <a:extLst>
              <a:ext uri="{FF2B5EF4-FFF2-40B4-BE49-F238E27FC236}">
                <a16:creationId xmlns:a16="http://schemas.microsoft.com/office/drawing/2014/main" id="{9B9C2B48-3899-4B1D-B526-C35DFD16BC0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2" name="Picture 12">
            <a:extLst>
              <a:ext uri="{FF2B5EF4-FFF2-40B4-BE49-F238E27FC236}">
                <a16:creationId xmlns:a16="http://schemas.microsoft.com/office/drawing/2014/main" id="{7B1BCBEC-C5E7-469F-92CF-05506BB6E22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3" name="Picture 14">
            <a:extLst>
              <a:ext uri="{FF2B5EF4-FFF2-40B4-BE49-F238E27FC236}">
                <a16:creationId xmlns:a16="http://schemas.microsoft.com/office/drawing/2014/main" id="{2A078177-9A72-44C2-BDC1-C1F346162B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4" name="Rectangle 16">
            <a:extLst>
              <a:ext uri="{FF2B5EF4-FFF2-40B4-BE49-F238E27FC236}">
                <a16:creationId xmlns:a16="http://schemas.microsoft.com/office/drawing/2014/main" id="{D1ECADA1-6568-4D5A-A631-CFD876893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Rectangle 18">
            <a:extLst>
              <a:ext uri="{FF2B5EF4-FFF2-40B4-BE49-F238E27FC236}">
                <a16:creationId xmlns:a16="http://schemas.microsoft.com/office/drawing/2014/main" id="{681D3C41-CC87-4DF9-A716-CDF0E23D2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6" name="Rectangle 20">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37" name="Rectangle 24">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26">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0724DB2-67EA-47BD-ADE4-0BFBBB4D2035}"/>
              </a:ext>
            </a:extLst>
          </p:cNvPr>
          <p:cNvSpPr>
            <a:spLocks noGrp="1"/>
          </p:cNvSpPr>
          <p:nvPr>
            <p:ph type="title"/>
          </p:nvPr>
        </p:nvSpPr>
        <p:spPr>
          <a:xfrm>
            <a:off x="680321" y="753228"/>
            <a:ext cx="4136123" cy="1080938"/>
          </a:xfrm>
        </p:spPr>
        <p:txBody>
          <a:bodyPr vert="horz" lIns="91440" tIns="45720" rIns="91440" bIns="45720" rtlCol="0" anchor="ctr">
            <a:normAutofit/>
          </a:bodyPr>
          <a:lstStyle/>
          <a:p>
            <a:pPr algn="ctr"/>
            <a:r>
              <a:rPr lang="en-US" sz="2400" dirty="0"/>
              <a:t>KAIROTIC PEDAGOGY</a:t>
            </a:r>
          </a:p>
        </p:txBody>
      </p:sp>
      <p:pic>
        <p:nvPicPr>
          <p:cNvPr id="29" name="Picture 28">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4" name="Text Placeholder 3">
            <a:extLst>
              <a:ext uri="{FF2B5EF4-FFF2-40B4-BE49-F238E27FC236}">
                <a16:creationId xmlns:a16="http://schemas.microsoft.com/office/drawing/2014/main" id="{221E3422-54F7-4682-A57B-D558789D03C9}"/>
              </a:ext>
            </a:extLst>
          </p:cNvPr>
          <p:cNvSpPr>
            <a:spLocks noGrp="1"/>
          </p:cNvSpPr>
          <p:nvPr>
            <p:ph type="body" sz="half" idx="2"/>
          </p:nvPr>
        </p:nvSpPr>
        <p:spPr>
          <a:xfrm>
            <a:off x="680321" y="2336873"/>
            <a:ext cx="3656289" cy="3599316"/>
          </a:xfrm>
        </p:spPr>
        <p:txBody>
          <a:bodyPr vert="horz" lIns="91440" tIns="45720" rIns="91440" bIns="45720" rtlCol="0">
            <a:normAutofit/>
          </a:bodyPr>
          <a:lstStyle/>
          <a:p>
            <a:r>
              <a:rPr lang="en-US" dirty="0"/>
              <a:t>According to </a:t>
            </a:r>
            <a:r>
              <a:rPr lang="en-US" dirty="0" err="1"/>
              <a:t>Pegeen</a:t>
            </a:r>
            <a:r>
              <a:rPr lang="en-US" dirty="0"/>
              <a:t> Reichert-Powell “[a] pedagogy that confronts the porous nature of higher education is a </a:t>
            </a:r>
            <a:r>
              <a:rPr lang="en-US" dirty="0" err="1"/>
              <a:t>kairotic</a:t>
            </a:r>
            <a:r>
              <a:rPr lang="en-US" dirty="0"/>
              <a:t> pedagogy.  We are not preparing for some future context; we are taking advantage of the moment we are in…to invite the student to participate now as reader and writer of the world…” (</a:t>
            </a:r>
            <a:r>
              <a:rPr lang="en-US" i="1" dirty="0"/>
              <a:t>Retention </a:t>
            </a:r>
            <a:r>
              <a:rPr lang="en-US" dirty="0"/>
              <a:t>118).</a:t>
            </a:r>
          </a:p>
        </p:txBody>
      </p:sp>
      <p:sp>
        <p:nvSpPr>
          <p:cNvPr id="31" name="Rectangle 30">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Placeholder 5">
            <a:extLst>
              <a:ext uri="{FF2B5EF4-FFF2-40B4-BE49-F238E27FC236}">
                <a16:creationId xmlns:a16="http://schemas.microsoft.com/office/drawing/2014/main" id="{4FD3D4E6-FC52-4A64-89A1-3BEC6F1CBFC8}"/>
              </a:ext>
            </a:extLst>
          </p:cNvPr>
          <p:cNvPicPr>
            <a:picLocks noGrp="1" noChangeAspect="1"/>
          </p:cNvPicPr>
          <p:nvPr>
            <p:ph type="pic" idx="1"/>
          </p:nvPr>
        </p:nvPicPr>
        <p:blipFill>
          <a:blip r:embed="rId5"/>
          <a:srcRect l="7595" r="7595"/>
          <a:stretch>
            <a:fillRect/>
          </a:stretch>
        </p:blipFill>
        <p:spPr>
          <a:xfrm>
            <a:off x="5593085" y="1558805"/>
            <a:ext cx="5629268" cy="3733596"/>
          </a:xfrm>
          <a:prstGeom prst="rect">
            <a:avLst/>
          </a:prstGeom>
          <a:ln>
            <a:noFill/>
          </a:ln>
          <a:effectLst/>
        </p:spPr>
      </p:pic>
    </p:spTree>
    <p:extLst>
      <p:ext uri="{BB962C8B-B14F-4D97-AF65-F5344CB8AC3E}">
        <p14:creationId xmlns:p14="http://schemas.microsoft.com/office/powerpoint/2010/main" val="2236574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32A5-9A02-4EC4-A3A6-EA66C310EA3E}"/>
              </a:ext>
            </a:extLst>
          </p:cNvPr>
          <p:cNvSpPr>
            <a:spLocks noGrp="1"/>
          </p:cNvSpPr>
          <p:nvPr>
            <p:ph type="title"/>
          </p:nvPr>
        </p:nvSpPr>
        <p:spPr/>
        <p:txBody>
          <a:bodyPr/>
          <a:lstStyle/>
          <a:p>
            <a:pPr algn="ctr"/>
            <a:r>
              <a:rPr lang="en-US" dirty="0"/>
              <a:t>…embracing the concept of </a:t>
            </a:r>
            <a:r>
              <a:rPr lang="en-US" dirty="0" err="1"/>
              <a:t>kairos</a:t>
            </a:r>
            <a:r>
              <a:rPr lang="en-US" dirty="0"/>
              <a:t>…[recognizing] the opportunities that arise does not dictate a specific kind of curriculum but instead encourages an</a:t>
            </a:r>
            <a:br>
              <a:rPr lang="en-US" dirty="0"/>
            </a:br>
            <a:r>
              <a:rPr lang="en-US" dirty="0"/>
              <a:t>attitude toward</a:t>
            </a:r>
            <a:br>
              <a:rPr lang="en-US" dirty="0"/>
            </a:br>
            <a:r>
              <a:rPr lang="en-US" dirty="0"/>
              <a:t>course design”</a:t>
            </a:r>
          </a:p>
        </p:txBody>
      </p:sp>
      <p:sp>
        <p:nvSpPr>
          <p:cNvPr id="3" name="Text Placeholder 2">
            <a:extLst>
              <a:ext uri="{FF2B5EF4-FFF2-40B4-BE49-F238E27FC236}">
                <a16:creationId xmlns:a16="http://schemas.microsoft.com/office/drawing/2014/main" id="{552F42D3-B8E5-4CBD-924B-FC64F50F6A2D}"/>
              </a:ext>
            </a:extLst>
          </p:cNvPr>
          <p:cNvSpPr>
            <a:spLocks noGrp="1"/>
          </p:cNvSpPr>
          <p:nvPr>
            <p:ph type="body" sz="half" idx="13"/>
          </p:nvPr>
        </p:nvSpPr>
        <p:spPr/>
        <p:txBody>
          <a:bodyPr>
            <a:normAutofit/>
          </a:bodyPr>
          <a:lstStyle/>
          <a:p>
            <a:pPr algn="ctr"/>
            <a:r>
              <a:rPr lang="en-US" dirty="0"/>
              <a:t>(Reichert-Powell, </a:t>
            </a:r>
            <a:r>
              <a:rPr lang="en-US" i="1" dirty="0"/>
              <a:t>Retention </a:t>
            </a:r>
            <a:r>
              <a:rPr lang="en-US" dirty="0"/>
              <a:t>118)</a:t>
            </a:r>
          </a:p>
        </p:txBody>
      </p:sp>
      <p:sp>
        <p:nvSpPr>
          <p:cNvPr id="4" name="Text Placeholder 3">
            <a:extLst>
              <a:ext uri="{FF2B5EF4-FFF2-40B4-BE49-F238E27FC236}">
                <a16:creationId xmlns:a16="http://schemas.microsoft.com/office/drawing/2014/main" id="{8774F399-3071-443B-A886-EB9BD4D78199}"/>
              </a:ext>
            </a:extLst>
          </p:cNvPr>
          <p:cNvSpPr>
            <a:spLocks noGrp="1"/>
          </p:cNvSpPr>
          <p:nvPr>
            <p:ph type="body" sz="half" idx="2"/>
          </p:nvPr>
        </p:nvSpPr>
        <p:spPr/>
        <p:txBody>
          <a:bodyPr>
            <a:normAutofit fontScale="40000" lnSpcReduction="20000"/>
          </a:bodyPr>
          <a:lstStyle/>
          <a:p>
            <a:pPr algn="ctr"/>
            <a:endParaRPr lang="en-US" sz="2800" dirty="0"/>
          </a:p>
          <a:p>
            <a:pPr algn="ctr"/>
            <a:r>
              <a:rPr lang="en-US" sz="4200" dirty="0"/>
              <a:t>“the ability to respond to emerging situations dexterously…a language </a:t>
            </a:r>
          </a:p>
          <a:p>
            <a:pPr algn="ctr"/>
            <a:r>
              <a:rPr lang="en-US" sz="4200" dirty="0"/>
              <a:t>with which to explore the possibilities inherent in the crises…in students’ lives”</a:t>
            </a:r>
          </a:p>
          <a:p>
            <a:pPr algn="ctr"/>
            <a:r>
              <a:rPr lang="en-US" sz="2600" dirty="0"/>
              <a:t>(Reichert-Powell, “Absolute Hospitality” 140)</a:t>
            </a:r>
          </a:p>
          <a:p>
            <a:pPr algn="ctr"/>
            <a:endParaRPr lang="en-US" sz="2800" dirty="0"/>
          </a:p>
        </p:txBody>
      </p:sp>
    </p:spTree>
    <p:extLst>
      <p:ext uri="{BB962C8B-B14F-4D97-AF65-F5344CB8AC3E}">
        <p14:creationId xmlns:p14="http://schemas.microsoft.com/office/powerpoint/2010/main" val="1067844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44604-D166-D646-B2F3-99A56F5C8AC3}"/>
              </a:ext>
            </a:extLst>
          </p:cNvPr>
          <p:cNvSpPr>
            <a:spLocks noGrp="1"/>
          </p:cNvSpPr>
          <p:nvPr>
            <p:ph type="title"/>
          </p:nvPr>
        </p:nvSpPr>
        <p:spPr/>
        <p:txBody>
          <a:bodyPr/>
          <a:lstStyle/>
          <a:p>
            <a:r>
              <a:rPr lang="en-US" dirty="0"/>
              <a:t>“Basic Writing as Cultural Conflict”</a:t>
            </a:r>
          </a:p>
        </p:txBody>
      </p:sp>
      <p:sp>
        <p:nvSpPr>
          <p:cNvPr id="3" name="Content Placeholder 2">
            <a:extLst>
              <a:ext uri="{FF2B5EF4-FFF2-40B4-BE49-F238E27FC236}">
                <a16:creationId xmlns:a16="http://schemas.microsoft.com/office/drawing/2014/main" id="{3FD1A1D0-1D2D-6A4E-8853-D9901B8AFCDF}"/>
              </a:ext>
            </a:extLst>
          </p:cNvPr>
          <p:cNvSpPr>
            <a:spLocks noGrp="1"/>
          </p:cNvSpPr>
          <p:nvPr>
            <p:ph idx="1"/>
          </p:nvPr>
        </p:nvSpPr>
        <p:spPr/>
        <p:txBody>
          <a:bodyPr>
            <a:normAutofit/>
          </a:bodyPr>
          <a:lstStyle/>
          <a:p>
            <a:r>
              <a:rPr lang="en-US" dirty="0"/>
              <a:t>“No doubt, the language of basic writers differs from academic discourse (no matter how we define it). But the pedagogy of initiation makes it </a:t>
            </a:r>
            <a:r>
              <a:rPr lang="en-US" i="1" dirty="0"/>
              <a:t>more </a:t>
            </a:r>
            <a:r>
              <a:rPr lang="en-US" dirty="0"/>
              <a:t>difficult for basic writers to succeed. They not only have to master ‘skills’ (as in the service course), but they have to acquire a new way of understanding, knowing, arguing, reflecting” (75). “[P]</a:t>
            </a:r>
            <a:r>
              <a:rPr lang="en-US" dirty="0" err="1"/>
              <a:t>erceived</a:t>
            </a:r>
            <a:r>
              <a:rPr lang="en-US" dirty="0"/>
              <a:t> (and often real) conflicts best define basic writers. A basic writing pedagogy ought to help students explore the cultural conflicts and continuities that attend their entrance into university” (Fox 84). </a:t>
            </a:r>
          </a:p>
          <a:p>
            <a:endParaRPr lang="en-US" dirty="0"/>
          </a:p>
          <a:p>
            <a:endParaRPr lang="en-US" dirty="0"/>
          </a:p>
        </p:txBody>
      </p:sp>
      <p:pic>
        <p:nvPicPr>
          <p:cNvPr id="5" name="Picture 4">
            <a:extLst>
              <a:ext uri="{FF2B5EF4-FFF2-40B4-BE49-F238E27FC236}">
                <a16:creationId xmlns:a16="http://schemas.microsoft.com/office/drawing/2014/main" id="{712A19E0-56C3-E346-BC21-BAE20208C3B5}"/>
              </a:ext>
            </a:extLst>
          </p:cNvPr>
          <p:cNvPicPr>
            <a:picLocks noChangeAspect="1"/>
          </p:cNvPicPr>
          <p:nvPr/>
        </p:nvPicPr>
        <p:blipFill>
          <a:blip r:embed="rId3"/>
          <a:stretch>
            <a:fillRect/>
          </a:stretch>
        </p:blipFill>
        <p:spPr>
          <a:xfrm>
            <a:off x="6757988" y="5053008"/>
            <a:ext cx="3157537" cy="1804991"/>
          </a:xfrm>
          <a:prstGeom prst="rect">
            <a:avLst/>
          </a:prstGeom>
        </p:spPr>
      </p:pic>
    </p:spTree>
    <p:extLst>
      <p:ext uri="{BB962C8B-B14F-4D97-AF65-F5344CB8AC3E}">
        <p14:creationId xmlns:p14="http://schemas.microsoft.com/office/powerpoint/2010/main" val="365117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395ACAC-577D-4FAD-955D-280C3D104A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E228037F-2EF2-4A1A-8D1D-D08F2C98AD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sp>
        <p:nvSpPr>
          <p:cNvPr id="17" name="Rectangle 16">
            <a:extLst>
              <a:ext uri="{FF2B5EF4-FFF2-40B4-BE49-F238E27FC236}">
                <a16:creationId xmlns:a16="http://schemas.microsoft.com/office/drawing/2014/main" id="{0AB11C2E-6CA2-4822-BF14-C1C9A6BC6C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8B3A2B2-7BBB-4E52-8C30-BE2A6F346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4959094"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044B91B-6E6F-4826-BF55-FE95C2067BD8}"/>
              </a:ext>
            </a:extLst>
          </p:cNvPr>
          <p:cNvSpPr>
            <a:spLocks noGrp="1"/>
          </p:cNvSpPr>
          <p:nvPr>
            <p:ph type="title"/>
          </p:nvPr>
        </p:nvSpPr>
        <p:spPr>
          <a:xfrm>
            <a:off x="680321" y="753228"/>
            <a:ext cx="4136123" cy="1080938"/>
          </a:xfrm>
        </p:spPr>
        <p:txBody>
          <a:bodyPr>
            <a:normAutofit/>
          </a:bodyPr>
          <a:lstStyle/>
          <a:p>
            <a:r>
              <a:rPr lang="en-US" sz="2400"/>
              <a:t>From the Framework for Success in Postsecondary Writing:  8 Habits of Mind</a:t>
            </a:r>
          </a:p>
        </p:txBody>
      </p:sp>
      <p:pic>
        <p:nvPicPr>
          <p:cNvPr id="21" name="Picture 20">
            <a:extLst>
              <a:ext uri="{FF2B5EF4-FFF2-40B4-BE49-F238E27FC236}">
                <a16:creationId xmlns:a16="http://schemas.microsoft.com/office/drawing/2014/main" id="{FFF756FE-278B-4106-BB2E-DB87CF02DF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1"/>
            <a:ext cx="4956048" cy="199787"/>
          </a:xfrm>
          <a:prstGeom prst="rect">
            <a:avLst/>
          </a:prstGeom>
        </p:spPr>
      </p:pic>
      <p:sp>
        <p:nvSpPr>
          <p:cNvPr id="10" name="Content Placeholder 9">
            <a:extLst>
              <a:ext uri="{FF2B5EF4-FFF2-40B4-BE49-F238E27FC236}">
                <a16:creationId xmlns:a16="http://schemas.microsoft.com/office/drawing/2014/main" id="{5CA93D0F-DD92-45E8-862F-BB495DDB87A4}"/>
              </a:ext>
            </a:extLst>
          </p:cNvPr>
          <p:cNvSpPr>
            <a:spLocks noGrp="1"/>
          </p:cNvSpPr>
          <p:nvPr>
            <p:ph idx="1"/>
          </p:nvPr>
        </p:nvSpPr>
        <p:spPr>
          <a:xfrm>
            <a:off x="680321" y="2336873"/>
            <a:ext cx="3656289" cy="3599316"/>
          </a:xfrm>
        </p:spPr>
        <p:txBody>
          <a:bodyPr>
            <a:normAutofit/>
          </a:bodyPr>
          <a:lstStyle/>
          <a:p>
            <a:pPr marL="0" indent="0">
              <a:buNone/>
            </a:pPr>
            <a:r>
              <a:rPr lang="en-US" sz="1600" dirty="0"/>
              <a:t>“These dispositional characteristics do, in fact, transfer and can be of great value to students across their entire life span---at home, at work, in their communities” (Sullivan 2).</a:t>
            </a:r>
          </a:p>
          <a:p>
            <a:pPr marL="0" indent="0">
              <a:buNone/>
            </a:pPr>
            <a:endParaRPr lang="en-US" sz="1600" dirty="0"/>
          </a:p>
          <a:p>
            <a:pPr marL="0" indent="0">
              <a:buNone/>
            </a:pPr>
            <a:r>
              <a:rPr lang="en-US" sz="1600" dirty="0"/>
              <a:t>“I argue that these habits also contribute to success in college reading and…by extension, reading-writing connections” (</a:t>
            </a:r>
            <a:r>
              <a:rPr lang="en-US" sz="1600" dirty="0" err="1"/>
              <a:t>Carillo</a:t>
            </a:r>
            <a:r>
              <a:rPr lang="en-US" sz="1600" dirty="0"/>
              <a:t> qtd. in </a:t>
            </a:r>
            <a:r>
              <a:rPr lang="en-US" sz="1600" dirty="0" err="1"/>
              <a:t>Behm</a:t>
            </a:r>
            <a:r>
              <a:rPr lang="en-US" sz="1600" dirty="0"/>
              <a:t> et al. 39).</a:t>
            </a:r>
          </a:p>
        </p:txBody>
      </p:sp>
      <p:sp>
        <p:nvSpPr>
          <p:cNvPr id="23" name="Rectangle 22">
            <a:extLst>
              <a:ext uri="{FF2B5EF4-FFF2-40B4-BE49-F238E27FC236}">
                <a16:creationId xmlns:a16="http://schemas.microsoft.com/office/drawing/2014/main" id="{09D6A950-3339-40EB-8972-64F44542D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6090" y="642795"/>
            <a:ext cx="6272654" cy="5575126"/>
          </a:xfrm>
          <a:prstGeom prst="rect">
            <a:avLst/>
          </a:prstGeom>
          <a:solidFill>
            <a:schemeClr val="tx1"/>
          </a:solidFill>
          <a:ln>
            <a:noFill/>
          </a:ln>
          <a:effectLst>
            <a:outerShdw blurRad="76200" dist="63500" dir="5040000" algn="t"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4">
            <a:extLst>
              <a:ext uri="{FF2B5EF4-FFF2-40B4-BE49-F238E27FC236}">
                <a16:creationId xmlns:a16="http://schemas.microsoft.com/office/drawing/2014/main" id="{FFE94830-5495-4B51-ACEC-B2B0FD5CE905}"/>
              </a:ext>
            </a:extLst>
          </p:cNvPr>
          <p:cNvPicPr>
            <a:picLocks noChangeAspect="1"/>
          </p:cNvPicPr>
          <p:nvPr/>
        </p:nvPicPr>
        <p:blipFill>
          <a:blip r:embed="rId4"/>
          <a:stretch>
            <a:fillRect/>
          </a:stretch>
        </p:blipFill>
        <p:spPr>
          <a:xfrm>
            <a:off x="5636369" y="654253"/>
            <a:ext cx="5588980" cy="5575126"/>
          </a:xfrm>
          <a:prstGeom prst="rect">
            <a:avLst/>
          </a:prstGeom>
          <a:ln>
            <a:noFill/>
          </a:ln>
          <a:effectLst/>
        </p:spPr>
      </p:pic>
    </p:spTree>
    <p:extLst>
      <p:ext uri="{BB962C8B-B14F-4D97-AF65-F5344CB8AC3E}">
        <p14:creationId xmlns:p14="http://schemas.microsoft.com/office/powerpoint/2010/main" val="2760982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88AA1B3-B550-4293-AFAE-9F844E51847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1BC6ED49-FE9D-40E5-B5C8-6674E3690C1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20" name="Picture 19">
            <a:extLst>
              <a:ext uri="{FF2B5EF4-FFF2-40B4-BE49-F238E27FC236}">
                <a16:creationId xmlns:a16="http://schemas.microsoft.com/office/drawing/2014/main" id="{4A71D742-784E-4215-B79D-1BA74CDEAE5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22" name="Rectangle 21">
            <a:extLst>
              <a:ext uri="{FF2B5EF4-FFF2-40B4-BE49-F238E27FC236}">
                <a16:creationId xmlns:a16="http://schemas.microsoft.com/office/drawing/2014/main" id="{C745E79F-C788-4095-B47D-18ED4B45E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EB423749-E657-4939-9195-422E2100F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6" name="Group 25">
            <a:extLst>
              <a:ext uri="{FF2B5EF4-FFF2-40B4-BE49-F238E27FC236}">
                <a16:creationId xmlns:a16="http://schemas.microsoft.com/office/drawing/2014/main" id="{A00FF9E7-8E46-4DC0-93DA-60BE0E460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7" name="Rectangle 26">
              <a:extLst>
                <a:ext uri="{FF2B5EF4-FFF2-40B4-BE49-F238E27FC236}">
                  <a16:creationId xmlns:a16="http://schemas.microsoft.com/office/drawing/2014/main" id="{956701A1-F27E-4182-9578-B57ACF9D3C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BC19C67-025A-4A22-BDB0-4CE8FD806F7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sp>
        <p:nvSpPr>
          <p:cNvPr id="30" name="Rectangle 29">
            <a:extLst>
              <a:ext uri="{FF2B5EF4-FFF2-40B4-BE49-F238E27FC236}">
                <a16:creationId xmlns:a16="http://schemas.microsoft.com/office/drawing/2014/main" id="{CD913264-54ED-4FC1-AD22-DAD435060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6499753"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7416DB2-C330-4ACA-A699-381D241CE0F8}"/>
              </a:ext>
            </a:extLst>
          </p:cNvPr>
          <p:cNvSpPr>
            <a:spLocks noGrp="1"/>
          </p:cNvSpPr>
          <p:nvPr>
            <p:ph type="title"/>
          </p:nvPr>
        </p:nvSpPr>
        <p:spPr>
          <a:xfrm>
            <a:off x="680321" y="753228"/>
            <a:ext cx="5632247" cy="1080938"/>
          </a:xfrm>
        </p:spPr>
        <p:txBody>
          <a:bodyPr vert="horz" lIns="91440" tIns="45720" rIns="91440" bIns="45720" rtlCol="0" anchor="ctr">
            <a:normAutofit/>
          </a:bodyPr>
          <a:lstStyle/>
          <a:p>
            <a:pPr algn="ctr"/>
            <a:r>
              <a:rPr lang="en-US" dirty="0"/>
              <a:t>Crossing borders</a:t>
            </a:r>
          </a:p>
        </p:txBody>
      </p:sp>
      <p:pic>
        <p:nvPicPr>
          <p:cNvPr id="32" name="Picture 31">
            <a:extLst>
              <a:ext uri="{FF2B5EF4-FFF2-40B4-BE49-F238E27FC236}">
                <a16:creationId xmlns:a16="http://schemas.microsoft.com/office/drawing/2014/main" id="{8E6B0E65-BA50-47AD-B2B4-9FEB58F4B7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6492240" cy="261714"/>
          </a:xfrm>
          <a:prstGeom prst="rect">
            <a:avLst/>
          </a:prstGeom>
        </p:spPr>
      </p:pic>
      <p:sp>
        <p:nvSpPr>
          <p:cNvPr id="13" name="Content Placeholder 12">
            <a:extLst>
              <a:ext uri="{FF2B5EF4-FFF2-40B4-BE49-F238E27FC236}">
                <a16:creationId xmlns:a16="http://schemas.microsoft.com/office/drawing/2014/main" id="{51BA11E4-7CD8-4D20-86B9-D0F9CE8137C5}"/>
              </a:ext>
            </a:extLst>
          </p:cNvPr>
          <p:cNvSpPr>
            <a:spLocks noGrp="1"/>
          </p:cNvSpPr>
          <p:nvPr>
            <p:ph sz="half" idx="1"/>
          </p:nvPr>
        </p:nvSpPr>
        <p:spPr>
          <a:xfrm>
            <a:off x="680322" y="2336873"/>
            <a:ext cx="5632246" cy="3599316"/>
          </a:xfrm>
        </p:spPr>
        <p:txBody>
          <a:bodyPr vert="horz" lIns="91440" tIns="45720" rIns="91440" bIns="45720" rtlCol="0">
            <a:normAutofit/>
          </a:bodyPr>
          <a:lstStyle/>
          <a:p>
            <a:pPr marL="0" indent="0">
              <a:buNone/>
            </a:pPr>
            <a:endParaRPr lang="en-US" sz="2000" dirty="0"/>
          </a:p>
          <a:p>
            <a:pPr marL="0" indent="0">
              <a:buNone/>
            </a:pPr>
            <a:endParaRPr lang="en-US" sz="2000" dirty="0"/>
          </a:p>
          <a:p>
            <a:pPr marL="0" indent="0" algn="ctr">
              <a:buNone/>
            </a:pPr>
            <a:r>
              <a:rPr lang="en-US" sz="2000" dirty="0"/>
              <a:t>“By focusing on habits of mind rather than discrete outcomes, the </a:t>
            </a:r>
            <a:br>
              <a:rPr lang="en-US" sz="2000" dirty="0"/>
            </a:br>
            <a:r>
              <a:rPr lang="en-US" sz="2000" i="1" dirty="0"/>
              <a:t>Framework</a:t>
            </a:r>
            <a:r>
              <a:rPr lang="en-US" sz="2000" dirty="0"/>
              <a:t> suggests that college and career readiness in writing depends on broader understandings of those activities…a border-crossing kind of document” </a:t>
            </a:r>
            <a:r>
              <a:rPr lang="en-US" sz="1400" dirty="0"/>
              <a:t>(O’Neill et al. xi).</a:t>
            </a:r>
          </a:p>
        </p:txBody>
      </p:sp>
      <p:pic>
        <p:nvPicPr>
          <p:cNvPr id="11" name="Content Placeholder 5" descr="A picture containing clock, wall, object, indoor&#10;&#10;Description generated with very high confidence">
            <a:extLst>
              <a:ext uri="{FF2B5EF4-FFF2-40B4-BE49-F238E27FC236}">
                <a16:creationId xmlns:a16="http://schemas.microsoft.com/office/drawing/2014/main" id="{315B7367-E179-401C-97FA-64E4CFA644E3}"/>
              </a:ext>
            </a:extLst>
          </p:cNvPr>
          <p:cNvPicPr>
            <a:picLocks noChangeAspect="1"/>
          </p:cNvPicPr>
          <p:nvPr/>
        </p:nvPicPr>
        <p:blipFill rotWithShape="1">
          <a:blip r:embed="rId5"/>
          <a:srcRect l="6389" r="1" b="1"/>
          <a:stretch/>
        </p:blipFill>
        <p:spPr>
          <a:xfrm>
            <a:off x="6984387" y="484632"/>
            <a:ext cx="4719805" cy="2836084"/>
          </a:xfrm>
          <a:prstGeom prst="rect">
            <a:avLst/>
          </a:prstGeom>
          <a:ln>
            <a:noFill/>
          </a:ln>
          <a:effectLst>
            <a:outerShdw blurRad="76200" dist="63500" dir="5040000" algn="tl" rotWithShape="0">
              <a:srgbClr val="000000">
                <a:alpha val="41000"/>
              </a:srgbClr>
            </a:outerShdw>
          </a:effectLst>
        </p:spPr>
      </p:pic>
      <p:pic>
        <p:nvPicPr>
          <p:cNvPr id="8" name="Content Placeholder 7" descr="An open computer sitting on a table&#10;&#10;Description generated with high confidence">
            <a:extLst>
              <a:ext uri="{FF2B5EF4-FFF2-40B4-BE49-F238E27FC236}">
                <a16:creationId xmlns:a16="http://schemas.microsoft.com/office/drawing/2014/main" id="{FFC6664E-1425-4D19-881A-16ACBD1C53A0}"/>
              </a:ext>
            </a:extLst>
          </p:cNvPr>
          <p:cNvPicPr>
            <a:picLocks noGrp="1" noChangeAspect="1"/>
          </p:cNvPicPr>
          <p:nvPr>
            <p:ph sz="half" idx="2"/>
          </p:nvPr>
        </p:nvPicPr>
        <p:blipFill rotWithShape="1">
          <a:blip r:embed="rId6"/>
          <a:srcRect t="3008" r="4" b="9585"/>
          <a:stretch/>
        </p:blipFill>
        <p:spPr>
          <a:xfrm>
            <a:off x="6984386" y="3632401"/>
            <a:ext cx="4719805" cy="2743530"/>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31512321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8C1BF-2483-4128-BC3F-083B7A0B3161}"/>
              </a:ext>
            </a:extLst>
          </p:cNvPr>
          <p:cNvSpPr>
            <a:spLocks noGrp="1"/>
          </p:cNvSpPr>
          <p:nvPr>
            <p:ph type="title"/>
          </p:nvPr>
        </p:nvSpPr>
        <p:spPr/>
        <p:txBody>
          <a:bodyPr/>
          <a:lstStyle/>
          <a:p>
            <a:pPr algn="ctr"/>
            <a:r>
              <a:rPr lang="en-US" dirty="0"/>
              <a:t>No easy answers to this</a:t>
            </a:r>
          </a:p>
        </p:txBody>
      </p:sp>
      <p:sp>
        <p:nvSpPr>
          <p:cNvPr id="4" name="Content Placeholder 3">
            <a:extLst>
              <a:ext uri="{FF2B5EF4-FFF2-40B4-BE49-F238E27FC236}">
                <a16:creationId xmlns:a16="http://schemas.microsoft.com/office/drawing/2014/main" id="{0126B119-D3AB-4B76-AD30-77D333338DF1}"/>
              </a:ext>
            </a:extLst>
          </p:cNvPr>
          <p:cNvSpPr>
            <a:spLocks noGrp="1"/>
          </p:cNvSpPr>
          <p:nvPr>
            <p:ph sz="half" idx="2"/>
          </p:nvPr>
        </p:nvSpPr>
        <p:spPr>
          <a:xfrm>
            <a:off x="6477581" y="2882803"/>
            <a:ext cx="3816599" cy="3053386"/>
          </a:xfrm>
        </p:spPr>
        <p:txBody>
          <a:bodyPr>
            <a:normAutofit fontScale="85000" lnSpcReduction="10000"/>
          </a:bodyPr>
          <a:lstStyle/>
          <a:p>
            <a:pPr marL="0" lvl="0" indent="0" algn="ctr">
              <a:lnSpc>
                <a:spcPct val="107000"/>
              </a:lnSpc>
              <a:spcBef>
                <a:spcPts val="0"/>
              </a:spcBef>
              <a:spcAft>
                <a:spcPts val="800"/>
              </a:spcAft>
              <a:buNone/>
              <a:defRPr/>
            </a:pPr>
            <a:endParaRPr lang="en-US" sz="1800" dirty="0"/>
          </a:p>
          <a:p>
            <a:pPr marL="0" lvl="0" indent="0" algn="ctr">
              <a:lnSpc>
                <a:spcPct val="107000"/>
              </a:lnSpc>
              <a:spcBef>
                <a:spcPts val="0"/>
              </a:spcBef>
              <a:spcAft>
                <a:spcPts val="800"/>
              </a:spcAft>
              <a:buNone/>
              <a:defRPr/>
            </a:pPr>
            <a:endParaRPr lang="en-US" sz="1800" dirty="0"/>
          </a:p>
          <a:p>
            <a:pPr marL="0" lvl="0" indent="0" algn="r">
              <a:lnSpc>
                <a:spcPct val="107000"/>
              </a:lnSpc>
              <a:spcBef>
                <a:spcPts val="0"/>
              </a:spcBef>
              <a:spcAft>
                <a:spcPts val="800"/>
              </a:spcAft>
              <a:buNone/>
              <a:defRPr/>
            </a:pPr>
            <a:endParaRPr lang="en-US" sz="1800" dirty="0"/>
          </a:p>
          <a:p>
            <a:pPr marL="0" lvl="0" indent="0" algn="r">
              <a:lnSpc>
                <a:spcPct val="107000"/>
              </a:lnSpc>
              <a:spcBef>
                <a:spcPts val="0"/>
              </a:spcBef>
              <a:spcAft>
                <a:spcPts val="800"/>
              </a:spcAft>
              <a:buNone/>
              <a:defRPr/>
            </a:pPr>
            <a:r>
              <a:rPr lang="en-US" sz="1800" dirty="0"/>
              <a:t>“This approach requires a shift in how we frame our course goals and assignments…that our course goals---the habits and practices we intend to teach---are relevant to real problems and questions that circulate in our students’ lives”</a:t>
            </a:r>
            <a:r>
              <a:rPr lang="en-US" sz="1200" kern="0" dirty="0">
                <a:ln w="9525" cap="rnd" cmpd="sng" algn="ctr">
                  <a:solidFill>
                    <a:srgbClr val="2F528F"/>
                  </a:solidFill>
                  <a:prstDash val="solid"/>
                  <a:bevel/>
                </a:ln>
                <a:solidFill>
                  <a:srgbClr val="171717"/>
                </a:solidFill>
                <a:latin typeface="Calibri" panose="020F0502020204030204"/>
                <a:ea typeface="Calibri" panose="020F0502020204030204" pitchFamily="34" charset="0"/>
                <a:cs typeface="Times New Roman" panose="02020603050405020304" pitchFamily="18" charset="0"/>
              </a:rPr>
              <a:t> (Reichert-Powell,, </a:t>
            </a:r>
            <a:r>
              <a:rPr lang="en-US" sz="1200" i="1" kern="0" dirty="0">
                <a:ln w="9525" cap="rnd" cmpd="sng" algn="ctr">
                  <a:solidFill>
                    <a:srgbClr val="2F528F"/>
                  </a:solidFill>
                  <a:prstDash val="solid"/>
                  <a:bevel/>
                </a:ln>
                <a:solidFill>
                  <a:srgbClr val="171717"/>
                </a:solidFill>
                <a:latin typeface="Calibri" panose="020F0502020204030204"/>
                <a:ea typeface="Calibri" panose="020F0502020204030204" pitchFamily="34" charset="0"/>
                <a:cs typeface="Times New Roman" panose="02020603050405020304" pitchFamily="18" charset="0"/>
              </a:rPr>
              <a:t>Retention </a:t>
            </a:r>
            <a:r>
              <a:rPr lang="en-US" sz="1200" kern="0" dirty="0">
                <a:ln w="9525" cap="rnd" cmpd="sng" algn="ctr">
                  <a:solidFill>
                    <a:srgbClr val="2F528F"/>
                  </a:solidFill>
                  <a:prstDash val="solid"/>
                  <a:bevel/>
                </a:ln>
                <a:solidFill>
                  <a:srgbClr val="171717"/>
                </a:solidFill>
                <a:latin typeface="Calibri" panose="020F0502020204030204"/>
                <a:ea typeface="Calibri" panose="020F0502020204030204" pitchFamily="34" charset="0"/>
                <a:cs typeface="Times New Roman" panose="02020603050405020304" pitchFamily="18" charset="0"/>
              </a:rPr>
              <a:t>119)</a:t>
            </a:r>
            <a:endParaRPr lang="en-US" sz="1100" kern="0" dirty="0">
              <a:solidFill>
                <a:sysClr val="window" lastClr="FFFFFF"/>
              </a:solidFill>
              <a:latin typeface="Calibri" panose="020F0502020204030204"/>
              <a:ea typeface="Calibri" panose="020F0502020204030204" pitchFamily="34" charset="0"/>
              <a:cs typeface="Times New Roman" panose="02020603050405020304" pitchFamily="18" charset="0"/>
            </a:endParaRPr>
          </a:p>
          <a:p>
            <a:pPr marL="0" indent="0">
              <a:buNone/>
            </a:pPr>
            <a:r>
              <a:rPr lang="en-US" sz="1800" dirty="0"/>
              <a:t> </a:t>
            </a:r>
          </a:p>
        </p:txBody>
      </p:sp>
      <p:sp>
        <p:nvSpPr>
          <p:cNvPr id="5" name="Content Placeholder 4">
            <a:extLst>
              <a:ext uri="{FF2B5EF4-FFF2-40B4-BE49-F238E27FC236}">
                <a16:creationId xmlns:a16="http://schemas.microsoft.com/office/drawing/2014/main" id="{403F9BCE-7C09-45E5-AA4D-531031B511FB}"/>
              </a:ext>
            </a:extLst>
          </p:cNvPr>
          <p:cNvSpPr>
            <a:spLocks noGrp="1"/>
          </p:cNvSpPr>
          <p:nvPr>
            <p:ph sz="half" idx="1"/>
          </p:nvPr>
        </p:nvSpPr>
        <p:spPr>
          <a:xfrm>
            <a:off x="680320" y="2336873"/>
            <a:ext cx="5364492" cy="2577154"/>
          </a:xfrm>
          <a:prstGeom prst="wedgeRoundRectCallout">
            <a:avLst>
              <a:gd name="adj1" fmla="val 72174"/>
              <a:gd name="adj2" fmla="val 81180"/>
              <a:gd name="adj3" fmla="val 16667"/>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w="9525" cap="rnd" cmpd="sng" algn="ctr">
                  <a:solidFill>
                    <a:srgbClr val="2F528F"/>
                  </a:solidFill>
                  <a:prstDash val="solid"/>
                  <a:bevel/>
                </a:ln>
                <a:solidFill>
                  <a:srgbClr val="171717"/>
                </a:solidFill>
                <a:effectLst/>
                <a:uLnTx/>
                <a:uFillTx/>
                <a:latin typeface="Calisto MT" panose="02040603050505030304" pitchFamily="18" charset="0"/>
                <a:ea typeface="Calibri" panose="020F0502020204030204" pitchFamily="34" charset="0"/>
                <a:cs typeface="Times New Roman" panose="02020603050405020304" pitchFamily="18" charset="0"/>
              </a:rPr>
              <a:t>“…what reading and writing and research practices, what habits of mind are most relevant to this group of people in front of me right now?” </a:t>
            </a:r>
            <a:endParaRPr kumimoji="0" lang="en-US" sz="1100" b="0" i="0" u="none" strike="noStrike" kern="0" cap="none" spc="0" normalizeH="0" baseline="0" noProof="0" dirty="0">
              <a:ln>
                <a:noFill/>
              </a:ln>
              <a:solidFill>
                <a:sysClr val="window" lastClr="FFFFFF"/>
              </a:solidFill>
              <a:effectLst/>
              <a:uLnTx/>
              <a:uFillTx/>
              <a:latin typeface="Calisto MT" panose="02040603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12568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CA1FF-41EF-4923-816B-D736C4787F3D}"/>
              </a:ext>
            </a:extLst>
          </p:cNvPr>
          <p:cNvSpPr>
            <a:spLocks noGrp="1"/>
          </p:cNvSpPr>
          <p:nvPr>
            <p:ph type="title"/>
          </p:nvPr>
        </p:nvSpPr>
        <p:spPr/>
        <p:txBody>
          <a:bodyPr/>
          <a:lstStyle/>
          <a:p>
            <a:pPr algn="ctr"/>
            <a:r>
              <a:rPr lang="en-US" dirty="0"/>
              <a:t>Two more voices</a:t>
            </a:r>
          </a:p>
        </p:txBody>
      </p:sp>
      <p:sp>
        <p:nvSpPr>
          <p:cNvPr id="5" name="Content Placeholder 4">
            <a:extLst>
              <a:ext uri="{FF2B5EF4-FFF2-40B4-BE49-F238E27FC236}">
                <a16:creationId xmlns:a16="http://schemas.microsoft.com/office/drawing/2014/main" id="{7AD01202-6C84-4F16-845D-6F73B52B6E29}"/>
              </a:ext>
            </a:extLst>
          </p:cNvPr>
          <p:cNvSpPr>
            <a:spLocks noGrp="1"/>
          </p:cNvSpPr>
          <p:nvPr>
            <p:ph sz="half" idx="1"/>
          </p:nvPr>
        </p:nvSpPr>
        <p:spPr>
          <a:xfrm>
            <a:off x="1064920" y="2336873"/>
            <a:ext cx="4698358" cy="2200226"/>
          </a:xfrm>
          <a:prstGeom prst="wedgeRoundRectCallout">
            <a:avLst>
              <a:gd name="adj1" fmla="val -63172"/>
              <a:gd name="adj2" fmla="val 113219"/>
              <a:gd name="adj3" fmla="val 16667"/>
            </a:avLst>
          </a:prstGeom>
          <a:solidFill>
            <a:schemeClr val="bg2">
              <a:lumMod val="20000"/>
              <a:lumOff val="80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indent="0" algn="ctr">
              <a:lnSpc>
                <a:spcPct val="107000"/>
              </a:lnSpc>
              <a:spcBef>
                <a:spcPts val="0"/>
              </a:spcBef>
              <a:spcAft>
                <a:spcPts val="800"/>
              </a:spcAft>
              <a:buNone/>
            </a:pPr>
            <a:r>
              <a:rPr lang="en-US" sz="1800" dirty="0">
                <a:ln w="9525" cap="rnd" cmpd="sng" algn="ctr">
                  <a:solidFill>
                    <a:srgbClr val="2F528F"/>
                  </a:solidFill>
                  <a:prstDash val="solid"/>
                  <a:bevel/>
                </a:ln>
                <a:solidFill>
                  <a:srgbClr val="171717"/>
                </a:solidFill>
                <a:effectLst/>
                <a:latin typeface="Calibri" panose="020F0502020204030204" pitchFamily="34" charset="0"/>
                <a:ea typeface="Calibri" panose="020F0502020204030204" pitchFamily="34" charset="0"/>
                <a:cs typeface="Times New Roman" panose="02020603050405020304" pitchFamily="18" charset="0"/>
              </a:rPr>
              <a:t>“…at the very least writing teachers…can attempt to equip students with skills, habits of mind, and orientations toward the world that will help them productively engage new discourses, genres, and fields of knowledge”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800"/>
              </a:spcAft>
              <a:buNone/>
            </a:pPr>
            <a:r>
              <a:rPr lang="en-US" sz="1200" dirty="0">
                <a:ln w="9525" cap="rnd" cmpd="sng" algn="ctr">
                  <a:solidFill>
                    <a:srgbClr val="2F528F"/>
                  </a:solidFill>
                  <a:prstDash val="solid"/>
                  <a:bevel/>
                </a:ln>
                <a:solidFill>
                  <a:srgbClr val="171717"/>
                </a:solidFill>
                <a:effectLst/>
                <a:latin typeface="Calibri" panose="020F0502020204030204" pitchFamily="34" charset="0"/>
                <a:ea typeface="Calibri" panose="020F0502020204030204" pitchFamily="34" charset="0"/>
                <a:cs typeface="Times New Roman" panose="02020603050405020304" pitchFamily="18" charset="0"/>
              </a:rPr>
              <a:t>(Sullivan</a:t>
            </a:r>
            <a:r>
              <a:rPr lang="en-US" sz="1200" dirty="0">
                <a:ln w="9525" cap="rnd" cmpd="sng" algn="ctr">
                  <a:solidFill>
                    <a:srgbClr val="2F528F"/>
                  </a:solidFill>
                  <a:prstDash val="solid"/>
                  <a:bevel/>
                </a:ln>
                <a:solidFill>
                  <a:srgbClr val="171717"/>
                </a:solidFill>
                <a:latin typeface="Calibri" panose="020F0502020204030204" pitchFamily="34" charset="0"/>
                <a:ea typeface="Calibri" panose="020F0502020204030204" pitchFamily="34" charset="0"/>
                <a:cs typeface="Times New Roman" panose="02020603050405020304" pitchFamily="18" charset="0"/>
              </a:rPr>
              <a:t> </a:t>
            </a:r>
            <a:r>
              <a:rPr lang="en-US" sz="1200" dirty="0">
                <a:ln w="9525" cap="rnd" cmpd="sng" algn="ctr">
                  <a:solidFill>
                    <a:srgbClr val="2F528F"/>
                  </a:solidFill>
                  <a:prstDash val="solid"/>
                  <a:bevel/>
                </a:ln>
                <a:solidFill>
                  <a:srgbClr val="171717"/>
                </a:solidFill>
                <a:effectLst/>
                <a:latin typeface="Calibri" panose="020F0502020204030204" pitchFamily="34" charset="0"/>
                <a:ea typeface="Calibri" panose="020F0502020204030204" pitchFamily="34" charset="0"/>
                <a:cs typeface="Times New Roman" panose="02020603050405020304" pitchFamily="18" charset="0"/>
              </a:rPr>
              <a:t>49)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Content Placeholder 4">
            <a:extLst>
              <a:ext uri="{FF2B5EF4-FFF2-40B4-BE49-F238E27FC236}">
                <a16:creationId xmlns:a16="http://schemas.microsoft.com/office/drawing/2014/main" id="{C50D9181-34D7-4257-AC55-544BE58676B7}"/>
              </a:ext>
            </a:extLst>
          </p:cNvPr>
          <p:cNvSpPr>
            <a:spLocks noGrp="1"/>
          </p:cNvSpPr>
          <p:nvPr>
            <p:ph sz="half" idx="2"/>
          </p:nvPr>
        </p:nvSpPr>
        <p:spPr>
          <a:xfrm>
            <a:off x="6428722" y="3531957"/>
            <a:ext cx="4830264" cy="2910724"/>
          </a:xfrm>
          <a:prstGeom prst="wedgeRoundRectCallout">
            <a:avLst>
              <a:gd name="adj1" fmla="val 58632"/>
              <a:gd name="adj2" fmla="val -79287"/>
              <a:gd name="adj3" fmla="val 16667"/>
            </a:avLst>
          </a:prstGeom>
          <a:solidFill>
            <a:schemeClr val="accent4">
              <a:lumMod val="20000"/>
              <a:lumOff val="80000"/>
            </a:schemeClr>
          </a:solidFill>
          <a:ln w="12700" cap="flat" cmpd="sng" algn="ctr">
            <a:solidFill>
              <a:srgbClr val="4472C4">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2000" b="0" i="0" u="none" strike="noStrike" kern="0" cap="none" spc="0" normalizeH="0" baseline="0" noProof="0" dirty="0">
                <a:ln w="9525" cap="rnd" cmpd="sng" algn="ctr">
                  <a:solidFill>
                    <a:srgbClr val="2F528F"/>
                  </a:solidFill>
                  <a:prstDash val="solid"/>
                  <a:bevel/>
                </a:ln>
                <a:solidFill>
                  <a:srgbClr val="171717"/>
                </a:solidFill>
                <a:effectLst/>
                <a:uLnTx/>
                <a:uFillTx/>
                <a:latin typeface="Calisto MT" panose="02040603050505030304" pitchFamily="18" charset="0"/>
                <a:ea typeface="Calibri" panose="020F0502020204030204" pitchFamily="34" charset="0"/>
                <a:cs typeface="Times New Roman" panose="02020603050405020304" pitchFamily="18" charset="0"/>
              </a:rPr>
              <a:t>“…students do not learn to write simply by reading.  Instead, it is the instructor’s job to deliberately and consistently ‘foreground and teach’ the connections between reading and writing” </a:t>
            </a: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0" i="0" u="none" strike="noStrike" kern="0" cap="none" spc="0" normalizeH="0" baseline="0" noProof="0" dirty="0">
                <a:ln w="9525" cap="rnd" cmpd="sng" algn="ctr">
                  <a:solidFill>
                    <a:srgbClr val="2F528F"/>
                  </a:solidFill>
                  <a:prstDash val="solid"/>
                  <a:bevel/>
                </a:ln>
                <a:solidFill>
                  <a:srgbClr val="171717"/>
                </a:solidFill>
                <a:effectLst/>
                <a:uLnTx/>
                <a:uFillTx/>
                <a:latin typeface="Calisto MT" panose="02040603050505030304" pitchFamily="18" charset="0"/>
                <a:ea typeface="Calibri" panose="020F0502020204030204" pitchFamily="34" charset="0"/>
                <a:cs typeface="Times New Roman" panose="02020603050405020304" pitchFamily="18" charset="0"/>
              </a:rPr>
              <a:t>(</a:t>
            </a:r>
            <a:r>
              <a:rPr kumimoji="0" lang="en-US" sz="1400" b="0" i="0" u="none" strike="noStrike" kern="0" cap="none" spc="0" normalizeH="0" baseline="0" noProof="0" dirty="0" err="1">
                <a:ln w="9525" cap="rnd" cmpd="sng" algn="ctr">
                  <a:solidFill>
                    <a:srgbClr val="2F528F"/>
                  </a:solidFill>
                  <a:prstDash val="solid"/>
                  <a:bevel/>
                </a:ln>
                <a:solidFill>
                  <a:srgbClr val="171717"/>
                </a:solidFill>
                <a:effectLst/>
                <a:uLnTx/>
                <a:uFillTx/>
                <a:latin typeface="Calisto MT" panose="02040603050505030304" pitchFamily="18" charset="0"/>
                <a:ea typeface="Calibri" panose="020F0502020204030204" pitchFamily="34" charset="0"/>
                <a:cs typeface="Times New Roman" panose="02020603050405020304" pitchFamily="18" charset="0"/>
              </a:rPr>
              <a:t>Carillo</a:t>
            </a:r>
            <a:r>
              <a:rPr lang="en-US" sz="1400" kern="0" dirty="0">
                <a:ln w="9525" cap="rnd" cmpd="sng" algn="ctr">
                  <a:solidFill>
                    <a:srgbClr val="2F528F"/>
                  </a:solidFill>
                  <a:prstDash val="solid"/>
                  <a:bevel/>
                </a:ln>
                <a:solidFill>
                  <a:srgbClr val="171717"/>
                </a:solidFill>
                <a:latin typeface="Calisto MT" panose="02040603050505030304" pitchFamily="18" charset="0"/>
                <a:ea typeface="Calibri" panose="020F0502020204030204" pitchFamily="34" charset="0"/>
                <a:cs typeface="Times New Roman" panose="02020603050405020304" pitchFamily="18" charset="0"/>
              </a:rPr>
              <a:t> qtd. in </a:t>
            </a:r>
            <a:r>
              <a:rPr lang="en-US" sz="1400" kern="0" dirty="0" err="1">
                <a:ln w="9525" cap="rnd" cmpd="sng" algn="ctr">
                  <a:solidFill>
                    <a:srgbClr val="2F528F"/>
                  </a:solidFill>
                  <a:prstDash val="solid"/>
                  <a:bevel/>
                </a:ln>
                <a:solidFill>
                  <a:srgbClr val="171717"/>
                </a:solidFill>
                <a:latin typeface="Calisto MT" panose="02040603050505030304" pitchFamily="18" charset="0"/>
                <a:ea typeface="Calibri" panose="020F0502020204030204" pitchFamily="34" charset="0"/>
                <a:cs typeface="Times New Roman" panose="02020603050405020304" pitchFamily="18" charset="0"/>
              </a:rPr>
              <a:t>Behm</a:t>
            </a:r>
            <a:r>
              <a:rPr lang="en-US" sz="1400" kern="0" dirty="0">
                <a:ln w="9525" cap="rnd" cmpd="sng" algn="ctr">
                  <a:solidFill>
                    <a:srgbClr val="2F528F"/>
                  </a:solidFill>
                  <a:prstDash val="solid"/>
                  <a:bevel/>
                </a:ln>
                <a:solidFill>
                  <a:srgbClr val="171717"/>
                </a:solidFill>
                <a:latin typeface="Calisto MT" panose="02040603050505030304" pitchFamily="18" charset="0"/>
                <a:ea typeface="Calibri" panose="020F0502020204030204" pitchFamily="34" charset="0"/>
                <a:cs typeface="Times New Roman" panose="02020603050405020304" pitchFamily="18" charset="0"/>
              </a:rPr>
              <a:t> et al. 39)</a:t>
            </a:r>
            <a:endParaRPr kumimoji="0" lang="en-US" sz="1400" b="0" i="0" u="none" strike="noStrike" kern="0" cap="none" spc="0" normalizeH="0" baseline="0" noProof="0" dirty="0">
              <a:ln>
                <a:noFill/>
              </a:ln>
              <a:solidFill>
                <a:sysClr val="window" lastClr="FFFFFF"/>
              </a:solidFill>
              <a:effectLst/>
              <a:uLnTx/>
              <a:uFillTx/>
              <a:latin typeface="Calisto MT" panose="02040603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458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D252EB36-EB2C-4AFE-B09B-0DF8AC871E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7CE68524-856D-453B-9349-8E8CBC8BF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99688E6-8880-4976-A59B-AB148C7C99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descr="A close up of text on a white background&#10;&#10;Description generated with high confidence">
            <a:extLst>
              <a:ext uri="{FF2B5EF4-FFF2-40B4-BE49-F238E27FC236}">
                <a16:creationId xmlns:a16="http://schemas.microsoft.com/office/drawing/2014/main" id="{63B50146-EE71-4553-8BDE-65E321F63252}"/>
              </a:ext>
            </a:extLst>
          </p:cNvPr>
          <p:cNvPicPr>
            <a:picLocks noGrp="1" noChangeAspect="1"/>
          </p:cNvPicPr>
          <p:nvPr>
            <p:ph type="pic" idx="1"/>
          </p:nvPr>
        </p:nvPicPr>
        <p:blipFill rotWithShape="1">
          <a:blip r:embed="rId5"/>
          <a:srcRect b="31916"/>
          <a:stretch/>
        </p:blipFill>
        <p:spPr>
          <a:xfrm>
            <a:off x="4636008" y="10"/>
            <a:ext cx="7552815" cy="6856310"/>
          </a:xfrm>
          <a:prstGeom prst="rect">
            <a:avLst/>
          </a:prstGeom>
          <a:ln>
            <a:noFill/>
          </a:ln>
          <a:effectLst/>
        </p:spPr>
      </p:pic>
      <p:sp>
        <p:nvSpPr>
          <p:cNvPr id="25" name="Rectangle 24">
            <a:extLst>
              <a:ext uri="{FF2B5EF4-FFF2-40B4-BE49-F238E27FC236}">
                <a16:creationId xmlns:a16="http://schemas.microsoft.com/office/drawing/2014/main" id="{B8D0330D-F534-4131-9807-B71B9EF12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4C227D2-5361-4675-89C9-BF6157AECDA3}"/>
              </a:ext>
            </a:extLst>
          </p:cNvPr>
          <p:cNvSpPr>
            <a:spLocks noGrp="1"/>
          </p:cNvSpPr>
          <p:nvPr>
            <p:ph type="title"/>
          </p:nvPr>
        </p:nvSpPr>
        <p:spPr>
          <a:xfrm>
            <a:off x="680322" y="753228"/>
            <a:ext cx="3679028" cy="1080938"/>
          </a:xfrm>
        </p:spPr>
        <p:txBody>
          <a:bodyPr vert="horz" lIns="91440" tIns="45720" rIns="91440" bIns="45720" rtlCol="0" anchor="ctr">
            <a:normAutofit/>
          </a:bodyPr>
          <a:lstStyle/>
          <a:p>
            <a:r>
              <a:rPr lang="en-US" sz="3200" dirty="0"/>
              <a:t>Patrick Sullivan:</a:t>
            </a:r>
          </a:p>
        </p:txBody>
      </p:sp>
      <p:pic>
        <p:nvPicPr>
          <p:cNvPr id="27" name="Picture 26">
            <a:extLst>
              <a:ext uri="{FF2B5EF4-FFF2-40B4-BE49-F238E27FC236}">
                <a16:creationId xmlns:a16="http://schemas.microsoft.com/office/drawing/2014/main" id="{18B7ED37-7ABB-42DD-AB26-3F9028261B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4" name="Text Placeholder 3">
            <a:extLst>
              <a:ext uri="{FF2B5EF4-FFF2-40B4-BE49-F238E27FC236}">
                <a16:creationId xmlns:a16="http://schemas.microsoft.com/office/drawing/2014/main" id="{70D8D03A-0804-4CD7-8FBB-4F19A1204868}"/>
              </a:ext>
            </a:extLst>
          </p:cNvPr>
          <p:cNvSpPr>
            <a:spLocks noGrp="1"/>
          </p:cNvSpPr>
          <p:nvPr>
            <p:ph type="body" sz="half" idx="2"/>
          </p:nvPr>
        </p:nvSpPr>
        <p:spPr>
          <a:xfrm>
            <a:off x="680322" y="2336873"/>
            <a:ext cx="3581635" cy="3599316"/>
          </a:xfrm>
        </p:spPr>
        <p:txBody>
          <a:bodyPr vert="horz" lIns="91440" tIns="45720" rIns="91440" bIns="45720" rtlCol="0">
            <a:normAutofit/>
          </a:bodyPr>
          <a:lstStyle/>
          <a:p>
            <a:r>
              <a:rPr lang="en-US" sz="1800" dirty="0"/>
              <a:t>“Students have to focus carefully and thoughtfully on the readings, and on the complexity, nuance, and subtlety that is built in the assignment…reading and writing as…tools for thinking, learning, and inquiry, and not just vehicles to communicate ready-made assertions and beliefs” (</a:t>
            </a:r>
            <a:r>
              <a:rPr lang="en-US" sz="1400" dirty="0"/>
              <a:t>71).</a:t>
            </a:r>
          </a:p>
        </p:txBody>
      </p:sp>
    </p:spTree>
    <p:extLst>
      <p:ext uri="{BB962C8B-B14F-4D97-AF65-F5344CB8AC3E}">
        <p14:creationId xmlns:p14="http://schemas.microsoft.com/office/powerpoint/2010/main" val="1498455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4" name="Picture 33">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36" name="Picture 35">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38" name="Rectangle 37">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DDD54CE-B77A-4F1F-A1EC-CC3437677635}"/>
              </a:ext>
            </a:extLst>
          </p:cNvPr>
          <p:cNvSpPr>
            <a:spLocks noGrp="1"/>
          </p:cNvSpPr>
          <p:nvPr>
            <p:ph type="title"/>
          </p:nvPr>
        </p:nvSpPr>
        <p:spPr>
          <a:xfrm>
            <a:off x="680321" y="753228"/>
            <a:ext cx="9613861" cy="1080938"/>
          </a:xfrm>
        </p:spPr>
        <p:txBody>
          <a:bodyPr vert="horz" lIns="91440" tIns="45720" rIns="91440" bIns="45720" rtlCol="0" anchor="ctr">
            <a:normAutofit/>
          </a:bodyPr>
          <a:lstStyle/>
          <a:p>
            <a:pPr algn="r"/>
            <a:r>
              <a:rPr lang="en-US" dirty="0"/>
              <a:t>Ellen C. </a:t>
            </a:r>
            <a:r>
              <a:rPr lang="en-US" dirty="0" err="1"/>
              <a:t>Carillo</a:t>
            </a:r>
            <a:r>
              <a:rPr lang="en-US" dirty="0"/>
              <a:t>:</a:t>
            </a:r>
          </a:p>
        </p:txBody>
      </p:sp>
      <p:sp>
        <p:nvSpPr>
          <p:cNvPr id="4" name="Text Placeholder 3">
            <a:extLst>
              <a:ext uri="{FF2B5EF4-FFF2-40B4-BE49-F238E27FC236}">
                <a16:creationId xmlns:a16="http://schemas.microsoft.com/office/drawing/2014/main" id="{55A39CD4-A123-48F4-A2A4-E9630A679FAF}"/>
              </a:ext>
            </a:extLst>
          </p:cNvPr>
          <p:cNvSpPr>
            <a:spLocks noGrp="1"/>
          </p:cNvSpPr>
          <p:nvPr>
            <p:ph type="body" sz="half" idx="2"/>
          </p:nvPr>
        </p:nvSpPr>
        <p:spPr>
          <a:xfrm>
            <a:off x="5643154" y="2336872"/>
            <a:ext cx="4794658" cy="4521127"/>
          </a:xfrm>
        </p:spPr>
        <p:txBody>
          <a:bodyPr vert="horz" lIns="91440" tIns="45720" rIns="91440" bIns="45720" rtlCol="0">
            <a:normAutofit/>
          </a:bodyPr>
          <a:lstStyle/>
          <a:p>
            <a:r>
              <a:rPr lang="en-US" dirty="0"/>
              <a:t>“When we think about reading as an act of creation, we might imagine a reader who brings her background, previous reading experiences, culture, religion, and worldview with her to the reading. All of this contributes to how that reader creates meaning from the text” (xii).</a:t>
            </a:r>
          </a:p>
        </p:txBody>
      </p:sp>
      <p:pic>
        <p:nvPicPr>
          <p:cNvPr id="6" name="Picture Placeholder 5" descr="A person posing for the camera&#10;&#10;Description generated with very high confidence">
            <a:extLst>
              <a:ext uri="{FF2B5EF4-FFF2-40B4-BE49-F238E27FC236}">
                <a16:creationId xmlns:a16="http://schemas.microsoft.com/office/drawing/2014/main" id="{2E168422-5582-4F5B-84D2-210DF0714B02}"/>
              </a:ext>
            </a:extLst>
          </p:cNvPr>
          <p:cNvPicPr>
            <a:picLocks noGrp="1" noChangeAspect="1"/>
          </p:cNvPicPr>
          <p:nvPr>
            <p:ph type="pic" idx="1"/>
          </p:nvPr>
        </p:nvPicPr>
        <p:blipFill rotWithShape="1">
          <a:blip r:embed="rId5"/>
          <a:srcRect l="31261" r="18792" b="3"/>
          <a:stretch/>
        </p:blipFill>
        <p:spPr>
          <a:xfrm>
            <a:off x="429367" y="1970240"/>
            <a:ext cx="4865444" cy="4887759"/>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224816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DEVELOPMENTAL ENGLISH</a:t>
            </a:r>
          </a:p>
        </p:txBody>
      </p:sp>
      <p:sp>
        <p:nvSpPr>
          <p:cNvPr id="3" name="Content Placeholder 2"/>
          <p:cNvSpPr>
            <a:spLocks noGrp="1"/>
          </p:cNvSpPr>
          <p:nvPr>
            <p:ph idx="1"/>
          </p:nvPr>
        </p:nvSpPr>
        <p:spPr/>
        <p:txBody>
          <a:bodyPr>
            <a:normAutofit fontScale="92500"/>
          </a:bodyPr>
          <a:lstStyle/>
          <a:p>
            <a:r>
              <a:rPr lang="en-US" dirty="0"/>
              <a:t>Roughly </a:t>
            </a:r>
            <a:r>
              <a:rPr lang="en-US" sz="2400" dirty="0"/>
              <a:t>1/3 of our students place into developmental English</a:t>
            </a:r>
          </a:p>
          <a:p>
            <a:r>
              <a:rPr lang="en-US" sz="2400" dirty="0"/>
              <a:t>What we call College Reading and Writing Readiness (CRWR) can be determined in multiple ways: ACT score, class rank, GPA, </a:t>
            </a:r>
            <a:r>
              <a:rPr lang="en-US" sz="2400" dirty="0" err="1"/>
              <a:t>Accuplacer</a:t>
            </a:r>
            <a:r>
              <a:rPr lang="en-US" sz="2400" dirty="0"/>
              <a:t> </a:t>
            </a:r>
          </a:p>
          <a:p>
            <a:r>
              <a:rPr lang="en-US" sz="2400" dirty="0"/>
              <a:t>ENG 108 is a six-hour IRW course</a:t>
            </a:r>
          </a:p>
          <a:p>
            <a:r>
              <a:rPr lang="en-US" sz="2400" dirty="0"/>
              <a:t>ENG 109 is a three-hour IRW course </a:t>
            </a:r>
          </a:p>
          <a:p>
            <a:r>
              <a:rPr lang="en-US" sz="2400" dirty="0"/>
              <a:t>Each has the same learning outcomes designed to lead students to CRWR</a:t>
            </a:r>
          </a:p>
          <a:p>
            <a:r>
              <a:rPr lang="en-US" sz="2400" dirty="0"/>
              <a:t>ENG 121/100 is the </a:t>
            </a:r>
            <a:r>
              <a:rPr lang="en-US" dirty="0"/>
              <a:t>ALP alternative to ENG 109, first piloted in 2011</a:t>
            </a:r>
          </a:p>
          <a:p>
            <a:r>
              <a:rPr lang="en-US" sz="2400" dirty="0"/>
              <a:t>Beginning in Spring, 2020, our ENG 100 scale-up will be complete, and ENG 109 will no longer exist</a:t>
            </a:r>
          </a:p>
          <a:p>
            <a:endParaRPr lang="en-US" sz="2400" dirty="0"/>
          </a:p>
        </p:txBody>
      </p:sp>
    </p:spTree>
    <p:extLst>
      <p:ext uri="{BB962C8B-B14F-4D97-AF65-F5344CB8AC3E}">
        <p14:creationId xmlns:p14="http://schemas.microsoft.com/office/powerpoint/2010/main" val="2277329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B280B-02C7-4231-A651-978E0142A4A0}"/>
              </a:ext>
            </a:extLst>
          </p:cNvPr>
          <p:cNvSpPr>
            <a:spLocks noGrp="1"/>
          </p:cNvSpPr>
          <p:nvPr>
            <p:ph type="title"/>
          </p:nvPr>
        </p:nvSpPr>
        <p:spPr>
          <a:xfrm>
            <a:off x="680321" y="753228"/>
            <a:ext cx="9613861" cy="1080938"/>
          </a:xfrm>
        </p:spPr>
        <p:txBody>
          <a:bodyPr vert="horz" lIns="91440" tIns="45720" rIns="91440" bIns="45720" rtlCol="0" anchor="ctr">
            <a:normAutofit/>
          </a:bodyPr>
          <a:lstStyle/>
          <a:p>
            <a:pPr algn="ctr"/>
            <a:r>
              <a:rPr lang="en-US" dirty="0"/>
              <a:t>How might that look like?</a:t>
            </a:r>
          </a:p>
        </p:txBody>
      </p:sp>
      <p:sp>
        <p:nvSpPr>
          <p:cNvPr id="4" name="Text Placeholder 3">
            <a:extLst>
              <a:ext uri="{FF2B5EF4-FFF2-40B4-BE49-F238E27FC236}">
                <a16:creationId xmlns:a16="http://schemas.microsoft.com/office/drawing/2014/main" id="{226A42AC-B56C-4267-AC81-D67B1ACEC1E7}"/>
              </a:ext>
            </a:extLst>
          </p:cNvPr>
          <p:cNvSpPr>
            <a:spLocks noGrp="1"/>
          </p:cNvSpPr>
          <p:nvPr>
            <p:ph type="body" sz="half" idx="2"/>
          </p:nvPr>
        </p:nvSpPr>
        <p:spPr>
          <a:xfrm>
            <a:off x="9074198" y="2336873"/>
            <a:ext cx="1219983" cy="3599316"/>
          </a:xfrm>
        </p:spPr>
        <p:txBody>
          <a:bodyPr vert="horz" lIns="91440" tIns="45720" rIns="91440" bIns="45720" rtlCol="0">
            <a:normAutofit/>
          </a:bodyPr>
          <a:lstStyle/>
          <a:p>
            <a:pPr indent="-228600">
              <a:buFont typeface="Arial" panose="020B0604020202020204" pitchFamily="34" charset="0"/>
              <a:buChar char="•"/>
            </a:pPr>
            <a:endParaRPr lang="en-US" dirty="0"/>
          </a:p>
        </p:txBody>
      </p:sp>
      <p:pic>
        <p:nvPicPr>
          <p:cNvPr id="6" name="Content Placeholder 5" descr="Question mark">
            <a:extLst>
              <a:ext uri="{FF2B5EF4-FFF2-40B4-BE49-F238E27FC236}">
                <a16:creationId xmlns:a16="http://schemas.microsoft.com/office/drawing/2014/main" id="{343E7E53-470A-49FC-A0C8-D336BD3C63D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3190919" y="1956594"/>
            <a:ext cx="4291805" cy="4291805"/>
          </a:xfrm>
          <a:prstGeom prst="rect">
            <a:avLst/>
          </a:prstGeom>
          <a:ln>
            <a:noFill/>
          </a:ln>
          <a:effectLst>
            <a:outerShdw blurRad="76200" dist="63500" dir="5040000" algn="tl" rotWithShape="0">
              <a:srgbClr val="000000">
                <a:alpha val="41000"/>
              </a:srgbClr>
            </a:outerShdw>
          </a:effectLst>
        </p:spPr>
      </p:pic>
    </p:spTree>
    <p:extLst>
      <p:ext uri="{BB962C8B-B14F-4D97-AF65-F5344CB8AC3E}">
        <p14:creationId xmlns:p14="http://schemas.microsoft.com/office/powerpoint/2010/main" val="9260671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FA028-3A6A-4B6A-AC55-C6E868FA1C60}"/>
              </a:ext>
            </a:extLst>
          </p:cNvPr>
          <p:cNvSpPr>
            <a:spLocks noGrp="1"/>
          </p:cNvSpPr>
          <p:nvPr>
            <p:ph type="title"/>
          </p:nvPr>
        </p:nvSpPr>
        <p:spPr/>
        <p:txBody>
          <a:bodyPr/>
          <a:lstStyle/>
          <a:p>
            <a:pPr algn="ctr"/>
            <a:r>
              <a:rPr lang="en-US" dirty="0"/>
              <a:t>Small group chats then regroup for </a:t>
            </a:r>
            <a:br>
              <a:rPr lang="en-US" dirty="0"/>
            </a:br>
            <a:r>
              <a:rPr lang="en-US" dirty="0"/>
              <a:t>a closing reflection </a:t>
            </a:r>
            <a:r>
              <a:rPr lang="en-US"/>
              <a:t>and questions</a:t>
            </a:r>
            <a:endParaRPr lang="en-US" dirty="0"/>
          </a:p>
        </p:txBody>
      </p:sp>
      <p:sp>
        <p:nvSpPr>
          <p:cNvPr id="3" name="Text Placeholder 2">
            <a:extLst>
              <a:ext uri="{FF2B5EF4-FFF2-40B4-BE49-F238E27FC236}">
                <a16:creationId xmlns:a16="http://schemas.microsoft.com/office/drawing/2014/main" id="{67FAD8B4-9150-45E0-86C6-B8F375DFC0A6}"/>
              </a:ext>
            </a:extLst>
          </p:cNvPr>
          <p:cNvSpPr>
            <a:spLocks noGrp="1"/>
          </p:cNvSpPr>
          <p:nvPr>
            <p:ph type="body" idx="1"/>
          </p:nvPr>
        </p:nvSpPr>
        <p:spPr/>
        <p:txBody>
          <a:bodyPr/>
          <a:lstStyle/>
          <a:p>
            <a:endParaRPr lang="en-US" dirty="0"/>
          </a:p>
        </p:txBody>
      </p:sp>
      <p:sp>
        <p:nvSpPr>
          <p:cNvPr id="4" name="Text Placeholder 3">
            <a:extLst>
              <a:ext uri="{FF2B5EF4-FFF2-40B4-BE49-F238E27FC236}">
                <a16:creationId xmlns:a16="http://schemas.microsoft.com/office/drawing/2014/main" id="{CE3BFF5A-A860-46F8-AE46-92AA9090BA25}"/>
              </a:ext>
            </a:extLst>
          </p:cNvPr>
          <p:cNvSpPr>
            <a:spLocks noGrp="1"/>
          </p:cNvSpPr>
          <p:nvPr>
            <p:ph type="body" sz="half" idx="15"/>
          </p:nvPr>
        </p:nvSpPr>
        <p:spPr/>
        <p:txBody>
          <a:bodyPr>
            <a:normAutofit/>
          </a:bodyPr>
          <a:lstStyle/>
          <a:p>
            <a:pPr algn="ctr"/>
            <a:endParaRPr lang="en-US" sz="3600" dirty="0"/>
          </a:p>
          <a:p>
            <a:pPr algn="ctr"/>
            <a:r>
              <a:rPr lang="en-US" sz="3600" dirty="0" err="1"/>
              <a:t>MetacognitiveLabor</a:t>
            </a:r>
            <a:r>
              <a:rPr lang="en-US" sz="3600" dirty="0"/>
              <a:t> logs</a:t>
            </a:r>
          </a:p>
          <a:p>
            <a:pPr algn="ctr"/>
            <a:r>
              <a:rPr lang="en-US" sz="3600" dirty="0"/>
              <a:t>with Cathy</a:t>
            </a:r>
          </a:p>
        </p:txBody>
      </p:sp>
      <p:sp>
        <p:nvSpPr>
          <p:cNvPr id="5" name="Text Placeholder 4">
            <a:extLst>
              <a:ext uri="{FF2B5EF4-FFF2-40B4-BE49-F238E27FC236}">
                <a16:creationId xmlns:a16="http://schemas.microsoft.com/office/drawing/2014/main" id="{DAFB6AEA-A374-4418-9C29-F1A3B2973665}"/>
              </a:ext>
            </a:extLst>
          </p:cNvPr>
          <p:cNvSpPr>
            <a:spLocks noGrp="1"/>
          </p:cNvSpPr>
          <p:nvPr>
            <p:ph type="body" sz="quarter" idx="3"/>
          </p:nvPr>
        </p:nvSpPr>
        <p:spPr>
          <a:xfrm>
            <a:off x="3948170" y="2336873"/>
            <a:ext cx="3063240" cy="685800"/>
          </a:xfrm>
        </p:spPr>
        <p:txBody>
          <a:bodyPr/>
          <a:lstStyle/>
          <a:p>
            <a:pPr algn="ctr"/>
            <a:r>
              <a:rPr lang="en-US" sz="2000" b="1" dirty="0"/>
              <a:t>Switch after 10 mins.</a:t>
            </a:r>
          </a:p>
        </p:txBody>
      </p:sp>
      <p:sp>
        <p:nvSpPr>
          <p:cNvPr id="6" name="Text Placeholder 5">
            <a:extLst>
              <a:ext uri="{FF2B5EF4-FFF2-40B4-BE49-F238E27FC236}">
                <a16:creationId xmlns:a16="http://schemas.microsoft.com/office/drawing/2014/main" id="{1916C082-BCAA-4806-81F5-566648BDEA43}"/>
              </a:ext>
            </a:extLst>
          </p:cNvPr>
          <p:cNvSpPr>
            <a:spLocks noGrp="1"/>
          </p:cNvSpPr>
          <p:nvPr>
            <p:ph type="body" sz="half" idx="16"/>
          </p:nvPr>
        </p:nvSpPr>
        <p:spPr/>
        <p:txBody>
          <a:bodyPr/>
          <a:lstStyle/>
          <a:p>
            <a:endParaRPr lang="en-US" dirty="0"/>
          </a:p>
        </p:txBody>
      </p:sp>
      <p:sp>
        <p:nvSpPr>
          <p:cNvPr id="7" name="Text Placeholder 6">
            <a:extLst>
              <a:ext uri="{FF2B5EF4-FFF2-40B4-BE49-F238E27FC236}">
                <a16:creationId xmlns:a16="http://schemas.microsoft.com/office/drawing/2014/main" id="{8BC08C8B-8328-4FE8-AC6D-9894375A32ED}"/>
              </a:ext>
            </a:extLst>
          </p:cNvPr>
          <p:cNvSpPr>
            <a:spLocks noGrp="1"/>
          </p:cNvSpPr>
          <p:nvPr>
            <p:ph type="body" sz="quarter" idx="13"/>
          </p:nvPr>
        </p:nvSpPr>
        <p:spPr/>
        <p:txBody>
          <a:bodyPr/>
          <a:lstStyle/>
          <a:p>
            <a:endParaRPr lang="en-US"/>
          </a:p>
        </p:txBody>
      </p:sp>
      <p:sp>
        <p:nvSpPr>
          <p:cNvPr id="8" name="Text Placeholder 7">
            <a:extLst>
              <a:ext uri="{FF2B5EF4-FFF2-40B4-BE49-F238E27FC236}">
                <a16:creationId xmlns:a16="http://schemas.microsoft.com/office/drawing/2014/main" id="{9C6424BE-1B79-49BD-B22E-7A231DEFC2EC}"/>
              </a:ext>
            </a:extLst>
          </p:cNvPr>
          <p:cNvSpPr>
            <a:spLocks noGrp="1"/>
          </p:cNvSpPr>
          <p:nvPr>
            <p:ph type="body" sz="half" idx="17"/>
          </p:nvPr>
        </p:nvSpPr>
        <p:spPr/>
        <p:txBody>
          <a:bodyPr>
            <a:normAutofit/>
          </a:bodyPr>
          <a:lstStyle/>
          <a:p>
            <a:pPr algn="ctr"/>
            <a:endParaRPr lang="en-US" sz="3600" dirty="0"/>
          </a:p>
          <a:p>
            <a:pPr algn="ctr"/>
            <a:r>
              <a:rPr lang="en-US" sz="3600" dirty="0"/>
              <a:t>Reading Logs &amp; Discussion prompts</a:t>
            </a:r>
          </a:p>
          <a:p>
            <a:pPr algn="ctr"/>
            <a:r>
              <a:rPr lang="en-US" sz="3600" dirty="0"/>
              <a:t>with Tessa </a:t>
            </a:r>
          </a:p>
        </p:txBody>
      </p:sp>
      <p:pic>
        <p:nvPicPr>
          <p:cNvPr id="10" name="Graphic 9" descr="Maximize">
            <a:extLst>
              <a:ext uri="{FF2B5EF4-FFF2-40B4-BE49-F238E27FC236}">
                <a16:creationId xmlns:a16="http://schemas.microsoft.com/office/drawing/2014/main" id="{D55A8CFA-3D1C-4CAD-BD46-D46FBFCEE0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711087">
            <a:off x="4551272" y="3168242"/>
            <a:ext cx="2064207" cy="2064207"/>
          </a:xfrm>
          <a:prstGeom prst="rect">
            <a:avLst/>
          </a:prstGeom>
        </p:spPr>
      </p:pic>
    </p:spTree>
    <p:extLst>
      <p:ext uri="{BB962C8B-B14F-4D97-AF65-F5344CB8AC3E}">
        <p14:creationId xmlns:p14="http://schemas.microsoft.com/office/powerpoint/2010/main" val="2641884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5" name="Picture 14">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21" name="Group 20">
            <a:extLst>
              <a:ext uri="{FF2B5EF4-FFF2-40B4-BE49-F238E27FC236}">
                <a16:creationId xmlns:a16="http://schemas.microsoft.com/office/drawing/2014/main" id="{D252EB36-EB2C-4AFE-B09B-0DF8AC871E5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22" name="Rectangle 21">
              <a:extLst>
                <a:ext uri="{FF2B5EF4-FFF2-40B4-BE49-F238E27FC236}">
                  <a16:creationId xmlns:a16="http://schemas.microsoft.com/office/drawing/2014/main" id="{7CE68524-856D-453B-9349-8E8CBC8BFC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899688E6-8880-4976-A59B-AB148C7C998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descr="A black sign with white text on a brick sidewalk&#10;&#10;Description generated with high confidence">
            <a:extLst>
              <a:ext uri="{FF2B5EF4-FFF2-40B4-BE49-F238E27FC236}">
                <a16:creationId xmlns:a16="http://schemas.microsoft.com/office/drawing/2014/main" id="{2142FC67-2938-4B41-88A3-FF10D9B420F7}"/>
              </a:ext>
            </a:extLst>
          </p:cNvPr>
          <p:cNvPicPr>
            <a:picLocks noGrp="1" noChangeAspect="1"/>
          </p:cNvPicPr>
          <p:nvPr>
            <p:ph type="pic" idx="1"/>
          </p:nvPr>
        </p:nvPicPr>
        <p:blipFill rotWithShape="1">
          <a:blip r:embed="rId5"/>
          <a:srcRect l="2311" r="17822" b="-2"/>
          <a:stretch/>
        </p:blipFill>
        <p:spPr>
          <a:xfrm>
            <a:off x="4636008" y="10"/>
            <a:ext cx="7552815" cy="6856310"/>
          </a:xfrm>
          <a:prstGeom prst="rect">
            <a:avLst/>
          </a:prstGeom>
          <a:ln>
            <a:noFill/>
          </a:ln>
          <a:effectLst/>
        </p:spPr>
      </p:pic>
      <p:sp>
        <p:nvSpPr>
          <p:cNvPr id="25" name="Rectangle 24">
            <a:extLst>
              <a:ext uri="{FF2B5EF4-FFF2-40B4-BE49-F238E27FC236}">
                <a16:creationId xmlns:a16="http://schemas.microsoft.com/office/drawing/2014/main" id="{B8D0330D-F534-4131-9807-B71B9EF12B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501856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0C5F33E-F616-4CD4-8501-6BEB68F9AB34}"/>
              </a:ext>
            </a:extLst>
          </p:cNvPr>
          <p:cNvSpPr>
            <a:spLocks noGrp="1"/>
          </p:cNvSpPr>
          <p:nvPr>
            <p:ph type="title"/>
          </p:nvPr>
        </p:nvSpPr>
        <p:spPr>
          <a:xfrm>
            <a:off x="680322" y="753228"/>
            <a:ext cx="3679028" cy="1080938"/>
          </a:xfrm>
        </p:spPr>
        <p:txBody>
          <a:bodyPr vert="horz" lIns="91440" tIns="45720" rIns="91440" bIns="45720" rtlCol="0" anchor="ctr">
            <a:normAutofit/>
          </a:bodyPr>
          <a:lstStyle/>
          <a:p>
            <a:r>
              <a:rPr lang="en-US" sz="3200" dirty="0"/>
              <a:t>Borders and Liminal Spaces</a:t>
            </a:r>
          </a:p>
        </p:txBody>
      </p:sp>
      <p:pic>
        <p:nvPicPr>
          <p:cNvPr id="27" name="Picture 26">
            <a:extLst>
              <a:ext uri="{FF2B5EF4-FFF2-40B4-BE49-F238E27FC236}">
                <a16:creationId xmlns:a16="http://schemas.microsoft.com/office/drawing/2014/main" id="{18B7ED37-7ABB-42DD-AB26-3F9028261B9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5029200" cy="202738"/>
          </a:xfrm>
          <a:prstGeom prst="rect">
            <a:avLst/>
          </a:prstGeom>
        </p:spPr>
      </p:pic>
      <p:sp>
        <p:nvSpPr>
          <p:cNvPr id="4" name="Text Placeholder 3">
            <a:extLst>
              <a:ext uri="{FF2B5EF4-FFF2-40B4-BE49-F238E27FC236}">
                <a16:creationId xmlns:a16="http://schemas.microsoft.com/office/drawing/2014/main" id="{34AD3F34-D177-470D-8217-5EBD732FEA7F}"/>
              </a:ext>
            </a:extLst>
          </p:cNvPr>
          <p:cNvSpPr>
            <a:spLocks noGrp="1"/>
          </p:cNvSpPr>
          <p:nvPr>
            <p:ph type="body" sz="half" idx="2"/>
          </p:nvPr>
        </p:nvSpPr>
        <p:spPr>
          <a:xfrm>
            <a:off x="680322" y="2336873"/>
            <a:ext cx="3581635" cy="3599316"/>
          </a:xfrm>
        </p:spPr>
        <p:txBody>
          <a:bodyPr vert="horz" lIns="91440" tIns="45720" rIns="91440" bIns="45720" rtlCol="0">
            <a:normAutofit/>
          </a:bodyPr>
          <a:lstStyle/>
          <a:p>
            <a:r>
              <a:rPr lang="en-US" dirty="0"/>
              <a:t>“Hospitality seems a particularly apt notion to pursue for composition studies…if hospitality is about border crossing, we are situated in a liminal space at the nexus of several borders---the literal border of classrooms, the border between home and school and between high school and college, the border between disciplines” (Reichert-Powell, “Absolute Hospitality” 2017).</a:t>
            </a:r>
          </a:p>
        </p:txBody>
      </p:sp>
    </p:spTree>
    <p:extLst>
      <p:ext uri="{BB962C8B-B14F-4D97-AF65-F5344CB8AC3E}">
        <p14:creationId xmlns:p14="http://schemas.microsoft.com/office/powerpoint/2010/main" val="518550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92000"/>
                <a:satMod val="200000"/>
                <a:lumMod val="128000"/>
              </a:schemeClr>
            </a:gs>
            <a:gs pos="50000">
              <a:schemeClr val="bg2">
                <a:shade val="100000"/>
                <a:hueMod val="100000"/>
                <a:satMod val="110000"/>
                <a:lumMod val="130000"/>
              </a:schemeClr>
            </a:gs>
            <a:gs pos="100000">
              <a:schemeClr val="bg2">
                <a:shade val="78000"/>
                <a:hueMod val="118000"/>
                <a:satMod val="120000"/>
                <a:lumMod val="69000"/>
              </a:schemeClr>
            </a:gs>
          </a:gsLst>
          <a:lin ang="2520000" scaled="0"/>
        </a:gra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A97529DD-0019-4F2B-AAE6-A82A2FADB6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8" name="Picture 37">
            <a:extLst>
              <a:ext uri="{FF2B5EF4-FFF2-40B4-BE49-F238E27FC236}">
                <a16:creationId xmlns:a16="http://schemas.microsoft.com/office/drawing/2014/main" id="{4A476453-89B8-4D0E-BDE0-0446B97F5F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40" name="Picture 39">
            <a:extLst>
              <a:ext uri="{FF2B5EF4-FFF2-40B4-BE49-F238E27FC236}">
                <a16:creationId xmlns:a16="http://schemas.microsoft.com/office/drawing/2014/main" id="{02B7E5A1-5C08-4455-A219-804981D6B2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42" name="Rectangle 41">
            <a:extLst>
              <a:ext uri="{FF2B5EF4-FFF2-40B4-BE49-F238E27FC236}">
                <a16:creationId xmlns:a16="http://schemas.microsoft.com/office/drawing/2014/main" id="{6B19486B-DD4C-4473-9FF8-3E3FB1542E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4" name="Rectangle 43">
            <a:extLst>
              <a:ext uri="{FF2B5EF4-FFF2-40B4-BE49-F238E27FC236}">
                <a16:creationId xmlns:a16="http://schemas.microsoft.com/office/drawing/2014/main" id="{52CE1431-75FA-49CE-A7AC-42816EFBC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6" name="Group 45">
            <a:extLst>
              <a:ext uri="{FF2B5EF4-FFF2-40B4-BE49-F238E27FC236}">
                <a16:creationId xmlns:a16="http://schemas.microsoft.com/office/drawing/2014/main" id="{F6BCB397-4790-4766-82B8-F6ED3BAAB0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6" y="0"/>
            <a:ext cx="12192000" cy="6858001"/>
            <a:chOff x="-3176" y="0"/>
            <a:chExt cx="12192000" cy="6858001"/>
          </a:xfrm>
        </p:grpSpPr>
        <p:sp useBgFill="1">
          <p:nvSpPr>
            <p:cNvPr id="47" name="Rectangle 46">
              <a:extLst>
                <a:ext uri="{FF2B5EF4-FFF2-40B4-BE49-F238E27FC236}">
                  <a16:creationId xmlns:a16="http://schemas.microsoft.com/office/drawing/2014/main" id="{BDB66795-F5BA-4B6C-951C-11DBE9D24A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a:extLst>
                <a:ext uri="{FF2B5EF4-FFF2-40B4-BE49-F238E27FC236}">
                  <a16:creationId xmlns:a16="http://schemas.microsoft.com/office/drawing/2014/main" id="{12C790B8-181F-443B-9B01-D67B4B94ABA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3176" y="0"/>
              <a:ext cx="12192000" cy="6858000"/>
            </a:xfrm>
            <a:prstGeom prst="rect">
              <a:avLst/>
            </a:prstGeom>
          </p:spPr>
        </p:pic>
      </p:grpSp>
      <p:pic>
        <p:nvPicPr>
          <p:cNvPr id="6" name="Picture Placeholder 5" descr="A gate in front of a fence&#10;&#10;Description generated with high confidence">
            <a:extLst>
              <a:ext uri="{FF2B5EF4-FFF2-40B4-BE49-F238E27FC236}">
                <a16:creationId xmlns:a16="http://schemas.microsoft.com/office/drawing/2014/main" id="{5A250BD3-45A2-4ED8-B0F1-918E9345787C}"/>
              </a:ext>
            </a:extLst>
          </p:cNvPr>
          <p:cNvPicPr>
            <a:picLocks noGrp="1" noChangeAspect="1"/>
          </p:cNvPicPr>
          <p:nvPr>
            <p:ph type="pic" idx="1"/>
          </p:nvPr>
        </p:nvPicPr>
        <p:blipFill rotWithShape="1">
          <a:blip r:embed="rId5"/>
          <a:srcRect l="35349" r="19638" b="2"/>
          <a:stretch/>
        </p:blipFill>
        <p:spPr>
          <a:xfrm>
            <a:off x="7547810" y="10"/>
            <a:ext cx="4641013" cy="6856310"/>
          </a:xfrm>
          <a:prstGeom prst="rect">
            <a:avLst/>
          </a:prstGeom>
          <a:ln>
            <a:noFill/>
          </a:ln>
          <a:effectLst/>
        </p:spPr>
      </p:pic>
      <p:sp>
        <p:nvSpPr>
          <p:cNvPr id="50" name="Rectangle 49">
            <a:extLst>
              <a:ext uri="{FF2B5EF4-FFF2-40B4-BE49-F238E27FC236}">
                <a16:creationId xmlns:a16="http://schemas.microsoft.com/office/drawing/2014/main" id="{0917D5C4-7346-4128-A893-88F9031A3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96704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C858413-59C1-47C7-856A-EAF2CF4D8625}"/>
              </a:ext>
            </a:extLst>
          </p:cNvPr>
          <p:cNvSpPr>
            <a:spLocks noGrp="1"/>
          </p:cNvSpPr>
          <p:nvPr>
            <p:ph type="title"/>
          </p:nvPr>
        </p:nvSpPr>
        <p:spPr>
          <a:xfrm>
            <a:off x="680321" y="753228"/>
            <a:ext cx="7087552" cy="1080938"/>
          </a:xfrm>
        </p:spPr>
        <p:txBody>
          <a:bodyPr vert="horz" lIns="91440" tIns="45720" rIns="91440" bIns="45720" rtlCol="0" anchor="ctr">
            <a:normAutofit/>
          </a:bodyPr>
          <a:lstStyle/>
          <a:p>
            <a:pPr algn="ctr"/>
            <a:r>
              <a:rPr lang="en-US" dirty="0" err="1"/>
              <a:t>Kairotic</a:t>
            </a:r>
            <a:r>
              <a:rPr lang="en-US" dirty="0"/>
              <a:t> </a:t>
            </a:r>
            <a:r>
              <a:rPr lang="en-US" dirty="0" err="1"/>
              <a:t>pedagocy</a:t>
            </a:r>
            <a:r>
              <a:rPr lang="en-US" dirty="0"/>
              <a:t> &amp; hospitality in the writing classroom</a:t>
            </a:r>
          </a:p>
        </p:txBody>
      </p:sp>
      <p:pic>
        <p:nvPicPr>
          <p:cNvPr id="52" name="Picture 51">
            <a:extLst>
              <a:ext uri="{FF2B5EF4-FFF2-40B4-BE49-F238E27FC236}">
                <a16:creationId xmlns:a16="http://schemas.microsoft.com/office/drawing/2014/main" id="{4EC06EAC-4D4E-4BEC-A580-543F5E0EDE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4" name="Text Placeholder 3">
            <a:extLst>
              <a:ext uri="{FF2B5EF4-FFF2-40B4-BE49-F238E27FC236}">
                <a16:creationId xmlns:a16="http://schemas.microsoft.com/office/drawing/2014/main" id="{65D5FE02-8936-4812-930E-D862D93E0A3C}"/>
              </a:ext>
            </a:extLst>
          </p:cNvPr>
          <p:cNvSpPr>
            <a:spLocks noGrp="1"/>
          </p:cNvSpPr>
          <p:nvPr>
            <p:ph type="body" sz="half" idx="2"/>
          </p:nvPr>
        </p:nvSpPr>
        <p:spPr>
          <a:xfrm>
            <a:off x="680321" y="2336873"/>
            <a:ext cx="6423211" cy="3599316"/>
          </a:xfrm>
        </p:spPr>
        <p:txBody>
          <a:bodyPr vert="horz" lIns="91440" tIns="45720" rIns="91440" bIns="45720" rtlCol="0">
            <a:normAutofit/>
          </a:bodyPr>
          <a:lstStyle/>
          <a:p>
            <a:r>
              <a:rPr lang="en-US" sz="2000" dirty="0"/>
              <a:t>“A writing classroom that embraces a </a:t>
            </a:r>
            <a:r>
              <a:rPr lang="en-US" sz="2000" dirty="0" err="1"/>
              <a:t>kairotic</a:t>
            </a:r>
            <a:r>
              <a:rPr lang="en-US" sz="2000" dirty="0"/>
              <a:t> pedagogy…become[s] a small space for absolute hospitality.  Even when students don’t leave, the course assumes that all writing tasks, and all classrooms, have the potential to be upset---by arrivals and departures, by readers and other writers, by exigencies  that shape the situations themselves, and by technologies that dominate our practices in the twenty-first century” </a:t>
            </a:r>
            <a:r>
              <a:rPr lang="en-US" sz="1400" dirty="0"/>
              <a:t>(Reichert-Powell, “Absolute Hospitality” 148).</a:t>
            </a:r>
            <a:endParaRPr lang="en-US" sz="2000" dirty="0"/>
          </a:p>
        </p:txBody>
      </p:sp>
    </p:spTree>
    <p:extLst>
      <p:ext uri="{BB962C8B-B14F-4D97-AF65-F5344CB8AC3E}">
        <p14:creationId xmlns:p14="http://schemas.microsoft.com/office/powerpoint/2010/main" val="1845065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2A7F9-7C33-4521-A6DA-BB82EA854C99}"/>
              </a:ext>
            </a:extLst>
          </p:cNvPr>
          <p:cNvSpPr>
            <a:spLocks noGrp="1"/>
          </p:cNvSpPr>
          <p:nvPr>
            <p:ph type="title"/>
          </p:nvPr>
        </p:nvSpPr>
        <p:spPr/>
        <p:txBody>
          <a:bodyPr/>
          <a:lstStyle/>
          <a:p>
            <a:pPr algn="ctr"/>
            <a:r>
              <a:rPr lang="en-US" dirty="0"/>
              <a:t>How might that look like in my classroom?</a:t>
            </a:r>
          </a:p>
        </p:txBody>
      </p:sp>
      <p:pic>
        <p:nvPicPr>
          <p:cNvPr id="5" name="Content Placeholder 4" descr="A black sign with white text on a brick sidewalk&#10;&#10;Description generated with high confidence">
            <a:extLst>
              <a:ext uri="{FF2B5EF4-FFF2-40B4-BE49-F238E27FC236}">
                <a16:creationId xmlns:a16="http://schemas.microsoft.com/office/drawing/2014/main" id="{92AFAD91-7E0E-4962-ACA7-1CB4A875922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artisticPastelsSmooth/>
                    </a14:imgEffect>
                  </a14:imgLayer>
                </a14:imgProps>
              </a:ext>
            </a:extLst>
          </a:blip>
          <a:stretch>
            <a:fillRect/>
          </a:stretch>
        </p:blipFill>
        <p:spPr>
          <a:xfrm>
            <a:off x="1071155" y="2290354"/>
            <a:ext cx="8177348" cy="4110445"/>
          </a:xfrm>
          <a:effectLst>
            <a:softEdge rad="0"/>
          </a:effectLst>
        </p:spPr>
      </p:pic>
    </p:spTree>
    <p:extLst>
      <p:ext uri="{BB962C8B-B14F-4D97-AF65-F5344CB8AC3E}">
        <p14:creationId xmlns:p14="http://schemas.microsoft.com/office/powerpoint/2010/main" val="1417095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115D-180E-4376-8DD2-F435434122AA}"/>
              </a:ext>
            </a:extLst>
          </p:cNvPr>
          <p:cNvSpPr>
            <a:spLocks noGrp="1"/>
          </p:cNvSpPr>
          <p:nvPr>
            <p:ph type="title"/>
          </p:nvPr>
        </p:nvSpPr>
        <p:spPr/>
        <p:txBody>
          <a:bodyPr/>
          <a:lstStyle/>
          <a:p>
            <a:pPr algn="ctr"/>
            <a:r>
              <a:rPr lang="en-US" dirty="0"/>
              <a:t>Works Cited</a:t>
            </a:r>
          </a:p>
        </p:txBody>
      </p:sp>
      <p:sp>
        <p:nvSpPr>
          <p:cNvPr id="4" name="Content Placeholder 2">
            <a:extLst>
              <a:ext uri="{FF2B5EF4-FFF2-40B4-BE49-F238E27FC236}">
                <a16:creationId xmlns:a16="http://schemas.microsoft.com/office/drawing/2014/main" id="{AA04715C-587E-439F-8599-6507C3C94609}"/>
              </a:ext>
            </a:extLst>
          </p:cNvPr>
          <p:cNvSpPr>
            <a:spLocks noGrp="1"/>
          </p:cNvSpPr>
          <p:nvPr>
            <p:ph idx="1"/>
          </p:nvPr>
        </p:nvSpPr>
        <p:spPr>
          <a:xfrm>
            <a:off x="681038" y="2336800"/>
            <a:ext cx="9613900" cy="4371127"/>
          </a:xfrm>
        </p:spPr>
        <p:txBody>
          <a:bodyPr>
            <a:normAutofit fontScale="85000" lnSpcReduction="20000"/>
          </a:bodyPr>
          <a:lstStyle/>
          <a:p>
            <a:pPr marL="0" marR="0" indent="0">
              <a:lnSpc>
                <a:spcPct val="107000"/>
              </a:lnSpc>
              <a:spcBef>
                <a:spcPts val="0"/>
              </a:spcBef>
              <a:spcAft>
                <a:spcPts val="800"/>
              </a:spcAft>
              <a:buNone/>
            </a:pPr>
            <a:r>
              <a:rPr lang="en-US" sz="2200" dirty="0" err="1">
                <a:latin typeface="Calibri" panose="020F0502020204030204" pitchFamily="34" charset="0"/>
                <a:ea typeface="Calibri" panose="020F0502020204030204" pitchFamily="34" charset="0"/>
                <a:cs typeface="Calibri" panose="020F0502020204030204" pitchFamily="34" charset="0"/>
              </a:rPr>
              <a:t>Carillo</a:t>
            </a:r>
            <a:r>
              <a:rPr lang="en-US" sz="2200" dirty="0">
                <a:latin typeface="Calibri" panose="020F0502020204030204" pitchFamily="34" charset="0"/>
                <a:ea typeface="Calibri" panose="020F0502020204030204" pitchFamily="34" charset="0"/>
                <a:cs typeface="Calibri" panose="020F0502020204030204" pitchFamily="34" charset="0"/>
              </a:rPr>
              <a:t>, Ellen. “A Place for Reading in the Framework for Success in Postsecondary Writing: 	</a:t>
            </a:r>
            <a:r>
              <a:rPr lang="en-US" sz="2200" dirty="0" err="1">
                <a:latin typeface="Calibri" panose="020F0502020204030204" pitchFamily="34" charset="0"/>
                <a:ea typeface="Calibri" panose="020F0502020204030204" pitchFamily="34" charset="0"/>
                <a:cs typeface="Calibri" panose="020F0502020204030204" pitchFamily="34" charset="0"/>
              </a:rPr>
              <a:t>Recontextualizing</a:t>
            </a:r>
            <a:r>
              <a:rPr lang="en-US" sz="2200" dirty="0">
                <a:latin typeface="Calibri" panose="020F0502020204030204" pitchFamily="34" charset="0"/>
                <a:ea typeface="Calibri" panose="020F0502020204030204" pitchFamily="34" charset="0"/>
                <a:cs typeface="Calibri" panose="020F0502020204030204" pitchFamily="34" charset="0"/>
              </a:rPr>
              <a:t> the Habits of Mind.”  </a:t>
            </a:r>
            <a:r>
              <a:rPr lang="en-US" sz="2200" i="1" dirty="0">
                <a:latin typeface="Calibri" panose="020F0502020204030204" pitchFamily="34" charset="0"/>
                <a:ea typeface="Calibri" panose="020F0502020204030204" pitchFamily="34" charset="0"/>
                <a:cs typeface="Calibri" panose="020F0502020204030204" pitchFamily="34" charset="0"/>
              </a:rPr>
              <a:t>The Framework for Success in Postsecondary 	Writing: Scholarship and Applications, </a:t>
            </a:r>
            <a:r>
              <a:rPr lang="en-US" sz="2200" dirty="0">
                <a:latin typeface="Calibri" panose="020F0502020204030204" pitchFamily="34" charset="0"/>
                <a:ea typeface="Calibri" panose="020F0502020204030204" pitchFamily="34" charset="0"/>
                <a:cs typeface="Calibri" panose="020F0502020204030204" pitchFamily="34" charset="0"/>
              </a:rPr>
              <a:t>edited by Nicholas N. </a:t>
            </a:r>
            <a:r>
              <a:rPr lang="en-US" sz="2200" dirty="0" err="1">
                <a:latin typeface="Calibri" panose="020F0502020204030204" pitchFamily="34" charset="0"/>
                <a:ea typeface="Calibri" panose="020F0502020204030204" pitchFamily="34" charset="0"/>
                <a:cs typeface="Calibri" panose="020F0502020204030204" pitchFamily="34" charset="0"/>
              </a:rPr>
              <a:t>Behm</a:t>
            </a:r>
            <a:r>
              <a:rPr lang="en-US" sz="2200" dirty="0">
                <a:latin typeface="Calibri" panose="020F0502020204030204" pitchFamily="34" charset="0"/>
                <a:ea typeface="Calibri" panose="020F0502020204030204" pitchFamily="34" charset="0"/>
                <a:cs typeface="Calibri" panose="020F0502020204030204" pitchFamily="34" charset="0"/>
              </a:rPr>
              <a:t>, Sherry Rankins-	Robertson, &amp; Duane </a:t>
            </a:r>
            <a:r>
              <a:rPr lang="en-US" sz="2200" dirty="0" err="1">
                <a:latin typeface="Calibri" panose="020F0502020204030204" pitchFamily="34" charset="0"/>
                <a:ea typeface="Calibri" panose="020F0502020204030204" pitchFamily="34" charset="0"/>
                <a:cs typeface="Calibri" panose="020F0502020204030204" pitchFamily="34" charset="0"/>
              </a:rPr>
              <a:t>Roen</a:t>
            </a:r>
            <a:r>
              <a:rPr lang="en-US" sz="2200" dirty="0">
                <a:latin typeface="Calibri" panose="020F0502020204030204" pitchFamily="34" charset="0"/>
                <a:ea typeface="Calibri" panose="020F0502020204030204" pitchFamily="34" charset="0"/>
                <a:cs typeface="Calibri" panose="020F0502020204030204" pitchFamily="34" charset="0"/>
              </a:rPr>
              <a:t>, Parlor Press, 2017, pp. 38-53. </a:t>
            </a:r>
          </a:p>
          <a:p>
            <a:pPr marL="0" indent="0">
              <a:lnSpc>
                <a:spcPct val="107000"/>
              </a:lnSpc>
              <a:spcBef>
                <a:spcPts val="0"/>
              </a:spcBef>
              <a:spcAft>
                <a:spcPts val="80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Fox, Tom. “Basic Writing as Cultural Conflict.” </a:t>
            </a:r>
            <a:r>
              <a:rPr lang="en-US" sz="2200" i="1" dirty="0">
                <a:latin typeface="Calibri" panose="020F0502020204030204" pitchFamily="34" charset="0"/>
                <a:ea typeface="Calibri" panose="020F0502020204030204" pitchFamily="34" charset="0"/>
                <a:cs typeface="Times New Roman" panose="02020603050405020304" pitchFamily="18" charset="0"/>
              </a:rPr>
              <a:t>Critical Literacy in Action: Writing Words, 	Changing Worlds, </a:t>
            </a:r>
            <a:r>
              <a:rPr lang="en-US" sz="2200" dirty="0">
                <a:latin typeface="Calibri" panose="020F0502020204030204" pitchFamily="34" charset="0"/>
                <a:ea typeface="Calibri" panose="020F0502020204030204" pitchFamily="34" charset="0"/>
                <a:cs typeface="Times New Roman" panose="02020603050405020304" pitchFamily="18" charset="0"/>
              </a:rPr>
              <a:t>edited by Ira Shor and Caroline </a:t>
            </a:r>
            <a:r>
              <a:rPr lang="en-US" sz="2200" dirty="0" err="1">
                <a:latin typeface="Calibri" panose="020F0502020204030204" pitchFamily="34" charset="0"/>
                <a:ea typeface="Calibri" panose="020F0502020204030204" pitchFamily="34" charset="0"/>
                <a:cs typeface="Times New Roman" panose="02020603050405020304" pitchFamily="18" charset="0"/>
              </a:rPr>
              <a:t>Pari</a:t>
            </a:r>
            <a:r>
              <a:rPr lang="en-US" sz="2200" dirty="0">
                <a:latin typeface="Calibri" panose="020F0502020204030204" pitchFamily="34" charset="0"/>
                <a:ea typeface="Calibri" panose="020F0502020204030204" pitchFamily="34" charset="0"/>
                <a:cs typeface="Times New Roman" panose="02020603050405020304" pitchFamily="18" charset="0"/>
              </a:rPr>
              <a:t>, Heinemann, 1999, pp. 68-	86.</a:t>
            </a:r>
          </a:p>
          <a:p>
            <a:pPr marL="0" marR="0" indent="0">
              <a:lnSpc>
                <a:spcPct val="107000"/>
              </a:lnSpc>
              <a:spcBef>
                <a:spcPts val="0"/>
              </a:spcBef>
              <a:spcAft>
                <a:spcPts val="800"/>
              </a:spcAft>
              <a:buNone/>
            </a:pPr>
            <a:r>
              <a:rPr lang="en-US" sz="2200" dirty="0">
                <a:latin typeface="Calibri" panose="020F0502020204030204" pitchFamily="34" charset="0"/>
                <a:ea typeface="Calibri" panose="020F0502020204030204" pitchFamily="34" charset="0"/>
                <a:cs typeface="Times New Roman" panose="02020603050405020304" pitchFamily="18" charset="0"/>
              </a:rPr>
              <a:t>Johnson, Kristine. “Framing the Framework.” </a:t>
            </a:r>
            <a:r>
              <a:rPr lang="en-US" sz="2200" i="1" dirty="0">
                <a:latin typeface="Calibri" panose="020F0502020204030204" pitchFamily="34" charset="0"/>
                <a:ea typeface="Calibri" panose="020F0502020204030204" pitchFamily="34" charset="0"/>
                <a:cs typeface="Calibri" panose="020F0502020204030204" pitchFamily="34" charset="0"/>
              </a:rPr>
              <a:t>The Framework for Success in Postsecondary 	Writing: Scholarship and Applications, </a:t>
            </a:r>
            <a:r>
              <a:rPr lang="en-US" sz="2200" dirty="0">
                <a:latin typeface="Calibri" panose="020F0502020204030204" pitchFamily="34" charset="0"/>
                <a:ea typeface="Calibri" panose="020F0502020204030204" pitchFamily="34" charset="0"/>
                <a:cs typeface="Calibri" panose="020F0502020204030204" pitchFamily="34" charset="0"/>
              </a:rPr>
              <a:t>edited by Nicholas N. </a:t>
            </a:r>
            <a:r>
              <a:rPr lang="en-US" sz="2200" dirty="0" err="1">
                <a:latin typeface="Calibri" panose="020F0502020204030204" pitchFamily="34" charset="0"/>
                <a:ea typeface="Calibri" panose="020F0502020204030204" pitchFamily="34" charset="0"/>
                <a:cs typeface="Calibri" panose="020F0502020204030204" pitchFamily="34" charset="0"/>
              </a:rPr>
              <a:t>Behm</a:t>
            </a:r>
            <a:r>
              <a:rPr lang="en-US" sz="2200" dirty="0">
                <a:latin typeface="Calibri" panose="020F0502020204030204" pitchFamily="34" charset="0"/>
                <a:ea typeface="Calibri" panose="020F0502020204030204" pitchFamily="34" charset="0"/>
                <a:cs typeface="Calibri" panose="020F0502020204030204" pitchFamily="34" charset="0"/>
              </a:rPr>
              <a:t>, Sherry 	Rankins-	Robertson, &amp; Duane </a:t>
            </a:r>
            <a:r>
              <a:rPr lang="en-US" sz="2200" dirty="0" err="1">
                <a:latin typeface="Calibri" panose="020F0502020204030204" pitchFamily="34" charset="0"/>
                <a:ea typeface="Calibri" panose="020F0502020204030204" pitchFamily="34" charset="0"/>
                <a:cs typeface="Calibri" panose="020F0502020204030204" pitchFamily="34" charset="0"/>
              </a:rPr>
              <a:t>Roen</a:t>
            </a:r>
            <a:r>
              <a:rPr lang="en-US" sz="2200" dirty="0">
                <a:latin typeface="Calibri" panose="020F0502020204030204" pitchFamily="34" charset="0"/>
                <a:ea typeface="Calibri" panose="020F0502020204030204" pitchFamily="34" charset="0"/>
                <a:cs typeface="Calibri" panose="020F0502020204030204" pitchFamily="34" charset="0"/>
              </a:rPr>
              <a:t>, Parlor Press, 2017, pp. 3-20.</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200" dirty="0">
                <a:latin typeface="Calibri" panose="020F0502020204030204" pitchFamily="34" charset="0"/>
                <a:ea typeface="Calibri" panose="020F0502020204030204" pitchFamily="34" charset="0"/>
                <a:cs typeface="Calibri" panose="020F0502020204030204" pitchFamily="34" charset="0"/>
              </a:rPr>
              <a:t>O’Neill, Peggy,  Linda Adler-</a:t>
            </a:r>
            <a:r>
              <a:rPr lang="en-US" sz="2200" dirty="0" err="1">
                <a:latin typeface="Calibri" panose="020F0502020204030204" pitchFamily="34" charset="0"/>
                <a:ea typeface="Calibri" panose="020F0502020204030204" pitchFamily="34" charset="0"/>
                <a:cs typeface="Calibri" panose="020F0502020204030204" pitchFamily="34" charset="0"/>
              </a:rPr>
              <a:t>Kassner</a:t>
            </a:r>
            <a:r>
              <a:rPr lang="en-US" sz="2200" dirty="0">
                <a:latin typeface="Calibri" panose="020F0502020204030204" pitchFamily="34" charset="0"/>
                <a:ea typeface="Calibri" panose="020F0502020204030204" pitchFamily="34" charset="0"/>
                <a:cs typeface="Calibri" panose="020F0502020204030204" pitchFamily="34" charset="0"/>
              </a:rPr>
              <a:t>, Cathy Fleischer, and Anne-Marie Hall. “Foreword:  	Then and Now, Reflections on the Framework Six Years Out.”  </a:t>
            </a:r>
            <a:r>
              <a:rPr lang="en-US" sz="2200" i="1" dirty="0">
                <a:latin typeface="Calibri" panose="020F0502020204030204" pitchFamily="34" charset="0"/>
                <a:ea typeface="Calibri" panose="020F0502020204030204" pitchFamily="34" charset="0"/>
                <a:cs typeface="Calibri" panose="020F0502020204030204" pitchFamily="34" charset="0"/>
              </a:rPr>
              <a:t> The Framework for 	Success in Postsecondary Writing: Scholarship and Applications, </a:t>
            </a:r>
            <a:r>
              <a:rPr lang="en-US" sz="2200" dirty="0">
                <a:latin typeface="Calibri" panose="020F0502020204030204" pitchFamily="34" charset="0"/>
                <a:ea typeface="Calibri" panose="020F0502020204030204" pitchFamily="34" charset="0"/>
                <a:cs typeface="Calibri" panose="020F0502020204030204" pitchFamily="34" charset="0"/>
              </a:rPr>
              <a:t>edited by Nicholas N. 	</a:t>
            </a:r>
            <a:r>
              <a:rPr lang="en-US" sz="2200" dirty="0" err="1">
                <a:latin typeface="Calibri" panose="020F0502020204030204" pitchFamily="34" charset="0"/>
                <a:ea typeface="Calibri" panose="020F0502020204030204" pitchFamily="34" charset="0"/>
                <a:cs typeface="Calibri" panose="020F0502020204030204" pitchFamily="34" charset="0"/>
              </a:rPr>
              <a:t>Behm</a:t>
            </a:r>
            <a:r>
              <a:rPr lang="en-US" sz="2200" dirty="0">
                <a:latin typeface="Calibri" panose="020F0502020204030204" pitchFamily="34" charset="0"/>
                <a:ea typeface="Calibri" panose="020F0502020204030204" pitchFamily="34" charset="0"/>
                <a:cs typeface="Calibri" panose="020F0502020204030204" pitchFamily="34" charset="0"/>
              </a:rPr>
              <a:t>, Sherry Rankins-Robertson, &amp; Duane </a:t>
            </a:r>
            <a:r>
              <a:rPr lang="en-US" sz="2200" dirty="0" err="1">
                <a:latin typeface="Calibri" panose="020F0502020204030204" pitchFamily="34" charset="0"/>
                <a:ea typeface="Calibri" panose="020F0502020204030204" pitchFamily="34" charset="0"/>
                <a:cs typeface="Calibri" panose="020F0502020204030204" pitchFamily="34" charset="0"/>
              </a:rPr>
              <a:t>Roen</a:t>
            </a:r>
            <a:r>
              <a:rPr lang="en-US" sz="2200" dirty="0">
                <a:latin typeface="Calibri" panose="020F0502020204030204" pitchFamily="34" charset="0"/>
                <a:ea typeface="Calibri" panose="020F0502020204030204" pitchFamily="34" charset="0"/>
                <a:cs typeface="Calibri" panose="020F0502020204030204" pitchFamily="34" charset="0"/>
              </a:rPr>
              <a:t>, Parlor Press, 2017, pp. ix-xix.</a:t>
            </a:r>
            <a:endParaRPr lang="en-US"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9698891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6115D-180E-4376-8DD2-F435434122AA}"/>
              </a:ext>
            </a:extLst>
          </p:cNvPr>
          <p:cNvSpPr>
            <a:spLocks noGrp="1"/>
          </p:cNvSpPr>
          <p:nvPr>
            <p:ph type="title"/>
          </p:nvPr>
        </p:nvSpPr>
        <p:spPr/>
        <p:txBody>
          <a:bodyPr/>
          <a:lstStyle/>
          <a:p>
            <a:pPr algn="ctr"/>
            <a:r>
              <a:rPr lang="en-US" dirty="0"/>
              <a:t>Works Cited</a:t>
            </a:r>
          </a:p>
        </p:txBody>
      </p:sp>
      <p:sp>
        <p:nvSpPr>
          <p:cNvPr id="4" name="Content Placeholder 2">
            <a:extLst>
              <a:ext uri="{FF2B5EF4-FFF2-40B4-BE49-F238E27FC236}">
                <a16:creationId xmlns:a16="http://schemas.microsoft.com/office/drawing/2014/main" id="{AA04715C-587E-439F-8599-6507C3C94609}"/>
              </a:ext>
            </a:extLst>
          </p:cNvPr>
          <p:cNvSpPr>
            <a:spLocks noGrp="1"/>
          </p:cNvSpPr>
          <p:nvPr>
            <p:ph idx="1"/>
          </p:nvPr>
        </p:nvSpPr>
        <p:spPr>
          <a:xfrm>
            <a:off x="680321" y="2357740"/>
            <a:ext cx="9613900" cy="4371127"/>
          </a:xfrm>
        </p:spPr>
        <p:txBody>
          <a:bodyPr>
            <a:normAutofit/>
          </a:bodyPr>
          <a:lstStyle/>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Calibri" panose="020F0502020204030204" pitchFamily="34" charset="0"/>
              </a:rPr>
              <a:t>Reichert-Powell, </a:t>
            </a:r>
            <a:r>
              <a:rPr lang="en-US" sz="2000" dirty="0" err="1">
                <a:latin typeface="Calibri" panose="020F0502020204030204" pitchFamily="34" charset="0"/>
                <a:ea typeface="Calibri" panose="020F0502020204030204" pitchFamily="34" charset="0"/>
                <a:cs typeface="Calibri" panose="020F0502020204030204" pitchFamily="34" charset="0"/>
              </a:rPr>
              <a:t>Pegeen</a:t>
            </a:r>
            <a:r>
              <a:rPr lang="en-US" sz="2000" dirty="0">
                <a:latin typeface="Calibri" panose="020F0502020204030204" pitchFamily="34" charset="0"/>
                <a:ea typeface="Calibri" panose="020F0502020204030204" pitchFamily="34" charset="0"/>
                <a:cs typeface="Calibri" panose="020F0502020204030204" pitchFamily="34" charset="0"/>
              </a:rPr>
              <a:t>. </a:t>
            </a:r>
            <a:r>
              <a:rPr lang="en-US" sz="2000" i="1" dirty="0">
                <a:latin typeface="Calibri" panose="020F0502020204030204" pitchFamily="34" charset="0"/>
                <a:ea typeface="Calibri" panose="020F0502020204030204" pitchFamily="34" charset="0"/>
                <a:cs typeface="Times New Roman" panose="02020603050405020304" pitchFamily="18" charset="0"/>
              </a:rPr>
              <a:t>Retention &amp; Resistance: Writing Instruction and Students 	Who Leave, </a:t>
            </a:r>
            <a:r>
              <a:rPr lang="en-US" sz="2000" dirty="0">
                <a:latin typeface="Calibri" panose="020F0502020204030204" pitchFamily="34" charset="0"/>
                <a:ea typeface="Calibri" panose="020F0502020204030204" pitchFamily="34" charset="0"/>
                <a:cs typeface="Times New Roman" panose="02020603050405020304" pitchFamily="18" charset="0"/>
              </a:rPr>
              <a:t>Utah State University Press. 2013,  pp. 17-144.</a:t>
            </a:r>
          </a:p>
          <a:p>
            <a:pPr marL="0" marR="0" indent="0">
              <a:lnSpc>
                <a:spcPct val="107000"/>
              </a:lnSpc>
              <a:spcBef>
                <a:spcPts val="0"/>
              </a:spcBef>
              <a:spcAft>
                <a:spcPts val="800"/>
              </a:spcAft>
              <a:buNone/>
            </a:pPr>
            <a:r>
              <a:rPr lang="en-US" sz="2000" dirty="0">
                <a:latin typeface="Calibri" panose="020F0502020204030204" pitchFamily="34" charset="0"/>
                <a:ea typeface="Calibri" panose="020F0502020204030204" pitchFamily="34" charset="0"/>
                <a:cs typeface="Calibri" panose="020F0502020204030204" pitchFamily="34" charset="0"/>
              </a:rPr>
              <a:t>Reichert-Powell, </a:t>
            </a:r>
            <a:r>
              <a:rPr lang="en-US" sz="2000" dirty="0" err="1">
                <a:latin typeface="Calibri" panose="020F0502020204030204" pitchFamily="34" charset="0"/>
                <a:ea typeface="Calibri" panose="020F0502020204030204" pitchFamily="34" charset="0"/>
                <a:cs typeface="Calibri" panose="020F0502020204030204" pitchFamily="34" charset="0"/>
              </a:rPr>
              <a:t>Pegeen</a:t>
            </a:r>
            <a:r>
              <a:rPr lang="en-US" sz="2000" dirty="0">
                <a:latin typeface="Calibri" panose="020F0502020204030204" pitchFamily="34" charset="0"/>
                <a:ea typeface="Calibri" panose="020F0502020204030204" pitchFamily="34" charset="0"/>
                <a:cs typeface="Calibri" panose="020F0502020204030204" pitchFamily="34" charset="0"/>
              </a:rPr>
              <a:t>. “Absolute Hospitality in the Writing Program.” </a:t>
            </a:r>
            <a:r>
              <a:rPr lang="en-US" sz="2000" i="1" dirty="0">
                <a:latin typeface="Calibri" panose="020F0502020204030204" pitchFamily="34" charset="0"/>
                <a:ea typeface="Calibri" panose="020F0502020204030204" pitchFamily="34" charset="0"/>
                <a:cs typeface="Calibri" panose="020F0502020204030204" pitchFamily="34" charset="0"/>
              </a:rPr>
              <a:t>Retention, 	Persistence, and Writing Programs, </a:t>
            </a:r>
            <a:r>
              <a:rPr lang="en-US" sz="2000" dirty="0">
                <a:latin typeface="Calibri" panose="020F0502020204030204" pitchFamily="34" charset="0"/>
                <a:ea typeface="Calibri" panose="020F0502020204030204" pitchFamily="34" charset="0"/>
                <a:cs typeface="Calibri" panose="020F0502020204030204" pitchFamily="34" charset="0"/>
              </a:rPr>
              <a:t>edited by Todd </a:t>
            </a:r>
            <a:r>
              <a:rPr lang="en-US" sz="2000" dirty="0" err="1">
                <a:latin typeface="Calibri" panose="020F0502020204030204" pitchFamily="34" charset="0"/>
                <a:ea typeface="Calibri" panose="020F0502020204030204" pitchFamily="34" charset="0"/>
                <a:cs typeface="Calibri" panose="020F0502020204030204" pitchFamily="34" charset="0"/>
              </a:rPr>
              <a:t>Ruecker</a:t>
            </a:r>
            <a:r>
              <a:rPr lang="en-US" sz="2000" dirty="0">
                <a:latin typeface="Calibri" panose="020F0502020204030204" pitchFamily="34" charset="0"/>
                <a:ea typeface="Calibri" panose="020F0502020204030204" pitchFamily="34" charset="0"/>
                <a:cs typeface="Calibri" panose="020F0502020204030204" pitchFamily="34" charset="0"/>
              </a:rPr>
              <a:t>, Dawn </a:t>
            </a:r>
            <a:r>
              <a:rPr lang="en-US" sz="2000" dirty="0" err="1">
                <a:latin typeface="Calibri" panose="020F0502020204030204" pitchFamily="34" charset="0"/>
                <a:ea typeface="Calibri" panose="020F0502020204030204" pitchFamily="34" charset="0"/>
                <a:cs typeface="Calibri" panose="020F0502020204030204" pitchFamily="34" charset="0"/>
              </a:rPr>
              <a:t>Shepher</a:t>
            </a:r>
            <a:r>
              <a:rPr lang="en-US" sz="2000" dirty="0">
                <a:latin typeface="Calibri" panose="020F0502020204030204" pitchFamily="34" charset="0"/>
                <a:ea typeface="Calibri" panose="020F0502020204030204" pitchFamily="34" charset="0"/>
                <a:cs typeface="Calibri" panose="020F0502020204030204" pitchFamily="34" charset="0"/>
              </a:rPr>
              <a:t>, 	Heidi </a:t>
            </a:r>
            <a:r>
              <a:rPr lang="en-US" sz="2000" dirty="0" err="1">
                <a:latin typeface="Calibri" panose="020F0502020204030204" pitchFamily="34" charset="0"/>
                <a:ea typeface="Calibri" panose="020F0502020204030204" pitchFamily="34" charset="0"/>
                <a:cs typeface="Calibri" panose="020F0502020204030204" pitchFamily="34" charset="0"/>
              </a:rPr>
              <a:t>Estrem</a:t>
            </a:r>
            <a:r>
              <a:rPr lang="en-US" sz="2000" dirty="0">
                <a:latin typeface="Calibri" panose="020F0502020204030204" pitchFamily="34" charset="0"/>
                <a:ea typeface="Calibri" panose="020F0502020204030204" pitchFamily="34" charset="0"/>
                <a:cs typeface="Calibri" panose="020F0502020204030204" pitchFamily="34" charset="0"/>
              </a:rPr>
              <a:t>, and Beth </a:t>
            </a:r>
            <a:r>
              <a:rPr lang="en-US" sz="2000" dirty="0" err="1">
                <a:latin typeface="Calibri" panose="020F0502020204030204" pitchFamily="34" charset="0"/>
                <a:ea typeface="Calibri" panose="020F0502020204030204" pitchFamily="34" charset="0"/>
                <a:cs typeface="Calibri" panose="020F0502020204030204" pitchFamily="34" charset="0"/>
              </a:rPr>
              <a:t>Brunk</a:t>
            </a:r>
            <a:r>
              <a:rPr lang="en-US" sz="2000" dirty="0">
                <a:latin typeface="Calibri" panose="020F0502020204030204" pitchFamily="34" charset="0"/>
                <a:ea typeface="Calibri" panose="020F0502020204030204" pitchFamily="34" charset="0"/>
                <a:cs typeface="Calibri" panose="020F0502020204030204" pitchFamily="34" charset="0"/>
              </a:rPr>
              <a:t>-Chavez, Utah State University Press, 2017, pp. 136-	150.</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000">
                <a:latin typeface="Calibri" panose="020F0502020204030204" pitchFamily="34" charset="0"/>
                <a:ea typeface="Calibri" panose="020F0502020204030204" pitchFamily="34" charset="0"/>
                <a:cs typeface="Calibri" panose="020F0502020204030204" pitchFamily="34" charset="0"/>
              </a:rPr>
              <a:t>Sullivan</a:t>
            </a:r>
            <a:r>
              <a:rPr lang="en-US" sz="2000" dirty="0">
                <a:latin typeface="Calibri" panose="020F0502020204030204" pitchFamily="34" charset="0"/>
                <a:ea typeface="Calibri" panose="020F0502020204030204" pitchFamily="34" charset="0"/>
                <a:cs typeface="Calibri" panose="020F0502020204030204" pitchFamily="34" charset="0"/>
              </a:rPr>
              <a:t>, Patrick.</a:t>
            </a:r>
            <a:r>
              <a:rPr lang="en-US" sz="20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000" i="1" dirty="0">
                <a:latin typeface="Calibri" panose="020F0502020204030204" pitchFamily="34" charset="0"/>
                <a:ea typeface="Calibri" panose="020F0502020204030204" pitchFamily="34" charset="0"/>
                <a:cs typeface="Times New Roman" panose="02020603050405020304" pitchFamily="18" charset="0"/>
              </a:rPr>
              <a:t>A New Writing Classroom:  Listening, Motivation, and Habits of Mind</a:t>
            </a:r>
            <a:r>
              <a:rPr lang="en-US" sz="2000" dirty="0">
                <a:latin typeface="Calibri" panose="020F0502020204030204" pitchFamily="34" charset="0"/>
                <a:ea typeface="Calibri" panose="020F0502020204030204" pitchFamily="34" charset="0"/>
                <a:cs typeface="Times New Roman" panose="02020603050405020304" pitchFamily="18" charset="0"/>
              </a:rPr>
              <a:t>.  	Utah State University Press, 2014, pp. 2-71.</a:t>
            </a:r>
          </a:p>
          <a:p>
            <a:pPr marL="0" indent="0">
              <a:buNone/>
            </a:pPr>
            <a:endParaRPr lang="en-US" dirty="0"/>
          </a:p>
        </p:txBody>
      </p:sp>
    </p:spTree>
    <p:extLst>
      <p:ext uri="{BB962C8B-B14F-4D97-AF65-F5344CB8AC3E}">
        <p14:creationId xmlns:p14="http://schemas.microsoft.com/office/powerpoint/2010/main" val="1654907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OUR DEVELOPMENTAL STUDENTS?</a:t>
            </a:r>
          </a:p>
        </p:txBody>
      </p:sp>
      <p:sp>
        <p:nvSpPr>
          <p:cNvPr id="3" name="Content Placeholder 2"/>
          <p:cNvSpPr>
            <a:spLocks noGrp="1"/>
          </p:cNvSpPr>
          <p:nvPr>
            <p:ph idx="1"/>
          </p:nvPr>
        </p:nvSpPr>
        <p:spPr/>
        <p:txBody>
          <a:bodyPr>
            <a:normAutofit fontScale="92500" lnSpcReduction="10000"/>
          </a:bodyPr>
          <a:lstStyle/>
          <a:p>
            <a:pPr marL="0" indent="0">
              <a:buNone/>
            </a:pPr>
            <a:endParaRPr lang="en-US" sz="2800" dirty="0"/>
          </a:p>
          <a:p>
            <a:r>
              <a:rPr lang="en-US" sz="2800" dirty="0"/>
              <a:t>Depending on the semester, 65-80% are part-time students</a:t>
            </a:r>
          </a:p>
          <a:p>
            <a:r>
              <a:rPr lang="en-US" sz="2800" dirty="0"/>
              <a:t>The majority work, with an increasing number working full-time </a:t>
            </a:r>
          </a:p>
          <a:p>
            <a:r>
              <a:rPr lang="en-US" sz="2800" dirty="0"/>
              <a:t>15-20% are parents</a:t>
            </a:r>
          </a:p>
          <a:p>
            <a:r>
              <a:rPr lang="en-US" sz="2800" dirty="0"/>
              <a:t>For 40-45%, English is not their first language</a:t>
            </a:r>
          </a:p>
          <a:p>
            <a:r>
              <a:rPr lang="en-US" sz="2800" dirty="0"/>
              <a:t>~70% are first generation, </a:t>
            </a:r>
          </a:p>
          <a:p>
            <a:r>
              <a:rPr lang="en-US" sz="2800" dirty="0"/>
              <a:t>Parents of ~ 30% did not complete high school </a:t>
            </a:r>
          </a:p>
        </p:txBody>
      </p:sp>
      <p:pic>
        <p:nvPicPr>
          <p:cNvPr id="5" name="Picture 4">
            <a:extLst>
              <a:ext uri="{FF2B5EF4-FFF2-40B4-BE49-F238E27FC236}">
                <a16:creationId xmlns:a16="http://schemas.microsoft.com/office/drawing/2014/main" id="{D6C68BFE-A492-ED49-A48C-AB33CE4654F2}"/>
              </a:ext>
            </a:extLst>
          </p:cNvPr>
          <p:cNvPicPr>
            <a:picLocks noChangeAspect="1"/>
          </p:cNvPicPr>
          <p:nvPr/>
        </p:nvPicPr>
        <p:blipFill>
          <a:blip r:embed="rId2"/>
          <a:stretch>
            <a:fillRect/>
          </a:stretch>
        </p:blipFill>
        <p:spPr>
          <a:xfrm>
            <a:off x="7971183" y="3797296"/>
            <a:ext cx="3962400" cy="2641600"/>
          </a:xfrm>
          <a:prstGeom prst="rect">
            <a:avLst/>
          </a:prstGeom>
        </p:spPr>
      </p:pic>
    </p:spTree>
    <p:extLst>
      <p:ext uri="{BB962C8B-B14F-4D97-AF65-F5344CB8AC3E}">
        <p14:creationId xmlns:p14="http://schemas.microsoft.com/office/powerpoint/2010/main" val="878396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ENGLISH 100</a:t>
            </a:r>
          </a:p>
        </p:txBody>
      </p:sp>
      <p:sp>
        <p:nvSpPr>
          <p:cNvPr id="3" name="Content Placeholder 2"/>
          <p:cNvSpPr>
            <a:spLocks noGrp="1"/>
          </p:cNvSpPr>
          <p:nvPr>
            <p:ph idx="1"/>
          </p:nvPr>
        </p:nvSpPr>
        <p:spPr/>
        <p:txBody>
          <a:bodyPr/>
          <a:lstStyle/>
          <a:p>
            <a:r>
              <a:rPr lang="en-US" sz="2400" dirty="0"/>
              <a:t>Since our pilot in Fall, 2011, a one-hour support class for five ENG 109 students taking Comp I (ENG 121)</a:t>
            </a:r>
          </a:p>
          <a:p>
            <a:r>
              <a:rPr lang="en-US" sz="2400" dirty="0"/>
              <a:t>Each section of ENG 100 is linked with a section of ENG 121, and the two courses are taught by the same instructor</a:t>
            </a:r>
          </a:p>
          <a:p>
            <a:r>
              <a:rPr lang="en-US" sz="2400" dirty="0"/>
              <a:t>Work on developing, revising, and editing papers assigned in ENG 121, strategies for reading challenging course texts, academic support, and increasingly a focus on non-cognitive issues</a:t>
            </a:r>
          </a:p>
          <a:p>
            <a:endParaRPr lang="en-US" dirty="0"/>
          </a:p>
        </p:txBody>
      </p:sp>
      <p:sp>
        <p:nvSpPr>
          <p:cNvPr id="4" name="Rounded Rectangular Callout 3">
            <a:extLst>
              <a:ext uri="{FF2B5EF4-FFF2-40B4-BE49-F238E27FC236}">
                <a16:creationId xmlns:a16="http://schemas.microsoft.com/office/drawing/2014/main" id="{58CB63FE-A4F8-B24A-B993-F35989C535EE}"/>
              </a:ext>
            </a:extLst>
          </p:cNvPr>
          <p:cNvSpPr/>
          <p:nvPr/>
        </p:nvSpPr>
        <p:spPr>
          <a:xfrm>
            <a:off x="2000250" y="5057776"/>
            <a:ext cx="3300413" cy="1381120"/>
          </a:xfrm>
          <a:prstGeom prst="wedgeRoundRectCallout">
            <a:avLst>
              <a:gd name="adj1" fmla="val -96336"/>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can ask questions about my assignments and what I can do [with them].”</a:t>
            </a:r>
          </a:p>
        </p:txBody>
      </p:sp>
      <p:sp>
        <p:nvSpPr>
          <p:cNvPr id="5" name="Rounded Rectangular Callout 4">
            <a:extLst>
              <a:ext uri="{FF2B5EF4-FFF2-40B4-BE49-F238E27FC236}">
                <a16:creationId xmlns:a16="http://schemas.microsoft.com/office/drawing/2014/main" id="{36BD00B6-E80C-DF4A-8E85-6A81BBD4A120}"/>
              </a:ext>
            </a:extLst>
          </p:cNvPr>
          <p:cNvSpPr/>
          <p:nvPr/>
        </p:nvSpPr>
        <p:spPr>
          <a:xfrm>
            <a:off x="6096000" y="5001935"/>
            <a:ext cx="2900362" cy="1355597"/>
          </a:xfrm>
          <a:prstGeom prst="wedgeRoundRectCallout">
            <a:avLst>
              <a:gd name="adj1" fmla="val 103591"/>
              <a:gd name="adj2" fmla="val -528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ENG 100 “gives me an idea of how to become a better writer.”</a:t>
            </a:r>
          </a:p>
        </p:txBody>
      </p:sp>
    </p:spTree>
    <p:extLst>
      <p:ext uri="{BB962C8B-B14F-4D97-AF65-F5344CB8AC3E}">
        <p14:creationId xmlns:p14="http://schemas.microsoft.com/office/powerpoint/2010/main" val="2214123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successful program</a:t>
            </a:r>
          </a:p>
        </p:txBody>
      </p:sp>
      <p:sp>
        <p:nvSpPr>
          <p:cNvPr id="3" name="Content Placeholder 2"/>
          <p:cNvSpPr>
            <a:spLocks noGrp="1"/>
          </p:cNvSpPr>
          <p:nvPr>
            <p:ph idx="1"/>
          </p:nvPr>
        </p:nvSpPr>
        <p:spPr/>
        <p:txBody>
          <a:bodyPr>
            <a:normAutofit/>
          </a:bodyPr>
          <a:lstStyle/>
          <a:p>
            <a:r>
              <a:rPr lang="en-US" dirty="0"/>
              <a:t>Our data show that 121/100 leads more students both to achieve College Reading and Writing Readiness and to succeed at college composition, getting them one step closer to their goals of a certificate or degree. </a:t>
            </a:r>
          </a:p>
          <a:p>
            <a:r>
              <a:rPr lang="en-US" dirty="0"/>
              <a:t>The achievement gap for Hispanic and African-American students is lessened with 121/100.</a:t>
            </a:r>
          </a:p>
          <a:p>
            <a:endParaRPr lang="en-US" dirty="0"/>
          </a:p>
        </p:txBody>
      </p:sp>
      <p:pic>
        <p:nvPicPr>
          <p:cNvPr id="5" name="Picture 4">
            <a:extLst>
              <a:ext uri="{FF2B5EF4-FFF2-40B4-BE49-F238E27FC236}">
                <a16:creationId xmlns:a16="http://schemas.microsoft.com/office/drawing/2014/main" id="{C22D8844-ADCB-2846-8F75-BC50A5592055}"/>
              </a:ext>
            </a:extLst>
          </p:cNvPr>
          <p:cNvPicPr>
            <a:picLocks noChangeAspect="1"/>
          </p:cNvPicPr>
          <p:nvPr/>
        </p:nvPicPr>
        <p:blipFill>
          <a:blip r:embed="rId2"/>
          <a:stretch>
            <a:fillRect/>
          </a:stretch>
        </p:blipFill>
        <p:spPr>
          <a:xfrm>
            <a:off x="5698435" y="4306956"/>
            <a:ext cx="3760304" cy="2385391"/>
          </a:xfrm>
          <a:prstGeom prst="rect">
            <a:avLst/>
          </a:prstGeom>
        </p:spPr>
      </p:pic>
    </p:spTree>
    <p:extLst>
      <p:ext uri="{BB962C8B-B14F-4D97-AF65-F5344CB8AC3E}">
        <p14:creationId xmlns:p14="http://schemas.microsoft.com/office/powerpoint/2010/main" val="1913825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data, continued</a:t>
            </a:r>
          </a:p>
        </p:txBody>
      </p:sp>
      <p:sp>
        <p:nvSpPr>
          <p:cNvPr id="3" name="Content Placeholder 2"/>
          <p:cNvSpPr>
            <a:spLocks noGrp="1"/>
          </p:cNvSpPr>
          <p:nvPr>
            <p:ph idx="1"/>
          </p:nvPr>
        </p:nvSpPr>
        <p:spPr/>
        <p:txBody>
          <a:bodyPr>
            <a:normAutofit fontScale="92500" lnSpcReduction="10000"/>
          </a:bodyPr>
          <a:lstStyle/>
          <a:p>
            <a:r>
              <a:rPr lang="en-US" dirty="0"/>
              <a:t>Fall, 2014 through Spring, 2018:</a:t>
            </a:r>
          </a:p>
          <a:p>
            <a:endParaRPr lang="en-US" dirty="0"/>
          </a:p>
          <a:p>
            <a:r>
              <a:rPr lang="en-US" dirty="0"/>
              <a:t>33% of students who took ENG 109 went on to succeed in ENG 121 (45.4% of those students moved on to take ENG 121, and 69.5% of those who took ENG 121 achieved a C or better)</a:t>
            </a:r>
          </a:p>
          <a:p>
            <a:endParaRPr lang="en-US" dirty="0"/>
          </a:p>
          <a:p>
            <a:r>
              <a:rPr lang="en-US" dirty="0"/>
              <a:t>But, 100% of the 109-placed students who entered the ENG 100 program took ENG 121—by design. 73.5% of them achieved a grade of C or better in ENG 121. So, on average, 270 more students/year would have succeeded at ENG 121 had they taken 121/100 instead of 109. </a:t>
            </a:r>
          </a:p>
          <a:p>
            <a:endParaRPr lang="en-US" dirty="0"/>
          </a:p>
        </p:txBody>
      </p:sp>
    </p:spTree>
    <p:extLst>
      <p:ext uri="{BB962C8B-B14F-4D97-AF65-F5344CB8AC3E}">
        <p14:creationId xmlns:p14="http://schemas.microsoft.com/office/powerpoint/2010/main" val="3801544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sections of ENG 100 since pilot</a:t>
            </a:r>
          </a:p>
        </p:txBody>
      </p:sp>
      <p:sp>
        <p:nvSpPr>
          <p:cNvPr id="3" name="Content Placeholder 2"/>
          <p:cNvSpPr>
            <a:spLocks noGrp="1"/>
          </p:cNvSpPr>
          <p:nvPr>
            <p:ph idx="1"/>
          </p:nvPr>
        </p:nvSpPr>
        <p:spPr/>
        <p:txBody>
          <a:bodyPr>
            <a:normAutofit fontScale="85000" lnSpcReduction="20000"/>
          </a:bodyPr>
          <a:lstStyle/>
          <a:p>
            <a:r>
              <a:rPr lang="en-US" dirty="0"/>
              <a:t>Fall 11	6			Fall 16		12</a:t>
            </a:r>
          </a:p>
          <a:p>
            <a:r>
              <a:rPr lang="en-US" dirty="0"/>
              <a:t>Spring 12	5			Spring 17	14</a:t>
            </a:r>
          </a:p>
          <a:p>
            <a:r>
              <a:rPr lang="en-US" dirty="0"/>
              <a:t>Fall 12	12			Fall 17		21</a:t>
            </a:r>
          </a:p>
          <a:p>
            <a:r>
              <a:rPr lang="en-US" dirty="0"/>
              <a:t>Spring 13	16			Spring 18	19</a:t>
            </a:r>
          </a:p>
          <a:p>
            <a:r>
              <a:rPr lang="en-US" dirty="0"/>
              <a:t>Fall 13	19			Fall 18		27</a:t>
            </a:r>
          </a:p>
          <a:p>
            <a:r>
              <a:rPr lang="en-US" dirty="0"/>
              <a:t>Spring 14	16			Spring 19	25</a:t>
            </a:r>
          </a:p>
          <a:p>
            <a:r>
              <a:rPr lang="en-US" dirty="0"/>
              <a:t>Fall 14	16			Summer 19	 2</a:t>
            </a:r>
          </a:p>
          <a:p>
            <a:r>
              <a:rPr lang="en-US" dirty="0"/>
              <a:t>Spring 15	17			Fall 19		48</a:t>
            </a:r>
          </a:p>
          <a:p>
            <a:r>
              <a:rPr lang="en-US" dirty="0"/>
              <a:t>Fall 15	14			In Fall 19, the first hybrid section will </a:t>
            </a:r>
          </a:p>
          <a:p>
            <a:r>
              <a:rPr lang="en-US" dirty="0"/>
              <a:t>Spring 16	12				be offered</a:t>
            </a:r>
          </a:p>
        </p:txBody>
      </p:sp>
    </p:spTree>
    <p:extLst>
      <p:ext uri="{BB962C8B-B14F-4D97-AF65-F5344CB8AC3E}">
        <p14:creationId xmlns:p14="http://schemas.microsoft.com/office/powerpoint/2010/main" val="33470240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to scaling-up</a:t>
            </a:r>
          </a:p>
        </p:txBody>
      </p:sp>
      <p:sp>
        <p:nvSpPr>
          <p:cNvPr id="3" name="Content Placeholder 2"/>
          <p:cNvSpPr>
            <a:spLocks noGrp="1"/>
          </p:cNvSpPr>
          <p:nvPr>
            <p:ph idx="1"/>
          </p:nvPr>
        </p:nvSpPr>
        <p:spPr/>
        <p:txBody>
          <a:bodyPr/>
          <a:lstStyle/>
          <a:p>
            <a:r>
              <a:rPr lang="en-US" dirty="0"/>
              <a:t>Space for small group classes—tensions over competing priorities</a:t>
            </a:r>
          </a:p>
          <a:p>
            <a:r>
              <a:rPr lang="en-US" dirty="0"/>
              <a:t>People Soft issues with allowing students to self-register for the classes—tensions over technology</a:t>
            </a:r>
          </a:p>
          <a:p>
            <a:r>
              <a:rPr lang="en-US" dirty="0"/>
              <a:t>Enough faculty qualified to/willing to teach 121/100—tension over views of students</a:t>
            </a:r>
          </a:p>
          <a:p>
            <a:endParaRPr lang="en-US" dirty="0"/>
          </a:p>
        </p:txBody>
      </p:sp>
      <p:pic>
        <p:nvPicPr>
          <p:cNvPr id="5" name="Picture 4">
            <a:extLst>
              <a:ext uri="{FF2B5EF4-FFF2-40B4-BE49-F238E27FC236}">
                <a16:creationId xmlns:a16="http://schemas.microsoft.com/office/drawing/2014/main" id="{0DEF307B-071C-874F-AA71-61FBC832B339}"/>
              </a:ext>
            </a:extLst>
          </p:cNvPr>
          <p:cNvPicPr>
            <a:picLocks noChangeAspect="1"/>
          </p:cNvPicPr>
          <p:nvPr/>
        </p:nvPicPr>
        <p:blipFill>
          <a:blip r:embed="rId3"/>
          <a:stretch>
            <a:fillRect/>
          </a:stretch>
        </p:blipFill>
        <p:spPr>
          <a:xfrm>
            <a:off x="2744051" y="4415436"/>
            <a:ext cx="5486400" cy="2435719"/>
          </a:xfrm>
          <a:prstGeom prst="rect">
            <a:avLst/>
          </a:prstGeom>
        </p:spPr>
      </p:pic>
    </p:spTree>
    <p:extLst>
      <p:ext uri="{BB962C8B-B14F-4D97-AF65-F5344CB8AC3E}">
        <p14:creationId xmlns:p14="http://schemas.microsoft.com/office/powerpoint/2010/main" val="102088973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TotalTime>
  <Words>2197</Words>
  <Application>Microsoft Macintosh PowerPoint</Application>
  <PresentationFormat>Widescreen</PresentationFormat>
  <Paragraphs>182</Paragraphs>
  <Slides>36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Calisto MT</vt:lpstr>
      <vt:lpstr>Times New Roman</vt:lpstr>
      <vt:lpstr>Trebuchet MS</vt:lpstr>
      <vt:lpstr>Berlin</vt:lpstr>
      <vt:lpstr>The Story of a Scale-Up: IRW, Faculty Development, &amp; Framing</vt:lpstr>
      <vt:lpstr>COLLEGE OF LAKE COUNTY</vt:lpstr>
      <vt:lpstr>DEVELOPMENTAL ENGLISH</vt:lpstr>
      <vt:lpstr>WHO ARE OUR DEVELOPMENTAL STUDENTS?</vt:lpstr>
      <vt:lpstr>ENGLISH 100</vt:lpstr>
      <vt:lpstr>A successful program</vt:lpstr>
      <vt:lpstr>Success data, continued</vt:lpstr>
      <vt:lpstr>Number of sections of ENG 100 since pilot</vt:lpstr>
      <vt:lpstr>Challenges to scaling-up</vt:lpstr>
      <vt:lpstr>Working with faculty</vt:lpstr>
      <vt:lpstr>What is happening?</vt:lpstr>
      <vt:lpstr>Proposed curricular changes</vt:lpstr>
      <vt:lpstr>New learning outcomes</vt:lpstr>
      <vt:lpstr>Data supporting changes</vt:lpstr>
      <vt:lpstr>Framing</vt:lpstr>
      <vt:lpstr>Tension:  Growth v. Commercial Frames</vt:lpstr>
      <vt:lpstr>We believe in the intrinsic value of writing. </vt:lpstr>
      <vt:lpstr>Retention and  Student Success</vt:lpstr>
      <vt:lpstr>CHRONOS VS. KAIROS</vt:lpstr>
      <vt:lpstr>WHO ARE OUR DEVELOPMENTAL STUDENTS?</vt:lpstr>
      <vt:lpstr>KAIROTIC PEDAGOGY</vt:lpstr>
      <vt:lpstr>…embracing the concept of kairos…[recognizing] the opportunities that arise does not dictate a specific kind of curriculum but instead encourages an attitude toward course design”</vt:lpstr>
      <vt:lpstr>“Basic Writing as Cultural Conflict”</vt:lpstr>
      <vt:lpstr>From the Framework for Success in Postsecondary Writing:  8 Habits of Mind</vt:lpstr>
      <vt:lpstr>Crossing borders</vt:lpstr>
      <vt:lpstr>No easy answers to this</vt:lpstr>
      <vt:lpstr>Two more voices</vt:lpstr>
      <vt:lpstr>Patrick Sullivan:</vt:lpstr>
      <vt:lpstr>Ellen C. Carillo:</vt:lpstr>
      <vt:lpstr>How might that look like?</vt:lpstr>
      <vt:lpstr>Small group chats then regroup for  a closing reflection and questions</vt:lpstr>
      <vt:lpstr>Borders and Liminal Spaces</vt:lpstr>
      <vt:lpstr>Kairotic pedagocy &amp; hospitality in the writing classroom</vt:lpstr>
      <vt:lpstr>How might that look like in my classroom?</vt:lpstr>
      <vt:lpstr>Works Cited</vt:lpstr>
      <vt:lpstr>Works Cited</vt:lpstr>
    </vt:vector>
  </TitlesOfParts>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Story of a Scale-Up: IRW, Faculty Development, &amp; Framing</dc:title>
  <dc:creator>Tessa Aquino</dc:creator>
  <cp:lastModifiedBy>Cathy Colton</cp:lastModifiedBy>
  <cp:revision>45</cp:revision>
  <dcterms:created xsi:type="dcterms:W3CDTF">2019-05-31T18:59:04Z</dcterms:created>
  <dcterms:modified xsi:type="dcterms:W3CDTF">2019-06-07T17:49:40Z</dcterms:modified>
</cp:coreProperties>
</file>