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23" r:id="rId3"/>
    <p:sldMasterId id="2147483735" r:id="rId4"/>
    <p:sldMasterId id="2147483795" r:id="rId5"/>
  </p:sldMasterIdLst>
  <p:notesMasterIdLst>
    <p:notesMasterId r:id="rId88"/>
  </p:notesMasterIdLst>
  <p:handoutMasterIdLst>
    <p:handoutMasterId r:id="rId89"/>
  </p:handoutMasterIdLst>
  <p:sldIdLst>
    <p:sldId id="257" r:id="rId6"/>
    <p:sldId id="399" r:id="rId7"/>
    <p:sldId id="457" r:id="rId8"/>
    <p:sldId id="371" r:id="rId9"/>
    <p:sldId id="372"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2" r:id="rId26"/>
    <p:sldId id="393" r:id="rId27"/>
    <p:sldId id="394" r:id="rId28"/>
    <p:sldId id="395" r:id="rId29"/>
    <p:sldId id="396" r:id="rId30"/>
    <p:sldId id="397" r:id="rId31"/>
    <p:sldId id="402" r:id="rId32"/>
    <p:sldId id="400" r:id="rId33"/>
    <p:sldId id="401" r:id="rId34"/>
    <p:sldId id="344" r:id="rId35"/>
    <p:sldId id="403" r:id="rId36"/>
    <p:sldId id="404" r:id="rId37"/>
    <p:sldId id="415" r:id="rId38"/>
    <p:sldId id="420" r:id="rId39"/>
    <p:sldId id="421" r:id="rId40"/>
    <p:sldId id="422" r:id="rId41"/>
    <p:sldId id="423" r:id="rId42"/>
    <p:sldId id="410" r:id="rId43"/>
    <p:sldId id="411" r:id="rId44"/>
    <p:sldId id="412" r:id="rId45"/>
    <p:sldId id="414" r:id="rId46"/>
    <p:sldId id="405" r:id="rId47"/>
    <p:sldId id="424" r:id="rId48"/>
    <p:sldId id="425"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66" r:id="rId64"/>
    <p:sldId id="467" r:id="rId65"/>
    <p:sldId id="468" r:id="rId66"/>
    <p:sldId id="469" r:id="rId67"/>
    <p:sldId id="470" r:id="rId68"/>
    <p:sldId id="471" r:id="rId69"/>
    <p:sldId id="472" r:id="rId70"/>
    <p:sldId id="473" r:id="rId71"/>
    <p:sldId id="474" r:id="rId72"/>
    <p:sldId id="475" r:id="rId73"/>
    <p:sldId id="452" r:id="rId74"/>
    <p:sldId id="453" r:id="rId75"/>
    <p:sldId id="454" r:id="rId76"/>
    <p:sldId id="455" r:id="rId77"/>
    <p:sldId id="456" r:id="rId78"/>
    <p:sldId id="459" r:id="rId79"/>
    <p:sldId id="458" r:id="rId80"/>
    <p:sldId id="461" r:id="rId81"/>
    <p:sldId id="460" r:id="rId82"/>
    <p:sldId id="463" r:id="rId83"/>
    <p:sldId id="368" r:id="rId84"/>
    <p:sldId id="464" r:id="rId85"/>
    <p:sldId id="465" r:id="rId86"/>
    <p:sldId id="290"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p:cViewPr varScale="1">
        <p:scale>
          <a:sx n="63" d="100"/>
          <a:sy n="63" d="100"/>
        </p:scale>
        <p:origin x="14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Attempt ENGL052</c:v>
                </c:pt>
                <c:pt idx="1">
                  <c:v>Pass ENGL052</c:v>
                </c:pt>
                <c:pt idx="2">
                  <c:v>Attempt ENGL101</c:v>
                </c:pt>
                <c:pt idx="3">
                  <c:v>Pass ENGL101</c:v>
                </c:pt>
                <c:pt idx="4">
                  <c:v>Cohort Completion</c:v>
                </c:pt>
              </c:strCache>
            </c:strRef>
          </c:cat>
          <c:val>
            <c:numRef>
              <c:f>Sheet1!$B$2:$B$6</c:f>
              <c:numCache>
                <c:formatCode>0%</c:formatCode>
                <c:ptCount val="5"/>
                <c:pt idx="0">
                  <c:v>1</c:v>
                </c:pt>
                <c:pt idx="1">
                  <c:v>0.69</c:v>
                </c:pt>
                <c:pt idx="2">
                  <c:v>0.46</c:v>
                </c:pt>
                <c:pt idx="3">
                  <c:v>0.62</c:v>
                </c:pt>
                <c:pt idx="4">
                  <c:v>0.28999999999999998</c:v>
                </c:pt>
              </c:numCache>
            </c:numRef>
          </c:val>
          <c:extLst>
            <c:ext xmlns:c16="http://schemas.microsoft.com/office/drawing/2014/chart" uri="{C3380CC4-5D6E-409C-BE32-E72D297353CC}">
              <c16:uniqueId val="{00000000-CC8F-4870-BBD1-171C4BEC9A0B}"/>
            </c:ext>
          </c:extLst>
        </c:ser>
        <c:ser>
          <c:idx val="1"/>
          <c:order val="1"/>
          <c:tx>
            <c:strRef>
              <c:f>Sheet1!$C$1</c:f>
              <c:strCache>
                <c:ptCount val="1"/>
                <c:pt idx="0">
                  <c:v>ALP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Attempt ENGL052</c:v>
                </c:pt>
                <c:pt idx="1">
                  <c:v>Pass ENGL052</c:v>
                </c:pt>
                <c:pt idx="2">
                  <c:v>Attempt ENGL101</c:v>
                </c:pt>
                <c:pt idx="3">
                  <c:v>Pass ENGL101</c:v>
                </c:pt>
                <c:pt idx="4">
                  <c:v>Cohort Completion</c:v>
                </c:pt>
              </c:strCache>
            </c:strRef>
          </c:cat>
          <c:val>
            <c:numRef>
              <c:f>Sheet1!$C$2:$C$6</c:f>
              <c:numCache>
                <c:formatCode>0%</c:formatCode>
                <c:ptCount val="5"/>
                <c:pt idx="0">
                  <c:v>1</c:v>
                </c:pt>
                <c:pt idx="1">
                  <c:v>0.73</c:v>
                </c:pt>
                <c:pt idx="2">
                  <c:v>1</c:v>
                </c:pt>
                <c:pt idx="3">
                  <c:v>0.65</c:v>
                </c:pt>
                <c:pt idx="4">
                  <c:v>0.65</c:v>
                </c:pt>
              </c:numCache>
            </c:numRef>
          </c:val>
          <c:extLst>
            <c:ext xmlns:c16="http://schemas.microsoft.com/office/drawing/2014/chart" uri="{C3380CC4-5D6E-409C-BE32-E72D297353CC}">
              <c16:uniqueId val="{00000001-CC8F-4870-BBD1-171C4BEC9A0B}"/>
            </c:ext>
          </c:extLst>
        </c:ser>
        <c:dLbls>
          <c:showLegendKey val="0"/>
          <c:showVal val="0"/>
          <c:showCatName val="0"/>
          <c:showSerName val="0"/>
          <c:showPercent val="0"/>
          <c:showBubbleSize val="0"/>
        </c:dLbls>
        <c:gapWidth val="219"/>
        <c:overlap val="-27"/>
        <c:axId val="324141944"/>
        <c:axId val="324142272"/>
      </c:barChart>
      <c:catAx>
        <c:axId val="32414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24142272"/>
        <c:crosses val="autoZero"/>
        <c:auto val="1"/>
        <c:lblAlgn val="ctr"/>
        <c:lblOffset val="100"/>
        <c:noMultiLvlLbl val="0"/>
      </c:catAx>
      <c:valAx>
        <c:axId val="324142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141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Traditional</c:v>
                </c:pt>
              </c:strCache>
            </c:strRef>
          </c:tx>
          <c:spPr>
            <a:ln w="28575" cap="rnd">
              <a:solidFill>
                <a:schemeClr val="accent1"/>
              </a:solidFill>
              <a:round/>
            </a:ln>
            <a:effectLst/>
          </c:spPr>
          <c:marker>
            <c:symbol val="none"/>
          </c:marker>
          <c:cat>
            <c:strRef>
              <c:f>Sheet1!$A$2:$A$9</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Sheet1!$B$2:$B$9</c:f>
              <c:numCache>
                <c:formatCode>0%</c:formatCode>
                <c:ptCount val="8"/>
                <c:pt idx="0">
                  <c:v>0.24</c:v>
                </c:pt>
                <c:pt idx="1">
                  <c:v>0.22</c:v>
                </c:pt>
                <c:pt idx="2">
                  <c:v>0.26</c:v>
                </c:pt>
                <c:pt idx="3">
                  <c:v>0.25</c:v>
                </c:pt>
                <c:pt idx="4">
                  <c:v>0.21</c:v>
                </c:pt>
                <c:pt idx="5">
                  <c:v>0.25</c:v>
                </c:pt>
                <c:pt idx="6">
                  <c:v>0.23</c:v>
                </c:pt>
                <c:pt idx="7">
                  <c:v>0.25</c:v>
                </c:pt>
              </c:numCache>
            </c:numRef>
          </c:val>
          <c:smooth val="0"/>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ln w="28575" cap="rnd">
              <a:solidFill>
                <a:schemeClr val="accent2"/>
              </a:solidFill>
              <a:round/>
            </a:ln>
            <a:effectLst/>
          </c:spPr>
          <c:marker>
            <c:symbol val="none"/>
          </c:marker>
          <c:cat>
            <c:strRef>
              <c:f>Sheet1!$A$2:$A$9</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Sheet1!$C$2:$C$9</c:f>
              <c:numCache>
                <c:formatCode>0%</c:formatCode>
                <c:ptCount val="8"/>
                <c:pt idx="0">
                  <c:v>0.62</c:v>
                </c:pt>
                <c:pt idx="1">
                  <c:v>0.52</c:v>
                </c:pt>
                <c:pt idx="2">
                  <c:v>0.55000000000000004</c:v>
                </c:pt>
                <c:pt idx="3">
                  <c:v>0.56999999999999995</c:v>
                </c:pt>
                <c:pt idx="4">
                  <c:v>0.6</c:v>
                </c:pt>
                <c:pt idx="5">
                  <c:v>0.59</c:v>
                </c:pt>
                <c:pt idx="6">
                  <c:v>0.61</c:v>
                </c:pt>
                <c:pt idx="7">
                  <c:v>0.56999999999999995</c:v>
                </c:pt>
              </c:numCache>
            </c:numRef>
          </c:val>
          <c:smooth val="0"/>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smooth val="0"/>
        <c:axId val="429418704"/>
        <c:axId val="569346568"/>
      </c:line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African-American</c:v>
                </c:pt>
              </c:strCache>
            </c:strRef>
          </c:tx>
          <c:spPr>
            <a:ln w="28575" cap="rnd">
              <a:solidFill>
                <a:schemeClr val="accent1"/>
              </a:solidFill>
              <a:round/>
            </a:ln>
            <a:effectLst/>
          </c:spPr>
          <c:marker>
            <c:symbol val="none"/>
          </c:marker>
          <c:cat>
            <c:strRef>
              <c:f>Sheet1!$A$2:$A$8</c:f>
              <c:strCache>
                <c:ptCount val="7"/>
                <c:pt idx="0">
                  <c:v>Fall 2010</c:v>
                </c:pt>
                <c:pt idx="1">
                  <c:v>Fall 2011</c:v>
                </c:pt>
                <c:pt idx="2">
                  <c:v>Fall 2012</c:v>
                </c:pt>
                <c:pt idx="3">
                  <c:v>Fall 2013</c:v>
                </c:pt>
                <c:pt idx="4">
                  <c:v>Fall 2014</c:v>
                </c:pt>
                <c:pt idx="5">
                  <c:v>Fall 2015</c:v>
                </c:pt>
                <c:pt idx="6">
                  <c:v>Fall 2016</c:v>
                </c:pt>
              </c:strCache>
            </c:strRef>
          </c:cat>
          <c:val>
            <c:numRef>
              <c:f>Sheet1!$B$2:$B$8</c:f>
              <c:numCache>
                <c:formatCode>0%</c:formatCode>
                <c:ptCount val="7"/>
                <c:pt idx="0">
                  <c:v>0.62</c:v>
                </c:pt>
                <c:pt idx="1">
                  <c:v>0.52</c:v>
                </c:pt>
                <c:pt idx="2">
                  <c:v>0.55000000000000004</c:v>
                </c:pt>
                <c:pt idx="3">
                  <c:v>0.56999999999999995</c:v>
                </c:pt>
                <c:pt idx="4">
                  <c:v>0.6</c:v>
                </c:pt>
                <c:pt idx="5">
                  <c:v>0.59</c:v>
                </c:pt>
                <c:pt idx="6">
                  <c:v>0.61</c:v>
                </c:pt>
              </c:numCache>
            </c:numRef>
          </c:val>
          <c:smooth val="0"/>
          <c:extLst>
            <c:ext xmlns:c16="http://schemas.microsoft.com/office/drawing/2014/chart" uri="{C3380CC4-5D6E-409C-BE32-E72D297353CC}">
              <c16:uniqueId val="{00000000-CA19-4DD7-92FE-9CB5996FC4A7}"/>
            </c:ext>
          </c:extLst>
        </c:ser>
        <c:ser>
          <c:idx val="1"/>
          <c:order val="1"/>
          <c:tx>
            <c:strRef>
              <c:f>Sheet1!$C$1</c:f>
              <c:strCache>
                <c:ptCount val="1"/>
                <c:pt idx="0">
                  <c:v>White</c:v>
                </c:pt>
              </c:strCache>
            </c:strRef>
          </c:tx>
          <c:spPr>
            <a:ln w="28575" cap="rnd">
              <a:solidFill>
                <a:schemeClr val="accent2"/>
              </a:solidFill>
              <a:round/>
            </a:ln>
            <a:effectLst/>
          </c:spPr>
          <c:marker>
            <c:symbol val="none"/>
          </c:marker>
          <c:cat>
            <c:strRef>
              <c:f>Sheet1!$A$2:$A$8</c:f>
              <c:strCache>
                <c:ptCount val="7"/>
                <c:pt idx="0">
                  <c:v>Fall 2010</c:v>
                </c:pt>
                <c:pt idx="1">
                  <c:v>Fall 2011</c:v>
                </c:pt>
                <c:pt idx="2">
                  <c:v>Fall 2012</c:v>
                </c:pt>
                <c:pt idx="3">
                  <c:v>Fall 2013</c:v>
                </c:pt>
                <c:pt idx="4">
                  <c:v>Fall 2014</c:v>
                </c:pt>
                <c:pt idx="5">
                  <c:v>Fall 2015</c:v>
                </c:pt>
                <c:pt idx="6">
                  <c:v>Fall 2016</c:v>
                </c:pt>
              </c:strCache>
            </c:strRef>
          </c:cat>
          <c:val>
            <c:numRef>
              <c:f>Sheet1!$C$2:$C$8</c:f>
              <c:numCache>
                <c:formatCode>0%</c:formatCode>
                <c:ptCount val="7"/>
                <c:pt idx="0">
                  <c:v>0.8</c:v>
                </c:pt>
                <c:pt idx="1">
                  <c:v>0.67</c:v>
                </c:pt>
                <c:pt idx="2">
                  <c:v>0.75</c:v>
                </c:pt>
                <c:pt idx="3">
                  <c:v>0.67</c:v>
                </c:pt>
                <c:pt idx="4">
                  <c:v>0.72</c:v>
                </c:pt>
                <c:pt idx="5">
                  <c:v>0.76</c:v>
                </c:pt>
                <c:pt idx="6">
                  <c:v>0.78</c:v>
                </c:pt>
              </c:numCache>
            </c:numRef>
          </c:val>
          <c:smooth val="0"/>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smooth val="0"/>
        <c:axId val="429418704"/>
        <c:axId val="569346568"/>
      </c:line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Attempt ENGL052</c:v>
                </c:pt>
                <c:pt idx="1">
                  <c:v>Pass ENGL052</c:v>
                </c:pt>
                <c:pt idx="2">
                  <c:v>Attempt ENGL101</c:v>
                </c:pt>
                <c:pt idx="3">
                  <c:v>Pass ENGL101</c:v>
                </c:pt>
              </c:strCache>
            </c:strRef>
          </c:cat>
          <c:val>
            <c:numRef>
              <c:f>Sheet1!$B$2:$B$5</c:f>
              <c:numCache>
                <c:formatCode>#,##0_);[Red]\(#,##0\)</c:formatCode>
                <c:ptCount val="4"/>
                <c:pt idx="0">
                  <c:v>588</c:v>
                </c:pt>
                <c:pt idx="1">
                  <c:v>404</c:v>
                </c:pt>
                <c:pt idx="2">
                  <c:v>273</c:v>
                </c:pt>
                <c:pt idx="3">
                  <c:v>168</c:v>
                </c:pt>
              </c:numCache>
            </c:numRef>
          </c:val>
          <c:extLst>
            <c:ext xmlns:c16="http://schemas.microsoft.com/office/drawing/2014/chart" uri="{C3380CC4-5D6E-409C-BE32-E72D297353CC}">
              <c16:uniqueId val="{00000000-CC8F-4870-BBD1-171C4BEC9A0B}"/>
            </c:ext>
          </c:extLst>
        </c:ser>
        <c:ser>
          <c:idx val="1"/>
          <c:order val="1"/>
          <c:tx>
            <c:strRef>
              <c:f>Sheet1!$C$1</c:f>
              <c:strCache>
                <c:ptCount val="1"/>
                <c:pt idx="0">
                  <c:v>ALP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Attempt ENGL052</c:v>
                </c:pt>
                <c:pt idx="1">
                  <c:v>Pass ENGL052</c:v>
                </c:pt>
                <c:pt idx="2">
                  <c:v>Attempt ENGL101</c:v>
                </c:pt>
                <c:pt idx="3">
                  <c:v>Pass ENGL101</c:v>
                </c:pt>
              </c:strCache>
            </c:strRef>
          </c:cat>
          <c:val>
            <c:numRef>
              <c:f>Sheet1!$C$2:$C$5</c:f>
              <c:numCache>
                <c:formatCode>#,##0_);[Red]\(#,##0\)</c:formatCode>
                <c:ptCount val="4"/>
                <c:pt idx="0">
                  <c:v>698</c:v>
                </c:pt>
                <c:pt idx="1">
                  <c:v>512</c:v>
                </c:pt>
                <c:pt idx="2">
                  <c:v>698</c:v>
                </c:pt>
                <c:pt idx="3">
                  <c:v>455</c:v>
                </c:pt>
              </c:numCache>
            </c:numRef>
          </c:val>
          <c:extLst>
            <c:ext xmlns:c16="http://schemas.microsoft.com/office/drawing/2014/chart" uri="{C3380CC4-5D6E-409C-BE32-E72D297353CC}">
              <c16:uniqueId val="{00000001-CC8F-4870-BBD1-171C4BEC9A0B}"/>
            </c:ext>
          </c:extLst>
        </c:ser>
        <c:dLbls>
          <c:showLegendKey val="0"/>
          <c:showVal val="0"/>
          <c:showCatName val="0"/>
          <c:showSerName val="0"/>
          <c:showPercent val="0"/>
          <c:showBubbleSize val="0"/>
        </c:dLbls>
        <c:gapWidth val="219"/>
        <c:overlap val="-27"/>
        <c:axId val="324141944"/>
        <c:axId val="324142272"/>
      </c:barChart>
      <c:catAx>
        <c:axId val="32414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24142272"/>
        <c:crosses val="autoZero"/>
        <c:auto val="1"/>
        <c:lblAlgn val="ctr"/>
        <c:lblOffset val="100"/>
        <c:noMultiLvlLbl val="0"/>
      </c:catAx>
      <c:valAx>
        <c:axId val="32414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Students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141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Traditional</c:v>
                </c:pt>
              </c:strCache>
            </c:strRef>
          </c:tx>
          <c:spPr>
            <a:ln w="28575" cap="rnd">
              <a:solidFill>
                <a:schemeClr val="accent1"/>
              </a:solidFill>
              <a:round/>
            </a:ln>
            <a:effectLst/>
          </c:spPr>
          <c:marker>
            <c:symbol val="none"/>
          </c:marker>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Sheet1!$B$2:$B$11</c:f>
              <c:numCache>
                <c:formatCode>0%</c:formatCode>
                <c:ptCount val="10"/>
                <c:pt idx="0">
                  <c:v>0.6</c:v>
                </c:pt>
                <c:pt idx="1">
                  <c:v>0.56999999999999995</c:v>
                </c:pt>
                <c:pt idx="2">
                  <c:v>0.57999999999999996</c:v>
                </c:pt>
                <c:pt idx="3">
                  <c:v>0.52</c:v>
                </c:pt>
                <c:pt idx="4">
                  <c:v>0.56000000000000005</c:v>
                </c:pt>
                <c:pt idx="5">
                  <c:v>0.64</c:v>
                </c:pt>
                <c:pt idx="6">
                  <c:v>0.6</c:v>
                </c:pt>
                <c:pt idx="7">
                  <c:v>0.69</c:v>
                </c:pt>
                <c:pt idx="8">
                  <c:v>0.6</c:v>
                </c:pt>
                <c:pt idx="9">
                  <c:v>0.59</c:v>
                </c:pt>
              </c:numCache>
            </c:numRef>
          </c:val>
          <c:smooth val="0"/>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ln w="28575" cap="rnd">
              <a:solidFill>
                <a:schemeClr val="accent2"/>
              </a:solidFill>
              <a:round/>
            </a:ln>
            <a:effectLst/>
          </c:spPr>
          <c:marker>
            <c:symbol val="none"/>
          </c:marker>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Sheet1!$C$2:$C$11</c:f>
              <c:numCache>
                <c:formatCode>0%</c:formatCode>
                <c:ptCount val="10"/>
                <c:pt idx="0">
                  <c:v>0.8</c:v>
                </c:pt>
                <c:pt idx="1">
                  <c:v>0.82</c:v>
                </c:pt>
                <c:pt idx="2">
                  <c:v>0.83</c:v>
                </c:pt>
                <c:pt idx="3">
                  <c:v>0.76</c:v>
                </c:pt>
                <c:pt idx="4">
                  <c:v>0.68</c:v>
                </c:pt>
                <c:pt idx="5">
                  <c:v>0.76</c:v>
                </c:pt>
                <c:pt idx="6">
                  <c:v>0.72</c:v>
                </c:pt>
                <c:pt idx="7">
                  <c:v>0.73</c:v>
                </c:pt>
                <c:pt idx="8">
                  <c:v>0.76</c:v>
                </c:pt>
                <c:pt idx="9">
                  <c:v>0.72</c:v>
                </c:pt>
              </c:numCache>
            </c:numRef>
          </c:val>
          <c:smooth val="0"/>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smooth val="0"/>
        <c:axId val="429418704"/>
        <c:axId val="569346568"/>
      </c:line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Traditional</c:v>
                </c:pt>
              </c:strCache>
            </c:strRef>
          </c:tx>
          <c:spPr>
            <a:ln w="28575" cap="rnd">
              <a:solidFill>
                <a:schemeClr val="accent1"/>
              </a:solidFill>
              <a:round/>
            </a:ln>
            <a:effectLst/>
          </c:spPr>
          <c:marker>
            <c:symbol val="none"/>
          </c:marker>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Sheet1!$B$2:$B$11</c:f>
              <c:numCache>
                <c:formatCode>0%</c:formatCode>
                <c:ptCount val="10"/>
                <c:pt idx="0">
                  <c:v>0.68</c:v>
                </c:pt>
                <c:pt idx="1">
                  <c:v>0.72</c:v>
                </c:pt>
                <c:pt idx="2">
                  <c:v>0.64</c:v>
                </c:pt>
                <c:pt idx="3">
                  <c:v>0.65</c:v>
                </c:pt>
                <c:pt idx="4">
                  <c:v>0.62</c:v>
                </c:pt>
                <c:pt idx="5">
                  <c:v>0.66</c:v>
                </c:pt>
                <c:pt idx="6">
                  <c:v>0.62</c:v>
                </c:pt>
                <c:pt idx="7">
                  <c:v>0.62</c:v>
                </c:pt>
                <c:pt idx="8">
                  <c:v>0.64</c:v>
                </c:pt>
                <c:pt idx="9">
                  <c:v>0.62</c:v>
                </c:pt>
              </c:numCache>
            </c:numRef>
          </c:val>
          <c:smooth val="0"/>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ln w="28575" cap="rnd">
              <a:solidFill>
                <a:schemeClr val="accent2"/>
              </a:solidFill>
              <a:round/>
            </a:ln>
            <a:effectLst/>
          </c:spPr>
          <c:marker>
            <c:symbol val="none"/>
          </c:marker>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Sheet1!$C$2:$C$11</c:f>
              <c:numCache>
                <c:formatCode>0%</c:formatCode>
                <c:ptCount val="10"/>
                <c:pt idx="0">
                  <c:v>0.65</c:v>
                </c:pt>
                <c:pt idx="1">
                  <c:v>0.66</c:v>
                </c:pt>
                <c:pt idx="2">
                  <c:v>0.68</c:v>
                </c:pt>
                <c:pt idx="3">
                  <c:v>0.68</c:v>
                </c:pt>
                <c:pt idx="4">
                  <c:v>0.56999999999999995</c:v>
                </c:pt>
                <c:pt idx="5">
                  <c:v>0.62</c:v>
                </c:pt>
                <c:pt idx="6">
                  <c:v>0.62</c:v>
                </c:pt>
                <c:pt idx="7">
                  <c:v>0.65</c:v>
                </c:pt>
                <c:pt idx="8">
                  <c:v>0.66</c:v>
                </c:pt>
                <c:pt idx="9">
                  <c:v>0.65</c:v>
                </c:pt>
              </c:numCache>
            </c:numRef>
          </c:val>
          <c:smooth val="0"/>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smooth val="0"/>
        <c:axId val="429418704"/>
        <c:axId val="569346568"/>
      </c:line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Traditional</c:v>
                </c:pt>
              </c:strCache>
            </c:strRef>
          </c:tx>
          <c:spPr>
            <a:ln w="28575" cap="rnd">
              <a:solidFill>
                <a:schemeClr val="accent1"/>
              </a:solidFill>
              <a:round/>
            </a:ln>
            <a:effectLst/>
          </c:spPr>
          <c:marker>
            <c:symbol val="none"/>
          </c:marker>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Sheet1!$B$2:$B$11</c:f>
              <c:numCache>
                <c:formatCode>0%</c:formatCode>
                <c:ptCount val="10"/>
                <c:pt idx="0">
                  <c:v>0.3</c:v>
                </c:pt>
                <c:pt idx="1">
                  <c:v>0.31</c:v>
                </c:pt>
                <c:pt idx="2">
                  <c:v>0.28000000000000003</c:v>
                </c:pt>
                <c:pt idx="3">
                  <c:v>0.27</c:v>
                </c:pt>
                <c:pt idx="4">
                  <c:v>0.28000000000000003</c:v>
                </c:pt>
                <c:pt idx="5">
                  <c:v>0.31</c:v>
                </c:pt>
                <c:pt idx="6">
                  <c:v>0.27</c:v>
                </c:pt>
                <c:pt idx="7">
                  <c:v>0.28999999999999998</c:v>
                </c:pt>
                <c:pt idx="8">
                  <c:v>0.3</c:v>
                </c:pt>
                <c:pt idx="9">
                  <c:v>0.28999999999999998</c:v>
                </c:pt>
              </c:numCache>
            </c:numRef>
          </c:val>
          <c:smooth val="0"/>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ln w="28575" cap="rnd">
              <a:solidFill>
                <a:schemeClr val="accent2"/>
              </a:solidFill>
              <a:round/>
            </a:ln>
            <a:effectLst/>
          </c:spPr>
          <c:marker>
            <c:symbol val="none"/>
          </c:marker>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Sheet1!$C$2:$C$11</c:f>
              <c:numCache>
                <c:formatCode>0%</c:formatCode>
                <c:ptCount val="10"/>
                <c:pt idx="0">
                  <c:v>0.65</c:v>
                </c:pt>
                <c:pt idx="1">
                  <c:v>0.66</c:v>
                </c:pt>
                <c:pt idx="2">
                  <c:v>0.68</c:v>
                </c:pt>
                <c:pt idx="3">
                  <c:v>0.68</c:v>
                </c:pt>
                <c:pt idx="4">
                  <c:v>0.56999999999999995</c:v>
                </c:pt>
                <c:pt idx="5">
                  <c:v>0.62</c:v>
                </c:pt>
                <c:pt idx="6">
                  <c:v>0.62</c:v>
                </c:pt>
                <c:pt idx="7">
                  <c:v>0.65</c:v>
                </c:pt>
                <c:pt idx="8">
                  <c:v>0.66</c:v>
                </c:pt>
                <c:pt idx="9">
                  <c:v>0.67</c:v>
                </c:pt>
              </c:numCache>
            </c:numRef>
          </c:val>
          <c:smooth val="0"/>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smooth val="0"/>
        <c:axId val="429418704"/>
        <c:axId val="569346568"/>
      </c:line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Traditional</c:v>
                </c:pt>
              </c:strCache>
            </c:strRef>
          </c:tx>
          <c:spPr>
            <a:solidFill>
              <a:schemeClr val="accent1"/>
            </a:solidFill>
            <a:ln>
              <a:noFill/>
            </a:ln>
            <a:effectLst/>
          </c:spPr>
          <c:invertIfNegative val="0"/>
          <c:cat>
            <c:strRef>
              <c:f>Sheet1!$A$2:$A$13</c:f>
              <c:strCache>
                <c:ptCount val="12"/>
                <c:pt idx="0">
                  <c:v>Fall 2007</c:v>
                </c:pt>
                <c:pt idx="1">
                  <c:v>Fall 2008</c:v>
                </c:pt>
                <c:pt idx="2">
                  <c:v>Fall 2009</c:v>
                </c:pt>
                <c:pt idx="3">
                  <c:v>Fall 2010</c:v>
                </c:pt>
                <c:pt idx="4">
                  <c:v>Fall 2011</c:v>
                </c:pt>
                <c:pt idx="5">
                  <c:v>Fall 2012</c:v>
                </c:pt>
                <c:pt idx="6">
                  <c:v>Fall 2013</c:v>
                </c:pt>
                <c:pt idx="7">
                  <c:v>Fall 2014</c:v>
                </c:pt>
                <c:pt idx="8">
                  <c:v>Fall 2015</c:v>
                </c:pt>
                <c:pt idx="9">
                  <c:v>Fall 2016</c:v>
                </c:pt>
                <c:pt idx="10">
                  <c:v>Fall 2017</c:v>
                </c:pt>
                <c:pt idx="11">
                  <c:v>Fall 2018</c:v>
                </c:pt>
              </c:strCache>
            </c:strRef>
          </c:cat>
          <c:val>
            <c:numRef>
              <c:f>Sheet1!$B$2:$B$13</c:f>
              <c:numCache>
                <c:formatCode>#,##0_);[Red]\(#,##0\)</c:formatCode>
                <c:ptCount val="12"/>
                <c:pt idx="0">
                  <c:v>966</c:v>
                </c:pt>
                <c:pt idx="1">
                  <c:v>1142</c:v>
                </c:pt>
                <c:pt idx="2">
                  <c:v>1406</c:v>
                </c:pt>
                <c:pt idx="3">
                  <c:v>1328</c:v>
                </c:pt>
                <c:pt idx="4">
                  <c:v>1044</c:v>
                </c:pt>
                <c:pt idx="5">
                  <c:v>880</c:v>
                </c:pt>
                <c:pt idx="6">
                  <c:v>687</c:v>
                </c:pt>
                <c:pt idx="7">
                  <c:v>588</c:v>
                </c:pt>
                <c:pt idx="8">
                  <c:v>346</c:v>
                </c:pt>
                <c:pt idx="9">
                  <c:v>273</c:v>
                </c:pt>
                <c:pt idx="10">
                  <c:v>262</c:v>
                </c:pt>
                <c:pt idx="11">
                  <c:v>150</c:v>
                </c:pt>
              </c:numCache>
            </c:numRef>
          </c:val>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solidFill>
              <a:schemeClr val="accent2"/>
            </a:solidFill>
            <a:ln>
              <a:noFill/>
            </a:ln>
            <a:effectLst/>
          </c:spPr>
          <c:invertIfNegative val="0"/>
          <c:cat>
            <c:strRef>
              <c:f>Sheet1!$A$2:$A$13</c:f>
              <c:strCache>
                <c:ptCount val="12"/>
                <c:pt idx="0">
                  <c:v>Fall 2007</c:v>
                </c:pt>
                <c:pt idx="1">
                  <c:v>Fall 2008</c:v>
                </c:pt>
                <c:pt idx="2">
                  <c:v>Fall 2009</c:v>
                </c:pt>
                <c:pt idx="3">
                  <c:v>Fall 2010</c:v>
                </c:pt>
                <c:pt idx="4">
                  <c:v>Fall 2011</c:v>
                </c:pt>
                <c:pt idx="5">
                  <c:v>Fall 2012</c:v>
                </c:pt>
                <c:pt idx="6">
                  <c:v>Fall 2013</c:v>
                </c:pt>
                <c:pt idx="7">
                  <c:v>Fall 2014</c:v>
                </c:pt>
                <c:pt idx="8">
                  <c:v>Fall 2015</c:v>
                </c:pt>
                <c:pt idx="9">
                  <c:v>Fall 2016</c:v>
                </c:pt>
                <c:pt idx="10">
                  <c:v>Fall 2017</c:v>
                </c:pt>
                <c:pt idx="11">
                  <c:v>Fall 2018</c:v>
                </c:pt>
              </c:strCache>
            </c:strRef>
          </c:cat>
          <c:val>
            <c:numRef>
              <c:f>Sheet1!$C$2:$C$13</c:f>
              <c:numCache>
                <c:formatCode>#,##0_);[Red]\(#,##0\)</c:formatCode>
                <c:ptCount val="12"/>
                <c:pt idx="0">
                  <c:v>34</c:v>
                </c:pt>
                <c:pt idx="1">
                  <c:v>68</c:v>
                </c:pt>
                <c:pt idx="2">
                  <c:v>149</c:v>
                </c:pt>
                <c:pt idx="3">
                  <c:v>288</c:v>
                </c:pt>
                <c:pt idx="4">
                  <c:v>550</c:v>
                </c:pt>
                <c:pt idx="5">
                  <c:v>590</c:v>
                </c:pt>
                <c:pt idx="6">
                  <c:v>669</c:v>
                </c:pt>
                <c:pt idx="7">
                  <c:v>698</c:v>
                </c:pt>
                <c:pt idx="8">
                  <c:v>653</c:v>
                </c:pt>
                <c:pt idx="9">
                  <c:v>1001</c:v>
                </c:pt>
                <c:pt idx="10">
                  <c:v>864</c:v>
                </c:pt>
                <c:pt idx="11">
                  <c:v>684</c:v>
                </c:pt>
              </c:numCache>
            </c:numRef>
          </c:val>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gapWidth val="219"/>
        <c:overlap val="100"/>
        <c:axId val="429418704"/>
        <c:axId val="569346568"/>
      </c:barChart>
      <c:lineChart>
        <c:grouping val="standard"/>
        <c:varyColors val="0"/>
        <c:ser>
          <c:idx val="2"/>
          <c:order val="2"/>
          <c:tx>
            <c:strRef>
              <c:f>Sheet1!$D$1</c:f>
              <c:strCache>
                <c:ptCount val="1"/>
                <c:pt idx="0">
                  <c:v>% ALP</c:v>
                </c:pt>
              </c:strCache>
            </c:strRef>
          </c:tx>
          <c:spPr>
            <a:ln w="28575"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Fall 2007</c:v>
                </c:pt>
                <c:pt idx="1">
                  <c:v>Fall 2008</c:v>
                </c:pt>
                <c:pt idx="2">
                  <c:v>Fall 2009</c:v>
                </c:pt>
                <c:pt idx="3">
                  <c:v>Fall 2010</c:v>
                </c:pt>
                <c:pt idx="4">
                  <c:v>Fall 2011</c:v>
                </c:pt>
                <c:pt idx="5">
                  <c:v>Fall 2012</c:v>
                </c:pt>
                <c:pt idx="6">
                  <c:v>Fall 2013</c:v>
                </c:pt>
                <c:pt idx="7">
                  <c:v>Fall 2014</c:v>
                </c:pt>
                <c:pt idx="8">
                  <c:v>Fall 2015</c:v>
                </c:pt>
                <c:pt idx="9">
                  <c:v>Fall 2016</c:v>
                </c:pt>
                <c:pt idx="10">
                  <c:v>Fall 2017</c:v>
                </c:pt>
                <c:pt idx="11">
                  <c:v>Fall 2018</c:v>
                </c:pt>
              </c:strCache>
            </c:strRef>
          </c:cat>
          <c:val>
            <c:numRef>
              <c:f>Sheet1!$D$2:$D$13</c:f>
              <c:numCache>
                <c:formatCode>0%</c:formatCode>
                <c:ptCount val="12"/>
                <c:pt idx="0">
                  <c:v>0.03</c:v>
                </c:pt>
                <c:pt idx="1">
                  <c:v>0.06</c:v>
                </c:pt>
                <c:pt idx="2">
                  <c:v>0.1</c:v>
                </c:pt>
                <c:pt idx="3">
                  <c:v>0.18</c:v>
                </c:pt>
                <c:pt idx="4">
                  <c:v>0.35</c:v>
                </c:pt>
                <c:pt idx="5">
                  <c:v>0.4</c:v>
                </c:pt>
                <c:pt idx="6">
                  <c:v>0.49</c:v>
                </c:pt>
                <c:pt idx="7">
                  <c:v>0.54</c:v>
                </c:pt>
                <c:pt idx="8">
                  <c:v>0.65</c:v>
                </c:pt>
                <c:pt idx="9">
                  <c:v>0.79</c:v>
                </c:pt>
                <c:pt idx="10">
                  <c:v>0.77</c:v>
                </c:pt>
                <c:pt idx="11">
                  <c:v>0.82</c:v>
                </c:pt>
              </c:numCache>
            </c:numRef>
          </c:val>
          <c:smooth val="0"/>
          <c:extLst>
            <c:ext xmlns:c16="http://schemas.microsoft.com/office/drawing/2014/chart" uri="{C3380CC4-5D6E-409C-BE32-E72D297353CC}">
              <c16:uniqueId val="{00000000-9521-4185-85A7-B0948B59F969}"/>
            </c:ext>
          </c:extLst>
        </c:ser>
        <c:dLbls>
          <c:showLegendKey val="0"/>
          <c:showVal val="0"/>
          <c:showCatName val="0"/>
          <c:showSerName val="0"/>
          <c:showPercent val="0"/>
          <c:showBubbleSize val="0"/>
        </c:dLbls>
        <c:marker val="1"/>
        <c:smooth val="0"/>
        <c:axId val="332621528"/>
        <c:axId val="332621200"/>
      </c:line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Students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valAx>
        <c:axId val="33262120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621528"/>
        <c:crosses val="max"/>
        <c:crossBetween val="between"/>
      </c:valAx>
      <c:catAx>
        <c:axId val="332621528"/>
        <c:scaling>
          <c:orientation val="minMax"/>
        </c:scaling>
        <c:delete val="1"/>
        <c:axPos val="b"/>
        <c:numFmt formatCode="General" sourceLinked="1"/>
        <c:majorTickMark val="out"/>
        <c:minorTickMark val="none"/>
        <c:tickLblPos val="nextTo"/>
        <c:crossAx val="3326212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Traditional</c:v>
                </c:pt>
              </c:strCache>
            </c:strRef>
          </c:tx>
          <c:spPr>
            <a:ln w="28575" cap="rnd">
              <a:solidFill>
                <a:schemeClr val="accent1"/>
              </a:solidFill>
              <a:round/>
            </a:ln>
            <a:effectLst/>
          </c:spPr>
          <c:marker>
            <c:symbol val="none"/>
          </c:marker>
          <c:cat>
            <c:strRef>
              <c:f>Sheet1!$A$2:$A$9</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Sheet1!$B$2:$B$9</c:f>
              <c:numCache>
                <c:formatCode>0%</c:formatCode>
                <c:ptCount val="8"/>
                <c:pt idx="0">
                  <c:v>0.18</c:v>
                </c:pt>
                <c:pt idx="1">
                  <c:v>0.17</c:v>
                </c:pt>
                <c:pt idx="2">
                  <c:v>0.16</c:v>
                </c:pt>
                <c:pt idx="3">
                  <c:v>0.13</c:v>
                </c:pt>
                <c:pt idx="4">
                  <c:v>0.16</c:v>
                </c:pt>
                <c:pt idx="5">
                  <c:v>0.16</c:v>
                </c:pt>
                <c:pt idx="6">
                  <c:v>0.14000000000000001</c:v>
                </c:pt>
                <c:pt idx="7">
                  <c:v>0.14000000000000001</c:v>
                </c:pt>
              </c:numCache>
            </c:numRef>
          </c:val>
          <c:smooth val="0"/>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ln w="28575" cap="rnd">
              <a:solidFill>
                <a:schemeClr val="accent2"/>
              </a:solidFill>
              <a:round/>
            </a:ln>
            <a:effectLst/>
          </c:spPr>
          <c:marker>
            <c:symbol val="none"/>
          </c:marker>
          <c:cat>
            <c:strRef>
              <c:f>Sheet1!$A$2:$A$9</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Sheet1!$C$2:$C$9</c:f>
              <c:numCache>
                <c:formatCode>0%</c:formatCode>
                <c:ptCount val="8"/>
                <c:pt idx="0">
                  <c:v>0.32</c:v>
                </c:pt>
                <c:pt idx="1">
                  <c:v>0.38</c:v>
                </c:pt>
                <c:pt idx="2">
                  <c:v>0.41</c:v>
                </c:pt>
                <c:pt idx="3">
                  <c:v>0.34</c:v>
                </c:pt>
                <c:pt idx="4">
                  <c:v>0.3</c:v>
                </c:pt>
                <c:pt idx="5">
                  <c:v>0.36</c:v>
                </c:pt>
                <c:pt idx="6">
                  <c:v>0.36</c:v>
                </c:pt>
                <c:pt idx="7">
                  <c:v>0.38</c:v>
                </c:pt>
              </c:numCache>
            </c:numRef>
          </c:val>
          <c:smooth val="0"/>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smooth val="0"/>
        <c:axId val="429418704"/>
        <c:axId val="569346568"/>
      </c:line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c:v>
                </c:pt>
              </c:strCache>
            </c:strRef>
          </c:tx>
          <c:spPr>
            <a:solidFill>
              <a:schemeClr val="accent1"/>
            </a:solidFill>
            <a:ln>
              <a:noFill/>
            </a:ln>
            <a:effectLst/>
          </c:spPr>
          <c:invertIfNegative val="0"/>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Sheet1!$B$2:$B$11</c:f>
              <c:numCache>
                <c:formatCode>0%</c:formatCode>
                <c:ptCount val="10"/>
                <c:pt idx="0">
                  <c:v>0.25</c:v>
                </c:pt>
                <c:pt idx="1">
                  <c:v>0.2</c:v>
                </c:pt>
                <c:pt idx="2">
                  <c:v>0.2</c:v>
                </c:pt>
                <c:pt idx="3">
                  <c:v>0.14000000000000001</c:v>
                </c:pt>
                <c:pt idx="4">
                  <c:v>0.15</c:v>
                </c:pt>
                <c:pt idx="5">
                  <c:v>0.16</c:v>
                </c:pt>
                <c:pt idx="6">
                  <c:v>0.13</c:v>
                </c:pt>
                <c:pt idx="7">
                  <c:v>0.14000000000000001</c:v>
                </c:pt>
                <c:pt idx="8">
                  <c:v>0.11</c:v>
                </c:pt>
                <c:pt idx="9">
                  <c:v>0.15</c:v>
                </c:pt>
              </c:numCache>
            </c:numRef>
          </c:val>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solidFill>
              <a:schemeClr val="accent2"/>
            </a:solidFill>
            <a:ln>
              <a:noFill/>
            </a:ln>
            <a:effectLst/>
          </c:spPr>
          <c:invertIfNegative val="0"/>
          <c:cat>
            <c:strRef>
              <c:f>Sheet1!$A$2:$A$11</c:f>
              <c:strCache>
                <c:ptCount val="10"/>
                <c:pt idx="0">
                  <c:v>Fall 2007</c:v>
                </c:pt>
                <c:pt idx="1">
                  <c:v>Fall 2008</c:v>
                </c:pt>
                <c:pt idx="2">
                  <c:v>Fall 2009</c:v>
                </c:pt>
                <c:pt idx="3">
                  <c:v>Fall 2010</c:v>
                </c:pt>
                <c:pt idx="4">
                  <c:v>Fall 2011</c:v>
                </c:pt>
                <c:pt idx="5">
                  <c:v>Fall 2012</c:v>
                </c:pt>
                <c:pt idx="6">
                  <c:v>Fall 2013</c:v>
                </c:pt>
                <c:pt idx="7">
                  <c:v>Fall 2014</c:v>
                </c:pt>
                <c:pt idx="8">
                  <c:v>Fall 2015</c:v>
                </c:pt>
                <c:pt idx="9">
                  <c:v>Fall 2016</c:v>
                </c:pt>
              </c:strCache>
            </c:strRef>
          </c:cat>
          <c:val>
            <c:numRef>
              <c:f>Sheet1!$C$2:$C$11</c:f>
              <c:numCache>
                <c:formatCode>0%</c:formatCode>
                <c:ptCount val="10"/>
                <c:pt idx="0">
                  <c:v>0.35</c:v>
                </c:pt>
                <c:pt idx="1">
                  <c:v>0.41</c:v>
                </c:pt>
                <c:pt idx="2">
                  <c:v>0.39</c:v>
                </c:pt>
                <c:pt idx="3">
                  <c:v>0.34</c:v>
                </c:pt>
                <c:pt idx="4">
                  <c:v>0.33</c:v>
                </c:pt>
                <c:pt idx="5">
                  <c:v>0.38</c:v>
                </c:pt>
                <c:pt idx="6">
                  <c:v>0.35</c:v>
                </c:pt>
                <c:pt idx="7">
                  <c:v>0.36</c:v>
                </c:pt>
                <c:pt idx="8">
                  <c:v>0.32</c:v>
                </c:pt>
                <c:pt idx="9">
                  <c:v>0.32</c:v>
                </c:pt>
              </c:numCache>
            </c:numRef>
          </c:val>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gapWidth val="219"/>
        <c:axId val="429418704"/>
        <c:axId val="569346568"/>
      </c:bar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c:v>
                </c:pt>
              </c:strCache>
            </c:strRef>
          </c:tx>
          <c:spPr>
            <a:solidFill>
              <a:schemeClr val="accent1"/>
            </a:solidFill>
            <a:ln>
              <a:noFill/>
            </a:ln>
            <a:effectLst/>
          </c:spPr>
          <c:invertIfNegative val="0"/>
          <c:cat>
            <c:strRef>
              <c:f>Sheet1!$A$2:$A$7</c:f>
              <c:strCache>
                <c:ptCount val="6"/>
                <c:pt idx="0">
                  <c:v>Fall 2008</c:v>
                </c:pt>
                <c:pt idx="1">
                  <c:v>Fall 2009</c:v>
                </c:pt>
                <c:pt idx="2">
                  <c:v>Fall 2010</c:v>
                </c:pt>
                <c:pt idx="3">
                  <c:v>Fall 2011</c:v>
                </c:pt>
                <c:pt idx="4">
                  <c:v>Fall 2012</c:v>
                </c:pt>
                <c:pt idx="5">
                  <c:v>Fall 2013</c:v>
                </c:pt>
              </c:strCache>
            </c:strRef>
          </c:cat>
          <c:val>
            <c:numRef>
              <c:f>Sheet1!$B$2:$B$7</c:f>
              <c:numCache>
                <c:formatCode>0%</c:formatCode>
                <c:ptCount val="6"/>
                <c:pt idx="0">
                  <c:v>0.06</c:v>
                </c:pt>
                <c:pt idx="1">
                  <c:v>0.05</c:v>
                </c:pt>
                <c:pt idx="2">
                  <c:v>0.05</c:v>
                </c:pt>
                <c:pt idx="3">
                  <c:v>0.04</c:v>
                </c:pt>
                <c:pt idx="4">
                  <c:v>0.05</c:v>
                </c:pt>
                <c:pt idx="5">
                  <c:v>0.05</c:v>
                </c:pt>
              </c:numCache>
            </c:numRef>
          </c:val>
          <c:extLst>
            <c:ext xmlns:c16="http://schemas.microsoft.com/office/drawing/2014/chart" uri="{C3380CC4-5D6E-409C-BE32-E72D297353CC}">
              <c16:uniqueId val="{00000000-CA19-4DD7-92FE-9CB5996FC4A7}"/>
            </c:ext>
          </c:extLst>
        </c:ser>
        <c:ser>
          <c:idx val="1"/>
          <c:order val="1"/>
          <c:tx>
            <c:strRef>
              <c:f>Sheet1!$C$1</c:f>
              <c:strCache>
                <c:ptCount val="1"/>
                <c:pt idx="0">
                  <c:v>ALP</c:v>
                </c:pt>
              </c:strCache>
            </c:strRef>
          </c:tx>
          <c:spPr>
            <a:solidFill>
              <a:schemeClr val="accent2"/>
            </a:solidFill>
            <a:ln>
              <a:noFill/>
            </a:ln>
            <a:effectLst/>
          </c:spPr>
          <c:invertIfNegative val="0"/>
          <c:cat>
            <c:strRef>
              <c:f>Sheet1!$A$2:$A$7</c:f>
              <c:strCache>
                <c:ptCount val="6"/>
                <c:pt idx="0">
                  <c:v>Fall 2008</c:v>
                </c:pt>
                <c:pt idx="1">
                  <c:v>Fall 2009</c:v>
                </c:pt>
                <c:pt idx="2">
                  <c:v>Fall 2010</c:v>
                </c:pt>
                <c:pt idx="3">
                  <c:v>Fall 2011</c:v>
                </c:pt>
                <c:pt idx="4">
                  <c:v>Fall 2012</c:v>
                </c:pt>
                <c:pt idx="5">
                  <c:v>Fall 2013</c:v>
                </c:pt>
              </c:strCache>
            </c:strRef>
          </c:cat>
          <c:val>
            <c:numRef>
              <c:f>Sheet1!$C$2:$C$7</c:f>
              <c:numCache>
                <c:formatCode>0%</c:formatCode>
                <c:ptCount val="6"/>
                <c:pt idx="0">
                  <c:v>0.08</c:v>
                </c:pt>
                <c:pt idx="1">
                  <c:v>0.11</c:v>
                </c:pt>
                <c:pt idx="2">
                  <c:v>0.08</c:v>
                </c:pt>
                <c:pt idx="3">
                  <c:v>0.08</c:v>
                </c:pt>
                <c:pt idx="4">
                  <c:v>0.09</c:v>
                </c:pt>
                <c:pt idx="5">
                  <c:v>0.08</c:v>
                </c:pt>
              </c:numCache>
            </c:numRef>
          </c:val>
          <c:extLst>
            <c:ext xmlns:c16="http://schemas.microsoft.com/office/drawing/2014/chart" uri="{C3380CC4-5D6E-409C-BE32-E72D297353CC}">
              <c16:uniqueId val="{00000001-CA19-4DD7-92FE-9CB5996FC4A7}"/>
            </c:ext>
          </c:extLst>
        </c:ser>
        <c:dLbls>
          <c:showLegendKey val="0"/>
          <c:showVal val="0"/>
          <c:showCatName val="0"/>
          <c:showSerName val="0"/>
          <c:showPercent val="0"/>
          <c:showBubbleSize val="0"/>
        </c:dLbls>
        <c:gapWidth val="219"/>
        <c:axId val="429418704"/>
        <c:axId val="569346568"/>
      </c:barChart>
      <c:catAx>
        <c:axId val="42941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69346568"/>
        <c:crosses val="autoZero"/>
        <c:auto val="1"/>
        <c:lblAlgn val="ctr"/>
        <c:lblOffset val="100"/>
        <c:noMultiLvlLbl val="0"/>
      </c:catAx>
      <c:valAx>
        <c:axId val="56934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1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839A132-BD1A-44A5-B40A-83FF7C6BC147}" type="datetimeFigureOut">
              <a:rPr lang="en-US" smtClean="0"/>
              <a:t>6/5/2019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4E111E8-E7FC-4765-9F18-2E75E3CC2044}" type="slidenum">
              <a:rPr lang="en-US" smtClean="0"/>
              <a:t>‹#›</a:t>
            </a:fld>
            <a:endParaRPr lang="en-US"/>
          </a:p>
        </p:txBody>
      </p:sp>
    </p:spTree>
    <p:extLst>
      <p:ext uri="{BB962C8B-B14F-4D97-AF65-F5344CB8AC3E}">
        <p14:creationId xmlns:p14="http://schemas.microsoft.com/office/powerpoint/2010/main" val="111324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89BADD-FCDF-4C67-980A-E6D8E53D65A9}" type="datetimeFigureOut">
              <a:rPr lang="en-US" smtClean="0"/>
              <a:t>6/5/2019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1878A8-6FC8-4FC3-B297-EA4D748F8B16}" type="slidenum">
              <a:rPr lang="en-US" smtClean="0"/>
              <a:t>‹#›</a:t>
            </a:fld>
            <a:endParaRPr lang="en-US"/>
          </a:p>
        </p:txBody>
      </p:sp>
    </p:spTree>
    <p:extLst>
      <p:ext uri="{BB962C8B-B14F-4D97-AF65-F5344CB8AC3E}">
        <p14:creationId xmlns:p14="http://schemas.microsoft.com/office/powerpoint/2010/main" val="419869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257300" y="720725"/>
            <a:ext cx="4800600" cy="360045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1950">
              <a:spcBef>
                <a:spcPts val="449"/>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88285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look at our historical</a:t>
            </a:r>
            <a:r>
              <a:rPr lang="en-US" baseline="0" dirty="0"/>
              <a:t> pass rate for ENGL052. ALP students consistently pass at a higher rate.</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12</a:t>
            </a:fld>
            <a:endParaRPr lang="en-US"/>
          </a:p>
        </p:txBody>
      </p:sp>
    </p:spTree>
    <p:extLst>
      <p:ext uri="{BB962C8B-B14F-4D97-AF65-F5344CB8AC3E}">
        <p14:creationId xmlns:p14="http://schemas.microsoft.com/office/powerpoint/2010/main" val="184622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ENGL101</a:t>
            </a:r>
            <a:r>
              <a:rPr lang="en-US" baseline="0" dirty="0"/>
              <a:t> pass rate have been much closer. But since more ALP students are attempting ENGL101, we get more students to complete ENGL101.</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13</a:t>
            </a:fld>
            <a:endParaRPr lang="en-US"/>
          </a:p>
        </p:txBody>
      </p:sp>
    </p:spTree>
    <p:extLst>
      <p:ext uri="{BB962C8B-B14F-4D97-AF65-F5344CB8AC3E}">
        <p14:creationId xmlns:p14="http://schemas.microsoft.com/office/powerpoint/2010/main" val="267005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historical cohort completion rate. ALP is consistently</a:t>
            </a:r>
            <a:r>
              <a:rPr lang="en-US" baseline="0" dirty="0"/>
              <a:t> 2X more successful at getting ENGL052 students to complete ENGL101.</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14</a:t>
            </a:fld>
            <a:endParaRPr lang="en-US"/>
          </a:p>
        </p:txBody>
      </p:sp>
    </p:spTree>
    <p:extLst>
      <p:ext uri="{BB962C8B-B14F-4D97-AF65-F5344CB8AC3E}">
        <p14:creationId xmlns:p14="http://schemas.microsoft.com/office/powerpoint/2010/main" val="3272084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CCBC has made ALP the predominate model for English developmental students.</a:t>
            </a:r>
          </a:p>
        </p:txBody>
      </p:sp>
      <p:sp>
        <p:nvSpPr>
          <p:cNvPr id="4" name="Slide Number Placeholder 3"/>
          <p:cNvSpPr>
            <a:spLocks noGrp="1"/>
          </p:cNvSpPr>
          <p:nvPr>
            <p:ph type="sldNum" sz="quarter" idx="10"/>
          </p:nvPr>
        </p:nvSpPr>
        <p:spPr/>
        <p:txBody>
          <a:bodyPr/>
          <a:lstStyle/>
          <a:p>
            <a:fld id="{0CD0C9CA-9FDE-44ED-9A1E-60F15C838ACA}" type="slidenum">
              <a:rPr lang="en-US" smtClean="0"/>
              <a:t>15</a:t>
            </a:fld>
            <a:endParaRPr lang="en-US"/>
          </a:p>
        </p:txBody>
      </p:sp>
    </p:spTree>
    <p:extLst>
      <p:ext uri="{BB962C8B-B14F-4D97-AF65-F5344CB8AC3E}">
        <p14:creationId xmlns:p14="http://schemas.microsoft.com/office/powerpoint/2010/main" val="191278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 students are more likely</a:t>
            </a:r>
            <a:r>
              <a:rPr lang="en-US" baseline="0" dirty="0"/>
              <a:t> to complete the next course, ENGL102.</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16</a:t>
            </a:fld>
            <a:endParaRPr lang="en-US"/>
          </a:p>
        </p:txBody>
      </p:sp>
    </p:spTree>
    <p:extLst>
      <p:ext uri="{BB962C8B-B14F-4D97-AF65-F5344CB8AC3E}">
        <p14:creationId xmlns:p14="http://schemas.microsoft.com/office/powerpoint/2010/main" val="4128625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 students are likely</a:t>
            </a:r>
            <a:r>
              <a:rPr lang="en-US" baseline="0" dirty="0"/>
              <a:t> to go to earn 12 credits or more. </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17</a:t>
            </a:fld>
            <a:endParaRPr lang="en-US"/>
          </a:p>
        </p:txBody>
      </p:sp>
    </p:spTree>
    <p:extLst>
      <p:ext uri="{BB962C8B-B14F-4D97-AF65-F5344CB8AC3E}">
        <p14:creationId xmlns:p14="http://schemas.microsoft.com/office/powerpoint/2010/main" val="410296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 students are also more likely to graduate within 4 years of taking</a:t>
            </a:r>
            <a:r>
              <a:rPr lang="en-US" baseline="0" dirty="0"/>
              <a:t> the ALP course.</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18</a:t>
            </a:fld>
            <a:endParaRPr lang="en-US"/>
          </a:p>
        </p:txBody>
      </p:sp>
    </p:spTree>
    <p:extLst>
      <p:ext uri="{BB962C8B-B14F-4D97-AF65-F5344CB8AC3E}">
        <p14:creationId xmlns:p14="http://schemas.microsoft.com/office/powerpoint/2010/main" val="3225078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19</a:t>
            </a:fld>
            <a:endParaRPr lang="en-US"/>
          </a:p>
        </p:txBody>
      </p:sp>
    </p:spTree>
    <p:extLst>
      <p:ext uri="{BB962C8B-B14F-4D97-AF65-F5344CB8AC3E}">
        <p14:creationId xmlns:p14="http://schemas.microsoft.com/office/powerpoint/2010/main" val="1865975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20</a:t>
            </a:fld>
            <a:endParaRPr lang="en-US"/>
          </a:p>
        </p:txBody>
      </p:sp>
    </p:spTree>
    <p:extLst>
      <p:ext uri="{BB962C8B-B14F-4D97-AF65-F5344CB8AC3E}">
        <p14:creationId xmlns:p14="http://schemas.microsoft.com/office/powerpoint/2010/main" val="97816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9681">
              <a:spcBef>
                <a:spcPts val="438"/>
              </a:spcBef>
            </a:pPr>
            <a:r>
              <a:rPr lang="en-US" dirty="0">
                <a:solidFill>
                  <a:srgbClr val="000000"/>
                </a:solidFill>
                <a:latin typeface="Times" charset="0"/>
                <a:ea typeface="ＭＳ Ｐゴシック" charset="0"/>
                <a:cs typeface="Times" charset="0"/>
                <a:sym typeface="Times" charset="0"/>
              </a:rPr>
              <a:t>After discussing this slide, Peter turns it back to Sarah.</a:t>
            </a:r>
          </a:p>
        </p:txBody>
      </p:sp>
    </p:spTree>
    <p:extLst>
      <p:ext uri="{BB962C8B-B14F-4D97-AF65-F5344CB8AC3E}">
        <p14:creationId xmlns:p14="http://schemas.microsoft.com/office/powerpoint/2010/main" val="152167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4</a:t>
            </a:fld>
            <a:endParaRPr lang="en-US"/>
          </a:p>
        </p:txBody>
      </p:sp>
    </p:spTree>
    <p:extLst>
      <p:ext uri="{BB962C8B-B14F-4D97-AF65-F5344CB8AC3E}">
        <p14:creationId xmlns:p14="http://schemas.microsoft.com/office/powerpoint/2010/main" val="300607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22</a:t>
            </a:fld>
            <a:endParaRPr lang="en-US"/>
          </a:p>
        </p:txBody>
      </p:sp>
    </p:spTree>
    <p:extLst>
      <p:ext uri="{BB962C8B-B14F-4D97-AF65-F5344CB8AC3E}">
        <p14:creationId xmlns:p14="http://schemas.microsoft.com/office/powerpoint/2010/main" val="70732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23</a:t>
            </a:fld>
            <a:endParaRPr lang="en-US"/>
          </a:p>
        </p:txBody>
      </p:sp>
    </p:spTree>
    <p:extLst>
      <p:ext uri="{BB962C8B-B14F-4D97-AF65-F5344CB8AC3E}">
        <p14:creationId xmlns:p14="http://schemas.microsoft.com/office/powerpoint/2010/main" val="127836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24</a:t>
            </a:fld>
            <a:endParaRPr lang="en-US"/>
          </a:p>
        </p:txBody>
      </p:sp>
    </p:spTree>
    <p:extLst>
      <p:ext uri="{BB962C8B-B14F-4D97-AF65-F5344CB8AC3E}">
        <p14:creationId xmlns:p14="http://schemas.microsoft.com/office/powerpoint/2010/main" val="125920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25</a:t>
            </a:fld>
            <a:endParaRPr lang="en-US"/>
          </a:p>
        </p:txBody>
      </p:sp>
    </p:spTree>
    <p:extLst>
      <p:ext uri="{BB962C8B-B14F-4D97-AF65-F5344CB8AC3E}">
        <p14:creationId xmlns:p14="http://schemas.microsoft.com/office/powerpoint/2010/main" val="967619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26</a:t>
            </a:fld>
            <a:endParaRPr lang="en-US"/>
          </a:p>
        </p:txBody>
      </p:sp>
    </p:spTree>
    <p:extLst>
      <p:ext uri="{BB962C8B-B14F-4D97-AF65-F5344CB8AC3E}">
        <p14:creationId xmlns:p14="http://schemas.microsoft.com/office/powerpoint/2010/main" val="3573560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27</a:t>
            </a:fld>
            <a:endParaRPr lang="en-US"/>
          </a:p>
        </p:txBody>
      </p:sp>
    </p:spTree>
    <p:extLst>
      <p:ext uri="{BB962C8B-B14F-4D97-AF65-F5344CB8AC3E}">
        <p14:creationId xmlns:p14="http://schemas.microsoft.com/office/powerpoint/2010/main" val="411790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28</a:t>
            </a:fld>
            <a:endParaRPr lang="en-US"/>
          </a:p>
        </p:txBody>
      </p:sp>
    </p:spTree>
    <p:extLst>
      <p:ext uri="{BB962C8B-B14F-4D97-AF65-F5344CB8AC3E}">
        <p14:creationId xmlns:p14="http://schemas.microsoft.com/office/powerpoint/2010/main" val="1918707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3735">
              <a:spcBef>
                <a:spcPts val="469"/>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2441468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xfrm>
            <a:off x="1257300" y="720725"/>
            <a:ext cx="4800600" cy="3600450"/>
          </a:xfrm>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165">
              <a:spcBef>
                <a:spcPts val="455"/>
              </a:spcBef>
            </a:pPr>
            <a:r>
              <a:rPr lang="en-US">
                <a:solidFill>
                  <a:srgbClr val="000000"/>
                </a:solidFill>
                <a:latin typeface="Times" charset="0"/>
                <a:ea typeface="ＭＳ Ｐゴシック" charset="0"/>
                <a:cs typeface="Times" charset="0"/>
                <a:sym typeface="Times" charset="0"/>
              </a:rPr>
              <a:t>After discussing this slide, Peter turns it back to Sarah.</a:t>
            </a:r>
          </a:p>
        </p:txBody>
      </p:sp>
    </p:spTree>
    <p:extLst>
      <p:ext uri="{BB962C8B-B14F-4D97-AF65-F5344CB8AC3E}">
        <p14:creationId xmlns:p14="http://schemas.microsoft.com/office/powerpoint/2010/main" val="265367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257300" y="720725"/>
            <a:ext cx="4800600" cy="360045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1950">
              <a:spcBef>
                <a:spcPts val="449"/>
              </a:spcBef>
            </a:pPr>
            <a:r>
              <a:rPr lang="en-US">
                <a:solidFill>
                  <a:srgbClr val="000000"/>
                </a:solidFill>
                <a:latin typeface="Times" charset="0"/>
                <a:ea typeface="Times" charset="0"/>
                <a:cs typeface="Times" charset="0"/>
                <a:sym typeface="Times" charset="0"/>
              </a:rPr>
              <a:t>After discussing this slide, Peter turns it back to Sarah.</a:t>
            </a:r>
          </a:p>
        </p:txBody>
      </p:sp>
    </p:spTree>
    <p:extLst>
      <p:ext uri="{BB962C8B-B14F-4D97-AF65-F5344CB8AC3E}">
        <p14:creationId xmlns:p14="http://schemas.microsoft.com/office/powerpoint/2010/main" val="248906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Three main campuses; 3 extension centers.</a:t>
            </a:r>
          </a:p>
          <a:p>
            <a:endParaRPr lang="en-US" dirty="0"/>
          </a:p>
          <a:p>
            <a:r>
              <a:rPr lang="en-US" dirty="0"/>
              <a:t>For CCBC, it’s not just the percentage of students who need developmental help, but the total volume</a:t>
            </a:r>
            <a:r>
              <a:rPr lang="en-US" baseline="0" dirty="0"/>
              <a:t> of students who enter each year. Most students who need English also need Reading developmental help. For Fall 2018, 796 students needed both Reading and English.</a:t>
            </a:r>
            <a:endParaRPr lang="en-US" dirty="0"/>
          </a:p>
        </p:txBody>
      </p:sp>
      <p:sp>
        <p:nvSpPr>
          <p:cNvPr id="4" name="Slide Number Placeholder 3"/>
          <p:cNvSpPr>
            <a:spLocks noGrp="1"/>
          </p:cNvSpPr>
          <p:nvPr>
            <p:ph type="sldNum" sz="quarter" idx="5"/>
          </p:nvPr>
        </p:nvSpPr>
        <p:spPr>
          <a:xfrm>
            <a:off x="3971083" y="8830312"/>
            <a:ext cx="3037735" cy="464503"/>
          </a:xfrm>
          <a:prstGeom prst="rect">
            <a:avLst/>
          </a:prstGeom>
        </p:spPr>
        <p:txBody>
          <a:bodyPr/>
          <a:lstStyle/>
          <a:p>
            <a:pPr algn="ctr" fontAlgn="base">
              <a:spcBef>
                <a:spcPct val="0"/>
              </a:spcBef>
              <a:spcAft>
                <a:spcPct val="0"/>
              </a:spcAft>
              <a:defRPr/>
            </a:pPr>
            <a:fld id="{274681FF-5CAD-4626-9A21-9DAA3F1FF360}" type="slidenum">
              <a:rPr lang="en-US" sz="4300">
                <a:solidFill>
                  <a:prstClr val="black"/>
                </a:solidFill>
                <a:latin typeface="Gill Sans" charset="0"/>
                <a:sym typeface="Gill Sans" charset="0"/>
              </a:rPr>
              <a:pPr algn="ctr" fontAlgn="base">
                <a:spcBef>
                  <a:spcPct val="0"/>
                </a:spcBef>
                <a:spcAft>
                  <a:spcPct val="0"/>
                </a:spcAft>
                <a:defRPr/>
              </a:pPr>
              <a:t>5</a:t>
            </a:fld>
            <a:endParaRPr lang="en-US" sz="4300" dirty="0">
              <a:solidFill>
                <a:prstClr val="black"/>
              </a:solidFill>
              <a:latin typeface="Gill Sans" charset="0"/>
              <a:sym typeface="Gill Sans" charset="0"/>
            </a:endParaRPr>
          </a:p>
        </p:txBody>
      </p:sp>
    </p:spTree>
    <p:extLst>
      <p:ext uri="{BB962C8B-B14F-4D97-AF65-F5344CB8AC3E}">
        <p14:creationId xmlns:p14="http://schemas.microsoft.com/office/powerpoint/2010/main" val="528679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2CAFBEA6-317A-4934-817B-DFE193A5850C}" type="slidenum">
              <a:rPr lang="en-US" smtClean="0">
                <a:solidFill>
                  <a:prstClr val="black"/>
                </a:solidFill>
              </a:rPr>
              <a:pPr defTabSz="914400">
                <a:defRPr/>
              </a:pPr>
              <a:t>32</a:t>
            </a:fld>
            <a:endParaRPr lang="en-US">
              <a:solidFill>
                <a:prstClr val="black"/>
              </a:solidFill>
            </a:endParaRPr>
          </a:p>
        </p:txBody>
      </p:sp>
    </p:spTree>
    <p:extLst>
      <p:ext uri="{BB962C8B-B14F-4D97-AF65-F5344CB8AC3E}">
        <p14:creationId xmlns:p14="http://schemas.microsoft.com/office/powerpoint/2010/main" val="2856253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33</a:t>
            </a:fld>
            <a:endParaRPr lang="en-US"/>
          </a:p>
        </p:txBody>
      </p:sp>
    </p:spTree>
    <p:extLst>
      <p:ext uri="{BB962C8B-B14F-4D97-AF65-F5344CB8AC3E}">
        <p14:creationId xmlns:p14="http://schemas.microsoft.com/office/powerpoint/2010/main" val="4222584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598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0C9CA-9FDE-44ED-9A1E-60F15C838ACA}" type="slidenum">
              <a:rPr lang="en-US" smtClean="0"/>
              <a:t>42</a:t>
            </a:fld>
            <a:endParaRPr lang="en-US"/>
          </a:p>
        </p:txBody>
      </p:sp>
    </p:spTree>
    <p:extLst>
      <p:ext uri="{BB962C8B-B14F-4D97-AF65-F5344CB8AC3E}">
        <p14:creationId xmlns:p14="http://schemas.microsoft.com/office/powerpoint/2010/main" val="4066486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05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29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990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038727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840288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49098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300163" y="733425"/>
            <a:ext cx="4878387" cy="36591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2747">
              <a:spcBef>
                <a:spcPts val="458"/>
              </a:spcBef>
            </a:pPr>
            <a:r>
              <a:rPr lang="en-US" dirty="0">
                <a:solidFill>
                  <a:srgbClr val="000000"/>
                </a:solidFill>
                <a:latin typeface="Times" charset="0"/>
                <a:ea typeface="Times" charset="0"/>
                <a:cs typeface="Times" charset="0"/>
                <a:sym typeface="Times" charset="0"/>
              </a:rPr>
              <a:t>After discussing this slide, Peter turns it back to Sarah.</a:t>
            </a:r>
          </a:p>
          <a:p>
            <a:pPr marL="42747">
              <a:spcBef>
                <a:spcPts val="458"/>
              </a:spcBef>
            </a:pPr>
            <a:endParaRPr lang="en-US" dirty="0">
              <a:solidFill>
                <a:srgbClr val="000000"/>
              </a:solidFill>
              <a:latin typeface="Times" charset="0"/>
              <a:ea typeface="Times" charset="0"/>
              <a:cs typeface="Times" charset="0"/>
              <a:sym typeface="Times" charset="0"/>
            </a:endParaRPr>
          </a:p>
          <a:p>
            <a:pPr marL="42747">
              <a:spcBef>
                <a:spcPts val="458"/>
              </a:spcBef>
            </a:pPr>
            <a:r>
              <a:rPr lang="en-US" dirty="0">
                <a:solidFill>
                  <a:srgbClr val="000000"/>
                </a:solidFill>
                <a:latin typeface="Times" charset="0"/>
                <a:ea typeface="Times" charset="0"/>
                <a:cs typeface="Times" charset="0"/>
                <a:sym typeface="Times" charset="0"/>
              </a:rPr>
              <a:t>In Fall 2018,</a:t>
            </a:r>
            <a:r>
              <a:rPr lang="en-US" baseline="0" dirty="0">
                <a:solidFill>
                  <a:srgbClr val="000000"/>
                </a:solidFill>
                <a:latin typeface="Times" charset="0"/>
                <a:ea typeface="Times" charset="0"/>
                <a:cs typeface="Times" charset="0"/>
                <a:sym typeface="Times" charset="0"/>
              </a:rPr>
              <a:t> 796 of the 1,110 students with a developmental needed both English and Reading (72%)</a:t>
            </a: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192483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1863301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4216836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2551145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r>
              <a:rPr lang="en-US" dirty="0">
                <a:solidFill>
                  <a:srgbClr val="000000"/>
                </a:solidFill>
                <a:latin typeface="Times" charset="0"/>
                <a:ea typeface="Times" charset="0"/>
                <a:cs typeface="Times" charset="0"/>
                <a:sym typeface="Times" charset="0"/>
              </a:rPr>
              <a:t>Comic strip??</a:t>
            </a:r>
          </a:p>
        </p:txBody>
      </p:sp>
    </p:spTree>
    <p:extLst>
      <p:ext uri="{BB962C8B-B14F-4D97-AF65-F5344CB8AC3E}">
        <p14:creationId xmlns:p14="http://schemas.microsoft.com/office/powerpoint/2010/main" val="3611965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432039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1314106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138040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4274149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2992499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0C9CA-9FDE-44ED-9A1E-60F15C838A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CAFBEA6-317A-4934-817B-DFE193A5850C}" type="slidenum">
              <a:rPr lang="en-US" smtClean="0">
                <a:solidFill>
                  <a:prstClr val="black"/>
                </a:solidFill>
              </a:rPr>
              <a:pPr defTabSz="931774">
                <a:defRPr/>
              </a:pPr>
              <a:t>7</a:t>
            </a:fld>
            <a:endParaRPr lang="en-US">
              <a:solidFill>
                <a:prstClr val="black"/>
              </a:solidFill>
            </a:endParaRPr>
          </a:p>
        </p:txBody>
      </p:sp>
    </p:spTree>
    <p:extLst>
      <p:ext uri="{BB962C8B-B14F-4D97-AF65-F5344CB8AC3E}">
        <p14:creationId xmlns:p14="http://schemas.microsoft.com/office/powerpoint/2010/main" val="3877973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562591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a:p>
            <a:endParaRPr lang="en-US" baseline="0" dirty="0"/>
          </a:p>
          <a:p>
            <a:endParaRPr lang="en-US" dirty="0">
              <a:effectLst/>
            </a:endParaRPr>
          </a:p>
          <a:p>
            <a:pPr defTabSz="914350">
              <a:defRPr/>
            </a:pPr>
            <a:r>
              <a:rPr lang="en-US" baseline="0" dirty="0"/>
              <a:t>SECOND, AND PERHAPS MORE IMPORTANTLY, SOME INSTRUCTORS SAW THAT STUDENTS DIDN</a:t>
            </a:r>
            <a:r>
              <a:rPr lang="fr-FR" baseline="0" dirty="0"/>
              <a:t>’</a:t>
            </a:r>
            <a:r>
              <a:rPr lang="en-US" baseline="0" dirty="0"/>
              <a:t>T PERFORM WELL WTH THIS APPROACH: </a:t>
            </a:r>
          </a:p>
          <a:p>
            <a:endParaRPr lang="en-US" baseline="0" dirty="0">
              <a:effectLst/>
            </a:endParaRPr>
          </a:p>
          <a:p>
            <a:endParaRPr lang="en-US" baseline="0" dirty="0">
              <a:effectLst/>
            </a:endParaRPr>
          </a:p>
          <a:p>
            <a:endParaRPr lang="en-US" baseline="0" dirty="0">
              <a:effectLst/>
            </a:endParaRPr>
          </a:p>
          <a:p>
            <a:r>
              <a:rPr lang="en-US" baseline="0" dirty="0">
                <a:effectLst/>
              </a:rPr>
              <a:t>WHILE THE ADDITIVE APPROACH IS COMMON, OUR SENSE FROM OUR DATA IS THAT IT DOES NOT OPTIMIZE AN INTEGRATED CONTEXT. </a:t>
            </a:r>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222630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761669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Many instructors have inclination to take an additive approach to integration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152230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Many instructors have inclination to take an additive approach to integration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194945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546443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a:p>
            <a:endParaRPr lang="en-US" baseline="0" dirty="0"/>
          </a:p>
          <a:p>
            <a:endParaRPr lang="en-US" dirty="0">
              <a:effectLst/>
            </a:endParaRPr>
          </a:p>
          <a:p>
            <a:pPr defTabSz="914350">
              <a:defRPr/>
            </a:pPr>
            <a:r>
              <a:rPr lang="en-US" baseline="0" dirty="0"/>
              <a:t>SECOND, AND PERHAPS MORE IMPORTANTLY, SOME INSTRUCTORS SAW THAT STUDENTS DIDN</a:t>
            </a:r>
            <a:r>
              <a:rPr lang="fr-FR" baseline="0" dirty="0"/>
              <a:t>’</a:t>
            </a:r>
            <a:r>
              <a:rPr lang="en-US" baseline="0" dirty="0"/>
              <a:t>T PERFORM WELL WTH THIS APPROACH: </a:t>
            </a:r>
          </a:p>
          <a:p>
            <a:endParaRPr lang="en-US" baseline="0" dirty="0">
              <a:effectLst/>
            </a:endParaRPr>
          </a:p>
          <a:p>
            <a:endParaRPr lang="en-US" baseline="0" dirty="0">
              <a:effectLst/>
            </a:endParaRPr>
          </a:p>
          <a:p>
            <a:endParaRPr lang="en-US" baseline="0" dirty="0">
              <a:effectLst/>
            </a:endParaRPr>
          </a:p>
          <a:p>
            <a:r>
              <a:rPr lang="en-US" baseline="0" dirty="0">
                <a:effectLst/>
              </a:rPr>
              <a:t>WHILE THE ADDITIVE APPROACH IS COMMON, OUR SENSE FROM OUR DATA IS THAT IT DOES NOT OPTIMIZE AN INTEGRATED CONTEXT. </a:t>
            </a:r>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4778886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C03DFD-864A-584C-9FB4-3146BE2A73E1}"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957539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257300" y="720725"/>
            <a:ext cx="4800600" cy="360045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1950">
              <a:spcBef>
                <a:spcPts val="449"/>
              </a:spcBef>
            </a:pPr>
            <a:r>
              <a:rPr lang="en-US">
                <a:solidFill>
                  <a:srgbClr val="000000"/>
                </a:solidFill>
                <a:latin typeface="Times" charset="0"/>
                <a:ea typeface="Times" charset="0"/>
                <a:cs typeface="Times" charset="0"/>
                <a:sym typeface="Times" charset="0"/>
              </a:rPr>
              <a:t>After discussing this slide, Peter turns it back to Sarah.</a:t>
            </a:r>
          </a:p>
        </p:txBody>
      </p:sp>
    </p:spTree>
    <p:extLst>
      <p:ext uri="{BB962C8B-B14F-4D97-AF65-F5344CB8AC3E}">
        <p14:creationId xmlns:p14="http://schemas.microsoft.com/office/powerpoint/2010/main" val="2324159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257300" y="720725"/>
            <a:ext cx="4800600" cy="360045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1950">
              <a:spcBef>
                <a:spcPts val="449"/>
              </a:spcBef>
            </a:pPr>
            <a:r>
              <a:rPr lang="en-US">
                <a:solidFill>
                  <a:srgbClr val="000000"/>
                </a:solidFill>
                <a:latin typeface="Times" charset="0"/>
                <a:ea typeface="Times" charset="0"/>
                <a:cs typeface="Times" charset="0"/>
                <a:sym typeface="Times" charset="0"/>
              </a:rPr>
              <a:t>After discussing this slide, Peter turns it back to Sarah.</a:t>
            </a:r>
          </a:p>
        </p:txBody>
      </p:sp>
    </p:spTree>
    <p:extLst>
      <p:ext uri="{BB962C8B-B14F-4D97-AF65-F5344CB8AC3E}">
        <p14:creationId xmlns:p14="http://schemas.microsoft.com/office/powerpoint/2010/main" val="400704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1">
              <a:spcBef>
                <a:spcPts val="438"/>
              </a:spcBef>
            </a:pPr>
            <a:r>
              <a:rPr lang="en-US" dirty="0">
                <a:solidFill>
                  <a:srgbClr val="000000"/>
                </a:solidFill>
                <a:latin typeface="Times" charset="0"/>
                <a:ea typeface="ＭＳ Ｐゴシック" charset="0"/>
                <a:cs typeface="Times" charset="0"/>
                <a:sym typeface="Times" charset="0"/>
              </a:rPr>
              <a:t>After discussing this slide, Peter turns it back to Sarah.</a:t>
            </a:r>
          </a:p>
        </p:txBody>
      </p:sp>
    </p:spTree>
    <p:extLst>
      <p:ext uri="{BB962C8B-B14F-4D97-AF65-F5344CB8AC3E}">
        <p14:creationId xmlns:p14="http://schemas.microsoft.com/office/powerpoint/2010/main" val="871400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2CAFBEA6-317A-4934-817B-DFE193A5850C}" type="slidenum">
              <a:rPr lang="en-US" smtClean="0">
                <a:solidFill>
                  <a:prstClr val="black"/>
                </a:solidFill>
              </a:rPr>
              <a:pPr defTabSz="914400">
                <a:defRPr/>
              </a:pPr>
              <a:t>72</a:t>
            </a:fld>
            <a:endParaRPr lang="en-US">
              <a:solidFill>
                <a:prstClr val="black"/>
              </a:solidFill>
            </a:endParaRPr>
          </a:p>
        </p:txBody>
      </p:sp>
    </p:spTree>
    <p:extLst>
      <p:ext uri="{BB962C8B-B14F-4D97-AF65-F5344CB8AC3E}">
        <p14:creationId xmlns:p14="http://schemas.microsoft.com/office/powerpoint/2010/main" val="30211140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2CAFBEA6-317A-4934-817B-DFE193A5850C}" type="slidenum">
              <a:rPr lang="en-US" smtClean="0">
                <a:solidFill>
                  <a:prstClr val="black"/>
                </a:solidFill>
              </a:rPr>
              <a:pPr defTabSz="914400">
                <a:defRPr/>
              </a:pPr>
              <a:t>73</a:t>
            </a:fld>
            <a:endParaRPr lang="en-US">
              <a:solidFill>
                <a:prstClr val="black"/>
              </a:solidFill>
            </a:endParaRPr>
          </a:p>
        </p:txBody>
      </p:sp>
    </p:spTree>
    <p:extLst>
      <p:ext uri="{BB962C8B-B14F-4D97-AF65-F5344CB8AC3E}">
        <p14:creationId xmlns:p14="http://schemas.microsoft.com/office/powerpoint/2010/main" val="460165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2CAFBEA6-317A-4934-817B-DFE193A5850C}" type="slidenum">
              <a:rPr lang="en-US" smtClean="0">
                <a:solidFill>
                  <a:prstClr val="black"/>
                </a:solidFill>
              </a:rPr>
              <a:pPr defTabSz="914400">
                <a:defRPr/>
              </a:pPr>
              <a:t>75</a:t>
            </a:fld>
            <a:endParaRPr lang="en-US">
              <a:solidFill>
                <a:prstClr val="black"/>
              </a:solidFill>
            </a:endParaRPr>
          </a:p>
        </p:txBody>
      </p:sp>
    </p:spTree>
    <p:extLst>
      <p:ext uri="{BB962C8B-B14F-4D97-AF65-F5344CB8AC3E}">
        <p14:creationId xmlns:p14="http://schemas.microsoft.com/office/powerpoint/2010/main" val="7418017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2CAFBEA6-317A-4934-817B-DFE193A5850C}" type="slidenum">
              <a:rPr lang="en-US" smtClean="0">
                <a:solidFill>
                  <a:prstClr val="black"/>
                </a:solidFill>
              </a:rPr>
              <a:pPr defTabSz="914400">
                <a:defRPr/>
              </a:pPr>
              <a:t>76</a:t>
            </a:fld>
            <a:endParaRPr lang="en-US">
              <a:solidFill>
                <a:prstClr val="black"/>
              </a:solidFill>
            </a:endParaRPr>
          </a:p>
        </p:txBody>
      </p:sp>
    </p:spTree>
    <p:extLst>
      <p:ext uri="{BB962C8B-B14F-4D97-AF65-F5344CB8AC3E}">
        <p14:creationId xmlns:p14="http://schemas.microsoft.com/office/powerpoint/2010/main" val="513823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2CAFBEA6-317A-4934-817B-DFE193A5850C}" type="slidenum">
              <a:rPr lang="en-US" smtClean="0">
                <a:solidFill>
                  <a:prstClr val="black"/>
                </a:solidFill>
              </a:rPr>
              <a:pPr defTabSz="914400">
                <a:defRPr/>
              </a:pPr>
              <a:t>80</a:t>
            </a:fld>
            <a:endParaRPr lang="en-US">
              <a:solidFill>
                <a:prstClr val="black"/>
              </a:solidFill>
            </a:endParaRPr>
          </a:p>
        </p:txBody>
      </p:sp>
    </p:spTree>
    <p:extLst>
      <p:ext uri="{BB962C8B-B14F-4D97-AF65-F5344CB8AC3E}">
        <p14:creationId xmlns:p14="http://schemas.microsoft.com/office/powerpoint/2010/main" val="4585703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878A8-6FC8-4FC3-B297-EA4D748F8B16}" type="slidenum">
              <a:rPr lang="en-US" smtClean="0"/>
              <a:t>82</a:t>
            </a:fld>
            <a:endParaRPr lang="en-US"/>
          </a:p>
        </p:txBody>
      </p:sp>
    </p:spTree>
    <p:extLst>
      <p:ext uri="{BB962C8B-B14F-4D97-AF65-F5344CB8AC3E}">
        <p14:creationId xmlns:p14="http://schemas.microsoft.com/office/powerpoint/2010/main" val="379844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 I do Alp analysis. For each fall term, I select the students who have taken ENGL052. I know which sections are ALP and which are not. So the initial step is to divide the students into ALP and non-Alp students. I then analyze the ENGL052 grades. At CCBC, passing grades are A,B,C. </a:t>
            </a:r>
          </a:p>
          <a:p>
            <a:r>
              <a:rPr lang="en-US" baseline="0" dirty="0"/>
              <a:t>Analyzing ENGL101 grades is a little different. For ALP students, I identify the associated section of ENGL101 and use those grades. For Traditional students, I select the best grade they received in ENGL101 within 1 year of taking ENGL052. That gives Traditional students a small advantage, since they have three terms to be successful (winter, spring, summer).</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9</a:t>
            </a:fld>
            <a:endParaRPr lang="en-US"/>
          </a:p>
        </p:txBody>
      </p:sp>
    </p:spTree>
    <p:extLst>
      <p:ext uri="{BB962C8B-B14F-4D97-AF65-F5344CB8AC3E}">
        <p14:creationId xmlns:p14="http://schemas.microsoft.com/office/powerpoint/2010/main" val="139660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 works for two reasons.</a:t>
            </a:r>
            <a:r>
              <a:rPr lang="en-US" baseline="0" dirty="0"/>
              <a:t> First, ALP students have a higher pass rate for ENGL052. Second, they attempt ENGL101 in higher numbers. By definition, an ALP student is attempting ENGL101. In the traditional model, students who failed ENGL052 could not attempt ENGL101. But even some students who did pass ENGL052 do not attempt ENGL101. They most likely dropped out.</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10</a:t>
            </a:fld>
            <a:endParaRPr lang="en-US"/>
          </a:p>
        </p:txBody>
      </p:sp>
    </p:spTree>
    <p:extLst>
      <p:ext uri="{BB962C8B-B14F-4D97-AF65-F5344CB8AC3E}">
        <p14:creationId xmlns:p14="http://schemas.microsoft.com/office/powerpoint/2010/main" val="150783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number</a:t>
            </a:r>
            <a:r>
              <a:rPr lang="en-US" baseline="0" dirty="0"/>
              <a:t> of students instead of the percentages, we can see the real impact of ALP. We were able to get far more students to complete ENGL101 thru our ALP model than we can thru the traditional model.</a:t>
            </a:r>
            <a:endParaRPr lang="en-US" dirty="0"/>
          </a:p>
        </p:txBody>
      </p:sp>
      <p:sp>
        <p:nvSpPr>
          <p:cNvPr id="4" name="Slide Number Placeholder 3"/>
          <p:cNvSpPr>
            <a:spLocks noGrp="1"/>
          </p:cNvSpPr>
          <p:nvPr>
            <p:ph type="sldNum" sz="quarter" idx="10"/>
          </p:nvPr>
        </p:nvSpPr>
        <p:spPr/>
        <p:txBody>
          <a:bodyPr/>
          <a:lstStyle/>
          <a:p>
            <a:fld id="{0CD0C9CA-9FDE-44ED-9A1E-60F15C838ACA}" type="slidenum">
              <a:rPr lang="en-US" smtClean="0"/>
              <a:t>11</a:t>
            </a:fld>
            <a:endParaRPr lang="en-US"/>
          </a:p>
        </p:txBody>
      </p:sp>
    </p:spTree>
    <p:extLst>
      <p:ext uri="{BB962C8B-B14F-4D97-AF65-F5344CB8AC3E}">
        <p14:creationId xmlns:p14="http://schemas.microsoft.com/office/powerpoint/2010/main" val="159534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400ADC-DB03-473C-B601-3236B2142B2B}"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18423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13303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0145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29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78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16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10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6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89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71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46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253629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73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53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57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04432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071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53503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3030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0467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66905904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422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1283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07592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478530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7621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51382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07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664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308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87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8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05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400ADC-DB03-473C-B601-3236B2142B2B}"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893799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01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264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99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374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48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3966210"/>
            <a:ext cx="82296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1449388"/>
            <a:ext cx="8229600" cy="2506133"/>
          </a:xfrm>
        </p:spPr>
        <p:txBody>
          <a:bodyPr anchor="t"/>
          <a:lstStyle>
            <a:lvl1pPr>
              <a:defRPr sz="5000">
                <a:solidFill>
                  <a:schemeClr val="bg1"/>
                </a:solidFill>
              </a:defRPr>
            </a:lvl1pPr>
          </a:lstStyle>
          <a:p>
            <a:r>
              <a:rPr lang="en-US" dirty="0"/>
              <a:t>Click to edit Master title style</a:t>
            </a:r>
          </a:p>
        </p:txBody>
      </p:sp>
      <p:sp>
        <p:nvSpPr>
          <p:cNvPr id="9" name="Subtitle 8"/>
          <p:cNvSpPr txBox="1">
            <a:spLocks/>
          </p:cNvSpPr>
          <p:nvPr userDrawn="1"/>
        </p:nvSpPr>
        <p:spPr bwMode="auto">
          <a:xfrm>
            <a:off x="7099300" y="735432"/>
            <a:ext cx="1587500" cy="158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914400" eaLnBrk="0" fontAlgn="base" hangingPunct="0">
              <a:spcBef>
                <a:spcPct val="20000"/>
              </a:spcBef>
              <a:spcAft>
                <a:spcPts val="600"/>
              </a:spcAft>
              <a:buClr>
                <a:srgbClr val="A3B222"/>
              </a:buClr>
              <a:defRPr/>
            </a:pPr>
            <a:r>
              <a:rPr lang="en-US" sz="800" b="1" kern="0">
                <a:solidFill>
                  <a:srgbClr val="FFFFFF"/>
                </a:solidFill>
              </a:rPr>
              <a:t>NADE/MARCH 17</a:t>
            </a:r>
            <a:r>
              <a:rPr lang="en-US" sz="800" b="1" kern="0" baseline="30000">
                <a:solidFill>
                  <a:srgbClr val="FFFFFF"/>
                </a:solidFill>
              </a:rPr>
              <a:t>TH</a:t>
            </a:r>
            <a:r>
              <a:rPr lang="en-US" sz="800" b="1" kern="0">
                <a:solidFill>
                  <a:srgbClr val="FFFFFF"/>
                </a:solidFill>
              </a:rPr>
              <a:t>, 2016</a:t>
            </a:r>
          </a:p>
        </p:txBody>
      </p:sp>
      <p:sp>
        <p:nvSpPr>
          <p:cNvPr id="8" name="Rectangle 7"/>
          <p:cNvSpPr/>
          <p:nvPr userDrawn="1"/>
        </p:nvSpPr>
        <p:spPr bwMode="auto">
          <a:xfrm>
            <a:off x="457200" y="1117600"/>
            <a:ext cx="8229600" cy="172720"/>
          </a:xfrm>
          <a:prstGeom prst="rect">
            <a:avLst/>
          </a:prstGeom>
          <a:solidFill>
            <a:srgbClr val="42B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488" y="265176"/>
            <a:ext cx="3541483" cy="688791"/>
          </a:xfrm>
          <a:prstGeom prst="rect">
            <a:avLst/>
          </a:prstGeom>
        </p:spPr>
      </p:pic>
    </p:spTree>
    <p:extLst>
      <p:ext uri="{BB962C8B-B14F-4D97-AF65-F5344CB8AC3E}">
        <p14:creationId xmlns:p14="http://schemas.microsoft.com/office/powerpoint/2010/main" val="423880362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3966210"/>
            <a:ext cx="82296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1449388"/>
            <a:ext cx="8229600" cy="2506133"/>
          </a:xfrm>
        </p:spPr>
        <p:txBody>
          <a:bodyPr anchor="t"/>
          <a:lstStyle>
            <a:lvl1pPr>
              <a:defRPr sz="5000">
                <a:solidFill>
                  <a:schemeClr val="bg1"/>
                </a:solidFill>
              </a:defRPr>
            </a:lvl1pPr>
          </a:lstStyle>
          <a:p>
            <a:r>
              <a:rPr lang="en-US" dirty="0"/>
              <a:t>Click to edit Master title style</a:t>
            </a:r>
          </a:p>
        </p:txBody>
      </p:sp>
      <p:sp>
        <p:nvSpPr>
          <p:cNvPr id="9" name="Subtitle 8"/>
          <p:cNvSpPr txBox="1">
            <a:spLocks/>
          </p:cNvSpPr>
          <p:nvPr userDrawn="1"/>
        </p:nvSpPr>
        <p:spPr bwMode="auto">
          <a:xfrm>
            <a:off x="6091767" y="735433"/>
            <a:ext cx="2587413" cy="1916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914400" eaLnBrk="0" fontAlgn="base" hangingPunct="0">
              <a:spcBef>
                <a:spcPct val="20000"/>
              </a:spcBef>
              <a:spcAft>
                <a:spcPts val="600"/>
              </a:spcAft>
              <a:buClr>
                <a:srgbClr val="A3B222"/>
              </a:buClr>
              <a:defRPr/>
            </a:pPr>
            <a:r>
              <a:rPr lang="en-US" sz="800" b="1" kern="0">
                <a:solidFill>
                  <a:srgbClr val="000000"/>
                </a:solidFill>
              </a:rPr>
              <a:t>LEAGUE FOR INNOVATION | MARCH 14, 2017</a:t>
            </a:r>
          </a:p>
        </p:txBody>
      </p:sp>
      <p:sp>
        <p:nvSpPr>
          <p:cNvPr id="8" name="Rectangle 7"/>
          <p:cNvSpPr/>
          <p:nvPr userDrawn="1"/>
        </p:nvSpPr>
        <p:spPr bwMode="auto">
          <a:xfrm>
            <a:off x="457200" y="1117600"/>
            <a:ext cx="8229600" cy="17272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pic>
        <p:nvPicPr>
          <p:cNvPr id="12" name="Picture 11" descr="CCRC_logo_black.png"/>
          <p:cNvPicPr>
            <a:picLocks noChangeAspect="1"/>
          </p:cNvPicPr>
          <p:nvPr userDrawn="1"/>
        </p:nvPicPr>
        <p:blipFill>
          <a:blip r:embed="rId2"/>
          <a:stretch>
            <a:fillRect/>
          </a:stretch>
        </p:blipFill>
        <p:spPr>
          <a:xfrm>
            <a:off x="223521" y="91440"/>
            <a:ext cx="3145536" cy="1061618"/>
          </a:xfrm>
          <a:prstGeom prst="rect">
            <a:avLst/>
          </a:prstGeom>
        </p:spPr>
      </p:pic>
    </p:spTree>
    <p:extLst>
      <p:ext uri="{BB962C8B-B14F-4D97-AF65-F5344CB8AC3E}">
        <p14:creationId xmlns:p14="http://schemas.microsoft.com/office/powerpoint/2010/main" val="3488384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42B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6000">
                <a:solidFill>
                  <a:srgbClr val="FFFFFF"/>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2163"/>
            <a:ext cx="5350933" cy="879475"/>
          </a:xfrm>
        </p:spPr>
        <p:txBody>
          <a:bodyPr/>
          <a:lstStyle>
            <a:lvl1pPr marL="0" indent="0">
              <a:spcAft>
                <a:spcPts val="600"/>
              </a:spcAft>
              <a:buFontTx/>
              <a:buNone/>
              <a:defRPr sz="2000" b="1">
                <a:solidFill>
                  <a:srgbClr val="FFFFFF"/>
                </a:solidFill>
              </a:defRPr>
            </a:lvl1pPr>
          </a:lstStyle>
          <a:p>
            <a:r>
              <a:rPr lang="en-US" dirty="0"/>
              <a:t>Click to edit Master subtitle style</a:t>
            </a:r>
          </a:p>
        </p:txBody>
      </p:sp>
      <p:sp>
        <p:nvSpPr>
          <p:cNvPr id="8" name="Text Box 9"/>
          <p:cNvSpPr txBox="1">
            <a:spLocks noChangeArrowheads="1"/>
          </p:cNvSpPr>
          <p:nvPr userDrawn="1"/>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700" b="1">
                <a:solidFill>
                  <a:srgbClr val="000000"/>
                </a:solidFill>
              </a:rPr>
              <a:t>LEAGUE FOR INNOVATION | MARCH 14, 2017</a:t>
            </a:r>
            <a:endParaRPr lang="en-US" sz="700">
              <a:solidFill>
                <a:srgbClr val="000000"/>
              </a:solidFill>
            </a:endParaRPr>
          </a:p>
        </p:txBody>
      </p:sp>
      <p:sp>
        <p:nvSpPr>
          <p:cNvPr id="9"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700" b="1">
                <a:solidFill>
                  <a:srgbClr val="000000"/>
                </a:solidFill>
              </a:rPr>
              <a:t>COMMUNITY COLLEGE RESEARCH CENTER</a:t>
            </a:r>
            <a:endParaRPr lang="en-US" sz="700">
              <a:solidFill>
                <a:srgbClr val="000000"/>
              </a:solidFill>
            </a:endParaRPr>
          </a:p>
        </p:txBody>
      </p:sp>
      <p:sp>
        <p:nvSpPr>
          <p:cNvPr id="10" name="Rectangle 9"/>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950046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6000">
                <a:solidFill>
                  <a:srgbClr val="141313"/>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2163"/>
            <a:ext cx="5350933" cy="879475"/>
          </a:xfrm>
        </p:spPr>
        <p:txBody>
          <a:bodyPr/>
          <a:lstStyle>
            <a:lvl1pPr marL="0" indent="0">
              <a:spcAft>
                <a:spcPts val="600"/>
              </a:spcAft>
              <a:buFontTx/>
              <a:buNone/>
              <a:defRPr sz="2000" b="1">
                <a:solidFill>
                  <a:srgbClr val="141313"/>
                </a:solidFill>
              </a:defRPr>
            </a:lvl1pPr>
          </a:lstStyle>
          <a:p>
            <a:r>
              <a:rPr lang="en-US" dirty="0"/>
              <a:t>Click to edit Master subtitle style</a:t>
            </a:r>
          </a:p>
        </p:txBody>
      </p:sp>
    </p:spTree>
    <p:extLst>
      <p:ext uri="{BB962C8B-B14F-4D97-AF65-F5344CB8AC3E}">
        <p14:creationId xmlns:p14="http://schemas.microsoft.com/office/powerpoint/2010/main" val="101967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2008821"/>
            <a:ext cx="8229600" cy="4475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p>
            <a:r>
              <a:rPr lang="en-US" dirty="0"/>
              <a:t>Click to edit Master title style</a:t>
            </a:r>
          </a:p>
        </p:txBody>
      </p:sp>
    </p:spTree>
    <p:extLst>
      <p:ext uri="{BB962C8B-B14F-4D97-AF65-F5344CB8AC3E}">
        <p14:creationId xmlns:p14="http://schemas.microsoft.com/office/powerpoint/2010/main" val="163152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400ADC-DB03-473C-B601-3236B2142B2B}"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878109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rgbClr val="42B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5" name="Text Box 9"/>
          <p:cNvSpPr txBox="1">
            <a:spLocks noChangeArrowheads="1"/>
          </p:cNvSpPr>
          <p:nvPr userDrawn="1"/>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700" b="1">
                <a:solidFill>
                  <a:srgbClr val="000000"/>
                </a:solidFill>
              </a:rPr>
              <a:t>PRESENTATION TITLE IN HEADER / MONTH XX, 2012</a:t>
            </a:r>
            <a:endParaRPr lang="en-US" sz="700">
              <a:solidFill>
                <a:srgbClr val="000000"/>
              </a:solidFill>
            </a:endParaRPr>
          </a:p>
        </p:txBody>
      </p:sp>
      <p:sp>
        <p:nvSpPr>
          <p:cNvPr id="6"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700" b="1">
                <a:solidFill>
                  <a:srgbClr val="000000"/>
                </a:solidFill>
              </a:rPr>
              <a:t>COMMUNITY COLLEGE RESEARCH CENTER</a:t>
            </a:r>
            <a:endParaRPr lang="en-US" sz="700">
              <a:solidFill>
                <a:srgbClr val="000000"/>
              </a:solidFill>
            </a:endParaRPr>
          </a:p>
        </p:txBody>
      </p:sp>
      <p:sp>
        <p:nvSpPr>
          <p:cNvPr id="7" name="Rectangle 6"/>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2008821"/>
            <a:ext cx="8229600" cy="4475164"/>
          </a:xfrm>
        </p:spPr>
        <p:txBody>
          <a:bodyPr/>
          <a:lstStyle>
            <a:lvl1pPr>
              <a:buClr>
                <a:schemeClr val="tx1"/>
              </a:buClr>
              <a:defRPr>
                <a:solidFill>
                  <a:srgbClr val="FFFFFF"/>
                </a:solidFill>
              </a:defRPr>
            </a:lvl1pPr>
            <a:lvl2pPr>
              <a:buClr>
                <a:schemeClr val="tx1"/>
              </a:buClr>
              <a:defRPr>
                <a:solidFill>
                  <a:srgbClr val="FFFFFF"/>
                </a:solidFill>
              </a:defRPr>
            </a:lvl2pPr>
            <a:lvl3pPr>
              <a:buClr>
                <a:schemeClr val="tx1"/>
              </a:buClr>
              <a:defRPr>
                <a:solidFill>
                  <a:srgbClr val="FFFFFF"/>
                </a:solidFill>
              </a:defRPr>
            </a:lvl3pPr>
            <a:lvl4pPr>
              <a:buClr>
                <a:schemeClr val="tx1"/>
              </a:buClr>
              <a:defRPr>
                <a:solidFill>
                  <a:srgbClr val="FFFFFF"/>
                </a:solidFill>
              </a:defRPr>
            </a:lvl4pPr>
            <a:lvl5pPr>
              <a:buClr>
                <a:schemeClr val="tx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435106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800">
              <a:solidFill>
                <a:srgbClr val="000000"/>
              </a:solidFill>
            </a:endParaRPr>
          </a:p>
        </p:txBody>
      </p:sp>
      <p:sp>
        <p:nvSpPr>
          <p:cNvPr id="6" name="Text Box 9"/>
          <p:cNvSpPr txBox="1">
            <a:spLocks noChangeArrowheads="1"/>
          </p:cNvSpPr>
          <p:nvPr userDrawn="1"/>
        </p:nvSpPr>
        <p:spPr bwMode="auto">
          <a:xfrm>
            <a:off x="334963" y="280263"/>
            <a:ext cx="3251200" cy="215444"/>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800" b="1">
                <a:solidFill>
                  <a:srgbClr val="000000"/>
                </a:solidFill>
              </a:rPr>
              <a:t>COMMUNITY COLLEGE RESEARCH CENTER</a:t>
            </a:r>
            <a:endParaRPr lang="en-US" sz="800">
              <a:solidFill>
                <a:srgbClr val="000000"/>
              </a:solidFill>
            </a:endParaRPr>
          </a:p>
        </p:txBody>
      </p:sp>
      <p:sp>
        <p:nvSpPr>
          <p:cNvPr id="7" name="Rectangle 6"/>
          <p:cNvSpPr/>
          <p:nvPr userDrawn="1"/>
        </p:nvSpPr>
        <p:spPr bwMode="auto">
          <a:xfrm>
            <a:off x="457200" y="528320"/>
            <a:ext cx="8229600" cy="17272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2008821"/>
            <a:ext cx="8229600" cy="4475164"/>
          </a:xfrm>
        </p:spPr>
        <p:txBody>
          <a:bodyPr/>
          <a:lstStyle>
            <a:lvl1pPr>
              <a:buClr>
                <a:schemeClr val="bg2"/>
              </a:buClr>
              <a:defRPr>
                <a:solidFill>
                  <a:srgbClr val="FFFFFF"/>
                </a:solidFill>
              </a:defRPr>
            </a:lvl1pPr>
            <a:lvl2pPr>
              <a:buClr>
                <a:schemeClr val="bg2"/>
              </a:buClr>
              <a:defRPr>
                <a:solidFill>
                  <a:srgbClr val="FFFFFF"/>
                </a:solidFill>
              </a:defRPr>
            </a:lvl2pPr>
            <a:lvl3pPr>
              <a:buClr>
                <a:schemeClr val="bg2"/>
              </a:buClr>
              <a:defRPr>
                <a:solidFill>
                  <a:srgbClr val="FFFFFF"/>
                </a:solidFill>
              </a:defRPr>
            </a:lvl3pPr>
            <a:lvl4pPr>
              <a:buClr>
                <a:schemeClr val="bg2"/>
              </a:buClr>
              <a:defRPr>
                <a:solidFill>
                  <a:srgbClr val="FFFFFF"/>
                </a:solidFill>
              </a:defRPr>
            </a:lvl4pPr>
            <a:lvl5pPr>
              <a:buClr>
                <a:schemeClr val="bg2"/>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a:t>Click to edit Master title style</a:t>
            </a:r>
          </a:p>
        </p:txBody>
      </p:sp>
      <p:sp>
        <p:nvSpPr>
          <p:cNvPr id="8" name="Text Box 9"/>
          <p:cNvSpPr txBox="1">
            <a:spLocks noChangeArrowheads="1"/>
          </p:cNvSpPr>
          <p:nvPr userDrawn="1"/>
        </p:nvSpPr>
        <p:spPr bwMode="auto">
          <a:xfrm>
            <a:off x="5781039" y="276730"/>
            <a:ext cx="2905761" cy="215444"/>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800" b="1">
                <a:solidFill>
                  <a:srgbClr val="000000"/>
                </a:solidFill>
              </a:rPr>
              <a:t>LEAGUE FOR INNOVATION | MARCH 14, 2017</a:t>
            </a:r>
            <a:endParaRPr lang="en-US" sz="800">
              <a:solidFill>
                <a:srgbClr val="000000"/>
              </a:solidFill>
            </a:endParaRPr>
          </a:p>
        </p:txBody>
      </p:sp>
    </p:spTree>
    <p:extLst>
      <p:ext uri="{BB962C8B-B14F-4D97-AF65-F5344CB8AC3E}">
        <p14:creationId xmlns:p14="http://schemas.microsoft.com/office/powerpoint/2010/main" val="3778702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62000"/>
            <a:ext cx="8229601"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4" y="2002154"/>
            <a:ext cx="3979333" cy="4522471"/>
          </a:xfrm>
          <a:ln>
            <a:noFill/>
          </a:ln>
        </p:spPr>
        <p:txBody>
          <a:bodyPr/>
          <a:lstStyle>
            <a:lvl1pPr>
              <a:spcBef>
                <a:spcPts val="432"/>
              </a:spcBef>
              <a:defRPr/>
            </a:lvl1pPr>
            <a:lvl2pPr>
              <a:spcBef>
                <a:spcPts val="432"/>
              </a:spcBef>
              <a:defRPr/>
            </a:lvl2pPr>
            <a:lvl3pPr>
              <a:spcBef>
                <a:spcPts val="432"/>
              </a:spcBef>
              <a:defRPr/>
            </a:lvl3pPr>
            <a:lvl4pPr>
              <a:spcBef>
                <a:spcPts val="432"/>
              </a:spcBef>
              <a:defRPr/>
            </a:lvl4pPr>
            <a:lvl5pPr>
              <a:spcBef>
                <a:spcPts val="432"/>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1"/>
          </p:nvPr>
        </p:nvSpPr>
        <p:spPr>
          <a:xfrm>
            <a:off x="4585232" y="2002154"/>
            <a:ext cx="3979333" cy="4522471"/>
          </a:xfrm>
          <a:ln>
            <a:noFill/>
          </a:ln>
        </p:spPr>
        <p:txBody>
          <a:bodyPr/>
          <a:lstStyle>
            <a:lvl1pPr>
              <a:spcBef>
                <a:spcPts val="432"/>
              </a:spcBef>
              <a:defRPr/>
            </a:lvl1pPr>
            <a:lvl2pPr>
              <a:spcBef>
                <a:spcPts val="432"/>
              </a:spcBef>
              <a:defRPr/>
            </a:lvl2pPr>
            <a:lvl3pPr>
              <a:spcBef>
                <a:spcPts val="432"/>
              </a:spcBef>
              <a:defRPr/>
            </a:lvl3pPr>
            <a:lvl4pPr>
              <a:spcBef>
                <a:spcPts val="432"/>
              </a:spcBef>
              <a:defRPr/>
            </a:lvl4pPr>
            <a:lvl5pPr>
              <a:spcBef>
                <a:spcPts val="432"/>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5415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334965" y="2379662"/>
            <a:ext cx="3979863" cy="3831591"/>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a:solidFill>
                <a:srgbClr val="000000"/>
              </a:solidFill>
            </a:endParaRPr>
          </a:p>
        </p:txBody>
      </p:sp>
      <p:sp>
        <p:nvSpPr>
          <p:cNvPr id="10" name="Rectangle 9"/>
          <p:cNvSpPr/>
          <p:nvPr userDrawn="1"/>
        </p:nvSpPr>
        <p:spPr bwMode="auto">
          <a:xfrm>
            <a:off x="4584703" y="2113915"/>
            <a:ext cx="3979862" cy="4097338"/>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a:solidFill>
                <a:srgbClr val="000000"/>
              </a:solidFill>
            </a:endParaRPr>
          </a:p>
        </p:txBody>
      </p:sp>
      <p:sp>
        <p:nvSpPr>
          <p:cNvPr id="9" name="Text Placeholder 4"/>
          <p:cNvSpPr>
            <a:spLocks noGrp="1"/>
          </p:cNvSpPr>
          <p:nvPr>
            <p:ph type="body" sz="quarter" idx="11"/>
          </p:nvPr>
        </p:nvSpPr>
        <p:spPr>
          <a:xfrm>
            <a:off x="4585232" y="2415328"/>
            <a:ext cx="3979333" cy="3794654"/>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39761"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4" y="2415328"/>
            <a:ext cx="3979333" cy="3804814"/>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hasCustomPrompt="1"/>
          </p:nvPr>
        </p:nvSpPr>
        <p:spPr>
          <a:xfrm>
            <a:off x="334964" y="2113915"/>
            <a:ext cx="3979333" cy="306387"/>
          </a:xfrm>
          <a:solidFill>
            <a:srgbClr val="42BECA"/>
          </a:solidFill>
          <a:ln>
            <a:noFill/>
          </a:ln>
        </p:spPr>
        <p:txBody>
          <a:bodyPr anchor="ctr"/>
          <a:lstStyle>
            <a:lvl1pPr marL="284163" indent="-111125" algn="l">
              <a:buFontTx/>
              <a:buNone/>
              <a:defRPr sz="1200">
                <a:solidFill>
                  <a:schemeClr val="bg1"/>
                </a:solidFill>
              </a:defRPr>
            </a:lvl1pPr>
          </a:lstStyle>
          <a:p>
            <a:pPr lvl="0"/>
            <a:r>
              <a:rPr lang="en-US" dirty="0"/>
              <a:t>CLICK TO EDIT MASTER TEXT STYLES</a:t>
            </a:r>
          </a:p>
        </p:txBody>
      </p:sp>
      <p:sp>
        <p:nvSpPr>
          <p:cNvPr id="12" name="Text Placeholder 6"/>
          <p:cNvSpPr>
            <a:spLocks noGrp="1"/>
          </p:cNvSpPr>
          <p:nvPr>
            <p:ph type="body" sz="quarter" idx="13" hasCustomPrompt="1"/>
          </p:nvPr>
        </p:nvSpPr>
        <p:spPr>
          <a:xfrm>
            <a:off x="4585232" y="2113915"/>
            <a:ext cx="3979333" cy="306387"/>
          </a:xfrm>
          <a:solidFill>
            <a:srgbClr val="42BECA"/>
          </a:solidFill>
          <a:ln>
            <a:noFill/>
          </a:ln>
        </p:spPr>
        <p:txBody>
          <a:bodyPr anchor="ctr"/>
          <a:lstStyle>
            <a:lvl1pPr marL="346075" indent="-234950" algn="l">
              <a:buFontTx/>
              <a:buNone/>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82104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62000"/>
            <a:ext cx="8224520" cy="1149667"/>
          </a:xfrm>
        </p:spPr>
        <p:txBody>
          <a:bodyPr anchor="ctr"/>
          <a:lstStyle/>
          <a:p>
            <a:r>
              <a:rPr lang="en-US" dirty="0"/>
              <a:t>Click to edit Master title style</a:t>
            </a:r>
          </a:p>
        </p:txBody>
      </p:sp>
      <p:sp>
        <p:nvSpPr>
          <p:cNvPr id="3" name="TextBox 2"/>
          <p:cNvSpPr txBox="1"/>
          <p:nvPr userDrawn="1"/>
        </p:nvSpPr>
        <p:spPr>
          <a:xfrm>
            <a:off x="629920" y="3108960"/>
            <a:ext cx="184666" cy="461665"/>
          </a:xfrm>
          <a:prstGeom prst="rect">
            <a:avLst/>
          </a:prstGeom>
          <a:noFill/>
        </p:spPr>
        <p:txBody>
          <a:bodyPr wrap="none" rtlCol="0">
            <a:spAutoFit/>
          </a:bodyPr>
          <a:lstStyle/>
          <a:p>
            <a:endParaRPr lang="en-US">
              <a:solidFill>
                <a:srgbClr val="000000"/>
              </a:solidFill>
            </a:endParaRPr>
          </a:p>
        </p:txBody>
      </p:sp>
    </p:spTree>
    <p:extLst>
      <p:ext uri="{BB962C8B-B14F-4D97-AF65-F5344CB8AC3E}">
        <p14:creationId xmlns:p14="http://schemas.microsoft.com/office/powerpoint/2010/main" val="1557788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50888"/>
            <a:ext cx="8229601" cy="1149667"/>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4" y="1989986"/>
            <a:ext cx="3979333" cy="4227299"/>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p:cNvSpPr>
            <a:spLocks noGrp="1"/>
          </p:cNvSpPr>
          <p:nvPr>
            <p:ph type="chart" sz="quarter" idx="12"/>
          </p:nvPr>
        </p:nvSpPr>
        <p:spPr>
          <a:xfrm>
            <a:off x="4568828" y="1981519"/>
            <a:ext cx="3995737" cy="4235766"/>
          </a:xfrm>
        </p:spPr>
        <p:txBody>
          <a:bodyPr/>
          <a:lstStyle/>
          <a:p>
            <a:pPr lvl="0"/>
            <a:endParaRPr lang="en-US" noProof="0"/>
          </a:p>
        </p:txBody>
      </p:sp>
    </p:spTree>
    <p:extLst>
      <p:ext uri="{BB962C8B-B14F-4D97-AF65-F5344CB8AC3E}">
        <p14:creationId xmlns:p14="http://schemas.microsoft.com/office/powerpoint/2010/main" val="916239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7" name="Chart Placeholder 6"/>
          <p:cNvSpPr>
            <a:spLocks noGrp="1"/>
          </p:cNvSpPr>
          <p:nvPr>
            <p:ph type="chart" sz="quarter" idx="12"/>
          </p:nvPr>
        </p:nvSpPr>
        <p:spPr>
          <a:xfrm>
            <a:off x="4568826" y="2201332"/>
            <a:ext cx="3995737" cy="4105805"/>
          </a:xfrm>
        </p:spPr>
        <p:txBody>
          <a:bodyPr/>
          <a:lstStyle/>
          <a:p>
            <a:pPr lvl="0"/>
            <a:endParaRPr lang="en-US" noProof="0"/>
          </a:p>
        </p:txBody>
      </p:sp>
      <p:sp>
        <p:nvSpPr>
          <p:cNvPr id="6" name="Chart Placeholder 6"/>
          <p:cNvSpPr>
            <a:spLocks noGrp="1"/>
          </p:cNvSpPr>
          <p:nvPr>
            <p:ph type="chart" sz="quarter" idx="13"/>
          </p:nvPr>
        </p:nvSpPr>
        <p:spPr>
          <a:xfrm>
            <a:off x="334963" y="2201332"/>
            <a:ext cx="3995737" cy="4105805"/>
          </a:xfrm>
        </p:spPr>
        <p:txBody>
          <a:bodyPr/>
          <a:lstStyle/>
          <a:p>
            <a:pPr lvl="0"/>
            <a:endParaRPr lang="en-US" noProof="0"/>
          </a:p>
        </p:txBody>
      </p:sp>
    </p:spTree>
    <p:extLst>
      <p:ext uri="{BB962C8B-B14F-4D97-AF65-F5344CB8AC3E}">
        <p14:creationId xmlns:p14="http://schemas.microsoft.com/office/powerpoint/2010/main" val="280345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400ADC-DB03-473C-B601-3236B2142B2B}"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00131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54268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77498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81716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t>6/5/2019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t>‹#›</a:t>
            </a:fld>
            <a:endParaRPr lang="en-US"/>
          </a:p>
        </p:txBody>
      </p:sp>
    </p:spTree>
    <p:extLst>
      <p:ext uri="{BB962C8B-B14F-4D97-AF65-F5344CB8AC3E}">
        <p14:creationId xmlns:p14="http://schemas.microsoft.com/office/powerpoint/2010/main" val="265230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935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4235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marL="39688" algn="ctr" rtl="0" fontAlgn="base">
        <a:spcBef>
          <a:spcPct val="0"/>
        </a:spcBef>
        <a:spcAft>
          <a:spcPct val="0"/>
        </a:spcAft>
        <a:defRPr sz="4400">
          <a:solidFill>
            <a:srgbClr val="775F55"/>
          </a:solidFill>
          <a:latin typeface="+mj-lt"/>
          <a:ea typeface="+mj-ea"/>
          <a:cs typeface="+mj-cs"/>
          <a:sym typeface="Times" charset="0"/>
        </a:defRPr>
      </a:lvl1pPr>
      <a:lvl2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2pPr>
      <a:lvl3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3pPr>
      <a:lvl4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4pPr>
      <a:lvl5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9pPr>
    </p:titleStyle>
    <p:bodyStyle>
      <a:lvl1pPr marL="39688" algn="l" rtl="0" fontAlgn="base">
        <a:spcBef>
          <a:spcPts val="400"/>
        </a:spcBef>
        <a:spcAft>
          <a:spcPct val="0"/>
        </a:spcAft>
        <a:defRPr>
          <a:solidFill>
            <a:schemeClr val="tx1"/>
          </a:solidFill>
          <a:latin typeface="+mn-lt"/>
          <a:ea typeface="+mn-ea"/>
          <a:cs typeface="+mn-cs"/>
          <a:sym typeface="Arial" charset="0"/>
        </a:defRPr>
      </a:lvl1pPr>
      <a:lvl2pPr marL="782638" indent="-285750" algn="l" rtl="0" fontAlgn="base">
        <a:spcBef>
          <a:spcPts val="700"/>
        </a:spcBef>
        <a:spcAft>
          <a:spcPct val="0"/>
        </a:spcAft>
        <a:buClr>
          <a:srgbClr val="000000"/>
        </a:buClr>
        <a:buSzPct val="100000"/>
        <a:buFont typeface="Times" charset="0"/>
        <a:buChar char="–"/>
        <a:defRPr sz="2800">
          <a:solidFill>
            <a:schemeClr val="tx1"/>
          </a:solidFill>
          <a:latin typeface="+mj-lt"/>
          <a:ea typeface="+mj-ea"/>
          <a:cs typeface="+mj-cs"/>
          <a:sym typeface="Times" charset="0"/>
        </a:defRPr>
      </a:lvl2pPr>
      <a:lvl3pPr marL="1182688" indent="-228600" algn="l" rtl="0" fontAlgn="base">
        <a:spcBef>
          <a:spcPts val="600"/>
        </a:spcBef>
        <a:spcAft>
          <a:spcPct val="0"/>
        </a:spcAft>
        <a:buClr>
          <a:srgbClr val="000000"/>
        </a:buClr>
        <a:buSzPct val="100000"/>
        <a:buFont typeface="Times" charset="0"/>
        <a:buChar char="•"/>
        <a:defRPr sz="2400">
          <a:solidFill>
            <a:schemeClr val="tx1"/>
          </a:solidFill>
          <a:latin typeface="+mj-lt"/>
          <a:ea typeface="+mj-ea"/>
          <a:cs typeface="+mj-cs"/>
          <a:sym typeface="Times" charset="0"/>
        </a:defRPr>
      </a:lvl3pPr>
      <a:lvl4pPr marL="1639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4pPr>
      <a:lvl5pPr marL="20970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5pPr>
      <a:lvl6pPr marL="25542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6pPr>
      <a:lvl7pPr marL="30114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7pPr>
      <a:lvl8pPr marL="34686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8pPr>
      <a:lvl9pPr marL="3925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solidFill>
                  <a:prstClr val="black">
                    <a:tint val="75000"/>
                  </a:prstClr>
                </a:solidFill>
              </a:rPr>
              <a:pPr/>
              <a:t>6/5/2019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7139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34963" y="762000"/>
            <a:ext cx="8229600" cy="1149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334963" y="2008823"/>
            <a:ext cx="8229600" cy="4485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715125" y="6372225"/>
            <a:ext cx="184150" cy="457200"/>
          </a:xfrm>
          <a:prstGeom prst="rect">
            <a:avLst/>
          </a:prstGeom>
          <a:noFill/>
          <a:ln w="9525">
            <a:noFill/>
            <a:miter lim="800000"/>
            <a:headEnd/>
            <a:tailEnd/>
          </a:ln>
        </p:spPr>
        <p:txBody>
          <a:bodyPr wrap="none">
            <a:prstTxWarp prst="textNoShape">
              <a:avLst/>
            </a:prstTxWarp>
            <a:spAutoFit/>
          </a:bodyPr>
          <a:lstStyle/>
          <a:p>
            <a:pPr>
              <a:defRPr/>
            </a:pPr>
            <a:endParaRPr lang="en-US">
              <a:solidFill>
                <a:srgbClr val="00539B"/>
              </a:solidFill>
            </a:endParaRPr>
          </a:p>
        </p:txBody>
      </p:sp>
      <p:sp>
        <p:nvSpPr>
          <p:cNvPr id="1033" name="Text Box 9"/>
          <p:cNvSpPr txBox="1">
            <a:spLocks noChangeArrowheads="1"/>
          </p:cNvSpPr>
          <p:nvPr/>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700" b="1">
                <a:solidFill>
                  <a:srgbClr val="00539B"/>
                </a:solidFill>
              </a:rPr>
              <a:t>LEAGUE FOR INNOVATION | MARCH 14, 2017</a:t>
            </a:r>
            <a:endParaRPr lang="en-US" sz="700">
              <a:solidFill>
                <a:srgbClr val="00539B"/>
              </a:solidFill>
            </a:endParaRPr>
          </a:p>
        </p:txBody>
      </p:sp>
      <p:sp>
        <p:nvSpPr>
          <p:cNvPr id="1034" name="Text Box 10"/>
          <p:cNvSpPr txBox="1">
            <a:spLocks noChangeArrowheads="1"/>
          </p:cNvSpPr>
          <p:nvPr/>
        </p:nvSpPr>
        <p:spPr bwMode="auto">
          <a:xfrm>
            <a:off x="8450263" y="6477417"/>
            <a:ext cx="420687" cy="244475"/>
          </a:xfrm>
          <a:prstGeom prst="rect">
            <a:avLst/>
          </a:prstGeom>
          <a:noFill/>
          <a:ln w="9525">
            <a:noFill/>
            <a:miter lim="800000"/>
            <a:headEnd/>
            <a:tailEnd/>
          </a:ln>
        </p:spPr>
        <p:txBody>
          <a:bodyPr>
            <a:prstTxWarp prst="textNoShape">
              <a:avLst/>
            </a:prstTxWarp>
            <a:spAutoFit/>
          </a:bodyPr>
          <a:lstStyle/>
          <a:p>
            <a:pPr>
              <a:spcBef>
                <a:spcPct val="50000"/>
              </a:spcBef>
              <a:defRPr/>
            </a:pPr>
            <a:fld id="{EE94B151-4CCD-D943-B1FB-60C2EADD0F05}" type="slidenum">
              <a:rPr lang="en-US" sz="1000">
                <a:solidFill>
                  <a:srgbClr val="141313"/>
                </a:solidFill>
              </a:rPr>
              <a:pPr>
                <a:spcBef>
                  <a:spcPct val="50000"/>
                </a:spcBef>
                <a:defRPr/>
              </a:pPr>
              <a:t>‹#›</a:t>
            </a:fld>
            <a:endParaRPr lang="en-US" sz="1000">
              <a:solidFill>
                <a:srgbClr val="141313"/>
              </a:solidFill>
            </a:endParaRPr>
          </a:p>
        </p:txBody>
      </p:sp>
      <p:sp>
        <p:nvSpPr>
          <p:cNvPr id="8" name="Rectangle 7"/>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9"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700" b="1">
                <a:solidFill>
                  <a:srgbClr val="00539B"/>
                </a:solidFill>
              </a:rPr>
              <a:t>COMMUNITY COLLEGE RESEARCH CENTER</a:t>
            </a:r>
            <a:endParaRPr lang="en-US" sz="700">
              <a:solidFill>
                <a:srgbClr val="00539B"/>
              </a:solidFill>
            </a:endParaRPr>
          </a:p>
        </p:txBody>
      </p:sp>
    </p:spTree>
    <p:extLst>
      <p:ext uri="{BB962C8B-B14F-4D97-AF65-F5344CB8AC3E}">
        <p14:creationId xmlns:p14="http://schemas.microsoft.com/office/powerpoint/2010/main" val="38393751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ftr="0"/>
  <p:txStyles>
    <p:titleStyle>
      <a:lvl1pPr algn="l" rtl="0" eaLnBrk="0" fontAlgn="base" hangingPunct="0">
        <a:spcBef>
          <a:spcPct val="0"/>
        </a:spcBef>
        <a:spcAft>
          <a:spcPct val="0"/>
        </a:spcAft>
        <a:defRPr sz="3200" b="1">
          <a:solidFill>
            <a:srgbClr val="141313"/>
          </a:solidFill>
          <a:latin typeface="+mj-lt"/>
          <a:ea typeface="+mj-ea"/>
          <a:cs typeface="+mj-cs"/>
        </a:defRPr>
      </a:lvl1pPr>
      <a:lvl2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5pPr>
      <a:lvl6pPr marL="4572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6pPr>
      <a:lvl7pPr marL="9144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7pPr>
      <a:lvl8pPr marL="13716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8pPr>
      <a:lvl9pPr marL="18288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9pPr>
    </p:titleStyle>
    <p:bodyStyle>
      <a:lvl1pPr marL="169863" indent="-169863" algn="l" rtl="0" eaLnBrk="0" fontAlgn="base" hangingPunct="0">
        <a:spcBef>
          <a:spcPct val="20000"/>
        </a:spcBef>
        <a:spcAft>
          <a:spcPct val="0"/>
        </a:spcAft>
        <a:buClr>
          <a:schemeClr val="tx2"/>
        </a:buClr>
        <a:buChar char="•"/>
        <a:defRPr>
          <a:solidFill>
            <a:srgbClr val="141313"/>
          </a:solidFill>
          <a:latin typeface="+mn-lt"/>
          <a:ea typeface="+mn-ea"/>
          <a:cs typeface="+mn-cs"/>
        </a:defRPr>
      </a:lvl1pPr>
      <a:lvl2pPr marL="568325" indent="-222250" algn="l" rtl="0" eaLnBrk="0" fontAlgn="base" hangingPunct="0">
        <a:spcBef>
          <a:spcPct val="20000"/>
        </a:spcBef>
        <a:spcAft>
          <a:spcPct val="0"/>
        </a:spcAft>
        <a:buClr>
          <a:schemeClr val="tx2"/>
        </a:buClr>
        <a:buChar char="–"/>
        <a:defRPr>
          <a:solidFill>
            <a:srgbClr val="141313"/>
          </a:solidFill>
          <a:latin typeface="+mn-lt"/>
          <a:ea typeface="+mn-ea"/>
        </a:defRPr>
      </a:lvl2pPr>
      <a:lvl3pPr marL="741363" indent="-173038" algn="l" rtl="0" eaLnBrk="0" fontAlgn="base" hangingPunct="0">
        <a:spcBef>
          <a:spcPct val="20000"/>
        </a:spcBef>
        <a:spcAft>
          <a:spcPct val="0"/>
        </a:spcAft>
        <a:buClr>
          <a:schemeClr val="tx2"/>
        </a:buClr>
        <a:buChar char="•"/>
        <a:defRPr sz="1600">
          <a:solidFill>
            <a:srgbClr val="141313"/>
          </a:solidFill>
          <a:latin typeface="+mn-lt"/>
          <a:ea typeface="+mn-ea"/>
        </a:defRPr>
      </a:lvl3pPr>
      <a:lvl4pPr marL="914400" indent="-173038" algn="l" rtl="0" eaLnBrk="0" fontAlgn="base" hangingPunct="0">
        <a:spcBef>
          <a:spcPct val="20000"/>
        </a:spcBef>
        <a:spcAft>
          <a:spcPct val="0"/>
        </a:spcAft>
        <a:buClr>
          <a:schemeClr val="tx2"/>
        </a:buClr>
        <a:buChar char="–"/>
        <a:defRPr sz="1600">
          <a:solidFill>
            <a:srgbClr val="141313"/>
          </a:solidFill>
          <a:latin typeface="+mn-lt"/>
          <a:ea typeface="+mn-ea"/>
        </a:defRPr>
      </a:lvl4pPr>
      <a:lvl5pPr marL="1087438" indent="-173038" algn="l" rtl="0" eaLnBrk="0" fontAlgn="base" hangingPunct="0">
        <a:spcBef>
          <a:spcPct val="20000"/>
        </a:spcBef>
        <a:spcAft>
          <a:spcPct val="0"/>
        </a:spcAft>
        <a:buClr>
          <a:schemeClr val="tx2"/>
        </a:buClr>
        <a:buChar char="»"/>
        <a:tabLst>
          <a:tab pos="1087438" algn="l"/>
        </a:tabLst>
        <a:defRPr sz="1400">
          <a:solidFill>
            <a:srgbClr val="141313"/>
          </a:solidFill>
          <a:latin typeface="+mn-lt"/>
          <a:ea typeface="+mn-ea"/>
        </a:defRPr>
      </a:lvl5pPr>
      <a:lvl6pPr marL="2455863" indent="-169863" algn="l" rtl="0" fontAlgn="base">
        <a:spcBef>
          <a:spcPct val="20000"/>
        </a:spcBef>
        <a:spcAft>
          <a:spcPct val="0"/>
        </a:spcAft>
        <a:buClr>
          <a:schemeClr val="accent1"/>
        </a:buClr>
        <a:buChar char="»"/>
        <a:defRPr sz="1400">
          <a:solidFill>
            <a:srgbClr val="00539B"/>
          </a:solidFill>
          <a:latin typeface="+mn-lt"/>
          <a:ea typeface="+mn-ea"/>
        </a:defRPr>
      </a:lvl6pPr>
      <a:lvl7pPr marL="2913063" indent="-169863" algn="l" rtl="0" fontAlgn="base">
        <a:spcBef>
          <a:spcPct val="20000"/>
        </a:spcBef>
        <a:spcAft>
          <a:spcPct val="0"/>
        </a:spcAft>
        <a:buClr>
          <a:schemeClr val="accent1"/>
        </a:buClr>
        <a:buChar char="»"/>
        <a:defRPr sz="1400">
          <a:solidFill>
            <a:srgbClr val="00539B"/>
          </a:solidFill>
          <a:latin typeface="+mn-lt"/>
          <a:ea typeface="+mn-ea"/>
        </a:defRPr>
      </a:lvl7pPr>
      <a:lvl8pPr marL="3370263" indent="-169863" algn="l" rtl="0" fontAlgn="base">
        <a:spcBef>
          <a:spcPct val="20000"/>
        </a:spcBef>
        <a:spcAft>
          <a:spcPct val="0"/>
        </a:spcAft>
        <a:buClr>
          <a:schemeClr val="accent1"/>
        </a:buClr>
        <a:buChar char="»"/>
        <a:defRPr sz="1400">
          <a:solidFill>
            <a:srgbClr val="00539B"/>
          </a:solidFill>
          <a:latin typeface="+mn-lt"/>
          <a:ea typeface="+mn-ea"/>
        </a:defRPr>
      </a:lvl8pPr>
      <a:lvl9pPr marL="3827463" indent="-169863" algn="l" rtl="0" fontAlgn="base">
        <a:spcBef>
          <a:spcPct val="20000"/>
        </a:spcBef>
        <a:spcAft>
          <a:spcPct val="0"/>
        </a:spcAft>
        <a:buClr>
          <a:schemeClr val="accent1"/>
        </a:buClr>
        <a:buChar char="»"/>
        <a:defRPr sz="1400">
          <a:solidFill>
            <a:srgbClr val="00539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5.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1.jpg"/><Relationship Id="rId4" Type="http://schemas.openxmlformats.org/officeDocument/2006/relationships/image" Target="../media/image15.jpe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0.xml"/><Relationship Id="rId5" Type="http://schemas.openxmlformats.org/officeDocument/2006/relationships/image" Target="../media/image5.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onsortium.uchicago.edu/sites/default/files/publications/VUE%20Noncognitive%20Factors.pdf" TargetMode="Externa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0.xml"/><Relationship Id="rId5" Type="http://schemas.openxmlformats.org/officeDocument/2006/relationships/image" Target="../media/image5.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35.xml"/><Relationship Id="rId5" Type="http://schemas.openxmlformats.org/officeDocument/2006/relationships/image" Target="../media/image35.jpeg"/><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40.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 Id="rId5" Type="http://schemas.openxmlformats.org/officeDocument/2006/relationships/image" Target="../media/image37.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35.xml"/><Relationship Id="rId4" Type="http://schemas.openxmlformats.org/officeDocument/2006/relationships/image" Target="../media/image38.jpe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35.xml"/><Relationship Id="rId5" Type="http://schemas.openxmlformats.org/officeDocument/2006/relationships/image" Target="../media/image39.png"/><Relationship Id="rId4" Type="http://schemas.openxmlformats.org/officeDocument/2006/relationships/hyperlink" Target="https://ccbcmd-bb.blackboard.com/webapps/blackboard/execute/announcement?method=search&amp;context=course&amp;course_id=_285706_1&amp;handle=cp_announcements&amp;mode=cpview"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82.xml.rels><?xml version="1.0" encoding="UTF-8" standalone="yes"?>
<Relationships xmlns="http://schemas.openxmlformats.org/package/2006/relationships"><Relationship Id="rId8" Type="http://schemas.openxmlformats.org/officeDocument/2006/relationships/hyperlink" Target="mailto:pkelleher@ccbcmd.edu" TargetMode="External"/><Relationship Id="rId3" Type="http://schemas.openxmlformats.org/officeDocument/2006/relationships/image" Target="../media/image3.png"/><Relationship Id="rId7" Type="http://schemas.openxmlformats.org/officeDocument/2006/relationships/hyperlink" Target="mailto:emantler@ccbcmd.edu" TargetMode="External"/><Relationship Id="rId2" Type="http://schemas.openxmlformats.org/officeDocument/2006/relationships/notesSlide" Target="../notesSlides/notesSlide65.xml"/><Relationship Id="rId1" Type="http://schemas.openxmlformats.org/officeDocument/2006/relationships/slideLayout" Target="../slideLayouts/slideLayout18.xml"/><Relationship Id="rId6" Type="http://schemas.openxmlformats.org/officeDocument/2006/relationships/hyperlink" Target="mailto:hharris2@ccbcmd.edu" TargetMode="External"/><Relationship Id="rId5" Type="http://schemas.openxmlformats.org/officeDocument/2006/relationships/image" Target="../media/image5.jpeg"/><Relationship Id="rId10" Type="http://schemas.openxmlformats.org/officeDocument/2006/relationships/image" Target="../media/image6.jpeg"/><Relationship Id="rId4" Type="http://schemas.openxmlformats.org/officeDocument/2006/relationships/image" Target="../media/image4.png"/><Relationship Id="rId9" Type="http://schemas.openxmlformats.org/officeDocument/2006/relationships/hyperlink" Target="http://alp-deved.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613103" y="990600"/>
            <a:ext cx="8305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prstClr val="black"/>
                </a:solidFill>
              </a:rPr>
              <a:t>Nuts and Bolts of ALP (PLUS DATA)!</a:t>
            </a:r>
          </a:p>
          <a:p>
            <a:pPr algn="ctr" eaLnBrk="1" hangingPunct="1"/>
            <a:endParaRPr lang="en-US" b="1" dirty="0">
              <a:solidFill>
                <a:prstClr val="black"/>
              </a:solidFill>
            </a:endParaRPr>
          </a:p>
          <a:p>
            <a:pPr eaLnBrk="1" hangingPunct="1"/>
            <a:r>
              <a:rPr lang="en-US" b="1" dirty="0">
                <a:solidFill>
                  <a:prstClr val="black"/>
                </a:solidFill>
              </a:rPr>
              <a:t>	</a:t>
            </a:r>
          </a:p>
          <a:p>
            <a:pPr eaLnBrk="1" hangingPunct="1"/>
            <a:r>
              <a:rPr lang="en-US" b="1" dirty="0" err="1">
                <a:solidFill>
                  <a:prstClr val="black"/>
                </a:solidFill>
              </a:rPr>
              <a:t>Haleh</a:t>
            </a:r>
            <a:r>
              <a:rPr lang="en-US" b="1" dirty="0">
                <a:solidFill>
                  <a:prstClr val="black"/>
                </a:solidFill>
              </a:rPr>
              <a:t> </a:t>
            </a:r>
            <a:r>
              <a:rPr lang="en-US" b="1" dirty="0" err="1">
                <a:solidFill>
                  <a:prstClr val="black"/>
                </a:solidFill>
              </a:rPr>
              <a:t>Azimi</a:t>
            </a:r>
            <a:r>
              <a:rPr lang="en-US" b="1" dirty="0">
                <a:solidFill>
                  <a:prstClr val="black"/>
                </a:solidFill>
              </a:rPr>
              <a:t> 		</a:t>
            </a:r>
            <a:r>
              <a:rPr lang="en-US" b="1" dirty="0" err="1">
                <a:solidFill>
                  <a:prstClr val="black"/>
                </a:solidFill>
              </a:rPr>
              <a:t>Elsbeth</a:t>
            </a:r>
            <a:r>
              <a:rPr lang="en-US" b="1" dirty="0">
                <a:solidFill>
                  <a:prstClr val="black"/>
                </a:solidFill>
              </a:rPr>
              <a:t> </a:t>
            </a:r>
            <a:r>
              <a:rPr lang="en-US" b="1" dirty="0" err="1">
                <a:solidFill>
                  <a:prstClr val="black"/>
                </a:solidFill>
              </a:rPr>
              <a:t>Mantler</a:t>
            </a:r>
            <a:r>
              <a:rPr lang="en-US" b="1" dirty="0">
                <a:solidFill>
                  <a:prstClr val="black"/>
                </a:solidFill>
              </a:rPr>
              <a:t>	Patrick Kelleher</a:t>
            </a:r>
          </a:p>
          <a:p>
            <a:pPr eaLnBrk="1" hangingPunct="1"/>
            <a:r>
              <a:rPr lang="en-US" b="1" dirty="0">
                <a:solidFill>
                  <a:prstClr val="black"/>
                </a:solidFill>
              </a:rPr>
              <a:t>ALP, Co-Director	ALP, Co-Director	Planning, Director</a:t>
            </a:r>
          </a:p>
          <a:p>
            <a:pPr algn="ctr" eaLnBrk="1" hangingPunct="1"/>
            <a:endParaRPr lang="en-US" b="1" dirty="0">
              <a:solidFill>
                <a:prstClr val="black"/>
              </a:solidFill>
            </a:endParaRPr>
          </a:p>
          <a:p>
            <a:pPr algn="ctr" eaLnBrk="1" hangingPunct="1"/>
            <a:r>
              <a:rPr lang="en-US" b="1" dirty="0">
                <a:solidFill>
                  <a:prstClr val="black"/>
                </a:solidFill>
              </a:rPr>
              <a:t>					</a:t>
            </a:r>
            <a:endParaRPr lang="en-US" sz="2000" b="1" dirty="0">
              <a:solidFill>
                <a:prstClr val="black"/>
              </a:solidFill>
            </a:endParaRPr>
          </a:p>
          <a:p>
            <a:pPr algn="ctr" eaLnBrk="1" hangingPunct="1"/>
            <a:r>
              <a:rPr lang="en-US" sz="2000" b="1" dirty="0">
                <a:solidFill>
                  <a:prstClr val="black"/>
                </a:solidFill>
              </a:rPr>
              <a:t>Pre-Conference Workshop</a:t>
            </a:r>
          </a:p>
          <a:p>
            <a:pPr algn="ctr" eaLnBrk="1" hangingPunct="1"/>
            <a:r>
              <a:rPr lang="en-US" sz="2000" b="1" dirty="0">
                <a:solidFill>
                  <a:prstClr val="black"/>
                </a:solidFill>
              </a:rPr>
              <a:t>CADE 2019</a:t>
            </a:r>
            <a:endParaRPr lang="en-US" dirty="0">
              <a:solidFill>
                <a:prstClr val="black"/>
              </a:solidFill>
            </a:endParaRPr>
          </a:p>
        </p:txBody>
      </p:sp>
      <p:pic>
        <p:nvPicPr>
          <p:cNvPr id="7" name="Picture 6" descr="https://ccbcsharepoint/enroll/comms/Shared%20Documents/CCBC%20Official%20Logos/CCBC_horizontal_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52400"/>
            <a:ext cx="1573416" cy="685800"/>
          </a:xfrm>
          <a:prstGeom prst="rect">
            <a:avLst/>
          </a:prstGeom>
          <a:noFill/>
          <a:ln>
            <a:noFill/>
          </a:ln>
        </p:spPr>
      </p:pic>
    </p:spTree>
    <p:extLst>
      <p:ext uri="{BB962C8B-B14F-4D97-AF65-F5344CB8AC3E}">
        <p14:creationId xmlns:p14="http://schemas.microsoft.com/office/powerpoint/2010/main" val="8539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40509"/>
          </a:xfrm>
          <a:solidFill>
            <a:srgbClr val="92D050"/>
          </a:solidFill>
        </p:spPr>
        <p:txBody>
          <a:bodyPr>
            <a:normAutofit/>
          </a:bodyPr>
          <a:lstStyle/>
          <a:p>
            <a:r>
              <a:rPr lang="en-US" dirty="0"/>
              <a:t>Path to Success</a:t>
            </a:r>
          </a:p>
        </p:txBody>
      </p:sp>
      <p:graphicFrame>
        <p:nvGraphicFramePr>
          <p:cNvPr id="6" name="Content Placeholder 5"/>
          <p:cNvGraphicFramePr>
            <a:graphicFrameLocks noGrp="1"/>
          </p:cNvGraphicFramePr>
          <p:nvPr>
            <p:ph idx="1"/>
            <p:extLst/>
          </p:nvPr>
        </p:nvGraphicFramePr>
        <p:xfrm>
          <a:off x="457200" y="1246910"/>
          <a:ext cx="8229600" cy="487925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440957"/>
            <a:ext cx="9144000" cy="400110"/>
          </a:xfrm>
          <a:prstGeom prst="rect">
            <a:avLst/>
          </a:prstGeom>
          <a:noFill/>
        </p:spPr>
        <p:txBody>
          <a:bodyPr wrap="square" rtlCol="0">
            <a:spAutoFit/>
          </a:bodyPr>
          <a:lstStyle/>
          <a:p>
            <a:r>
              <a:rPr lang="en-US" sz="2000" dirty="0">
                <a:latin typeface="+mn-lt"/>
              </a:rPr>
              <a:t>Fall 2014 students attempting ENGL052.</a:t>
            </a:r>
          </a:p>
        </p:txBody>
      </p:sp>
    </p:spTree>
    <p:extLst>
      <p:ext uri="{BB962C8B-B14F-4D97-AF65-F5344CB8AC3E}">
        <p14:creationId xmlns:p14="http://schemas.microsoft.com/office/powerpoint/2010/main" val="122203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40509"/>
          </a:xfrm>
          <a:solidFill>
            <a:srgbClr val="92D050"/>
          </a:solidFill>
        </p:spPr>
        <p:txBody>
          <a:bodyPr>
            <a:normAutofit/>
          </a:bodyPr>
          <a:lstStyle/>
          <a:p>
            <a:r>
              <a:rPr lang="en-US" dirty="0"/>
              <a:t>Path to Success</a:t>
            </a:r>
          </a:p>
        </p:txBody>
      </p:sp>
      <p:graphicFrame>
        <p:nvGraphicFramePr>
          <p:cNvPr id="6" name="Content Placeholder 5"/>
          <p:cNvGraphicFramePr>
            <a:graphicFrameLocks noGrp="1"/>
          </p:cNvGraphicFramePr>
          <p:nvPr>
            <p:ph idx="1"/>
            <p:extLst/>
          </p:nvPr>
        </p:nvGraphicFramePr>
        <p:xfrm>
          <a:off x="457200" y="1246910"/>
          <a:ext cx="8229600" cy="5107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440957"/>
            <a:ext cx="9144000" cy="400110"/>
          </a:xfrm>
          <a:prstGeom prst="rect">
            <a:avLst/>
          </a:prstGeom>
          <a:noFill/>
        </p:spPr>
        <p:txBody>
          <a:bodyPr wrap="square" rtlCol="0">
            <a:spAutoFit/>
          </a:bodyPr>
          <a:lstStyle/>
          <a:p>
            <a:r>
              <a:rPr lang="en-US" sz="2000" dirty="0">
                <a:latin typeface="+mn-lt"/>
              </a:rPr>
              <a:t>Fall 2014 students attempting ENGL052.</a:t>
            </a:r>
          </a:p>
        </p:txBody>
      </p:sp>
    </p:spTree>
    <p:extLst>
      <p:ext uri="{BB962C8B-B14F-4D97-AF65-F5344CB8AC3E}">
        <p14:creationId xmlns:p14="http://schemas.microsoft.com/office/powerpoint/2010/main" val="403096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581"/>
          </a:xfrm>
          <a:solidFill>
            <a:srgbClr val="92D050"/>
          </a:solidFill>
        </p:spPr>
        <p:txBody>
          <a:bodyPr/>
          <a:lstStyle/>
          <a:p>
            <a:r>
              <a:rPr lang="en-US" dirty="0"/>
              <a:t>ENGL052 Pass Rates</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369332"/>
          </a:xfrm>
          <a:prstGeom prst="rect">
            <a:avLst/>
          </a:prstGeom>
          <a:noFill/>
        </p:spPr>
        <p:txBody>
          <a:bodyPr wrap="square" rtlCol="0">
            <a:spAutoFit/>
          </a:bodyPr>
          <a:lstStyle/>
          <a:p>
            <a:r>
              <a:rPr lang="en-US" dirty="0"/>
              <a:t>ENGL052 success rates are always higher for ALP.</a:t>
            </a:r>
          </a:p>
        </p:txBody>
      </p:sp>
    </p:spTree>
    <p:extLst>
      <p:ext uri="{BB962C8B-B14F-4D97-AF65-F5344CB8AC3E}">
        <p14:creationId xmlns:p14="http://schemas.microsoft.com/office/powerpoint/2010/main" val="213785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581"/>
          </a:xfrm>
          <a:solidFill>
            <a:srgbClr val="92D050"/>
          </a:solidFill>
        </p:spPr>
        <p:txBody>
          <a:bodyPr/>
          <a:lstStyle/>
          <a:p>
            <a:r>
              <a:rPr lang="en-US" dirty="0"/>
              <a:t>ENGL101 Pass Rates</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369332"/>
          </a:xfrm>
          <a:prstGeom prst="rect">
            <a:avLst/>
          </a:prstGeom>
          <a:noFill/>
        </p:spPr>
        <p:txBody>
          <a:bodyPr wrap="square" rtlCol="0">
            <a:spAutoFit/>
          </a:bodyPr>
          <a:lstStyle/>
          <a:p>
            <a:r>
              <a:rPr lang="en-US" dirty="0"/>
              <a:t>ENGL101 success rates are close between traditional and ALP.</a:t>
            </a:r>
          </a:p>
        </p:txBody>
      </p:sp>
    </p:spTree>
    <p:extLst>
      <p:ext uri="{BB962C8B-B14F-4D97-AF65-F5344CB8AC3E}">
        <p14:creationId xmlns:p14="http://schemas.microsoft.com/office/powerpoint/2010/main" val="425891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581"/>
          </a:xfrm>
          <a:solidFill>
            <a:srgbClr val="92D050"/>
          </a:solidFill>
        </p:spPr>
        <p:txBody>
          <a:bodyPr/>
          <a:lstStyle/>
          <a:p>
            <a:r>
              <a:rPr lang="en-US" dirty="0"/>
              <a:t>Cohort Completion Rate – ENGL101</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646331"/>
          </a:xfrm>
          <a:prstGeom prst="rect">
            <a:avLst/>
          </a:prstGeom>
          <a:noFill/>
        </p:spPr>
        <p:txBody>
          <a:bodyPr wrap="square" rtlCol="0">
            <a:spAutoFit/>
          </a:bodyPr>
          <a:lstStyle/>
          <a:p>
            <a:r>
              <a:rPr lang="en-US" dirty="0"/>
              <a:t>Because more ALP students attempt ENGL101, more of the ALP cohort complete ENGL101, which is our goal</a:t>
            </a:r>
          </a:p>
        </p:txBody>
      </p:sp>
    </p:spTree>
    <p:extLst>
      <p:ext uri="{BB962C8B-B14F-4D97-AF65-F5344CB8AC3E}">
        <p14:creationId xmlns:p14="http://schemas.microsoft.com/office/powerpoint/2010/main" val="415201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581"/>
          </a:xfrm>
          <a:solidFill>
            <a:srgbClr val="92D050"/>
          </a:solidFill>
        </p:spPr>
        <p:txBody>
          <a:bodyPr/>
          <a:lstStyle/>
          <a:p>
            <a:r>
              <a:rPr lang="en-US" dirty="0"/>
              <a:t>ALP Ramps Up</a:t>
            </a:r>
          </a:p>
        </p:txBody>
      </p:sp>
      <p:graphicFrame>
        <p:nvGraphicFramePr>
          <p:cNvPr id="6" name="Content Placeholder 5"/>
          <p:cNvGraphicFramePr>
            <a:graphicFrameLocks noGrp="1"/>
          </p:cNvGraphicFramePr>
          <p:nvPr>
            <p:ph idx="1"/>
            <p:extLst/>
          </p:nvPr>
        </p:nvGraphicFramePr>
        <p:xfrm>
          <a:off x="324465" y="943897"/>
          <a:ext cx="8362335" cy="5594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14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6" y="0"/>
            <a:ext cx="9006348" cy="767581"/>
          </a:xfrm>
          <a:solidFill>
            <a:srgbClr val="92D050"/>
          </a:solidFill>
        </p:spPr>
        <p:txBody>
          <a:bodyPr/>
          <a:lstStyle/>
          <a:p>
            <a:r>
              <a:rPr lang="en-US" dirty="0"/>
              <a:t>Cohort Completion Rate – ENGL102</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369332"/>
          </a:xfrm>
          <a:prstGeom prst="rect">
            <a:avLst/>
          </a:prstGeom>
          <a:noFill/>
        </p:spPr>
        <p:txBody>
          <a:bodyPr wrap="square" rtlCol="0">
            <a:spAutoFit/>
          </a:bodyPr>
          <a:lstStyle/>
          <a:p>
            <a:r>
              <a:rPr lang="en-US" dirty="0"/>
              <a:t>ALP students are also more likely to complete ENGL102.</a:t>
            </a:r>
          </a:p>
        </p:txBody>
      </p:sp>
    </p:spTree>
    <p:extLst>
      <p:ext uri="{BB962C8B-B14F-4D97-AF65-F5344CB8AC3E}">
        <p14:creationId xmlns:p14="http://schemas.microsoft.com/office/powerpoint/2010/main" val="125992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6" y="0"/>
            <a:ext cx="9006348" cy="767581"/>
          </a:xfrm>
          <a:solidFill>
            <a:srgbClr val="92D050"/>
          </a:solidFill>
        </p:spPr>
        <p:txBody>
          <a:bodyPr/>
          <a:lstStyle/>
          <a:p>
            <a:r>
              <a:rPr lang="en-US" dirty="0"/>
              <a:t>12 or More Earned Credits</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369332"/>
          </a:xfrm>
          <a:prstGeom prst="rect">
            <a:avLst/>
          </a:prstGeom>
          <a:noFill/>
        </p:spPr>
        <p:txBody>
          <a:bodyPr wrap="square" rtlCol="0">
            <a:spAutoFit/>
          </a:bodyPr>
          <a:lstStyle/>
          <a:p>
            <a:r>
              <a:rPr lang="en-US" dirty="0"/>
              <a:t>When students complete ENGL101, more courses are available to them.</a:t>
            </a:r>
          </a:p>
        </p:txBody>
      </p:sp>
    </p:spTree>
    <p:extLst>
      <p:ext uri="{BB962C8B-B14F-4D97-AF65-F5344CB8AC3E}">
        <p14:creationId xmlns:p14="http://schemas.microsoft.com/office/powerpoint/2010/main" val="154703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581"/>
          </a:xfrm>
          <a:solidFill>
            <a:srgbClr val="92D050"/>
          </a:solidFill>
        </p:spPr>
        <p:txBody>
          <a:bodyPr/>
          <a:lstStyle/>
          <a:p>
            <a:r>
              <a:rPr lang="en-US" dirty="0"/>
              <a:t>Degree or Certificate Earned</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369332"/>
          </a:xfrm>
          <a:prstGeom prst="rect">
            <a:avLst/>
          </a:prstGeom>
          <a:noFill/>
        </p:spPr>
        <p:txBody>
          <a:bodyPr wrap="square" rtlCol="0">
            <a:spAutoFit/>
          </a:bodyPr>
          <a:lstStyle/>
          <a:p>
            <a:r>
              <a:rPr lang="en-US" dirty="0"/>
              <a:t>ALP students are more likely to graduate within 4 years.</a:t>
            </a:r>
          </a:p>
        </p:txBody>
      </p:sp>
    </p:spTree>
    <p:extLst>
      <p:ext uri="{BB962C8B-B14F-4D97-AF65-F5344CB8AC3E}">
        <p14:creationId xmlns:p14="http://schemas.microsoft.com/office/powerpoint/2010/main" val="282584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581"/>
          </a:xfrm>
          <a:solidFill>
            <a:srgbClr val="92D050"/>
          </a:solidFill>
        </p:spPr>
        <p:txBody>
          <a:bodyPr/>
          <a:lstStyle/>
          <a:p>
            <a:r>
              <a:rPr lang="en-US" dirty="0"/>
              <a:t>African-American Completion Rate</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646331"/>
          </a:xfrm>
          <a:prstGeom prst="rect">
            <a:avLst/>
          </a:prstGeom>
          <a:noFill/>
        </p:spPr>
        <p:txBody>
          <a:bodyPr wrap="square" rtlCol="0">
            <a:spAutoFit/>
          </a:bodyPr>
          <a:lstStyle/>
          <a:p>
            <a:r>
              <a:rPr lang="en-US" dirty="0"/>
              <a:t>ALP has helped our African-American students, who are more likely to be developmental.</a:t>
            </a:r>
          </a:p>
        </p:txBody>
      </p:sp>
    </p:spTree>
    <p:extLst>
      <p:ext uri="{BB962C8B-B14F-4D97-AF65-F5344CB8AC3E}">
        <p14:creationId xmlns:p14="http://schemas.microsoft.com/office/powerpoint/2010/main" val="288046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84932"/>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898524" y="1104900"/>
            <a:ext cx="7572375" cy="1938992"/>
          </a:xfrm>
          <a:prstGeom prst="rect">
            <a:avLst/>
          </a:prstGeom>
          <a:noFill/>
        </p:spPr>
        <p:txBody>
          <a:bodyPr wrap="square" rtlCol="0">
            <a:spAutoFit/>
          </a:bodyPr>
          <a:lstStyle/>
          <a:p>
            <a:pPr algn="ctr" defTabSz="914400">
              <a:defRPr/>
            </a:pPr>
            <a:r>
              <a:rPr lang="en-US" sz="6000" dirty="0">
                <a:solidFill>
                  <a:srgbClr val="000000"/>
                </a:solidFill>
              </a:rPr>
              <a:t>	Who are we…Who are you? </a:t>
            </a:r>
          </a:p>
        </p:txBody>
      </p:sp>
      <p:sp>
        <p:nvSpPr>
          <p:cNvPr id="4" name="TextBox 3"/>
          <p:cNvSpPr txBox="1"/>
          <p:nvPr/>
        </p:nvSpPr>
        <p:spPr>
          <a:xfrm>
            <a:off x="908049" y="2867025"/>
            <a:ext cx="756285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Name</a:t>
            </a:r>
          </a:p>
          <a:p>
            <a:pPr marL="285750" indent="-285750">
              <a:buFont typeface="Arial" panose="020B0604020202020204" pitchFamily="34" charset="0"/>
              <a:buChar char="•"/>
            </a:pPr>
            <a:r>
              <a:rPr lang="en-US" sz="2400" dirty="0"/>
              <a:t>Teaching Experience</a:t>
            </a:r>
          </a:p>
          <a:p>
            <a:pPr marL="285750" indent="-285750">
              <a:buFont typeface="Arial" panose="020B0604020202020204" pitchFamily="34" charset="0"/>
              <a:buChar char="•"/>
            </a:pPr>
            <a:r>
              <a:rPr lang="en-US" sz="2400" dirty="0"/>
              <a:t>What do you know about ALP?</a:t>
            </a:r>
          </a:p>
          <a:p>
            <a:pPr marL="285750" indent="-285750">
              <a:buFont typeface="Arial" panose="020B0604020202020204" pitchFamily="34" charset="0"/>
              <a:buChar char="•"/>
            </a:pPr>
            <a:r>
              <a:rPr lang="en-US" sz="2400" dirty="0"/>
              <a:t>What do you hope to get out of today?  </a:t>
            </a:r>
          </a:p>
        </p:txBody>
      </p:sp>
    </p:spTree>
    <p:extLst>
      <p:ext uri="{BB962C8B-B14F-4D97-AF65-F5344CB8AC3E}">
        <p14:creationId xmlns:p14="http://schemas.microsoft.com/office/powerpoint/2010/main" val="289889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7581"/>
          </a:xfrm>
          <a:solidFill>
            <a:srgbClr val="92D050"/>
          </a:solidFill>
        </p:spPr>
        <p:txBody>
          <a:bodyPr/>
          <a:lstStyle/>
          <a:p>
            <a:r>
              <a:rPr lang="en-US" dirty="0"/>
              <a:t>Completion Rate by Race – ALP Only</a:t>
            </a:r>
          </a:p>
        </p:txBody>
      </p:sp>
      <p:graphicFrame>
        <p:nvGraphicFramePr>
          <p:cNvPr id="6" name="Content Placeholder 5"/>
          <p:cNvGraphicFramePr>
            <a:graphicFrameLocks noGrp="1"/>
          </p:cNvGraphicFramePr>
          <p:nvPr>
            <p:ph idx="1"/>
            <p:extLst/>
          </p:nvPr>
        </p:nvGraphicFramePr>
        <p:xfrm>
          <a:off x="457200" y="943897"/>
          <a:ext cx="8229600" cy="50734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761" y="6017342"/>
            <a:ext cx="8111613" cy="369332"/>
          </a:xfrm>
          <a:prstGeom prst="rect">
            <a:avLst/>
          </a:prstGeom>
          <a:noFill/>
        </p:spPr>
        <p:txBody>
          <a:bodyPr wrap="square" rtlCol="0">
            <a:spAutoFit/>
          </a:bodyPr>
          <a:lstStyle/>
          <a:p>
            <a:r>
              <a:rPr lang="en-US" dirty="0"/>
              <a:t>But ALP has not closed the race gap at CCBC.</a:t>
            </a:r>
          </a:p>
        </p:txBody>
      </p:sp>
    </p:spTree>
    <p:extLst>
      <p:ext uri="{BB962C8B-B14F-4D97-AF65-F5344CB8AC3E}">
        <p14:creationId xmlns:p14="http://schemas.microsoft.com/office/powerpoint/2010/main" val="282190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9"/>
          <p:cNvSpPr txBox="1">
            <a:spLocks noChangeArrowheads="1"/>
          </p:cNvSpPr>
          <p:nvPr/>
        </p:nvSpPr>
        <p:spPr bwMode="auto">
          <a:xfrm>
            <a:off x="18495"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a:cs typeface="Arial" charset="0"/>
                <a:sym typeface="Arial" charset="0"/>
              </a:rPr>
              <a:t>What are the costs associated with an ALP?</a:t>
            </a:r>
            <a:endParaRPr lang="en-US" sz="3200" dirty="0">
              <a:ea typeface="ヒラギノ角ゴ ProN W6" charset="0"/>
              <a:cs typeface="ヒラギノ角ゴ ProN W6" charset="0"/>
              <a:sym typeface="Arial" charset="0"/>
            </a:endParaRPr>
          </a:p>
        </p:txBody>
      </p:sp>
      <p:pic>
        <p:nvPicPr>
          <p:cNvPr id="2052" name="Picture 4" descr="Image result for co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57400"/>
            <a:ext cx="571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5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6200"/>
            <a:ext cx="9067800" cy="6553199"/>
          </a:xfrm>
          <a:prstGeom prst="rect">
            <a:avLst/>
          </a:prstGeom>
        </p:spPr>
      </p:pic>
    </p:spTree>
    <p:extLst>
      <p:ext uri="{BB962C8B-B14F-4D97-AF65-F5344CB8AC3E}">
        <p14:creationId xmlns:p14="http://schemas.microsoft.com/office/powerpoint/2010/main" val="207946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054609"/>
            <a:ext cx="9144000" cy="533400"/>
          </a:xfrm>
          <a:prstGeom prst="rect">
            <a:avLst/>
          </a:prstGeom>
          <a:solidFill>
            <a:srgbClr val="8164B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12328"/>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04" name="Rectangle 11"/>
          <p:cNvSpPr>
            <a:spLocks/>
          </p:cNvSpPr>
          <p:nvPr/>
        </p:nvSpPr>
        <p:spPr bwMode="auto">
          <a:xfrm>
            <a:off x="-152400" y="0"/>
            <a:ext cx="9169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ctr"/>
            <a:r>
              <a:rPr lang="en-US" sz="2400" dirty="0">
                <a:cs typeface="Arial" charset="0"/>
                <a:sym typeface="Arial" charset="0"/>
              </a:rPr>
              <a:t> </a:t>
            </a:r>
          </a:p>
          <a:p>
            <a:pPr algn="ctr"/>
            <a:r>
              <a:rPr lang="en-US" sz="3600" b="1" dirty="0">
                <a:latin typeface="Arial" panose="020B0604020202020204" pitchFamily="34" charset="0"/>
                <a:cs typeface="Arial" panose="020B0604020202020204" pitchFamily="34" charset="0"/>
                <a:sym typeface="Arial" charset="0"/>
              </a:rPr>
              <a:t>Costs Analysis for 1000 students</a:t>
            </a:r>
          </a:p>
        </p:txBody>
      </p:sp>
      <p:sp>
        <p:nvSpPr>
          <p:cNvPr id="167" name="Rectangle 12"/>
          <p:cNvSpPr>
            <a:spLocks/>
          </p:cNvSpPr>
          <p:nvPr/>
        </p:nvSpPr>
        <p:spPr bwMode="auto">
          <a:xfrm>
            <a:off x="4800600" y="2743200"/>
            <a:ext cx="38029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r>
              <a:rPr lang="en-US" sz="2000" b="1" dirty="0">
                <a:cs typeface="Arial" charset="0"/>
                <a:sym typeface="Arial" charset="0"/>
              </a:rPr>
              <a:t>101:</a:t>
            </a:r>
            <a:r>
              <a:rPr lang="en-US" sz="2000" dirty="0">
                <a:cs typeface="Arial" charset="0"/>
                <a:sym typeface="Arial" charset="0"/>
              </a:rPr>
              <a:t> 50 sections X $3000 = $150,000</a:t>
            </a:r>
          </a:p>
        </p:txBody>
      </p:sp>
      <p:sp>
        <p:nvSpPr>
          <p:cNvPr id="80" name="Rectangle 8"/>
          <p:cNvSpPr>
            <a:spLocks/>
          </p:cNvSpPr>
          <p:nvPr/>
        </p:nvSpPr>
        <p:spPr bwMode="auto">
          <a:xfrm>
            <a:off x="4648200" y="2133600"/>
            <a:ext cx="4800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r>
              <a:rPr lang="en-US" sz="2000" b="1" dirty="0" err="1">
                <a:cs typeface="Arial" charset="0"/>
                <a:sym typeface="Arial" charset="0"/>
              </a:rPr>
              <a:t>Dev</a:t>
            </a:r>
            <a:r>
              <a:rPr lang="en-US" sz="2000" b="1" dirty="0">
                <a:cs typeface="Arial" charset="0"/>
                <a:sym typeface="Arial" charset="0"/>
              </a:rPr>
              <a:t>:</a:t>
            </a:r>
            <a:r>
              <a:rPr lang="en-US" sz="2000" dirty="0">
                <a:cs typeface="Arial" charset="0"/>
                <a:sym typeface="Arial" charset="0"/>
              </a:rPr>
              <a:t> 100 sections X $3000 = $300,000</a:t>
            </a:r>
          </a:p>
        </p:txBody>
      </p:sp>
      <p:sp>
        <p:nvSpPr>
          <p:cNvPr id="9" name="Rectangle 12"/>
          <p:cNvSpPr>
            <a:spLocks/>
          </p:cNvSpPr>
          <p:nvPr/>
        </p:nvSpPr>
        <p:spPr bwMode="auto">
          <a:xfrm>
            <a:off x="137849" y="2743200"/>
            <a:ext cx="4648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2000" b="1" dirty="0">
                <a:cs typeface="Arial" charset="0"/>
                <a:sym typeface="Arial" charset="0"/>
              </a:rPr>
              <a:t>101: </a:t>
            </a:r>
            <a:r>
              <a:rPr lang="en-US" sz="2000" dirty="0">
                <a:cs typeface="Arial" charset="0"/>
                <a:sym typeface="Arial" charset="0"/>
              </a:rPr>
              <a:t>24 sections X $3000 = $  72,000</a:t>
            </a:r>
          </a:p>
        </p:txBody>
      </p:sp>
      <p:sp>
        <p:nvSpPr>
          <p:cNvPr id="10" name="Rectangle 8"/>
          <p:cNvSpPr>
            <a:spLocks/>
          </p:cNvSpPr>
          <p:nvPr/>
        </p:nvSpPr>
        <p:spPr bwMode="auto">
          <a:xfrm>
            <a:off x="137849" y="2133600"/>
            <a:ext cx="4572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r>
              <a:rPr lang="en-US" sz="2000" b="1" dirty="0" err="1">
                <a:cs typeface="Arial" charset="0"/>
                <a:sym typeface="Arial" charset="0"/>
              </a:rPr>
              <a:t>Dev</a:t>
            </a:r>
            <a:r>
              <a:rPr lang="en-US" sz="2000" b="1" dirty="0">
                <a:cs typeface="Arial" charset="0"/>
                <a:sym typeface="Arial" charset="0"/>
              </a:rPr>
              <a:t>:</a:t>
            </a:r>
            <a:r>
              <a:rPr lang="en-US" sz="2000" dirty="0">
                <a:cs typeface="Arial" charset="0"/>
                <a:sym typeface="Arial" charset="0"/>
              </a:rPr>
              <a:t> 50 sections X $3000 = $150,000</a:t>
            </a:r>
          </a:p>
        </p:txBody>
      </p:sp>
      <p:grpSp>
        <p:nvGrpSpPr>
          <p:cNvPr id="5" name="Group 4"/>
          <p:cNvGrpSpPr/>
          <p:nvPr/>
        </p:nvGrpSpPr>
        <p:grpSpPr>
          <a:xfrm>
            <a:off x="434763" y="3276600"/>
            <a:ext cx="3451437" cy="558809"/>
            <a:chOff x="434763" y="3276600"/>
            <a:chExt cx="3451437" cy="558809"/>
          </a:xfrm>
        </p:grpSpPr>
        <p:sp>
          <p:nvSpPr>
            <p:cNvPr id="11" name="Rectangle 12"/>
            <p:cNvSpPr>
              <a:spLocks/>
            </p:cNvSpPr>
            <p:nvPr/>
          </p:nvSpPr>
          <p:spPr bwMode="auto">
            <a:xfrm>
              <a:off x="434763" y="3527632"/>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total cost = $222,000</a:t>
              </a:r>
            </a:p>
          </p:txBody>
        </p:sp>
        <p:cxnSp>
          <p:nvCxnSpPr>
            <p:cNvPr id="12" name="Straight Connector 11"/>
            <p:cNvCxnSpPr/>
            <p:nvPr/>
          </p:nvCxnSpPr>
          <p:spPr>
            <a:xfrm>
              <a:off x="1371600" y="3276600"/>
              <a:ext cx="2514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6040016" y="3276600"/>
            <a:ext cx="3091654" cy="548706"/>
            <a:chOff x="6040016" y="3276600"/>
            <a:chExt cx="3091654" cy="548706"/>
          </a:xfrm>
        </p:grpSpPr>
        <p:sp>
          <p:nvSpPr>
            <p:cNvPr id="81" name="Rectangle 12"/>
            <p:cNvSpPr>
              <a:spLocks/>
            </p:cNvSpPr>
            <p:nvPr/>
          </p:nvSpPr>
          <p:spPr bwMode="auto">
            <a:xfrm>
              <a:off x="6423237" y="3517529"/>
              <a:ext cx="27084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2000" dirty="0">
                  <a:cs typeface="Arial" charset="0"/>
                  <a:sym typeface="Arial" charset="0"/>
                </a:rPr>
                <a:t>total cost = $450,000</a:t>
              </a:r>
            </a:p>
          </p:txBody>
        </p:sp>
        <p:cxnSp>
          <p:nvCxnSpPr>
            <p:cNvPr id="13" name="Straight Connector 12"/>
            <p:cNvCxnSpPr/>
            <p:nvPr/>
          </p:nvCxnSpPr>
          <p:spPr>
            <a:xfrm>
              <a:off x="6040016" y="3276600"/>
              <a:ext cx="2514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1447800" y="1447800"/>
            <a:ext cx="1345340" cy="400110"/>
          </a:xfrm>
          <a:prstGeom prst="rect">
            <a:avLst/>
          </a:prstGeom>
          <a:noFill/>
        </p:spPr>
        <p:txBody>
          <a:bodyPr wrap="none" rtlCol="0">
            <a:spAutoFit/>
          </a:bodyPr>
          <a:lstStyle/>
          <a:p>
            <a:r>
              <a:rPr lang="en-US" sz="2000" b="1" dirty="0"/>
              <a:t>Traditional</a:t>
            </a:r>
          </a:p>
        </p:txBody>
      </p:sp>
      <p:sp>
        <p:nvSpPr>
          <p:cNvPr id="15" name="TextBox 14"/>
          <p:cNvSpPr txBox="1"/>
          <p:nvPr/>
        </p:nvSpPr>
        <p:spPr>
          <a:xfrm>
            <a:off x="6096000" y="1447800"/>
            <a:ext cx="597865" cy="400110"/>
          </a:xfrm>
          <a:prstGeom prst="rect">
            <a:avLst/>
          </a:prstGeom>
          <a:noFill/>
        </p:spPr>
        <p:txBody>
          <a:bodyPr wrap="none" rtlCol="0">
            <a:spAutoFit/>
          </a:bodyPr>
          <a:lstStyle/>
          <a:p>
            <a:r>
              <a:rPr lang="en-US" sz="2000" b="1" dirty="0"/>
              <a:t>ALP</a:t>
            </a:r>
          </a:p>
        </p:txBody>
      </p:sp>
      <p:cxnSp>
        <p:nvCxnSpPr>
          <p:cNvPr id="16" name="Straight Connector 15"/>
          <p:cNvCxnSpPr/>
          <p:nvPr/>
        </p:nvCxnSpPr>
        <p:spPr>
          <a:xfrm>
            <a:off x="4343400" y="1447800"/>
            <a:ext cx="0" cy="510540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37849" y="4495800"/>
            <a:ext cx="4018023" cy="400110"/>
          </a:xfrm>
          <a:prstGeom prst="rect">
            <a:avLst/>
          </a:prstGeom>
          <a:noFill/>
        </p:spPr>
        <p:txBody>
          <a:bodyPr wrap="none" rtlCol="0">
            <a:spAutoFit/>
          </a:bodyPr>
          <a:lstStyle/>
          <a:p>
            <a:r>
              <a:rPr lang="en-US" sz="2000" dirty="0"/>
              <a:t>Number of successful students = 333</a:t>
            </a:r>
          </a:p>
        </p:txBody>
      </p:sp>
      <p:sp>
        <p:nvSpPr>
          <p:cNvPr id="17" name="TextBox 16"/>
          <p:cNvSpPr txBox="1"/>
          <p:nvPr/>
        </p:nvSpPr>
        <p:spPr>
          <a:xfrm>
            <a:off x="4605399" y="4495800"/>
            <a:ext cx="4018023" cy="400110"/>
          </a:xfrm>
          <a:prstGeom prst="rect">
            <a:avLst/>
          </a:prstGeom>
          <a:noFill/>
        </p:spPr>
        <p:txBody>
          <a:bodyPr wrap="none" rtlCol="0">
            <a:spAutoFit/>
          </a:bodyPr>
          <a:lstStyle/>
          <a:p>
            <a:r>
              <a:rPr lang="en-US" sz="2000" dirty="0"/>
              <a:t>Number of successful students </a:t>
            </a:r>
            <a:r>
              <a:rPr lang="en-US" sz="2000"/>
              <a:t>= 740</a:t>
            </a:r>
            <a:endParaRPr lang="en-US" sz="2000" dirty="0"/>
          </a:p>
        </p:txBody>
      </p:sp>
      <p:sp>
        <p:nvSpPr>
          <p:cNvPr id="8" name="TextBox 7"/>
          <p:cNvSpPr txBox="1"/>
          <p:nvPr/>
        </p:nvSpPr>
        <p:spPr>
          <a:xfrm>
            <a:off x="137849" y="5115175"/>
            <a:ext cx="4053151" cy="400110"/>
          </a:xfrm>
          <a:prstGeom prst="rect">
            <a:avLst/>
          </a:prstGeom>
          <a:noFill/>
        </p:spPr>
        <p:txBody>
          <a:bodyPr wrap="square" rtlCol="0">
            <a:spAutoFit/>
          </a:bodyPr>
          <a:lstStyle/>
          <a:p>
            <a:r>
              <a:rPr lang="en-US" sz="2000" dirty="0"/>
              <a:t>Cost per successful student: $667 </a:t>
            </a:r>
          </a:p>
        </p:txBody>
      </p:sp>
      <p:sp>
        <p:nvSpPr>
          <p:cNvPr id="14" name="TextBox 13"/>
          <p:cNvSpPr txBox="1"/>
          <p:nvPr/>
        </p:nvSpPr>
        <p:spPr>
          <a:xfrm>
            <a:off x="4613072" y="5130809"/>
            <a:ext cx="4302328" cy="400110"/>
          </a:xfrm>
          <a:prstGeom prst="rect">
            <a:avLst/>
          </a:prstGeom>
          <a:noFill/>
        </p:spPr>
        <p:txBody>
          <a:bodyPr wrap="square" rtlCol="0">
            <a:spAutoFit/>
          </a:bodyPr>
          <a:lstStyle/>
          <a:p>
            <a:r>
              <a:rPr lang="en-US" sz="2000" dirty="0"/>
              <a:t>Cost per successful student: $581 </a:t>
            </a:r>
          </a:p>
        </p:txBody>
      </p:sp>
    </p:spTree>
    <p:extLst>
      <p:ext uri="{BB962C8B-B14F-4D97-AF65-F5344CB8AC3E}">
        <p14:creationId xmlns:p14="http://schemas.microsoft.com/office/powerpoint/2010/main" val="22458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7" grpId="0"/>
      <p:bldP spid="80" grpId="0"/>
      <p:bldP spid="9" grpId="0"/>
      <p:bldP spid="10" grpId="0"/>
      <p:bldP spid="3" grpId="0"/>
      <p:bldP spid="17" grpId="0"/>
      <p:bldP spid="8"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9756" y="4419600"/>
            <a:ext cx="9144000" cy="533400"/>
          </a:xfrm>
          <a:prstGeom prst="rect">
            <a:avLst/>
          </a:prstGeom>
          <a:solidFill>
            <a:srgbClr val="8164B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5400" y="3087588"/>
            <a:ext cx="9144000" cy="533400"/>
          </a:xfrm>
          <a:prstGeom prst="rect">
            <a:avLst/>
          </a:prstGeom>
          <a:solidFill>
            <a:srgbClr val="8164B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13604"/>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04" name="Rectangle 11"/>
          <p:cNvSpPr>
            <a:spLocks/>
          </p:cNvSpPr>
          <p:nvPr/>
        </p:nvSpPr>
        <p:spPr bwMode="auto">
          <a:xfrm>
            <a:off x="-152400" y="0"/>
            <a:ext cx="9169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ctr"/>
            <a:r>
              <a:rPr lang="en-US" sz="2400" dirty="0">
                <a:cs typeface="Arial" charset="0"/>
                <a:sym typeface="Arial" charset="0"/>
              </a:rPr>
              <a:t> </a:t>
            </a:r>
          </a:p>
          <a:p>
            <a:pPr algn="ctr"/>
            <a:r>
              <a:rPr lang="en-US" sz="3600" b="1" dirty="0">
                <a:latin typeface="Arial" panose="020B0604020202020204" pitchFamily="34" charset="0"/>
                <a:cs typeface="Arial" panose="020B0604020202020204" pitchFamily="34" charset="0"/>
                <a:sym typeface="Arial" charset="0"/>
              </a:rPr>
              <a:t>Cost/Revenue Analysis</a:t>
            </a:r>
          </a:p>
        </p:txBody>
      </p:sp>
      <p:cxnSp>
        <p:nvCxnSpPr>
          <p:cNvPr id="3" name="Straight Connector 2"/>
          <p:cNvCxnSpPr/>
          <p:nvPr/>
        </p:nvCxnSpPr>
        <p:spPr>
          <a:xfrm>
            <a:off x="4343400" y="1447800"/>
            <a:ext cx="0" cy="510540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0" y="1447800"/>
            <a:ext cx="4343400" cy="400110"/>
          </a:xfrm>
          <a:prstGeom prst="rect">
            <a:avLst/>
          </a:prstGeom>
          <a:noFill/>
        </p:spPr>
        <p:txBody>
          <a:bodyPr wrap="square" rtlCol="0">
            <a:spAutoFit/>
          </a:bodyPr>
          <a:lstStyle/>
          <a:p>
            <a:pPr algn="ctr"/>
            <a:r>
              <a:rPr lang="en-US" sz="2000" b="1" dirty="0"/>
              <a:t>Traditional</a:t>
            </a:r>
          </a:p>
        </p:txBody>
      </p:sp>
      <p:sp>
        <p:nvSpPr>
          <p:cNvPr id="15" name="TextBox 14"/>
          <p:cNvSpPr txBox="1"/>
          <p:nvPr/>
        </p:nvSpPr>
        <p:spPr>
          <a:xfrm>
            <a:off x="4343400" y="1447800"/>
            <a:ext cx="4800600" cy="400110"/>
          </a:xfrm>
          <a:prstGeom prst="rect">
            <a:avLst/>
          </a:prstGeom>
          <a:noFill/>
        </p:spPr>
        <p:txBody>
          <a:bodyPr wrap="square" rtlCol="0">
            <a:spAutoFit/>
          </a:bodyPr>
          <a:lstStyle/>
          <a:p>
            <a:pPr algn="ctr"/>
            <a:r>
              <a:rPr lang="en-US" sz="2000" b="1" dirty="0"/>
              <a:t>ALP</a:t>
            </a:r>
          </a:p>
        </p:txBody>
      </p:sp>
      <p:grpSp>
        <p:nvGrpSpPr>
          <p:cNvPr id="7" name="Group 6"/>
          <p:cNvGrpSpPr/>
          <p:nvPr/>
        </p:nvGrpSpPr>
        <p:grpSpPr>
          <a:xfrm>
            <a:off x="533400" y="3812132"/>
            <a:ext cx="8001000" cy="307777"/>
            <a:chOff x="533400" y="3812132"/>
            <a:chExt cx="8001000" cy="307777"/>
          </a:xfrm>
        </p:grpSpPr>
        <p:sp>
          <p:nvSpPr>
            <p:cNvPr id="16" name="Rectangle 12"/>
            <p:cNvSpPr>
              <a:spLocks/>
            </p:cNvSpPr>
            <p:nvPr/>
          </p:nvSpPr>
          <p:spPr bwMode="auto">
            <a:xfrm>
              <a:off x="533400" y="3812132"/>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total cost = $220,000</a:t>
              </a:r>
            </a:p>
          </p:txBody>
        </p:sp>
        <p:sp>
          <p:nvSpPr>
            <p:cNvPr id="17" name="Rectangle 12"/>
            <p:cNvSpPr>
              <a:spLocks/>
            </p:cNvSpPr>
            <p:nvPr/>
          </p:nvSpPr>
          <p:spPr bwMode="auto">
            <a:xfrm>
              <a:off x="5105400" y="3812132"/>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total cost = $450,000</a:t>
              </a:r>
            </a:p>
          </p:txBody>
        </p:sp>
      </p:grpSp>
      <p:sp>
        <p:nvSpPr>
          <p:cNvPr id="18" name="Rectangle 12"/>
          <p:cNvSpPr>
            <a:spLocks/>
          </p:cNvSpPr>
          <p:nvPr/>
        </p:nvSpPr>
        <p:spPr bwMode="auto">
          <a:xfrm>
            <a:off x="533400" y="2133600"/>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revenue from tuition = $621,600</a:t>
            </a:r>
          </a:p>
        </p:txBody>
      </p:sp>
      <p:sp>
        <p:nvSpPr>
          <p:cNvPr id="20" name="Rectangle 12"/>
          <p:cNvSpPr>
            <a:spLocks/>
          </p:cNvSpPr>
          <p:nvPr/>
        </p:nvSpPr>
        <p:spPr bwMode="auto">
          <a:xfrm>
            <a:off x="5105400" y="2133600"/>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revenue from tuition = $840,000</a:t>
            </a:r>
          </a:p>
        </p:txBody>
      </p:sp>
      <p:sp>
        <p:nvSpPr>
          <p:cNvPr id="21" name="Rectangle 12"/>
          <p:cNvSpPr>
            <a:spLocks/>
          </p:cNvSpPr>
          <p:nvPr/>
        </p:nvSpPr>
        <p:spPr bwMode="auto">
          <a:xfrm>
            <a:off x="-25400" y="2613769"/>
            <a:ext cx="3987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revenue from state/county = $404,040</a:t>
            </a:r>
          </a:p>
        </p:txBody>
      </p:sp>
      <p:sp>
        <p:nvSpPr>
          <p:cNvPr id="22" name="Rectangle 12"/>
          <p:cNvSpPr>
            <a:spLocks/>
          </p:cNvSpPr>
          <p:nvPr/>
        </p:nvSpPr>
        <p:spPr bwMode="auto">
          <a:xfrm>
            <a:off x="4343400" y="2613769"/>
            <a:ext cx="4191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revenue from state/county = $546,000</a:t>
            </a:r>
          </a:p>
        </p:txBody>
      </p:sp>
      <p:grpSp>
        <p:nvGrpSpPr>
          <p:cNvPr id="4" name="Group 3"/>
          <p:cNvGrpSpPr/>
          <p:nvPr/>
        </p:nvGrpSpPr>
        <p:grpSpPr>
          <a:xfrm>
            <a:off x="-914400" y="3055838"/>
            <a:ext cx="4876800" cy="558800"/>
            <a:chOff x="-914400" y="3055838"/>
            <a:chExt cx="4876800" cy="558800"/>
          </a:xfrm>
        </p:grpSpPr>
        <p:sp>
          <p:nvSpPr>
            <p:cNvPr id="24" name="Rectangle 23"/>
            <p:cNvSpPr>
              <a:spLocks/>
            </p:cNvSpPr>
            <p:nvPr/>
          </p:nvSpPr>
          <p:spPr bwMode="auto">
            <a:xfrm>
              <a:off x="-914400" y="3093938"/>
              <a:ext cx="4876800" cy="520700"/>
            </a:xfrm>
            <a:prstGeom prst="rect">
              <a:avLst/>
            </a:prstGeom>
            <a:noFill/>
            <a:ln>
              <a:noFill/>
            </a:ln>
            <a:extLst/>
          </p:spPr>
          <p:txBody>
            <a:bodyPr lIns="0" tIns="0" rIns="0" bIns="0"/>
            <a:lstStyle/>
            <a:p>
              <a:pPr algn="r"/>
              <a:r>
                <a:rPr lang="en-US" sz="2000" dirty="0">
                  <a:cs typeface="Arial" charset="0"/>
                  <a:sym typeface="Arial" charset="0"/>
                </a:rPr>
                <a:t>total revenue = $1,025,640</a:t>
              </a:r>
            </a:p>
          </p:txBody>
        </p:sp>
        <p:cxnSp>
          <p:nvCxnSpPr>
            <p:cNvPr id="25" name="Straight Connector 24"/>
            <p:cNvCxnSpPr/>
            <p:nvPr/>
          </p:nvCxnSpPr>
          <p:spPr>
            <a:xfrm>
              <a:off x="2189018" y="3055838"/>
              <a:ext cx="17733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Rectangle 12"/>
          <p:cNvSpPr>
            <a:spLocks/>
          </p:cNvSpPr>
          <p:nvPr/>
        </p:nvSpPr>
        <p:spPr bwMode="auto">
          <a:xfrm>
            <a:off x="533400" y="4572000"/>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net = +$805,640</a:t>
            </a:r>
          </a:p>
        </p:txBody>
      </p:sp>
      <p:sp>
        <p:nvSpPr>
          <p:cNvPr id="30" name="Rectangle 12"/>
          <p:cNvSpPr>
            <a:spLocks/>
          </p:cNvSpPr>
          <p:nvPr/>
        </p:nvSpPr>
        <p:spPr bwMode="auto">
          <a:xfrm>
            <a:off x="5105400" y="4572000"/>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lgn="r"/>
            <a:r>
              <a:rPr lang="en-US" sz="2000" dirty="0">
                <a:cs typeface="Arial" charset="0"/>
                <a:sym typeface="Arial" charset="0"/>
              </a:rPr>
              <a:t>net = +$936,000</a:t>
            </a:r>
          </a:p>
        </p:txBody>
      </p:sp>
      <p:grpSp>
        <p:nvGrpSpPr>
          <p:cNvPr id="5" name="Group 4"/>
          <p:cNvGrpSpPr/>
          <p:nvPr/>
        </p:nvGrpSpPr>
        <p:grpSpPr>
          <a:xfrm>
            <a:off x="3657600" y="3055838"/>
            <a:ext cx="4876800" cy="582038"/>
            <a:chOff x="3657600" y="3055838"/>
            <a:chExt cx="4876800" cy="582038"/>
          </a:xfrm>
        </p:grpSpPr>
        <p:sp>
          <p:nvSpPr>
            <p:cNvPr id="28" name="Rectangle 27"/>
            <p:cNvSpPr>
              <a:spLocks/>
            </p:cNvSpPr>
            <p:nvPr/>
          </p:nvSpPr>
          <p:spPr bwMode="auto">
            <a:xfrm>
              <a:off x="3657600" y="3117176"/>
              <a:ext cx="4876800" cy="520700"/>
            </a:xfrm>
            <a:prstGeom prst="rect">
              <a:avLst/>
            </a:prstGeom>
            <a:noFill/>
            <a:ln>
              <a:noFill/>
            </a:ln>
            <a:extLst/>
          </p:spPr>
          <p:txBody>
            <a:bodyPr lIns="0" tIns="0" rIns="0" bIns="0"/>
            <a:lstStyle/>
            <a:p>
              <a:pPr algn="r"/>
              <a:r>
                <a:rPr lang="en-US" sz="2000" dirty="0">
                  <a:cs typeface="Arial" charset="0"/>
                  <a:sym typeface="Arial" charset="0"/>
                </a:rPr>
                <a:t>total revenue = $1,386,000</a:t>
              </a:r>
            </a:p>
          </p:txBody>
        </p:sp>
        <p:cxnSp>
          <p:nvCxnSpPr>
            <p:cNvPr id="31" name="Straight Connector 30"/>
            <p:cNvCxnSpPr/>
            <p:nvPr/>
          </p:nvCxnSpPr>
          <p:spPr>
            <a:xfrm>
              <a:off x="6718455" y="3055838"/>
              <a:ext cx="17733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3867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2" grpId="1" animBg="1"/>
      <p:bldP spid="18" grpId="0"/>
      <p:bldP spid="20" grpId="0"/>
      <p:bldP spid="21" grpId="0"/>
      <p:bldP spid="22" grpId="0"/>
      <p:bldP spid="26"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04" name="Rectangle 11"/>
          <p:cNvSpPr>
            <a:spLocks/>
          </p:cNvSpPr>
          <p:nvPr/>
        </p:nvSpPr>
        <p:spPr bwMode="auto">
          <a:xfrm>
            <a:off x="-152400" y="-13604"/>
            <a:ext cx="9169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ctr"/>
            <a:r>
              <a:rPr lang="en-US" sz="2400" dirty="0">
                <a:cs typeface="Arial" charset="0"/>
                <a:sym typeface="Arial" charset="0"/>
              </a:rPr>
              <a:t> </a:t>
            </a:r>
          </a:p>
          <a:p>
            <a:pPr algn="ctr"/>
            <a:r>
              <a:rPr lang="en-US" sz="4000" b="1" dirty="0">
                <a:latin typeface="Arial" panose="020B0604020202020204" pitchFamily="34" charset="0"/>
                <a:cs typeface="Arial" panose="020B0604020202020204" pitchFamily="34" charset="0"/>
                <a:sym typeface="Arial" charset="0"/>
              </a:rPr>
              <a:t>Cost/Revenue Analysis</a:t>
            </a:r>
          </a:p>
        </p:txBody>
      </p:sp>
      <p:cxnSp>
        <p:nvCxnSpPr>
          <p:cNvPr id="3" name="Straight Connector 2"/>
          <p:cNvCxnSpPr/>
          <p:nvPr/>
        </p:nvCxnSpPr>
        <p:spPr>
          <a:xfrm>
            <a:off x="1828800" y="1371600"/>
            <a:ext cx="0" cy="518160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574800" y="6248400"/>
            <a:ext cx="74422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74800" y="14478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74800" y="22479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74800" y="38481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574800" y="46482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74800" y="54483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8549" y="1244906"/>
            <a:ext cx="1351652" cy="400110"/>
          </a:xfrm>
          <a:prstGeom prst="rect">
            <a:avLst/>
          </a:prstGeom>
          <a:noFill/>
        </p:spPr>
        <p:txBody>
          <a:bodyPr wrap="none" rtlCol="0">
            <a:spAutoFit/>
          </a:bodyPr>
          <a:lstStyle/>
          <a:p>
            <a:pPr algn="r"/>
            <a:r>
              <a:rPr lang="en-US" sz="2000" dirty="0"/>
              <a:t>$1,500,000</a:t>
            </a:r>
          </a:p>
        </p:txBody>
      </p:sp>
      <p:sp>
        <p:nvSpPr>
          <p:cNvPr id="65" name="TextBox 64"/>
          <p:cNvSpPr txBox="1"/>
          <p:nvPr/>
        </p:nvSpPr>
        <p:spPr>
          <a:xfrm>
            <a:off x="248549" y="2045479"/>
            <a:ext cx="1351652" cy="400110"/>
          </a:xfrm>
          <a:prstGeom prst="rect">
            <a:avLst/>
          </a:prstGeom>
          <a:noFill/>
        </p:spPr>
        <p:txBody>
          <a:bodyPr wrap="none" rtlCol="0">
            <a:spAutoFit/>
          </a:bodyPr>
          <a:lstStyle/>
          <a:p>
            <a:pPr algn="r"/>
            <a:r>
              <a:rPr lang="en-US" sz="2000" dirty="0"/>
              <a:t>$1,250,000</a:t>
            </a:r>
          </a:p>
        </p:txBody>
      </p:sp>
      <p:sp>
        <p:nvSpPr>
          <p:cNvPr id="66" name="TextBox 65"/>
          <p:cNvSpPr txBox="1"/>
          <p:nvPr/>
        </p:nvSpPr>
        <p:spPr>
          <a:xfrm>
            <a:off x="248549" y="2846052"/>
            <a:ext cx="1351652" cy="400110"/>
          </a:xfrm>
          <a:prstGeom prst="rect">
            <a:avLst/>
          </a:prstGeom>
          <a:noFill/>
        </p:spPr>
        <p:txBody>
          <a:bodyPr wrap="none" rtlCol="0">
            <a:spAutoFit/>
          </a:bodyPr>
          <a:lstStyle/>
          <a:p>
            <a:pPr algn="r"/>
            <a:r>
              <a:rPr lang="en-US" sz="2000" dirty="0"/>
              <a:t>$1,000,000</a:t>
            </a:r>
          </a:p>
        </p:txBody>
      </p:sp>
      <p:sp>
        <p:nvSpPr>
          <p:cNvPr id="67" name="TextBox 66"/>
          <p:cNvSpPr txBox="1"/>
          <p:nvPr/>
        </p:nvSpPr>
        <p:spPr>
          <a:xfrm>
            <a:off x="442512" y="3646625"/>
            <a:ext cx="1157689" cy="400110"/>
          </a:xfrm>
          <a:prstGeom prst="rect">
            <a:avLst/>
          </a:prstGeom>
          <a:noFill/>
        </p:spPr>
        <p:txBody>
          <a:bodyPr wrap="none" rtlCol="0">
            <a:spAutoFit/>
          </a:bodyPr>
          <a:lstStyle/>
          <a:p>
            <a:pPr algn="r"/>
            <a:r>
              <a:rPr lang="en-US" sz="2000" dirty="0"/>
              <a:t>$750,000</a:t>
            </a:r>
          </a:p>
        </p:txBody>
      </p:sp>
      <p:sp>
        <p:nvSpPr>
          <p:cNvPr id="68" name="TextBox 67"/>
          <p:cNvSpPr txBox="1"/>
          <p:nvPr/>
        </p:nvSpPr>
        <p:spPr>
          <a:xfrm>
            <a:off x="442512" y="4447198"/>
            <a:ext cx="1157689" cy="400110"/>
          </a:xfrm>
          <a:prstGeom prst="rect">
            <a:avLst/>
          </a:prstGeom>
          <a:noFill/>
        </p:spPr>
        <p:txBody>
          <a:bodyPr wrap="none" rtlCol="0">
            <a:spAutoFit/>
          </a:bodyPr>
          <a:lstStyle/>
          <a:p>
            <a:pPr algn="r"/>
            <a:r>
              <a:rPr lang="en-US" sz="2000" dirty="0"/>
              <a:t>$500,000</a:t>
            </a:r>
          </a:p>
        </p:txBody>
      </p:sp>
      <p:sp>
        <p:nvSpPr>
          <p:cNvPr id="69" name="TextBox 68"/>
          <p:cNvSpPr txBox="1"/>
          <p:nvPr/>
        </p:nvSpPr>
        <p:spPr>
          <a:xfrm>
            <a:off x="442512" y="5247771"/>
            <a:ext cx="1157689" cy="400110"/>
          </a:xfrm>
          <a:prstGeom prst="rect">
            <a:avLst/>
          </a:prstGeom>
          <a:noFill/>
        </p:spPr>
        <p:txBody>
          <a:bodyPr wrap="none" rtlCol="0">
            <a:spAutoFit/>
          </a:bodyPr>
          <a:lstStyle/>
          <a:p>
            <a:pPr algn="r"/>
            <a:r>
              <a:rPr lang="en-US" sz="2000" dirty="0"/>
              <a:t>$250,000</a:t>
            </a:r>
          </a:p>
        </p:txBody>
      </p:sp>
      <p:sp>
        <p:nvSpPr>
          <p:cNvPr id="70" name="TextBox 69"/>
          <p:cNvSpPr txBox="1"/>
          <p:nvPr/>
        </p:nvSpPr>
        <p:spPr>
          <a:xfrm>
            <a:off x="1285691" y="6048345"/>
            <a:ext cx="314510" cy="400110"/>
          </a:xfrm>
          <a:prstGeom prst="rect">
            <a:avLst/>
          </a:prstGeom>
          <a:noFill/>
        </p:spPr>
        <p:txBody>
          <a:bodyPr wrap="none" rtlCol="0">
            <a:spAutoFit/>
          </a:bodyPr>
          <a:lstStyle/>
          <a:p>
            <a:pPr algn="r"/>
            <a:r>
              <a:rPr lang="en-US" sz="2000" dirty="0"/>
              <a:t>0</a:t>
            </a:r>
          </a:p>
        </p:txBody>
      </p:sp>
      <p:cxnSp>
        <p:nvCxnSpPr>
          <p:cNvPr id="71" name="Straight Connector 70"/>
          <p:cNvCxnSpPr/>
          <p:nvPr/>
        </p:nvCxnSpPr>
        <p:spPr>
          <a:xfrm>
            <a:off x="1574800" y="30480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1951055" y="4847309"/>
            <a:ext cx="4747564" cy="1401092"/>
            <a:chOff x="1951055" y="4847309"/>
            <a:chExt cx="4747564" cy="1401092"/>
          </a:xfrm>
        </p:grpSpPr>
        <p:sp>
          <p:nvSpPr>
            <p:cNvPr id="13" name="Rectangle 12"/>
            <p:cNvSpPr/>
            <p:nvPr/>
          </p:nvSpPr>
          <p:spPr>
            <a:xfrm>
              <a:off x="1951055" y="5658383"/>
              <a:ext cx="838200" cy="590017"/>
            </a:xfrm>
            <a:prstGeom prst="rect">
              <a:avLst/>
            </a:prstGeom>
            <a:solidFill>
              <a:srgbClr val="81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60419" y="4847309"/>
              <a:ext cx="838200" cy="1401092"/>
            </a:xfrm>
            <a:prstGeom prst="rect">
              <a:avLst/>
            </a:prstGeom>
            <a:solidFill>
              <a:srgbClr val="6EA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090069" y="1828801"/>
            <a:ext cx="4755950" cy="4419600"/>
            <a:chOff x="3090069" y="1828801"/>
            <a:chExt cx="4755950" cy="4419600"/>
          </a:xfrm>
        </p:grpSpPr>
        <p:sp>
          <p:nvSpPr>
            <p:cNvPr id="72" name="Rectangle 71"/>
            <p:cNvSpPr/>
            <p:nvPr/>
          </p:nvSpPr>
          <p:spPr>
            <a:xfrm>
              <a:off x="3090069" y="2846053"/>
              <a:ext cx="838200" cy="3402348"/>
            </a:xfrm>
            <a:prstGeom prst="rect">
              <a:avLst/>
            </a:prstGeom>
            <a:solidFill>
              <a:srgbClr val="81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007819" y="1828801"/>
              <a:ext cx="838200" cy="4419600"/>
            </a:xfrm>
            <a:prstGeom prst="rect">
              <a:avLst/>
            </a:prstGeom>
            <a:solidFill>
              <a:srgbClr val="6EA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4229084" y="3246163"/>
            <a:ext cx="4764335" cy="3002238"/>
            <a:chOff x="4229084" y="3246163"/>
            <a:chExt cx="4764335" cy="3002238"/>
          </a:xfrm>
        </p:grpSpPr>
        <p:sp>
          <p:nvSpPr>
            <p:cNvPr id="73" name="Rectangle 72"/>
            <p:cNvSpPr/>
            <p:nvPr/>
          </p:nvSpPr>
          <p:spPr>
            <a:xfrm>
              <a:off x="4229084" y="3581400"/>
              <a:ext cx="838200" cy="2667001"/>
            </a:xfrm>
            <a:prstGeom prst="rect">
              <a:avLst/>
            </a:prstGeom>
            <a:solidFill>
              <a:srgbClr val="81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155219" y="3246163"/>
              <a:ext cx="838200" cy="3002238"/>
            </a:xfrm>
            <a:prstGeom prst="rect">
              <a:avLst/>
            </a:prstGeom>
            <a:solidFill>
              <a:srgbClr val="6EA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2027255" y="6289174"/>
            <a:ext cx="685800" cy="400110"/>
          </a:xfrm>
          <a:prstGeom prst="rect">
            <a:avLst/>
          </a:prstGeom>
          <a:noFill/>
        </p:spPr>
        <p:txBody>
          <a:bodyPr wrap="square" rtlCol="0">
            <a:spAutoFit/>
          </a:bodyPr>
          <a:lstStyle/>
          <a:p>
            <a:r>
              <a:rPr lang="en-US" sz="2000" dirty="0"/>
              <a:t>cost</a:t>
            </a:r>
          </a:p>
        </p:txBody>
      </p:sp>
      <p:sp>
        <p:nvSpPr>
          <p:cNvPr id="79" name="TextBox 78"/>
          <p:cNvSpPr txBox="1"/>
          <p:nvPr/>
        </p:nvSpPr>
        <p:spPr>
          <a:xfrm>
            <a:off x="3030978" y="6289174"/>
            <a:ext cx="1070275" cy="400110"/>
          </a:xfrm>
          <a:prstGeom prst="rect">
            <a:avLst/>
          </a:prstGeom>
          <a:noFill/>
        </p:spPr>
        <p:txBody>
          <a:bodyPr wrap="square" rtlCol="0">
            <a:spAutoFit/>
          </a:bodyPr>
          <a:lstStyle/>
          <a:p>
            <a:r>
              <a:rPr lang="en-US" sz="2000"/>
              <a:t>revenue</a:t>
            </a:r>
            <a:endParaRPr lang="en-US" sz="2000" dirty="0"/>
          </a:p>
        </p:txBody>
      </p:sp>
      <p:sp>
        <p:nvSpPr>
          <p:cNvPr id="80" name="TextBox 79"/>
          <p:cNvSpPr txBox="1"/>
          <p:nvPr/>
        </p:nvSpPr>
        <p:spPr>
          <a:xfrm>
            <a:off x="4419177" y="6289174"/>
            <a:ext cx="535138" cy="400110"/>
          </a:xfrm>
          <a:prstGeom prst="rect">
            <a:avLst/>
          </a:prstGeom>
          <a:noFill/>
        </p:spPr>
        <p:txBody>
          <a:bodyPr wrap="square" rtlCol="0">
            <a:spAutoFit/>
          </a:bodyPr>
          <a:lstStyle/>
          <a:p>
            <a:r>
              <a:rPr lang="en-US" sz="2000"/>
              <a:t>net</a:t>
            </a:r>
            <a:endParaRPr lang="en-US" sz="2000" dirty="0"/>
          </a:p>
        </p:txBody>
      </p:sp>
      <p:sp>
        <p:nvSpPr>
          <p:cNvPr id="81" name="TextBox 80"/>
          <p:cNvSpPr txBox="1"/>
          <p:nvPr/>
        </p:nvSpPr>
        <p:spPr>
          <a:xfrm>
            <a:off x="5921598" y="6289174"/>
            <a:ext cx="685800" cy="400110"/>
          </a:xfrm>
          <a:prstGeom prst="rect">
            <a:avLst/>
          </a:prstGeom>
          <a:noFill/>
        </p:spPr>
        <p:txBody>
          <a:bodyPr wrap="square" rtlCol="0">
            <a:spAutoFit/>
          </a:bodyPr>
          <a:lstStyle/>
          <a:p>
            <a:r>
              <a:rPr lang="en-US" sz="2000" dirty="0"/>
              <a:t>cost</a:t>
            </a:r>
          </a:p>
        </p:txBody>
      </p:sp>
      <p:sp>
        <p:nvSpPr>
          <p:cNvPr id="82" name="TextBox 81"/>
          <p:cNvSpPr txBox="1"/>
          <p:nvPr/>
        </p:nvSpPr>
        <p:spPr>
          <a:xfrm>
            <a:off x="6925321" y="6289174"/>
            <a:ext cx="1070275" cy="400110"/>
          </a:xfrm>
          <a:prstGeom prst="rect">
            <a:avLst/>
          </a:prstGeom>
          <a:noFill/>
        </p:spPr>
        <p:txBody>
          <a:bodyPr wrap="square" rtlCol="0">
            <a:spAutoFit/>
          </a:bodyPr>
          <a:lstStyle/>
          <a:p>
            <a:r>
              <a:rPr lang="en-US" sz="2000"/>
              <a:t>revenue</a:t>
            </a:r>
            <a:endParaRPr lang="en-US" sz="2000" dirty="0"/>
          </a:p>
        </p:txBody>
      </p:sp>
      <p:sp>
        <p:nvSpPr>
          <p:cNvPr id="83" name="TextBox 82"/>
          <p:cNvSpPr txBox="1"/>
          <p:nvPr/>
        </p:nvSpPr>
        <p:spPr>
          <a:xfrm>
            <a:off x="8313520" y="6289174"/>
            <a:ext cx="535138" cy="400110"/>
          </a:xfrm>
          <a:prstGeom prst="rect">
            <a:avLst/>
          </a:prstGeom>
          <a:noFill/>
        </p:spPr>
        <p:txBody>
          <a:bodyPr wrap="square" rtlCol="0">
            <a:spAutoFit/>
          </a:bodyPr>
          <a:lstStyle/>
          <a:p>
            <a:r>
              <a:rPr lang="en-US" sz="2000"/>
              <a:t>net</a:t>
            </a:r>
            <a:endParaRPr lang="en-US" sz="2000" dirty="0"/>
          </a:p>
        </p:txBody>
      </p:sp>
      <p:sp>
        <p:nvSpPr>
          <p:cNvPr id="84" name="TextBox 83"/>
          <p:cNvSpPr txBox="1"/>
          <p:nvPr/>
        </p:nvSpPr>
        <p:spPr>
          <a:xfrm>
            <a:off x="2043940" y="5658382"/>
            <a:ext cx="745314" cy="400110"/>
          </a:xfrm>
          <a:prstGeom prst="rect">
            <a:avLst/>
          </a:prstGeom>
          <a:noFill/>
        </p:spPr>
        <p:txBody>
          <a:bodyPr wrap="square" rtlCol="0">
            <a:spAutoFit/>
          </a:bodyPr>
          <a:lstStyle/>
          <a:p>
            <a:r>
              <a:rPr lang="en-US" sz="2000" b="1" dirty="0">
                <a:solidFill>
                  <a:schemeClr val="bg1"/>
                </a:solidFill>
              </a:rPr>
              <a:t>225K</a:t>
            </a:r>
          </a:p>
        </p:txBody>
      </p:sp>
      <p:sp>
        <p:nvSpPr>
          <p:cNvPr id="85" name="TextBox 84"/>
          <p:cNvSpPr txBox="1"/>
          <p:nvPr/>
        </p:nvSpPr>
        <p:spPr>
          <a:xfrm>
            <a:off x="3098447" y="2850618"/>
            <a:ext cx="964741" cy="400110"/>
          </a:xfrm>
          <a:prstGeom prst="rect">
            <a:avLst/>
          </a:prstGeom>
          <a:noFill/>
        </p:spPr>
        <p:txBody>
          <a:bodyPr wrap="square" rtlCol="0">
            <a:spAutoFit/>
          </a:bodyPr>
          <a:lstStyle/>
          <a:p>
            <a:r>
              <a:rPr lang="en-US" sz="2000" b="1" dirty="0">
                <a:solidFill>
                  <a:schemeClr val="bg1"/>
                </a:solidFill>
              </a:rPr>
              <a:t>1025K</a:t>
            </a:r>
          </a:p>
        </p:txBody>
      </p:sp>
      <p:sp>
        <p:nvSpPr>
          <p:cNvPr id="88" name="TextBox 87"/>
          <p:cNvSpPr txBox="1"/>
          <p:nvPr/>
        </p:nvSpPr>
        <p:spPr>
          <a:xfrm>
            <a:off x="4281039" y="3583598"/>
            <a:ext cx="964741" cy="400110"/>
          </a:xfrm>
          <a:prstGeom prst="rect">
            <a:avLst/>
          </a:prstGeom>
          <a:noFill/>
        </p:spPr>
        <p:txBody>
          <a:bodyPr wrap="square" rtlCol="0">
            <a:spAutoFit/>
          </a:bodyPr>
          <a:lstStyle/>
          <a:p>
            <a:r>
              <a:rPr lang="en-US" sz="2000" b="1" dirty="0">
                <a:solidFill>
                  <a:schemeClr val="bg1"/>
                </a:solidFill>
              </a:rPr>
              <a:t>805K</a:t>
            </a:r>
          </a:p>
        </p:txBody>
      </p:sp>
      <p:sp>
        <p:nvSpPr>
          <p:cNvPr id="89" name="TextBox 88"/>
          <p:cNvSpPr txBox="1"/>
          <p:nvPr/>
        </p:nvSpPr>
        <p:spPr>
          <a:xfrm>
            <a:off x="5908159" y="4827749"/>
            <a:ext cx="964741" cy="400110"/>
          </a:xfrm>
          <a:prstGeom prst="rect">
            <a:avLst/>
          </a:prstGeom>
          <a:noFill/>
        </p:spPr>
        <p:txBody>
          <a:bodyPr wrap="square" rtlCol="0">
            <a:spAutoFit/>
          </a:bodyPr>
          <a:lstStyle/>
          <a:p>
            <a:r>
              <a:rPr lang="en-US" sz="2000" b="1" dirty="0">
                <a:solidFill>
                  <a:schemeClr val="bg1"/>
                </a:solidFill>
              </a:rPr>
              <a:t>450K</a:t>
            </a:r>
          </a:p>
        </p:txBody>
      </p:sp>
      <p:sp>
        <p:nvSpPr>
          <p:cNvPr id="90" name="TextBox 89"/>
          <p:cNvSpPr txBox="1"/>
          <p:nvPr/>
        </p:nvSpPr>
        <p:spPr>
          <a:xfrm>
            <a:off x="7007819" y="1833364"/>
            <a:ext cx="964741" cy="400110"/>
          </a:xfrm>
          <a:prstGeom prst="rect">
            <a:avLst/>
          </a:prstGeom>
          <a:noFill/>
        </p:spPr>
        <p:txBody>
          <a:bodyPr wrap="square" rtlCol="0">
            <a:spAutoFit/>
          </a:bodyPr>
          <a:lstStyle/>
          <a:p>
            <a:r>
              <a:rPr lang="en-US" sz="2000" b="1" dirty="0">
                <a:solidFill>
                  <a:schemeClr val="bg1"/>
                </a:solidFill>
              </a:rPr>
              <a:t>1386K</a:t>
            </a:r>
          </a:p>
        </p:txBody>
      </p:sp>
      <p:sp>
        <p:nvSpPr>
          <p:cNvPr id="91" name="TextBox 90"/>
          <p:cNvSpPr txBox="1"/>
          <p:nvPr/>
        </p:nvSpPr>
        <p:spPr>
          <a:xfrm>
            <a:off x="8205311" y="3291541"/>
            <a:ext cx="964741" cy="400110"/>
          </a:xfrm>
          <a:prstGeom prst="rect">
            <a:avLst/>
          </a:prstGeom>
          <a:noFill/>
        </p:spPr>
        <p:txBody>
          <a:bodyPr wrap="square" rtlCol="0">
            <a:spAutoFit/>
          </a:bodyPr>
          <a:lstStyle/>
          <a:p>
            <a:r>
              <a:rPr lang="en-US" sz="2000" b="1" dirty="0">
                <a:solidFill>
                  <a:schemeClr val="bg1"/>
                </a:solidFill>
              </a:rPr>
              <a:t>936K</a:t>
            </a:r>
          </a:p>
        </p:txBody>
      </p:sp>
    </p:spTree>
    <p:extLst>
      <p:ext uri="{BB962C8B-B14F-4D97-AF65-F5344CB8AC3E}">
        <p14:creationId xmlns:p14="http://schemas.microsoft.com/office/powerpoint/2010/main" val="315609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down)">
                                      <p:cBhvr>
                                        <p:cTn id="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04" name="Rectangle 11"/>
          <p:cNvSpPr>
            <a:spLocks/>
          </p:cNvSpPr>
          <p:nvPr/>
        </p:nvSpPr>
        <p:spPr bwMode="auto">
          <a:xfrm>
            <a:off x="-152400" y="-13604"/>
            <a:ext cx="9169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ctr"/>
            <a:r>
              <a:rPr lang="en-US" sz="2400" dirty="0">
                <a:cs typeface="Arial" charset="0"/>
                <a:sym typeface="Arial" charset="0"/>
              </a:rPr>
              <a:t> </a:t>
            </a:r>
          </a:p>
          <a:p>
            <a:pPr algn="ctr"/>
            <a:r>
              <a:rPr lang="en-US" sz="4000" b="1" dirty="0">
                <a:latin typeface="Arial" panose="020B0604020202020204" pitchFamily="34" charset="0"/>
                <a:cs typeface="Arial" panose="020B0604020202020204" pitchFamily="34" charset="0"/>
                <a:sym typeface="Arial" charset="0"/>
              </a:rPr>
              <a:t>Cost/Revenue Analysis</a:t>
            </a:r>
          </a:p>
        </p:txBody>
      </p:sp>
      <p:cxnSp>
        <p:nvCxnSpPr>
          <p:cNvPr id="3" name="Straight Connector 2"/>
          <p:cNvCxnSpPr/>
          <p:nvPr/>
        </p:nvCxnSpPr>
        <p:spPr>
          <a:xfrm>
            <a:off x="1828800" y="1371600"/>
            <a:ext cx="0" cy="518160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574800" y="6248400"/>
            <a:ext cx="74422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74800" y="14478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74800" y="22479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74800" y="38481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574800" y="46482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74800" y="54483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8549" y="1244906"/>
            <a:ext cx="1351652" cy="400110"/>
          </a:xfrm>
          <a:prstGeom prst="rect">
            <a:avLst/>
          </a:prstGeom>
          <a:noFill/>
        </p:spPr>
        <p:txBody>
          <a:bodyPr wrap="none" rtlCol="0">
            <a:spAutoFit/>
          </a:bodyPr>
          <a:lstStyle/>
          <a:p>
            <a:pPr algn="r"/>
            <a:r>
              <a:rPr lang="en-US" sz="2000" dirty="0"/>
              <a:t>$1,500,000</a:t>
            </a:r>
          </a:p>
        </p:txBody>
      </p:sp>
      <p:sp>
        <p:nvSpPr>
          <p:cNvPr id="65" name="TextBox 64"/>
          <p:cNvSpPr txBox="1"/>
          <p:nvPr/>
        </p:nvSpPr>
        <p:spPr>
          <a:xfrm>
            <a:off x="248549" y="2045479"/>
            <a:ext cx="1351652" cy="400110"/>
          </a:xfrm>
          <a:prstGeom prst="rect">
            <a:avLst/>
          </a:prstGeom>
          <a:noFill/>
        </p:spPr>
        <p:txBody>
          <a:bodyPr wrap="none" rtlCol="0">
            <a:spAutoFit/>
          </a:bodyPr>
          <a:lstStyle/>
          <a:p>
            <a:pPr algn="r"/>
            <a:r>
              <a:rPr lang="en-US" sz="2000" dirty="0"/>
              <a:t>$1,250,000</a:t>
            </a:r>
          </a:p>
        </p:txBody>
      </p:sp>
      <p:sp>
        <p:nvSpPr>
          <p:cNvPr id="66" name="TextBox 65"/>
          <p:cNvSpPr txBox="1"/>
          <p:nvPr/>
        </p:nvSpPr>
        <p:spPr>
          <a:xfrm>
            <a:off x="248549" y="2846052"/>
            <a:ext cx="1351652" cy="400110"/>
          </a:xfrm>
          <a:prstGeom prst="rect">
            <a:avLst/>
          </a:prstGeom>
          <a:noFill/>
        </p:spPr>
        <p:txBody>
          <a:bodyPr wrap="none" rtlCol="0">
            <a:spAutoFit/>
          </a:bodyPr>
          <a:lstStyle/>
          <a:p>
            <a:pPr algn="r"/>
            <a:r>
              <a:rPr lang="en-US" sz="2000" dirty="0"/>
              <a:t>$1,000,000</a:t>
            </a:r>
          </a:p>
        </p:txBody>
      </p:sp>
      <p:sp>
        <p:nvSpPr>
          <p:cNvPr id="67" name="TextBox 66"/>
          <p:cNvSpPr txBox="1"/>
          <p:nvPr/>
        </p:nvSpPr>
        <p:spPr>
          <a:xfrm>
            <a:off x="442512" y="3646625"/>
            <a:ext cx="1157689" cy="400110"/>
          </a:xfrm>
          <a:prstGeom prst="rect">
            <a:avLst/>
          </a:prstGeom>
          <a:noFill/>
        </p:spPr>
        <p:txBody>
          <a:bodyPr wrap="none" rtlCol="0">
            <a:spAutoFit/>
          </a:bodyPr>
          <a:lstStyle/>
          <a:p>
            <a:pPr algn="r"/>
            <a:r>
              <a:rPr lang="en-US" sz="2000" dirty="0"/>
              <a:t>$750,000</a:t>
            </a:r>
          </a:p>
        </p:txBody>
      </p:sp>
      <p:sp>
        <p:nvSpPr>
          <p:cNvPr id="68" name="TextBox 67"/>
          <p:cNvSpPr txBox="1"/>
          <p:nvPr/>
        </p:nvSpPr>
        <p:spPr>
          <a:xfrm>
            <a:off x="442512" y="4447198"/>
            <a:ext cx="1157689" cy="400110"/>
          </a:xfrm>
          <a:prstGeom prst="rect">
            <a:avLst/>
          </a:prstGeom>
          <a:noFill/>
        </p:spPr>
        <p:txBody>
          <a:bodyPr wrap="none" rtlCol="0">
            <a:spAutoFit/>
          </a:bodyPr>
          <a:lstStyle/>
          <a:p>
            <a:pPr algn="r"/>
            <a:r>
              <a:rPr lang="en-US" sz="2000" dirty="0"/>
              <a:t>$500,000</a:t>
            </a:r>
          </a:p>
        </p:txBody>
      </p:sp>
      <p:sp>
        <p:nvSpPr>
          <p:cNvPr id="69" name="TextBox 68"/>
          <p:cNvSpPr txBox="1"/>
          <p:nvPr/>
        </p:nvSpPr>
        <p:spPr>
          <a:xfrm>
            <a:off x="442512" y="5247771"/>
            <a:ext cx="1157689" cy="400110"/>
          </a:xfrm>
          <a:prstGeom prst="rect">
            <a:avLst/>
          </a:prstGeom>
          <a:noFill/>
        </p:spPr>
        <p:txBody>
          <a:bodyPr wrap="none" rtlCol="0">
            <a:spAutoFit/>
          </a:bodyPr>
          <a:lstStyle/>
          <a:p>
            <a:pPr algn="r"/>
            <a:r>
              <a:rPr lang="en-US" sz="2000" dirty="0"/>
              <a:t>$250,000</a:t>
            </a:r>
          </a:p>
        </p:txBody>
      </p:sp>
      <p:sp>
        <p:nvSpPr>
          <p:cNvPr id="70" name="TextBox 69"/>
          <p:cNvSpPr txBox="1"/>
          <p:nvPr/>
        </p:nvSpPr>
        <p:spPr>
          <a:xfrm>
            <a:off x="1285691" y="6048345"/>
            <a:ext cx="314510" cy="400110"/>
          </a:xfrm>
          <a:prstGeom prst="rect">
            <a:avLst/>
          </a:prstGeom>
          <a:noFill/>
        </p:spPr>
        <p:txBody>
          <a:bodyPr wrap="none" rtlCol="0">
            <a:spAutoFit/>
          </a:bodyPr>
          <a:lstStyle/>
          <a:p>
            <a:pPr algn="r"/>
            <a:r>
              <a:rPr lang="en-US" sz="2000" dirty="0"/>
              <a:t>0</a:t>
            </a:r>
          </a:p>
        </p:txBody>
      </p:sp>
      <p:cxnSp>
        <p:nvCxnSpPr>
          <p:cNvPr id="71" name="Straight Connector 70"/>
          <p:cNvCxnSpPr/>
          <p:nvPr/>
        </p:nvCxnSpPr>
        <p:spPr>
          <a:xfrm>
            <a:off x="1574800" y="3048000"/>
            <a:ext cx="72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4229084" y="3246163"/>
            <a:ext cx="4764335" cy="3002238"/>
            <a:chOff x="4229084" y="3246163"/>
            <a:chExt cx="4764335" cy="3002238"/>
          </a:xfrm>
        </p:grpSpPr>
        <p:sp>
          <p:nvSpPr>
            <p:cNvPr id="73" name="Rectangle 72"/>
            <p:cNvSpPr/>
            <p:nvPr/>
          </p:nvSpPr>
          <p:spPr>
            <a:xfrm>
              <a:off x="4229084" y="3581400"/>
              <a:ext cx="838200" cy="2667001"/>
            </a:xfrm>
            <a:prstGeom prst="rect">
              <a:avLst/>
            </a:prstGeom>
            <a:solidFill>
              <a:srgbClr val="816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155219" y="3246163"/>
              <a:ext cx="838200" cy="3002238"/>
            </a:xfrm>
            <a:prstGeom prst="rect">
              <a:avLst/>
            </a:prstGeom>
            <a:solidFill>
              <a:srgbClr val="6EA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2027255" y="6289174"/>
            <a:ext cx="685800" cy="400110"/>
          </a:xfrm>
          <a:prstGeom prst="rect">
            <a:avLst/>
          </a:prstGeom>
          <a:noFill/>
        </p:spPr>
        <p:txBody>
          <a:bodyPr wrap="square" rtlCol="0">
            <a:spAutoFit/>
          </a:bodyPr>
          <a:lstStyle/>
          <a:p>
            <a:r>
              <a:rPr lang="en-US" sz="2000" dirty="0"/>
              <a:t>cost</a:t>
            </a:r>
          </a:p>
        </p:txBody>
      </p:sp>
      <p:sp>
        <p:nvSpPr>
          <p:cNvPr id="79" name="TextBox 78"/>
          <p:cNvSpPr txBox="1"/>
          <p:nvPr/>
        </p:nvSpPr>
        <p:spPr>
          <a:xfrm>
            <a:off x="3030978" y="6289174"/>
            <a:ext cx="1070275" cy="400110"/>
          </a:xfrm>
          <a:prstGeom prst="rect">
            <a:avLst/>
          </a:prstGeom>
          <a:noFill/>
        </p:spPr>
        <p:txBody>
          <a:bodyPr wrap="square" rtlCol="0">
            <a:spAutoFit/>
          </a:bodyPr>
          <a:lstStyle/>
          <a:p>
            <a:r>
              <a:rPr lang="en-US" sz="2000"/>
              <a:t>revenue</a:t>
            </a:r>
            <a:endParaRPr lang="en-US" sz="2000" dirty="0"/>
          </a:p>
        </p:txBody>
      </p:sp>
      <p:sp>
        <p:nvSpPr>
          <p:cNvPr id="80" name="TextBox 79"/>
          <p:cNvSpPr txBox="1"/>
          <p:nvPr/>
        </p:nvSpPr>
        <p:spPr>
          <a:xfrm>
            <a:off x="4419177" y="6289174"/>
            <a:ext cx="535138" cy="400110"/>
          </a:xfrm>
          <a:prstGeom prst="rect">
            <a:avLst/>
          </a:prstGeom>
          <a:noFill/>
        </p:spPr>
        <p:txBody>
          <a:bodyPr wrap="square" rtlCol="0">
            <a:spAutoFit/>
          </a:bodyPr>
          <a:lstStyle/>
          <a:p>
            <a:r>
              <a:rPr lang="en-US" sz="2000"/>
              <a:t>net</a:t>
            </a:r>
            <a:endParaRPr lang="en-US" sz="2000" dirty="0"/>
          </a:p>
        </p:txBody>
      </p:sp>
      <p:sp>
        <p:nvSpPr>
          <p:cNvPr id="81" name="TextBox 80"/>
          <p:cNvSpPr txBox="1"/>
          <p:nvPr/>
        </p:nvSpPr>
        <p:spPr>
          <a:xfrm>
            <a:off x="5921598" y="6289174"/>
            <a:ext cx="685800" cy="400110"/>
          </a:xfrm>
          <a:prstGeom prst="rect">
            <a:avLst/>
          </a:prstGeom>
          <a:noFill/>
        </p:spPr>
        <p:txBody>
          <a:bodyPr wrap="square" rtlCol="0">
            <a:spAutoFit/>
          </a:bodyPr>
          <a:lstStyle/>
          <a:p>
            <a:r>
              <a:rPr lang="en-US" sz="2000" dirty="0"/>
              <a:t>cost</a:t>
            </a:r>
          </a:p>
        </p:txBody>
      </p:sp>
      <p:sp>
        <p:nvSpPr>
          <p:cNvPr id="82" name="TextBox 81"/>
          <p:cNvSpPr txBox="1"/>
          <p:nvPr/>
        </p:nvSpPr>
        <p:spPr>
          <a:xfrm>
            <a:off x="6925321" y="6289174"/>
            <a:ext cx="1070275" cy="400110"/>
          </a:xfrm>
          <a:prstGeom prst="rect">
            <a:avLst/>
          </a:prstGeom>
          <a:noFill/>
        </p:spPr>
        <p:txBody>
          <a:bodyPr wrap="square" rtlCol="0">
            <a:spAutoFit/>
          </a:bodyPr>
          <a:lstStyle/>
          <a:p>
            <a:r>
              <a:rPr lang="en-US" sz="2000"/>
              <a:t>revenue</a:t>
            </a:r>
            <a:endParaRPr lang="en-US" sz="2000" dirty="0"/>
          </a:p>
        </p:txBody>
      </p:sp>
      <p:sp>
        <p:nvSpPr>
          <p:cNvPr id="83" name="TextBox 82"/>
          <p:cNvSpPr txBox="1"/>
          <p:nvPr/>
        </p:nvSpPr>
        <p:spPr>
          <a:xfrm>
            <a:off x="8313520" y="6289174"/>
            <a:ext cx="535138" cy="400110"/>
          </a:xfrm>
          <a:prstGeom prst="rect">
            <a:avLst/>
          </a:prstGeom>
          <a:noFill/>
        </p:spPr>
        <p:txBody>
          <a:bodyPr wrap="square" rtlCol="0">
            <a:spAutoFit/>
          </a:bodyPr>
          <a:lstStyle/>
          <a:p>
            <a:r>
              <a:rPr lang="en-US" sz="2000"/>
              <a:t>net</a:t>
            </a:r>
            <a:endParaRPr lang="en-US" sz="2000" dirty="0"/>
          </a:p>
        </p:txBody>
      </p:sp>
      <p:sp>
        <p:nvSpPr>
          <p:cNvPr id="88" name="TextBox 87"/>
          <p:cNvSpPr txBox="1"/>
          <p:nvPr/>
        </p:nvSpPr>
        <p:spPr>
          <a:xfrm>
            <a:off x="4281039" y="3583598"/>
            <a:ext cx="964741" cy="400110"/>
          </a:xfrm>
          <a:prstGeom prst="rect">
            <a:avLst/>
          </a:prstGeom>
          <a:noFill/>
        </p:spPr>
        <p:txBody>
          <a:bodyPr wrap="square" rtlCol="0">
            <a:spAutoFit/>
          </a:bodyPr>
          <a:lstStyle/>
          <a:p>
            <a:r>
              <a:rPr lang="en-US" sz="2000" b="1" dirty="0">
                <a:solidFill>
                  <a:schemeClr val="bg1"/>
                </a:solidFill>
              </a:rPr>
              <a:t>805K</a:t>
            </a:r>
          </a:p>
        </p:txBody>
      </p:sp>
      <p:sp>
        <p:nvSpPr>
          <p:cNvPr id="89" name="TextBox 88"/>
          <p:cNvSpPr txBox="1"/>
          <p:nvPr/>
        </p:nvSpPr>
        <p:spPr>
          <a:xfrm>
            <a:off x="5908159" y="4827749"/>
            <a:ext cx="964741" cy="400110"/>
          </a:xfrm>
          <a:prstGeom prst="rect">
            <a:avLst/>
          </a:prstGeom>
          <a:noFill/>
        </p:spPr>
        <p:txBody>
          <a:bodyPr wrap="square" rtlCol="0">
            <a:spAutoFit/>
          </a:bodyPr>
          <a:lstStyle/>
          <a:p>
            <a:r>
              <a:rPr lang="en-US" sz="2000" b="1" dirty="0">
                <a:solidFill>
                  <a:schemeClr val="bg1"/>
                </a:solidFill>
              </a:rPr>
              <a:t>450K</a:t>
            </a:r>
          </a:p>
        </p:txBody>
      </p:sp>
      <p:sp>
        <p:nvSpPr>
          <p:cNvPr id="90" name="TextBox 89"/>
          <p:cNvSpPr txBox="1"/>
          <p:nvPr/>
        </p:nvSpPr>
        <p:spPr>
          <a:xfrm>
            <a:off x="7007819" y="1833364"/>
            <a:ext cx="964741" cy="400110"/>
          </a:xfrm>
          <a:prstGeom prst="rect">
            <a:avLst/>
          </a:prstGeom>
          <a:noFill/>
        </p:spPr>
        <p:txBody>
          <a:bodyPr wrap="square" rtlCol="0">
            <a:spAutoFit/>
          </a:bodyPr>
          <a:lstStyle/>
          <a:p>
            <a:r>
              <a:rPr lang="en-US" sz="2000" b="1" dirty="0">
                <a:solidFill>
                  <a:schemeClr val="bg1"/>
                </a:solidFill>
              </a:rPr>
              <a:t>1386K</a:t>
            </a:r>
          </a:p>
        </p:txBody>
      </p:sp>
      <p:sp>
        <p:nvSpPr>
          <p:cNvPr id="91" name="TextBox 90"/>
          <p:cNvSpPr txBox="1"/>
          <p:nvPr/>
        </p:nvSpPr>
        <p:spPr>
          <a:xfrm>
            <a:off x="8205311" y="3291541"/>
            <a:ext cx="964741" cy="400110"/>
          </a:xfrm>
          <a:prstGeom prst="rect">
            <a:avLst/>
          </a:prstGeom>
          <a:noFill/>
        </p:spPr>
        <p:txBody>
          <a:bodyPr wrap="square" rtlCol="0">
            <a:spAutoFit/>
          </a:bodyPr>
          <a:lstStyle/>
          <a:p>
            <a:r>
              <a:rPr lang="en-US" sz="2000" b="1" dirty="0">
                <a:solidFill>
                  <a:schemeClr val="bg1"/>
                </a:solidFill>
              </a:rPr>
              <a:t>936K</a:t>
            </a:r>
          </a:p>
        </p:txBody>
      </p:sp>
      <p:grpSp>
        <p:nvGrpSpPr>
          <p:cNvPr id="11" name="Group 10"/>
          <p:cNvGrpSpPr/>
          <p:nvPr/>
        </p:nvGrpSpPr>
        <p:grpSpPr>
          <a:xfrm>
            <a:off x="4229084" y="3249262"/>
            <a:ext cx="4764335" cy="369332"/>
            <a:chOff x="4229084" y="3249262"/>
            <a:chExt cx="4764335" cy="369332"/>
          </a:xfrm>
        </p:grpSpPr>
        <p:cxnSp>
          <p:nvCxnSpPr>
            <p:cNvPr id="4" name="Straight Arrow Connector 3"/>
            <p:cNvCxnSpPr/>
            <p:nvPr/>
          </p:nvCxnSpPr>
          <p:spPr>
            <a:xfrm>
              <a:off x="5791200" y="3291541"/>
              <a:ext cx="0" cy="3047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29084" y="3581400"/>
              <a:ext cx="39261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29084" y="3276601"/>
              <a:ext cx="47643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18879" y="3249262"/>
              <a:ext cx="1254641" cy="369332"/>
            </a:xfrm>
            <a:prstGeom prst="rect">
              <a:avLst/>
            </a:prstGeom>
            <a:noFill/>
          </p:spPr>
          <p:txBody>
            <a:bodyPr wrap="square" rtlCol="0">
              <a:spAutoFit/>
            </a:bodyPr>
            <a:lstStyle/>
            <a:p>
              <a:r>
                <a:rPr lang="en-US"/>
                <a:t>$130,360</a:t>
              </a:r>
            </a:p>
          </p:txBody>
        </p:sp>
      </p:grpSp>
    </p:spTree>
    <p:extLst>
      <p:ext uri="{BB962C8B-B14F-4D97-AF65-F5344CB8AC3E}">
        <p14:creationId xmlns:p14="http://schemas.microsoft.com/office/powerpoint/2010/main" val="39708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84932"/>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898524" y="1104900"/>
            <a:ext cx="7572375" cy="1015663"/>
          </a:xfrm>
          <a:prstGeom prst="rect">
            <a:avLst/>
          </a:prstGeom>
          <a:noFill/>
        </p:spPr>
        <p:txBody>
          <a:bodyPr wrap="square" rtlCol="0">
            <a:spAutoFit/>
          </a:bodyPr>
          <a:lstStyle/>
          <a:p>
            <a:pPr algn="ctr" defTabSz="914400">
              <a:defRPr/>
            </a:pPr>
            <a:r>
              <a:rPr lang="en-US" sz="6000" dirty="0">
                <a:solidFill>
                  <a:srgbClr val="000000"/>
                </a:solidFill>
              </a:rPr>
              <a:t>	</a:t>
            </a:r>
            <a:r>
              <a:rPr lang="en-US" sz="4000" dirty="0">
                <a:solidFill>
                  <a:srgbClr val="000000"/>
                </a:solidFill>
              </a:rPr>
              <a:t>ALP Structure &amp; Logistics</a:t>
            </a:r>
            <a:endParaRPr lang="en-US" sz="6000" dirty="0">
              <a:solidFill>
                <a:srgbClr val="000000"/>
              </a:solidFill>
            </a:endParaRPr>
          </a:p>
        </p:txBody>
      </p:sp>
    </p:spTree>
    <p:extLst>
      <p:ext uri="{BB962C8B-B14F-4D97-AF65-F5344CB8AC3E}">
        <p14:creationId xmlns:p14="http://schemas.microsoft.com/office/powerpoint/2010/main" val="423590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8"/>
          <p:cNvSpPr>
            <a:spLocks noChangeShapeType="1"/>
          </p:cNvSpPr>
          <p:nvPr/>
        </p:nvSpPr>
        <p:spPr bwMode="auto">
          <a:xfrm>
            <a:off x="520700" y="12573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48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294" y="222027"/>
            <a:ext cx="9445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11"/>
          <p:cNvGrpSpPr>
            <a:grpSpLocks/>
          </p:cNvGrpSpPr>
          <p:nvPr/>
        </p:nvGrpSpPr>
        <p:grpSpPr bwMode="auto">
          <a:xfrm>
            <a:off x="2044700" y="3035300"/>
            <a:ext cx="3022600" cy="1295400"/>
            <a:chOff x="0" y="0"/>
            <a:chExt cx="1904" cy="816"/>
          </a:xfrm>
        </p:grpSpPr>
        <p:grpSp>
          <p:nvGrpSpPr>
            <p:cNvPr id="20517" name="Group 12"/>
            <p:cNvGrpSpPr>
              <a:grpSpLocks/>
            </p:cNvGrpSpPr>
            <p:nvPr/>
          </p:nvGrpSpPr>
          <p:grpSpPr bwMode="auto">
            <a:xfrm>
              <a:off x="0" y="0"/>
              <a:ext cx="800" cy="800"/>
              <a:chOff x="0" y="0"/>
              <a:chExt cx="800" cy="800"/>
            </a:xfrm>
          </p:grpSpPr>
          <p:sp>
            <p:nvSpPr>
              <p:cNvPr id="20522" name="Rectangle 13"/>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23" name="Rectangle 14"/>
              <p:cNvSpPr>
                <a:spLocks/>
              </p:cNvSpPr>
              <p:nvPr/>
            </p:nvSpPr>
            <p:spPr bwMode="auto">
              <a:xfrm>
                <a:off x="182" y="128"/>
                <a:ext cx="354"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RDG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5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grpSp>
          <p:nvGrpSpPr>
            <p:cNvPr id="20518" name="Group 15"/>
            <p:cNvGrpSpPr>
              <a:grpSpLocks/>
            </p:cNvGrpSpPr>
            <p:nvPr/>
          </p:nvGrpSpPr>
          <p:grpSpPr bwMode="auto">
            <a:xfrm>
              <a:off x="1104" y="16"/>
              <a:ext cx="800" cy="800"/>
              <a:chOff x="0" y="0"/>
              <a:chExt cx="800" cy="800"/>
            </a:xfrm>
          </p:grpSpPr>
          <p:sp>
            <p:nvSpPr>
              <p:cNvPr id="20520" name="Rectangle 16"/>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21" name="Rectangle 17"/>
              <p:cNvSpPr>
                <a:spLocks/>
              </p:cNvSpPr>
              <p:nvPr/>
            </p:nvSpPr>
            <p:spPr bwMode="auto">
              <a:xfrm>
                <a:off x="179" y="128"/>
                <a:ext cx="354"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RDG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4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sp>
          <p:nvSpPr>
            <p:cNvPr id="20519" name="Line 18"/>
            <p:cNvSpPr>
              <a:spLocks noChangeShapeType="1"/>
            </p:cNvSpPr>
            <p:nvPr/>
          </p:nvSpPr>
          <p:spPr bwMode="auto">
            <a:xfrm flipH="1">
              <a:off x="816" y="416"/>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31"/>
          <p:cNvGrpSpPr>
            <a:grpSpLocks/>
          </p:cNvGrpSpPr>
          <p:nvPr/>
        </p:nvGrpSpPr>
        <p:grpSpPr bwMode="auto">
          <a:xfrm>
            <a:off x="2051050" y="4572000"/>
            <a:ext cx="3051175" cy="1576388"/>
            <a:chOff x="-36" y="-8"/>
            <a:chExt cx="1922" cy="993"/>
          </a:xfrm>
        </p:grpSpPr>
        <p:grpSp>
          <p:nvGrpSpPr>
            <p:cNvPr id="20499" name="Group 32"/>
            <p:cNvGrpSpPr>
              <a:grpSpLocks/>
            </p:cNvGrpSpPr>
            <p:nvPr/>
          </p:nvGrpSpPr>
          <p:grpSpPr bwMode="auto">
            <a:xfrm>
              <a:off x="-36" y="-8"/>
              <a:ext cx="800" cy="993"/>
              <a:chOff x="-36" y="-8"/>
              <a:chExt cx="800" cy="993"/>
            </a:xfrm>
          </p:grpSpPr>
          <p:sp>
            <p:nvSpPr>
              <p:cNvPr id="20504" name="Rectangle 33"/>
              <p:cNvSpPr>
                <a:spLocks/>
              </p:cNvSpPr>
              <p:nvPr/>
            </p:nvSpPr>
            <p:spPr bwMode="auto">
              <a:xfrm>
                <a:off x="-36" y="-8"/>
                <a:ext cx="800" cy="800"/>
              </a:xfrm>
              <a:prstGeom prst="rect">
                <a:avLst/>
              </a:prstGeom>
              <a:solidFill>
                <a:srgbClr val="7C9F1A"/>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05" name="Rectangle 34"/>
              <p:cNvSpPr>
                <a:spLocks/>
              </p:cNvSpPr>
              <p:nvPr/>
            </p:nvSpPr>
            <p:spPr bwMode="auto">
              <a:xfrm>
                <a:off x="104" y="45"/>
                <a:ext cx="47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4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grpSp>
          <p:nvGrpSpPr>
            <p:cNvPr id="20500" name="Group 35"/>
            <p:cNvGrpSpPr>
              <a:grpSpLocks/>
            </p:cNvGrpSpPr>
            <p:nvPr/>
          </p:nvGrpSpPr>
          <p:grpSpPr bwMode="auto">
            <a:xfrm>
              <a:off x="1086" y="-6"/>
              <a:ext cx="800" cy="800"/>
              <a:chOff x="14" y="-6"/>
              <a:chExt cx="800" cy="800"/>
            </a:xfrm>
          </p:grpSpPr>
          <p:sp>
            <p:nvSpPr>
              <p:cNvPr id="20502" name="Rectangle 36"/>
              <p:cNvSpPr>
                <a:spLocks/>
              </p:cNvSpPr>
              <p:nvPr/>
            </p:nvSpPr>
            <p:spPr bwMode="auto">
              <a:xfrm>
                <a:off x="14" y="-6"/>
                <a:ext cx="800" cy="800"/>
              </a:xfrm>
              <a:prstGeom prst="rect">
                <a:avLst/>
              </a:prstGeom>
              <a:solidFill>
                <a:srgbClr val="7C9F1A"/>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03" name="Rectangle 37"/>
              <p:cNvSpPr>
                <a:spLocks/>
              </p:cNvSpPr>
              <p:nvPr/>
            </p:nvSpPr>
            <p:spPr bwMode="auto">
              <a:xfrm>
                <a:off x="138" y="45"/>
                <a:ext cx="476"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3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sp>
          <p:nvSpPr>
            <p:cNvPr id="20501" name="Line 38"/>
            <p:cNvSpPr>
              <a:spLocks noChangeShapeType="1"/>
            </p:cNvSpPr>
            <p:nvPr/>
          </p:nvSpPr>
          <p:spPr bwMode="auto">
            <a:xfrm flipH="1">
              <a:off x="789" y="400"/>
              <a:ext cx="307"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615" name="Rectangle 39"/>
          <p:cNvSpPr>
            <a:spLocks/>
          </p:cNvSpPr>
          <p:nvPr/>
        </p:nvSpPr>
        <p:spPr bwMode="auto">
          <a:xfrm>
            <a:off x="3863975" y="4546600"/>
            <a:ext cx="1203325" cy="1270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1"/>
          <p:cNvGrpSpPr>
            <a:grpSpLocks/>
          </p:cNvGrpSpPr>
          <p:nvPr/>
        </p:nvGrpSpPr>
        <p:grpSpPr bwMode="auto">
          <a:xfrm>
            <a:off x="5118100" y="4559300"/>
            <a:ext cx="1739900" cy="1270000"/>
            <a:chOff x="0" y="0"/>
            <a:chExt cx="1096" cy="800"/>
          </a:xfrm>
        </p:grpSpPr>
        <p:grpSp>
          <p:nvGrpSpPr>
            <p:cNvPr id="20495" name="Group 12"/>
            <p:cNvGrpSpPr>
              <a:grpSpLocks/>
            </p:cNvGrpSpPr>
            <p:nvPr/>
          </p:nvGrpSpPr>
          <p:grpSpPr bwMode="auto">
            <a:xfrm>
              <a:off x="296" y="0"/>
              <a:ext cx="800" cy="800"/>
              <a:chOff x="0" y="0"/>
              <a:chExt cx="800" cy="800"/>
            </a:xfrm>
          </p:grpSpPr>
          <p:sp>
            <p:nvSpPr>
              <p:cNvPr id="20497" name="Rectangle 13"/>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8" name="Rectangle 14"/>
              <p:cNvSpPr>
                <a:spLocks/>
              </p:cNvSpPr>
              <p:nvPr/>
            </p:nvSpPr>
            <p:spPr bwMode="auto">
              <a:xfrm>
                <a:off x="187" y="144"/>
                <a:ext cx="34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101</a:t>
                </a:r>
              </a:p>
            </p:txBody>
          </p:sp>
        </p:grpSp>
        <p:sp>
          <p:nvSpPr>
            <p:cNvPr id="20496" name="Line 15"/>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6"/>
          <p:cNvGrpSpPr>
            <a:grpSpLocks/>
          </p:cNvGrpSpPr>
          <p:nvPr/>
        </p:nvGrpSpPr>
        <p:grpSpPr bwMode="auto">
          <a:xfrm>
            <a:off x="6858001" y="4572000"/>
            <a:ext cx="1739900" cy="1270000"/>
            <a:chOff x="0" y="0"/>
            <a:chExt cx="1096" cy="800"/>
          </a:xfrm>
        </p:grpSpPr>
        <p:grpSp>
          <p:nvGrpSpPr>
            <p:cNvPr id="20491" name="Group 17"/>
            <p:cNvGrpSpPr>
              <a:grpSpLocks/>
            </p:cNvGrpSpPr>
            <p:nvPr/>
          </p:nvGrpSpPr>
          <p:grpSpPr bwMode="auto">
            <a:xfrm>
              <a:off x="296" y="0"/>
              <a:ext cx="800" cy="800"/>
              <a:chOff x="0" y="0"/>
              <a:chExt cx="800" cy="800"/>
            </a:xfrm>
          </p:grpSpPr>
          <p:sp>
            <p:nvSpPr>
              <p:cNvPr id="20493" name="Rectangle 18"/>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4" name="Rectangle 19"/>
              <p:cNvSpPr>
                <a:spLocks/>
              </p:cNvSpPr>
              <p:nvPr/>
            </p:nvSpPr>
            <p:spPr bwMode="auto">
              <a:xfrm>
                <a:off x="187" y="144"/>
                <a:ext cx="34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102</a:t>
                </a:r>
              </a:p>
            </p:txBody>
          </p:sp>
        </p:grpSp>
        <p:sp>
          <p:nvSpPr>
            <p:cNvPr id="20492" name="Line 20"/>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490" name="Rectangle 51"/>
          <p:cNvSpPr>
            <a:spLocks noChangeArrowheads="1"/>
          </p:cNvSpPr>
          <p:nvPr/>
        </p:nvSpPr>
        <p:spPr bwMode="auto">
          <a:xfrm>
            <a:off x="2666999" y="154682"/>
            <a:ext cx="6913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Calibri" charset="0"/>
                <a:sym typeface="Calibri" charset="0"/>
              </a:rPr>
              <a:t>CCBC</a:t>
            </a:r>
            <a:r>
              <a:rPr kumimoji="0"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34" charset="-128"/>
                <a:cs typeface="Calibri" charset="0"/>
                <a:sym typeface="Calibri" charset="0"/>
              </a:rPr>
              <a: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Calibri" charset="0"/>
                <a:sym typeface="Calibri" charset="0"/>
              </a:rPr>
              <a:t>s Dev Ed Reading and English Courses </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charset="0"/>
                <a:cs typeface="Calibri" charset="0"/>
                <a:sym typeface="Calibri" charset="0"/>
              </a:rPr>
              <a:t>Pre-Acceleration</a:t>
            </a:r>
            <a:endParaRPr kumimoji="0" lang="en-US" sz="2800" b="0" i="0" u="none" strike="noStrike" kern="1200" cap="none" spc="0" normalizeH="0" baseline="0" noProof="0" dirty="0">
              <a:ln>
                <a:noFill/>
              </a:ln>
              <a:solidFill>
                <a:prstClr val="black"/>
              </a:solidFill>
              <a:effectLst/>
              <a:uLnTx/>
              <a:uFillTx/>
              <a:latin typeface="Calibri"/>
              <a:ea typeface="Calibri" charset="0"/>
              <a:cs typeface="Calibri" charset="0"/>
            </a:endParaRPr>
          </a:p>
        </p:txBody>
      </p:sp>
      <p:sp>
        <p:nvSpPr>
          <p:cNvPr id="44" name="Rectangle 13"/>
          <p:cNvSpPr>
            <a:spLocks/>
          </p:cNvSpPr>
          <p:nvPr/>
        </p:nvSpPr>
        <p:spPr bwMode="auto">
          <a:xfrm>
            <a:off x="5638800" y="2971800"/>
            <a:ext cx="1270000" cy="12700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Most General Education courses</a:t>
            </a:r>
          </a:p>
        </p:txBody>
      </p:sp>
      <p:sp>
        <p:nvSpPr>
          <p:cNvPr id="45" name="Line 18"/>
          <p:cNvSpPr>
            <a:spLocks noChangeShapeType="1"/>
          </p:cNvSpPr>
          <p:nvPr/>
        </p:nvSpPr>
        <p:spPr bwMode="auto">
          <a:xfrm flipH="1">
            <a:off x="5029201" y="3657600"/>
            <a:ext cx="485775" cy="1588"/>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863600" y="6148388"/>
            <a:ext cx="71527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Total developmental hours for Reading and English = </a:t>
            </a:r>
            <a:r>
              <a:rPr kumimoji="0" lang="en-US" sz="2400" b="1" i="0" u="none" strike="noStrike" kern="1200" cap="none" spc="0" normalizeH="0" baseline="0" noProof="0" dirty="0">
                <a:ln>
                  <a:noFill/>
                </a:ln>
                <a:solidFill>
                  <a:prstClr val="black"/>
                </a:solidFill>
                <a:effectLst/>
                <a:uLnTx/>
                <a:uFillTx/>
                <a:latin typeface="Calibri"/>
                <a:ea typeface="+mn-ea"/>
                <a:cs typeface="+mn-cs"/>
              </a:rPr>
              <a:t>16</a:t>
            </a:r>
          </a:p>
        </p:txBody>
      </p:sp>
    </p:spTree>
    <p:extLst>
      <p:ext uri="{BB962C8B-B14F-4D97-AF65-F5344CB8AC3E}">
        <p14:creationId xmlns:p14="http://schemas.microsoft.com/office/powerpoint/2010/main" val="4125800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514600"/>
            <a:ext cx="609600" cy="2959100"/>
          </a:xfrm>
          <a:prstGeom prst="rect">
            <a:avLst/>
          </a:prstGeom>
        </p:spPr>
      </p:pic>
      <p:pic>
        <p:nvPicPr>
          <p:cNvPr id="4" name="Picture 3"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514600"/>
            <a:ext cx="609600" cy="2959100"/>
          </a:xfrm>
          <a:prstGeom prst="rect">
            <a:avLst/>
          </a:prstGeom>
        </p:spPr>
      </p:pic>
      <p:pic>
        <p:nvPicPr>
          <p:cNvPr id="47105" name="Picture 1"/>
          <p:cNvPicPr>
            <a:picLocks noChangeAspect="1" noChangeArrowheads="1"/>
          </p:cNvPicPr>
          <p:nvPr/>
        </p:nvPicPr>
        <p:blipFill>
          <a:blip r:embed="rId4"/>
          <a:srcRect/>
          <a:stretch>
            <a:fillRect/>
          </a:stretch>
        </p:blipFill>
        <p:spPr bwMode="auto">
          <a:xfrm>
            <a:off x="5168900" y="2565400"/>
            <a:ext cx="279400" cy="482600"/>
          </a:xfrm>
          <a:prstGeom prst="rect">
            <a:avLst/>
          </a:prstGeom>
          <a:noFill/>
          <a:ln w="25400">
            <a:noFill/>
            <a:round/>
            <a:headEnd/>
            <a:tailEnd/>
          </a:ln>
        </p:spPr>
      </p:pic>
      <p:pic>
        <p:nvPicPr>
          <p:cNvPr id="47108" name="Picture 4"/>
          <p:cNvPicPr>
            <a:picLocks noChangeAspect="1" noChangeArrowheads="1"/>
          </p:cNvPicPr>
          <p:nvPr/>
        </p:nvPicPr>
        <p:blipFill>
          <a:blip r:embed="rId4"/>
          <a:srcRect/>
          <a:stretch>
            <a:fillRect/>
          </a:stretch>
        </p:blipFill>
        <p:spPr bwMode="auto">
          <a:xfrm>
            <a:off x="8102600" y="2540000"/>
            <a:ext cx="279400" cy="482600"/>
          </a:xfrm>
          <a:prstGeom prst="rect">
            <a:avLst/>
          </a:prstGeom>
          <a:noFill/>
          <a:ln w="25400">
            <a:noFill/>
            <a:round/>
            <a:headEnd/>
            <a:tailEnd/>
          </a:ln>
        </p:spPr>
      </p:pic>
      <p:pic>
        <p:nvPicPr>
          <p:cNvPr id="47110" name="Picture 6"/>
          <p:cNvPicPr>
            <a:picLocks noChangeArrowheads="1"/>
          </p:cNvPicPr>
          <p:nvPr/>
        </p:nvPicPr>
        <p:blipFill>
          <a:blip r:embed="rId5"/>
          <a:srcRect/>
          <a:stretch>
            <a:fillRect/>
          </a:stretch>
        </p:blipFill>
        <p:spPr bwMode="auto">
          <a:xfrm>
            <a:off x="5715000" y="1957388"/>
            <a:ext cx="292100" cy="495300"/>
          </a:xfrm>
          <a:prstGeom prst="rect">
            <a:avLst/>
          </a:prstGeom>
          <a:noFill/>
          <a:ln w="12700">
            <a:noFill/>
            <a:miter lim="800000"/>
            <a:headEnd/>
            <a:tailEnd/>
          </a:ln>
        </p:spPr>
      </p:pic>
      <p:sp>
        <p:nvSpPr>
          <p:cNvPr id="29711" name="Line 14"/>
          <p:cNvSpPr>
            <a:spLocks noChangeShapeType="1"/>
          </p:cNvSpPr>
          <p:nvPr/>
        </p:nvSpPr>
        <p:spPr bwMode="auto">
          <a:xfrm>
            <a:off x="591015" y="1143000"/>
            <a:ext cx="8077200" cy="1588"/>
          </a:xfrm>
          <a:prstGeom prst="line">
            <a:avLst/>
          </a:prstGeom>
          <a:noFill/>
          <a:ln w="38100">
            <a:solidFill>
              <a:srgbClr val="8DB01D"/>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sym typeface="Gill Sans" charset="0"/>
            </a:endParaRPr>
          </a:p>
        </p:txBody>
      </p:sp>
      <p:sp>
        <p:nvSpPr>
          <p:cNvPr id="29718" name="Rectangle 18"/>
          <p:cNvSpPr>
            <a:spLocks/>
          </p:cNvSpPr>
          <p:nvPr/>
        </p:nvSpPr>
        <p:spPr bwMode="auto">
          <a:xfrm>
            <a:off x="4648200" y="1295400"/>
            <a:ext cx="2463800" cy="330200"/>
          </a:xfrm>
          <a:prstGeom prst="rect">
            <a:avLst/>
          </a:prstGeom>
          <a:noFill/>
          <a:ln w="9525">
            <a:noFill/>
            <a:miter lim="800000"/>
            <a:headEnd/>
            <a:tailEnd/>
          </a:ln>
        </p:spPr>
        <p:txBody>
          <a:bodyPr lIns="38100" tIns="38100" rIns="38100" bIns="3810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Arial" charset="0"/>
                <a:cs typeface="Arial" charset="0"/>
                <a:sym typeface="Arial" charset="0"/>
              </a:rPr>
              <a:t>ENG 101</a:t>
            </a:r>
          </a:p>
        </p:txBody>
      </p:sp>
      <p:sp>
        <p:nvSpPr>
          <p:cNvPr id="29716" name="Rectangle 23"/>
          <p:cNvSpPr>
            <a:spLocks/>
          </p:cNvSpPr>
          <p:nvPr/>
        </p:nvSpPr>
        <p:spPr bwMode="auto">
          <a:xfrm>
            <a:off x="7086600" y="1295400"/>
            <a:ext cx="2463800" cy="330200"/>
          </a:xfrm>
          <a:prstGeom prst="rect">
            <a:avLst/>
          </a:prstGeom>
          <a:noFill/>
          <a:ln w="9525">
            <a:noFill/>
            <a:miter lim="800000"/>
            <a:headEnd/>
            <a:tailEnd/>
          </a:ln>
        </p:spPr>
        <p:txBody>
          <a:bodyPr lIns="38100" tIns="38100" rIns="38100" bIns="3810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Arial" charset="0"/>
                <a:cs typeface="Arial" charset="0"/>
                <a:sym typeface="Arial" charset="0"/>
              </a:rPr>
              <a:t>ACLT 053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charset="0"/>
                <a:cs typeface="Arial" charset="0"/>
                <a:sym typeface="Arial" charset="0"/>
              </a:rPr>
              <a:t>(The ALP Class)</a:t>
            </a:r>
          </a:p>
        </p:txBody>
      </p:sp>
      <p:sp>
        <p:nvSpPr>
          <p:cNvPr id="29714" name="Rectangle 25"/>
          <p:cNvSpPr>
            <a:spLocks/>
          </p:cNvSpPr>
          <p:nvPr/>
        </p:nvSpPr>
        <p:spPr bwMode="auto">
          <a:xfrm>
            <a:off x="1059657" y="-16872"/>
            <a:ext cx="7042943" cy="1184940"/>
          </a:xfrm>
          <a:prstGeom prst="rect">
            <a:avLst/>
          </a:prstGeom>
          <a:noFill/>
          <a:ln w="9525">
            <a:noFill/>
            <a:miter lim="800000"/>
            <a:headEnd/>
            <a:tailEnd/>
          </a:ln>
        </p:spPr>
        <p:txBody>
          <a:bodyPr wrap="square" lIns="38100" tIns="38100" rIns="38100" bIns="38100">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itchFamily="34" charset="0"/>
                <a:ea typeface="Arial" charset="0"/>
                <a:cs typeface="Arial" charset="0"/>
                <a:sym typeface="Arial" charset="0"/>
              </a:rPr>
              <a:t>ALP at CCBC: Our New IRW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itchFamily="34" charset="0"/>
                <a:ea typeface="Arial" charset="0"/>
                <a:cs typeface="Arial" charset="0"/>
                <a:sym typeface="Arial" charset="0"/>
              </a:rPr>
              <a:t>Co-Requisite Model</a:t>
            </a:r>
          </a:p>
        </p:txBody>
      </p:sp>
      <p:pic>
        <p:nvPicPr>
          <p:cNvPr id="47130" name="Picture 26"/>
          <p:cNvPicPr>
            <a:picLocks noChangeArrowheads="1"/>
          </p:cNvPicPr>
          <p:nvPr/>
        </p:nvPicPr>
        <p:blipFill>
          <a:blip r:embed="rId5"/>
          <a:srcRect/>
          <a:stretch>
            <a:fillRect/>
          </a:stretch>
        </p:blipFill>
        <p:spPr bwMode="auto">
          <a:xfrm>
            <a:off x="8255000" y="1957388"/>
            <a:ext cx="292100" cy="495300"/>
          </a:xfrm>
          <a:prstGeom prst="rect">
            <a:avLst/>
          </a:prstGeom>
          <a:noFill/>
          <a:ln w="12700">
            <a:noFill/>
            <a:miter lim="800000"/>
            <a:headEnd/>
            <a:tailEnd/>
          </a:ln>
        </p:spPr>
      </p:pic>
      <p:pic>
        <p:nvPicPr>
          <p:cNvPr id="2" name="Picture 1" descr="10 purple peop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2438400"/>
            <a:ext cx="801511" cy="3050913"/>
          </a:xfrm>
          <a:prstGeom prst="rect">
            <a:avLst/>
          </a:prstGeom>
        </p:spPr>
      </p:pic>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charset="0"/>
                  <a:cs typeface="Arial" charset="0"/>
                  <a:sym typeface="Arial" charset="0"/>
                </a:rPr>
                <a:t>The Accelerated Learning  Program</a:t>
              </a:r>
            </a:p>
          </p:txBody>
        </p:sp>
      </p:grpSp>
      <p:sp>
        <p:nvSpPr>
          <p:cNvPr id="3" name="TextBox 2"/>
          <p:cNvSpPr txBox="1"/>
          <p:nvPr/>
        </p:nvSpPr>
        <p:spPr>
          <a:xfrm>
            <a:off x="381000" y="2743200"/>
            <a:ext cx="4830712" cy="4081117"/>
          </a:xfrm>
          <a:prstGeom prst="rect">
            <a:avLst/>
          </a:prstGeom>
          <a:noFill/>
        </p:spPr>
        <p:txBody>
          <a:bodyPr wrap="square" rtlCol="0">
            <a:spAutoFit/>
          </a:bodyPr>
          <a:lstStyle/>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Encourages cohort effect</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Changes attitude toward the developmental course</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Allows more individual attention</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Allows time for dealing with non-cognitive issues</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7030A0"/>
                </a:solidFill>
                <a:effectLst/>
                <a:uLnTx/>
                <a:uFillTx/>
                <a:latin typeface="Gill Sans" charset="0"/>
                <a:sym typeface="Gill Sans" charset="0"/>
              </a:rPr>
              <a:t>Allows students with dev. placements in writing and reading to enroll</a:t>
            </a:r>
          </a:p>
        </p:txBody>
      </p:sp>
      <p:sp>
        <p:nvSpPr>
          <p:cNvPr id="5" name="TextBox 4"/>
          <p:cNvSpPr txBox="1"/>
          <p:nvPr/>
        </p:nvSpPr>
        <p:spPr>
          <a:xfrm>
            <a:off x="381000" y="1447800"/>
            <a:ext cx="4648200" cy="1421928"/>
          </a:xfrm>
          <a:prstGeom prst="rect">
            <a:avLst/>
          </a:prstGeom>
          <a:noFill/>
        </p:spPr>
        <p:txBody>
          <a:bodyPr wrap="square" rtlCol="0">
            <a:spAutoFit/>
          </a:bodyPr>
          <a:lstStyle/>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R</a:t>
            </a:r>
            <a:r>
              <a:rPr kumimoji="0" lang="en-US" sz="2400" b="0" i="0" u="none" strike="noStrike" kern="1200" cap="none" spc="0" normalizeH="0" baseline="0" noProof="0" dirty="0">
                <a:ln>
                  <a:noFill/>
                </a:ln>
                <a:solidFill>
                  <a:srgbClr val="000000"/>
                </a:solidFill>
                <a:effectLst/>
                <a:uLnTx/>
                <a:uFillTx/>
                <a:latin typeface="Arial"/>
                <a:sym typeface="Gill Sans" charset="0"/>
              </a:rPr>
              <a:t>educes stigma</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Improves attachment</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Provides stronger role models</a:t>
            </a:r>
          </a:p>
        </p:txBody>
      </p:sp>
    </p:spTree>
    <p:extLst>
      <p:ext uri="{BB962C8B-B14F-4D97-AF65-F5344CB8AC3E}">
        <p14:creationId xmlns:p14="http://schemas.microsoft.com/office/powerpoint/2010/main" val="74426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4" name="Rectangle 25"/>
          <p:cNvSpPr>
            <a:spLocks/>
          </p:cNvSpPr>
          <p:nvPr/>
        </p:nvSpPr>
        <p:spPr bwMode="auto">
          <a:xfrm>
            <a:off x="0" y="228601"/>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Calibri"/>
                <a:ea typeface="Arial" charset="0"/>
                <a:cs typeface="Arial" charset="0"/>
                <a:sym typeface="Arial" charset="0"/>
              </a:rPr>
              <a:t>Workshop Agenda</a:t>
            </a:r>
            <a:endParaRPr kumimoji="0" lang="en-US" sz="3200" b="1" i="0" u="none" strike="noStrike" kern="1200" cap="none" spc="0" normalizeH="0" baseline="0" noProof="0" dirty="0">
              <a:ln>
                <a:noFill/>
              </a:ln>
              <a:effectLst/>
              <a:uLnTx/>
              <a:uFillTx/>
              <a:latin typeface="Calibri"/>
              <a:ea typeface="Arial" charset="0"/>
              <a:cs typeface="Arial" charset="0"/>
              <a:sym typeface="Arial" charset="0"/>
            </a:endParaRPr>
          </a:p>
        </p:txBody>
      </p:sp>
      <p:sp>
        <p:nvSpPr>
          <p:cNvPr id="6" name="TextBox 5"/>
          <p:cNvSpPr txBox="1"/>
          <p:nvPr/>
        </p:nvSpPr>
        <p:spPr>
          <a:xfrm>
            <a:off x="1752600" y="1295400"/>
            <a:ext cx="6324600" cy="5373779"/>
          </a:xfrm>
          <a:prstGeom prst="rect">
            <a:avLst/>
          </a:prstGeom>
          <a:noFill/>
        </p:spPr>
        <p:txBody>
          <a:bodyPr wrap="square" rtlCol="0">
            <a:spAutoFit/>
          </a:bodyPr>
          <a:lstStyle/>
          <a:p>
            <a:pPr marL="342900" indent="-342900" defTabSz="914400">
              <a:lnSpc>
                <a:spcPct val="130000"/>
              </a:lnSpc>
              <a:buSzPct val="65000"/>
              <a:buFont typeface="Wingdings" panose="05000000000000000000" pitchFamily="2" charset="2"/>
              <a:buChar char="q"/>
              <a:defRPr/>
            </a:pPr>
            <a:r>
              <a:rPr lang="en-US" sz="2400" dirty="0">
                <a:solidFill>
                  <a:prstClr val="black"/>
                </a:solidFill>
              </a:rPr>
              <a:t>Overview of ALP at CCBC</a:t>
            </a:r>
          </a:p>
          <a:p>
            <a:pPr marL="342900" indent="-342900" defTabSz="914400">
              <a:lnSpc>
                <a:spcPct val="130000"/>
              </a:lnSpc>
              <a:buSzPct val="65000"/>
              <a:buFont typeface="Wingdings" panose="05000000000000000000" pitchFamily="2" charset="2"/>
              <a:buChar char="q"/>
              <a:defRPr/>
            </a:pPr>
            <a:r>
              <a:rPr lang="en-US" sz="2400" dirty="0">
                <a:solidFill>
                  <a:prstClr val="black"/>
                </a:solidFill>
              </a:rPr>
              <a:t>ALP Structure &amp; Logistics</a:t>
            </a:r>
          </a:p>
          <a:p>
            <a:pPr marL="342900" indent="-342900" defTabSz="914400">
              <a:lnSpc>
                <a:spcPct val="130000"/>
              </a:lnSpc>
              <a:buSzPct val="65000"/>
              <a:buFont typeface="Wingdings" panose="05000000000000000000" pitchFamily="2" charset="2"/>
              <a:buChar char="q"/>
              <a:defRPr/>
            </a:pPr>
            <a:r>
              <a:rPr lang="en-US" sz="2400" dirty="0">
                <a:solidFill>
                  <a:prstClr val="black"/>
                </a:solidFill>
              </a:rPr>
              <a:t>Acknowledging effects of non-cognitive issues on student success: productive persistence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Backward curriculum design</a:t>
            </a: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lang="en-US" sz="2400" dirty="0">
                <a:solidFill>
                  <a:prstClr val="black"/>
                </a:solidFill>
                <a:latin typeface="Calibri"/>
              </a:rPr>
              <a:t>True Integration of Reading, Writing, &amp;Critical Thinking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lang="en-US" sz="2400" dirty="0">
                <a:solidFill>
                  <a:srgbClr val="000000"/>
                </a:solidFill>
                <a:latin typeface="+mj-lt"/>
                <a:sym typeface="Gill Sans" charset="0"/>
              </a:rPr>
              <a:t>Active, Collaborative, low-stakes activities</a:t>
            </a: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sym typeface="Gill Sans" charset="0"/>
              </a:rPr>
              <a:t>Aligning</a:t>
            </a:r>
            <a:r>
              <a:rPr kumimoji="0" lang="en-US" sz="2400" b="0" i="0" u="none" strike="noStrike" kern="1200" cap="none" spc="0" normalizeH="0" noProof="0" dirty="0">
                <a:ln>
                  <a:noFill/>
                </a:ln>
                <a:solidFill>
                  <a:srgbClr val="000000"/>
                </a:solidFill>
                <a:effectLst/>
                <a:uLnTx/>
                <a:uFillTx/>
                <a:latin typeface="+mj-lt"/>
                <a:ea typeface="+mn-ea"/>
                <a:cs typeface="+mn-cs"/>
                <a:sym typeface="Gill Sans" charset="0"/>
              </a:rPr>
              <a:t> the co-requisite courses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effectLst/>
                <a:uLnTx/>
                <a:uFillTx/>
                <a:latin typeface="Calibri"/>
                <a:ea typeface="+mn-ea"/>
                <a:cs typeface="+mn-cs"/>
              </a:rPr>
              <a:t>Grading</a:t>
            </a: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lang="en-US" sz="2400" dirty="0">
                <a:latin typeface="Calibri"/>
              </a:rPr>
              <a:t>Ongoing professional development</a:t>
            </a:r>
            <a:endParaRPr kumimoji="0" lang="en-US" sz="24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743331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10"/>
          <p:cNvSpPr>
            <a:spLocks/>
          </p:cNvSpPr>
          <p:nvPr/>
        </p:nvSpPr>
        <p:spPr bwMode="auto">
          <a:xfrm>
            <a:off x="533400" y="2057400"/>
            <a:ext cx="8001000" cy="4267200"/>
          </a:xfrm>
          <a:prstGeom prst="rect">
            <a:avLst/>
          </a:prstGeom>
          <a:noFill/>
          <a:ln w="9525">
            <a:noFill/>
            <a:miter lim="800000"/>
            <a:headEnd/>
            <a:tailEnd/>
          </a:ln>
        </p:spPr>
        <p:txBody>
          <a:bodyPr lIns="38100" tIns="38100" rIns="38100" bIns="38100"/>
          <a:lstStyle/>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Conducting class as an extension/supplement to the 101 class—</a:t>
            </a:r>
            <a:r>
              <a:rPr kumimoji="0" lang="en-US" sz="2000" b="1" i="0" u="none" strike="noStrike" kern="1200" cap="none" spc="0" normalizeH="0" baseline="0" noProof="0" dirty="0">
                <a:ln>
                  <a:noFill/>
                </a:ln>
                <a:solidFill>
                  <a:prstClr val="black"/>
                </a:solidFill>
                <a:effectLst/>
                <a:uLnTx/>
                <a:uFillTx/>
                <a:latin typeface="Calibri"/>
                <a:ea typeface="+mn-ea"/>
                <a:cs typeface="Arial" charset="0"/>
                <a:sym typeface="Arial" charset="0"/>
              </a:rPr>
              <a:t>think of it as a 6-hour 101 class, “Triage for English 101”</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endParaRP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Answering questions left over from the 101 class</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Providing opportunities for closer analysis of the readings, more writing practice using low-stakes, short papers to reinforce concepts from the readings and from the 101 class or to prepare for upcoming assignments in the 101 class—scaffolding </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Discussing/brainstorming ideas for the next essay in 101</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Reviewing drafts of essays the students are working on for 101</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Helping students to be aware of their sentence-level errors and to become better self-editors </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srgbClr val="0D0D0D"/>
                </a:solidFill>
                <a:effectLst/>
                <a:uLnTx/>
                <a:uFillTx/>
                <a:latin typeface="Calibri"/>
                <a:ea typeface="+mn-ea"/>
                <a:cs typeface="Arial" charset="0"/>
                <a:sym typeface="Arial" charset="0"/>
              </a:rPr>
              <a:t>Addressing non-cognitive issues (life issues, affective issues)</a:t>
            </a:r>
          </a:p>
        </p:txBody>
      </p:sp>
      <p:sp>
        <p:nvSpPr>
          <p:cNvPr id="23" name="Rectangle 9"/>
          <p:cNvSpPr txBox="1">
            <a:spLocks noChangeArrowheads="1"/>
          </p:cNvSpPr>
          <p:nvPr/>
        </p:nvSpPr>
        <p:spPr bwMode="auto">
          <a:xfrm>
            <a:off x="533400" y="304800"/>
            <a:ext cx="8153400" cy="7620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sym typeface="Arial" charset="0"/>
              </a:rPr>
              <a:t>What do we do in the ALP class (ACLT 053)?</a:t>
            </a:r>
            <a:endParaRPr kumimoji="0" lang="en-US" sz="2400" b="1" i="0" u="none" strike="noStrike" kern="1200" cap="none" spc="0" normalizeH="0" baseline="0" noProof="0" dirty="0">
              <a:ln>
                <a:noFill/>
              </a:ln>
              <a:solidFill>
                <a:prstClr val="white"/>
              </a:solidFill>
              <a:effectLst/>
              <a:uLnTx/>
              <a:uFillTx/>
              <a:latin typeface="Arial" charset="0"/>
              <a:ea typeface="ヒラギノ角ゴ ProN W6" charset="0"/>
              <a:cs typeface="ヒラギノ角ゴ ProN W6" charset="0"/>
              <a:sym typeface="Arial" charset="0"/>
            </a:endParaRPr>
          </a:p>
        </p:txBody>
      </p:sp>
      <p:sp>
        <p:nvSpPr>
          <p:cNvPr id="2" name="TextBox 1"/>
          <p:cNvSpPr txBox="1"/>
          <p:nvPr/>
        </p:nvSpPr>
        <p:spPr>
          <a:xfrm>
            <a:off x="457200" y="1295400"/>
            <a:ext cx="8001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The goal for ALP instructors: Maximize the ALP students</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charset="0"/>
                <a:sym typeface="Arial" charset="0"/>
              </a:rPr>
              <a:t>’</a:t>
            </a: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probability of success in the English 101 class.  Strategies include:</a:t>
            </a:r>
          </a:p>
        </p:txBody>
      </p:sp>
    </p:spTree>
    <p:extLst>
      <p:ext uri="{BB962C8B-B14F-4D97-AF65-F5344CB8AC3E}">
        <p14:creationId xmlns:p14="http://schemas.microsoft.com/office/powerpoint/2010/main" val="88091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4" name="Rectangle 25"/>
          <p:cNvSpPr>
            <a:spLocks/>
          </p:cNvSpPr>
          <p:nvPr/>
        </p:nvSpPr>
        <p:spPr bwMode="auto">
          <a:xfrm>
            <a:off x="0" y="228601"/>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lvl="0" algn="ctr">
              <a:defRPr/>
            </a:pPr>
            <a:r>
              <a:rPr lang="en-US" sz="3200" b="1" dirty="0">
                <a:solidFill>
                  <a:srgbClr val="EEECE1"/>
                </a:solidFill>
                <a:ea typeface="Arial" charset="0"/>
                <a:cs typeface="Arial" charset="0"/>
                <a:sym typeface="Arial" charset="0"/>
              </a:rPr>
              <a:t>What an ALP class is not</a:t>
            </a:r>
          </a:p>
        </p:txBody>
      </p:sp>
      <p:sp>
        <p:nvSpPr>
          <p:cNvPr id="6" name="TextBox 5"/>
          <p:cNvSpPr txBox="1"/>
          <p:nvPr/>
        </p:nvSpPr>
        <p:spPr>
          <a:xfrm>
            <a:off x="1752600" y="1295400"/>
            <a:ext cx="6324600" cy="494904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Tx/>
              <a:buSzPct val="88000"/>
              <a:buFontTx/>
              <a:buNone/>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t>
            </a:r>
          </a:p>
          <a:p>
            <a:pPr marL="223838" marR="0" lvl="0" indent="-223838" algn="l" defTabSz="914400" rtl="0" eaLnBrk="1" fontAlgn="base" latinLnBrk="0" hangingPunct="1">
              <a:lnSpc>
                <a:spcPct val="100000"/>
              </a:lnSpc>
              <a:spcBef>
                <a:spcPct val="0"/>
              </a:spcBef>
              <a:spcAft>
                <a:spcPts val="1200"/>
              </a:spcAft>
              <a:buClrTx/>
              <a:buSzPct val="88000"/>
              <a:buFontTx/>
              <a:buBlip>
                <a:blip r:embed="rId3"/>
              </a:buBlip>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 study hall: students working on     their own</a:t>
            </a:r>
            <a:endParaRPr kumimoji="0" lang="en-US" sz="2800" b="1" i="0" u="none" strike="noStrike" kern="1200" cap="none" spc="0" normalizeH="0" baseline="0" noProof="0" dirty="0">
              <a:ln>
                <a:noFill/>
              </a:ln>
              <a:solidFill>
                <a:srgbClr val="000000"/>
              </a:solidFill>
              <a:effectLst/>
              <a:uLnTx/>
              <a:uFillTx/>
              <a:latin typeface="Gill Sans" charset="0"/>
              <a:ea typeface="+mn-ea"/>
              <a:cs typeface="Arial" charset="0"/>
              <a:sym typeface="Arial" charset="0"/>
            </a:endParaRPr>
          </a:p>
          <a:p>
            <a:pPr marL="223838" marR="0" lvl="0" indent="-223838" algn="l" defTabSz="914400" rtl="0" eaLnBrk="1" fontAlgn="base" latinLnBrk="0" hangingPunct="1">
              <a:lnSpc>
                <a:spcPct val="100000"/>
              </a:lnSpc>
              <a:spcBef>
                <a:spcPct val="0"/>
              </a:spcBef>
              <a:spcAft>
                <a:spcPts val="1200"/>
              </a:spcAft>
              <a:buClrTx/>
              <a:buSzPct val="88000"/>
              <a:buFontTx/>
              <a:buBlip>
                <a:blip r:embed="rId3"/>
              </a:buBlip>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 class mainly focused on grammar</a:t>
            </a:r>
          </a:p>
          <a:p>
            <a:pPr marL="223838" marR="0" lvl="0" indent="-223838" algn="l" defTabSz="914400" rtl="0" eaLnBrk="1" fontAlgn="base" latinLnBrk="0" hangingPunct="1">
              <a:lnSpc>
                <a:spcPct val="100000"/>
              </a:lnSpc>
              <a:spcBef>
                <a:spcPct val="0"/>
              </a:spcBef>
              <a:spcAft>
                <a:spcPts val="1200"/>
              </a:spcAft>
              <a:buClrTx/>
              <a:buSzPct val="88000"/>
              <a:buFontTx/>
              <a:buBlip>
                <a:blip r:embed="rId3"/>
              </a:buBlip>
              <a:tabLst/>
              <a:defRPr/>
            </a:pPr>
            <a:r>
              <a:rPr lang="en-US" sz="2800" dirty="0">
                <a:solidFill>
                  <a:srgbClr val="000000"/>
                </a:solidFill>
                <a:latin typeface="Gill Sans" charset="0"/>
                <a:cs typeface="Arial" charset="0"/>
                <a:sym typeface="Arial" charset="0"/>
              </a:rPr>
              <a:t>A class focused on isolated reading skills</a:t>
            </a:r>
            <a:endPar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endParaRPr>
          </a:p>
          <a:p>
            <a:pPr marL="223838" marR="0" lvl="0" indent="-223838" algn="l" defTabSz="914400" rtl="0" eaLnBrk="1" fontAlgn="base" latinLnBrk="0" hangingPunct="1">
              <a:lnSpc>
                <a:spcPct val="100000"/>
              </a:lnSpc>
              <a:spcBef>
                <a:spcPct val="0"/>
              </a:spcBef>
              <a:spcAft>
                <a:spcPts val="1200"/>
              </a:spcAft>
              <a:buClrTx/>
              <a:buSzPct val="88000"/>
              <a:buFontTx/>
              <a:buBlip>
                <a:blip r:embed="rId3"/>
              </a:buBlip>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 class consisting only of computer- assisted learning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6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a:solidFill>
                  <a:schemeClr val="bg1"/>
                </a:solidFill>
              </a:rPr>
              <a:t>ALP Course Formats and Plans</a:t>
            </a:r>
          </a:p>
        </p:txBody>
      </p:sp>
      <p:sp>
        <p:nvSpPr>
          <p:cNvPr id="3" name="Content Placeholder 2"/>
          <p:cNvSpPr>
            <a:spLocks noGrp="1"/>
          </p:cNvSpPr>
          <p:nvPr>
            <p:ph idx="1"/>
          </p:nvPr>
        </p:nvSpPr>
        <p:spPr>
          <a:xfrm>
            <a:off x="380999" y="1600199"/>
            <a:ext cx="8543925" cy="5029200"/>
          </a:xfrm>
        </p:spPr>
        <p:txBody>
          <a:bodyPr>
            <a:normAutofit fontScale="85000" lnSpcReduction="20000"/>
          </a:bodyPr>
          <a:lstStyle/>
          <a:p>
            <a:pPr>
              <a:buFont typeface="Wingdings" panose="05000000000000000000" pitchFamily="2" charset="2"/>
              <a:buChar char="q"/>
            </a:pPr>
            <a:endParaRPr lang="en-US" sz="2200" dirty="0">
              <a:solidFill>
                <a:prstClr val="black"/>
              </a:solidFill>
            </a:endParaRPr>
          </a:p>
          <a:p>
            <a:pPr>
              <a:buFont typeface="Wingdings" panose="05000000000000000000" pitchFamily="2" charset="2"/>
              <a:buChar char="§"/>
            </a:pPr>
            <a:r>
              <a:rPr lang="en-US" dirty="0">
                <a:solidFill>
                  <a:prstClr val="black"/>
                </a:solidFill>
              </a:rPr>
              <a:t>Evening classes</a:t>
            </a:r>
          </a:p>
          <a:p>
            <a:pPr>
              <a:buFont typeface="Wingdings" panose="05000000000000000000" pitchFamily="2" charset="2"/>
              <a:buChar char="§"/>
            </a:pPr>
            <a:r>
              <a:rPr lang="en-US" dirty="0">
                <a:solidFill>
                  <a:prstClr val="black"/>
                </a:solidFill>
              </a:rPr>
              <a:t>Late-start classes</a:t>
            </a:r>
          </a:p>
          <a:p>
            <a:pPr>
              <a:buFont typeface="Wingdings" panose="05000000000000000000" pitchFamily="2" charset="2"/>
              <a:buChar char="§"/>
            </a:pPr>
            <a:r>
              <a:rPr lang="en-US" dirty="0">
                <a:solidFill>
                  <a:prstClr val="black"/>
                </a:solidFill>
              </a:rPr>
              <a:t>Saturday classes</a:t>
            </a:r>
          </a:p>
          <a:p>
            <a:pPr>
              <a:buFont typeface="Wingdings" panose="05000000000000000000" pitchFamily="2" charset="2"/>
              <a:buChar char="§"/>
            </a:pPr>
            <a:r>
              <a:rPr lang="en-US" dirty="0">
                <a:solidFill>
                  <a:prstClr val="black"/>
                </a:solidFill>
              </a:rPr>
              <a:t>Summer classes</a:t>
            </a:r>
          </a:p>
          <a:p>
            <a:pPr>
              <a:buFont typeface="Wingdings" panose="05000000000000000000" pitchFamily="2" charset="2"/>
              <a:buChar char="§"/>
            </a:pPr>
            <a:r>
              <a:rPr lang="en-US" dirty="0">
                <a:solidFill>
                  <a:prstClr val="black"/>
                </a:solidFill>
              </a:rPr>
              <a:t>On-line classes</a:t>
            </a:r>
          </a:p>
          <a:p>
            <a:pPr>
              <a:buFont typeface="Wingdings" panose="05000000000000000000" pitchFamily="2" charset="2"/>
              <a:buChar char="§"/>
            </a:pPr>
            <a:r>
              <a:rPr lang="en-US" dirty="0">
                <a:solidFill>
                  <a:prstClr val="black"/>
                </a:solidFill>
              </a:rPr>
              <a:t>New initiatives being planned</a:t>
            </a:r>
          </a:p>
          <a:p>
            <a:pPr lvl="1">
              <a:buFont typeface="Wingdings" panose="05000000000000000000" pitchFamily="2" charset="2"/>
              <a:buChar char="§"/>
            </a:pPr>
            <a:r>
              <a:rPr lang="en-US" dirty="0">
                <a:solidFill>
                  <a:prstClr val="black"/>
                </a:solidFill>
              </a:rPr>
              <a:t>Revamp and scale-up of ALP-ESOL</a:t>
            </a:r>
          </a:p>
          <a:p>
            <a:pPr lvl="1">
              <a:buFont typeface="Wingdings" panose="05000000000000000000" pitchFamily="2" charset="2"/>
              <a:buChar char="§"/>
            </a:pPr>
            <a:r>
              <a:rPr lang="en-US" dirty="0">
                <a:solidFill>
                  <a:prstClr val="black"/>
                </a:solidFill>
              </a:rPr>
              <a:t>Multiple Measures placement reform</a:t>
            </a:r>
          </a:p>
          <a:p>
            <a:pPr lvl="1">
              <a:buFont typeface="Wingdings" panose="05000000000000000000" pitchFamily="2" charset="2"/>
              <a:buChar char="§"/>
            </a:pPr>
            <a:r>
              <a:rPr lang="en-US" dirty="0">
                <a:solidFill>
                  <a:prstClr val="black"/>
                </a:solidFill>
              </a:rPr>
              <a:t>“Certified ALP Instructor” (continued, meaningful professional development)</a:t>
            </a:r>
          </a:p>
          <a:p>
            <a:pPr lvl="1">
              <a:buFont typeface="Wingdings" panose="05000000000000000000" pitchFamily="2" charset="2"/>
              <a:buChar char="§"/>
            </a:pPr>
            <a:r>
              <a:rPr lang="en-US" dirty="0">
                <a:solidFill>
                  <a:prstClr val="black"/>
                </a:solidFill>
              </a:rPr>
              <a:t>ALP Concurrent Pilot</a:t>
            </a:r>
          </a:p>
          <a:p>
            <a:pPr marL="457200" lvl="1" indent="0">
              <a:buNone/>
            </a:pPr>
            <a:r>
              <a:rPr lang="en-US" sz="2200" dirty="0">
                <a:solidFill>
                  <a:prstClr val="black"/>
                </a:solidFill>
              </a:rPr>
              <a:t>	</a:t>
            </a:r>
          </a:p>
          <a:p>
            <a:pPr marL="0" indent="0">
              <a:buNone/>
            </a:pPr>
            <a:endParaRPr lang="en-US" sz="2200" dirty="0"/>
          </a:p>
          <a:p>
            <a:pPr marL="0" indent="0">
              <a:buNone/>
            </a:pPr>
            <a:endParaRPr lang="en-US" sz="2200"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033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84932"/>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898524" y="1104900"/>
            <a:ext cx="7572375" cy="1631216"/>
          </a:xfrm>
          <a:prstGeom prst="rect">
            <a:avLst/>
          </a:prstGeom>
          <a:noFill/>
        </p:spPr>
        <p:txBody>
          <a:bodyPr wrap="square" rtlCol="0">
            <a:spAutoFit/>
          </a:bodyPr>
          <a:lstStyle/>
          <a:p>
            <a:pPr algn="ctr" defTabSz="914400">
              <a:defRPr/>
            </a:pPr>
            <a:r>
              <a:rPr lang="en-US" sz="6000" dirty="0">
                <a:solidFill>
                  <a:srgbClr val="000000"/>
                </a:solidFill>
              </a:rPr>
              <a:t>	</a:t>
            </a:r>
            <a:r>
              <a:rPr lang="en-US" sz="4000" dirty="0">
                <a:solidFill>
                  <a:srgbClr val="000000"/>
                </a:solidFill>
              </a:rPr>
              <a:t>ALP Essential Elements: Addressing Non-Cognitive Issues</a:t>
            </a:r>
            <a:endParaRPr lang="en-US" sz="6000" dirty="0">
              <a:solidFill>
                <a:srgbClr val="000000"/>
              </a:solidFill>
            </a:endParaRPr>
          </a:p>
        </p:txBody>
      </p:sp>
    </p:spTree>
    <p:extLst>
      <p:ext uri="{BB962C8B-B14F-4D97-AF65-F5344CB8AC3E}">
        <p14:creationId xmlns:p14="http://schemas.microsoft.com/office/powerpoint/2010/main" val="3045296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5CB1"/>
        </a:solidFill>
        <a:effectLst/>
      </p:bgPr>
    </p:bg>
    <p:spTree>
      <p:nvGrpSpPr>
        <p:cNvPr id="1" name=""/>
        <p:cNvGrpSpPr/>
        <p:nvPr/>
      </p:nvGrpSpPr>
      <p:grpSpPr>
        <a:xfrm>
          <a:off x="0" y="0"/>
          <a:ext cx="0" cy="0"/>
          <a:chOff x="0" y="0"/>
          <a:chExt cx="0" cy="0"/>
        </a:xfrm>
      </p:grpSpPr>
      <p:grpSp>
        <p:nvGrpSpPr>
          <p:cNvPr id="2" name="Group 1"/>
          <p:cNvGrpSpPr/>
          <p:nvPr/>
        </p:nvGrpSpPr>
        <p:grpSpPr>
          <a:xfrm>
            <a:off x="6883400" y="5842000"/>
            <a:ext cx="1857375" cy="698500"/>
            <a:chOff x="6883400" y="5842000"/>
            <a:chExt cx="1857375" cy="698500"/>
          </a:xfrm>
        </p:grpSpPr>
        <p:pic>
          <p:nvPicPr>
            <p:cNvPr id="3" name="Picture 7"/>
            <p:cNvPicPr>
              <a:picLocks noChangeArrowheads="1"/>
            </p:cNvPicPr>
            <p:nvPr/>
          </p:nvPicPr>
          <p:blipFill>
            <a:blip r:embed="rId2"/>
            <a:srcRect/>
            <a:stretch>
              <a:fillRect/>
            </a:stretch>
          </p:blipFill>
          <p:spPr bwMode="auto">
            <a:xfrm>
              <a:off x="7885113" y="5862638"/>
              <a:ext cx="855662" cy="677862"/>
            </a:xfrm>
            <a:prstGeom prst="rect">
              <a:avLst/>
            </a:prstGeom>
            <a:noFill/>
            <a:ln w="12700">
              <a:noFill/>
              <a:miter lim="800000"/>
              <a:headEnd/>
              <a:tailEnd/>
            </a:ln>
          </p:spPr>
        </p:pic>
        <p:pic>
          <p:nvPicPr>
            <p:cNvPr id="4" name="Picture 8"/>
            <p:cNvPicPr>
              <a:picLocks noChangeArrowheads="1"/>
            </p:cNvPicPr>
            <p:nvPr/>
          </p:nvPicPr>
          <p:blipFill>
            <a:blip r:embed="rId3"/>
            <a:srcRect/>
            <a:stretch>
              <a:fillRect/>
            </a:stretch>
          </p:blipFill>
          <p:spPr bwMode="auto">
            <a:xfrm>
              <a:off x="7381875" y="5842000"/>
              <a:ext cx="877888" cy="696913"/>
            </a:xfrm>
            <a:prstGeom prst="rect">
              <a:avLst/>
            </a:prstGeom>
            <a:noFill/>
            <a:ln w="12700">
              <a:noFill/>
              <a:miter lim="800000"/>
              <a:headEnd/>
              <a:tailEnd/>
            </a:ln>
          </p:spPr>
        </p:pic>
        <p:pic>
          <p:nvPicPr>
            <p:cNvPr id="5" name="Picture 9"/>
            <p:cNvPicPr>
              <a:picLocks noChangeArrowheads="1"/>
            </p:cNvPicPr>
            <p:nvPr/>
          </p:nvPicPr>
          <p:blipFill>
            <a:blip r:embed="rId4"/>
            <a:srcRect/>
            <a:stretch>
              <a:fillRect/>
            </a:stretch>
          </p:blipFill>
          <p:spPr bwMode="auto">
            <a:xfrm>
              <a:off x="6883400" y="5849938"/>
              <a:ext cx="828675" cy="685800"/>
            </a:xfrm>
            <a:prstGeom prst="rect">
              <a:avLst/>
            </a:prstGeom>
            <a:noFill/>
            <a:ln w="12700">
              <a:noFill/>
              <a:miter lim="800000"/>
              <a:headEnd/>
              <a:tailEnd/>
            </a:ln>
          </p:spPr>
        </p:pic>
        <p:sp>
          <p:nvSpPr>
            <p:cNvPr id="6" name="Rectangle 10"/>
            <p:cNvSpPr>
              <a:spLocks/>
            </p:cNvSpPr>
            <p:nvPr/>
          </p:nvSpPr>
          <p:spPr bwMode="auto">
            <a:xfrm>
              <a:off x="7137282" y="6121400"/>
              <a:ext cx="252648" cy="384721"/>
            </a:xfrm>
            <a:prstGeom prst="rect">
              <a:avLst/>
            </a:prstGeom>
            <a:noFill/>
            <a:ln w="12700">
              <a:noFill/>
              <a:miter lim="800000"/>
              <a:headEnd/>
              <a:tailEnd/>
            </a:ln>
          </p:spPr>
          <p:txBody>
            <a:bodyPr wrap="none" lIns="38100" tIns="38100" rIns="38100" bIns="38100">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Arial" charset="0"/>
                  <a:cs typeface="Arial" charset="0"/>
                  <a:sym typeface="Arial" charset="0"/>
                </a:rPr>
                <a:t>A</a:t>
              </a:r>
            </a:p>
          </p:txBody>
        </p:sp>
        <p:sp>
          <p:nvSpPr>
            <p:cNvPr id="7" name="Rectangle 11"/>
            <p:cNvSpPr>
              <a:spLocks/>
            </p:cNvSpPr>
            <p:nvPr/>
          </p:nvSpPr>
          <p:spPr bwMode="auto">
            <a:xfrm>
              <a:off x="7682517" y="6121400"/>
              <a:ext cx="228979" cy="384721"/>
            </a:xfrm>
            <a:prstGeom prst="rect">
              <a:avLst/>
            </a:prstGeom>
            <a:noFill/>
            <a:ln w="12700">
              <a:noFill/>
              <a:miter lim="800000"/>
              <a:headEnd/>
              <a:tailEnd/>
            </a:ln>
          </p:spPr>
          <p:txBody>
            <a:bodyPr wrap="none" lIns="38100" tIns="38100" rIns="38100" bIns="38100">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Arial" charset="0"/>
                  <a:cs typeface="Arial" charset="0"/>
                  <a:sym typeface="Arial" charset="0"/>
                </a:rPr>
                <a:t>L</a:t>
              </a:r>
            </a:p>
          </p:txBody>
        </p:sp>
        <p:sp>
          <p:nvSpPr>
            <p:cNvPr id="8" name="Rectangle 12"/>
            <p:cNvSpPr>
              <a:spLocks/>
            </p:cNvSpPr>
            <p:nvPr/>
          </p:nvSpPr>
          <p:spPr bwMode="auto">
            <a:xfrm>
              <a:off x="8203160" y="6121400"/>
              <a:ext cx="243381" cy="384721"/>
            </a:xfrm>
            <a:prstGeom prst="rect">
              <a:avLst/>
            </a:prstGeom>
            <a:noFill/>
            <a:ln w="12700">
              <a:noFill/>
              <a:miter lim="800000"/>
              <a:headEnd/>
              <a:tailEnd/>
            </a:ln>
          </p:spPr>
          <p:txBody>
            <a:bodyPr wrap="none" lIns="38100" tIns="38100" rIns="38100" bIns="38100">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Arial" charset="0"/>
                  <a:cs typeface="Arial" charset="0"/>
                  <a:sym typeface="Arial" charset="0"/>
                </a:rPr>
                <a:t>P</a:t>
              </a:r>
            </a:p>
          </p:txBody>
        </p:sp>
      </p:grpSp>
      <p:sp>
        <p:nvSpPr>
          <p:cNvPr id="10" name="TextBox 9"/>
          <p:cNvSpPr txBox="1"/>
          <p:nvPr/>
        </p:nvSpPr>
        <p:spPr>
          <a:xfrm>
            <a:off x="533400" y="2057400"/>
            <a:ext cx="80772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sym typeface="Gill Sans" charset="0"/>
              </a:rPr>
              <a:t>Why Do Students Drop Out?</a:t>
            </a:r>
          </a:p>
        </p:txBody>
      </p:sp>
    </p:spTree>
    <p:extLst>
      <p:ext uri="{BB962C8B-B14F-4D97-AF65-F5344CB8AC3E}">
        <p14:creationId xmlns:p14="http://schemas.microsoft.com/office/powerpoint/2010/main" val="39650299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5CB1"/>
        </a:solidFill>
        <a:effectLst/>
      </p:bgPr>
    </p:bg>
    <p:spTree>
      <p:nvGrpSpPr>
        <p:cNvPr id="1" name=""/>
        <p:cNvGrpSpPr/>
        <p:nvPr/>
      </p:nvGrpSpPr>
      <p:grpSpPr>
        <a:xfrm>
          <a:off x="0" y="0"/>
          <a:ext cx="0" cy="0"/>
          <a:chOff x="0" y="0"/>
          <a:chExt cx="0" cy="0"/>
        </a:xfrm>
      </p:grpSpPr>
      <p:sp>
        <p:nvSpPr>
          <p:cNvPr id="2" name="Rectangle 1"/>
          <p:cNvSpPr/>
          <p:nvPr/>
        </p:nvSpPr>
        <p:spPr>
          <a:xfrm rot="19186578">
            <a:off x="-63716" y="1444172"/>
            <a:ext cx="423737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base" latinLnBrk="0" hangingPunct="1">
              <a:lnSpc>
                <a:spcPct val="100000"/>
              </a:lnSpc>
              <a:spcBef>
                <a:spcPct val="0"/>
              </a:spcBef>
              <a:spcAft>
                <a:spcPct val="0"/>
              </a:spcAft>
              <a:buClr>
                <a:srgbClr val="7FA500"/>
              </a:buClr>
              <a:buSzTx/>
              <a:buFontTx/>
              <a:buNone/>
              <a:tabLst/>
              <a:defRPr/>
            </a:pPr>
            <a:r>
              <a:rPr kumimoji="0" lang="en-US" sz="3600" b="0" i="0" u="none" strike="noStrike" kern="1200" cap="none" spc="0" normalizeH="0" baseline="0" noProof="0" dirty="0">
                <a:ln>
                  <a:noFill/>
                </a:ln>
                <a:solidFill>
                  <a:srgbClr val="000000"/>
                </a:solidFill>
                <a:effectLst/>
                <a:uLnTx/>
                <a:uFillTx/>
                <a:latin typeface="Arial"/>
                <a:sym typeface="Gill Sans" charset="0"/>
              </a:rPr>
              <a:t>can’t write a thesis</a:t>
            </a:r>
          </a:p>
        </p:txBody>
      </p:sp>
      <p:sp>
        <p:nvSpPr>
          <p:cNvPr id="3" name="Rectangle 2"/>
          <p:cNvSpPr/>
          <p:nvPr/>
        </p:nvSpPr>
        <p:spPr>
          <a:xfrm rot="1311136">
            <a:off x="4325182" y="1206265"/>
            <a:ext cx="501960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base" latinLnBrk="0" hangingPunct="1">
              <a:lnSpc>
                <a:spcPct val="100000"/>
              </a:lnSpc>
              <a:spcBef>
                <a:spcPct val="0"/>
              </a:spcBef>
              <a:spcAft>
                <a:spcPct val="0"/>
              </a:spcAft>
              <a:buClr>
                <a:srgbClr val="7FA500"/>
              </a:buClr>
              <a:buSzTx/>
              <a:buFontTx/>
              <a:buNone/>
              <a:tabLst/>
              <a:defRPr/>
            </a:pPr>
            <a:r>
              <a:rPr kumimoji="0" lang="en-US" sz="3600" b="0" i="0" u="none" strike="noStrike" kern="1200" cap="none" spc="0" normalizeH="0" baseline="0" noProof="0" dirty="0">
                <a:ln>
                  <a:noFill/>
                </a:ln>
                <a:solidFill>
                  <a:srgbClr val="000000"/>
                </a:solidFill>
                <a:effectLst/>
                <a:uLnTx/>
                <a:uFillTx/>
                <a:latin typeface="Arial"/>
                <a:sym typeface="Gill Sans" charset="0"/>
              </a:rPr>
              <a:t>no concrete examples</a:t>
            </a:r>
          </a:p>
        </p:txBody>
      </p:sp>
      <p:sp>
        <p:nvSpPr>
          <p:cNvPr id="4" name="Rectangle 3"/>
          <p:cNvSpPr/>
          <p:nvPr/>
        </p:nvSpPr>
        <p:spPr>
          <a:xfrm rot="21128680">
            <a:off x="404777" y="2912397"/>
            <a:ext cx="434594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base" latinLnBrk="0" hangingPunct="1">
              <a:lnSpc>
                <a:spcPct val="100000"/>
              </a:lnSpc>
              <a:spcBef>
                <a:spcPct val="0"/>
              </a:spcBef>
              <a:spcAft>
                <a:spcPct val="0"/>
              </a:spcAft>
              <a:buClr>
                <a:srgbClr val="7FA500"/>
              </a:buClr>
              <a:buSzTx/>
              <a:buFontTx/>
              <a:buNone/>
              <a:tabLst/>
              <a:defRPr/>
            </a:pPr>
            <a:r>
              <a:rPr kumimoji="0" lang="en-US" sz="3600" b="0" i="0" u="none" strike="noStrike" kern="1200" cap="none" spc="0" normalizeH="0" baseline="0" noProof="0" dirty="0">
                <a:ln>
                  <a:noFill/>
                </a:ln>
                <a:solidFill>
                  <a:srgbClr val="FFFFFF"/>
                </a:solidFill>
                <a:effectLst/>
                <a:uLnTx/>
                <a:uFillTx/>
                <a:latin typeface="Arial"/>
                <a:sym typeface="Gill Sans" charset="0"/>
              </a:rPr>
              <a:t>sentence fragments</a:t>
            </a:r>
          </a:p>
        </p:txBody>
      </p:sp>
      <p:sp>
        <p:nvSpPr>
          <p:cNvPr id="7" name="Rectangle 6"/>
          <p:cNvSpPr/>
          <p:nvPr/>
        </p:nvSpPr>
        <p:spPr>
          <a:xfrm rot="2117356">
            <a:off x="1916966" y="5018644"/>
            <a:ext cx="438987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base" latinLnBrk="0" hangingPunct="1">
              <a:lnSpc>
                <a:spcPct val="100000"/>
              </a:lnSpc>
              <a:spcBef>
                <a:spcPct val="0"/>
              </a:spcBef>
              <a:spcAft>
                <a:spcPct val="0"/>
              </a:spcAft>
              <a:buClr>
                <a:srgbClr val="7FA500"/>
              </a:buClr>
              <a:buSzTx/>
              <a:buFontTx/>
              <a:buNone/>
              <a:tabLst/>
              <a:defRPr/>
            </a:pPr>
            <a:r>
              <a:rPr kumimoji="0" lang="en-US" sz="3600" b="0" i="0" u="none" strike="noStrike" kern="1200" cap="none" spc="0" normalizeH="0" baseline="0" noProof="0" dirty="0">
                <a:ln>
                  <a:noFill/>
                </a:ln>
                <a:solidFill>
                  <a:srgbClr val="FFFFFF"/>
                </a:solidFill>
                <a:effectLst/>
                <a:uLnTx/>
                <a:uFillTx/>
                <a:latin typeface="Arial"/>
                <a:sym typeface="Gill Sans" charset="0"/>
              </a:rPr>
              <a:t>confusing words</a:t>
            </a:r>
          </a:p>
        </p:txBody>
      </p:sp>
      <p:sp>
        <p:nvSpPr>
          <p:cNvPr id="10" name="Rectangle 9"/>
          <p:cNvSpPr/>
          <p:nvPr/>
        </p:nvSpPr>
        <p:spPr>
          <a:xfrm rot="1498021">
            <a:off x="2653019" y="2166517"/>
            <a:ext cx="501989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base" latinLnBrk="0" hangingPunct="1">
              <a:lnSpc>
                <a:spcPct val="100000"/>
              </a:lnSpc>
              <a:spcBef>
                <a:spcPct val="0"/>
              </a:spcBef>
              <a:spcAft>
                <a:spcPct val="0"/>
              </a:spcAft>
              <a:buClr>
                <a:srgbClr val="7FA500"/>
              </a:buClr>
              <a:buSzTx/>
              <a:buFontTx/>
              <a:buNone/>
              <a:tabLst/>
              <a:defRPr/>
            </a:pPr>
            <a:r>
              <a:rPr kumimoji="0" lang="en-US" sz="3600" b="0" i="0" u="none" strike="noStrike" kern="1200" cap="none" spc="0" normalizeH="0" baseline="0" noProof="0" dirty="0">
                <a:ln>
                  <a:noFill/>
                </a:ln>
                <a:solidFill>
                  <a:srgbClr val="FFFFFF"/>
                </a:solidFill>
                <a:effectLst/>
                <a:uLnTx/>
                <a:uFillTx/>
                <a:latin typeface="Arial"/>
                <a:sym typeface="Gill Sans" charset="0"/>
              </a:rPr>
              <a:t>subject-verb agreement</a:t>
            </a:r>
          </a:p>
        </p:txBody>
      </p:sp>
      <p:sp>
        <p:nvSpPr>
          <p:cNvPr id="11" name="Rectangle 10"/>
          <p:cNvSpPr/>
          <p:nvPr/>
        </p:nvSpPr>
        <p:spPr>
          <a:xfrm rot="21419496">
            <a:off x="4741480" y="3921204"/>
            <a:ext cx="3342649"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base" latinLnBrk="0" hangingPunct="1">
              <a:lnSpc>
                <a:spcPct val="100000"/>
              </a:lnSpc>
              <a:spcBef>
                <a:spcPct val="0"/>
              </a:spcBef>
              <a:spcAft>
                <a:spcPct val="0"/>
              </a:spcAft>
              <a:buClr>
                <a:srgbClr val="7FA500"/>
              </a:buClr>
              <a:buSzTx/>
              <a:buFontTx/>
              <a:buNone/>
              <a:tabLst/>
              <a:defRPr/>
            </a:pPr>
            <a:r>
              <a:rPr kumimoji="0" lang="en-US" sz="4200" b="0" i="0" u="none" strike="noStrike" kern="1200" cap="none" spc="0" normalizeH="0" baseline="0" noProof="0" dirty="0" err="1">
                <a:ln>
                  <a:noFill/>
                </a:ln>
                <a:solidFill>
                  <a:srgbClr val="000000"/>
                </a:solidFill>
                <a:effectLst/>
                <a:uLnTx/>
                <a:uFillTx/>
                <a:latin typeface="Arial"/>
                <a:sym typeface="Gill Sans" charset="0"/>
              </a:rPr>
              <a:t>mla</a:t>
            </a:r>
            <a:r>
              <a:rPr kumimoji="0" lang="en-US" sz="4200" b="0" i="0" u="none" strike="noStrike" kern="1200" cap="none" spc="0" normalizeH="0" baseline="0" noProof="0" dirty="0">
                <a:ln>
                  <a:noFill/>
                </a:ln>
                <a:solidFill>
                  <a:srgbClr val="000000"/>
                </a:solidFill>
                <a:effectLst/>
                <a:uLnTx/>
                <a:uFillTx/>
                <a:latin typeface="Arial"/>
                <a:sym typeface="Gill Sans" charset="0"/>
              </a:rPr>
              <a:t> format</a:t>
            </a:r>
          </a:p>
        </p:txBody>
      </p:sp>
      <p:sp>
        <p:nvSpPr>
          <p:cNvPr id="9" name="Rectangle 8"/>
          <p:cNvSpPr/>
          <p:nvPr/>
        </p:nvSpPr>
        <p:spPr>
          <a:xfrm>
            <a:off x="-381000" y="3048000"/>
            <a:ext cx="9982199"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ctr" defTabSz="914400" rtl="0" eaLnBrk="1" fontAlgn="base" latinLnBrk="0" hangingPunct="1">
              <a:lnSpc>
                <a:spcPct val="100000"/>
              </a:lnSpc>
              <a:spcBef>
                <a:spcPct val="0"/>
              </a:spcBef>
              <a:spcAft>
                <a:spcPct val="0"/>
              </a:spcAft>
              <a:buClr>
                <a:srgbClr val="7FA500"/>
              </a:buClr>
              <a:buSzTx/>
              <a:buFontTx/>
              <a:buNone/>
              <a:tabLst/>
              <a:defRPr/>
            </a:pPr>
            <a:r>
              <a:rPr kumimoji="0" lang="en-US" sz="6600" b="0" i="0" u="none" strike="noStrike" kern="1200" cap="none" spc="0" normalizeH="0" baseline="0" noProof="0" dirty="0">
                <a:ln>
                  <a:noFill/>
                </a:ln>
                <a:solidFill>
                  <a:srgbClr val="FFFFFF"/>
                </a:solidFill>
                <a:effectLst/>
                <a:uLnTx/>
                <a:uFillTx/>
                <a:latin typeface="Arial"/>
                <a:sym typeface="Gill Sans" charset="0"/>
              </a:rPr>
              <a:t>none of the above</a:t>
            </a:r>
          </a:p>
        </p:txBody>
      </p:sp>
    </p:spTree>
    <p:extLst>
      <p:ext uri="{BB962C8B-B14F-4D97-AF65-F5344CB8AC3E}">
        <p14:creationId xmlns:p14="http://schemas.microsoft.com/office/powerpoint/2010/main" val="3139859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11"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15CB0"/>
        </a:solidFill>
        <a:effectLst/>
      </p:bgPr>
    </p:bg>
    <p:spTree>
      <p:nvGrpSpPr>
        <p:cNvPr id="1" name=""/>
        <p:cNvGrpSpPr/>
        <p:nvPr/>
      </p:nvGrpSpPr>
      <p:grpSpPr>
        <a:xfrm>
          <a:off x="0" y="0"/>
          <a:ext cx="0" cy="0"/>
          <a:chOff x="0" y="0"/>
          <a:chExt cx="0" cy="0"/>
        </a:xfrm>
      </p:grpSpPr>
      <p:sp>
        <p:nvSpPr>
          <p:cNvPr id="9" name="Rectangle 8"/>
          <p:cNvSpPr/>
          <p:nvPr/>
        </p:nvSpPr>
        <p:spPr>
          <a:xfrm>
            <a:off x="1066800" y="4876800"/>
            <a:ext cx="209735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eviction</a:t>
            </a:r>
          </a:p>
        </p:txBody>
      </p:sp>
      <p:sp>
        <p:nvSpPr>
          <p:cNvPr id="5" name="Rectangle 4"/>
          <p:cNvSpPr/>
          <p:nvPr/>
        </p:nvSpPr>
        <p:spPr>
          <a:xfrm rot="19602608">
            <a:off x="6374091" y="3068008"/>
            <a:ext cx="24874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car trouble</a:t>
            </a:r>
          </a:p>
        </p:txBody>
      </p:sp>
      <p:sp>
        <p:nvSpPr>
          <p:cNvPr id="3" name="Rectangle 2"/>
          <p:cNvSpPr/>
          <p:nvPr/>
        </p:nvSpPr>
        <p:spPr>
          <a:xfrm rot="1311136">
            <a:off x="4372970" y="958718"/>
            <a:ext cx="3689465"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changes at work</a:t>
            </a:r>
          </a:p>
        </p:txBody>
      </p:sp>
      <p:sp>
        <p:nvSpPr>
          <p:cNvPr id="2" name="Rectangle 1"/>
          <p:cNvSpPr/>
          <p:nvPr/>
        </p:nvSpPr>
        <p:spPr>
          <a:xfrm rot="19186578">
            <a:off x="-63716" y="1444172"/>
            <a:ext cx="4237372"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financial problems</a:t>
            </a:r>
          </a:p>
        </p:txBody>
      </p:sp>
      <p:sp>
        <p:nvSpPr>
          <p:cNvPr id="6" name="Rectangle 5"/>
          <p:cNvSpPr/>
          <p:nvPr/>
        </p:nvSpPr>
        <p:spPr>
          <a:xfrm rot="2600865">
            <a:off x="2982891" y="4257438"/>
            <a:ext cx="547620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abusive situation at home</a:t>
            </a:r>
          </a:p>
        </p:txBody>
      </p:sp>
      <p:sp>
        <p:nvSpPr>
          <p:cNvPr id="7" name="Rectangle 6"/>
          <p:cNvSpPr/>
          <p:nvPr/>
        </p:nvSpPr>
        <p:spPr>
          <a:xfrm rot="2117356">
            <a:off x="1957592" y="4890917"/>
            <a:ext cx="394768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medical problems</a:t>
            </a:r>
          </a:p>
        </p:txBody>
      </p:sp>
      <p:sp>
        <p:nvSpPr>
          <p:cNvPr id="10" name="Rectangle 9"/>
          <p:cNvSpPr/>
          <p:nvPr/>
        </p:nvSpPr>
        <p:spPr>
          <a:xfrm rot="1498021">
            <a:off x="2653019" y="2166517"/>
            <a:ext cx="501989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problems with children</a:t>
            </a:r>
          </a:p>
        </p:txBody>
      </p:sp>
      <p:sp>
        <p:nvSpPr>
          <p:cNvPr id="11" name="Rectangle 10"/>
          <p:cNvSpPr/>
          <p:nvPr/>
        </p:nvSpPr>
        <p:spPr>
          <a:xfrm rot="21419496">
            <a:off x="4813070" y="1738639"/>
            <a:ext cx="182742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laid off</a:t>
            </a:r>
          </a:p>
        </p:txBody>
      </p:sp>
      <p:sp>
        <p:nvSpPr>
          <p:cNvPr id="4" name="Rectangle 3"/>
          <p:cNvSpPr/>
          <p:nvPr/>
        </p:nvSpPr>
        <p:spPr>
          <a:xfrm rot="21128680">
            <a:off x="409059" y="2974775"/>
            <a:ext cx="343313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legal problems</a:t>
            </a:r>
          </a:p>
        </p:txBody>
      </p:sp>
      <p:sp>
        <p:nvSpPr>
          <p:cNvPr id="12" name="Rectangle 11"/>
          <p:cNvSpPr/>
          <p:nvPr/>
        </p:nvSpPr>
        <p:spPr>
          <a:xfrm>
            <a:off x="12700" y="2667000"/>
            <a:ext cx="9131300" cy="1107996"/>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life issues</a:t>
            </a:r>
          </a:p>
        </p:txBody>
      </p:sp>
      <p:sp>
        <p:nvSpPr>
          <p:cNvPr id="14" name="Rectangle 13"/>
          <p:cNvSpPr/>
          <p:nvPr/>
        </p:nvSpPr>
        <p:spPr bwMode="auto">
          <a:xfrm>
            <a:off x="0" y="0"/>
            <a:ext cx="9166174" cy="6858000"/>
          </a:xfrm>
          <a:prstGeom prst="rect">
            <a:avLst/>
          </a:prstGeom>
          <a:solidFill>
            <a:srgbClr val="615CB0">
              <a:alpha val="66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3" name="Rectangle 12"/>
          <p:cNvSpPr/>
          <p:nvPr/>
        </p:nvSpPr>
        <p:spPr>
          <a:xfrm rot="21383212">
            <a:off x="318435" y="856639"/>
            <a:ext cx="677336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student becomes discouraged</a:t>
            </a:r>
          </a:p>
        </p:txBody>
      </p:sp>
      <p:sp>
        <p:nvSpPr>
          <p:cNvPr id="21" name="Rectangle 20"/>
          <p:cNvSpPr/>
          <p:nvPr/>
        </p:nvSpPr>
        <p:spPr>
          <a:xfrm rot="1967839">
            <a:off x="-136216" y="3992745"/>
            <a:ext cx="677336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student becomes depressed</a:t>
            </a:r>
          </a:p>
        </p:txBody>
      </p:sp>
      <p:sp>
        <p:nvSpPr>
          <p:cNvPr id="22" name="Rectangle 21"/>
          <p:cNvSpPr/>
          <p:nvPr/>
        </p:nvSpPr>
        <p:spPr>
          <a:xfrm rot="1771494">
            <a:off x="-138123" y="5093446"/>
            <a:ext cx="458005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student feels isolated</a:t>
            </a:r>
          </a:p>
        </p:txBody>
      </p:sp>
      <p:sp>
        <p:nvSpPr>
          <p:cNvPr id="17" name="Rectangle 16"/>
          <p:cNvSpPr/>
          <p:nvPr/>
        </p:nvSpPr>
        <p:spPr>
          <a:xfrm rot="1771494">
            <a:off x="2861176" y="1804786"/>
            <a:ext cx="533014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student loses confidence </a:t>
            </a:r>
          </a:p>
        </p:txBody>
      </p:sp>
      <p:sp>
        <p:nvSpPr>
          <p:cNvPr id="19" name="Rectangle 18"/>
          <p:cNvSpPr/>
          <p:nvPr/>
        </p:nvSpPr>
        <p:spPr>
          <a:xfrm rot="19801898">
            <a:off x="2787186" y="4277566"/>
            <a:ext cx="63163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stress becomes too great</a:t>
            </a:r>
          </a:p>
        </p:txBody>
      </p:sp>
      <p:sp>
        <p:nvSpPr>
          <p:cNvPr id="18" name="Rectangle 17"/>
          <p:cNvSpPr/>
          <p:nvPr/>
        </p:nvSpPr>
        <p:spPr>
          <a:xfrm rot="20352802">
            <a:off x="110008" y="2504495"/>
            <a:ext cx="950905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1" indent="0" algn="l"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student fears she isn’t “college material”</a:t>
            </a:r>
          </a:p>
        </p:txBody>
      </p:sp>
      <p:sp>
        <p:nvSpPr>
          <p:cNvPr id="20" name="Rectangle 19"/>
          <p:cNvSpPr/>
          <p:nvPr/>
        </p:nvSpPr>
        <p:spPr>
          <a:xfrm>
            <a:off x="0" y="2667000"/>
            <a:ext cx="9144000"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6600" b="0" i="0" u="none" strike="noStrike" kern="1200" cap="none" spc="0" normalizeH="0" baseline="0" noProof="0" dirty="0">
                <a:ln>
                  <a:noFill/>
                </a:ln>
                <a:solidFill>
                  <a:prstClr val="white"/>
                </a:solidFill>
                <a:effectLst/>
                <a:uLnTx/>
                <a:uFillTx/>
                <a:latin typeface="Calibri"/>
                <a:ea typeface="+mn-ea"/>
                <a:cs typeface="+mn-cs"/>
              </a:rPr>
              <a:t>affective issues</a:t>
            </a:r>
          </a:p>
        </p:txBody>
      </p:sp>
    </p:spTree>
    <p:extLst>
      <p:ext uri="{BB962C8B-B14F-4D97-AF65-F5344CB8AC3E}">
        <p14:creationId xmlns:p14="http://schemas.microsoft.com/office/powerpoint/2010/main" val="22895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3" grpId="0" animBg="1"/>
      <p:bldP spid="2" grpId="0" animBg="1"/>
      <p:bldP spid="6" grpId="0" animBg="1"/>
      <p:bldP spid="7" grpId="0" animBg="1"/>
      <p:bldP spid="10" grpId="0" animBg="1"/>
      <p:bldP spid="11" grpId="0" animBg="1"/>
      <p:bldP spid="4" grpId="0" animBg="1"/>
      <p:bldP spid="12" grpId="0" animBg="1"/>
      <p:bldP spid="14" grpId="0" animBg="1"/>
      <p:bldP spid="13" grpId="0" animBg="1"/>
      <p:bldP spid="21" grpId="0" animBg="1"/>
      <p:bldP spid="22" grpId="0" animBg="1"/>
      <p:bldP spid="17" grpId="0" animBg="1"/>
      <p:bldP spid="19" grpId="0" animBg="1"/>
      <p:bldP spid="18"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5CB0"/>
        </a:solidFill>
        <a:effectLst/>
      </p:bgPr>
    </p:bg>
    <p:spTree>
      <p:nvGrpSpPr>
        <p:cNvPr id="1" name=""/>
        <p:cNvGrpSpPr/>
        <p:nvPr/>
      </p:nvGrpSpPr>
      <p:grpSpPr>
        <a:xfrm>
          <a:off x="0" y="0"/>
          <a:ext cx="0" cy="0"/>
          <a:chOff x="0" y="0"/>
          <a:chExt cx="0" cy="0"/>
        </a:xfrm>
      </p:grpSpPr>
      <p:grpSp>
        <p:nvGrpSpPr>
          <p:cNvPr id="10" name="Group 9"/>
          <p:cNvGrpSpPr/>
          <p:nvPr/>
        </p:nvGrpSpPr>
        <p:grpSpPr>
          <a:xfrm>
            <a:off x="-2822" y="1771650"/>
            <a:ext cx="2288822" cy="1860291"/>
            <a:chOff x="4563534" y="1600200"/>
            <a:chExt cx="2288822" cy="1860291"/>
          </a:xfrm>
        </p:grpSpPr>
        <p:sp>
          <p:nvSpPr>
            <p:cNvPr id="11" name="Rectangle 10"/>
            <p:cNvSpPr/>
            <p:nvPr/>
          </p:nvSpPr>
          <p:spPr bwMode="auto">
            <a:xfrm>
              <a:off x="4572000" y="1600200"/>
              <a:ext cx="2280356" cy="1860291"/>
            </a:xfrm>
            <a:prstGeom prst="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3" name="Rectangle 12"/>
            <p:cNvSpPr/>
            <p:nvPr/>
          </p:nvSpPr>
          <p:spPr>
            <a:xfrm>
              <a:off x="4563534" y="1828800"/>
              <a:ext cx="2280356"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life</a:t>
              </a:r>
            </a:p>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issues</a:t>
              </a:r>
            </a:p>
          </p:txBody>
        </p:sp>
      </p:grpSp>
      <p:grpSp>
        <p:nvGrpSpPr>
          <p:cNvPr id="17" name="Group 16"/>
          <p:cNvGrpSpPr/>
          <p:nvPr/>
        </p:nvGrpSpPr>
        <p:grpSpPr>
          <a:xfrm>
            <a:off x="3430411" y="1771650"/>
            <a:ext cx="2288822" cy="1860291"/>
            <a:chOff x="4563534" y="1600200"/>
            <a:chExt cx="2288822" cy="1860291"/>
          </a:xfrm>
        </p:grpSpPr>
        <p:sp>
          <p:nvSpPr>
            <p:cNvPr id="18" name="Rectangle 17"/>
            <p:cNvSpPr/>
            <p:nvPr/>
          </p:nvSpPr>
          <p:spPr bwMode="auto">
            <a:xfrm>
              <a:off x="4572000" y="1600200"/>
              <a:ext cx="2280356" cy="1860291"/>
            </a:xfrm>
            <a:prstGeom prst="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9" name="Rectangle 18"/>
            <p:cNvSpPr/>
            <p:nvPr/>
          </p:nvSpPr>
          <p:spPr>
            <a:xfrm>
              <a:off x="4563534" y="1828800"/>
              <a:ext cx="2280356"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affective</a:t>
              </a:r>
            </a:p>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issues</a:t>
              </a:r>
            </a:p>
          </p:txBody>
        </p:sp>
      </p:grpSp>
      <p:grpSp>
        <p:nvGrpSpPr>
          <p:cNvPr id="21" name="Group 20"/>
          <p:cNvGrpSpPr/>
          <p:nvPr/>
        </p:nvGrpSpPr>
        <p:grpSpPr>
          <a:xfrm>
            <a:off x="6781800" y="1771650"/>
            <a:ext cx="2280356" cy="1860291"/>
            <a:chOff x="4572000" y="1600200"/>
            <a:chExt cx="2280356" cy="1860291"/>
          </a:xfrm>
        </p:grpSpPr>
        <p:sp>
          <p:nvSpPr>
            <p:cNvPr id="22" name="Rectangle 21"/>
            <p:cNvSpPr/>
            <p:nvPr/>
          </p:nvSpPr>
          <p:spPr bwMode="auto">
            <a:xfrm>
              <a:off x="4572000" y="1600200"/>
              <a:ext cx="2280356" cy="1860291"/>
            </a:xfrm>
            <a:prstGeom prst="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23" name="Rectangle 22"/>
            <p:cNvSpPr/>
            <p:nvPr/>
          </p:nvSpPr>
          <p:spPr>
            <a:xfrm>
              <a:off x="4572000" y="1676400"/>
              <a:ext cx="2280356" cy="175432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non-</a:t>
              </a:r>
            </a:p>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cognitive</a:t>
              </a:r>
            </a:p>
            <a:p>
              <a:pPr marL="0" marR="0" lvl="1" indent="0" algn="ctr" defTabSz="914400" rtl="0" eaLnBrk="1" fontAlgn="auto" latinLnBrk="0" hangingPunct="1">
                <a:lnSpc>
                  <a:spcPct val="100000"/>
                </a:lnSpc>
                <a:spcBef>
                  <a:spcPts val="0"/>
                </a:spcBef>
                <a:spcAft>
                  <a:spcPts val="0"/>
                </a:spcAft>
                <a:buClr>
                  <a:srgbClr val="7FA500"/>
                </a:buClr>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issues</a:t>
              </a:r>
            </a:p>
          </p:txBody>
        </p:sp>
      </p:grpSp>
      <p:sp>
        <p:nvSpPr>
          <p:cNvPr id="5" name="Plus 4"/>
          <p:cNvSpPr/>
          <p:nvPr/>
        </p:nvSpPr>
        <p:spPr bwMode="auto">
          <a:xfrm>
            <a:off x="2438400" y="2244595"/>
            <a:ext cx="914400" cy="914400"/>
          </a:xfrm>
          <a:prstGeom prst="mathPlus">
            <a:avLst/>
          </a:prstGeom>
          <a:solidFill>
            <a:schemeClr val="tx1"/>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6" name="Equal 5"/>
          <p:cNvSpPr/>
          <p:nvPr/>
        </p:nvSpPr>
        <p:spPr bwMode="auto">
          <a:xfrm>
            <a:off x="5715000" y="2168395"/>
            <a:ext cx="1066800" cy="1066800"/>
          </a:xfrm>
          <a:prstGeom prst="mathEqual">
            <a:avLst/>
          </a:prstGeom>
          <a:solidFill>
            <a:srgbClr val="0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112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on Non-Cognitive Issues</a:t>
            </a:r>
            <a:br>
              <a:rPr lang="en-US" dirty="0"/>
            </a:br>
            <a:endParaRPr lang="en-US" dirty="0"/>
          </a:p>
        </p:txBody>
      </p:sp>
      <p:sp>
        <p:nvSpPr>
          <p:cNvPr id="3" name="Content Placeholder 2"/>
          <p:cNvSpPr>
            <a:spLocks noGrp="1"/>
          </p:cNvSpPr>
          <p:nvPr>
            <p:ph idx="1"/>
          </p:nvPr>
        </p:nvSpPr>
        <p:spPr/>
        <p:txBody>
          <a:bodyPr>
            <a:normAutofit/>
          </a:bodyPr>
          <a:lstStyle/>
          <a:p>
            <a:r>
              <a:rPr lang="en-US" dirty="0"/>
              <a:t>Farrington, Camille A. et al. </a:t>
            </a:r>
            <a:r>
              <a:rPr lang="en-US" dirty="0">
                <a:hlinkClick r:id="rId2"/>
              </a:rPr>
              <a:t>"Readiness for College: The Role of </a:t>
            </a:r>
            <a:r>
              <a:rPr lang="en-US" dirty="0" err="1">
                <a:hlinkClick r:id="rId2"/>
              </a:rPr>
              <a:t>Noncognitive</a:t>
            </a:r>
            <a:r>
              <a:rPr lang="en-US" dirty="0">
                <a:hlinkClick r:id="rId2"/>
              </a:rPr>
              <a:t> Factors and Context"</a:t>
            </a:r>
            <a:endParaRPr lang="en-US" dirty="0"/>
          </a:p>
          <a:p>
            <a:endParaRPr lang="en-US" dirty="0"/>
          </a:p>
          <a:p>
            <a:pPr marL="0" indent="0">
              <a:buNone/>
            </a:pPr>
            <a:endParaRPr lang="en-US" dirty="0"/>
          </a:p>
        </p:txBody>
      </p:sp>
      <p:sp>
        <p:nvSpPr>
          <p:cNvPr id="4" name="Line 14"/>
          <p:cNvSpPr>
            <a:spLocks noChangeShapeType="1"/>
          </p:cNvSpPr>
          <p:nvPr/>
        </p:nvSpPr>
        <p:spPr bwMode="auto">
          <a:xfrm>
            <a:off x="591015" y="1143000"/>
            <a:ext cx="8077200" cy="1588"/>
          </a:xfrm>
          <a:prstGeom prst="line">
            <a:avLst/>
          </a:prstGeom>
          <a:noFill/>
          <a:ln w="38100">
            <a:solidFill>
              <a:srgbClr val="8DB01D"/>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mn-ea"/>
              <a:cs typeface="+mn-cs"/>
              <a:sym typeface="Gill Sans"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3276941"/>
            <a:ext cx="6791325" cy="3195204"/>
          </a:xfrm>
          <a:prstGeom prst="rect">
            <a:avLst/>
          </a:prstGeom>
        </p:spPr>
      </p:pic>
    </p:spTree>
    <p:extLst>
      <p:ext uri="{BB962C8B-B14F-4D97-AF65-F5344CB8AC3E}">
        <p14:creationId xmlns:p14="http://schemas.microsoft.com/office/powerpoint/2010/main" val="355856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4000" y="304800"/>
            <a:ext cx="5715000" cy="6324600"/>
          </a:xfrm>
        </p:spPr>
      </p:pic>
    </p:spTree>
    <p:extLst>
      <p:ext uri="{BB962C8B-B14F-4D97-AF65-F5344CB8AC3E}">
        <p14:creationId xmlns:p14="http://schemas.microsoft.com/office/powerpoint/2010/main" val="111089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84932"/>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898524" y="1104900"/>
            <a:ext cx="7572375" cy="1631216"/>
          </a:xfrm>
          <a:prstGeom prst="rect">
            <a:avLst/>
          </a:prstGeom>
          <a:noFill/>
        </p:spPr>
        <p:txBody>
          <a:bodyPr wrap="square" rtlCol="0">
            <a:spAutoFit/>
          </a:bodyPr>
          <a:lstStyle/>
          <a:p>
            <a:pPr algn="ctr" defTabSz="914400">
              <a:defRPr/>
            </a:pPr>
            <a:r>
              <a:rPr lang="en-US" sz="6000" dirty="0">
                <a:solidFill>
                  <a:srgbClr val="000000"/>
                </a:solidFill>
              </a:rPr>
              <a:t>	</a:t>
            </a:r>
          </a:p>
          <a:p>
            <a:pPr algn="ctr" defTabSz="914400">
              <a:defRPr/>
            </a:pPr>
            <a:r>
              <a:rPr lang="en-US" sz="4000" dirty="0">
                <a:solidFill>
                  <a:srgbClr val="000000"/>
                </a:solidFill>
              </a:rPr>
              <a:t>Overview of ALP at CCBC</a:t>
            </a:r>
          </a:p>
        </p:txBody>
      </p:sp>
    </p:spTree>
    <p:extLst>
      <p:ext uri="{BB962C8B-B14F-4D97-AF65-F5344CB8AC3E}">
        <p14:creationId xmlns:p14="http://schemas.microsoft.com/office/powerpoint/2010/main" val="2016454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709"/>
            <a:ext cx="8229600" cy="1353416"/>
          </a:xfrm>
        </p:spPr>
        <p:txBody>
          <a:bodyPr>
            <a:noAutofit/>
          </a:bodyPr>
          <a:lstStyle/>
          <a:p>
            <a:r>
              <a:rPr lang="en-US" sz="3600" dirty="0"/>
              <a:t>What is ‘Just in Time Support?’</a:t>
            </a: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buNone/>
            </a:pPr>
            <a:endParaRPr lang="en-US" dirty="0">
              <a:solidFill>
                <a:prstClr val="black"/>
              </a:solidFill>
            </a:endParaRPr>
          </a:p>
          <a:p>
            <a:pPr>
              <a:buFont typeface="Wingdings" panose="05000000000000000000" pitchFamily="2" charset="2"/>
              <a:buChar char="§"/>
            </a:pPr>
            <a:endParaRPr lang="en-US" dirty="0">
              <a:solidFill>
                <a:prstClr val="black"/>
              </a:solidFill>
            </a:endParaRPr>
          </a:p>
          <a:p>
            <a:pPr marL="457200" lvl="1" indent="0">
              <a:buNone/>
            </a:pPr>
            <a:r>
              <a:rPr lang="en-US" sz="2200" dirty="0">
                <a:solidFill>
                  <a:prstClr val="black"/>
                </a:solidFill>
              </a:rPr>
              <a:t>	</a:t>
            </a:r>
          </a:p>
          <a:p>
            <a:pPr marL="0" indent="0">
              <a:buNone/>
            </a:pPr>
            <a:endParaRPr lang="en-US" sz="2200" dirty="0"/>
          </a:p>
          <a:p>
            <a:pPr marL="0" indent="0">
              <a:buNone/>
            </a:pPr>
            <a:endParaRPr lang="en-US" sz="2200" dirty="0"/>
          </a:p>
          <a:p>
            <a:pPr marL="0" indent="0">
              <a:buNone/>
            </a:pPr>
            <a:endParaRPr lang="en-US" dirty="0"/>
          </a:p>
          <a:p>
            <a:endParaRPr lang="en-US" dirty="0"/>
          </a:p>
          <a:p>
            <a:endParaRPr lang="en-US" dirty="0"/>
          </a:p>
          <a:p>
            <a:endParaRPr lang="en-US" dirty="0"/>
          </a:p>
          <a:p>
            <a:endParaRPr lang="en-US" dirty="0"/>
          </a:p>
        </p:txBody>
      </p:sp>
      <p:pic>
        <p:nvPicPr>
          <p:cNvPr id="1030" name="Picture 6" descr="Image result for support 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05733"/>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07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Non-cognitive  Barriers with Students at your institution </a:t>
            </a:r>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a:solidFill>
                  <a:srgbClr val="7030A0"/>
                </a:solidFill>
              </a:rPr>
              <a:t>Make of list of things you have seen in the past as barriers to success for your students that are not academically related.</a:t>
            </a:r>
          </a:p>
          <a:p>
            <a:r>
              <a:rPr lang="en-US" sz="2400" dirty="0">
                <a:solidFill>
                  <a:srgbClr val="7030A0"/>
                </a:solidFill>
              </a:rPr>
              <a:t>Share in your small group these issues. </a:t>
            </a:r>
          </a:p>
          <a:p>
            <a:r>
              <a:rPr lang="en-US" sz="2400" dirty="0">
                <a:solidFill>
                  <a:srgbClr val="7030A0"/>
                </a:solidFill>
              </a:rPr>
              <a:t>Brainstorm: </a:t>
            </a:r>
          </a:p>
          <a:p>
            <a:pPr lvl="1"/>
            <a:r>
              <a:rPr lang="en-US" sz="2400" dirty="0">
                <a:solidFill>
                  <a:srgbClr val="7030A0"/>
                </a:solidFill>
              </a:rPr>
              <a:t>What resources are available at your institution to address some of these issues?</a:t>
            </a:r>
          </a:p>
          <a:p>
            <a:pPr lvl="1"/>
            <a:r>
              <a:rPr lang="en-US" sz="2400" dirty="0">
                <a:solidFill>
                  <a:srgbClr val="7030A0"/>
                </a:solidFill>
              </a:rPr>
              <a:t>How can you address some of these issues within your curriculum?</a:t>
            </a:r>
          </a:p>
          <a:p>
            <a:pPr lvl="1"/>
            <a:r>
              <a:rPr lang="en-US" sz="2400" dirty="0">
                <a:solidFill>
                  <a:srgbClr val="7030A0"/>
                </a:solidFill>
              </a:rPr>
              <a:t>How have you offered “just in time” support to your students?</a:t>
            </a:r>
          </a:p>
          <a:p>
            <a:endParaRPr lang="en-US" dirty="0">
              <a:solidFill>
                <a:srgbClr val="7030A0"/>
              </a:solidFill>
            </a:endParaRPr>
          </a:p>
        </p:txBody>
      </p:sp>
      <p:sp>
        <p:nvSpPr>
          <p:cNvPr id="4" name="Line 1"/>
          <p:cNvSpPr>
            <a:spLocks noChangeShapeType="1"/>
          </p:cNvSpPr>
          <p:nvPr/>
        </p:nvSpPr>
        <p:spPr bwMode="auto">
          <a:xfrm>
            <a:off x="533400" y="1446212"/>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101" y="5274939"/>
            <a:ext cx="1140241" cy="1430661"/>
          </a:xfrm>
          <a:prstGeom prst="rect">
            <a:avLst/>
          </a:prstGeom>
        </p:spPr>
      </p:pic>
    </p:spTree>
    <p:extLst>
      <p:ext uri="{BB962C8B-B14F-4D97-AF65-F5344CB8AC3E}">
        <p14:creationId xmlns:p14="http://schemas.microsoft.com/office/powerpoint/2010/main" val="14386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84932"/>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898524" y="1104900"/>
            <a:ext cx="7572375" cy="1631216"/>
          </a:xfrm>
          <a:prstGeom prst="rect">
            <a:avLst/>
          </a:prstGeom>
          <a:noFill/>
        </p:spPr>
        <p:txBody>
          <a:bodyPr wrap="square" rtlCol="0">
            <a:spAutoFit/>
          </a:bodyPr>
          <a:lstStyle/>
          <a:p>
            <a:pPr algn="ctr" defTabSz="914400">
              <a:defRPr/>
            </a:pPr>
            <a:r>
              <a:rPr lang="en-US" sz="6000" dirty="0">
                <a:solidFill>
                  <a:srgbClr val="000000"/>
                </a:solidFill>
              </a:rPr>
              <a:t>	</a:t>
            </a:r>
            <a:r>
              <a:rPr lang="en-US" sz="4000" dirty="0">
                <a:solidFill>
                  <a:srgbClr val="000000"/>
                </a:solidFill>
              </a:rPr>
              <a:t>ALP Essential Elements: Backward Curriculum Design</a:t>
            </a:r>
            <a:endParaRPr lang="en-US" sz="6000" dirty="0">
              <a:solidFill>
                <a:srgbClr val="000000"/>
              </a:solidFill>
            </a:endParaRPr>
          </a:p>
        </p:txBody>
      </p:sp>
    </p:spTree>
    <p:extLst>
      <p:ext uri="{BB962C8B-B14F-4D97-AF65-F5344CB8AC3E}">
        <p14:creationId xmlns:p14="http://schemas.microsoft.com/office/powerpoint/2010/main" val="1655383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534526" cy="127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200" dirty="0"/>
              <a:t>Former Curriculum Approach in Developmental Writing and Reading Courses</a:t>
            </a:r>
          </a:p>
        </p:txBody>
      </p:sp>
      <p:sp>
        <p:nvSpPr>
          <p:cNvPr id="3" name="Content Placeholder 2"/>
          <p:cNvSpPr>
            <a:spLocks noGrp="1"/>
          </p:cNvSpPr>
          <p:nvPr>
            <p:ph idx="1"/>
          </p:nvPr>
        </p:nvSpPr>
        <p:spPr>
          <a:xfrm>
            <a:off x="380999" y="1600199"/>
            <a:ext cx="8543925" cy="5029200"/>
          </a:xfrm>
        </p:spPr>
        <p:txBody>
          <a:bodyPr>
            <a:normAutofit fontScale="85000" lnSpcReduction="20000"/>
          </a:bodyPr>
          <a:lstStyle/>
          <a:p>
            <a:pPr>
              <a:buFont typeface="Wingdings" panose="05000000000000000000" pitchFamily="2" charset="2"/>
              <a:buChar char="q"/>
            </a:pPr>
            <a:endParaRPr lang="en-US" sz="2200" dirty="0">
              <a:solidFill>
                <a:prstClr val="black"/>
              </a:solidFill>
            </a:endParaRPr>
          </a:p>
          <a:p>
            <a:pPr>
              <a:buFont typeface="Wingdings" panose="05000000000000000000" pitchFamily="2" charset="2"/>
              <a:buChar char="§"/>
            </a:pPr>
            <a:r>
              <a:rPr lang="en-US" dirty="0">
                <a:solidFill>
                  <a:prstClr val="black"/>
                </a:solidFill>
              </a:rPr>
              <a:t>Level-one developmental writing and reading textbook focus on _____?</a:t>
            </a:r>
          </a:p>
          <a:p>
            <a:pPr lvl="1">
              <a:buFont typeface="Wingdings" panose="05000000000000000000" pitchFamily="2" charset="2"/>
              <a:buChar char="§"/>
            </a:pPr>
            <a:r>
              <a:rPr lang="en-US" dirty="0">
                <a:solidFill>
                  <a:srgbClr val="FF0000"/>
                </a:solidFill>
              </a:rPr>
              <a:t>Sentences</a:t>
            </a:r>
          </a:p>
          <a:p>
            <a:pPr lvl="1">
              <a:buFont typeface="Wingdings" panose="05000000000000000000" pitchFamily="2" charset="2"/>
              <a:buChar char="§"/>
            </a:pPr>
            <a:r>
              <a:rPr lang="en-US" dirty="0">
                <a:solidFill>
                  <a:srgbClr val="FF0000"/>
                </a:solidFill>
              </a:rPr>
              <a:t>Isolated reading activities</a:t>
            </a:r>
            <a:r>
              <a:rPr lang="en-US" dirty="0">
                <a:solidFill>
                  <a:prstClr val="black"/>
                </a:solidFill>
              </a:rPr>
              <a:t>	</a:t>
            </a:r>
            <a:endParaRPr lang="en-US" dirty="0">
              <a:solidFill>
                <a:srgbClr val="FFFFFF"/>
              </a:solidFill>
            </a:endParaRPr>
          </a:p>
          <a:p>
            <a:pPr>
              <a:buFont typeface="Wingdings" panose="05000000000000000000" pitchFamily="2" charset="2"/>
              <a:buChar char="§"/>
            </a:pPr>
            <a:r>
              <a:rPr lang="en-US" dirty="0">
                <a:solidFill>
                  <a:prstClr val="black"/>
                </a:solidFill>
              </a:rPr>
              <a:t>Level-two developmental writing textbooks focus on _____?</a:t>
            </a:r>
          </a:p>
          <a:p>
            <a:pPr lvl="1">
              <a:buFont typeface="Wingdings" panose="05000000000000000000" pitchFamily="2" charset="2"/>
              <a:buChar char="§"/>
            </a:pPr>
            <a:r>
              <a:rPr lang="en-US" dirty="0">
                <a:solidFill>
                  <a:srgbClr val="FF0000"/>
                </a:solidFill>
              </a:rPr>
              <a:t>Paragraphs</a:t>
            </a:r>
          </a:p>
          <a:p>
            <a:pPr lvl="1">
              <a:buFont typeface="Wingdings" panose="05000000000000000000" pitchFamily="2" charset="2"/>
              <a:buChar char="§"/>
            </a:pPr>
            <a:r>
              <a:rPr lang="en-US" dirty="0">
                <a:solidFill>
                  <a:srgbClr val="FF0000"/>
                </a:solidFill>
              </a:rPr>
              <a:t>More isolated reading activities</a:t>
            </a:r>
            <a:endParaRPr lang="en-US" dirty="0">
              <a:solidFill>
                <a:prstClr val="black"/>
              </a:solidFill>
            </a:endParaRPr>
          </a:p>
          <a:p>
            <a:pPr>
              <a:buFont typeface="Wingdings" panose="05000000000000000000" pitchFamily="2" charset="2"/>
              <a:buChar char="§"/>
            </a:pPr>
            <a:r>
              <a:rPr lang="en-US" dirty="0">
                <a:solidFill>
                  <a:prstClr val="black"/>
                </a:solidFill>
              </a:rPr>
              <a:t>Reading level often 6</a:t>
            </a:r>
            <a:r>
              <a:rPr lang="en-US" baseline="30000" dirty="0">
                <a:solidFill>
                  <a:prstClr val="black"/>
                </a:solidFill>
              </a:rPr>
              <a:t>th</a:t>
            </a:r>
            <a:r>
              <a:rPr lang="en-US" dirty="0">
                <a:solidFill>
                  <a:prstClr val="black"/>
                </a:solidFill>
              </a:rPr>
              <a:t> grade</a:t>
            </a:r>
          </a:p>
          <a:p>
            <a:pPr>
              <a:buFont typeface="Wingdings" panose="05000000000000000000" pitchFamily="2" charset="2"/>
              <a:buChar char="§"/>
            </a:pPr>
            <a:r>
              <a:rPr lang="en-US" dirty="0">
                <a:solidFill>
                  <a:prstClr val="black"/>
                </a:solidFill>
              </a:rPr>
              <a:t>“Skill and drill” approach</a:t>
            </a:r>
          </a:p>
          <a:p>
            <a:pPr>
              <a:buFont typeface="Wingdings" panose="05000000000000000000" pitchFamily="2" charset="2"/>
              <a:buChar char="§"/>
            </a:pPr>
            <a:r>
              <a:rPr lang="en-US" dirty="0">
                <a:solidFill>
                  <a:prstClr val="black"/>
                </a:solidFill>
              </a:rPr>
              <a:t>Students feel as though they’re back in middle school, not in college.</a:t>
            </a:r>
          </a:p>
          <a:p>
            <a:pPr marL="0" indent="0">
              <a:buNone/>
            </a:pPr>
            <a:endParaRPr lang="en-US" dirty="0">
              <a:solidFill>
                <a:prstClr val="black"/>
              </a:solidFill>
            </a:endParaRPr>
          </a:p>
          <a:p>
            <a:pPr marL="0" indent="0">
              <a:buNone/>
            </a:pPr>
            <a:endParaRPr lang="en-US" sz="2200" dirty="0"/>
          </a:p>
          <a:p>
            <a:pPr marL="0" indent="0">
              <a:buNone/>
            </a:pPr>
            <a:endParaRPr lang="en-US" sz="2200"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9214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200" dirty="0"/>
              <a:t>Backward Curriculum Approach in Developmental Writing and Reading Courses</a:t>
            </a:r>
          </a:p>
        </p:txBody>
      </p:sp>
      <p:sp>
        <p:nvSpPr>
          <p:cNvPr id="3" name="Content Placeholder 2"/>
          <p:cNvSpPr>
            <a:spLocks noGrp="1"/>
          </p:cNvSpPr>
          <p:nvPr>
            <p:ph idx="1"/>
          </p:nvPr>
        </p:nvSpPr>
        <p:spPr>
          <a:xfrm>
            <a:off x="380999" y="1600199"/>
            <a:ext cx="8543925" cy="5029200"/>
          </a:xfrm>
        </p:spPr>
        <p:txBody>
          <a:bodyPr>
            <a:normAutofit/>
          </a:bodyPr>
          <a:lstStyle/>
          <a:p>
            <a:pPr>
              <a:buFont typeface="Wingdings" panose="05000000000000000000" pitchFamily="2" charset="2"/>
              <a:buChar char="q"/>
            </a:pPr>
            <a:endParaRPr lang="en-US" sz="2200" dirty="0">
              <a:solidFill>
                <a:prstClr val="black"/>
              </a:solidFill>
            </a:endParaRPr>
          </a:p>
          <a:p>
            <a:pPr>
              <a:buFont typeface="Wingdings" panose="05000000000000000000" pitchFamily="2" charset="2"/>
              <a:buChar char="§"/>
            </a:pPr>
            <a:r>
              <a:rPr lang="en-US" dirty="0">
                <a:solidFill>
                  <a:prstClr val="black"/>
                </a:solidFill>
              </a:rPr>
              <a:t>Begin by:</a:t>
            </a:r>
          </a:p>
          <a:p>
            <a:pPr lvl="1">
              <a:buFont typeface="Wingdings" panose="05000000000000000000" pitchFamily="2" charset="2"/>
              <a:buChar char="§"/>
            </a:pPr>
            <a:r>
              <a:rPr lang="en-US" sz="3200" dirty="0"/>
              <a:t>Assigning </a:t>
            </a:r>
            <a:r>
              <a:rPr lang="en-US" sz="3200" dirty="0">
                <a:solidFill>
                  <a:srgbClr val="FF0000"/>
                </a:solidFill>
              </a:rPr>
              <a:t>college-level essays</a:t>
            </a:r>
            <a:r>
              <a:rPr lang="en-US" sz="3200" dirty="0"/>
              <a:t>	</a:t>
            </a:r>
          </a:p>
          <a:p>
            <a:pPr lvl="1">
              <a:buFont typeface="Wingdings" panose="05000000000000000000" pitchFamily="2" charset="2"/>
              <a:buChar char="§"/>
            </a:pPr>
            <a:r>
              <a:rPr lang="en-US" sz="3200" dirty="0"/>
              <a:t>Using </a:t>
            </a:r>
            <a:r>
              <a:rPr lang="en-US" sz="3200" dirty="0">
                <a:solidFill>
                  <a:srgbClr val="FF0000"/>
                </a:solidFill>
              </a:rPr>
              <a:t>complex, college-level texts </a:t>
            </a:r>
            <a:r>
              <a:rPr lang="en-US" sz="3200" dirty="0"/>
              <a:t>as sources (common readings)</a:t>
            </a:r>
          </a:p>
          <a:p>
            <a:pPr lvl="1">
              <a:buFont typeface="Wingdings" panose="05000000000000000000" pitchFamily="2" charset="2"/>
              <a:buChar char="§"/>
            </a:pPr>
            <a:r>
              <a:rPr lang="en-US" sz="3200" dirty="0"/>
              <a:t>Creating </a:t>
            </a:r>
            <a:r>
              <a:rPr lang="en-US" sz="3200" dirty="0" err="1"/>
              <a:t>scaffolded</a:t>
            </a:r>
            <a:r>
              <a:rPr lang="en-US" sz="3200" dirty="0"/>
              <a:t> assignments and activities </a:t>
            </a:r>
            <a:r>
              <a:rPr lang="en-US" sz="3200" dirty="0">
                <a:solidFill>
                  <a:srgbClr val="FF0000"/>
                </a:solidFill>
              </a:rPr>
              <a:t>to support student success with these challenges</a:t>
            </a:r>
            <a:endParaRPr lang="en-US" sz="3200" dirty="0">
              <a:solidFill>
                <a:prstClr val="black"/>
              </a:solidFill>
            </a:endParaRPr>
          </a:p>
          <a:p>
            <a:pPr marL="0" indent="0">
              <a:buNone/>
            </a:pPr>
            <a:endParaRPr lang="en-US" sz="2200" dirty="0"/>
          </a:p>
          <a:p>
            <a:pPr marL="0" indent="0">
              <a:buNone/>
            </a:pPr>
            <a:endParaRPr lang="en-US" sz="2200"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60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a:t>ALP Thematic Unit Teaching Template</a:t>
            </a:r>
          </a:p>
        </p:txBody>
      </p:sp>
      <p:sp>
        <p:nvSpPr>
          <p:cNvPr id="3" name="Content Placeholder 2"/>
          <p:cNvSpPr>
            <a:spLocks noGrp="1"/>
          </p:cNvSpPr>
          <p:nvPr>
            <p:ph idx="1"/>
          </p:nvPr>
        </p:nvSpPr>
        <p:spPr>
          <a:xfrm>
            <a:off x="381000" y="1600199"/>
            <a:ext cx="8229600" cy="5029200"/>
          </a:xfrm>
        </p:spPr>
        <p:txBody>
          <a:bodyPr>
            <a:normAutofit/>
          </a:bodyPr>
          <a:lstStyle/>
          <a:p>
            <a:pPr marL="0" indent="0">
              <a:buNone/>
            </a:pPr>
            <a:endParaRPr lang="en-US" sz="2200" dirty="0">
              <a:solidFill>
                <a:prstClr val="black"/>
              </a:solidFill>
            </a:endParaRPr>
          </a:p>
          <a:p>
            <a:pPr marL="0" indent="0" algn="ctr">
              <a:buNone/>
            </a:pPr>
            <a:r>
              <a:rPr lang="en-US" sz="2200" dirty="0">
                <a:solidFill>
                  <a:prstClr val="black"/>
                </a:solidFill>
              </a:rPr>
              <a:t>	</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buNone/>
            </a:pPr>
            <a:endParaRPr lang="en-US" dirty="0"/>
          </a:p>
          <a:p>
            <a:endParaRPr lang="en-US" dirty="0"/>
          </a:p>
          <a:p>
            <a:endParaRPr lang="en-US" dirty="0"/>
          </a:p>
          <a:p>
            <a:pPr marL="0" indent="0" algn="ctr">
              <a:buNone/>
            </a:pP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165" y="1278727"/>
            <a:ext cx="4524866" cy="5579273"/>
          </a:xfrm>
          <a:prstGeom prst="rect">
            <a:avLst/>
          </a:prstGeom>
        </p:spPr>
      </p:pic>
    </p:spTree>
    <p:extLst>
      <p:ext uri="{BB962C8B-B14F-4D97-AF65-F5344CB8AC3E}">
        <p14:creationId xmlns:p14="http://schemas.microsoft.com/office/powerpoint/2010/main" val="423476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3352800"/>
          </a:xfrm>
        </p:spPr>
        <p:txBody>
          <a:bodyPr>
            <a:noAutofit/>
          </a:bodyPr>
          <a:lstStyle/>
          <a:p>
            <a:br>
              <a:rPr lang="en-US" sz="6000" b="1" dirty="0">
                <a:solidFill>
                  <a:srgbClr val="008000"/>
                </a:solidFill>
              </a:rPr>
            </a:br>
            <a:r>
              <a:rPr lang="en-US" sz="6000" b="1" dirty="0"/>
              <a:t>Start at the End </a:t>
            </a:r>
            <a:br>
              <a:rPr lang="en-US" sz="6000" b="1" dirty="0"/>
            </a:br>
            <a:r>
              <a:rPr lang="en-US" sz="6000" b="1" dirty="0"/>
              <a:t>(Backward Design): </a:t>
            </a:r>
            <a:br>
              <a:rPr lang="en-US" sz="6000" b="1" dirty="0"/>
            </a:br>
            <a:r>
              <a:rPr lang="en-US" sz="6000" b="1" dirty="0"/>
              <a:t>● What is the essay topic?</a:t>
            </a:r>
            <a:br>
              <a:rPr lang="en-US" sz="6000" b="1" dirty="0"/>
            </a:br>
            <a:r>
              <a:rPr lang="en-US" sz="6000" b="1" dirty="0"/>
              <a:t> ● What are the essential questions?</a:t>
            </a:r>
          </a:p>
        </p:txBody>
      </p:sp>
      <p:sp>
        <p:nvSpPr>
          <p:cNvPr id="4" name="Rectangle 3"/>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ln w="18415" cmpd="sng">
                  <a:solidFill>
                    <a:srgbClr val="FFFFFF"/>
                  </a:solidFill>
                  <a:prstDash val="solid"/>
                </a:ln>
                <a:solidFill>
                  <a:schemeClr val="tx1"/>
                </a:solidFill>
                <a:latin typeface="+mj-lt"/>
              </a:rPr>
              <a:t>Unit 1: “Education”</a:t>
            </a:r>
          </a:p>
          <a:p>
            <a:pPr algn="ctr"/>
            <a:r>
              <a:rPr lang="en-US" sz="3600" b="1" dirty="0">
                <a:ln w="18415" cmpd="sng">
                  <a:solidFill>
                    <a:srgbClr val="FFFFFF"/>
                  </a:solidFill>
                  <a:prstDash val="solid"/>
                </a:ln>
                <a:solidFill>
                  <a:schemeClr val="tx1"/>
                </a:solidFill>
                <a:latin typeface="+mj-lt"/>
              </a:rPr>
              <a:t> 5 weeks, English 101 and ACLT 053 (ALP)</a:t>
            </a:r>
          </a:p>
        </p:txBody>
      </p:sp>
    </p:spTree>
    <p:extLst>
      <p:ext uri="{BB962C8B-B14F-4D97-AF65-F5344CB8AC3E}">
        <p14:creationId xmlns:p14="http://schemas.microsoft.com/office/powerpoint/2010/main" val="1548330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The Essay</a:t>
            </a:r>
          </a:p>
        </p:txBody>
      </p:sp>
      <p:sp>
        <p:nvSpPr>
          <p:cNvPr id="5" name="TextBox 4"/>
          <p:cNvSpPr txBox="1"/>
          <p:nvPr/>
        </p:nvSpPr>
        <p:spPr>
          <a:xfrm>
            <a:off x="228600" y="1447800"/>
            <a:ext cx="8610600" cy="5139869"/>
          </a:xfrm>
          <a:prstGeom prst="rect">
            <a:avLst/>
          </a:prstGeom>
          <a:noFill/>
        </p:spPr>
        <p:txBody>
          <a:bodyPr wrap="square" rtlCol="0">
            <a:spAutoFit/>
          </a:bodyPr>
          <a:lstStyle/>
          <a:p>
            <a:r>
              <a:rPr lang="en-US" sz="4000" b="1" dirty="0">
                <a:solidFill>
                  <a:prstClr val="black"/>
                </a:solidFill>
              </a:rPr>
              <a:t>Overview:</a:t>
            </a:r>
            <a:r>
              <a:rPr lang="en-US" sz="4000" dirty="0">
                <a:solidFill>
                  <a:prstClr val="black"/>
                </a:solidFill>
              </a:rPr>
              <a:t> Tell me the story of your educational history – the journey you’ve been on, the good, the bad, how you have felt about yourself as a learner in your past schooling. Relate your story to at least two texts we have read so far in class. </a:t>
            </a:r>
          </a:p>
          <a:p>
            <a:endParaRPr lang="en-US" sz="2600" dirty="0">
              <a:solidFill>
                <a:prstClr val="black"/>
              </a:solidFill>
            </a:endParaRPr>
          </a:p>
          <a:p>
            <a:endParaRPr lang="en-US" sz="2200" dirty="0">
              <a:solidFill>
                <a:prstClr val="black"/>
              </a:solidFill>
            </a:endParaRPr>
          </a:p>
        </p:txBody>
      </p:sp>
    </p:spTree>
    <p:extLst>
      <p:ext uri="{BB962C8B-B14F-4D97-AF65-F5344CB8AC3E}">
        <p14:creationId xmlns:p14="http://schemas.microsoft.com/office/powerpoint/2010/main" val="107123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Essential Questions</a:t>
            </a:r>
          </a:p>
        </p:txBody>
      </p:sp>
      <p:sp>
        <p:nvSpPr>
          <p:cNvPr id="6" name="TextBox 5"/>
          <p:cNvSpPr txBox="1"/>
          <p:nvPr/>
        </p:nvSpPr>
        <p:spPr>
          <a:xfrm>
            <a:off x="381000" y="1447801"/>
            <a:ext cx="8458200" cy="5293757"/>
          </a:xfrm>
          <a:prstGeom prst="rect">
            <a:avLst/>
          </a:prstGeom>
          <a:noFill/>
        </p:spPr>
        <p:txBody>
          <a:bodyPr wrap="square" rtlCol="0">
            <a:spAutoFit/>
          </a:bodyPr>
          <a:lstStyle/>
          <a:p>
            <a:r>
              <a:rPr lang="en-US" sz="3200" dirty="0">
                <a:solidFill>
                  <a:prstClr val="black"/>
                </a:solidFill>
              </a:rPr>
              <a:t>1. Can educational experiences be transformative? (What might these look like?)</a:t>
            </a:r>
          </a:p>
          <a:p>
            <a:r>
              <a:rPr lang="en-US" sz="3200" dirty="0">
                <a:solidFill>
                  <a:prstClr val="black"/>
                </a:solidFill>
              </a:rPr>
              <a:t>2. What are the policies in place that may have large impacts on our local educational systems? On us personally?</a:t>
            </a:r>
          </a:p>
          <a:p>
            <a:r>
              <a:rPr lang="en-US" sz="3200" dirty="0">
                <a:solidFill>
                  <a:prstClr val="black"/>
                </a:solidFill>
              </a:rPr>
              <a:t>3.How can K-12 educational experience impact a person into adulthood (their families, children, relationships, neighborhoods…)?</a:t>
            </a:r>
          </a:p>
          <a:p>
            <a:endParaRPr lang="en-US" sz="3200" dirty="0">
              <a:solidFill>
                <a:prstClr val="black"/>
              </a:solidFill>
            </a:endParaRPr>
          </a:p>
          <a:p>
            <a:endParaRPr lang="en-US" sz="3200" dirty="0">
              <a:solidFill>
                <a:prstClr val="black"/>
              </a:solidFill>
            </a:endParaRPr>
          </a:p>
          <a:p>
            <a:endParaRPr lang="en-US" dirty="0">
              <a:solidFill>
                <a:prstClr val="black"/>
              </a:solidFill>
            </a:endParaRPr>
          </a:p>
        </p:txBody>
      </p:sp>
      <p:sp>
        <p:nvSpPr>
          <p:cNvPr id="7" name="TextBox 6"/>
          <p:cNvSpPr txBox="1"/>
          <p:nvPr/>
        </p:nvSpPr>
        <p:spPr>
          <a:xfrm>
            <a:off x="381000" y="5638800"/>
            <a:ext cx="8382000" cy="830997"/>
          </a:xfrm>
          <a:prstGeom prst="rect">
            <a:avLst/>
          </a:prstGeom>
          <a:noFill/>
        </p:spPr>
        <p:txBody>
          <a:bodyPr wrap="square" rtlCol="0">
            <a:spAutoFit/>
          </a:bodyPr>
          <a:lstStyle/>
          <a:p>
            <a:r>
              <a:rPr lang="en-US" sz="2400" dirty="0">
                <a:solidFill>
                  <a:prstClr val="black"/>
                </a:solidFill>
              </a:rPr>
              <a:t>**These are just a jumping off point. Students will come up with their own questions as we read, write and talk about the topic.**</a:t>
            </a:r>
          </a:p>
        </p:txBody>
      </p:sp>
    </p:spTree>
    <p:extLst>
      <p:ext uri="{BB962C8B-B14F-4D97-AF65-F5344CB8AC3E}">
        <p14:creationId xmlns:p14="http://schemas.microsoft.com/office/powerpoint/2010/main" val="1038542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Non-cognitive Issues</a:t>
            </a:r>
          </a:p>
        </p:txBody>
      </p:sp>
      <p:sp>
        <p:nvSpPr>
          <p:cNvPr id="4" name="TextBox 3"/>
          <p:cNvSpPr txBox="1"/>
          <p:nvPr/>
        </p:nvSpPr>
        <p:spPr>
          <a:xfrm>
            <a:off x="0" y="1600200"/>
            <a:ext cx="9144000" cy="4893647"/>
          </a:xfrm>
          <a:prstGeom prst="rect">
            <a:avLst/>
          </a:prstGeom>
          <a:noFill/>
        </p:spPr>
        <p:txBody>
          <a:bodyPr wrap="square" rtlCol="0">
            <a:spAutoFit/>
          </a:bodyPr>
          <a:lstStyle/>
          <a:p>
            <a:r>
              <a:rPr lang="en-US" sz="2400" dirty="0">
                <a:solidFill>
                  <a:prstClr val="black"/>
                </a:solidFill>
              </a:rPr>
              <a:t>Many of the writing activities you will see are intended to scaffold the major writing assignment and to engage with texts, but they are also addressing non-cognitive issues in some ways. I take these non-cognitive issues into consideration when planning a unit.</a:t>
            </a:r>
          </a:p>
          <a:p>
            <a:r>
              <a:rPr lang="en-US" sz="2400" b="1" dirty="0">
                <a:solidFill>
                  <a:prstClr val="black"/>
                </a:solidFill>
              </a:rPr>
              <a:t> </a:t>
            </a:r>
            <a:endParaRPr lang="en-US" sz="2800" b="1" dirty="0">
              <a:solidFill>
                <a:prstClr val="black"/>
              </a:solidFill>
            </a:endParaRPr>
          </a:p>
          <a:p>
            <a:r>
              <a:rPr lang="en-US" sz="3200" b="1" dirty="0">
                <a:solidFill>
                  <a:prstClr val="black"/>
                </a:solidFill>
              </a:rPr>
              <a:t>Questions I ask myself:</a:t>
            </a:r>
          </a:p>
          <a:p>
            <a:r>
              <a:rPr lang="en-US" sz="3200" b="1" dirty="0">
                <a:solidFill>
                  <a:prstClr val="black"/>
                </a:solidFill>
              </a:rPr>
              <a:t>--How can I get the students to feel they “belong”?</a:t>
            </a:r>
          </a:p>
          <a:p>
            <a:r>
              <a:rPr lang="en-US" sz="3200" b="1" dirty="0">
                <a:solidFill>
                  <a:prstClr val="black"/>
                </a:solidFill>
              </a:rPr>
              <a:t>--How can the students feel the ACLT 053 is needed and helpful?</a:t>
            </a:r>
          </a:p>
          <a:p>
            <a:r>
              <a:rPr lang="en-US" sz="3200" b="1" dirty="0">
                <a:solidFill>
                  <a:prstClr val="black"/>
                </a:solidFill>
              </a:rPr>
              <a:t>--What are barriers to success for </a:t>
            </a:r>
            <a:r>
              <a:rPr lang="en-US" sz="3200" b="1" u="sng" dirty="0">
                <a:solidFill>
                  <a:prstClr val="black"/>
                </a:solidFill>
              </a:rPr>
              <a:t>these particular </a:t>
            </a:r>
            <a:r>
              <a:rPr lang="en-US" sz="3200" b="1" dirty="0">
                <a:solidFill>
                  <a:prstClr val="black"/>
                </a:solidFill>
              </a:rPr>
              <a:t>students? </a:t>
            </a:r>
          </a:p>
        </p:txBody>
      </p:sp>
    </p:spTree>
    <p:extLst>
      <p:ext uri="{BB962C8B-B14F-4D97-AF65-F5344CB8AC3E}">
        <p14:creationId xmlns:p14="http://schemas.microsoft.com/office/powerpoint/2010/main" val="355207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72641" y="304800"/>
            <a:ext cx="6505302" cy="549275"/>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base">
              <a:spcAft>
                <a:spcPct val="0"/>
              </a:spcAft>
              <a:defRPr/>
            </a:pPr>
            <a:r>
              <a:rPr lang="en-US" dirty="0">
                <a:solidFill>
                  <a:prstClr val="black"/>
                </a:solidFill>
                <a:sym typeface="Gill Sans" charset="0"/>
              </a:rPr>
              <a:t>CCBC Demographics 2018-2019</a:t>
            </a:r>
          </a:p>
          <a:p>
            <a:pPr algn="ctr" fontAlgn="base">
              <a:spcAft>
                <a:spcPct val="0"/>
              </a:spcAft>
              <a:defRPr/>
            </a:pPr>
            <a:r>
              <a:rPr lang="en-US" dirty="0">
                <a:solidFill>
                  <a:prstClr val="black"/>
                </a:solidFill>
                <a:sym typeface="Gill Sans" charset="0"/>
              </a:rPr>
              <a:t> </a:t>
            </a:r>
          </a:p>
        </p:txBody>
      </p:sp>
      <p:pic>
        <p:nvPicPr>
          <p:cNvPr id="3" name="Picture 2" descr="http://blog.openstudy.com/wp-content/uploads/2010/04/Student_class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4114800" cy="3048000"/>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28599" y="4606834"/>
            <a:ext cx="8262257" cy="20225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2000" b="1" dirty="0">
                <a:solidFill>
                  <a:prstClr val="black"/>
                </a:solidFill>
                <a:effectLst>
                  <a:outerShdw blurRad="38100" dist="38100" dir="2700000" algn="tl">
                    <a:srgbClr val="000000">
                      <a:alpha val="43137"/>
                    </a:srgbClr>
                  </a:outerShdw>
                </a:effectLst>
                <a:latin typeface="Arial Black" pitchFamily="34" charset="0"/>
                <a:sym typeface="Gill Sans" charset="0"/>
              </a:rPr>
              <a:t>Fall 2018 – 3,618 First Time College Students</a:t>
            </a:r>
          </a:p>
          <a:p>
            <a:pPr algn="ctr" defTabSz="914400" fontAlgn="base">
              <a:spcBef>
                <a:spcPct val="0"/>
              </a:spcBef>
              <a:spcAft>
                <a:spcPct val="0"/>
              </a:spcAft>
              <a:defRPr/>
            </a:pPr>
            <a:endParaRPr lang="en-US" sz="2000" b="1" dirty="0">
              <a:solidFill>
                <a:prstClr val="black"/>
              </a:solidFill>
              <a:effectLst>
                <a:outerShdw blurRad="38100" dist="38100" dir="2700000" algn="tl">
                  <a:srgbClr val="000000">
                    <a:alpha val="43137"/>
                  </a:srgbClr>
                </a:outerShdw>
              </a:effectLst>
              <a:latin typeface="Arial Black" pitchFamily="34" charset="0"/>
              <a:sym typeface="Gill Sans" charset="0"/>
            </a:endParaRPr>
          </a:p>
          <a:p>
            <a:pPr algn="ctr" defTabSz="914400" fontAlgn="base">
              <a:spcBef>
                <a:spcPct val="0"/>
              </a:spcBef>
              <a:spcAft>
                <a:spcPct val="0"/>
              </a:spcAft>
              <a:defRPr/>
            </a:pPr>
            <a:r>
              <a:rPr lang="en-US" sz="2000" b="1" dirty="0">
                <a:solidFill>
                  <a:prstClr val="black"/>
                </a:solidFill>
                <a:effectLst>
                  <a:outerShdw blurRad="38100" dist="38100" dir="2700000" algn="tl">
                    <a:srgbClr val="000000">
                      <a:alpha val="43137"/>
                    </a:srgbClr>
                  </a:outerShdw>
                </a:effectLst>
                <a:latin typeface="Arial Black" pitchFamily="34" charset="0"/>
                <a:sym typeface="Gill Sans" charset="0"/>
              </a:rPr>
              <a:t>1,025 Need Developmental English (28%)</a:t>
            </a:r>
          </a:p>
          <a:p>
            <a:pPr algn="ctr" defTabSz="914400" fontAlgn="base">
              <a:spcBef>
                <a:spcPct val="0"/>
              </a:spcBef>
              <a:spcAft>
                <a:spcPct val="0"/>
              </a:spcAft>
              <a:defRPr/>
            </a:pPr>
            <a:r>
              <a:rPr lang="en-US" sz="2000" b="1" dirty="0">
                <a:solidFill>
                  <a:prstClr val="black"/>
                </a:solidFill>
                <a:effectLst>
                  <a:outerShdw blurRad="38100" dist="38100" dir="2700000" algn="tl">
                    <a:srgbClr val="000000">
                      <a:alpha val="43137"/>
                    </a:srgbClr>
                  </a:outerShdw>
                </a:effectLst>
                <a:latin typeface="Arial Black" pitchFamily="34" charset="0"/>
                <a:sym typeface="Gill Sans" charset="0"/>
              </a:rPr>
              <a:t>881 Need Reading Developmental (24%)</a:t>
            </a:r>
          </a:p>
          <a:p>
            <a:pPr algn="ctr" defTabSz="914400" fontAlgn="base">
              <a:spcBef>
                <a:spcPct val="0"/>
              </a:spcBef>
              <a:spcAft>
                <a:spcPct val="0"/>
              </a:spcAft>
              <a:defRPr/>
            </a:pPr>
            <a:r>
              <a:rPr lang="en-US" sz="2000" b="1" dirty="0">
                <a:solidFill>
                  <a:prstClr val="black"/>
                </a:solidFill>
                <a:effectLst>
                  <a:outerShdw blurRad="38100" dist="38100" dir="2700000" algn="tl">
                    <a:srgbClr val="000000">
                      <a:alpha val="43137"/>
                    </a:srgbClr>
                  </a:outerShdw>
                </a:effectLst>
                <a:latin typeface="Arial Black" pitchFamily="34" charset="0"/>
                <a:sym typeface="Gill Sans" charset="0"/>
              </a:rPr>
              <a:t>2,275 Need Math Developmental (63%)</a:t>
            </a:r>
          </a:p>
        </p:txBody>
      </p:sp>
      <p:sp>
        <p:nvSpPr>
          <p:cNvPr id="6" name="TextBox 5"/>
          <p:cNvSpPr txBox="1"/>
          <p:nvPr/>
        </p:nvSpPr>
        <p:spPr>
          <a:xfrm>
            <a:off x="4038600" y="968375"/>
            <a:ext cx="5053013" cy="3785652"/>
          </a:xfrm>
          <a:prstGeom prst="rect">
            <a:avLst/>
          </a:prstGeom>
          <a:noFill/>
        </p:spPr>
        <p:txBody>
          <a:bodyPr>
            <a:spAutoFit/>
          </a:bodyPr>
          <a:lstStyle/>
          <a:p>
            <a:pPr marL="342900" indent="-342900" defTabSz="9144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Number of credit students: 27,792</a:t>
            </a:r>
          </a:p>
          <a:p>
            <a:pPr marL="342900" indent="-342900" defTabSz="9144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Average age: 28</a:t>
            </a:r>
          </a:p>
          <a:p>
            <a:pPr marL="342900" indent="-342900" defTabSz="9144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Female/male ratio: 58%/42%</a:t>
            </a:r>
          </a:p>
          <a:p>
            <a:pPr marL="342900" indent="-342900" defTabSz="9144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Students of color: 57%</a:t>
            </a:r>
          </a:p>
          <a:p>
            <a:pPr marL="342900" indent="-342900" defTabSz="9144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48% work 20 hours or more per week</a:t>
            </a:r>
          </a:p>
          <a:p>
            <a:pPr marL="342900" indent="-342900" defTabSz="9144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Full/Part time ratio:  11/89%</a:t>
            </a:r>
          </a:p>
          <a:p>
            <a:pPr marL="342900" indent="-342900" defTabSz="914400" fontAlgn="base">
              <a:spcBef>
                <a:spcPct val="0"/>
              </a:spcBef>
              <a:spcAft>
                <a:spcPct val="0"/>
              </a:spcAft>
              <a:buFont typeface="Wingdings" pitchFamily="2" charset="2"/>
              <a:buChar char="q"/>
              <a:defRPr/>
            </a:pPr>
            <a:r>
              <a:rPr lang="en-US" sz="2400" dirty="0">
                <a:solidFill>
                  <a:prstClr val="black">
                    <a:lumMod val="95000"/>
                    <a:lumOff val="5000"/>
                  </a:prstClr>
                </a:solidFill>
                <a:cs typeface="Arial" pitchFamily="34" charset="0"/>
                <a:sym typeface="Gill Sans" charset="0"/>
              </a:rPr>
              <a:t>46% receive some form of financial aid</a:t>
            </a:r>
          </a:p>
          <a:p>
            <a:pPr defTabSz="914400" fontAlgn="base">
              <a:spcBef>
                <a:spcPct val="0"/>
              </a:spcBef>
              <a:spcAft>
                <a:spcPct val="0"/>
              </a:spcAft>
              <a:defRPr/>
            </a:pPr>
            <a:endParaRPr lang="en-US" sz="2400" dirty="0">
              <a:solidFill>
                <a:prstClr val="black">
                  <a:lumMod val="95000"/>
                  <a:lumOff val="5000"/>
                </a:prstClr>
              </a:solidFill>
              <a:cs typeface="Arial" pitchFamily="34" charset="0"/>
              <a:sym typeface="Gill Sans" charset="0"/>
            </a:endParaRPr>
          </a:p>
        </p:txBody>
      </p:sp>
    </p:spTree>
    <p:extLst>
      <p:ext uri="{BB962C8B-B14F-4D97-AF65-F5344CB8AC3E}">
        <p14:creationId xmlns:p14="http://schemas.microsoft.com/office/powerpoint/2010/main" val="28859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Text 1</a:t>
            </a:r>
          </a:p>
        </p:txBody>
      </p:sp>
      <p:sp>
        <p:nvSpPr>
          <p:cNvPr id="4" name="TextBox 3"/>
          <p:cNvSpPr txBox="1"/>
          <p:nvPr/>
        </p:nvSpPr>
        <p:spPr>
          <a:xfrm>
            <a:off x="609600" y="1295400"/>
            <a:ext cx="8229600" cy="984885"/>
          </a:xfrm>
          <a:prstGeom prst="rect">
            <a:avLst/>
          </a:prstGeom>
          <a:noFill/>
        </p:spPr>
        <p:txBody>
          <a:bodyPr wrap="square" rtlCol="0">
            <a:spAutoFit/>
          </a:bodyPr>
          <a:lstStyle/>
          <a:p>
            <a:pPr algn="ctr"/>
            <a:r>
              <a:rPr lang="en-US" sz="4000" b="1" i="1" dirty="0">
                <a:solidFill>
                  <a:prstClr val="black"/>
                </a:solidFill>
              </a:rPr>
              <a:t>The Other Wes Moore </a:t>
            </a:r>
            <a:r>
              <a:rPr lang="en-US" sz="4000" b="1" dirty="0">
                <a:solidFill>
                  <a:prstClr val="black"/>
                </a:solidFill>
              </a:rPr>
              <a:t>by Wes Moore</a:t>
            </a:r>
          </a:p>
          <a:p>
            <a:endParaRPr lang="en-US" dirty="0">
              <a:solidFill>
                <a:prstClr val="black"/>
              </a:solidFill>
            </a:endParaRPr>
          </a:p>
        </p:txBody>
      </p:sp>
      <p:pic>
        <p:nvPicPr>
          <p:cNvPr id="3076" name="Picture 4" descr="Image result for the other wes moore"/>
          <p:cNvPicPr>
            <a:picLocks noChangeAspect="1" noChangeArrowheads="1"/>
          </p:cNvPicPr>
          <p:nvPr/>
        </p:nvPicPr>
        <p:blipFill>
          <a:blip r:embed="rId3" cstate="print"/>
          <a:srcRect/>
          <a:stretch>
            <a:fillRect/>
          </a:stretch>
        </p:blipFill>
        <p:spPr bwMode="auto">
          <a:xfrm>
            <a:off x="3200400" y="2105024"/>
            <a:ext cx="3009900" cy="4635619"/>
          </a:xfrm>
          <a:prstGeom prst="rect">
            <a:avLst/>
          </a:prstGeom>
          <a:noFill/>
        </p:spPr>
      </p:pic>
    </p:spTree>
    <p:extLst>
      <p:ext uri="{BB962C8B-B14F-4D97-AF65-F5344CB8AC3E}">
        <p14:creationId xmlns:p14="http://schemas.microsoft.com/office/powerpoint/2010/main" val="3137130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Text 2</a:t>
            </a:r>
          </a:p>
        </p:txBody>
      </p:sp>
      <p:pic>
        <p:nvPicPr>
          <p:cNvPr id="4" name="Picture 6" descr="Image result for d. watkins school of failure"/>
          <p:cNvPicPr>
            <a:picLocks noChangeAspect="1" noChangeArrowheads="1"/>
          </p:cNvPicPr>
          <p:nvPr/>
        </p:nvPicPr>
        <p:blipFill>
          <a:blip r:embed="rId3" cstate="print"/>
          <a:srcRect/>
          <a:stretch>
            <a:fillRect/>
          </a:stretch>
        </p:blipFill>
        <p:spPr bwMode="auto">
          <a:xfrm>
            <a:off x="4572000" y="4267200"/>
            <a:ext cx="3675098" cy="2300764"/>
          </a:xfrm>
          <a:prstGeom prst="rect">
            <a:avLst/>
          </a:prstGeom>
          <a:noFill/>
        </p:spPr>
      </p:pic>
      <p:sp>
        <p:nvSpPr>
          <p:cNvPr id="5" name="TextBox 4"/>
          <p:cNvSpPr txBox="1"/>
          <p:nvPr/>
        </p:nvSpPr>
        <p:spPr>
          <a:xfrm>
            <a:off x="304800" y="1600200"/>
            <a:ext cx="3886200" cy="4401205"/>
          </a:xfrm>
          <a:prstGeom prst="rect">
            <a:avLst/>
          </a:prstGeom>
          <a:noFill/>
        </p:spPr>
        <p:txBody>
          <a:bodyPr wrap="square" rtlCol="0">
            <a:spAutoFit/>
          </a:bodyPr>
          <a:lstStyle/>
          <a:p>
            <a:r>
              <a:rPr lang="en-US" sz="4000" b="1" dirty="0">
                <a:solidFill>
                  <a:prstClr val="black"/>
                </a:solidFill>
              </a:rPr>
              <a:t>“The School of Failure: </a:t>
            </a:r>
          </a:p>
          <a:p>
            <a:r>
              <a:rPr lang="en-US" sz="4000" b="1" dirty="0">
                <a:solidFill>
                  <a:prstClr val="black"/>
                </a:solidFill>
              </a:rPr>
              <a:t>How Schools Groom African Americans for the Underclass”</a:t>
            </a:r>
          </a:p>
          <a:p>
            <a:r>
              <a:rPr lang="en-US" sz="4000" b="1" dirty="0">
                <a:solidFill>
                  <a:prstClr val="black"/>
                </a:solidFill>
              </a:rPr>
              <a:t>by D. Watkins</a:t>
            </a:r>
          </a:p>
        </p:txBody>
      </p:sp>
      <p:pic>
        <p:nvPicPr>
          <p:cNvPr id="67586" name="Picture 2" descr="https://lh3.googleusercontent.com/0_ijdnJq9QzacMx0fRbcV3PwRyacUdQnyfOQJq9bvfinQOvqPfwsBBAbnnTTwiLHPMi6AOQNm3fksBCdkIVzwe73lpV8D7LNhy1MV6DKLRwLunHTO6x6ekSaF_Tu5E3xi4UkiNIA-PABqh8lmn-l4YxLlXycOXKdTrlgP4v6UA1ITFN5hOWZ3DwnXiTjruFw_J39KDAUuZXDWhCwSEIsPBGIfh_YRqIPQsp5kv4JRcuzYiNNguh9um0UwKVa7i7ahpLdd3A4YbaoZgz4KfHAFmXjyxokKybj7iQcPbNjE2hYjga39s7U2MGG_xqcUwoU0KVPvB5X1KmqlSPLFSXwhuGNggXlzeZXUp_d-LYDcY9tSJcj9yJ7nNetKHONUOUt1LFajDQaqvjL7Rhnp-QSFFUVcXtdit49mY4wLSOAS_DDa3JdJ6Uf1oJY39H0sWRRPioGZfMnqpZ75-MJuXPr1mM6zmn9zJ67bHVCOHaXFvcEXGPNyZNQ60jzFLZFI1NL1FiGgTcI1sdB5n9u8b8TXtBfEw3ZwgUajGBQz0in7-VHOsbjzATGFXN7Z912Nd8xc3_Gxrlte3uuHrgy5UlnyYaejwmWjVRDLz4EKgh8RYvx9E9jvTcL=w1048-h589-no"/>
          <p:cNvPicPr>
            <a:picLocks noChangeAspect="1" noChangeArrowheads="1"/>
          </p:cNvPicPr>
          <p:nvPr/>
        </p:nvPicPr>
        <p:blipFill>
          <a:blip r:embed="rId4" cstate="print"/>
          <a:srcRect/>
          <a:stretch>
            <a:fillRect/>
          </a:stretch>
        </p:blipFill>
        <p:spPr bwMode="auto">
          <a:xfrm>
            <a:off x="3657600" y="1295400"/>
            <a:ext cx="5147189" cy="2895600"/>
          </a:xfrm>
          <a:prstGeom prst="rect">
            <a:avLst/>
          </a:prstGeom>
          <a:noFill/>
        </p:spPr>
      </p:pic>
    </p:spTree>
    <p:extLst>
      <p:ext uri="{BB962C8B-B14F-4D97-AF65-F5344CB8AC3E}">
        <p14:creationId xmlns:p14="http://schemas.microsoft.com/office/powerpoint/2010/main" val="1784240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Text 3 (end of unit and bridging into second unit)</a:t>
            </a:r>
          </a:p>
        </p:txBody>
      </p:sp>
      <p:pic>
        <p:nvPicPr>
          <p:cNvPr id="4" name="Picture 2" descr="Image result for All the difference"/>
          <p:cNvPicPr>
            <a:picLocks noChangeAspect="1" noChangeArrowheads="1"/>
          </p:cNvPicPr>
          <p:nvPr/>
        </p:nvPicPr>
        <p:blipFill>
          <a:blip r:embed="rId3" cstate="print"/>
          <a:srcRect/>
          <a:stretch>
            <a:fillRect/>
          </a:stretch>
        </p:blipFill>
        <p:spPr bwMode="auto">
          <a:xfrm>
            <a:off x="2133600" y="1371600"/>
            <a:ext cx="5340350" cy="1686426"/>
          </a:xfrm>
          <a:prstGeom prst="rect">
            <a:avLst/>
          </a:prstGeom>
          <a:noFill/>
        </p:spPr>
      </p:pic>
      <p:sp>
        <p:nvSpPr>
          <p:cNvPr id="5" name="TextBox 4"/>
          <p:cNvSpPr txBox="1"/>
          <p:nvPr/>
        </p:nvSpPr>
        <p:spPr>
          <a:xfrm>
            <a:off x="838200" y="3124200"/>
            <a:ext cx="7239000" cy="523220"/>
          </a:xfrm>
          <a:prstGeom prst="rect">
            <a:avLst/>
          </a:prstGeom>
          <a:noFill/>
        </p:spPr>
        <p:txBody>
          <a:bodyPr wrap="square" rtlCol="0">
            <a:spAutoFit/>
          </a:bodyPr>
          <a:lstStyle/>
          <a:p>
            <a:pPr algn="ctr"/>
            <a:r>
              <a:rPr lang="en-US" sz="2800" b="1" i="1" dirty="0">
                <a:solidFill>
                  <a:prstClr val="black"/>
                </a:solidFill>
              </a:rPr>
              <a:t>All the Difference </a:t>
            </a:r>
            <a:r>
              <a:rPr lang="en-US" sz="2800" b="1" dirty="0">
                <a:solidFill>
                  <a:prstClr val="black"/>
                </a:solidFill>
              </a:rPr>
              <a:t>—POV PBS (documentary)</a:t>
            </a:r>
          </a:p>
        </p:txBody>
      </p:sp>
      <p:pic>
        <p:nvPicPr>
          <p:cNvPr id="69634" name="Picture 2" descr="Image result for All the difference"/>
          <p:cNvPicPr>
            <a:picLocks noChangeAspect="1" noChangeArrowheads="1"/>
          </p:cNvPicPr>
          <p:nvPr/>
        </p:nvPicPr>
        <p:blipFill>
          <a:blip r:embed="rId4" cstate="print"/>
          <a:srcRect/>
          <a:stretch>
            <a:fillRect/>
          </a:stretch>
        </p:blipFill>
        <p:spPr bwMode="auto">
          <a:xfrm>
            <a:off x="0" y="3733800"/>
            <a:ext cx="4714610" cy="2931364"/>
          </a:xfrm>
          <a:prstGeom prst="rect">
            <a:avLst/>
          </a:prstGeom>
          <a:noFill/>
        </p:spPr>
      </p:pic>
      <p:pic>
        <p:nvPicPr>
          <p:cNvPr id="69636" name="Picture 4" descr="Image result for All the difference pbs"/>
          <p:cNvPicPr>
            <a:picLocks noChangeAspect="1" noChangeArrowheads="1"/>
          </p:cNvPicPr>
          <p:nvPr/>
        </p:nvPicPr>
        <p:blipFill>
          <a:blip r:embed="rId5" cstate="print"/>
          <a:srcRect/>
          <a:stretch>
            <a:fillRect/>
          </a:stretch>
        </p:blipFill>
        <p:spPr bwMode="auto">
          <a:xfrm>
            <a:off x="5029200" y="3733800"/>
            <a:ext cx="4114800" cy="2895600"/>
          </a:xfrm>
          <a:prstGeom prst="rect">
            <a:avLst/>
          </a:prstGeom>
          <a:noFill/>
        </p:spPr>
      </p:pic>
    </p:spTree>
    <p:extLst>
      <p:ext uri="{BB962C8B-B14F-4D97-AF65-F5344CB8AC3E}">
        <p14:creationId xmlns:p14="http://schemas.microsoft.com/office/powerpoint/2010/main" val="2787004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Week 1</a:t>
            </a:r>
          </a:p>
        </p:txBody>
      </p:sp>
      <p:sp>
        <p:nvSpPr>
          <p:cNvPr id="5" name="Text Placeholder 4"/>
          <p:cNvSpPr>
            <a:spLocks noGrp="1"/>
          </p:cNvSpPr>
          <p:nvPr>
            <p:ph type="body" idx="1"/>
          </p:nvPr>
        </p:nvSpPr>
        <p:spPr/>
        <p:txBody>
          <a:bodyPr/>
          <a:lstStyle/>
          <a:p>
            <a:r>
              <a:rPr lang="en-US" dirty="0"/>
              <a:t>ENGL 101</a:t>
            </a:r>
          </a:p>
        </p:txBody>
      </p:sp>
      <p:sp>
        <p:nvSpPr>
          <p:cNvPr id="6" name="Content Placeholder 5"/>
          <p:cNvSpPr>
            <a:spLocks noGrp="1"/>
          </p:cNvSpPr>
          <p:nvPr>
            <p:ph sz="half" idx="2"/>
          </p:nvPr>
        </p:nvSpPr>
        <p:spPr>
          <a:xfrm>
            <a:off x="457200" y="2174875"/>
            <a:ext cx="4040188" cy="2168525"/>
          </a:xfrm>
        </p:spPr>
        <p:txBody>
          <a:bodyPr>
            <a:normAutofit fontScale="77500" lnSpcReduction="20000"/>
          </a:bodyPr>
          <a:lstStyle/>
          <a:p>
            <a:r>
              <a:rPr lang="en-US" sz="2900" dirty="0"/>
              <a:t>Diagnostic essay: Write an Educational Autobiography</a:t>
            </a:r>
          </a:p>
          <a:p>
            <a:r>
              <a:rPr lang="en-US" sz="2900" dirty="0"/>
              <a:t>Wes Moore trailer video.. Access prior knowledge: “What might be major things in people’s lives that lead them in different directions?”</a:t>
            </a:r>
          </a:p>
          <a:p>
            <a:endParaRPr lang="en-US" dirty="0"/>
          </a:p>
          <a:p>
            <a:endParaRPr lang="en-US" dirty="0"/>
          </a:p>
          <a:p>
            <a:endParaRPr lang="en-US" dirty="0"/>
          </a:p>
        </p:txBody>
      </p:sp>
      <p:sp>
        <p:nvSpPr>
          <p:cNvPr id="7" name="Text Placeholder 6"/>
          <p:cNvSpPr>
            <a:spLocks noGrp="1"/>
          </p:cNvSpPr>
          <p:nvPr>
            <p:ph type="body" sz="quarter" idx="3"/>
          </p:nvPr>
        </p:nvSpPr>
        <p:spPr/>
        <p:txBody>
          <a:bodyPr/>
          <a:lstStyle/>
          <a:p>
            <a:r>
              <a:rPr lang="en-US" dirty="0"/>
              <a:t>ACLT 053</a:t>
            </a:r>
          </a:p>
        </p:txBody>
      </p:sp>
      <p:sp>
        <p:nvSpPr>
          <p:cNvPr id="8" name="Content Placeholder 7"/>
          <p:cNvSpPr>
            <a:spLocks noGrp="1"/>
          </p:cNvSpPr>
          <p:nvPr>
            <p:ph sz="quarter" idx="4"/>
          </p:nvPr>
        </p:nvSpPr>
        <p:spPr>
          <a:xfrm>
            <a:off x="4572001" y="2174875"/>
            <a:ext cx="4114800" cy="4073525"/>
          </a:xfrm>
        </p:spPr>
        <p:txBody>
          <a:bodyPr>
            <a:normAutofit fontScale="25000" lnSpcReduction="20000"/>
          </a:bodyPr>
          <a:lstStyle/>
          <a:p>
            <a:r>
              <a:rPr lang="en-US" sz="9600" dirty="0"/>
              <a:t>Comic Strip Story “How did you get here to this seat today?”	</a:t>
            </a:r>
          </a:p>
          <a:p>
            <a:r>
              <a:rPr lang="en-US" sz="9600" dirty="0"/>
              <a:t>Feelings About Writing Survey</a:t>
            </a:r>
          </a:p>
          <a:p>
            <a:r>
              <a:rPr lang="en-US" sz="9600" dirty="0"/>
              <a:t>Journal #1: Pre-reading </a:t>
            </a:r>
          </a:p>
          <a:p>
            <a:pPr>
              <a:buNone/>
            </a:pPr>
            <a:r>
              <a:rPr lang="en-US" sz="9600" dirty="0"/>
              <a:t>1. Where  are places you hear people referred to as “other”? </a:t>
            </a:r>
          </a:p>
          <a:p>
            <a:pPr>
              <a:buNone/>
            </a:pPr>
            <a:r>
              <a:rPr lang="en-US" sz="9600" dirty="0"/>
              <a:t>2. After watching the video in 101, think of three questions you expect to answer as you read this book</a:t>
            </a:r>
            <a:r>
              <a:rPr lang="en-US" sz="7400" dirty="0"/>
              <a:t>.</a:t>
            </a:r>
          </a:p>
          <a:p>
            <a:endParaRPr lang="en-US" sz="4800" dirty="0"/>
          </a:p>
          <a:p>
            <a:endParaRPr lang="en-US" dirty="0"/>
          </a:p>
          <a:p>
            <a:endParaRPr lang="en-US" dirty="0"/>
          </a:p>
          <a:p>
            <a:endParaRPr lang="en-US" dirty="0"/>
          </a:p>
          <a:p>
            <a:endParaRPr lang="en-US" dirty="0"/>
          </a:p>
        </p:txBody>
      </p:sp>
      <p:pic>
        <p:nvPicPr>
          <p:cNvPr id="12" name="Picture 11" descr="wes.JPG"/>
          <p:cNvPicPr>
            <a:picLocks noChangeAspect="1"/>
          </p:cNvPicPr>
          <p:nvPr/>
        </p:nvPicPr>
        <p:blipFill>
          <a:blip r:embed="rId3" cstate="print"/>
          <a:stretch>
            <a:fillRect/>
          </a:stretch>
        </p:blipFill>
        <p:spPr>
          <a:xfrm>
            <a:off x="228600" y="4200524"/>
            <a:ext cx="4114800" cy="2657476"/>
          </a:xfrm>
          <a:prstGeom prst="rect">
            <a:avLst/>
          </a:prstGeom>
        </p:spPr>
      </p:pic>
    </p:spTree>
    <p:extLst>
      <p:ext uri="{BB962C8B-B14F-4D97-AF65-F5344CB8AC3E}">
        <p14:creationId xmlns:p14="http://schemas.microsoft.com/office/powerpoint/2010/main" val="1939654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Week 2</a:t>
            </a:r>
          </a:p>
        </p:txBody>
      </p:sp>
      <p:sp>
        <p:nvSpPr>
          <p:cNvPr id="5" name="Text Placeholder 4"/>
          <p:cNvSpPr>
            <a:spLocks noGrp="1"/>
          </p:cNvSpPr>
          <p:nvPr>
            <p:ph type="body" idx="1"/>
          </p:nvPr>
        </p:nvSpPr>
        <p:spPr/>
        <p:txBody>
          <a:bodyPr/>
          <a:lstStyle/>
          <a:p>
            <a:r>
              <a:rPr lang="en-US" dirty="0"/>
              <a:t>ENGL 101</a:t>
            </a:r>
          </a:p>
        </p:txBody>
      </p:sp>
      <p:sp>
        <p:nvSpPr>
          <p:cNvPr id="6" name="Content Placeholder 5"/>
          <p:cNvSpPr>
            <a:spLocks noGrp="1"/>
          </p:cNvSpPr>
          <p:nvPr>
            <p:ph sz="half" idx="2"/>
          </p:nvPr>
        </p:nvSpPr>
        <p:spPr/>
        <p:txBody>
          <a:bodyPr>
            <a:normAutofit/>
          </a:bodyPr>
          <a:lstStyle/>
          <a:p>
            <a:r>
              <a:rPr lang="en-US" dirty="0"/>
              <a:t>Short low-stakes quiz on Chapter 1 in </a:t>
            </a:r>
            <a:r>
              <a:rPr lang="en-US" i="1" dirty="0"/>
              <a:t>TOWM</a:t>
            </a:r>
          </a:p>
          <a:p>
            <a:r>
              <a:rPr lang="en-US" dirty="0"/>
              <a:t>Discussion questions in small groups for Chapter 1</a:t>
            </a:r>
          </a:p>
          <a:p>
            <a:r>
              <a:rPr lang="en-US" dirty="0"/>
              <a:t>Discussions about academic writing</a:t>
            </a:r>
          </a:p>
          <a:p>
            <a:r>
              <a:rPr lang="en-US" dirty="0"/>
              <a:t>Read and annotate an academic student essay</a:t>
            </a:r>
          </a:p>
        </p:txBody>
      </p:sp>
      <p:sp>
        <p:nvSpPr>
          <p:cNvPr id="7" name="Text Placeholder 6"/>
          <p:cNvSpPr>
            <a:spLocks noGrp="1"/>
          </p:cNvSpPr>
          <p:nvPr>
            <p:ph type="body" sz="quarter" idx="3"/>
          </p:nvPr>
        </p:nvSpPr>
        <p:spPr/>
        <p:txBody>
          <a:bodyPr/>
          <a:lstStyle/>
          <a:p>
            <a:r>
              <a:rPr lang="en-US" dirty="0"/>
              <a:t>ACLT 053</a:t>
            </a:r>
          </a:p>
        </p:txBody>
      </p:sp>
      <p:sp>
        <p:nvSpPr>
          <p:cNvPr id="8" name="Content Placeholder 7"/>
          <p:cNvSpPr>
            <a:spLocks noGrp="1"/>
          </p:cNvSpPr>
          <p:nvPr>
            <p:ph sz="quarter" idx="4"/>
          </p:nvPr>
        </p:nvSpPr>
        <p:spPr>
          <a:xfrm>
            <a:off x="4645025" y="2174874"/>
            <a:ext cx="4041775" cy="4454525"/>
          </a:xfrm>
        </p:spPr>
        <p:txBody>
          <a:bodyPr>
            <a:normAutofit fontScale="92500" lnSpcReduction="20000"/>
          </a:bodyPr>
          <a:lstStyle/>
          <a:p>
            <a:r>
              <a:rPr lang="en-US" dirty="0"/>
              <a:t>Journal 2: Reader to text</a:t>
            </a:r>
          </a:p>
          <a:p>
            <a:r>
              <a:rPr lang="en-US" dirty="0"/>
              <a:t>Journal 3 Describe one particularly good experience you had in your past education and tell me about why it was good. (This might be in an English class or in a different subject.) Describe one bad experience you have had in the same way and explain. (pre-writing)</a:t>
            </a:r>
          </a:p>
          <a:p>
            <a:r>
              <a:rPr lang="en-US" dirty="0"/>
              <a:t>“Group Text” with quote from </a:t>
            </a:r>
            <a:r>
              <a:rPr lang="en-US" i="1" dirty="0"/>
              <a:t>TOWM</a:t>
            </a:r>
          </a:p>
          <a:p>
            <a:r>
              <a:rPr lang="en-US" dirty="0"/>
              <a:t>Reconstruct an essay that has been broken apart</a:t>
            </a:r>
          </a:p>
          <a:p>
            <a:endParaRPr lang="en-US" dirty="0"/>
          </a:p>
        </p:txBody>
      </p:sp>
    </p:spTree>
    <p:extLst>
      <p:ext uri="{BB962C8B-B14F-4D97-AF65-F5344CB8AC3E}">
        <p14:creationId xmlns:p14="http://schemas.microsoft.com/office/powerpoint/2010/main" val="3451329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Week 3</a:t>
            </a:r>
          </a:p>
        </p:txBody>
      </p:sp>
      <p:sp>
        <p:nvSpPr>
          <p:cNvPr id="5" name="Text Placeholder 4"/>
          <p:cNvSpPr>
            <a:spLocks noGrp="1"/>
          </p:cNvSpPr>
          <p:nvPr>
            <p:ph type="body" idx="1"/>
          </p:nvPr>
        </p:nvSpPr>
        <p:spPr/>
        <p:txBody>
          <a:bodyPr/>
          <a:lstStyle/>
          <a:p>
            <a:r>
              <a:rPr lang="en-US" dirty="0"/>
              <a:t>ENGL 101</a:t>
            </a:r>
          </a:p>
        </p:txBody>
      </p:sp>
      <p:sp>
        <p:nvSpPr>
          <p:cNvPr id="6" name="Content Placeholder 5"/>
          <p:cNvSpPr>
            <a:spLocks noGrp="1"/>
          </p:cNvSpPr>
          <p:nvPr>
            <p:ph sz="half" idx="2"/>
          </p:nvPr>
        </p:nvSpPr>
        <p:spPr/>
        <p:txBody>
          <a:bodyPr/>
          <a:lstStyle/>
          <a:p>
            <a:r>
              <a:rPr lang="en-US" dirty="0"/>
              <a:t>Essay 1 instructions and expectations</a:t>
            </a:r>
          </a:p>
          <a:p>
            <a:r>
              <a:rPr lang="en-US" dirty="0"/>
              <a:t>Quiz on Chapter 2 in </a:t>
            </a:r>
            <a:r>
              <a:rPr lang="en-US" i="1" dirty="0"/>
              <a:t>TOWM</a:t>
            </a:r>
          </a:p>
          <a:p>
            <a:r>
              <a:rPr lang="en-US" dirty="0"/>
              <a:t>Pre-reading for “The School of Failure” (watch videos of Watkins on CNN panel)</a:t>
            </a:r>
          </a:p>
          <a:p>
            <a:r>
              <a:rPr lang="en-US" dirty="0"/>
              <a:t>Pre-writing techniques</a:t>
            </a:r>
          </a:p>
          <a:p>
            <a:r>
              <a:rPr lang="en-US" dirty="0"/>
              <a:t>Go over citations and MLA</a:t>
            </a:r>
          </a:p>
        </p:txBody>
      </p:sp>
      <p:sp>
        <p:nvSpPr>
          <p:cNvPr id="7" name="Text Placeholder 6"/>
          <p:cNvSpPr>
            <a:spLocks noGrp="1"/>
          </p:cNvSpPr>
          <p:nvPr>
            <p:ph type="body" sz="quarter" idx="3"/>
          </p:nvPr>
        </p:nvSpPr>
        <p:spPr/>
        <p:txBody>
          <a:bodyPr/>
          <a:lstStyle/>
          <a:p>
            <a:r>
              <a:rPr lang="en-US" dirty="0"/>
              <a:t>ACLT 053</a:t>
            </a:r>
          </a:p>
        </p:txBody>
      </p:sp>
      <p:sp>
        <p:nvSpPr>
          <p:cNvPr id="8" name="Content Placeholder 7"/>
          <p:cNvSpPr>
            <a:spLocks noGrp="1"/>
          </p:cNvSpPr>
          <p:nvPr>
            <p:ph sz="quarter" idx="4"/>
          </p:nvPr>
        </p:nvSpPr>
        <p:spPr>
          <a:xfrm>
            <a:off x="4645025" y="2174874"/>
            <a:ext cx="4041775" cy="4683126"/>
          </a:xfrm>
        </p:spPr>
        <p:txBody>
          <a:bodyPr>
            <a:normAutofit/>
          </a:bodyPr>
          <a:lstStyle/>
          <a:p>
            <a:r>
              <a:rPr lang="en-US" sz="2600" dirty="0"/>
              <a:t>Group pre-writing in class (brainstorm &amp; informal outline, share with class) </a:t>
            </a:r>
          </a:p>
          <a:p>
            <a:r>
              <a:rPr lang="en-US" sz="2600" dirty="0"/>
              <a:t>Focused citation &amp; MLA instruction if needed</a:t>
            </a:r>
          </a:p>
          <a:p>
            <a:r>
              <a:rPr lang="en-US" sz="2600" dirty="0"/>
              <a:t>Journal 4 &amp; 5: reader to text</a:t>
            </a:r>
          </a:p>
          <a:p>
            <a:r>
              <a:rPr lang="en-US" sz="2600" dirty="0"/>
              <a:t>Begin to read “The School of Failure” and annotate together</a:t>
            </a:r>
          </a:p>
        </p:txBody>
      </p:sp>
    </p:spTree>
    <p:extLst>
      <p:ext uri="{BB962C8B-B14F-4D97-AF65-F5344CB8AC3E}">
        <p14:creationId xmlns:p14="http://schemas.microsoft.com/office/powerpoint/2010/main" val="1868946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Week 4</a:t>
            </a:r>
          </a:p>
        </p:txBody>
      </p:sp>
      <p:sp>
        <p:nvSpPr>
          <p:cNvPr id="5" name="Text Placeholder 4"/>
          <p:cNvSpPr>
            <a:spLocks noGrp="1"/>
          </p:cNvSpPr>
          <p:nvPr>
            <p:ph type="body" idx="1"/>
          </p:nvPr>
        </p:nvSpPr>
        <p:spPr/>
        <p:txBody>
          <a:bodyPr/>
          <a:lstStyle/>
          <a:p>
            <a:r>
              <a:rPr lang="en-US" dirty="0"/>
              <a:t>ENGL 101</a:t>
            </a:r>
          </a:p>
        </p:txBody>
      </p:sp>
      <p:sp>
        <p:nvSpPr>
          <p:cNvPr id="6" name="Content Placeholder 5"/>
          <p:cNvSpPr>
            <a:spLocks noGrp="1"/>
          </p:cNvSpPr>
          <p:nvPr>
            <p:ph sz="half" idx="2"/>
          </p:nvPr>
        </p:nvSpPr>
        <p:spPr/>
        <p:txBody>
          <a:bodyPr>
            <a:normAutofit/>
          </a:bodyPr>
          <a:lstStyle/>
          <a:p>
            <a:r>
              <a:rPr lang="en-US" sz="2800" dirty="0"/>
              <a:t>Quiz on Chapter 3 in </a:t>
            </a:r>
            <a:r>
              <a:rPr lang="en-US" sz="2800" i="1" dirty="0"/>
              <a:t>TOWM</a:t>
            </a:r>
          </a:p>
          <a:p>
            <a:r>
              <a:rPr lang="en-US" sz="2800" dirty="0"/>
              <a:t>Peer review of fully formed rough draft of Essay #1</a:t>
            </a:r>
          </a:p>
          <a:p>
            <a:r>
              <a:rPr lang="en-US" sz="2800" dirty="0"/>
              <a:t>Small group discussions about “The School of Failure” </a:t>
            </a:r>
          </a:p>
        </p:txBody>
      </p:sp>
      <p:sp>
        <p:nvSpPr>
          <p:cNvPr id="7" name="Text Placeholder 6"/>
          <p:cNvSpPr>
            <a:spLocks noGrp="1"/>
          </p:cNvSpPr>
          <p:nvPr>
            <p:ph type="body" sz="quarter" idx="3"/>
          </p:nvPr>
        </p:nvSpPr>
        <p:spPr/>
        <p:txBody>
          <a:bodyPr/>
          <a:lstStyle/>
          <a:p>
            <a:r>
              <a:rPr lang="en-US" dirty="0"/>
              <a:t>ACLT 053</a:t>
            </a:r>
          </a:p>
        </p:txBody>
      </p:sp>
      <p:sp>
        <p:nvSpPr>
          <p:cNvPr id="8" name="Content Placeholder 7"/>
          <p:cNvSpPr>
            <a:spLocks noGrp="1"/>
          </p:cNvSpPr>
          <p:nvPr>
            <p:ph sz="quarter" idx="4"/>
          </p:nvPr>
        </p:nvSpPr>
        <p:spPr>
          <a:xfrm>
            <a:off x="4645025" y="2133600"/>
            <a:ext cx="4041775" cy="4987926"/>
          </a:xfrm>
        </p:spPr>
        <p:txBody>
          <a:bodyPr>
            <a:normAutofit fontScale="47500" lnSpcReduction="20000"/>
          </a:bodyPr>
          <a:lstStyle/>
          <a:p>
            <a:r>
              <a:rPr lang="en-US" sz="4000" dirty="0"/>
              <a:t>One on one conferences with me with draft of Essay #1</a:t>
            </a:r>
          </a:p>
          <a:p>
            <a:r>
              <a:rPr lang="en-US" sz="4000" dirty="0"/>
              <a:t>Share annotated article with a partner &amp; present with partner 2 questions you have for D. Watkins</a:t>
            </a:r>
          </a:p>
          <a:p>
            <a:r>
              <a:rPr lang="en-US" sz="4000" dirty="0"/>
              <a:t>Journal 6 (text to text): How do you interpret the quote: "In third grade I was reading at second-grade reading level. Later in life I learned that the way many governors projected the numbers of beds they'd need for prison facilities was by examining the reading scores of third graders" ( Moore 54)? How can you relate this to any ideas in </a:t>
            </a:r>
            <a:r>
              <a:rPr lang="en-US" sz="4000" i="1" dirty="0"/>
              <a:t>The School of Failure</a:t>
            </a:r>
            <a:r>
              <a:rPr lang="en-US" sz="4000" dirty="0"/>
              <a:t>?</a:t>
            </a:r>
          </a:p>
          <a:p>
            <a:r>
              <a:rPr lang="en-US" sz="4000" dirty="0"/>
              <a:t>Research and present some of the historical references in article</a:t>
            </a:r>
            <a:endParaRPr lang="en-US" dirty="0"/>
          </a:p>
        </p:txBody>
      </p:sp>
    </p:spTree>
    <p:extLst>
      <p:ext uri="{BB962C8B-B14F-4D97-AF65-F5344CB8AC3E}">
        <p14:creationId xmlns:p14="http://schemas.microsoft.com/office/powerpoint/2010/main" val="3718331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Week 5</a:t>
            </a:r>
          </a:p>
        </p:txBody>
      </p:sp>
      <p:sp>
        <p:nvSpPr>
          <p:cNvPr id="5" name="Text Placeholder 4"/>
          <p:cNvSpPr>
            <a:spLocks noGrp="1"/>
          </p:cNvSpPr>
          <p:nvPr>
            <p:ph type="body" idx="1"/>
          </p:nvPr>
        </p:nvSpPr>
        <p:spPr/>
        <p:txBody>
          <a:bodyPr/>
          <a:lstStyle/>
          <a:p>
            <a:r>
              <a:rPr lang="en-US" dirty="0"/>
              <a:t>ENGL 101</a:t>
            </a:r>
          </a:p>
        </p:txBody>
      </p:sp>
      <p:sp>
        <p:nvSpPr>
          <p:cNvPr id="6" name="Content Placeholder 5"/>
          <p:cNvSpPr>
            <a:spLocks noGrp="1"/>
          </p:cNvSpPr>
          <p:nvPr>
            <p:ph sz="half" idx="2"/>
          </p:nvPr>
        </p:nvSpPr>
        <p:spPr/>
        <p:txBody>
          <a:bodyPr/>
          <a:lstStyle/>
          <a:p>
            <a:r>
              <a:rPr lang="en-US" dirty="0"/>
              <a:t>Quiz Chapter 4 in </a:t>
            </a:r>
            <a:r>
              <a:rPr lang="en-US" i="1" dirty="0"/>
              <a:t>TOWM</a:t>
            </a:r>
          </a:p>
          <a:p>
            <a:r>
              <a:rPr lang="en-US" dirty="0"/>
              <a:t>Final copy Essay #1 due</a:t>
            </a:r>
          </a:p>
          <a:p>
            <a:r>
              <a:rPr lang="en-US" dirty="0"/>
              <a:t>“Take Temperature”-- discuss the guiding questions, Essay #1, and the unit overall. </a:t>
            </a:r>
          </a:p>
          <a:p>
            <a:r>
              <a:rPr lang="en-US" dirty="0"/>
              <a:t>Start watching</a:t>
            </a:r>
            <a:r>
              <a:rPr lang="en-US" i="1" dirty="0"/>
              <a:t>  All the Difference</a:t>
            </a:r>
          </a:p>
        </p:txBody>
      </p:sp>
      <p:sp>
        <p:nvSpPr>
          <p:cNvPr id="7" name="Text Placeholder 6"/>
          <p:cNvSpPr>
            <a:spLocks noGrp="1"/>
          </p:cNvSpPr>
          <p:nvPr>
            <p:ph type="body" sz="quarter" idx="3"/>
          </p:nvPr>
        </p:nvSpPr>
        <p:spPr/>
        <p:txBody>
          <a:bodyPr/>
          <a:lstStyle/>
          <a:p>
            <a:r>
              <a:rPr lang="en-US" dirty="0"/>
              <a:t>ACLT 053</a:t>
            </a:r>
          </a:p>
        </p:txBody>
      </p:sp>
      <p:sp>
        <p:nvSpPr>
          <p:cNvPr id="8" name="Content Placeholder 7"/>
          <p:cNvSpPr>
            <a:spLocks noGrp="1"/>
          </p:cNvSpPr>
          <p:nvPr>
            <p:ph sz="quarter" idx="4"/>
          </p:nvPr>
        </p:nvSpPr>
        <p:spPr>
          <a:xfrm>
            <a:off x="4645025" y="2174874"/>
            <a:ext cx="4041775" cy="4683125"/>
          </a:xfrm>
        </p:spPr>
        <p:txBody>
          <a:bodyPr>
            <a:noAutofit/>
          </a:bodyPr>
          <a:lstStyle/>
          <a:p>
            <a:pPr lvl="0"/>
            <a:r>
              <a:rPr lang="en-US" sz="2800" dirty="0"/>
              <a:t>In-class Reflective Essay about the writing process (meta-cognitive)</a:t>
            </a:r>
          </a:p>
          <a:p>
            <a:r>
              <a:rPr lang="en-US" sz="2800" dirty="0"/>
              <a:t>Journal 7 student to text </a:t>
            </a:r>
            <a:r>
              <a:rPr lang="en-US" sz="2800" i="1" dirty="0"/>
              <a:t>TOWM</a:t>
            </a:r>
          </a:p>
          <a:p>
            <a:r>
              <a:rPr lang="en-US" sz="2800" dirty="0"/>
              <a:t>Conduct research about </a:t>
            </a:r>
            <a:r>
              <a:rPr lang="en-US" sz="2800" i="1" dirty="0"/>
              <a:t>All The Difference</a:t>
            </a:r>
            <a:r>
              <a:rPr lang="en-US" sz="2800" dirty="0"/>
              <a:t> in small groups and present to class</a:t>
            </a:r>
          </a:p>
        </p:txBody>
      </p:sp>
    </p:spTree>
    <p:extLst>
      <p:ext uri="{BB962C8B-B14F-4D97-AF65-F5344CB8AC3E}">
        <p14:creationId xmlns:p14="http://schemas.microsoft.com/office/powerpoint/2010/main" val="4127657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a:ea typeface="Arial" charset="0"/>
                <a:cs typeface="Arial" charset="0"/>
                <a:sym typeface="Arial" charset="0"/>
              </a:rPr>
              <a:t>Unit 2: Social Capital and Mindset</a:t>
            </a:r>
          </a:p>
        </p:txBody>
      </p:sp>
      <p:sp>
        <p:nvSpPr>
          <p:cNvPr id="4" name="TextBox 3"/>
          <p:cNvSpPr txBox="1"/>
          <p:nvPr/>
        </p:nvSpPr>
        <p:spPr>
          <a:xfrm>
            <a:off x="381000" y="1447800"/>
            <a:ext cx="8458200" cy="2585323"/>
          </a:xfrm>
          <a:prstGeom prst="rect">
            <a:avLst/>
          </a:prstGeom>
          <a:noFill/>
        </p:spPr>
        <p:txBody>
          <a:bodyPr wrap="square" rtlCol="0">
            <a:spAutoFit/>
          </a:bodyPr>
          <a:lstStyle/>
          <a:p>
            <a:r>
              <a:rPr lang="en-US" sz="2400" b="1" dirty="0">
                <a:solidFill>
                  <a:prstClr val="black"/>
                </a:solidFill>
              </a:rPr>
              <a:t>Essay Topic: </a:t>
            </a:r>
            <a:r>
              <a:rPr lang="en-US" sz="2400" dirty="0">
                <a:solidFill>
                  <a:prstClr val="black"/>
                </a:solidFill>
              </a:rPr>
              <a:t>How do mindsets and social capital operate in both </a:t>
            </a:r>
            <a:r>
              <a:rPr lang="en-US" sz="2400" i="1" dirty="0">
                <a:solidFill>
                  <a:prstClr val="black"/>
                </a:solidFill>
              </a:rPr>
              <a:t>The Other Wes Moore </a:t>
            </a:r>
            <a:r>
              <a:rPr lang="en-US" sz="2400" dirty="0">
                <a:solidFill>
                  <a:prstClr val="black"/>
                </a:solidFill>
              </a:rPr>
              <a:t>and </a:t>
            </a:r>
            <a:r>
              <a:rPr lang="en-US" sz="2400" i="1" dirty="0">
                <a:solidFill>
                  <a:prstClr val="black"/>
                </a:solidFill>
              </a:rPr>
              <a:t>All the Difference</a:t>
            </a:r>
            <a:r>
              <a:rPr lang="en-US" sz="2400" dirty="0">
                <a:solidFill>
                  <a:prstClr val="black"/>
                </a:solidFill>
              </a:rPr>
              <a:t>? Trace how growth and fixed mindset were present in the lives of these men and how this affected them. How did social capital impact their lives?  Along with the two texts, you must also include one outside source that helps support the theoretical aspects of the essay.</a:t>
            </a:r>
          </a:p>
          <a:p>
            <a:endParaRPr lang="en-US" dirty="0">
              <a:solidFill>
                <a:prstClr val="black"/>
              </a:solidFill>
            </a:endParaRPr>
          </a:p>
        </p:txBody>
      </p:sp>
      <p:sp>
        <p:nvSpPr>
          <p:cNvPr id="5" name="TextBox 4"/>
          <p:cNvSpPr txBox="1"/>
          <p:nvPr/>
        </p:nvSpPr>
        <p:spPr>
          <a:xfrm>
            <a:off x="381000" y="3810000"/>
            <a:ext cx="8534400" cy="2677656"/>
          </a:xfrm>
          <a:prstGeom prst="rect">
            <a:avLst/>
          </a:prstGeom>
          <a:noFill/>
        </p:spPr>
        <p:txBody>
          <a:bodyPr wrap="square" rtlCol="0">
            <a:spAutoFit/>
          </a:bodyPr>
          <a:lstStyle/>
          <a:p>
            <a:r>
              <a:rPr lang="en-US" sz="2800" b="1" dirty="0">
                <a:solidFill>
                  <a:prstClr val="black"/>
                </a:solidFill>
              </a:rPr>
              <a:t>Essential Questions: </a:t>
            </a:r>
          </a:p>
          <a:p>
            <a:r>
              <a:rPr lang="en-US" sz="2800" dirty="0">
                <a:solidFill>
                  <a:prstClr val="black"/>
                </a:solidFill>
              </a:rPr>
              <a:t>How can a social network impact a person’s education and future?</a:t>
            </a:r>
          </a:p>
          <a:p>
            <a:r>
              <a:rPr lang="en-US" sz="2800" dirty="0">
                <a:solidFill>
                  <a:prstClr val="black"/>
                </a:solidFill>
              </a:rPr>
              <a:t>How can the mindset contribute to a result in someone’s life?</a:t>
            </a:r>
          </a:p>
          <a:p>
            <a:r>
              <a:rPr lang="en-US" sz="2800" dirty="0">
                <a:solidFill>
                  <a:prstClr val="black"/>
                </a:solidFill>
              </a:rPr>
              <a:t>What are other factors that determine our futures?  </a:t>
            </a:r>
          </a:p>
        </p:txBody>
      </p:sp>
    </p:spTree>
    <p:extLst>
      <p:ext uri="{BB962C8B-B14F-4D97-AF65-F5344CB8AC3E}">
        <p14:creationId xmlns:p14="http://schemas.microsoft.com/office/powerpoint/2010/main" val="706944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84932"/>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898524" y="1104900"/>
            <a:ext cx="757237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alibri"/>
                <a:ea typeface="+mn-ea"/>
                <a:cs typeface="+mn-cs"/>
              </a:rPr>
              <a:t>	</a:t>
            </a:r>
            <a:r>
              <a:rPr kumimoji="0" lang="en-US" sz="4000" b="0" i="0" u="none" strike="noStrike" kern="1200" cap="none" spc="0" normalizeH="0" baseline="0" noProof="0" dirty="0">
                <a:ln>
                  <a:noFill/>
                </a:ln>
                <a:solidFill>
                  <a:srgbClr val="000000"/>
                </a:solidFill>
                <a:effectLst/>
                <a:uLnTx/>
                <a:uFillTx/>
                <a:latin typeface="Calibri"/>
                <a:ea typeface="+mn-ea"/>
                <a:cs typeface="+mn-cs"/>
              </a:rPr>
              <a:t>ALP Essential Elements: True Integration of Reading, Writing, &amp;</a:t>
            </a:r>
            <a:r>
              <a:rPr kumimoji="0" lang="en-US" sz="4000" b="0" i="0" u="none" strike="noStrike" kern="1200" cap="none" spc="0" normalizeH="0" noProof="0" dirty="0">
                <a:ln>
                  <a:noFill/>
                </a:ln>
                <a:solidFill>
                  <a:srgbClr val="000000"/>
                </a:solidFill>
                <a:effectLst/>
                <a:uLnTx/>
                <a:uFillTx/>
                <a:latin typeface="Calibri"/>
                <a:ea typeface="+mn-ea"/>
                <a:cs typeface="+mn-cs"/>
              </a:rPr>
              <a:t> Critical Thinking</a:t>
            </a:r>
            <a:endParaRPr kumimoji="0" lang="en-US" sz="6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0043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4" name="Rectangle 25"/>
          <p:cNvSpPr>
            <a:spLocks/>
          </p:cNvSpPr>
          <p:nvPr/>
        </p:nvSpPr>
        <p:spPr bwMode="auto">
          <a:xfrm>
            <a:off x="0" y="228601"/>
            <a:ext cx="9144000" cy="507831"/>
          </a:xfrm>
          <a:prstGeom prst="rect">
            <a:avLst/>
          </a:prstGeom>
          <a:noFill/>
          <a:ln w="9525">
            <a:noFill/>
            <a:miter lim="800000"/>
            <a:headEnd/>
            <a:tailEnd/>
          </a:ln>
        </p:spPr>
        <p:txBody>
          <a:bodyPr wrap="square" lIns="38100" tIns="38100" rIns="38100" bIns="38100">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a:ea typeface="Arial" charset="0"/>
                <a:cs typeface="Arial" charset="0"/>
                <a:sym typeface="Arial" charset="0"/>
              </a:rPr>
              <a:t>Why CCBC integrated reading and writing in ALP</a:t>
            </a:r>
          </a:p>
        </p:txBody>
      </p:sp>
      <p:sp>
        <p:nvSpPr>
          <p:cNvPr id="6" name="TextBox 5"/>
          <p:cNvSpPr txBox="1"/>
          <p:nvPr/>
        </p:nvSpPr>
        <p:spPr>
          <a:xfrm>
            <a:off x="171450" y="1295400"/>
            <a:ext cx="8772525" cy="5533823"/>
          </a:xfrm>
          <a:prstGeom prst="rect">
            <a:avLst/>
          </a:prstGeom>
          <a:noFill/>
        </p:spPr>
        <p:txBody>
          <a:bodyPr wrap="square" rtlCol="0">
            <a:spAutoFit/>
          </a:bodyPr>
          <a:lstStyle/>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ALP had reached 80% scale-up system-wide, but had stalled.</a:t>
            </a: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After studying the problem, the main obstacles to full scale were:</a:t>
            </a:r>
          </a:p>
          <a:p>
            <a:pPr marL="800100" marR="0" lvl="1"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Requirement that students with a dev. reading placement take a 4-hr (nonrelated, stand-alone) reading course in addition to the 6-hr ALP sequence  (Total of 10 hrs.)</a:t>
            </a:r>
          </a:p>
          <a:p>
            <a:pPr marL="800100" marR="0" lvl="1"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Part-time students were affected the most by this—89% of our students are part-time.  Most part-time students take 9 or fewer credit hours each semester.</a:t>
            </a: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30000"/>
              </a:lnSpc>
              <a:spcBef>
                <a:spcPts val="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09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963" y="4348766"/>
            <a:ext cx="8229600" cy="1011672"/>
          </a:xfrm>
        </p:spPr>
        <p:txBody>
          <a:bodyPr/>
          <a:lstStyle/>
          <a:p>
            <a:r>
              <a:rPr lang="en-US" dirty="0"/>
              <a:t>Susan Bickerstaff, Community College Research Center</a:t>
            </a:r>
          </a:p>
          <a:p>
            <a:r>
              <a:rPr lang="en-US" dirty="0"/>
              <a:t>Alison Kuehner, Ohlone College</a:t>
            </a:r>
          </a:p>
        </p:txBody>
      </p:sp>
      <p:sp>
        <p:nvSpPr>
          <p:cNvPr id="3" name="Title 2"/>
          <p:cNvSpPr>
            <a:spLocks noGrp="1"/>
          </p:cNvSpPr>
          <p:nvPr>
            <p:ph type="title"/>
          </p:nvPr>
        </p:nvSpPr>
        <p:spPr/>
        <p:txBody>
          <a:bodyPr/>
          <a:lstStyle/>
          <a:p>
            <a:r>
              <a:rPr lang="en-US" dirty="0"/>
              <a:t>The Power of Integrating Reading and Writing for Developmental Students</a:t>
            </a:r>
          </a:p>
        </p:txBody>
      </p:sp>
    </p:spTree>
    <p:extLst>
      <p:ext uri="{BB962C8B-B14F-4D97-AF65-F5344CB8AC3E}">
        <p14:creationId xmlns:p14="http://schemas.microsoft.com/office/powerpoint/2010/main" val="2598268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title"/>
          </p:nvPr>
        </p:nvSpPr>
        <p:spPr>
          <a:xfrm>
            <a:off x="334963" y="762000"/>
            <a:ext cx="8439644" cy="1143000"/>
          </a:xfrm>
        </p:spPr>
        <p:txBody>
          <a:bodyPr/>
          <a:lstStyle/>
          <a:p>
            <a:r>
              <a:rPr lang="en-US" dirty="0">
                <a:solidFill>
                  <a:schemeClr val="tx1"/>
                </a:solidFill>
              </a:rPr>
              <a:t>Strategies Used in “Integrative” Courses</a:t>
            </a:r>
            <a:endParaRPr lang="en-US" dirty="0"/>
          </a:p>
        </p:txBody>
      </p:sp>
      <p:graphicFrame>
        <p:nvGraphicFramePr>
          <p:cNvPr id="5" name="Table 4"/>
          <p:cNvGraphicFramePr>
            <a:graphicFrameLocks noGrp="1"/>
          </p:cNvGraphicFramePr>
          <p:nvPr>
            <p:extLst/>
          </p:nvPr>
        </p:nvGraphicFramePr>
        <p:xfrm>
          <a:off x="334962" y="2171714"/>
          <a:ext cx="8566813" cy="3290463"/>
        </p:xfrm>
        <a:graphic>
          <a:graphicData uri="http://schemas.openxmlformats.org/drawingml/2006/table">
            <a:tbl>
              <a:tblPr firstRow="1" firstCol="1" bandRow="1">
                <a:tableStyleId>{3B4B98B0-60AC-42C2-AFA5-B58CD77FA1E5}</a:tableStyleId>
              </a:tblPr>
              <a:tblGrid>
                <a:gridCol w="3076701">
                  <a:extLst>
                    <a:ext uri="{9D8B030D-6E8A-4147-A177-3AD203B41FA5}">
                      <a16:colId xmlns:a16="http://schemas.microsoft.com/office/drawing/2014/main" val="20000"/>
                    </a:ext>
                  </a:extLst>
                </a:gridCol>
                <a:gridCol w="5490112">
                  <a:extLst>
                    <a:ext uri="{9D8B030D-6E8A-4147-A177-3AD203B41FA5}">
                      <a16:colId xmlns:a16="http://schemas.microsoft.com/office/drawing/2014/main" val="20001"/>
                    </a:ext>
                  </a:extLst>
                </a:gridCol>
              </a:tblGrid>
              <a:tr h="943145">
                <a:tc>
                  <a:txBody>
                    <a:bodyPr/>
                    <a:lstStyle/>
                    <a:p>
                      <a:pPr marL="0" marR="0">
                        <a:lnSpc>
                          <a:spcPct val="107000"/>
                        </a:lnSpc>
                        <a:spcBef>
                          <a:spcPts val="0"/>
                        </a:spcBef>
                        <a:spcAft>
                          <a:spcPts val="0"/>
                        </a:spcAft>
                      </a:pPr>
                      <a:r>
                        <a:rPr lang="en-US" sz="1800" b="0" dirty="0">
                          <a:effectLst/>
                        </a:rPr>
                        <a:t>Metacognition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effectLst/>
                        </a:rPr>
                        <a:t>Invites students to explicitly reflect on the relationship between reading and writing in order to promote self-awareness of literacy processes.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43145">
                <a:tc>
                  <a:txBody>
                    <a:bodyPr/>
                    <a:lstStyle/>
                    <a:p>
                      <a:pPr marL="0" marR="0">
                        <a:lnSpc>
                          <a:spcPct val="107000"/>
                        </a:lnSpc>
                        <a:spcBef>
                          <a:spcPts val="0"/>
                        </a:spcBef>
                        <a:spcAft>
                          <a:spcPts val="0"/>
                        </a:spcAft>
                      </a:pPr>
                      <a:r>
                        <a:rPr lang="en-US" sz="1800" b="0" dirty="0">
                          <a:effectLst/>
                        </a:rPr>
                        <a:t>Course Design by Theme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effectLst/>
                        </a:rPr>
                        <a:t>All/most texts and assignments are connected to a theme.  An “anchor text” may be used as the basis for a variety of assignments and activities.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96911">
                <a:tc>
                  <a:txBody>
                    <a:bodyPr/>
                    <a:lstStyle/>
                    <a:p>
                      <a:pPr marL="0" marR="0">
                        <a:lnSpc>
                          <a:spcPct val="107000"/>
                        </a:lnSpc>
                        <a:spcBef>
                          <a:spcPts val="0"/>
                        </a:spcBef>
                        <a:spcAft>
                          <a:spcPts val="0"/>
                        </a:spcAft>
                      </a:pPr>
                      <a:r>
                        <a:rPr lang="en-US" sz="1800" b="0" dirty="0">
                          <a:effectLst/>
                        </a:rPr>
                        <a:t>Text-Based Writing</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effectLst/>
                        </a:rPr>
                        <a:t>Examples include summaries, journal or personal responses, and critical response essays.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7262">
                <a:tc>
                  <a:txBody>
                    <a:bodyPr/>
                    <a:lstStyle/>
                    <a:p>
                      <a:pPr marL="0" marR="0">
                        <a:lnSpc>
                          <a:spcPct val="107000"/>
                        </a:lnSpc>
                        <a:spcBef>
                          <a:spcPts val="0"/>
                        </a:spcBef>
                        <a:spcAft>
                          <a:spcPts val="0"/>
                        </a:spcAft>
                      </a:pPr>
                      <a:r>
                        <a:rPr lang="en-US" sz="1800" b="0" dirty="0">
                          <a:effectLst/>
                        </a:rPr>
                        <a:t>Embedded Skill and Strategy Instruction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effectLst/>
                        </a:rPr>
                        <a:t>Skills and strategies are reinforced or</a:t>
                      </a:r>
                      <a:r>
                        <a:rPr lang="en-US" sz="1600" b="0" baseline="0" dirty="0">
                          <a:effectLst/>
                        </a:rPr>
                        <a:t> taught</a:t>
                      </a:r>
                      <a:r>
                        <a:rPr lang="en-US" sz="1600" b="0" dirty="0">
                          <a:effectLst/>
                        </a:rPr>
                        <a:t> in the context of thematic and text-based activities.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pSp>
        <p:nvGrpSpPr>
          <p:cNvPr id="8" name="Group 7"/>
          <p:cNvGrpSpPr/>
          <p:nvPr/>
        </p:nvGrpSpPr>
        <p:grpSpPr>
          <a:xfrm>
            <a:off x="334962" y="5659490"/>
            <a:ext cx="1097280" cy="1097280"/>
            <a:chOff x="2779552" y="5050173"/>
            <a:chExt cx="2751588" cy="2466364"/>
          </a:xfrm>
        </p:grpSpPr>
        <p:sp>
          <p:nvSpPr>
            <p:cNvPr id="9" name="Rectangle 8"/>
            <p:cNvSpPr/>
            <p:nvPr/>
          </p:nvSpPr>
          <p:spPr bwMode="auto">
            <a:xfrm>
              <a:off x="2779552" y="5050173"/>
              <a:ext cx="2751588" cy="2466364"/>
            </a:xfrm>
            <a:prstGeom prst="rect">
              <a:avLst/>
            </a:prstGeom>
            <a:solidFill>
              <a:schemeClr val="bg1">
                <a:lumMod val="9500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nvGrpSpPr>
            <p:cNvPr id="10" name="Group 9"/>
            <p:cNvGrpSpPr/>
            <p:nvPr/>
          </p:nvGrpSpPr>
          <p:grpSpPr>
            <a:xfrm>
              <a:off x="3019844" y="5217953"/>
              <a:ext cx="2286890" cy="2160166"/>
              <a:chOff x="3019844" y="5217953"/>
              <a:chExt cx="2286890" cy="2160166"/>
            </a:xfrm>
          </p:grpSpPr>
          <p:sp>
            <p:nvSpPr>
              <p:cNvPr id="11" name="Rectangle 10"/>
              <p:cNvSpPr/>
              <p:nvPr/>
            </p:nvSpPr>
            <p:spPr bwMode="auto">
              <a:xfrm>
                <a:off x="4879952"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2" name="Rectangle 11"/>
              <p:cNvSpPr/>
              <p:nvPr/>
            </p:nvSpPr>
            <p:spPr bwMode="auto">
              <a:xfrm>
                <a:off x="3019844"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3" name="Rectangle 12"/>
              <p:cNvSpPr/>
              <p:nvPr/>
            </p:nvSpPr>
            <p:spPr bwMode="auto">
              <a:xfrm>
                <a:off x="3629975"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4" name="Rectangle 13"/>
              <p:cNvSpPr/>
              <p:nvPr/>
            </p:nvSpPr>
            <p:spPr bwMode="auto">
              <a:xfrm>
                <a:off x="4275588"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5" name="Rectangle 14"/>
              <p:cNvSpPr/>
              <p:nvPr/>
            </p:nvSpPr>
            <p:spPr bwMode="auto">
              <a:xfrm>
                <a:off x="4879953"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6" name="Rectangle 15"/>
              <p:cNvSpPr/>
              <p:nvPr/>
            </p:nvSpPr>
            <p:spPr bwMode="auto">
              <a:xfrm>
                <a:off x="4879953"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7" name="Rectangle 16"/>
              <p:cNvSpPr/>
              <p:nvPr/>
            </p:nvSpPr>
            <p:spPr bwMode="auto">
              <a:xfrm>
                <a:off x="4879953"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8" name="Rectangle 17"/>
              <p:cNvSpPr/>
              <p:nvPr/>
            </p:nvSpPr>
            <p:spPr bwMode="auto">
              <a:xfrm>
                <a:off x="4275588"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9" name="Rectangle 18"/>
              <p:cNvSpPr/>
              <p:nvPr/>
            </p:nvSpPr>
            <p:spPr bwMode="auto">
              <a:xfrm>
                <a:off x="4275589"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0" name="Rectangle 19"/>
              <p:cNvSpPr/>
              <p:nvPr/>
            </p:nvSpPr>
            <p:spPr bwMode="auto">
              <a:xfrm>
                <a:off x="4275589"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1" name="Rectangle 20"/>
              <p:cNvSpPr/>
              <p:nvPr/>
            </p:nvSpPr>
            <p:spPr bwMode="auto">
              <a:xfrm>
                <a:off x="3629975"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3" name="Rectangle 22"/>
              <p:cNvSpPr/>
              <p:nvPr/>
            </p:nvSpPr>
            <p:spPr bwMode="auto">
              <a:xfrm>
                <a:off x="3629976"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4" name="Rectangle 23"/>
              <p:cNvSpPr/>
              <p:nvPr/>
            </p:nvSpPr>
            <p:spPr bwMode="auto">
              <a:xfrm>
                <a:off x="3629976"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5" name="Rectangle 24"/>
              <p:cNvSpPr/>
              <p:nvPr/>
            </p:nvSpPr>
            <p:spPr bwMode="auto">
              <a:xfrm>
                <a:off x="3019844"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6" name="Rectangle 25"/>
              <p:cNvSpPr/>
              <p:nvPr/>
            </p:nvSpPr>
            <p:spPr bwMode="auto">
              <a:xfrm>
                <a:off x="3019845"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7" name="Rectangle 26"/>
              <p:cNvSpPr/>
              <p:nvPr/>
            </p:nvSpPr>
            <p:spPr bwMode="auto">
              <a:xfrm>
                <a:off x="3019845"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grpSp>
    </p:spTree>
    <p:extLst>
      <p:ext uri="{BB962C8B-B14F-4D97-AF65-F5344CB8AC3E}">
        <p14:creationId xmlns:p14="http://schemas.microsoft.com/office/powerpoint/2010/main" val="3000104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4963" y="2008821"/>
            <a:ext cx="7943943" cy="4475164"/>
          </a:xfrm>
        </p:spPr>
        <p:txBody>
          <a:bodyPr/>
          <a:lstStyle/>
          <a:p>
            <a:pPr marL="0" indent="0">
              <a:buClr>
                <a:schemeClr val="bg2"/>
              </a:buClr>
              <a:buNone/>
            </a:pPr>
            <a:r>
              <a:rPr lang="en-US" sz="2000" dirty="0"/>
              <a:t>“I thought, well, I’ll just keep the comp quizzes.  They used to be grammar and punctuation, and I can throw the reading in.  </a:t>
            </a:r>
            <a:r>
              <a:rPr lang="en-US" sz="2000" b="1" dirty="0"/>
              <a:t>So you are just kind of throwing things in where they fit.” </a:t>
            </a:r>
          </a:p>
          <a:p>
            <a:pPr marL="0" indent="0">
              <a:buClr>
                <a:schemeClr val="bg2"/>
              </a:buClr>
              <a:buNone/>
            </a:pPr>
            <a:endParaRPr lang="en-US" sz="2000" b="1" dirty="0"/>
          </a:p>
          <a:p>
            <a:pPr marL="0" indent="0">
              <a:buClr>
                <a:schemeClr val="bg2"/>
              </a:buClr>
              <a:buNone/>
            </a:pPr>
            <a:r>
              <a:rPr lang="en-US" sz="2000" dirty="0"/>
              <a:t>“I think the idea of integrating the two, whether [as a] reading ‘week’ or ‘session’ or ‘class,’ will help the adjuncts.  Certainly it would help me </a:t>
            </a:r>
            <a:r>
              <a:rPr lang="en-US" sz="2000" b="1" dirty="0"/>
              <a:t>to be able to approach reading as a separate task </a:t>
            </a:r>
            <a:r>
              <a:rPr lang="en-US" sz="2000" dirty="0"/>
              <a:t>but also relate it, perhaps the next day, as a writing opportunity.  </a:t>
            </a:r>
          </a:p>
          <a:p>
            <a:pPr marL="0" indent="0">
              <a:buNone/>
            </a:pPr>
            <a:endParaRPr lang="en-US" dirty="0"/>
          </a:p>
        </p:txBody>
      </p:sp>
      <p:sp>
        <p:nvSpPr>
          <p:cNvPr id="2" name="Title 1"/>
          <p:cNvSpPr>
            <a:spLocks noGrp="1"/>
          </p:cNvSpPr>
          <p:nvPr>
            <p:ph type="title"/>
          </p:nvPr>
        </p:nvSpPr>
        <p:spPr/>
        <p:txBody>
          <a:bodyPr/>
          <a:lstStyle/>
          <a:p>
            <a:r>
              <a:rPr lang="en-US" dirty="0"/>
              <a:t>An “Additive” Approach to Integration (not IRW)</a:t>
            </a:r>
          </a:p>
        </p:txBody>
      </p:sp>
    </p:spTree>
    <p:extLst>
      <p:ext uri="{BB962C8B-B14F-4D97-AF65-F5344CB8AC3E}">
        <p14:creationId xmlns:p14="http://schemas.microsoft.com/office/powerpoint/2010/main" val="2439419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916477" y="2445391"/>
            <a:ext cx="2751588" cy="2466364"/>
            <a:chOff x="5009626" y="2445391"/>
            <a:chExt cx="2751588" cy="2466364"/>
          </a:xfrm>
        </p:grpSpPr>
        <p:sp>
          <p:nvSpPr>
            <p:cNvPr id="21" name="Rectangle 20"/>
            <p:cNvSpPr/>
            <p:nvPr/>
          </p:nvSpPr>
          <p:spPr bwMode="auto">
            <a:xfrm>
              <a:off x="5009626" y="2445391"/>
              <a:ext cx="2751588" cy="2466364"/>
            </a:xfrm>
            <a:prstGeom prst="rect">
              <a:avLst/>
            </a:prstGeom>
            <a:solidFill>
              <a:schemeClr val="bg1">
                <a:lumMod val="95000"/>
              </a:schemeClr>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2" name="Rectangle 21"/>
            <p:cNvSpPr/>
            <p:nvPr/>
          </p:nvSpPr>
          <p:spPr bwMode="auto">
            <a:xfrm>
              <a:off x="7110026"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3" name="Rectangle 22"/>
            <p:cNvSpPr/>
            <p:nvPr/>
          </p:nvSpPr>
          <p:spPr bwMode="auto">
            <a:xfrm>
              <a:off x="5249918"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4" name="Rectangle 23"/>
            <p:cNvSpPr/>
            <p:nvPr/>
          </p:nvSpPr>
          <p:spPr bwMode="auto">
            <a:xfrm>
              <a:off x="5860049"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5" name="Rectangle 24"/>
            <p:cNvSpPr/>
            <p:nvPr/>
          </p:nvSpPr>
          <p:spPr bwMode="auto">
            <a:xfrm>
              <a:off x="6505662"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6" name="Rectangle 25"/>
            <p:cNvSpPr/>
            <p:nvPr/>
          </p:nvSpPr>
          <p:spPr bwMode="auto">
            <a:xfrm>
              <a:off x="7110027"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7" name="Rectangle 26"/>
            <p:cNvSpPr/>
            <p:nvPr/>
          </p:nvSpPr>
          <p:spPr bwMode="auto">
            <a:xfrm>
              <a:off x="7110027"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8" name="Rectangle 27"/>
            <p:cNvSpPr/>
            <p:nvPr/>
          </p:nvSpPr>
          <p:spPr bwMode="auto">
            <a:xfrm>
              <a:off x="7110027"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9" name="Rectangle 28"/>
            <p:cNvSpPr/>
            <p:nvPr/>
          </p:nvSpPr>
          <p:spPr bwMode="auto">
            <a:xfrm>
              <a:off x="6505662"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0" name="Rectangle 29"/>
            <p:cNvSpPr/>
            <p:nvPr/>
          </p:nvSpPr>
          <p:spPr bwMode="auto">
            <a:xfrm>
              <a:off x="6505663"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1" name="Rectangle 30"/>
            <p:cNvSpPr/>
            <p:nvPr/>
          </p:nvSpPr>
          <p:spPr bwMode="auto">
            <a:xfrm>
              <a:off x="6505663"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2" name="Rectangle 31"/>
            <p:cNvSpPr/>
            <p:nvPr/>
          </p:nvSpPr>
          <p:spPr bwMode="auto">
            <a:xfrm>
              <a:off x="5860049"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3" name="Rectangle 32"/>
            <p:cNvSpPr/>
            <p:nvPr/>
          </p:nvSpPr>
          <p:spPr bwMode="auto">
            <a:xfrm>
              <a:off x="5860050"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4" name="Rectangle 33"/>
            <p:cNvSpPr/>
            <p:nvPr/>
          </p:nvSpPr>
          <p:spPr bwMode="auto">
            <a:xfrm>
              <a:off x="5860050"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5" name="Rectangle 34"/>
            <p:cNvSpPr/>
            <p:nvPr/>
          </p:nvSpPr>
          <p:spPr bwMode="auto">
            <a:xfrm>
              <a:off x="5249918"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6" name="Rectangle 35"/>
            <p:cNvSpPr/>
            <p:nvPr/>
          </p:nvSpPr>
          <p:spPr bwMode="auto">
            <a:xfrm>
              <a:off x="5249919"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7" name="Rectangle 36"/>
            <p:cNvSpPr/>
            <p:nvPr/>
          </p:nvSpPr>
          <p:spPr bwMode="auto">
            <a:xfrm>
              <a:off x="5249919"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grpSp>
        <p:nvGrpSpPr>
          <p:cNvPr id="77" name="Group 76"/>
          <p:cNvGrpSpPr/>
          <p:nvPr/>
        </p:nvGrpSpPr>
        <p:grpSpPr>
          <a:xfrm>
            <a:off x="1442907" y="2445391"/>
            <a:ext cx="2751588" cy="2466364"/>
            <a:chOff x="1442907" y="2445391"/>
            <a:chExt cx="2751588" cy="2466364"/>
          </a:xfrm>
        </p:grpSpPr>
        <p:sp>
          <p:nvSpPr>
            <p:cNvPr id="3" name="Rectangle 2"/>
            <p:cNvSpPr/>
            <p:nvPr/>
          </p:nvSpPr>
          <p:spPr bwMode="auto">
            <a:xfrm>
              <a:off x="1442907" y="2445391"/>
              <a:ext cx="2751588" cy="2466364"/>
            </a:xfrm>
            <a:prstGeom prst="rect">
              <a:avLst/>
            </a:prstGeom>
            <a:solidFill>
              <a:schemeClr val="bg1">
                <a:lumMod val="9500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nvGrpSpPr>
            <p:cNvPr id="75" name="Group 74"/>
            <p:cNvGrpSpPr/>
            <p:nvPr/>
          </p:nvGrpSpPr>
          <p:grpSpPr>
            <a:xfrm>
              <a:off x="1683199" y="2613171"/>
              <a:ext cx="2286890" cy="2160166"/>
              <a:chOff x="1683199" y="2613171"/>
              <a:chExt cx="2286890" cy="2160166"/>
            </a:xfrm>
          </p:grpSpPr>
          <p:sp>
            <p:nvSpPr>
              <p:cNvPr id="5" name="Rectangle 4"/>
              <p:cNvSpPr/>
              <p:nvPr/>
            </p:nvSpPr>
            <p:spPr bwMode="auto">
              <a:xfrm>
                <a:off x="3543307"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 name="Rectangle 5"/>
              <p:cNvSpPr/>
              <p:nvPr/>
            </p:nvSpPr>
            <p:spPr bwMode="auto">
              <a:xfrm>
                <a:off x="1683199"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7" name="Rectangle 6"/>
              <p:cNvSpPr/>
              <p:nvPr/>
            </p:nvSpPr>
            <p:spPr bwMode="auto">
              <a:xfrm>
                <a:off x="2293330"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8" name="Rectangle 7"/>
              <p:cNvSpPr/>
              <p:nvPr/>
            </p:nvSpPr>
            <p:spPr bwMode="auto">
              <a:xfrm>
                <a:off x="2938943"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9" name="Rectangle 8"/>
              <p:cNvSpPr/>
              <p:nvPr/>
            </p:nvSpPr>
            <p:spPr bwMode="auto">
              <a:xfrm>
                <a:off x="3543308"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0" name="Rectangle 9"/>
              <p:cNvSpPr/>
              <p:nvPr/>
            </p:nvSpPr>
            <p:spPr bwMode="auto">
              <a:xfrm>
                <a:off x="3543308"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1" name="Rectangle 10"/>
              <p:cNvSpPr/>
              <p:nvPr/>
            </p:nvSpPr>
            <p:spPr bwMode="auto">
              <a:xfrm>
                <a:off x="3543308"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2" name="Rectangle 11"/>
              <p:cNvSpPr/>
              <p:nvPr/>
            </p:nvSpPr>
            <p:spPr bwMode="auto">
              <a:xfrm>
                <a:off x="2938943"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3" name="Rectangle 12"/>
              <p:cNvSpPr/>
              <p:nvPr/>
            </p:nvSpPr>
            <p:spPr bwMode="auto">
              <a:xfrm>
                <a:off x="2938944"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4" name="Rectangle 13"/>
              <p:cNvSpPr/>
              <p:nvPr/>
            </p:nvSpPr>
            <p:spPr bwMode="auto">
              <a:xfrm>
                <a:off x="2938944"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5" name="Rectangle 14"/>
              <p:cNvSpPr/>
              <p:nvPr/>
            </p:nvSpPr>
            <p:spPr bwMode="auto">
              <a:xfrm>
                <a:off x="2293330"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6" name="Rectangle 15"/>
              <p:cNvSpPr/>
              <p:nvPr/>
            </p:nvSpPr>
            <p:spPr bwMode="auto">
              <a:xfrm>
                <a:off x="2293331"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7" name="Rectangle 16"/>
              <p:cNvSpPr/>
              <p:nvPr/>
            </p:nvSpPr>
            <p:spPr bwMode="auto">
              <a:xfrm>
                <a:off x="2293331"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8" name="Rectangle 17"/>
              <p:cNvSpPr/>
              <p:nvPr/>
            </p:nvSpPr>
            <p:spPr bwMode="auto">
              <a:xfrm>
                <a:off x="1683199"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9" name="Rectangle 18"/>
              <p:cNvSpPr/>
              <p:nvPr/>
            </p:nvSpPr>
            <p:spPr bwMode="auto">
              <a:xfrm>
                <a:off x="1683200"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0" name="Rectangle 19"/>
              <p:cNvSpPr/>
              <p:nvPr/>
            </p:nvSpPr>
            <p:spPr bwMode="auto">
              <a:xfrm>
                <a:off x="1683200"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grpSp>
      <p:grpSp>
        <p:nvGrpSpPr>
          <p:cNvPr id="73" name="Group 72"/>
          <p:cNvGrpSpPr/>
          <p:nvPr/>
        </p:nvGrpSpPr>
        <p:grpSpPr>
          <a:xfrm>
            <a:off x="3179692" y="2445391"/>
            <a:ext cx="2751588" cy="2466364"/>
            <a:chOff x="3326575" y="2445391"/>
            <a:chExt cx="2751588" cy="2466364"/>
          </a:xfrm>
        </p:grpSpPr>
        <p:sp>
          <p:nvSpPr>
            <p:cNvPr id="55" name="Rectangle 5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6" name="Rectangle 5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7" name="Rectangle 5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8" name="Rectangle 5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9" name="Rectangle 5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0" name="Rectangle 5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1" name="Rectangle 6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2" name="Rectangle 6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3" name="Rectangle 6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4" name="Rectangle 6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5" name="Rectangle 6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6" name="Rectangle 6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7" name="Rectangle 6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8" name="Rectangle 6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9" name="Rectangle 6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70" name="Rectangle 6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71" name="Rectangle 7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sp>
        <p:nvSpPr>
          <p:cNvPr id="78" name="TextBox 77"/>
          <p:cNvSpPr txBox="1"/>
          <p:nvPr/>
        </p:nvSpPr>
        <p:spPr>
          <a:xfrm>
            <a:off x="2084133" y="4983814"/>
            <a:ext cx="146913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ea typeface="ヒラギノ角ゴ Pro W3"/>
              </a:rPr>
              <a:t>Reading</a:t>
            </a:r>
          </a:p>
        </p:txBody>
      </p:sp>
      <p:sp>
        <p:nvSpPr>
          <p:cNvPr id="79" name="TextBox 78"/>
          <p:cNvSpPr txBox="1"/>
          <p:nvPr/>
        </p:nvSpPr>
        <p:spPr>
          <a:xfrm>
            <a:off x="5637208" y="4983813"/>
            <a:ext cx="146913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65A4"/>
                </a:solidFill>
                <a:effectLst/>
                <a:uLnTx/>
                <a:uFillTx/>
                <a:latin typeface="Arial"/>
                <a:ea typeface="ヒラギノ角ゴ Pro W3"/>
              </a:rPr>
              <a:t>Writing</a:t>
            </a:r>
          </a:p>
        </p:txBody>
      </p:sp>
      <p:sp>
        <p:nvSpPr>
          <p:cNvPr id="80" name="TextBox 79"/>
          <p:cNvSpPr txBox="1"/>
          <p:nvPr/>
        </p:nvSpPr>
        <p:spPr>
          <a:xfrm>
            <a:off x="1442907" y="4983813"/>
            <a:ext cx="622515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ヒラギノ角ゴ Pro W3"/>
              </a:rPr>
              <a:t>Integrated Reading and Writing</a:t>
            </a:r>
          </a:p>
        </p:txBody>
      </p:sp>
      <p:sp>
        <p:nvSpPr>
          <p:cNvPr id="2" name="Title 1"/>
          <p:cNvSpPr>
            <a:spLocks noGrp="1"/>
          </p:cNvSpPr>
          <p:nvPr>
            <p:ph type="title"/>
          </p:nvPr>
        </p:nvSpPr>
        <p:spPr/>
        <p:txBody>
          <a:bodyPr/>
          <a:lstStyle/>
          <a:p>
            <a:r>
              <a:rPr lang="en-US" dirty="0"/>
              <a:t>The “Additive” Approach (not IRW)</a:t>
            </a:r>
          </a:p>
        </p:txBody>
      </p:sp>
    </p:spTree>
    <p:extLst>
      <p:ext uri="{BB962C8B-B14F-4D97-AF65-F5344CB8AC3E}">
        <p14:creationId xmlns:p14="http://schemas.microsoft.com/office/powerpoint/2010/main" val="235206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bg2"/>
              </a:buClr>
            </a:pPr>
            <a:r>
              <a:rPr lang="en-US" sz="2000" dirty="0"/>
              <a:t>Discrete learning objectives—”skill and drill” approach</a:t>
            </a:r>
          </a:p>
          <a:p>
            <a:pPr>
              <a:buClr>
                <a:schemeClr val="bg2"/>
              </a:buClr>
            </a:pPr>
            <a:r>
              <a:rPr lang="en-US" sz="2000" dirty="0"/>
              <a:t>Inadequate curricular materials</a:t>
            </a:r>
          </a:p>
          <a:p>
            <a:pPr>
              <a:buClr>
                <a:schemeClr val="bg2"/>
              </a:buClr>
            </a:pPr>
            <a:r>
              <a:rPr lang="en-US" sz="2000" dirty="0"/>
              <a:t>Limited confidence in the new discipline</a:t>
            </a:r>
          </a:p>
          <a:p>
            <a:pPr>
              <a:buClr>
                <a:schemeClr val="bg2"/>
              </a:buClr>
            </a:pPr>
            <a:r>
              <a:rPr lang="en-US" sz="2000" dirty="0"/>
              <a:t>“Cross training” predominant professional development approach</a:t>
            </a:r>
          </a:p>
          <a:p>
            <a:pPr lvl="1">
              <a:buClr>
                <a:schemeClr val="bg2"/>
              </a:buClr>
            </a:pPr>
            <a:endParaRPr lang="en-US" sz="2000" dirty="0"/>
          </a:p>
          <a:p>
            <a:pPr marL="0" indent="0">
              <a:buClr>
                <a:schemeClr val="bg2"/>
              </a:buClr>
              <a:buNone/>
            </a:pPr>
            <a:r>
              <a:rPr lang="en-US" sz="2000" dirty="0"/>
              <a:t>“We took all the writing instructors and then I gave them a crash course in terms of reading. </a:t>
            </a:r>
            <a:r>
              <a:rPr lang="en-US" sz="2000" b="1" dirty="0"/>
              <a:t>How they could take an existing activity that they already did, and add a little more reading to it?</a:t>
            </a:r>
            <a:r>
              <a:rPr lang="en-US" sz="2000" dirty="0"/>
              <a:t>” </a:t>
            </a:r>
          </a:p>
          <a:p>
            <a:pPr marL="346075" lvl="1" indent="0">
              <a:spcBef>
                <a:spcPts val="0"/>
              </a:spcBef>
              <a:buClr>
                <a:schemeClr val="bg2"/>
              </a:buClr>
              <a:buNone/>
            </a:pPr>
            <a:endParaRPr lang="en-US" dirty="0"/>
          </a:p>
          <a:p>
            <a:pPr lvl="1"/>
            <a:endParaRPr lang="en-US" dirty="0"/>
          </a:p>
        </p:txBody>
      </p:sp>
      <p:sp>
        <p:nvSpPr>
          <p:cNvPr id="3" name="Title 2"/>
          <p:cNvSpPr>
            <a:spLocks noGrp="1"/>
          </p:cNvSpPr>
          <p:nvPr>
            <p:ph type="title"/>
          </p:nvPr>
        </p:nvSpPr>
        <p:spPr/>
        <p:txBody>
          <a:bodyPr/>
          <a:lstStyle/>
          <a:p>
            <a:r>
              <a:rPr lang="en-US" dirty="0"/>
              <a:t>Components of Additive Approach</a:t>
            </a:r>
          </a:p>
        </p:txBody>
      </p:sp>
      <p:grpSp>
        <p:nvGrpSpPr>
          <p:cNvPr id="4" name="Group 3"/>
          <p:cNvGrpSpPr/>
          <p:nvPr/>
        </p:nvGrpSpPr>
        <p:grpSpPr>
          <a:xfrm>
            <a:off x="325438" y="5562600"/>
            <a:ext cx="1188720" cy="1188720"/>
            <a:chOff x="3326575" y="2445391"/>
            <a:chExt cx="2751588" cy="2466364"/>
          </a:xfrm>
        </p:grpSpPr>
        <p:sp>
          <p:nvSpPr>
            <p:cNvPr id="5" name="Rectangle 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 name="Rectangle 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7" name="Rectangle 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8" name="Rectangle 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9" name="Rectangle 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0" name="Rectangle 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1" name="Rectangle 1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2" name="Rectangle 1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3" name="Rectangle 1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4" name="Rectangle 1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5" name="Rectangle 1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6" name="Rectangle 1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7" name="Rectangle 1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8" name="Rectangle 1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9" name="Rectangle 1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0" name="Rectangle 1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1" name="Rectangle 2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spTree>
    <p:extLst>
      <p:ext uri="{BB962C8B-B14F-4D97-AF65-F5344CB8AC3E}">
        <p14:creationId xmlns:p14="http://schemas.microsoft.com/office/powerpoint/2010/main" val="2072165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672" y="2019300"/>
            <a:ext cx="8229600" cy="4475164"/>
          </a:xfrm>
        </p:spPr>
        <p:txBody>
          <a:bodyPr/>
          <a:lstStyle/>
          <a:p>
            <a:pPr>
              <a:spcBef>
                <a:spcPts val="0"/>
              </a:spcBef>
              <a:buClr>
                <a:schemeClr val="bg2"/>
              </a:buClr>
            </a:pPr>
            <a:r>
              <a:rPr lang="en-US" dirty="0"/>
              <a:t>Including all of the content and activities that were included in the old reading and writing developmental courses: </a:t>
            </a:r>
          </a:p>
          <a:p>
            <a:pPr marL="0" indent="0">
              <a:spcBef>
                <a:spcPts val="0"/>
              </a:spcBef>
              <a:buClr>
                <a:schemeClr val="bg2"/>
              </a:buClr>
              <a:buNone/>
            </a:pPr>
            <a:endParaRPr lang="en-US" dirty="0"/>
          </a:p>
          <a:p>
            <a:pPr lvl="1">
              <a:spcBef>
                <a:spcPts val="0"/>
              </a:spcBef>
              <a:buClr>
                <a:schemeClr val="bg2"/>
              </a:buClr>
            </a:pPr>
            <a:r>
              <a:rPr lang="en-US" dirty="0"/>
              <a:t>“It was a massive amount of material that they wanted us to put into one semester’s worth of work.  It was extremely difficult and my primary concern during that time was to touch upon all that I was told we had to include.” </a:t>
            </a:r>
          </a:p>
          <a:p>
            <a:pPr marL="346075" lvl="1" indent="0">
              <a:spcBef>
                <a:spcPts val="0"/>
              </a:spcBef>
              <a:buClr>
                <a:schemeClr val="bg2"/>
              </a:buClr>
              <a:buNone/>
            </a:pPr>
            <a:endParaRPr lang="en-US" dirty="0"/>
          </a:p>
          <a:p>
            <a:pPr lvl="1">
              <a:spcBef>
                <a:spcPts val="0"/>
              </a:spcBef>
              <a:buClr>
                <a:schemeClr val="bg2"/>
              </a:buClr>
            </a:pPr>
            <a:r>
              <a:rPr lang="en-US" dirty="0"/>
              <a:t>“The way it is now, I basically teach </a:t>
            </a:r>
            <a:r>
              <a:rPr lang="en-US" b="1" dirty="0"/>
              <a:t>two skills a week, one reading skill, one writing skill. </a:t>
            </a:r>
            <a:r>
              <a:rPr lang="en-US" dirty="0"/>
              <a:t>We have two days on that skill and if they don't get it then there is no backtracking or trying to help them understand it. We are moving on from there.”</a:t>
            </a:r>
          </a:p>
          <a:p>
            <a:pPr lvl="1">
              <a:spcBef>
                <a:spcPts val="0"/>
              </a:spcBef>
            </a:pPr>
            <a:endParaRPr lang="en-US" dirty="0"/>
          </a:p>
          <a:p>
            <a:pPr marL="346075" lvl="1" indent="0">
              <a:spcBef>
                <a:spcPts val="0"/>
              </a:spcBef>
              <a:buNone/>
            </a:pPr>
            <a:endParaRPr lang="en-US" dirty="0"/>
          </a:p>
          <a:p>
            <a:pPr lvl="1"/>
            <a:endParaRPr lang="en-US" dirty="0"/>
          </a:p>
        </p:txBody>
      </p:sp>
      <p:sp>
        <p:nvSpPr>
          <p:cNvPr id="3" name="Title 2"/>
          <p:cNvSpPr>
            <a:spLocks noGrp="1"/>
          </p:cNvSpPr>
          <p:nvPr>
            <p:ph type="title"/>
          </p:nvPr>
        </p:nvSpPr>
        <p:spPr>
          <a:xfrm>
            <a:off x="334963" y="762000"/>
            <a:ext cx="8403792" cy="1143000"/>
          </a:xfrm>
        </p:spPr>
        <p:txBody>
          <a:bodyPr/>
          <a:lstStyle/>
          <a:p>
            <a:r>
              <a:rPr lang="en-US" dirty="0"/>
              <a:t>Challenge of Additive Approach</a:t>
            </a:r>
          </a:p>
        </p:txBody>
      </p:sp>
      <p:grpSp>
        <p:nvGrpSpPr>
          <p:cNvPr id="4" name="Group 3"/>
          <p:cNvGrpSpPr/>
          <p:nvPr/>
        </p:nvGrpSpPr>
        <p:grpSpPr>
          <a:xfrm>
            <a:off x="325438" y="5562600"/>
            <a:ext cx="1188720" cy="1188720"/>
            <a:chOff x="3326575" y="2445391"/>
            <a:chExt cx="2751588" cy="2466364"/>
          </a:xfrm>
        </p:grpSpPr>
        <p:sp>
          <p:nvSpPr>
            <p:cNvPr id="5" name="Rectangle 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 name="Rectangle 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7" name="Rectangle 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8" name="Rectangle 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9" name="Rectangle 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0" name="Rectangle 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1" name="Rectangle 1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2" name="Rectangle 1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3" name="Rectangle 1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4" name="Rectangle 1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5" name="Rectangle 1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6" name="Rectangle 1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7" name="Rectangle 1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8" name="Rectangle 1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9" name="Rectangle 1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0" name="Rectangle 1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1" name="Rectangle 2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spTree>
    <p:extLst>
      <p:ext uri="{BB962C8B-B14F-4D97-AF65-F5344CB8AC3E}">
        <p14:creationId xmlns:p14="http://schemas.microsoft.com/office/powerpoint/2010/main" val="2871624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3179692" y="2445391"/>
            <a:ext cx="2751588" cy="2466364"/>
            <a:chOff x="3326575" y="2445391"/>
            <a:chExt cx="2751588" cy="2466364"/>
          </a:xfrm>
        </p:grpSpPr>
        <p:sp>
          <p:nvSpPr>
            <p:cNvPr id="55" name="Rectangle 5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6" name="Rectangle 5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7" name="Rectangle 5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8" name="Rectangle 5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9" name="Rectangle 5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0" name="Rectangle 5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1" name="Rectangle 6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2" name="Rectangle 6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3" name="Rectangle 6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4" name="Rectangle 6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5" name="Rectangle 6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6" name="Rectangle 6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7" name="Rectangle 6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8" name="Rectangle 6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69" name="Rectangle 6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70" name="Rectangle 6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71" name="Rectangle 7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grpSp>
        <p:nvGrpSpPr>
          <p:cNvPr id="76" name="Group 75"/>
          <p:cNvGrpSpPr/>
          <p:nvPr/>
        </p:nvGrpSpPr>
        <p:grpSpPr>
          <a:xfrm>
            <a:off x="3179692" y="2445391"/>
            <a:ext cx="2751588" cy="2466364"/>
            <a:chOff x="2779552" y="5050173"/>
            <a:chExt cx="2751588" cy="2466364"/>
          </a:xfrm>
        </p:grpSpPr>
        <p:sp>
          <p:nvSpPr>
            <p:cNvPr id="38" name="Rectangle 37"/>
            <p:cNvSpPr/>
            <p:nvPr/>
          </p:nvSpPr>
          <p:spPr bwMode="auto">
            <a:xfrm>
              <a:off x="2779552" y="5050173"/>
              <a:ext cx="2751588" cy="2466364"/>
            </a:xfrm>
            <a:prstGeom prst="rect">
              <a:avLst/>
            </a:prstGeom>
            <a:solidFill>
              <a:schemeClr val="bg1">
                <a:lumMod val="9500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nvGrpSpPr>
            <p:cNvPr id="72" name="Group 71"/>
            <p:cNvGrpSpPr/>
            <p:nvPr/>
          </p:nvGrpSpPr>
          <p:grpSpPr>
            <a:xfrm>
              <a:off x="3019844" y="5217953"/>
              <a:ext cx="2286890" cy="2160166"/>
              <a:chOff x="3019844" y="5217953"/>
              <a:chExt cx="2286890" cy="2160166"/>
            </a:xfrm>
          </p:grpSpPr>
          <p:sp>
            <p:nvSpPr>
              <p:cNvPr id="39" name="Rectangle 38"/>
              <p:cNvSpPr/>
              <p:nvPr/>
            </p:nvSpPr>
            <p:spPr bwMode="auto">
              <a:xfrm>
                <a:off x="4879952"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0" name="Rectangle 39"/>
              <p:cNvSpPr/>
              <p:nvPr/>
            </p:nvSpPr>
            <p:spPr bwMode="auto">
              <a:xfrm>
                <a:off x="3019844"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1" name="Rectangle 40"/>
              <p:cNvSpPr/>
              <p:nvPr/>
            </p:nvSpPr>
            <p:spPr bwMode="auto">
              <a:xfrm>
                <a:off x="3629975"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2" name="Rectangle 41"/>
              <p:cNvSpPr/>
              <p:nvPr/>
            </p:nvSpPr>
            <p:spPr bwMode="auto">
              <a:xfrm>
                <a:off x="4275588"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3" name="Rectangle 42"/>
              <p:cNvSpPr/>
              <p:nvPr/>
            </p:nvSpPr>
            <p:spPr bwMode="auto">
              <a:xfrm>
                <a:off x="4879953"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4" name="Rectangle 43"/>
              <p:cNvSpPr/>
              <p:nvPr/>
            </p:nvSpPr>
            <p:spPr bwMode="auto">
              <a:xfrm>
                <a:off x="4879953"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5" name="Rectangle 44"/>
              <p:cNvSpPr/>
              <p:nvPr/>
            </p:nvSpPr>
            <p:spPr bwMode="auto">
              <a:xfrm>
                <a:off x="4879953"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6" name="Rectangle 45"/>
              <p:cNvSpPr/>
              <p:nvPr/>
            </p:nvSpPr>
            <p:spPr bwMode="auto">
              <a:xfrm>
                <a:off x="4275588"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7" name="Rectangle 46"/>
              <p:cNvSpPr/>
              <p:nvPr/>
            </p:nvSpPr>
            <p:spPr bwMode="auto">
              <a:xfrm>
                <a:off x="4275589"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8" name="Rectangle 47"/>
              <p:cNvSpPr/>
              <p:nvPr/>
            </p:nvSpPr>
            <p:spPr bwMode="auto">
              <a:xfrm>
                <a:off x="4275589"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9" name="Rectangle 48"/>
              <p:cNvSpPr/>
              <p:nvPr/>
            </p:nvSpPr>
            <p:spPr bwMode="auto">
              <a:xfrm>
                <a:off x="3629975"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0" name="Rectangle 49"/>
              <p:cNvSpPr/>
              <p:nvPr/>
            </p:nvSpPr>
            <p:spPr bwMode="auto">
              <a:xfrm>
                <a:off x="3629976"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1" name="Rectangle 50"/>
              <p:cNvSpPr/>
              <p:nvPr/>
            </p:nvSpPr>
            <p:spPr bwMode="auto">
              <a:xfrm>
                <a:off x="3629976"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2" name="Rectangle 51"/>
              <p:cNvSpPr/>
              <p:nvPr/>
            </p:nvSpPr>
            <p:spPr bwMode="auto">
              <a:xfrm>
                <a:off x="3019844"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3" name="Rectangle 52"/>
              <p:cNvSpPr/>
              <p:nvPr/>
            </p:nvSpPr>
            <p:spPr bwMode="auto">
              <a:xfrm>
                <a:off x="3019845"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54" name="Rectangle 53"/>
              <p:cNvSpPr/>
              <p:nvPr/>
            </p:nvSpPr>
            <p:spPr bwMode="auto">
              <a:xfrm>
                <a:off x="3019845"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grpSp>
      <p:sp>
        <p:nvSpPr>
          <p:cNvPr id="80" name="TextBox 79"/>
          <p:cNvSpPr txBox="1"/>
          <p:nvPr/>
        </p:nvSpPr>
        <p:spPr>
          <a:xfrm>
            <a:off x="1442907" y="4990481"/>
            <a:ext cx="622515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ヒラギノ角ゴ Pro W3"/>
              </a:rPr>
              <a:t>Integrated Reading and Writing</a:t>
            </a:r>
          </a:p>
        </p:txBody>
      </p:sp>
      <p:sp>
        <p:nvSpPr>
          <p:cNvPr id="81" name="TextBox 80"/>
          <p:cNvSpPr txBox="1"/>
          <p:nvPr/>
        </p:nvSpPr>
        <p:spPr>
          <a:xfrm>
            <a:off x="1442907" y="4990481"/>
            <a:ext cx="622515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a:ea typeface="ヒラギノ角ゴ Pro W3"/>
              </a:rPr>
              <a:t>Integrated Reading and Writing</a:t>
            </a:r>
          </a:p>
        </p:txBody>
      </p:sp>
      <p:sp>
        <p:nvSpPr>
          <p:cNvPr id="2" name="Title 1"/>
          <p:cNvSpPr>
            <a:spLocks noGrp="1"/>
          </p:cNvSpPr>
          <p:nvPr>
            <p:ph type="title"/>
          </p:nvPr>
        </p:nvSpPr>
        <p:spPr>
          <a:xfrm>
            <a:off x="334962" y="762000"/>
            <a:ext cx="8620501" cy="1143000"/>
          </a:xfrm>
        </p:spPr>
        <p:txBody>
          <a:bodyPr/>
          <a:lstStyle/>
          <a:p>
            <a:r>
              <a:rPr lang="en-US" dirty="0"/>
              <a:t>An “Integrative” Approach to Course Design (IRW)</a:t>
            </a:r>
          </a:p>
        </p:txBody>
      </p:sp>
    </p:spTree>
    <p:extLst>
      <p:ext uri="{BB962C8B-B14F-4D97-AF65-F5344CB8AC3E}">
        <p14:creationId xmlns:p14="http://schemas.microsoft.com/office/powerpoint/2010/main" val="233333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title"/>
          </p:nvPr>
        </p:nvSpPr>
        <p:spPr>
          <a:xfrm>
            <a:off x="334963" y="762000"/>
            <a:ext cx="8439644" cy="1143000"/>
          </a:xfrm>
        </p:spPr>
        <p:txBody>
          <a:bodyPr/>
          <a:lstStyle/>
          <a:p>
            <a:r>
              <a:rPr lang="en-US" dirty="0">
                <a:solidFill>
                  <a:schemeClr val="tx1"/>
                </a:solidFill>
              </a:rPr>
              <a:t>What does an integrative course look like?</a:t>
            </a:r>
            <a:endParaRPr lang="en-US" dirty="0"/>
          </a:p>
        </p:txBody>
      </p:sp>
      <p:grpSp>
        <p:nvGrpSpPr>
          <p:cNvPr id="28" name="Group 27"/>
          <p:cNvGrpSpPr/>
          <p:nvPr/>
        </p:nvGrpSpPr>
        <p:grpSpPr>
          <a:xfrm>
            <a:off x="3179692" y="2445391"/>
            <a:ext cx="2751588" cy="2466364"/>
            <a:chOff x="2779552" y="5050173"/>
            <a:chExt cx="2751588" cy="2466364"/>
          </a:xfrm>
        </p:grpSpPr>
        <p:sp>
          <p:nvSpPr>
            <p:cNvPr id="29" name="Rectangle 28"/>
            <p:cNvSpPr/>
            <p:nvPr/>
          </p:nvSpPr>
          <p:spPr bwMode="auto">
            <a:xfrm>
              <a:off x="2779552" y="5050173"/>
              <a:ext cx="2751588" cy="2466364"/>
            </a:xfrm>
            <a:prstGeom prst="rect">
              <a:avLst/>
            </a:prstGeom>
            <a:solidFill>
              <a:schemeClr val="bg1">
                <a:lumMod val="9500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nvGrpSpPr>
            <p:cNvPr id="30" name="Group 29"/>
            <p:cNvGrpSpPr/>
            <p:nvPr/>
          </p:nvGrpSpPr>
          <p:grpSpPr>
            <a:xfrm>
              <a:off x="3019844" y="5217953"/>
              <a:ext cx="2286890" cy="2160166"/>
              <a:chOff x="3019844" y="5217953"/>
              <a:chExt cx="2286890" cy="2160166"/>
            </a:xfrm>
          </p:grpSpPr>
          <p:sp>
            <p:nvSpPr>
              <p:cNvPr id="31" name="Rectangle 30"/>
              <p:cNvSpPr/>
              <p:nvPr/>
            </p:nvSpPr>
            <p:spPr bwMode="auto">
              <a:xfrm>
                <a:off x="4879952"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2" name="Rectangle 31"/>
              <p:cNvSpPr/>
              <p:nvPr/>
            </p:nvSpPr>
            <p:spPr bwMode="auto">
              <a:xfrm>
                <a:off x="3019844"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3" name="Rectangle 32"/>
              <p:cNvSpPr/>
              <p:nvPr/>
            </p:nvSpPr>
            <p:spPr bwMode="auto">
              <a:xfrm>
                <a:off x="3629975"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4" name="Rectangle 33"/>
              <p:cNvSpPr/>
              <p:nvPr/>
            </p:nvSpPr>
            <p:spPr bwMode="auto">
              <a:xfrm>
                <a:off x="4275588"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5" name="Rectangle 34"/>
              <p:cNvSpPr/>
              <p:nvPr/>
            </p:nvSpPr>
            <p:spPr bwMode="auto">
              <a:xfrm>
                <a:off x="4879953"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6" name="Rectangle 35"/>
              <p:cNvSpPr/>
              <p:nvPr/>
            </p:nvSpPr>
            <p:spPr bwMode="auto">
              <a:xfrm>
                <a:off x="4879953"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7" name="Rectangle 36"/>
              <p:cNvSpPr/>
              <p:nvPr/>
            </p:nvSpPr>
            <p:spPr bwMode="auto">
              <a:xfrm>
                <a:off x="4879953"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8" name="Rectangle 37"/>
              <p:cNvSpPr/>
              <p:nvPr/>
            </p:nvSpPr>
            <p:spPr bwMode="auto">
              <a:xfrm>
                <a:off x="4275588"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39" name="Rectangle 38"/>
              <p:cNvSpPr/>
              <p:nvPr/>
            </p:nvSpPr>
            <p:spPr bwMode="auto">
              <a:xfrm>
                <a:off x="4275589"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0" name="Rectangle 39"/>
              <p:cNvSpPr/>
              <p:nvPr/>
            </p:nvSpPr>
            <p:spPr bwMode="auto">
              <a:xfrm>
                <a:off x="4275589"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1" name="Rectangle 40"/>
              <p:cNvSpPr/>
              <p:nvPr/>
            </p:nvSpPr>
            <p:spPr bwMode="auto">
              <a:xfrm>
                <a:off x="3629975"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2" name="Rectangle 41"/>
              <p:cNvSpPr/>
              <p:nvPr/>
            </p:nvSpPr>
            <p:spPr bwMode="auto">
              <a:xfrm>
                <a:off x="3629976"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3" name="Rectangle 42"/>
              <p:cNvSpPr/>
              <p:nvPr/>
            </p:nvSpPr>
            <p:spPr bwMode="auto">
              <a:xfrm>
                <a:off x="3629976"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4" name="Rectangle 43"/>
              <p:cNvSpPr/>
              <p:nvPr/>
            </p:nvSpPr>
            <p:spPr bwMode="auto">
              <a:xfrm>
                <a:off x="3019844"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5" name="Rectangle 44"/>
              <p:cNvSpPr/>
              <p:nvPr/>
            </p:nvSpPr>
            <p:spPr bwMode="auto">
              <a:xfrm>
                <a:off x="3019845"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46" name="Rectangle 45"/>
              <p:cNvSpPr/>
              <p:nvPr/>
            </p:nvSpPr>
            <p:spPr bwMode="auto">
              <a:xfrm>
                <a:off x="3019845"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grpSp>
    </p:spTree>
    <p:extLst>
      <p:ext uri="{BB962C8B-B14F-4D97-AF65-F5344CB8AC3E}">
        <p14:creationId xmlns:p14="http://schemas.microsoft.com/office/powerpoint/2010/main" val="1375891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826415"/>
            <a:ext cx="5286374" cy="3917156"/>
          </a:xfrm>
        </p:spPr>
        <p:txBody>
          <a:bodyPr>
            <a:normAutofit/>
          </a:bodyPr>
          <a:lstStyle/>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True Integration of Reading and Writing</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College-level Material</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Intensive Writing and Extensive Reading</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Low-stakes, Collaborative Practice</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Intentional Support for Affective Needs</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Individualized Instruction</a:t>
            </a:r>
          </a:p>
          <a:p>
            <a:endParaRPr lang="en-US" dirty="0"/>
          </a:p>
        </p:txBody>
      </p:sp>
      <p:sp>
        <p:nvSpPr>
          <p:cNvPr id="2" name="Title 1"/>
          <p:cNvSpPr>
            <a:spLocks noGrp="1"/>
          </p:cNvSpPr>
          <p:nvPr>
            <p:ph type="title"/>
          </p:nvPr>
        </p:nvSpPr>
        <p:spPr/>
        <p:txBody>
          <a:bodyPr/>
          <a:lstStyle/>
          <a:p>
            <a:r>
              <a:rPr lang="en-US" dirty="0"/>
              <a:t>Principles</a:t>
            </a:r>
            <a:r>
              <a:rPr lang="en-US" b="1" dirty="0"/>
              <a:t> of IRW</a:t>
            </a:r>
          </a:p>
        </p:txBody>
      </p:sp>
      <p:grpSp>
        <p:nvGrpSpPr>
          <p:cNvPr id="5" name="Group 4"/>
          <p:cNvGrpSpPr/>
          <p:nvPr/>
        </p:nvGrpSpPr>
        <p:grpSpPr>
          <a:xfrm>
            <a:off x="5561647" y="2551811"/>
            <a:ext cx="2751588" cy="2466364"/>
            <a:chOff x="2779552" y="5050173"/>
            <a:chExt cx="2751588" cy="2466364"/>
          </a:xfrm>
        </p:grpSpPr>
        <p:sp>
          <p:nvSpPr>
            <p:cNvPr id="6" name="Rectangle 5"/>
            <p:cNvSpPr/>
            <p:nvPr/>
          </p:nvSpPr>
          <p:spPr bwMode="auto">
            <a:xfrm>
              <a:off x="2779552" y="5050173"/>
              <a:ext cx="2751588" cy="2466364"/>
            </a:xfrm>
            <a:prstGeom prst="rect">
              <a:avLst/>
            </a:prstGeom>
            <a:solidFill>
              <a:schemeClr val="bg1">
                <a:lumMod val="9500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nvGrpSpPr>
            <p:cNvPr id="7" name="Group 6"/>
            <p:cNvGrpSpPr/>
            <p:nvPr/>
          </p:nvGrpSpPr>
          <p:grpSpPr>
            <a:xfrm>
              <a:off x="3019844" y="5217953"/>
              <a:ext cx="2286890" cy="2160166"/>
              <a:chOff x="3019844" y="5217953"/>
              <a:chExt cx="2286890" cy="2160166"/>
            </a:xfrm>
          </p:grpSpPr>
          <p:sp>
            <p:nvSpPr>
              <p:cNvPr id="8" name="Rectangle 7"/>
              <p:cNvSpPr/>
              <p:nvPr/>
            </p:nvSpPr>
            <p:spPr bwMode="auto">
              <a:xfrm>
                <a:off x="4879952"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9" name="Rectangle 8"/>
              <p:cNvSpPr/>
              <p:nvPr/>
            </p:nvSpPr>
            <p:spPr bwMode="auto">
              <a:xfrm>
                <a:off x="3019844"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0" name="Rectangle 9"/>
              <p:cNvSpPr/>
              <p:nvPr/>
            </p:nvSpPr>
            <p:spPr bwMode="auto">
              <a:xfrm>
                <a:off x="3629975"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1" name="Rectangle 10"/>
              <p:cNvSpPr/>
              <p:nvPr/>
            </p:nvSpPr>
            <p:spPr bwMode="auto">
              <a:xfrm>
                <a:off x="4275588"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2" name="Rectangle 11"/>
              <p:cNvSpPr/>
              <p:nvPr/>
            </p:nvSpPr>
            <p:spPr bwMode="auto">
              <a:xfrm>
                <a:off x="4879953"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3" name="Rectangle 12"/>
              <p:cNvSpPr/>
              <p:nvPr/>
            </p:nvSpPr>
            <p:spPr bwMode="auto">
              <a:xfrm>
                <a:off x="4879953"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4" name="Rectangle 13"/>
              <p:cNvSpPr/>
              <p:nvPr/>
            </p:nvSpPr>
            <p:spPr bwMode="auto">
              <a:xfrm>
                <a:off x="4879953"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5" name="Rectangle 14"/>
              <p:cNvSpPr/>
              <p:nvPr/>
            </p:nvSpPr>
            <p:spPr bwMode="auto">
              <a:xfrm>
                <a:off x="4275588"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6" name="Rectangle 15"/>
              <p:cNvSpPr/>
              <p:nvPr/>
            </p:nvSpPr>
            <p:spPr bwMode="auto">
              <a:xfrm>
                <a:off x="4275589"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7" name="Rectangle 16"/>
              <p:cNvSpPr/>
              <p:nvPr/>
            </p:nvSpPr>
            <p:spPr bwMode="auto">
              <a:xfrm>
                <a:off x="4275589"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8" name="Rectangle 17"/>
              <p:cNvSpPr/>
              <p:nvPr/>
            </p:nvSpPr>
            <p:spPr bwMode="auto">
              <a:xfrm>
                <a:off x="3629975"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19" name="Rectangle 18"/>
              <p:cNvSpPr/>
              <p:nvPr/>
            </p:nvSpPr>
            <p:spPr bwMode="auto">
              <a:xfrm>
                <a:off x="3629976"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0" name="Rectangle 19"/>
              <p:cNvSpPr/>
              <p:nvPr/>
            </p:nvSpPr>
            <p:spPr bwMode="auto">
              <a:xfrm>
                <a:off x="3629976"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1" name="Rectangle 20"/>
              <p:cNvSpPr/>
              <p:nvPr/>
            </p:nvSpPr>
            <p:spPr bwMode="auto">
              <a:xfrm>
                <a:off x="3019844"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2" name="Rectangle 21"/>
              <p:cNvSpPr/>
              <p:nvPr/>
            </p:nvSpPr>
            <p:spPr bwMode="auto">
              <a:xfrm>
                <a:off x="3019845"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23" name="Rectangle 22"/>
              <p:cNvSpPr/>
              <p:nvPr/>
            </p:nvSpPr>
            <p:spPr bwMode="auto">
              <a:xfrm>
                <a:off x="3019845"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ヒラギノ角ゴ Pro W3"/>
                </a:endParaRPr>
              </a:p>
            </p:txBody>
          </p:sp>
        </p:grpSp>
      </p:grpSp>
    </p:spTree>
    <p:extLst>
      <p:ext uri="{BB962C8B-B14F-4D97-AF65-F5344CB8AC3E}">
        <p14:creationId xmlns:p14="http://schemas.microsoft.com/office/powerpoint/2010/main" val="66618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174671" y="1447800"/>
            <a:ext cx="7186584" cy="120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sym typeface="Gill Sans" charset="0"/>
              </a:rPr>
              <a:t>ALP Essential Elements:</a:t>
            </a:r>
            <a:r>
              <a:rPr kumimoji="0" lang="en-US" sz="3600" b="0" i="0" u="none" strike="noStrike" kern="1200" cap="none" spc="0" normalizeH="0" noProof="0" dirty="0">
                <a:ln>
                  <a:noFill/>
                </a:ln>
                <a:solidFill>
                  <a:srgbClr val="000000"/>
                </a:solidFill>
                <a:effectLst/>
                <a:uLnTx/>
                <a:uFillTx/>
                <a:latin typeface="Arial"/>
                <a:sym typeface="Gill Sans" charset="0"/>
              </a:rPr>
              <a:t> Active,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noProof="0" dirty="0">
                <a:ln>
                  <a:noFill/>
                </a:ln>
                <a:solidFill>
                  <a:srgbClr val="000000"/>
                </a:solidFill>
                <a:effectLst/>
                <a:uLnTx/>
                <a:uFillTx/>
                <a:latin typeface="Arial"/>
                <a:sym typeface="Gill Sans" charset="0"/>
              </a:rPr>
              <a:t>Collaborative, low-stakes activities</a:t>
            </a:r>
            <a:endParaRPr kumimoji="0" lang="en-US" sz="3600" b="0" i="0" u="none" strike="noStrike" kern="1200" cap="none" spc="0" normalizeH="0" baseline="0" noProof="0" dirty="0">
              <a:ln>
                <a:noFill/>
              </a:ln>
              <a:solidFill>
                <a:srgbClr val="000000"/>
              </a:solidFill>
              <a:effectLst/>
              <a:uLnTx/>
              <a:uFillTx/>
              <a:latin typeface="Arial"/>
              <a:sym typeface="Gill Sans"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7047" y="3276600"/>
            <a:ext cx="4291856" cy="1967353"/>
          </a:xfrm>
          <a:prstGeom prst="rect">
            <a:avLst/>
          </a:prstGeom>
        </p:spPr>
      </p:pic>
    </p:spTree>
    <p:extLst>
      <p:ext uri="{BB962C8B-B14F-4D97-AF65-F5344CB8AC3E}">
        <p14:creationId xmlns:p14="http://schemas.microsoft.com/office/powerpoint/2010/main" val="24934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a:t>Details of the new ALP IRW model</a:t>
            </a:r>
          </a:p>
        </p:txBody>
      </p:sp>
      <p:sp>
        <p:nvSpPr>
          <p:cNvPr id="3" name="Content Placeholder 2"/>
          <p:cNvSpPr>
            <a:spLocks noGrp="1"/>
          </p:cNvSpPr>
          <p:nvPr>
            <p:ph idx="1"/>
          </p:nvPr>
        </p:nvSpPr>
        <p:spPr>
          <a:xfrm>
            <a:off x="381000" y="1600199"/>
            <a:ext cx="8229600" cy="5029200"/>
          </a:xfrm>
        </p:spPr>
        <p:txBody>
          <a:bodyPr>
            <a:normAutofit lnSpcReduction="10000"/>
          </a:bodyPr>
          <a:lstStyle/>
          <a:p>
            <a:pPr>
              <a:buFont typeface="Wingdings" panose="05000000000000000000" pitchFamily="2" charset="2"/>
              <a:buChar char="q"/>
            </a:pPr>
            <a:r>
              <a:rPr lang="en-US" sz="2200" dirty="0">
                <a:solidFill>
                  <a:prstClr val="black"/>
                </a:solidFill>
              </a:rPr>
              <a:t>Default placement for students with the following </a:t>
            </a:r>
            <a:r>
              <a:rPr lang="en-US" sz="2200" dirty="0" err="1">
                <a:solidFill>
                  <a:prstClr val="black"/>
                </a:solidFill>
              </a:rPr>
              <a:t>Accuplacer</a:t>
            </a:r>
            <a:r>
              <a:rPr lang="en-US" sz="2200" dirty="0">
                <a:solidFill>
                  <a:prstClr val="black"/>
                </a:solidFill>
              </a:rPr>
              <a:t> scores:</a:t>
            </a:r>
          </a:p>
          <a:p>
            <a:pPr marL="457200" lvl="1" indent="0">
              <a:buNone/>
            </a:pPr>
            <a:r>
              <a:rPr lang="en-US" sz="2200" dirty="0">
                <a:solidFill>
                  <a:prstClr val="black"/>
                </a:solidFill>
              </a:rPr>
              <a:t>	</a:t>
            </a:r>
          </a:p>
          <a:p>
            <a:pPr lvl="1">
              <a:buFont typeface="Wingdings" panose="05000000000000000000" pitchFamily="2" charset="2"/>
              <a:buChar char="q"/>
            </a:pPr>
            <a:r>
              <a:rPr lang="en-US" sz="2200" b="1" dirty="0">
                <a:solidFill>
                  <a:prstClr val="black"/>
                </a:solidFill>
              </a:rPr>
              <a:t>Reading:  61-78		and/or		English:  58-89</a:t>
            </a:r>
          </a:p>
          <a:p>
            <a:pPr lvl="1">
              <a:buFont typeface="Wingdings" panose="05000000000000000000" pitchFamily="2" charset="2"/>
              <a:buChar char="q"/>
            </a:pPr>
            <a:r>
              <a:rPr lang="en-US" sz="2200" dirty="0">
                <a:solidFill>
                  <a:prstClr val="black"/>
                </a:solidFill>
              </a:rPr>
              <a:t>Other placement measures are now currently in place</a:t>
            </a:r>
          </a:p>
          <a:p>
            <a:pPr marL="457200" lvl="1" indent="0">
              <a:buNone/>
            </a:pPr>
            <a:endParaRPr lang="en-US" sz="2200" b="1" dirty="0"/>
          </a:p>
          <a:p>
            <a:pPr>
              <a:buFont typeface="Wingdings" panose="05000000000000000000" pitchFamily="2" charset="2"/>
              <a:buChar char="q"/>
            </a:pPr>
            <a:r>
              <a:rPr lang="en-US" sz="2200" dirty="0"/>
              <a:t>Taught by ACLT  (formerly Reading) and English faculty</a:t>
            </a:r>
          </a:p>
          <a:p>
            <a:pPr marL="0" indent="0">
              <a:buNone/>
            </a:pPr>
            <a:endParaRPr lang="en-US" sz="2200" dirty="0"/>
          </a:p>
          <a:p>
            <a:pPr>
              <a:buFont typeface="Wingdings" panose="05000000000000000000" pitchFamily="2" charset="2"/>
              <a:buChar char="q"/>
            </a:pPr>
            <a:r>
              <a:rPr lang="en-US" sz="2200" dirty="0"/>
              <a:t>Students with lower-level placements (Reading: 36-60; English 0-57) take ACLT 052, a 5-hour IRW class.</a:t>
            </a:r>
          </a:p>
          <a:p>
            <a:pPr marL="0" indent="0">
              <a:buNone/>
            </a:pPr>
            <a:endParaRPr lang="en-US" sz="2200" dirty="0"/>
          </a:p>
          <a:p>
            <a:pPr>
              <a:buFont typeface="Wingdings" panose="05000000000000000000" pitchFamily="2" charset="2"/>
              <a:buChar char="q"/>
            </a:pPr>
            <a:r>
              <a:rPr lang="en-US" sz="2200" dirty="0"/>
              <a:t>All stand-alone sections of developmental reading and developmental writing have been eliminated.  </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469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29714" name="Rectangle 25"/>
          <p:cNvSpPr>
            <a:spLocks/>
          </p:cNvSpPr>
          <p:nvPr/>
        </p:nvSpPr>
        <p:spPr bwMode="auto">
          <a:xfrm>
            <a:off x="0" y="228601"/>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defTabSz="914400">
              <a:defRPr/>
            </a:pPr>
            <a:r>
              <a:rPr lang="en-US" sz="3200" b="1" dirty="0">
                <a:ea typeface="Arial" charset="0"/>
                <a:cs typeface="Arial" charset="0"/>
                <a:sym typeface="Arial" charset="0"/>
              </a:rPr>
              <a:t>Principles of Andragogy</a:t>
            </a:r>
          </a:p>
        </p:txBody>
      </p:sp>
      <p:sp>
        <p:nvSpPr>
          <p:cNvPr id="6" name="TextBox 5"/>
          <p:cNvSpPr txBox="1"/>
          <p:nvPr/>
        </p:nvSpPr>
        <p:spPr>
          <a:xfrm>
            <a:off x="457200" y="1295400"/>
            <a:ext cx="8382000" cy="6186309"/>
          </a:xfrm>
          <a:prstGeom prst="rect">
            <a:avLst/>
          </a:prstGeom>
          <a:noFill/>
        </p:spPr>
        <p:txBody>
          <a:bodyPr wrap="square" rtlCol="0">
            <a:spAutoFit/>
          </a:bodyPr>
          <a:lstStyle/>
          <a:p>
            <a:pPr marL="457200" indent="-457200" defTabSz="914400" fontAlgn="base">
              <a:spcBef>
                <a:spcPct val="0"/>
              </a:spcBef>
              <a:spcAft>
                <a:spcPts val="1200"/>
              </a:spcAft>
              <a:buSzPct val="88000"/>
              <a:buFont typeface="Wingdings" panose="05000000000000000000" pitchFamily="2" charset="2"/>
              <a:buChar char="§"/>
              <a:defRPr/>
            </a:pPr>
            <a:endParaRPr lang="en-US" sz="2800" dirty="0">
              <a:solidFill>
                <a:srgbClr val="000000"/>
              </a:solidFill>
              <a:cs typeface="Arial" charset="0"/>
              <a:sym typeface="Arial" charset="0"/>
            </a:endParaRPr>
          </a:p>
          <a:p>
            <a:pPr marL="457200" indent="-457200" defTabSz="914400" fontAlgn="base">
              <a:spcBef>
                <a:spcPct val="0"/>
              </a:spcBef>
              <a:spcAft>
                <a:spcPts val="1200"/>
              </a:spcAft>
              <a:buSzPct val="88000"/>
              <a:buFont typeface="Wingdings" panose="05000000000000000000" pitchFamily="2" charset="2"/>
              <a:buChar char="§"/>
              <a:defRPr/>
            </a:pPr>
            <a:r>
              <a:rPr lang="en-US" sz="2800" dirty="0">
                <a:solidFill>
                  <a:srgbClr val="000000"/>
                </a:solidFill>
                <a:cs typeface="Arial" charset="0"/>
                <a:sym typeface="Arial" charset="0"/>
              </a:rPr>
              <a:t>What is the difference between Pedagogy and Andragogy?</a:t>
            </a:r>
          </a:p>
          <a:p>
            <a:pPr marL="457200" indent="-457200" defTabSz="914400" fontAlgn="base">
              <a:spcBef>
                <a:spcPct val="0"/>
              </a:spcBef>
              <a:spcAft>
                <a:spcPts val="1200"/>
              </a:spcAft>
              <a:buSzPct val="88000"/>
              <a:buFont typeface="Wingdings" panose="05000000000000000000" pitchFamily="2" charset="2"/>
              <a:buChar char="§"/>
              <a:defRPr/>
            </a:pPr>
            <a:r>
              <a:rPr lang="en-US" sz="2800" dirty="0">
                <a:solidFill>
                  <a:prstClr val="black"/>
                </a:solidFill>
              </a:rPr>
              <a:t>"Andragogy" refers to the art/science of teaching </a:t>
            </a:r>
            <a:r>
              <a:rPr lang="en-US" sz="2800" i="1" u="sng" dirty="0">
                <a:solidFill>
                  <a:prstClr val="black"/>
                </a:solidFill>
              </a:rPr>
              <a:t>adults</a:t>
            </a:r>
            <a:r>
              <a:rPr lang="en-US" sz="2800" dirty="0">
                <a:solidFill>
                  <a:prstClr val="black"/>
                </a:solidFill>
              </a:rPr>
              <a:t>.</a:t>
            </a:r>
          </a:p>
          <a:p>
            <a:pPr marL="457200" indent="-457200" defTabSz="914400" fontAlgn="base">
              <a:spcBef>
                <a:spcPct val="0"/>
              </a:spcBef>
              <a:spcAft>
                <a:spcPts val="1200"/>
              </a:spcAft>
              <a:buSzPct val="88000"/>
              <a:buFont typeface="Wingdings" panose="05000000000000000000" pitchFamily="2" charset="2"/>
              <a:buChar char="§"/>
              <a:defRPr/>
            </a:pPr>
            <a:r>
              <a:rPr lang="en-US" sz="2800" b="1" dirty="0">
                <a:solidFill>
                  <a:prstClr val="black"/>
                </a:solidFill>
              </a:rPr>
              <a:t>Malcolm Knowles</a:t>
            </a:r>
            <a:r>
              <a:rPr lang="en-US" sz="2800" dirty="0">
                <a:solidFill>
                  <a:prstClr val="black"/>
                </a:solidFill>
              </a:rPr>
              <a:t> and others theorized that methods used to teach children are often not the most effective means of teaching adults. </a:t>
            </a:r>
          </a:p>
          <a:p>
            <a:pPr marL="457200" indent="-457200" defTabSz="914400" fontAlgn="base">
              <a:spcBef>
                <a:spcPct val="0"/>
              </a:spcBef>
              <a:spcAft>
                <a:spcPts val="1200"/>
              </a:spcAft>
              <a:buSzPct val="88000"/>
              <a:buFont typeface="Wingdings" panose="05000000000000000000" pitchFamily="2" charset="2"/>
              <a:buChar char="§"/>
              <a:defRPr/>
            </a:pPr>
            <a:r>
              <a:rPr lang="en-US" sz="2800" dirty="0">
                <a:solidFill>
                  <a:prstClr val="black"/>
                </a:solidFill>
              </a:rPr>
              <a:t>Pedagogy is "teacher-centered or directive" learning, and andragogy is "learner-centered/directed." </a:t>
            </a:r>
          </a:p>
          <a:p>
            <a:pPr marL="457200" indent="-457200" defTabSz="914400" fontAlgn="base">
              <a:spcBef>
                <a:spcPct val="0"/>
              </a:spcBef>
              <a:spcAft>
                <a:spcPts val="1200"/>
              </a:spcAft>
              <a:buSzPct val="88000"/>
              <a:buFont typeface="Wingdings" panose="05000000000000000000" pitchFamily="2" charset="2"/>
              <a:buChar char="Ø"/>
              <a:defRPr/>
            </a:pPr>
            <a:endParaRPr lang="en-US" sz="2800" dirty="0">
              <a:solidFill>
                <a:prstClr val="black"/>
              </a:solidFill>
            </a:endParaRPr>
          </a:p>
          <a:p>
            <a:pPr marL="457200" indent="-457200" defTabSz="914400" fontAlgn="base">
              <a:spcBef>
                <a:spcPct val="0"/>
              </a:spcBef>
              <a:spcAft>
                <a:spcPts val="1200"/>
              </a:spcAft>
              <a:buSzPct val="88000"/>
              <a:buFont typeface="Wingdings" panose="05000000000000000000" pitchFamily="2" charset="2"/>
              <a:buChar char="Ø"/>
              <a:defRPr/>
            </a:pPr>
            <a:endParaRPr lang="en-US" sz="2800" dirty="0">
              <a:solidFill>
                <a:srgbClr val="000000"/>
              </a:solidFill>
              <a:latin typeface="Gill Sans" charset="0"/>
              <a:cs typeface="Arial" charset="0"/>
              <a:sym typeface="Arial" charset="0"/>
            </a:endParaRPr>
          </a:p>
        </p:txBody>
      </p:sp>
    </p:spTree>
    <p:extLst>
      <p:ext uri="{BB962C8B-B14F-4D97-AF65-F5344CB8AC3E}">
        <p14:creationId xmlns:p14="http://schemas.microsoft.com/office/powerpoint/2010/main" val="301022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ct val="107000"/>
              </a:lnSpc>
              <a:defRPr/>
            </a:pPr>
            <a:r>
              <a:rPr lang="en-US" sz="2800" dirty="0">
                <a:solidFill>
                  <a:schemeClr val="tx1"/>
                </a:solidFill>
                <a:ea typeface="Calibri" panose="020F0502020204030204" pitchFamily="34" charset="0"/>
                <a:cs typeface="Times New Roman" panose="02020603050405020304" pitchFamily="18" charset="0"/>
              </a:rPr>
              <a:t>Six assumptions related to adult learners</a:t>
            </a:r>
          </a:p>
        </p:txBody>
      </p:sp>
      <p:sp>
        <p:nvSpPr>
          <p:cNvPr id="6" name="TextBox 5"/>
          <p:cNvSpPr txBox="1"/>
          <p:nvPr/>
        </p:nvSpPr>
        <p:spPr>
          <a:xfrm>
            <a:off x="457200" y="1295400"/>
            <a:ext cx="8382000" cy="6709529"/>
          </a:xfrm>
          <a:prstGeom prst="rect">
            <a:avLst/>
          </a:prstGeom>
          <a:noFill/>
        </p:spPr>
        <p:txBody>
          <a:bodyPr wrap="square" rtlCol="0">
            <a:spAutoFit/>
          </a:bodyPr>
          <a:lstStyle/>
          <a:p>
            <a:pPr marL="514350" indent="-514350" defTabSz="914400">
              <a:buFont typeface="Wingdings" panose="05000000000000000000" pitchFamily="2" charset="2"/>
              <a:buChar char="§"/>
              <a:defRPr/>
            </a:pPr>
            <a:r>
              <a:rPr lang="en-US" sz="2800" dirty="0">
                <a:solidFill>
                  <a:prstClr val="black"/>
                </a:solidFill>
              </a:rPr>
              <a:t>Adults need to know the reason for learning something. </a:t>
            </a:r>
          </a:p>
          <a:p>
            <a:pPr marL="457200" indent="-457200" defTabSz="914400">
              <a:buFont typeface="Wingdings" panose="05000000000000000000" pitchFamily="2" charset="2"/>
              <a:buChar char="§"/>
              <a:defRPr/>
            </a:pPr>
            <a:r>
              <a:rPr lang="en-US" sz="2800" b="1" dirty="0">
                <a:solidFill>
                  <a:prstClr val="black"/>
                </a:solidFill>
              </a:rPr>
              <a:t>Experience</a:t>
            </a:r>
            <a:r>
              <a:rPr lang="en-US" sz="2800" dirty="0">
                <a:solidFill>
                  <a:prstClr val="black"/>
                </a:solidFill>
              </a:rPr>
              <a:t> (including </a:t>
            </a:r>
            <a:r>
              <a:rPr lang="en-US" sz="2800" b="1" dirty="0">
                <a:solidFill>
                  <a:prstClr val="black"/>
                </a:solidFill>
              </a:rPr>
              <a:t>error</a:t>
            </a:r>
            <a:r>
              <a:rPr lang="en-US" sz="2800" dirty="0">
                <a:solidFill>
                  <a:srgbClr val="7030A0"/>
                </a:solidFill>
              </a:rPr>
              <a:t>) </a:t>
            </a:r>
            <a:r>
              <a:rPr lang="en-US" sz="2800" dirty="0">
                <a:solidFill>
                  <a:prstClr val="black"/>
                </a:solidFill>
              </a:rPr>
              <a:t>provides the basis for learning activities</a:t>
            </a:r>
          </a:p>
          <a:p>
            <a:pPr marL="457200" indent="-457200" defTabSz="914400">
              <a:buFont typeface="Wingdings" panose="05000000000000000000" pitchFamily="2" charset="2"/>
              <a:buChar char="§"/>
              <a:defRPr/>
            </a:pPr>
            <a:r>
              <a:rPr lang="en-US" sz="2800" dirty="0">
                <a:solidFill>
                  <a:prstClr val="black"/>
                </a:solidFill>
              </a:rPr>
              <a:t>Adults need to be involved in the </a:t>
            </a:r>
            <a:r>
              <a:rPr lang="en-US" sz="2800" b="1" dirty="0">
                <a:solidFill>
                  <a:prstClr val="black"/>
                </a:solidFill>
              </a:rPr>
              <a:t>planning</a:t>
            </a:r>
            <a:r>
              <a:rPr lang="en-US" sz="2800" dirty="0">
                <a:solidFill>
                  <a:prstClr val="black"/>
                </a:solidFill>
              </a:rPr>
              <a:t> and </a:t>
            </a:r>
            <a:r>
              <a:rPr lang="en-US" sz="2800" b="1" dirty="0">
                <a:solidFill>
                  <a:prstClr val="black"/>
                </a:solidFill>
              </a:rPr>
              <a:t>evaluation</a:t>
            </a:r>
            <a:r>
              <a:rPr lang="en-US" sz="2800" dirty="0">
                <a:solidFill>
                  <a:prstClr val="black"/>
                </a:solidFill>
              </a:rPr>
              <a:t> of their instruction. </a:t>
            </a:r>
          </a:p>
          <a:p>
            <a:pPr marL="457200" indent="-457200" defTabSz="914400">
              <a:buFont typeface="Arial" panose="020B0604020202020204" pitchFamily="34" charset="0"/>
              <a:buChar char="•"/>
              <a:defRPr/>
            </a:pPr>
            <a:r>
              <a:rPr lang="en-US" sz="2800" dirty="0">
                <a:solidFill>
                  <a:prstClr val="black"/>
                </a:solidFill>
              </a:rPr>
              <a:t>Adults are most interested in learning subjects having immediate </a:t>
            </a:r>
            <a:r>
              <a:rPr lang="en-US" sz="2800" b="1" dirty="0">
                <a:solidFill>
                  <a:prstClr val="black"/>
                </a:solidFill>
              </a:rPr>
              <a:t>relevance</a:t>
            </a:r>
            <a:r>
              <a:rPr lang="en-US" sz="2800" dirty="0">
                <a:solidFill>
                  <a:prstClr val="black"/>
                </a:solidFill>
              </a:rPr>
              <a:t> to their work and/or personal lives. </a:t>
            </a:r>
          </a:p>
          <a:p>
            <a:pPr marL="457200" indent="-457200" defTabSz="914400">
              <a:buFont typeface="Wingdings" panose="05000000000000000000" pitchFamily="2" charset="2"/>
              <a:buChar char="§"/>
              <a:defRPr/>
            </a:pPr>
            <a:r>
              <a:rPr lang="en-US" sz="2800" dirty="0">
                <a:solidFill>
                  <a:prstClr val="black"/>
                </a:solidFill>
              </a:rPr>
              <a:t>Adult learning is </a:t>
            </a:r>
            <a:r>
              <a:rPr lang="en-US" sz="2800" b="1" dirty="0">
                <a:solidFill>
                  <a:prstClr val="black"/>
                </a:solidFill>
              </a:rPr>
              <a:t>problem</a:t>
            </a:r>
            <a:r>
              <a:rPr lang="en-US" sz="2800" dirty="0">
                <a:solidFill>
                  <a:prstClr val="black"/>
                </a:solidFill>
              </a:rPr>
              <a:t>-centered rather than content-oriented. </a:t>
            </a:r>
          </a:p>
          <a:p>
            <a:pPr marL="457200" indent="-457200" defTabSz="914400">
              <a:buFont typeface="Wingdings" panose="05000000000000000000" pitchFamily="2" charset="2"/>
              <a:buChar char="§"/>
              <a:defRPr/>
            </a:pPr>
            <a:r>
              <a:rPr lang="en-US" sz="2800" dirty="0">
                <a:solidFill>
                  <a:prstClr val="black"/>
                </a:solidFill>
              </a:rPr>
              <a:t>Adults respond better to internal versus external motivators.</a:t>
            </a:r>
          </a:p>
          <a:p>
            <a:pPr marL="457200" indent="-457200" defTabSz="914400" fontAlgn="base">
              <a:spcBef>
                <a:spcPct val="0"/>
              </a:spcBef>
              <a:spcAft>
                <a:spcPts val="1200"/>
              </a:spcAft>
              <a:buSzPct val="88000"/>
              <a:buFont typeface="Wingdings" panose="05000000000000000000" pitchFamily="2" charset="2"/>
              <a:buChar char="Ø"/>
              <a:defRPr/>
            </a:pPr>
            <a:endParaRPr lang="en-US" sz="2800" dirty="0">
              <a:solidFill>
                <a:prstClr val="black"/>
              </a:solidFill>
            </a:endParaRPr>
          </a:p>
          <a:p>
            <a:pPr algn="ctr" defTabSz="914400" fontAlgn="base">
              <a:spcBef>
                <a:spcPct val="0"/>
              </a:spcBef>
              <a:spcAft>
                <a:spcPts val="1200"/>
              </a:spcAft>
              <a:buSzPct val="88000"/>
              <a:defRPr/>
            </a:pPr>
            <a:r>
              <a:rPr lang="en-US" sz="2800" dirty="0">
                <a:solidFill>
                  <a:srgbClr val="000000"/>
                </a:solidFill>
                <a:latin typeface="Gill Sans" charset="0"/>
                <a:cs typeface="Arial" charset="0"/>
                <a:sym typeface="Arial" charset="0"/>
              </a:rPr>
              <a:t>Your thoughts?</a:t>
            </a:r>
          </a:p>
        </p:txBody>
      </p:sp>
    </p:spTree>
    <p:extLst>
      <p:ext uri="{BB962C8B-B14F-4D97-AF65-F5344CB8AC3E}">
        <p14:creationId xmlns:p14="http://schemas.microsoft.com/office/powerpoint/2010/main" val="2345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a:t>Active/Collaborative Learning: Best Strategies</a:t>
            </a:r>
          </a:p>
        </p:txBody>
      </p:sp>
      <p:sp>
        <p:nvSpPr>
          <p:cNvPr id="3" name="Content Placeholder 2"/>
          <p:cNvSpPr>
            <a:spLocks noGrp="1"/>
          </p:cNvSpPr>
          <p:nvPr>
            <p:ph idx="1"/>
          </p:nvPr>
        </p:nvSpPr>
        <p:spPr>
          <a:xfrm>
            <a:off x="381000" y="1600199"/>
            <a:ext cx="8229600" cy="5029200"/>
          </a:xfrm>
        </p:spPr>
        <p:txBody>
          <a:bodyPr>
            <a:normAutofit/>
          </a:bodyPr>
          <a:lstStyle/>
          <a:p>
            <a:r>
              <a:rPr lang="en-US" dirty="0"/>
              <a:t>Low-stakes, active/collaborative activities are the keystone to the ALP model, and all of these activities should:</a:t>
            </a:r>
          </a:p>
          <a:p>
            <a:pPr lvl="1"/>
            <a:r>
              <a:rPr lang="en-US" dirty="0"/>
              <a:t>Employ backwards design to support the major essays</a:t>
            </a:r>
          </a:p>
          <a:p>
            <a:pPr lvl="1"/>
            <a:r>
              <a:rPr lang="en-US" dirty="0"/>
              <a:t>Connect from one assignment (major and minor) to the next</a:t>
            </a:r>
          </a:p>
          <a:p>
            <a:pPr lvl="1"/>
            <a:r>
              <a:rPr lang="en-US" dirty="0"/>
              <a:t>Employ the theory of Andragogy </a:t>
            </a:r>
          </a:p>
        </p:txBody>
      </p:sp>
    </p:spTree>
    <p:extLst>
      <p:ext uri="{BB962C8B-B14F-4D97-AF65-F5344CB8AC3E}">
        <p14:creationId xmlns:p14="http://schemas.microsoft.com/office/powerpoint/2010/main" val="1220174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91785"/>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70140"/>
            <a:ext cx="8229600" cy="1143000"/>
          </a:xfrm>
        </p:spPr>
        <p:txBody>
          <a:bodyPr>
            <a:noAutofit/>
          </a:bodyPr>
          <a:lstStyle/>
          <a:p>
            <a:r>
              <a:rPr lang="en-US" sz="3600" dirty="0"/>
              <a:t>Active/Collaborative Learning: </a:t>
            </a:r>
            <a:br>
              <a:rPr lang="en-US" sz="3600" dirty="0"/>
            </a:br>
            <a:r>
              <a:rPr lang="en-US" sz="3600" dirty="0"/>
              <a:t>Scaffolding</a:t>
            </a:r>
          </a:p>
        </p:txBody>
      </p:sp>
      <p:sp>
        <p:nvSpPr>
          <p:cNvPr id="3" name="Content Placeholder 2"/>
          <p:cNvSpPr>
            <a:spLocks noGrp="1"/>
          </p:cNvSpPr>
          <p:nvPr>
            <p:ph idx="1"/>
          </p:nvPr>
        </p:nvSpPr>
        <p:spPr>
          <a:xfrm>
            <a:off x="381000" y="1600199"/>
            <a:ext cx="8229600" cy="5029200"/>
          </a:xfrm>
        </p:spPr>
        <p:txBody>
          <a:bodyPr>
            <a:normAutofit/>
          </a:bodyPr>
          <a:lstStyle/>
          <a:p>
            <a:pPr lvl="1">
              <a:buFont typeface="Wingdings" panose="05000000000000000000" pitchFamily="2" charset="2"/>
              <a:buChar char="q"/>
            </a:pPr>
            <a:r>
              <a:rPr lang="en-US" dirty="0">
                <a:solidFill>
                  <a:prstClr val="black"/>
                </a:solidFill>
              </a:rPr>
              <a:t>Think about one reading or writing assignment  that you have used in class. How might you prepare your students for this reading or writing using a low-stakes, active, collaborative activity that follows Knowles’ theory? Make sure to develop the activity around your essay prompt and EQs.</a:t>
            </a:r>
          </a:p>
          <a:p>
            <a:pPr marL="0" indent="0" algn="ctr">
              <a:buNone/>
            </a:pPr>
            <a:r>
              <a:rPr lang="en-US" sz="2800" dirty="0">
                <a:solidFill>
                  <a:prstClr val="black"/>
                </a:solidFill>
              </a:rPr>
              <a:t>	</a:t>
            </a:r>
          </a:p>
          <a:p>
            <a:pPr marL="0" indent="0">
              <a:buNone/>
            </a:pPr>
            <a:endParaRPr lang="en-US" sz="2200" dirty="0"/>
          </a:p>
          <a:p>
            <a:pPr marL="0" indent="0" algn="ctr">
              <a:buNone/>
            </a:pPr>
            <a:endParaRPr lang="en-US" sz="2200" dirty="0"/>
          </a:p>
          <a:p>
            <a:pPr marL="0" indent="0">
              <a:buNone/>
            </a:pPr>
            <a:endParaRPr lang="en-US" dirty="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813" y="4505498"/>
            <a:ext cx="1784792" cy="2239380"/>
          </a:xfrm>
          <a:prstGeom prst="rect">
            <a:avLst/>
          </a:prstGeom>
        </p:spPr>
      </p:pic>
    </p:spTree>
    <p:extLst>
      <p:ext uri="{BB962C8B-B14F-4D97-AF65-F5344CB8AC3E}">
        <p14:creationId xmlns:p14="http://schemas.microsoft.com/office/powerpoint/2010/main" val="14596781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225871" y="1447800"/>
            <a:ext cx="708418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sym typeface="Gill Sans" charset="0"/>
              </a:rPr>
              <a:t>Resources to Help with Alignment</a:t>
            </a:r>
          </a:p>
        </p:txBody>
      </p:sp>
    </p:spTree>
    <p:extLst>
      <p:ext uri="{BB962C8B-B14F-4D97-AF65-F5344CB8AC3E}">
        <p14:creationId xmlns:p14="http://schemas.microsoft.com/office/powerpoint/2010/main" val="2473207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a:t>Resources to Help with Alignment</a:t>
            </a:r>
          </a:p>
        </p:txBody>
      </p:sp>
      <p:sp>
        <p:nvSpPr>
          <p:cNvPr id="3" name="Content Placeholder 2"/>
          <p:cNvSpPr>
            <a:spLocks noGrp="1"/>
          </p:cNvSpPr>
          <p:nvPr>
            <p:ph idx="1"/>
          </p:nvPr>
        </p:nvSpPr>
        <p:spPr>
          <a:xfrm>
            <a:off x="381000" y="1600199"/>
            <a:ext cx="8229600" cy="5029200"/>
          </a:xfrm>
        </p:spPr>
        <p:txBody>
          <a:bodyPr>
            <a:normAutofit/>
          </a:bodyPr>
          <a:lstStyle/>
          <a:p>
            <a:pPr marL="0" indent="0" algn="ctr">
              <a:buNone/>
            </a:pPr>
            <a:r>
              <a:rPr lang="en-US" sz="2200" dirty="0">
                <a:solidFill>
                  <a:prstClr val="black"/>
                </a:solidFill>
              </a:rPr>
              <a:t>	</a:t>
            </a:r>
          </a:p>
          <a:p>
            <a:r>
              <a:rPr lang="en-US" dirty="0"/>
              <a:t>Partnering with library personnel</a:t>
            </a:r>
          </a:p>
          <a:p>
            <a:r>
              <a:rPr lang="en-US" dirty="0"/>
              <a:t>Open Educational Resources (OER’s)</a:t>
            </a:r>
          </a:p>
          <a:p>
            <a:r>
              <a:rPr lang="en-US" dirty="0"/>
              <a:t>Shared Learning Management System (LMS) page with units available for all faculty </a:t>
            </a:r>
          </a:p>
          <a:p>
            <a:r>
              <a:rPr lang="en-US" dirty="0"/>
              <a:t>Continued professional development</a:t>
            </a:r>
          </a:p>
          <a:p>
            <a:pPr marL="0" indent="0" algn="ctr">
              <a:buNone/>
            </a:pPr>
            <a:endParaRPr lang="en-US" sz="2200" dirty="0"/>
          </a:p>
          <a:p>
            <a:pPr marL="0" indent="0">
              <a:buNone/>
            </a:pPr>
            <a:endParaRPr lang="en-US" dirty="0"/>
          </a:p>
          <a:p>
            <a:endParaRPr lang="en-US" dirty="0"/>
          </a:p>
          <a:p>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16167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a:t>CCBC ALP Professional Development Bb Site</a:t>
            </a: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buNone/>
            </a:pPr>
            <a:r>
              <a:rPr lang="en-US" sz="2200" dirty="0">
                <a:solidFill>
                  <a:prstClr val="black"/>
                </a:solidFill>
              </a:rPr>
              <a:t> </a:t>
            </a:r>
          </a:p>
          <a:p>
            <a:pPr marL="0" indent="0">
              <a:buNone/>
            </a:pPr>
            <a:r>
              <a:rPr lang="en-US" sz="2200" dirty="0">
                <a:solidFill>
                  <a:prstClr val="black"/>
                </a:solidFill>
                <a:hlinkClick r:id="rId4"/>
              </a:rPr>
              <a:t>CCBC ALP Professional Development Site</a:t>
            </a:r>
            <a:endParaRPr lang="en-US" sz="2200" dirty="0">
              <a:solidFill>
                <a:prstClr val="black"/>
              </a:solidFill>
            </a:endParaRPr>
          </a:p>
          <a:p>
            <a:pPr marL="0" indent="0">
              <a:buNone/>
            </a:pPr>
            <a:endParaRPr lang="en-US" sz="2200" dirty="0">
              <a:solidFill>
                <a:prstClr val="black"/>
              </a:solidFill>
            </a:endParaRPr>
          </a:p>
          <a:p>
            <a:pPr marL="0" indent="0">
              <a:buNone/>
            </a:pPr>
            <a:endParaRPr lang="en-US" sz="2200" dirty="0">
              <a:solidFill>
                <a:prstClr val="black"/>
              </a:solidFill>
            </a:endParaRPr>
          </a:p>
          <a:p>
            <a:pPr marL="0" indent="0">
              <a:buNone/>
            </a:pPr>
            <a:r>
              <a:rPr lang="en-US" sz="2200" dirty="0">
                <a:solidFill>
                  <a:prstClr val="black"/>
                </a:solidFill>
              </a:rPr>
              <a:t>	</a:t>
            </a:r>
          </a:p>
          <a:p>
            <a:pPr marL="0" indent="0">
              <a:buNone/>
            </a:pPr>
            <a:endParaRPr lang="en-US" sz="2200" dirty="0"/>
          </a:p>
          <a:p>
            <a:pPr marL="0" indent="0" algn="ctr">
              <a:buNone/>
            </a:pPr>
            <a:endParaRPr lang="en-US" sz="2200" dirty="0"/>
          </a:p>
          <a:p>
            <a:pPr marL="0" indent="0">
              <a:buNone/>
            </a:pPr>
            <a:endParaRPr lang="en-US" dirty="0"/>
          </a:p>
          <a:p>
            <a:endParaRPr lang="en-US" dirty="0"/>
          </a:p>
          <a:p>
            <a:endParaRPr lang="en-US" dirty="0"/>
          </a:p>
          <a:p>
            <a:pPr marL="0" indent="0" algn="ctr">
              <a:buNone/>
            </a:pPr>
            <a:endParaRPr lang="en-US" dirty="0"/>
          </a:p>
          <a:p>
            <a:endParaRPr lang="en-US" dirty="0"/>
          </a:p>
        </p:txBody>
      </p:sp>
      <p:pic>
        <p:nvPicPr>
          <p:cNvPr id="4" name="Picture 3"/>
          <p:cNvPicPr>
            <a:picLocks noChangeAspect="1"/>
          </p:cNvPicPr>
          <p:nvPr/>
        </p:nvPicPr>
        <p:blipFill>
          <a:blip r:embed="rId5"/>
          <a:stretch>
            <a:fillRect/>
          </a:stretch>
        </p:blipFill>
        <p:spPr>
          <a:xfrm>
            <a:off x="886160" y="2834735"/>
            <a:ext cx="7219279" cy="3763241"/>
          </a:xfrm>
          <a:prstGeom prst="rect">
            <a:avLst/>
          </a:prstGeom>
        </p:spPr>
      </p:pic>
    </p:spTree>
    <p:extLst>
      <p:ext uri="{BB962C8B-B14F-4D97-AF65-F5344CB8AC3E}">
        <p14:creationId xmlns:p14="http://schemas.microsoft.com/office/powerpoint/2010/main" val="35290290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854892" y="1447800"/>
            <a:ext cx="1826142"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sym typeface="Gill Sans" charset="0"/>
              </a:rPr>
              <a:t>Grading</a:t>
            </a:r>
          </a:p>
        </p:txBody>
      </p:sp>
    </p:spTree>
    <p:extLst>
      <p:ext uri="{BB962C8B-B14F-4D97-AF65-F5344CB8AC3E}">
        <p14:creationId xmlns:p14="http://schemas.microsoft.com/office/powerpoint/2010/main" val="1622879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pPr marL="0" indent="0" algn="ctr">
              <a:buNone/>
            </a:pPr>
            <a:r>
              <a:rPr lang="en-US" u="sng" dirty="0"/>
              <a:t>English 101</a:t>
            </a:r>
          </a:p>
          <a:p>
            <a:r>
              <a:rPr lang="en-US" dirty="0"/>
              <a:t>Essay 1: 15%</a:t>
            </a:r>
          </a:p>
          <a:p>
            <a:r>
              <a:rPr lang="en-US" dirty="0"/>
              <a:t>Essay 2: 20%</a:t>
            </a:r>
          </a:p>
          <a:p>
            <a:r>
              <a:rPr lang="en-US" dirty="0"/>
              <a:t>Essay 3: 20%</a:t>
            </a:r>
          </a:p>
          <a:p>
            <a:r>
              <a:rPr lang="en-US" dirty="0"/>
              <a:t>Essay 4: 20%</a:t>
            </a:r>
          </a:p>
          <a:p>
            <a:r>
              <a:rPr lang="en-US" dirty="0"/>
              <a:t>Assignments: 25%</a:t>
            </a:r>
          </a:p>
          <a:p>
            <a:endParaRPr lang="en-US" dirty="0"/>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u="sng" dirty="0"/>
              <a:t>Academic Literacy 053 (ALP)</a:t>
            </a:r>
          </a:p>
          <a:p>
            <a:r>
              <a:rPr lang="en-US" dirty="0"/>
              <a:t>Metacognitive reflection 1/revisions: 15%</a:t>
            </a:r>
          </a:p>
          <a:p>
            <a:r>
              <a:rPr lang="en-US" dirty="0"/>
              <a:t>Metacognitive reflection 2/revisions : 15%</a:t>
            </a:r>
          </a:p>
          <a:p>
            <a:r>
              <a:rPr lang="en-US" dirty="0"/>
              <a:t>Metacognitive reflection 3/revisions : 15%</a:t>
            </a:r>
          </a:p>
          <a:p>
            <a:r>
              <a:rPr lang="en-US" dirty="0"/>
              <a:t>Metacognitive reflection 4/revisions : 15%</a:t>
            </a:r>
          </a:p>
          <a:p>
            <a:r>
              <a:rPr lang="en-US" dirty="0" err="1"/>
              <a:t>Scaffolded</a:t>
            </a:r>
            <a:r>
              <a:rPr lang="en-US" dirty="0"/>
              <a:t> assignments: 15%</a:t>
            </a:r>
          </a:p>
          <a:p>
            <a:r>
              <a:rPr lang="en-US" dirty="0"/>
              <a:t>Final Portfolio: 25%</a:t>
            </a:r>
          </a:p>
          <a:p>
            <a:endParaRPr lang="en-US" dirty="0"/>
          </a:p>
          <a:p>
            <a:pPr marL="0" indent="0">
              <a:buNone/>
            </a:pPr>
            <a:r>
              <a:rPr lang="en-US" dirty="0"/>
              <a:t>*ACLT is a graded course given A,B,C, or F.</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9" y="-94268"/>
            <a:ext cx="9285403" cy="130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0"/>
            <a:ext cx="8229600" cy="1143000"/>
          </a:xfrm>
        </p:spPr>
        <p:txBody>
          <a:bodyPr/>
          <a:lstStyle/>
          <a:p>
            <a:r>
              <a:rPr lang="en-US" dirty="0"/>
              <a:t>ALP Essentials: Grading</a:t>
            </a:r>
          </a:p>
        </p:txBody>
      </p:sp>
      <p:sp>
        <p:nvSpPr>
          <p:cNvPr id="2" name="Rectangle 1"/>
          <p:cNvSpPr/>
          <p:nvPr/>
        </p:nvSpPr>
        <p:spPr>
          <a:xfrm>
            <a:off x="2705399" y="6328565"/>
            <a:ext cx="3733201" cy="369332"/>
          </a:xfrm>
          <a:prstGeom prst="rect">
            <a:avLst/>
          </a:prstGeom>
        </p:spPr>
        <p:txBody>
          <a:bodyPr wrap="none">
            <a:spAutoFit/>
          </a:bodyPr>
          <a:lstStyle/>
          <a:p>
            <a:r>
              <a:rPr lang="en-US" i="1" dirty="0"/>
              <a:t>*This is a sample grading breakdown. </a:t>
            </a:r>
          </a:p>
        </p:txBody>
      </p:sp>
    </p:spTree>
    <p:extLst>
      <p:ext uri="{BB962C8B-B14F-4D97-AF65-F5344CB8AC3E}">
        <p14:creationId xmlns:p14="http://schemas.microsoft.com/office/powerpoint/2010/main" val="4241528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046429" y="1447800"/>
            <a:ext cx="74430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sym typeface="Gill Sans" charset="0"/>
              </a:rPr>
              <a:t>Ongoing Professional Development</a:t>
            </a:r>
          </a:p>
        </p:txBody>
      </p:sp>
    </p:spTree>
    <p:extLst>
      <p:ext uri="{BB962C8B-B14F-4D97-AF65-F5344CB8AC3E}">
        <p14:creationId xmlns:p14="http://schemas.microsoft.com/office/powerpoint/2010/main" val="23895525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9"/>
          <p:cNvSpPr txBox="1">
            <a:spLocks noChangeArrowheads="1"/>
          </p:cNvSpPr>
          <p:nvPr/>
        </p:nvSpPr>
        <p:spPr bwMode="auto">
          <a:xfrm>
            <a:off x="0"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a:cs typeface="Arial" charset="0"/>
                <a:sym typeface="Arial" charset="0"/>
              </a:rPr>
              <a:t>What are the pass rates in the co-requisite model?</a:t>
            </a:r>
            <a:endParaRPr lang="en-US" sz="3200" dirty="0">
              <a:ea typeface="ヒラギノ角ゴ ProN W6" charset="0"/>
              <a:cs typeface="ヒラギノ角ゴ ProN W6" charset="0"/>
              <a:sym typeface="Arial" charset="0"/>
            </a:endParaRPr>
          </a:p>
        </p:txBody>
      </p:sp>
      <p:pic>
        <p:nvPicPr>
          <p:cNvPr id="8" name="Picture 7" descr="ALP Logo Triangl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248400"/>
            <a:ext cx="984696" cy="331742"/>
          </a:xfrm>
          <a:prstGeom prst="rect">
            <a:avLst/>
          </a:prstGeom>
        </p:spPr>
      </p:pic>
      <p:pic>
        <p:nvPicPr>
          <p:cNvPr id="1026" name="Picture 2" descr="Image result for pass r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14478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625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a:solidFill>
                  <a:schemeClr val="tx1"/>
                </a:solidFill>
              </a:rPr>
              <a:t>ALP Faculty Development Going Forward</a:t>
            </a:r>
          </a:p>
        </p:txBody>
      </p:sp>
      <p:sp>
        <p:nvSpPr>
          <p:cNvPr id="3" name="Content Placeholder 2"/>
          <p:cNvSpPr>
            <a:spLocks noGrp="1"/>
          </p:cNvSpPr>
          <p:nvPr>
            <p:ph idx="1"/>
          </p:nvPr>
        </p:nvSpPr>
        <p:spPr>
          <a:xfrm>
            <a:off x="381000" y="1600199"/>
            <a:ext cx="8229600" cy="5029200"/>
          </a:xfrm>
        </p:spPr>
        <p:txBody>
          <a:bodyPr>
            <a:normAutofit fontScale="25000" lnSpcReduction="20000"/>
          </a:bodyPr>
          <a:lstStyle/>
          <a:p>
            <a:pPr>
              <a:buFont typeface="Wingdings" panose="05000000000000000000" pitchFamily="2" charset="2"/>
              <a:buChar char="§"/>
            </a:pPr>
            <a:r>
              <a:rPr lang="en-US" sz="8000" b="1" dirty="0"/>
              <a:t>ALP Faculty Development: Possible Formats</a:t>
            </a:r>
          </a:p>
          <a:p>
            <a:pPr marL="0" indent="0">
              <a:buNone/>
            </a:pPr>
            <a:endParaRPr lang="en-US" sz="8000" dirty="0"/>
          </a:p>
          <a:p>
            <a:pPr lvl="1">
              <a:buFont typeface="Wingdings" panose="05000000000000000000" pitchFamily="2" charset="2"/>
              <a:buChar char="§"/>
            </a:pPr>
            <a:r>
              <a:rPr lang="en-US" sz="8000" dirty="0"/>
              <a:t>Multi-day seminars </a:t>
            </a:r>
          </a:p>
          <a:p>
            <a:pPr lvl="1">
              <a:buFont typeface="Wingdings" panose="05000000000000000000" pitchFamily="2" charset="2"/>
              <a:buChar char="§"/>
            </a:pPr>
            <a:r>
              <a:rPr lang="en-US" sz="8000" dirty="0"/>
              <a:t>Face-to-face or on-line sessions </a:t>
            </a:r>
          </a:p>
          <a:p>
            <a:pPr lvl="1">
              <a:buFont typeface="Wingdings" panose="05000000000000000000" pitchFamily="2" charset="2"/>
              <a:buChar char="§"/>
            </a:pPr>
            <a:r>
              <a:rPr lang="en-US" sz="8000" dirty="0"/>
              <a:t>On-going training throughout a semester/academic year</a:t>
            </a:r>
          </a:p>
          <a:p>
            <a:pPr lvl="1">
              <a:buFont typeface="Wingdings" panose="05000000000000000000" pitchFamily="2" charset="2"/>
              <a:buChar char="§"/>
            </a:pPr>
            <a:r>
              <a:rPr lang="en-US" sz="8000" dirty="0"/>
              <a:t>FIG’s (Faculty Inquiry Groups)</a:t>
            </a:r>
          </a:p>
          <a:p>
            <a:pPr lvl="1">
              <a:buFont typeface="Wingdings" panose="05000000000000000000" pitchFamily="2" charset="2"/>
              <a:buChar char="§"/>
            </a:pPr>
            <a:r>
              <a:rPr lang="en-US" sz="8000" dirty="0"/>
              <a:t>Coach or mentor system</a:t>
            </a:r>
          </a:p>
          <a:p>
            <a:pPr marL="0" indent="0">
              <a:buNone/>
            </a:pPr>
            <a:r>
              <a:rPr lang="en-US" sz="8000" dirty="0"/>
              <a:t> </a:t>
            </a:r>
          </a:p>
          <a:p>
            <a:pPr>
              <a:buFont typeface="Wingdings" panose="05000000000000000000" pitchFamily="2" charset="2"/>
              <a:buChar char="§"/>
            </a:pPr>
            <a:r>
              <a:rPr lang="en-US" sz="8000" b="1" dirty="0"/>
              <a:t> ALP Faculty Development: Logistics</a:t>
            </a:r>
          </a:p>
          <a:p>
            <a:pPr marL="0" indent="0">
              <a:buNone/>
            </a:pPr>
            <a:endParaRPr lang="en-US" sz="8000" dirty="0"/>
          </a:p>
          <a:p>
            <a:pPr lvl="1">
              <a:buFont typeface="Wingdings" panose="05000000000000000000" pitchFamily="2" charset="2"/>
              <a:buChar char="§"/>
            </a:pPr>
            <a:r>
              <a:rPr lang="en-US" sz="8000" dirty="0"/>
              <a:t>Learning Management System (LMS) for sharing classroom materials</a:t>
            </a:r>
          </a:p>
          <a:p>
            <a:pPr lvl="1">
              <a:buFont typeface="Wingdings" panose="05000000000000000000" pitchFamily="2" charset="2"/>
              <a:buChar char="§"/>
            </a:pPr>
            <a:r>
              <a:rPr lang="en-US" sz="8000" dirty="0"/>
              <a:t>Team of trainers to plan and oversee faculty development (reassigned time?)</a:t>
            </a:r>
          </a:p>
          <a:p>
            <a:pPr lvl="1">
              <a:buFont typeface="Wingdings" panose="05000000000000000000" pitchFamily="2" charset="2"/>
              <a:buChar char="§"/>
            </a:pPr>
            <a:r>
              <a:rPr lang="en-US" sz="8000" dirty="0"/>
              <a:t>Stipends or other incentives (i.e. certification for participants)</a:t>
            </a:r>
          </a:p>
          <a:p>
            <a:pPr lvl="1">
              <a:buFont typeface="Wingdings" panose="05000000000000000000" pitchFamily="2" charset="2"/>
              <a:buChar char="§"/>
            </a:pPr>
            <a:r>
              <a:rPr lang="en-US" sz="8000" dirty="0"/>
              <a:t>Feedback and follow-ups:  data and program review</a:t>
            </a:r>
          </a:p>
          <a:p>
            <a:pPr lvl="1">
              <a:buFont typeface="Wingdings" panose="05000000000000000000" pitchFamily="2" charset="2"/>
              <a:buChar char="§"/>
            </a:pPr>
            <a:r>
              <a:rPr lang="en-US" sz="8000" dirty="0"/>
              <a:t>Grant opportunities </a:t>
            </a:r>
          </a:p>
          <a:p>
            <a:pPr marL="0" indent="0">
              <a:buNone/>
            </a:pPr>
            <a:r>
              <a:rPr lang="en-US" sz="6400" dirty="0"/>
              <a:t> </a:t>
            </a:r>
          </a:p>
          <a:p>
            <a:pPr>
              <a:buFont typeface="Wingdings" panose="05000000000000000000" pitchFamily="2" charset="2"/>
              <a:buChar char="q"/>
            </a:pPr>
            <a:endParaRPr lang="en-US" sz="2200" dirty="0">
              <a:solidFill>
                <a:prstClr val="black"/>
              </a:solidFill>
            </a:endParaRPr>
          </a:p>
          <a:p>
            <a:pPr marL="0" indent="0">
              <a:buNone/>
            </a:pPr>
            <a:r>
              <a:rPr lang="en-US" sz="2200" dirty="0">
                <a:solidFill>
                  <a:prstClr val="black"/>
                </a:solidFill>
              </a:rPr>
              <a:t> </a:t>
            </a:r>
          </a:p>
          <a:p>
            <a:pPr marL="0" indent="0">
              <a:buNone/>
            </a:pPr>
            <a:endParaRPr lang="en-US" sz="2200" dirty="0">
              <a:solidFill>
                <a:prstClr val="black"/>
              </a:solidFill>
            </a:endParaRPr>
          </a:p>
          <a:p>
            <a:pPr marL="0" indent="0">
              <a:buNone/>
            </a:pPr>
            <a:endParaRPr lang="en-US" sz="2200" dirty="0">
              <a:solidFill>
                <a:prstClr val="black"/>
              </a:solidFill>
            </a:endParaRPr>
          </a:p>
          <a:p>
            <a:pPr marL="0" indent="0">
              <a:buNone/>
            </a:pPr>
            <a:endParaRPr lang="en-US" sz="2200" dirty="0">
              <a:solidFill>
                <a:prstClr val="black"/>
              </a:solidFill>
            </a:endParaRPr>
          </a:p>
          <a:p>
            <a:pPr marL="0" indent="0">
              <a:buNone/>
            </a:pPr>
            <a:r>
              <a:rPr lang="en-US" sz="2200" dirty="0">
                <a:solidFill>
                  <a:prstClr val="black"/>
                </a:solidFill>
              </a:rPr>
              <a:t>	</a:t>
            </a:r>
          </a:p>
          <a:p>
            <a:pPr marL="0" indent="0">
              <a:buNone/>
            </a:pPr>
            <a:endParaRPr lang="en-US" sz="2200" dirty="0"/>
          </a:p>
          <a:p>
            <a:pPr marL="0" indent="0" algn="ctr">
              <a:buNone/>
            </a:pPr>
            <a:endParaRPr lang="en-US" sz="2200" dirty="0"/>
          </a:p>
          <a:p>
            <a:pPr marL="0" indent="0">
              <a:buNone/>
            </a:pPr>
            <a:endParaRPr lang="en-US" dirty="0"/>
          </a:p>
          <a:p>
            <a:endParaRPr lang="en-US" dirty="0"/>
          </a:p>
          <a:p>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2535083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602023" y="1447800"/>
            <a:ext cx="63318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sym typeface="Gill Sans" charset="0"/>
              </a:rPr>
              <a:t>Final Thoughts and Questions</a:t>
            </a:r>
          </a:p>
        </p:txBody>
      </p:sp>
    </p:spTree>
    <p:extLst>
      <p:ext uri="{BB962C8B-B14F-4D97-AF65-F5344CB8AC3E}">
        <p14:creationId xmlns:p14="http://schemas.microsoft.com/office/powerpoint/2010/main" val="83658576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10610" y="-84932"/>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255608" y="685800"/>
            <a:ext cx="8305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b="1" dirty="0">
              <a:solidFill>
                <a:prstClr val="black"/>
              </a:solidFill>
              <a:latin typeface="Calibri"/>
              <a:cs typeface="+mn-cs"/>
            </a:endParaRPr>
          </a:p>
          <a:p>
            <a:pPr algn="ctr" eaLnBrk="1" hangingPunct="1"/>
            <a:r>
              <a:rPr lang="en-US" sz="1800" b="1" dirty="0">
                <a:solidFill>
                  <a:prstClr val="black"/>
                </a:solidFill>
                <a:latin typeface="Calibri"/>
                <a:cs typeface="+mn-cs"/>
              </a:rPr>
              <a:t> </a:t>
            </a:r>
            <a:endParaRPr lang="en-US" sz="1800" b="1" dirty="0">
              <a:solidFill>
                <a:prstClr val="black"/>
              </a:solidFill>
            </a:endParaRPr>
          </a:p>
          <a:p>
            <a:pPr algn="ctr" eaLnBrk="1" hangingPunct="1"/>
            <a:endParaRPr lang="en-US" sz="1800" b="1" dirty="0">
              <a:solidFill>
                <a:prstClr val="black"/>
              </a:solidFill>
            </a:endParaRPr>
          </a:p>
          <a:p>
            <a:pPr algn="ctr" eaLnBrk="1" hangingPunct="1"/>
            <a:endParaRPr lang="en-US" sz="1800" b="1" dirty="0">
              <a:solidFill>
                <a:prstClr val="black"/>
              </a:solidFill>
            </a:endParaRPr>
          </a:p>
          <a:p>
            <a:pPr lvl="0" algn="ctr" eaLnBrk="1" hangingPunct="1"/>
            <a:r>
              <a:rPr lang="en-US" sz="1800" b="1" dirty="0">
                <a:solidFill>
                  <a:prstClr val="black"/>
                </a:solidFill>
                <a:latin typeface="Arial" panose="020B0604020202020204" pitchFamily="34" charset="0"/>
                <a:ea typeface="+mn-ea"/>
                <a:cs typeface="Arial" panose="020B0604020202020204" pitchFamily="34" charset="0"/>
                <a:hlinkClick r:id="rId6"/>
              </a:rPr>
              <a:t>hazimi@ccbcmd.edu</a:t>
            </a:r>
            <a:endParaRPr lang="en-US" sz="1800" b="1" dirty="0">
              <a:solidFill>
                <a:prstClr val="black"/>
              </a:solidFill>
              <a:latin typeface="Arial" panose="020B0604020202020204" pitchFamily="34" charset="0"/>
              <a:ea typeface="+mn-ea"/>
              <a:cs typeface="Arial" panose="020B0604020202020204" pitchFamily="34" charset="0"/>
            </a:endParaRPr>
          </a:p>
          <a:p>
            <a:pPr algn="ctr" eaLnBrk="1" hangingPunct="1"/>
            <a:endParaRPr lang="en-US" sz="1800" b="1" dirty="0">
              <a:solidFill>
                <a:prstClr val="black"/>
              </a:solidFill>
            </a:endParaRPr>
          </a:p>
          <a:p>
            <a:pPr algn="ctr" eaLnBrk="1" hangingPunct="1"/>
            <a:r>
              <a:rPr lang="en-US" sz="1800" b="1" dirty="0">
                <a:solidFill>
                  <a:prstClr val="black"/>
                </a:solidFill>
                <a:hlinkClick r:id="rId7"/>
              </a:rPr>
              <a:t>emantler@ccbcmd.edu</a:t>
            </a:r>
            <a:endParaRPr lang="en-US" sz="1800" b="1" dirty="0">
              <a:solidFill>
                <a:prstClr val="black"/>
              </a:solidFill>
            </a:endParaRPr>
          </a:p>
          <a:p>
            <a:pPr algn="ctr" eaLnBrk="1" hangingPunct="1"/>
            <a:endParaRPr lang="en-US" sz="1800" b="1" dirty="0">
              <a:solidFill>
                <a:prstClr val="black"/>
              </a:solidFill>
            </a:endParaRPr>
          </a:p>
          <a:p>
            <a:pPr algn="ctr" eaLnBrk="1" hangingPunct="1"/>
            <a:r>
              <a:rPr lang="en-US" sz="1800" b="1" dirty="0">
                <a:solidFill>
                  <a:prstClr val="black"/>
                </a:solidFill>
                <a:hlinkClick r:id="rId8"/>
              </a:rPr>
              <a:t>pkelleher@ccbcmd.edu</a:t>
            </a:r>
            <a:r>
              <a:rPr lang="en-US" sz="1800" b="1" dirty="0">
                <a:solidFill>
                  <a:prstClr val="black"/>
                </a:solidFill>
              </a:rPr>
              <a:t> </a:t>
            </a:r>
          </a:p>
          <a:p>
            <a:pPr algn="ctr" eaLnBrk="1" hangingPunct="1"/>
            <a:endParaRPr lang="en-US" sz="1800" b="1" dirty="0">
              <a:solidFill>
                <a:prstClr val="black"/>
              </a:solidFill>
            </a:endParaRPr>
          </a:p>
          <a:p>
            <a:pPr algn="ctr" eaLnBrk="1" hangingPunct="1"/>
            <a:endParaRPr lang="en-US" sz="1800" b="1" dirty="0">
              <a:solidFill>
                <a:prstClr val="black"/>
              </a:solidFill>
            </a:endParaRPr>
          </a:p>
          <a:p>
            <a:pPr algn="ctr" eaLnBrk="1" hangingPunct="1"/>
            <a:r>
              <a:rPr lang="en-US" sz="1800" b="1" dirty="0">
                <a:solidFill>
                  <a:prstClr val="black"/>
                </a:solidFill>
              </a:rPr>
              <a:t>ALP Website:</a:t>
            </a:r>
          </a:p>
          <a:p>
            <a:pPr algn="ctr" eaLnBrk="1" hangingPunct="1"/>
            <a:r>
              <a:rPr lang="en-US" sz="1800" b="1" dirty="0">
                <a:solidFill>
                  <a:prstClr val="black"/>
                </a:solidFill>
                <a:hlinkClick r:id="rId9"/>
              </a:rPr>
              <a:t>http://alp-deved.org</a:t>
            </a:r>
            <a:endParaRPr lang="en-US" sz="1800" b="1" dirty="0">
              <a:solidFill>
                <a:prstClr val="black"/>
              </a:solidFill>
            </a:endParaRPr>
          </a:p>
          <a:p>
            <a:pPr algn="ctr" eaLnBrk="1" hangingPunct="1"/>
            <a:endParaRPr lang="en-US" sz="2000" u="sng" dirty="0"/>
          </a:p>
          <a:p>
            <a:pPr algn="ctr" eaLnBrk="1" hangingPunct="1"/>
            <a:endParaRPr lang="en-US" sz="2000" u="sng" dirty="0"/>
          </a:p>
          <a:p>
            <a:pPr algn="ctr" eaLnBrk="1" hangingPunct="1"/>
            <a:r>
              <a:rPr lang="en-US" sz="2000" b="1" dirty="0">
                <a:solidFill>
                  <a:prstClr val="black"/>
                </a:solidFill>
              </a:rPr>
              <a:t>Enjoy the conference!</a:t>
            </a:r>
          </a:p>
        </p:txBody>
      </p:sp>
      <p:pic>
        <p:nvPicPr>
          <p:cNvPr id="7" name="Picture 6" descr="https://ccbcsharepoint/enroll/comms/Shared%20Documents/CCBC%20Official%20Logos/CCBC_horizontal_log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52400"/>
            <a:ext cx="1573416" cy="685800"/>
          </a:xfrm>
          <a:prstGeom prst="rect">
            <a:avLst/>
          </a:prstGeom>
          <a:noFill/>
          <a:ln>
            <a:noFill/>
          </a:ln>
        </p:spPr>
      </p:pic>
    </p:spTree>
    <p:extLst>
      <p:ext uri="{BB962C8B-B14F-4D97-AF65-F5344CB8AC3E}">
        <p14:creationId xmlns:p14="http://schemas.microsoft.com/office/powerpoint/2010/main" val="147387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2D050"/>
          </a:solidFill>
        </p:spPr>
        <p:txBody>
          <a:bodyPr/>
          <a:lstStyle/>
          <a:p>
            <a:r>
              <a:rPr lang="en-US" dirty="0"/>
              <a:t>ALP Term Analysis</a:t>
            </a:r>
          </a:p>
        </p:txBody>
      </p:sp>
      <p:sp>
        <p:nvSpPr>
          <p:cNvPr id="3" name="Text Placeholder 2"/>
          <p:cNvSpPr>
            <a:spLocks noGrp="1"/>
          </p:cNvSpPr>
          <p:nvPr>
            <p:ph type="body" idx="1"/>
          </p:nvPr>
        </p:nvSpPr>
        <p:spPr/>
        <p:txBody>
          <a:bodyPr>
            <a:normAutofit/>
          </a:bodyPr>
          <a:lstStyle/>
          <a:p>
            <a:pPr algn="ctr"/>
            <a:r>
              <a:rPr lang="en-US" sz="3200" u="sng" dirty="0"/>
              <a:t>ALP</a:t>
            </a:r>
          </a:p>
        </p:txBody>
      </p:sp>
      <p:sp>
        <p:nvSpPr>
          <p:cNvPr id="4" name="Content Placeholder 3"/>
          <p:cNvSpPr>
            <a:spLocks noGrp="1"/>
          </p:cNvSpPr>
          <p:nvPr>
            <p:ph sz="half" idx="2"/>
          </p:nvPr>
        </p:nvSpPr>
        <p:spPr/>
        <p:txBody>
          <a:bodyPr/>
          <a:lstStyle/>
          <a:p>
            <a:r>
              <a:rPr lang="en-US" dirty="0"/>
              <a:t>Students in an ALP section of ENGL052</a:t>
            </a:r>
          </a:p>
          <a:p>
            <a:r>
              <a:rPr lang="en-US" dirty="0"/>
              <a:t>Passing grade in ENGL052 </a:t>
            </a:r>
          </a:p>
          <a:p>
            <a:r>
              <a:rPr lang="en-US" dirty="0"/>
              <a:t>Passing grade in associated ENGL101 section</a:t>
            </a:r>
          </a:p>
        </p:txBody>
      </p:sp>
      <p:sp>
        <p:nvSpPr>
          <p:cNvPr id="5" name="Text Placeholder 4"/>
          <p:cNvSpPr>
            <a:spLocks noGrp="1"/>
          </p:cNvSpPr>
          <p:nvPr>
            <p:ph type="body" sz="quarter" idx="3"/>
          </p:nvPr>
        </p:nvSpPr>
        <p:spPr/>
        <p:txBody>
          <a:bodyPr>
            <a:normAutofit/>
          </a:bodyPr>
          <a:lstStyle/>
          <a:p>
            <a:pPr algn="ctr"/>
            <a:r>
              <a:rPr lang="en-US" sz="3200" u="sng" dirty="0"/>
              <a:t>Traditional</a:t>
            </a:r>
          </a:p>
        </p:txBody>
      </p:sp>
      <p:sp>
        <p:nvSpPr>
          <p:cNvPr id="6" name="Content Placeholder 5"/>
          <p:cNvSpPr>
            <a:spLocks noGrp="1"/>
          </p:cNvSpPr>
          <p:nvPr>
            <p:ph sz="quarter" idx="4"/>
          </p:nvPr>
        </p:nvSpPr>
        <p:spPr>
          <a:xfrm>
            <a:off x="4497389" y="2174875"/>
            <a:ext cx="4189412" cy="3951288"/>
          </a:xfrm>
        </p:spPr>
        <p:txBody>
          <a:bodyPr/>
          <a:lstStyle/>
          <a:p>
            <a:r>
              <a:rPr lang="en-US" dirty="0"/>
              <a:t>Students in a non-ALP section of ENGL052</a:t>
            </a:r>
          </a:p>
          <a:p>
            <a:r>
              <a:rPr lang="en-US" dirty="0"/>
              <a:t>Passing grade in ENGL052</a:t>
            </a:r>
          </a:p>
          <a:p>
            <a:r>
              <a:rPr lang="en-US" dirty="0"/>
              <a:t>Passing grade in ENGL101 within one year of ENGL052</a:t>
            </a:r>
          </a:p>
        </p:txBody>
      </p:sp>
    </p:spTree>
    <p:extLst>
      <p:ext uri="{BB962C8B-B14F-4D97-AF65-F5344CB8AC3E}">
        <p14:creationId xmlns:p14="http://schemas.microsoft.com/office/powerpoint/2010/main" val="223998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hite w/line">
  <a:themeElements>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w/line">
      <a:majorFont>
        <a:latin typeface="Times"/>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mericasCharities_PPT_TEMPLATE_160511">
  <a:themeElements>
    <a:clrScheme name="Custom 2">
      <a:dk1>
        <a:srgbClr val="000000"/>
      </a:dk1>
      <a:lt1>
        <a:srgbClr val="FFFFFF"/>
      </a:lt1>
      <a:dk2>
        <a:srgbClr val="42BECA"/>
      </a:dk2>
      <a:lt2>
        <a:srgbClr val="0065A4"/>
      </a:lt2>
      <a:accent1>
        <a:srgbClr val="ADAFB2"/>
      </a:accent1>
      <a:accent2>
        <a:srgbClr val="646464"/>
      </a:accent2>
      <a:accent3>
        <a:srgbClr val="3C3C3C"/>
      </a:accent3>
      <a:accent4>
        <a:srgbClr val="42BECA"/>
      </a:accent4>
      <a:accent5>
        <a:srgbClr val="0065A4"/>
      </a:accent5>
      <a:accent6>
        <a:srgbClr val="42BECA"/>
      </a:accent6>
      <a:hlink>
        <a:srgbClr val="0065A4"/>
      </a:hlink>
      <a:folHlink>
        <a:srgbClr val="0065A4"/>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3D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42BECA"/>
    </a:dk2>
    <a:lt2>
      <a:srgbClr val="0065A4"/>
    </a:lt2>
    <a:accent1>
      <a:srgbClr val="ADAFB2"/>
    </a:accent1>
    <a:accent2>
      <a:srgbClr val="646464"/>
    </a:accent2>
    <a:accent3>
      <a:srgbClr val="3C3C3C"/>
    </a:accent3>
    <a:accent4>
      <a:srgbClr val="42BECA"/>
    </a:accent4>
    <a:accent5>
      <a:srgbClr val="0065A4"/>
    </a:accent5>
    <a:accent6>
      <a:srgbClr val="42BECA"/>
    </a:accent6>
    <a:hlink>
      <a:srgbClr val="0065A4"/>
    </a:hlink>
    <a:folHlink>
      <a:srgbClr val="0065A4"/>
    </a:folHlink>
  </a:clrScheme>
</a:themeOverride>
</file>

<file path=docProps/app.xml><?xml version="1.0" encoding="utf-8"?>
<Properties xmlns="http://schemas.openxmlformats.org/officeDocument/2006/extended-properties" xmlns:vt="http://schemas.openxmlformats.org/officeDocument/2006/docPropsVTypes">
  <TotalTime>3969</TotalTime>
  <Words>3745</Words>
  <Application>Microsoft Office PowerPoint</Application>
  <PresentationFormat>On-screen Show (4:3)</PresentationFormat>
  <Paragraphs>667</Paragraphs>
  <Slides>82</Slides>
  <Notes>65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82</vt:i4>
      </vt:variant>
    </vt:vector>
  </HeadingPairs>
  <TitlesOfParts>
    <vt:vector size="99" baseType="lpstr">
      <vt:lpstr>ＭＳ Ｐゴシック</vt:lpstr>
      <vt:lpstr>Arial</vt:lpstr>
      <vt:lpstr>Arial Black</vt:lpstr>
      <vt:lpstr>Calibri</vt:lpstr>
      <vt:lpstr>Gill Sans</vt:lpstr>
      <vt:lpstr>Times</vt:lpstr>
      <vt:lpstr>Times New Roman</vt:lpstr>
      <vt:lpstr>Wingdings</vt:lpstr>
      <vt:lpstr>ヒラギノ明朝 ProN W3</vt:lpstr>
      <vt:lpstr>ヒラギノ角ゴ Pro W3</vt:lpstr>
      <vt:lpstr>ヒラギノ角ゴ ProN W3</vt:lpstr>
      <vt:lpstr>ヒラギノ角ゴ ProN W6</vt:lpstr>
      <vt:lpstr>Office Theme</vt:lpstr>
      <vt:lpstr>2_Office Theme</vt:lpstr>
      <vt:lpstr>1_White w/line</vt:lpstr>
      <vt:lpstr>1_Office Theme</vt:lpstr>
      <vt:lpstr>2_AmericasCharities_PPT_TEMPLATE_160511</vt:lpstr>
      <vt:lpstr>PowerPoint Presentation</vt:lpstr>
      <vt:lpstr>PowerPoint Presentation</vt:lpstr>
      <vt:lpstr>PowerPoint Presentation</vt:lpstr>
      <vt:lpstr>PowerPoint Presentation</vt:lpstr>
      <vt:lpstr>PowerPoint Presentation</vt:lpstr>
      <vt:lpstr>PowerPoint Presentation</vt:lpstr>
      <vt:lpstr>Details of the new ALP IRW model</vt:lpstr>
      <vt:lpstr>PowerPoint Presentation</vt:lpstr>
      <vt:lpstr>ALP Term Analysis</vt:lpstr>
      <vt:lpstr>Path to Success</vt:lpstr>
      <vt:lpstr>Path to Success</vt:lpstr>
      <vt:lpstr>ENGL052 Pass Rates</vt:lpstr>
      <vt:lpstr>ENGL101 Pass Rates</vt:lpstr>
      <vt:lpstr>Cohort Completion Rate – ENGL101</vt:lpstr>
      <vt:lpstr>ALP Ramps Up</vt:lpstr>
      <vt:lpstr>Cohort Completion Rate – ENGL102</vt:lpstr>
      <vt:lpstr>12 or More Earned Credits</vt:lpstr>
      <vt:lpstr>Degree or Certificate Earned</vt:lpstr>
      <vt:lpstr>African-American Completion Rate</vt:lpstr>
      <vt:lpstr>Completion Rate by Race – ALP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 Course Formats and Plans</vt:lpstr>
      <vt:lpstr>PowerPoint Presentation</vt:lpstr>
      <vt:lpstr>PowerPoint Presentation</vt:lpstr>
      <vt:lpstr>PowerPoint Presentation</vt:lpstr>
      <vt:lpstr>PowerPoint Presentation</vt:lpstr>
      <vt:lpstr>PowerPoint Presentation</vt:lpstr>
      <vt:lpstr>Research on Non-Cognitive Issues </vt:lpstr>
      <vt:lpstr>PowerPoint Presentation</vt:lpstr>
      <vt:lpstr>What is ‘Just in Time Support?’</vt:lpstr>
      <vt:lpstr>Non-cognitive  Barriers with Students at your institution </vt:lpstr>
      <vt:lpstr>PowerPoint Presentation</vt:lpstr>
      <vt:lpstr>Former Curriculum Approach in Developmental Writing and Reading Courses</vt:lpstr>
      <vt:lpstr>Backward Curriculum Approach in Developmental Writing and Reading Courses</vt:lpstr>
      <vt:lpstr>ALP Thematic Unit Teaching Template</vt:lpstr>
      <vt:lpstr> Start at the End  (Backward Design):  ● What is the essay topic?  ● What are the essential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Power of Integrating Reading and Writing for Developmental Students</vt:lpstr>
      <vt:lpstr>Strategies Used in “Integrative” Courses</vt:lpstr>
      <vt:lpstr>An “Additive” Approach to Integration (not IRW)</vt:lpstr>
      <vt:lpstr>The “Additive” Approach (not IRW)</vt:lpstr>
      <vt:lpstr>Components of Additive Approach</vt:lpstr>
      <vt:lpstr>Challenge of Additive Approach</vt:lpstr>
      <vt:lpstr>An “Integrative” Approach to Course Design (IRW)</vt:lpstr>
      <vt:lpstr>What does an integrative course look like?</vt:lpstr>
      <vt:lpstr>Principles of IRW</vt:lpstr>
      <vt:lpstr>PowerPoint Presentation</vt:lpstr>
      <vt:lpstr>PowerPoint Presentation</vt:lpstr>
      <vt:lpstr>PowerPoint Presentation</vt:lpstr>
      <vt:lpstr>Active/Collaborative Learning: Best Strategies</vt:lpstr>
      <vt:lpstr>Active/Collaborative Learning:  Scaffolding</vt:lpstr>
      <vt:lpstr>PowerPoint Presentation</vt:lpstr>
      <vt:lpstr>Resources to Help with Alignment</vt:lpstr>
      <vt:lpstr>CCBC ALP Professional Development Bb Site</vt:lpstr>
      <vt:lpstr>PowerPoint Presentation</vt:lpstr>
      <vt:lpstr>ALP Essentials: Grading</vt:lpstr>
      <vt:lpstr>PowerPoint Presentation</vt:lpstr>
      <vt:lpstr>ALP Faculty Development Going Forward</vt:lpstr>
      <vt:lpstr>PowerPoint Presentation</vt:lpstr>
      <vt:lpstr>PowerPoint Presentation</vt:lpstr>
    </vt:vector>
  </TitlesOfParts>
  <Company>CCBC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Piotrowskis</cp:lastModifiedBy>
  <cp:revision>166</cp:revision>
  <cp:lastPrinted>2016-06-06T13:03:20Z</cp:lastPrinted>
  <dcterms:created xsi:type="dcterms:W3CDTF">2014-06-03T17:41:37Z</dcterms:created>
  <dcterms:modified xsi:type="dcterms:W3CDTF">2019-06-05T19:11:18Z</dcterms:modified>
</cp:coreProperties>
</file>