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665" r:id="rId2"/>
    <p:sldId id="666" r:id="rId3"/>
    <p:sldId id="66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B8F63A"/>
    <a:srgbClr val="8164B0"/>
    <a:srgbClr val="615CB0"/>
    <a:srgbClr val="6FA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22" autoAdjust="0"/>
    <p:restoredTop sz="97982" autoAdjust="0"/>
  </p:normalViewPr>
  <p:slideViewPr>
    <p:cSldViewPr>
      <p:cViewPr varScale="1">
        <p:scale>
          <a:sx n="120" d="100"/>
          <a:sy n="120" d="100"/>
        </p:scale>
        <p:origin x="17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34CF2-CDE5-44AD-A1F1-1521E35A76C5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B53F5-7A81-4F21-A3A7-FF76986863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710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11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17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3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3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90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11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38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1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7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61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95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65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5AC10-A9C5-4E79-A5E6-79F8557280A5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4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5AC10-A9C5-4E79-A5E6-79F8557280A5}" type="datetimeFigureOut">
              <a:rPr lang="en-US" smtClean="0"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9500-AEBE-45FD-B219-39AC855519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42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83" name="Picture 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01600"/>
            <a:ext cx="944563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20500" name="Group 35"/>
          <p:cNvGrpSpPr>
            <a:grpSpLocks/>
          </p:cNvGrpSpPr>
          <p:nvPr/>
        </p:nvGrpSpPr>
        <p:grpSpPr bwMode="auto">
          <a:xfrm>
            <a:off x="152400" y="2438400"/>
            <a:ext cx="8534400" cy="609600"/>
            <a:chOff x="48" y="0"/>
            <a:chExt cx="3216" cy="384"/>
          </a:xfrm>
        </p:grpSpPr>
        <p:sp>
          <p:nvSpPr>
            <p:cNvPr id="20502" name="Rectangle 36"/>
            <p:cNvSpPr>
              <a:spLocks/>
            </p:cNvSpPr>
            <p:nvPr/>
          </p:nvSpPr>
          <p:spPr bwMode="auto">
            <a:xfrm>
              <a:off x="48" y="0"/>
              <a:ext cx="3216" cy="384"/>
            </a:xfrm>
            <a:prstGeom prst="rect">
              <a:avLst/>
            </a:prstGeom>
            <a:solidFill>
              <a:srgbClr val="7C9F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3" name="Rectangle 37"/>
            <p:cNvSpPr>
              <a:spLocks/>
            </p:cNvSpPr>
            <p:nvPr/>
          </p:nvSpPr>
          <p:spPr bwMode="auto">
            <a:xfrm>
              <a:off x="88" y="58"/>
              <a:ext cx="2068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8100" tIns="38100" rIns="38100" bIns="3810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FFFF"/>
                  </a:solidFill>
                  <a:cs typeface="Arial" charset="0"/>
                  <a:sym typeface="Arial" charset="0"/>
                </a:rPr>
                <a:t>Developmental Writing 65%</a:t>
              </a:r>
            </a:p>
          </p:txBody>
        </p:sp>
      </p:grpSp>
      <p:sp>
        <p:nvSpPr>
          <p:cNvPr id="20490" name="Rectangle 51"/>
          <p:cNvSpPr>
            <a:spLocks noChangeArrowheads="1"/>
          </p:cNvSpPr>
          <p:nvPr/>
        </p:nvSpPr>
        <p:spPr bwMode="auto">
          <a:xfrm>
            <a:off x="1371600" y="304800"/>
            <a:ext cx="739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latin typeface="Calibri" charset="0"/>
                <a:cs typeface="Calibri" charset="0"/>
                <a:sym typeface="Calibri" charset="0"/>
              </a:rPr>
              <a:t>CCBC</a:t>
            </a:r>
            <a:r>
              <a:rPr lang="ja-JP" altLang="en-US" sz="2800" dirty="0">
                <a:latin typeface="Calibri" charset="0"/>
                <a:cs typeface="Calibri" charset="0"/>
                <a:sym typeface="Calibri" charset="0"/>
              </a:rPr>
              <a:t>’</a:t>
            </a:r>
            <a:r>
              <a:rPr lang="en-US" sz="2800" dirty="0">
                <a:latin typeface="Calibri" charset="0"/>
                <a:cs typeface="Calibri" charset="0"/>
                <a:sym typeface="Calibri" charset="0"/>
              </a:rPr>
              <a:t>s Developmental Writing Courses:</a:t>
            </a:r>
            <a:endParaRPr lang="en-US" sz="2800" dirty="0">
              <a:ea typeface="Calibri" charset="0"/>
              <a:cs typeface="Calibri" charset="0"/>
            </a:endParaRPr>
          </a:p>
        </p:txBody>
      </p:sp>
      <p:grpSp>
        <p:nvGrpSpPr>
          <p:cNvPr id="47" name="Group 35"/>
          <p:cNvGrpSpPr>
            <a:grpSpLocks/>
          </p:cNvGrpSpPr>
          <p:nvPr/>
        </p:nvGrpSpPr>
        <p:grpSpPr bwMode="auto">
          <a:xfrm>
            <a:off x="5791200" y="2438400"/>
            <a:ext cx="2923824" cy="609600"/>
            <a:chOff x="48" y="0"/>
            <a:chExt cx="2784" cy="384"/>
          </a:xfrm>
        </p:grpSpPr>
        <p:sp>
          <p:nvSpPr>
            <p:cNvPr id="48" name="Rectangle 36"/>
            <p:cNvSpPr>
              <a:spLocks/>
            </p:cNvSpPr>
            <p:nvPr/>
          </p:nvSpPr>
          <p:spPr bwMode="auto">
            <a:xfrm>
              <a:off x="48" y="0"/>
              <a:ext cx="2784" cy="384"/>
            </a:xfrm>
            <a:prstGeom prst="rect">
              <a:avLst/>
            </a:prstGeom>
            <a:solidFill>
              <a:srgbClr val="605B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" name="Rectangle 37"/>
            <p:cNvSpPr>
              <a:spLocks/>
            </p:cNvSpPr>
            <p:nvPr/>
          </p:nvSpPr>
          <p:spPr bwMode="auto">
            <a:xfrm>
              <a:off x="96" y="48"/>
              <a:ext cx="2683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8100" tIns="38100" rIns="38100" bIns="38100">
              <a:spAutoFit/>
            </a:bodyPr>
            <a:lstStyle/>
            <a:p>
              <a:r>
                <a:rPr lang="en-US" sz="2000" b="1" dirty="0">
                  <a:solidFill>
                    <a:srgbClr val="FFFFFF"/>
                  </a:solidFill>
                  <a:cs typeface="Arial" charset="0"/>
                  <a:sym typeface="Arial" charset="0"/>
                </a:rPr>
                <a:t>Credit English 35%</a:t>
              </a:r>
            </a:p>
          </p:txBody>
        </p:sp>
      </p:grpSp>
      <p:grpSp>
        <p:nvGrpSpPr>
          <p:cNvPr id="53" name="Group 35"/>
          <p:cNvGrpSpPr>
            <a:grpSpLocks/>
          </p:cNvGrpSpPr>
          <p:nvPr/>
        </p:nvGrpSpPr>
        <p:grpSpPr bwMode="auto">
          <a:xfrm>
            <a:off x="28" y="3581400"/>
            <a:ext cx="1600172" cy="685800"/>
            <a:chOff x="-245" y="-48"/>
            <a:chExt cx="3077" cy="432"/>
          </a:xfrm>
        </p:grpSpPr>
        <p:sp>
          <p:nvSpPr>
            <p:cNvPr id="54" name="Rectangle 36"/>
            <p:cNvSpPr>
              <a:spLocks/>
            </p:cNvSpPr>
            <p:nvPr/>
          </p:nvSpPr>
          <p:spPr bwMode="auto">
            <a:xfrm>
              <a:off x="48" y="0"/>
              <a:ext cx="2784" cy="384"/>
            </a:xfrm>
            <a:prstGeom prst="rect">
              <a:avLst/>
            </a:prstGeom>
            <a:solidFill>
              <a:srgbClr val="605B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" name="Rectangle 37"/>
            <p:cNvSpPr>
              <a:spLocks/>
            </p:cNvSpPr>
            <p:nvPr/>
          </p:nvSpPr>
          <p:spPr bwMode="auto">
            <a:xfrm>
              <a:off x="-245" y="-48"/>
              <a:ext cx="1905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8100" tIns="38100" rIns="38100" bIns="3810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FFFFFF"/>
                  </a:solidFill>
                  <a:cs typeface="Arial" charset="0"/>
                  <a:sym typeface="Arial" charset="0"/>
                </a:rPr>
                <a:t>  ENG051</a:t>
              </a:r>
            </a:p>
            <a:p>
              <a:pPr algn="ctr"/>
              <a:r>
                <a:rPr lang="en-US" sz="1800" b="1" dirty="0">
                  <a:solidFill>
                    <a:srgbClr val="FFFFFF"/>
                  </a:solidFill>
                  <a:cs typeface="Arial" charset="0"/>
                  <a:sym typeface="Arial" charset="0"/>
                </a:rPr>
                <a:t>13%</a:t>
              </a:r>
            </a:p>
          </p:txBody>
        </p:sp>
      </p:grpSp>
      <p:grpSp>
        <p:nvGrpSpPr>
          <p:cNvPr id="50" name="Group 35"/>
          <p:cNvGrpSpPr>
            <a:grpSpLocks/>
          </p:cNvGrpSpPr>
          <p:nvPr/>
        </p:nvGrpSpPr>
        <p:grpSpPr bwMode="auto">
          <a:xfrm>
            <a:off x="990600" y="3581400"/>
            <a:ext cx="4881207" cy="692150"/>
            <a:chOff x="48" y="-48"/>
            <a:chExt cx="3270" cy="436"/>
          </a:xfrm>
        </p:grpSpPr>
        <p:sp>
          <p:nvSpPr>
            <p:cNvPr id="51" name="Rectangle 36"/>
            <p:cNvSpPr>
              <a:spLocks/>
            </p:cNvSpPr>
            <p:nvPr/>
          </p:nvSpPr>
          <p:spPr bwMode="auto">
            <a:xfrm>
              <a:off x="48" y="0"/>
              <a:ext cx="3216" cy="384"/>
            </a:xfrm>
            <a:prstGeom prst="rect">
              <a:avLst/>
            </a:prstGeom>
            <a:solidFill>
              <a:srgbClr val="7C9F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" name="Rectangle 37"/>
            <p:cNvSpPr>
              <a:spLocks/>
            </p:cNvSpPr>
            <p:nvPr/>
          </p:nvSpPr>
          <p:spPr bwMode="auto">
            <a:xfrm>
              <a:off x="150" y="-48"/>
              <a:ext cx="3168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8100" tIns="38100" rIns="38100" bIns="3810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FFFF"/>
                  </a:solidFill>
                  <a:cs typeface="Arial" charset="0"/>
                  <a:sym typeface="Arial" charset="0"/>
                </a:rPr>
                <a:t>ENG052</a:t>
              </a:r>
            </a:p>
            <a:p>
              <a:pPr algn="ctr"/>
              <a:r>
                <a:rPr lang="en-US" sz="2000" b="1" dirty="0">
                  <a:solidFill>
                    <a:srgbClr val="FFFFFF"/>
                  </a:solidFill>
                  <a:cs typeface="Arial" charset="0"/>
                  <a:sym typeface="Arial" charset="0"/>
                </a:rPr>
                <a:t>87%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98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83" name="Picture 9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101600"/>
            <a:ext cx="944563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grpSp>
        <p:nvGrpSpPr>
          <p:cNvPr id="20500" name="Group 35"/>
          <p:cNvGrpSpPr>
            <a:grpSpLocks/>
          </p:cNvGrpSpPr>
          <p:nvPr/>
        </p:nvGrpSpPr>
        <p:grpSpPr bwMode="auto">
          <a:xfrm>
            <a:off x="152400" y="2438400"/>
            <a:ext cx="8534400" cy="609600"/>
            <a:chOff x="48" y="0"/>
            <a:chExt cx="3216" cy="384"/>
          </a:xfrm>
        </p:grpSpPr>
        <p:sp>
          <p:nvSpPr>
            <p:cNvPr id="20502" name="Rectangle 36"/>
            <p:cNvSpPr>
              <a:spLocks/>
            </p:cNvSpPr>
            <p:nvPr/>
          </p:nvSpPr>
          <p:spPr bwMode="auto">
            <a:xfrm>
              <a:off x="48" y="0"/>
              <a:ext cx="3216" cy="384"/>
            </a:xfrm>
            <a:prstGeom prst="rect">
              <a:avLst/>
            </a:prstGeom>
            <a:solidFill>
              <a:srgbClr val="7C9F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0503" name="Rectangle 37"/>
            <p:cNvSpPr>
              <a:spLocks/>
            </p:cNvSpPr>
            <p:nvPr/>
          </p:nvSpPr>
          <p:spPr bwMode="auto">
            <a:xfrm>
              <a:off x="88" y="58"/>
              <a:ext cx="2068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8100" tIns="38100" rIns="38100" bIns="3810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FFFF"/>
                  </a:solidFill>
                  <a:cs typeface="Arial" charset="0"/>
                  <a:sym typeface="Arial" charset="0"/>
                </a:rPr>
                <a:t>Developmental Writing 65%</a:t>
              </a:r>
            </a:p>
          </p:txBody>
        </p:sp>
      </p:grpSp>
      <p:sp>
        <p:nvSpPr>
          <p:cNvPr id="20490" name="Rectangle 51"/>
          <p:cNvSpPr>
            <a:spLocks noChangeArrowheads="1"/>
          </p:cNvSpPr>
          <p:nvPr/>
        </p:nvSpPr>
        <p:spPr bwMode="auto">
          <a:xfrm>
            <a:off x="1371600" y="304800"/>
            <a:ext cx="7391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800" dirty="0">
                <a:latin typeface="Calibri" charset="0"/>
                <a:cs typeface="Calibri" charset="0"/>
                <a:sym typeface="Calibri" charset="0"/>
              </a:rPr>
              <a:t>CCBC</a:t>
            </a:r>
            <a:r>
              <a:rPr lang="ja-JP" altLang="en-US" sz="2800" dirty="0">
                <a:latin typeface="Calibri" charset="0"/>
                <a:cs typeface="Calibri" charset="0"/>
                <a:sym typeface="Calibri" charset="0"/>
              </a:rPr>
              <a:t>’</a:t>
            </a:r>
            <a:r>
              <a:rPr lang="en-US" sz="2800" dirty="0">
                <a:latin typeface="Calibri" charset="0"/>
                <a:cs typeface="Calibri" charset="0"/>
                <a:sym typeface="Calibri" charset="0"/>
              </a:rPr>
              <a:t>s Developmental Writing Courses:</a:t>
            </a:r>
            <a:endParaRPr lang="en-US" sz="2800" dirty="0">
              <a:ea typeface="Calibri" charset="0"/>
              <a:cs typeface="Calibri" charset="0"/>
            </a:endParaRPr>
          </a:p>
        </p:txBody>
      </p:sp>
      <p:grpSp>
        <p:nvGrpSpPr>
          <p:cNvPr id="47" name="Group 35"/>
          <p:cNvGrpSpPr>
            <a:grpSpLocks/>
          </p:cNvGrpSpPr>
          <p:nvPr/>
        </p:nvGrpSpPr>
        <p:grpSpPr bwMode="auto">
          <a:xfrm>
            <a:off x="5791200" y="2438400"/>
            <a:ext cx="2923824" cy="609600"/>
            <a:chOff x="48" y="0"/>
            <a:chExt cx="2784" cy="384"/>
          </a:xfrm>
        </p:grpSpPr>
        <p:sp>
          <p:nvSpPr>
            <p:cNvPr id="48" name="Rectangle 36"/>
            <p:cNvSpPr>
              <a:spLocks/>
            </p:cNvSpPr>
            <p:nvPr/>
          </p:nvSpPr>
          <p:spPr bwMode="auto">
            <a:xfrm>
              <a:off x="48" y="0"/>
              <a:ext cx="2784" cy="384"/>
            </a:xfrm>
            <a:prstGeom prst="rect">
              <a:avLst/>
            </a:prstGeom>
            <a:solidFill>
              <a:srgbClr val="605B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9" name="Rectangle 37"/>
            <p:cNvSpPr>
              <a:spLocks/>
            </p:cNvSpPr>
            <p:nvPr/>
          </p:nvSpPr>
          <p:spPr bwMode="auto">
            <a:xfrm>
              <a:off x="96" y="48"/>
              <a:ext cx="2683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8100" tIns="38100" rIns="38100" bIns="38100">
              <a:spAutoFit/>
            </a:bodyPr>
            <a:lstStyle/>
            <a:p>
              <a:r>
                <a:rPr lang="en-US" sz="2000" b="1" dirty="0">
                  <a:solidFill>
                    <a:srgbClr val="FFFFFF"/>
                  </a:solidFill>
                  <a:cs typeface="Arial" charset="0"/>
                  <a:sym typeface="Arial" charset="0"/>
                </a:rPr>
                <a:t>Credit English 35%</a:t>
              </a:r>
            </a:p>
          </p:txBody>
        </p:sp>
      </p:grpSp>
      <p:grpSp>
        <p:nvGrpSpPr>
          <p:cNvPr id="53" name="Group 35"/>
          <p:cNvGrpSpPr>
            <a:grpSpLocks/>
          </p:cNvGrpSpPr>
          <p:nvPr/>
        </p:nvGrpSpPr>
        <p:grpSpPr bwMode="auto">
          <a:xfrm>
            <a:off x="28" y="3581400"/>
            <a:ext cx="1600172" cy="685800"/>
            <a:chOff x="-245" y="-48"/>
            <a:chExt cx="3077" cy="432"/>
          </a:xfrm>
        </p:grpSpPr>
        <p:sp>
          <p:nvSpPr>
            <p:cNvPr id="54" name="Rectangle 36"/>
            <p:cNvSpPr>
              <a:spLocks/>
            </p:cNvSpPr>
            <p:nvPr/>
          </p:nvSpPr>
          <p:spPr bwMode="auto">
            <a:xfrm>
              <a:off x="48" y="0"/>
              <a:ext cx="2784" cy="384"/>
            </a:xfrm>
            <a:prstGeom prst="rect">
              <a:avLst/>
            </a:prstGeom>
            <a:solidFill>
              <a:srgbClr val="605B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5" name="Rectangle 37"/>
            <p:cNvSpPr>
              <a:spLocks/>
            </p:cNvSpPr>
            <p:nvPr/>
          </p:nvSpPr>
          <p:spPr bwMode="auto">
            <a:xfrm>
              <a:off x="-245" y="-48"/>
              <a:ext cx="1905" cy="3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8100" tIns="38100" rIns="38100" bIns="3810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FFFFFF"/>
                  </a:solidFill>
                  <a:cs typeface="Arial" charset="0"/>
                  <a:sym typeface="Arial" charset="0"/>
                </a:rPr>
                <a:t>  ENG051</a:t>
              </a:r>
            </a:p>
            <a:p>
              <a:pPr algn="ctr"/>
              <a:r>
                <a:rPr lang="en-US" sz="1800" b="1" dirty="0">
                  <a:solidFill>
                    <a:srgbClr val="FFFFFF"/>
                  </a:solidFill>
                  <a:cs typeface="Arial" charset="0"/>
                  <a:sym typeface="Arial" charset="0"/>
                </a:rPr>
                <a:t>13%</a:t>
              </a:r>
            </a:p>
          </p:txBody>
        </p:sp>
      </p:grpSp>
      <p:grpSp>
        <p:nvGrpSpPr>
          <p:cNvPr id="50" name="Group 35"/>
          <p:cNvGrpSpPr>
            <a:grpSpLocks/>
          </p:cNvGrpSpPr>
          <p:nvPr/>
        </p:nvGrpSpPr>
        <p:grpSpPr bwMode="auto">
          <a:xfrm>
            <a:off x="990600" y="3581400"/>
            <a:ext cx="4805078" cy="692150"/>
            <a:chOff x="48" y="-48"/>
            <a:chExt cx="3219" cy="436"/>
          </a:xfrm>
        </p:grpSpPr>
        <p:sp>
          <p:nvSpPr>
            <p:cNvPr id="51" name="Rectangle 36"/>
            <p:cNvSpPr>
              <a:spLocks/>
            </p:cNvSpPr>
            <p:nvPr/>
          </p:nvSpPr>
          <p:spPr bwMode="auto">
            <a:xfrm>
              <a:off x="48" y="0"/>
              <a:ext cx="3216" cy="384"/>
            </a:xfrm>
            <a:prstGeom prst="rect">
              <a:avLst/>
            </a:prstGeom>
            <a:solidFill>
              <a:srgbClr val="7C9F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52" name="Rectangle 37"/>
            <p:cNvSpPr>
              <a:spLocks/>
            </p:cNvSpPr>
            <p:nvPr/>
          </p:nvSpPr>
          <p:spPr bwMode="auto">
            <a:xfrm>
              <a:off x="99" y="-48"/>
              <a:ext cx="3168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38100" tIns="38100" rIns="38100" bIns="38100">
              <a:spAutoFit/>
            </a:bodyPr>
            <a:lstStyle/>
            <a:p>
              <a:pPr algn="ctr"/>
              <a:r>
                <a:rPr lang="en-US" sz="2000" b="1" dirty="0">
                  <a:solidFill>
                    <a:srgbClr val="FFFFFF"/>
                  </a:solidFill>
                  <a:cs typeface="Arial" charset="0"/>
                  <a:sym typeface="Arial" charset="0"/>
                </a:rPr>
                <a:t>ALP</a:t>
              </a:r>
            </a:p>
            <a:p>
              <a:pPr algn="ctr"/>
              <a:r>
                <a:rPr lang="en-US" sz="2000" b="1" dirty="0">
                  <a:solidFill>
                    <a:srgbClr val="FFFFFF"/>
                  </a:solidFill>
                  <a:cs typeface="Arial" charset="0"/>
                  <a:sym typeface="Arial" charset="0"/>
                </a:rPr>
                <a:t>87%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4744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1"/>
          <p:cNvGrpSpPr>
            <a:grpSpLocks/>
          </p:cNvGrpSpPr>
          <p:nvPr/>
        </p:nvGrpSpPr>
        <p:grpSpPr bwMode="auto">
          <a:xfrm>
            <a:off x="273050" y="3581666"/>
            <a:ext cx="8578851" cy="276225"/>
            <a:chOff x="28" y="0"/>
            <a:chExt cx="5404" cy="174"/>
          </a:xfrm>
        </p:grpSpPr>
        <p:sp>
          <p:nvSpPr>
            <p:cNvPr id="31771" name="Line 2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2" name="Rectangle 3"/>
            <p:cNvSpPr>
              <a:spLocks/>
            </p:cNvSpPr>
            <p:nvPr/>
          </p:nvSpPr>
          <p:spPr bwMode="auto">
            <a:xfrm>
              <a:off x="28" y="0"/>
              <a:ext cx="24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cs typeface="Arial" charset="0"/>
                  <a:sym typeface="Arial" charset="0"/>
                </a:rPr>
                <a:t>4</a:t>
              </a:r>
              <a:r>
                <a:rPr lang="en-US" sz="1800" dirty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0%</a:t>
              </a:r>
            </a:p>
          </p:txBody>
        </p:sp>
      </p:grpSp>
      <p:grpSp>
        <p:nvGrpSpPr>
          <p:cNvPr id="31757" name="Group 14"/>
          <p:cNvGrpSpPr>
            <a:grpSpLocks/>
          </p:cNvGrpSpPr>
          <p:nvPr/>
        </p:nvGrpSpPr>
        <p:grpSpPr bwMode="auto">
          <a:xfrm>
            <a:off x="246063" y="2337066"/>
            <a:ext cx="8580439" cy="276225"/>
            <a:chOff x="27" y="0"/>
            <a:chExt cx="5405" cy="174"/>
          </a:xfrm>
        </p:grpSpPr>
        <p:sp>
          <p:nvSpPr>
            <p:cNvPr id="31769" name="Line 15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70" name="Rectangle 16"/>
            <p:cNvSpPr>
              <a:spLocks/>
            </p:cNvSpPr>
            <p:nvPr/>
          </p:nvSpPr>
          <p:spPr bwMode="auto">
            <a:xfrm>
              <a:off x="27" y="0"/>
              <a:ext cx="24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dirty="0">
                  <a:cs typeface="Arial" charset="0"/>
                  <a:sym typeface="Arial" charset="0"/>
                </a:rPr>
                <a:t>60</a:t>
              </a:r>
              <a:r>
                <a:rPr lang="en-US" sz="1800" dirty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%</a:t>
              </a:r>
            </a:p>
          </p:txBody>
        </p:sp>
      </p:grpSp>
      <p:grpSp>
        <p:nvGrpSpPr>
          <p:cNvPr id="31759" name="Group 18"/>
          <p:cNvGrpSpPr>
            <a:grpSpLocks/>
          </p:cNvGrpSpPr>
          <p:nvPr/>
        </p:nvGrpSpPr>
        <p:grpSpPr bwMode="auto">
          <a:xfrm>
            <a:off x="220663" y="4826266"/>
            <a:ext cx="8643938" cy="276225"/>
            <a:chOff x="-13" y="0"/>
            <a:chExt cx="5445" cy="174"/>
          </a:xfrm>
        </p:grpSpPr>
        <p:sp>
          <p:nvSpPr>
            <p:cNvPr id="31767" name="Line 19"/>
            <p:cNvSpPr>
              <a:spLocks noChangeShapeType="1"/>
            </p:cNvSpPr>
            <p:nvPr/>
          </p:nvSpPr>
          <p:spPr bwMode="auto">
            <a:xfrm>
              <a:off x="344" y="96"/>
              <a:ext cx="5088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lIns="0" tIns="0" rIns="0" bIns="0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42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31768" name="Rectangle 20"/>
            <p:cNvSpPr>
              <a:spLocks/>
            </p:cNvSpPr>
            <p:nvPr/>
          </p:nvSpPr>
          <p:spPr bwMode="auto">
            <a:xfrm>
              <a:off x="-13" y="0"/>
              <a:ext cx="245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800" dirty="0">
                  <a:cs typeface="Arial" charset="0"/>
                  <a:sym typeface="Arial" charset="0"/>
                </a:rPr>
                <a:t>2</a:t>
              </a:r>
              <a:r>
                <a:rPr lang="en-US" dirty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0</a:t>
              </a:r>
              <a:r>
                <a:rPr lang="en-US" sz="1800" dirty="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Arial" charset="0"/>
                  <a:sym typeface="Arial" charset="0"/>
                </a:rPr>
                <a:t>%</a:t>
              </a:r>
            </a:p>
          </p:txBody>
        </p:sp>
      </p:grpSp>
      <p:sp>
        <p:nvSpPr>
          <p:cNvPr id="48" name="Line 15"/>
          <p:cNvSpPr>
            <a:spLocks noChangeShapeType="1"/>
          </p:cNvSpPr>
          <p:nvPr/>
        </p:nvSpPr>
        <p:spPr bwMode="auto">
          <a:xfrm>
            <a:off x="762000" y="3124200"/>
            <a:ext cx="8077201" cy="1588"/>
          </a:xfrm>
          <a:prstGeom prst="line">
            <a:avLst/>
          </a:prstGeom>
          <a:noFill/>
          <a:ln w="63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9" name="Line 15"/>
          <p:cNvSpPr>
            <a:spLocks noChangeShapeType="1"/>
          </p:cNvSpPr>
          <p:nvPr/>
        </p:nvSpPr>
        <p:spPr bwMode="auto">
          <a:xfrm>
            <a:off x="762000" y="4343400"/>
            <a:ext cx="8077201" cy="1588"/>
          </a:xfrm>
          <a:prstGeom prst="line">
            <a:avLst/>
          </a:prstGeom>
          <a:noFill/>
          <a:ln w="63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50" name="Line 15"/>
          <p:cNvSpPr>
            <a:spLocks noChangeShapeType="1"/>
          </p:cNvSpPr>
          <p:nvPr/>
        </p:nvSpPr>
        <p:spPr bwMode="auto">
          <a:xfrm>
            <a:off x="762000" y="5638800"/>
            <a:ext cx="8077201" cy="1588"/>
          </a:xfrm>
          <a:prstGeom prst="line">
            <a:avLst/>
          </a:prstGeom>
          <a:noFill/>
          <a:ln w="6350" cmpd="sng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  <a:solidFill>
            <a:srgbClr val="6FAC27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55" name="Rectangle 12"/>
          <p:cNvSpPr>
            <a:spLocks/>
          </p:cNvSpPr>
          <p:nvPr/>
        </p:nvSpPr>
        <p:spPr bwMode="auto">
          <a:xfrm>
            <a:off x="609600" y="152400"/>
            <a:ext cx="81788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/>
                <a:cs typeface="Arial" charset="0"/>
                <a:sym typeface="Arial" charset="0"/>
              </a:rPr>
              <a:t>Pass Rates in 101 by Race</a:t>
            </a:r>
          </a:p>
        </p:txBody>
      </p:sp>
      <p:sp>
        <p:nvSpPr>
          <p:cNvPr id="31756" name="Line 13"/>
          <p:cNvSpPr>
            <a:spLocks noChangeShapeType="1"/>
          </p:cNvSpPr>
          <p:nvPr/>
        </p:nvSpPr>
        <p:spPr bwMode="auto">
          <a:xfrm rot="10800000" flipH="1">
            <a:off x="785813" y="1676399"/>
            <a:ext cx="0" cy="476435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36" name="Rectangle 23"/>
          <p:cNvSpPr>
            <a:spLocks/>
          </p:cNvSpPr>
          <p:nvPr/>
        </p:nvSpPr>
        <p:spPr bwMode="auto">
          <a:xfrm>
            <a:off x="6187442" y="1310719"/>
            <a:ext cx="327332" cy="284163"/>
          </a:xfrm>
          <a:prstGeom prst="rect">
            <a:avLst/>
          </a:prstGeom>
          <a:solidFill>
            <a:srgbClr val="8BBB1E"/>
          </a:solidFill>
          <a:ln w="9525" cap="flat">
            <a:solidFill>
              <a:srgbClr val="8FB2C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" dist="25399" dir="54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Gill Sans" charset="0"/>
              <a:ea typeface="ＭＳ Ｐゴシック" charset="-128"/>
              <a:cs typeface="ＭＳ Ｐゴシック" charset="-128"/>
              <a:sym typeface="Gill Sans" charset="0"/>
            </a:endParaRPr>
          </a:p>
        </p:txBody>
      </p:sp>
      <p:sp>
        <p:nvSpPr>
          <p:cNvPr id="37" name="Rectangle 17"/>
          <p:cNvSpPr>
            <a:spLocks/>
          </p:cNvSpPr>
          <p:nvPr/>
        </p:nvSpPr>
        <p:spPr bwMode="auto">
          <a:xfrm>
            <a:off x="6172200" y="1676400"/>
            <a:ext cx="327332" cy="269875"/>
          </a:xfrm>
          <a:prstGeom prst="rect">
            <a:avLst/>
          </a:prstGeom>
          <a:solidFill>
            <a:srgbClr val="615CB0"/>
          </a:solidFill>
          <a:ln w="9525" cap="flat">
            <a:solidFill>
              <a:srgbClr val="8FB2C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" dist="25399" dir="5400000" algn="ctr" rotWithShape="0">
              <a:schemeClr val="bg2">
                <a:alpha val="34998"/>
              </a:schemeClr>
            </a:outerShdw>
          </a:effec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Gill Sans" charset="0"/>
              <a:ea typeface="ＭＳ Ｐゴシック" charset="-128"/>
              <a:cs typeface="ＭＳ Ｐゴシック" charset="-128"/>
              <a:sym typeface="Gill Sans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6607" y="1310719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traditional </a:t>
            </a:r>
            <a:r>
              <a:rPr lang="en-US" sz="1800" dirty="0" err="1"/>
              <a:t>dev</a:t>
            </a:r>
            <a:r>
              <a:rPr lang="en-US" sz="1800" dirty="0"/>
              <a:t> writing</a:t>
            </a:r>
          </a:p>
        </p:txBody>
      </p:sp>
      <p:sp>
        <p:nvSpPr>
          <p:cNvPr id="70" name="Rectangle 26"/>
          <p:cNvSpPr>
            <a:spLocks/>
          </p:cNvSpPr>
          <p:nvPr/>
        </p:nvSpPr>
        <p:spPr bwMode="auto">
          <a:xfrm>
            <a:off x="2057400" y="6199094"/>
            <a:ext cx="6970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58-69</a:t>
            </a:r>
          </a:p>
        </p:txBody>
      </p:sp>
      <p:sp>
        <p:nvSpPr>
          <p:cNvPr id="71" name="Rectangle 26"/>
          <p:cNvSpPr>
            <a:spLocks/>
          </p:cNvSpPr>
          <p:nvPr/>
        </p:nvSpPr>
        <p:spPr bwMode="auto">
          <a:xfrm>
            <a:off x="6400800" y="6199094"/>
            <a:ext cx="6970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latin typeface="Arial"/>
                <a:cs typeface="Gill Sans" charset="0"/>
              </a:rPr>
              <a:t>80-8</a:t>
            </a:r>
            <a:r>
              <a:rPr lang="en-US" sz="2000" dirty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705600" y="1600200"/>
            <a:ext cx="56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ALP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6096000"/>
            <a:ext cx="1828800" cy="62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 dirty="0"/>
              <a:t>Accuplacer</a:t>
            </a:r>
          </a:p>
          <a:p>
            <a:pPr>
              <a:lnSpc>
                <a:spcPct val="70000"/>
              </a:lnSpc>
            </a:pPr>
            <a:r>
              <a:rPr lang="en-US" sz="2400" dirty="0"/>
              <a:t>Scores:</a:t>
            </a:r>
          </a:p>
        </p:txBody>
      </p:sp>
      <p:sp>
        <p:nvSpPr>
          <p:cNvPr id="46" name="Rectangle 26"/>
          <p:cNvSpPr>
            <a:spLocks/>
          </p:cNvSpPr>
          <p:nvPr/>
        </p:nvSpPr>
        <p:spPr bwMode="auto">
          <a:xfrm>
            <a:off x="4267200" y="6199094"/>
            <a:ext cx="6970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>
                <a:solidFill>
                  <a:srgbClr val="000000"/>
                </a:solidFill>
                <a:latin typeface="Arial"/>
                <a:ea typeface="ヒラギノ角ゴ ProN W3" charset="0"/>
                <a:cs typeface="Gill Sans" charset="0"/>
                <a:sym typeface="Gill Sans" charset="0"/>
              </a:rPr>
              <a:t>70-79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828801" y="4191000"/>
            <a:ext cx="4806662" cy="1969025"/>
            <a:chOff x="1828801" y="4191000"/>
            <a:chExt cx="4806662" cy="1969025"/>
          </a:xfrm>
        </p:grpSpPr>
        <p:grpSp>
          <p:nvGrpSpPr>
            <p:cNvPr id="5" name="Group 4"/>
            <p:cNvGrpSpPr/>
            <p:nvPr/>
          </p:nvGrpSpPr>
          <p:grpSpPr>
            <a:xfrm>
              <a:off x="1828801" y="4648200"/>
              <a:ext cx="457200" cy="1511825"/>
              <a:chOff x="1828801" y="4648200"/>
              <a:chExt cx="457200" cy="1511825"/>
            </a:xfrm>
          </p:grpSpPr>
          <p:sp>
            <p:nvSpPr>
              <p:cNvPr id="53" name="Rectangle 23"/>
              <p:cNvSpPr>
                <a:spLocks/>
              </p:cNvSpPr>
              <p:nvPr/>
            </p:nvSpPr>
            <p:spPr bwMode="auto">
              <a:xfrm>
                <a:off x="1828801" y="4648200"/>
                <a:ext cx="457200" cy="1465373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dirty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25</a:t>
                </a:r>
                <a:r>
                  <a:rPr lang="en-US" sz="1800" dirty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 rot="16200000">
                <a:off x="1554188" y="5477435"/>
                <a:ext cx="9958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n = 1855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038599" y="4343400"/>
              <a:ext cx="457201" cy="1804674"/>
              <a:chOff x="4038599" y="4343400"/>
              <a:chExt cx="457201" cy="1804674"/>
            </a:xfrm>
          </p:grpSpPr>
          <p:sp>
            <p:nvSpPr>
              <p:cNvPr id="39" name="Rectangle 23"/>
              <p:cNvSpPr>
                <a:spLocks/>
              </p:cNvSpPr>
              <p:nvPr/>
            </p:nvSpPr>
            <p:spPr bwMode="auto">
              <a:xfrm>
                <a:off x="4038599" y="4343400"/>
                <a:ext cx="457201" cy="1770173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dirty="0">
                    <a:solidFill>
                      <a:schemeClr val="bg1"/>
                    </a:solidFill>
                    <a:ea typeface="ＭＳ Ｐゴシック" charset="-128"/>
                    <a:cs typeface="ＭＳ Ｐゴシック" charset="-128"/>
                    <a:sym typeface="Gill Sans" charset="0"/>
                  </a:rPr>
                  <a:t>29</a:t>
                </a:r>
                <a:r>
                  <a:rPr lang="en-US" sz="1800" dirty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 rot="16200000">
                <a:off x="3783414" y="5465484"/>
                <a:ext cx="9958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n = 2501</a:t>
                </a: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6172201" y="4191000"/>
              <a:ext cx="463262" cy="1960063"/>
              <a:chOff x="6172201" y="4191000"/>
              <a:chExt cx="463262" cy="1960063"/>
            </a:xfrm>
          </p:grpSpPr>
          <p:sp>
            <p:nvSpPr>
              <p:cNvPr id="67" name="Rectangle 23"/>
              <p:cNvSpPr>
                <a:spLocks/>
              </p:cNvSpPr>
              <p:nvPr/>
            </p:nvSpPr>
            <p:spPr bwMode="auto">
              <a:xfrm>
                <a:off x="6172201" y="4191000"/>
                <a:ext cx="457200" cy="1922573"/>
              </a:xfrm>
              <a:prstGeom prst="rect">
                <a:avLst/>
              </a:prstGeom>
              <a:solidFill>
                <a:srgbClr val="6FAC27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800" dirty="0">
                    <a:solidFill>
                      <a:schemeClr val="bg1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33%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 rot="16200000">
                <a:off x="5952873" y="5468473"/>
                <a:ext cx="9958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n = 2771</a:t>
                </a: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>
            <a:off x="2362200" y="2057400"/>
            <a:ext cx="4749800" cy="4084269"/>
            <a:chOff x="2362200" y="2057400"/>
            <a:chExt cx="4749800" cy="4084269"/>
          </a:xfrm>
        </p:grpSpPr>
        <p:grpSp>
          <p:nvGrpSpPr>
            <p:cNvPr id="9" name="Group 8"/>
            <p:cNvGrpSpPr/>
            <p:nvPr/>
          </p:nvGrpSpPr>
          <p:grpSpPr>
            <a:xfrm>
              <a:off x="2362200" y="2895600"/>
              <a:ext cx="431800" cy="3246069"/>
              <a:chOff x="2362200" y="2895600"/>
              <a:chExt cx="431800" cy="3246069"/>
            </a:xfrm>
          </p:grpSpPr>
          <p:sp>
            <p:nvSpPr>
              <p:cNvPr id="52" name="Rectangle 17"/>
              <p:cNvSpPr>
                <a:spLocks/>
              </p:cNvSpPr>
              <p:nvPr/>
            </p:nvSpPr>
            <p:spPr bwMode="auto">
              <a:xfrm>
                <a:off x="2362200" y="2895600"/>
                <a:ext cx="431800" cy="3217973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dirty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54</a:t>
                </a:r>
                <a:r>
                  <a:rPr lang="en-US" sz="1800" dirty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 rot="16200000">
                <a:off x="2107440" y="5517576"/>
                <a:ext cx="8788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n = 470</a:t>
                </a: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572000" y="2286000"/>
              <a:ext cx="444500" cy="3848401"/>
              <a:chOff x="4572000" y="2286000"/>
              <a:chExt cx="444500" cy="3848401"/>
            </a:xfrm>
          </p:grpSpPr>
          <p:sp>
            <p:nvSpPr>
              <p:cNvPr id="40" name="Rectangle 17"/>
              <p:cNvSpPr>
                <a:spLocks/>
              </p:cNvSpPr>
              <p:nvPr/>
            </p:nvSpPr>
            <p:spPr bwMode="auto">
              <a:xfrm>
                <a:off x="4572000" y="2286000"/>
                <a:ext cx="444500" cy="3827573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dirty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62</a:t>
                </a:r>
                <a:r>
                  <a:rPr lang="en-US" sz="1800" dirty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 rot="16200000">
                <a:off x="4320029" y="5510308"/>
                <a:ext cx="8788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n = 734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705600" y="2057400"/>
              <a:ext cx="406400" cy="4078721"/>
              <a:chOff x="6705600" y="2209800"/>
              <a:chExt cx="406400" cy="3926321"/>
            </a:xfrm>
          </p:grpSpPr>
          <p:sp>
            <p:nvSpPr>
              <p:cNvPr id="66" name="Rectangle 17"/>
              <p:cNvSpPr>
                <a:spLocks/>
              </p:cNvSpPr>
              <p:nvPr/>
            </p:nvSpPr>
            <p:spPr bwMode="auto">
              <a:xfrm>
                <a:off x="6705600" y="2209800"/>
                <a:ext cx="406400" cy="3903773"/>
              </a:xfrm>
              <a:prstGeom prst="rect">
                <a:avLst/>
              </a:prstGeom>
              <a:solidFill>
                <a:srgbClr val="615CB0"/>
              </a:solidFill>
              <a:ln w="9525" cap="flat">
                <a:solidFill>
                  <a:srgbClr val="8FB2CF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12700" dist="25399" dir="5400000" algn="ctr" rotWithShape="0">
                  <a:schemeClr val="bg2">
                    <a:alpha val="34998"/>
                  </a:schemeClr>
                </a:outerShdw>
              </a:effectLst>
            </p:spPr>
            <p:txBody>
              <a:bodyPr lIns="0" tIns="0" rIns="0" bIns="0"/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dirty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65</a:t>
                </a:r>
                <a:r>
                  <a:rPr lang="en-US" sz="1800" dirty="0">
                    <a:solidFill>
                      <a:srgbClr val="FFFFFF"/>
                    </a:solidFill>
                    <a:latin typeface="Gill Sans" charset="0"/>
                    <a:ea typeface="ＭＳ Ｐゴシック" charset="-128"/>
                    <a:cs typeface="ＭＳ Ｐゴシック" charset="-128"/>
                    <a:sym typeface="Gill Sans" charset="0"/>
                  </a:rPr>
                  <a:t>%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 rot="16200000">
                <a:off x="6401108" y="5453531"/>
                <a:ext cx="9958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chemeClr val="bg1"/>
                    </a:solidFill>
                  </a:rPr>
                  <a:t>n = 1056</a:t>
                </a:r>
              </a:p>
            </p:txBody>
          </p:sp>
        </p:grpSp>
      </p:grpSp>
      <p:sp>
        <p:nvSpPr>
          <p:cNvPr id="31764" name="Line 27"/>
          <p:cNvSpPr>
            <a:spLocks noChangeShapeType="1"/>
          </p:cNvSpPr>
          <p:nvPr/>
        </p:nvSpPr>
        <p:spPr bwMode="auto">
          <a:xfrm>
            <a:off x="457200" y="6122894"/>
            <a:ext cx="83820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0" tIns="0" rIns="0" bIns="0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4200">
              <a:solidFill>
                <a:srgbClr val="000000"/>
              </a:solidFill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37259" y="2883961"/>
            <a:ext cx="723900" cy="1752600"/>
            <a:chOff x="1447800" y="2895600"/>
            <a:chExt cx="723900" cy="1752600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1867445" y="2895600"/>
              <a:ext cx="0" cy="17526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447800" y="3581666"/>
              <a:ext cx="686841" cy="456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62100" y="360086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/>
                <a:t>2.16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810000" y="2286000"/>
            <a:ext cx="723900" cy="2047481"/>
            <a:chOff x="1447800" y="2600719"/>
            <a:chExt cx="723900" cy="2047481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1866900" y="2600719"/>
              <a:ext cx="545" cy="204748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1447800" y="3581666"/>
              <a:ext cx="723354" cy="456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562100" y="3600861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2.14</a:t>
              </a: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5960729" y="2044700"/>
            <a:ext cx="732171" cy="2134661"/>
            <a:chOff x="1426334" y="2513539"/>
            <a:chExt cx="732171" cy="2134661"/>
          </a:xfrm>
        </p:grpSpPr>
        <p:cxnSp>
          <p:nvCxnSpPr>
            <p:cNvPr id="63" name="Straight Arrow Connector 62"/>
            <p:cNvCxnSpPr/>
            <p:nvPr/>
          </p:nvCxnSpPr>
          <p:spPr>
            <a:xfrm>
              <a:off x="1853705" y="2513539"/>
              <a:ext cx="13741" cy="213466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Rectangle 63"/>
            <p:cNvSpPr/>
            <p:nvPr/>
          </p:nvSpPr>
          <p:spPr>
            <a:xfrm>
              <a:off x="1426334" y="3428870"/>
              <a:ext cx="732171" cy="4569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1548905" y="3460302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1.96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502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18764</TotalTime>
  <Words>99</Words>
  <Application>Microsoft Macintosh PowerPoint</Application>
  <PresentationFormat>On-screen Show (4:3)</PresentationFormat>
  <Paragraphs>40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ヒラギノ角ゴ ProN W3</vt:lpstr>
      <vt:lpstr>Arial</vt:lpstr>
      <vt:lpstr>Calibri</vt:lpstr>
      <vt:lpstr>Gill Sans</vt:lpstr>
      <vt:lpstr>Office Theme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Peter Adams</cp:lastModifiedBy>
  <cp:revision>264</cp:revision>
  <cp:lastPrinted>2014-10-15T21:42:34Z</cp:lastPrinted>
  <dcterms:created xsi:type="dcterms:W3CDTF">2012-10-28T13:12:27Z</dcterms:created>
  <dcterms:modified xsi:type="dcterms:W3CDTF">2019-06-05T19:01:06Z</dcterms:modified>
</cp:coreProperties>
</file>