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7"/>
  </p:notesMasterIdLst>
  <p:sldIdLst>
    <p:sldId id="256" r:id="rId2"/>
    <p:sldId id="339" r:id="rId3"/>
    <p:sldId id="338" r:id="rId4"/>
    <p:sldId id="340" r:id="rId5"/>
    <p:sldId id="341" r:id="rId6"/>
    <p:sldId id="274" r:id="rId7"/>
    <p:sldId id="275" r:id="rId8"/>
    <p:sldId id="281" r:id="rId9"/>
    <p:sldId id="282" r:id="rId10"/>
    <p:sldId id="285" r:id="rId11"/>
    <p:sldId id="286" r:id="rId12"/>
    <p:sldId id="287" r:id="rId13"/>
    <p:sldId id="271" r:id="rId14"/>
    <p:sldId id="288" r:id="rId15"/>
    <p:sldId id="289" r:id="rId16"/>
    <p:sldId id="291" r:id="rId17"/>
    <p:sldId id="272" r:id="rId18"/>
    <p:sldId id="293" r:id="rId19"/>
    <p:sldId id="294" r:id="rId20"/>
    <p:sldId id="315" r:id="rId21"/>
    <p:sldId id="353" r:id="rId22"/>
    <p:sldId id="327" r:id="rId23"/>
    <p:sldId id="352" r:id="rId24"/>
    <p:sldId id="323" r:id="rId25"/>
    <p:sldId id="305" r:id="rId26"/>
    <p:sldId id="344" r:id="rId27"/>
    <p:sldId id="297" r:id="rId28"/>
    <p:sldId id="298" r:id="rId29"/>
    <p:sldId id="324" r:id="rId30"/>
    <p:sldId id="355" r:id="rId31"/>
    <p:sldId id="320" r:id="rId32"/>
    <p:sldId id="345" r:id="rId33"/>
    <p:sldId id="325" r:id="rId34"/>
    <p:sldId id="356" r:id="rId35"/>
    <p:sldId id="354" r:id="rId36"/>
    <p:sldId id="346" r:id="rId37"/>
    <p:sldId id="347" r:id="rId38"/>
    <p:sldId id="348" r:id="rId39"/>
    <p:sldId id="326" r:id="rId40"/>
    <p:sldId id="357" r:id="rId41"/>
    <p:sldId id="358" r:id="rId42"/>
    <p:sldId id="359" r:id="rId43"/>
    <p:sldId id="311" r:id="rId44"/>
    <p:sldId id="331" r:id="rId45"/>
    <p:sldId id="31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D20000"/>
    <a:srgbClr val="403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87849" autoAdjust="0"/>
  </p:normalViewPr>
  <p:slideViewPr>
    <p:cSldViewPr snapToGrid="0">
      <p:cViewPr varScale="1">
        <p:scale>
          <a:sx n="64" d="100"/>
          <a:sy n="64" d="100"/>
        </p:scale>
        <p:origin x="1470" y="78"/>
      </p:cViewPr>
      <p:guideLst/>
    </p:cSldViewPr>
  </p:slideViewPr>
  <p:outlineViewPr>
    <p:cViewPr>
      <p:scale>
        <a:sx n="33" d="100"/>
        <a:sy n="33" d="100"/>
      </p:scale>
      <p:origin x="0" y="-17490"/>
    </p:cViewPr>
  </p:outlineViewPr>
  <p:notesTextViewPr>
    <p:cViewPr>
      <p:scale>
        <a:sx n="1" d="1"/>
        <a:sy n="1" d="1"/>
      </p:scale>
      <p:origin x="0" y="0"/>
    </p:cViewPr>
  </p:notesTextViewPr>
  <p:sorterViewPr>
    <p:cViewPr>
      <p:scale>
        <a:sx n="90" d="100"/>
        <a:sy n="90" d="100"/>
      </p:scale>
      <p:origin x="0" y="-9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9B105-4264-4CD8-B6B9-2504ADAA1DEA}" type="datetimeFigureOut">
              <a:rPr lang="en-US" smtClean="0"/>
              <a:t>6/24/2016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BCFC7-B92F-4C78-8E5B-291B3A588D48}" type="slidenum">
              <a:rPr lang="en-US" smtClean="0"/>
              <a:t>‹#›</a:t>
            </a:fld>
            <a:endParaRPr lang="en-US"/>
          </a:p>
        </p:txBody>
      </p:sp>
    </p:spTree>
    <p:extLst>
      <p:ext uri="{BB962C8B-B14F-4D97-AF65-F5344CB8AC3E}">
        <p14:creationId xmlns:p14="http://schemas.microsoft.com/office/powerpoint/2010/main" val="3991879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spcAft>
                <a:spcPts val="2400"/>
              </a:spcAft>
            </a:pPr>
            <a:r>
              <a:rPr lang="en-US" sz="1200" dirty="0" err="1" smtClean="0"/>
              <a:t>n.pag</a:t>
            </a:r>
            <a:r>
              <a:rPr lang="en-US" sz="1200" dirty="0" smtClean="0"/>
              <a:t>.</a:t>
            </a:r>
          </a:p>
          <a:p>
            <a:pPr algn="l">
              <a:spcBef>
                <a:spcPts val="0"/>
              </a:spcBef>
              <a:spcAft>
                <a:spcPts val="2400"/>
              </a:spcAft>
            </a:pPr>
            <a:r>
              <a:rPr lang="en-US" sz="1200" dirty="0" err="1" smtClean="0"/>
              <a:t>Fixsen</a:t>
            </a:r>
            <a:r>
              <a:rPr lang="en-US" sz="1200" dirty="0" smtClean="0"/>
              <a:t>, D. L. and </a:t>
            </a:r>
            <a:r>
              <a:rPr lang="en-US" sz="1200" dirty="0" err="1" smtClean="0"/>
              <a:t>Blase</a:t>
            </a:r>
            <a:r>
              <a:rPr lang="en-US" sz="1200" dirty="0" smtClean="0"/>
              <a:t>, K. A. (2009, January). Implementation: The missing link between research and practice. </a:t>
            </a:r>
            <a:r>
              <a:rPr lang="en-US" sz="1200" i="1" dirty="0" smtClean="0"/>
              <a:t>NIRN Implementation Brief #1.</a:t>
            </a:r>
            <a:r>
              <a:rPr lang="en-US" sz="1200" dirty="0" smtClean="0"/>
              <a:t> Chapel Hill: The University of North Carolina, FPG, NIRN.</a:t>
            </a:r>
          </a:p>
        </p:txBody>
      </p:sp>
      <p:sp>
        <p:nvSpPr>
          <p:cNvPr id="4" name="Slide Number Placeholder 3"/>
          <p:cNvSpPr>
            <a:spLocks noGrp="1"/>
          </p:cNvSpPr>
          <p:nvPr>
            <p:ph type="sldNum" sz="quarter" idx="10"/>
          </p:nvPr>
        </p:nvSpPr>
        <p:spPr/>
        <p:txBody>
          <a:bodyPr/>
          <a:lstStyle/>
          <a:p>
            <a:fld id="{254BCFC7-B92F-4C78-8E5B-291B3A588D48}" type="slidenum">
              <a:rPr lang="en-US" smtClean="0"/>
              <a:t>6</a:t>
            </a:fld>
            <a:endParaRPr lang="en-US"/>
          </a:p>
        </p:txBody>
      </p:sp>
    </p:spTree>
    <p:extLst>
      <p:ext uri="{BB962C8B-B14F-4D97-AF65-F5344CB8AC3E}">
        <p14:creationId xmlns:p14="http://schemas.microsoft.com/office/powerpoint/2010/main" val="319547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BCFC7-B92F-4C78-8E5B-291B3A588D48}" type="slidenum">
              <a:rPr lang="en-US" smtClean="0"/>
              <a:t>30</a:t>
            </a:fld>
            <a:endParaRPr lang="en-US"/>
          </a:p>
        </p:txBody>
      </p:sp>
    </p:spTree>
    <p:extLst>
      <p:ext uri="{BB962C8B-B14F-4D97-AF65-F5344CB8AC3E}">
        <p14:creationId xmlns:p14="http://schemas.microsoft.com/office/powerpoint/2010/main" val="2737816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BCFC7-B92F-4C78-8E5B-291B3A588D48}" type="slidenum">
              <a:rPr lang="en-US" smtClean="0"/>
              <a:t>34</a:t>
            </a:fld>
            <a:endParaRPr lang="en-US"/>
          </a:p>
        </p:txBody>
      </p:sp>
    </p:spTree>
    <p:extLst>
      <p:ext uri="{BB962C8B-B14F-4D97-AF65-F5344CB8AC3E}">
        <p14:creationId xmlns:p14="http://schemas.microsoft.com/office/powerpoint/2010/main" val="941880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BCFC7-B92F-4C78-8E5B-291B3A588D48}" type="slidenum">
              <a:rPr lang="en-US" smtClean="0"/>
              <a:t>40</a:t>
            </a:fld>
            <a:endParaRPr lang="en-US"/>
          </a:p>
        </p:txBody>
      </p:sp>
    </p:spTree>
    <p:extLst>
      <p:ext uri="{BB962C8B-B14F-4D97-AF65-F5344CB8AC3E}">
        <p14:creationId xmlns:p14="http://schemas.microsoft.com/office/powerpoint/2010/main" val="988585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8EF19F-5091-40D6-B296-9462F6B2D149}" type="slidenum">
              <a:rPr lang="en-US" altLang="en-US" smtClean="0"/>
              <a:pPr>
                <a:defRPr/>
              </a:pPr>
              <a:t>43</a:t>
            </a:fld>
            <a:endParaRPr lang="en-US" altLang="en-US"/>
          </a:p>
        </p:txBody>
      </p:sp>
    </p:spTree>
    <p:extLst>
      <p:ext uri="{BB962C8B-B14F-4D97-AF65-F5344CB8AC3E}">
        <p14:creationId xmlns:p14="http://schemas.microsoft.com/office/powerpoint/2010/main" val="62381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n.pag</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Damschroder</a:t>
            </a:r>
            <a:r>
              <a:rPr lang="en-US" sz="1200" kern="1200" dirty="0" smtClean="0">
                <a:solidFill>
                  <a:schemeClr val="tx1"/>
                </a:solidFill>
                <a:effectLst/>
                <a:latin typeface="+mn-lt"/>
                <a:ea typeface="+mn-ea"/>
                <a:cs typeface="+mn-cs"/>
              </a:rPr>
              <a:t>, L.J., Aron, D.C., Keith, R.E., </a:t>
            </a:r>
            <a:r>
              <a:rPr lang="en-US" sz="1200" kern="1200" dirty="0" err="1" smtClean="0">
                <a:solidFill>
                  <a:schemeClr val="tx1"/>
                </a:solidFill>
                <a:effectLst/>
                <a:latin typeface="+mn-lt"/>
                <a:ea typeface="+mn-ea"/>
                <a:cs typeface="+mn-cs"/>
              </a:rPr>
              <a:t>Kirsh</a:t>
            </a:r>
            <a:r>
              <a:rPr lang="en-US" sz="1200" kern="1200" dirty="0" smtClean="0">
                <a:solidFill>
                  <a:schemeClr val="tx1"/>
                </a:solidFill>
                <a:effectLst/>
                <a:latin typeface="+mn-lt"/>
                <a:ea typeface="+mn-ea"/>
                <a:cs typeface="+mn-cs"/>
              </a:rPr>
              <a:t>, S.R., Alexander, J.A., &amp; Lowery, J.C. (2009). Fostering implementation of health services research findings into practice: A consolidated framework for advancing implementation science. </a:t>
            </a:r>
            <a:r>
              <a:rPr lang="en-US" sz="1200" i="1" kern="1200" dirty="0" smtClean="0">
                <a:solidFill>
                  <a:schemeClr val="tx1"/>
                </a:solidFill>
                <a:effectLst/>
                <a:latin typeface="+mn-lt"/>
                <a:ea typeface="+mn-ea"/>
                <a:cs typeface="+mn-cs"/>
              </a:rPr>
              <a:t>Implementation Science, 4</a:t>
            </a:r>
            <a:r>
              <a:rPr lang="en-US" sz="1200" kern="1200" dirty="0" smtClean="0">
                <a:solidFill>
                  <a:schemeClr val="tx1"/>
                </a:solidFill>
                <a:effectLst/>
                <a:latin typeface="+mn-lt"/>
                <a:ea typeface="+mn-ea"/>
                <a:cs typeface="+mn-cs"/>
              </a:rPr>
              <a:t>(50).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4BCFC7-B92F-4C78-8E5B-291B3A588D48}" type="slidenum">
              <a:rPr lang="en-US" smtClean="0"/>
              <a:t>8</a:t>
            </a:fld>
            <a:endParaRPr lang="en-US"/>
          </a:p>
        </p:txBody>
      </p:sp>
    </p:spTree>
    <p:extLst>
      <p:ext uri="{BB962C8B-B14F-4D97-AF65-F5344CB8AC3E}">
        <p14:creationId xmlns:p14="http://schemas.microsoft.com/office/powerpoint/2010/main" val="311530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16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Fixsen</a:t>
            </a:r>
            <a:r>
              <a:rPr lang="en-US" sz="1200" dirty="0" smtClean="0"/>
              <a:t>, D. L., </a:t>
            </a:r>
            <a:r>
              <a:rPr lang="en-US" sz="1200" dirty="0" err="1" smtClean="0"/>
              <a:t>Naoom</a:t>
            </a:r>
            <a:r>
              <a:rPr lang="en-US" sz="1200" dirty="0" smtClean="0"/>
              <a:t>, S. F., </a:t>
            </a:r>
            <a:r>
              <a:rPr lang="en-US" sz="1200" dirty="0" err="1" smtClean="0"/>
              <a:t>Blase</a:t>
            </a:r>
            <a:r>
              <a:rPr lang="en-US" sz="1200" dirty="0" smtClean="0"/>
              <a:t>, K. A., Friedman, R. M., &amp; Wallace, F. (2005). </a:t>
            </a:r>
            <a:r>
              <a:rPr lang="en-US" sz="1200" i="1" dirty="0" smtClean="0"/>
              <a:t>Implementation research: A synthesis of the literature</a:t>
            </a:r>
            <a:r>
              <a:rPr lang="en-US" sz="1200" dirty="0" smtClean="0"/>
              <a:t>. Tampa: University of South Florida, Louis de la Parte Florida Mental Health Institute, The National Implementation Research Network.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54BCFC7-B92F-4C78-8E5B-291B3A588D48}" type="slidenum">
              <a:rPr lang="en-US" smtClean="0"/>
              <a:t>11</a:t>
            </a:fld>
            <a:endParaRPr lang="en-US"/>
          </a:p>
        </p:txBody>
      </p:sp>
    </p:spTree>
    <p:extLst>
      <p:ext uri="{BB962C8B-B14F-4D97-AF65-F5344CB8AC3E}">
        <p14:creationId xmlns:p14="http://schemas.microsoft.com/office/powerpoint/2010/main" val="399777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Wandersman</a:t>
            </a:r>
            <a:r>
              <a:rPr lang="en-US" sz="1200" kern="1200" dirty="0" smtClean="0">
                <a:solidFill>
                  <a:schemeClr val="tx1"/>
                </a:solidFill>
                <a:effectLst/>
                <a:latin typeface="+mn-lt"/>
                <a:ea typeface="+mn-ea"/>
                <a:cs typeface="+mn-cs"/>
              </a:rPr>
              <a:t> A, Duffy J, </a:t>
            </a:r>
            <a:r>
              <a:rPr lang="en-US" sz="1200" kern="1200" dirty="0" err="1" smtClean="0">
                <a:solidFill>
                  <a:schemeClr val="tx1"/>
                </a:solidFill>
                <a:effectLst/>
                <a:latin typeface="+mn-lt"/>
                <a:ea typeface="+mn-ea"/>
                <a:cs typeface="+mn-cs"/>
              </a:rPr>
              <a:t>Flaspohler</a:t>
            </a:r>
            <a:r>
              <a:rPr lang="en-US" sz="1200" kern="1200" dirty="0" smtClean="0">
                <a:solidFill>
                  <a:schemeClr val="tx1"/>
                </a:solidFill>
                <a:effectLst/>
                <a:latin typeface="+mn-lt"/>
                <a:ea typeface="+mn-ea"/>
                <a:cs typeface="+mn-cs"/>
              </a:rPr>
              <a:t> P, Noonan R, </a:t>
            </a:r>
            <a:r>
              <a:rPr lang="en-US" sz="1200" kern="1200" dirty="0" err="1" smtClean="0">
                <a:solidFill>
                  <a:schemeClr val="tx1"/>
                </a:solidFill>
                <a:effectLst/>
                <a:latin typeface="+mn-lt"/>
                <a:ea typeface="+mn-ea"/>
                <a:cs typeface="+mn-cs"/>
              </a:rPr>
              <a:t>Lubell</a:t>
            </a:r>
            <a:r>
              <a:rPr lang="en-US" sz="1200" kern="1200" dirty="0" smtClean="0">
                <a:solidFill>
                  <a:schemeClr val="tx1"/>
                </a:solidFill>
                <a:effectLst/>
                <a:latin typeface="+mn-lt"/>
                <a:ea typeface="+mn-ea"/>
                <a:cs typeface="+mn-cs"/>
              </a:rPr>
              <a:t> K, </a:t>
            </a:r>
            <a:r>
              <a:rPr lang="en-US" sz="1200" kern="1200" dirty="0" err="1" smtClean="0">
                <a:solidFill>
                  <a:schemeClr val="tx1"/>
                </a:solidFill>
                <a:effectLst/>
                <a:latin typeface="+mn-lt"/>
                <a:ea typeface="+mn-ea"/>
                <a:cs typeface="+mn-cs"/>
              </a:rPr>
              <a:t>Stillman</a:t>
            </a:r>
            <a:r>
              <a:rPr lang="en-US" sz="1200" kern="1200" dirty="0" smtClean="0">
                <a:solidFill>
                  <a:schemeClr val="tx1"/>
                </a:solidFill>
                <a:effectLst/>
                <a:latin typeface="+mn-lt"/>
                <a:ea typeface="+mn-ea"/>
                <a:cs typeface="+mn-cs"/>
              </a:rPr>
              <a:t> L, </a:t>
            </a:r>
            <a:r>
              <a:rPr lang="en-US" sz="1200" kern="1200" dirty="0" err="1" smtClean="0">
                <a:solidFill>
                  <a:schemeClr val="tx1"/>
                </a:solidFill>
                <a:effectLst/>
                <a:latin typeface="+mn-lt"/>
                <a:ea typeface="+mn-ea"/>
                <a:cs typeface="+mn-cs"/>
              </a:rPr>
              <a:t>Blachman</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Dunville</a:t>
            </a:r>
            <a:r>
              <a:rPr lang="en-US" sz="1200" kern="1200" dirty="0" smtClean="0">
                <a:solidFill>
                  <a:schemeClr val="tx1"/>
                </a:solidFill>
                <a:effectLst/>
                <a:latin typeface="+mn-lt"/>
                <a:ea typeface="+mn-ea"/>
                <a:cs typeface="+mn-cs"/>
              </a:rPr>
              <a:t> R, &amp; Saul J. (2008</a:t>
            </a:r>
            <a:r>
              <a:rPr lang="en-US" sz="1200" u="none" kern="1200" dirty="0" smtClean="0">
                <a:solidFill>
                  <a:schemeClr val="tx1"/>
                </a:solidFill>
                <a:effectLst/>
                <a:latin typeface="+mn-lt"/>
                <a:ea typeface="+mn-ea"/>
                <a:cs typeface="+mn-cs"/>
              </a:rPr>
              <a:t>). Bridging the gap between prevention research and practice: The Interactive</a:t>
            </a:r>
            <a:r>
              <a:rPr lang="en-US" sz="1200" u="none" kern="1200" baseline="0" dirty="0" smtClean="0">
                <a:solidFill>
                  <a:schemeClr val="tx1"/>
                </a:solidFill>
                <a:effectLst/>
                <a:latin typeface="+mn-lt"/>
                <a:ea typeface="+mn-ea"/>
                <a:cs typeface="+mn-cs"/>
              </a:rPr>
              <a:t> Systems Framework for Dissemination and Implementation.  </a:t>
            </a:r>
            <a:r>
              <a:rPr lang="en-US" sz="1200" i="1" kern="1200" dirty="0" smtClean="0">
                <a:solidFill>
                  <a:schemeClr val="tx1"/>
                </a:solidFill>
                <a:effectLst/>
                <a:latin typeface="+mn-lt"/>
                <a:ea typeface="+mn-ea"/>
                <a:cs typeface="+mn-cs"/>
              </a:rPr>
              <a:t>American Journal of Community Psychology, 41</a:t>
            </a:r>
            <a:r>
              <a:rPr lang="en-US" sz="1200" kern="1200" dirty="0" smtClean="0">
                <a:solidFill>
                  <a:schemeClr val="tx1"/>
                </a:solidFill>
                <a:effectLst/>
                <a:latin typeface="+mn-lt"/>
                <a:ea typeface="+mn-ea"/>
                <a:cs typeface="+mn-cs"/>
              </a:rPr>
              <a:t>(3-4):171-81. </a:t>
            </a:r>
          </a:p>
          <a:p>
            <a:endParaRPr lang="en-US" dirty="0"/>
          </a:p>
        </p:txBody>
      </p:sp>
      <p:sp>
        <p:nvSpPr>
          <p:cNvPr id="4" name="Slide Number Placeholder 3"/>
          <p:cNvSpPr>
            <a:spLocks noGrp="1"/>
          </p:cNvSpPr>
          <p:nvPr>
            <p:ph type="sldNum" sz="quarter" idx="10"/>
          </p:nvPr>
        </p:nvSpPr>
        <p:spPr/>
        <p:txBody>
          <a:bodyPr/>
          <a:lstStyle/>
          <a:p>
            <a:fld id="{254BCFC7-B92F-4C78-8E5B-291B3A588D48}" type="slidenum">
              <a:rPr lang="en-US" smtClean="0"/>
              <a:t>17</a:t>
            </a:fld>
            <a:endParaRPr lang="en-US"/>
          </a:p>
        </p:txBody>
      </p:sp>
    </p:spTree>
    <p:extLst>
      <p:ext uri="{BB962C8B-B14F-4D97-AF65-F5344CB8AC3E}">
        <p14:creationId xmlns:p14="http://schemas.microsoft.com/office/powerpoint/2010/main" val="77619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Fixsen</a:t>
            </a:r>
            <a:r>
              <a:rPr lang="en-US" sz="1200" kern="1200" dirty="0" smtClean="0">
                <a:solidFill>
                  <a:schemeClr val="tx1"/>
                </a:solidFill>
                <a:effectLst/>
                <a:latin typeface="+mn-lt"/>
                <a:ea typeface="+mn-ea"/>
                <a:cs typeface="+mn-cs"/>
              </a:rPr>
              <a:t>, D., </a:t>
            </a:r>
            <a:r>
              <a:rPr lang="en-US" sz="1200" kern="1200" dirty="0" err="1" smtClean="0">
                <a:solidFill>
                  <a:schemeClr val="tx1"/>
                </a:solidFill>
                <a:effectLst/>
                <a:latin typeface="+mn-lt"/>
                <a:ea typeface="+mn-ea"/>
                <a:cs typeface="+mn-cs"/>
              </a:rPr>
              <a:t>Blase</a:t>
            </a:r>
            <a:r>
              <a:rPr lang="en-US" sz="1200" kern="1200" dirty="0" smtClean="0">
                <a:solidFill>
                  <a:schemeClr val="tx1"/>
                </a:solidFill>
                <a:effectLst/>
                <a:latin typeface="+mn-lt"/>
                <a:ea typeface="+mn-ea"/>
                <a:cs typeface="+mn-cs"/>
              </a:rPr>
              <a:t>, K., </a:t>
            </a:r>
            <a:r>
              <a:rPr lang="en-US" sz="1200" kern="1200" dirty="0" err="1" smtClean="0">
                <a:solidFill>
                  <a:schemeClr val="tx1"/>
                </a:solidFill>
                <a:effectLst/>
                <a:latin typeface="+mn-lt"/>
                <a:ea typeface="+mn-ea"/>
                <a:cs typeface="+mn-cs"/>
              </a:rPr>
              <a:t>Naoom</a:t>
            </a:r>
            <a:r>
              <a:rPr lang="en-US" sz="1200" kern="1200" dirty="0" smtClean="0">
                <a:solidFill>
                  <a:schemeClr val="tx1"/>
                </a:solidFill>
                <a:effectLst/>
                <a:latin typeface="+mn-lt"/>
                <a:ea typeface="+mn-ea"/>
                <a:cs typeface="+mn-cs"/>
              </a:rPr>
              <a:t>, S., and </a:t>
            </a:r>
            <a:r>
              <a:rPr lang="en-US" sz="1200" kern="1200" dirty="0" err="1" smtClean="0">
                <a:solidFill>
                  <a:schemeClr val="tx1"/>
                </a:solidFill>
                <a:effectLst/>
                <a:latin typeface="+mn-lt"/>
                <a:ea typeface="+mn-ea"/>
                <a:cs typeface="+mn-cs"/>
              </a:rPr>
              <a:t>Duda</a:t>
            </a:r>
            <a:r>
              <a:rPr lang="en-US" sz="1200" kern="1200" dirty="0" smtClean="0">
                <a:solidFill>
                  <a:schemeClr val="tx1"/>
                </a:solidFill>
                <a:effectLst/>
                <a:latin typeface="+mn-lt"/>
                <a:ea typeface="+mn-ea"/>
                <a:cs typeface="+mn-cs"/>
              </a:rPr>
              <a:t>, M. (2015). </a:t>
            </a:r>
            <a:r>
              <a:rPr lang="en-US" sz="1200" i="1" kern="1200" dirty="0" smtClean="0">
                <a:solidFill>
                  <a:schemeClr val="tx1"/>
                </a:solidFill>
                <a:effectLst/>
                <a:latin typeface="+mn-lt"/>
                <a:ea typeface="+mn-ea"/>
                <a:cs typeface="+mn-cs"/>
              </a:rPr>
              <a:t>Implementation Drivers:  Assessing best practices.  </a:t>
            </a:r>
            <a:r>
              <a:rPr lang="en-US" sz="1200" kern="1200" dirty="0" smtClean="0">
                <a:solidFill>
                  <a:schemeClr val="tx1"/>
                </a:solidFill>
                <a:effectLst/>
                <a:latin typeface="+mn-lt"/>
                <a:ea typeface="+mn-ea"/>
                <a:cs typeface="+mn-cs"/>
              </a:rPr>
              <a:t>Chapel Hill, NC: National Implementation Research Network, FPG Child Development Institute, University of North Carolina at Chapel Hill.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more,</a:t>
            </a:r>
            <a:r>
              <a:rPr lang="en-US" sz="1200" kern="1200" baseline="0" dirty="0" smtClean="0">
                <a:solidFill>
                  <a:schemeClr val="tx1"/>
                </a:solidFill>
                <a:effectLst/>
                <a:latin typeface="+mn-lt"/>
                <a:ea typeface="+mn-ea"/>
                <a:cs typeface="+mn-cs"/>
              </a:rPr>
              <a:t> see NIRN website: http://nirn.fpg.unc.edu/learn-implementation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4BCFC7-B92F-4C78-8E5B-291B3A588D48}" type="slidenum">
              <a:rPr lang="en-US" smtClean="0"/>
              <a:t>18</a:t>
            </a:fld>
            <a:endParaRPr lang="en-US"/>
          </a:p>
        </p:txBody>
      </p:sp>
    </p:spTree>
    <p:extLst>
      <p:ext uri="{BB962C8B-B14F-4D97-AF65-F5344CB8AC3E}">
        <p14:creationId xmlns:p14="http://schemas.microsoft.com/office/powerpoint/2010/main" val="174309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CFIR Wiki:</a:t>
            </a:r>
            <a:r>
              <a:rPr lang="en-US" baseline="0" dirty="0" smtClean="0"/>
              <a:t> http://cfirwiki.net/wiki/index.php?title=Talk:Main_Page</a:t>
            </a:r>
          </a:p>
          <a:p>
            <a:r>
              <a:rPr lang="en-US" dirty="0" smtClean="0"/>
              <a:t>For</a:t>
            </a:r>
            <a:r>
              <a:rPr lang="en-US" baseline="0" dirty="0" smtClean="0"/>
              <a:t> more on the CFIR see: http://cfirguide.org/</a:t>
            </a:r>
          </a:p>
          <a:p>
            <a:endParaRPr lang="en-US" dirty="0"/>
          </a:p>
        </p:txBody>
      </p:sp>
      <p:sp>
        <p:nvSpPr>
          <p:cNvPr id="4" name="Slide Number Placeholder 3"/>
          <p:cNvSpPr>
            <a:spLocks noGrp="1"/>
          </p:cNvSpPr>
          <p:nvPr>
            <p:ph type="sldNum" sz="quarter" idx="10"/>
          </p:nvPr>
        </p:nvSpPr>
        <p:spPr/>
        <p:txBody>
          <a:bodyPr/>
          <a:lstStyle/>
          <a:p>
            <a:fld id="{254BCFC7-B92F-4C78-8E5B-291B3A588D48}" type="slidenum">
              <a:rPr lang="en-US" smtClean="0"/>
              <a:t>19</a:t>
            </a:fld>
            <a:endParaRPr lang="en-US"/>
          </a:p>
        </p:txBody>
      </p:sp>
    </p:spTree>
    <p:extLst>
      <p:ext uri="{BB962C8B-B14F-4D97-AF65-F5344CB8AC3E}">
        <p14:creationId xmlns:p14="http://schemas.microsoft.com/office/powerpoint/2010/main" val="79315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BCFC7-B92F-4C78-8E5B-291B3A588D48}" type="slidenum">
              <a:rPr lang="en-US" smtClean="0"/>
              <a:t>25</a:t>
            </a:fld>
            <a:endParaRPr lang="en-US"/>
          </a:p>
        </p:txBody>
      </p:sp>
    </p:spTree>
    <p:extLst>
      <p:ext uri="{BB962C8B-B14F-4D97-AF65-F5344CB8AC3E}">
        <p14:creationId xmlns:p14="http://schemas.microsoft.com/office/powerpoint/2010/main" val="1280306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BCFC7-B92F-4C78-8E5B-291B3A588D48}" type="slidenum">
              <a:rPr lang="en-US" smtClean="0"/>
              <a:t>27</a:t>
            </a:fld>
            <a:endParaRPr lang="en-US"/>
          </a:p>
        </p:txBody>
      </p:sp>
    </p:spTree>
    <p:extLst>
      <p:ext uri="{BB962C8B-B14F-4D97-AF65-F5344CB8AC3E}">
        <p14:creationId xmlns:p14="http://schemas.microsoft.com/office/powerpoint/2010/main" val="4002764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BCFC7-B92F-4C78-8E5B-291B3A588D48}" type="slidenum">
              <a:rPr lang="en-US" smtClean="0"/>
              <a:t>28</a:t>
            </a:fld>
            <a:endParaRPr lang="en-US"/>
          </a:p>
        </p:txBody>
      </p:sp>
    </p:spTree>
    <p:extLst>
      <p:ext uri="{BB962C8B-B14F-4D97-AF65-F5344CB8AC3E}">
        <p14:creationId xmlns:p14="http://schemas.microsoft.com/office/powerpoint/2010/main" val="4288191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59967E-B522-4734-8A42-FC28FD8365BE}"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A172B-FD8B-4753-AE06-35E909FEDE17}" type="slidenum">
              <a:rPr lang="en-US" smtClean="0"/>
              <a:t>‹#›</a:t>
            </a:fld>
            <a:endParaRPr lang="en-US"/>
          </a:p>
        </p:txBody>
      </p:sp>
    </p:spTree>
    <p:extLst>
      <p:ext uri="{BB962C8B-B14F-4D97-AF65-F5344CB8AC3E}">
        <p14:creationId xmlns:p14="http://schemas.microsoft.com/office/powerpoint/2010/main" val="2088134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9967E-B522-4734-8A42-FC28FD8365BE}"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A172B-FD8B-4753-AE06-35E909FEDE17}" type="slidenum">
              <a:rPr lang="en-US" smtClean="0"/>
              <a:t>‹#›</a:t>
            </a:fld>
            <a:endParaRPr lang="en-US"/>
          </a:p>
        </p:txBody>
      </p:sp>
    </p:spTree>
    <p:extLst>
      <p:ext uri="{BB962C8B-B14F-4D97-AF65-F5344CB8AC3E}">
        <p14:creationId xmlns:p14="http://schemas.microsoft.com/office/powerpoint/2010/main" val="3662614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9967E-B522-4734-8A42-FC28FD8365BE}"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A172B-FD8B-4753-AE06-35E909FEDE17}" type="slidenum">
              <a:rPr lang="en-US" smtClean="0"/>
              <a:t>‹#›</a:t>
            </a:fld>
            <a:endParaRPr lang="en-US"/>
          </a:p>
        </p:txBody>
      </p:sp>
    </p:spTree>
    <p:extLst>
      <p:ext uri="{BB962C8B-B14F-4D97-AF65-F5344CB8AC3E}">
        <p14:creationId xmlns:p14="http://schemas.microsoft.com/office/powerpoint/2010/main" val="82915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9967E-B522-4734-8A42-FC28FD8365BE}"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A172B-FD8B-4753-AE06-35E909FEDE17}" type="slidenum">
              <a:rPr lang="en-US" smtClean="0"/>
              <a:t>‹#›</a:t>
            </a:fld>
            <a:endParaRPr lang="en-US"/>
          </a:p>
        </p:txBody>
      </p:sp>
    </p:spTree>
    <p:extLst>
      <p:ext uri="{BB962C8B-B14F-4D97-AF65-F5344CB8AC3E}">
        <p14:creationId xmlns:p14="http://schemas.microsoft.com/office/powerpoint/2010/main" val="310340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9967E-B522-4734-8A42-FC28FD8365BE}" type="datetimeFigureOut">
              <a:rPr lang="en-US" smtClean="0"/>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A172B-FD8B-4753-AE06-35E909FEDE17}" type="slidenum">
              <a:rPr lang="en-US" smtClean="0"/>
              <a:t>‹#›</a:t>
            </a:fld>
            <a:endParaRPr lang="en-US"/>
          </a:p>
        </p:txBody>
      </p:sp>
    </p:spTree>
    <p:extLst>
      <p:ext uri="{BB962C8B-B14F-4D97-AF65-F5344CB8AC3E}">
        <p14:creationId xmlns:p14="http://schemas.microsoft.com/office/powerpoint/2010/main" val="140787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59967E-B522-4734-8A42-FC28FD8365BE}"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A172B-FD8B-4753-AE06-35E909FEDE17}" type="slidenum">
              <a:rPr lang="en-US" smtClean="0"/>
              <a:t>‹#›</a:t>
            </a:fld>
            <a:endParaRPr lang="en-US"/>
          </a:p>
        </p:txBody>
      </p:sp>
    </p:spTree>
    <p:extLst>
      <p:ext uri="{BB962C8B-B14F-4D97-AF65-F5344CB8AC3E}">
        <p14:creationId xmlns:p14="http://schemas.microsoft.com/office/powerpoint/2010/main" val="363258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59967E-B522-4734-8A42-FC28FD8365BE}" type="datetimeFigureOut">
              <a:rPr lang="en-US" smtClean="0"/>
              <a:t>6/24/2016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A172B-FD8B-4753-AE06-35E909FEDE17}" type="slidenum">
              <a:rPr lang="en-US" smtClean="0"/>
              <a:t>‹#›</a:t>
            </a:fld>
            <a:endParaRPr lang="en-US"/>
          </a:p>
        </p:txBody>
      </p:sp>
    </p:spTree>
    <p:extLst>
      <p:ext uri="{BB962C8B-B14F-4D97-AF65-F5344CB8AC3E}">
        <p14:creationId xmlns:p14="http://schemas.microsoft.com/office/powerpoint/2010/main" val="62265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59967E-B522-4734-8A42-FC28FD8365BE}" type="datetimeFigureOut">
              <a:rPr lang="en-US" smtClean="0"/>
              <a:t>6/24/2016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A172B-FD8B-4753-AE06-35E909FEDE17}" type="slidenum">
              <a:rPr lang="en-US" smtClean="0"/>
              <a:t>‹#›</a:t>
            </a:fld>
            <a:endParaRPr lang="en-US"/>
          </a:p>
        </p:txBody>
      </p:sp>
    </p:spTree>
    <p:extLst>
      <p:ext uri="{BB962C8B-B14F-4D97-AF65-F5344CB8AC3E}">
        <p14:creationId xmlns:p14="http://schemas.microsoft.com/office/powerpoint/2010/main" val="63281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9967E-B522-4734-8A42-FC28FD8365BE}" type="datetimeFigureOut">
              <a:rPr lang="en-US" smtClean="0"/>
              <a:t>6/24/2016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A172B-FD8B-4753-AE06-35E909FEDE17}" type="slidenum">
              <a:rPr lang="en-US" smtClean="0"/>
              <a:t>‹#›</a:t>
            </a:fld>
            <a:endParaRPr lang="en-US"/>
          </a:p>
        </p:txBody>
      </p:sp>
    </p:spTree>
    <p:extLst>
      <p:ext uri="{BB962C8B-B14F-4D97-AF65-F5344CB8AC3E}">
        <p14:creationId xmlns:p14="http://schemas.microsoft.com/office/powerpoint/2010/main" val="284490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9967E-B522-4734-8A42-FC28FD8365BE}"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A172B-FD8B-4753-AE06-35E909FEDE17}" type="slidenum">
              <a:rPr lang="en-US" smtClean="0"/>
              <a:t>‹#›</a:t>
            </a:fld>
            <a:endParaRPr lang="en-US"/>
          </a:p>
        </p:txBody>
      </p:sp>
    </p:spTree>
    <p:extLst>
      <p:ext uri="{BB962C8B-B14F-4D97-AF65-F5344CB8AC3E}">
        <p14:creationId xmlns:p14="http://schemas.microsoft.com/office/powerpoint/2010/main" val="1411094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9967E-B522-4734-8A42-FC28FD8365BE}" type="datetimeFigureOut">
              <a:rPr lang="en-US" smtClean="0"/>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A172B-FD8B-4753-AE06-35E909FEDE17}" type="slidenum">
              <a:rPr lang="en-US" smtClean="0"/>
              <a:t>‹#›</a:t>
            </a:fld>
            <a:endParaRPr lang="en-US"/>
          </a:p>
        </p:txBody>
      </p:sp>
    </p:spTree>
    <p:extLst>
      <p:ext uri="{BB962C8B-B14F-4D97-AF65-F5344CB8AC3E}">
        <p14:creationId xmlns:p14="http://schemas.microsoft.com/office/powerpoint/2010/main" val="29939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859967E-B522-4734-8A42-FC28FD8365BE}" type="datetimeFigureOut">
              <a:rPr lang="en-US" smtClean="0"/>
              <a:t>6/24/2016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7A172B-FD8B-4753-AE06-35E909FEDE17}" type="slidenum">
              <a:rPr lang="en-US" smtClean="0"/>
              <a:t>‹#›</a:t>
            </a:fld>
            <a:endParaRPr lang="en-US"/>
          </a:p>
        </p:txBody>
      </p:sp>
    </p:spTree>
    <p:extLst>
      <p:ext uri="{BB962C8B-B14F-4D97-AF65-F5344CB8AC3E}">
        <p14:creationId xmlns:p14="http://schemas.microsoft.com/office/powerpoint/2010/main" val="33136148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676049"/>
            <a:ext cx="8229600" cy="1920240"/>
          </a:xfrm>
          <a:solidFill>
            <a:srgbClr val="800000">
              <a:alpha val="85000"/>
            </a:srgbClr>
          </a:solidFill>
        </p:spPr>
        <p:txBody>
          <a:bodyPr anchor="ctr" anchorCtr="0">
            <a:noAutofit/>
          </a:bodyPr>
          <a:lstStyle/>
          <a:p>
            <a:pPr algn="l"/>
            <a:r>
              <a:rPr lang="en-US" sz="6000" b="1" dirty="0" smtClean="0">
                <a:solidFill>
                  <a:schemeClr val="bg1"/>
                </a:solidFill>
                <a:latin typeface="Arial Narrow" panose="020B0606020202030204" pitchFamily="34" charset="0"/>
                <a:ea typeface="Verdana" panose="020B0604030504040204" pitchFamily="34" charset="0"/>
                <a:cs typeface="Verdana" panose="020B0604030504040204" pitchFamily="34" charset="0"/>
              </a:rPr>
              <a:t>A Framework for ALP Implementation &amp; Scale-up</a:t>
            </a:r>
            <a:endParaRPr lang="en-US" sz="6000" b="1" dirty="0">
              <a:solidFill>
                <a:schemeClr val="bg1"/>
              </a:solidFill>
              <a:latin typeface="Arial Narrow" panose="020B060602020203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3291840" y="5212080"/>
            <a:ext cx="5852160" cy="1371600"/>
          </a:xfrm>
          <a:prstGeom prst="rect">
            <a:avLst/>
          </a:prstGeom>
          <a:solidFill>
            <a:srgbClr val="800000">
              <a:alpha val="85000"/>
            </a:srgbClr>
          </a:solidFill>
        </p:spPr>
        <p:txBody>
          <a:bodyPr vert="horz" lIns="182880" tIns="182880" rIns="182880" bIns="18288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4000" dirty="0" smtClean="0">
                <a:solidFill>
                  <a:schemeClr val="bg1"/>
                </a:solidFill>
                <a:latin typeface="Arial Narrow" panose="020B0606020202030204" pitchFamily="34" charset="0"/>
                <a:ea typeface="Verdana" panose="020B0604030504040204" pitchFamily="34" charset="0"/>
                <a:cs typeface="Verdana" panose="020B0604030504040204" pitchFamily="34" charset="0"/>
              </a:rPr>
              <a:t>Dawn Coleman, </a:t>
            </a:r>
            <a:r>
              <a:rPr lang="en-US" sz="4000" dirty="0" err="1" smtClean="0">
                <a:solidFill>
                  <a:schemeClr val="bg1"/>
                </a:solidFill>
                <a:latin typeface="Arial Narrow" panose="020B0606020202030204" pitchFamily="34" charset="0"/>
                <a:ea typeface="Verdana" panose="020B0604030504040204" pitchFamily="34" charset="0"/>
                <a:cs typeface="Verdana" panose="020B0604030504040204" pitchFamily="34" charset="0"/>
              </a:rPr>
              <a:t>EdS</a:t>
            </a:r>
            <a:endParaRPr lang="en-US" sz="4000" dirty="0" smtClean="0">
              <a:solidFill>
                <a:schemeClr val="bg1"/>
              </a:solidFill>
              <a:latin typeface="Arial Narrow" panose="020B0606020202030204" pitchFamily="34" charset="0"/>
              <a:ea typeface="Verdana" panose="020B0604030504040204" pitchFamily="34" charset="0"/>
              <a:cs typeface="Verdana" panose="020B0604030504040204" pitchFamily="34" charset="0"/>
            </a:endParaRPr>
          </a:p>
          <a:p>
            <a:pPr algn="l"/>
            <a:r>
              <a:rPr lang="en-US" sz="4000" dirty="0" smtClean="0">
                <a:solidFill>
                  <a:schemeClr val="bg1"/>
                </a:solidFill>
                <a:latin typeface="Arial Narrow" panose="020B0606020202030204" pitchFamily="34" charset="0"/>
                <a:ea typeface="Verdana" panose="020B0604030504040204" pitchFamily="34" charset="0"/>
                <a:cs typeface="Verdana" panose="020B0604030504040204" pitchFamily="34" charset="0"/>
              </a:rPr>
              <a:t>University of South Carolina</a:t>
            </a:r>
            <a:endParaRPr lang="en-US" sz="4000" dirty="0">
              <a:solidFill>
                <a:schemeClr val="bg1"/>
              </a:solidFill>
              <a:latin typeface="Arial Narrow" panose="020B0606020202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06476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4 Stages of Implementation</a:t>
            </a:r>
            <a:endParaRPr lang="en-US" sz="4800" b="1" dirty="0">
              <a:solidFill>
                <a:schemeClr val="bg1"/>
              </a:solidFill>
              <a:latin typeface="Trebuchet MS" panose="020B0603020202020204" pitchFamily="34" charset="0"/>
            </a:endParaRPr>
          </a:p>
        </p:txBody>
      </p:sp>
      <p:sp>
        <p:nvSpPr>
          <p:cNvPr id="6" name="Content Placeholder 2"/>
          <p:cNvSpPr txBox="1">
            <a:spLocks/>
          </p:cNvSpPr>
          <p:nvPr/>
        </p:nvSpPr>
        <p:spPr>
          <a:xfrm>
            <a:off x="182880" y="1005840"/>
            <a:ext cx="8778240" cy="566928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4000" dirty="0" smtClean="0"/>
              <a:t>Exploration</a:t>
            </a:r>
          </a:p>
          <a:p>
            <a:pPr lvl="1" algn="l"/>
            <a:r>
              <a:rPr lang="en-US" sz="2800" dirty="0" smtClean="0"/>
              <a:t>Needs assessment, identify programs to meet those needs, weigh the pros and cons, choose one to implement, create buy-in</a:t>
            </a:r>
          </a:p>
          <a:p>
            <a:pPr algn="l"/>
            <a:r>
              <a:rPr lang="en-US" sz="4000" dirty="0" smtClean="0"/>
              <a:t>Pre-Planning</a:t>
            </a:r>
          </a:p>
          <a:p>
            <a:pPr marL="341313" algn="l"/>
            <a:r>
              <a:rPr lang="en-US" sz="2800" dirty="0" smtClean="0"/>
              <a:t>Assess resources, establish structural supports, choose initial implementers and begin training them, proactively identify potential challenges and solutions</a:t>
            </a:r>
          </a:p>
          <a:p>
            <a:pPr algn="l"/>
            <a:endParaRPr lang="en-US" sz="2000" dirty="0" smtClean="0"/>
          </a:p>
          <a:p>
            <a:pPr algn="l"/>
            <a:r>
              <a:rPr lang="en-US" sz="3600" dirty="0" smtClean="0"/>
              <a:t>Note: these two stages are supposed to occur </a:t>
            </a:r>
            <a:r>
              <a:rPr lang="en-US" sz="3600" b="1" dirty="0" smtClean="0">
                <a:solidFill>
                  <a:srgbClr val="800000"/>
                </a:solidFill>
              </a:rPr>
              <a:t>before</a:t>
            </a:r>
            <a:r>
              <a:rPr lang="en-US" sz="3600" dirty="0" smtClean="0"/>
              <a:t> you ever start changing your practices (does that reflect your reality?)</a:t>
            </a:r>
            <a:endParaRPr lang="en-US" sz="3600" dirty="0"/>
          </a:p>
        </p:txBody>
      </p:sp>
    </p:spTree>
    <p:extLst>
      <p:ext uri="{BB962C8B-B14F-4D97-AF65-F5344CB8AC3E}">
        <p14:creationId xmlns:p14="http://schemas.microsoft.com/office/powerpoint/2010/main" val="83877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4 Stages of Implementation</a:t>
            </a:r>
            <a:endParaRPr lang="en-US" sz="4800" b="1" dirty="0">
              <a:solidFill>
                <a:schemeClr val="bg1"/>
              </a:solidFill>
              <a:latin typeface="Trebuchet MS" panose="020B0603020202020204" pitchFamily="34" charset="0"/>
            </a:endParaRPr>
          </a:p>
        </p:txBody>
      </p:sp>
      <p:sp>
        <p:nvSpPr>
          <p:cNvPr id="6" name="Content Placeholder 2"/>
          <p:cNvSpPr txBox="1">
            <a:spLocks/>
          </p:cNvSpPr>
          <p:nvPr/>
        </p:nvSpPr>
        <p:spPr>
          <a:xfrm>
            <a:off x="182880" y="1005840"/>
            <a:ext cx="8778240" cy="566928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4000" dirty="0" smtClean="0"/>
              <a:t>Initial Implementation</a:t>
            </a:r>
          </a:p>
          <a:p>
            <a:pPr lvl="1" algn="l"/>
            <a:r>
              <a:rPr lang="en-US" sz="2800" dirty="0" smtClean="0"/>
              <a:t>The program begins operation – sometimes referred to as the “initial awkward stage”</a:t>
            </a:r>
            <a:r>
              <a:rPr lang="en-US" sz="2400" baseline="50000" dirty="0" smtClean="0"/>
              <a:t>3</a:t>
            </a:r>
            <a:r>
              <a:rPr lang="en-US" sz="2800" dirty="0" smtClean="0"/>
              <a:t> when you’re getting used to this new way of doing things</a:t>
            </a:r>
          </a:p>
          <a:p>
            <a:pPr algn="l"/>
            <a:r>
              <a:rPr lang="en-US" sz="4000" dirty="0" smtClean="0"/>
              <a:t>Full Implementation</a:t>
            </a:r>
          </a:p>
          <a:p>
            <a:pPr marL="341313" algn="l"/>
            <a:r>
              <a:rPr lang="en-US" sz="2800" dirty="0" smtClean="0"/>
              <a:t>The new program/policy has become business as usual and is fully integrated into the organization and can still be sustained even with changes in staff, resources, and policy environments</a:t>
            </a:r>
          </a:p>
          <a:p>
            <a:pPr marL="341313" algn="l"/>
            <a:endParaRPr lang="en-US" sz="2000" dirty="0" smtClean="0"/>
          </a:p>
          <a:p>
            <a:pPr algn="l"/>
            <a:r>
              <a:rPr lang="en-US" sz="3600" dirty="0" smtClean="0"/>
              <a:t>Note: Researchers suggest full implementation takes 3-5 years to achieve.  </a:t>
            </a:r>
            <a:endParaRPr lang="en-US" sz="3600" dirty="0"/>
          </a:p>
        </p:txBody>
      </p:sp>
    </p:spTree>
    <p:extLst>
      <p:ext uri="{BB962C8B-B14F-4D97-AF65-F5344CB8AC3E}">
        <p14:creationId xmlns:p14="http://schemas.microsoft.com/office/powerpoint/2010/main" val="384939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4 Stages of Implementation</a:t>
            </a:r>
            <a:endParaRPr lang="en-US" sz="4800" b="1" dirty="0">
              <a:solidFill>
                <a:schemeClr val="bg1"/>
              </a:solidFill>
              <a:latin typeface="Trebuchet MS" panose="020B0603020202020204" pitchFamily="34" charset="0"/>
            </a:endParaRPr>
          </a:p>
        </p:txBody>
      </p:sp>
      <p:sp>
        <p:nvSpPr>
          <p:cNvPr id="6" name="Content Placeholder 2"/>
          <p:cNvSpPr txBox="1">
            <a:spLocks/>
          </p:cNvSpPr>
          <p:nvPr/>
        </p:nvSpPr>
        <p:spPr>
          <a:xfrm>
            <a:off x="182880" y="1005840"/>
            <a:ext cx="8778240" cy="566928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4000" dirty="0" smtClean="0"/>
              <a:t>There is no “pilot” stage (unless you’re talking about the initial implementation stage).</a:t>
            </a:r>
          </a:p>
          <a:p>
            <a:pPr algn="l"/>
            <a:endParaRPr lang="en-US" sz="2000" dirty="0" smtClean="0"/>
          </a:p>
          <a:p>
            <a:pPr algn="l"/>
            <a:r>
              <a:rPr lang="en-US" sz="4000" dirty="0" smtClean="0"/>
              <a:t>When most people talk about piloting a program, they’re referring to testing it, working out the kinks, seeing if they like it, seeing if it will work in their environment, etc.  </a:t>
            </a:r>
            <a:endParaRPr lang="en-US" sz="3600" dirty="0"/>
          </a:p>
        </p:txBody>
      </p:sp>
    </p:spTree>
    <p:extLst>
      <p:ext uri="{BB962C8B-B14F-4D97-AF65-F5344CB8AC3E}">
        <p14:creationId xmlns:p14="http://schemas.microsoft.com/office/powerpoint/2010/main" val="86702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5920"/>
            <a:ext cx="9144000" cy="6092190"/>
          </a:xfrm>
          <a:prstGeom prst="rect">
            <a:avLst/>
          </a:prstGeom>
        </p:spPr>
      </p:pic>
      <p:sp>
        <p:nvSpPr>
          <p:cNvPr id="2" name="Title 1"/>
          <p:cNvSpPr>
            <a:spLocks noGrp="1"/>
          </p:cNvSpPr>
          <p:nvPr>
            <p:ph type="ctrTitle"/>
          </p:nvPr>
        </p:nvSpPr>
        <p:spPr>
          <a:xfrm>
            <a:off x="1097280" y="6035040"/>
            <a:ext cx="8046720" cy="640080"/>
          </a:xfrm>
        </p:spPr>
        <p:txBody>
          <a:bodyPr lIns="0" tIns="0" rIns="0" bIns="0" anchor="ctr" anchorCtr="0">
            <a:noAutofit/>
          </a:bodyPr>
          <a:lstStyle/>
          <a:p>
            <a:pPr algn="l"/>
            <a:r>
              <a:rPr lang="en-US" sz="4400" b="1" dirty="0" smtClean="0">
                <a:solidFill>
                  <a:schemeClr val="bg1"/>
                </a:solidFill>
                <a:ea typeface="Verdana" panose="020B0604030504040204" pitchFamily="34" charset="0"/>
                <a:cs typeface="Verdana" panose="020B0604030504040204" pitchFamily="34" charset="0"/>
              </a:rPr>
              <a:t>Please try to build the plane first.</a:t>
            </a:r>
            <a:endParaRPr lang="en-US" sz="4400" b="1" dirty="0">
              <a:solidFill>
                <a:schemeClr val="bg1"/>
              </a:solidFill>
              <a:latin typeface="Trebuchet MS" panose="020B0603020202020204" pitchFamily="34" charset="0"/>
            </a:endParaRPr>
          </a:p>
        </p:txBody>
      </p:sp>
      <p:sp>
        <p:nvSpPr>
          <p:cNvPr id="3" name="Rectangle 2"/>
          <p:cNvSpPr/>
          <p:nvPr/>
        </p:nvSpPr>
        <p:spPr>
          <a:xfrm>
            <a:off x="0" y="0"/>
            <a:ext cx="9144000" cy="168021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a:solidFill>
                  <a:schemeClr val="bg1"/>
                </a:solidFill>
                <a:latin typeface="Trebuchet MS" panose="020B0603020202020204" pitchFamily="34" charset="0"/>
                <a:ea typeface="Verdana" panose="020B0604030504040204" pitchFamily="34" charset="0"/>
                <a:cs typeface="Verdana" panose="020B0604030504040204" pitchFamily="34" charset="0"/>
              </a:rPr>
              <a:t>They’re building the plane </a:t>
            </a:r>
            <a:r>
              <a:rPr lang="en-US" sz="4800" b="1" dirty="0" smtClean="0">
                <a:solidFill>
                  <a:schemeClr val="bg1"/>
                </a:solidFill>
                <a:latin typeface="Trebuchet MS" panose="020B0603020202020204" pitchFamily="34" charset="0"/>
                <a:ea typeface="Verdana" panose="020B0604030504040204" pitchFamily="34" charset="0"/>
                <a:cs typeface="Verdana" panose="020B0604030504040204" pitchFamily="34" charset="0"/>
              </a:rPr>
              <a:t>as </a:t>
            </a:r>
            <a:r>
              <a:rPr lang="en-US" sz="4800" b="1" dirty="0">
                <a:solidFill>
                  <a:schemeClr val="bg1"/>
                </a:solidFill>
                <a:latin typeface="Trebuchet MS" panose="020B0603020202020204" pitchFamily="34" charset="0"/>
                <a:ea typeface="Verdana" panose="020B0604030504040204" pitchFamily="34" charset="0"/>
                <a:cs typeface="Verdana" panose="020B0604030504040204" pitchFamily="34" charset="0"/>
              </a:rPr>
              <a:t>they fly it.</a:t>
            </a:r>
            <a:endParaRPr lang="en-US" sz="48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75093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Again with the reality…</a:t>
            </a:r>
            <a:endParaRPr lang="en-US" sz="4800" b="1" dirty="0">
              <a:solidFill>
                <a:schemeClr val="bg1"/>
              </a:solidFill>
              <a:latin typeface="Trebuchet MS" panose="020B0603020202020204" pitchFamily="34" charset="0"/>
            </a:endParaRPr>
          </a:p>
        </p:txBody>
      </p:sp>
      <p:sp>
        <p:nvSpPr>
          <p:cNvPr id="6" name="Content Placeholder 2"/>
          <p:cNvSpPr txBox="1">
            <a:spLocks/>
          </p:cNvSpPr>
          <p:nvPr/>
        </p:nvSpPr>
        <p:spPr>
          <a:xfrm>
            <a:off x="182880" y="1005840"/>
            <a:ext cx="8778240" cy="566928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3600" dirty="0" smtClean="0"/>
              <a:t>Chances are you’re trying to do the Exploration, Pre-Planning, and Initial Implementation stages all at once while also wondering how you’re going to scale-up and sustain your program.  </a:t>
            </a:r>
          </a:p>
          <a:p>
            <a:pPr algn="l"/>
            <a:endParaRPr lang="en-US" dirty="0"/>
          </a:p>
          <a:p>
            <a:pPr algn="l"/>
            <a:r>
              <a:rPr lang="en-US" sz="3600" dirty="0" smtClean="0"/>
              <a:t>Possibly you were told to implement a program, given the start date, and just expected to make it happen (and then questioned when your results weren’t stellar).  </a:t>
            </a:r>
            <a:endParaRPr lang="en-US" sz="3200" dirty="0"/>
          </a:p>
        </p:txBody>
      </p:sp>
    </p:spTree>
    <p:extLst>
      <p:ext uri="{BB962C8B-B14F-4D97-AF65-F5344CB8AC3E}">
        <p14:creationId xmlns:p14="http://schemas.microsoft.com/office/powerpoint/2010/main" val="164488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The good news…</a:t>
            </a:r>
            <a:endParaRPr lang="en-US" sz="4800" b="1" dirty="0">
              <a:solidFill>
                <a:schemeClr val="bg1"/>
              </a:solidFill>
              <a:latin typeface="Trebuchet MS" panose="020B0603020202020204" pitchFamily="34" charset="0"/>
            </a:endParaRPr>
          </a:p>
        </p:txBody>
      </p:sp>
      <p:sp>
        <p:nvSpPr>
          <p:cNvPr id="6" name="Content Placeholder 2"/>
          <p:cNvSpPr txBox="1">
            <a:spLocks/>
          </p:cNvSpPr>
          <p:nvPr/>
        </p:nvSpPr>
        <p:spPr>
          <a:xfrm>
            <a:off x="182880" y="1005840"/>
            <a:ext cx="8778240" cy="566928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3600" dirty="0" smtClean="0"/>
              <a:t>We can draw on IS frameworks and models to help us understand the critical components of successful implementations (regardless of the program you’re adopting).</a:t>
            </a:r>
          </a:p>
          <a:p>
            <a:pPr algn="l"/>
            <a:endParaRPr lang="en-US" sz="2000" dirty="0"/>
          </a:p>
          <a:p>
            <a:pPr algn="l"/>
            <a:r>
              <a:rPr lang="en-US" sz="3600" dirty="0" smtClean="0"/>
              <a:t>We can also draw on the collective wisdom of those who are further along in implementing the same program (like ALP) to learn from their successes and challenges and to proactively address roadblocks.  </a:t>
            </a:r>
            <a:endParaRPr lang="en-US" sz="3200" dirty="0"/>
          </a:p>
        </p:txBody>
      </p:sp>
    </p:spTree>
    <p:extLst>
      <p:ext uri="{BB962C8B-B14F-4D97-AF65-F5344CB8AC3E}">
        <p14:creationId xmlns:p14="http://schemas.microsoft.com/office/powerpoint/2010/main" val="121888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The Irony</a:t>
            </a:r>
            <a:endParaRPr lang="en-US" sz="4800" b="1" dirty="0">
              <a:solidFill>
                <a:schemeClr val="bg1"/>
              </a:solidFill>
              <a:latin typeface="Trebuchet MS" panose="020B0603020202020204" pitchFamily="34" charset="0"/>
            </a:endParaRPr>
          </a:p>
        </p:txBody>
      </p:sp>
      <p:sp>
        <p:nvSpPr>
          <p:cNvPr id="6" name="Content Placeholder 2"/>
          <p:cNvSpPr txBox="1">
            <a:spLocks/>
          </p:cNvSpPr>
          <p:nvPr/>
        </p:nvSpPr>
        <p:spPr>
          <a:xfrm>
            <a:off x="182880" y="1005840"/>
            <a:ext cx="8778240" cy="566928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spcBef>
                <a:spcPts val="0"/>
              </a:spcBef>
              <a:spcAft>
                <a:spcPts val="2400"/>
              </a:spcAft>
            </a:pPr>
            <a:r>
              <a:rPr lang="en-US" sz="3600" dirty="0"/>
              <a:t>Implementation Science is focused on bridging the gap between research and practice, often caused by research not being accessible or digestible for </a:t>
            </a:r>
            <a:r>
              <a:rPr lang="en-US" sz="3600" dirty="0" smtClean="0"/>
              <a:t>practitioners. </a:t>
            </a:r>
          </a:p>
          <a:p>
            <a:pPr algn="l">
              <a:spcBef>
                <a:spcPts val="0"/>
              </a:spcBef>
              <a:spcAft>
                <a:spcPts val="2400"/>
              </a:spcAft>
            </a:pPr>
            <a:r>
              <a:rPr lang="en-US" sz="3600" dirty="0" smtClean="0"/>
              <a:t>The problem is that IS models, designed to help practitioners better understand how to successfully implement programs, are themselves not very user friendly.  </a:t>
            </a:r>
            <a:endParaRPr lang="en-US" sz="3600" dirty="0"/>
          </a:p>
          <a:p>
            <a:pPr algn="l">
              <a:spcBef>
                <a:spcPts val="0"/>
              </a:spcBef>
              <a:spcAft>
                <a:spcPts val="2400"/>
              </a:spcAft>
            </a:pPr>
            <a:r>
              <a:rPr lang="en-US" sz="3600" dirty="0" smtClean="0"/>
              <a:t>So now we have a gap between implementation research and practice.</a:t>
            </a:r>
            <a:endParaRPr lang="en-US" sz="3600" dirty="0"/>
          </a:p>
        </p:txBody>
      </p:sp>
    </p:spTree>
    <p:extLst>
      <p:ext uri="{BB962C8B-B14F-4D97-AF65-F5344CB8AC3E}">
        <p14:creationId xmlns:p14="http://schemas.microsoft.com/office/powerpoint/2010/main" val="426511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A few examples of IS models</a:t>
            </a:r>
            <a:endParaRPr lang="en-US" sz="4800" b="1"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542" b="2871"/>
          <a:stretch/>
        </p:blipFill>
        <p:spPr>
          <a:xfrm>
            <a:off x="611147" y="1495586"/>
            <a:ext cx="7664948" cy="5362414"/>
          </a:xfrm>
          <a:prstGeom prst="rect">
            <a:avLst/>
          </a:prstGeom>
        </p:spPr>
      </p:pic>
      <p:sp>
        <p:nvSpPr>
          <p:cNvPr id="7" name="Rectangle 6"/>
          <p:cNvSpPr/>
          <p:nvPr/>
        </p:nvSpPr>
        <p:spPr>
          <a:xfrm>
            <a:off x="182880" y="1005840"/>
            <a:ext cx="8778240" cy="523220"/>
          </a:xfrm>
          <a:prstGeom prst="rect">
            <a:avLst/>
          </a:prstGeom>
        </p:spPr>
        <p:txBody>
          <a:bodyPr wrap="square">
            <a:spAutoFit/>
          </a:bodyPr>
          <a:lstStyle/>
          <a:p>
            <a:r>
              <a:rPr lang="en-US" sz="2800" dirty="0" smtClean="0"/>
              <a:t>Integrated Systems Framework</a:t>
            </a:r>
            <a:endParaRPr lang="en-US" sz="2800" dirty="0"/>
          </a:p>
        </p:txBody>
      </p:sp>
      <p:sp>
        <p:nvSpPr>
          <p:cNvPr id="8" name="AutoShape 2" descr="data:image/jpeg;base64,/9j/4AAQSkZJRgABAQAAAQABAAD/2wCEAAkGBxMQERUTERISFRUVFhIYGRgVGBYXGxcbFRYWGBkXFhYYHiggGhsmHhUZITEhJykrLi8xFx8zODMvNygtLisBCgoKDg0OGxAQGy0lHSUtNy0rLS8rKy0tMS0tLS0vLSsuLi8wKy8tLS0rLS0tLSstLTcrLS0tMS0tLjcxMDc3L//AABEIAMMBAwMBIgACEQEDEQH/xAAbAAEAAgMBAQAAAAAAAAAAAAAAAwUCBAYBB//EAEsQAAIBAgMDBgoHBAgGAwEAAAECEQADEiExBAVBEyIyUWFxBhQVUlOBkZKx0iMzQnKho7Jzk8HRNUNigoOis/AWJDTC0+Fjw/EH/8QAGQEBAAMBAQAAAAAAAAAAAAAAAAEDBAIF/8QALhEBAAEDAwIEBQMFAAAAAAAAAAECAxESE1EEsSExYZEyQWJxcjSB8DNCQ6HB/9oADAMBAAIRAxEAPwD7hSlKBSlKBSlKBSlRXdoVTGreaMz7OA7TAoJa8dwBJIAHE5D21rxcbqQdkM3t6IPvVkmyKDJGIjixxEd09H1RQeeNg9AM/wB0ZHuYwv40xXToqL2klj61ED/NWxSg1+Qc63WH3VUD/MGP408TXibh/wAR/gDFbFKCDxK3xtoe8An2mvBsFr0Vv3F/lXu2bYtlQzzBIUQCxJPCB3VHc3nZUAvdtpiyGNgucTEHjkcuw0GZ2G0f6q37q/yoNhteit+6v8q1333s6sym/bGAgMSwAUksMJbQNKnLWtmztlt2KpcRmWCyqwJE6EgaTQeHYk4Yh91nUexSKeLEdG5cHZKt+Lgn8a2KUGvF0cUbsIK+1gT8KeMEdK2w7Vhx6gOd/lrYpQR2toV+iwJGo4jvGoqSo7tlX6SgxpI07QeBqPkGXoOe55Yepul7Se6g2KVr+NYfrFwduq+9w9YFbANApSlApSlApSlApSlApSlApSlAqO7eC6nXQak9gAzNYXLxJwoASNSdF7+s/wBn4TNV+1bbyFyMIYlUJd3wnnMyhQMJAEroOJ66mImZxA3sLvrKL1AjEe9hp6vbU1q0FEKAB/vM9Z7aqW3y4Em0gA67h+SvfLD+iX94fkrvar4RlcUqmbfLgSbSADMk3DkOvoV6N8udLSfvD8lNqvgyuKVRr4QSxQLaLgSVF3nAZZlcExmPaKk8sP6Jf3h+Sm1XwZXFKpjvphANtJOn0hz7uZ2175Yf0S/vD8lNqvgysdq2VLoUOAQrBoOYkAjMHXWtG/uC07EnHnjgTAXGjI2ERlIdvb2RWu3hBDBCtoM2im7DHuXBJ0PsqXyw/ol/eH5KbVfBlIm4rQcPLkqQVBbJQpYhQI0GNvbXm6dz+LuxFyUgKiQRgGIsZJY4iSZmBx7IiffbDM20A7bhGgnzOoH2Vl5Yf0S/vD8lNqvgyuKVR2fCDHJRbTQYOG7MEagwmRrJN9swkW0IPEXCR7QlNqvgyuqVTHfLjM2kH+IfkrGzv0uAyJbYHQrdJB7iEptV8GV3SqZd8udLSH/EPyV75Yf0SfvD8lNqvgyuK1zs2HO2cPZqp/u8PVHbNV/lh/RJ+8PyU8sP6JP3h+SmzXwZWKbRnhcYWOmchvutx7sjlpU9Ud/e7YTisoRByLnOM/MqyUsgBzZI7Sy/xYfj38OaqJp80tqleIwIkEEHQjjXtchSlKBSlKBSlKBWuzlzCmAMiw/Svb1nhprouMWOBTAHSI4f2Qes/gO8VOigAACAMgBQeW0CiAIArn9/WQ92CSIXZ2y/sXXcfitdFVFvb68/s7f6rlW2fjRLmP8AhlBhCuQAADksnCTBGWRzIJ6qzPg3bIILOZNw5mYNzBJE8Rg17TV3StmiEKS/4NW3Dhmc4zcJkgxyhQtGKc4TD3MRWO2+DodWwPDPiksARzgoEga4cJKjgWJq9to7EhEZoiYKjXhziKk8Vu+hf22/nrmdEeAq7+6LbsztiJZlbMmBhVFyXQH6MGYntrU/4bt8nyfKXYjzjqGxYjxmJU55hjV/4rd9C/tt/PTxW76F/bb+emq3yKH/AIct4sQdwStwSIn6RixOKJxaCepVnSp7G5UUzieecOaxTIlSFGCCFEZLoJq38Vu+hf22/np4rd9C/tt/PTVb5PFU3ty23xSbhxKF51x2iMWcMTPSymQNRBmof+Hk54D3QHNwmGjJ+A6sJwkERGBRpM21tsQBGhAPtrKu9MCkPg3bgc5pAYA5HpLhymTlJw55TWzs+5kRw+JiQxImOIg8NTxOpqytqzEhEZiACYKiJmOkR1H2VJ4rd9C/tt/PXGaIkUjbiViha5cJTBEHDkhJUGNTzjmeBI41g3g4hXCbl2BH2ozzk5QZIwcYHJqRxm+8Vu+hf22/np4rd9C/tt/PUZt8nip7G5wpcTzWtcnEA5tPKXGBEFm5gMgjmdpqG7uENIa45BUDUnPlMcwcsoAEzlkZAq+8Vu+hf22/np4rd9C/tt/PU6rfIoD4NW5POfNWWJECQYIXSQTiBjpSeNW2zWBbUKNBp2CdO4aVLcR0jHbZQTAJKHOCY5rHgDSuqdPnAUpSukI9o6Dfdb4GuotdEdw+FcvtHQb7rfA11FrQdw+FZep+TqET2ypxJx1Xr7R1N+B49YltuGEjT/fsPZWVQXVKnGonzlHHtA84fiMuqMyU9K8RgQCDIOYI417QKUpQKh2i4RCr0m07OtiOofyHGpjWvsvOm4ftdHsXh7el6wOFBLZthRA//ScyT2k51nSlAqi3t9ef2dv9Vyr2qLe315/Z2/1XKusfGiWtSlK2obGx7Nytu8gIElMyJGQBhlBEqYgiRIJE1Cng5fGQ211XCwCogRVJxlSqqQIUsMtCFgyIjPY9ra0WhFYNhObFYgRphNbPlh/RJ+8PyVirt1TVMxCVXte47q2lS5vC7LYlLMrHHzbjEYQ8dHFr5ozyFbNzY+VdjZ2u2rO+KUE3GCEFkZg/OCmBEZDI61ntu18soV7KkAyIuupBKlTBVAdGI9ZrV2ezat3RdXZkDguQeVuGC4IMArAGZyHnHrNc7VfAk2TcO1gWy+2tIRQyxcKlsQZji5QNwjXifs82t3cm6buztDXmdAuUk5uzEscJJwgAKAAYzOQ1Pvlh/RJ+8PyU8sP6JP3h+Sm1XwKzZfq0+6vwFS1hZTCqg8AB7BWdb4ctrdVvE15ZibdsT1Tyomtbat03LS4jtl0DEcgLrTjkYAqPi4qObmMJIgmay2TaWtMxCq2IIM2KxhLdSmel+FS7Vt5urha0sSCCLrqQRoQyoCPUeusd23VNUzEOoV9/d7PgU7z6MypOEvCq0MBcBEHE3WAVHCTJstkW3TFvIGW5oUgA41BVYLMskEQIiM1AMmtd932S5fkOkrKw5e7DYsOZ5uow5dWuoEenYLWDAtgKIYLF+4cGJcJKqylRkOrPjNcbVfAxvbtZCQu3JZRmaWRWXnOmISccElVJxsSeAIMGtlvB57yqPHi72rhOMDEQwWAGXHhDLIMQBkDE50v2rbiG2dYCqoAvXAAFGEEALAYAxi1jjU+7ry7OGFqwi42Z2+lcyzamSlNqvgbW8rRS1ZVmxEOATzs4t3POZj7ST21pVLtu2NdwgoqhWxZMW+yyxGEedUVarNMxTiUSUpSrRHtHQb7rfA11FrQdw+FcvtHQb7rfA11FrQdw+FZep+SYZUpSsyWsPo2/ssfdY/wb499bNY3bYYEHQ1HstwkEN0lMHt6j6wQeyY4UE1KUoNfbOdCeeYP3Rm3t6P8AeFbFa9rnXGPmgIO8gM3tlfdrYoFKUoFUW9vrz+zt/quVe1Rb4gXunBwJlgdvtPBlcs5OXZVtmcVIlrUrDEPP/Ku0xDz/AMq7WvXH8iUM6VhiHn/lXaYh6T8q7Tcj19pGdKwxD0n5V2mIek/Ku03I9faRnSsMQ9J+VdpiHn/lXabkevtIzpWGIek/Ku0xDz/yrtNyPX2kZ0rDEPSflXaYh5/5V2m5Hr7SM6VhiHpPyrtMQ9J+VdpuR6+0jOlYYh5/5V2mIek/Ku03I9faRnSsMQ8/8q7TEPSflXaa4/kSMiYzNYbTfW2jO5AVQSSeAFc74fE+JuVusIZJUW3XGGYCGZhkM57Yquv2Me5/pLruQgcArcEQeapYZMo4TPDqFUV9ViqaYjyjLdZ6KK7dFyavCqvRjHj8vH/brLO2JfscpbMq6MQfUZB6iDII7K6+1oO4fCvmPgJaVdgBxlS5ulpS64EMyyIyGSjTq66+nW9B3Cqqrm5RTVPzhT1NqLV+u3T5UzMe04ZUpSq1JWvd5rq3BuYfxKn2yP74rYqLabeJCBrGR6iMwfUYNBLSsLFzGqsNGAPtE15QR7D0J84u3qZiR+EVKLqzGITMRI1AmO+M4qPYBFq2P7CfpFc7f3ElzaLht7RbD4rlwoArMrXLRtFmAaejyQz4J/aoOppXO7DuIggNtAuYcM5Ni5iBAOmQFDIWAjpYu2bPc2wNYtlWfGSZyDADmqIAZmOZUsc9WNBv1zXhJaZ3dUJDG3aghin27k84Axl2V0tUW9vrz+zt/quVbZ+JEuaNnbBgUMgAYSQ2LLAelyiFiMQGhkzqvBs9jbSFLXVWcM/VkiQMQ+rgmdOA44tavKVs0uVEuy7Yin6bFAUAcwlotEEy1vJsYUjhm0g6HIbJtTC2/KlGFu1iUlYxql/EGASCC1y3MR0MoIFXdKaRTHYdpe0EuXhjLkM1slPo2XCwUqJDiSyngQM6xXY9riDeUTmxWDBLSQuK2SOblM6cAedV3SmkVuxWNqVFD3rJYankmac9QRcXKOBBI0JY846g3btSW/o9o55UTj564uZJBcMdA+kCT0avaVOmBS7Ts22noXrQyuDojOQMBzUwQSwI05qniRXg2PawXi+DLsVLFejhAUQLcAyoJgZy0RMi7pUaRVXdkvtbZTcxMXBBDcnAjo4raAxPrI41r37e2hua6YQrxBUyQ8qCGSZwnCOdqkk8De0ppFIdk2xhBvhZDCVwSM8v6qMUatkOpQc6z2zZ74KuhJK2ojGTLhX/AKuFViWKySQIGgIBq4pTSKN9k22SRfToqFyESQuIlcGejRnli6hB2tj2faQ4Ny6GWBKgKBOFpIhA2uAjPi3ZVlSkUhSlK6HNf/0Fj4kwCsZa3JAELDgy2cgZR31prcxblPNZYtQMQAxDEOcM+ieB4119xAwIYAggggiQQdQQdRVT4XD/AJK/9z+IrLdteNVzP9uMPS6bqY027GPK5FWfviMY/ZpeBP8ARyf4/wDqXK+k2uiO4fCvm3gT/Rqf4/8AqXK+k2tB3D4VT/it/aO0Kuu/V3fzq7yypVBfG0y8C9ix5QbfJ4OWTDhHSxcnM6fbn7FR8vt4UnArawoUAjnuJxYzMKqnQ9MmDGGuGV0dK5rd207ebicrbAVihecPMm1bxIsEyA2POdRxynpaCtXeCWZRjmGf2FiV/AivKp9+bMWvuR/Z/SKUHS7GZtoetV+Aqs2rcIfGcXPZywx42QAlSVNoOAQcImI+M2O7/q1HmjCe9OafxFbFBz1vwbKspN4uFEEOpOLnsxeQ4i4Q2HF2tkZytNz7M1qyi3GLPBLk5yzEsc+wmPVW7SgVRb2+vP7O3+q5V7VFvb68/s7f6rlXWPjRLWpSlbUM9msh7iK0wS0wWXRTxUg1pbdvLZrFy4txHwp5t287kg2wZtg80fSKRzpIzjMTY7v+uT+9+k1fFR1Csd+qYqTDkRvbYsZTDtGIYPtXI57KEzxxninsAMxkD5Z3js1y3yltDh5U25u37lsc23jckyYI5wC8Y1AzFvvxtpV7R2ZMQi5jHMAJm3hDFs4jGciMwNdDo7RtO3y+DZwqkphH0RIAbP7WRK5ycUFYAzyq1TylqtvrYBjyv/Rkg898znAA5TOYMHTQEgkA+ne2xyIW6U58sLlw4cEySoeYy7+JAGdWGwbVfO0hLuzquO2CzqpIgYmwl5I5rNEcZJy0q8u2FYQygiQYI4gyPhTVPIpN47ItpkwBhiV5BZm0KR0ies1BW9vzp2/u3fjbrRrZZnNDmS2gZ0UzDNBgkfZY6jPgKj2zbdlsu6PbvShHRuOZxTGrjPmse5dcxU+zfW2vv/8AY1bu83vq5Nq2XUWyVA5OGcYyRcLEMBkgXDxYzlpTfmYq8Ewpr++NhRXYi9zJmHuEmMMkc/hjtgjUG4gIBMVha3xsZmUvTzYUXHJOKMP24k59gjMgkCtq3vLbyo/5NC2JAy4go48pDFs4MQ0e3WtjZtq2sXwr2V5J+SAOEAqcBe6xwu0CVCgH7TLmRMU6p5S0dq3hs1t4KNgwKQeWuq5LMBHJuQFWCDiZhM5AjOoTvvYmS41tL7G2CYZ7tvFmAMOJpznqyiGw1scpt5tlX2fGxeVY8jzQqqRlIB58xlPsxGZdq28G4x2dCAZVThzHNxAFWJJmTJGeHojKmqeR5sTWb+z3HRXV7asCOVuMFdVMxLAkAgiSomJiCCfa39n2l7uxu9xMDMl/LCUyUuqthJJEqAYk61oVp6eZnOXMlU/hf/0V/wC5/EVcVT+F/wD0V/7n8RVl7+nV9pX9L/Xo/KO7S8Cf6NT/AB/9S5X0m1oO4fCvm3gT/Rqf4/8AqXK+k2tB3D4Vj/xW/wAY7Qt679Xd/OrvLKlKVwylKUoOe3rtQW6wy+z+kUrHeO63vXWddCY93mn8VNeUF5suRdepsQ7n50+9i9lbFa93murcG5h+Kk+uR/fFbFApSlAqi3t9ef2dv9Vyr2ue3/cVbhLACEt5zdzxO4AhGE56ZE86rLU4qJRUrTF+3E4kiQJL3hmYyzu/2gPXSzftv0WU5x07+vV9Zr2Vr1zx2ctm5bDagHvAPx76x8XTzE90VDcvW16TIJJGb3tRqPreFZsVAJOGBE8+9lOn9bTVn5dhn4unmJ7op4unmJ7oqEXrZbCGQtAMB72hJA/reJBHqPVWQZOtPfvf+Wmfp7CTxdPMT3RTxdPMT3RUSXEYkAoYIBh72ROYH1uuY9tSIoIkQR1h7x/+2mfp7DJLKgyFUHSQAP8Aeg9lSVppftsSAyyCQedfGhIMTczgqRl1VLC5dHPTn3s+76XtpFU8dhK6BhBAI7QD8aw8XTzE90VCL1uSMSSBJ597IZiT9LkOa3sNZXGRQSSsCJ597KcgPrdTOlNXp2Eni6eYnuini6eYnuiow6EAysHTn3h8buteWbttxKshGWj3uIkf1vEGmfp7CXxdPMT3RTxdPMT3RWAKnIFffvdun0ufRPsry0yMWClSVMGGv5H972H2Hqpn6ewkOzJ5ie6KlqLkuwe9f/8ALTkuwe9f/wDLU5mP7ewg3rvO3s1s3LrQNAOLHgqjiaq/CDbUv7uu3LTBlZMiO8SCOBHVUHh9aHiTmBIa1Bm6Ym4umJyPwrVa0BuaQAPoQdbnnDhjw/hWW7er1VUY8NOe71Om6eiLVu946tzT6YjE/wDW54E/0an+P/qXK+k2tB3D4V808CVHk+2SAfr/ALV0T9Jc81wPwr6Xb0HcKriZ2qPtHaGfr/1d386u8sqUpXLKVi7hQScgASe4VlWvtmcJ55g/dGbeojm/3hQZbEpCLORPOPexxN+JNKmpQR37WNSuk8eo8CO0HP1V5s13EueRGTDqI19XEdhFS1rXeY2P7JgN2dTfwPZHVQbNKUoFcv4VFQXL4wq27TkpBYcncd8QByMFZ9VdRXP77tB7rKwlWtICOsE3QR7Kts/EiXM+K7KGxG4ytidzJWS6gYsWUEgqSV0nFlllha2XYkGVyQM5xAheYc5jIw9W77stFw5QYhigy32izHKY1dveNR3dy2GnFbBxYZzb7Og1yHdWrTPohWbHa2ZbcNeBCu5kgIOYq2yIM80BFE8TGeectrZ9ms9EtF8AAiCPoyAcwJkEjm5kQYAAaLBt0WSIKAg4pEtniMmc8xIBjgQCMwKlubDbaJGhLCCRmWxkkTDc7nQZEgVOmRTHZdjXIXAOgpgiALauMzEKIVpOWmorJdk2NyFW4AxHNwsAcrfI5ZaxA747q303LYAUYAcKYBPmnUQIGcmYGfdlU1rd1pYhNNDLE6qdSc80X2U0+kDUteD1lQAMcDDxXRUKRpxUnPXPIip9n3TaQYQpiFGp+yqoNI4KPXNb9K60wK19x2SCMGuOTlJx4pkxnGMxUbeD1ghRB5pQjTVVK9GMIkHOANB1CralNMCpXwfsjo4hlaGWHLkowGCsTkDnkeqpbW5rSoyKCAyqp0OSkkagz0jrIIyINWNKaYFSNwWpYtJnAB2YUKT1YoY5gAQFEZZ+nwfsnDOIlShnm54RAnKNP/UVa0ppjhCrsbitIUK45QiMxoCSFyGS6ZCOiK2Ni3clp7jqWm4cTScpzzAA1zidSAoJyEblKRTEJKUpUir8ItzjbLJtl2QzIIJiRpiWYYdnsrR23weYbAdms3HxATLGcfEoZ6KngBpl2z0VKrqs0VTMzHjMY/Zfb6q7RTTTE+EVaoj5ZUHgvu25s2x4LrHEQ7Ycvo8UnCI1Mkk9p6hX0O1oO4fCuX2joN91vga6i1oO4fCs92iKKaaY8oc3btV25Vcq85nM/uypSlUOCtfZ+cxfh0V7gcz6z7Qq17tLE8xTmwzI+yvE9hOg9vCplUAQBAHCg9pSlArwida9pQa9k4DgOn2D/wBpPWPxA7DWxWN22GEHT/eYPA9tRW7hBwvrwPnfybs9Y4gBPVFvb68/s7f6rlXtUW9vrz+zt/quVdY+NEtalKVtQVu7r3ely3ibESWu/buDS4wGQaNBWlS1cuIIS66iWMAWzGIknVCdSaru01VR4ENd94WUd1azdOFyq8nddyxGM4WlgEbDbZoJ0UzEri1xvzZwGZ9m2kKAIIuFjm0QVFzmmCp9fdNi124SCbrEiYOGzInWDyeVZeM3vT3PdtfJVGzc5TmENjbtme6LXJ3gS+CTcbJgbggxc/8AjnKdc4qw3psCW7eJcQOK39tzq4ByLRoa1fGb3p7nu2vkrC7cuOIe67CQYItjQyOigOo66mLVcT5mSlKVqQVLsOzrcuhWmMDnJmXPEnmkdZqKvAWBxI7KYIkBTkYy5wPUK5riZpxA2d5WEsssWmdcNxjF24G5sQFBOEk4uLCqwb62XnHkdqhIk48hLYfS9hP/ALyre8Zvenue7a+SnjN709z3bXyVm2bnKcwrBv3Z8YU2L+SkueVaAcIYAS4nU5mIiTlnVvuk2NpxYbd9YCNLu2YfEMsNw6FCPZEgzUfjN709z3bXyU8Zvenue7a+Smzc5Mw922wtu6VWYwIYLM2ZLg9InqFR14SxJZmLEgCThGQmBzQBxNe1poiYpxKClKV0I9o6Dfdb4GuotaDuHwrl9o6Dfdb4GuotaDuHwrL1PyTDKo793COsnIDrPV/vqpeuhRnxyAGpPUKxs2jOJukcstFHUP4nj7AMyXti1hknNjmT/AdQGg/nNS0pQKUpQKUpQKxuWwwgiR/v2GsqUGtyht9MyvB+r7/V97Trjjpbx2G493GgQgog5zEGQXOgU5c4VbVrciU+riPMOn90/Z7tO7WuqappnMCq8m3uq177fJTybe6rXvt8lXNm+GyzDDVTkR6uI7Rl21LVm/WjEKHybe6rXvt8lPJt7qte+3yVfUpv1mIUPk291Wvfb5KeTb3Va99vkq+pTfrMQofJt7qte+3yU8m3uq177fJV9Sm/WYhQ+Tb3Va99vkp5NvdVr32+Sr6lN+sxCh8m3uq177fJTybe6rXvt8lX1Kb9ZiFD5NvdVr32+Snk291Wvfb5KvqU36zEKHybe6rXvt8lPJt7qte+3yVfUpv1mIUPk291Wvfb5KeTb3Va99vkq+pTfrMQofJt7qte+3yU8m3uq177fJV9WLuFEkgAcTkB66b9ZiFDd3XfKkRazBHTbiPuVctdwwoGJoGX8SeA7fZNY42foyq+cRmfuqdO8+w61NatBRA9fEk9ZJ1NcVVzV5pY2rMHExltJ4AdSjgPjUtKVwFKUoFKUoFKUoFKUoFKUoI71lX6Q00OhHaCMwe6o4dNOeO2A3qOjeuO81sUoIbW0qxiYbzWyPqB1HaJFTVhcthhDAEdRAI9hqLxYjoOw7G54/HneoEUGxVNvfdb3b9u4AjKgghioM4gZBa05GmqlT26RY8pcGqBu1CPaVaI9pp46g6Rw/fBX2FoB9VBz13c22MFBvg83C5xuuLNs4RRnhMDMAGTBOYkbdu1W7chySPsLcYypZyyhiAcRlRynSEEjPI9IjAiQQR1jOvaDmds3Le2m1YLthdLdyQxViWZrRClypKnCjLyiwykgjqo+6tumRtABx3DJdiAGiGwYMzE8ycI7ZkdNSg5q1urbJQNeGGCG+luEwWYkA4ROWGGybIiamtbq2jGjG7mjHPlHbGDcsliVKgLKJcATMAsIPEX9KDntr3btbvdK3gqsZQB3kRbvBZGHIYmtEgZHk854zWd03G8YF4q4uqFWWLjmtdIYqygJ005omMOtXdKDm7m476BxYuLbDYYVWZVgLs4MYRzScF3nDPnj1eruvavt7Q0DMsjtiaLdwAhAoVSGKZDJsMmNDevtaAwXWeoGT7ozrHxkno23Pa3MHrxc78KDHda3BZTlvrCoLgGQGbnMoPmgmB2AVPduqoliAOsmKi5O42rhR1IJPvNr7orK1syqZAz84ks3diOcdlBjyzN0Fgec4IHqXpH1x316mzCcTEsw0J4fdGg79e2p6UClKUClKUClKUClKUClKUClKUClKUClKUClKUClKUELbHbJkos9cAH2jOtfbLItqWUuDlq7n8CYpSg5199XwfrOPmr/Kt/Zd5XWiW/Bf5UpQbF7brgGTfgP5VVXt83wcn/AMq/yr2lBY7o2h731jMddCV/TFWniNviuL75L/qJpSgmRAogAAdQyrKlKBSlKBSlKBSlKBSlKBSlKBSlKD//2Q=="/>
          <p:cNvSpPr>
            <a:spLocks noChangeAspect="1" noChangeArrowheads="1"/>
          </p:cNvSpPr>
          <p:nvPr/>
        </p:nvSpPr>
        <p:spPr bwMode="auto">
          <a:xfrm>
            <a:off x="155575" y="-890588"/>
            <a:ext cx="2466975"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40466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A few examples of IS models</a:t>
            </a:r>
            <a:endParaRPr lang="en-US" sz="4800" b="1" dirty="0">
              <a:solidFill>
                <a:schemeClr val="bg1"/>
              </a:solidFill>
              <a:latin typeface="Trebuchet MS" panose="020B0603020202020204" pitchFamily="34" charset="0"/>
            </a:endParaRPr>
          </a:p>
        </p:txBody>
      </p:sp>
      <p:sp>
        <p:nvSpPr>
          <p:cNvPr id="7" name="Rectangle 6"/>
          <p:cNvSpPr/>
          <p:nvPr/>
        </p:nvSpPr>
        <p:spPr>
          <a:xfrm>
            <a:off x="182880" y="1005840"/>
            <a:ext cx="8778240" cy="523220"/>
          </a:xfrm>
          <a:prstGeom prst="rect">
            <a:avLst/>
          </a:prstGeom>
        </p:spPr>
        <p:txBody>
          <a:bodyPr wrap="square">
            <a:spAutoFit/>
          </a:bodyPr>
          <a:lstStyle/>
          <a:p>
            <a:r>
              <a:rPr lang="en-US" sz="2800" dirty="0" smtClean="0"/>
              <a:t>National Implementation Research Network</a:t>
            </a:r>
            <a:endParaRPr lang="en-US" sz="2800" dirty="0"/>
          </a:p>
        </p:txBody>
      </p:sp>
      <p:sp>
        <p:nvSpPr>
          <p:cNvPr id="8" name="AutoShape 2" descr="data:image/jpeg;base64,/9j/4AAQSkZJRgABAQAAAQABAAD/2wCEAAkGBxMQERUTERISFRUVFhIYGRgVGBYXGxcbFRYWGBkXFhYYHiggGhsmHhUZITEhJykrLi8xFx8zODMvNygtLisBCgoKDg0OGxAQGy0lHSUtNy0rLS8rKy0tMS0tLS0vLSsuLi8wKy8tLS0rLS0tLSstLTcrLS0tMS0tLjcxMDc3L//AABEIAMMBAwMBIgACEQEDEQH/xAAbAAEAAgMBAQAAAAAAAAAAAAAAAwUCBAYBB//EAEsQAAIBAgMDBgoHBAgGAwEAAAECEQADEiExBAVBEyIyUWFxBhQVUlOBkZKx0iMzQnKho7Jzk8HRNUNigoOis/AWJDTC0+Fjw/EH/8QAGQEBAAMBAQAAAAAAAAAAAAAAAAEDBAIF/8QALhEBAAEDAwIEBQMFAAAAAAAAAAECAxESE1EEsSExYZEyQWJxcjSB8DNCQ6HB/9oADAMBAAIRAxEAPwD7hSlKBSlKBSlKBSlRXdoVTGreaMz7OA7TAoJa8dwBJIAHE5D21rxcbqQdkM3t6IPvVkmyKDJGIjixxEd09H1RQeeNg9AM/wB0ZHuYwv40xXToqL2klj61ED/NWxSg1+Qc63WH3VUD/MGP408TXibh/wAR/gDFbFKCDxK3xtoe8An2mvBsFr0Vv3F/lXu2bYtlQzzBIUQCxJPCB3VHc3nZUAvdtpiyGNgucTEHjkcuw0GZ2G0f6q37q/yoNhteit+6v8q1333s6sym/bGAgMSwAUksMJbQNKnLWtmztlt2KpcRmWCyqwJE6EgaTQeHYk4Yh91nUexSKeLEdG5cHZKt+Lgn8a2KUGvF0cUbsIK+1gT8KeMEdK2w7Vhx6gOd/lrYpQR2toV+iwJGo4jvGoqSo7tlX6SgxpI07QeBqPkGXoOe55Yepul7Se6g2KVr+NYfrFwduq+9w9YFbANApSlApSlApSlApSlApSlApSlAqO7eC6nXQak9gAzNYXLxJwoASNSdF7+s/wBn4TNV+1bbyFyMIYlUJd3wnnMyhQMJAEroOJ66mImZxA3sLvrKL1AjEe9hp6vbU1q0FEKAB/vM9Z7aqW3y4Em0gA67h+SvfLD+iX94fkrvar4RlcUqmbfLgSbSADMk3DkOvoV6N8udLSfvD8lNqvgyuKVRr4QSxQLaLgSVF3nAZZlcExmPaKk8sP6Jf3h+Sm1XwZXFKpjvphANtJOn0hz7uZ2175Yf0S/vD8lNqvgysdq2VLoUOAQrBoOYkAjMHXWtG/uC07EnHnjgTAXGjI2ERlIdvb2RWu3hBDBCtoM2im7DHuXBJ0PsqXyw/ol/eH5KbVfBlIm4rQcPLkqQVBbJQpYhQI0GNvbXm6dz+LuxFyUgKiQRgGIsZJY4iSZmBx7IiffbDM20A7bhGgnzOoH2Vl5Yf0S/vD8lNqvgyuKVR2fCDHJRbTQYOG7MEagwmRrJN9swkW0IPEXCR7QlNqvgyuqVTHfLjM2kH+IfkrGzv0uAyJbYHQrdJB7iEptV8GV3SqZd8udLSH/EPyV75Yf0SfvD8lNqvgyuK1zs2HO2cPZqp/u8PVHbNV/lh/RJ+8PyU8sP6JP3h+SmzXwZWKbRnhcYWOmchvutx7sjlpU9Ud/e7YTisoRByLnOM/MqyUsgBzZI7Sy/xYfj38OaqJp80tqleIwIkEEHQjjXtchSlKBSlKBSlKBWuzlzCmAMiw/Svb1nhprouMWOBTAHSI4f2Qes/gO8VOigAACAMgBQeW0CiAIArn9/WQ92CSIXZ2y/sXXcfitdFVFvb68/s7f6rlW2fjRLmP8AhlBhCuQAADksnCTBGWRzIJ6qzPg3bIILOZNw5mYNzBJE8Rg17TV3StmiEKS/4NW3Dhmc4zcJkgxyhQtGKc4TD3MRWO2+DodWwPDPiksARzgoEga4cJKjgWJq9to7EhEZoiYKjXhziKk8Vu+hf22/nrmdEeAq7+6LbsztiJZlbMmBhVFyXQH6MGYntrU/4bt8nyfKXYjzjqGxYjxmJU55hjV/4rd9C/tt/PTxW76F/bb+emq3yKH/AIct4sQdwStwSIn6RixOKJxaCepVnSp7G5UUzieecOaxTIlSFGCCFEZLoJq38Vu+hf22/np4rd9C/tt/PTVb5PFU3ty23xSbhxKF51x2iMWcMTPSymQNRBmof+Hk54D3QHNwmGjJ+A6sJwkERGBRpM21tsQBGhAPtrKu9MCkPg3bgc5pAYA5HpLhymTlJw55TWzs+5kRw+JiQxImOIg8NTxOpqytqzEhEZiACYKiJmOkR1H2VJ4rd9C/tt/PXGaIkUjbiViha5cJTBEHDkhJUGNTzjmeBI41g3g4hXCbl2BH2ozzk5QZIwcYHJqRxm+8Vu+hf22/np4rd9C/tt/PUZt8nip7G5wpcTzWtcnEA5tPKXGBEFm5gMgjmdpqG7uENIa45BUDUnPlMcwcsoAEzlkZAq+8Vu+hf22/np4rd9C/tt/PU6rfIoD4NW5POfNWWJECQYIXSQTiBjpSeNW2zWBbUKNBp2CdO4aVLcR0jHbZQTAJKHOCY5rHgDSuqdPnAUpSukI9o6Dfdb4GuotdEdw+FcvtHQb7rfA11FrQdw+FZep+TqET2ypxJx1Xr7R1N+B49YltuGEjT/fsPZWVQXVKnGonzlHHtA84fiMuqMyU9K8RgQCDIOYI417QKUpQKh2i4RCr0m07OtiOofyHGpjWvsvOm4ftdHsXh7el6wOFBLZthRA//ScyT2k51nSlAqi3t9ef2dv9Vyr2qLe315/Z2/1XKusfGiWtSlK2obGx7Nytu8gIElMyJGQBhlBEqYgiRIJE1Cng5fGQ211XCwCogRVJxlSqqQIUsMtCFgyIjPY9ra0WhFYNhObFYgRphNbPlh/RJ+8PyVirt1TVMxCVXte47q2lS5vC7LYlLMrHHzbjEYQ8dHFr5ozyFbNzY+VdjZ2u2rO+KUE3GCEFkZg/OCmBEZDI61ntu18soV7KkAyIuupBKlTBVAdGI9ZrV2ezat3RdXZkDguQeVuGC4IMArAGZyHnHrNc7VfAk2TcO1gWy+2tIRQyxcKlsQZji5QNwjXifs82t3cm6buztDXmdAuUk5uzEscJJwgAKAAYzOQ1Pvlh/RJ+8PyU8sP6JP3h+Sm1XwKzZfq0+6vwFS1hZTCqg8AB7BWdb4ctrdVvE15ZibdsT1Tyomtbat03LS4jtl0DEcgLrTjkYAqPi4qObmMJIgmay2TaWtMxCq2IIM2KxhLdSmel+FS7Vt5urha0sSCCLrqQRoQyoCPUeusd23VNUzEOoV9/d7PgU7z6MypOEvCq0MBcBEHE3WAVHCTJstkW3TFvIGW5oUgA41BVYLMskEQIiM1AMmtd932S5fkOkrKw5e7DYsOZ5uow5dWuoEenYLWDAtgKIYLF+4cGJcJKqylRkOrPjNcbVfAxvbtZCQu3JZRmaWRWXnOmISccElVJxsSeAIMGtlvB57yqPHi72rhOMDEQwWAGXHhDLIMQBkDE50v2rbiG2dYCqoAvXAAFGEEALAYAxi1jjU+7ry7OGFqwi42Z2+lcyzamSlNqvgbW8rRS1ZVmxEOATzs4t3POZj7ST21pVLtu2NdwgoqhWxZMW+yyxGEedUVarNMxTiUSUpSrRHtHQb7rfA11FrQdw+FcvtHQb7rfA11FrQdw+FZep+SYZUpSsyWsPo2/ssfdY/wb499bNY3bYYEHQ1HstwkEN0lMHt6j6wQeyY4UE1KUoNfbOdCeeYP3Rm3t6P8AeFbFa9rnXGPmgIO8gM3tlfdrYoFKUoFUW9vrz+zt/quVe1Rb4gXunBwJlgdvtPBlcs5OXZVtmcVIlrUrDEPP/Ku0xDz/AMq7WvXH8iUM6VhiHn/lXaYh6T8q7Tcj19pGdKwxD0n5V2mIek/Ku03I9faRnSsMQ9J+VdpiHn/lXabkevtIzpWGIek/Ku0xDz/yrtNyPX2kZ0rDEPSflXaYh5/5V2m5Hr7SM6VhiHpPyrtMQ9J+VdpuR6+0jOlYYh5/5V2mIek/Ku03I9faRnSsMQ8/8q7TEPSflXaa4/kSMiYzNYbTfW2jO5AVQSSeAFc74fE+JuVusIZJUW3XGGYCGZhkM57Yquv2Me5/pLruQgcArcEQeapYZMo4TPDqFUV9ViqaYjyjLdZ6KK7dFyavCqvRjHj8vH/brLO2JfscpbMq6MQfUZB6iDII7K6+1oO4fCvmPgJaVdgBxlS5ulpS64EMyyIyGSjTq66+nW9B3Cqqrm5RTVPzhT1NqLV+u3T5UzMe04ZUpSq1JWvd5rq3BuYfxKn2yP74rYqLabeJCBrGR6iMwfUYNBLSsLFzGqsNGAPtE15QR7D0J84u3qZiR+EVKLqzGITMRI1AmO+M4qPYBFq2P7CfpFc7f3ElzaLht7RbD4rlwoArMrXLRtFmAaejyQz4J/aoOppXO7DuIggNtAuYcM5Ni5iBAOmQFDIWAjpYu2bPc2wNYtlWfGSZyDADmqIAZmOZUsc9WNBv1zXhJaZ3dUJDG3aghin27k84Axl2V0tUW9vrz+zt/quVbZ+JEuaNnbBgUMgAYSQ2LLAelyiFiMQGhkzqvBs9jbSFLXVWcM/VkiQMQ+rgmdOA44tavKVs0uVEuy7Yin6bFAUAcwlotEEy1vJsYUjhm0g6HIbJtTC2/KlGFu1iUlYxql/EGASCC1y3MR0MoIFXdKaRTHYdpe0EuXhjLkM1slPo2XCwUqJDiSyngQM6xXY9riDeUTmxWDBLSQuK2SOblM6cAedV3SmkVuxWNqVFD3rJYankmac9QRcXKOBBI0JY846g3btSW/o9o55UTj564uZJBcMdA+kCT0avaVOmBS7Ts22noXrQyuDojOQMBzUwQSwI05qniRXg2PawXi+DLsVLFejhAUQLcAyoJgZy0RMi7pUaRVXdkvtbZTcxMXBBDcnAjo4raAxPrI41r37e2hua6YQrxBUyQ8qCGSZwnCOdqkk8De0ppFIdk2xhBvhZDCVwSM8v6qMUatkOpQc6z2zZ74KuhJK2ojGTLhX/AKuFViWKySQIGgIBq4pTSKN9k22SRfToqFyESQuIlcGejRnli6hB2tj2faQ4Ny6GWBKgKBOFpIhA2uAjPi3ZVlSkUhSlK6HNf/0Fj4kwCsZa3JAELDgy2cgZR31prcxblPNZYtQMQAxDEOcM+ieB4119xAwIYAggggiQQdQQdRVT4XD/AJK/9z+IrLdteNVzP9uMPS6bqY027GPK5FWfviMY/ZpeBP8ARyf4/wDqXK+k2uiO4fCvm3gT/Rqf4/8AqXK+k2tB3D4VT/it/aO0Kuu/V3fzq7yypVBfG0y8C9ix5QbfJ4OWTDhHSxcnM6fbn7FR8vt4UnArawoUAjnuJxYzMKqnQ9MmDGGuGV0dK5rd207ebicrbAVihecPMm1bxIsEyA2POdRxynpaCtXeCWZRjmGf2FiV/AivKp9+bMWvuR/Z/SKUHS7GZtoetV+Aqs2rcIfGcXPZywx42QAlSVNoOAQcImI+M2O7/q1HmjCe9OafxFbFBz1vwbKspN4uFEEOpOLnsxeQ4i4Q2HF2tkZytNz7M1qyi3GLPBLk5yzEsc+wmPVW7SgVRb2+vP7O3+q5V7VFvb68/s7f6rlXWPjRLWpSlbUM9msh7iK0wS0wWXRTxUg1pbdvLZrFy4txHwp5t287kg2wZtg80fSKRzpIzjMTY7v+uT+9+k1fFR1Csd+qYqTDkRvbYsZTDtGIYPtXI57KEzxxninsAMxkD5Z3js1y3yltDh5U25u37lsc23jckyYI5wC8Y1AzFvvxtpV7R2ZMQi5jHMAJm3hDFs4jGciMwNdDo7RtO3y+DZwqkphH0RIAbP7WRK5ycUFYAzyq1TylqtvrYBjyv/Rkg898znAA5TOYMHTQEgkA+ne2xyIW6U58sLlw4cEySoeYy7+JAGdWGwbVfO0hLuzquO2CzqpIgYmwl5I5rNEcZJy0q8u2FYQygiQYI4gyPhTVPIpN47ItpkwBhiV5BZm0KR0ies1BW9vzp2/u3fjbrRrZZnNDmS2gZ0UzDNBgkfZY6jPgKj2zbdlsu6PbvShHRuOZxTGrjPmse5dcxU+zfW2vv/8AY1bu83vq5Nq2XUWyVA5OGcYyRcLEMBkgXDxYzlpTfmYq8Ewpr++NhRXYi9zJmHuEmMMkc/hjtgjUG4gIBMVha3xsZmUvTzYUXHJOKMP24k59gjMgkCtq3vLbyo/5NC2JAy4go48pDFs4MQ0e3WtjZtq2sXwr2V5J+SAOEAqcBe6xwu0CVCgH7TLmRMU6p5S0dq3hs1t4KNgwKQeWuq5LMBHJuQFWCDiZhM5AjOoTvvYmS41tL7G2CYZ7tvFmAMOJpznqyiGw1scpt5tlX2fGxeVY8jzQqqRlIB58xlPsxGZdq28G4x2dCAZVThzHNxAFWJJmTJGeHojKmqeR5sTWb+z3HRXV7asCOVuMFdVMxLAkAgiSomJiCCfa39n2l7uxu9xMDMl/LCUyUuqthJJEqAYk61oVp6eZnOXMlU/hf/0V/wC5/EVcVT+F/wD0V/7n8RVl7+nV9pX9L/Xo/KO7S8Cf6NT/AB/9S5X0m1oO4fCvm3gT/Rqf4/8AqXK+k2tB3D4Vj/xW/wAY7Qt679Xd/OrvLKlKVwylKUoOe3rtQW6wy+z+kUrHeO63vXWddCY93mn8VNeUF5suRdepsQ7n50+9i9lbFa93murcG5h+Kk+uR/fFbFApSlAqi3t9ef2dv9Vyr2ue3/cVbhLACEt5zdzxO4AhGE56ZE86rLU4qJRUrTF+3E4kiQJL3hmYyzu/2gPXSzftv0WU5x07+vV9Zr2Vr1zx2ctm5bDagHvAPx76x8XTzE90VDcvW16TIJJGb3tRqPreFZsVAJOGBE8+9lOn9bTVn5dhn4unmJ7op4unmJ7oqEXrZbCGQtAMB72hJA/reJBHqPVWQZOtPfvf+Wmfp7CTxdPMT3RTxdPMT3RUSXEYkAoYIBh72ROYH1uuY9tSIoIkQR1h7x/+2mfp7DJLKgyFUHSQAP8Aeg9lSVppftsSAyyCQedfGhIMTczgqRl1VLC5dHPTn3s+76XtpFU8dhK6BhBAI7QD8aw8XTzE90VCL1uSMSSBJ597IZiT9LkOa3sNZXGRQSSsCJ597KcgPrdTOlNXp2Eni6eYnuini6eYnuiow6EAysHTn3h8buteWbttxKshGWj3uIkf1vEGmfp7CXxdPMT3RTxdPMT3RWAKnIFffvdun0ufRPsry0yMWClSVMGGv5H972H2Hqpn6ewkOzJ5ie6KlqLkuwe9f/8ALTkuwe9f/wDLU5mP7ewg3rvO3s1s3LrQNAOLHgqjiaq/CDbUv7uu3LTBlZMiO8SCOBHVUHh9aHiTmBIa1Bm6Ym4umJyPwrVa0BuaQAPoQdbnnDhjw/hWW7er1VUY8NOe71Om6eiLVu946tzT6YjE/wDW54E/0an+P/qXK+k2tB3D4V808CVHk+2SAfr/ALV0T9Jc81wPwr6Xb0HcKriZ2qPtHaGfr/1d386u8sqUpXLKVi7hQScgASe4VlWvtmcJ55g/dGbeojm/3hQZbEpCLORPOPexxN+JNKmpQR37WNSuk8eo8CO0HP1V5s13EueRGTDqI19XEdhFS1rXeY2P7JgN2dTfwPZHVQbNKUoFcv4VFQXL4wq27TkpBYcncd8QByMFZ9VdRXP77tB7rKwlWtICOsE3QR7Kts/EiXM+K7KGxG4ytidzJWS6gYsWUEgqSV0nFlllha2XYkGVyQM5xAheYc5jIw9W77stFw5QYhigy32izHKY1dveNR3dy2GnFbBxYZzb7Og1yHdWrTPohWbHa2ZbcNeBCu5kgIOYq2yIM80BFE8TGeectrZ9ms9EtF8AAiCPoyAcwJkEjm5kQYAAaLBt0WSIKAg4pEtniMmc8xIBjgQCMwKlubDbaJGhLCCRmWxkkTDc7nQZEgVOmRTHZdjXIXAOgpgiALauMzEKIVpOWmorJdk2NyFW4AxHNwsAcrfI5ZaxA747q303LYAUYAcKYBPmnUQIGcmYGfdlU1rd1pYhNNDLE6qdSc80X2U0+kDUteD1lQAMcDDxXRUKRpxUnPXPIip9n3TaQYQpiFGp+yqoNI4KPXNb9K60wK19x2SCMGuOTlJx4pkxnGMxUbeD1ghRB5pQjTVVK9GMIkHOANB1CralNMCpXwfsjo4hlaGWHLkowGCsTkDnkeqpbW5rSoyKCAyqp0OSkkagz0jrIIyINWNKaYFSNwWpYtJnAB2YUKT1YoY5gAQFEZZ+nwfsnDOIlShnm54RAnKNP/UVa0ppjhCrsbitIUK45QiMxoCSFyGS6ZCOiK2Ni3clp7jqWm4cTScpzzAA1zidSAoJyEblKRTEJKUpUir8ItzjbLJtl2QzIIJiRpiWYYdnsrR23weYbAdms3HxATLGcfEoZ6KngBpl2z0VKrqs0VTMzHjMY/Zfb6q7RTTTE+EVaoj5ZUHgvu25s2x4LrHEQ7Ycvo8UnCI1Mkk9p6hX0O1oO4fCuX2joN91vga6i1oO4fCs92iKKaaY8oc3btV25Vcq85nM/uypSlUOCtfZ+cxfh0V7gcz6z7Qq17tLE8xTmwzI+yvE9hOg9vCplUAQBAHCg9pSlArwida9pQa9k4DgOn2D/wBpPWPxA7DWxWN22GEHT/eYPA9tRW7hBwvrwPnfybs9Y4gBPVFvb68/s7f6rlXtUW9vrz+zt/quVdY+NEtalKVtQVu7r3ely3ibESWu/buDS4wGQaNBWlS1cuIIS66iWMAWzGIknVCdSaru01VR4ENd94WUd1azdOFyq8nddyxGM4WlgEbDbZoJ0UzEri1xvzZwGZ9m2kKAIIuFjm0QVFzmmCp9fdNi124SCbrEiYOGzInWDyeVZeM3vT3PdtfJVGzc5TmENjbtme6LXJ3gS+CTcbJgbggxc/8AjnKdc4qw3psCW7eJcQOK39tzq4ByLRoa1fGb3p7nu2vkrC7cuOIe67CQYItjQyOigOo66mLVcT5mSlKVqQVLsOzrcuhWmMDnJmXPEnmkdZqKvAWBxI7KYIkBTkYy5wPUK5riZpxA2d5WEsssWmdcNxjF24G5sQFBOEk4uLCqwb62XnHkdqhIk48hLYfS9hP/ALyre8Zvenue7a+SnjN709z3bXyVm2bnKcwrBv3Z8YU2L+SkueVaAcIYAS4nU5mIiTlnVvuk2NpxYbd9YCNLu2YfEMsNw6FCPZEgzUfjN709z3bXyU8Zvenue7a+Smzc5Mw922wtu6VWYwIYLM2ZLg9InqFR14SxJZmLEgCThGQmBzQBxNe1poiYpxKClKV0I9o6Dfdb4GuotaDuHwrl9o6Dfdb4GuotaDuHwrL1PyTDKo793COsnIDrPV/vqpeuhRnxyAGpPUKxs2jOJukcstFHUP4nj7AMyXti1hknNjmT/AdQGg/nNS0pQKUpQKUpQKxuWwwgiR/v2GsqUGtyht9MyvB+r7/V97Trjjpbx2G493GgQgog5zEGQXOgU5c4VbVrciU+riPMOn90/Z7tO7WuqappnMCq8m3uq177fJTybe6rXvt8lXNm+GyzDDVTkR6uI7Rl21LVm/WjEKHybe6rXvt8lPJt7qte+3yVfUpv1mIUPk291Wvfb5KeTb3Va99vkq+pTfrMQofJt7qte+3yU8m3uq177fJV9Sm/WYhQ+Tb3Va99vkp5NvdVr32+Sr6lN+sxCh8m3uq177fJTybe6rXvt8lX1Kb9ZiFD5NvdVr32+Snk291Wvfb5KvqU36zEKHybe6rXvt8lPJt7qte+3yVfUpv1mIUPk291Wvfb5KeTb3Va99vkq+pTfrMQofJt7qte+3yU8m3uq177fJV9WLuFEkgAcTkB66b9ZiFDd3XfKkRazBHTbiPuVctdwwoGJoGX8SeA7fZNY42foyq+cRmfuqdO8+w61NatBRA9fEk9ZJ1NcVVzV5pY2rMHExltJ4AdSjgPjUtKVwFKUoFKUoFKUoFKUoFKUoI71lX6Q00OhHaCMwe6o4dNOeO2A3qOjeuO81sUoIbW0qxiYbzWyPqB1HaJFTVhcthhDAEdRAI9hqLxYjoOw7G54/HneoEUGxVNvfdb3b9u4AjKgghioM4gZBa05GmqlT26RY8pcGqBu1CPaVaI9pp46g6Rw/fBX2FoB9VBz13c22MFBvg83C5xuuLNs4RRnhMDMAGTBOYkbdu1W7chySPsLcYypZyyhiAcRlRynSEEjPI9IjAiQQR1jOvaDmds3Le2m1YLthdLdyQxViWZrRClypKnCjLyiwykgjqo+6tumRtABx3DJdiAGiGwYMzE8ycI7ZkdNSg5q1urbJQNeGGCG+luEwWYkA4ROWGGybIiamtbq2jGjG7mjHPlHbGDcsliVKgLKJcATMAsIPEX9KDntr3btbvdK3gqsZQB3kRbvBZGHIYmtEgZHk854zWd03G8YF4q4uqFWWLjmtdIYqygJ005omMOtXdKDm7m476BxYuLbDYYVWZVgLs4MYRzScF3nDPnj1eruvavt7Q0DMsjtiaLdwAhAoVSGKZDJsMmNDevtaAwXWeoGT7ozrHxkno23Pa3MHrxc78KDHda3BZTlvrCoLgGQGbnMoPmgmB2AVPduqoliAOsmKi5O42rhR1IJPvNr7orK1syqZAz84ks3diOcdlBjyzN0Fgec4IHqXpH1x316mzCcTEsw0J4fdGg79e2p6UClKUClKUClKUClKUClKUClKUClKUClKUClKUClKUELbHbJkos9cAH2jOtfbLItqWUuDlq7n8CYpSg5199XwfrOPmr/Kt/Zd5XWiW/Bf5UpQbF7brgGTfgP5VVXt83wcn/AMq/yr2lBY7o2h731jMddCV/TFWniNviuL75L/qJpSgmRAogAAdQyrKlKBSlKBSlKBSlKBSlKBSlKBSlKD//2Q=="/>
          <p:cNvSpPr>
            <a:spLocks noChangeAspect="1" noChangeArrowheads="1"/>
          </p:cNvSpPr>
          <p:nvPr/>
        </p:nvSpPr>
        <p:spPr bwMode="auto">
          <a:xfrm>
            <a:off x="155575" y="-890588"/>
            <a:ext cx="2466975"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04" y="1620500"/>
            <a:ext cx="8280216" cy="5029200"/>
          </a:xfrm>
          <a:prstGeom prst="rect">
            <a:avLst/>
          </a:prstGeom>
        </p:spPr>
      </p:pic>
    </p:spTree>
    <p:extLst>
      <p:ext uri="{BB962C8B-B14F-4D97-AF65-F5344CB8AC3E}">
        <p14:creationId xmlns:p14="http://schemas.microsoft.com/office/powerpoint/2010/main" val="317989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A few examples of IS models</a:t>
            </a:r>
            <a:endParaRPr lang="en-US" sz="4800" b="1" dirty="0">
              <a:solidFill>
                <a:schemeClr val="bg1"/>
              </a:solidFill>
              <a:latin typeface="Trebuchet MS" panose="020B0603020202020204" pitchFamily="34" charset="0"/>
            </a:endParaRPr>
          </a:p>
        </p:txBody>
      </p:sp>
      <p:sp>
        <p:nvSpPr>
          <p:cNvPr id="7" name="Rectangle 6"/>
          <p:cNvSpPr/>
          <p:nvPr/>
        </p:nvSpPr>
        <p:spPr>
          <a:xfrm>
            <a:off x="182880" y="1005840"/>
            <a:ext cx="8778240" cy="523220"/>
          </a:xfrm>
          <a:prstGeom prst="rect">
            <a:avLst/>
          </a:prstGeom>
        </p:spPr>
        <p:txBody>
          <a:bodyPr wrap="square">
            <a:spAutoFit/>
          </a:bodyPr>
          <a:lstStyle/>
          <a:p>
            <a:r>
              <a:rPr lang="en-US" sz="2800" dirty="0" smtClean="0"/>
              <a:t>Consolidated Framework for Implementation Research</a:t>
            </a:r>
            <a:endParaRPr lang="en-US" sz="2800" dirty="0"/>
          </a:p>
        </p:txBody>
      </p:sp>
      <p:sp>
        <p:nvSpPr>
          <p:cNvPr id="8" name="AutoShape 2" descr="data:image/jpeg;base64,/9j/4AAQSkZJRgABAQAAAQABAAD/2wCEAAkGBxMQERUTERISFRUVFhIYGRgVGBYXGxcbFRYWGBkXFhYYHiggGhsmHhUZITEhJykrLi8xFx8zODMvNygtLisBCgoKDg0OGxAQGy0lHSUtNy0rLS8rKy0tMS0tLS0vLSsuLi8wKy8tLS0rLS0tLSstLTcrLS0tMS0tLjcxMDc3L//AABEIAMMBAwMBIgACEQEDEQH/xAAbAAEAAgMBAQAAAAAAAAAAAAAAAwUCBAYBB//EAEsQAAIBAgMDBgoHBAgGAwEAAAECEQADEiExBAVBEyIyUWFxBhQVUlOBkZKx0iMzQnKho7Jzk8HRNUNigoOis/AWJDTC0+Fjw/EH/8QAGQEBAAMBAQAAAAAAAAAAAAAAAAEDBAIF/8QALhEBAAEDAwIEBQMFAAAAAAAAAAECAxESE1EEsSExYZEyQWJxcjSB8DNCQ6HB/9oADAMBAAIRAxEAPwD7hSlKBSlKBSlKBSlRXdoVTGreaMz7OA7TAoJa8dwBJIAHE5D21rxcbqQdkM3t6IPvVkmyKDJGIjixxEd09H1RQeeNg9AM/wB0ZHuYwv40xXToqL2klj61ED/NWxSg1+Qc63WH3VUD/MGP408TXibh/wAR/gDFbFKCDxK3xtoe8An2mvBsFr0Vv3F/lXu2bYtlQzzBIUQCxJPCB3VHc3nZUAvdtpiyGNgucTEHjkcuw0GZ2G0f6q37q/yoNhteit+6v8q1333s6sym/bGAgMSwAUksMJbQNKnLWtmztlt2KpcRmWCyqwJE6EgaTQeHYk4Yh91nUexSKeLEdG5cHZKt+Lgn8a2KUGvF0cUbsIK+1gT8KeMEdK2w7Vhx6gOd/lrYpQR2toV+iwJGo4jvGoqSo7tlX6SgxpI07QeBqPkGXoOe55Yepul7Se6g2KVr+NYfrFwduq+9w9YFbANApSlApSlApSlApSlApSlApSlAqO7eC6nXQak9gAzNYXLxJwoASNSdF7+s/wBn4TNV+1bbyFyMIYlUJd3wnnMyhQMJAEroOJ66mImZxA3sLvrKL1AjEe9hp6vbU1q0FEKAB/vM9Z7aqW3y4Em0gA67h+SvfLD+iX94fkrvar4RlcUqmbfLgSbSADMk3DkOvoV6N8udLSfvD8lNqvgyuKVRr4QSxQLaLgSVF3nAZZlcExmPaKk8sP6Jf3h+Sm1XwZXFKpjvphANtJOn0hz7uZ2175Yf0S/vD8lNqvgysdq2VLoUOAQrBoOYkAjMHXWtG/uC07EnHnjgTAXGjI2ERlIdvb2RWu3hBDBCtoM2im7DHuXBJ0PsqXyw/ol/eH5KbVfBlIm4rQcPLkqQVBbJQpYhQI0GNvbXm6dz+LuxFyUgKiQRgGIsZJY4iSZmBx7IiffbDM20A7bhGgnzOoH2Vl5Yf0S/vD8lNqvgyuKVR2fCDHJRbTQYOG7MEagwmRrJN9swkW0IPEXCR7QlNqvgyuqVTHfLjM2kH+IfkrGzv0uAyJbYHQrdJB7iEptV8GV3SqZd8udLSH/EPyV75Yf0SfvD8lNqvgyuK1zs2HO2cPZqp/u8PVHbNV/lh/RJ+8PyU8sP6JP3h+SmzXwZWKbRnhcYWOmchvutx7sjlpU9Ud/e7YTisoRByLnOM/MqyUsgBzZI7Sy/xYfj38OaqJp80tqleIwIkEEHQjjXtchSlKBSlKBSlKBWuzlzCmAMiw/Svb1nhprouMWOBTAHSI4f2Qes/gO8VOigAACAMgBQeW0CiAIArn9/WQ92CSIXZ2y/sXXcfitdFVFvb68/s7f6rlW2fjRLmP8AhlBhCuQAADksnCTBGWRzIJ6qzPg3bIILOZNw5mYNzBJE8Rg17TV3StmiEKS/4NW3Dhmc4zcJkgxyhQtGKc4TD3MRWO2+DodWwPDPiksARzgoEga4cJKjgWJq9to7EhEZoiYKjXhziKk8Vu+hf22/nrmdEeAq7+6LbsztiJZlbMmBhVFyXQH6MGYntrU/4bt8nyfKXYjzjqGxYjxmJU55hjV/4rd9C/tt/PTxW76F/bb+emq3yKH/AIct4sQdwStwSIn6RixOKJxaCepVnSp7G5UUzieecOaxTIlSFGCCFEZLoJq38Vu+hf22/np4rd9C/tt/PTVb5PFU3ty23xSbhxKF51x2iMWcMTPSymQNRBmof+Hk54D3QHNwmGjJ+A6sJwkERGBRpM21tsQBGhAPtrKu9MCkPg3bgc5pAYA5HpLhymTlJw55TWzs+5kRw+JiQxImOIg8NTxOpqytqzEhEZiACYKiJmOkR1H2VJ4rd9C/tt/PXGaIkUjbiViha5cJTBEHDkhJUGNTzjmeBI41g3g4hXCbl2BH2ozzk5QZIwcYHJqRxm+8Vu+hf22/np4rd9C/tt/PUZt8nip7G5wpcTzWtcnEA5tPKXGBEFm5gMgjmdpqG7uENIa45BUDUnPlMcwcsoAEzlkZAq+8Vu+hf22/np4rd9C/tt/PU6rfIoD4NW5POfNWWJECQYIXSQTiBjpSeNW2zWBbUKNBp2CdO4aVLcR0jHbZQTAJKHOCY5rHgDSuqdPnAUpSukI9o6Dfdb4GuotdEdw+FcvtHQb7rfA11FrQdw+FZep+TqET2ypxJx1Xr7R1N+B49YltuGEjT/fsPZWVQXVKnGonzlHHtA84fiMuqMyU9K8RgQCDIOYI417QKUpQKh2i4RCr0m07OtiOofyHGpjWvsvOm4ftdHsXh7el6wOFBLZthRA//ScyT2k51nSlAqi3t9ef2dv9Vyr2qLe315/Z2/1XKusfGiWtSlK2obGx7Nytu8gIElMyJGQBhlBEqYgiRIJE1Cng5fGQ211XCwCogRVJxlSqqQIUsMtCFgyIjPY9ra0WhFYNhObFYgRphNbPlh/RJ+8PyVirt1TVMxCVXte47q2lS5vC7LYlLMrHHzbjEYQ8dHFr5ozyFbNzY+VdjZ2u2rO+KUE3GCEFkZg/OCmBEZDI61ntu18soV7KkAyIuupBKlTBVAdGI9ZrV2ezat3RdXZkDguQeVuGC4IMArAGZyHnHrNc7VfAk2TcO1gWy+2tIRQyxcKlsQZji5QNwjXifs82t3cm6buztDXmdAuUk5uzEscJJwgAKAAYzOQ1Pvlh/RJ+8PyU8sP6JP3h+Sm1XwKzZfq0+6vwFS1hZTCqg8AB7BWdb4ctrdVvE15ZibdsT1Tyomtbat03LS4jtl0DEcgLrTjkYAqPi4qObmMJIgmay2TaWtMxCq2IIM2KxhLdSmel+FS7Vt5urha0sSCCLrqQRoQyoCPUeusd23VNUzEOoV9/d7PgU7z6MypOEvCq0MBcBEHE3WAVHCTJstkW3TFvIGW5oUgA41BVYLMskEQIiM1AMmtd932S5fkOkrKw5e7DYsOZ5uow5dWuoEenYLWDAtgKIYLF+4cGJcJKqylRkOrPjNcbVfAxvbtZCQu3JZRmaWRWXnOmISccElVJxsSeAIMGtlvB57yqPHi72rhOMDEQwWAGXHhDLIMQBkDE50v2rbiG2dYCqoAvXAAFGEEALAYAxi1jjU+7ry7OGFqwi42Z2+lcyzamSlNqvgbW8rRS1ZVmxEOATzs4t3POZj7ST21pVLtu2NdwgoqhWxZMW+yyxGEedUVarNMxTiUSUpSrRHtHQb7rfA11FrQdw+FcvtHQb7rfA11FrQdw+FZep+SYZUpSsyWsPo2/ssfdY/wb499bNY3bYYEHQ1HstwkEN0lMHt6j6wQeyY4UE1KUoNfbOdCeeYP3Rm3t6P8AeFbFa9rnXGPmgIO8gM3tlfdrYoFKUoFUW9vrz+zt/quVe1Rb4gXunBwJlgdvtPBlcs5OXZVtmcVIlrUrDEPP/Ku0xDz/AMq7WvXH8iUM6VhiHn/lXaYh6T8q7Tcj19pGdKwxD0n5V2mIek/Ku03I9faRnSsMQ9J+VdpiHn/lXabkevtIzpWGIek/Ku0xDz/yrtNyPX2kZ0rDEPSflXaYh5/5V2m5Hr7SM6VhiHpPyrtMQ9J+VdpuR6+0jOlYYh5/5V2mIek/Ku03I9faRnSsMQ8/8q7TEPSflXaa4/kSMiYzNYbTfW2jO5AVQSSeAFc74fE+JuVusIZJUW3XGGYCGZhkM57Yquv2Me5/pLruQgcArcEQeapYZMo4TPDqFUV9ViqaYjyjLdZ6KK7dFyavCqvRjHj8vH/brLO2JfscpbMq6MQfUZB6iDII7K6+1oO4fCvmPgJaVdgBxlS5ulpS64EMyyIyGSjTq66+nW9B3Cqqrm5RTVPzhT1NqLV+u3T5UzMe04ZUpSq1JWvd5rq3BuYfxKn2yP74rYqLabeJCBrGR6iMwfUYNBLSsLFzGqsNGAPtE15QR7D0J84u3qZiR+EVKLqzGITMRI1AmO+M4qPYBFq2P7CfpFc7f3ElzaLht7RbD4rlwoArMrXLRtFmAaejyQz4J/aoOppXO7DuIggNtAuYcM5Ni5iBAOmQFDIWAjpYu2bPc2wNYtlWfGSZyDADmqIAZmOZUsc9WNBv1zXhJaZ3dUJDG3aghin27k84Axl2V0tUW9vrz+zt/quVbZ+JEuaNnbBgUMgAYSQ2LLAelyiFiMQGhkzqvBs9jbSFLXVWcM/VkiQMQ+rgmdOA44tavKVs0uVEuy7Yin6bFAUAcwlotEEy1vJsYUjhm0g6HIbJtTC2/KlGFu1iUlYxql/EGASCC1y3MR0MoIFXdKaRTHYdpe0EuXhjLkM1slPo2XCwUqJDiSyngQM6xXY9riDeUTmxWDBLSQuK2SOblM6cAedV3SmkVuxWNqVFD3rJYankmac9QRcXKOBBI0JY846g3btSW/o9o55UTj564uZJBcMdA+kCT0avaVOmBS7Ts22noXrQyuDojOQMBzUwQSwI05qniRXg2PawXi+DLsVLFejhAUQLcAyoJgZy0RMi7pUaRVXdkvtbZTcxMXBBDcnAjo4raAxPrI41r37e2hua6YQrxBUyQ8qCGSZwnCOdqkk8De0ppFIdk2xhBvhZDCVwSM8v6qMUatkOpQc6z2zZ74KuhJK2ojGTLhX/AKuFViWKySQIGgIBq4pTSKN9k22SRfToqFyESQuIlcGejRnli6hB2tj2faQ4Ny6GWBKgKBOFpIhA2uAjPi3ZVlSkUhSlK6HNf/0Fj4kwCsZa3JAELDgy2cgZR31prcxblPNZYtQMQAxDEOcM+ieB4119xAwIYAggggiQQdQQdRVT4XD/AJK/9z+IrLdteNVzP9uMPS6bqY027GPK5FWfviMY/ZpeBP8ARyf4/wDqXK+k2uiO4fCvm3gT/Rqf4/8AqXK+k2tB3D4VT/it/aO0Kuu/V3fzq7yypVBfG0y8C9ix5QbfJ4OWTDhHSxcnM6fbn7FR8vt4UnArawoUAjnuJxYzMKqnQ9MmDGGuGV0dK5rd207ebicrbAVihecPMm1bxIsEyA2POdRxynpaCtXeCWZRjmGf2FiV/AivKp9+bMWvuR/Z/SKUHS7GZtoetV+Aqs2rcIfGcXPZywx42QAlSVNoOAQcImI+M2O7/q1HmjCe9OafxFbFBz1vwbKspN4uFEEOpOLnsxeQ4i4Q2HF2tkZytNz7M1qyi3GLPBLk5yzEsc+wmPVW7SgVRb2+vP7O3+q5V7VFvb68/s7f6rlXWPjRLWpSlbUM9msh7iK0wS0wWXRTxUg1pbdvLZrFy4txHwp5t287kg2wZtg80fSKRzpIzjMTY7v+uT+9+k1fFR1Csd+qYqTDkRvbYsZTDtGIYPtXI57KEzxxninsAMxkD5Z3js1y3yltDh5U25u37lsc23jckyYI5wC8Y1AzFvvxtpV7R2ZMQi5jHMAJm3hDFs4jGciMwNdDo7RtO3y+DZwqkphH0RIAbP7WRK5ycUFYAzyq1TylqtvrYBjyv/Rkg898znAA5TOYMHTQEgkA+ne2xyIW6U58sLlw4cEySoeYy7+JAGdWGwbVfO0hLuzquO2CzqpIgYmwl5I5rNEcZJy0q8u2FYQygiQYI4gyPhTVPIpN47ItpkwBhiV5BZm0KR0ies1BW9vzp2/u3fjbrRrZZnNDmS2gZ0UzDNBgkfZY6jPgKj2zbdlsu6PbvShHRuOZxTGrjPmse5dcxU+zfW2vv/8AY1bu83vq5Nq2XUWyVA5OGcYyRcLEMBkgXDxYzlpTfmYq8Ewpr++NhRXYi9zJmHuEmMMkc/hjtgjUG4gIBMVha3xsZmUvTzYUXHJOKMP24k59gjMgkCtq3vLbyo/5NC2JAy4go48pDFs4MQ0e3WtjZtq2sXwr2V5J+SAOEAqcBe6xwu0CVCgH7TLmRMU6p5S0dq3hs1t4KNgwKQeWuq5LMBHJuQFWCDiZhM5AjOoTvvYmS41tL7G2CYZ7tvFmAMOJpznqyiGw1scpt5tlX2fGxeVY8jzQqqRlIB58xlPsxGZdq28G4x2dCAZVThzHNxAFWJJmTJGeHojKmqeR5sTWb+z3HRXV7asCOVuMFdVMxLAkAgiSomJiCCfa39n2l7uxu9xMDMl/LCUyUuqthJJEqAYk61oVp6eZnOXMlU/hf/0V/wC5/EVcVT+F/wD0V/7n8RVl7+nV9pX9L/Xo/KO7S8Cf6NT/AB/9S5X0m1oO4fCvm3gT/Rqf4/8AqXK+k2tB3D4Vj/xW/wAY7Qt679Xd/OrvLKlKVwylKUoOe3rtQW6wy+z+kUrHeO63vXWddCY93mn8VNeUF5suRdepsQ7n50+9i9lbFa93murcG5h+Kk+uR/fFbFApSlAqi3t9ef2dv9Vyr2ue3/cVbhLACEt5zdzxO4AhGE56ZE86rLU4qJRUrTF+3E4kiQJL3hmYyzu/2gPXSzftv0WU5x07+vV9Zr2Vr1zx2ctm5bDagHvAPx76x8XTzE90VDcvW16TIJJGb3tRqPreFZsVAJOGBE8+9lOn9bTVn5dhn4unmJ7op4unmJ7oqEXrZbCGQtAMB72hJA/reJBHqPVWQZOtPfvf+Wmfp7CTxdPMT3RTxdPMT3RUSXEYkAoYIBh72ROYH1uuY9tSIoIkQR1h7x/+2mfp7DJLKgyFUHSQAP8Aeg9lSVppftsSAyyCQedfGhIMTczgqRl1VLC5dHPTn3s+76XtpFU8dhK6BhBAI7QD8aw8XTzE90VCL1uSMSSBJ597IZiT9LkOa3sNZXGRQSSsCJ597KcgPrdTOlNXp2Eni6eYnuini6eYnuiow6EAysHTn3h8buteWbttxKshGWj3uIkf1vEGmfp7CXxdPMT3RTxdPMT3RWAKnIFffvdun0ufRPsry0yMWClSVMGGv5H972H2Hqpn6ewkOzJ5ie6KlqLkuwe9f/8ALTkuwe9f/wDLU5mP7ewg3rvO3s1s3LrQNAOLHgqjiaq/CDbUv7uu3LTBlZMiO8SCOBHVUHh9aHiTmBIa1Bm6Ym4umJyPwrVa0BuaQAPoQdbnnDhjw/hWW7er1VUY8NOe71Om6eiLVu946tzT6YjE/wDW54E/0an+P/qXK+k2tB3D4V808CVHk+2SAfr/ALV0T9Jc81wPwr6Xb0HcKriZ2qPtHaGfr/1d386u8sqUpXLKVi7hQScgASe4VlWvtmcJ55g/dGbeojm/3hQZbEpCLORPOPexxN+JNKmpQR37WNSuk8eo8CO0HP1V5s13EueRGTDqI19XEdhFS1rXeY2P7JgN2dTfwPZHVQbNKUoFcv4VFQXL4wq27TkpBYcncd8QByMFZ9VdRXP77tB7rKwlWtICOsE3QR7Kts/EiXM+K7KGxG4ytidzJWS6gYsWUEgqSV0nFlllha2XYkGVyQM5xAheYc5jIw9W77stFw5QYhigy32izHKY1dveNR3dy2GnFbBxYZzb7Og1yHdWrTPohWbHa2ZbcNeBCu5kgIOYq2yIM80BFE8TGeectrZ9ms9EtF8AAiCPoyAcwJkEjm5kQYAAaLBt0WSIKAg4pEtniMmc8xIBjgQCMwKlubDbaJGhLCCRmWxkkTDc7nQZEgVOmRTHZdjXIXAOgpgiALauMzEKIVpOWmorJdk2NyFW4AxHNwsAcrfI5ZaxA747q303LYAUYAcKYBPmnUQIGcmYGfdlU1rd1pYhNNDLE6qdSc80X2U0+kDUteD1lQAMcDDxXRUKRpxUnPXPIip9n3TaQYQpiFGp+yqoNI4KPXNb9K60wK19x2SCMGuOTlJx4pkxnGMxUbeD1ghRB5pQjTVVK9GMIkHOANB1CralNMCpXwfsjo4hlaGWHLkowGCsTkDnkeqpbW5rSoyKCAyqp0OSkkagz0jrIIyINWNKaYFSNwWpYtJnAB2YUKT1YoY5gAQFEZZ+nwfsnDOIlShnm54RAnKNP/UVa0ppjhCrsbitIUK45QiMxoCSFyGS6ZCOiK2Ni3clp7jqWm4cTScpzzAA1zidSAoJyEblKRTEJKUpUir8ItzjbLJtl2QzIIJiRpiWYYdnsrR23weYbAdms3HxATLGcfEoZ6KngBpl2z0VKrqs0VTMzHjMY/Zfb6q7RTTTE+EVaoj5ZUHgvu25s2x4LrHEQ7Ycvo8UnCI1Mkk9p6hX0O1oO4fCuX2joN91vga6i1oO4fCs92iKKaaY8oc3btV25Vcq85nM/uypSlUOCtfZ+cxfh0V7gcz6z7Qq17tLE8xTmwzI+yvE9hOg9vCplUAQBAHCg9pSlArwida9pQa9k4DgOn2D/wBpPWPxA7DWxWN22GEHT/eYPA9tRW7hBwvrwPnfybs9Y4gBPVFvb68/s7f6rlXtUW9vrz+zt/quVdY+NEtalKVtQVu7r3ely3ibESWu/buDS4wGQaNBWlS1cuIIS66iWMAWzGIknVCdSaru01VR4ENd94WUd1azdOFyq8nddyxGM4WlgEbDbZoJ0UzEri1xvzZwGZ9m2kKAIIuFjm0QVFzmmCp9fdNi124SCbrEiYOGzInWDyeVZeM3vT3PdtfJVGzc5TmENjbtme6LXJ3gS+CTcbJgbggxc/8AjnKdc4qw3psCW7eJcQOK39tzq4ByLRoa1fGb3p7nu2vkrC7cuOIe67CQYItjQyOigOo66mLVcT5mSlKVqQVLsOzrcuhWmMDnJmXPEnmkdZqKvAWBxI7KYIkBTkYy5wPUK5riZpxA2d5WEsssWmdcNxjF24G5sQFBOEk4uLCqwb62XnHkdqhIk48hLYfS9hP/ALyre8Zvenue7a+SnjN709z3bXyVm2bnKcwrBv3Z8YU2L+SkueVaAcIYAS4nU5mIiTlnVvuk2NpxYbd9YCNLu2YfEMsNw6FCPZEgzUfjN709z3bXyU8Zvenue7a+Smzc5Mw922wtu6VWYwIYLM2ZLg9InqFR14SxJZmLEgCThGQmBzQBxNe1poiYpxKClKV0I9o6Dfdb4GuotaDuHwrl9o6Dfdb4GuotaDuHwrL1PyTDKo793COsnIDrPV/vqpeuhRnxyAGpPUKxs2jOJukcstFHUP4nj7AMyXti1hknNjmT/AdQGg/nNS0pQKUpQKUpQKxuWwwgiR/v2GsqUGtyht9MyvB+r7/V97Trjjpbx2G493GgQgog5zEGQXOgU5c4VbVrciU+riPMOn90/Z7tO7WuqappnMCq8m3uq177fJTybe6rXvt8lXNm+GyzDDVTkR6uI7Rl21LVm/WjEKHybe6rXvt8lPJt7qte+3yVfUpv1mIUPk291Wvfb5KeTb3Va99vkq+pTfrMQofJt7qte+3yU8m3uq177fJV9Sm/WYhQ+Tb3Va99vkp5NvdVr32+Sr6lN+sxCh8m3uq177fJTybe6rXvt8lX1Kb9ZiFD5NvdVr32+Snk291Wvfb5KvqU36zEKHybe6rXvt8lPJt7qte+3yVfUpv1mIUPk291Wvfb5KeTb3Va99vkq+pTfrMQofJt7qte+3yU8m3uq177fJV9WLuFEkgAcTkB66b9ZiFDd3XfKkRazBHTbiPuVctdwwoGJoGX8SeA7fZNY42foyq+cRmfuqdO8+w61NatBRA9fEk9ZJ1NcVVzV5pY2rMHExltJ4AdSjgPjUtKVwFKUoFKUoFKUoFKUoFKUoI71lX6Q00OhHaCMwe6o4dNOeO2A3qOjeuO81sUoIbW0qxiYbzWyPqB1HaJFTVhcthhDAEdRAI9hqLxYjoOw7G54/HneoEUGxVNvfdb3b9u4AjKgghioM4gZBa05GmqlT26RY8pcGqBu1CPaVaI9pp46g6Rw/fBX2FoB9VBz13c22MFBvg83C5xuuLNs4RRnhMDMAGTBOYkbdu1W7chySPsLcYypZyyhiAcRlRynSEEjPI9IjAiQQR1jOvaDmds3Le2m1YLthdLdyQxViWZrRClypKnCjLyiwykgjqo+6tumRtABx3DJdiAGiGwYMzE8ycI7ZkdNSg5q1urbJQNeGGCG+luEwWYkA4ROWGGybIiamtbq2jGjG7mjHPlHbGDcsliVKgLKJcATMAsIPEX9KDntr3btbvdK3gqsZQB3kRbvBZGHIYmtEgZHk854zWd03G8YF4q4uqFWWLjmtdIYqygJ005omMOtXdKDm7m476BxYuLbDYYVWZVgLs4MYRzScF3nDPnj1eruvavt7Q0DMsjtiaLdwAhAoVSGKZDJsMmNDevtaAwXWeoGT7ozrHxkno23Pa3MHrxc78KDHda3BZTlvrCoLgGQGbnMoPmgmB2AVPduqoliAOsmKi5O42rhR1IJPvNr7orK1syqZAz84ks3diOcdlBjyzN0Fgec4IHqXpH1x316mzCcTEsw0J4fdGg79e2p6UClKUClKUClKUClKUClKUClKUClKUClKUClKUClKUELbHbJkos9cAH2jOtfbLItqWUuDlq7n8CYpSg5199XwfrOPmr/Kt/Zd5XWiW/Bf5UpQbF7brgGTfgP5VVXt83wcn/AMq/yr2lBY7o2h731jMddCV/TFWniNviuL75L/qJpSgmRAogAAdQyrKlKBSlKBSlKBSlKBSlKBSlKBSlKD//2Q=="/>
          <p:cNvSpPr>
            <a:spLocks noChangeAspect="1" noChangeArrowheads="1"/>
          </p:cNvSpPr>
          <p:nvPr/>
        </p:nvSpPr>
        <p:spPr bwMode="auto">
          <a:xfrm>
            <a:off x="155575" y="-890588"/>
            <a:ext cx="2466975"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1553" y="1568112"/>
            <a:ext cx="7927291" cy="4937760"/>
          </a:xfrm>
          <a:prstGeom prst="rect">
            <a:avLst/>
          </a:prstGeom>
        </p:spPr>
      </p:pic>
    </p:spTree>
    <p:extLst>
      <p:ext uri="{BB962C8B-B14F-4D97-AF65-F5344CB8AC3E}">
        <p14:creationId xmlns:p14="http://schemas.microsoft.com/office/powerpoint/2010/main" val="1420043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
            <a:ext cx="8961120" cy="6675120"/>
          </a:xfrm>
        </p:spPr>
        <p:txBody>
          <a:bodyPr tIns="91440" bIns="91440">
            <a:noAutofit/>
          </a:bodyPr>
          <a:lstStyle/>
          <a:p>
            <a:pPr marL="0" indent="0">
              <a:lnSpc>
                <a:spcPct val="100000"/>
              </a:lnSpc>
              <a:spcBef>
                <a:spcPts val="0"/>
              </a:spcBef>
              <a:spcAft>
                <a:spcPts val="2400"/>
              </a:spcAft>
              <a:buNone/>
            </a:pPr>
            <a:r>
              <a:rPr lang="en-US" sz="4400" dirty="0" smtClean="0">
                <a:solidFill>
                  <a:schemeClr val="tx1">
                    <a:lumMod val="75000"/>
                    <a:lumOff val="25000"/>
                  </a:schemeClr>
                </a:solidFill>
              </a:rPr>
              <a:t>When colleges adopt reforms (especially those with research to support them), they expect these reforms to yield better outcomes.   </a:t>
            </a:r>
          </a:p>
          <a:p>
            <a:pPr marL="0" indent="0">
              <a:lnSpc>
                <a:spcPct val="100000"/>
              </a:lnSpc>
              <a:spcBef>
                <a:spcPts val="0"/>
              </a:spcBef>
              <a:spcAft>
                <a:spcPts val="2400"/>
              </a:spcAft>
              <a:buNone/>
            </a:pPr>
            <a:r>
              <a:rPr lang="en-US" sz="4400" dirty="0" smtClean="0">
                <a:solidFill>
                  <a:schemeClr val="tx1">
                    <a:lumMod val="75000"/>
                    <a:lumOff val="25000"/>
                  </a:schemeClr>
                </a:solidFill>
              </a:rPr>
              <a:t>This </a:t>
            </a:r>
            <a:r>
              <a:rPr lang="en-US" sz="4400" dirty="0">
                <a:solidFill>
                  <a:schemeClr val="tx1">
                    <a:lumMod val="75000"/>
                    <a:lumOff val="25000"/>
                  </a:schemeClr>
                </a:solidFill>
              </a:rPr>
              <a:t>is the </a:t>
            </a:r>
            <a:r>
              <a:rPr lang="en-US" sz="4400" b="1" dirty="0">
                <a:solidFill>
                  <a:srgbClr val="800000"/>
                </a:solidFill>
              </a:rPr>
              <a:t>assumption</a:t>
            </a:r>
            <a:r>
              <a:rPr lang="en-US" sz="4400" dirty="0" smtClean="0">
                <a:solidFill>
                  <a:schemeClr val="tx1">
                    <a:lumMod val="75000"/>
                    <a:lumOff val="25000"/>
                  </a:schemeClr>
                </a:solidFill>
              </a:rPr>
              <a:t>:</a:t>
            </a:r>
            <a:endParaRPr lang="en-US" sz="4000" dirty="0">
              <a:solidFill>
                <a:schemeClr val="tx1">
                  <a:lumMod val="75000"/>
                  <a:lumOff val="25000"/>
                </a:schemeClr>
              </a:solidFill>
            </a:endParaRPr>
          </a:p>
        </p:txBody>
      </p:sp>
      <p:grpSp>
        <p:nvGrpSpPr>
          <p:cNvPr id="5" name="Group 4"/>
          <p:cNvGrpSpPr/>
          <p:nvPr/>
        </p:nvGrpSpPr>
        <p:grpSpPr>
          <a:xfrm>
            <a:off x="206127" y="4095464"/>
            <a:ext cx="8731745" cy="1922575"/>
            <a:chOff x="206127" y="4376818"/>
            <a:chExt cx="8731745" cy="1922575"/>
          </a:xfrm>
        </p:grpSpPr>
        <p:sp>
          <p:nvSpPr>
            <p:cNvPr id="6" name="Rectangle 5"/>
            <p:cNvSpPr/>
            <p:nvPr/>
          </p:nvSpPr>
          <p:spPr>
            <a:xfrm>
              <a:off x="206127" y="4376818"/>
              <a:ext cx="3383280" cy="18288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Narrow" panose="020B0606020202030204" pitchFamily="34" charset="0"/>
                </a:rPr>
                <a:t>Effective Innovations</a:t>
              </a:r>
              <a:endParaRPr lang="en-US" sz="3600" b="1" dirty="0">
                <a:latin typeface="Arial Narrow" panose="020B0606020202030204" pitchFamily="34" charset="0"/>
              </a:endParaRPr>
            </a:p>
          </p:txBody>
        </p:sp>
        <p:sp>
          <p:nvSpPr>
            <p:cNvPr id="7" name="Rectangle 6"/>
            <p:cNvSpPr/>
            <p:nvPr/>
          </p:nvSpPr>
          <p:spPr>
            <a:xfrm>
              <a:off x="5554592" y="4376818"/>
              <a:ext cx="3383280" cy="1828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Narrow" panose="020B0606020202030204" pitchFamily="34" charset="0"/>
                </a:rPr>
                <a:t>Improved</a:t>
              </a:r>
            </a:p>
            <a:p>
              <a:pPr algn="ctr"/>
              <a:r>
                <a:rPr lang="en-US" sz="3600" b="1" dirty="0" smtClean="0">
                  <a:latin typeface="Arial Narrow" panose="020B0606020202030204" pitchFamily="34" charset="0"/>
                </a:rPr>
                <a:t>Outcomes</a:t>
              </a:r>
              <a:endParaRPr lang="en-US" sz="3600" b="1" dirty="0">
                <a:latin typeface="Arial Narrow" panose="020B0606020202030204" pitchFamily="34" charset="0"/>
              </a:endParaRPr>
            </a:p>
          </p:txBody>
        </p:sp>
        <p:sp>
          <p:nvSpPr>
            <p:cNvPr id="8" name="Right Arrow 7"/>
            <p:cNvSpPr/>
            <p:nvPr/>
          </p:nvSpPr>
          <p:spPr>
            <a:xfrm>
              <a:off x="3777896" y="5586470"/>
              <a:ext cx="1642822" cy="71292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0000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60032">
              <a:off x="3981956" y="4439181"/>
              <a:ext cx="1180086" cy="1005840"/>
            </a:xfrm>
            <a:prstGeom prst="rect">
              <a:avLst/>
            </a:prstGeom>
          </p:spPr>
        </p:pic>
      </p:grpSp>
    </p:spTree>
    <p:extLst>
      <p:ext uri="{BB962C8B-B14F-4D97-AF65-F5344CB8AC3E}">
        <p14:creationId xmlns:p14="http://schemas.microsoft.com/office/powerpoint/2010/main" val="425589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1005840"/>
            <a:ext cx="8778240" cy="5669280"/>
          </a:xfrm>
        </p:spPr>
        <p:txBody>
          <a:bodyPr lIns="0" tIns="0" rIns="0" bIns="0" anchor="t" anchorCtr="0">
            <a:noAutofit/>
          </a:bodyPr>
          <a:lstStyle/>
          <a:p>
            <a:pPr algn="l"/>
            <a:r>
              <a:rPr lang="en-US" sz="3600" dirty="0">
                <a:solidFill>
                  <a:schemeClr val="tx1">
                    <a:lumMod val="75000"/>
                    <a:lumOff val="25000"/>
                  </a:schemeClr>
                </a:solidFill>
              </a:rPr>
              <a:t>I wanted to develop a </a:t>
            </a:r>
            <a:r>
              <a:rPr lang="en-US" sz="3600" b="1" dirty="0">
                <a:solidFill>
                  <a:srgbClr val="800000"/>
                </a:solidFill>
              </a:rPr>
              <a:t>simplified </a:t>
            </a:r>
            <a:r>
              <a:rPr lang="en-US" sz="3600" dirty="0">
                <a:solidFill>
                  <a:schemeClr val="tx1">
                    <a:lumMod val="75000"/>
                    <a:lumOff val="25000"/>
                  </a:schemeClr>
                </a:solidFill>
              </a:rPr>
              <a:t>model that was </a:t>
            </a:r>
            <a:r>
              <a:rPr lang="en-US" sz="3600" b="1" dirty="0">
                <a:solidFill>
                  <a:srgbClr val="800000"/>
                </a:solidFill>
              </a:rPr>
              <a:t>customized</a:t>
            </a:r>
            <a:r>
              <a:rPr lang="en-US" sz="3600" dirty="0">
                <a:solidFill>
                  <a:schemeClr val="tx1">
                    <a:lumMod val="75000"/>
                    <a:lumOff val="25000"/>
                  </a:schemeClr>
                </a:solidFill>
              </a:rPr>
              <a:t> for developmental education initiatives (ALP in particular).</a:t>
            </a:r>
            <a:br>
              <a:rPr lang="en-US" sz="3600" dirty="0">
                <a:solidFill>
                  <a:schemeClr val="tx1">
                    <a:lumMod val="75000"/>
                    <a:lumOff val="25000"/>
                  </a:schemeClr>
                </a:solidFill>
              </a:rPr>
            </a:br>
            <a:r>
              <a:rPr lang="en-US" sz="3600" dirty="0">
                <a:solidFill>
                  <a:schemeClr val="tx1">
                    <a:lumMod val="75000"/>
                    <a:lumOff val="25000"/>
                  </a:schemeClr>
                </a:solidFill>
              </a:rPr>
              <a:t/>
            </a:r>
            <a:br>
              <a:rPr lang="en-US" sz="3600" dirty="0">
                <a:solidFill>
                  <a:schemeClr val="tx1">
                    <a:lumMod val="75000"/>
                    <a:lumOff val="25000"/>
                  </a:schemeClr>
                </a:solidFill>
              </a:rPr>
            </a:br>
            <a:r>
              <a:rPr lang="en-US" sz="3600" dirty="0">
                <a:solidFill>
                  <a:schemeClr val="tx1">
                    <a:lumMod val="75000"/>
                    <a:lumOff val="25000"/>
                  </a:schemeClr>
                </a:solidFill>
              </a:rPr>
              <a:t>The goal is to build an implementation toolkit to help colleges </a:t>
            </a:r>
            <a:r>
              <a:rPr lang="en-US" sz="3600" b="1" dirty="0">
                <a:solidFill>
                  <a:srgbClr val="800000"/>
                </a:solidFill>
              </a:rPr>
              <a:t>consider</a:t>
            </a:r>
            <a:r>
              <a:rPr lang="en-US" sz="3600" dirty="0">
                <a:solidFill>
                  <a:schemeClr val="tx1">
                    <a:lumMod val="75000"/>
                    <a:lumOff val="25000"/>
                  </a:schemeClr>
                </a:solidFill>
              </a:rPr>
              <a:t> critical implementation components, </a:t>
            </a:r>
            <a:r>
              <a:rPr lang="en-US" sz="3600" b="1" dirty="0">
                <a:solidFill>
                  <a:srgbClr val="800000"/>
                </a:solidFill>
              </a:rPr>
              <a:t>assess</a:t>
            </a:r>
            <a:r>
              <a:rPr lang="en-US" sz="3600" dirty="0">
                <a:solidFill>
                  <a:schemeClr val="tx1">
                    <a:lumMod val="75000"/>
                    <a:lumOff val="25000"/>
                  </a:schemeClr>
                </a:solidFill>
              </a:rPr>
              <a:t> where they are currently strong or </a:t>
            </a:r>
            <a:r>
              <a:rPr lang="en-US" sz="3600" dirty="0" smtClean="0">
                <a:solidFill>
                  <a:schemeClr val="tx1">
                    <a:lumMod val="75000"/>
                    <a:lumOff val="25000"/>
                  </a:schemeClr>
                </a:solidFill>
              </a:rPr>
              <a:t>weak, </a:t>
            </a:r>
            <a:r>
              <a:rPr lang="en-US" sz="3600" b="1" dirty="0" smtClean="0">
                <a:solidFill>
                  <a:srgbClr val="800000"/>
                </a:solidFill>
              </a:rPr>
              <a:t>anticipate </a:t>
            </a:r>
            <a:r>
              <a:rPr lang="en-US" sz="3600" dirty="0">
                <a:solidFill>
                  <a:schemeClr val="tx1">
                    <a:lumMod val="75000"/>
                    <a:lumOff val="25000"/>
                  </a:schemeClr>
                </a:solidFill>
              </a:rPr>
              <a:t>challenges, </a:t>
            </a:r>
            <a:r>
              <a:rPr lang="en-US" sz="3600" b="1" dirty="0">
                <a:solidFill>
                  <a:srgbClr val="800000"/>
                </a:solidFill>
              </a:rPr>
              <a:t>prioritize</a:t>
            </a:r>
            <a:r>
              <a:rPr lang="en-US" sz="3600" dirty="0">
                <a:solidFill>
                  <a:schemeClr val="tx1">
                    <a:lumMod val="75000"/>
                    <a:lumOff val="25000"/>
                  </a:schemeClr>
                </a:solidFill>
              </a:rPr>
              <a:t> which components need the most attention, and </a:t>
            </a:r>
            <a:r>
              <a:rPr lang="en-US" sz="3600" b="1" dirty="0">
                <a:solidFill>
                  <a:srgbClr val="800000"/>
                </a:solidFill>
              </a:rPr>
              <a:t>use resources wisely</a:t>
            </a:r>
            <a:r>
              <a:rPr lang="en-US" sz="3600" dirty="0">
                <a:solidFill>
                  <a:schemeClr val="tx1">
                    <a:lumMod val="75000"/>
                    <a:lumOff val="25000"/>
                  </a:schemeClr>
                </a:solidFill>
              </a:rPr>
              <a:t> during the implementation process. </a:t>
            </a:r>
            <a:r>
              <a:rPr lang="en-US" sz="3200" dirty="0">
                <a:solidFill>
                  <a:schemeClr val="tx1">
                    <a:lumMod val="75000"/>
                    <a:lumOff val="25000"/>
                  </a:schemeClr>
                </a:solidFill>
              </a:rPr>
              <a:t/>
            </a:r>
            <a:br>
              <a:rPr lang="en-US" sz="3200" dirty="0">
                <a:solidFill>
                  <a:schemeClr val="tx1">
                    <a:lumMod val="75000"/>
                    <a:lumOff val="25000"/>
                  </a:schemeClr>
                </a:solidFill>
              </a:rPr>
            </a:br>
            <a:endParaRPr lang="en-US" sz="3200" dirty="0">
              <a:solidFill>
                <a:schemeClr val="tx1">
                  <a:lumMod val="75000"/>
                  <a:lumOff val="25000"/>
                </a:schemeClr>
              </a:solidFill>
              <a:latin typeface="+mn-lt"/>
            </a:endParaRPr>
          </a:p>
        </p:txBody>
      </p:sp>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A New Framework</a:t>
            </a:r>
            <a:endParaRPr lang="en-US" sz="48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730515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A New Framework</a:t>
            </a:r>
            <a:endParaRPr lang="en-US" sz="4800" b="1" dirty="0">
              <a:solidFill>
                <a:schemeClr val="bg1"/>
              </a:solidFill>
              <a:latin typeface="Trebuchet MS" panose="020B0603020202020204" pitchFamily="34" charset="0"/>
            </a:endParaRPr>
          </a:p>
        </p:txBody>
      </p:sp>
      <p:sp>
        <p:nvSpPr>
          <p:cNvPr id="6" name="Content Placeholder 2"/>
          <p:cNvSpPr txBox="1">
            <a:spLocks/>
          </p:cNvSpPr>
          <p:nvPr/>
        </p:nvSpPr>
        <p:spPr>
          <a:xfrm>
            <a:off x="91440" y="914400"/>
            <a:ext cx="8961120" cy="5669280"/>
          </a:xfrm>
          <a:prstGeom prst="rect">
            <a:avLst/>
          </a:prstGeom>
        </p:spPr>
        <p:txBody>
          <a:bodyPr vert="horz" lIns="45720" tIns="45720" rIns="4572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spcBef>
                <a:spcPts val="0"/>
              </a:spcBef>
              <a:spcAft>
                <a:spcPts val="2400"/>
              </a:spcAft>
            </a:pPr>
            <a:r>
              <a:rPr lang="en-US" sz="3600" dirty="0" smtClean="0">
                <a:solidFill>
                  <a:schemeClr val="tx1">
                    <a:lumMod val="75000"/>
                    <a:lumOff val="25000"/>
                  </a:schemeClr>
                </a:solidFill>
              </a:rPr>
              <a:t>I need your help because I want this to be useful for practitioners (otherwise, what’s the point?)</a:t>
            </a:r>
            <a:endParaRPr lang="en-US" dirty="0" smtClean="0"/>
          </a:p>
          <a:p>
            <a:pPr algn="l">
              <a:spcBef>
                <a:spcPts val="0"/>
              </a:spcBef>
              <a:spcAft>
                <a:spcPts val="2400"/>
              </a:spcAft>
            </a:pPr>
            <a:r>
              <a:rPr lang="en-US" sz="3600" dirty="0" smtClean="0"/>
              <a:t>Feel free to make lots of suggestions about the framework and think about what else needs to be done for this to be more helpful.    </a:t>
            </a:r>
          </a:p>
          <a:p>
            <a:pPr algn="l">
              <a:spcBef>
                <a:spcPts val="0"/>
              </a:spcBef>
              <a:spcAft>
                <a:spcPts val="2400"/>
              </a:spcAft>
            </a:pPr>
            <a:r>
              <a:rPr lang="en-US" sz="3600" dirty="0" smtClean="0"/>
              <a:t>The framework consists of 4 broad domains with a total of 21 implementation components.  </a:t>
            </a:r>
          </a:p>
        </p:txBody>
      </p:sp>
    </p:spTree>
    <p:extLst>
      <p:ext uri="{BB962C8B-B14F-4D97-AF65-F5344CB8AC3E}">
        <p14:creationId xmlns:p14="http://schemas.microsoft.com/office/powerpoint/2010/main" val="105163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Implementation Framework</a:t>
            </a:r>
            <a:endParaRPr lang="en-US" sz="4800" b="1" dirty="0">
              <a:solidFill>
                <a:schemeClr val="bg1"/>
              </a:solidFill>
              <a:latin typeface="Trebuchet MS" panose="020B0603020202020204" pitchFamily="34" charset="0"/>
            </a:endParaRPr>
          </a:p>
        </p:txBody>
      </p:sp>
      <p:pic>
        <p:nvPicPr>
          <p:cNvPr id="2" name="Picture 1"/>
          <p:cNvPicPr>
            <a:picLocks noChangeAspect="1"/>
          </p:cNvPicPr>
          <p:nvPr/>
        </p:nvPicPr>
        <p:blipFill>
          <a:blip r:embed="rId2"/>
          <a:stretch>
            <a:fillRect/>
          </a:stretch>
        </p:blipFill>
        <p:spPr>
          <a:xfrm>
            <a:off x="182880" y="1054903"/>
            <a:ext cx="8833870" cy="5608806"/>
          </a:xfrm>
          <a:prstGeom prst="rect">
            <a:avLst/>
          </a:prstGeom>
        </p:spPr>
      </p:pic>
    </p:spTree>
    <p:extLst>
      <p:ext uri="{BB962C8B-B14F-4D97-AF65-F5344CB8AC3E}">
        <p14:creationId xmlns:p14="http://schemas.microsoft.com/office/powerpoint/2010/main" val="2445598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Program</a:t>
            </a:r>
            <a:endParaRPr lang="en-US" sz="4800" b="1" dirty="0">
              <a:solidFill>
                <a:schemeClr val="bg1"/>
              </a:solidFill>
              <a:latin typeface="Trebuchet MS" panose="020B0603020202020204" pitchFamily="34" charset="0"/>
            </a:endParaRPr>
          </a:p>
        </p:txBody>
      </p:sp>
      <p:sp>
        <p:nvSpPr>
          <p:cNvPr id="6" name="Content Placeholder 2"/>
          <p:cNvSpPr txBox="1">
            <a:spLocks/>
          </p:cNvSpPr>
          <p:nvPr/>
        </p:nvSpPr>
        <p:spPr>
          <a:xfrm>
            <a:off x="91440" y="914400"/>
            <a:ext cx="8961120" cy="5669280"/>
          </a:xfrm>
          <a:prstGeom prst="rect">
            <a:avLst/>
          </a:prstGeom>
        </p:spPr>
        <p:txBody>
          <a:bodyPr vert="horz" lIns="45720" tIns="45720" rIns="4572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spcBef>
                <a:spcPts val="0"/>
              </a:spcBef>
            </a:pPr>
            <a:r>
              <a:rPr lang="en-US" sz="3600" dirty="0" smtClean="0">
                <a:solidFill>
                  <a:schemeClr val="tx1">
                    <a:lumMod val="75000"/>
                    <a:lumOff val="25000"/>
                  </a:schemeClr>
                </a:solidFill>
              </a:rPr>
              <a:t>1.  Problem </a:t>
            </a:r>
            <a:r>
              <a:rPr lang="en-US" sz="3600" dirty="0">
                <a:solidFill>
                  <a:schemeClr val="tx1">
                    <a:lumMod val="75000"/>
                    <a:lumOff val="25000"/>
                  </a:schemeClr>
                </a:solidFill>
              </a:rPr>
              <a:t>being solved</a:t>
            </a:r>
            <a:br>
              <a:rPr lang="en-US" sz="3600" dirty="0">
                <a:solidFill>
                  <a:schemeClr val="tx1">
                    <a:lumMod val="75000"/>
                    <a:lumOff val="25000"/>
                  </a:schemeClr>
                </a:solidFill>
              </a:rPr>
            </a:br>
            <a:r>
              <a:rPr lang="en-US" sz="3600" dirty="0">
                <a:solidFill>
                  <a:schemeClr val="tx1">
                    <a:lumMod val="75000"/>
                    <a:lumOff val="25000"/>
                  </a:schemeClr>
                </a:solidFill>
              </a:rPr>
              <a:t>2.  Theory/Philosophy</a:t>
            </a:r>
            <a:br>
              <a:rPr lang="en-US" sz="3600" dirty="0">
                <a:solidFill>
                  <a:schemeClr val="tx1">
                    <a:lumMod val="75000"/>
                    <a:lumOff val="25000"/>
                  </a:schemeClr>
                </a:solidFill>
              </a:rPr>
            </a:br>
            <a:r>
              <a:rPr lang="en-US" sz="3600" dirty="0">
                <a:solidFill>
                  <a:schemeClr val="tx1">
                    <a:lumMod val="75000"/>
                    <a:lumOff val="25000"/>
                  </a:schemeClr>
                </a:solidFill>
              </a:rPr>
              <a:t>3.  Core components/characteristics</a:t>
            </a:r>
            <a:br>
              <a:rPr lang="en-US" sz="3600" dirty="0">
                <a:solidFill>
                  <a:schemeClr val="tx1">
                    <a:lumMod val="75000"/>
                    <a:lumOff val="25000"/>
                  </a:schemeClr>
                </a:solidFill>
              </a:rPr>
            </a:br>
            <a:r>
              <a:rPr lang="en-US" sz="3600" dirty="0">
                <a:solidFill>
                  <a:schemeClr val="tx1">
                    <a:lumMod val="75000"/>
                    <a:lumOff val="25000"/>
                  </a:schemeClr>
                </a:solidFill>
              </a:rPr>
              <a:t>4.  Expected </a:t>
            </a:r>
            <a:r>
              <a:rPr lang="en-US" sz="3600" dirty="0" smtClean="0">
                <a:solidFill>
                  <a:schemeClr val="tx1">
                    <a:lumMod val="75000"/>
                    <a:lumOff val="25000"/>
                  </a:schemeClr>
                </a:solidFill>
              </a:rPr>
              <a:t>outcomes</a:t>
            </a:r>
          </a:p>
          <a:p>
            <a:pPr algn="l">
              <a:spcBef>
                <a:spcPts val="0"/>
              </a:spcBef>
            </a:pPr>
            <a:endParaRPr lang="en-US" dirty="0" smtClean="0"/>
          </a:p>
          <a:p>
            <a:pPr algn="l">
              <a:spcBef>
                <a:spcPts val="0"/>
              </a:spcBef>
              <a:spcAft>
                <a:spcPts val="2400"/>
              </a:spcAft>
            </a:pPr>
            <a:r>
              <a:rPr lang="en-US" sz="3600" dirty="0" smtClean="0"/>
              <a:t>Before you can implement something, you need to know what that </a:t>
            </a:r>
            <a:r>
              <a:rPr lang="en-US" sz="3600" i="1" dirty="0" smtClean="0"/>
              <a:t>something</a:t>
            </a:r>
            <a:r>
              <a:rPr lang="en-US" sz="3600" dirty="0" smtClean="0"/>
              <a:t> is (this might seem like a no brainer but it’s not).  </a:t>
            </a:r>
          </a:p>
          <a:p>
            <a:pPr algn="l">
              <a:spcBef>
                <a:spcPts val="0"/>
              </a:spcBef>
              <a:spcAft>
                <a:spcPts val="2400"/>
              </a:spcAft>
            </a:pPr>
            <a:r>
              <a:rPr lang="en-US" sz="3600" dirty="0" smtClean="0"/>
              <a:t>Some colleges are “implementing ALP” without fully understanding what ALP is (this is true of other programs as well).  </a:t>
            </a:r>
          </a:p>
        </p:txBody>
      </p:sp>
    </p:spTree>
    <p:extLst>
      <p:ext uri="{BB962C8B-B14F-4D97-AF65-F5344CB8AC3E}">
        <p14:creationId xmlns:p14="http://schemas.microsoft.com/office/powerpoint/2010/main" val="377419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5840"/>
            <a:ext cx="9144000" cy="5760720"/>
          </a:xfrm>
        </p:spPr>
        <p:txBody>
          <a:bodyPr>
            <a:noAutofit/>
          </a:bodyPr>
          <a:lstStyle/>
          <a:p>
            <a:pPr marL="466725" indent="-466725"/>
            <a:r>
              <a:rPr lang="en-US" sz="3200" dirty="0">
                <a:solidFill>
                  <a:schemeClr val="tx1">
                    <a:lumMod val="75000"/>
                    <a:lumOff val="25000"/>
                  </a:schemeClr>
                </a:solidFill>
              </a:rPr>
              <a:t>Are you familiar with and can you explain to others the concept of exponential attrition?</a:t>
            </a:r>
          </a:p>
          <a:p>
            <a:pPr marL="466725" indent="-466725"/>
            <a:r>
              <a:rPr lang="en-US" sz="3200" dirty="0" smtClean="0">
                <a:solidFill>
                  <a:schemeClr val="tx1">
                    <a:lumMod val="75000"/>
                    <a:lumOff val="25000"/>
                  </a:schemeClr>
                </a:solidFill>
              </a:rPr>
              <a:t>Have you looked at the resources on the ALP website?</a:t>
            </a:r>
          </a:p>
          <a:p>
            <a:pPr marL="466725" indent="-466725"/>
            <a:r>
              <a:rPr lang="en-US" sz="3200" dirty="0" smtClean="0">
                <a:solidFill>
                  <a:schemeClr val="tx1">
                    <a:lumMod val="75000"/>
                    <a:lumOff val="25000"/>
                  </a:schemeClr>
                </a:solidFill>
              </a:rPr>
              <a:t>Can you identify the core features of ALP?</a:t>
            </a:r>
          </a:p>
          <a:p>
            <a:pPr marL="466725" indent="-466725"/>
            <a:r>
              <a:rPr lang="en-US" sz="3200" dirty="0" smtClean="0">
                <a:solidFill>
                  <a:schemeClr val="tx1">
                    <a:lumMod val="75000"/>
                    <a:lumOff val="25000"/>
                  </a:schemeClr>
                </a:solidFill>
              </a:rPr>
              <a:t>Are you familiar with ALP data from other colleges and the level of success you can expect?</a:t>
            </a:r>
            <a:endParaRPr lang="en-US" sz="3200" dirty="0">
              <a:solidFill>
                <a:schemeClr val="tx1">
                  <a:lumMod val="75000"/>
                  <a:lumOff val="25000"/>
                </a:schemeClr>
              </a:solidFill>
            </a:endParaRPr>
          </a:p>
        </p:txBody>
      </p:sp>
      <p:sp>
        <p:nvSpPr>
          <p:cNvPr id="4" name="Rectangle 3"/>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Program: ALP</a:t>
            </a:r>
            <a:endParaRPr lang="en-US" sz="48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720475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0" y="0"/>
            <a:ext cx="9144000" cy="6858000"/>
          </a:xfrm>
          <a:solidFill>
            <a:schemeClr val="tx2">
              <a:lumMod val="75000"/>
            </a:schemeClr>
          </a:solidFill>
        </p:spPr>
        <p:txBody>
          <a:bodyPr lIns="182880" tIns="182880" rIns="182880" bIns="182880" anchor="t" anchorCtr="0">
            <a:noAutofit/>
          </a:bodyPr>
          <a:lstStyle/>
          <a:p>
            <a:pPr algn="l">
              <a:spcAft>
                <a:spcPts val="1800"/>
              </a:spcAft>
            </a:pPr>
            <a:r>
              <a:rPr lang="en-US" sz="4000" b="1" dirty="0" smtClean="0">
                <a:solidFill>
                  <a:schemeClr val="bg1"/>
                </a:solidFill>
                <a:latin typeface="+mn-lt"/>
              </a:rPr>
              <a:t>Thoughts on the PROGRAM domain?</a:t>
            </a:r>
            <a:br>
              <a:rPr lang="en-US" sz="4000" b="1" dirty="0" smtClean="0">
                <a:solidFill>
                  <a:schemeClr val="bg1"/>
                </a:solidFill>
                <a:latin typeface="+mn-lt"/>
              </a:rPr>
            </a:br>
            <a:r>
              <a:rPr lang="en-US" sz="4000" b="1" dirty="0">
                <a:solidFill>
                  <a:schemeClr val="bg1"/>
                </a:solidFill>
                <a:latin typeface="+mn-lt"/>
              </a:rPr>
              <a:t/>
            </a:r>
            <a:br>
              <a:rPr lang="en-US" sz="4000" b="1" dirty="0">
                <a:solidFill>
                  <a:schemeClr val="bg1"/>
                </a:solidFill>
                <a:latin typeface="+mn-lt"/>
              </a:rPr>
            </a:br>
            <a:r>
              <a:rPr lang="en-US" sz="3200" b="1" dirty="0">
                <a:solidFill>
                  <a:schemeClr val="bg1"/>
                </a:solidFill>
                <a:latin typeface="+mn-lt"/>
              </a:rPr>
              <a:t>1.  Problem being solved</a:t>
            </a:r>
            <a:br>
              <a:rPr lang="en-US" sz="3200" b="1" dirty="0">
                <a:solidFill>
                  <a:schemeClr val="bg1"/>
                </a:solidFill>
                <a:latin typeface="+mn-lt"/>
              </a:rPr>
            </a:br>
            <a:r>
              <a:rPr lang="en-US" sz="3200" b="1" dirty="0">
                <a:solidFill>
                  <a:schemeClr val="bg1"/>
                </a:solidFill>
                <a:latin typeface="+mn-lt"/>
              </a:rPr>
              <a:t>2.  Theory/Philosophy</a:t>
            </a:r>
            <a:br>
              <a:rPr lang="en-US" sz="3200" b="1" dirty="0">
                <a:solidFill>
                  <a:schemeClr val="bg1"/>
                </a:solidFill>
                <a:latin typeface="+mn-lt"/>
              </a:rPr>
            </a:br>
            <a:r>
              <a:rPr lang="en-US" sz="3200" b="1" dirty="0">
                <a:solidFill>
                  <a:schemeClr val="bg1"/>
                </a:solidFill>
                <a:latin typeface="+mn-lt"/>
              </a:rPr>
              <a:t>3.  Core components/characteristics</a:t>
            </a:r>
            <a:br>
              <a:rPr lang="en-US" sz="3200" b="1" dirty="0">
                <a:solidFill>
                  <a:schemeClr val="bg1"/>
                </a:solidFill>
                <a:latin typeface="+mn-lt"/>
              </a:rPr>
            </a:br>
            <a:r>
              <a:rPr lang="en-US" sz="3200" b="1" dirty="0">
                <a:solidFill>
                  <a:schemeClr val="bg1"/>
                </a:solidFill>
                <a:latin typeface="+mn-lt"/>
              </a:rPr>
              <a:t>4.  Expected </a:t>
            </a:r>
            <a:r>
              <a:rPr lang="en-US" sz="3200" b="1" dirty="0" smtClean="0">
                <a:solidFill>
                  <a:schemeClr val="bg1"/>
                </a:solidFill>
                <a:latin typeface="+mn-lt"/>
              </a:rPr>
              <a:t>outcomes</a:t>
            </a:r>
            <a:r>
              <a:rPr lang="en-US" sz="4000" b="1" dirty="0" smtClean="0">
                <a:solidFill>
                  <a:schemeClr val="bg1"/>
                </a:solidFill>
                <a:latin typeface="+mn-lt"/>
              </a:rPr>
              <a:t/>
            </a:r>
            <a:br>
              <a:rPr lang="en-US" sz="4000" b="1" dirty="0" smtClean="0">
                <a:solidFill>
                  <a:schemeClr val="bg1"/>
                </a:solidFill>
                <a:latin typeface="+mn-lt"/>
              </a:rPr>
            </a:br>
            <a:r>
              <a:rPr lang="en-US" sz="4000" b="1" dirty="0">
                <a:solidFill>
                  <a:schemeClr val="bg1"/>
                </a:solidFill>
                <a:latin typeface="+mn-lt"/>
              </a:rPr>
              <a:t/>
            </a:r>
            <a:br>
              <a:rPr lang="en-US" sz="4000" b="1" dirty="0">
                <a:solidFill>
                  <a:schemeClr val="bg1"/>
                </a:solidFill>
                <a:latin typeface="+mn-lt"/>
              </a:rPr>
            </a:br>
            <a:r>
              <a:rPr lang="en-US" sz="3600" b="1" dirty="0" smtClean="0">
                <a:solidFill>
                  <a:schemeClr val="bg1"/>
                </a:solidFill>
                <a:latin typeface="+mn-lt"/>
              </a:rPr>
              <a:t>Is any of the language/terminology unclear? </a:t>
            </a:r>
            <a:br>
              <a:rPr lang="en-US" sz="3600" b="1" dirty="0" smtClean="0">
                <a:solidFill>
                  <a:schemeClr val="bg1"/>
                </a:solidFill>
                <a:latin typeface="+mn-lt"/>
              </a:rPr>
            </a:br>
            <a:r>
              <a:rPr lang="en-US" sz="3600" b="1" dirty="0" smtClean="0">
                <a:solidFill>
                  <a:schemeClr val="bg1"/>
                </a:solidFill>
                <a:latin typeface="+mn-lt"/>
              </a:rPr>
              <a:t>Does it make sense why these are important to successful implementations?</a:t>
            </a:r>
            <a:br>
              <a:rPr lang="en-US" sz="3600" b="1" dirty="0" smtClean="0">
                <a:solidFill>
                  <a:schemeClr val="bg1"/>
                </a:solidFill>
                <a:latin typeface="+mn-lt"/>
              </a:rPr>
            </a:br>
            <a:r>
              <a:rPr lang="en-US" sz="3600" b="1" dirty="0" smtClean="0">
                <a:solidFill>
                  <a:schemeClr val="bg1"/>
                </a:solidFill>
                <a:latin typeface="+mn-lt"/>
              </a:rPr>
              <a:t>Is anything missing?</a:t>
            </a:r>
            <a:endParaRPr lang="en-US" sz="3600" b="1" dirty="0">
              <a:solidFill>
                <a:schemeClr val="bg1"/>
              </a:solidFill>
              <a:latin typeface="+mn-lt"/>
            </a:endParaRPr>
          </a:p>
        </p:txBody>
      </p:sp>
    </p:spTree>
    <p:extLst>
      <p:ext uri="{BB962C8B-B14F-4D97-AF65-F5344CB8AC3E}">
        <p14:creationId xmlns:p14="http://schemas.microsoft.com/office/powerpoint/2010/main" val="2216707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Practitioners</a:t>
            </a:r>
            <a:endParaRPr lang="en-US" sz="4800" b="1" dirty="0">
              <a:solidFill>
                <a:schemeClr val="bg1"/>
              </a:solidFill>
              <a:latin typeface="Trebuchet MS" panose="020B0603020202020204" pitchFamily="34" charset="0"/>
            </a:endParaRPr>
          </a:p>
        </p:txBody>
      </p:sp>
      <p:sp>
        <p:nvSpPr>
          <p:cNvPr id="6" name="Content Placeholder 2"/>
          <p:cNvSpPr txBox="1">
            <a:spLocks/>
          </p:cNvSpPr>
          <p:nvPr/>
        </p:nvSpPr>
        <p:spPr>
          <a:xfrm>
            <a:off x="91440" y="914400"/>
            <a:ext cx="8961120" cy="5669280"/>
          </a:xfrm>
          <a:prstGeom prst="rect">
            <a:avLst/>
          </a:prstGeom>
        </p:spPr>
        <p:txBody>
          <a:bodyPr vert="horz" lIns="45720" tIns="45720" rIns="4572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spcBef>
                <a:spcPts val="0"/>
              </a:spcBef>
            </a:pPr>
            <a:r>
              <a:rPr lang="en-US" sz="3600" dirty="0" smtClean="0"/>
              <a:t>1.  Attributes</a:t>
            </a:r>
            <a:r>
              <a:rPr lang="en-US" sz="3600" dirty="0"/>
              <a:t/>
            </a:r>
            <a:br>
              <a:rPr lang="en-US" sz="3600" dirty="0"/>
            </a:br>
            <a:r>
              <a:rPr lang="en-US" sz="3600" dirty="0"/>
              <a:t>2.  Perceptions about the program</a:t>
            </a:r>
            <a:br>
              <a:rPr lang="en-US" sz="3600" dirty="0"/>
            </a:br>
            <a:r>
              <a:rPr lang="en-US" sz="3600" dirty="0"/>
              <a:t>3.  Training (before &amp; during implementation)</a:t>
            </a:r>
            <a:br>
              <a:rPr lang="en-US" sz="3600" dirty="0"/>
            </a:br>
            <a:r>
              <a:rPr lang="en-US" sz="3600" dirty="0"/>
              <a:t>4.  Coaching/technical assistance (ongoing) </a:t>
            </a:r>
            <a:endParaRPr lang="en-US" sz="3600" dirty="0" smtClean="0"/>
          </a:p>
          <a:p>
            <a:pPr algn="l">
              <a:spcBef>
                <a:spcPts val="0"/>
              </a:spcBef>
            </a:pPr>
            <a:endParaRPr lang="en-US" sz="1600" dirty="0" smtClean="0"/>
          </a:p>
          <a:p>
            <a:pPr algn="l">
              <a:spcBef>
                <a:spcPts val="0"/>
              </a:spcBef>
              <a:spcAft>
                <a:spcPts val="2400"/>
              </a:spcAft>
            </a:pPr>
            <a:r>
              <a:rPr lang="en-US" sz="3600" dirty="0" smtClean="0"/>
              <a:t>Training </a:t>
            </a:r>
            <a:r>
              <a:rPr lang="en-US" sz="3600" dirty="0"/>
              <a:t>should address gaps in personal attributes and </a:t>
            </a:r>
            <a:r>
              <a:rPr lang="en-US" sz="3600" dirty="0" smtClean="0"/>
              <a:t>perceptions.  So </a:t>
            </a:r>
            <a:r>
              <a:rPr lang="en-US" sz="3600" dirty="0"/>
              <a:t>if faculty don’t buy into the basic theory of the program, the focus of training could initially be less on what to do in the classroom and more on the rationale behind the program</a:t>
            </a:r>
            <a:endParaRPr lang="en-US" sz="3600" dirty="0" smtClean="0"/>
          </a:p>
        </p:txBody>
      </p:sp>
    </p:spTree>
    <p:extLst>
      <p:ext uri="{BB962C8B-B14F-4D97-AF65-F5344CB8AC3E}">
        <p14:creationId xmlns:p14="http://schemas.microsoft.com/office/powerpoint/2010/main" val="296283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1005840"/>
            <a:ext cx="8778240" cy="5669280"/>
          </a:xfrm>
        </p:spPr>
        <p:txBody>
          <a:bodyPr lIns="0" tIns="0" rIns="0" bIns="0" anchor="t" anchorCtr="0">
            <a:noAutofit/>
          </a:bodyPr>
          <a:lstStyle/>
          <a:p>
            <a:pPr algn="l"/>
            <a:r>
              <a:rPr lang="en-US" sz="3600" dirty="0" smtClean="0"/>
              <a:t>Coaching is a critical implementation component that is often neglected.  </a:t>
            </a:r>
            <a:br>
              <a:rPr lang="en-US" sz="3600" dirty="0" smtClean="0"/>
            </a:br>
            <a:r>
              <a:rPr lang="en-US" sz="3600" dirty="0" smtClean="0"/>
              <a:t>  </a:t>
            </a:r>
            <a:r>
              <a:rPr lang="en-US" sz="3600" dirty="0" smtClean="0">
                <a:latin typeface="+mn-lt"/>
              </a:rPr>
              <a:t/>
            </a:r>
            <a:br>
              <a:rPr lang="en-US" sz="3600" dirty="0" smtClean="0">
                <a:latin typeface="+mn-lt"/>
              </a:rPr>
            </a:br>
            <a:r>
              <a:rPr lang="en-US" sz="3600" dirty="0" smtClean="0">
                <a:latin typeface="+mn-lt"/>
              </a:rPr>
              <a:t>The importance of coaching/TA is strongly supported by IS research. Training is not enough.</a:t>
            </a:r>
            <a:br>
              <a:rPr lang="en-US" sz="3600" dirty="0" smtClean="0">
                <a:latin typeface="+mn-lt"/>
              </a:rPr>
            </a:br>
            <a:r>
              <a:rPr lang="en-US" sz="3600" dirty="0">
                <a:latin typeface="+mn-lt"/>
              </a:rPr>
              <a:t/>
            </a:r>
            <a:br>
              <a:rPr lang="en-US" sz="3600" dirty="0">
                <a:latin typeface="+mn-lt"/>
              </a:rPr>
            </a:br>
            <a:r>
              <a:rPr lang="en-US" sz="3600" dirty="0" smtClean="0">
                <a:latin typeface="+mn-lt"/>
              </a:rPr>
              <a:t>According to IS research, training focused on sharing information (like most conference presentations) leads to minimal changes in knowledge and almost no change in skills.</a:t>
            </a:r>
            <a:endParaRPr lang="en-US" sz="3600" dirty="0">
              <a:solidFill>
                <a:schemeClr val="tx1">
                  <a:lumMod val="75000"/>
                  <a:lumOff val="25000"/>
                </a:schemeClr>
              </a:solidFill>
              <a:latin typeface="+mn-lt"/>
            </a:endParaRPr>
          </a:p>
        </p:txBody>
      </p:sp>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Practitioners</a:t>
            </a:r>
            <a:endParaRPr lang="en-US" sz="48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012828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1005840"/>
            <a:ext cx="8778240" cy="5669280"/>
          </a:xfrm>
        </p:spPr>
        <p:txBody>
          <a:bodyPr lIns="0" tIns="0" rIns="0" bIns="0" anchor="t" anchorCtr="0">
            <a:noAutofit/>
          </a:bodyPr>
          <a:lstStyle/>
          <a:p>
            <a:pPr algn="l"/>
            <a:r>
              <a:rPr lang="en-US" sz="3600" dirty="0" smtClean="0">
                <a:latin typeface="+mn-lt"/>
              </a:rPr>
              <a:t>Training that included demonstrations produced more gains in knowledge but still very little change in skills/classroom practices.  </a:t>
            </a:r>
            <a:br>
              <a:rPr lang="en-US" sz="3600" dirty="0" smtClean="0">
                <a:latin typeface="+mn-lt"/>
              </a:rPr>
            </a:br>
            <a:r>
              <a:rPr lang="en-US" sz="3600" dirty="0">
                <a:latin typeface="+mn-lt"/>
              </a:rPr>
              <a:t/>
            </a:r>
            <a:br>
              <a:rPr lang="en-US" sz="3600" dirty="0">
                <a:latin typeface="+mn-lt"/>
              </a:rPr>
            </a:br>
            <a:r>
              <a:rPr lang="en-US" sz="3600" dirty="0" smtClean="0">
                <a:latin typeface="+mn-lt"/>
              </a:rPr>
              <a:t>Only when classroom based coaching was added was there a meaningful change in skills/classroom practices. </a:t>
            </a:r>
            <a:r>
              <a:rPr lang="en-US" sz="4000" dirty="0" smtClean="0">
                <a:latin typeface="+mn-lt"/>
              </a:rPr>
              <a:t/>
            </a:r>
            <a:br>
              <a:rPr lang="en-US" sz="4000" dirty="0" smtClean="0">
                <a:latin typeface="+mn-lt"/>
              </a:rPr>
            </a:br>
            <a:r>
              <a:rPr lang="en-US" sz="4000" dirty="0">
                <a:latin typeface="+mn-lt"/>
              </a:rPr>
              <a:t/>
            </a:r>
            <a:br>
              <a:rPr lang="en-US" sz="4000" dirty="0">
                <a:latin typeface="+mn-lt"/>
              </a:rPr>
            </a:br>
            <a:endParaRPr lang="en-US" sz="2400" dirty="0">
              <a:solidFill>
                <a:schemeClr val="tx1">
                  <a:lumMod val="75000"/>
                  <a:lumOff val="25000"/>
                </a:schemeClr>
              </a:solidFill>
              <a:latin typeface="+mn-lt"/>
            </a:endParaRPr>
          </a:p>
        </p:txBody>
      </p:sp>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Practitioners</a:t>
            </a:r>
            <a:endParaRPr lang="en-US" sz="48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088961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5840"/>
            <a:ext cx="9144000" cy="5760720"/>
          </a:xfrm>
        </p:spPr>
        <p:txBody>
          <a:bodyPr>
            <a:noAutofit/>
          </a:bodyPr>
          <a:lstStyle/>
          <a:p>
            <a:pPr marL="466725" indent="-466725"/>
            <a:r>
              <a:rPr lang="en-US" sz="3200" dirty="0" smtClean="0">
                <a:solidFill>
                  <a:schemeClr val="tx1">
                    <a:lumMod val="75000"/>
                    <a:lumOff val="25000"/>
                  </a:schemeClr>
                </a:solidFill>
              </a:rPr>
              <a:t>Do your faculty recognize (and accept) the need to address non-cognitive issues?</a:t>
            </a:r>
          </a:p>
          <a:p>
            <a:pPr marL="466725" indent="-466725"/>
            <a:r>
              <a:rPr lang="en-US" sz="3200" dirty="0" smtClean="0">
                <a:solidFill>
                  <a:schemeClr val="tx1">
                    <a:lumMod val="75000"/>
                    <a:lumOff val="25000"/>
                  </a:schemeClr>
                </a:solidFill>
              </a:rPr>
              <a:t>Do they have the needed credentials to teach both courses?</a:t>
            </a:r>
          </a:p>
          <a:p>
            <a:pPr marL="466725" indent="-466725"/>
            <a:r>
              <a:rPr lang="en-US" sz="3200" dirty="0" smtClean="0">
                <a:solidFill>
                  <a:schemeClr val="tx1">
                    <a:lumMod val="75000"/>
                    <a:lumOff val="25000"/>
                  </a:schemeClr>
                </a:solidFill>
              </a:rPr>
              <a:t>What are their attitudes towards ALP?</a:t>
            </a:r>
          </a:p>
          <a:p>
            <a:pPr marL="466725" indent="-466725"/>
            <a:r>
              <a:rPr lang="en-US" sz="3200" dirty="0" smtClean="0">
                <a:solidFill>
                  <a:schemeClr val="tx1">
                    <a:lumMod val="75000"/>
                    <a:lumOff val="25000"/>
                  </a:schemeClr>
                </a:solidFill>
              </a:rPr>
              <a:t>Do all faculty receive training on the theory behind ALP, its components, results, and strategies?</a:t>
            </a:r>
          </a:p>
          <a:p>
            <a:pPr marL="466725" indent="-466725"/>
            <a:r>
              <a:rPr lang="en-US" sz="3200" dirty="0" smtClean="0">
                <a:solidFill>
                  <a:schemeClr val="tx1">
                    <a:lumMod val="75000"/>
                    <a:lumOff val="25000"/>
                  </a:schemeClr>
                </a:solidFill>
              </a:rPr>
              <a:t>Are there opportunities for classroom based coaching or mentoring from more experienced ALP instructors? </a:t>
            </a:r>
            <a:endParaRPr lang="en-US" sz="3200" dirty="0">
              <a:solidFill>
                <a:schemeClr val="tx1">
                  <a:lumMod val="75000"/>
                  <a:lumOff val="25000"/>
                </a:schemeClr>
              </a:solidFill>
            </a:endParaRPr>
          </a:p>
        </p:txBody>
      </p:sp>
      <p:sp>
        <p:nvSpPr>
          <p:cNvPr id="4" name="Rectangle 3"/>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Practitioners: ALP</a:t>
            </a:r>
            <a:endParaRPr lang="en-US" sz="48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396268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05840"/>
            <a:ext cx="8961120" cy="5479366"/>
          </a:xfrm>
        </p:spPr>
        <p:txBody>
          <a:bodyPr tIns="91440" bIns="91440">
            <a:noAutofit/>
          </a:bodyPr>
          <a:lstStyle/>
          <a:p>
            <a:pPr marL="0" indent="0">
              <a:lnSpc>
                <a:spcPct val="100000"/>
              </a:lnSpc>
              <a:spcBef>
                <a:spcPts val="0"/>
              </a:spcBef>
              <a:spcAft>
                <a:spcPts val="3000"/>
              </a:spcAft>
              <a:buNone/>
            </a:pPr>
            <a:r>
              <a:rPr lang="en-US" sz="4000" dirty="0">
                <a:solidFill>
                  <a:schemeClr val="tx1">
                    <a:lumMod val="75000"/>
                    <a:lumOff val="25000"/>
                  </a:schemeClr>
                </a:solidFill>
                <a:ea typeface="Verdana" panose="020B0604030504040204" pitchFamily="34" charset="0"/>
                <a:cs typeface="Verdana" panose="020B0604030504040204" pitchFamily="34" charset="0"/>
              </a:rPr>
              <a:t>Colleges </a:t>
            </a:r>
            <a:r>
              <a:rPr lang="en-US" sz="4000" dirty="0" smtClean="0">
                <a:solidFill>
                  <a:schemeClr val="tx1">
                    <a:lumMod val="75000"/>
                    <a:lumOff val="25000"/>
                  </a:schemeClr>
                </a:solidFill>
                <a:ea typeface="Verdana" panose="020B0604030504040204" pitchFamily="34" charset="0"/>
                <a:cs typeface="Verdana" panose="020B0604030504040204" pitchFamily="34" charset="0"/>
              </a:rPr>
              <a:t>often face </a:t>
            </a:r>
            <a:r>
              <a:rPr lang="en-US" sz="4000" dirty="0">
                <a:solidFill>
                  <a:schemeClr val="tx1">
                    <a:lumMod val="75000"/>
                    <a:lumOff val="25000"/>
                  </a:schemeClr>
                </a:solidFill>
                <a:ea typeface="Verdana" panose="020B0604030504040204" pitchFamily="34" charset="0"/>
                <a:cs typeface="Verdana" panose="020B0604030504040204" pitchFamily="34" charset="0"/>
              </a:rPr>
              <a:t>extensive challenges in </a:t>
            </a:r>
            <a:r>
              <a:rPr lang="en-US" sz="4000" b="1" dirty="0">
                <a:solidFill>
                  <a:srgbClr val="800000"/>
                </a:solidFill>
                <a:ea typeface="Verdana" panose="020B0604030504040204" pitchFamily="34" charset="0"/>
                <a:cs typeface="Verdana" panose="020B0604030504040204" pitchFamily="34" charset="0"/>
              </a:rPr>
              <a:t>adopting</a:t>
            </a:r>
            <a:r>
              <a:rPr lang="en-US" sz="4000" dirty="0">
                <a:solidFill>
                  <a:schemeClr val="tx1">
                    <a:lumMod val="75000"/>
                    <a:lumOff val="25000"/>
                  </a:schemeClr>
                </a:solidFill>
                <a:ea typeface="Verdana" panose="020B0604030504040204" pitchFamily="34" charset="0"/>
                <a:cs typeface="Verdana" panose="020B0604030504040204" pitchFamily="34" charset="0"/>
              </a:rPr>
              <a:t> new programs and policies, struggle to </a:t>
            </a:r>
            <a:r>
              <a:rPr lang="en-US" sz="4000" b="1" dirty="0">
                <a:solidFill>
                  <a:srgbClr val="800000"/>
                </a:solidFill>
                <a:ea typeface="Verdana" panose="020B0604030504040204" pitchFamily="34" charset="0"/>
                <a:cs typeface="Verdana" panose="020B0604030504040204" pitchFamily="34" charset="0"/>
              </a:rPr>
              <a:t>scale-up</a:t>
            </a:r>
            <a:r>
              <a:rPr lang="en-US" sz="4000" dirty="0">
                <a:solidFill>
                  <a:schemeClr val="tx1">
                    <a:lumMod val="75000"/>
                    <a:lumOff val="25000"/>
                  </a:schemeClr>
                </a:solidFill>
                <a:ea typeface="Verdana" panose="020B0604030504040204" pitchFamily="34" charset="0"/>
                <a:cs typeface="Verdana" panose="020B0604030504040204" pitchFamily="34" charset="0"/>
              </a:rPr>
              <a:t> and </a:t>
            </a:r>
            <a:r>
              <a:rPr lang="en-US" sz="4000" b="1" dirty="0">
                <a:solidFill>
                  <a:srgbClr val="800000"/>
                </a:solidFill>
                <a:ea typeface="Verdana" panose="020B0604030504040204" pitchFamily="34" charset="0"/>
                <a:cs typeface="Verdana" panose="020B0604030504040204" pitchFamily="34" charset="0"/>
              </a:rPr>
              <a:t>sustain</a:t>
            </a:r>
            <a:r>
              <a:rPr lang="en-US" sz="4000" dirty="0">
                <a:solidFill>
                  <a:schemeClr val="tx1">
                    <a:lumMod val="75000"/>
                    <a:lumOff val="25000"/>
                  </a:schemeClr>
                </a:solidFill>
                <a:ea typeface="Verdana" panose="020B0604030504040204" pitchFamily="34" charset="0"/>
                <a:cs typeface="Verdana" panose="020B0604030504040204" pitchFamily="34" charset="0"/>
              </a:rPr>
              <a:t> their programs, and </a:t>
            </a:r>
            <a:r>
              <a:rPr lang="en-US" sz="4000" dirty="0" smtClean="0">
                <a:solidFill>
                  <a:schemeClr val="tx1">
                    <a:lumMod val="75000"/>
                    <a:lumOff val="25000"/>
                  </a:schemeClr>
                </a:solidFill>
                <a:ea typeface="Verdana" panose="020B0604030504040204" pitchFamily="34" charset="0"/>
                <a:cs typeface="Verdana" panose="020B0604030504040204" pitchFamily="34" charset="0"/>
              </a:rPr>
              <a:t>fail </a:t>
            </a:r>
            <a:r>
              <a:rPr lang="en-US" sz="4000" dirty="0">
                <a:solidFill>
                  <a:schemeClr val="tx1">
                    <a:lumMod val="75000"/>
                    <a:lumOff val="25000"/>
                  </a:schemeClr>
                </a:solidFill>
                <a:ea typeface="Verdana" panose="020B0604030504040204" pitchFamily="34" charset="0"/>
                <a:cs typeface="Verdana" panose="020B0604030504040204" pitchFamily="34" charset="0"/>
              </a:rPr>
              <a:t>to experience the anticipated improved outcomes</a:t>
            </a:r>
            <a:r>
              <a:rPr lang="en-US" sz="4000" dirty="0" smtClean="0">
                <a:solidFill>
                  <a:schemeClr val="tx1">
                    <a:lumMod val="75000"/>
                    <a:lumOff val="25000"/>
                  </a:schemeClr>
                </a:solidFill>
                <a:ea typeface="Verdana" panose="020B0604030504040204" pitchFamily="34" charset="0"/>
                <a:cs typeface="Verdana" panose="020B0604030504040204" pitchFamily="34" charset="0"/>
              </a:rPr>
              <a:t>.</a:t>
            </a:r>
          </a:p>
          <a:p>
            <a:pPr marL="0" indent="0">
              <a:lnSpc>
                <a:spcPct val="100000"/>
              </a:lnSpc>
              <a:spcBef>
                <a:spcPts val="0"/>
              </a:spcBef>
              <a:spcAft>
                <a:spcPts val="3000"/>
              </a:spcAft>
              <a:buNone/>
            </a:pPr>
            <a:r>
              <a:rPr lang="en-US" sz="4000" dirty="0" smtClean="0">
                <a:solidFill>
                  <a:schemeClr val="tx1">
                    <a:lumMod val="75000"/>
                    <a:lumOff val="25000"/>
                  </a:schemeClr>
                </a:solidFill>
                <a:ea typeface="Verdana" panose="020B0604030504040204" pitchFamily="34" charset="0"/>
                <a:cs typeface="Verdana" panose="020B0604030504040204" pitchFamily="34" charset="0"/>
              </a:rPr>
              <a:t>Saying </a:t>
            </a:r>
            <a:r>
              <a:rPr lang="en-US" sz="4000" dirty="0">
                <a:solidFill>
                  <a:schemeClr val="tx1">
                    <a:lumMod val="75000"/>
                    <a:lumOff val="25000"/>
                  </a:schemeClr>
                </a:solidFill>
                <a:ea typeface="Verdana" panose="020B0604030504040204" pitchFamily="34" charset="0"/>
                <a:cs typeface="Verdana" panose="020B0604030504040204" pitchFamily="34" charset="0"/>
              </a:rPr>
              <a:t>you’re going to improve student outcomes by implementing a particular program or policy doesn’t make it so</a:t>
            </a:r>
            <a:r>
              <a:rPr lang="en-US" sz="4000" dirty="0" smtClean="0">
                <a:solidFill>
                  <a:schemeClr val="tx1">
                    <a:lumMod val="75000"/>
                    <a:lumOff val="25000"/>
                  </a:schemeClr>
                </a:solidFill>
                <a:ea typeface="Verdana" panose="020B0604030504040204" pitchFamily="34" charset="0"/>
                <a:cs typeface="Verdana" panose="020B0604030504040204" pitchFamily="34" charset="0"/>
              </a:rPr>
              <a:t>.</a:t>
            </a:r>
            <a:endParaRPr lang="en-US" sz="3200" dirty="0">
              <a:solidFill>
                <a:schemeClr val="tx1">
                  <a:lumMod val="75000"/>
                  <a:lumOff val="25000"/>
                </a:schemeClr>
              </a:solidFill>
            </a:endParaRPr>
          </a:p>
        </p:txBody>
      </p:sp>
      <p:sp>
        <p:nvSpPr>
          <p:cNvPr id="4" name="Rectangle 3"/>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The Reality</a:t>
            </a:r>
            <a:endParaRPr lang="en-US" sz="48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47825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0" y="0"/>
            <a:ext cx="9144000" cy="6858000"/>
          </a:xfrm>
          <a:solidFill>
            <a:schemeClr val="tx2">
              <a:lumMod val="75000"/>
            </a:schemeClr>
          </a:solidFill>
        </p:spPr>
        <p:txBody>
          <a:bodyPr lIns="182880" tIns="182880" rIns="182880" bIns="182880" anchor="t" anchorCtr="0">
            <a:noAutofit/>
          </a:bodyPr>
          <a:lstStyle/>
          <a:p>
            <a:pPr algn="l"/>
            <a:r>
              <a:rPr lang="en-US" sz="4000" b="1" dirty="0" smtClean="0">
                <a:solidFill>
                  <a:schemeClr val="bg1"/>
                </a:solidFill>
                <a:latin typeface="+mn-lt"/>
              </a:rPr>
              <a:t>Thoughts on the PRACTITIONER domain?</a:t>
            </a:r>
            <a:br>
              <a:rPr lang="en-US" sz="4000" b="1" dirty="0" smtClean="0">
                <a:solidFill>
                  <a:schemeClr val="bg1"/>
                </a:solidFill>
                <a:latin typeface="+mn-lt"/>
              </a:rPr>
            </a:br>
            <a:r>
              <a:rPr lang="en-US" sz="4000" b="1" dirty="0" smtClean="0">
                <a:solidFill>
                  <a:schemeClr val="bg1"/>
                </a:solidFill>
                <a:latin typeface="+mn-lt"/>
              </a:rPr>
              <a:t/>
            </a:r>
            <a:br>
              <a:rPr lang="en-US" sz="4000" b="1" dirty="0" smtClean="0">
                <a:solidFill>
                  <a:schemeClr val="bg1"/>
                </a:solidFill>
                <a:latin typeface="+mn-lt"/>
              </a:rPr>
            </a:br>
            <a:r>
              <a:rPr lang="en-US" sz="3600" dirty="0">
                <a:solidFill>
                  <a:schemeClr val="bg1"/>
                </a:solidFill>
              </a:rPr>
              <a:t>1.  Attributes</a:t>
            </a:r>
            <a:br>
              <a:rPr lang="en-US" sz="3600" dirty="0">
                <a:solidFill>
                  <a:schemeClr val="bg1"/>
                </a:solidFill>
              </a:rPr>
            </a:br>
            <a:r>
              <a:rPr lang="en-US" sz="3600" dirty="0">
                <a:solidFill>
                  <a:schemeClr val="bg1"/>
                </a:solidFill>
              </a:rPr>
              <a:t>2.  </a:t>
            </a:r>
            <a:r>
              <a:rPr lang="en-US" sz="3600" dirty="0" smtClean="0">
                <a:solidFill>
                  <a:schemeClr val="bg1"/>
                </a:solidFill>
              </a:rPr>
              <a:t>Perceptions</a:t>
            </a:r>
            <a:r>
              <a:rPr lang="en-US" sz="3600" dirty="0">
                <a:solidFill>
                  <a:schemeClr val="bg1"/>
                </a:solidFill>
              </a:rPr>
              <a:t/>
            </a:r>
            <a:br>
              <a:rPr lang="en-US" sz="3600" dirty="0">
                <a:solidFill>
                  <a:schemeClr val="bg1"/>
                </a:solidFill>
              </a:rPr>
            </a:br>
            <a:r>
              <a:rPr lang="en-US" sz="3600" dirty="0">
                <a:solidFill>
                  <a:schemeClr val="bg1"/>
                </a:solidFill>
              </a:rPr>
              <a:t>3.  </a:t>
            </a:r>
            <a:r>
              <a:rPr lang="en-US" sz="3600" dirty="0" smtClean="0">
                <a:solidFill>
                  <a:schemeClr val="bg1"/>
                </a:solidFill>
              </a:rPr>
              <a:t>Training</a:t>
            </a:r>
            <a:r>
              <a:rPr lang="en-US" sz="3600" dirty="0">
                <a:solidFill>
                  <a:schemeClr val="bg1"/>
                </a:solidFill>
              </a:rPr>
              <a:t/>
            </a:r>
            <a:br>
              <a:rPr lang="en-US" sz="3600" dirty="0">
                <a:solidFill>
                  <a:schemeClr val="bg1"/>
                </a:solidFill>
              </a:rPr>
            </a:br>
            <a:r>
              <a:rPr lang="en-US" sz="3600" dirty="0">
                <a:solidFill>
                  <a:schemeClr val="bg1"/>
                </a:solidFill>
              </a:rPr>
              <a:t>4.  Coaching/technical </a:t>
            </a:r>
            <a:r>
              <a:rPr lang="en-US" sz="3600" dirty="0" smtClean="0">
                <a:solidFill>
                  <a:schemeClr val="bg1"/>
                </a:solidFill>
              </a:rPr>
              <a:t>assistance </a:t>
            </a:r>
            <a:r>
              <a:rPr lang="en-US" sz="4000" dirty="0"/>
              <a:t/>
            </a:r>
            <a:br>
              <a:rPr lang="en-US" sz="4000" dirty="0"/>
            </a:br>
            <a:r>
              <a:rPr lang="en-US" sz="4000" b="1" dirty="0" smtClean="0">
                <a:solidFill>
                  <a:schemeClr val="bg1"/>
                </a:solidFill>
                <a:latin typeface="+mn-lt"/>
              </a:rPr>
              <a:t/>
            </a:r>
            <a:br>
              <a:rPr lang="en-US" sz="4000" b="1" dirty="0" smtClean="0">
                <a:solidFill>
                  <a:schemeClr val="bg1"/>
                </a:solidFill>
                <a:latin typeface="+mn-lt"/>
              </a:rPr>
            </a:br>
            <a:r>
              <a:rPr lang="en-US" sz="3600" b="1" dirty="0" smtClean="0">
                <a:solidFill>
                  <a:schemeClr val="bg1"/>
                </a:solidFill>
                <a:latin typeface="+mn-lt"/>
              </a:rPr>
              <a:t>Is any of the language/terminology unclear? </a:t>
            </a:r>
            <a:br>
              <a:rPr lang="en-US" sz="3600" b="1" dirty="0" smtClean="0">
                <a:solidFill>
                  <a:schemeClr val="bg1"/>
                </a:solidFill>
                <a:latin typeface="+mn-lt"/>
              </a:rPr>
            </a:br>
            <a:r>
              <a:rPr lang="en-US" sz="3600" b="1" dirty="0" smtClean="0">
                <a:solidFill>
                  <a:schemeClr val="bg1"/>
                </a:solidFill>
                <a:latin typeface="+mn-lt"/>
              </a:rPr>
              <a:t>Does it make sense why these are important to successful implementations?</a:t>
            </a:r>
            <a:br>
              <a:rPr lang="en-US" sz="3600" b="1" dirty="0" smtClean="0">
                <a:solidFill>
                  <a:schemeClr val="bg1"/>
                </a:solidFill>
                <a:latin typeface="+mn-lt"/>
              </a:rPr>
            </a:br>
            <a:r>
              <a:rPr lang="en-US" sz="3600" b="1" dirty="0" smtClean="0">
                <a:solidFill>
                  <a:schemeClr val="bg1"/>
                </a:solidFill>
                <a:latin typeface="+mn-lt"/>
              </a:rPr>
              <a:t>Is anything missing?</a:t>
            </a:r>
            <a:endParaRPr lang="en-US" sz="3600" b="1" dirty="0">
              <a:solidFill>
                <a:schemeClr val="bg1"/>
              </a:solidFill>
              <a:latin typeface="+mn-lt"/>
            </a:endParaRPr>
          </a:p>
        </p:txBody>
      </p:sp>
    </p:spTree>
    <p:extLst>
      <p:ext uri="{BB962C8B-B14F-4D97-AF65-F5344CB8AC3E}">
        <p14:creationId xmlns:p14="http://schemas.microsoft.com/office/powerpoint/2010/main" val="2890388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2791"/>
            <a:ext cx="9144000" cy="6462713"/>
          </a:xfrm>
          <a:prstGeom prst="rect">
            <a:avLst/>
          </a:prstGeom>
        </p:spPr>
      </p:pic>
      <p:sp>
        <p:nvSpPr>
          <p:cNvPr id="3" name="Rectangle 2"/>
          <p:cNvSpPr/>
          <p:nvPr/>
        </p:nvSpPr>
        <p:spPr>
          <a:xfrm>
            <a:off x="0" y="0"/>
            <a:ext cx="9144000" cy="324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t" anchorCtr="0"/>
          <a:lstStyle/>
          <a:p>
            <a:r>
              <a:rPr lang="en-US" sz="3600" dirty="0" smtClean="0">
                <a:solidFill>
                  <a:schemeClr val="tx1">
                    <a:lumMod val="75000"/>
                    <a:lumOff val="25000"/>
                  </a:schemeClr>
                </a:solidFill>
              </a:rPr>
              <a:t>No one will be strong in </a:t>
            </a:r>
            <a:r>
              <a:rPr lang="en-US" sz="3600" b="1" dirty="0" smtClean="0">
                <a:solidFill>
                  <a:srgbClr val="800000"/>
                </a:solidFill>
              </a:rPr>
              <a:t>all</a:t>
            </a:r>
            <a:r>
              <a:rPr lang="en-US" sz="3600" dirty="0" smtClean="0">
                <a:solidFill>
                  <a:schemeClr val="tx1">
                    <a:lumMod val="75000"/>
                    <a:lumOff val="25000"/>
                  </a:schemeClr>
                </a:solidFill>
              </a:rPr>
              <a:t> areas. </a:t>
            </a:r>
          </a:p>
          <a:p>
            <a:endParaRPr lang="en-US" sz="2000" dirty="0" smtClean="0">
              <a:solidFill>
                <a:schemeClr val="tx1">
                  <a:lumMod val="75000"/>
                  <a:lumOff val="25000"/>
                </a:schemeClr>
              </a:solidFill>
            </a:endParaRPr>
          </a:p>
          <a:p>
            <a:r>
              <a:rPr lang="en-US" sz="3600" dirty="0" smtClean="0">
                <a:solidFill>
                  <a:schemeClr val="tx1">
                    <a:lumMod val="75000"/>
                    <a:lumOff val="25000"/>
                  </a:schemeClr>
                </a:solidFill>
              </a:rPr>
              <a:t>Components are </a:t>
            </a:r>
            <a:r>
              <a:rPr lang="en-US" sz="3600" b="1" dirty="0" smtClean="0">
                <a:solidFill>
                  <a:srgbClr val="800000"/>
                </a:solidFill>
              </a:rPr>
              <a:t>integrated </a:t>
            </a:r>
            <a:r>
              <a:rPr lang="en-US" sz="3600" dirty="0" smtClean="0">
                <a:solidFill>
                  <a:schemeClr val="tx1">
                    <a:lumMod val="75000"/>
                    <a:lumOff val="25000"/>
                  </a:schemeClr>
                </a:solidFill>
              </a:rPr>
              <a:t>&amp; </a:t>
            </a:r>
            <a:r>
              <a:rPr lang="en-US" sz="3600" b="1" dirty="0" smtClean="0">
                <a:solidFill>
                  <a:srgbClr val="800000"/>
                </a:solidFill>
              </a:rPr>
              <a:t>compensatory.</a:t>
            </a:r>
          </a:p>
          <a:p>
            <a:endParaRPr lang="en-US" sz="2000" b="1" dirty="0" smtClean="0">
              <a:solidFill>
                <a:srgbClr val="800000"/>
              </a:solidFill>
            </a:endParaRPr>
          </a:p>
          <a:p>
            <a:r>
              <a:rPr lang="en-US" sz="3600" b="1" dirty="0" smtClean="0">
                <a:solidFill>
                  <a:srgbClr val="800000"/>
                </a:solidFill>
              </a:rPr>
              <a:t>Strategically</a:t>
            </a:r>
            <a:r>
              <a:rPr lang="en-US" sz="3600" dirty="0" smtClean="0">
                <a:solidFill>
                  <a:schemeClr val="tx1">
                    <a:lumMod val="75000"/>
                    <a:lumOff val="25000"/>
                  </a:schemeClr>
                </a:solidFill>
              </a:rPr>
              <a:t> assess the 4 domains and 21 components to find </a:t>
            </a:r>
            <a:r>
              <a:rPr lang="en-US" sz="3600" b="1" dirty="0" smtClean="0">
                <a:solidFill>
                  <a:srgbClr val="800000"/>
                </a:solidFill>
              </a:rPr>
              <a:t>opportunities</a:t>
            </a:r>
            <a:r>
              <a:rPr lang="en-US" sz="3600" dirty="0" smtClean="0">
                <a:solidFill>
                  <a:schemeClr val="tx1">
                    <a:lumMod val="75000"/>
                    <a:lumOff val="25000"/>
                  </a:schemeClr>
                </a:solidFill>
              </a:rPr>
              <a:t> for growth.</a:t>
            </a:r>
            <a:endParaRPr lang="en-US" sz="3600" dirty="0">
              <a:solidFill>
                <a:schemeClr val="tx1">
                  <a:lumMod val="75000"/>
                  <a:lumOff val="25000"/>
                </a:schemeClr>
              </a:solidFill>
            </a:endParaRPr>
          </a:p>
        </p:txBody>
      </p:sp>
    </p:spTree>
    <p:extLst>
      <p:ext uri="{BB962C8B-B14F-4D97-AF65-F5344CB8AC3E}">
        <p14:creationId xmlns:p14="http://schemas.microsoft.com/office/powerpoint/2010/main" val="29494219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Context</a:t>
            </a:r>
            <a:endParaRPr lang="en-US" sz="4800" b="1" dirty="0">
              <a:solidFill>
                <a:schemeClr val="bg1"/>
              </a:solidFill>
              <a:latin typeface="Trebuchet MS" panose="020B0603020202020204" pitchFamily="34" charset="0"/>
            </a:endParaRPr>
          </a:p>
        </p:txBody>
      </p:sp>
      <p:sp>
        <p:nvSpPr>
          <p:cNvPr id="6" name="Content Placeholder 2"/>
          <p:cNvSpPr txBox="1">
            <a:spLocks/>
          </p:cNvSpPr>
          <p:nvPr/>
        </p:nvSpPr>
        <p:spPr>
          <a:xfrm>
            <a:off x="91440" y="914400"/>
            <a:ext cx="8961120" cy="5669280"/>
          </a:xfrm>
          <a:prstGeom prst="rect">
            <a:avLst/>
          </a:prstGeom>
        </p:spPr>
        <p:txBody>
          <a:bodyPr vert="horz" lIns="45720" tIns="45720" rIns="4572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spcBef>
                <a:spcPts val="0"/>
              </a:spcBef>
            </a:pPr>
            <a:r>
              <a:rPr lang="en-US" sz="3600" dirty="0"/>
              <a:t>1.  Urgency for change</a:t>
            </a:r>
            <a:br>
              <a:rPr lang="en-US" sz="3600" dirty="0"/>
            </a:br>
            <a:r>
              <a:rPr lang="en-US" sz="3600" dirty="0"/>
              <a:t>2.  Supportive infrastructure</a:t>
            </a:r>
            <a:br>
              <a:rPr lang="en-US" sz="3600" dirty="0"/>
            </a:br>
            <a:r>
              <a:rPr lang="en-US" sz="3600" dirty="0"/>
              <a:t>3.  Leadership (managerial and visionary)</a:t>
            </a:r>
            <a:br>
              <a:rPr lang="en-US" sz="3600" dirty="0"/>
            </a:br>
            <a:r>
              <a:rPr lang="en-US" sz="3600" dirty="0"/>
              <a:t>4.  Buy-in from other stakeholders</a:t>
            </a:r>
            <a:br>
              <a:rPr lang="en-US" sz="3600" dirty="0"/>
            </a:br>
            <a:r>
              <a:rPr lang="en-US" sz="3600" dirty="0"/>
              <a:t>5.  Learning climate</a:t>
            </a:r>
            <a:br>
              <a:rPr lang="en-US" sz="3600" dirty="0"/>
            </a:br>
            <a:r>
              <a:rPr lang="en-US" sz="3600" dirty="0"/>
              <a:t>6.  External </a:t>
            </a:r>
            <a:r>
              <a:rPr lang="en-US" sz="3600" dirty="0" smtClean="0"/>
              <a:t>supports </a:t>
            </a:r>
          </a:p>
          <a:p>
            <a:pPr algn="l">
              <a:spcBef>
                <a:spcPts val="0"/>
              </a:spcBef>
            </a:pPr>
            <a:endParaRPr lang="en-US" sz="1600" dirty="0" smtClean="0"/>
          </a:p>
          <a:p>
            <a:pPr algn="l">
              <a:spcBef>
                <a:spcPts val="0"/>
              </a:spcBef>
              <a:spcAft>
                <a:spcPts val="2400"/>
              </a:spcAft>
            </a:pPr>
            <a:r>
              <a:rPr lang="en-US" sz="3600" dirty="0" smtClean="0"/>
              <a:t>A </a:t>
            </a:r>
            <a:r>
              <a:rPr lang="en-US" sz="3600" dirty="0"/>
              <a:t>learning climate is one where </a:t>
            </a:r>
            <a:r>
              <a:rPr lang="en-US" sz="3600" dirty="0" smtClean="0"/>
              <a:t>practitioners </a:t>
            </a:r>
            <a:r>
              <a:rPr lang="en-US" sz="3600" dirty="0"/>
              <a:t>feel they are valued members of a change process, feel safe to try new things, and are allowed time for reflection and </a:t>
            </a:r>
            <a:r>
              <a:rPr lang="en-US" sz="3600" dirty="0" smtClean="0"/>
              <a:t>evaluation.</a:t>
            </a:r>
          </a:p>
        </p:txBody>
      </p:sp>
    </p:spTree>
    <p:extLst>
      <p:ext uri="{BB962C8B-B14F-4D97-AF65-F5344CB8AC3E}">
        <p14:creationId xmlns:p14="http://schemas.microsoft.com/office/powerpoint/2010/main" val="58572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5840"/>
            <a:ext cx="9144000" cy="5760720"/>
          </a:xfrm>
        </p:spPr>
        <p:txBody>
          <a:bodyPr>
            <a:noAutofit/>
          </a:bodyPr>
          <a:lstStyle/>
          <a:p>
            <a:pPr marL="466725" indent="-466725"/>
            <a:r>
              <a:rPr lang="en-US" sz="3200" dirty="0" smtClean="0">
                <a:solidFill>
                  <a:schemeClr val="tx1">
                    <a:lumMod val="75000"/>
                    <a:lumOff val="25000"/>
                  </a:schemeClr>
                </a:solidFill>
              </a:rPr>
              <a:t>Does your registration system allow students to self-register for ALP?  If you have to manually register ALP students, that is not a fully implemented or sustainable program.</a:t>
            </a:r>
          </a:p>
          <a:p>
            <a:pPr marL="466725" indent="-466725"/>
            <a:r>
              <a:rPr lang="en-US" sz="3200" dirty="0" smtClean="0">
                <a:solidFill>
                  <a:schemeClr val="tx1">
                    <a:lumMod val="75000"/>
                    <a:lumOff val="25000"/>
                  </a:schemeClr>
                </a:solidFill>
              </a:rPr>
              <a:t>Do advisors understand and enthusiastically support ALP?</a:t>
            </a:r>
          </a:p>
          <a:p>
            <a:pPr marL="466725" indent="-466725"/>
            <a:r>
              <a:rPr lang="en-US" sz="3200" dirty="0" smtClean="0">
                <a:solidFill>
                  <a:schemeClr val="tx1">
                    <a:lumMod val="75000"/>
                    <a:lumOff val="25000"/>
                  </a:schemeClr>
                </a:solidFill>
              </a:rPr>
              <a:t>Do you face resistance from your administration to keep the ALP class small?</a:t>
            </a:r>
          </a:p>
          <a:p>
            <a:pPr marL="466725" indent="-466725"/>
            <a:r>
              <a:rPr lang="en-US" sz="3200" dirty="0" smtClean="0">
                <a:solidFill>
                  <a:schemeClr val="tx1">
                    <a:lumMod val="75000"/>
                    <a:lumOff val="25000"/>
                  </a:schemeClr>
                </a:solidFill>
              </a:rPr>
              <a:t>What is the larger policy environment for ALP that affects you?</a:t>
            </a:r>
          </a:p>
          <a:p>
            <a:pPr marL="466725" indent="-466725"/>
            <a:endParaRPr lang="en-US" sz="3200" dirty="0" smtClean="0">
              <a:solidFill>
                <a:schemeClr val="tx1">
                  <a:lumMod val="75000"/>
                  <a:lumOff val="25000"/>
                </a:schemeClr>
              </a:solidFill>
            </a:endParaRPr>
          </a:p>
        </p:txBody>
      </p:sp>
      <p:sp>
        <p:nvSpPr>
          <p:cNvPr id="4" name="Rectangle 3"/>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Context: ALP</a:t>
            </a:r>
            <a:endParaRPr lang="en-US" sz="48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398393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0" y="0"/>
            <a:ext cx="9144000" cy="6858000"/>
          </a:xfrm>
          <a:solidFill>
            <a:schemeClr val="tx2">
              <a:lumMod val="75000"/>
            </a:schemeClr>
          </a:solidFill>
        </p:spPr>
        <p:txBody>
          <a:bodyPr lIns="182880" tIns="182880" rIns="182880" bIns="182880" anchor="t" anchorCtr="0">
            <a:noAutofit/>
          </a:bodyPr>
          <a:lstStyle/>
          <a:p>
            <a:pPr algn="l"/>
            <a:r>
              <a:rPr lang="en-US" sz="4000" b="1" dirty="0" smtClean="0">
                <a:solidFill>
                  <a:schemeClr val="bg1"/>
                </a:solidFill>
                <a:latin typeface="+mn-lt"/>
              </a:rPr>
              <a:t>Thoughts on the CONTEXT domain?</a:t>
            </a:r>
            <a:br>
              <a:rPr lang="en-US" sz="4000" b="1" dirty="0" smtClean="0">
                <a:solidFill>
                  <a:schemeClr val="bg1"/>
                </a:solidFill>
                <a:latin typeface="+mn-lt"/>
              </a:rPr>
            </a:br>
            <a:r>
              <a:rPr lang="en-US" sz="4000" b="1" dirty="0" smtClean="0">
                <a:solidFill>
                  <a:schemeClr val="bg1"/>
                </a:solidFill>
                <a:latin typeface="+mn-lt"/>
              </a:rPr>
              <a:t/>
            </a:r>
            <a:br>
              <a:rPr lang="en-US" sz="4000" b="1" dirty="0" smtClean="0">
                <a:solidFill>
                  <a:schemeClr val="bg1"/>
                </a:solidFill>
                <a:latin typeface="+mn-lt"/>
              </a:rPr>
            </a:br>
            <a:r>
              <a:rPr lang="en-US" sz="3200" dirty="0">
                <a:solidFill>
                  <a:schemeClr val="bg1"/>
                </a:solidFill>
              </a:rPr>
              <a:t>1.  Urgency for change</a:t>
            </a:r>
            <a:br>
              <a:rPr lang="en-US" sz="3200" dirty="0">
                <a:solidFill>
                  <a:schemeClr val="bg1"/>
                </a:solidFill>
              </a:rPr>
            </a:br>
            <a:r>
              <a:rPr lang="en-US" sz="3200" dirty="0">
                <a:solidFill>
                  <a:schemeClr val="bg1"/>
                </a:solidFill>
              </a:rPr>
              <a:t>2.  Supportive infrastructure</a:t>
            </a:r>
            <a:br>
              <a:rPr lang="en-US" sz="3200" dirty="0">
                <a:solidFill>
                  <a:schemeClr val="bg1"/>
                </a:solidFill>
              </a:rPr>
            </a:br>
            <a:r>
              <a:rPr lang="en-US" sz="3200" dirty="0">
                <a:solidFill>
                  <a:schemeClr val="bg1"/>
                </a:solidFill>
              </a:rPr>
              <a:t>3.  Leadership (managerial and visionary)</a:t>
            </a:r>
            <a:br>
              <a:rPr lang="en-US" sz="3200" dirty="0">
                <a:solidFill>
                  <a:schemeClr val="bg1"/>
                </a:solidFill>
              </a:rPr>
            </a:br>
            <a:r>
              <a:rPr lang="en-US" sz="3200" dirty="0">
                <a:solidFill>
                  <a:schemeClr val="bg1"/>
                </a:solidFill>
              </a:rPr>
              <a:t>4.  Buy-in from other stakeholders</a:t>
            </a:r>
            <a:br>
              <a:rPr lang="en-US" sz="3200" dirty="0">
                <a:solidFill>
                  <a:schemeClr val="bg1"/>
                </a:solidFill>
              </a:rPr>
            </a:br>
            <a:r>
              <a:rPr lang="en-US" sz="3200" dirty="0">
                <a:solidFill>
                  <a:schemeClr val="bg1"/>
                </a:solidFill>
              </a:rPr>
              <a:t>5.  Learning climate</a:t>
            </a:r>
            <a:br>
              <a:rPr lang="en-US" sz="3200" dirty="0">
                <a:solidFill>
                  <a:schemeClr val="bg1"/>
                </a:solidFill>
              </a:rPr>
            </a:br>
            <a:r>
              <a:rPr lang="en-US" sz="3200" dirty="0">
                <a:solidFill>
                  <a:schemeClr val="bg1"/>
                </a:solidFill>
              </a:rPr>
              <a:t>6.  External supports </a:t>
            </a:r>
            <a:r>
              <a:rPr lang="en-US" sz="4000" dirty="0"/>
              <a:t/>
            </a:r>
            <a:br>
              <a:rPr lang="en-US" sz="4000" dirty="0"/>
            </a:br>
            <a:r>
              <a:rPr lang="en-US" sz="4000" b="1" dirty="0" smtClean="0">
                <a:solidFill>
                  <a:schemeClr val="bg1"/>
                </a:solidFill>
                <a:latin typeface="+mn-lt"/>
              </a:rPr>
              <a:t/>
            </a:r>
            <a:br>
              <a:rPr lang="en-US" sz="4000" b="1" dirty="0" smtClean="0">
                <a:solidFill>
                  <a:schemeClr val="bg1"/>
                </a:solidFill>
                <a:latin typeface="+mn-lt"/>
              </a:rPr>
            </a:br>
            <a:r>
              <a:rPr lang="en-US" sz="3600" b="1" dirty="0" smtClean="0">
                <a:solidFill>
                  <a:schemeClr val="bg1"/>
                </a:solidFill>
                <a:latin typeface="+mn-lt"/>
              </a:rPr>
              <a:t>Is any of the language/terminology unclear? </a:t>
            </a:r>
            <a:br>
              <a:rPr lang="en-US" sz="3600" b="1" dirty="0" smtClean="0">
                <a:solidFill>
                  <a:schemeClr val="bg1"/>
                </a:solidFill>
                <a:latin typeface="+mn-lt"/>
              </a:rPr>
            </a:br>
            <a:r>
              <a:rPr lang="en-US" sz="3600" b="1" dirty="0" smtClean="0">
                <a:solidFill>
                  <a:schemeClr val="bg1"/>
                </a:solidFill>
                <a:latin typeface="+mn-lt"/>
              </a:rPr>
              <a:t>Does it make sense why these are important to successful implementations?</a:t>
            </a:r>
            <a:br>
              <a:rPr lang="en-US" sz="3600" b="1" dirty="0" smtClean="0">
                <a:solidFill>
                  <a:schemeClr val="bg1"/>
                </a:solidFill>
                <a:latin typeface="+mn-lt"/>
              </a:rPr>
            </a:br>
            <a:r>
              <a:rPr lang="en-US" sz="3600" b="1" dirty="0" smtClean="0">
                <a:solidFill>
                  <a:schemeClr val="bg1"/>
                </a:solidFill>
                <a:latin typeface="+mn-lt"/>
              </a:rPr>
              <a:t>Is anything missing?</a:t>
            </a:r>
            <a:endParaRPr lang="en-US" sz="3600" b="1" dirty="0">
              <a:solidFill>
                <a:schemeClr val="bg1"/>
              </a:solidFill>
              <a:latin typeface="+mn-lt"/>
            </a:endParaRPr>
          </a:p>
        </p:txBody>
      </p:sp>
    </p:spTree>
    <p:extLst>
      <p:ext uri="{BB962C8B-B14F-4D97-AF65-F5344CB8AC3E}">
        <p14:creationId xmlns:p14="http://schemas.microsoft.com/office/powerpoint/2010/main" val="31937387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Implementation Process</a:t>
            </a:r>
            <a:endParaRPr lang="en-US" sz="4800" b="1" dirty="0">
              <a:solidFill>
                <a:schemeClr val="bg1"/>
              </a:solidFill>
              <a:latin typeface="Trebuchet MS" panose="020B0603020202020204" pitchFamily="34" charset="0"/>
            </a:endParaRPr>
          </a:p>
        </p:txBody>
      </p:sp>
      <p:sp>
        <p:nvSpPr>
          <p:cNvPr id="6" name="Content Placeholder 2"/>
          <p:cNvSpPr txBox="1">
            <a:spLocks/>
          </p:cNvSpPr>
          <p:nvPr/>
        </p:nvSpPr>
        <p:spPr>
          <a:xfrm>
            <a:off x="91440" y="914400"/>
            <a:ext cx="8961120" cy="5669280"/>
          </a:xfrm>
          <a:prstGeom prst="rect">
            <a:avLst/>
          </a:prstGeom>
        </p:spPr>
        <p:txBody>
          <a:bodyPr vert="horz" lIns="45720" tIns="45720" rIns="4572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spcBef>
                <a:spcPts val="0"/>
              </a:spcBef>
            </a:pPr>
            <a:r>
              <a:rPr lang="en-US" sz="3600" dirty="0" smtClean="0"/>
              <a:t>1.  Implementation Team</a:t>
            </a:r>
            <a:br>
              <a:rPr lang="en-US" sz="3600" dirty="0" smtClean="0"/>
            </a:br>
            <a:r>
              <a:rPr lang="en-US" sz="3600" dirty="0" smtClean="0"/>
              <a:t>2.  Implementation Plan</a:t>
            </a:r>
            <a:br>
              <a:rPr lang="en-US" sz="3600" dirty="0" smtClean="0"/>
            </a:br>
            <a:r>
              <a:rPr lang="en-US" sz="3600" dirty="0" smtClean="0"/>
              <a:t>3.  Implementation Documentation</a:t>
            </a:r>
            <a:br>
              <a:rPr lang="en-US" sz="3600" dirty="0" smtClean="0"/>
            </a:br>
            <a:r>
              <a:rPr lang="en-US" sz="3600" dirty="0" smtClean="0"/>
              <a:t>4.  Program Champion</a:t>
            </a:r>
            <a:br>
              <a:rPr lang="en-US" sz="3600" dirty="0" smtClean="0"/>
            </a:br>
            <a:r>
              <a:rPr lang="en-US" sz="3600" dirty="0" smtClean="0"/>
              <a:t>5.  Recruitment strategies</a:t>
            </a:r>
            <a:br>
              <a:rPr lang="en-US" sz="3600" dirty="0" smtClean="0"/>
            </a:br>
            <a:r>
              <a:rPr lang="en-US" sz="3600" dirty="0" smtClean="0"/>
              <a:t>6.  Feedback mechanism/evaluation</a:t>
            </a:r>
            <a:br>
              <a:rPr lang="en-US" sz="3600" dirty="0" smtClean="0"/>
            </a:br>
            <a:r>
              <a:rPr lang="en-US" sz="3600" dirty="0" smtClean="0"/>
              <a:t>7.  Time for reflection (self and group)</a:t>
            </a:r>
          </a:p>
          <a:p>
            <a:pPr algn="l">
              <a:spcBef>
                <a:spcPts val="0"/>
              </a:spcBef>
            </a:pPr>
            <a:endParaRPr lang="en-US" sz="3600" dirty="0" smtClean="0"/>
          </a:p>
          <a:p>
            <a:pPr algn="l">
              <a:spcBef>
                <a:spcPts val="0"/>
              </a:spcBef>
              <a:spcAft>
                <a:spcPts val="2400"/>
              </a:spcAft>
            </a:pPr>
            <a:r>
              <a:rPr lang="en-US" sz="3600" dirty="0" smtClean="0"/>
              <a:t>This is where we actually practice what we preach.</a:t>
            </a:r>
          </a:p>
        </p:txBody>
      </p:sp>
    </p:spTree>
    <p:extLst>
      <p:ext uri="{BB962C8B-B14F-4D97-AF65-F5344CB8AC3E}">
        <p14:creationId xmlns:p14="http://schemas.microsoft.com/office/powerpoint/2010/main" val="311656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Implementation Process</a:t>
            </a:r>
            <a:endParaRPr lang="en-US" sz="4800" b="1" dirty="0">
              <a:solidFill>
                <a:schemeClr val="bg1"/>
              </a:solidFill>
              <a:latin typeface="Trebuchet MS" panose="020B0603020202020204" pitchFamily="34" charset="0"/>
            </a:endParaRPr>
          </a:p>
        </p:txBody>
      </p:sp>
      <p:sp>
        <p:nvSpPr>
          <p:cNvPr id="6" name="Content Placeholder 2"/>
          <p:cNvSpPr txBox="1">
            <a:spLocks/>
          </p:cNvSpPr>
          <p:nvPr/>
        </p:nvSpPr>
        <p:spPr>
          <a:xfrm>
            <a:off x="91440" y="1005840"/>
            <a:ext cx="8961120" cy="566928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0"/>
              </a:spcBef>
              <a:spcAft>
                <a:spcPts val="2400"/>
              </a:spcAft>
            </a:pPr>
            <a:r>
              <a:rPr lang="en-US" sz="3600" dirty="0" smtClean="0"/>
              <a:t>We </a:t>
            </a:r>
            <a:r>
              <a:rPr lang="en-US" sz="3600" dirty="0">
                <a:solidFill>
                  <a:schemeClr val="tx1">
                    <a:lumMod val="75000"/>
                    <a:lumOff val="25000"/>
                  </a:schemeClr>
                </a:solidFill>
              </a:rPr>
              <a:t>tell students to plan for success, consider their strengths and weaknesses, </a:t>
            </a:r>
            <a:r>
              <a:rPr lang="en-US" sz="3600" dirty="0" smtClean="0">
                <a:solidFill>
                  <a:schemeClr val="tx1">
                    <a:lumMod val="75000"/>
                    <a:lumOff val="25000"/>
                  </a:schemeClr>
                </a:solidFill>
              </a:rPr>
              <a:t>proactively </a:t>
            </a:r>
            <a:r>
              <a:rPr lang="en-US" sz="3600" dirty="0">
                <a:solidFill>
                  <a:schemeClr val="tx1">
                    <a:lumMod val="75000"/>
                    <a:lumOff val="25000"/>
                  </a:schemeClr>
                </a:solidFill>
              </a:rPr>
              <a:t>identify </a:t>
            </a:r>
            <a:r>
              <a:rPr lang="en-US" sz="3600" dirty="0" smtClean="0">
                <a:solidFill>
                  <a:schemeClr val="tx1">
                    <a:lumMod val="75000"/>
                    <a:lumOff val="25000"/>
                  </a:schemeClr>
                </a:solidFill>
              </a:rPr>
              <a:t>possible challenges and solutions</a:t>
            </a:r>
            <a:r>
              <a:rPr lang="en-US" sz="3600" dirty="0">
                <a:solidFill>
                  <a:schemeClr val="tx1">
                    <a:lumMod val="75000"/>
                    <a:lumOff val="25000"/>
                  </a:schemeClr>
                </a:solidFill>
              </a:rPr>
              <a:t>, and have back up </a:t>
            </a:r>
            <a:r>
              <a:rPr lang="en-US" sz="3600" dirty="0" smtClean="0">
                <a:solidFill>
                  <a:schemeClr val="tx1">
                    <a:lumMod val="75000"/>
                    <a:lumOff val="25000"/>
                  </a:schemeClr>
                </a:solidFill>
              </a:rPr>
              <a:t>plans</a:t>
            </a:r>
            <a:r>
              <a:rPr lang="en-US" sz="3600" dirty="0" smtClean="0"/>
              <a:t>.</a:t>
            </a:r>
          </a:p>
          <a:p>
            <a:pPr algn="l">
              <a:lnSpc>
                <a:spcPct val="100000"/>
              </a:lnSpc>
              <a:spcBef>
                <a:spcPts val="0"/>
              </a:spcBef>
              <a:spcAft>
                <a:spcPts val="2400"/>
              </a:spcAft>
            </a:pPr>
            <a:r>
              <a:rPr lang="en-US" sz="3600" dirty="0">
                <a:solidFill>
                  <a:schemeClr val="tx1">
                    <a:lumMod val="75000"/>
                    <a:lumOff val="25000"/>
                  </a:schemeClr>
                </a:solidFill>
              </a:rPr>
              <a:t>Yet, we are often horribly bad at doing this planning ourselves both as individuals and as </a:t>
            </a:r>
            <a:r>
              <a:rPr lang="en-US" sz="3600" dirty="0" smtClean="0">
                <a:solidFill>
                  <a:schemeClr val="tx1">
                    <a:lumMod val="75000"/>
                    <a:lumOff val="25000"/>
                  </a:schemeClr>
                </a:solidFill>
              </a:rPr>
              <a:t>organizations.  </a:t>
            </a:r>
            <a:r>
              <a:rPr lang="en-US" sz="3600" dirty="0" smtClean="0"/>
              <a:t> </a:t>
            </a:r>
            <a:endParaRPr lang="en-US" sz="3200" dirty="0"/>
          </a:p>
        </p:txBody>
      </p:sp>
    </p:spTree>
    <p:extLst>
      <p:ext uri="{BB962C8B-B14F-4D97-AF65-F5344CB8AC3E}">
        <p14:creationId xmlns:p14="http://schemas.microsoft.com/office/powerpoint/2010/main" val="368225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Implementation Process</a:t>
            </a:r>
            <a:endParaRPr lang="en-US" sz="4800" b="1" dirty="0">
              <a:solidFill>
                <a:schemeClr val="bg1"/>
              </a:solidFill>
              <a:latin typeface="Trebuchet MS" panose="020B0603020202020204" pitchFamily="34" charset="0"/>
            </a:endParaRPr>
          </a:p>
        </p:txBody>
      </p:sp>
      <p:sp>
        <p:nvSpPr>
          <p:cNvPr id="6" name="Content Placeholder 2"/>
          <p:cNvSpPr txBox="1">
            <a:spLocks/>
          </p:cNvSpPr>
          <p:nvPr/>
        </p:nvSpPr>
        <p:spPr>
          <a:xfrm>
            <a:off x="91440" y="1005840"/>
            <a:ext cx="8961120" cy="566928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spcBef>
                <a:spcPts val="0"/>
              </a:spcBef>
              <a:spcAft>
                <a:spcPts val="2400"/>
              </a:spcAft>
            </a:pPr>
            <a:r>
              <a:rPr lang="en-US" sz="3600" dirty="0">
                <a:solidFill>
                  <a:schemeClr val="tx1">
                    <a:lumMod val="75000"/>
                    <a:lumOff val="25000"/>
                  </a:schemeClr>
                </a:solidFill>
              </a:rPr>
              <a:t>According to implementation research, having an implementation team (3-5 members) with a plan increases the likelihood of successful implementation from just 14% to 80% and does so more quickly. </a:t>
            </a:r>
            <a:r>
              <a:rPr lang="en-US" sz="3600" dirty="0" smtClean="0">
                <a:solidFill>
                  <a:schemeClr val="tx1">
                    <a:lumMod val="75000"/>
                    <a:lumOff val="25000"/>
                  </a:schemeClr>
                </a:solidFill>
              </a:rPr>
              <a:t> </a:t>
            </a:r>
            <a:endParaRPr lang="en-US" sz="3600" dirty="0" smtClean="0"/>
          </a:p>
          <a:p>
            <a:pPr algn="l">
              <a:spcBef>
                <a:spcPts val="0"/>
              </a:spcBef>
              <a:spcAft>
                <a:spcPts val="2400"/>
              </a:spcAft>
            </a:pPr>
            <a:r>
              <a:rPr lang="en-US" sz="3600" dirty="0" smtClean="0"/>
              <a:t>More research is emerging about the importance of program champions and implementation documentation/tools.</a:t>
            </a:r>
          </a:p>
        </p:txBody>
      </p:sp>
    </p:spTree>
    <p:extLst>
      <p:ext uri="{BB962C8B-B14F-4D97-AF65-F5344CB8AC3E}">
        <p14:creationId xmlns:p14="http://schemas.microsoft.com/office/powerpoint/2010/main" val="243205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Implementation Process</a:t>
            </a:r>
            <a:endParaRPr lang="en-US" sz="4800" b="1" dirty="0">
              <a:solidFill>
                <a:schemeClr val="bg1"/>
              </a:solidFill>
              <a:latin typeface="Trebuchet MS" panose="020B0603020202020204" pitchFamily="34" charset="0"/>
            </a:endParaRPr>
          </a:p>
        </p:txBody>
      </p:sp>
      <p:sp>
        <p:nvSpPr>
          <p:cNvPr id="6" name="Content Placeholder 2"/>
          <p:cNvSpPr txBox="1">
            <a:spLocks/>
          </p:cNvSpPr>
          <p:nvPr/>
        </p:nvSpPr>
        <p:spPr>
          <a:xfrm>
            <a:off x="91440" y="1005840"/>
            <a:ext cx="8961120" cy="566928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spcBef>
                <a:spcPts val="0"/>
              </a:spcBef>
              <a:spcAft>
                <a:spcPts val="2400"/>
              </a:spcAft>
            </a:pPr>
            <a:r>
              <a:rPr lang="en-US" sz="3200" dirty="0">
                <a:solidFill>
                  <a:schemeClr val="tx1">
                    <a:lumMod val="75000"/>
                    <a:lumOff val="25000"/>
                  </a:schemeClr>
                </a:solidFill>
              </a:rPr>
              <a:t>If applicable, you need a recruitment strategy </a:t>
            </a:r>
            <a:r>
              <a:rPr lang="en-US" sz="3200" dirty="0" smtClean="0">
                <a:solidFill>
                  <a:schemeClr val="tx1">
                    <a:lumMod val="75000"/>
                    <a:lumOff val="25000"/>
                  </a:schemeClr>
                </a:solidFill>
              </a:rPr>
              <a:t>(ALPs regularly struggle to fill sections</a:t>
            </a:r>
            <a:r>
              <a:rPr lang="en-US" sz="3200" dirty="0">
                <a:solidFill>
                  <a:schemeClr val="tx1">
                    <a:lumMod val="75000"/>
                    <a:lumOff val="25000"/>
                  </a:schemeClr>
                </a:solidFill>
              </a:rPr>
              <a:t>). </a:t>
            </a:r>
            <a:r>
              <a:rPr lang="en-US" sz="3200" dirty="0" smtClean="0">
                <a:solidFill>
                  <a:schemeClr val="tx1">
                    <a:lumMod val="75000"/>
                    <a:lumOff val="25000"/>
                  </a:schemeClr>
                </a:solidFill>
              </a:rPr>
              <a:t>  </a:t>
            </a:r>
            <a:endParaRPr lang="en-US" sz="3200" dirty="0" smtClean="0"/>
          </a:p>
          <a:p>
            <a:pPr algn="l">
              <a:spcBef>
                <a:spcPts val="0"/>
              </a:spcBef>
              <a:spcAft>
                <a:spcPts val="2400"/>
              </a:spcAft>
            </a:pPr>
            <a:r>
              <a:rPr lang="en-US" sz="3200" dirty="0">
                <a:solidFill>
                  <a:schemeClr val="tx1">
                    <a:lumMod val="75000"/>
                    <a:lumOff val="25000"/>
                  </a:schemeClr>
                </a:solidFill>
              </a:rPr>
              <a:t>You need a feedback mechanism/evaluation along the way and it should include more than </a:t>
            </a:r>
            <a:r>
              <a:rPr lang="en-US" sz="3200" dirty="0" smtClean="0">
                <a:solidFill>
                  <a:schemeClr val="tx1">
                    <a:lumMod val="75000"/>
                    <a:lumOff val="25000"/>
                  </a:schemeClr>
                </a:solidFill>
              </a:rPr>
              <a:t>just student </a:t>
            </a:r>
            <a:r>
              <a:rPr lang="en-US" sz="3200" dirty="0">
                <a:solidFill>
                  <a:schemeClr val="tx1">
                    <a:lumMod val="75000"/>
                    <a:lumOff val="25000"/>
                  </a:schemeClr>
                </a:solidFill>
              </a:rPr>
              <a:t>outcome data.  TALK to your students.  TALK to your practitioners</a:t>
            </a:r>
            <a:r>
              <a:rPr lang="en-US" sz="3200" dirty="0" smtClean="0"/>
              <a:t>.</a:t>
            </a:r>
          </a:p>
          <a:p>
            <a:pPr algn="l">
              <a:spcBef>
                <a:spcPts val="0"/>
              </a:spcBef>
              <a:spcAft>
                <a:spcPts val="2400"/>
              </a:spcAft>
            </a:pPr>
            <a:r>
              <a:rPr lang="en-US" sz="3200" dirty="0" smtClean="0">
                <a:solidFill>
                  <a:schemeClr val="tx1">
                    <a:lumMod val="75000"/>
                    <a:lumOff val="25000"/>
                  </a:schemeClr>
                </a:solidFill>
              </a:rPr>
              <a:t>You </a:t>
            </a:r>
            <a:r>
              <a:rPr lang="en-US" sz="3200" dirty="0">
                <a:solidFill>
                  <a:schemeClr val="tx1">
                    <a:lumMod val="75000"/>
                    <a:lumOff val="25000"/>
                  </a:schemeClr>
                </a:solidFill>
              </a:rPr>
              <a:t>need to allow time and space for reflection both individually and as a group.  Implementation is a collaborative process (even if some of us don’t like “group work”) and practitioners need to take the time to gather and learn from each other. </a:t>
            </a:r>
            <a:endParaRPr lang="en-US" sz="3200" dirty="0"/>
          </a:p>
          <a:p>
            <a:pPr algn="l">
              <a:spcBef>
                <a:spcPts val="0"/>
              </a:spcBef>
              <a:spcAft>
                <a:spcPts val="2400"/>
              </a:spcAft>
            </a:pPr>
            <a:endParaRPr lang="en-US" sz="3600" dirty="0"/>
          </a:p>
        </p:txBody>
      </p:sp>
    </p:spTree>
    <p:extLst>
      <p:ext uri="{BB962C8B-B14F-4D97-AF65-F5344CB8AC3E}">
        <p14:creationId xmlns:p14="http://schemas.microsoft.com/office/powerpoint/2010/main" val="189291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5840"/>
            <a:ext cx="9144000" cy="5760720"/>
          </a:xfrm>
        </p:spPr>
        <p:txBody>
          <a:bodyPr>
            <a:noAutofit/>
          </a:bodyPr>
          <a:lstStyle/>
          <a:p>
            <a:pPr marL="466725" indent="-466725"/>
            <a:r>
              <a:rPr lang="en-US" sz="3200" dirty="0" smtClean="0">
                <a:solidFill>
                  <a:schemeClr val="tx1">
                    <a:lumMod val="75000"/>
                    <a:lumOff val="25000"/>
                  </a:schemeClr>
                </a:solidFill>
              </a:rPr>
              <a:t>Is there a plan for ALP implementation (including scale up and sustainability) at your college and is it shepherded by an implementation team?  Are you documenting this process?</a:t>
            </a:r>
          </a:p>
          <a:p>
            <a:pPr marL="466725" indent="-466725"/>
            <a:r>
              <a:rPr lang="en-US" sz="3200" dirty="0" smtClean="0">
                <a:solidFill>
                  <a:schemeClr val="tx1">
                    <a:lumMod val="75000"/>
                    <a:lumOff val="25000"/>
                  </a:schemeClr>
                </a:solidFill>
              </a:rPr>
              <a:t>Do you have an ALP champion/cheerleader? </a:t>
            </a:r>
          </a:p>
          <a:p>
            <a:pPr marL="466725" indent="-466725"/>
            <a:r>
              <a:rPr lang="en-US" sz="3200" dirty="0" smtClean="0">
                <a:solidFill>
                  <a:schemeClr val="tx1">
                    <a:lumMod val="75000"/>
                    <a:lumOff val="25000"/>
                  </a:schemeClr>
                </a:solidFill>
              </a:rPr>
              <a:t>Do you have a strategy for filling all of the ALP sections you offer?</a:t>
            </a:r>
          </a:p>
          <a:p>
            <a:pPr marL="466725" indent="-466725"/>
            <a:r>
              <a:rPr lang="en-US" sz="3200" dirty="0" smtClean="0">
                <a:solidFill>
                  <a:schemeClr val="tx1">
                    <a:lumMod val="75000"/>
                    <a:lumOff val="25000"/>
                  </a:schemeClr>
                </a:solidFill>
              </a:rPr>
              <a:t>Does your college gather data about ALP (that includes more than just course pass rates?)</a:t>
            </a:r>
          </a:p>
          <a:p>
            <a:pPr marL="466725" indent="-466725"/>
            <a:r>
              <a:rPr lang="en-US" sz="3200" dirty="0" smtClean="0">
                <a:solidFill>
                  <a:schemeClr val="tx1">
                    <a:lumMod val="75000"/>
                    <a:lumOff val="25000"/>
                  </a:schemeClr>
                </a:solidFill>
              </a:rPr>
              <a:t>Do ALP instructors regularly meet to discuss means of improving the program?</a:t>
            </a:r>
          </a:p>
        </p:txBody>
      </p:sp>
      <p:sp>
        <p:nvSpPr>
          <p:cNvPr id="4" name="Rectangle 3"/>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Implementation Process: ALP</a:t>
            </a:r>
            <a:endParaRPr lang="en-US" sz="48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32193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05840"/>
            <a:ext cx="8961120" cy="5852160"/>
          </a:xfrm>
        </p:spPr>
        <p:txBody>
          <a:bodyPr tIns="91440" bIns="91440">
            <a:noAutofit/>
          </a:bodyPr>
          <a:lstStyle/>
          <a:p>
            <a:pPr marL="0" indent="0">
              <a:lnSpc>
                <a:spcPct val="100000"/>
              </a:lnSpc>
              <a:spcBef>
                <a:spcPts val="0"/>
              </a:spcBef>
              <a:spcAft>
                <a:spcPts val="2400"/>
              </a:spcAft>
              <a:buNone/>
            </a:pPr>
            <a:r>
              <a:rPr lang="en-US" sz="4000" dirty="0">
                <a:solidFill>
                  <a:schemeClr val="tx1">
                    <a:lumMod val="75000"/>
                    <a:lumOff val="25000"/>
                  </a:schemeClr>
                </a:solidFill>
                <a:ea typeface="Verdana" panose="020B0604030504040204" pitchFamily="34" charset="0"/>
                <a:cs typeface="Verdana" panose="020B0604030504040204" pitchFamily="34" charset="0"/>
              </a:rPr>
              <a:t>Too often, we fail to focus on the actual process of </a:t>
            </a:r>
            <a:r>
              <a:rPr lang="en-US" sz="4000" b="1" dirty="0">
                <a:solidFill>
                  <a:srgbClr val="800000"/>
                </a:solidFill>
                <a:ea typeface="Verdana" panose="020B0604030504040204" pitchFamily="34" charset="0"/>
                <a:cs typeface="Verdana" panose="020B0604030504040204" pitchFamily="34" charset="0"/>
              </a:rPr>
              <a:t>implementation</a:t>
            </a:r>
            <a:r>
              <a:rPr lang="en-US" sz="4000" dirty="0">
                <a:solidFill>
                  <a:schemeClr val="tx1">
                    <a:lumMod val="75000"/>
                    <a:lumOff val="25000"/>
                  </a:schemeClr>
                </a:solidFill>
                <a:ea typeface="Verdana" panose="020B0604030504040204" pitchFamily="34" charset="0"/>
                <a:cs typeface="Verdana" panose="020B0604030504040204" pitchFamily="34" charset="0"/>
              </a:rPr>
              <a:t>… </a:t>
            </a:r>
            <a:endParaRPr lang="en-US" sz="4000" dirty="0" smtClean="0">
              <a:solidFill>
                <a:schemeClr val="tx1">
                  <a:lumMod val="75000"/>
                  <a:lumOff val="25000"/>
                </a:schemeClr>
              </a:solidFill>
              <a:ea typeface="Verdana" panose="020B0604030504040204" pitchFamily="34" charset="0"/>
              <a:cs typeface="Verdana" panose="020B0604030504040204" pitchFamily="34" charset="0"/>
            </a:endParaRPr>
          </a:p>
          <a:p>
            <a:pPr marL="0" indent="0">
              <a:lnSpc>
                <a:spcPct val="100000"/>
              </a:lnSpc>
              <a:spcBef>
                <a:spcPts val="0"/>
              </a:spcBef>
              <a:spcAft>
                <a:spcPts val="2400"/>
              </a:spcAft>
              <a:buNone/>
            </a:pPr>
            <a:r>
              <a:rPr lang="en-US" sz="4000" dirty="0">
                <a:solidFill>
                  <a:schemeClr val="tx1">
                    <a:lumMod val="75000"/>
                    <a:lumOff val="25000"/>
                  </a:schemeClr>
                </a:solidFill>
                <a:ea typeface="Verdana" panose="020B0604030504040204" pitchFamily="34" charset="0"/>
                <a:cs typeface="Verdana" panose="020B0604030504040204" pitchFamily="34" charset="0"/>
              </a:rPr>
              <a:t>And it is a </a:t>
            </a:r>
            <a:r>
              <a:rPr lang="en-US" sz="4000" b="1" cap="all" dirty="0">
                <a:solidFill>
                  <a:srgbClr val="800000"/>
                </a:solidFill>
                <a:ea typeface="Verdana" panose="020B0604030504040204" pitchFamily="34" charset="0"/>
                <a:cs typeface="Verdana" panose="020B0604030504040204" pitchFamily="34" charset="0"/>
              </a:rPr>
              <a:t>process</a:t>
            </a:r>
            <a:r>
              <a:rPr lang="en-US" sz="4000" dirty="0">
                <a:solidFill>
                  <a:schemeClr val="tx1">
                    <a:lumMod val="75000"/>
                    <a:lumOff val="25000"/>
                  </a:schemeClr>
                </a:solidFill>
                <a:ea typeface="Verdana" panose="020B0604030504040204" pitchFamily="34" charset="0"/>
                <a:cs typeface="Verdana" panose="020B0604030504040204" pitchFamily="34" charset="0"/>
              </a:rPr>
              <a:t>, not an event</a:t>
            </a:r>
            <a:r>
              <a:rPr lang="en-US" sz="4000" dirty="0" smtClean="0">
                <a:solidFill>
                  <a:schemeClr val="tx1">
                    <a:lumMod val="75000"/>
                    <a:lumOff val="25000"/>
                  </a:schemeClr>
                </a:solidFill>
                <a:ea typeface="Verdana" panose="020B0604030504040204" pitchFamily="34" charset="0"/>
                <a:cs typeface="Verdana" panose="020B0604030504040204" pitchFamily="34" charset="0"/>
              </a:rPr>
              <a:t>.</a:t>
            </a:r>
            <a:endParaRPr lang="en-US" sz="4000" dirty="0">
              <a:solidFill>
                <a:schemeClr val="tx1">
                  <a:lumMod val="75000"/>
                  <a:lumOff val="25000"/>
                </a:schemeClr>
              </a:solidFill>
              <a:ea typeface="Verdana" panose="020B0604030504040204" pitchFamily="34" charset="0"/>
              <a:cs typeface="Verdana" panose="020B0604030504040204" pitchFamily="34" charset="0"/>
            </a:endParaRPr>
          </a:p>
          <a:p>
            <a:pPr marL="0" indent="0">
              <a:lnSpc>
                <a:spcPct val="100000"/>
              </a:lnSpc>
              <a:spcBef>
                <a:spcPts val="0"/>
              </a:spcBef>
              <a:spcAft>
                <a:spcPts val="2400"/>
              </a:spcAft>
              <a:buNone/>
            </a:pPr>
            <a:r>
              <a:rPr lang="en-US" sz="4000" dirty="0"/>
              <a:t>Colleges cannot expect to successfully scale up and sustain programs that are built on </a:t>
            </a:r>
            <a:r>
              <a:rPr lang="en-US" sz="4000" b="1" dirty="0">
                <a:solidFill>
                  <a:srgbClr val="800000"/>
                </a:solidFill>
              </a:rPr>
              <a:t>shaky foundations </a:t>
            </a:r>
            <a:r>
              <a:rPr lang="en-US" sz="4000" dirty="0"/>
              <a:t>and have not actually been </a:t>
            </a:r>
            <a:r>
              <a:rPr lang="en-US" sz="4000" b="1" dirty="0">
                <a:solidFill>
                  <a:srgbClr val="800000"/>
                </a:solidFill>
              </a:rPr>
              <a:t>fully implemented</a:t>
            </a:r>
            <a:r>
              <a:rPr lang="en-US" sz="4000" dirty="0"/>
              <a:t>.</a:t>
            </a:r>
            <a:endParaRPr lang="en-US" sz="4000" dirty="0" smtClean="0">
              <a:solidFill>
                <a:schemeClr val="tx1">
                  <a:lumMod val="75000"/>
                  <a:lumOff val="25000"/>
                </a:schemeClr>
              </a:solidFill>
              <a:ea typeface="Verdana" panose="020B0604030504040204" pitchFamily="34" charset="0"/>
              <a:cs typeface="Verdana" panose="020B0604030504040204" pitchFamily="34" charset="0"/>
            </a:endParaRPr>
          </a:p>
          <a:p>
            <a:pPr marL="0" indent="0">
              <a:lnSpc>
                <a:spcPct val="100000"/>
              </a:lnSpc>
              <a:spcBef>
                <a:spcPts val="0"/>
              </a:spcBef>
              <a:spcAft>
                <a:spcPts val="2400"/>
              </a:spcAft>
              <a:buNone/>
            </a:pPr>
            <a:endParaRPr lang="en-US" sz="3200" dirty="0">
              <a:solidFill>
                <a:schemeClr val="tx1">
                  <a:lumMod val="75000"/>
                  <a:lumOff val="25000"/>
                </a:schemeClr>
              </a:solidFill>
              <a:ea typeface="Verdana" panose="020B0604030504040204" pitchFamily="34" charset="0"/>
              <a:cs typeface="Verdana" panose="020B0604030504040204" pitchFamily="34" charset="0"/>
            </a:endParaRPr>
          </a:p>
          <a:p>
            <a:pPr marL="0" indent="0">
              <a:lnSpc>
                <a:spcPct val="100000"/>
              </a:lnSpc>
              <a:spcBef>
                <a:spcPts val="0"/>
              </a:spcBef>
              <a:spcAft>
                <a:spcPts val="2400"/>
              </a:spcAft>
              <a:buNone/>
            </a:pPr>
            <a:endParaRPr lang="en-US" sz="3200" dirty="0">
              <a:solidFill>
                <a:schemeClr val="tx1">
                  <a:lumMod val="75000"/>
                  <a:lumOff val="25000"/>
                </a:schemeClr>
              </a:solidFill>
            </a:endParaRPr>
          </a:p>
        </p:txBody>
      </p:sp>
      <p:sp>
        <p:nvSpPr>
          <p:cNvPr id="4" name="Rectangle 3"/>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The Reality</a:t>
            </a:r>
            <a:endParaRPr lang="en-US" sz="48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59094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0" y="0"/>
            <a:ext cx="9144000" cy="6858000"/>
          </a:xfrm>
          <a:solidFill>
            <a:schemeClr val="tx2">
              <a:lumMod val="75000"/>
            </a:schemeClr>
          </a:solidFill>
        </p:spPr>
        <p:txBody>
          <a:bodyPr lIns="182880" tIns="182880" rIns="182880" bIns="182880" anchor="t" anchorCtr="0">
            <a:noAutofit/>
          </a:bodyPr>
          <a:lstStyle/>
          <a:p>
            <a:pPr algn="l"/>
            <a:r>
              <a:rPr lang="en-US" sz="4000" b="1" dirty="0" smtClean="0">
                <a:solidFill>
                  <a:schemeClr val="bg1"/>
                </a:solidFill>
                <a:latin typeface="+mn-lt"/>
              </a:rPr>
              <a:t>Thoughts on the PROCESS domain?</a:t>
            </a:r>
            <a:br>
              <a:rPr lang="en-US" sz="40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200" dirty="0">
                <a:solidFill>
                  <a:schemeClr val="bg1"/>
                </a:solidFill>
                <a:latin typeface="+mn-lt"/>
              </a:rPr>
              <a:t>1.  Implementation Team</a:t>
            </a:r>
            <a:br>
              <a:rPr lang="en-US" sz="3200" dirty="0">
                <a:solidFill>
                  <a:schemeClr val="bg1"/>
                </a:solidFill>
                <a:latin typeface="+mn-lt"/>
              </a:rPr>
            </a:br>
            <a:r>
              <a:rPr lang="en-US" sz="3200" dirty="0">
                <a:solidFill>
                  <a:schemeClr val="bg1"/>
                </a:solidFill>
                <a:latin typeface="+mn-lt"/>
              </a:rPr>
              <a:t>2.  Implementation Plan</a:t>
            </a:r>
            <a:br>
              <a:rPr lang="en-US" sz="3200" dirty="0">
                <a:solidFill>
                  <a:schemeClr val="bg1"/>
                </a:solidFill>
                <a:latin typeface="+mn-lt"/>
              </a:rPr>
            </a:br>
            <a:r>
              <a:rPr lang="en-US" sz="3200" dirty="0">
                <a:solidFill>
                  <a:schemeClr val="bg1"/>
                </a:solidFill>
                <a:latin typeface="+mn-lt"/>
              </a:rPr>
              <a:t>3.  Implementation Documentation</a:t>
            </a:r>
            <a:br>
              <a:rPr lang="en-US" sz="3200" dirty="0">
                <a:solidFill>
                  <a:schemeClr val="bg1"/>
                </a:solidFill>
                <a:latin typeface="+mn-lt"/>
              </a:rPr>
            </a:br>
            <a:r>
              <a:rPr lang="en-US" sz="3200" dirty="0">
                <a:solidFill>
                  <a:schemeClr val="bg1"/>
                </a:solidFill>
                <a:latin typeface="+mn-lt"/>
              </a:rPr>
              <a:t>4.  Program Champion</a:t>
            </a:r>
            <a:br>
              <a:rPr lang="en-US" sz="3200" dirty="0">
                <a:solidFill>
                  <a:schemeClr val="bg1"/>
                </a:solidFill>
                <a:latin typeface="+mn-lt"/>
              </a:rPr>
            </a:br>
            <a:r>
              <a:rPr lang="en-US" sz="3200" dirty="0">
                <a:solidFill>
                  <a:srgbClr val="FF0000"/>
                </a:solidFill>
                <a:latin typeface="+mn-lt"/>
              </a:rPr>
              <a:t>5.  </a:t>
            </a:r>
            <a:r>
              <a:rPr lang="en-US" sz="3200" dirty="0">
                <a:solidFill>
                  <a:schemeClr val="bg1"/>
                </a:solidFill>
                <a:latin typeface="+mn-lt"/>
              </a:rPr>
              <a:t>Recruitment strategies</a:t>
            </a:r>
            <a:br>
              <a:rPr lang="en-US" sz="3200" dirty="0">
                <a:solidFill>
                  <a:schemeClr val="bg1"/>
                </a:solidFill>
                <a:latin typeface="+mn-lt"/>
              </a:rPr>
            </a:br>
            <a:r>
              <a:rPr lang="en-US" sz="3200" dirty="0">
                <a:solidFill>
                  <a:schemeClr val="bg1"/>
                </a:solidFill>
                <a:latin typeface="+mn-lt"/>
              </a:rPr>
              <a:t>6.  Feedback mechanism/evaluation</a:t>
            </a:r>
            <a:br>
              <a:rPr lang="en-US" sz="3200" dirty="0">
                <a:solidFill>
                  <a:schemeClr val="bg1"/>
                </a:solidFill>
                <a:latin typeface="+mn-lt"/>
              </a:rPr>
            </a:br>
            <a:r>
              <a:rPr lang="en-US" sz="3200" dirty="0">
                <a:solidFill>
                  <a:schemeClr val="bg1"/>
                </a:solidFill>
                <a:latin typeface="+mn-lt"/>
              </a:rPr>
              <a:t>7.  Time for reflection (self and group)</a:t>
            </a:r>
            <a:br>
              <a:rPr lang="en-US" sz="3200" dirty="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600" b="1" dirty="0" smtClean="0">
                <a:solidFill>
                  <a:schemeClr val="bg1"/>
                </a:solidFill>
                <a:latin typeface="+mn-lt"/>
              </a:rPr>
              <a:t>Is any of the language/terminology unclear? </a:t>
            </a:r>
            <a:br>
              <a:rPr lang="en-US" sz="3600" b="1" dirty="0" smtClean="0">
                <a:solidFill>
                  <a:schemeClr val="bg1"/>
                </a:solidFill>
                <a:latin typeface="+mn-lt"/>
              </a:rPr>
            </a:br>
            <a:r>
              <a:rPr lang="en-US" sz="3600" b="1" dirty="0" smtClean="0">
                <a:solidFill>
                  <a:schemeClr val="bg1"/>
                </a:solidFill>
                <a:latin typeface="+mn-lt"/>
              </a:rPr>
              <a:t>Does it make sense why these are important to successful implementations?</a:t>
            </a:r>
            <a:br>
              <a:rPr lang="en-US" sz="3600" b="1" dirty="0" smtClean="0">
                <a:solidFill>
                  <a:schemeClr val="bg1"/>
                </a:solidFill>
                <a:latin typeface="+mn-lt"/>
              </a:rPr>
            </a:br>
            <a:r>
              <a:rPr lang="en-US" sz="3600" b="1" dirty="0" smtClean="0">
                <a:solidFill>
                  <a:schemeClr val="bg1"/>
                </a:solidFill>
                <a:latin typeface="+mn-lt"/>
              </a:rPr>
              <a:t>Is anything missing?</a:t>
            </a:r>
            <a:endParaRPr lang="en-US" sz="3600" b="1" dirty="0">
              <a:solidFill>
                <a:schemeClr val="bg1"/>
              </a:solidFill>
              <a:latin typeface="+mn-lt"/>
            </a:endParaRPr>
          </a:p>
        </p:txBody>
      </p:sp>
    </p:spTree>
    <p:extLst>
      <p:ext uri="{BB962C8B-B14F-4D97-AF65-F5344CB8AC3E}">
        <p14:creationId xmlns:p14="http://schemas.microsoft.com/office/powerpoint/2010/main" val="9211798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5840"/>
            <a:ext cx="9144000" cy="5760720"/>
          </a:xfrm>
        </p:spPr>
        <p:txBody>
          <a:bodyPr>
            <a:noAutofit/>
          </a:bodyPr>
          <a:lstStyle/>
          <a:p>
            <a:pPr marL="0" indent="0">
              <a:buNone/>
            </a:pPr>
            <a:r>
              <a:rPr lang="en-US" sz="3200" dirty="0" smtClean="0">
                <a:solidFill>
                  <a:schemeClr val="tx1">
                    <a:lumMod val="75000"/>
                    <a:lumOff val="25000"/>
                  </a:schemeClr>
                </a:solidFill>
              </a:rPr>
              <a:t>In its current form, the framework can provide a structure for colleges to consider the components of successful implementations and identify their own strengths and weaknesses.    </a:t>
            </a:r>
          </a:p>
          <a:p>
            <a:pPr marL="0" indent="0">
              <a:buNone/>
            </a:pPr>
            <a:endParaRPr lang="en-US" sz="3200" dirty="0" smtClean="0">
              <a:solidFill>
                <a:schemeClr val="tx1">
                  <a:lumMod val="75000"/>
                  <a:lumOff val="25000"/>
                </a:schemeClr>
              </a:solidFill>
            </a:endParaRPr>
          </a:p>
          <a:p>
            <a:pPr marL="0" indent="0">
              <a:buNone/>
            </a:pPr>
            <a:r>
              <a:rPr lang="en-US" sz="3200" dirty="0" smtClean="0">
                <a:solidFill>
                  <a:schemeClr val="tx1">
                    <a:lumMod val="75000"/>
                    <a:lumOff val="25000"/>
                  </a:schemeClr>
                </a:solidFill>
              </a:rPr>
              <a:t>This can be done no matter where you are in the implementation process (just thinking about ALP, planning for implementation, offering just a few sections, planning to scale up, or thinking about sustaining the program).  </a:t>
            </a:r>
          </a:p>
        </p:txBody>
      </p:sp>
      <p:sp>
        <p:nvSpPr>
          <p:cNvPr id="4" name="Rectangle 3"/>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What next?</a:t>
            </a:r>
            <a:endParaRPr lang="en-US" sz="48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79920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5840"/>
            <a:ext cx="9144000" cy="5760720"/>
          </a:xfrm>
        </p:spPr>
        <p:txBody>
          <a:bodyPr>
            <a:noAutofit/>
          </a:bodyPr>
          <a:lstStyle/>
          <a:p>
            <a:pPr marL="0" indent="0">
              <a:spcBef>
                <a:spcPts val="0"/>
              </a:spcBef>
              <a:buNone/>
            </a:pPr>
            <a:r>
              <a:rPr lang="en-US" sz="3200" dirty="0" smtClean="0">
                <a:solidFill>
                  <a:schemeClr val="tx1">
                    <a:lumMod val="75000"/>
                    <a:lumOff val="25000"/>
                  </a:schemeClr>
                </a:solidFill>
              </a:rPr>
              <a:t>In some fields, researchers are developing more specific rubrics or checklists that programs can use to assess themselves.  Would something like this be helpful?</a:t>
            </a:r>
          </a:p>
          <a:p>
            <a:pPr marL="0" indent="0">
              <a:spcBef>
                <a:spcPts val="0"/>
              </a:spcBef>
              <a:buNone/>
            </a:pPr>
            <a:endParaRPr lang="en-US" sz="3200" dirty="0">
              <a:solidFill>
                <a:schemeClr val="tx1">
                  <a:lumMod val="75000"/>
                  <a:lumOff val="25000"/>
                </a:schemeClr>
              </a:solidFill>
            </a:endParaRPr>
          </a:p>
          <a:p>
            <a:pPr marL="0" indent="0">
              <a:spcBef>
                <a:spcPts val="0"/>
              </a:spcBef>
              <a:buNone/>
            </a:pPr>
            <a:r>
              <a:rPr lang="en-US" sz="3200" dirty="0">
                <a:solidFill>
                  <a:schemeClr val="tx1">
                    <a:lumMod val="75000"/>
                    <a:lumOff val="25000"/>
                  </a:schemeClr>
                </a:solidFill>
              </a:rPr>
              <a:t>The implementation process would be facilitated by not having to constantly reinvent the wheel so how can we better utilize our collective wisdom?  </a:t>
            </a:r>
            <a:r>
              <a:rPr lang="en-US" sz="3200" dirty="0" smtClean="0">
                <a:solidFill>
                  <a:schemeClr val="tx1">
                    <a:lumMod val="75000"/>
                    <a:lumOff val="25000"/>
                  </a:schemeClr>
                </a:solidFill>
              </a:rPr>
              <a:t>For example, almost all ALPs struggle with their registration systems.  Some colleges have already solved this problem and yet new ALPs continue to struggle because the knowledge isn’t shared widely.</a:t>
            </a:r>
          </a:p>
        </p:txBody>
      </p:sp>
      <p:sp>
        <p:nvSpPr>
          <p:cNvPr id="4" name="Rectangle 3"/>
          <p:cNvSpPr/>
          <p:nvPr/>
        </p:nvSpPr>
        <p:spPr>
          <a:xfrm>
            <a:off x="0" y="0"/>
            <a:ext cx="9144000" cy="914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smtClean="0">
                <a:solidFill>
                  <a:schemeClr val="bg1"/>
                </a:solidFill>
                <a:latin typeface="Trebuchet MS" panose="020B0603020202020204" pitchFamily="34" charset="0"/>
              </a:rPr>
              <a:t>What next?</a:t>
            </a:r>
            <a:endParaRPr lang="en-US" sz="48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31896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3">
            <a:extLst>
              <a:ext uri="{28A0092B-C50C-407E-A947-70E740481C1C}">
                <a14:useLocalDpi xmlns:a14="http://schemas.microsoft.com/office/drawing/2010/main" val="0"/>
              </a:ext>
            </a:extLst>
          </a:blip>
          <a:srcRect l="9445"/>
          <a:stretch/>
        </p:blipFill>
        <p:spPr>
          <a:xfrm>
            <a:off x="0" y="0"/>
            <a:ext cx="9144000" cy="6858000"/>
          </a:xfrm>
          <a:prstGeom prst="rect">
            <a:avLst/>
          </a:prstGeom>
        </p:spPr>
      </p:pic>
      <p:sp>
        <p:nvSpPr>
          <p:cNvPr id="6" name="Rectangle 5"/>
          <p:cNvSpPr/>
          <p:nvPr/>
        </p:nvSpPr>
        <p:spPr>
          <a:xfrm>
            <a:off x="0" y="4895556"/>
            <a:ext cx="9144000" cy="928469"/>
          </a:xfrm>
          <a:prstGeom prst="rect">
            <a:avLst/>
          </a:prstGeom>
          <a:solidFill>
            <a:srgbClr val="8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174625">
              <a:spcBef>
                <a:spcPct val="0"/>
              </a:spcBef>
            </a:pPr>
            <a:r>
              <a:rPr lang="en-US" sz="4800" b="1" dirty="0" smtClean="0">
                <a:solidFill>
                  <a:prstClr val="white"/>
                </a:solidFill>
                <a:ea typeface="Verdana" panose="020B0604030504040204" pitchFamily="34" charset="0"/>
                <a:cs typeface="Verdana" panose="020B0604030504040204" pitchFamily="34" charset="0"/>
              </a:rPr>
              <a:t>Other thoughts or suggestions?</a:t>
            </a:r>
          </a:p>
        </p:txBody>
      </p:sp>
    </p:spTree>
    <p:extLst>
      <p:ext uri="{BB962C8B-B14F-4D97-AF65-F5344CB8AC3E}">
        <p14:creationId xmlns:p14="http://schemas.microsoft.com/office/powerpoint/2010/main" val="20920315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58887159"/>
              </p:ext>
            </p:extLst>
          </p:nvPr>
        </p:nvGraphicFramePr>
        <p:xfrm>
          <a:off x="0" y="0"/>
          <a:ext cx="9144000" cy="6858000"/>
        </p:xfrm>
        <a:graphic>
          <a:graphicData uri="http://schemas.openxmlformats.org/drawingml/2006/table">
            <a:tbl>
              <a:tblPr firstRow="1" bandRow="1">
                <a:tableStyleId>{5C22544A-7EE6-4342-B048-85BDC9FD1C3A}</a:tableStyleId>
              </a:tblPr>
              <a:tblGrid>
                <a:gridCol w="4572000"/>
                <a:gridCol w="4572000"/>
              </a:tblGrid>
              <a:tr h="2782701">
                <a:tc>
                  <a:txBody>
                    <a:bodyPr/>
                    <a:lstStyle/>
                    <a:p>
                      <a:r>
                        <a:rPr lang="en-US" sz="3600" b="1" dirty="0" smtClean="0">
                          <a:latin typeface="+mn-lt"/>
                        </a:rPr>
                        <a:t>Program</a:t>
                      </a:r>
                      <a:r>
                        <a:rPr lang="en-US" sz="2400" dirty="0" smtClean="0">
                          <a:latin typeface="+mn-lt"/>
                        </a:rPr>
                        <a:t/>
                      </a:r>
                      <a:br>
                        <a:rPr lang="en-US" sz="2400" dirty="0" smtClean="0">
                          <a:latin typeface="+mn-lt"/>
                        </a:rPr>
                      </a:br>
                      <a:r>
                        <a:rPr lang="en-US" sz="2600" dirty="0" smtClean="0">
                          <a:latin typeface="+mn-lt"/>
                        </a:rPr>
                        <a:t>1.  Problem being solved</a:t>
                      </a:r>
                      <a:br>
                        <a:rPr lang="en-US" sz="2600" dirty="0" smtClean="0">
                          <a:latin typeface="+mn-lt"/>
                        </a:rPr>
                      </a:br>
                      <a:r>
                        <a:rPr lang="en-US" sz="2600" dirty="0" smtClean="0">
                          <a:latin typeface="+mn-lt"/>
                        </a:rPr>
                        <a:t>2.  Theory/Philosophy</a:t>
                      </a:r>
                      <a:br>
                        <a:rPr lang="en-US" sz="2600" dirty="0" smtClean="0">
                          <a:latin typeface="+mn-lt"/>
                        </a:rPr>
                      </a:br>
                      <a:r>
                        <a:rPr lang="en-US" sz="2600" dirty="0" smtClean="0">
                          <a:latin typeface="+mn-lt"/>
                        </a:rPr>
                        <a:t>3.  Core components</a:t>
                      </a:r>
                    </a:p>
                    <a:p>
                      <a:r>
                        <a:rPr lang="en-US" sz="2600" dirty="0" smtClean="0">
                          <a:latin typeface="+mn-lt"/>
                        </a:rPr>
                        <a:t>4.  Expected outcomes</a:t>
                      </a:r>
                      <a:endParaRPr lang="en-US" sz="2600" dirty="0"/>
                    </a:p>
                  </a:txBody>
                  <a:tcPr marL="274320" marT="274320" marB="91440">
                    <a:solidFill>
                      <a:schemeClr val="tx2">
                        <a:lumMod val="75000"/>
                      </a:schemeClr>
                    </a:solidFill>
                  </a:tcPr>
                </a:tc>
                <a:tc>
                  <a:txBody>
                    <a:bodyPr/>
                    <a:lstStyle/>
                    <a:p>
                      <a:r>
                        <a:rPr lang="en-US" sz="3600" dirty="0" smtClean="0">
                          <a:latin typeface="+mn-lt"/>
                        </a:rPr>
                        <a:t>Practitioners</a:t>
                      </a:r>
                      <a:r>
                        <a:rPr lang="en-US" sz="2400" dirty="0" smtClean="0">
                          <a:latin typeface="+mn-lt"/>
                        </a:rPr>
                        <a:t/>
                      </a:r>
                      <a:br>
                        <a:rPr lang="en-US" sz="2400" dirty="0" smtClean="0">
                          <a:latin typeface="+mn-lt"/>
                        </a:rPr>
                      </a:br>
                      <a:r>
                        <a:rPr lang="en-US" sz="2600" dirty="0" smtClean="0">
                          <a:latin typeface="+mn-lt"/>
                        </a:rPr>
                        <a:t>1.  Attributes</a:t>
                      </a:r>
                      <a:br>
                        <a:rPr lang="en-US" sz="2600" dirty="0" smtClean="0">
                          <a:latin typeface="+mn-lt"/>
                        </a:rPr>
                      </a:br>
                      <a:r>
                        <a:rPr lang="en-US" sz="2600" dirty="0" smtClean="0">
                          <a:latin typeface="+mn-lt"/>
                        </a:rPr>
                        <a:t>2.  Perceptions</a:t>
                      </a:r>
                    </a:p>
                    <a:p>
                      <a:r>
                        <a:rPr lang="en-US" sz="2600" dirty="0" smtClean="0">
                          <a:latin typeface="+mn-lt"/>
                        </a:rPr>
                        <a:t>3.  Training</a:t>
                      </a:r>
                      <a:br>
                        <a:rPr lang="en-US" sz="2600" dirty="0" smtClean="0">
                          <a:latin typeface="+mn-lt"/>
                        </a:rPr>
                      </a:br>
                      <a:r>
                        <a:rPr lang="en-US" sz="2600" dirty="0" smtClean="0">
                          <a:latin typeface="+mn-lt"/>
                        </a:rPr>
                        <a:t>4.  Coaching/TA</a:t>
                      </a:r>
                      <a:r>
                        <a:rPr lang="en-US" sz="2400" dirty="0" smtClean="0">
                          <a:latin typeface="+mn-lt"/>
                        </a:rPr>
                        <a:t/>
                      </a:r>
                      <a:br>
                        <a:rPr lang="en-US" sz="2400" dirty="0" smtClean="0">
                          <a:latin typeface="+mn-lt"/>
                        </a:rPr>
                      </a:br>
                      <a:endParaRPr lang="en-US" sz="2000" dirty="0"/>
                    </a:p>
                  </a:txBody>
                  <a:tcPr marL="274320" marT="274320">
                    <a:solidFill>
                      <a:schemeClr val="tx2"/>
                    </a:solidFill>
                  </a:tcPr>
                </a:tc>
              </a:tr>
              <a:tr h="4075299">
                <a:tc>
                  <a:txBody>
                    <a:bodyPr/>
                    <a:lstStyle/>
                    <a:p>
                      <a:r>
                        <a:rPr lang="en-US" sz="3600" b="1" dirty="0" smtClean="0">
                          <a:latin typeface="+mn-lt"/>
                        </a:rPr>
                        <a:t>Context</a:t>
                      </a:r>
                      <a:r>
                        <a:rPr lang="en-US" sz="2400" dirty="0" smtClean="0">
                          <a:latin typeface="+mn-lt"/>
                        </a:rPr>
                        <a:t/>
                      </a:r>
                      <a:br>
                        <a:rPr lang="en-US" sz="2400" dirty="0" smtClean="0">
                          <a:latin typeface="+mn-lt"/>
                        </a:rPr>
                      </a:br>
                      <a:r>
                        <a:rPr lang="en-US" sz="2600" dirty="0" smtClean="0"/>
                        <a:t>1.  Urgency for change</a:t>
                      </a:r>
                      <a:br>
                        <a:rPr lang="en-US" sz="2600" dirty="0" smtClean="0"/>
                      </a:br>
                      <a:r>
                        <a:rPr lang="en-US" sz="2600" dirty="0" smtClean="0"/>
                        <a:t>2.  Supportive infrastructure</a:t>
                      </a:r>
                      <a:br>
                        <a:rPr lang="en-US" sz="2600" dirty="0" smtClean="0"/>
                      </a:br>
                      <a:r>
                        <a:rPr lang="en-US" sz="2600" dirty="0" smtClean="0"/>
                        <a:t>3.  Leadership</a:t>
                      </a:r>
                      <a:br>
                        <a:rPr lang="en-US" sz="2600" dirty="0" smtClean="0"/>
                      </a:br>
                      <a:r>
                        <a:rPr lang="en-US" sz="2600" dirty="0" smtClean="0"/>
                        <a:t>4.  Buy-in from stakeholders</a:t>
                      </a:r>
                      <a:br>
                        <a:rPr lang="en-US" sz="2600" dirty="0" smtClean="0"/>
                      </a:br>
                      <a:r>
                        <a:rPr lang="en-US" sz="2600" dirty="0" smtClean="0"/>
                        <a:t>5.  Learning climate</a:t>
                      </a:r>
                      <a:br>
                        <a:rPr lang="en-US" sz="2600" dirty="0" smtClean="0"/>
                      </a:br>
                      <a:r>
                        <a:rPr lang="en-US" sz="2600" dirty="0" smtClean="0"/>
                        <a:t>6.  External supports</a:t>
                      </a:r>
                      <a:r>
                        <a:rPr lang="en-US" sz="2400" dirty="0" smtClean="0"/>
                        <a:t/>
                      </a:r>
                      <a:br>
                        <a:rPr lang="en-US" sz="2400" dirty="0" smtClean="0"/>
                      </a:br>
                      <a:endParaRPr lang="en-US" sz="2000" dirty="0"/>
                    </a:p>
                  </a:txBody>
                  <a:tcPr marL="274320" marT="274320">
                    <a:solidFill>
                      <a:schemeClr val="tx2">
                        <a:lumMod val="40000"/>
                        <a:lumOff val="60000"/>
                      </a:schemeClr>
                    </a:solidFill>
                  </a:tcPr>
                </a:tc>
                <a:tc>
                  <a:txBody>
                    <a:bodyPr/>
                    <a:lstStyle/>
                    <a:p>
                      <a:r>
                        <a:rPr lang="en-US" sz="3600" b="1" dirty="0" smtClean="0"/>
                        <a:t>Process</a:t>
                      </a:r>
                      <a:r>
                        <a:rPr lang="en-US" sz="2400" dirty="0" smtClean="0"/>
                        <a:t/>
                      </a:r>
                      <a:br>
                        <a:rPr lang="en-US" sz="2400" dirty="0" smtClean="0"/>
                      </a:br>
                      <a:r>
                        <a:rPr lang="en-US" sz="2600" dirty="0" smtClean="0"/>
                        <a:t>1.  Implementation Team</a:t>
                      </a:r>
                      <a:br>
                        <a:rPr lang="en-US" sz="2600" dirty="0" smtClean="0"/>
                      </a:br>
                      <a:r>
                        <a:rPr lang="en-US" sz="2600" dirty="0" smtClean="0"/>
                        <a:t>2.  Implementation Plan</a:t>
                      </a:r>
                      <a:br>
                        <a:rPr lang="en-US" sz="2600" dirty="0" smtClean="0"/>
                      </a:br>
                      <a:r>
                        <a:rPr lang="en-US" sz="2600" dirty="0" smtClean="0"/>
                        <a:t>3.  Implementation Docs</a:t>
                      </a:r>
                      <a:br>
                        <a:rPr lang="en-US" sz="2600" dirty="0" smtClean="0"/>
                      </a:br>
                      <a:r>
                        <a:rPr lang="en-US" sz="2600" dirty="0" smtClean="0"/>
                        <a:t>4.  Program Champion</a:t>
                      </a:r>
                      <a:br>
                        <a:rPr lang="en-US" sz="2600" dirty="0" smtClean="0"/>
                      </a:br>
                      <a:r>
                        <a:rPr lang="en-US" sz="2600" dirty="0" smtClean="0"/>
                        <a:t>5.  Recruitment strategies</a:t>
                      </a:r>
                      <a:br>
                        <a:rPr lang="en-US" sz="2600" dirty="0" smtClean="0"/>
                      </a:br>
                      <a:r>
                        <a:rPr lang="en-US" sz="2600" dirty="0" smtClean="0"/>
                        <a:t>6.  Feedback/evaluation</a:t>
                      </a:r>
                      <a:br>
                        <a:rPr lang="en-US" sz="2600" dirty="0" smtClean="0"/>
                      </a:br>
                      <a:r>
                        <a:rPr lang="en-US" sz="2600" dirty="0" smtClean="0"/>
                        <a:t>7.  Time for reflection</a:t>
                      </a:r>
                      <a:r>
                        <a:rPr lang="en-US" sz="2400" dirty="0" smtClean="0">
                          <a:latin typeface="+mn-lt"/>
                        </a:rPr>
                        <a:t/>
                      </a:r>
                      <a:br>
                        <a:rPr lang="en-US" sz="2400" dirty="0" smtClean="0">
                          <a:latin typeface="+mn-lt"/>
                        </a:rPr>
                      </a:br>
                      <a:endParaRPr lang="en-US" sz="2000" dirty="0"/>
                    </a:p>
                  </a:txBody>
                  <a:tcPr marL="274320" marT="274320"/>
                </a:tc>
              </a:tr>
            </a:tbl>
          </a:graphicData>
        </a:graphic>
      </p:graphicFrame>
    </p:spTree>
    <p:extLst>
      <p:ext uri="{BB962C8B-B14F-4D97-AF65-F5344CB8AC3E}">
        <p14:creationId xmlns:p14="http://schemas.microsoft.com/office/powerpoint/2010/main" val="2981116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CDR6206E\AppData\Local\Temp\question-mark-457456_1280.jpg"/>
          <p:cNvPicPr>
            <a:picLocks/>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6" name="Rectangle 5"/>
          <p:cNvSpPr/>
          <p:nvPr/>
        </p:nvSpPr>
        <p:spPr bwMode="auto">
          <a:xfrm>
            <a:off x="0" y="782955"/>
            <a:ext cx="9144000" cy="1925955"/>
          </a:xfrm>
          <a:prstGeom prst="rect">
            <a:avLst/>
          </a:prstGeom>
          <a:solidFill>
            <a:srgbClr val="800000">
              <a:alpha val="90000"/>
            </a:srgbClr>
          </a:solidFill>
          <a:ln w="25400" cap="flat" cmpd="sng" algn="ctr">
            <a:noFill/>
            <a:prstDash val="solid"/>
            <a:round/>
            <a:headEnd type="none" w="med" len="med"/>
            <a:tailEnd type="none" w="med" len="med"/>
          </a:ln>
          <a:effectLst/>
          <a:extLst/>
        </p:spPr>
        <p:txBody>
          <a:bodyPr vert="horz" wrap="square" lIns="0" tIns="45720" rIns="91440" bIns="45720" numCol="1" rtlCol="0" anchor="ctr" anchorCtr="0" compatLnSpc="1">
            <a:prstTxWarp prst="textNoShape">
              <a:avLst/>
            </a:prstTxWarp>
          </a:bodyPr>
          <a:lstStyle/>
          <a:p>
            <a:pPr algn="ctr" eaLnBrk="1" hangingPunct="1"/>
            <a:r>
              <a:rPr lang="en-US" sz="11500" b="1" dirty="0" smtClean="0">
                <a:solidFill>
                  <a:srgbClr val="FFFFFF"/>
                </a:solidFill>
                <a:latin typeface="Franklin Gothic Book" panose="020B0503020102020204" pitchFamily="34" charset="0"/>
              </a:rPr>
              <a:t>Questions?</a:t>
            </a:r>
            <a:endParaRPr lang="en-US" sz="11500" b="1" dirty="0">
              <a:solidFill>
                <a:srgbClr val="FFFFFF"/>
              </a:solidFill>
              <a:latin typeface="Franklin Gothic Book" panose="020B0503020102020204" pitchFamily="34" charset="0"/>
              <a:ea typeface="ヒラギノ角ゴ ProN W3" charset="0"/>
              <a:cs typeface="ヒラギノ角ゴ ProN W3" charset="0"/>
              <a:sym typeface="Gill Sans" charset="0"/>
            </a:endParaRPr>
          </a:p>
        </p:txBody>
      </p:sp>
      <p:sp>
        <p:nvSpPr>
          <p:cNvPr id="7" name="Rectangle 6"/>
          <p:cNvSpPr/>
          <p:nvPr/>
        </p:nvSpPr>
        <p:spPr bwMode="auto">
          <a:xfrm>
            <a:off x="0" y="5589270"/>
            <a:ext cx="9144000" cy="1279832"/>
          </a:xfrm>
          <a:prstGeom prst="rect">
            <a:avLst/>
          </a:prstGeom>
          <a:solidFill>
            <a:srgbClr val="800000">
              <a:alpha val="90000"/>
            </a:srgbClr>
          </a:solidFill>
          <a:ln w="25400" cap="flat" cmpd="sng" algn="ctr">
            <a:noFill/>
            <a:prstDash val="solid"/>
            <a:round/>
            <a:headEnd type="none" w="med" len="med"/>
            <a:tailEnd type="none" w="med" len="med"/>
          </a:ln>
          <a:effectLst/>
          <a:extLst/>
        </p:spPr>
        <p:txBody>
          <a:bodyPr vert="horz" wrap="square" lIns="457200" tIns="45720" rIns="91440" bIns="45720" numCol="1" rtlCol="0" anchor="ctr" anchorCtr="0" compatLnSpc="1">
            <a:prstTxWarp prst="textNoShape">
              <a:avLst/>
            </a:prstTxWarp>
          </a:bodyPr>
          <a:lstStyle/>
          <a:p>
            <a:pPr eaLnBrk="1" hangingPunct="1"/>
            <a:r>
              <a:rPr lang="en-US" sz="4000" b="1" dirty="0" smtClean="0">
                <a:solidFill>
                  <a:srgbClr val="FFFFFF"/>
                </a:solidFill>
                <a:latin typeface="Franklin Gothic Book" panose="020B0503020102020204" pitchFamily="34" charset="0"/>
                <a:ea typeface="ヒラギノ角ゴ ProN W3" charset="0"/>
                <a:cs typeface="ヒラギノ角ゴ ProN W3" charset="0"/>
                <a:sym typeface="Gill Sans" charset="0"/>
              </a:rPr>
              <a:t>ColemanEvaluation@outlook.com</a:t>
            </a:r>
            <a:r>
              <a:rPr lang="en-US" sz="4400" b="1" dirty="0" smtClean="0">
                <a:solidFill>
                  <a:srgbClr val="FFFFFF"/>
                </a:solidFill>
                <a:latin typeface="Franklin Gothic Book" panose="020B0503020102020204" pitchFamily="34" charset="0"/>
                <a:ea typeface="ヒラギノ角ゴ ProN W3" charset="0"/>
                <a:cs typeface="ヒラギノ角ゴ ProN W3" charset="0"/>
                <a:sym typeface="Gill Sans" charset="0"/>
              </a:rPr>
              <a:t>	 </a:t>
            </a:r>
            <a:endParaRPr lang="en-US" sz="4400" b="1" dirty="0">
              <a:solidFill>
                <a:srgbClr val="FFFFFF"/>
              </a:solidFill>
              <a:latin typeface="Franklin Gothic Book" panose="020B0503020102020204" pitchFamily="34"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804793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 y="1238342"/>
            <a:ext cx="9144000" cy="38900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1440" y="91440"/>
            <a:ext cx="8961120" cy="1179421"/>
          </a:xfrm>
        </p:spPr>
        <p:txBody>
          <a:bodyPr tIns="91440" bIns="91440">
            <a:noAutofit/>
          </a:bodyPr>
          <a:lstStyle/>
          <a:p>
            <a:pPr marL="0" indent="0">
              <a:lnSpc>
                <a:spcPct val="100000"/>
              </a:lnSpc>
              <a:spcBef>
                <a:spcPts val="0"/>
              </a:spcBef>
              <a:spcAft>
                <a:spcPts val="2400"/>
              </a:spcAft>
              <a:buNone/>
            </a:pPr>
            <a:r>
              <a:rPr lang="en-US" sz="4400" dirty="0" smtClean="0"/>
              <a:t>This doesn’t work:</a:t>
            </a:r>
            <a:endParaRPr lang="en-US" sz="4000" dirty="0">
              <a:solidFill>
                <a:schemeClr val="tx1">
                  <a:lumMod val="75000"/>
                  <a:lumOff val="25000"/>
                </a:schemeClr>
              </a:solidFill>
            </a:endParaRPr>
          </a:p>
        </p:txBody>
      </p:sp>
      <p:grpSp>
        <p:nvGrpSpPr>
          <p:cNvPr id="10" name="Group 9"/>
          <p:cNvGrpSpPr>
            <a:grpSpLocks/>
          </p:cNvGrpSpPr>
          <p:nvPr/>
        </p:nvGrpSpPr>
        <p:grpSpPr>
          <a:xfrm>
            <a:off x="4912963" y="182880"/>
            <a:ext cx="3749040" cy="822960"/>
            <a:chOff x="206127" y="4376818"/>
            <a:chExt cx="8731745" cy="1922575"/>
          </a:xfrm>
        </p:grpSpPr>
        <p:sp>
          <p:nvSpPr>
            <p:cNvPr id="11" name="Rectangle 10"/>
            <p:cNvSpPr/>
            <p:nvPr/>
          </p:nvSpPr>
          <p:spPr>
            <a:xfrm>
              <a:off x="206127" y="4376818"/>
              <a:ext cx="3383280" cy="18288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Narrow" panose="020B0606020202030204" pitchFamily="34" charset="0"/>
                </a:rPr>
                <a:t>Effective Innovations</a:t>
              </a:r>
              <a:endParaRPr lang="en-US" sz="2000" b="1" dirty="0">
                <a:latin typeface="Arial Narrow" panose="020B0606020202030204" pitchFamily="34" charset="0"/>
              </a:endParaRPr>
            </a:p>
          </p:txBody>
        </p:sp>
        <p:sp>
          <p:nvSpPr>
            <p:cNvPr id="12" name="Rectangle 11"/>
            <p:cNvSpPr/>
            <p:nvPr/>
          </p:nvSpPr>
          <p:spPr>
            <a:xfrm>
              <a:off x="5554592" y="4376818"/>
              <a:ext cx="3383280" cy="1828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Narrow" panose="020B0606020202030204" pitchFamily="34" charset="0"/>
                </a:rPr>
                <a:t>Improved</a:t>
              </a:r>
            </a:p>
            <a:p>
              <a:pPr algn="ctr"/>
              <a:r>
                <a:rPr lang="en-US" sz="2000" b="1" dirty="0" smtClean="0">
                  <a:latin typeface="Arial Narrow" panose="020B0606020202030204" pitchFamily="34" charset="0"/>
                </a:rPr>
                <a:t>Outcomes</a:t>
              </a:r>
              <a:endParaRPr lang="en-US" sz="2000" b="1" dirty="0">
                <a:latin typeface="Arial Narrow" panose="020B0606020202030204" pitchFamily="34" charset="0"/>
              </a:endParaRPr>
            </a:p>
          </p:txBody>
        </p:sp>
        <p:sp>
          <p:nvSpPr>
            <p:cNvPr id="13" name="Right Arrow 12"/>
            <p:cNvSpPr/>
            <p:nvPr/>
          </p:nvSpPr>
          <p:spPr>
            <a:xfrm>
              <a:off x="3777896" y="5586470"/>
              <a:ext cx="1642822" cy="712923"/>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60032">
              <a:off x="3981956" y="4439181"/>
              <a:ext cx="1180086" cy="1005840"/>
            </a:xfrm>
            <a:prstGeom prst="rect">
              <a:avLst/>
            </a:prstGeom>
          </p:spPr>
        </p:pic>
      </p:grpSp>
      <p:sp>
        <p:nvSpPr>
          <p:cNvPr id="16" name="Content Placeholder 2"/>
          <p:cNvSpPr txBox="1">
            <a:spLocks/>
          </p:cNvSpPr>
          <p:nvPr/>
        </p:nvSpPr>
        <p:spPr>
          <a:xfrm>
            <a:off x="91440" y="1264690"/>
            <a:ext cx="8961120" cy="3755545"/>
          </a:xfrm>
          <a:prstGeom prst="rect">
            <a:avLst/>
          </a:prstGeom>
        </p:spPr>
        <p:txBody>
          <a:bodyPr vert="horz" lIns="91440" tIns="91440" rIns="91440" bIns="9144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2400"/>
              </a:spcAft>
              <a:buFont typeface="Arial" panose="020B0604020202020204" pitchFamily="34" charset="0"/>
              <a:buNone/>
            </a:pPr>
            <a:r>
              <a:rPr lang="en-US" sz="4400" b="1" dirty="0" smtClean="0">
                <a:solidFill>
                  <a:srgbClr val="800000"/>
                </a:solidFill>
              </a:rPr>
              <a:t>This</a:t>
            </a:r>
            <a:r>
              <a:rPr lang="en-US" sz="4400" dirty="0" smtClean="0"/>
              <a:t> is what works:</a:t>
            </a:r>
            <a:endParaRPr lang="en-US" sz="4000" dirty="0">
              <a:solidFill>
                <a:schemeClr val="tx1">
                  <a:lumMod val="75000"/>
                  <a:lumOff val="25000"/>
                </a:schemeClr>
              </a:solidFill>
            </a:endParaRPr>
          </a:p>
        </p:txBody>
      </p:sp>
      <p:sp>
        <p:nvSpPr>
          <p:cNvPr id="17" name="Content Placeholder 2"/>
          <p:cNvSpPr txBox="1">
            <a:spLocks/>
          </p:cNvSpPr>
          <p:nvPr/>
        </p:nvSpPr>
        <p:spPr>
          <a:xfrm>
            <a:off x="91440" y="5252376"/>
            <a:ext cx="8961120" cy="1605624"/>
          </a:xfrm>
          <a:prstGeom prst="rect">
            <a:avLst/>
          </a:prstGeom>
        </p:spPr>
        <p:txBody>
          <a:bodyPr vert="horz" lIns="91440" tIns="91440" rIns="91440" bIns="9144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2400"/>
              </a:spcAft>
              <a:buFont typeface="Arial" panose="020B0604020202020204" pitchFamily="34" charset="0"/>
              <a:buNone/>
            </a:pPr>
            <a:r>
              <a:rPr lang="en-US" sz="4400" dirty="0" smtClean="0"/>
              <a:t>Which is where the field of </a:t>
            </a:r>
            <a:r>
              <a:rPr lang="en-US" sz="4400" b="1" dirty="0" smtClean="0">
                <a:solidFill>
                  <a:srgbClr val="800000"/>
                </a:solidFill>
              </a:rPr>
              <a:t>implementation science </a:t>
            </a:r>
            <a:r>
              <a:rPr lang="en-US" sz="4400" dirty="0" smtClean="0"/>
              <a:t>comes in.</a:t>
            </a:r>
            <a:endParaRPr lang="en-US" sz="4000" dirty="0">
              <a:solidFill>
                <a:schemeClr val="tx1">
                  <a:lumMod val="75000"/>
                  <a:lumOff val="25000"/>
                </a:schemeClr>
              </a:solidFill>
            </a:endParaRPr>
          </a:p>
        </p:txBody>
      </p:sp>
      <p:grpSp>
        <p:nvGrpSpPr>
          <p:cNvPr id="18" name="Group 17"/>
          <p:cNvGrpSpPr/>
          <p:nvPr/>
        </p:nvGrpSpPr>
        <p:grpSpPr>
          <a:xfrm>
            <a:off x="192621" y="2229870"/>
            <a:ext cx="8758758" cy="2700395"/>
            <a:chOff x="202362" y="3438739"/>
            <a:chExt cx="8447643" cy="2700395"/>
          </a:xfrm>
        </p:grpSpPr>
        <p:sp>
          <p:nvSpPr>
            <p:cNvPr id="19" name="Rectangle 18"/>
            <p:cNvSpPr/>
            <p:nvPr/>
          </p:nvSpPr>
          <p:spPr>
            <a:xfrm>
              <a:off x="3237463" y="5041854"/>
              <a:ext cx="2651760" cy="10972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Narrow" panose="020B0606020202030204" pitchFamily="34" charset="0"/>
                </a:rPr>
                <a:t>Improved</a:t>
              </a:r>
            </a:p>
            <a:p>
              <a:pPr algn="ctr"/>
              <a:r>
                <a:rPr lang="en-US" sz="3200" b="1" dirty="0" smtClean="0">
                  <a:latin typeface="Arial Narrow" panose="020B0606020202030204" pitchFamily="34" charset="0"/>
                </a:rPr>
                <a:t>Outcomes</a:t>
              </a:r>
              <a:endParaRPr lang="en-US" sz="3200" b="1" dirty="0">
                <a:latin typeface="Arial Narrow" panose="020B0606020202030204" pitchFamily="34" charset="0"/>
              </a:endParaRPr>
            </a:p>
          </p:txBody>
        </p:sp>
        <p:grpSp>
          <p:nvGrpSpPr>
            <p:cNvPr id="20" name="Group 19"/>
            <p:cNvGrpSpPr/>
            <p:nvPr/>
          </p:nvGrpSpPr>
          <p:grpSpPr>
            <a:xfrm>
              <a:off x="202362" y="3438739"/>
              <a:ext cx="8447643" cy="1318313"/>
              <a:chOff x="202362" y="4012178"/>
              <a:chExt cx="8447643" cy="1318313"/>
            </a:xfrm>
          </p:grpSpPr>
          <p:sp>
            <p:nvSpPr>
              <p:cNvPr id="22" name="Rectangle 21"/>
              <p:cNvSpPr/>
              <p:nvPr/>
            </p:nvSpPr>
            <p:spPr>
              <a:xfrm>
                <a:off x="202362" y="4012179"/>
                <a:ext cx="2103120" cy="130469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Narrow" panose="020B0606020202030204" pitchFamily="34" charset="0"/>
                  </a:rPr>
                  <a:t>Effective Innovations</a:t>
                </a:r>
                <a:endParaRPr lang="en-US" sz="3200" b="1" dirty="0">
                  <a:latin typeface="Arial Narrow" panose="020B0606020202030204" pitchFamily="34" charset="0"/>
                </a:endParaRPr>
              </a:p>
            </p:txBody>
          </p:sp>
          <p:sp>
            <p:nvSpPr>
              <p:cNvPr id="23" name="Rectangle 22"/>
              <p:cNvSpPr/>
              <p:nvPr/>
            </p:nvSpPr>
            <p:spPr>
              <a:xfrm>
                <a:off x="3237463" y="4012178"/>
                <a:ext cx="2651760" cy="130469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Narrow" panose="020B0606020202030204" pitchFamily="34" charset="0"/>
                  </a:rPr>
                  <a:t>Effective Implementation</a:t>
                </a:r>
                <a:endParaRPr lang="en-US" sz="3200" b="1" dirty="0">
                  <a:latin typeface="Arial Narrow" panose="020B0606020202030204" pitchFamily="34" charset="0"/>
                </a:endParaRPr>
              </a:p>
            </p:txBody>
          </p:sp>
          <p:sp>
            <p:nvSpPr>
              <p:cNvPr id="24" name="Rectangle 23"/>
              <p:cNvSpPr/>
              <p:nvPr/>
            </p:nvSpPr>
            <p:spPr>
              <a:xfrm>
                <a:off x="6821205" y="4025792"/>
                <a:ext cx="1828800" cy="130469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Narrow" panose="020B0606020202030204" pitchFamily="34" charset="0"/>
                  </a:rPr>
                  <a:t>Enabling Contexts</a:t>
                </a:r>
                <a:endParaRPr lang="en-US" sz="3200" b="1" dirty="0">
                  <a:latin typeface="Arial Narrow" panose="020B0606020202030204" pitchFamily="34" charset="0"/>
                </a:endParaRPr>
              </a:p>
            </p:txBody>
          </p:sp>
          <p:sp>
            <p:nvSpPr>
              <p:cNvPr id="25" name="Multiply 24"/>
              <p:cNvSpPr/>
              <p:nvPr/>
            </p:nvSpPr>
            <p:spPr>
              <a:xfrm>
                <a:off x="2419753" y="4346810"/>
                <a:ext cx="703440" cy="635431"/>
              </a:xfrm>
              <a:prstGeom prst="mathMultipl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y 25"/>
              <p:cNvSpPr/>
              <p:nvPr/>
            </p:nvSpPr>
            <p:spPr>
              <a:xfrm>
                <a:off x="6003494" y="4346809"/>
                <a:ext cx="703440" cy="635431"/>
              </a:xfrm>
              <a:prstGeom prst="mathMultipl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Equal 20"/>
            <p:cNvSpPr/>
            <p:nvPr/>
          </p:nvSpPr>
          <p:spPr>
            <a:xfrm>
              <a:off x="2305482" y="5234575"/>
              <a:ext cx="974952" cy="655417"/>
            </a:xfrm>
            <a:prstGeom prst="mathEqual">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55586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88268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5400" b="1" dirty="0" smtClean="0">
                <a:solidFill>
                  <a:schemeClr val="bg1"/>
                </a:solidFill>
              </a:rPr>
              <a:t>Implementation Science is </a:t>
            </a:r>
          </a:p>
          <a:p>
            <a:r>
              <a:rPr lang="en-US" sz="5400" b="1" dirty="0" smtClean="0">
                <a:solidFill>
                  <a:schemeClr val="bg1"/>
                </a:solidFill>
              </a:rPr>
              <a:t>“the missing link between research and practice”</a:t>
            </a:r>
            <a:r>
              <a:rPr lang="en-US" sz="3600" b="1" baseline="50000" dirty="0" smtClean="0">
                <a:solidFill>
                  <a:schemeClr val="bg1"/>
                </a:solidFill>
              </a:rPr>
              <a:t>1</a:t>
            </a:r>
            <a:endParaRPr lang="en-US" sz="3600" b="1" baseline="50000" dirty="0">
              <a:solidFill>
                <a:schemeClr val="bg1"/>
              </a:solidFill>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3705"/>
          <a:stretch/>
        </p:blipFill>
        <p:spPr>
          <a:xfrm>
            <a:off x="0" y="2836190"/>
            <a:ext cx="9144000" cy="4039908"/>
          </a:xfrm>
          <a:prstGeom prst="rect">
            <a:avLst/>
          </a:prstGeom>
        </p:spPr>
      </p:pic>
    </p:spTree>
    <p:extLst>
      <p:ext uri="{BB962C8B-B14F-4D97-AF65-F5344CB8AC3E}">
        <p14:creationId xmlns:p14="http://schemas.microsoft.com/office/powerpoint/2010/main" val="3412197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6114068"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t" anchorCtr="0"/>
          <a:lstStyle/>
          <a:p>
            <a:r>
              <a:rPr lang="en-US" sz="4400" b="1" dirty="0" smtClean="0">
                <a:solidFill>
                  <a:srgbClr val="800000"/>
                </a:solidFill>
                <a:ea typeface="Verdana" panose="020B0604030504040204" pitchFamily="34" charset="0"/>
                <a:cs typeface="Verdana" panose="020B0604030504040204" pitchFamily="34" charset="0"/>
              </a:rPr>
              <a:t>Implementation science</a:t>
            </a:r>
          </a:p>
          <a:p>
            <a:endParaRPr lang="en-US" sz="1200" dirty="0" smtClean="0">
              <a:solidFill>
                <a:schemeClr val="tx1">
                  <a:lumMod val="75000"/>
                  <a:lumOff val="25000"/>
                </a:schemeClr>
              </a:solidFill>
              <a:ea typeface="Verdana" panose="020B0604030504040204" pitchFamily="34" charset="0"/>
              <a:cs typeface="Verdana" panose="020B0604030504040204" pitchFamily="34" charset="0"/>
            </a:endParaRPr>
          </a:p>
          <a:p>
            <a:r>
              <a:rPr lang="en-US" sz="3600" dirty="0" smtClean="0">
                <a:solidFill>
                  <a:schemeClr val="tx1">
                    <a:lumMod val="75000"/>
                    <a:lumOff val="25000"/>
                  </a:schemeClr>
                </a:solidFill>
                <a:ea typeface="Verdana" panose="020B0604030504040204" pitchFamily="34" charset="0"/>
                <a:cs typeface="Verdana" panose="020B0604030504040204" pitchFamily="34" charset="0"/>
              </a:rPr>
              <a:t>is the </a:t>
            </a:r>
            <a:r>
              <a:rPr lang="en-US" sz="3600" b="1" dirty="0" smtClean="0">
                <a:solidFill>
                  <a:srgbClr val="800000"/>
                </a:solidFill>
                <a:ea typeface="Verdana" panose="020B0604030504040204" pitchFamily="34" charset="0"/>
                <a:cs typeface="Verdana" panose="020B0604030504040204" pitchFamily="34" charset="0"/>
              </a:rPr>
              <a:t>interdisciplinary </a:t>
            </a:r>
            <a:r>
              <a:rPr lang="en-US" sz="3600" dirty="0" smtClean="0">
                <a:solidFill>
                  <a:schemeClr val="tx1">
                    <a:lumMod val="75000"/>
                    <a:lumOff val="25000"/>
                  </a:schemeClr>
                </a:solidFill>
                <a:ea typeface="Verdana" panose="020B0604030504040204" pitchFamily="34" charset="0"/>
                <a:cs typeface="Verdana" panose="020B0604030504040204" pitchFamily="34" charset="0"/>
              </a:rPr>
              <a:t>study </a:t>
            </a:r>
            <a:r>
              <a:rPr lang="en-US" sz="3600" dirty="0">
                <a:solidFill>
                  <a:schemeClr val="tx1">
                    <a:lumMod val="75000"/>
                    <a:lumOff val="25000"/>
                  </a:schemeClr>
                </a:solidFill>
                <a:ea typeface="Verdana" panose="020B0604030504040204" pitchFamily="34" charset="0"/>
                <a:cs typeface="Verdana" panose="020B0604030504040204" pitchFamily="34" charset="0"/>
              </a:rPr>
              <a:t>of the methods used to translate </a:t>
            </a:r>
            <a:r>
              <a:rPr lang="en-US" sz="3600" b="1" dirty="0">
                <a:solidFill>
                  <a:srgbClr val="800000"/>
                </a:solidFill>
                <a:ea typeface="Verdana" panose="020B0604030504040204" pitchFamily="34" charset="0"/>
                <a:cs typeface="Verdana" panose="020B0604030504040204" pitchFamily="34" charset="0"/>
              </a:rPr>
              <a:t>research</a:t>
            </a:r>
            <a:r>
              <a:rPr lang="en-US" sz="3600" dirty="0">
                <a:solidFill>
                  <a:schemeClr val="tx1">
                    <a:lumMod val="75000"/>
                    <a:lumOff val="25000"/>
                  </a:schemeClr>
                </a:solidFill>
                <a:ea typeface="Verdana" panose="020B0604030504040204" pitchFamily="34" charset="0"/>
                <a:cs typeface="Verdana" panose="020B0604030504040204" pitchFamily="34" charset="0"/>
              </a:rPr>
              <a:t> into </a:t>
            </a:r>
            <a:r>
              <a:rPr lang="en-US" sz="3600" b="1" dirty="0">
                <a:solidFill>
                  <a:srgbClr val="800000"/>
                </a:solidFill>
                <a:ea typeface="Verdana" panose="020B0604030504040204" pitchFamily="34" charset="0"/>
                <a:cs typeface="Verdana" panose="020B0604030504040204" pitchFamily="34" charset="0"/>
              </a:rPr>
              <a:t>practice</a:t>
            </a:r>
            <a:r>
              <a:rPr lang="en-US" sz="3600" dirty="0">
                <a:solidFill>
                  <a:schemeClr val="tx1">
                    <a:lumMod val="75000"/>
                    <a:lumOff val="25000"/>
                  </a:schemeClr>
                </a:solidFill>
                <a:ea typeface="Verdana" panose="020B0604030504040204" pitchFamily="34" charset="0"/>
                <a:cs typeface="Verdana" panose="020B0604030504040204" pitchFamily="34" charset="0"/>
              </a:rPr>
              <a:t>, including identifying </a:t>
            </a:r>
            <a:r>
              <a:rPr lang="en-US" sz="3600" b="1" dirty="0">
                <a:solidFill>
                  <a:srgbClr val="800000"/>
                </a:solidFill>
                <a:ea typeface="Verdana" panose="020B0604030504040204" pitchFamily="34" charset="0"/>
                <a:cs typeface="Verdana" panose="020B0604030504040204" pitchFamily="34" charset="0"/>
              </a:rPr>
              <a:t>barriers </a:t>
            </a:r>
            <a:r>
              <a:rPr lang="en-US" sz="3600" dirty="0">
                <a:solidFill>
                  <a:schemeClr val="tx1">
                    <a:lumMod val="75000"/>
                    <a:lumOff val="25000"/>
                  </a:schemeClr>
                </a:solidFill>
                <a:ea typeface="Verdana" panose="020B0604030504040204" pitchFamily="34" charset="0"/>
                <a:cs typeface="Verdana" panose="020B0604030504040204" pitchFamily="34" charset="0"/>
              </a:rPr>
              <a:t>and facilitators (</a:t>
            </a:r>
            <a:r>
              <a:rPr lang="en-US" sz="3600" b="1" dirty="0">
                <a:solidFill>
                  <a:srgbClr val="800000"/>
                </a:solidFill>
                <a:ea typeface="Verdana" panose="020B0604030504040204" pitchFamily="34" charset="0"/>
                <a:cs typeface="Verdana" panose="020B0604030504040204" pitchFamily="34" charset="0"/>
              </a:rPr>
              <a:t>drivers</a:t>
            </a:r>
            <a:r>
              <a:rPr lang="en-US" sz="3600" dirty="0">
                <a:solidFill>
                  <a:schemeClr val="tx1">
                    <a:lumMod val="75000"/>
                    <a:lumOff val="25000"/>
                  </a:schemeClr>
                </a:solidFill>
                <a:ea typeface="Verdana" panose="020B0604030504040204" pitchFamily="34" charset="0"/>
                <a:cs typeface="Verdana" panose="020B0604030504040204" pitchFamily="34" charset="0"/>
              </a:rPr>
              <a:t>) related to the </a:t>
            </a:r>
            <a:r>
              <a:rPr lang="en-US" sz="3600" b="1" dirty="0">
                <a:solidFill>
                  <a:srgbClr val="800000"/>
                </a:solidFill>
                <a:ea typeface="Verdana" panose="020B0604030504040204" pitchFamily="34" charset="0"/>
                <a:cs typeface="Verdana" panose="020B0604030504040204" pitchFamily="34" charset="0"/>
              </a:rPr>
              <a:t>successful implementation </a:t>
            </a:r>
            <a:r>
              <a:rPr lang="en-US" sz="3600" dirty="0">
                <a:solidFill>
                  <a:schemeClr val="tx1">
                    <a:lumMod val="75000"/>
                    <a:lumOff val="25000"/>
                  </a:schemeClr>
                </a:solidFill>
                <a:ea typeface="Verdana" panose="020B0604030504040204" pitchFamily="34" charset="0"/>
                <a:cs typeface="Verdana" panose="020B0604030504040204" pitchFamily="34" charset="0"/>
              </a:rPr>
              <a:t>of policies, programs, practices, interventions, and innovations.</a:t>
            </a:r>
            <a:endParaRPr lang="en-US" sz="3800" b="1" dirty="0">
              <a:solidFill>
                <a:schemeClr val="bg1"/>
              </a:solidFill>
              <a:latin typeface="Arial Narrow" panose="020B0606020202030204" pitchFamily="34" charset="0"/>
            </a:endParaRPr>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3705"/>
          <a:stretch/>
        </p:blipFill>
        <p:spPr>
          <a:xfrm rot="16200000" flipH="1">
            <a:off x="4200034" y="1914035"/>
            <a:ext cx="6858000" cy="3029931"/>
          </a:xfrm>
          <a:prstGeom prst="rect">
            <a:avLst/>
          </a:prstGeom>
        </p:spPr>
      </p:pic>
    </p:spTree>
    <p:extLst>
      <p:ext uri="{BB962C8B-B14F-4D97-AF65-F5344CB8AC3E}">
        <p14:creationId xmlns:p14="http://schemas.microsoft.com/office/powerpoint/2010/main" val="102863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6114068"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t" anchorCtr="0"/>
          <a:lstStyle/>
          <a:p>
            <a:r>
              <a:rPr lang="en-US" sz="4400" b="1" dirty="0" smtClean="0">
                <a:solidFill>
                  <a:srgbClr val="800000"/>
                </a:solidFill>
                <a:ea typeface="Verdana" panose="020B0604030504040204" pitchFamily="34" charset="0"/>
                <a:cs typeface="Verdana" panose="020B0604030504040204" pitchFamily="34" charset="0"/>
              </a:rPr>
              <a:t>Implementation</a:t>
            </a:r>
          </a:p>
          <a:p>
            <a:endParaRPr lang="en-US" sz="1200" b="1" dirty="0" smtClean="0">
              <a:solidFill>
                <a:srgbClr val="800000"/>
              </a:solidFill>
              <a:ea typeface="Verdana" panose="020B0604030504040204" pitchFamily="34" charset="0"/>
              <a:cs typeface="Verdana" panose="020B0604030504040204" pitchFamily="34" charset="0"/>
            </a:endParaRPr>
          </a:p>
          <a:p>
            <a:r>
              <a:rPr lang="en-US" sz="3600" dirty="0" smtClean="0">
                <a:solidFill>
                  <a:schemeClr val="tx1">
                    <a:lumMod val="75000"/>
                    <a:lumOff val="25000"/>
                  </a:schemeClr>
                </a:solidFill>
                <a:ea typeface="Verdana" panose="020B0604030504040204" pitchFamily="34" charset="0"/>
                <a:cs typeface="Verdana" panose="020B0604030504040204" pitchFamily="34" charset="0"/>
              </a:rPr>
              <a:t>“is the means by which an intervention is </a:t>
            </a:r>
            <a:r>
              <a:rPr lang="en-US" sz="3600" b="1" dirty="0" smtClean="0">
                <a:solidFill>
                  <a:srgbClr val="800000"/>
                </a:solidFill>
                <a:ea typeface="Verdana" panose="020B0604030504040204" pitchFamily="34" charset="0"/>
                <a:cs typeface="Verdana" panose="020B0604030504040204" pitchFamily="34" charset="0"/>
              </a:rPr>
              <a:t>assimilated </a:t>
            </a:r>
            <a:r>
              <a:rPr lang="en-US" sz="3600" dirty="0" smtClean="0">
                <a:solidFill>
                  <a:schemeClr val="tx1">
                    <a:lumMod val="75000"/>
                    <a:lumOff val="25000"/>
                  </a:schemeClr>
                </a:solidFill>
                <a:ea typeface="Verdana" panose="020B0604030504040204" pitchFamily="34" charset="0"/>
                <a:cs typeface="Verdana" panose="020B0604030504040204" pitchFamily="34" charset="0"/>
              </a:rPr>
              <a:t>into an organization.  Implementation is the critical </a:t>
            </a:r>
            <a:r>
              <a:rPr lang="en-US" sz="3600" b="1" dirty="0" smtClean="0">
                <a:solidFill>
                  <a:srgbClr val="800000"/>
                </a:solidFill>
                <a:ea typeface="Verdana" panose="020B0604030504040204" pitchFamily="34" charset="0"/>
                <a:cs typeface="Verdana" panose="020B0604030504040204" pitchFamily="34" charset="0"/>
              </a:rPr>
              <a:t>gateway</a:t>
            </a:r>
            <a:r>
              <a:rPr lang="en-US" sz="3600" dirty="0" smtClean="0">
                <a:solidFill>
                  <a:schemeClr val="tx1">
                    <a:lumMod val="75000"/>
                    <a:lumOff val="25000"/>
                  </a:schemeClr>
                </a:solidFill>
                <a:ea typeface="Verdana" panose="020B0604030504040204" pitchFamily="34" charset="0"/>
                <a:cs typeface="Verdana" panose="020B0604030504040204" pitchFamily="34" charset="0"/>
              </a:rPr>
              <a:t> between an organizational </a:t>
            </a:r>
            <a:r>
              <a:rPr lang="en-US" sz="3600" b="1" dirty="0" smtClean="0">
                <a:solidFill>
                  <a:srgbClr val="800000"/>
                </a:solidFill>
                <a:ea typeface="Verdana" panose="020B0604030504040204" pitchFamily="34" charset="0"/>
                <a:cs typeface="Verdana" panose="020B0604030504040204" pitchFamily="34" charset="0"/>
              </a:rPr>
              <a:t>decision</a:t>
            </a:r>
            <a:r>
              <a:rPr lang="en-US" sz="3600" dirty="0" smtClean="0">
                <a:solidFill>
                  <a:schemeClr val="tx1">
                    <a:lumMod val="75000"/>
                    <a:lumOff val="25000"/>
                  </a:schemeClr>
                </a:solidFill>
                <a:ea typeface="Verdana" panose="020B0604030504040204" pitchFamily="34" charset="0"/>
                <a:cs typeface="Verdana" panose="020B0604030504040204" pitchFamily="34" charset="0"/>
              </a:rPr>
              <a:t> to adopt an intervention and the </a:t>
            </a:r>
            <a:r>
              <a:rPr lang="en-US" sz="3600" b="1" dirty="0" smtClean="0">
                <a:solidFill>
                  <a:srgbClr val="800000"/>
                </a:solidFill>
                <a:ea typeface="Verdana" panose="020B0604030504040204" pitchFamily="34" charset="0"/>
                <a:cs typeface="Verdana" panose="020B0604030504040204" pitchFamily="34" charset="0"/>
              </a:rPr>
              <a:t>routine use </a:t>
            </a:r>
            <a:r>
              <a:rPr lang="en-US" sz="3600" dirty="0" smtClean="0">
                <a:solidFill>
                  <a:schemeClr val="tx1">
                    <a:lumMod val="75000"/>
                    <a:lumOff val="25000"/>
                  </a:schemeClr>
                </a:solidFill>
                <a:ea typeface="Verdana" panose="020B0604030504040204" pitchFamily="34" charset="0"/>
                <a:cs typeface="Verdana" panose="020B0604030504040204" pitchFamily="34" charset="0"/>
              </a:rPr>
              <a:t>of that intervention.”</a:t>
            </a:r>
            <a:r>
              <a:rPr lang="en-US" sz="2800" baseline="50000" dirty="0" smtClean="0">
                <a:solidFill>
                  <a:schemeClr val="tx1">
                    <a:lumMod val="75000"/>
                    <a:lumOff val="25000"/>
                  </a:schemeClr>
                </a:solidFill>
                <a:ea typeface="Verdana" panose="020B0604030504040204" pitchFamily="34" charset="0"/>
                <a:cs typeface="Verdana" panose="020B0604030504040204" pitchFamily="34" charset="0"/>
              </a:rPr>
              <a:t>2</a:t>
            </a:r>
            <a:r>
              <a:rPr lang="en-US" sz="3600" dirty="0" smtClean="0">
                <a:solidFill>
                  <a:schemeClr val="tx1">
                    <a:lumMod val="75000"/>
                    <a:lumOff val="25000"/>
                  </a:schemeClr>
                </a:solidFill>
                <a:ea typeface="Verdana" panose="020B0604030504040204" pitchFamily="34" charset="0"/>
                <a:cs typeface="Verdana" panose="020B0604030504040204" pitchFamily="34" charset="0"/>
              </a:rPr>
              <a:t>  </a:t>
            </a:r>
            <a:endParaRPr lang="en-US" sz="3600" b="1" dirty="0">
              <a:solidFill>
                <a:schemeClr val="bg1"/>
              </a:solidFill>
              <a:latin typeface="Arial Narrow" panose="020B0606020202030204" pitchFamily="34" charset="0"/>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3705"/>
          <a:stretch/>
        </p:blipFill>
        <p:spPr>
          <a:xfrm rot="16200000" flipH="1">
            <a:off x="4200034" y="1914035"/>
            <a:ext cx="6858000" cy="3029931"/>
          </a:xfrm>
          <a:prstGeom prst="rect">
            <a:avLst/>
          </a:prstGeom>
        </p:spPr>
      </p:pic>
    </p:spTree>
    <p:extLst>
      <p:ext uri="{BB962C8B-B14F-4D97-AF65-F5344CB8AC3E}">
        <p14:creationId xmlns:p14="http://schemas.microsoft.com/office/powerpoint/2010/main" val="34218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6114068"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t" anchorCtr="0"/>
          <a:lstStyle/>
          <a:p>
            <a:r>
              <a:rPr lang="en-US" sz="4400" b="1" dirty="0" smtClean="0">
                <a:solidFill>
                  <a:srgbClr val="800000"/>
                </a:solidFill>
                <a:ea typeface="Verdana" panose="020B0604030504040204" pitchFamily="34" charset="0"/>
                <a:cs typeface="Verdana" panose="020B0604030504040204" pitchFamily="34" charset="0"/>
              </a:rPr>
              <a:t>Implementation</a:t>
            </a:r>
          </a:p>
          <a:p>
            <a:r>
              <a:rPr lang="en-US" sz="3600" dirty="0" smtClean="0">
                <a:solidFill>
                  <a:schemeClr val="tx1">
                    <a:lumMod val="75000"/>
                    <a:lumOff val="25000"/>
                  </a:schemeClr>
                </a:solidFill>
                <a:ea typeface="Verdana" panose="020B0604030504040204" pitchFamily="34" charset="0"/>
                <a:cs typeface="Verdana" panose="020B0604030504040204" pitchFamily="34" charset="0"/>
              </a:rPr>
              <a:t>is a </a:t>
            </a:r>
            <a:r>
              <a:rPr lang="en-US" sz="3600" b="1" dirty="0" smtClean="0">
                <a:solidFill>
                  <a:srgbClr val="800000"/>
                </a:solidFill>
                <a:ea typeface="Verdana" panose="020B0604030504040204" pitchFamily="34" charset="0"/>
                <a:cs typeface="Verdana" panose="020B0604030504040204" pitchFamily="34" charset="0"/>
              </a:rPr>
              <a:t>process</a:t>
            </a:r>
            <a:r>
              <a:rPr lang="en-US" sz="3600" dirty="0" smtClean="0">
                <a:solidFill>
                  <a:schemeClr val="tx1">
                    <a:lumMod val="75000"/>
                    <a:lumOff val="25000"/>
                  </a:schemeClr>
                </a:solidFill>
                <a:ea typeface="Verdana" panose="020B0604030504040204" pitchFamily="34" charset="0"/>
                <a:cs typeface="Verdana" panose="020B0604030504040204" pitchFamily="34" charset="0"/>
              </a:rPr>
              <a:t>, not an event, with multiple stages before a program is truly implemented.</a:t>
            </a:r>
          </a:p>
          <a:p>
            <a:endParaRPr lang="en-US" sz="3600" dirty="0" smtClean="0">
              <a:solidFill>
                <a:schemeClr val="tx1">
                  <a:lumMod val="75000"/>
                  <a:lumOff val="25000"/>
                </a:schemeClr>
              </a:solidFill>
              <a:ea typeface="Verdana" panose="020B0604030504040204" pitchFamily="34" charset="0"/>
              <a:cs typeface="Verdana" panose="020B0604030504040204" pitchFamily="34" charset="0"/>
            </a:endParaRPr>
          </a:p>
          <a:p>
            <a:r>
              <a:rPr lang="en-US" sz="3600" i="1" dirty="0" smtClean="0">
                <a:solidFill>
                  <a:schemeClr val="tx1">
                    <a:lumMod val="75000"/>
                    <a:lumOff val="25000"/>
                  </a:schemeClr>
                </a:solidFill>
                <a:ea typeface="Verdana" panose="020B0604030504040204" pitchFamily="34" charset="0"/>
                <a:cs typeface="Verdana" panose="020B0604030504040204" pitchFamily="34" charset="0"/>
              </a:rPr>
              <a:t>“We began implementing ALP in Fall 2015” </a:t>
            </a:r>
          </a:p>
          <a:p>
            <a:r>
              <a:rPr lang="en-US" sz="3600" dirty="0" smtClean="0">
                <a:solidFill>
                  <a:schemeClr val="tx1">
                    <a:lumMod val="75000"/>
                    <a:lumOff val="25000"/>
                  </a:schemeClr>
                </a:solidFill>
                <a:ea typeface="Verdana" panose="020B0604030504040204" pitchFamily="34" charset="0"/>
                <a:cs typeface="Verdana" panose="020B0604030504040204" pitchFamily="34" charset="0"/>
              </a:rPr>
              <a:t>NOT</a:t>
            </a:r>
          </a:p>
          <a:p>
            <a:r>
              <a:rPr lang="en-US" sz="3600" i="1" dirty="0" smtClean="0">
                <a:solidFill>
                  <a:schemeClr val="tx1">
                    <a:lumMod val="75000"/>
                    <a:lumOff val="25000"/>
                  </a:schemeClr>
                </a:solidFill>
                <a:ea typeface="Verdana" panose="020B0604030504040204" pitchFamily="34" charset="0"/>
                <a:cs typeface="Verdana" panose="020B0604030504040204" pitchFamily="34" charset="0"/>
              </a:rPr>
              <a:t>“We implemented ALP in Fall 2015.”    </a:t>
            </a:r>
            <a:endParaRPr lang="en-US" sz="3600" b="1" i="1" dirty="0">
              <a:solidFill>
                <a:schemeClr val="bg1"/>
              </a:solidFill>
              <a:latin typeface="Arial Narrow" panose="020B0606020202030204" pitchFamily="34" charset="0"/>
            </a:endParaRPr>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3705"/>
          <a:stretch/>
        </p:blipFill>
        <p:spPr>
          <a:xfrm rot="16200000" flipH="1">
            <a:off x="4200034" y="1914035"/>
            <a:ext cx="6858000" cy="3029931"/>
          </a:xfrm>
          <a:prstGeom prst="rect">
            <a:avLst/>
          </a:prstGeom>
        </p:spPr>
      </p:pic>
    </p:spTree>
    <p:extLst>
      <p:ext uri="{BB962C8B-B14F-4D97-AF65-F5344CB8AC3E}">
        <p14:creationId xmlns:p14="http://schemas.microsoft.com/office/powerpoint/2010/main" val="333018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DE16">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1013</TotalTime>
  <Words>1914</Words>
  <Application>Microsoft Office PowerPoint</Application>
  <PresentationFormat>On-screen Show (4:3)</PresentationFormat>
  <Paragraphs>188</Paragraphs>
  <Slides>45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Arial Narrow</vt:lpstr>
      <vt:lpstr>Calibri</vt:lpstr>
      <vt:lpstr>Franklin Gothic Book</vt:lpstr>
      <vt:lpstr>Gill Sans</vt:lpstr>
      <vt:lpstr>Trebuchet MS</vt:lpstr>
      <vt:lpstr>Verdana</vt:lpstr>
      <vt:lpstr>ヒラギノ角ゴ ProN W3</vt:lpstr>
      <vt:lpstr>Office Theme</vt:lpstr>
      <vt:lpstr>A Framework for ALP Implementation &amp; Scale-up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try to build the plane first.</vt:lpstr>
      <vt:lpstr>PowerPoint Presentation</vt:lpstr>
      <vt:lpstr>PowerPoint Presentation</vt:lpstr>
      <vt:lpstr>PowerPoint Presentation</vt:lpstr>
      <vt:lpstr>PowerPoint Presentation</vt:lpstr>
      <vt:lpstr>PowerPoint Presentation</vt:lpstr>
      <vt:lpstr>PowerPoint Presentation</vt:lpstr>
      <vt:lpstr>I wanted to develop a simplified model that was customized for developmental education initiatives (ALP in particular).  The goal is to build an implementation toolkit to help colleges consider critical implementation components, assess where they are currently strong or weak, anticipate challenges, prioritize which components need the most attention, and use resources wisely during the implementation process.  </vt:lpstr>
      <vt:lpstr>PowerPoint Presentation</vt:lpstr>
      <vt:lpstr>PowerPoint Presentation</vt:lpstr>
      <vt:lpstr>PowerPoint Presentation</vt:lpstr>
      <vt:lpstr>PowerPoint Presentation</vt:lpstr>
      <vt:lpstr>Thoughts on the PROGRAM domain?  1.  Problem being solved 2.  Theory/Philosophy 3.  Core components/characteristics 4.  Expected outcomes  Is any of the language/terminology unclear?  Does it make sense why these are important to successful implementations? Is anything missing?</vt:lpstr>
      <vt:lpstr>PowerPoint Presentation</vt:lpstr>
      <vt:lpstr>Coaching is a critical implementation component that is often neglected.      The importance of coaching/TA is strongly supported by IS research. Training is not enough.  According to IS research, training focused on sharing information (like most conference presentations) leads to minimal changes in knowledge and almost no change in skills.</vt:lpstr>
      <vt:lpstr>Training that included demonstrations produced more gains in knowledge but still very little change in skills/classroom practices.    Only when classroom based coaching was added was there a meaningful change in skills/classroom practices.   </vt:lpstr>
      <vt:lpstr>PowerPoint Presentation</vt:lpstr>
      <vt:lpstr>Thoughts on the PRACTITIONER domain?  1.  Attributes 2.  Perceptions 3.  Training 4.  Coaching/technical assistance   Is any of the language/terminology unclear?  Does it make sense why these are important to successful implementations? Is anything missing?</vt:lpstr>
      <vt:lpstr>PowerPoint Presentation</vt:lpstr>
      <vt:lpstr>PowerPoint Presentation</vt:lpstr>
      <vt:lpstr>PowerPoint Presentation</vt:lpstr>
      <vt:lpstr>Thoughts on the CONTEXT domain?  1.  Urgency for change 2.  Supportive infrastructure 3.  Leadership (managerial and visionary) 4.  Buy-in from other stakeholders 5.  Learning climate 6.  External supports   Is any of the language/terminology unclear?  Does it make sense why these are important to successful implementations? Is anything missing?</vt:lpstr>
      <vt:lpstr>PowerPoint Presentation</vt:lpstr>
      <vt:lpstr>PowerPoint Presentation</vt:lpstr>
      <vt:lpstr>PowerPoint Presentation</vt:lpstr>
      <vt:lpstr>PowerPoint Presentation</vt:lpstr>
      <vt:lpstr>PowerPoint Presentation</vt:lpstr>
      <vt:lpstr>Thoughts on the PROCESS domain?  1.  Implementation Team 2.  Implementation Plan 3.  Implementation Documentation 4.  Program Champion 5.  Recruitment strategies 6.  Feedback mechanism/evaluation 7.  Time for reflection (self and group)  Is any of the language/terminology unclear?  Does it make sense why these are important to successful implementations? Is anything missing?</vt:lpstr>
      <vt:lpstr>PowerPoint Presentation</vt:lpstr>
      <vt:lpstr>PowerPoint Presentation</vt:lpstr>
      <vt:lpstr>PowerPoint Presentation</vt:lpstr>
      <vt:lpstr>PowerPoint Presentation</vt:lpstr>
      <vt:lpstr>PowerPoint Presentation</vt:lpstr>
    </vt:vector>
  </TitlesOfParts>
  <Company>University of South Carolina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dc:title>
  <dc:creator>COLEMAN, DAWN R</dc:creator>
  <cp:lastModifiedBy>Dawn Coleman</cp:lastModifiedBy>
  <cp:revision>114</cp:revision>
  <dcterms:created xsi:type="dcterms:W3CDTF">2016-06-07T15:50:04Z</dcterms:created>
  <dcterms:modified xsi:type="dcterms:W3CDTF">2016-06-24T11:50:32Z</dcterms:modified>
</cp:coreProperties>
</file>