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8" r:id="rId1"/>
  </p:sldMasterIdLst>
  <p:notesMasterIdLst>
    <p:notesMasterId r:id="rId21"/>
  </p:notesMasterIdLst>
  <p:sldIdLst>
    <p:sldId id="256" r:id="rId2"/>
    <p:sldId id="266" r:id="rId3"/>
    <p:sldId id="261" r:id="rId4"/>
    <p:sldId id="267" r:id="rId5"/>
    <p:sldId id="257" r:id="rId6"/>
    <p:sldId id="262" r:id="rId7"/>
    <p:sldId id="268" r:id="rId8"/>
    <p:sldId id="274" r:id="rId9"/>
    <p:sldId id="269" r:id="rId10"/>
    <p:sldId id="259" r:id="rId11"/>
    <p:sldId id="263" r:id="rId12"/>
    <p:sldId id="270" r:id="rId13"/>
    <p:sldId id="272" r:id="rId14"/>
    <p:sldId id="271" r:id="rId15"/>
    <p:sldId id="260" r:id="rId16"/>
    <p:sldId id="264" r:id="rId17"/>
    <p:sldId id="258" r:id="rId18"/>
    <p:sldId id="265"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71" autoAdjust="0"/>
  </p:normalViewPr>
  <p:slideViewPr>
    <p:cSldViewPr snapToGrid="0" snapToObjects="1">
      <p:cViewPr>
        <p:scale>
          <a:sx n="85" d="100"/>
          <a:sy n="85" d="100"/>
        </p:scale>
        <p:origin x="-155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CD8E2A-F201-6948-9007-A6B7F9B3F226}" type="datetimeFigureOut">
              <a:rPr lang="en-US" smtClean="0"/>
              <a:t>6/26/15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312313-8811-DC4A-8EF6-2DCBB54A5132}" type="slidenum">
              <a:rPr lang="en-US" smtClean="0"/>
              <a:t>‹#›</a:t>
            </a:fld>
            <a:endParaRPr lang="en-US"/>
          </a:p>
        </p:txBody>
      </p:sp>
    </p:spTree>
    <p:extLst>
      <p:ext uri="{BB962C8B-B14F-4D97-AF65-F5344CB8AC3E}">
        <p14:creationId xmlns:p14="http://schemas.microsoft.com/office/powerpoint/2010/main" val="10476845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12313-8811-DC4A-8EF6-2DCBB54A5132}" type="slidenum">
              <a:rPr lang="en-US" smtClean="0"/>
              <a:t>1</a:t>
            </a:fld>
            <a:endParaRPr lang="en-US"/>
          </a:p>
        </p:txBody>
      </p:sp>
    </p:spTree>
    <p:extLst>
      <p:ext uri="{BB962C8B-B14F-4D97-AF65-F5344CB8AC3E}">
        <p14:creationId xmlns:p14="http://schemas.microsoft.com/office/powerpoint/2010/main" val="9505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sz="1400" b="1" dirty="0" smtClean="0">
                <a:solidFill>
                  <a:srgbClr val="FFFF00"/>
                </a:solidFill>
              </a:rPr>
              <a:t>My Story -- A Non-Cognitive Issue Skeptic </a:t>
            </a:r>
          </a:p>
          <a:p>
            <a:pPr marL="0" indent="0">
              <a:buNone/>
            </a:pPr>
            <a:r>
              <a:rPr lang="en-US" sz="1100" dirty="0" smtClean="0"/>
              <a:t>I didn’t buy into the the whole “non-cognitive” idea at first. I considered much of it a waste of time—and, I was not the only one. Many academicians, like myself, consider their job to be fairly straight-forward---teach students how to write well and that, essentially, is done through presentations and practice—lots of practice. </a:t>
            </a:r>
          </a:p>
          <a:p>
            <a:pPr>
              <a:buFont typeface="Arial"/>
              <a:buChar char="•"/>
            </a:pPr>
            <a:r>
              <a:rPr lang="en-US" sz="1400" b="1" dirty="0" smtClean="0">
                <a:solidFill>
                  <a:srgbClr val="FFFF00"/>
                </a:solidFill>
              </a:rPr>
              <a:t>What Changed? – My Perspective </a:t>
            </a:r>
          </a:p>
          <a:p>
            <a:pPr marL="0" indent="0">
              <a:buNone/>
            </a:pPr>
            <a:r>
              <a:rPr lang="en-US" sz="1200" dirty="0" smtClean="0"/>
              <a:t>First, I attended the </a:t>
            </a:r>
            <a:r>
              <a:rPr lang="en-US" sz="1200" dirty="0" err="1" smtClean="0"/>
              <a:t>AlP</a:t>
            </a:r>
            <a:r>
              <a:rPr lang="en-US" sz="1200" dirty="0" smtClean="0"/>
              <a:t> Institute in January of 2012, and there I was exposed to the various reasons and rationale for including this “touchy-feely” material. Why were students not completing the class? Why were they dropping out? Why weren’t students, ultimately, being successful? The answers were often that “life” intervened. Jobs, marriages, relationships, a lack of confidence, and a lack of experience at just being students were enough to knock them off-track, and once they were gone, they often did not return. </a:t>
            </a:r>
            <a:endParaRPr lang="en-US" sz="1400" b="1" dirty="0" smtClean="0"/>
          </a:p>
          <a:p>
            <a:endParaRPr lang="en-US" dirty="0"/>
          </a:p>
        </p:txBody>
      </p:sp>
      <p:sp>
        <p:nvSpPr>
          <p:cNvPr id="4" name="Slide Number Placeholder 3"/>
          <p:cNvSpPr>
            <a:spLocks noGrp="1"/>
          </p:cNvSpPr>
          <p:nvPr>
            <p:ph type="sldNum" sz="quarter" idx="10"/>
          </p:nvPr>
        </p:nvSpPr>
        <p:spPr/>
        <p:txBody>
          <a:bodyPr/>
          <a:lstStyle/>
          <a:p>
            <a:fld id="{95312313-8811-DC4A-8EF6-2DCBB54A5132}" type="slidenum">
              <a:rPr lang="en-US" smtClean="0"/>
              <a:t>3</a:t>
            </a:fld>
            <a:endParaRPr lang="en-US"/>
          </a:p>
        </p:txBody>
      </p:sp>
    </p:spTree>
    <p:extLst>
      <p:ext uri="{BB962C8B-B14F-4D97-AF65-F5344CB8AC3E}">
        <p14:creationId xmlns:p14="http://schemas.microsoft.com/office/powerpoint/2010/main" val="402420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0" u="sng" dirty="0" smtClean="0"/>
              <a:t>Questions for the Audience</a:t>
            </a:r>
            <a:r>
              <a:rPr lang="en-US" sz="6000" dirty="0" smtClean="0"/>
              <a:t>: </a:t>
            </a:r>
          </a:p>
          <a:p>
            <a:pPr lvl="1"/>
            <a:r>
              <a:rPr lang="en-US" sz="6000" i="1" dirty="0" smtClean="0">
                <a:solidFill>
                  <a:srgbClr val="FFFF00"/>
                </a:solidFill>
              </a:rPr>
              <a:t>What are some of the challenges that developmental students  present to us as teachers? </a:t>
            </a:r>
          </a:p>
          <a:p>
            <a:pPr lvl="2"/>
            <a:r>
              <a:rPr lang="en-US" sz="6000" b="1" u="sng" dirty="0" smtClean="0"/>
              <a:t>Preparation</a:t>
            </a:r>
            <a:r>
              <a:rPr lang="en-US" sz="6000" dirty="0" smtClean="0"/>
              <a:t> – they are often ill-prepared in different ways for the type or analytical writing required at the college level. </a:t>
            </a:r>
          </a:p>
          <a:p>
            <a:pPr lvl="2"/>
            <a:r>
              <a:rPr lang="en-US" sz="6000" u="sng" dirty="0" smtClean="0"/>
              <a:t>Motivation</a:t>
            </a:r>
            <a:r>
              <a:rPr lang="en-US" sz="6000" dirty="0" smtClean="0"/>
              <a:t> – they often lack the motivation (drive) needed to remedy their lack of preparation. </a:t>
            </a:r>
          </a:p>
          <a:p>
            <a:pPr marL="282575" lvl="1" indent="0">
              <a:buNone/>
            </a:pPr>
            <a:endParaRPr lang="en-US" sz="2000" dirty="0" smtClean="0"/>
          </a:p>
          <a:p>
            <a:pPr lvl="1"/>
            <a:r>
              <a:rPr lang="en-US" sz="2000" i="1" dirty="0" smtClean="0">
                <a:solidFill>
                  <a:srgbClr val="FFFF00"/>
                </a:solidFill>
              </a:rPr>
              <a:t>Which of the two issues above is a better predictor of student success and retention? </a:t>
            </a:r>
          </a:p>
          <a:p>
            <a:pPr lvl="2"/>
            <a:r>
              <a:rPr lang="en-US" sz="2000" dirty="0" smtClean="0"/>
              <a:t>Motivation – and here’s why. If a students are both prepared and motivated, then they’ll likely do well. However, if a students are prepared but not motivated then they “might” do well, but if students are motivated but not prepared, then that motivation can often become the spark that can propel to prepare and often quite quickly. </a:t>
            </a:r>
          </a:p>
          <a:p>
            <a:endParaRPr lang="en-US" dirty="0"/>
          </a:p>
        </p:txBody>
      </p:sp>
      <p:sp>
        <p:nvSpPr>
          <p:cNvPr id="4" name="Slide Number Placeholder 3"/>
          <p:cNvSpPr>
            <a:spLocks noGrp="1"/>
          </p:cNvSpPr>
          <p:nvPr>
            <p:ph type="sldNum" sz="quarter" idx="10"/>
          </p:nvPr>
        </p:nvSpPr>
        <p:spPr/>
        <p:txBody>
          <a:bodyPr/>
          <a:lstStyle/>
          <a:p>
            <a:fld id="{95312313-8811-DC4A-8EF6-2DCBB54A5132}" type="slidenum">
              <a:rPr lang="en-US" smtClean="0"/>
              <a:t>4</a:t>
            </a:fld>
            <a:endParaRPr lang="en-US"/>
          </a:p>
        </p:txBody>
      </p:sp>
    </p:spTree>
    <p:extLst>
      <p:ext uri="{BB962C8B-B14F-4D97-AF65-F5344CB8AC3E}">
        <p14:creationId xmlns:p14="http://schemas.microsoft.com/office/powerpoint/2010/main" val="2443389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12313-8811-DC4A-8EF6-2DCBB54A5132}" type="slidenum">
              <a:rPr lang="en-US" smtClean="0"/>
              <a:t>10</a:t>
            </a:fld>
            <a:endParaRPr lang="en-US"/>
          </a:p>
        </p:txBody>
      </p:sp>
    </p:spTree>
    <p:extLst>
      <p:ext uri="{BB962C8B-B14F-4D97-AF65-F5344CB8AC3E}">
        <p14:creationId xmlns:p14="http://schemas.microsoft.com/office/powerpoint/2010/main" val="2998038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FAC9379-B8A9-0245-BACA-26C24637C7FD}" type="datetimeFigureOut">
              <a:rPr lang="en-US" smtClean="0"/>
              <a:t>6/26/15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2FAC9379-B8A9-0245-BACA-26C24637C7FD}" type="datetimeFigureOut">
              <a:rPr lang="en-US" smtClean="0"/>
              <a:t>6/26/15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5B942B-9AC9-8E47-B810-970C827CE4C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C9379-B8A9-0245-BACA-26C24637C7FD}" type="datetimeFigureOut">
              <a:rPr lang="en-US" smtClean="0"/>
              <a:t>6/26/15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B942B-9AC9-8E47-B810-970C827CE4C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2FAC9379-B8A9-0245-BACA-26C24637C7FD}" type="datetimeFigureOut">
              <a:rPr lang="en-US" smtClean="0"/>
              <a:t>6/26/15</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C45B942B-9AC9-8E47-B810-970C827CE4CA}"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2FAC9379-B8A9-0245-BACA-26C24637C7FD}" type="datetimeFigureOut">
              <a:rPr lang="en-US" smtClean="0"/>
              <a:t>6/26/15</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C45B942B-9AC9-8E47-B810-970C827CE4C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2FAC9379-B8A9-0245-BACA-26C24637C7FD}" type="datetimeFigureOut">
              <a:rPr lang="en-US" smtClean="0"/>
              <a:t>6/26/15</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C45B942B-9AC9-8E47-B810-970C827CE4C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FAC9379-B8A9-0245-BACA-26C24637C7FD}" type="datetimeFigureOut">
              <a:rPr lang="en-US" smtClean="0"/>
              <a:t>6/26/15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942B-9AC9-8E47-B810-970C827CE4C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FAC9379-B8A9-0245-BACA-26C24637C7FD}" type="datetimeFigureOut">
              <a:rPr lang="en-US" smtClean="0"/>
              <a:t>6/26/15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942B-9AC9-8E47-B810-970C827CE4C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FAC9379-B8A9-0245-BACA-26C24637C7FD}" type="datetimeFigureOut">
              <a:rPr lang="en-US" smtClean="0"/>
              <a:t>6/26/15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942B-9AC9-8E47-B810-970C827CE4C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AC9379-B8A9-0245-BACA-26C24637C7FD}" type="datetimeFigureOut">
              <a:rPr lang="en-US" smtClean="0"/>
              <a:t>6/26/15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942B-9AC9-8E47-B810-970C827CE4C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FAC9379-B8A9-0245-BACA-26C24637C7FD}" type="datetimeFigureOut">
              <a:rPr lang="en-US" smtClean="0"/>
              <a:t>6/26/15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B942B-9AC9-8E47-B810-970C827CE4C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FAC9379-B8A9-0245-BACA-26C24637C7FD}" type="datetimeFigureOut">
              <a:rPr lang="en-US" smtClean="0"/>
              <a:t>6/26/15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5B942B-9AC9-8E47-B810-970C827CE4CA}"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FAC9379-B8A9-0245-BACA-26C24637C7FD}" type="datetimeFigureOut">
              <a:rPr lang="en-US" smtClean="0"/>
              <a:t>6/26/15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B942B-9AC9-8E47-B810-970C827CE4CA}"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FAC9379-B8A9-0245-BACA-26C24637C7FD}" type="datetimeFigureOut">
              <a:rPr lang="en-US" smtClean="0"/>
              <a:t>6/26/15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B942B-9AC9-8E47-B810-970C827CE4CA}"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FAC9379-B8A9-0245-BACA-26C24637C7FD}" type="datetimeFigureOut">
              <a:rPr lang="en-US" smtClean="0"/>
              <a:t>6/26/15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B942B-9AC9-8E47-B810-970C827CE4CA}"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FAC9379-B8A9-0245-BACA-26C24637C7FD}" type="datetimeFigureOut">
              <a:rPr lang="en-US" smtClean="0"/>
              <a:t>6/26/15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5B942B-9AC9-8E47-B810-970C827CE4C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2FAC9379-B8A9-0245-BACA-26C24637C7FD}" type="datetimeFigureOut">
              <a:rPr lang="en-US" smtClean="0"/>
              <a:t>6/26/15</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C45B942B-9AC9-8E47-B810-970C827CE4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png"/><Relationship Id="rId7" Type="http://schemas.openxmlformats.org/officeDocument/2006/relationships/image" Target="../media/image15.jpeg"/><Relationship Id="rId8" Type="http://schemas.openxmlformats.org/officeDocument/2006/relationships/image" Target="../media/image16.jpeg"/><Relationship Id="rId9" Type="http://schemas.openxmlformats.org/officeDocument/2006/relationships/image" Target="../media/image17.jpeg"/><Relationship Id="rId10" Type="http://schemas.openxmlformats.org/officeDocument/2006/relationships/image" Target="../media/image18.jpeg"/><Relationship Id="rId11"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9884"/>
            <a:ext cx="9144000" cy="6887884"/>
          </a:xfrm>
          <a:prstGeom prst="rect">
            <a:avLst/>
          </a:prstGeom>
        </p:spPr>
      </p:pic>
      <p:sp>
        <p:nvSpPr>
          <p:cNvPr id="4" name="Title 3"/>
          <p:cNvSpPr>
            <a:spLocks noGrp="1"/>
          </p:cNvSpPr>
          <p:nvPr>
            <p:ph type="ctrTitle"/>
          </p:nvPr>
        </p:nvSpPr>
        <p:spPr>
          <a:xfrm>
            <a:off x="104589" y="164350"/>
            <a:ext cx="6170706" cy="1613648"/>
          </a:xfrm>
        </p:spPr>
        <p:txBody>
          <a:bodyPr>
            <a:normAutofit fontScale="90000"/>
          </a:bodyPr>
          <a:lstStyle/>
          <a:p>
            <a:pPr algn="ctr"/>
            <a:r>
              <a:rPr lang="en-US" sz="4900" b="1" dirty="0" smtClean="0">
                <a:solidFill>
                  <a:schemeClr val="bg2">
                    <a:lumMod val="75000"/>
                  </a:schemeClr>
                </a:solidFill>
              </a:rPr>
              <a:t>Pathways for Success </a:t>
            </a:r>
            <a:r>
              <a:rPr lang="en-US" sz="4400" dirty="0" smtClean="0">
                <a:solidFill>
                  <a:schemeClr val="bg2">
                    <a:lumMod val="75000"/>
                  </a:schemeClr>
                </a:solidFill>
              </a:rPr>
              <a:t/>
            </a:r>
            <a:br>
              <a:rPr lang="en-US" sz="4400" dirty="0" smtClean="0">
                <a:solidFill>
                  <a:schemeClr val="bg2">
                    <a:lumMod val="75000"/>
                  </a:schemeClr>
                </a:solidFill>
              </a:rPr>
            </a:br>
            <a:r>
              <a:rPr lang="en-US" sz="2400" dirty="0">
                <a:solidFill>
                  <a:schemeClr val="bg2">
                    <a:lumMod val="75000"/>
                  </a:schemeClr>
                </a:solidFill>
              </a:rPr>
              <a:t>Non-Cognitive Issues and their impact </a:t>
            </a:r>
            <a:r>
              <a:rPr lang="en-US" sz="2400" dirty="0" smtClean="0">
                <a:solidFill>
                  <a:schemeClr val="bg2">
                    <a:lumMod val="75000"/>
                  </a:schemeClr>
                </a:solidFill>
              </a:rPr>
              <a:t/>
            </a:r>
            <a:br>
              <a:rPr lang="en-US" sz="2400" dirty="0" smtClean="0">
                <a:solidFill>
                  <a:schemeClr val="bg2">
                    <a:lumMod val="75000"/>
                  </a:schemeClr>
                </a:solidFill>
              </a:rPr>
            </a:br>
            <a:r>
              <a:rPr lang="en-US" sz="2400" dirty="0" smtClean="0">
                <a:solidFill>
                  <a:schemeClr val="bg2">
                    <a:lumMod val="75000"/>
                  </a:schemeClr>
                </a:solidFill>
              </a:rPr>
              <a:t>on </a:t>
            </a:r>
            <a:r>
              <a:rPr lang="en-US" sz="2400" dirty="0">
                <a:solidFill>
                  <a:schemeClr val="bg2">
                    <a:lumMod val="75000"/>
                  </a:schemeClr>
                </a:solidFill>
              </a:rPr>
              <a:t>Student </a:t>
            </a:r>
            <a:r>
              <a:rPr lang="en-US" sz="2400" dirty="0" smtClean="0">
                <a:solidFill>
                  <a:schemeClr val="bg2">
                    <a:lumMod val="75000"/>
                  </a:schemeClr>
                </a:solidFill>
              </a:rPr>
              <a:t>Retention </a:t>
            </a:r>
            <a:r>
              <a:rPr lang="en-US" sz="2400" dirty="0">
                <a:solidFill>
                  <a:schemeClr val="bg2">
                    <a:lumMod val="75000"/>
                  </a:schemeClr>
                </a:solidFill>
              </a:rPr>
              <a:t>and Success</a:t>
            </a:r>
          </a:p>
        </p:txBody>
      </p:sp>
      <p:sp>
        <p:nvSpPr>
          <p:cNvPr id="10" name="Rectangle 9"/>
          <p:cNvSpPr/>
          <p:nvPr/>
        </p:nvSpPr>
        <p:spPr>
          <a:xfrm>
            <a:off x="1045883" y="1955366"/>
            <a:ext cx="4303059" cy="923330"/>
          </a:xfrm>
          <a:prstGeom prst="rect">
            <a:avLst/>
          </a:prstGeom>
        </p:spPr>
        <p:txBody>
          <a:bodyPr wrap="square">
            <a:spAutoFit/>
          </a:bodyPr>
          <a:lstStyle/>
          <a:p>
            <a:pPr algn="ctr"/>
            <a:r>
              <a:rPr lang="en-US" dirty="0" smtClean="0">
                <a:solidFill>
                  <a:srgbClr val="1287CA"/>
                </a:solidFill>
              </a:rPr>
              <a:t>Accelerated Learning Program / Conference / Costa Mesa, CA. 2015</a:t>
            </a:r>
          </a:p>
          <a:p>
            <a:pPr algn="ctr"/>
            <a:r>
              <a:rPr lang="en-US" dirty="0" smtClean="0">
                <a:solidFill>
                  <a:srgbClr val="1287CA"/>
                </a:solidFill>
              </a:rPr>
              <a:t>Asst. Professor Berry</a:t>
            </a:r>
            <a:endParaRPr lang="en-US" dirty="0">
              <a:solidFill>
                <a:srgbClr val="1287CA"/>
              </a:solidFill>
            </a:endParaRPr>
          </a:p>
        </p:txBody>
      </p:sp>
    </p:spTree>
    <p:extLst>
      <p:ext uri="{BB962C8B-B14F-4D97-AF65-F5344CB8AC3E}">
        <p14:creationId xmlns:p14="http://schemas.microsoft.com/office/powerpoint/2010/main" val="24681162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42365"/>
            <a:ext cx="7583487" cy="588682"/>
          </a:xfrm>
        </p:spPr>
        <p:txBody>
          <a:bodyPr/>
          <a:lstStyle/>
          <a:p>
            <a:r>
              <a:rPr lang="en-US" sz="3600" b="1" dirty="0" smtClean="0"/>
              <a:t>The Resources of Success</a:t>
            </a:r>
            <a:endParaRPr lang="en-US" sz="3600" b="1" dirty="0"/>
          </a:p>
        </p:txBody>
      </p:sp>
      <p:sp>
        <p:nvSpPr>
          <p:cNvPr id="3" name="Content Placeholder 2"/>
          <p:cNvSpPr>
            <a:spLocks noGrp="1"/>
          </p:cNvSpPr>
          <p:nvPr>
            <p:ph idx="1"/>
          </p:nvPr>
        </p:nvSpPr>
        <p:spPr>
          <a:xfrm>
            <a:off x="779463" y="1326444"/>
            <a:ext cx="7583487" cy="5051778"/>
          </a:xfrm>
        </p:spPr>
        <p:txBody>
          <a:bodyPr>
            <a:normAutofit lnSpcReduction="10000"/>
          </a:bodyPr>
          <a:lstStyle/>
          <a:p>
            <a:r>
              <a:rPr lang="en-US" dirty="0" smtClean="0"/>
              <a:t>First Question I Asked Myself… </a:t>
            </a:r>
            <a:r>
              <a:rPr lang="en-US" i="1" dirty="0" smtClean="0">
                <a:solidFill>
                  <a:srgbClr val="FFFF00"/>
                </a:solidFill>
              </a:rPr>
              <a:t>“How can I expect students to succeed if they are not familiar with and know how to access the materials, organizations, and people that are integral to their success?”</a:t>
            </a:r>
            <a:r>
              <a:rPr lang="en-US" i="1" dirty="0">
                <a:solidFill>
                  <a:srgbClr val="FFFF00"/>
                </a:solidFill>
              </a:rPr>
              <a:t> </a:t>
            </a:r>
            <a:r>
              <a:rPr lang="en-US" dirty="0" smtClean="0"/>
              <a:t>Simply saying to them, “it’s up to you,” or “go do it.” isn’t enough. </a:t>
            </a:r>
          </a:p>
          <a:p>
            <a:r>
              <a:rPr lang="en-US" b="1" dirty="0" smtClean="0">
                <a:solidFill>
                  <a:srgbClr val="FFFF00"/>
                </a:solidFill>
              </a:rPr>
              <a:t>School Tour </a:t>
            </a:r>
            <a:r>
              <a:rPr lang="en-US" dirty="0" smtClean="0"/>
              <a:t>– Walking the Campus, meeting people, asking questions, and collecting information </a:t>
            </a:r>
          </a:p>
          <a:p>
            <a:pPr lvl="1"/>
            <a:r>
              <a:rPr lang="en-US" dirty="0" smtClean="0"/>
              <a:t>Library </a:t>
            </a:r>
          </a:p>
          <a:p>
            <a:pPr lvl="1"/>
            <a:r>
              <a:rPr lang="en-US" dirty="0" smtClean="0"/>
              <a:t>Student Success Center</a:t>
            </a:r>
          </a:p>
          <a:p>
            <a:pPr lvl="1"/>
            <a:r>
              <a:rPr lang="en-US" dirty="0" smtClean="0"/>
              <a:t>Writing Center </a:t>
            </a:r>
          </a:p>
          <a:p>
            <a:pPr lvl="1"/>
            <a:r>
              <a:rPr lang="en-US" dirty="0" smtClean="0"/>
              <a:t>Counseling Center (academic and personal)</a:t>
            </a:r>
          </a:p>
          <a:p>
            <a:pPr lvl="1"/>
            <a:r>
              <a:rPr lang="en-US" dirty="0" smtClean="0"/>
              <a:t>Student Life </a:t>
            </a:r>
          </a:p>
          <a:p>
            <a:pPr lvl="1"/>
            <a:r>
              <a:rPr lang="en-US" dirty="0" smtClean="0"/>
              <a:t>Child Care Center </a:t>
            </a:r>
          </a:p>
          <a:p>
            <a:pPr lvl="1"/>
            <a:r>
              <a:rPr lang="en-US" dirty="0" smtClean="0"/>
              <a:t>Career Center </a:t>
            </a:r>
          </a:p>
        </p:txBody>
      </p:sp>
    </p:spTree>
    <p:extLst>
      <p:ext uri="{BB962C8B-B14F-4D97-AF65-F5344CB8AC3E}">
        <p14:creationId xmlns:p14="http://schemas.microsoft.com/office/powerpoint/2010/main" val="2944079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1038578"/>
          </a:xfrm>
        </p:spPr>
        <p:txBody>
          <a:bodyPr/>
          <a:lstStyle/>
          <a:p>
            <a:r>
              <a:rPr lang="en-US" sz="3600" b="1" dirty="0"/>
              <a:t>The Resources of </a:t>
            </a:r>
            <a:r>
              <a:rPr lang="en-US" sz="3600" b="1" dirty="0" smtClean="0"/>
              <a:t>Success: </a:t>
            </a:r>
            <a:br>
              <a:rPr lang="en-US" sz="3600" b="1" dirty="0" smtClean="0"/>
            </a:br>
            <a:r>
              <a:rPr lang="en-US" sz="3600" b="1" dirty="0" smtClean="0"/>
              <a:t>The Campus Tour </a:t>
            </a:r>
            <a:endParaRPr lang="en-US" sz="3600" dirty="0"/>
          </a:p>
        </p:txBody>
      </p:sp>
      <p:sp>
        <p:nvSpPr>
          <p:cNvPr id="3" name="Content Placeholder 2"/>
          <p:cNvSpPr>
            <a:spLocks noGrp="1"/>
          </p:cNvSpPr>
          <p:nvPr>
            <p:ph idx="1"/>
          </p:nvPr>
        </p:nvSpPr>
        <p:spPr>
          <a:xfrm>
            <a:off x="779463" y="1419578"/>
            <a:ext cx="7842426" cy="4873978"/>
          </a:xfrm>
        </p:spPr>
        <p:txBody>
          <a:bodyPr/>
          <a:lstStyle/>
          <a:p>
            <a:r>
              <a:rPr lang="en-US" dirty="0" smtClean="0">
                <a:solidFill>
                  <a:srgbClr val="FFFF00"/>
                </a:solidFill>
              </a:rPr>
              <a:t>Library </a:t>
            </a:r>
          </a:p>
          <a:p>
            <a:pPr lvl="1"/>
            <a:r>
              <a:rPr lang="en-US" dirty="0" smtClean="0"/>
              <a:t>How the library is organized – reference materials, periodicals, special-collections, e-books, study areas, and online databases. </a:t>
            </a:r>
            <a:endParaRPr lang="en-US" dirty="0" smtClean="0"/>
          </a:p>
          <a:p>
            <a:pPr lvl="1"/>
            <a:r>
              <a:rPr lang="en-US" dirty="0" smtClean="0"/>
              <a:t>Library Treasure Hunt </a:t>
            </a:r>
            <a:endParaRPr lang="en-US" dirty="0" smtClean="0"/>
          </a:p>
          <a:p>
            <a:pPr lvl="1"/>
            <a:r>
              <a:rPr lang="en-US" dirty="0" smtClean="0"/>
              <a:t>Sometimes I do the above and sometimes I have had a librarian do it. It has worked both ways—much of it just depends on how much time we have as a class. </a:t>
            </a:r>
          </a:p>
          <a:p>
            <a:r>
              <a:rPr lang="en-US" dirty="0" smtClean="0">
                <a:solidFill>
                  <a:srgbClr val="FFFF00"/>
                </a:solidFill>
              </a:rPr>
              <a:t>Student Success Center </a:t>
            </a:r>
          </a:p>
          <a:p>
            <a:pPr lvl="1"/>
            <a:r>
              <a:rPr lang="en-US" dirty="0" smtClean="0"/>
              <a:t>The Student Success Center offers a wealth of material for students—much of which we use in the class during the “Habits of Success” portion of the class. </a:t>
            </a:r>
          </a:p>
          <a:p>
            <a:pPr lvl="1"/>
            <a:r>
              <a:rPr lang="en-US" dirty="0" smtClean="0"/>
              <a:t>Tutoring within different subject areas </a:t>
            </a:r>
            <a:endParaRPr lang="en-US" dirty="0"/>
          </a:p>
        </p:txBody>
      </p:sp>
    </p:spTree>
    <p:extLst>
      <p:ext uri="{BB962C8B-B14F-4D97-AF65-F5344CB8AC3E}">
        <p14:creationId xmlns:p14="http://schemas.microsoft.com/office/powerpoint/2010/main" val="19081321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78556"/>
            <a:ext cx="7583487" cy="1044388"/>
          </a:xfrm>
        </p:spPr>
        <p:txBody>
          <a:bodyPr/>
          <a:lstStyle/>
          <a:p>
            <a:r>
              <a:rPr lang="en-US" sz="4000" b="1" dirty="0"/>
              <a:t>The Resources of Success: </a:t>
            </a:r>
            <a:br>
              <a:rPr lang="en-US" sz="4000" b="1" dirty="0"/>
            </a:br>
            <a:r>
              <a:rPr lang="en-US" sz="4000" b="1" dirty="0"/>
              <a:t>The Campus Tour </a:t>
            </a:r>
            <a:endParaRPr lang="en-US" dirty="0"/>
          </a:p>
        </p:txBody>
      </p:sp>
      <p:sp>
        <p:nvSpPr>
          <p:cNvPr id="3" name="Content Placeholder 2"/>
          <p:cNvSpPr>
            <a:spLocks noGrp="1"/>
          </p:cNvSpPr>
          <p:nvPr>
            <p:ph idx="1"/>
          </p:nvPr>
        </p:nvSpPr>
        <p:spPr/>
        <p:txBody>
          <a:bodyPr>
            <a:normAutofit/>
          </a:bodyPr>
          <a:lstStyle/>
          <a:p>
            <a:r>
              <a:rPr lang="en-US" dirty="0" smtClean="0">
                <a:solidFill>
                  <a:srgbClr val="FFFF00"/>
                </a:solidFill>
              </a:rPr>
              <a:t>The Writing Center </a:t>
            </a:r>
            <a:endParaRPr lang="en-US" dirty="0">
              <a:solidFill>
                <a:srgbClr val="FFFF00"/>
              </a:solidFill>
            </a:endParaRPr>
          </a:p>
          <a:p>
            <a:pPr lvl="1"/>
            <a:r>
              <a:rPr lang="en-US" dirty="0" smtClean="0"/>
              <a:t>How it functions—what it does and doesn’t do, appointments, materials, and hours of operation, etc. </a:t>
            </a:r>
          </a:p>
          <a:p>
            <a:pPr lvl="1"/>
            <a:r>
              <a:rPr lang="en-US" dirty="0" smtClean="0"/>
              <a:t>OWL = the Online Writing Lab </a:t>
            </a:r>
          </a:p>
          <a:p>
            <a:r>
              <a:rPr lang="en-US" dirty="0" smtClean="0">
                <a:solidFill>
                  <a:srgbClr val="FFFF00"/>
                </a:solidFill>
              </a:rPr>
              <a:t>The Counseling Center  </a:t>
            </a:r>
          </a:p>
          <a:p>
            <a:pPr lvl="1"/>
            <a:r>
              <a:rPr lang="en-US" dirty="0" smtClean="0"/>
              <a:t>Personal issues such as family and relationship counseling</a:t>
            </a:r>
            <a:endParaRPr lang="en-US" dirty="0"/>
          </a:p>
          <a:p>
            <a:pPr lvl="1"/>
            <a:r>
              <a:rPr lang="en-US" dirty="0" smtClean="0"/>
              <a:t>Mental / Social Issues that may affect student learning</a:t>
            </a:r>
          </a:p>
          <a:p>
            <a:pPr lvl="1"/>
            <a:r>
              <a:rPr lang="en-US" dirty="0" smtClean="0"/>
              <a:t>Advice on housing, transportation, finances, etc. </a:t>
            </a:r>
            <a:endParaRPr lang="en-US" dirty="0"/>
          </a:p>
          <a:p>
            <a:endParaRPr lang="en-US" dirty="0"/>
          </a:p>
        </p:txBody>
      </p:sp>
    </p:spTree>
    <p:extLst>
      <p:ext uri="{BB962C8B-B14F-4D97-AF65-F5344CB8AC3E}">
        <p14:creationId xmlns:p14="http://schemas.microsoft.com/office/powerpoint/2010/main" val="16881839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129" y="409222"/>
            <a:ext cx="7583487" cy="1044388"/>
          </a:xfrm>
        </p:spPr>
        <p:txBody>
          <a:bodyPr/>
          <a:lstStyle/>
          <a:p>
            <a:r>
              <a:rPr lang="en-US" sz="4000" b="1" dirty="0"/>
              <a:t>The Resources of Success: </a:t>
            </a:r>
            <a:br>
              <a:rPr lang="en-US" sz="4000" b="1" dirty="0"/>
            </a:br>
            <a:r>
              <a:rPr lang="en-US" sz="4000" b="1" dirty="0"/>
              <a:t>The Campus Tour </a:t>
            </a:r>
            <a:endParaRPr lang="en-US" dirty="0"/>
          </a:p>
        </p:txBody>
      </p:sp>
      <p:sp>
        <p:nvSpPr>
          <p:cNvPr id="3" name="Content Placeholder 2"/>
          <p:cNvSpPr>
            <a:spLocks noGrp="1"/>
          </p:cNvSpPr>
          <p:nvPr>
            <p:ph idx="1"/>
          </p:nvPr>
        </p:nvSpPr>
        <p:spPr>
          <a:xfrm>
            <a:off x="368301" y="1566499"/>
            <a:ext cx="8437032" cy="5126401"/>
          </a:xfrm>
        </p:spPr>
        <p:txBody>
          <a:bodyPr>
            <a:normAutofit fontScale="85000" lnSpcReduction="20000"/>
          </a:bodyPr>
          <a:lstStyle/>
          <a:p>
            <a:r>
              <a:rPr lang="en-US" dirty="0" smtClean="0">
                <a:solidFill>
                  <a:srgbClr val="FFFF00"/>
                </a:solidFill>
              </a:rPr>
              <a:t>Student Life </a:t>
            </a:r>
            <a:endParaRPr lang="en-US" dirty="0">
              <a:solidFill>
                <a:srgbClr val="FFFF00"/>
              </a:solidFill>
            </a:endParaRPr>
          </a:p>
          <a:p>
            <a:pPr lvl="1"/>
            <a:r>
              <a:rPr lang="en-US" u="sng" dirty="0" smtClean="0"/>
              <a:t>Student Organizations</a:t>
            </a:r>
            <a:r>
              <a:rPr lang="en-US" dirty="0" smtClean="0"/>
              <a:t> – Academic &amp; Social - Phi Theta Kappa, Black Student Union, Student Ambassadors, and the Honors Program as well as the many social clubs that students can join. </a:t>
            </a:r>
            <a:endParaRPr lang="en-US" dirty="0"/>
          </a:p>
          <a:p>
            <a:pPr lvl="1"/>
            <a:r>
              <a:rPr lang="en-US" u="sng" dirty="0" smtClean="0"/>
              <a:t>Student Government </a:t>
            </a:r>
            <a:r>
              <a:rPr lang="en-US" dirty="0" smtClean="0"/>
              <a:t>– if students aspire to have a part in the organization of the school, they can become student officers</a:t>
            </a:r>
          </a:p>
          <a:p>
            <a:pPr lvl="1"/>
            <a:r>
              <a:rPr lang="en-US" u="sng" dirty="0" smtClean="0"/>
              <a:t>Service Projects </a:t>
            </a:r>
            <a:r>
              <a:rPr lang="en-US" dirty="0" smtClean="0"/>
              <a:t>– trips to NYC and Central America, etc. </a:t>
            </a:r>
          </a:p>
          <a:p>
            <a:pPr lvl="1"/>
            <a:r>
              <a:rPr lang="en-US" u="sng" dirty="0" smtClean="0"/>
              <a:t>Grants, scholarships</a:t>
            </a:r>
            <a:r>
              <a:rPr lang="en-US" dirty="0" smtClean="0"/>
              <a:t>, and other awards that are often available to students who are involved in campus activities </a:t>
            </a:r>
            <a:endParaRPr lang="en-US" dirty="0"/>
          </a:p>
          <a:p>
            <a:r>
              <a:rPr lang="en-US" dirty="0">
                <a:solidFill>
                  <a:srgbClr val="FFFF00"/>
                </a:solidFill>
              </a:rPr>
              <a:t>The </a:t>
            </a:r>
            <a:r>
              <a:rPr lang="en-US" dirty="0" smtClean="0">
                <a:solidFill>
                  <a:srgbClr val="FFFF00"/>
                </a:solidFill>
              </a:rPr>
              <a:t>Child-care Center </a:t>
            </a:r>
          </a:p>
          <a:p>
            <a:pPr lvl="1"/>
            <a:r>
              <a:rPr lang="en-US" dirty="0" smtClean="0"/>
              <a:t>This is an important area since students are often also parents and do not know that CCBC has a child-care facility on campus that is dedicated to caring for student, faculty, and staff children. </a:t>
            </a:r>
          </a:p>
          <a:p>
            <a:r>
              <a:rPr lang="en-US" dirty="0" smtClean="0">
                <a:solidFill>
                  <a:srgbClr val="FFFF00"/>
                </a:solidFill>
              </a:rPr>
              <a:t>The Career Center </a:t>
            </a:r>
            <a:endParaRPr lang="en-US" dirty="0">
              <a:solidFill>
                <a:srgbClr val="FFFF00"/>
              </a:solidFill>
            </a:endParaRPr>
          </a:p>
          <a:p>
            <a:pPr lvl="1"/>
            <a:r>
              <a:rPr lang="en-US" dirty="0" smtClean="0"/>
              <a:t>Career planning and job portal resource </a:t>
            </a:r>
          </a:p>
          <a:p>
            <a:pPr lvl="1"/>
            <a:r>
              <a:rPr lang="en-US" dirty="0" smtClean="0"/>
              <a:t>Resume writing and evaluation </a:t>
            </a:r>
          </a:p>
          <a:p>
            <a:pPr lvl="1"/>
            <a:r>
              <a:rPr lang="en-US" dirty="0" smtClean="0"/>
              <a:t>Tips on interviewing for a job </a:t>
            </a:r>
          </a:p>
          <a:p>
            <a:pPr lvl="1"/>
            <a:endParaRPr lang="en-US" dirty="0"/>
          </a:p>
          <a:p>
            <a:pPr marL="282575" lvl="1" indent="0">
              <a:buNone/>
            </a:pPr>
            <a:endParaRPr lang="en-US" dirty="0"/>
          </a:p>
        </p:txBody>
      </p:sp>
    </p:spTree>
    <p:extLst>
      <p:ext uri="{BB962C8B-B14F-4D97-AF65-F5344CB8AC3E}">
        <p14:creationId xmlns:p14="http://schemas.microsoft.com/office/powerpoint/2010/main" val="4572223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1" y="248771"/>
            <a:ext cx="7583487" cy="749300"/>
          </a:xfrm>
        </p:spPr>
        <p:txBody>
          <a:bodyPr/>
          <a:lstStyle/>
          <a:p>
            <a:r>
              <a:rPr lang="en-US" b="1" dirty="0" smtClean="0"/>
              <a:t>The Habits of Success</a:t>
            </a:r>
            <a:endParaRPr lang="en-US" b="1" dirty="0"/>
          </a:p>
        </p:txBody>
      </p:sp>
      <p:sp>
        <p:nvSpPr>
          <p:cNvPr id="3" name="Content Placeholder 2"/>
          <p:cNvSpPr>
            <a:spLocks noGrp="1"/>
          </p:cNvSpPr>
          <p:nvPr>
            <p:ph idx="1"/>
          </p:nvPr>
        </p:nvSpPr>
        <p:spPr>
          <a:xfrm>
            <a:off x="546101" y="998071"/>
            <a:ext cx="8140700" cy="5501341"/>
          </a:xfrm>
        </p:spPr>
        <p:txBody>
          <a:bodyPr>
            <a:normAutofit fontScale="92500" lnSpcReduction="10000"/>
          </a:bodyPr>
          <a:lstStyle/>
          <a:p>
            <a:r>
              <a:rPr lang="en-US" dirty="0" smtClean="0">
                <a:solidFill>
                  <a:srgbClr val="FFFF00"/>
                </a:solidFill>
              </a:rPr>
              <a:t>The “</a:t>
            </a:r>
            <a:r>
              <a:rPr lang="en-US" dirty="0" err="1" smtClean="0">
                <a:solidFill>
                  <a:srgbClr val="FFFF00"/>
                </a:solidFill>
              </a:rPr>
              <a:t>Ka</a:t>
            </a:r>
            <a:r>
              <a:rPr lang="en-US" dirty="0" smtClean="0">
                <a:solidFill>
                  <a:srgbClr val="FFFF00"/>
                </a:solidFill>
              </a:rPr>
              <a:t>” </a:t>
            </a:r>
            <a:r>
              <a:rPr lang="en-US" dirty="0" smtClean="0"/>
              <a:t>– Egyptian </a:t>
            </a:r>
            <a:r>
              <a:rPr lang="en-US" dirty="0" smtClean="0"/>
              <a:t>Religion</a:t>
            </a:r>
          </a:p>
          <a:p>
            <a:pPr lvl="1"/>
            <a:r>
              <a:rPr lang="en-US" dirty="0"/>
              <a:t>T</a:t>
            </a:r>
            <a:r>
              <a:rPr lang="en-US" dirty="0" smtClean="0"/>
              <a:t>he </a:t>
            </a:r>
            <a:r>
              <a:rPr lang="en-US" dirty="0" smtClean="0"/>
              <a:t>spiritual entity that lives inside all of us and which survives the death of the body. In other words, it is our essence, our soul, and that to which we must be true. </a:t>
            </a:r>
            <a:endParaRPr lang="en-US" dirty="0" smtClean="0"/>
          </a:p>
          <a:p>
            <a:pPr lvl="1"/>
            <a:r>
              <a:rPr lang="en-US" dirty="0" smtClean="0"/>
              <a:t>Shakespeare’s Hamlet – Know thyself and to </a:t>
            </a:r>
            <a:r>
              <a:rPr lang="en-US" dirty="0" err="1" smtClean="0"/>
              <a:t>thine</a:t>
            </a:r>
            <a:r>
              <a:rPr lang="en-US" dirty="0" smtClean="0"/>
              <a:t> own self be true. </a:t>
            </a:r>
            <a:endParaRPr lang="en-US" dirty="0" smtClean="0"/>
          </a:p>
          <a:p>
            <a:r>
              <a:rPr lang="en-US" dirty="0" smtClean="0">
                <a:solidFill>
                  <a:srgbClr val="FFFF00"/>
                </a:solidFill>
              </a:rPr>
              <a:t>KAE</a:t>
            </a:r>
            <a:r>
              <a:rPr lang="en-US" dirty="0" smtClean="0"/>
              <a:t> = Kappa Alpha Epsilon, the Fraternity of High </a:t>
            </a:r>
            <a:r>
              <a:rPr lang="en-US" dirty="0" smtClean="0"/>
              <a:t>Achievers and establishing Habits of Mind / Habits of Action / Habits of Evaluation</a:t>
            </a:r>
            <a:endParaRPr lang="en-US" dirty="0" smtClean="0"/>
          </a:p>
          <a:p>
            <a:pPr lvl="1"/>
            <a:r>
              <a:rPr lang="en-US" dirty="0" smtClean="0">
                <a:solidFill>
                  <a:srgbClr val="FFFF00"/>
                </a:solidFill>
              </a:rPr>
              <a:t>K</a:t>
            </a:r>
            <a:r>
              <a:rPr lang="en-US" dirty="0" smtClean="0"/>
              <a:t> </a:t>
            </a:r>
            <a:r>
              <a:rPr lang="en-US" dirty="0" smtClean="0">
                <a:solidFill>
                  <a:srgbClr val="FFFF00"/>
                </a:solidFill>
              </a:rPr>
              <a:t>= Knowledge </a:t>
            </a:r>
            <a:r>
              <a:rPr lang="en-US" dirty="0" smtClean="0"/>
              <a:t>– </a:t>
            </a:r>
            <a:r>
              <a:rPr lang="en-US" dirty="0" smtClean="0"/>
              <a:t>Good information – reading, understanding, and </a:t>
            </a:r>
            <a:r>
              <a:rPr lang="en-US" dirty="0" smtClean="0">
                <a:solidFill>
                  <a:srgbClr val="FFFF00"/>
                </a:solidFill>
              </a:rPr>
              <a:t>			</a:t>
            </a:r>
            <a:r>
              <a:rPr lang="en-US" dirty="0" smtClean="0"/>
              <a:t>comprehending </a:t>
            </a:r>
            <a:endParaRPr lang="en-US" dirty="0" smtClean="0"/>
          </a:p>
          <a:p>
            <a:pPr lvl="1"/>
            <a:r>
              <a:rPr lang="en-US" dirty="0" smtClean="0">
                <a:solidFill>
                  <a:srgbClr val="FFFF00"/>
                </a:solidFill>
              </a:rPr>
              <a:t>A = Action – </a:t>
            </a:r>
            <a:r>
              <a:rPr lang="en-US" dirty="0" smtClean="0"/>
              <a:t>acting on the </a:t>
            </a:r>
            <a:r>
              <a:rPr lang="en-US" dirty="0" smtClean="0"/>
              <a:t>information, applying what you know</a:t>
            </a:r>
            <a:endParaRPr lang="en-US" dirty="0" smtClean="0"/>
          </a:p>
          <a:p>
            <a:pPr lvl="1"/>
            <a:r>
              <a:rPr lang="en-US" dirty="0" smtClean="0">
                <a:solidFill>
                  <a:srgbClr val="FFFF00"/>
                </a:solidFill>
              </a:rPr>
              <a:t>E = Evaluation </a:t>
            </a:r>
            <a:r>
              <a:rPr lang="en-US" dirty="0" smtClean="0"/>
              <a:t>– evaluating the action, i.e. “did it work?</a:t>
            </a:r>
            <a:r>
              <a:rPr lang="en-US" dirty="0" smtClean="0"/>
              <a:t>” and if 	not, how can I make it better? </a:t>
            </a:r>
            <a:endParaRPr lang="en-US" dirty="0" smtClean="0"/>
          </a:p>
          <a:p>
            <a:pPr marL="282575" lvl="1" indent="0">
              <a:buNone/>
            </a:pPr>
            <a:endParaRPr lang="en-US" dirty="0" smtClean="0"/>
          </a:p>
          <a:p>
            <a:pPr marL="282575" lvl="1" indent="0">
              <a:buNone/>
            </a:pPr>
            <a:r>
              <a:rPr lang="en-US" dirty="0" smtClean="0"/>
              <a:t>I ask students if they want to join this fraternity? If they will commit to being students who will take charge of their lives—their whole lives—including those non-cognitive areas as well as their academic areas. </a:t>
            </a:r>
            <a:endParaRPr lang="en-US" dirty="0"/>
          </a:p>
        </p:txBody>
      </p:sp>
    </p:spTree>
    <p:extLst>
      <p:ext uri="{BB962C8B-B14F-4D97-AF65-F5344CB8AC3E}">
        <p14:creationId xmlns:p14="http://schemas.microsoft.com/office/powerpoint/2010/main" val="6685005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92" y="202453"/>
            <a:ext cx="7583487" cy="694765"/>
          </a:xfrm>
        </p:spPr>
        <p:txBody>
          <a:bodyPr/>
          <a:lstStyle/>
          <a:p>
            <a:r>
              <a:rPr lang="en-US" sz="3600" b="1" dirty="0" smtClean="0"/>
              <a:t>The Habits of Success</a:t>
            </a:r>
            <a:endParaRPr lang="en-US" sz="3600" b="1" dirty="0"/>
          </a:p>
        </p:txBody>
      </p:sp>
      <p:sp>
        <p:nvSpPr>
          <p:cNvPr id="3" name="Content Placeholder 2"/>
          <p:cNvSpPr>
            <a:spLocks noGrp="1"/>
          </p:cNvSpPr>
          <p:nvPr>
            <p:ph idx="1"/>
          </p:nvPr>
        </p:nvSpPr>
        <p:spPr>
          <a:xfrm>
            <a:off x="328706" y="897219"/>
            <a:ext cx="8621059" cy="5796428"/>
          </a:xfrm>
        </p:spPr>
        <p:txBody>
          <a:bodyPr>
            <a:normAutofit lnSpcReduction="10000"/>
          </a:bodyPr>
          <a:lstStyle/>
          <a:p>
            <a:r>
              <a:rPr lang="en-US" sz="1800" b="1" dirty="0" smtClean="0">
                <a:solidFill>
                  <a:srgbClr val="FFFF00"/>
                </a:solidFill>
              </a:rPr>
              <a:t>What is a Habit? </a:t>
            </a:r>
          </a:p>
          <a:p>
            <a:pPr lvl="1"/>
            <a:r>
              <a:rPr lang="en-US" sz="1800" dirty="0" smtClean="0"/>
              <a:t>From </a:t>
            </a:r>
            <a:r>
              <a:rPr lang="en-US" sz="1800" dirty="0" err="1" smtClean="0"/>
              <a:t>Dictionary.com</a:t>
            </a:r>
            <a:r>
              <a:rPr lang="en-US" sz="1800" dirty="0" smtClean="0"/>
              <a:t> – </a:t>
            </a:r>
            <a:r>
              <a:rPr lang="en-US" sz="1800" i="1" dirty="0" smtClean="0">
                <a:solidFill>
                  <a:srgbClr val="FFFF00"/>
                </a:solidFill>
              </a:rPr>
              <a:t>“An </a:t>
            </a:r>
            <a:r>
              <a:rPr lang="en-US" sz="1800" i="1" dirty="0">
                <a:solidFill>
                  <a:srgbClr val="FFFF00"/>
                </a:solidFill>
              </a:rPr>
              <a:t>acquired behavior pattern regularly followed until it has become almost </a:t>
            </a:r>
            <a:r>
              <a:rPr lang="en-US" sz="1800" i="1" dirty="0" smtClean="0">
                <a:solidFill>
                  <a:srgbClr val="FFFF00"/>
                </a:solidFill>
              </a:rPr>
              <a:t>involuntary.” </a:t>
            </a:r>
            <a:r>
              <a:rPr lang="en-US" sz="1800" dirty="0" smtClean="0">
                <a:solidFill>
                  <a:srgbClr val="FFFFFF"/>
                </a:solidFill>
              </a:rPr>
              <a:t>In other words, it is simply consistency. </a:t>
            </a:r>
            <a:endParaRPr lang="en-US" sz="1800" i="1" dirty="0" smtClean="0">
              <a:solidFill>
                <a:srgbClr val="FFFFFF"/>
              </a:solidFill>
            </a:endParaRPr>
          </a:p>
          <a:p>
            <a:pPr lvl="1"/>
            <a:r>
              <a:rPr lang="en-US" sz="1800" dirty="0" smtClean="0"/>
              <a:t>Aristotle said: </a:t>
            </a:r>
            <a:r>
              <a:rPr lang="en-US" sz="1800" i="1" dirty="0" smtClean="0">
                <a:solidFill>
                  <a:srgbClr val="FFFF00"/>
                </a:solidFill>
              </a:rPr>
              <a:t>“We are what we repeatedly do. Excellence then, is not an act, but a habit.” </a:t>
            </a:r>
            <a:endParaRPr lang="en-US" sz="1800" i="1" dirty="0">
              <a:solidFill>
                <a:srgbClr val="FFFF00"/>
              </a:solidFill>
            </a:endParaRPr>
          </a:p>
          <a:p>
            <a:pPr marL="282575" lvl="1" indent="0">
              <a:buNone/>
            </a:pPr>
            <a:endParaRPr lang="en-US" sz="1800" dirty="0" smtClean="0">
              <a:solidFill>
                <a:srgbClr val="FFFF00"/>
              </a:solidFill>
            </a:endParaRPr>
          </a:p>
          <a:p>
            <a:pPr marL="282575" lvl="1" indent="0">
              <a:buNone/>
            </a:pPr>
            <a:r>
              <a:rPr lang="en-US" sz="1800" dirty="0" smtClean="0">
                <a:solidFill>
                  <a:srgbClr val="FFFF00"/>
                </a:solidFill>
              </a:rPr>
              <a:t>Class Discussions on the nature of habits</a:t>
            </a:r>
            <a:r>
              <a:rPr lang="en-US" sz="1800" dirty="0" smtClean="0"/>
              <a:t>—good habits, poor habits, constructive vs. destructive habits, how habits are formed, and how we can take charge of our own habit patterns. </a:t>
            </a:r>
          </a:p>
          <a:p>
            <a:pPr marL="282575" lvl="1" indent="0">
              <a:buNone/>
            </a:pPr>
            <a:endParaRPr lang="en-US" sz="1800" dirty="0" smtClean="0"/>
          </a:p>
          <a:p>
            <a:pPr marL="282575" lvl="1" indent="0">
              <a:buNone/>
            </a:pPr>
            <a:r>
              <a:rPr lang="en-US" sz="1800" dirty="0" smtClean="0">
                <a:solidFill>
                  <a:srgbClr val="FFFF00"/>
                </a:solidFill>
              </a:rPr>
              <a:t>Practice developing positive habits </a:t>
            </a:r>
            <a:r>
              <a:rPr lang="en-US" sz="1800" dirty="0" smtClean="0"/>
              <a:t>= start small</a:t>
            </a:r>
          </a:p>
          <a:p>
            <a:pPr lvl="2">
              <a:buFont typeface="Arial"/>
              <a:buChar char="•"/>
            </a:pPr>
            <a:r>
              <a:rPr lang="en-US" dirty="0" smtClean="0"/>
              <a:t>Make your bed / Brush your teeth before bedtime / Set-out tomorrow’s clothes / pack a lunch</a:t>
            </a:r>
          </a:p>
          <a:p>
            <a:pPr lvl="2">
              <a:buFont typeface="Arial"/>
              <a:buChar char="•"/>
            </a:pPr>
            <a:r>
              <a:rPr lang="en-US" dirty="0" smtClean="0"/>
              <a:t>Select a habit to build and chart the success</a:t>
            </a:r>
          </a:p>
          <a:p>
            <a:pPr marL="577850" lvl="2" indent="0">
              <a:buNone/>
            </a:pPr>
            <a:r>
              <a:rPr lang="en-US" dirty="0" smtClean="0"/>
              <a:t>Two Journal entries: </a:t>
            </a:r>
          </a:p>
          <a:p>
            <a:pPr marL="577850" lvl="2" indent="0">
              <a:buNone/>
            </a:pPr>
            <a:r>
              <a:rPr lang="en-US" dirty="0"/>
              <a:t>	</a:t>
            </a:r>
            <a:r>
              <a:rPr lang="en-US" i="1" dirty="0" smtClean="0">
                <a:solidFill>
                  <a:srgbClr val="FFFF00"/>
                </a:solidFill>
              </a:rPr>
              <a:t>What is a habit you would like to break? </a:t>
            </a:r>
          </a:p>
          <a:p>
            <a:pPr marL="577850" lvl="2" indent="0">
              <a:buNone/>
            </a:pPr>
            <a:r>
              <a:rPr lang="en-US" i="1" dirty="0">
                <a:solidFill>
                  <a:srgbClr val="FFFF00"/>
                </a:solidFill>
              </a:rPr>
              <a:t>	</a:t>
            </a:r>
            <a:r>
              <a:rPr lang="en-US" i="1" dirty="0" smtClean="0">
                <a:solidFill>
                  <a:srgbClr val="FFFF00"/>
                </a:solidFill>
              </a:rPr>
              <a:t>What is a habit you would like to build? </a:t>
            </a:r>
          </a:p>
          <a:p>
            <a:pPr lvl="2">
              <a:buFont typeface="Arial"/>
              <a:buChar char="•"/>
            </a:pPr>
            <a:endParaRPr lang="en-US" dirty="0" smtClean="0"/>
          </a:p>
          <a:p>
            <a:pPr lvl="2">
              <a:buFont typeface="Arial"/>
              <a:buChar char="•"/>
            </a:pPr>
            <a:endParaRPr lang="en-US" dirty="0"/>
          </a:p>
        </p:txBody>
      </p:sp>
    </p:spTree>
    <p:extLst>
      <p:ext uri="{BB962C8B-B14F-4D97-AF65-F5344CB8AC3E}">
        <p14:creationId xmlns:p14="http://schemas.microsoft.com/office/powerpoint/2010/main" val="31262787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739588"/>
          </a:xfrm>
        </p:spPr>
        <p:txBody>
          <a:bodyPr/>
          <a:lstStyle/>
          <a:p>
            <a:r>
              <a:rPr lang="en-US" sz="3600" b="1" dirty="0"/>
              <a:t>The Habits of </a:t>
            </a:r>
            <a:r>
              <a:rPr lang="en-US" sz="3600" b="1" dirty="0" smtClean="0"/>
              <a:t>Success</a:t>
            </a:r>
            <a:endParaRPr lang="en-US" sz="3600" dirty="0"/>
          </a:p>
        </p:txBody>
      </p:sp>
      <p:sp>
        <p:nvSpPr>
          <p:cNvPr id="3" name="Content Placeholder 2"/>
          <p:cNvSpPr>
            <a:spLocks noGrp="1"/>
          </p:cNvSpPr>
          <p:nvPr>
            <p:ph idx="1"/>
          </p:nvPr>
        </p:nvSpPr>
        <p:spPr>
          <a:xfrm>
            <a:off x="779463" y="1320800"/>
            <a:ext cx="7793037" cy="4716930"/>
          </a:xfrm>
        </p:spPr>
        <p:txBody>
          <a:bodyPr>
            <a:normAutofit lnSpcReduction="10000"/>
          </a:bodyPr>
          <a:lstStyle/>
          <a:p>
            <a:r>
              <a:rPr lang="en-US" b="1" dirty="0" smtClean="0">
                <a:solidFill>
                  <a:srgbClr val="FFFF00"/>
                </a:solidFill>
              </a:rPr>
              <a:t>CCBC’s Student Success Center Materials:</a:t>
            </a:r>
          </a:p>
          <a:p>
            <a:pPr lvl="1"/>
            <a:r>
              <a:rPr lang="en-US" dirty="0"/>
              <a:t>Academic Success: </a:t>
            </a:r>
          </a:p>
          <a:p>
            <a:pPr lvl="2"/>
            <a:r>
              <a:rPr lang="en-US" dirty="0"/>
              <a:t>Motivating Yourself to </a:t>
            </a:r>
            <a:r>
              <a:rPr lang="en-US" dirty="0" smtClean="0"/>
              <a:t>Study, i.e. “self-discipline” </a:t>
            </a:r>
            <a:endParaRPr lang="en-US" dirty="0"/>
          </a:p>
          <a:p>
            <a:pPr lvl="2"/>
            <a:r>
              <a:rPr lang="en-US" dirty="0"/>
              <a:t>Managing Your Time to Study</a:t>
            </a:r>
          </a:p>
          <a:p>
            <a:pPr lvl="2"/>
            <a:r>
              <a:rPr lang="en-US" dirty="0"/>
              <a:t>Filling Out the </a:t>
            </a:r>
            <a:r>
              <a:rPr lang="en-US" u="sng" dirty="0"/>
              <a:t>Academic Success Plan </a:t>
            </a:r>
            <a:endParaRPr lang="en-US" u="sng" dirty="0" smtClean="0"/>
          </a:p>
          <a:p>
            <a:r>
              <a:rPr lang="en-US" b="1" dirty="0" smtClean="0">
                <a:solidFill>
                  <a:srgbClr val="FFFF00"/>
                </a:solidFill>
              </a:rPr>
              <a:t>Time Management &amp; Planning</a:t>
            </a:r>
            <a:r>
              <a:rPr lang="en-US" b="1" dirty="0" smtClean="0">
                <a:solidFill>
                  <a:srgbClr val="FFFF00"/>
                </a:solidFill>
              </a:rPr>
              <a:t>: Calendars </a:t>
            </a:r>
            <a:endParaRPr lang="en-US" b="1" dirty="0" smtClean="0">
              <a:solidFill>
                <a:srgbClr val="FFFF00"/>
              </a:solidFill>
            </a:endParaRPr>
          </a:p>
          <a:p>
            <a:pPr lvl="1"/>
            <a:r>
              <a:rPr lang="en-US" dirty="0" smtClean="0"/>
              <a:t>Famous saying, </a:t>
            </a:r>
            <a:r>
              <a:rPr lang="en-US" i="1" dirty="0" smtClean="0">
                <a:solidFill>
                  <a:srgbClr val="FFFF00"/>
                </a:solidFill>
              </a:rPr>
              <a:t>“Those who fail to plan should plan to fail.” </a:t>
            </a:r>
          </a:p>
          <a:p>
            <a:pPr lvl="1"/>
            <a:r>
              <a:rPr lang="en-US" dirty="0" smtClean="0"/>
              <a:t>Preparing and Using Calendars </a:t>
            </a:r>
          </a:p>
          <a:p>
            <a:pPr lvl="2"/>
            <a:r>
              <a:rPr lang="en-US" dirty="0" smtClean="0"/>
              <a:t>Semester Calendar, Monthly Calendar, Weekly, and Daily </a:t>
            </a:r>
          </a:p>
          <a:p>
            <a:pPr lvl="2"/>
            <a:r>
              <a:rPr lang="en-US" dirty="0" smtClean="0"/>
              <a:t>Show them my calendars and system (modeling) </a:t>
            </a:r>
          </a:p>
          <a:p>
            <a:pPr lvl="3"/>
            <a:r>
              <a:rPr lang="en-US" dirty="0" smtClean="0"/>
              <a:t>Importance vs. Urgency – coding activities/ actions: A1, B2, C3</a:t>
            </a:r>
          </a:p>
          <a:p>
            <a:pPr lvl="3"/>
            <a:r>
              <a:rPr lang="en-US" dirty="0" smtClean="0"/>
              <a:t>Do the Hardest Jobs first – working “downhill” </a:t>
            </a:r>
          </a:p>
          <a:p>
            <a:pPr lvl="3"/>
            <a:r>
              <a:rPr lang="en-US" dirty="0" smtClean="0"/>
              <a:t>Assess &amp; Reward – A’s = 3 </a:t>
            </a:r>
            <a:r>
              <a:rPr lang="en-US" dirty="0" err="1" smtClean="0"/>
              <a:t>pts</a:t>
            </a:r>
            <a:r>
              <a:rPr lang="en-US" dirty="0" smtClean="0"/>
              <a:t>, B’s 2 pts. , C’s 1pt. </a:t>
            </a:r>
          </a:p>
          <a:p>
            <a:pPr lvl="3"/>
            <a:endParaRPr lang="en-US" dirty="0" smtClean="0"/>
          </a:p>
          <a:p>
            <a:pPr marL="577850" lvl="2" indent="0">
              <a:buNone/>
            </a:pPr>
            <a:endParaRPr lang="en-US" dirty="0"/>
          </a:p>
        </p:txBody>
      </p:sp>
    </p:spTree>
    <p:extLst>
      <p:ext uri="{BB962C8B-B14F-4D97-AF65-F5344CB8AC3E}">
        <p14:creationId xmlns:p14="http://schemas.microsoft.com/office/powerpoint/2010/main" val="21742597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664882"/>
          </a:xfrm>
        </p:spPr>
        <p:txBody>
          <a:bodyPr/>
          <a:lstStyle/>
          <a:p>
            <a:r>
              <a:rPr lang="en-US" sz="3600" b="1" dirty="0" smtClean="0"/>
              <a:t>The Measures of Success</a:t>
            </a:r>
            <a:endParaRPr lang="en-US" sz="3600" b="1" dirty="0"/>
          </a:p>
        </p:txBody>
      </p:sp>
      <p:sp>
        <p:nvSpPr>
          <p:cNvPr id="3" name="Content Placeholder 2"/>
          <p:cNvSpPr>
            <a:spLocks noGrp="1"/>
          </p:cNvSpPr>
          <p:nvPr>
            <p:ph idx="1"/>
          </p:nvPr>
        </p:nvSpPr>
        <p:spPr>
          <a:xfrm>
            <a:off x="779463" y="1168400"/>
            <a:ext cx="7958137" cy="5384800"/>
          </a:xfrm>
        </p:spPr>
        <p:txBody>
          <a:bodyPr>
            <a:normAutofit/>
          </a:bodyPr>
          <a:lstStyle/>
          <a:p>
            <a:r>
              <a:rPr lang="en-US" dirty="0" smtClean="0">
                <a:solidFill>
                  <a:srgbClr val="FFFF00"/>
                </a:solidFill>
              </a:rPr>
              <a:t>Goal Setting: </a:t>
            </a:r>
            <a:r>
              <a:rPr lang="en-US" dirty="0" smtClean="0">
                <a:solidFill>
                  <a:srgbClr val="FFFF00"/>
                </a:solidFill>
              </a:rPr>
              <a:t>Dream Big / Start Small / Be Specific</a:t>
            </a:r>
            <a:endParaRPr lang="en-US" dirty="0" smtClean="0">
              <a:solidFill>
                <a:srgbClr val="FFFF00"/>
              </a:solidFill>
            </a:endParaRPr>
          </a:p>
          <a:p>
            <a:pPr lvl="1"/>
            <a:r>
              <a:rPr lang="en-US" dirty="0"/>
              <a:t>Visualizing what you want to be and where you want to go</a:t>
            </a:r>
          </a:p>
          <a:p>
            <a:pPr lvl="1"/>
            <a:r>
              <a:rPr lang="en-US" dirty="0"/>
              <a:t>Realizing that nothing is impossible for those willing to hard, consistently, and </a:t>
            </a:r>
            <a:r>
              <a:rPr lang="en-US" dirty="0" smtClean="0"/>
              <a:t>to never quit. / Tortoise &amp; the Hare </a:t>
            </a:r>
            <a:endParaRPr lang="en-US" dirty="0"/>
          </a:p>
          <a:p>
            <a:pPr lvl="1"/>
            <a:r>
              <a:rPr lang="en-US" dirty="0"/>
              <a:t>My Sayings: “Make it Happen” &amp; “Finish it” </a:t>
            </a:r>
            <a:endParaRPr lang="en-US" dirty="0" smtClean="0">
              <a:solidFill>
                <a:srgbClr val="FFFF00"/>
              </a:solidFill>
            </a:endParaRPr>
          </a:p>
          <a:p>
            <a:r>
              <a:rPr lang="en-US" dirty="0" smtClean="0">
                <a:solidFill>
                  <a:srgbClr val="FFFF00"/>
                </a:solidFill>
              </a:rPr>
              <a:t>“SMART” Goals</a:t>
            </a:r>
          </a:p>
          <a:p>
            <a:pPr lvl="2"/>
            <a:r>
              <a:rPr lang="en-US" sz="1700" b="1" dirty="0"/>
              <a:t>S</a:t>
            </a:r>
            <a:r>
              <a:rPr lang="en-US" sz="1700" dirty="0"/>
              <a:t> – Specific (or Significant</a:t>
            </a:r>
            <a:r>
              <a:rPr lang="en-US" sz="1700" dirty="0" smtClean="0"/>
              <a:t>)</a:t>
            </a:r>
            <a:endParaRPr lang="en-US" sz="1700" dirty="0"/>
          </a:p>
          <a:p>
            <a:pPr lvl="2"/>
            <a:r>
              <a:rPr lang="en-US" sz="1700" b="1" dirty="0"/>
              <a:t>M</a:t>
            </a:r>
            <a:r>
              <a:rPr lang="en-US" sz="1700" dirty="0"/>
              <a:t> – Measurable (or Meaningful</a:t>
            </a:r>
            <a:r>
              <a:rPr lang="en-US" sz="1700" dirty="0" smtClean="0"/>
              <a:t>)</a:t>
            </a:r>
            <a:endParaRPr lang="en-US" sz="1700" dirty="0"/>
          </a:p>
          <a:p>
            <a:pPr lvl="2"/>
            <a:r>
              <a:rPr lang="en-US" sz="1700" b="1" dirty="0"/>
              <a:t>A</a:t>
            </a:r>
            <a:r>
              <a:rPr lang="en-US" sz="1700" dirty="0"/>
              <a:t> – Attainable (or Action-Oriented</a:t>
            </a:r>
            <a:r>
              <a:rPr lang="en-US" sz="1700" dirty="0" smtClean="0"/>
              <a:t>)</a:t>
            </a:r>
            <a:endParaRPr lang="en-US" sz="1700" dirty="0"/>
          </a:p>
          <a:p>
            <a:pPr lvl="2"/>
            <a:r>
              <a:rPr lang="en-US" sz="1700" b="1" dirty="0"/>
              <a:t>R</a:t>
            </a:r>
            <a:r>
              <a:rPr lang="en-US" sz="1700" dirty="0"/>
              <a:t> – Relevant (or Rewarding</a:t>
            </a:r>
            <a:r>
              <a:rPr lang="en-US" sz="1700" dirty="0" smtClean="0"/>
              <a:t>)</a:t>
            </a:r>
            <a:endParaRPr lang="en-US" sz="1700" dirty="0"/>
          </a:p>
          <a:p>
            <a:pPr lvl="2"/>
            <a:r>
              <a:rPr lang="en-US" sz="1700" b="1" dirty="0"/>
              <a:t>T</a:t>
            </a:r>
            <a:r>
              <a:rPr lang="en-US" sz="1700" dirty="0"/>
              <a:t> – Time-bound (or </a:t>
            </a:r>
            <a:r>
              <a:rPr lang="en-US" sz="1700" dirty="0" smtClean="0"/>
              <a:t>Track-able)</a:t>
            </a:r>
            <a:endParaRPr lang="en-US" sz="1700" dirty="0">
              <a:solidFill>
                <a:srgbClr val="FFFF00"/>
              </a:solidFill>
            </a:endParaRPr>
          </a:p>
          <a:p>
            <a:pPr lvl="1"/>
            <a:endParaRPr lang="en-US" dirty="0">
              <a:solidFill>
                <a:srgbClr val="FFFF00"/>
              </a:solidFill>
            </a:endParaRPr>
          </a:p>
          <a:p>
            <a:endParaRPr lang="en-US" dirty="0" smtClean="0">
              <a:solidFill>
                <a:srgbClr val="FFFF00"/>
              </a:solidFill>
            </a:endParaRPr>
          </a:p>
        </p:txBody>
      </p:sp>
    </p:spTree>
    <p:extLst>
      <p:ext uri="{BB962C8B-B14F-4D97-AF65-F5344CB8AC3E}">
        <p14:creationId xmlns:p14="http://schemas.microsoft.com/office/powerpoint/2010/main" val="37163751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3341"/>
            <a:ext cx="8343899" cy="5006789"/>
          </a:xfrm>
        </p:spPr>
        <p:txBody>
          <a:bodyPr>
            <a:normAutofit/>
          </a:bodyPr>
          <a:lstStyle/>
          <a:p>
            <a:r>
              <a:rPr lang="en-US" dirty="0" smtClean="0">
                <a:solidFill>
                  <a:srgbClr val="FFFF00"/>
                </a:solidFill>
              </a:rPr>
              <a:t>Goal Setting: Short-term, Mid-term, and long-term </a:t>
            </a:r>
          </a:p>
          <a:p>
            <a:pPr lvl="1"/>
            <a:r>
              <a:rPr lang="en-US" dirty="0" smtClean="0">
                <a:solidFill>
                  <a:srgbClr val="FFFFFF"/>
                </a:solidFill>
              </a:rPr>
              <a:t>Making life better, more manageable, and enjoyable</a:t>
            </a:r>
          </a:p>
          <a:p>
            <a:pPr lvl="1"/>
            <a:r>
              <a:rPr lang="en-US" dirty="0" smtClean="0">
                <a:solidFill>
                  <a:srgbClr val="FFFFFF"/>
                </a:solidFill>
              </a:rPr>
              <a:t>Modeling</a:t>
            </a:r>
            <a:r>
              <a:rPr lang="en-US" dirty="0">
                <a:solidFill>
                  <a:srgbClr val="FFFFFF"/>
                </a:solidFill>
              </a:rPr>
              <a:t>: Goal </a:t>
            </a:r>
            <a:r>
              <a:rPr lang="en-US" dirty="0" smtClean="0">
                <a:solidFill>
                  <a:srgbClr val="FFFFFF"/>
                </a:solidFill>
              </a:rPr>
              <a:t>Portfolio 2009 to 2015 </a:t>
            </a:r>
            <a:r>
              <a:rPr lang="en-US" dirty="0">
                <a:solidFill>
                  <a:srgbClr val="FFFFFF"/>
                </a:solidFill>
              </a:rPr>
              <a:t>/ Eight Areas: </a:t>
            </a:r>
          </a:p>
          <a:p>
            <a:pPr lvl="2"/>
            <a:r>
              <a:rPr lang="en-US" dirty="0">
                <a:solidFill>
                  <a:srgbClr val="FFFF00"/>
                </a:solidFill>
              </a:rPr>
              <a:t>1. Physical </a:t>
            </a:r>
            <a:r>
              <a:rPr lang="en-US" dirty="0" smtClean="0">
                <a:solidFill>
                  <a:srgbClr val="FFFFFF"/>
                </a:solidFill>
              </a:rPr>
              <a:t>– losing 10lbs., eating a better, getting more exercise</a:t>
            </a:r>
            <a:endParaRPr lang="en-US" dirty="0">
              <a:solidFill>
                <a:srgbClr val="FFFFFF"/>
              </a:solidFill>
            </a:endParaRPr>
          </a:p>
          <a:p>
            <a:pPr lvl="2"/>
            <a:r>
              <a:rPr lang="en-US" dirty="0">
                <a:solidFill>
                  <a:srgbClr val="FFFF00"/>
                </a:solidFill>
              </a:rPr>
              <a:t>2. Social </a:t>
            </a:r>
            <a:r>
              <a:rPr lang="en-US" dirty="0" smtClean="0">
                <a:solidFill>
                  <a:srgbClr val="FFFFFF"/>
                </a:solidFill>
              </a:rPr>
              <a:t>– family &amp; friends, groups and individuals </a:t>
            </a:r>
            <a:endParaRPr lang="en-US" dirty="0">
              <a:solidFill>
                <a:srgbClr val="FFFFFF"/>
              </a:solidFill>
            </a:endParaRPr>
          </a:p>
          <a:p>
            <a:pPr lvl="2"/>
            <a:r>
              <a:rPr lang="en-US" dirty="0">
                <a:solidFill>
                  <a:srgbClr val="FFFF00"/>
                </a:solidFill>
              </a:rPr>
              <a:t>3. Mental </a:t>
            </a:r>
            <a:r>
              <a:rPr lang="en-US" dirty="0" smtClean="0">
                <a:solidFill>
                  <a:srgbClr val="FFFFFF"/>
                </a:solidFill>
              </a:rPr>
              <a:t>– Reading, Learning something (abstract or concrete)</a:t>
            </a:r>
            <a:endParaRPr lang="en-US" dirty="0">
              <a:solidFill>
                <a:srgbClr val="FFFFFF"/>
              </a:solidFill>
            </a:endParaRPr>
          </a:p>
          <a:p>
            <a:pPr lvl="2"/>
            <a:r>
              <a:rPr lang="en-US" dirty="0">
                <a:solidFill>
                  <a:srgbClr val="FFFF00"/>
                </a:solidFill>
              </a:rPr>
              <a:t>4. Financial</a:t>
            </a:r>
            <a:r>
              <a:rPr lang="en-US" dirty="0">
                <a:solidFill>
                  <a:srgbClr val="FFFFFF"/>
                </a:solidFill>
              </a:rPr>
              <a:t> </a:t>
            </a:r>
            <a:r>
              <a:rPr lang="en-US" dirty="0" smtClean="0">
                <a:solidFill>
                  <a:srgbClr val="FFFFFF"/>
                </a:solidFill>
              </a:rPr>
              <a:t>– Budgeting, Saving, and Investing </a:t>
            </a:r>
            <a:endParaRPr lang="en-US" dirty="0">
              <a:solidFill>
                <a:srgbClr val="FFFFFF"/>
              </a:solidFill>
            </a:endParaRPr>
          </a:p>
          <a:p>
            <a:pPr lvl="2"/>
            <a:r>
              <a:rPr lang="en-US" dirty="0">
                <a:solidFill>
                  <a:srgbClr val="FFFF00"/>
                </a:solidFill>
              </a:rPr>
              <a:t>5. Vocational</a:t>
            </a:r>
            <a:r>
              <a:rPr lang="en-US" dirty="0">
                <a:solidFill>
                  <a:srgbClr val="FFFFFF"/>
                </a:solidFill>
              </a:rPr>
              <a:t> </a:t>
            </a:r>
            <a:r>
              <a:rPr lang="en-US" dirty="0" smtClean="0">
                <a:solidFill>
                  <a:srgbClr val="FFFFFF"/>
                </a:solidFill>
              </a:rPr>
              <a:t>– Teaching &amp; Writing </a:t>
            </a:r>
            <a:endParaRPr lang="en-US" dirty="0">
              <a:solidFill>
                <a:srgbClr val="FFFFFF"/>
              </a:solidFill>
            </a:endParaRPr>
          </a:p>
          <a:p>
            <a:pPr lvl="2"/>
            <a:r>
              <a:rPr lang="en-US" dirty="0">
                <a:solidFill>
                  <a:srgbClr val="FFFF00"/>
                </a:solidFill>
              </a:rPr>
              <a:t>6. Institutional </a:t>
            </a:r>
            <a:r>
              <a:rPr lang="en-US" dirty="0" smtClean="0">
                <a:solidFill>
                  <a:srgbClr val="FFFFFF"/>
                </a:solidFill>
              </a:rPr>
              <a:t>– CCBC related goals </a:t>
            </a:r>
            <a:endParaRPr lang="en-US" dirty="0">
              <a:solidFill>
                <a:srgbClr val="FFFFFF"/>
              </a:solidFill>
            </a:endParaRPr>
          </a:p>
          <a:p>
            <a:pPr lvl="2"/>
            <a:r>
              <a:rPr lang="en-US" dirty="0">
                <a:solidFill>
                  <a:srgbClr val="FFFF00"/>
                </a:solidFill>
              </a:rPr>
              <a:t>7. </a:t>
            </a:r>
            <a:r>
              <a:rPr lang="en-US" dirty="0" smtClean="0">
                <a:solidFill>
                  <a:srgbClr val="FFFF00"/>
                </a:solidFill>
              </a:rPr>
              <a:t>Avocation</a:t>
            </a:r>
            <a:r>
              <a:rPr lang="en-US" dirty="0" smtClean="0">
                <a:solidFill>
                  <a:srgbClr val="FFFFFF"/>
                </a:solidFill>
              </a:rPr>
              <a:t> </a:t>
            </a:r>
            <a:r>
              <a:rPr lang="en-US" dirty="0" smtClean="0">
                <a:solidFill>
                  <a:srgbClr val="FFFFFF"/>
                </a:solidFill>
              </a:rPr>
              <a:t>– Becoming a better sailor, </a:t>
            </a:r>
            <a:r>
              <a:rPr lang="en-US" dirty="0" err="1" smtClean="0">
                <a:solidFill>
                  <a:srgbClr val="FFFFFF"/>
                </a:solidFill>
              </a:rPr>
              <a:t>etc</a:t>
            </a:r>
            <a:endParaRPr lang="en-US" dirty="0">
              <a:solidFill>
                <a:srgbClr val="FFFFFF"/>
              </a:solidFill>
            </a:endParaRPr>
          </a:p>
          <a:p>
            <a:pPr lvl="2"/>
            <a:r>
              <a:rPr lang="en-US" dirty="0">
                <a:solidFill>
                  <a:srgbClr val="FFFF00"/>
                </a:solidFill>
              </a:rPr>
              <a:t>8. Recreational </a:t>
            </a:r>
            <a:r>
              <a:rPr lang="en-US" dirty="0" smtClean="0">
                <a:solidFill>
                  <a:srgbClr val="FFFFFF"/>
                </a:solidFill>
              </a:rPr>
              <a:t>– Traveling to a new country, </a:t>
            </a:r>
            <a:r>
              <a:rPr lang="en-US" dirty="0" err="1" smtClean="0">
                <a:solidFill>
                  <a:srgbClr val="FFFFFF"/>
                </a:solidFill>
              </a:rPr>
              <a:t>etc</a:t>
            </a:r>
            <a:r>
              <a:rPr lang="en-US" dirty="0" smtClean="0">
                <a:solidFill>
                  <a:srgbClr val="FFFFFF"/>
                </a:solidFill>
              </a:rPr>
              <a:t> </a:t>
            </a:r>
          </a:p>
          <a:p>
            <a:pPr marL="577850" lvl="2" indent="0">
              <a:buNone/>
            </a:pPr>
            <a:endParaRPr lang="en-US" dirty="0">
              <a:solidFill>
                <a:srgbClr val="FFFFFF"/>
              </a:solidFill>
            </a:endParaRPr>
          </a:p>
          <a:p>
            <a:pPr marL="577850" lvl="2" indent="0">
              <a:buNone/>
            </a:pPr>
            <a:r>
              <a:rPr lang="en-US" dirty="0" smtClean="0">
                <a:solidFill>
                  <a:srgbClr val="FFFFFF"/>
                </a:solidFill>
              </a:rPr>
              <a:t>Goal setting is about getting the most out of life. It is about directing your life. The “Horse” analogy, “Life is like a galloping horse…” </a:t>
            </a:r>
            <a:endParaRPr lang="en-US" dirty="0">
              <a:solidFill>
                <a:srgbClr val="FFFFFF"/>
              </a:solidFill>
            </a:endParaRPr>
          </a:p>
          <a:p>
            <a:endParaRPr lang="en-US" dirty="0"/>
          </a:p>
        </p:txBody>
      </p:sp>
      <p:sp>
        <p:nvSpPr>
          <p:cNvPr id="4" name="Title 1"/>
          <p:cNvSpPr>
            <a:spLocks noGrp="1"/>
          </p:cNvSpPr>
          <p:nvPr>
            <p:ph type="title"/>
          </p:nvPr>
        </p:nvSpPr>
        <p:spPr>
          <a:xfrm>
            <a:off x="779463" y="381000"/>
            <a:ext cx="7583487" cy="649941"/>
          </a:xfrm>
        </p:spPr>
        <p:txBody>
          <a:bodyPr/>
          <a:lstStyle/>
          <a:p>
            <a:r>
              <a:rPr lang="en-US" sz="3600" b="1" dirty="0" smtClean="0"/>
              <a:t>The Measurements of Success</a:t>
            </a:r>
            <a:endParaRPr lang="en-US" sz="3600" b="1" dirty="0"/>
          </a:p>
        </p:txBody>
      </p:sp>
    </p:spTree>
    <p:extLst>
      <p:ext uri="{BB962C8B-B14F-4D97-AF65-F5344CB8AC3E}">
        <p14:creationId xmlns:p14="http://schemas.microsoft.com/office/powerpoint/2010/main" val="2522326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736600"/>
          </a:xfrm>
        </p:spPr>
        <p:txBody>
          <a:bodyPr/>
          <a:lstStyle/>
          <a:p>
            <a:r>
              <a:rPr lang="en-US" dirty="0" smtClean="0"/>
              <a:t>In Conclusion… students speak</a:t>
            </a:r>
            <a:endParaRPr lang="en-US" dirty="0"/>
          </a:p>
        </p:txBody>
      </p:sp>
      <p:sp>
        <p:nvSpPr>
          <p:cNvPr id="3" name="Content Placeholder 2"/>
          <p:cNvSpPr>
            <a:spLocks noGrp="1"/>
          </p:cNvSpPr>
          <p:nvPr>
            <p:ph idx="1"/>
          </p:nvPr>
        </p:nvSpPr>
        <p:spPr>
          <a:xfrm>
            <a:off x="779463" y="1257300"/>
            <a:ext cx="7583487" cy="4711700"/>
          </a:xfrm>
        </p:spPr>
        <p:txBody>
          <a:bodyPr>
            <a:normAutofit lnSpcReduction="10000"/>
          </a:bodyPr>
          <a:lstStyle/>
          <a:p>
            <a:r>
              <a:rPr lang="en-US" dirty="0" smtClean="0"/>
              <a:t>Class Evaluation / Assessment: (portfolio entries) </a:t>
            </a:r>
          </a:p>
          <a:p>
            <a:pPr lvl="1"/>
            <a:endParaRPr lang="en-US" dirty="0" smtClean="0"/>
          </a:p>
          <a:p>
            <a:pPr lvl="1"/>
            <a:r>
              <a:rPr lang="en-US" i="1" dirty="0" smtClean="0">
                <a:solidFill>
                  <a:srgbClr val="FFFF00"/>
                </a:solidFill>
              </a:rPr>
              <a:t>“My favorite part of the class was when I got to think about myself and where I wanted to go and who I wanted to be. It was hard, but it made me think deeply about myself—my </a:t>
            </a:r>
            <a:r>
              <a:rPr lang="en-US" i="1" dirty="0" err="1" smtClean="0">
                <a:solidFill>
                  <a:srgbClr val="FFFF00"/>
                </a:solidFill>
              </a:rPr>
              <a:t>kah</a:t>
            </a:r>
            <a:r>
              <a:rPr lang="en-US" i="1" dirty="0" smtClean="0">
                <a:solidFill>
                  <a:srgbClr val="FFFF00"/>
                </a:solidFill>
              </a:rPr>
              <a:t>!” </a:t>
            </a:r>
          </a:p>
          <a:p>
            <a:pPr lvl="1"/>
            <a:endParaRPr lang="en-US" dirty="0"/>
          </a:p>
          <a:p>
            <a:pPr lvl="1"/>
            <a:r>
              <a:rPr lang="en-US" i="1" dirty="0" smtClean="0">
                <a:solidFill>
                  <a:srgbClr val="FFFF00"/>
                </a:solidFill>
              </a:rPr>
              <a:t>“I am a better at planning than before. I never used a </a:t>
            </a:r>
            <a:r>
              <a:rPr lang="en-US" i="1" dirty="0" err="1" smtClean="0">
                <a:solidFill>
                  <a:srgbClr val="FFFF00"/>
                </a:solidFill>
              </a:rPr>
              <a:t>calandar</a:t>
            </a:r>
            <a:r>
              <a:rPr lang="en-US" i="1" dirty="0" smtClean="0">
                <a:solidFill>
                  <a:srgbClr val="FFFF00"/>
                </a:solidFill>
              </a:rPr>
              <a:t> before but now I use it all the time. It has helped [me] a lot to not miss classwork and be on time, to be more disciplined, but I know I can be better.” </a:t>
            </a:r>
          </a:p>
          <a:p>
            <a:pPr marL="282575" lvl="1" indent="0">
              <a:buNone/>
            </a:pPr>
            <a:endParaRPr lang="en-US" i="1" dirty="0">
              <a:solidFill>
                <a:srgbClr val="FFFF00"/>
              </a:solidFill>
            </a:endParaRPr>
          </a:p>
          <a:p>
            <a:pPr marL="282575" lvl="1" indent="0">
              <a:buNone/>
            </a:pPr>
            <a:r>
              <a:rPr lang="en-US" dirty="0" smtClean="0">
                <a:solidFill>
                  <a:srgbClr val="FFFFFF"/>
                </a:solidFill>
              </a:rPr>
              <a:t>Non-cognitive material enhances student retention and directly contributes to student success. </a:t>
            </a:r>
          </a:p>
          <a:p>
            <a:pPr lvl="1"/>
            <a:endParaRPr lang="en-US" i="1" dirty="0" smtClean="0"/>
          </a:p>
          <a:p>
            <a:pPr lvl="1"/>
            <a:endParaRPr lang="en-US" dirty="0"/>
          </a:p>
        </p:txBody>
      </p:sp>
    </p:spTree>
    <p:extLst>
      <p:ext uri="{BB962C8B-B14F-4D97-AF65-F5344CB8AC3E}">
        <p14:creationId xmlns:p14="http://schemas.microsoft.com/office/powerpoint/2010/main" val="39508077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42260"/>
            <a:ext cx="7856537" cy="693270"/>
          </a:xfrm>
        </p:spPr>
        <p:txBody>
          <a:bodyPr/>
          <a:lstStyle/>
          <a:p>
            <a:r>
              <a:rPr lang="en-US" b="1" dirty="0" smtClean="0"/>
              <a:t>Presentation Rationale &amp; Outline: </a:t>
            </a:r>
            <a:endParaRPr lang="en-US" b="1" dirty="0"/>
          </a:p>
        </p:txBody>
      </p:sp>
      <p:sp>
        <p:nvSpPr>
          <p:cNvPr id="3" name="Content Placeholder 2"/>
          <p:cNvSpPr>
            <a:spLocks noGrp="1"/>
          </p:cNvSpPr>
          <p:nvPr>
            <p:ph idx="1"/>
          </p:nvPr>
        </p:nvSpPr>
        <p:spPr>
          <a:xfrm>
            <a:off x="779463" y="1359647"/>
            <a:ext cx="7583487" cy="4678083"/>
          </a:xfrm>
        </p:spPr>
        <p:txBody>
          <a:bodyPr>
            <a:normAutofit/>
          </a:bodyPr>
          <a:lstStyle/>
          <a:p>
            <a:pPr marL="0" indent="0">
              <a:buNone/>
            </a:pPr>
            <a:r>
              <a:rPr lang="en-US" dirty="0" smtClean="0"/>
              <a:t>This presentation is simply a few of the things that I do in my ALP classes, how I do them, and why. It’s not meant to be a guide or a systematic approach in dealing with the issues that inhibit student success and retention. </a:t>
            </a:r>
          </a:p>
          <a:p>
            <a:pPr marL="0" indent="0">
              <a:buNone/>
            </a:pPr>
            <a:r>
              <a:rPr lang="en-US" dirty="0" smtClean="0">
                <a:solidFill>
                  <a:srgbClr val="FFFFFF"/>
                </a:solidFill>
              </a:rPr>
              <a:t>Outline: Four Parts </a:t>
            </a:r>
          </a:p>
          <a:p>
            <a:pPr marL="457200" indent="-457200">
              <a:buAutoNum type="arabicPeriod"/>
            </a:pPr>
            <a:r>
              <a:rPr lang="en-US" b="1" dirty="0" smtClean="0">
                <a:solidFill>
                  <a:srgbClr val="FFFF00"/>
                </a:solidFill>
              </a:rPr>
              <a:t>The Foundations of Success </a:t>
            </a:r>
          </a:p>
          <a:p>
            <a:pPr marL="457200" indent="-457200">
              <a:buAutoNum type="arabicPeriod"/>
            </a:pPr>
            <a:r>
              <a:rPr lang="en-US" b="1" dirty="0" smtClean="0">
                <a:solidFill>
                  <a:srgbClr val="FFFF00"/>
                </a:solidFill>
              </a:rPr>
              <a:t>The Resources for Success</a:t>
            </a:r>
          </a:p>
          <a:p>
            <a:pPr marL="457200" indent="-457200">
              <a:buAutoNum type="arabicPeriod"/>
            </a:pPr>
            <a:r>
              <a:rPr lang="en-US" b="1" dirty="0" smtClean="0">
                <a:solidFill>
                  <a:srgbClr val="FFFF00"/>
                </a:solidFill>
              </a:rPr>
              <a:t>The Habits of Success </a:t>
            </a:r>
          </a:p>
          <a:p>
            <a:pPr marL="457200" indent="-457200">
              <a:buAutoNum type="arabicPeriod"/>
            </a:pPr>
            <a:r>
              <a:rPr lang="en-US" b="1" dirty="0" smtClean="0">
                <a:solidFill>
                  <a:srgbClr val="FFFF00"/>
                </a:solidFill>
              </a:rPr>
              <a:t>The Measures of Success </a:t>
            </a:r>
          </a:p>
          <a:p>
            <a:pPr marL="457200" indent="-457200">
              <a:buAutoNum type="arabicPeriod"/>
            </a:pPr>
            <a:endParaRPr lang="en-US" dirty="0"/>
          </a:p>
        </p:txBody>
      </p:sp>
    </p:spTree>
    <p:extLst>
      <p:ext uri="{BB962C8B-B14F-4D97-AF65-F5344CB8AC3E}">
        <p14:creationId xmlns:p14="http://schemas.microsoft.com/office/powerpoint/2010/main" val="40101865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Non-cognitive Issues: </a:t>
            </a:r>
            <a:br>
              <a:rPr lang="en-US" sz="3600" b="1" dirty="0" smtClean="0"/>
            </a:br>
            <a:r>
              <a:rPr lang="en-US" sz="2800" b="1" dirty="0" smtClean="0"/>
              <a:t>Rationale &amp; Reversal </a:t>
            </a:r>
            <a:endParaRPr lang="en-US" sz="2800" b="1" dirty="0"/>
          </a:p>
        </p:txBody>
      </p:sp>
      <p:sp>
        <p:nvSpPr>
          <p:cNvPr id="3" name="Content Placeholder 2"/>
          <p:cNvSpPr>
            <a:spLocks noGrp="1"/>
          </p:cNvSpPr>
          <p:nvPr>
            <p:ph idx="1"/>
          </p:nvPr>
        </p:nvSpPr>
        <p:spPr>
          <a:xfrm>
            <a:off x="754593" y="1568824"/>
            <a:ext cx="7811713" cy="4468906"/>
          </a:xfrm>
        </p:spPr>
        <p:txBody>
          <a:bodyPr>
            <a:normAutofit fontScale="92500" lnSpcReduction="20000"/>
          </a:bodyPr>
          <a:lstStyle/>
          <a:p>
            <a:pPr>
              <a:buFont typeface="Arial"/>
              <a:buChar char="•"/>
            </a:pPr>
            <a:r>
              <a:rPr lang="en-US" sz="2400" b="1" dirty="0" smtClean="0">
                <a:solidFill>
                  <a:srgbClr val="FFFF00"/>
                </a:solidFill>
              </a:rPr>
              <a:t>My Story -- A Non-Cognitive Issue Skeptic </a:t>
            </a:r>
          </a:p>
          <a:p>
            <a:pPr marL="0" indent="0">
              <a:buNone/>
            </a:pPr>
            <a:r>
              <a:rPr lang="en-US" sz="1900" dirty="0" smtClean="0"/>
              <a:t>I didn’t buy into the the whole “non-cognitive” idea at first. I considered much of it beyond what I felt I was competent to do and trained to do—which was, simply, to teach students how to write well and that, essentially, is done through presentations, modeling, and practice—lots of practice. </a:t>
            </a:r>
          </a:p>
          <a:p>
            <a:pPr>
              <a:buFont typeface="Arial"/>
              <a:buChar char="•"/>
            </a:pPr>
            <a:r>
              <a:rPr lang="en-US" sz="2400" b="1" dirty="0" smtClean="0">
                <a:solidFill>
                  <a:srgbClr val="FFFF00"/>
                </a:solidFill>
              </a:rPr>
              <a:t>What Changed? – My Perspective </a:t>
            </a:r>
            <a:endParaRPr lang="en-US" sz="2400" b="1" dirty="0">
              <a:solidFill>
                <a:srgbClr val="FFFF00"/>
              </a:solidFill>
            </a:endParaRPr>
          </a:p>
          <a:p>
            <a:pPr marL="0" indent="0">
              <a:buNone/>
            </a:pPr>
            <a:r>
              <a:rPr lang="en-US" sz="1900" dirty="0" smtClean="0"/>
              <a:t>First, I attended the </a:t>
            </a:r>
            <a:r>
              <a:rPr lang="en-US" sz="1900" dirty="0" err="1" smtClean="0"/>
              <a:t>AlP</a:t>
            </a:r>
            <a:r>
              <a:rPr lang="en-US" sz="1900" dirty="0" smtClean="0"/>
              <a:t> Institute in January of 2012, and there I was exposed to the various reasons and rationale for including this “touchy-feely” material. Why were students not completing the class? Why were they dropping out? Why weren’t students, ultimately, being successful? The answers were often that “life” intervened. Jobs, marriages, relationships, a lack of confidence, and a lack of experience at just being students were enough to knock them off-track, and once they were gone, they often did not return. </a:t>
            </a:r>
            <a:endParaRPr lang="en-US" sz="2400" b="1" dirty="0"/>
          </a:p>
          <a:p>
            <a:pPr marL="0" indent="0">
              <a:buNone/>
            </a:pPr>
            <a:endParaRPr lang="en-US" sz="2000" dirty="0" smtClean="0"/>
          </a:p>
        </p:txBody>
      </p:sp>
    </p:spTree>
    <p:extLst>
      <p:ext uri="{BB962C8B-B14F-4D97-AF65-F5344CB8AC3E}">
        <p14:creationId xmlns:p14="http://schemas.microsoft.com/office/powerpoint/2010/main" val="25897689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55705"/>
            <a:ext cx="7583487" cy="1044388"/>
          </a:xfrm>
        </p:spPr>
        <p:txBody>
          <a:bodyPr/>
          <a:lstStyle/>
          <a:p>
            <a:r>
              <a:rPr lang="en-US" b="1" dirty="0" smtClean="0"/>
              <a:t>Developmental Writing: Challenges and Opportunities</a:t>
            </a:r>
            <a:endParaRPr lang="en-US" b="1" dirty="0"/>
          </a:p>
        </p:txBody>
      </p:sp>
      <p:sp>
        <p:nvSpPr>
          <p:cNvPr id="3" name="Content Placeholder 2"/>
          <p:cNvSpPr>
            <a:spLocks noGrp="1"/>
          </p:cNvSpPr>
          <p:nvPr>
            <p:ph idx="1"/>
          </p:nvPr>
        </p:nvSpPr>
        <p:spPr>
          <a:xfrm>
            <a:off x="373529" y="1500093"/>
            <a:ext cx="8307295" cy="4879789"/>
          </a:xfrm>
        </p:spPr>
        <p:txBody>
          <a:bodyPr>
            <a:normAutofit fontScale="92500" lnSpcReduction="10000"/>
          </a:bodyPr>
          <a:lstStyle/>
          <a:p>
            <a:r>
              <a:rPr lang="en-US" u="sng" dirty="0" smtClean="0"/>
              <a:t>Questions for the Audience</a:t>
            </a:r>
            <a:r>
              <a:rPr lang="en-US" dirty="0" smtClean="0"/>
              <a:t>: </a:t>
            </a:r>
          </a:p>
          <a:p>
            <a:pPr lvl="1"/>
            <a:r>
              <a:rPr lang="en-US" i="1" dirty="0" smtClean="0">
                <a:solidFill>
                  <a:srgbClr val="FFFF00"/>
                </a:solidFill>
              </a:rPr>
              <a:t>What are some of the challenges that developmental students  present to us as teachers? </a:t>
            </a:r>
          </a:p>
          <a:p>
            <a:pPr lvl="2"/>
            <a:r>
              <a:rPr lang="en-US" b="1" u="sng" dirty="0" smtClean="0"/>
              <a:t>Preparation</a:t>
            </a:r>
            <a:r>
              <a:rPr lang="en-US" dirty="0" smtClean="0"/>
              <a:t> – they are often ill-prepared in different ways for the type or analytical writing required at the college level. </a:t>
            </a:r>
          </a:p>
          <a:p>
            <a:pPr lvl="2"/>
            <a:r>
              <a:rPr lang="en-US" b="1" u="sng" dirty="0" smtClean="0"/>
              <a:t>Motivation</a:t>
            </a:r>
            <a:r>
              <a:rPr lang="en-US" dirty="0" smtClean="0"/>
              <a:t> – they often lack the motivation (drive) needed to remedy their lack of </a:t>
            </a:r>
            <a:r>
              <a:rPr lang="en-US" dirty="0" smtClean="0"/>
              <a:t>preparation</a:t>
            </a:r>
            <a:r>
              <a:rPr lang="en-US" dirty="0"/>
              <a:t> </a:t>
            </a:r>
            <a:r>
              <a:rPr lang="en-US" dirty="0" smtClean="0"/>
              <a:t>because they’re discouraged, frustrated, and distracted. </a:t>
            </a:r>
            <a:endParaRPr lang="en-US" dirty="0" smtClean="0"/>
          </a:p>
          <a:p>
            <a:pPr marL="282575" lvl="1" indent="0">
              <a:buNone/>
            </a:pPr>
            <a:endParaRPr lang="en-US" dirty="0" smtClean="0"/>
          </a:p>
          <a:p>
            <a:pPr lvl="1"/>
            <a:r>
              <a:rPr lang="en-US" i="1" dirty="0" smtClean="0">
                <a:solidFill>
                  <a:srgbClr val="FFFF00"/>
                </a:solidFill>
              </a:rPr>
              <a:t>Which of the two, preparation and motivation is a better predictor of student success?</a:t>
            </a:r>
          </a:p>
          <a:p>
            <a:pPr lvl="2"/>
            <a:r>
              <a:rPr lang="en-US" dirty="0" smtClean="0"/>
              <a:t>Motivation – and here’s why. If a students are both prepared and motivated, then they’ll likely do well. However, if a students are prepared but not motivated then they “might” do well, but if students are motivated but not prepared, then that motivation can often become the spark that can propel to prepare and often quite quickly. </a:t>
            </a:r>
            <a:endParaRPr lang="en-US" dirty="0"/>
          </a:p>
        </p:txBody>
      </p:sp>
    </p:spTree>
    <p:extLst>
      <p:ext uri="{BB962C8B-B14F-4D97-AF65-F5344CB8AC3E}">
        <p14:creationId xmlns:p14="http://schemas.microsoft.com/office/powerpoint/2010/main" val="584581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168" y="363070"/>
            <a:ext cx="7583487" cy="708212"/>
          </a:xfrm>
        </p:spPr>
        <p:txBody>
          <a:bodyPr/>
          <a:lstStyle/>
          <a:p>
            <a:r>
              <a:rPr lang="en-US" sz="3600" b="1" dirty="0" smtClean="0"/>
              <a:t>The Foundations of Success: </a:t>
            </a:r>
            <a:endParaRPr lang="en-US" sz="3600" b="1" dirty="0"/>
          </a:p>
        </p:txBody>
      </p:sp>
      <p:sp>
        <p:nvSpPr>
          <p:cNvPr id="3" name="Content Placeholder 2"/>
          <p:cNvSpPr>
            <a:spLocks noGrp="1"/>
          </p:cNvSpPr>
          <p:nvPr>
            <p:ph idx="1"/>
          </p:nvPr>
        </p:nvSpPr>
        <p:spPr>
          <a:xfrm>
            <a:off x="493059" y="1241778"/>
            <a:ext cx="8187765" cy="5123163"/>
          </a:xfrm>
        </p:spPr>
        <p:txBody>
          <a:bodyPr>
            <a:normAutofit fontScale="92500" lnSpcReduction="10000"/>
          </a:bodyPr>
          <a:lstStyle/>
          <a:p>
            <a:pPr marL="0" indent="0">
              <a:buNone/>
            </a:pPr>
            <a:r>
              <a:rPr lang="en-US" b="1" dirty="0" smtClean="0">
                <a:solidFill>
                  <a:srgbClr val="FFFF00"/>
                </a:solidFill>
              </a:rPr>
              <a:t>Students often </a:t>
            </a:r>
            <a:r>
              <a:rPr lang="en-US" b="1" dirty="0">
                <a:solidFill>
                  <a:srgbClr val="FFFF00"/>
                </a:solidFill>
              </a:rPr>
              <a:t>d</a:t>
            </a:r>
            <a:r>
              <a:rPr lang="en-US" b="1" dirty="0" smtClean="0">
                <a:solidFill>
                  <a:srgbClr val="FFFF00"/>
                </a:solidFill>
              </a:rPr>
              <a:t>o </a:t>
            </a:r>
            <a:r>
              <a:rPr lang="en-US" b="1" dirty="0">
                <a:solidFill>
                  <a:srgbClr val="FFFF00"/>
                </a:solidFill>
              </a:rPr>
              <a:t>n</a:t>
            </a:r>
            <a:r>
              <a:rPr lang="en-US" b="1" dirty="0" smtClean="0">
                <a:solidFill>
                  <a:srgbClr val="FFFF00"/>
                </a:solidFill>
              </a:rPr>
              <a:t>ot </a:t>
            </a:r>
            <a:r>
              <a:rPr lang="en-US" b="1" dirty="0">
                <a:solidFill>
                  <a:srgbClr val="FFFF00"/>
                </a:solidFill>
              </a:rPr>
              <a:t>k</a:t>
            </a:r>
            <a:r>
              <a:rPr lang="en-US" b="1" dirty="0" smtClean="0">
                <a:solidFill>
                  <a:srgbClr val="FFFF00"/>
                </a:solidFill>
              </a:rPr>
              <a:t>now </a:t>
            </a:r>
            <a:r>
              <a:rPr lang="en-US" b="1" dirty="0">
                <a:solidFill>
                  <a:srgbClr val="FFFF00"/>
                </a:solidFill>
              </a:rPr>
              <a:t>w</a:t>
            </a:r>
            <a:r>
              <a:rPr lang="en-US" b="1" dirty="0" smtClean="0">
                <a:solidFill>
                  <a:srgbClr val="FFFF00"/>
                </a:solidFill>
              </a:rPr>
              <a:t>ho </a:t>
            </a:r>
            <a:r>
              <a:rPr lang="en-US" b="1" dirty="0">
                <a:solidFill>
                  <a:srgbClr val="FFFF00"/>
                </a:solidFill>
              </a:rPr>
              <a:t>t</a:t>
            </a:r>
            <a:r>
              <a:rPr lang="en-US" b="1" dirty="0" smtClean="0">
                <a:solidFill>
                  <a:srgbClr val="FFFF00"/>
                </a:solidFill>
              </a:rPr>
              <a:t>hey </a:t>
            </a:r>
            <a:r>
              <a:rPr lang="en-US" b="1" dirty="0">
                <a:solidFill>
                  <a:srgbClr val="FFFF00"/>
                </a:solidFill>
              </a:rPr>
              <a:t>a</a:t>
            </a:r>
            <a:r>
              <a:rPr lang="en-US" b="1" dirty="0" smtClean="0">
                <a:solidFill>
                  <a:srgbClr val="FFFF00"/>
                </a:solidFill>
              </a:rPr>
              <a:t>re or what </a:t>
            </a:r>
            <a:r>
              <a:rPr lang="en-US" b="1" dirty="0">
                <a:solidFill>
                  <a:srgbClr val="FFFF00"/>
                </a:solidFill>
              </a:rPr>
              <a:t>t</a:t>
            </a:r>
            <a:r>
              <a:rPr lang="en-US" b="1" dirty="0" smtClean="0">
                <a:solidFill>
                  <a:srgbClr val="FFFF00"/>
                </a:solidFill>
              </a:rPr>
              <a:t>hey want to do with their lives. </a:t>
            </a:r>
          </a:p>
          <a:p>
            <a:pPr lvl="1">
              <a:buFont typeface="Arial"/>
              <a:buChar char="•"/>
            </a:pPr>
            <a:r>
              <a:rPr lang="en-US" dirty="0" smtClean="0"/>
              <a:t>Socrates said that the foundation of all knowledge begins with a knowledge of one’s self. Therefore, when students have a firmer understanding of who they are, they are more likely to understand what they want to do. In other words, </a:t>
            </a:r>
            <a:r>
              <a:rPr lang="en-US" dirty="0" smtClean="0">
                <a:solidFill>
                  <a:srgbClr val="FFFF00"/>
                </a:solidFill>
              </a:rPr>
              <a:t>identity</a:t>
            </a:r>
            <a:r>
              <a:rPr lang="en-US" dirty="0" smtClean="0"/>
              <a:t> precedes </a:t>
            </a:r>
            <a:r>
              <a:rPr lang="en-US" dirty="0" smtClean="0">
                <a:solidFill>
                  <a:srgbClr val="FFFF00"/>
                </a:solidFill>
              </a:rPr>
              <a:t>action</a:t>
            </a:r>
            <a:r>
              <a:rPr lang="en-US" dirty="0" smtClean="0"/>
              <a:t>. So this is where we start. </a:t>
            </a:r>
            <a:endParaRPr lang="en-US" dirty="0"/>
          </a:p>
          <a:p>
            <a:r>
              <a:rPr lang="en-US" b="1" dirty="0" smtClean="0">
                <a:solidFill>
                  <a:srgbClr val="FFFF00"/>
                </a:solidFill>
              </a:rPr>
              <a:t>Exploring Issues Associated with Identity and Direction (action)</a:t>
            </a:r>
          </a:p>
          <a:p>
            <a:pPr marL="0" indent="0">
              <a:buNone/>
            </a:pPr>
            <a:r>
              <a:rPr lang="en-US" sz="2400" dirty="0" smtClean="0"/>
              <a:t>	</a:t>
            </a:r>
            <a:r>
              <a:rPr lang="en-US" u="sng" dirty="0" smtClean="0"/>
              <a:t>Writing Prompts</a:t>
            </a:r>
            <a:r>
              <a:rPr lang="en-US" dirty="0" smtClean="0"/>
              <a:t>: Questions of Identity</a:t>
            </a:r>
          </a:p>
          <a:p>
            <a:pPr marL="0" indent="0">
              <a:buNone/>
            </a:pPr>
            <a:r>
              <a:rPr lang="en-US" dirty="0"/>
              <a:t>	</a:t>
            </a:r>
            <a:r>
              <a:rPr lang="en-US" i="1" dirty="0" smtClean="0"/>
              <a:t>Who Have I Been? / Who Am I Now? / Who Do I Want to Be? </a:t>
            </a:r>
          </a:p>
          <a:p>
            <a:pPr marL="0" indent="0">
              <a:buNone/>
            </a:pPr>
            <a:r>
              <a:rPr lang="en-US" dirty="0" smtClean="0"/>
              <a:t>	</a:t>
            </a:r>
            <a:r>
              <a:rPr lang="en-US" u="sng" dirty="0" smtClean="0"/>
              <a:t>Writing Prompts</a:t>
            </a:r>
            <a:r>
              <a:rPr lang="en-US" dirty="0" smtClean="0"/>
              <a:t>: Questions of Direction (end of the semester)</a:t>
            </a:r>
          </a:p>
          <a:p>
            <a:pPr marL="0" indent="0">
              <a:buNone/>
            </a:pPr>
            <a:r>
              <a:rPr lang="en-US" dirty="0" smtClean="0"/>
              <a:t>	</a:t>
            </a:r>
            <a:r>
              <a:rPr lang="en-US" i="1" dirty="0" smtClean="0"/>
              <a:t>What Do I Want to Do? / Where Do I Want to Go? / How Do I Get 	There? </a:t>
            </a:r>
            <a:endParaRPr lang="en-US" i="1" dirty="0"/>
          </a:p>
        </p:txBody>
      </p:sp>
    </p:spTree>
    <p:extLst>
      <p:ext uri="{BB962C8B-B14F-4D97-AF65-F5344CB8AC3E}">
        <p14:creationId xmlns:p14="http://schemas.microsoft.com/office/powerpoint/2010/main" val="6010121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279" y="478117"/>
            <a:ext cx="7583487" cy="708212"/>
          </a:xfrm>
        </p:spPr>
        <p:txBody>
          <a:bodyPr/>
          <a:lstStyle/>
          <a:p>
            <a:r>
              <a:rPr lang="en-US" sz="3600" b="1" dirty="0"/>
              <a:t>The Foundation of Success</a:t>
            </a:r>
            <a:endParaRPr lang="en-US" sz="3600" dirty="0"/>
          </a:p>
        </p:txBody>
      </p:sp>
      <p:sp>
        <p:nvSpPr>
          <p:cNvPr id="3" name="Content Placeholder 2"/>
          <p:cNvSpPr>
            <a:spLocks noGrp="1"/>
          </p:cNvSpPr>
          <p:nvPr>
            <p:ph idx="1"/>
          </p:nvPr>
        </p:nvSpPr>
        <p:spPr>
          <a:xfrm>
            <a:off x="779463" y="1425221"/>
            <a:ext cx="7583487" cy="5037667"/>
          </a:xfrm>
        </p:spPr>
        <p:txBody>
          <a:bodyPr>
            <a:normAutofit lnSpcReduction="10000"/>
          </a:bodyPr>
          <a:lstStyle/>
          <a:p>
            <a:r>
              <a:rPr lang="en-US" dirty="0" smtClean="0">
                <a:solidFill>
                  <a:srgbClr val="FFFF00"/>
                </a:solidFill>
              </a:rPr>
              <a:t>Student Identity Collage</a:t>
            </a:r>
          </a:p>
          <a:p>
            <a:pPr lvl="1"/>
            <a:r>
              <a:rPr lang="en-US" dirty="0" smtClean="0"/>
              <a:t>Once the students have written their journal responses to the three identity questions, they move on to the “identity collage.” They complete this in one of two ways: they can do it the old fashioned way by cutting or pasting, or they can do it all online. In addition, once they finish, they must do a five minute presentation of their collage for the class and answer questions from the class. </a:t>
            </a:r>
          </a:p>
          <a:p>
            <a:pPr lvl="1"/>
            <a:r>
              <a:rPr lang="en-US" dirty="0" smtClean="0"/>
              <a:t>The collage is divided into three segments: </a:t>
            </a:r>
          </a:p>
          <a:p>
            <a:pPr lvl="2"/>
            <a:r>
              <a:rPr lang="en-US" dirty="0" smtClean="0">
                <a:solidFill>
                  <a:srgbClr val="FFFF00"/>
                </a:solidFill>
              </a:rPr>
              <a:t>Who I was</a:t>
            </a:r>
          </a:p>
          <a:p>
            <a:pPr lvl="2"/>
            <a:r>
              <a:rPr lang="en-US" dirty="0" smtClean="0">
                <a:solidFill>
                  <a:srgbClr val="FFFF00"/>
                </a:solidFill>
              </a:rPr>
              <a:t>Who I am</a:t>
            </a:r>
          </a:p>
          <a:p>
            <a:pPr lvl="2"/>
            <a:r>
              <a:rPr lang="en-US" dirty="0" smtClean="0">
                <a:solidFill>
                  <a:srgbClr val="FFFF00"/>
                </a:solidFill>
              </a:rPr>
              <a:t>Who I want to be</a:t>
            </a:r>
          </a:p>
          <a:p>
            <a:pPr marL="577850" lvl="2" indent="0">
              <a:buNone/>
            </a:pPr>
            <a:r>
              <a:rPr lang="en-US" dirty="0" smtClean="0"/>
              <a:t>This exercise gives them a chance to visualize their past, present, and future, and also supports an important metaphor (truth?) about life, that “life is journey” and all the sub-themes associated with that concept. </a:t>
            </a:r>
            <a:endParaRPr lang="en-US" dirty="0"/>
          </a:p>
        </p:txBody>
      </p:sp>
    </p:spTree>
    <p:extLst>
      <p:ext uri="{BB962C8B-B14F-4D97-AF65-F5344CB8AC3E}">
        <p14:creationId xmlns:p14="http://schemas.microsoft.com/office/powerpoint/2010/main" val="16925884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973667"/>
          </a:xfrm>
        </p:spPr>
        <p:txBody>
          <a:bodyPr/>
          <a:lstStyle/>
          <a:p>
            <a:r>
              <a:rPr lang="en-US" b="1" dirty="0" smtClean="0"/>
              <a:t>Foundations for Success</a:t>
            </a:r>
            <a:endParaRPr lang="en-US" b="1" dirty="0"/>
          </a:p>
        </p:txBody>
      </p:sp>
      <p:sp>
        <p:nvSpPr>
          <p:cNvPr id="3" name="Content Placeholder 2"/>
          <p:cNvSpPr>
            <a:spLocks noGrp="1"/>
          </p:cNvSpPr>
          <p:nvPr>
            <p:ph idx="1"/>
          </p:nvPr>
        </p:nvSpPr>
        <p:spPr>
          <a:xfrm>
            <a:off x="779463" y="1481665"/>
            <a:ext cx="7800093" cy="4318001"/>
          </a:xfrm>
        </p:spPr>
        <p:txBody>
          <a:bodyPr>
            <a:normAutofit fontScale="92500"/>
          </a:bodyPr>
          <a:lstStyle/>
          <a:p>
            <a:r>
              <a:rPr lang="en-US" b="1" dirty="0" smtClean="0">
                <a:solidFill>
                  <a:srgbClr val="FFFF00"/>
                </a:solidFill>
              </a:rPr>
              <a:t>Assignment Specifics: </a:t>
            </a:r>
          </a:p>
          <a:p>
            <a:pPr marL="0" indent="0">
              <a:buNone/>
            </a:pPr>
            <a:r>
              <a:rPr lang="en-US" dirty="0" smtClean="0"/>
              <a:t>Students </a:t>
            </a:r>
            <a:r>
              <a:rPr lang="en-US" dirty="0" smtClean="0"/>
              <a:t>should select photos that display something in their own experience that shaped their past lives. Though they are allowed to use their own photos, they are not required to do so. Students should be prepared to discuss each picture they include and indicate what significant life experience is being depicted. </a:t>
            </a:r>
          </a:p>
          <a:p>
            <a:pPr marL="0" indent="0">
              <a:buNone/>
            </a:pPr>
            <a:r>
              <a:rPr lang="en-US" dirty="0" smtClean="0"/>
              <a:t>Each section of the collage is different. The  </a:t>
            </a:r>
            <a:r>
              <a:rPr lang="en-US" u="sng" dirty="0" smtClean="0">
                <a:solidFill>
                  <a:srgbClr val="FFFF00"/>
                </a:solidFill>
              </a:rPr>
              <a:t>Who I Was</a:t>
            </a:r>
            <a:r>
              <a:rPr lang="en-US" u="sng" dirty="0" smtClean="0"/>
              <a:t> </a:t>
            </a:r>
            <a:r>
              <a:rPr lang="en-US" dirty="0" smtClean="0"/>
              <a:t>is the easiest since it has already happened, the </a:t>
            </a:r>
            <a:r>
              <a:rPr lang="en-US" u="sng" dirty="0" smtClean="0">
                <a:solidFill>
                  <a:srgbClr val="FFFF00"/>
                </a:solidFill>
              </a:rPr>
              <a:t>Who I AM </a:t>
            </a:r>
            <a:r>
              <a:rPr lang="en-US" dirty="0" smtClean="0"/>
              <a:t>and the </a:t>
            </a:r>
            <a:r>
              <a:rPr lang="en-US" u="sng" dirty="0" smtClean="0">
                <a:solidFill>
                  <a:srgbClr val="FFFF00"/>
                </a:solidFill>
              </a:rPr>
              <a:t>Who I Want to Be</a:t>
            </a:r>
            <a:r>
              <a:rPr lang="en-US" dirty="0" smtClean="0"/>
              <a:t>, are more difficult to visualize, but the students have fun trying to imagine what they could be. It is really an exercise in dreaming and </a:t>
            </a:r>
            <a:r>
              <a:rPr lang="en-US" dirty="0" smtClean="0"/>
              <a:t>imagination</a:t>
            </a:r>
            <a:r>
              <a:rPr lang="en-US" dirty="0"/>
              <a:t> </a:t>
            </a:r>
            <a:r>
              <a:rPr lang="en-US" dirty="0" smtClean="0"/>
              <a:t>and also quite a lot of fun. </a:t>
            </a:r>
            <a:endParaRPr lang="en-US" dirty="0"/>
          </a:p>
        </p:txBody>
      </p:sp>
    </p:spTree>
    <p:extLst>
      <p:ext uri="{BB962C8B-B14F-4D97-AF65-F5344CB8AC3E}">
        <p14:creationId xmlns:p14="http://schemas.microsoft.com/office/powerpoint/2010/main" val="18677310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560294"/>
            <a:ext cx="7583487" cy="844176"/>
          </a:xfrm>
        </p:spPr>
        <p:txBody>
          <a:bodyPr/>
          <a:lstStyle/>
          <a:p>
            <a:pPr algn="ctr"/>
            <a:r>
              <a:rPr lang="en-US" sz="2000" dirty="0" smtClean="0"/>
              <a:t>Melvin Berry - Identity Collage </a:t>
            </a:r>
            <a:br>
              <a:rPr lang="en-US" sz="2000" dirty="0" smtClean="0"/>
            </a:br>
            <a:r>
              <a:rPr lang="en-US" sz="3200" dirty="0" smtClean="0"/>
              <a:t>Who I Have Been </a:t>
            </a:r>
            <a:endParaRPr lang="en-US" sz="32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79463" y="1612899"/>
            <a:ext cx="1905316" cy="1562102"/>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684779" y="1612899"/>
            <a:ext cx="1625600" cy="1562102"/>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4310379" y="1626235"/>
            <a:ext cx="2049463" cy="1562103"/>
          </a:xfrm>
          <a:prstGeom prst="rect">
            <a:avLst/>
          </a:prstGeom>
          <a:noFill/>
          <a:ln>
            <a:noFill/>
          </a:ln>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6359842" y="1639571"/>
            <a:ext cx="2003108" cy="1548767"/>
          </a:xfrm>
          <a:prstGeom prst="rect">
            <a:avLst/>
          </a:prstGeom>
          <a:noFill/>
          <a:ln>
            <a:noFill/>
          </a:ln>
        </p:spPr>
      </p:pic>
      <p:pic>
        <p:nvPicPr>
          <p:cNvPr id="8" name="Picture 7"/>
          <p:cNvPicPr/>
          <p:nvPr/>
        </p:nvPicPr>
        <p:blipFill>
          <a:blip r:embed="rId6">
            <a:extLst>
              <a:ext uri="{28A0092B-C50C-407E-A947-70E740481C1C}">
                <a14:useLocalDpi xmlns:a14="http://schemas.microsoft.com/office/drawing/2010/main" val="0"/>
              </a:ext>
            </a:extLst>
          </a:blip>
          <a:srcRect/>
          <a:stretch>
            <a:fillRect/>
          </a:stretch>
        </p:blipFill>
        <p:spPr bwMode="auto">
          <a:xfrm>
            <a:off x="787400" y="3175003"/>
            <a:ext cx="1371600" cy="1549398"/>
          </a:xfrm>
          <a:prstGeom prst="rect">
            <a:avLst/>
          </a:prstGeom>
          <a:noFill/>
          <a:ln>
            <a:noFill/>
          </a:ln>
        </p:spPr>
      </p:pic>
      <p:pic>
        <p:nvPicPr>
          <p:cNvPr id="9" name="Picture 8"/>
          <p:cNvPicPr/>
          <p:nvPr/>
        </p:nvPicPr>
        <p:blipFill>
          <a:blip r:embed="rId7">
            <a:extLst>
              <a:ext uri="{28A0092B-C50C-407E-A947-70E740481C1C}">
                <a14:useLocalDpi xmlns:a14="http://schemas.microsoft.com/office/drawing/2010/main" val="0"/>
              </a:ext>
            </a:extLst>
          </a:blip>
          <a:srcRect/>
          <a:stretch>
            <a:fillRect/>
          </a:stretch>
        </p:blipFill>
        <p:spPr bwMode="auto">
          <a:xfrm>
            <a:off x="2159000" y="3175003"/>
            <a:ext cx="2056765" cy="1549398"/>
          </a:xfrm>
          <a:prstGeom prst="rect">
            <a:avLst/>
          </a:prstGeom>
          <a:noFill/>
          <a:ln>
            <a:noFill/>
          </a:ln>
        </p:spPr>
      </p:pic>
      <p:pic>
        <p:nvPicPr>
          <p:cNvPr id="10" name="Picture 9"/>
          <p:cNvPicPr/>
          <p:nvPr/>
        </p:nvPicPr>
        <p:blipFill>
          <a:blip r:embed="rId8">
            <a:extLst>
              <a:ext uri="{28A0092B-C50C-407E-A947-70E740481C1C}">
                <a14:useLocalDpi xmlns:a14="http://schemas.microsoft.com/office/drawing/2010/main" val="0"/>
              </a:ext>
            </a:extLst>
          </a:blip>
          <a:srcRect/>
          <a:stretch>
            <a:fillRect/>
          </a:stretch>
        </p:blipFill>
        <p:spPr bwMode="auto">
          <a:xfrm>
            <a:off x="4215765" y="3175001"/>
            <a:ext cx="1743393" cy="1549400"/>
          </a:xfrm>
          <a:prstGeom prst="rect">
            <a:avLst/>
          </a:prstGeom>
          <a:noFill/>
          <a:ln>
            <a:noFill/>
          </a:ln>
        </p:spPr>
      </p:pic>
      <p:pic>
        <p:nvPicPr>
          <p:cNvPr id="11" name="Picture 10"/>
          <p:cNvPicPr/>
          <p:nvPr/>
        </p:nvPicPr>
        <p:blipFill>
          <a:blip r:embed="rId9">
            <a:extLst>
              <a:ext uri="{28A0092B-C50C-407E-A947-70E740481C1C}">
                <a14:useLocalDpi xmlns:a14="http://schemas.microsoft.com/office/drawing/2010/main" val="0"/>
              </a:ext>
            </a:extLst>
          </a:blip>
          <a:srcRect/>
          <a:stretch>
            <a:fillRect/>
          </a:stretch>
        </p:blipFill>
        <p:spPr bwMode="auto">
          <a:xfrm>
            <a:off x="5959158" y="3188338"/>
            <a:ext cx="2403792" cy="1536064"/>
          </a:xfrm>
          <a:prstGeom prst="rect">
            <a:avLst/>
          </a:prstGeom>
          <a:noFill/>
          <a:ln>
            <a:noFill/>
          </a:ln>
        </p:spPr>
      </p:pic>
      <p:pic>
        <p:nvPicPr>
          <p:cNvPr id="12" name="Picture 11"/>
          <p:cNvPicPr/>
          <p:nvPr/>
        </p:nvPicPr>
        <p:blipFill>
          <a:blip r:embed="rId10">
            <a:extLst>
              <a:ext uri="{28A0092B-C50C-407E-A947-70E740481C1C}">
                <a14:useLocalDpi xmlns:a14="http://schemas.microsoft.com/office/drawing/2010/main" val="0"/>
              </a:ext>
            </a:extLst>
          </a:blip>
          <a:srcRect/>
          <a:stretch>
            <a:fillRect/>
          </a:stretch>
        </p:blipFill>
        <p:spPr bwMode="auto">
          <a:xfrm>
            <a:off x="787399" y="4724402"/>
            <a:ext cx="3657601" cy="1518920"/>
          </a:xfrm>
          <a:prstGeom prst="rect">
            <a:avLst/>
          </a:prstGeom>
          <a:noFill/>
          <a:ln>
            <a:noFill/>
          </a:ln>
        </p:spPr>
      </p:pic>
      <p:pic>
        <p:nvPicPr>
          <p:cNvPr id="13" name="Picture 12"/>
          <p:cNvPicPr/>
          <p:nvPr/>
        </p:nvPicPr>
        <p:blipFill>
          <a:blip r:embed="rId11">
            <a:extLst>
              <a:ext uri="{28A0092B-C50C-407E-A947-70E740481C1C}">
                <a14:useLocalDpi xmlns:a14="http://schemas.microsoft.com/office/drawing/2010/main" val="0"/>
              </a:ext>
            </a:extLst>
          </a:blip>
          <a:srcRect/>
          <a:stretch>
            <a:fillRect/>
          </a:stretch>
        </p:blipFill>
        <p:spPr bwMode="auto">
          <a:xfrm>
            <a:off x="4445000" y="4730117"/>
            <a:ext cx="3917950" cy="1513205"/>
          </a:xfrm>
          <a:prstGeom prst="rect">
            <a:avLst/>
          </a:prstGeom>
          <a:noFill/>
          <a:ln>
            <a:noFill/>
          </a:ln>
        </p:spPr>
      </p:pic>
    </p:spTree>
    <p:extLst>
      <p:ext uri="{BB962C8B-B14F-4D97-AF65-F5344CB8AC3E}">
        <p14:creationId xmlns:p14="http://schemas.microsoft.com/office/powerpoint/2010/main" val="17532709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68111"/>
            <a:ext cx="7583487" cy="804333"/>
          </a:xfrm>
        </p:spPr>
        <p:txBody>
          <a:bodyPr/>
          <a:lstStyle/>
          <a:p>
            <a:r>
              <a:rPr lang="en-US" b="1" dirty="0" smtClean="0"/>
              <a:t>The Foundations of Success: </a:t>
            </a:r>
            <a:endParaRPr lang="en-US" b="1" dirty="0"/>
          </a:p>
        </p:txBody>
      </p:sp>
      <p:sp>
        <p:nvSpPr>
          <p:cNvPr id="3" name="Content Placeholder 2"/>
          <p:cNvSpPr>
            <a:spLocks noGrp="1"/>
          </p:cNvSpPr>
          <p:nvPr>
            <p:ph idx="1"/>
          </p:nvPr>
        </p:nvSpPr>
        <p:spPr>
          <a:xfrm>
            <a:off x="506413" y="1213557"/>
            <a:ext cx="8214254" cy="5249332"/>
          </a:xfrm>
        </p:spPr>
        <p:txBody>
          <a:bodyPr>
            <a:normAutofit fontScale="92500" lnSpcReduction="20000"/>
          </a:bodyPr>
          <a:lstStyle/>
          <a:p>
            <a:r>
              <a:rPr lang="en-US" dirty="0" smtClean="0">
                <a:solidFill>
                  <a:srgbClr val="FFFF00"/>
                </a:solidFill>
              </a:rPr>
              <a:t>Meyers Briggs Personality Assessment</a:t>
            </a:r>
          </a:p>
          <a:p>
            <a:pPr lvl="1"/>
            <a:r>
              <a:rPr lang="en-US" dirty="0" smtClean="0"/>
              <a:t>The Career Center at CCBC offers this personality assessment to students free-of-charge. </a:t>
            </a:r>
          </a:p>
          <a:p>
            <a:pPr lvl="1"/>
            <a:r>
              <a:rPr lang="en-US" dirty="0" smtClean="0"/>
              <a:t>Online versions are also offered </a:t>
            </a:r>
            <a:r>
              <a:rPr lang="en-US" dirty="0" smtClean="0"/>
              <a:t>at</a:t>
            </a:r>
            <a:r>
              <a:rPr lang="en-US" dirty="0" smtClean="0"/>
              <a:t> </a:t>
            </a:r>
            <a:r>
              <a:rPr lang="en-US" dirty="0" err="1" smtClean="0"/>
              <a:t>HumanMetrics.com</a:t>
            </a:r>
            <a:endParaRPr lang="en-US" dirty="0" smtClean="0"/>
          </a:p>
          <a:p>
            <a:pPr lvl="1"/>
            <a:r>
              <a:rPr lang="en-US" dirty="0" smtClean="0"/>
              <a:t>Students make an appointment and take the assessment outside of class time. </a:t>
            </a:r>
          </a:p>
          <a:p>
            <a:pPr lvl="1"/>
            <a:r>
              <a:rPr lang="en-US" dirty="0" smtClean="0"/>
              <a:t>Students meet with a counselor in the career center to discuss the results </a:t>
            </a:r>
          </a:p>
          <a:p>
            <a:pPr lvl="1"/>
            <a:r>
              <a:rPr lang="en-US" dirty="0" smtClean="0">
                <a:solidFill>
                  <a:srgbClr val="FFFF00"/>
                </a:solidFill>
              </a:rPr>
              <a:t>Students then write about what they learned in their journal – answering specific questions that I pose about the test. </a:t>
            </a:r>
          </a:p>
          <a:p>
            <a:pPr lvl="1"/>
            <a:r>
              <a:rPr lang="en-US" dirty="0" smtClean="0">
                <a:solidFill>
                  <a:srgbClr val="FFFF00"/>
                </a:solidFill>
              </a:rPr>
              <a:t>Students then discuss their findings in class = both pros and cons and how it has impacted their understanding of themselves. </a:t>
            </a:r>
          </a:p>
          <a:p>
            <a:pPr marL="282575" lvl="1" indent="0">
              <a:buNone/>
            </a:pPr>
            <a:endParaRPr lang="en-US" dirty="0"/>
          </a:p>
          <a:p>
            <a:pPr marL="282575" lvl="1" indent="0">
              <a:buNone/>
            </a:pPr>
            <a:r>
              <a:rPr lang="en-US" dirty="0" smtClean="0"/>
              <a:t>This exercise provides another valuable insight into who the student is and is often correlated with possible work options that might be appropriate for their personality. It is not fool-proof, however, and people do change, so this is only one possibility in a vast range of possibilities that students can use to enhance their own self-knowledge. </a:t>
            </a:r>
          </a:p>
        </p:txBody>
      </p:sp>
    </p:spTree>
    <p:extLst>
      <p:ext uri="{BB962C8B-B14F-4D97-AF65-F5344CB8AC3E}">
        <p14:creationId xmlns:p14="http://schemas.microsoft.com/office/powerpoint/2010/main" val="37397179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7644</TotalTime>
  <Words>2518</Words>
  <Application>Microsoft Macintosh PowerPoint</Application>
  <PresentationFormat>On-screen Show (4:3)</PresentationFormat>
  <Paragraphs>177</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Revolution</vt:lpstr>
      <vt:lpstr>Pathways for Success  Non-Cognitive Issues and their impact  on Student Retention and Success</vt:lpstr>
      <vt:lpstr>Presentation Rationale &amp; Outline: </vt:lpstr>
      <vt:lpstr>Non-cognitive Issues:  Rationale &amp; Reversal </vt:lpstr>
      <vt:lpstr>Developmental Writing: Challenges and Opportunities</vt:lpstr>
      <vt:lpstr>The Foundations of Success: </vt:lpstr>
      <vt:lpstr>The Foundation of Success</vt:lpstr>
      <vt:lpstr>Foundations for Success</vt:lpstr>
      <vt:lpstr>Melvin Berry - Identity Collage  Who I Have Been </vt:lpstr>
      <vt:lpstr>The Foundations of Success: </vt:lpstr>
      <vt:lpstr>The Resources of Success</vt:lpstr>
      <vt:lpstr>The Resources of Success:  The Campus Tour </vt:lpstr>
      <vt:lpstr>The Resources of Success:  The Campus Tour </vt:lpstr>
      <vt:lpstr>The Resources of Success:  The Campus Tour </vt:lpstr>
      <vt:lpstr>The Habits of Success</vt:lpstr>
      <vt:lpstr>The Habits of Success</vt:lpstr>
      <vt:lpstr>The Habits of Success</vt:lpstr>
      <vt:lpstr>The Measures of Success</vt:lpstr>
      <vt:lpstr>The Measurements of Success</vt:lpstr>
      <vt:lpstr>In Conclusion… students speak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Measures of Success:  Non-Cognitive Impacts on Student retention and Success</dc:title>
  <dc:creator>User</dc:creator>
  <cp:lastModifiedBy>User</cp:lastModifiedBy>
  <cp:revision>49</cp:revision>
  <dcterms:created xsi:type="dcterms:W3CDTF">2015-06-12T20:47:56Z</dcterms:created>
  <dcterms:modified xsi:type="dcterms:W3CDTF">2015-06-26T15:35:56Z</dcterms:modified>
</cp:coreProperties>
</file>