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36"/>
  </p:notesMasterIdLst>
  <p:sldIdLst>
    <p:sldId id="256" r:id="rId2"/>
    <p:sldId id="260" r:id="rId3"/>
    <p:sldId id="282" r:id="rId4"/>
    <p:sldId id="283" r:id="rId5"/>
    <p:sldId id="258" r:id="rId6"/>
    <p:sldId id="259" r:id="rId7"/>
    <p:sldId id="285" r:id="rId8"/>
    <p:sldId id="290" r:id="rId9"/>
    <p:sldId id="261" r:id="rId10"/>
    <p:sldId id="292" r:id="rId11"/>
    <p:sldId id="286" r:id="rId12"/>
    <p:sldId id="265" r:id="rId13"/>
    <p:sldId id="266" r:id="rId14"/>
    <p:sldId id="267" r:id="rId15"/>
    <p:sldId id="287" r:id="rId16"/>
    <p:sldId id="268" r:id="rId17"/>
    <p:sldId id="269" r:id="rId18"/>
    <p:sldId id="270" r:id="rId19"/>
    <p:sldId id="271" r:id="rId20"/>
    <p:sldId id="273" r:id="rId21"/>
    <p:sldId id="274" r:id="rId22"/>
    <p:sldId id="275" r:id="rId23"/>
    <p:sldId id="288" r:id="rId24"/>
    <p:sldId id="276" r:id="rId25"/>
    <p:sldId id="293" r:id="rId26"/>
    <p:sldId id="277" r:id="rId27"/>
    <p:sldId id="281" r:id="rId28"/>
    <p:sldId id="294" r:id="rId29"/>
    <p:sldId id="289" r:id="rId30"/>
    <p:sldId id="280" r:id="rId31"/>
    <p:sldId id="295" r:id="rId32"/>
    <p:sldId id="296" r:id="rId33"/>
    <p:sldId id="297" r:id="rId34"/>
    <p:sldId id="27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70"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C4FD03-A8CA-4245-AEB8-21D8D749FE92}" type="doc">
      <dgm:prSet loTypeId="urn:microsoft.com/office/officeart/2005/8/layout/process2" loCatId="" qsTypeId="urn:microsoft.com/office/officeart/2005/8/quickstyle/simple4" qsCatId="simple" csTypeId="urn:microsoft.com/office/officeart/2005/8/colors/accent1_2" csCatId="accent1" phldr="1"/>
      <dgm:spPr/>
    </dgm:pt>
    <dgm:pt modelId="{A5286055-24F9-354E-BFAE-044DE68DE229}">
      <dgm:prSet phldrT="[Text]">
        <dgm:style>
          <a:lnRef idx="1">
            <a:schemeClr val="accent2"/>
          </a:lnRef>
          <a:fillRef idx="2">
            <a:schemeClr val="accent2"/>
          </a:fillRef>
          <a:effectRef idx="1">
            <a:schemeClr val="accent2"/>
          </a:effectRef>
          <a:fontRef idx="minor">
            <a:schemeClr val="dk1"/>
          </a:fontRef>
        </dgm:style>
      </dgm:prSet>
      <dgm:spPr>
        <a:solidFill>
          <a:schemeClr val="bg2"/>
        </a:solidFill>
      </dgm:spPr>
      <dgm:t>
        <a:bodyPr/>
        <a:lstStyle/>
        <a:p>
          <a:r>
            <a:rPr lang="en-US" dirty="0">
              <a:solidFill>
                <a:schemeClr val="tx1"/>
              </a:solidFill>
              <a:latin typeface="Arial" panose="020B0604020202020204" pitchFamily="34" charset="0"/>
              <a:cs typeface="Arial" panose="020B0604020202020204" pitchFamily="34" charset="0"/>
            </a:rPr>
            <a:t>Reading 370: </a:t>
          </a:r>
        </a:p>
        <a:p>
          <a:r>
            <a:rPr lang="en-US" dirty="0">
              <a:solidFill>
                <a:schemeClr val="tx1"/>
              </a:solidFill>
              <a:latin typeface="Arial" panose="020B0604020202020204" pitchFamily="34" charset="0"/>
              <a:cs typeface="Arial" panose="020B0604020202020204" pitchFamily="34" charset="0"/>
            </a:rPr>
            <a:t>3 units plus a .5 unit lab</a:t>
          </a:r>
        </a:p>
      </dgm:t>
    </dgm:pt>
    <dgm:pt modelId="{281D70E0-2C51-4643-9288-B3AC135A42C2}" type="parTrans" cxnId="{4EE5752B-44F4-A842-8B91-7A6AA988C4C9}">
      <dgm:prSet/>
      <dgm:spPr/>
      <dgm:t>
        <a:bodyPr/>
        <a:lstStyle/>
        <a:p>
          <a:endParaRPr lang="en-US"/>
        </a:p>
      </dgm:t>
    </dgm:pt>
    <dgm:pt modelId="{0EB434A8-9280-7C44-8F6D-BBAC7E6E9875}" type="sibTrans" cxnId="{4EE5752B-44F4-A842-8B91-7A6AA988C4C9}">
      <dgm:prSet/>
      <dgm:spPr/>
      <dgm:t>
        <a:bodyPr/>
        <a:lstStyle/>
        <a:p>
          <a:endParaRPr lang="en-US"/>
        </a:p>
      </dgm:t>
    </dgm:pt>
    <dgm:pt modelId="{04B00A5F-2D81-AB48-A60E-CD19DB844C34}">
      <dgm:prSet phldrT="[Text]">
        <dgm:style>
          <a:lnRef idx="1">
            <a:schemeClr val="accent2"/>
          </a:lnRef>
          <a:fillRef idx="2">
            <a:schemeClr val="accent2"/>
          </a:fillRef>
          <a:effectRef idx="1">
            <a:schemeClr val="accent2"/>
          </a:effectRef>
          <a:fontRef idx="minor">
            <a:schemeClr val="dk1"/>
          </a:fontRef>
        </dgm:style>
      </dgm:prSet>
      <dgm:spPr>
        <a:solidFill>
          <a:schemeClr val="bg2"/>
        </a:solidFill>
      </dgm:spPr>
      <dgm:t>
        <a:bodyPr/>
        <a:lstStyle/>
        <a:p>
          <a:r>
            <a:rPr lang="en-US" dirty="0">
              <a:solidFill>
                <a:schemeClr val="tx1"/>
              </a:solidFill>
              <a:latin typeface="Arial" panose="020B0604020202020204" pitchFamily="34" charset="0"/>
              <a:cs typeface="Arial" panose="020B0604020202020204" pitchFamily="34" charset="0"/>
            </a:rPr>
            <a:t>Writing 301: </a:t>
          </a:r>
        </a:p>
        <a:p>
          <a:r>
            <a:rPr lang="en-US" dirty="0">
              <a:solidFill>
                <a:schemeClr val="tx1"/>
              </a:solidFill>
              <a:latin typeface="Arial" panose="020B0604020202020204" pitchFamily="34" charset="0"/>
              <a:cs typeface="Arial" panose="020B0604020202020204" pitchFamily="34" charset="0"/>
            </a:rPr>
            <a:t>3 units plus a .5 unit lab </a:t>
          </a:r>
        </a:p>
      </dgm:t>
    </dgm:pt>
    <dgm:pt modelId="{03C26D29-6779-1843-992A-7492255411DD}" type="parTrans" cxnId="{BBC7C065-3FC7-914E-8C66-FCACEBEDEC82}">
      <dgm:prSet/>
      <dgm:spPr/>
      <dgm:t>
        <a:bodyPr/>
        <a:lstStyle/>
        <a:p>
          <a:endParaRPr lang="en-US"/>
        </a:p>
      </dgm:t>
    </dgm:pt>
    <dgm:pt modelId="{4B717F0D-3E9E-D145-9D32-39A8B6E5535F}" type="sibTrans" cxnId="{BBC7C065-3FC7-914E-8C66-FCACEBEDEC82}">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317FB2FD-C4F9-9843-B6C2-1FDD61936199}">
      <dgm:prSet phldrT="[Text]">
        <dgm:style>
          <a:lnRef idx="1">
            <a:schemeClr val="accent2"/>
          </a:lnRef>
          <a:fillRef idx="2">
            <a:schemeClr val="accent2"/>
          </a:fillRef>
          <a:effectRef idx="1">
            <a:schemeClr val="accent2"/>
          </a:effectRef>
          <a:fontRef idx="minor">
            <a:schemeClr val="dk1"/>
          </a:fontRef>
        </dgm:style>
      </dgm:prSet>
      <dgm:spPr>
        <a:solidFill>
          <a:schemeClr val="bg2"/>
        </a:solidFill>
      </dgm:spPr>
      <dgm:t>
        <a:bodyPr/>
        <a:lstStyle/>
        <a:p>
          <a:r>
            <a:rPr lang="en-US" dirty="0">
              <a:solidFill>
                <a:schemeClr val="tx1"/>
              </a:solidFill>
              <a:latin typeface="Arial" panose="020B0604020202020204" pitchFamily="34" charset="0"/>
              <a:cs typeface="Arial" panose="020B0604020202020204" pitchFamily="34" charset="0"/>
            </a:rPr>
            <a:t>Writing 201:</a:t>
          </a:r>
        </a:p>
        <a:p>
          <a:r>
            <a:rPr lang="en-US" dirty="0">
              <a:solidFill>
                <a:schemeClr val="tx1"/>
              </a:solidFill>
              <a:latin typeface="Arial" panose="020B0604020202020204" pitchFamily="34" charset="0"/>
              <a:cs typeface="Arial" panose="020B0604020202020204" pitchFamily="34" charset="0"/>
            </a:rPr>
            <a:t>3 units plus a .5 unit lab</a:t>
          </a:r>
        </a:p>
      </dgm:t>
    </dgm:pt>
    <dgm:pt modelId="{95E5C6A6-74D6-6E42-8BCC-58B9F08C41FE}" type="parTrans" cxnId="{EA1BC48B-3AEE-2F4D-81EB-D1EAE5E3C1CC}">
      <dgm:prSet/>
      <dgm:spPr/>
      <dgm:t>
        <a:bodyPr/>
        <a:lstStyle/>
        <a:p>
          <a:endParaRPr lang="en-US"/>
        </a:p>
      </dgm:t>
    </dgm:pt>
    <dgm:pt modelId="{C960F43D-97D6-7643-A8E7-AE414AB8D4FA}" type="sibTrans" cxnId="{EA1BC48B-3AEE-2F4D-81EB-D1EAE5E3C1CC}">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A10F6DEE-10AC-0143-B24F-65F62496F1AE}">
      <dgm:prSet>
        <dgm:style>
          <a:lnRef idx="1">
            <a:schemeClr val="accent2"/>
          </a:lnRef>
          <a:fillRef idx="2">
            <a:schemeClr val="accent2"/>
          </a:fillRef>
          <a:effectRef idx="1">
            <a:schemeClr val="accent2"/>
          </a:effectRef>
          <a:fontRef idx="minor">
            <a:schemeClr val="dk1"/>
          </a:fontRef>
        </dgm:style>
      </dgm:prSet>
      <dgm:spPr>
        <a:solidFill>
          <a:schemeClr val="bg2"/>
        </a:solidFill>
      </dgm:spPr>
      <dgm:t>
        <a:bodyPr/>
        <a:lstStyle/>
        <a:p>
          <a:r>
            <a:rPr lang="en-US" dirty="0">
              <a:solidFill>
                <a:schemeClr val="tx1"/>
              </a:solidFill>
              <a:latin typeface="Arial" panose="020B0604020202020204" pitchFamily="34" charset="0"/>
              <a:cs typeface="Arial" panose="020B0604020202020204" pitchFamily="34" charset="0"/>
            </a:rPr>
            <a:t>Writing 1:</a:t>
          </a:r>
        </a:p>
        <a:p>
          <a:r>
            <a:rPr lang="en-US" dirty="0">
              <a:solidFill>
                <a:schemeClr val="tx1"/>
              </a:solidFill>
              <a:latin typeface="Arial" panose="020B0604020202020204" pitchFamily="34" charset="0"/>
              <a:cs typeface="Arial" panose="020B0604020202020204" pitchFamily="34" charset="0"/>
            </a:rPr>
            <a:t>College-Level Writing</a:t>
          </a:r>
        </a:p>
        <a:p>
          <a:r>
            <a:rPr lang="en-US" dirty="0">
              <a:solidFill>
                <a:schemeClr val="tx1"/>
              </a:solidFill>
              <a:latin typeface="Arial" panose="020B0604020202020204" pitchFamily="34" charset="0"/>
              <a:cs typeface="Arial" panose="020B0604020202020204" pitchFamily="34" charset="0"/>
            </a:rPr>
            <a:t>(4 units--.5 unit lab optional)</a:t>
          </a:r>
        </a:p>
      </dgm:t>
    </dgm:pt>
    <dgm:pt modelId="{76FDA871-114F-FB4C-925B-DAD1706FD87B}" type="parTrans" cxnId="{7B319374-9296-EA4B-B8AD-21304A33C1A7}">
      <dgm:prSet/>
      <dgm:spPr/>
      <dgm:t>
        <a:bodyPr/>
        <a:lstStyle/>
        <a:p>
          <a:endParaRPr lang="en-US"/>
        </a:p>
      </dgm:t>
    </dgm:pt>
    <dgm:pt modelId="{10CE59ED-6B76-2E44-AA00-B75E221B2695}" type="sibTrans" cxnId="{7B319374-9296-EA4B-B8AD-21304A33C1A7}">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D6B5E423-12F5-7D41-BF72-6B4C02292310}" type="pres">
      <dgm:prSet presAssocID="{EAC4FD03-A8CA-4245-AEB8-21D8D749FE92}" presName="linearFlow" presStyleCnt="0">
        <dgm:presLayoutVars>
          <dgm:resizeHandles val="exact"/>
        </dgm:presLayoutVars>
      </dgm:prSet>
      <dgm:spPr/>
    </dgm:pt>
    <dgm:pt modelId="{3F015226-B603-C94D-A5B7-F3CB157465B5}" type="pres">
      <dgm:prSet presAssocID="{A10F6DEE-10AC-0143-B24F-65F62496F1AE}" presName="node" presStyleLbl="node1" presStyleIdx="0" presStyleCnt="4">
        <dgm:presLayoutVars>
          <dgm:bulletEnabled val="1"/>
        </dgm:presLayoutVars>
      </dgm:prSet>
      <dgm:spPr/>
    </dgm:pt>
    <dgm:pt modelId="{D8F27DAC-4387-DA48-98DB-0D90145F5ACA}" type="pres">
      <dgm:prSet presAssocID="{10CE59ED-6B76-2E44-AA00-B75E221B2695}" presName="sibTrans" presStyleLbl="sibTrans2D1" presStyleIdx="0" presStyleCnt="3" custFlipVert="1"/>
      <dgm:spPr/>
    </dgm:pt>
    <dgm:pt modelId="{9727D411-970F-DD45-A529-02BE992BEE8B}" type="pres">
      <dgm:prSet presAssocID="{10CE59ED-6B76-2E44-AA00-B75E221B2695}" presName="connectorText" presStyleLbl="sibTrans2D1" presStyleIdx="0" presStyleCnt="3"/>
      <dgm:spPr/>
    </dgm:pt>
    <dgm:pt modelId="{AF575DEE-97BB-5143-99D5-721FC45C6C86}" type="pres">
      <dgm:prSet presAssocID="{317FB2FD-C4F9-9843-B6C2-1FDD61936199}" presName="node" presStyleLbl="node1" presStyleIdx="1" presStyleCnt="4">
        <dgm:presLayoutVars>
          <dgm:bulletEnabled val="1"/>
        </dgm:presLayoutVars>
      </dgm:prSet>
      <dgm:spPr/>
    </dgm:pt>
    <dgm:pt modelId="{D3875822-105C-3D46-9DBB-87DE232E1824}" type="pres">
      <dgm:prSet presAssocID="{C960F43D-97D6-7643-A8E7-AE414AB8D4FA}" presName="sibTrans" presStyleLbl="sibTrans2D1" presStyleIdx="1" presStyleCnt="3" custFlipVert="1"/>
      <dgm:spPr/>
    </dgm:pt>
    <dgm:pt modelId="{288759D9-D1E7-7C47-A570-2410B4989D6B}" type="pres">
      <dgm:prSet presAssocID="{C960F43D-97D6-7643-A8E7-AE414AB8D4FA}" presName="connectorText" presStyleLbl="sibTrans2D1" presStyleIdx="1" presStyleCnt="3"/>
      <dgm:spPr/>
    </dgm:pt>
    <dgm:pt modelId="{09D8A826-7EF7-A64A-80C8-FF0977879091}" type="pres">
      <dgm:prSet presAssocID="{04B00A5F-2D81-AB48-A60E-CD19DB844C34}" presName="node" presStyleLbl="node1" presStyleIdx="2" presStyleCnt="4">
        <dgm:presLayoutVars>
          <dgm:bulletEnabled val="1"/>
        </dgm:presLayoutVars>
      </dgm:prSet>
      <dgm:spPr/>
    </dgm:pt>
    <dgm:pt modelId="{D7C91F47-18A9-3247-B811-B17E4BBB2D88}" type="pres">
      <dgm:prSet presAssocID="{4B717F0D-3E9E-D145-9D32-39A8B6E5535F}" presName="sibTrans" presStyleLbl="sibTrans2D1" presStyleIdx="2" presStyleCnt="3" custFlipVert="1"/>
      <dgm:spPr/>
    </dgm:pt>
    <dgm:pt modelId="{B8CDB269-DA62-0644-84E5-10B47174C015}" type="pres">
      <dgm:prSet presAssocID="{4B717F0D-3E9E-D145-9D32-39A8B6E5535F}" presName="connectorText" presStyleLbl="sibTrans2D1" presStyleIdx="2" presStyleCnt="3"/>
      <dgm:spPr/>
    </dgm:pt>
    <dgm:pt modelId="{003DF336-582E-3F4C-93E6-250132C55F16}" type="pres">
      <dgm:prSet presAssocID="{A5286055-24F9-354E-BFAE-044DE68DE229}" presName="node" presStyleLbl="node1" presStyleIdx="3" presStyleCnt="4" custLinFactNeighborX="1154" custLinFactNeighborY="-538">
        <dgm:presLayoutVars>
          <dgm:bulletEnabled val="1"/>
        </dgm:presLayoutVars>
      </dgm:prSet>
      <dgm:spPr/>
    </dgm:pt>
  </dgm:ptLst>
  <dgm:cxnLst>
    <dgm:cxn modelId="{EA1BC48B-3AEE-2F4D-81EB-D1EAE5E3C1CC}" srcId="{EAC4FD03-A8CA-4245-AEB8-21D8D749FE92}" destId="{317FB2FD-C4F9-9843-B6C2-1FDD61936199}" srcOrd="1" destOrd="0" parTransId="{95E5C6A6-74D6-6E42-8BCC-58B9F08C41FE}" sibTransId="{C960F43D-97D6-7643-A8E7-AE414AB8D4FA}"/>
    <dgm:cxn modelId="{2FDC6D14-C46F-47FA-A810-475715C2E504}" type="presOf" srcId="{10CE59ED-6B76-2E44-AA00-B75E221B2695}" destId="{9727D411-970F-DD45-A529-02BE992BEE8B}" srcOrd="1" destOrd="0" presId="urn:microsoft.com/office/officeart/2005/8/layout/process2"/>
    <dgm:cxn modelId="{BBC7C065-3FC7-914E-8C66-FCACEBEDEC82}" srcId="{EAC4FD03-A8CA-4245-AEB8-21D8D749FE92}" destId="{04B00A5F-2D81-AB48-A60E-CD19DB844C34}" srcOrd="2" destOrd="0" parTransId="{03C26D29-6779-1843-992A-7492255411DD}" sibTransId="{4B717F0D-3E9E-D145-9D32-39A8B6E5535F}"/>
    <dgm:cxn modelId="{9D9720CF-4ABC-4537-8073-9685E9185FE4}" type="presOf" srcId="{10CE59ED-6B76-2E44-AA00-B75E221B2695}" destId="{D8F27DAC-4387-DA48-98DB-0D90145F5ACA}" srcOrd="0" destOrd="0" presId="urn:microsoft.com/office/officeart/2005/8/layout/process2"/>
    <dgm:cxn modelId="{4EE5752B-44F4-A842-8B91-7A6AA988C4C9}" srcId="{EAC4FD03-A8CA-4245-AEB8-21D8D749FE92}" destId="{A5286055-24F9-354E-BFAE-044DE68DE229}" srcOrd="3" destOrd="0" parTransId="{281D70E0-2C51-4643-9288-B3AC135A42C2}" sibTransId="{0EB434A8-9280-7C44-8F6D-BBAC7E6E9875}"/>
    <dgm:cxn modelId="{CF31C974-C2EE-44CD-A176-B74B16C495A1}" type="presOf" srcId="{C960F43D-97D6-7643-A8E7-AE414AB8D4FA}" destId="{D3875822-105C-3D46-9DBB-87DE232E1824}" srcOrd="0" destOrd="0" presId="urn:microsoft.com/office/officeart/2005/8/layout/process2"/>
    <dgm:cxn modelId="{7F2443A5-9BF8-47AE-8279-CE000D4F7CBA}" type="presOf" srcId="{4B717F0D-3E9E-D145-9D32-39A8B6E5535F}" destId="{B8CDB269-DA62-0644-84E5-10B47174C015}" srcOrd="1" destOrd="0" presId="urn:microsoft.com/office/officeart/2005/8/layout/process2"/>
    <dgm:cxn modelId="{7B319374-9296-EA4B-B8AD-21304A33C1A7}" srcId="{EAC4FD03-A8CA-4245-AEB8-21D8D749FE92}" destId="{A10F6DEE-10AC-0143-B24F-65F62496F1AE}" srcOrd="0" destOrd="0" parTransId="{76FDA871-114F-FB4C-925B-DAD1706FD87B}" sibTransId="{10CE59ED-6B76-2E44-AA00-B75E221B2695}"/>
    <dgm:cxn modelId="{E389D451-7E28-4CD6-A768-E5E0FC9369A8}" type="presOf" srcId="{04B00A5F-2D81-AB48-A60E-CD19DB844C34}" destId="{09D8A826-7EF7-A64A-80C8-FF0977879091}" srcOrd="0" destOrd="0" presId="urn:microsoft.com/office/officeart/2005/8/layout/process2"/>
    <dgm:cxn modelId="{35135E83-C1B1-4B51-854D-3BAB5D5FCE6F}" type="presOf" srcId="{317FB2FD-C4F9-9843-B6C2-1FDD61936199}" destId="{AF575DEE-97BB-5143-99D5-721FC45C6C86}" srcOrd="0" destOrd="0" presId="urn:microsoft.com/office/officeart/2005/8/layout/process2"/>
    <dgm:cxn modelId="{28EC234D-1B67-4992-910C-17A6211E3518}" type="presOf" srcId="{EAC4FD03-A8CA-4245-AEB8-21D8D749FE92}" destId="{D6B5E423-12F5-7D41-BF72-6B4C02292310}" srcOrd="0" destOrd="0" presId="urn:microsoft.com/office/officeart/2005/8/layout/process2"/>
    <dgm:cxn modelId="{B1CD16C5-2079-427E-928D-4A4A64DF0632}" type="presOf" srcId="{A5286055-24F9-354E-BFAE-044DE68DE229}" destId="{003DF336-582E-3F4C-93E6-250132C55F16}" srcOrd="0" destOrd="0" presId="urn:microsoft.com/office/officeart/2005/8/layout/process2"/>
    <dgm:cxn modelId="{40B7EB1C-E096-4385-A456-856B1F7E1A74}" type="presOf" srcId="{A10F6DEE-10AC-0143-B24F-65F62496F1AE}" destId="{3F015226-B603-C94D-A5B7-F3CB157465B5}" srcOrd="0" destOrd="0" presId="urn:microsoft.com/office/officeart/2005/8/layout/process2"/>
    <dgm:cxn modelId="{2EAE2E11-7901-4C35-B78F-CF04BD6B6A04}" type="presOf" srcId="{C960F43D-97D6-7643-A8E7-AE414AB8D4FA}" destId="{288759D9-D1E7-7C47-A570-2410B4989D6B}" srcOrd="1" destOrd="0" presId="urn:microsoft.com/office/officeart/2005/8/layout/process2"/>
    <dgm:cxn modelId="{8BCDE085-F389-45BA-A923-C3083A9C3D7D}" type="presOf" srcId="{4B717F0D-3E9E-D145-9D32-39A8B6E5535F}" destId="{D7C91F47-18A9-3247-B811-B17E4BBB2D88}" srcOrd="0" destOrd="0" presId="urn:microsoft.com/office/officeart/2005/8/layout/process2"/>
    <dgm:cxn modelId="{BCDF83FE-A2E3-4557-B15E-6B4EB8B21C71}" type="presParOf" srcId="{D6B5E423-12F5-7D41-BF72-6B4C02292310}" destId="{3F015226-B603-C94D-A5B7-F3CB157465B5}" srcOrd="0" destOrd="0" presId="urn:microsoft.com/office/officeart/2005/8/layout/process2"/>
    <dgm:cxn modelId="{850F5E27-6139-48D4-AEE7-A493308E3921}" type="presParOf" srcId="{D6B5E423-12F5-7D41-BF72-6B4C02292310}" destId="{D8F27DAC-4387-DA48-98DB-0D90145F5ACA}" srcOrd="1" destOrd="0" presId="urn:microsoft.com/office/officeart/2005/8/layout/process2"/>
    <dgm:cxn modelId="{894A59EB-65DB-4591-9A22-F003055877A4}" type="presParOf" srcId="{D8F27DAC-4387-DA48-98DB-0D90145F5ACA}" destId="{9727D411-970F-DD45-A529-02BE992BEE8B}" srcOrd="0" destOrd="0" presId="urn:microsoft.com/office/officeart/2005/8/layout/process2"/>
    <dgm:cxn modelId="{740847D9-6EA1-48F7-AB59-CC37F5648F4A}" type="presParOf" srcId="{D6B5E423-12F5-7D41-BF72-6B4C02292310}" destId="{AF575DEE-97BB-5143-99D5-721FC45C6C86}" srcOrd="2" destOrd="0" presId="urn:microsoft.com/office/officeart/2005/8/layout/process2"/>
    <dgm:cxn modelId="{44C3AFDB-857D-4C4B-8082-302DF4806FEB}" type="presParOf" srcId="{D6B5E423-12F5-7D41-BF72-6B4C02292310}" destId="{D3875822-105C-3D46-9DBB-87DE232E1824}" srcOrd="3" destOrd="0" presId="urn:microsoft.com/office/officeart/2005/8/layout/process2"/>
    <dgm:cxn modelId="{AF9676B4-90B1-48A6-941B-6B07F0628CBD}" type="presParOf" srcId="{D3875822-105C-3D46-9DBB-87DE232E1824}" destId="{288759D9-D1E7-7C47-A570-2410B4989D6B}" srcOrd="0" destOrd="0" presId="urn:microsoft.com/office/officeart/2005/8/layout/process2"/>
    <dgm:cxn modelId="{C3E6CDCE-B799-40F4-AD0C-B3169A7DF2A5}" type="presParOf" srcId="{D6B5E423-12F5-7D41-BF72-6B4C02292310}" destId="{09D8A826-7EF7-A64A-80C8-FF0977879091}" srcOrd="4" destOrd="0" presId="urn:microsoft.com/office/officeart/2005/8/layout/process2"/>
    <dgm:cxn modelId="{337F0FD5-B424-4FAC-BABB-13B8A93974D9}" type="presParOf" srcId="{D6B5E423-12F5-7D41-BF72-6B4C02292310}" destId="{D7C91F47-18A9-3247-B811-B17E4BBB2D88}" srcOrd="5" destOrd="0" presId="urn:microsoft.com/office/officeart/2005/8/layout/process2"/>
    <dgm:cxn modelId="{FEC66645-E42B-497B-BB29-28B866B795DA}" type="presParOf" srcId="{D7C91F47-18A9-3247-B811-B17E4BBB2D88}" destId="{B8CDB269-DA62-0644-84E5-10B47174C015}" srcOrd="0" destOrd="0" presId="urn:microsoft.com/office/officeart/2005/8/layout/process2"/>
    <dgm:cxn modelId="{1C0189EA-2ACA-45EC-99FC-BDC69059BEAF}" type="presParOf" srcId="{D6B5E423-12F5-7D41-BF72-6B4C02292310}" destId="{003DF336-582E-3F4C-93E6-250132C55F16}"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C2367D-4443-4D4A-A3DE-2340B6EC156C}" type="doc">
      <dgm:prSet loTypeId="urn:microsoft.com/office/officeart/2005/8/layout/process2" loCatId="" qsTypeId="urn:microsoft.com/office/officeart/2005/8/quickstyle/simple4" qsCatId="simple" csTypeId="urn:microsoft.com/office/officeart/2005/8/colors/accent1_2" csCatId="accent1" phldr="1"/>
      <dgm:spPr/>
    </dgm:pt>
    <dgm:pt modelId="{583DE1F7-2875-3242-96CC-941310D85493}">
      <dgm:prSet phldrT="[Text]">
        <dgm:style>
          <a:lnRef idx="1">
            <a:schemeClr val="accent4"/>
          </a:lnRef>
          <a:fillRef idx="2">
            <a:schemeClr val="accent4"/>
          </a:fillRef>
          <a:effectRef idx="1">
            <a:schemeClr val="accent4"/>
          </a:effectRef>
          <a:fontRef idx="minor">
            <a:schemeClr val="dk1"/>
          </a:fontRef>
        </dgm:style>
      </dgm:prSet>
      <dgm:spPr>
        <a:solidFill>
          <a:schemeClr val="accent1"/>
        </a:solidFill>
      </dgm:spPr>
      <dgm:t>
        <a:bodyPr/>
        <a:lstStyle/>
        <a:p>
          <a:r>
            <a:rPr lang="en-US" dirty="0">
              <a:solidFill>
                <a:schemeClr val="bg1"/>
              </a:solidFill>
              <a:latin typeface="Arial" panose="020B0604020202020204" pitchFamily="34" charset="0"/>
              <a:cs typeface="Arial" panose="020B0604020202020204" pitchFamily="34" charset="0"/>
            </a:rPr>
            <a:t>Reading 370:</a:t>
          </a:r>
        </a:p>
        <a:p>
          <a:r>
            <a:rPr lang="en-US" dirty="0">
              <a:solidFill>
                <a:schemeClr val="bg1"/>
              </a:solidFill>
              <a:latin typeface="Arial" panose="020B0604020202020204" pitchFamily="34" charset="0"/>
              <a:cs typeface="Arial" panose="020B0604020202020204" pitchFamily="34" charset="0"/>
            </a:rPr>
            <a:t> 3 unit class plus a .5 lab </a:t>
          </a:r>
        </a:p>
      </dgm:t>
    </dgm:pt>
    <dgm:pt modelId="{95523B48-A29A-A04D-B5BA-253AFC95C2DF}" type="parTrans" cxnId="{352286FD-54BF-DD43-94D6-A9A6FF541C80}">
      <dgm:prSet/>
      <dgm:spPr/>
      <dgm:t>
        <a:bodyPr/>
        <a:lstStyle/>
        <a:p>
          <a:endParaRPr lang="en-US"/>
        </a:p>
      </dgm:t>
    </dgm:pt>
    <dgm:pt modelId="{C6A88015-97A4-2346-AF99-B55429AFD59D}" type="sibTrans" cxnId="{352286FD-54BF-DD43-94D6-A9A6FF541C80}">
      <dgm:prSet/>
      <dgm:spPr/>
      <dgm:t>
        <a:bodyPr/>
        <a:lstStyle/>
        <a:p>
          <a:endParaRPr lang="en-US"/>
        </a:p>
      </dgm:t>
    </dgm:pt>
    <dgm:pt modelId="{5DDEB738-4870-0A48-8585-BA838BD3EE9F}">
      <dgm:prSet phldrT="[Text]">
        <dgm:style>
          <a:lnRef idx="1">
            <a:schemeClr val="accent4"/>
          </a:lnRef>
          <a:fillRef idx="2">
            <a:schemeClr val="accent4"/>
          </a:fillRef>
          <a:effectRef idx="1">
            <a:schemeClr val="accent4"/>
          </a:effectRef>
          <a:fontRef idx="minor">
            <a:schemeClr val="dk1"/>
          </a:fontRef>
        </dgm:style>
      </dgm:prSet>
      <dgm:spPr>
        <a:solidFill>
          <a:schemeClr val="accent1"/>
        </a:solidFill>
      </dgm:spPr>
      <dgm:t>
        <a:bodyPr/>
        <a:lstStyle/>
        <a:p>
          <a:r>
            <a:rPr lang="en-US" dirty="0">
              <a:solidFill>
                <a:schemeClr val="bg1"/>
              </a:solidFill>
              <a:latin typeface="Arial" panose="020B0604020202020204" pitchFamily="34" charset="0"/>
              <a:cs typeface="Arial" panose="020B0604020202020204" pitchFamily="34" charset="0"/>
            </a:rPr>
            <a:t>WR 399 </a:t>
          </a:r>
        </a:p>
        <a:p>
          <a:r>
            <a:rPr lang="en-US" dirty="0">
              <a:solidFill>
                <a:schemeClr val="bg1"/>
              </a:solidFill>
              <a:latin typeface="Arial" panose="020B0604020202020204" pitchFamily="34" charset="0"/>
              <a:cs typeface="Arial" panose="020B0604020202020204" pitchFamily="34" charset="0"/>
            </a:rPr>
            <a:t>(Formerly EXP 389): </a:t>
          </a:r>
        </a:p>
        <a:p>
          <a:r>
            <a:rPr lang="en-US" dirty="0">
              <a:solidFill>
                <a:schemeClr val="bg1"/>
              </a:solidFill>
              <a:latin typeface="Arial" panose="020B0604020202020204" pitchFamily="34" charset="0"/>
              <a:cs typeface="Arial" panose="020B0604020202020204" pitchFamily="34" charset="0"/>
            </a:rPr>
            <a:t>A 5 unit, one-semester course plus a  .5 unit lab</a:t>
          </a:r>
        </a:p>
      </dgm:t>
    </dgm:pt>
    <dgm:pt modelId="{6D03C874-3947-7643-82F7-8139B684F746}" type="parTrans" cxnId="{1C877EFB-A0A5-5C4C-BAA4-87E18A27DA0C}">
      <dgm:prSet/>
      <dgm:spPr/>
      <dgm:t>
        <a:bodyPr/>
        <a:lstStyle/>
        <a:p>
          <a:endParaRPr lang="en-US"/>
        </a:p>
      </dgm:t>
    </dgm:pt>
    <dgm:pt modelId="{17C336E3-1728-9348-89F5-94DD5966ECF9}" type="sibTrans" cxnId="{1C877EFB-A0A5-5C4C-BAA4-87E18A27DA0C}">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E76C0BB2-17D5-CB4B-80DF-F7B39EF17CC1}">
      <dgm:prSet>
        <dgm:style>
          <a:lnRef idx="1">
            <a:schemeClr val="accent4"/>
          </a:lnRef>
          <a:fillRef idx="2">
            <a:schemeClr val="accent4"/>
          </a:fillRef>
          <a:effectRef idx="1">
            <a:schemeClr val="accent4"/>
          </a:effectRef>
          <a:fontRef idx="minor">
            <a:schemeClr val="dk1"/>
          </a:fontRef>
        </dgm:style>
      </dgm:prSet>
      <dgm:spPr>
        <a:solidFill>
          <a:schemeClr val="accent1"/>
        </a:solidFill>
      </dgm:spPr>
      <dgm:t>
        <a:bodyPr/>
        <a:lstStyle/>
        <a:p>
          <a:r>
            <a:rPr lang="en-US" dirty="0">
              <a:solidFill>
                <a:schemeClr val="bg1"/>
              </a:solidFill>
              <a:latin typeface="Arial" panose="020B0604020202020204" pitchFamily="34" charset="0"/>
              <a:cs typeface="Arial" panose="020B0604020202020204" pitchFamily="34" charset="0"/>
            </a:rPr>
            <a:t>Writing 1:</a:t>
          </a:r>
        </a:p>
        <a:p>
          <a:r>
            <a:rPr lang="en-US" dirty="0">
              <a:solidFill>
                <a:schemeClr val="bg1"/>
              </a:solidFill>
              <a:latin typeface="Arial" panose="020B0604020202020204" pitchFamily="34" charset="0"/>
              <a:cs typeface="Arial" panose="020B0604020202020204" pitchFamily="34" charset="0"/>
            </a:rPr>
            <a:t> College Level Writing</a:t>
          </a:r>
        </a:p>
        <a:p>
          <a:r>
            <a:rPr lang="en-US" dirty="0">
              <a:solidFill>
                <a:schemeClr val="bg1"/>
              </a:solidFill>
              <a:latin typeface="Arial" panose="020B0604020202020204" pitchFamily="34" charset="0"/>
              <a:cs typeface="Arial" panose="020B0604020202020204" pitchFamily="34" charset="0"/>
            </a:rPr>
            <a:t>(4 units--.5 unit lab optional)</a:t>
          </a:r>
        </a:p>
      </dgm:t>
    </dgm:pt>
    <dgm:pt modelId="{65772017-D1F0-164B-84B3-E88E63D190F5}" type="parTrans" cxnId="{3C64ECA5-9502-2943-8845-59E783E4630E}">
      <dgm:prSet/>
      <dgm:spPr/>
      <dgm:t>
        <a:bodyPr/>
        <a:lstStyle/>
        <a:p>
          <a:endParaRPr lang="en-US"/>
        </a:p>
      </dgm:t>
    </dgm:pt>
    <dgm:pt modelId="{D6A0C2E7-ADA3-3A45-8F55-D9598D7AA7A7}" type="sibTrans" cxnId="{3C64ECA5-9502-2943-8845-59E783E4630E}">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F8B3C5BA-1DAA-104C-86F5-B01D82FECCAB}" type="pres">
      <dgm:prSet presAssocID="{AAC2367D-4443-4D4A-A3DE-2340B6EC156C}" presName="linearFlow" presStyleCnt="0">
        <dgm:presLayoutVars>
          <dgm:resizeHandles val="exact"/>
        </dgm:presLayoutVars>
      </dgm:prSet>
      <dgm:spPr/>
    </dgm:pt>
    <dgm:pt modelId="{4B9774E4-8510-6945-8713-D06CA5B82B9B}" type="pres">
      <dgm:prSet presAssocID="{E76C0BB2-17D5-CB4B-80DF-F7B39EF17CC1}" presName="node" presStyleLbl="node1" presStyleIdx="0" presStyleCnt="3" custLinFactNeighborY="-1998">
        <dgm:presLayoutVars>
          <dgm:bulletEnabled val="1"/>
        </dgm:presLayoutVars>
      </dgm:prSet>
      <dgm:spPr/>
    </dgm:pt>
    <dgm:pt modelId="{4A2AA7EC-F5B2-1746-925D-4B2FD3C4F5C7}" type="pres">
      <dgm:prSet presAssocID="{D6A0C2E7-ADA3-3A45-8F55-D9598D7AA7A7}" presName="sibTrans" presStyleLbl="sibTrans2D1" presStyleIdx="0" presStyleCnt="2" custAng="10800000"/>
      <dgm:spPr/>
    </dgm:pt>
    <dgm:pt modelId="{C1F14E8E-C057-C140-ACAA-C4BE66206142}" type="pres">
      <dgm:prSet presAssocID="{D6A0C2E7-ADA3-3A45-8F55-D9598D7AA7A7}" presName="connectorText" presStyleLbl="sibTrans2D1" presStyleIdx="0" presStyleCnt="2"/>
      <dgm:spPr/>
    </dgm:pt>
    <dgm:pt modelId="{2538E60E-26F3-4549-8D91-64EF33458326}" type="pres">
      <dgm:prSet presAssocID="{5DDEB738-4870-0A48-8585-BA838BD3EE9F}" presName="node" presStyleLbl="node1" presStyleIdx="1" presStyleCnt="3">
        <dgm:presLayoutVars>
          <dgm:bulletEnabled val="1"/>
        </dgm:presLayoutVars>
      </dgm:prSet>
      <dgm:spPr/>
    </dgm:pt>
    <dgm:pt modelId="{62571975-ACE1-CA4D-A508-D6C70BD2372E}" type="pres">
      <dgm:prSet presAssocID="{17C336E3-1728-9348-89F5-94DD5966ECF9}" presName="sibTrans" presStyleLbl="sibTrans2D1" presStyleIdx="1" presStyleCnt="2" custAng="0" custFlipVert="1"/>
      <dgm:spPr/>
    </dgm:pt>
    <dgm:pt modelId="{A2E2EE9B-186D-B341-83C5-2BC9A6DBF619}" type="pres">
      <dgm:prSet presAssocID="{17C336E3-1728-9348-89F5-94DD5966ECF9}" presName="connectorText" presStyleLbl="sibTrans2D1" presStyleIdx="1" presStyleCnt="2"/>
      <dgm:spPr/>
    </dgm:pt>
    <dgm:pt modelId="{9389FB74-0969-0643-BD56-D1A706DAA883}" type="pres">
      <dgm:prSet presAssocID="{583DE1F7-2875-3242-96CC-941310D85493}" presName="node" presStyleLbl="node1" presStyleIdx="2" presStyleCnt="3" custLinFactNeighborX="-3511">
        <dgm:presLayoutVars>
          <dgm:bulletEnabled val="1"/>
        </dgm:presLayoutVars>
      </dgm:prSet>
      <dgm:spPr/>
    </dgm:pt>
  </dgm:ptLst>
  <dgm:cxnLst>
    <dgm:cxn modelId="{813DA9C2-8176-4BE7-B7FF-19B852C057E8}" type="presOf" srcId="{5DDEB738-4870-0A48-8585-BA838BD3EE9F}" destId="{2538E60E-26F3-4549-8D91-64EF33458326}" srcOrd="0" destOrd="0" presId="urn:microsoft.com/office/officeart/2005/8/layout/process2"/>
    <dgm:cxn modelId="{3FC37DD0-950E-4A0C-A90A-F82AC8BD415D}" type="presOf" srcId="{583DE1F7-2875-3242-96CC-941310D85493}" destId="{9389FB74-0969-0643-BD56-D1A706DAA883}" srcOrd="0" destOrd="0" presId="urn:microsoft.com/office/officeart/2005/8/layout/process2"/>
    <dgm:cxn modelId="{0FA2ADB0-4929-4777-9CBF-C65A8B0B44BE}" type="presOf" srcId="{E76C0BB2-17D5-CB4B-80DF-F7B39EF17CC1}" destId="{4B9774E4-8510-6945-8713-D06CA5B82B9B}" srcOrd="0" destOrd="0" presId="urn:microsoft.com/office/officeart/2005/8/layout/process2"/>
    <dgm:cxn modelId="{072B749E-43DE-463A-9B0B-7353863C6D0F}" type="presOf" srcId="{17C336E3-1728-9348-89F5-94DD5966ECF9}" destId="{62571975-ACE1-CA4D-A508-D6C70BD2372E}" srcOrd="0" destOrd="0" presId="urn:microsoft.com/office/officeart/2005/8/layout/process2"/>
    <dgm:cxn modelId="{352286FD-54BF-DD43-94D6-A9A6FF541C80}" srcId="{AAC2367D-4443-4D4A-A3DE-2340B6EC156C}" destId="{583DE1F7-2875-3242-96CC-941310D85493}" srcOrd="2" destOrd="0" parTransId="{95523B48-A29A-A04D-B5BA-253AFC95C2DF}" sibTransId="{C6A88015-97A4-2346-AF99-B55429AFD59D}"/>
    <dgm:cxn modelId="{3C64ECA5-9502-2943-8845-59E783E4630E}" srcId="{AAC2367D-4443-4D4A-A3DE-2340B6EC156C}" destId="{E76C0BB2-17D5-CB4B-80DF-F7B39EF17CC1}" srcOrd="0" destOrd="0" parTransId="{65772017-D1F0-164B-84B3-E88E63D190F5}" sibTransId="{D6A0C2E7-ADA3-3A45-8F55-D9598D7AA7A7}"/>
    <dgm:cxn modelId="{1C877EFB-A0A5-5C4C-BAA4-87E18A27DA0C}" srcId="{AAC2367D-4443-4D4A-A3DE-2340B6EC156C}" destId="{5DDEB738-4870-0A48-8585-BA838BD3EE9F}" srcOrd="1" destOrd="0" parTransId="{6D03C874-3947-7643-82F7-8139B684F746}" sibTransId="{17C336E3-1728-9348-89F5-94DD5966ECF9}"/>
    <dgm:cxn modelId="{E1DA478C-DEAC-4C7C-AFB5-26E41B02DA2B}" type="presOf" srcId="{AAC2367D-4443-4D4A-A3DE-2340B6EC156C}" destId="{F8B3C5BA-1DAA-104C-86F5-B01D82FECCAB}" srcOrd="0" destOrd="0" presId="urn:microsoft.com/office/officeart/2005/8/layout/process2"/>
    <dgm:cxn modelId="{BB00C449-49B2-4ED0-BB41-C0F303491CFC}" type="presOf" srcId="{17C336E3-1728-9348-89F5-94DD5966ECF9}" destId="{A2E2EE9B-186D-B341-83C5-2BC9A6DBF619}" srcOrd="1" destOrd="0" presId="urn:microsoft.com/office/officeart/2005/8/layout/process2"/>
    <dgm:cxn modelId="{B0157994-714B-402D-8239-5814B132E4B5}" type="presOf" srcId="{D6A0C2E7-ADA3-3A45-8F55-D9598D7AA7A7}" destId="{4A2AA7EC-F5B2-1746-925D-4B2FD3C4F5C7}" srcOrd="0" destOrd="0" presId="urn:microsoft.com/office/officeart/2005/8/layout/process2"/>
    <dgm:cxn modelId="{0A7E410F-D466-4673-8094-EAE5829C959D}" type="presOf" srcId="{D6A0C2E7-ADA3-3A45-8F55-D9598D7AA7A7}" destId="{C1F14E8E-C057-C140-ACAA-C4BE66206142}" srcOrd="1" destOrd="0" presId="urn:microsoft.com/office/officeart/2005/8/layout/process2"/>
    <dgm:cxn modelId="{0839D943-1C6B-491B-BD08-B8424B6BDCFA}" type="presParOf" srcId="{F8B3C5BA-1DAA-104C-86F5-B01D82FECCAB}" destId="{4B9774E4-8510-6945-8713-D06CA5B82B9B}" srcOrd="0" destOrd="0" presId="urn:microsoft.com/office/officeart/2005/8/layout/process2"/>
    <dgm:cxn modelId="{E6FF19A9-C5F1-4F5C-A530-DF8A7B2AE522}" type="presParOf" srcId="{F8B3C5BA-1DAA-104C-86F5-B01D82FECCAB}" destId="{4A2AA7EC-F5B2-1746-925D-4B2FD3C4F5C7}" srcOrd="1" destOrd="0" presId="urn:microsoft.com/office/officeart/2005/8/layout/process2"/>
    <dgm:cxn modelId="{937EAAE0-4D4C-4078-987D-0472DC499C02}" type="presParOf" srcId="{4A2AA7EC-F5B2-1746-925D-4B2FD3C4F5C7}" destId="{C1F14E8E-C057-C140-ACAA-C4BE66206142}" srcOrd="0" destOrd="0" presId="urn:microsoft.com/office/officeart/2005/8/layout/process2"/>
    <dgm:cxn modelId="{AF400377-7136-42F3-B501-684BAC2A3506}" type="presParOf" srcId="{F8B3C5BA-1DAA-104C-86F5-B01D82FECCAB}" destId="{2538E60E-26F3-4549-8D91-64EF33458326}" srcOrd="2" destOrd="0" presId="urn:microsoft.com/office/officeart/2005/8/layout/process2"/>
    <dgm:cxn modelId="{587494D2-93C6-4481-B87D-1F8E393CA898}" type="presParOf" srcId="{F8B3C5BA-1DAA-104C-86F5-B01D82FECCAB}" destId="{62571975-ACE1-CA4D-A508-D6C70BD2372E}" srcOrd="3" destOrd="0" presId="urn:microsoft.com/office/officeart/2005/8/layout/process2"/>
    <dgm:cxn modelId="{48747BA1-32B7-4486-B22D-1BAE35FE311A}" type="presParOf" srcId="{62571975-ACE1-CA4D-A508-D6C70BD2372E}" destId="{A2E2EE9B-186D-B341-83C5-2BC9A6DBF619}" srcOrd="0" destOrd="0" presId="urn:microsoft.com/office/officeart/2005/8/layout/process2"/>
    <dgm:cxn modelId="{3F8E8F92-F592-42B1-B46D-38DD4CD3E656}" type="presParOf" srcId="{F8B3C5BA-1DAA-104C-86F5-B01D82FECCAB}" destId="{9389FB74-0969-0643-BD56-D1A706DAA883}"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C4FD03-A8CA-4245-AEB8-21D8D749FE92}" type="doc">
      <dgm:prSet loTypeId="urn:microsoft.com/office/officeart/2005/8/layout/process2" loCatId="" qsTypeId="urn:microsoft.com/office/officeart/2005/8/quickstyle/simple4" qsCatId="simple" csTypeId="urn:microsoft.com/office/officeart/2005/8/colors/accent1_2" csCatId="accent1" phldr="1"/>
      <dgm:spPr/>
    </dgm:pt>
    <dgm:pt modelId="{A5286055-24F9-354E-BFAE-044DE68DE229}">
      <dgm:prSet phldrT="[Text]">
        <dgm:style>
          <a:lnRef idx="1">
            <a:schemeClr val="accent6"/>
          </a:lnRef>
          <a:fillRef idx="2">
            <a:schemeClr val="accent6"/>
          </a:fillRef>
          <a:effectRef idx="1">
            <a:schemeClr val="accent6"/>
          </a:effectRef>
          <a:fontRef idx="minor">
            <a:schemeClr val="dk1"/>
          </a:fontRef>
        </dgm:style>
      </dgm:prSet>
      <dgm:spPr>
        <a:solidFill>
          <a:schemeClr val="tx2"/>
        </a:solidFill>
      </dgm:spPr>
      <dgm:t>
        <a:bodyPr/>
        <a:lstStyle/>
        <a:p>
          <a:r>
            <a:rPr lang="en-US" dirty="0">
              <a:solidFill>
                <a:schemeClr val="bg1"/>
              </a:solidFill>
              <a:latin typeface="Arial" panose="020B0604020202020204" pitchFamily="34" charset="0"/>
              <a:cs typeface="Arial" panose="020B0604020202020204" pitchFamily="34" charset="0"/>
            </a:rPr>
            <a:t>ESL 370: </a:t>
          </a:r>
        </a:p>
        <a:p>
          <a:r>
            <a:rPr lang="en-US" dirty="0">
              <a:solidFill>
                <a:schemeClr val="bg1"/>
              </a:solidFill>
              <a:latin typeface="Arial" panose="020B0604020202020204" pitchFamily="34" charset="0"/>
              <a:cs typeface="Arial" panose="020B0604020202020204" pitchFamily="34" charset="0"/>
            </a:rPr>
            <a:t>5 units</a:t>
          </a:r>
        </a:p>
      </dgm:t>
    </dgm:pt>
    <dgm:pt modelId="{281D70E0-2C51-4643-9288-B3AC135A42C2}" type="parTrans" cxnId="{4EE5752B-44F4-A842-8B91-7A6AA988C4C9}">
      <dgm:prSet/>
      <dgm:spPr/>
      <dgm:t>
        <a:bodyPr/>
        <a:lstStyle/>
        <a:p>
          <a:endParaRPr lang="en-US"/>
        </a:p>
      </dgm:t>
    </dgm:pt>
    <dgm:pt modelId="{0EB434A8-9280-7C44-8F6D-BBAC7E6E9875}" type="sibTrans" cxnId="{4EE5752B-44F4-A842-8B91-7A6AA988C4C9}">
      <dgm:prSet/>
      <dgm:spPr/>
      <dgm:t>
        <a:bodyPr/>
        <a:lstStyle/>
        <a:p>
          <a:endParaRPr lang="en-US"/>
        </a:p>
      </dgm:t>
    </dgm:pt>
    <dgm:pt modelId="{04B00A5F-2D81-AB48-A60E-CD19DB844C34}">
      <dgm:prSet phldrT="[Text]">
        <dgm:style>
          <a:lnRef idx="1">
            <a:schemeClr val="accent6"/>
          </a:lnRef>
          <a:fillRef idx="2">
            <a:schemeClr val="accent6"/>
          </a:fillRef>
          <a:effectRef idx="1">
            <a:schemeClr val="accent6"/>
          </a:effectRef>
          <a:fontRef idx="minor">
            <a:schemeClr val="dk1"/>
          </a:fontRef>
        </dgm:style>
      </dgm:prSet>
      <dgm:spPr>
        <a:solidFill>
          <a:schemeClr val="tx2"/>
        </a:solidFill>
      </dgm:spPr>
      <dgm:t>
        <a:bodyPr/>
        <a:lstStyle/>
        <a:p>
          <a:r>
            <a:rPr lang="en-US" dirty="0">
              <a:solidFill>
                <a:schemeClr val="bg1"/>
              </a:solidFill>
              <a:latin typeface="Arial" panose="020B0604020202020204" pitchFamily="34" charset="0"/>
              <a:cs typeface="Arial" panose="020B0604020202020204" pitchFamily="34" charset="0"/>
            </a:rPr>
            <a:t>ESL 301: </a:t>
          </a:r>
        </a:p>
        <a:p>
          <a:r>
            <a:rPr lang="en-US" dirty="0">
              <a:solidFill>
                <a:schemeClr val="bg1"/>
              </a:solidFill>
              <a:latin typeface="Arial" panose="020B0604020202020204" pitchFamily="34" charset="0"/>
              <a:cs typeface="Arial" panose="020B0604020202020204" pitchFamily="34" charset="0"/>
            </a:rPr>
            <a:t>5 units plus a .5 unit lab </a:t>
          </a:r>
        </a:p>
      </dgm:t>
    </dgm:pt>
    <dgm:pt modelId="{03C26D29-6779-1843-992A-7492255411DD}" type="parTrans" cxnId="{BBC7C065-3FC7-914E-8C66-FCACEBEDEC82}">
      <dgm:prSet/>
      <dgm:spPr/>
      <dgm:t>
        <a:bodyPr/>
        <a:lstStyle/>
        <a:p>
          <a:endParaRPr lang="en-US"/>
        </a:p>
      </dgm:t>
    </dgm:pt>
    <dgm:pt modelId="{4B717F0D-3E9E-D145-9D32-39A8B6E5535F}" type="sibTrans" cxnId="{BBC7C065-3FC7-914E-8C66-FCACEBEDEC82}">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317FB2FD-C4F9-9843-B6C2-1FDD61936199}">
      <dgm:prSet phldrT="[Text]">
        <dgm:style>
          <a:lnRef idx="1">
            <a:schemeClr val="accent6"/>
          </a:lnRef>
          <a:fillRef idx="2">
            <a:schemeClr val="accent6"/>
          </a:fillRef>
          <a:effectRef idx="1">
            <a:schemeClr val="accent6"/>
          </a:effectRef>
          <a:fontRef idx="minor">
            <a:schemeClr val="dk1"/>
          </a:fontRef>
        </dgm:style>
      </dgm:prSet>
      <dgm:spPr>
        <a:solidFill>
          <a:schemeClr val="tx2"/>
        </a:solidFill>
      </dgm:spPr>
      <dgm:t>
        <a:bodyPr/>
        <a:lstStyle/>
        <a:p>
          <a:r>
            <a:rPr lang="en-US" dirty="0">
              <a:solidFill>
                <a:schemeClr val="bg1"/>
              </a:solidFill>
              <a:latin typeface="Arial" panose="020B0604020202020204" pitchFamily="34" charset="0"/>
              <a:cs typeface="Arial" panose="020B0604020202020204" pitchFamily="34" charset="0"/>
            </a:rPr>
            <a:t>ESL 201:</a:t>
          </a:r>
        </a:p>
        <a:p>
          <a:r>
            <a:rPr lang="en-US" dirty="0">
              <a:solidFill>
                <a:schemeClr val="bg1"/>
              </a:solidFill>
              <a:latin typeface="Arial" panose="020B0604020202020204" pitchFamily="34" charset="0"/>
              <a:cs typeface="Arial" panose="020B0604020202020204" pitchFamily="34" charset="0"/>
            </a:rPr>
            <a:t>5 units plus a .5 unit lab</a:t>
          </a:r>
        </a:p>
      </dgm:t>
    </dgm:pt>
    <dgm:pt modelId="{95E5C6A6-74D6-6E42-8BCC-58B9F08C41FE}" type="parTrans" cxnId="{EA1BC48B-3AEE-2F4D-81EB-D1EAE5E3C1CC}">
      <dgm:prSet/>
      <dgm:spPr/>
      <dgm:t>
        <a:bodyPr/>
        <a:lstStyle/>
        <a:p>
          <a:endParaRPr lang="en-US"/>
        </a:p>
      </dgm:t>
    </dgm:pt>
    <dgm:pt modelId="{C960F43D-97D6-7643-A8E7-AE414AB8D4FA}" type="sibTrans" cxnId="{EA1BC48B-3AEE-2F4D-81EB-D1EAE5E3C1CC}">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A10F6DEE-10AC-0143-B24F-65F62496F1AE}">
      <dgm:prSet>
        <dgm:style>
          <a:lnRef idx="1">
            <a:schemeClr val="accent6"/>
          </a:lnRef>
          <a:fillRef idx="2">
            <a:schemeClr val="accent6"/>
          </a:fillRef>
          <a:effectRef idx="1">
            <a:schemeClr val="accent6"/>
          </a:effectRef>
          <a:fontRef idx="minor">
            <a:schemeClr val="dk1"/>
          </a:fontRef>
        </dgm:style>
      </dgm:prSet>
      <dgm:spPr>
        <a:solidFill>
          <a:schemeClr val="tx2"/>
        </a:solidFill>
      </dgm:spPr>
      <dgm:t>
        <a:bodyPr/>
        <a:lstStyle/>
        <a:p>
          <a:r>
            <a:rPr lang="en-US" dirty="0">
              <a:solidFill>
                <a:schemeClr val="bg1"/>
              </a:solidFill>
              <a:latin typeface="Arial" panose="020B0604020202020204" pitchFamily="34" charset="0"/>
              <a:cs typeface="Arial" panose="020B0604020202020204" pitchFamily="34" charset="0"/>
            </a:rPr>
            <a:t>Writing 1:</a:t>
          </a:r>
        </a:p>
        <a:p>
          <a:r>
            <a:rPr lang="en-US" dirty="0">
              <a:solidFill>
                <a:schemeClr val="bg1"/>
              </a:solidFill>
              <a:latin typeface="Arial" panose="020B0604020202020204" pitchFamily="34" charset="0"/>
              <a:cs typeface="Arial" panose="020B0604020202020204" pitchFamily="34" charset="0"/>
            </a:rPr>
            <a:t>College-Level Writing</a:t>
          </a:r>
        </a:p>
        <a:p>
          <a:r>
            <a:rPr lang="en-US" dirty="0">
              <a:solidFill>
                <a:schemeClr val="bg1"/>
              </a:solidFill>
              <a:latin typeface="Arial" panose="020B0604020202020204" pitchFamily="34" charset="0"/>
              <a:cs typeface="Arial" panose="020B0604020202020204" pitchFamily="34" charset="0"/>
            </a:rPr>
            <a:t>(4 units--.5 unit lab optional)</a:t>
          </a:r>
        </a:p>
      </dgm:t>
    </dgm:pt>
    <dgm:pt modelId="{76FDA871-114F-FB4C-925B-DAD1706FD87B}" type="parTrans" cxnId="{7B319374-9296-EA4B-B8AD-21304A33C1A7}">
      <dgm:prSet/>
      <dgm:spPr/>
      <dgm:t>
        <a:bodyPr/>
        <a:lstStyle/>
        <a:p>
          <a:endParaRPr lang="en-US"/>
        </a:p>
      </dgm:t>
    </dgm:pt>
    <dgm:pt modelId="{10CE59ED-6B76-2E44-AA00-B75E221B2695}" type="sibTrans" cxnId="{7B319374-9296-EA4B-B8AD-21304A33C1A7}">
      <dgm:prSet/>
      <dgm:spPr>
        <a:solidFill>
          <a:schemeClr val="tx1">
            <a:lumMod val="65000"/>
            <a:lumOff val="35000"/>
          </a:schemeClr>
        </a:solidFill>
      </dgm:spPr>
      <dgm:t>
        <a:bodyPr/>
        <a:lstStyle/>
        <a:p>
          <a:endParaRPr lang="en-US">
            <a:latin typeface="Arial" panose="020B0604020202020204" pitchFamily="34" charset="0"/>
            <a:cs typeface="Arial" panose="020B0604020202020204" pitchFamily="34" charset="0"/>
          </a:endParaRPr>
        </a:p>
      </dgm:t>
    </dgm:pt>
    <dgm:pt modelId="{D6B5E423-12F5-7D41-BF72-6B4C02292310}" type="pres">
      <dgm:prSet presAssocID="{EAC4FD03-A8CA-4245-AEB8-21D8D749FE92}" presName="linearFlow" presStyleCnt="0">
        <dgm:presLayoutVars>
          <dgm:resizeHandles val="exact"/>
        </dgm:presLayoutVars>
      </dgm:prSet>
      <dgm:spPr/>
    </dgm:pt>
    <dgm:pt modelId="{3F015226-B603-C94D-A5B7-F3CB157465B5}" type="pres">
      <dgm:prSet presAssocID="{A10F6DEE-10AC-0143-B24F-65F62496F1AE}" presName="node" presStyleLbl="node1" presStyleIdx="0" presStyleCnt="4">
        <dgm:presLayoutVars>
          <dgm:bulletEnabled val="1"/>
        </dgm:presLayoutVars>
      </dgm:prSet>
      <dgm:spPr/>
    </dgm:pt>
    <dgm:pt modelId="{52D37270-A8ED-5142-8549-10D86EA18E55}" type="pres">
      <dgm:prSet presAssocID="{10CE59ED-6B76-2E44-AA00-B75E221B2695}" presName="sibTrans" presStyleLbl="sibTrans2D1" presStyleIdx="0" presStyleCnt="3" custFlipVert="1"/>
      <dgm:spPr/>
    </dgm:pt>
    <dgm:pt modelId="{9B3061F3-45F3-0549-A732-6225330243AC}" type="pres">
      <dgm:prSet presAssocID="{10CE59ED-6B76-2E44-AA00-B75E221B2695}" presName="connectorText" presStyleLbl="sibTrans2D1" presStyleIdx="0" presStyleCnt="3"/>
      <dgm:spPr/>
    </dgm:pt>
    <dgm:pt modelId="{AF575DEE-97BB-5143-99D5-721FC45C6C86}" type="pres">
      <dgm:prSet presAssocID="{317FB2FD-C4F9-9843-B6C2-1FDD61936199}" presName="node" presStyleLbl="node1" presStyleIdx="1" presStyleCnt="4">
        <dgm:presLayoutVars>
          <dgm:bulletEnabled val="1"/>
        </dgm:presLayoutVars>
      </dgm:prSet>
      <dgm:spPr/>
    </dgm:pt>
    <dgm:pt modelId="{D3875822-105C-3D46-9DBB-87DE232E1824}" type="pres">
      <dgm:prSet presAssocID="{C960F43D-97D6-7643-A8E7-AE414AB8D4FA}" presName="sibTrans" presStyleLbl="sibTrans2D1" presStyleIdx="1" presStyleCnt="3" custFlipVert="1"/>
      <dgm:spPr/>
    </dgm:pt>
    <dgm:pt modelId="{288759D9-D1E7-7C47-A570-2410B4989D6B}" type="pres">
      <dgm:prSet presAssocID="{C960F43D-97D6-7643-A8E7-AE414AB8D4FA}" presName="connectorText" presStyleLbl="sibTrans2D1" presStyleIdx="1" presStyleCnt="3"/>
      <dgm:spPr/>
    </dgm:pt>
    <dgm:pt modelId="{09D8A826-7EF7-A64A-80C8-FF0977879091}" type="pres">
      <dgm:prSet presAssocID="{04B00A5F-2D81-AB48-A60E-CD19DB844C34}" presName="node" presStyleLbl="node1" presStyleIdx="2" presStyleCnt="4">
        <dgm:presLayoutVars>
          <dgm:bulletEnabled val="1"/>
        </dgm:presLayoutVars>
      </dgm:prSet>
      <dgm:spPr/>
    </dgm:pt>
    <dgm:pt modelId="{D7C91F47-18A9-3247-B811-B17E4BBB2D88}" type="pres">
      <dgm:prSet presAssocID="{4B717F0D-3E9E-D145-9D32-39A8B6E5535F}" presName="sibTrans" presStyleLbl="sibTrans2D1" presStyleIdx="2" presStyleCnt="3" custAng="75003" custFlipVert="1"/>
      <dgm:spPr/>
    </dgm:pt>
    <dgm:pt modelId="{B8CDB269-DA62-0644-84E5-10B47174C015}" type="pres">
      <dgm:prSet presAssocID="{4B717F0D-3E9E-D145-9D32-39A8B6E5535F}" presName="connectorText" presStyleLbl="sibTrans2D1" presStyleIdx="2" presStyleCnt="3"/>
      <dgm:spPr/>
    </dgm:pt>
    <dgm:pt modelId="{003DF336-582E-3F4C-93E6-250132C55F16}" type="pres">
      <dgm:prSet presAssocID="{A5286055-24F9-354E-BFAE-044DE68DE229}" presName="node" presStyleLbl="node1" presStyleIdx="3" presStyleCnt="4" custLinFactNeighborX="1154" custLinFactNeighborY="-538">
        <dgm:presLayoutVars>
          <dgm:bulletEnabled val="1"/>
        </dgm:presLayoutVars>
      </dgm:prSet>
      <dgm:spPr/>
    </dgm:pt>
  </dgm:ptLst>
  <dgm:cxnLst>
    <dgm:cxn modelId="{B5F2B7CB-A29A-4B2F-95C5-57220703435A}" type="presOf" srcId="{10CE59ED-6B76-2E44-AA00-B75E221B2695}" destId="{52D37270-A8ED-5142-8549-10D86EA18E55}" srcOrd="0" destOrd="0" presId="urn:microsoft.com/office/officeart/2005/8/layout/process2"/>
    <dgm:cxn modelId="{A48143F5-5D0B-4131-B14E-D5D953978EF4}" type="presOf" srcId="{04B00A5F-2D81-AB48-A60E-CD19DB844C34}" destId="{09D8A826-7EF7-A64A-80C8-FF0977879091}" srcOrd="0" destOrd="0" presId="urn:microsoft.com/office/officeart/2005/8/layout/process2"/>
    <dgm:cxn modelId="{EA1BC48B-3AEE-2F4D-81EB-D1EAE5E3C1CC}" srcId="{EAC4FD03-A8CA-4245-AEB8-21D8D749FE92}" destId="{317FB2FD-C4F9-9843-B6C2-1FDD61936199}" srcOrd="1" destOrd="0" parTransId="{95E5C6A6-74D6-6E42-8BCC-58B9F08C41FE}" sibTransId="{C960F43D-97D6-7643-A8E7-AE414AB8D4FA}"/>
    <dgm:cxn modelId="{BBC7C065-3FC7-914E-8C66-FCACEBEDEC82}" srcId="{EAC4FD03-A8CA-4245-AEB8-21D8D749FE92}" destId="{04B00A5F-2D81-AB48-A60E-CD19DB844C34}" srcOrd="2" destOrd="0" parTransId="{03C26D29-6779-1843-992A-7492255411DD}" sibTransId="{4B717F0D-3E9E-D145-9D32-39A8B6E5535F}"/>
    <dgm:cxn modelId="{02D85C78-6BC9-4F49-87CE-E5DAF00A29B9}" type="presOf" srcId="{10CE59ED-6B76-2E44-AA00-B75E221B2695}" destId="{9B3061F3-45F3-0549-A732-6225330243AC}" srcOrd="1" destOrd="0" presId="urn:microsoft.com/office/officeart/2005/8/layout/process2"/>
    <dgm:cxn modelId="{4EE5752B-44F4-A842-8B91-7A6AA988C4C9}" srcId="{EAC4FD03-A8CA-4245-AEB8-21D8D749FE92}" destId="{A5286055-24F9-354E-BFAE-044DE68DE229}" srcOrd="3" destOrd="0" parTransId="{281D70E0-2C51-4643-9288-B3AC135A42C2}" sibTransId="{0EB434A8-9280-7C44-8F6D-BBAC7E6E9875}"/>
    <dgm:cxn modelId="{612E2A2F-78B4-413D-B2D0-857789C0D7F7}" type="presOf" srcId="{EAC4FD03-A8CA-4245-AEB8-21D8D749FE92}" destId="{D6B5E423-12F5-7D41-BF72-6B4C02292310}" srcOrd="0" destOrd="0" presId="urn:microsoft.com/office/officeart/2005/8/layout/process2"/>
    <dgm:cxn modelId="{0854DF6B-F2BC-41C4-B31A-6D2052C3FD67}" type="presOf" srcId="{4B717F0D-3E9E-D145-9D32-39A8B6E5535F}" destId="{D7C91F47-18A9-3247-B811-B17E4BBB2D88}" srcOrd="0" destOrd="0" presId="urn:microsoft.com/office/officeart/2005/8/layout/process2"/>
    <dgm:cxn modelId="{C07FBA2F-0531-4410-A178-F1973C42D1C3}" type="presOf" srcId="{A5286055-24F9-354E-BFAE-044DE68DE229}" destId="{003DF336-582E-3F4C-93E6-250132C55F16}" srcOrd="0" destOrd="0" presId="urn:microsoft.com/office/officeart/2005/8/layout/process2"/>
    <dgm:cxn modelId="{7B319374-9296-EA4B-B8AD-21304A33C1A7}" srcId="{EAC4FD03-A8CA-4245-AEB8-21D8D749FE92}" destId="{A10F6DEE-10AC-0143-B24F-65F62496F1AE}" srcOrd="0" destOrd="0" parTransId="{76FDA871-114F-FB4C-925B-DAD1706FD87B}" sibTransId="{10CE59ED-6B76-2E44-AA00-B75E221B2695}"/>
    <dgm:cxn modelId="{41F45908-E2EE-41D3-8665-2936C78E19F4}" type="presOf" srcId="{C960F43D-97D6-7643-A8E7-AE414AB8D4FA}" destId="{288759D9-D1E7-7C47-A570-2410B4989D6B}" srcOrd="1" destOrd="0" presId="urn:microsoft.com/office/officeart/2005/8/layout/process2"/>
    <dgm:cxn modelId="{4C9A8E5A-13A8-4CA1-99EF-32C929B780D6}" type="presOf" srcId="{317FB2FD-C4F9-9843-B6C2-1FDD61936199}" destId="{AF575DEE-97BB-5143-99D5-721FC45C6C86}" srcOrd="0" destOrd="0" presId="urn:microsoft.com/office/officeart/2005/8/layout/process2"/>
    <dgm:cxn modelId="{BC47EBD7-8ECB-4075-97E0-F03E867DD99B}" type="presOf" srcId="{C960F43D-97D6-7643-A8E7-AE414AB8D4FA}" destId="{D3875822-105C-3D46-9DBB-87DE232E1824}" srcOrd="0" destOrd="0" presId="urn:microsoft.com/office/officeart/2005/8/layout/process2"/>
    <dgm:cxn modelId="{1B76F3E0-E6AC-4A91-B710-8285AE54C521}" type="presOf" srcId="{4B717F0D-3E9E-D145-9D32-39A8B6E5535F}" destId="{B8CDB269-DA62-0644-84E5-10B47174C015}" srcOrd="1" destOrd="0" presId="urn:microsoft.com/office/officeart/2005/8/layout/process2"/>
    <dgm:cxn modelId="{BF638263-A27B-4F06-855A-93E483932306}" type="presOf" srcId="{A10F6DEE-10AC-0143-B24F-65F62496F1AE}" destId="{3F015226-B603-C94D-A5B7-F3CB157465B5}" srcOrd="0" destOrd="0" presId="urn:microsoft.com/office/officeart/2005/8/layout/process2"/>
    <dgm:cxn modelId="{9B961659-1101-4993-BE87-EDC23B5645B2}" type="presParOf" srcId="{D6B5E423-12F5-7D41-BF72-6B4C02292310}" destId="{3F015226-B603-C94D-A5B7-F3CB157465B5}" srcOrd="0" destOrd="0" presId="urn:microsoft.com/office/officeart/2005/8/layout/process2"/>
    <dgm:cxn modelId="{F9EEA743-25A7-412A-A41E-F01542E325D6}" type="presParOf" srcId="{D6B5E423-12F5-7D41-BF72-6B4C02292310}" destId="{52D37270-A8ED-5142-8549-10D86EA18E55}" srcOrd="1" destOrd="0" presId="urn:microsoft.com/office/officeart/2005/8/layout/process2"/>
    <dgm:cxn modelId="{8B3ADFC8-B8F2-4FE6-85CA-60338CECA525}" type="presParOf" srcId="{52D37270-A8ED-5142-8549-10D86EA18E55}" destId="{9B3061F3-45F3-0549-A732-6225330243AC}" srcOrd="0" destOrd="0" presId="urn:microsoft.com/office/officeart/2005/8/layout/process2"/>
    <dgm:cxn modelId="{0334C658-A184-441F-9ACB-413DFDF42CCA}" type="presParOf" srcId="{D6B5E423-12F5-7D41-BF72-6B4C02292310}" destId="{AF575DEE-97BB-5143-99D5-721FC45C6C86}" srcOrd="2" destOrd="0" presId="urn:microsoft.com/office/officeart/2005/8/layout/process2"/>
    <dgm:cxn modelId="{4420576D-FC21-402F-8730-3852672DA18C}" type="presParOf" srcId="{D6B5E423-12F5-7D41-BF72-6B4C02292310}" destId="{D3875822-105C-3D46-9DBB-87DE232E1824}" srcOrd="3" destOrd="0" presId="urn:microsoft.com/office/officeart/2005/8/layout/process2"/>
    <dgm:cxn modelId="{0FD94B85-7F9C-4B0B-9B06-C87E98E9697C}" type="presParOf" srcId="{D3875822-105C-3D46-9DBB-87DE232E1824}" destId="{288759D9-D1E7-7C47-A570-2410B4989D6B}" srcOrd="0" destOrd="0" presId="urn:microsoft.com/office/officeart/2005/8/layout/process2"/>
    <dgm:cxn modelId="{0A5D0193-8B56-4DB8-B7B8-D136885AE46A}" type="presParOf" srcId="{D6B5E423-12F5-7D41-BF72-6B4C02292310}" destId="{09D8A826-7EF7-A64A-80C8-FF0977879091}" srcOrd="4" destOrd="0" presId="urn:microsoft.com/office/officeart/2005/8/layout/process2"/>
    <dgm:cxn modelId="{EBACA756-8A4A-4E8D-97B2-215472756DFC}" type="presParOf" srcId="{D6B5E423-12F5-7D41-BF72-6B4C02292310}" destId="{D7C91F47-18A9-3247-B811-B17E4BBB2D88}" srcOrd="5" destOrd="0" presId="urn:microsoft.com/office/officeart/2005/8/layout/process2"/>
    <dgm:cxn modelId="{AE0ACD68-54F4-4873-BEDC-DF9308093F19}" type="presParOf" srcId="{D7C91F47-18A9-3247-B811-B17E4BBB2D88}" destId="{B8CDB269-DA62-0644-84E5-10B47174C015}" srcOrd="0" destOrd="0" presId="urn:microsoft.com/office/officeart/2005/8/layout/process2"/>
    <dgm:cxn modelId="{07B766F7-A9B1-4876-B416-102B2FBC3696}" type="presParOf" srcId="{D6B5E423-12F5-7D41-BF72-6B4C02292310}" destId="{003DF336-582E-3F4C-93E6-250132C55F16}" srcOrd="6"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5226-B603-C94D-A5B7-F3CB157465B5}">
      <dsp:nvSpPr>
        <dsp:cNvPr id="0" name=""/>
        <dsp:cNvSpPr/>
      </dsp:nvSpPr>
      <dsp:spPr>
        <a:xfrm>
          <a:off x="618807" y="1931"/>
          <a:ext cx="1886094" cy="718512"/>
        </a:xfrm>
        <a:prstGeom prst="roundRect">
          <a:avLst>
            <a:gd name="adj" fmla="val 10000"/>
          </a:avLst>
        </a:prstGeom>
        <a:solidFill>
          <a:schemeClr val="bg2"/>
        </a:soli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Writing 1:</a:t>
          </a:r>
        </a:p>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College-Level Writing</a:t>
          </a:r>
        </a:p>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(4 units--.5 unit lab optional)</a:t>
          </a:r>
        </a:p>
      </dsp:txBody>
      <dsp:txXfrm>
        <a:off x="639851" y="22975"/>
        <a:ext cx="1844006" cy="676424"/>
      </dsp:txXfrm>
    </dsp:sp>
    <dsp:sp modelId="{D8F27DAC-4387-DA48-98DB-0D90145F5ACA}">
      <dsp:nvSpPr>
        <dsp:cNvPr id="0" name=""/>
        <dsp:cNvSpPr/>
      </dsp:nvSpPr>
      <dsp:spPr>
        <a:xfrm rot="16200000" flipV="1">
          <a:off x="1427133" y="738406"/>
          <a:ext cx="269442" cy="323330"/>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1464856" y="846183"/>
        <a:ext cx="193998" cy="188609"/>
      </dsp:txXfrm>
    </dsp:sp>
    <dsp:sp modelId="{AF575DEE-97BB-5143-99D5-721FC45C6C86}">
      <dsp:nvSpPr>
        <dsp:cNvPr id="0" name=""/>
        <dsp:cNvSpPr/>
      </dsp:nvSpPr>
      <dsp:spPr>
        <a:xfrm>
          <a:off x="618807" y="1079699"/>
          <a:ext cx="1886094" cy="718512"/>
        </a:xfrm>
        <a:prstGeom prst="roundRect">
          <a:avLst>
            <a:gd name="adj" fmla="val 10000"/>
          </a:avLst>
        </a:prstGeom>
        <a:solidFill>
          <a:schemeClr val="bg2"/>
        </a:soli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Writing 201:</a:t>
          </a:r>
        </a:p>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3 units plus a .5 unit lab</a:t>
          </a:r>
        </a:p>
      </dsp:txBody>
      <dsp:txXfrm>
        <a:off x="639851" y="1100743"/>
        <a:ext cx="1844006" cy="676424"/>
      </dsp:txXfrm>
    </dsp:sp>
    <dsp:sp modelId="{D3875822-105C-3D46-9DBB-87DE232E1824}">
      <dsp:nvSpPr>
        <dsp:cNvPr id="0" name=""/>
        <dsp:cNvSpPr/>
      </dsp:nvSpPr>
      <dsp:spPr>
        <a:xfrm rot="16200000" flipV="1">
          <a:off x="1427133" y="1816174"/>
          <a:ext cx="269442" cy="323330"/>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1464856" y="1923951"/>
        <a:ext cx="193998" cy="188609"/>
      </dsp:txXfrm>
    </dsp:sp>
    <dsp:sp modelId="{09D8A826-7EF7-A64A-80C8-FF0977879091}">
      <dsp:nvSpPr>
        <dsp:cNvPr id="0" name=""/>
        <dsp:cNvSpPr/>
      </dsp:nvSpPr>
      <dsp:spPr>
        <a:xfrm>
          <a:off x="618807" y="2157467"/>
          <a:ext cx="1886094" cy="718512"/>
        </a:xfrm>
        <a:prstGeom prst="roundRect">
          <a:avLst>
            <a:gd name="adj" fmla="val 10000"/>
          </a:avLst>
        </a:prstGeom>
        <a:solidFill>
          <a:schemeClr val="bg2"/>
        </a:soli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Writing 301: </a:t>
          </a:r>
        </a:p>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3 units plus a .5 unit lab </a:t>
          </a:r>
        </a:p>
      </dsp:txBody>
      <dsp:txXfrm>
        <a:off x="639851" y="2178511"/>
        <a:ext cx="1844006" cy="676424"/>
      </dsp:txXfrm>
    </dsp:sp>
    <dsp:sp modelId="{D7C91F47-18A9-3247-B811-B17E4BBB2D88}">
      <dsp:nvSpPr>
        <dsp:cNvPr id="0" name=""/>
        <dsp:cNvSpPr/>
      </dsp:nvSpPr>
      <dsp:spPr>
        <a:xfrm rot="16269541" flipV="1">
          <a:off x="1438714" y="2892975"/>
          <a:ext cx="268047" cy="323330"/>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latin typeface="Arial" panose="020B0604020202020204" pitchFamily="34" charset="0"/>
            <a:cs typeface="Arial" panose="020B0604020202020204" pitchFamily="34" charset="0"/>
          </a:endParaRPr>
        </a:p>
      </dsp:txBody>
      <dsp:txXfrm rot="-5400000">
        <a:off x="1474926" y="3001022"/>
        <a:ext cx="193998" cy="187633"/>
      </dsp:txXfrm>
    </dsp:sp>
    <dsp:sp modelId="{003DF336-582E-3F4C-93E6-250132C55F16}">
      <dsp:nvSpPr>
        <dsp:cNvPr id="0" name=""/>
        <dsp:cNvSpPr/>
      </dsp:nvSpPr>
      <dsp:spPr>
        <a:xfrm>
          <a:off x="640573" y="3233302"/>
          <a:ext cx="1886094" cy="718512"/>
        </a:xfrm>
        <a:prstGeom prst="roundRect">
          <a:avLst>
            <a:gd name="adj" fmla="val 10000"/>
          </a:avLst>
        </a:prstGeom>
        <a:solidFill>
          <a:schemeClr val="bg2"/>
        </a:solidFill>
        <a:ln w="635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Reading 370: </a:t>
          </a:r>
        </a:p>
        <a:p>
          <a:pPr marL="0" lvl="0" indent="0" algn="ctr" defTabSz="488950">
            <a:lnSpc>
              <a:spcPct val="90000"/>
            </a:lnSpc>
            <a:spcBef>
              <a:spcPct val="0"/>
            </a:spcBef>
            <a:spcAft>
              <a:spcPct val="35000"/>
            </a:spcAft>
            <a:buNone/>
          </a:pPr>
          <a:r>
            <a:rPr lang="en-US" sz="1100" kern="1200" dirty="0">
              <a:solidFill>
                <a:schemeClr val="tx1"/>
              </a:solidFill>
              <a:latin typeface="Arial" panose="020B0604020202020204" pitchFamily="34" charset="0"/>
              <a:cs typeface="Arial" panose="020B0604020202020204" pitchFamily="34" charset="0"/>
            </a:rPr>
            <a:t>3 units plus a .5 unit lab</a:t>
          </a:r>
        </a:p>
      </dsp:txBody>
      <dsp:txXfrm>
        <a:off x="661617" y="3254346"/>
        <a:ext cx="1844006" cy="676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774E4-8510-6945-8713-D06CA5B82B9B}">
      <dsp:nvSpPr>
        <dsp:cNvPr id="0" name=""/>
        <dsp:cNvSpPr/>
      </dsp:nvSpPr>
      <dsp:spPr>
        <a:xfrm>
          <a:off x="202007" y="0"/>
          <a:ext cx="1958702" cy="1010943"/>
        </a:xfrm>
        <a:prstGeom prst="roundRect">
          <a:avLst>
            <a:gd name="adj" fmla="val 10000"/>
          </a:avLst>
        </a:prstGeom>
        <a:solidFill>
          <a:schemeClr val="accent1"/>
        </a:solidFill>
        <a:ln w="635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Writing 1:</a:t>
          </a:r>
        </a:p>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 College Level Writing</a:t>
          </a:r>
        </a:p>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(4 units--.5 unit lab optional)</a:t>
          </a:r>
        </a:p>
      </dsp:txBody>
      <dsp:txXfrm>
        <a:off x="231617" y="29610"/>
        <a:ext cx="1899482" cy="951723"/>
      </dsp:txXfrm>
    </dsp:sp>
    <dsp:sp modelId="{4A2AA7EC-F5B2-1746-925D-4B2FD3C4F5C7}">
      <dsp:nvSpPr>
        <dsp:cNvPr id="0" name=""/>
        <dsp:cNvSpPr/>
      </dsp:nvSpPr>
      <dsp:spPr>
        <a:xfrm rot="16200000">
          <a:off x="991807" y="1036216"/>
          <a:ext cx="379103" cy="454924"/>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rot="-5400000">
        <a:off x="1044882" y="1187858"/>
        <a:ext cx="272954" cy="265372"/>
      </dsp:txXfrm>
    </dsp:sp>
    <dsp:sp modelId="{2538E60E-26F3-4549-8D91-64EF33458326}">
      <dsp:nvSpPr>
        <dsp:cNvPr id="0" name=""/>
        <dsp:cNvSpPr/>
      </dsp:nvSpPr>
      <dsp:spPr>
        <a:xfrm>
          <a:off x="202007" y="1516414"/>
          <a:ext cx="1958702" cy="1010943"/>
        </a:xfrm>
        <a:prstGeom prst="roundRect">
          <a:avLst>
            <a:gd name="adj" fmla="val 10000"/>
          </a:avLst>
        </a:prstGeom>
        <a:solidFill>
          <a:schemeClr val="accent1"/>
        </a:solidFill>
        <a:ln w="635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WR 399 </a:t>
          </a:r>
        </a:p>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(Formerly EXP 389): </a:t>
          </a:r>
        </a:p>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A 5 unit, one-semester course plus a  .5 unit lab</a:t>
          </a:r>
        </a:p>
      </dsp:txBody>
      <dsp:txXfrm>
        <a:off x="231617" y="1546024"/>
        <a:ext cx="1899482" cy="951723"/>
      </dsp:txXfrm>
    </dsp:sp>
    <dsp:sp modelId="{62571975-ACE1-CA4D-A508-D6C70BD2372E}">
      <dsp:nvSpPr>
        <dsp:cNvPr id="0" name=""/>
        <dsp:cNvSpPr/>
      </dsp:nvSpPr>
      <dsp:spPr>
        <a:xfrm rot="16044203" flipV="1">
          <a:off x="957227" y="2552631"/>
          <a:ext cx="379493" cy="454924"/>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Arial" panose="020B0604020202020204" pitchFamily="34" charset="0"/>
            <a:cs typeface="Arial" panose="020B0604020202020204" pitchFamily="34" charset="0"/>
          </a:endParaRPr>
        </a:p>
      </dsp:txBody>
      <dsp:txXfrm rot="-5400000">
        <a:off x="1013076" y="2704136"/>
        <a:ext cx="272954" cy="265645"/>
      </dsp:txXfrm>
    </dsp:sp>
    <dsp:sp modelId="{9389FB74-0969-0643-BD56-D1A706DAA883}">
      <dsp:nvSpPr>
        <dsp:cNvPr id="0" name=""/>
        <dsp:cNvSpPr/>
      </dsp:nvSpPr>
      <dsp:spPr>
        <a:xfrm>
          <a:off x="133237" y="3032829"/>
          <a:ext cx="1958702" cy="1010943"/>
        </a:xfrm>
        <a:prstGeom prst="roundRect">
          <a:avLst>
            <a:gd name="adj" fmla="val 10000"/>
          </a:avLst>
        </a:prstGeom>
        <a:solidFill>
          <a:schemeClr val="accent1"/>
        </a:solidFill>
        <a:ln w="635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Reading 370:</a:t>
          </a:r>
        </a:p>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 3 unit class plus a .5 lab </a:t>
          </a:r>
        </a:p>
      </dsp:txBody>
      <dsp:txXfrm>
        <a:off x="162847" y="3062439"/>
        <a:ext cx="1899482" cy="951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15226-B603-C94D-A5B7-F3CB157465B5}">
      <dsp:nvSpPr>
        <dsp:cNvPr id="0" name=""/>
        <dsp:cNvSpPr/>
      </dsp:nvSpPr>
      <dsp:spPr>
        <a:xfrm>
          <a:off x="477529" y="1966"/>
          <a:ext cx="2070790" cy="731405"/>
        </a:xfrm>
        <a:prstGeom prst="roundRect">
          <a:avLst>
            <a:gd name="adj" fmla="val 10000"/>
          </a:avLst>
        </a:prstGeom>
        <a:solidFill>
          <a:schemeClr val="tx2"/>
        </a:solidFill>
        <a:ln w="635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Writing 1:</a:t>
          </a:r>
        </a:p>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College-Level Writing</a:t>
          </a:r>
        </a:p>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(4 units--.5 unit lab optional)</a:t>
          </a:r>
        </a:p>
      </dsp:txBody>
      <dsp:txXfrm>
        <a:off x="498951" y="23388"/>
        <a:ext cx="2027946" cy="688561"/>
      </dsp:txXfrm>
    </dsp:sp>
    <dsp:sp modelId="{52D37270-A8ED-5142-8549-10D86EA18E55}">
      <dsp:nvSpPr>
        <dsp:cNvPr id="0" name=""/>
        <dsp:cNvSpPr/>
      </dsp:nvSpPr>
      <dsp:spPr>
        <a:xfrm rot="16200000" flipV="1">
          <a:off x="1375786" y="751656"/>
          <a:ext cx="274276" cy="329132"/>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rot="-5400000">
        <a:off x="1414185" y="861367"/>
        <a:ext cx="197480" cy="191993"/>
      </dsp:txXfrm>
    </dsp:sp>
    <dsp:sp modelId="{AF575DEE-97BB-5143-99D5-721FC45C6C86}">
      <dsp:nvSpPr>
        <dsp:cNvPr id="0" name=""/>
        <dsp:cNvSpPr/>
      </dsp:nvSpPr>
      <dsp:spPr>
        <a:xfrm>
          <a:off x="477529" y="1099073"/>
          <a:ext cx="2070790" cy="731405"/>
        </a:xfrm>
        <a:prstGeom prst="roundRect">
          <a:avLst>
            <a:gd name="adj" fmla="val 10000"/>
          </a:avLst>
        </a:prstGeom>
        <a:solidFill>
          <a:schemeClr val="tx2"/>
        </a:solidFill>
        <a:ln w="635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ESL 201:</a:t>
          </a:r>
        </a:p>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5 units plus a .5 unit lab</a:t>
          </a:r>
        </a:p>
      </dsp:txBody>
      <dsp:txXfrm>
        <a:off x="498951" y="1120495"/>
        <a:ext cx="2027946" cy="688561"/>
      </dsp:txXfrm>
    </dsp:sp>
    <dsp:sp modelId="{D3875822-105C-3D46-9DBB-87DE232E1824}">
      <dsp:nvSpPr>
        <dsp:cNvPr id="0" name=""/>
        <dsp:cNvSpPr/>
      </dsp:nvSpPr>
      <dsp:spPr>
        <a:xfrm rot="16200000" flipV="1">
          <a:off x="1375786" y="1848763"/>
          <a:ext cx="274276" cy="329132"/>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rot="-5400000">
        <a:off x="1414185" y="1958474"/>
        <a:ext cx="197480" cy="191993"/>
      </dsp:txXfrm>
    </dsp:sp>
    <dsp:sp modelId="{09D8A826-7EF7-A64A-80C8-FF0977879091}">
      <dsp:nvSpPr>
        <dsp:cNvPr id="0" name=""/>
        <dsp:cNvSpPr/>
      </dsp:nvSpPr>
      <dsp:spPr>
        <a:xfrm>
          <a:off x="477529" y="2196181"/>
          <a:ext cx="2070790" cy="731405"/>
        </a:xfrm>
        <a:prstGeom prst="roundRect">
          <a:avLst>
            <a:gd name="adj" fmla="val 10000"/>
          </a:avLst>
        </a:prstGeom>
        <a:solidFill>
          <a:schemeClr val="tx2"/>
        </a:solidFill>
        <a:ln w="635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ESL 301: </a:t>
          </a:r>
        </a:p>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5 units plus a .5 unit lab </a:t>
          </a:r>
        </a:p>
      </dsp:txBody>
      <dsp:txXfrm>
        <a:off x="498951" y="2217603"/>
        <a:ext cx="2027946" cy="688561"/>
      </dsp:txXfrm>
    </dsp:sp>
    <dsp:sp modelId="{D7C91F47-18A9-3247-B811-B17E4BBB2D88}">
      <dsp:nvSpPr>
        <dsp:cNvPr id="0" name=""/>
        <dsp:cNvSpPr/>
      </dsp:nvSpPr>
      <dsp:spPr>
        <a:xfrm rot="16200000" flipV="1">
          <a:off x="1388439" y="2944887"/>
          <a:ext cx="272866" cy="329132"/>
        </a:xfrm>
        <a:prstGeom prst="rightArrow">
          <a:avLst>
            <a:gd name="adj1" fmla="val 60000"/>
            <a:gd name="adj2" fmla="val 50000"/>
          </a:avLst>
        </a:prstGeom>
        <a:solidFill>
          <a:schemeClr val="tx1">
            <a:lumMod val="65000"/>
            <a:lumOff val="35000"/>
          </a:schemeClr>
        </a:solid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latin typeface="Arial" panose="020B0604020202020204" pitchFamily="34" charset="0"/>
            <a:cs typeface="Arial" panose="020B0604020202020204" pitchFamily="34" charset="0"/>
          </a:endParaRPr>
        </a:p>
      </dsp:txBody>
      <dsp:txXfrm rot="-5400000">
        <a:off x="1426132" y="3054880"/>
        <a:ext cx="197480" cy="191006"/>
      </dsp:txXfrm>
    </dsp:sp>
    <dsp:sp modelId="{003DF336-582E-3F4C-93E6-250132C55F16}">
      <dsp:nvSpPr>
        <dsp:cNvPr id="0" name=""/>
        <dsp:cNvSpPr/>
      </dsp:nvSpPr>
      <dsp:spPr>
        <a:xfrm>
          <a:off x="501426" y="3291321"/>
          <a:ext cx="2070790" cy="731405"/>
        </a:xfrm>
        <a:prstGeom prst="roundRect">
          <a:avLst>
            <a:gd name="adj" fmla="val 10000"/>
          </a:avLst>
        </a:prstGeom>
        <a:solidFill>
          <a:schemeClr val="tx2"/>
        </a:solidFill>
        <a:ln w="635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ESL 370: </a:t>
          </a:r>
        </a:p>
        <a:p>
          <a:pPr marL="0" lvl="0" indent="0" algn="ctr" defTabSz="533400">
            <a:lnSpc>
              <a:spcPct val="90000"/>
            </a:lnSpc>
            <a:spcBef>
              <a:spcPct val="0"/>
            </a:spcBef>
            <a:spcAft>
              <a:spcPct val="35000"/>
            </a:spcAft>
            <a:buNone/>
          </a:pPr>
          <a:r>
            <a:rPr lang="en-US" sz="1200" kern="1200" dirty="0">
              <a:solidFill>
                <a:schemeClr val="bg1"/>
              </a:solidFill>
              <a:latin typeface="Arial" panose="020B0604020202020204" pitchFamily="34" charset="0"/>
              <a:cs typeface="Arial" panose="020B0604020202020204" pitchFamily="34" charset="0"/>
            </a:rPr>
            <a:t>5 units</a:t>
          </a:r>
        </a:p>
      </dsp:txBody>
      <dsp:txXfrm>
        <a:off x="522848" y="3312743"/>
        <a:ext cx="2027946" cy="6885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7BB7E-141B-4422-A2E8-B5AE42E58557}" type="datetimeFigureOut">
              <a:rPr lang="en-US" smtClean="0"/>
              <a:t>6/15/2016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C4D67-3AB4-4CF9-B3F2-91648B8D3CAD}" type="slidenum">
              <a:rPr lang="en-US" smtClean="0"/>
              <a:t>‹#›</a:t>
            </a:fld>
            <a:endParaRPr lang="en-US"/>
          </a:p>
        </p:txBody>
      </p:sp>
    </p:spTree>
    <p:extLst>
      <p:ext uri="{BB962C8B-B14F-4D97-AF65-F5344CB8AC3E}">
        <p14:creationId xmlns:p14="http://schemas.microsoft.com/office/powerpoint/2010/main" val="76163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10:30-10:33</a:t>
            </a:r>
          </a:p>
          <a:p>
            <a:r>
              <a:rPr lang="en-US" dirty="0"/>
              <a:t>Summer then RK </a:t>
            </a:r>
          </a:p>
        </p:txBody>
      </p:sp>
      <p:sp>
        <p:nvSpPr>
          <p:cNvPr id="4" name="Slide Number Placeholder 3"/>
          <p:cNvSpPr>
            <a:spLocks noGrp="1"/>
          </p:cNvSpPr>
          <p:nvPr>
            <p:ph type="sldNum" sz="quarter" idx="10"/>
          </p:nvPr>
        </p:nvSpPr>
        <p:spPr/>
        <p:txBody>
          <a:bodyPr/>
          <a:lstStyle/>
          <a:p>
            <a:fld id="{A24C4D67-3AB4-4CF9-B3F2-91648B8D3CAD}" type="slidenum">
              <a:rPr lang="en-US" smtClean="0"/>
              <a:t>2</a:t>
            </a:fld>
            <a:endParaRPr lang="en-US"/>
          </a:p>
        </p:txBody>
      </p:sp>
    </p:spTree>
    <p:extLst>
      <p:ext uri="{BB962C8B-B14F-4D97-AF65-F5344CB8AC3E}">
        <p14:creationId xmlns:p14="http://schemas.microsoft.com/office/powerpoint/2010/main" val="359882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10:48 – 10:58  SS</a:t>
            </a:r>
          </a:p>
        </p:txBody>
      </p:sp>
      <p:sp>
        <p:nvSpPr>
          <p:cNvPr id="4" name="Slide Number Placeholder 3"/>
          <p:cNvSpPr>
            <a:spLocks noGrp="1"/>
          </p:cNvSpPr>
          <p:nvPr>
            <p:ph type="sldNum" sz="quarter" idx="10"/>
          </p:nvPr>
        </p:nvSpPr>
        <p:spPr/>
        <p:txBody>
          <a:bodyPr/>
          <a:lstStyle/>
          <a:p>
            <a:fld id="{A24C4D67-3AB4-4CF9-B3F2-91648B8D3CAD}" type="slidenum">
              <a:rPr lang="en-US" smtClean="0"/>
              <a:t>11</a:t>
            </a:fld>
            <a:endParaRPr lang="en-US"/>
          </a:p>
        </p:txBody>
      </p:sp>
    </p:spTree>
    <p:extLst>
      <p:ext uri="{BB962C8B-B14F-4D97-AF65-F5344CB8AC3E}">
        <p14:creationId xmlns:p14="http://schemas.microsoft.com/office/powerpoint/2010/main" val="196925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10:48 – 10:58 SS</a:t>
            </a:r>
          </a:p>
        </p:txBody>
      </p:sp>
      <p:sp>
        <p:nvSpPr>
          <p:cNvPr id="4" name="Slide Number Placeholder 3"/>
          <p:cNvSpPr>
            <a:spLocks noGrp="1"/>
          </p:cNvSpPr>
          <p:nvPr>
            <p:ph type="sldNum" sz="quarter" idx="10"/>
          </p:nvPr>
        </p:nvSpPr>
        <p:spPr/>
        <p:txBody>
          <a:bodyPr/>
          <a:lstStyle/>
          <a:p>
            <a:fld id="{A24C4D67-3AB4-4CF9-B3F2-91648B8D3CAD}" type="slidenum">
              <a:rPr lang="en-US" smtClean="0"/>
              <a:t>12</a:t>
            </a:fld>
            <a:endParaRPr lang="en-US"/>
          </a:p>
        </p:txBody>
      </p:sp>
    </p:spTree>
    <p:extLst>
      <p:ext uri="{BB962C8B-B14F-4D97-AF65-F5344CB8AC3E}">
        <p14:creationId xmlns:p14="http://schemas.microsoft.com/office/powerpoint/2010/main" val="1674028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10:48 – 10:58 SS</a:t>
            </a:r>
          </a:p>
        </p:txBody>
      </p:sp>
      <p:sp>
        <p:nvSpPr>
          <p:cNvPr id="4" name="Slide Number Placeholder 3"/>
          <p:cNvSpPr>
            <a:spLocks noGrp="1"/>
          </p:cNvSpPr>
          <p:nvPr>
            <p:ph type="sldNum" sz="quarter" idx="10"/>
          </p:nvPr>
        </p:nvSpPr>
        <p:spPr/>
        <p:txBody>
          <a:bodyPr/>
          <a:lstStyle/>
          <a:p>
            <a:fld id="{A24C4D67-3AB4-4CF9-B3F2-91648B8D3CAD}" type="slidenum">
              <a:rPr lang="en-US" smtClean="0"/>
              <a:t>13</a:t>
            </a:fld>
            <a:endParaRPr lang="en-US"/>
          </a:p>
        </p:txBody>
      </p:sp>
    </p:spTree>
    <p:extLst>
      <p:ext uri="{BB962C8B-B14F-4D97-AF65-F5344CB8AC3E}">
        <p14:creationId xmlns:p14="http://schemas.microsoft.com/office/powerpoint/2010/main" val="49936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10:48 – 10:58 SS</a:t>
            </a:r>
          </a:p>
        </p:txBody>
      </p:sp>
      <p:sp>
        <p:nvSpPr>
          <p:cNvPr id="4" name="Slide Number Placeholder 3"/>
          <p:cNvSpPr>
            <a:spLocks noGrp="1"/>
          </p:cNvSpPr>
          <p:nvPr>
            <p:ph type="sldNum" sz="quarter" idx="10"/>
          </p:nvPr>
        </p:nvSpPr>
        <p:spPr/>
        <p:txBody>
          <a:bodyPr/>
          <a:lstStyle/>
          <a:p>
            <a:fld id="{A24C4D67-3AB4-4CF9-B3F2-91648B8D3CAD}" type="slidenum">
              <a:rPr lang="en-US" smtClean="0"/>
              <a:t>14</a:t>
            </a:fld>
            <a:endParaRPr lang="en-US"/>
          </a:p>
        </p:txBody>
      </p:sp>
    </p:spTree>
    <p:extLst>
      <p:ext uri="{BB962C8B-B14F-4D97-AF65-F5344CB8AC3E}">
        <p14:creationId xmlns:p14="http://schemas.microsoft.com/office/powerpoint/2010/main" val="1647841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10:59- 11:09  SS</a:t>
            </a:r>
          </a:p>
        </p:txBody>
      </p:sp>
      <p:sp>
        <p:nvSpPr>
          <p:cNvPr id="4" name="Slide Number Placeholder 3"/>
          <p:cNvSpPr>
            <a:spLocks noGrp="1"/>
          </p:cNvSpPr>
          <p:nvPr>
            <p:ph type="sldNum" sz="quarter" idx="10"/>
          </p:nvPr>
        </p:nvSpPr>
        <p:spPr/>
        <p:txBody>
          <a:bodyPr/>
          <a:lstStyle/>
          <a:p>
            <a:fld id="{A24C4D67-3AB4-4CF9-B3F2-91648B8D3CAD}" type="slidenum">
              <a:rPr lang="en-US" smtClean="0"/>
              <a:t>15</a:t>
            </a:fld>
            <a:endParaRPr lang="en-US"/>
          </a:p>
        </p:txBody>
      </p:sp>
    </p:spTree>
    <p:extLst>
      <p:ext uri="{BB962C8B-B14F-4D97-AF65-F5344CB8AC3E}">
        <p14:creationId xmlns:p14="http://schemas.microsoft.com/office/powerpoint/2010/main" val="331671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10:59- 11:09 SS</a:t>
            </a:r>
          </a:p>
        </p:txBody>
      </p:sp>
      <p:sp>
        <p:nvSpPr>
          <p:cNvPr id="4" name="Slide Number Placeholder 3"/>
          <p:cNvSpPr>
            <a:spLocks noGrp="1"/>
          </p:cNvSpPr>
          <p:nvPr>
            <p:ph type="sldNum" sz="quarter" idx="10"/>
          </p:nvPr>
        </p:nvSpPr>
        <p:spPr/>
        <p:txBody>
          <a:bodyPr/>
          <a:lstStyle/>
          <a:p>
            <a:fld id="{A24C4D67-3AB4-4CF9-B3F2-91648B8D3CAD}" type="slidenum">
              <a:rPr lang="en-US" smtClean="0"/>
              <a:t>16</a:t>
            </a:fld>
            <a:endParaRPr lang="en-US"/>
          </a:p>
        </p:txBody>
      </p:sp>
    </p:spTree>
    <p:extLst>
      <p:ext uri="{BB962C8B-B14F-4D97-AF65-F5344CB8AC3E}">
        <p14:creationId xmlns:p14="http://schemas.microsoft.com/office/powerpoint/2010/main" val="71911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10:59- 11:09 SS</a:t>
            </a:r>
          </a:p>
        </p:txBody>
      </p:sp>
      <p:sp>
        <p:nvSpPr>
          <p:cNvPr id="4" name="Slide Number Placeholder 3"/>
          <p:cNvSpPr>
            <a:spLocks noGrp="1"/>
          </p:cNvSpPr>
          <p:nvPr>
            <p:ph type="sldNum" sz="quarter" idx="10"/>
          </p:nvPr>
        </p:nvSpPr>
        <p:spPr/>
        <p:txBody>
          <a:bodyPr/>
          <a:lstStyle/>
          <a:p>
            <a:fld id="{C7F37259-677B-4A8A-908D-B788E4FAA89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10:59- 11:09 SS</a:t>
            </a:r>
          </a:p>
        </p:txBody>
      </p:sp>
      <p:sp>
        <p:nvSpPr>
          <p:cNvPr id="4" name="Slide Number Placeholder 3"/>
          <p:cNvSpPr>
            <a:spLocks noGrp="1"/>
          </p:cNvSpPr>
          <p:nvPr>
            <p:ph type="sldNum" sz="quarter" idx="10"/>
          </p:nvPr>
        </p:nvSpPr>
        <p:spPr/>
        <p:txBody>
          <a:bodyPr/>
          <a:lstStyle/>
          <a:p>
            <a:fld id="{A24C4D67-3AB4-4CF9-B3F2-91648B8D3CAD}" type="slidenum">
              <a:rPr lang="en-US" smtClean="0"/>
              <a:t>18</a:t>
            </a:fld>
            <a:endParaRPr lang="en-US"/>
          </a:p>
        </p:txBody>
      </p:sp>
    </p:spTree>
    <p:extLst>
      <p:ext uri="{BB962C8B-B14F-4D97-AF65-F5344CB8AC3E}">
        <p14:creationId xmlns:p14="http://schemas.microsoft.com/office/powerpoint/2010/main" val="348920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10:59- 11:09 SS</a:t>
            </a:r>
          </a:p>
        </p:txBody>
      </p:sp>
      <p:sp>
        <p:nvSpPr>
          <p:cNvPr id="4" name="Slide Number Placeholder 3"/>
          <p:cNvSpPr>
            <a:spLocks noGrp="1"/>
          </p:cNvSpPr>
          <p:nvPr>
            <p:ph type="sldNum" sz="quarter" idx="10"/>
          </p:nvPr>
        </p:nvSpPr>
        <p:spPr/>
        <p:txBody>
          <a:bodyPr/>
          <a:lstStyle/>
          <a:p>
            <a:fld id="{A24C4D67-3AB4-4CF9-B3F2-91648B8D3CAD}" type="slidenum">
              <a:rPr lang="en-US" smtClean="0"/>
              <a:t>19</a:t>
            </a:fld>
            <a:endParaRPr lang="en-US"/>
          </a:p>
        </p:txBody>
      </p:sp>
    </p:spTree>
    <p:extLst>
      <p:ext uri="{BB962C8B-B14F-4D97-AF65-F5344CB8AC3E}">
        <p14:creationId xmlns:p14="http://schemas.microsoft.com/office/powerpoint/2010/main" val="956613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a:t>
            </a:r>
          </a:p>
        </p:txBody>
      </p:sp>
      <p:sp>
        <p:nvSpPr>
          <p:cNvPr id="4" name="Slide Number Placeholder 3"/>
          <p:cNvSpPr>
            <a:spLocks noGrp="1"/>
          </p:cNvSpPr>
          <p:nvPr>
            <p:ph type="sldNum" sz="quarter" idx="10"/>
          </p:nvPr>
        </p:nvSpPr>
        <p:spPr/>
        <p:txBody>
          <a:bodyPr/>
          <a:lstStyle/>
          <a:p>
            <a:fld id="{A24C4D67-3AB4-4CF9-B3F2-91648B8D3CAD}" type="slidenum">
              <a:rPr lang="en-US" smtClean="0"/>
              <a:t>20</a:t>
            </a:fld>
            <a:endParaRPr lang="en-US"/>
          </a:p>
        </p:txBody>
      </p:sp>
    </p:spTree>
    <p:extLst>
      <p:ext uri="{BB962C8B-B14F-4D97-AF65-F5344CB8AC3E}">
        <p14:creationId xmlns:p14="http://schemas.microsoft.com/office/powerpoint/2010/main" val="353821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10:34-10:39</a:t>
            </a:r>
            <a:r>
              <a:rPr lang="en-US" baseline="0" dirty="0"/>
              <a:t>  </a:t>
            </a:r>
            <a:r>
              <a:rPr lang="en-US" dirty="0"/>
              <a:t>SS</a:t>
            </a:r>
          </a:p>
        </p:txBody>
      </p:sp>
      <p:sp>
        <p:nvSpPr>
          <p:cNvPr id="4" name="Slide Number Placeholder 3"/>
          <p:cNvSpPr>
            <a:spLocks noGrp="1"/>
          </p:cNvSpPr>
          <p:nvPr>
            <p:ph type="sldNum" sz="quarter" idx="10"/>
          </p:nvPr>
        </p:nvSpPr>
        <p:spPr/>
        <p:txBody>
          <a:bodyPr/>
          <a:lstStyle/>
          <a:p>
            <a:fld id="{C0CEB513-00AE-46A7-BE5C-638396FBCA23}" type="slidenum">
              <a:rPr lang="en-US" smtClean="0"/>
              <a:pPr/>
              <a:t>3</a:t>
            </a:fld>
            <a:endParaRPr lang="en-US"/>
          </a:p>
        </p:txBody>
      </p:sp>
    </p:spTree>
    <p:extLst>
      <p:ext uri="{BB962C8B-B14F-4D97-AF65-F5344CB8AC3E}">
        <p14:creationId xmlns:p14="http://schemas.microsoft.com/office/powerpoint/2010/main" val="3503408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10:59- 11:09 SS</a:t>
            </a:r>
          </a:p>
        </p:txBody>
      </p:sp>
      <p:sp>
        <p:nvSpPr>
          <p:cNvPr id="4" name="Slide Number Placeholder 3"/>
          <p:cNvSpPr>
            <a:spLocks noGrp="1"/>
          </p:cNvSpPr>
          <p:nvPr>
            <p:ph type="sldNum" sz="quarter" idx="10"/>
          </p:nvPr>
        </p:nvSpPr>
        <p:spPr/>
        <p:txBody>
          <a:bodyPr/>
          <a:lstStyle/>
          <a:p>
            <a:fld id="{C7F37259-677B-4A8A-908D-B788E4FAA89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10:59- 11:09 SS</a:t>
            </a:r>
          </a:p>
        </p:txBody>
      </p:sp>
      <p:sp>
        <p:nvSpPr>
          <p:cNvPr id="4" name="Slide Number Placeholder 3"/>
          <p:cNvSpPr>
            <a:spLocks noGrp="1"/>
          </p:cNvSpPr>
          <p:nvPr>
            <p:ph type="sldNum" sz="quarter" idx="10"/>
          </p:nvPr>
        </p:nvSpPr>
        <p:spPr/>
        <p:txBody>
          <a:bodyPr/>
          <a:lstStyle/>
          <a:p>
            <a:fld id="{A24C4D67-3AB4-4CF9-B3F2-91648B8D3CAD}" type="slidenum">
              <a:rPr lang="en-US" smtClean="0"/>
              <a:t>22</a:t>
            </a:fld>
            <a:endParaRPr lang="en-US"/>
          </a:p>
        </p:txBody>
      </p:sp>
    </p:spTree>
    <p:extLst>
      <p:ext uri="{BB962C8B-B14F-4D97-AF65-F5344CB8AC3E}">
        <p14:creationId xmlns:p14="http://schemas.microsoft.com/office/powerpoint/2010/main" val="1827785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 – 11:13  RK</a:t>
            </a:r>
          </a:p>
        </p:txBody>
      </p:sp>
      <p:sp>
        <p:nvSpPr>
          <p:cNvPr id="4" name="Slide Number Placeholder 3"/>
          <p:cNvSpPr>
            <a:spLocks noGrp="1"/>
          </p:cNvSpPr>
          <p:nvPr>
            <p:ph type="sldNum" sz="quarter" idx="10"/>
          </p:nvPr>
        </p:nvSpPr>
        <p:spPr/>
        <p:txBody>
          <a:bodyPr/>
          <a:lstStyle/>
          <a:p>
            <a:fld id="{A24C4D67-3AB4-4CF9-B3F2-91648B8D3CAD}" type="slidenum">
              <a:rPr lang="en-US" smtClean="0"/>
              <a:t>23</a:t>
            </a:fld>
            <a:endParaRPr lang="en-US"/>
          </a:p>
        </p:txBody>
      </p:sp>
    </p:spTree>
    <p:extLst>
      <p:ext uri="{BB962C8B-B14F-4D97-AF65-F5344CB8AC3E}">
        <p14:creationId xmlns:p14="http://schemas.microsoft.com/office/powerpoint/2010/main" val="76596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10:59- 11:09 RK</a:t>
            </a:r>
          </a:p>
        </p:txBody>
      </p:sp>
      <p:sp>
        <p:nvSpPr>
          <p:cNvPr id="4" name="Slide Number Placeholder 3"/>
          <p:cNvSpPr>
            <a:spLocks noGrp="1"/>
          </p:cNvSpPr>
          <p:nvPr>
            <p:ph type="sldNum" sz="quarter" idx="10"/>
          </p:nvPr>
        </p:nvSpPr>
        <p:spPr/>
        <p:txBody>
          <a:bodyPr/>
          <a:lstStyle/>
          <a:p>
            <a:fld id="{A24C4D67-3AB4-4CF9-B3F2-91648B8D3CAD}" type="slidenum">
              <a:rPr lang="en-US" smtClean="0"/>
              <a:t>24</a:t>
            </a:fld>
            <a:endParaRPr lang="en-US"/>
          </a:p>
        </p:txBody>
      </p:sp>
    </p:spTree>
    <p:extLst>
      <p:ext uri="{BB962C8B-B14F-4D97-AF65-F5344CB8AC3E}">
        <p14:creationId xmlns:p14="http://schemas.microsoft.com/office/powerpoint/2010/main" val="258387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 – 11:20 RK</a:t>
            </a:r>
          </a:p>
        </p:txBody>
      </p:sp>
      <p:sp>
        <p:nvSpPr>
          <p:cNvPr id="4" name="Slide Number Placeholder 3"/>
          <p:cNvSpPr>
            <a:spLocks noGrp="1"/>
          </p:cNvSpPr>
          <p:nvPr>
            <p:ph type="sldNum" sz="quarter" idx="10"/>
          </p:nvPr>
        </p:nvSpPr>
        <p:spPr/>
        <p:txBody>
          <a:bodyPr/>
          <a:lstStyle/>
          <a:p>
            <a:fld id="{A24C4D67-3AB4-4CF9-B3F2-91648B8D3CAD}" type="slidenum">
              <a:rPr lang="en-US" smtClean="0"/>
              <a:t>25</a:t>
            </a:fld>
            <a:endParaRPr lang="en-US"/>
          </a:p>
        </p:txBody>
      </p:sp>
    </p:spTree>
    <p:extLst>
      <p:ext uri="{BB962C8B-B14F-4D97-AF65-F5344CB8AC3E}">
        <p14:creationId xmlns:p14="http://schemas.microsoft.com/office/powerpoint/2010/main" val="3968865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 – 11:20 RK</a:t>
            </a:r>
          </a:p>
        </p:txBody>
      </p:sp>
      <p:sp>
        <p:nvSpPr>
          <p:cNvPr id="4" name="Slide Number Placeholder 3"/>
          <p:cNvSpPr>
            <a:spLocks noGrp="1"/>
          </p:cNvSpPr>
          <p:nvPr>
            <p:ph type="sldNum" sz="quarter" idx="10"/>
          </p:nvPr>
        </p:nvSpPr>
        <p:spPr/>
        <p:txBody>
          <a:bodyPr/>
          <a:lstStyle/>
          <a:p>
            <a:fld id="{A24C4D67-3AB4-4CF9-B3F2-91648B8D3CAD}" type="slidenum">
              <a:rPr lang="en-US" smtClean="0"/>
              <a:t>26</a:t>
            </a:fld>
            <a:endParaRPr lang="en-US"/>
          </a:p>
        </p:txBody>
      </p:sp>
    </p:spTree>
    <p:extLst>
      <p:ext uri="{BB962C8B-B14F-4D97-AF65-F5344CB8AC3E}">
        <p14:creationId xmlns:p14="http://schemas.microsoft.com/office/powerpoint/2010/main" val="1818841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 – 11:20   RK</a:t>
            </a:r>
          </a:p>
        </p:txBody>
      </p:sp>
      <p:sp>
        <p:nvSpPr>
          <p:cNvPr id="4" name="Slide Number Placeholder 3"/>
          <p:cNvSpPr>
            <a:spLocks noGrp="1"/>
          </p:cNvSpPr>
          <p:nvPr>
            <p:ph type="sldNum" sz="quarter" idx="10"/>
          </p:nvPr>
        </p:nvSpPr>
        <p:spPr/>
        <p:txBody>
          <a:bodyPr/>
          <a:lstStyle/>
          <a:p>
            <a:fld id="{A24C4D67-3AB4-4CF9-B3F2-91648B8D3CAD}" type="slidenum">
              <a:rPr lang="en-US" smtClean="0"/>
              <a:t>27</a:t>
            </a:fld>
            <a:endParaRPr lang="en-US"/>
          </a:p>
        </p:txBody>
      </p:sp>
    </p:spTree>
    <p:extLst>
      <p:ext uri="{BB962C8B-B14F-4D97-AF65-F5344CB8AC3E}">
        <p14:creationId xmlns:p14="http://schemas.microsoft.com/office/powerpoint/2010/main" val="2778349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11:10 – 11:20 RK</a:t>
            </a:r>
          </a:p>
        </p:txBody>
      </p:sp>
      <p:sp>
        <p:nvSpPr>
          <p:cNvPr id="4" name="Slide Number Placeholder 3"/>
          <p:cNvSpPr>
            <a:spLocks noGrp="1"/>
          </p:cNvSpPr>
          <p:nvPr>
            <p:ph type="sldNum" sz="quarter" idx="10"/>
          </p:nvPr>
        </p:nvSpPr>
        <p:spPr/>
        <p:txBody>
          <a:bodyPr/>
          <a:lstStyle/>
          <a:p>
            <a:fld id="{A24C4D67-3AB4-4CF9-B3F2-91648B8D3CAD}" type="slidenum">
              <a:rPr lang="en-US" smtClean="0"/>
              <a:t>28</a:t>
            </a:fld>
            <a:endParaRPr lang="en-US"/>
          </a:p>
        </p:txBody>
      </p:sp>
    </p:spTree>
    <p:extLst>
      <p:ext uri="{BB962C8B-B14F-4D97-AF65-F5344CB8AC3E}">
        <p14:creationId xmlns:p14="http://schemas.microsoft.com/office/powerpoint/2010/main" val="254370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 – 11:25  SS</a:t>
            </a:r>
          </a:p>
        </p:txBody>
      </p:sp>
      <p:sp>
        <p:nvSpPr>
          <p:cNvPr id="4" name="Slide Number Placeholder 3"/>
          <p:cNvSpPr>
            <a:spLocks noGrp="1"/>
          </p:cNvSpPr>
          <p:nvPr>
            <p:ph type="sldNum" sz="quarter" idx="10"/>
          </p:nvPr>
        </p:nvSpPr>
        <p:spPr/>
        <p:txBody>
          <a:bodyPr/>
          <a:lstStyle/>
          <a:p>
            <a:fld id="{A24C4D67-3AB4-4CF9-B3F2-91648B8D3CAD}" type="slidenum">
              <a:rPr lang="en-US" smtClean="0"/>
              <a:t>29</a:t>
            </a:fld>
            <a:endParaRPr lang="en-US"/>
          </a:p>
        </p:txBody>
      </p:sp>
    </p:spTree>
    <p:extLst>
      <p:ext uri="{BB962C8B-B14F-4D97-AF65-F5344CB8AC3E}">
        <p14:creationId xmlns:p14="http://schemas.microsoft.com/office/powerpoint/2010/main" val="4123104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 – 11:25 SS</a:t>
            </a:r>
          </a:p>
        </p:txBody>
      </p:sp>
      <p:sp>
        <p:nvSpPr>
          <p:cNvPr id="4" name="Slide Number Placeholder 3"/>
          <p:cNvSpPr>
            <a:spLocks noGrp="1"/>
          </p:cNvSpPr>
          <p:nvPr>
            <p:ph type="sldNum" sz="quarter" idx="10"/>
          </p:nvPr>
        </p:nvSpPr>
        <p:spPr/>
        <p:txBody>
          <a:bodyPr/>
          <a:lstStyle/>
          <a:p>
            <a:fld id="{A24C4D67-3AB4-4CF9-B3F2-91648B8D3CAD}" type="slidenum">
              <a:rPr lang="en-US" smtClean="0"/>
              <a:t>30</a:t>
            </a:fld>
            <a:endParaRPr lang="en-US"/>
          </a:p>
        </p:txBody>
      </p:sp>
    </p:spTree>
    <p:extLst>
      <p:ext uri="{BB962C8B-B14F-4D97-AF65-F5344CB8AC3E}">
        <p14:creationId xmlns:p14="http://schemas.microsoft.com/office/powerpoint/2010/main" val="22596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10:34 – 10:39</a:t>
            </a:r>
          </a:p>
          <a:p>
            <a:r>
              <a:rPr lang="en-US" dirty="0"/>
              <a:t>SS</a:t>
            </a:r>
          </a:p>
        </p:txBody>
      </p:sp>
      <p:sp>
        <p:nvSpPr>
          <p:cNvPr id="4" name="Slide Number Placeholder 3"/>
          <p:cNvSpPr>
            <a:spLocks noGrp="1"/>
          </p:cNvSpPr>
          <p:nvPr>
            <p:ph type="sldNum" sz="quarter" idx="10"/>
          </p:nvPr>
        </p:nvSpPr>
        <p:spPr/>
        <p:txBody>
          <a:bodyPr/>
          <a:lstStyle/>
          <a:p>
            <a:fld id="{C42534FA-099B-6642-8A9B-9F1AC28A01E0}" type="slidenum">
              <a:rPr lang="en-US" smtClean="0"/>
              <a:pPr/>
              <a:t>4</a:t>
            </a:fld>
            <a:endParaRPr lang="en-US"/>
          </a:p>
        </p:txBody>
      </p:sp>
    </p:spTree>
    <p:extLst>
      <p:ext uri="{BB962C8B-B14F-4D97-AF65-F5344CB8AC3E}">
        <p14:creationId xmlns:p14="http://schemas.microsoft.com/office/powerpoint/2010/main" val="2989930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 – 11:25  SS</a:t>
            </a:r>
          </a:p>
        </p:txBody>
      </p:sp>
      <p:sp>
        <p:nvSpPr>
          <p:cNvPr id="4" name="Slide Number Placeholder 3"/>
          <p:cNvSpPr>
            <a:spLocks noGrp="1"/>
          </p:cNvSpPr>
          <p:nvPr>
            <p:ph type="sldNum" sz="quarter" idx="10"/>
          </p:nvPr>
        </p:nvSpPr>
        <p:spPr/>
        <p:txBody>
          <a:bodyPr/>
          <a:lstStyle/>
          <a:p>
            <a:fld id="{A24C4D67-3AB4-4CF9-B3F2-91648B8D3CAD}" type="slidenum">
              <a:rPr lang="en-US" smtClean="0"/>
              <a:t>31</a:t>
            </a:fld>
            <a:endParaRPr lang="en-US"/>
          </a:p>
        </p:txBody>
      </p:sp>
    </p:spTree>
    <p:extLst>
      <p:ext uri="{BB962C8B-B14F-4D97-AF65-F5344CB8AC3E}">
        <p14:creationId xmlns:p14="http://schemas.microsoft.com/office/powerpoint/2010/main" val="2417979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 – 11:25   SS</a:t>
            </a:r>
          </a:p>
        </p:txBody>
      </p:sp>
      <p:sp>
        <p:nvSpPr>
          <p:cNvPr id="4" name="Slide Number Placeholder 3"/>
          <p:cNvSpPr>
            <a:spLocks noGrp="1"/>
          </p:cNvSpPr>
          <p:nvPr>
            <p:ph type="sldNum" sz="quarter" idx="10"/>
          </p:nvPr>
        </p:nvSpPr>
        <p:spPr/>
        <p:txBody>
          <a:bodyPr/>
          <a:lstStyle/>
          <a:p>
            <a:fld id="{A24C4D67-3AB4-4CF9-B3F2-91648B8D3CAD}" type="slidenum">
              <a:rPr lang="en-US" smtClean="0"/>
              <a:t>32</a:t>
            </a:fld>
            <a:endParaRPr lang="en-US"/>
          </a:p>
        </p:txBody>
      </p:sp>
    </p:spTree>
    <p:extLst>
      <p:ext uri="{BB962C8B-B14F-4D97-AF65-F5344CB8AC3E}">
        <p14:creationId xmlns:p14="http://schemas.microsoft.com/office/powerpoint/2010/main" val="1400939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11:20 – 11:25  SS</a:t>
            </a:r>
          </a:p>
        </p:txBody>
      </p:sp>
      <p:sp>
        <p:nvSpPr>
          <p:cNvPr id="4" name="Slide Number Placeholder 3"/>
          <p:cNvSpPr>
            <a:spLocks noGrp="1"/>
          </p:cNvSpPr>
          <p:nvPr>
            <p:ph type="sldNum" sz="quarter" idx="10"/>
          </p:nvPr>
        </p:nvSpPr>
        <p:spPr/>
        <p:txBody>
          <a:bodyPr/>
          <a:lstStyle/>
          <a:p>
            <a:fld id="{A24C4D67-3AB4-4CF9-B3F2-91648B8D3CAD}" type="slidenum">
              <a:rPr lang="en-US" smtClean="0"/>
              <a:t>33</a:t>
            </a:fld>
            <a:endParaRPr lang="en-US"/>
          </a:p>
        </p:txBody>
      </p:sp>
    </p:spTree>
    <p:extLst>
      <p:ext uri="{BB962C8B-B14F-4D97-AF65-F5344CB8AC3E}">
        <p14:creationId xmlns:p14="http://schemas.microsoft.com/office/powerpoint/2010/main" val="3405195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t>
            </a:r>
            <a:r>
              <a:rPr lang="en-US"/>
              <a:t>leftover time -</a:t>
            </a:r>
            <a:r>
              <a:rPr lang="en-US" baseline="0"/>
              <a:t> </a:t>
            </a:r>
            <a:r>
              <a:rPr lang="en-US"/>
              <a:t>SS </a:t>
            </a:r>
            <a:r>
              <a:rPr lang="en-US" dirty="0"/>
              <a:t>and RK</a:t>
            </a:r>
          </a:p>
        </p:txBody>
      </p:sp>
      <p:sp>
        <p:nvSpPr>
          <p:cNvPr id="4" name="Slide Number Placeholder 3"/>
          <p:cNvSpPr>
            <a:spLocks noGrp="1"/>
          </p:cNvSpPr>
          <p:nvPr>
            <p:ph type="sldNum" sz="quarter" idx="10"/>
          </p:nvPr>
        </p:nvSpPr>
        <p:spPr/>
        <p:txBody>
          <a:bodyPr/>
          <a:lstStyle/>
          <a:p>
            <a:fld id="{A24C4D67-3AB4-4CF9-B3F2-91648B8D3CAD}" type="slidenum">
              <a:rPr lang="en-US" smtClean="0"/>
              <a:t>34</a:t>
            </a:fld>
            <a:endParaRPr lang="en-US"/>
          </a:p>
        </p:txBody>
      </p:sp>
    </p:spTree>
    <p:extLst>
      <p:ext uri="{BB962C8B-B14F-4D97-AF65-F5344CB8AC3E}">
        <p14:creationId xmlns:p14="http://schemas.microsoft.com/office/powerpoint/2010/main" val="364897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10:40 – 10:43</a:t>
            </a:r>
          </a:p>
          <a:p>
            <a:r>
              <a:rPr lang="en-US" dirty="0"/>
              <a:t>RK</a:t>
            </a:r>
          </a:p>
        </p:txBody>
      </p:sp>
      <p:sp>
        <p:nvSpPr>
          <p:cNvPr id="4" name="Slide Number Placeholder 3"/>
          <p:cNvSpPr>
            <a:spLocks noGrp="1"/>
          </p:cNvSpPr>
          <p:nvPr>
            <p:ph type="sldNum" sz="quarter" idx="10"/>
          </p:nvPr>
        </p:nvSpPr>
        <p:spPr/>
        <p:txBody>
          <a:bodyPr/>
          <a:lstStyle/>
          <a:p>
            <a:fld id="{C42534FA-099B-6642-8A9B-9F1AC28A01E0}" type="slidenum">
              <a:rPr lang="en-US" smtClean="0"/>
              <a:pPr/>
              <a:t>5</a:t>
            </a:fld>
            <a:endParaRPr lang="en-US"/>
          </a:p>
        </p:txBody>
      </p:sp>
    </p:spTree>
    <p:extLst>
      <p:ext uri="{BB962C8B-B14F-4D97-AF65-F5344CB8AC3E}">
        <p14:creationId xmlns:p14="http://schemas.microsoft.com/office/powerpoint/2010/main" val="271262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10:40 – 10:43</a:t>
            </a:r>
          </a:p>
          <a:p>
            <a:r>
              <a:rPr lang="en-US" dirty="0"/>
              <a:t>RK</a:t>
            </a:r>
          </a:p>
        </p:txBody>
      </p:sp>
      <p:sp>
        <p:nvSpPr>
          <p:cNvPr id="4" name="Slide Number Placeholder 3"/>
          <p:cNvSpPr>
            <a:spLocks noGrp="1"/>
          </p:cNvSpPr>
          <p:nvPr>
            <p:ph type="sldNum" sz="quarter" idx="10"/>
          </p:nvPr>
        </p:nvSpPr>
        <p:spPr/>
        <p:txBody>
          <a:bodyPr/>
          <a:lstStyle/>
          <a:p>
            <a:fld id="{C42534FA-099B-6642-8A9B-9F1AC28A01E0}" type="slidenum">
              <a:rPr lang="en-US" smtClean="0"/>
              <a:pPr/>
              <a:t>6</a:t>
            </a:fld>
            <a:endParaRPr lang="en-US"/>
          </a:p>
        </p:txBody>
      </p:sp>
    </p:spTree>
    <p:extLst>
      <p:ext uri="{BB962C8B-B14F-4D97-AF65-F5344CB8AC3E}">
        <p14:creationId xmlns:p14="http://schemas.microsoft.com/office/powerpoint/2010/main" val="23363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10:40 – 10:43</a:t>
            </a:r>
          </a:p>
          <a:p>
            <a:r>
              <a:rPr lang="en-US" dirty="0"/>
              <a:t>RK</a:t>
            </a:r>
          </a:p>
        </p:txBody>
      </p:sp>
      <p:sp>
        <p:nvSpPr>
          <p:cNvPr id="4" name="Slide Number Placeholder 3"/>
          <p:cNvSpPr>
            <a:spLocks noGrp="1"/>
          </p:cNvSpPr>
          <p:nvPr>
            <p:ph type="sldNum" sz="quarter" idx="10"/>
          </p:nvPr>
        </p:nvSpPr>
        <p:spPr/>
        <p:txBody>
          <a:bodyPr/>
          <a:lstStyle/>
          <a:p>
            <a:fld id="{A24C4D67-3AB4-4CF9-B3F2-91648B8D3CAD}" type="slidenum">
              <a:rPr lang="en-US" smtClean="0"/>
              <a:t>7</a:t>
            </a:fld>
            <a:endParaRPr lang="en-US"/>
          </a:p>
        </p:txBody>
      </p:sp>
    </p:spTree>
    <p:extLst>
      <p:ext uri="{BB962C8B-B14F-4D97-AF65-F5344CB8AC3E}">
        <p14:creationId xmlns:p14="http://schemas.microsoft.com/office/powerpoint/2010/main" val="14069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10:44 – 10:47</a:t>
            </a:r>
            <a:r>
              <a:rPr lang="en-US" baseline="0" dirty="0"/>
              <a:t>  </a:t>
            </a:r>
            <a:r>
              <a:rPr lang="en-US" dirty="0"/>
              <a:t>RK</a:t>
            </a:r>
          </a:p>
        </p:txBody>
      </p:sp>
      <p:sp>
        <p:nvSpPr>
          <p:cNvPr id="4" name="Slide Number Placeholder 3"/>
          <p:cNvSpPr>
            <a:spLocks noGrp="1"/>
          </p:cNvSpPr>
          <p:nvPr>
            <p:ph type="sldNum" sz="quarter" idx="10"/>
          </p:nvPr>
        </p:nvSpPr>
        <p:spPr/>
        <p:txBody>
          <a:bodyPr/>
          <a:lstStyle/>
          <a:p>
            <a:fld id="{A24C4D67-3AB4-4CF9-B3F2-91648B8D3CAD}" type="slidenum">
              <a:rPr lang="en-US" smtClean="0"/>
              <a:t>8</a:t>
            </a:fld>
            <a:endParaRPr lang="en-US"/>
          </a:p>
        </p:txBody>
      </p:sp>
    </p:spTree>
    <p:extLst>
      <p:ext uri="{BB962C8B-B14F-4D97-AF65-F5344CB8AC3E}">
        <p14:creationId xmlns:p14="http://schemas.microsoft.com/office/powerpoint/2010/main" val="363145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10:44 – 10:47</a:t>
            </a:r>
            <a:r>
              <a:rPr lang="en-US" baseline="0" dirty="0"/>
              <a:t> </a:t>
            </a:r>
            <a:r>
              <a:rPr lang="en-US" dirty="0"/>
              <a:t>RK</a:t>
            </a:r>
          </a:p>
        </p:txBody>
      </p:sp>
      <p:sp>
        <p:nvSpPr>
          <p:cNvPr id="4" name="Slide Number Placeholder 3"/>
          <p:cNvSpPr>
            <a:spLocks noGrp="1"/>
          </p:cNvSpPr>
          <p:nvPr>
            <p:ph type="sldNum" sz="quarter" idx="10"/>
          </p:nvPr>
        </p:nvSpPr>
        <p:spPr/>
        <p:txBody>
          <a:bodyPr/>
          <a:lstStyle/>
          <a:p>
            <a:fld id="{A24C4D67-3AB4-4CF9-B3F2-91648B8D3CAD}" type="slidenum">
              <a:rPr lang="en-US" smtClean="0"/>
              <a:t>9</a:t>
            </a:fld>
            <a:endParaRPr lang="en-US"/>
          </a:p>
        </p:txBody>
      </p:sp>
    </p:spTree>
    <p:extLst>
      <p:ext uri="{BB962C8B-B14F-4D97-AF65-F5344CB8AC3E}">
        <p14:creationId xmlns:p14="http://schemas.microsoft.com/office/powerpoint/2010/main" val="5956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10:44 – 10:47</a:t>
            </a:r>
            <a:r>
              <a:rPr lang="en-US" baseline="0" dirty="0"/>
              <a:t> </a:t>
            </a:r>
            <a:r>
              <a:rPr lang="en-US" dirty="0"/>
              <a:t>RK</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Regardless of activity, keep it simple.</a:t>
            </a:r>
            <a:r>
              <a:rPr lang="en-US" baseline="0" dirty="0"/>
              <a:t>  Activities are meant to prep students, nothing more.</a:t>
            </a:r>
            <a:endParaRPr lang="en-US" dirty="0"/>
          </a:p>
        </p:txBody>
      </p:sp>
      <p:sp>
        <p:nvSpPr>
          <p:cNvPr id="4" name="Slide Number Placeholder 3"/>
          <p:cNvSpPr>
            <a:spLocks noGrp="1"/>
          </p:cNvSpPr>
          <p:nvPr>
            <p:ph type="sldNum" sz="quarter" idx="10"/>
          </p:nvPr>
        </p:nvSpPr>
        <p:spPr/>
        <p:txBody>
          <a:bodyPr/>
          <a:lstStyle/>
          <a:p>
            <a:fld id="{A24C4D67-3AB4-4CF9-B3F2-91648B8D3CAD}" type="slidenum">
              <a:rPr lang="en-US" smtClean="0"/>
              <a:t>10</a:t>
            </a:fld>
            <a:endParaRPr lang="en-US"/>
          </a:p>
        </p:txBody>
      </p:sp>
    </p:spTree>
    <p:extLst>
      <p:ext uri="{BB962C8B-B14F-4D97-AF65-F5344CB8AC3E}">
        <p14:creationId xmlns:p14="http://schemas.microsoft.com/office/powerpoint/2010/main" val="42181723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23D92F-A0A8-4A43-A7DD-A86D6065AE7B}" type="datetimeFigureOut">
              <a:rPr lang="en-US" smtClean="0"/>
              <a:t>6/15/2016</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2C00E975-7328-4ADC-AF14-FAADF7F2EF21}" type="slidenum">
              <a:rPr lang="en-US" smtClean="0"/>
              <a:t>‹#›</a:t>
            </a:fld>
            <a:endParaRPr lang="en-US"/>
          </a:p>
        </p:txBody>
      </p:sp>
    </p:spTree>
    <p:extLst>
      <p:ext uri="{BB962C8B-B14F-4D97-AF65-F5344CB8AC3E}">
        <p14:creationId xmlns:p14="http://schemas.microsoft.com/office/powerpoint/2010/main" val="369152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3D92F-A0A8-4A43-A7DD-A86D6065AE7B}"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196126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3D92F-A0A8-4A43-A7DD-A86D6065AE7B}"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114686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3D92F-A0A8-4A43-A7DD-A86D6065AE7B}"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28181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B423D92F-A0A8-4A43-A7DD-A86D6065AE7B}" type="datetimeFigureOut">
              <a:rPr lang="en-US" smtClean="0"/>
              <a:t>6/15/2016</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2C00E975-7328-4ADC-AF14-FAADF7F2EF21}" type="slidenum">
              <a:rPr lang="en-US" smtClean="0"/>
              <a:t>‹#›</a:t>
            </a:fld>
            <a:endParaRPr lang="en-US"/>
          </a:p>
        </p:txBody>
      </p:sp>
    </p:spTree>
    <p:extLst>
      <p:ext uri="{BB962C8B-B14F-4D97-AF65-F5344CB8AC3E}">
        <p14:creationId xmlns:p14="http://schemas.microsoft.com/office/powerpoint/2010/main" val="272965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23D92F-A0A8-4A43-A7DD-A86D6065AE7B}"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204588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23D92F-A0A8-4A43-A7DD-A86D6065AE7B}"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283219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B423D92F-A0A8-4A43-A7DD-A86D6065AE7B}" type="datetimeFigureOut">
              <a:rPr lang="en-US" smtClean="0"/>
              <a:t>6/15/2016</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3678888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D92F-A0A8-4A43-A7DD-A86D6065AE7B}"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419169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B423D92F-A0A8-4A43-A7DD-A86D6065AE7B}" type="datetimeFigureOut">
              <a:rPr lang="en-US" smtClean="0"/>
              <a:t>6/15/2016</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135131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B423D92F-A0A8-4A43-A7DD-A86D6065AE7B}" type="datetimeFigureOut">
              <a:rPr lang="en-US" smtClean="0"/>
              <a:t>6/15/2016</a:t>
            </a:fld>
            <a:endParaRPr lang="en-US"/>
          </a:p>
        </p:txBody>
      </p:sp>
      <p:sp>
        <p:nvSpPr>
          <p:cNvPr id="10" name="Slide Number Placeholder 9"/>
          <p:cNvSpPr>
            <a:spLocks noGrp="1"/>
          </p:cNvSpPr>
          <p:nvPr>
            <p:ph type="sldNum" sz="quarter" idx="12"/>
          </p:nvPr>
        </p:nvSpPr>
        <p:spPr/>
        <p:txBody>
          <a:bodyPr/>
          <a:lstStyle/>
          <a:p>
            <a:fld id="{2C00E975-7328-4ADC-AF14-FAADF7F2EF21}" type="slidenum">
              <a:rPr lang="en-US" smtClean="0"/>
              <a:t>‹#›</a:t>
            </a:fld>
            <a:endParaRPr lang="en-US"/>
          </a:p>
        </p:txBody>
      </p:sp>
    </p:spTree>
    <p:extLst>
      <p:ext uri="{BB962C8B-B14F-4D97-AF65-F5344CB8AC3E}">
        <p14:creationId xmlns:p14="http://schemas.microsoft.com/office/powerpoint/2010/main" val="252896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B423D92F-A0A8-4A43-A7DD-A86D6065AE7B}" type="datetimeFigureOut">
              <a:rPr lang="en-US" smtClean="0"/>
              <a:t>6/15/2016</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2C00E975-7328-4ADC-AF14-FAADF7F2EF21}" type="slidenum">
              <a:rPr lang="en-US" smtClean="0"/>
              <a:t>‹#›</a:t>
            </a:fld>
            <a:endParaRPr lang="en-US"/>
          </a:p>
        </p:txBody>
      </p:sp>
    </p:spTree>
    <p:extLst>
      <p:ext uri="{BB962C8B-B14F-4D97-AF65-F5344CB8AC3E}">
        <p14:creationId xmlns:p14="http://schemas.microsoft.com/office/powerpoint/2010/main" val="77911980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32223"/>
            <a:ext cx="7924800" cy="3035808"/>
          </a:xfrm>
        </p:spPr>
        <p:txBody>
          <a:bodyPr>
            <a:normAutofit/>
          </a:bodyPr>
          <a:lstStyle/>
          <a:p>
            <a:r>
              <a:rPr lang="en-US" sz="4800" dirty="0"/>
              <a:t>What Am I Going to Do in Class?: </a:t>
            </a:r>
            <a:r>
              <a:rPr lang="en-US" sz="3200" cap="none" dirty="0">
                <a:latin typeface="Rockwell" panose="02060603020205020403" pitchFamily="18" charset="0"/>
              </a:rPr>
              <a:t>Translating Pedagogical Principles into Classroom Activities </a:t>
            </a:r>
            <a:endParaRPr lang="en-US" sz="4400" cap="none" dirty="0">
              <a:latin typeface="Rockwell" panose="02060603020205020403" pitchFamily="18" charset="0"/>
            </a:endParaRPr>
          </a:p>
        </p:txBody>
      </p:sp>
      <p:sp>
        <p:nvSpPr>
          <p:cNvPr id="3" name="Subtitle 2"/>
          <p:cNvSpPr>
            <a:spLocks noGrp="1"/>
          </p:cNvSpPr>
          <p:nvPr>
            <p:ph type="subTitle" idx="1"/>
          </p:nvPr>
        </p:nvSpPr>
        <p:spPr>
          <a:xfrm>
            <a:off x="685800" y="4572000"/>
            <a:ext cx="5918454" cy="1069848"/>
          </a:xfrm>
        </p:spPr>
        <p:txBody>
          <a:bodyPr>
            <a:noAutofit/>
          </a:bodyPr>
          <a:lstStyle/>
          <a:p>
            <a:r>
              <a:rPr lang="en-US" sz="1600" dirty="0"/>
              <a:t>Rebecca Kaminsky</a:t>
            </a:r>
          </a:p>
          <a:p>
            <a:pPr>
              <a:lnSpc>
                <a:spcPct val="100000"/>
              </a:lnSpc>
              <a:spcBef>
                <a:spcPts val="0"/>
              </a:spcBef>
            </a:pPr>
            <a:r>
              <a:rPr lang="en-US" sz="1600" dirty="0"/>
              <a:t>Summer Serpas</a:t>
            </a:r>
          </a:p>
          <a:p>
            <a:pPr>
              <a:lnSpc>
                <a:spcPct val="100000"/>
              </a:lnSpc>
              <a:spcBef>
                <a:spcPts val="0"/>
              </a:spcBef>
            </a:pPr>
            <a:r>
              <a:rPr lang="en-US" sz="1600" dirty="0"/>
              <a:t>Irvine Valley College</a:t>
            </a:r>
          </a:p>
          <a:p>
            <a:pPr>
              <a:lnSpc>
                <a:spcPct val="100000"/>
              </a:lnSpc>
              <a:spcBef>
                <a:spcPts val="0"/>
              </a:spcBef>
            </a:pPr>
            <a:r>
              <a:rPr lang="en-US" sz="1600" dirty="0"/>
              <a:t>CADE 2016</a:t>
            </a:r>
          </a:p>
          <a:p>
            <a:endParaRPr lang="en-US" sz="1600" dirty="0"/>
          </a:p>
        </p:txBody>
      </p:sp>
    </p:spTree>
    <p:extLst>
      <p:ext uri="{BB962C8B-B14F-4D97-AF65-F5344CB8AC3E}">
        <p14:creationId xmlns:p14="http://schemas.microsoft.com/office/powerpoint/2010/main" val="313888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39368"/>
          </a:xfrm>
        </p:spPr>
        <p:txBody>
          <a:bodyPr>
            <a:normAutofit/>
          </a:bodyPr>
          <a:lstStyle/>
          <a:p>
            <a:r>
              <a:rPr lang="en-US" sz="4400" dirty="0"/>
              <a:t>Preview Activities</a:t>
            </a:r>
          </a:p>
        </p:txBody>
      </p:sp>
      <p:sp>
        <p:nvSpPr>
          <p:cNvPr id="3" name="Content Placeholder 2"/>
          <p:cNvSpPr>
            <a:spLocks noGrp="1"/>
          </p:cNvSpPr>
          <p:nvPr>
            <p:ph idx="1"/>
          </p:nvPr>
        </p:nvSpPr>
        <p:spPr>
          <a:xfrm>
            <a:off x="685800" y="1600200"/>
            <a:ext cx="4114800" cy="4572000"/>
          </a:xfrm>
          <a:solidFill>
            <a:schemeClr val="bg2"/>
          </a:solidFill>
          <a:ln>
            <a:solidFill>
              <a:schemeClr val="tx1"/>
            </a:solidFill>
          </a:ln>
        </p:spPr>
        <p:txBody>
          <a:bodyPr>
            <a:normAutofit/>
          </a:bodyPr>
          <a:lstStyle/>
          <a:p>
            <a:pPr marL="0" indent="0">
              <a:buNone/>
            </a:pPr>
            <a:r>
              <a:rPr lang="en-US" sz="2400" b="1" u="sng" dirty="0"/>
              <a:t>What are some activities that can be used? </a:t>
            </a:r>
          </a:p>
          <a:p>
            <a:pPr lvl="1"/>
            <a:r>
              <a:rPr lang="en-US" sz="2400" dirty="0"/>
              <a:t>Journaling</a:t>
            </a:r>
          </a:p>
          <a:p>
            <a:pPr lvl="1"/>
            <a:r>
              <a:rPr lang="en-US" sz="2400" dirty="0"/>
              <a:t>Videos</a:t>
            </a:r>
          </a:p>
          <a:p>
            <a:pPr lvl="1"/>
            <a:r>
              <a:rPr lang="en-US" sz="2400" dirty="0"/>
              <a:t>Group discussions</a:t>
            </a:r>
          </a:p>
          <a:p>
            <a:pPr lvl="1"/>
            <a:r>
              <a:rPr lang="en-US" sz="2400" dirty="0"/>
              <a:t>Discussion Questions</a:t>
            </a:r>
          </a:p>
          <a:p>
            <a:pPr lvl="1"/>
            <a:r>
              <a:rPr lang="en-US" sz="2400" dirty="0"/>
              <a:t>Quick “heads up”</a:t>
            </a:r>
          </a:p>
          <a:p>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57700" y="2171700"/>
            <a:ext cx="4572000" cy="3429000"/>
          </a:xfrm>
          <a:prstGeom prst="rect">
            <a:avLst/>
          </a:prstGeom>
          <a:ln>
            <a:solidFill>
              <a:schemeClr val="tx1">
                <a:lumMod val="75000"/>
                <a:lumOff val="25000"/>
              </a:schemeClr>
            </a:solidFill>
          </a:ln>
        </p:spPr>
      </p:pic>
    </p:spTree>
    <p:extLst>
      <p:ext uri="{BB962C8B-B14F-4D97-AF65-F5344CB8AC3E}">
        <p14:creationId xmlns:p14="http://schemas.microsoft.com/office/powerpoint/2010/main" val="387971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632"/>
            <a:ext cx="7848600" cy="886968"/>
          </a:xfrm>
        </p:spPr>
        <p:txBody>
          <a:bodyPr/>
          <a:lstStyle/>
          <a:p>
            <a:r>
              <a:rPr lang="en-US" dirty="0"/>
              <a:t>At-Home Reading Activities</a:t>
            </a:r>
          </a:p>
        </p:txBody>
      </p:sp>
      <p:sp>
        <p:nvSpPr>
          <p:cNvPr id="4" name="Content Placeholder 3"/>
          <p:cNvSpPr>
            <a:spLocks noGrp="1"/>
          </p:cNvSpPr>
          <p:nvPr>
            <p:ph idx="1"/>
          </p:nvPr>
        </p:nvSpPr>
        <p:spPr>
          <a:xfrm>
            <a:off x="1600200" y="1676400"/>
            <a:ext cx="5943600" cy="4038600"/>
          </a:xfrm>
          <a:prstGeom prst="downArrowCallout">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a:normAutofit/>
          </a:bodyPr>
          <a:lstStyle/>
          <a:p>
            <a:pPr marL="0" marR="0" indent="0" algn="ctr">
              <a:lnSpc>
                <a:spcPct val="100000"/>
              </a:lnSpc>
              <a:spcBef>
                <a:spcPts val="0"/>
              </a:spcBef>
              <a:buNone/>
            </a:pPr>
            <a:r>
              <a:rPr lang="en-US" sz="2400" b="1" dirty="0">
                <a:effectLst/>
                <a:latin typeface="+mj-lt"/>
                <a:ea typeface="MS Mincho"/>
                <a:cs typeface="Times New Roman" panose="02020603050405020304" pitchFamily="18" charset="0"/>
              </a:rPr>
              <a:t>At-Home Reading Activities</a:t>
            </a:r>
            <a:r>
              <a:rPr lang="en-US" sz="2400" dirty="0">
                <a:effectLst/>
                <a:latin typeface="+mj-lt"/>
                <a:ea typeface="MS Mincho"/>
                <a:cs typeface="Times New Roman" panose="02020603050405020304" pitchFamily="18" charset="0"/>
              </a:rPr>
              <a:t>: </a:t>
            </a:r>
          </a:p>
          <a:p>
            <a:pPr marL="0" marR="0" indent="0" algn="just">
              <a:lnSpc>
                <a:spcPct val="100000"/>
              </a:lnSpc>
              <a:spcBef>
                <a:spcPts val="0"/>
              </a:spcBef>
              <a:buNone/>
            </a:pPr>
            <a:r>
              <a:rPr lang="en-US" sz="2400" dirty="0">
                <a:effectLst/>
                <a:latin typeface="+mj-lt"/>
                <a:ea typeface="MS Mincho"/>
                <a:cs typeface="Times New Roman" panose="02020603050405020304" pitchFamily="18" charset="0"/>
              </a:rPr>
              <a:t>Students complete guided </a:t>
            </a:r>
            <a:r>
              <a:rPr lang="en-US" sz="2400" dirty="0">
                <a:latin typeface="+mj-lt"/>
                <a:ea typeface="MS Mincho"/>
                <a:cs typeface="Times New Roman" panose="02020603050405020304" pitchFamily="18" charset="0"/>
              </a:rPr>
              <a:t>activities</a:t>
            </a:r>
            <a:r>
              <a:rPr lang="en-US" sz="2400" dirty="0">
                <a:effectLst/>
                <a:latin typeface="+mj-lt"/>
                <a:ea typeface="MS Mincho"/>
                <a:cs typeface="Times New Roman" panose="02020603050405020304" pitchFamily="18" charset="0"/>
              </a:rPr>
              <a:t> to increase their awareness of strategies for approaching academic reading, reasoning, and writing.  These include writing directed summaries, completing double-entry journals, and annotating text.</a:t>
            </a:r>
            <a:endParaRPr lang="en-US" sz="3600" dirty="0">
              <a:effectLst/>
              <a:latin typeface="+mj-lt"/>
              <a:ea typeface="MS Mincho"/>
              <a:cs typeface="Times New Roman" panose="02020603050405020304" pitchFamily="18" charset="0"/>
            </a:endParaRPr>
          </a:p>
        </p:txBody>
      </p:sp>
    </p:spTree>
    <p:extLst>
      <p:ext uri="{BB962C8B-B14F-4D97-AF65-F5344CB8AC3E}">
        <p14:creationId xmlns:p14="http://schemas.microsoft.com/office/powerpoint/2010/main" val="412155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91768"/>
          </a:xfrm>
        </p:spPr>
        <p:txBody>
          <a:bodyPr/>
          <a:lstStyle/>
          <a:p>
            <a:r>
              <a:rPr lang="en-US" sz="4400" dirty="0"/>
              <a:t>At-Home</a:t>
            </a:r>
            <a:r>
              <a:rPr lang="en-US" dirty="0"/>
              <a:t> Reading Activities</a:t>
            </a:r>
          </a:p>
        </p:txBody>
      </p:sp>
      <p:sp>
        <p:nvSpPr>
          <p:cNvPr id="3" name="Content Placeholder 2"/>
          <p:cNvSpPr>
            <a:spLocks noGrp="1"/>
          </p:cNvSpPr>
          <p:nvPr>
            <p:ph idx="1"/>
          </p:nvPr>
        </p:nvSpPr>
        <p:spPr>
          <a:xfrm>
            <a:off x="685800" y="1676400"/>
            <a:ext cx="7696200" cy="4495800"/>
          </a:xfrm>
          <a:solidFill>
            <a:schemeClr val="bg2">
              <a:lumMod val="75000"/>
            </a:schemeClr>
          </a:solidFill>
          <a:ln>
            <a:solidFill>
              <a:schemeClr val="tx1"/>
            </a:solidFill>
          </a:ln>
        </p:spPr>
        <p:txBody>
          <a:bodyPr>
            <a:normAutofit/>
          </a:bodyPr>
          <a:lstStyle/>
          <a:p>
            <a:pPr marL="114300" indent="0">
              <a:lnSpc>
                <a:spcPct val="110000"/>
              </a:lnSpc>
              <a:spcBef>
                <a:spcPts val="0"/>
              </a:spcBef>
              <a:buNone/>
            </a:pPr>
            <a:r>
              <a:rPr lang="en-US" sz="2400" b="1" u="sng" dirty="0">
                <a:latin typeface="+mj-lt"/>
              </a:rPr>
              <a:t>What are they</a:t>
            </a:r>
            <a:r>
              <a:rPr lang="en-US" sz="2400" b="1" dirty="0">
                <a:latin typeface="+mj-lt"/>
              </a:rPr>
              <a:t>? </a:t>
            </a:r>
          </a:p>
          <a:p>
            <a:pPr marL="114300" indent="0">
              <a:lnSpc>
                <a:spcPct val="110000"/>
              </a:lnSpc>
              <a:spcBef>
                <a:spcPts val="0"/>
              </a:spcBef>
              <a:buNone/>
            </a:pPr>
            <a:r>
              <a:rPr lang="en-US" sz="2200" dirty="0">
                <a:latin typeface="+mj-lt"/>
              </a:rPr>
              <a:t>Assignments that allow students to try out various active reading strategies to help them learn how to engage with the text.</a:t>
            </a:r>
          </a:p>
          <a:p>
            <a:pPr marL="114300" indent="0">
              <a:lnSpc>
                <a:spcPct val="110000"/>
              </a:lnSpc>
              <a:spcBef>
                <a:spcPts val="0"/>
              </a:spcBef>
              <a:buNone/>
            </a:pPr>
            <a:endParaRPr lang="en-US" sz="1200" u="sng" dirty="0">
              <a:latin typeface="+mj-lt"/>
            </a:endParaRPr>
          </a:p>
          <a:p>
            <a:pPr marL="114300" indent="0">
              <a:lnSpc>
                <a:spcPct val="110000"/>
              </a:lnSpc>
              <a:spcBef>
                <a:spcPts val="0"/>
              </a:spcBef>
              <a:buNone/>
            </a:pPr>
            <a:r>
              <a:rPr lang="en-US" sz="2400" b="1" u="sng" dirty="0">
                <a:latin typeface="+mj-lt"/>
              </a:rPr>
              <a:t>Why should we use them?</a:t>
            </a:r>
          </a:p>
          <a:p>
            <a:pPr marL="114300" indent="0">
              <a:lnSpc>
                <a:spcPct val="110000"/>
              </a:lnSpc>
              <a:spcBef>
                <a:spcPts val="0"/>
              </a:spcBef>
              <a:buNone/>
            </a:pPr>
            <a:r>
              <a:rPr lang="en-US" sz="2200" dirty="0">
                <a:latin typeface="+mj-lt"/>
              </a:rPr>
              <a:t>The at-home reading activities help students:</a:t>
            </a:r>
          </a:p>
          <a:p>
            <a:pPr lvl="1">
              <a:lnSpc>
                <a:spcPct val="110000"/>
              </a:lnSpc>
              <a:spcBef>
                <a:spcPts val="0"/>
              </a:spcBef>
              <a:spcAft>
                <a:spcPts val="0"/>
              </a:spcAft>
              <a:buFont typeface="Arial" panose="020B0604020202020204" pitchFamily="34" charset="0"/>
              <a:buChar char="•"/>
            </a:pPr>
            <a:r>
              <a:rPr lang="en-US" sz="2200" dirty="0">
                <a:latin typeface="+mj-lt"/>
              </a:rPr>
              <a:t>Process difficult reading assignments</a:t>
            </a:r>
          </a:p>
          <a:p>
            <a:pPr lvl="1">
              <a:lnSpc>
                <a:spcPct val="110000"/>
              </a:lnSpc>
              <a:spcBef>
                <a:spcPts val="0"/>
              </a:spcBef>
              <a:spcAft>
                <a:spcPts val="0"/>
              </a:spcAft>
              <a:buFont typeface="Arial" panose="020B0604020202020204" pitchFamily="34" charset="0"/>
              <a:buChar char="•"/>
            </a:pPr>
            <a:r>
              <a:rPr lang="en-US" sz="2200" dirty="0">
                <a:latin typeface="+mj-lt"/>
              </a:rPr>
              <a:t>Gain exposure to different reading strategies</a:t>
            </a:r>
          </a:p>
          <a:p>
            <a:pPr lvl="1">
              <a:lnSpc>
                <a:spcPct val="110000"/>
              </a:lnSpc>
              <a:spcBef>
                <a:spcPts val="0"/>
              </a:spcBef>
              <a:spcAft>
                <a:spcPts val="0"/>
              </a:spcAft>
              <a:buFont typeface="Arial" panose="020B0604020202020204" pitchFamily="34" charset="0"/>
              <a:buChar char="•"/>
            </a:pPr>
            <a:r>
              <a:rPr lang="en-US" sz="2200" dirty="0">
                <a:latin typeface="+mj-lt"/>
              </a:rPr>
              <a:t>Evaluate which reading strategies work for them personally and for different texts</a:t>
            </a:r>
          </a:p>
          <a:p>
            <a:pPr lvl="1">
              <a:lnSpc>
                <a:spcPct val="110000"/>
              </a:lnSpc>
              <a:spcBef>
                <a:spcPts val="0"/>
              </a:spcBef>
              <a:spcAft>
                <a:spcPts val="0"/>
              </a:spcAft>
              <a:buFont typeface="Arial" panose="020B0604020202020204" pitchFamily="34" charset="0"/>
              <a:buChar char="•"/>
            </a:pPr>
            <a:r>
              <a:rPr lang="en-US" sz="2200" dirty="0">
                <a:latin typeface="+mj-lt"/>
              </a:rPr>
              <a:t>Find the “big picture” ideas in the text</a:t>
            </a:r>
          </a:p>
          <a:p>
            <a:pPr marL="0" indent="0">
              <a:buNone/>
            </a:pPr>
            <a:endParaRPr lang="en-US" dirty="0"/>
          </a:p>
        </p:txBody>
      </p:sp>
    </p:spTree>
    <p:extLst>
      <p:ext uri="{BB962C8B-B14F-4D97-AF65-F5344CB8AC3E}">
        <p14:creationId xmlns:p14="http://schemas.microsoft.com/office/powerpoint/2010/main" val="1917205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normAutofit/>
          </a:bodyPr>
          <a:lstStyle/>
          <a:p>
            <a:r>
              <a:rPr lang="en-US" sz="4400" dirty="0"/>
              <a:t>Practice!</a:t>
            </a:r>
          </a:p>
        </p:txBody>
      </p:sp>
      <p:sp>
        <p:nvSpPr>
          <p:cNvPr id="3" name="Content Placeholder 2"/>
          <p:cNvSpPr>
            <a:spLocks noGrp="1"/>
          </p:cNvSpPr>
          <p:nvPr>
            <p:ph idx="1"/>
          </p:nvPr>
        </p:nvSpPr>
        <p:spPr>
          <a:xfrm>
            <a:off x="685800" y="1524000"/>
            <a:ext cx="4114800" cy="4495800"/>
          </a:xfrm>
          <a:solidFill>
            <a:schemeClr val="bg2">
              <a:lumMod val="75000"/>
            </a:schemeClr>
          </a:solidFill>
          <a:ln>
            <a:solidFill>
              <a:schemeClr val="tx1"/>
            </a:solidFill>
          </a:ln>
        </p:spPr>
        <p:txBody>
          <a:bodyPr>
            <a:noAutofit/>
          </a:bodyPr>
          <a:lstStyle/>
          <a:p>
            <a:pPr marL="514350" indent="-514350">
              <a:buFont typeface="+mj-lt"/>
              <a:buAutoNum type="arabicPeriod"/>
            </a:pPr>
            <a:r>
              <a:rPr lang="en-US" sz="2400" dirty="0"/>
              <a:t>Please read the section of “</a:t>
            </a:r>
            <a:r>
              <a:rPr lang="en-US" sz="2400" dirty="0" err="1"/>
              <a:t>Brainology</a:t>
            </a:r>
            <a:r>
              <a:rPr lang="en-US" sz="2400" dirty="0"/>
              <a:t>” assigned to you. </a:t>
            </a:r>
          </a:p>
          <a:p>
            <a:pPr marL="514350" indent="-514350">
              <a:buFont typeface="+mj-lt"/>
              <a:buAutoNum type="arabicPeriod"/>
            </a:pPr>
            <a:r>
              <a:rPr lang="en-US" sz="2400" dirty="0"/>
              <a:t>As you read, highlight one “golden line”–a passage that you found particularly important in the section. </a:t>
            </a:r>
          </a:p>
          <a:p>
            <a:pPr marL="514350" indent="-514350">
              <a:buFont typeface="+mj-lt"/>
              <a:buAutoNum type="arabicPeriod"/>
            </a:pPr>
            <a:r>
              <a:rPr lang="en-US" sz="2400" dirty="0"/>
              <a:t>Note the golden line on your worksheet and explain why you chose that passage.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67225" y="2085975"/>
            <a:ext cx="4495800" cy="3371850"/>
          </a:xfrm>
          <a:prstGeom prst="rect">
            <a:avLst/>
          </a:prstGeom>
          <a:ln>
            <a:solidFill>
              <a:schemeClr val="tx1"/>
            </a:solidFill>
          </a:ln>
        </p:spPr>
      </p:pic>
    </p:spTree>
    <p:extLst>
      <p:ext uri="{BB962C8B-B14F-4D97-AF65-F5344CB8AC3E}">
        <p14:creationId xmlns:p14="http://schemas.microsoft.com/office/powerpoint/2010/main" val="295234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312" y="152400"/>
            <a:ext cx="4878888" cy="1419616"/>
          </a:xfrm>
        </p:spPr>
        <p:txBody>
          <a:bodyPr>
            <a:normAutofit/>
          </a:bodyPr>
          <a:lstStyle/>
          <a:p>
            <a:r>
              <a:rPr lang="en-US" sz="4400" dirty="0"/>
              <a:t>Ideas for At-Home </a:t>
            </a:r>
            <a:br>
              <a:rPr lang="en-US" sz="4400" dirty="0"/>
            </a:br>
            <a:r>
              <a:rPr lang="en-US" sz="4400" dirty="0"/>
              <a:t>Reading Activities </a:t>
            </a:r>
          </a:p>
        </p:txBody>
      </p:sp>
      <p:sp>
        <p:nvSpPr>
          <p:cNvPr id="3" name="Content Placeholder 2"/>
          <p:cNvSpPr>
            <a:spLocks noGrp="1"/>
          </p:cNvSpPr>
          <p:nvPr>
            <p:ph idx="1"/>
          </p:nvPr>
        </p:nvSpPr>
        <p:spPr>
          <a:xfrm>
            <a:off x="609600" y="1752599"/>
            <a:ext cx="6858000" cy="4601227"/>
          </a:xfrm>
          <a:solidFill>
            <a:schemeClr val="bg2">
              <a:lumMod val="75000"/>
            </a:schemeClr>
          </a:solidFill>
          <a:ln>
            <a:solidFill>
              <a:schemeClr val="tx1"/>
            </a:solidFill>
          </a:ln>
        </p:spPr>
        <p:txBody>
          <a:bodyPr>
            <a:normAutofit/>
          </a:bodyPr>
          <a:lstStyle/>
          <a:p>
            <a:pPr>
              <a:lnSpc>
                <a:spcPct val="100000"/>
              </a:lnSpc>
              <a:spcBef>
                <a:spcPts val="0"/>
              </a:spcBef>
            </a:pPr>
            <a:r>
              <a:rPr lang="en-US" sz="2800" dirty="0">
                <a:latin typeface="+mj-lt"/>
              </a:rPr>
              <a:t>Evidence charts/double-sided notes</a:t>
            </a:r>
          </a:p>
          <a:p>
            <a:pPr>
              <a:lnSpc>
                <a:spcPct val="100000"/>
              </a:lnSpc>
              <a:spcBef>
                <a:spcPts val="0"/>
              </a:spcBef>
            </a:pPr>
            <a:r>
              <a:rPr lang="en-US" sz="2800" dirty="0">
                <a:latin typeface="+mj-lt"/>
              </a:rPr>
              <a:t>Guided annotations</a:t>
            </a:r>
          </a:p>
          <a:p>
            <a:pPr>
              <a:lnSpc>
                <a:spcPct val="100000"/>
              </a:lnSpc>
              <a:spcBef>
                <a:spcPts val="0"/>
              </a:spcBef>
            </a:pPr>
            <a:r>
              <a:rPr lang="en-US" sz="2800" dirty="0">
                <a:latin typeface="+mj-lt"/>
              </a:rPr>
              <a:t>Summary</a:t>
            </a:r>
          </a:p>
          <a:p>
            <a:pPr>
              <a:lnSpc>
                <a:spcPct val="100000"/>
              </a:lnSpc>
              <a:spcBef>
                <a:spcPts val="0"/>
              </a:spcBef>
            </a:pPr>
            <a:r>
              <a:rPr lang="en-US" sz="2800" dirty="0">
                <a:latin typeface="+mj-lt"/>
              </a:rPr>
              <a:t>Defining key terms</a:t>
            </a:r>
          </a:p>
          <a:p>
            <a:pPr>
              <a:lnSpc>
                <a:spcPct val="100000"/>
              </a:lnSpc>
              <a:spcBef>
                <a:spcPts val="0"/>
              </a:spcBef>
            </a:pPr>
            <a:r>
              <a:rPr lang="en-US" sz="2800" dirty="0">
                <a:latin typeface="+mj-lt"/>
              </a:rPr>
              <a:t>Answering a focus question</a:t>
            </a:r>
          </a:p>
          <a:p>
            <a:pPr>
              <a:lnSpc>
                <a:spcPct val="100000"/>
              </a:lnSpc>
              <a:spcBef>
                <a:spcPts val="0"/>
              </a:spcBef>
            </a:pPr>
            <a:r>
              <a:rPr lang="en-US" sz="2800" dirty="0">
                <a:latin typeface="+mj-lt"/>
              </a:rPr>
              <a:t>Finding Golden Lines</a:t>
            </a:r>
          </a:p>
          <a:p>
            <a:pPr>
              <a:lnSpc>
                <a:spcPct val="100000"/>
              </a:lnSpc>
              <a:spcBef>
                <a:spcPts val="0"/>
              </a:spcBef>
            </a:pPr>
            <a:r>
              <a:rPr lang="en-US" sz="2800" dirty="0">
                <a:latin typeface="+mj-lt"/>
              </a:rPr>
              <a:t>Outlining</a:t>
            </a:r>
          </a:p>
          <a:p>
            <a:pPr>
              <a:lnSpc>
                <a:spcPct val="100000"/>
              </a:lnSpc>
              <a:spcBef>
                <a:spcPts val="0"/>
              </a:spcBef>
            </a:pPr>
            <a:r>
              <a:rPr lang="en-US" sz="2800" dirty="0">
                <a:latin typeface="+mj-lt"/>
              </a:rPr>
              <a:t>Student choice</a:t>
            </a:r>
          </a:p>
          <a:p>
            <a:pPr>
              <a:lnSpc>
                <a:spcPct val="100000"/>
              </a:lnSpc>
              <a:spcBef>
                <a:spcPts val="0"/>
              </a:spcBef>
            </a:pPr>
            <a:endParaRPr lang="en-US" sz="2400" dirty="0">
              <a:latin typeface="+mj-lt"/>
            </a:endParaRPr>
          </a:p>
        </p:txBody>
      </p:sp>
      <p:pic>
        <p:nvPicPr>
          <p:cNvPr id="1026" name="Picture 2" descr="http://readingapprenticeship.org/wp-content/uploads/2014/07/Cushman-VV-Graphi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5532"/>
            <a:ext cx="2743200" cy="6462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6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295400"/>
          </a:xfrm>
        </p:spPr>
        <p:txBody>
          <a:bodyPr>
            <a:noAutofit/>
          </a:bodyPr>
          <a:lstStyle/>
          <a:p>
            <a:r>
              <a:rPr lang="en-US" sz="4400" dirty="0"/>
              <a:t>In-Class Reading Activities </a:t>
            </a:r>
            <a:br>
              <a:rPr lang="en-US" sz="4400" dirty="0"/>
            </a:br>
            <a:r>
              <a:rPr lang="en-US" sz="4400" dirty="0"/>
              <a:t>(Processing Texts)</a:t>
            </a:r>
          </a:p>
        </p:txBody>
      </p:sp>
      <p:sp>
        <p:nvSpPr>
          <p:cNvPr id="4" name="Content Placeholder 3"/>
          <p:cNvSpPr>
            <a:spLocks noGrp="1"/>
          </p:cNvSpPr>
          <p:nvPr>
            <p:ph idx="1"/>
          </p:nvPr>
        </p:nvSpPr>
        <p:spPr>
          <a:xfrm>
            <a:off x="1600200" y="1981200"/>
            <a:ext cx="5791200" cy="3733800"/>
          </a:xfrm>
          <a:prstGeom prst="downArrowCallout">
            <a:avLst/>
          </a:prstGeom>
          <a:solidFill>
            <a:schemeClr val="accent5">
              <a:lumMod val="40000"/>
              <a:lumOff val="6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rmAutofit/>
          </a:bodyPr>
          <a:lstStyle/>
          <a:p>
            <a:pPr marL="0" marR="0" indent="0" algn="ctr">
              <a:lnSpc>
                <a:spcPct val="100000"/>
              </a:lnSpc>
              <a:spcBef>
                <a:spcPts val="0"/>
              </a:spcBef>
              <a:buNone/>
            </a:pPr>
            <a:r>
              <a:rPr lang="en-US" sz="2400" b="1" dirty="0">
                <a:effectLst/>
                <a:latin typeface="+mj-lt"/>
                <a:ea typeface="MS Mincho"/>
                <a:cs typeface="Times New Roman" panose="02020603050405020304" pitchFamily="18" charset="0"/>
              </a:rPr>
              <a:t>Post-Reading Activities</a:t>
            </a:r>
            <a:r>
              <a:rPr lang="en-US" sz="2400" dirty="0">
                <a:effectLst/>
                <a:latin typeface="+mj-lt"/>
                <a:ea typeface="MS Mincho"/>
                <a:cs typeface="Times New Roman" panose="02020603050405020304" pitchFamily="18" charset="0"/>
              </a:rPr>
              <a:t>: </a:t>
            </a:r>
          </a:p>
          <a:p>
            <a:pPr marL="0" marR="0" indent="0" algn="just">
              <a:lnSpc>
                <a:spcPct val="100000"/>
              </a:lnSpc>
              <a:spcBef>
                <a:spcPts val="0"/>
              </a:spcBef>
              <a:buNone/>
            </a:pPr>
            <a:r>
              <a:rPr lang="en-US" sz="2400" dirty="0">
                <a:effectLst/>
                <a:latin typeface="+mj-lt"/>
                <a:ea typeface="MS Mincho"/>
                <a:cs typeface="Times New Roman" panose="02020603050405020304" pitchFamily="18" charset="0"/>
              </a:rPr>
              <a:t>In-class group activities for students to process, clarify, and engage with ideas from the readings.  These practices include group discussions, debates, and games, such as “speed-dating” and poster presentations.</a:t>
            </a:r>
            <a:endParaRPr lang="en-US" sz="3600" dirty="0">
              <a:effectLst/>
              <a:latin typeface="+mj-lt"/>
              <a:ea typeface="MS Mincho"/>
              <a:cs typeface="Times New Roman" panose="02020603050405020304" pitchFamily="18" charset="0"/>
            </a:endParaRPr>
          </a:p>
        </p:txBody>
      </p:sp>
    </p:spTree>
    <p:extLst>
      <p:ext uri="{BB962C8B-B14F-4D97-AF65-F5344CB8AC3E}">
        <p14:creationId xmlns:p14="http://schemas.microsoft.com/office/powerpoint/2010/main" val="13827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normAutofit/>
          </a:bodyPr>
          <a:lstStyle/>
          <a:p>
            <a:r>
              <a:rPr lang="en-US" sz="4400" dirty="0"/>
              <a:t>The Fess Up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23631" y="2704581"/>
            <a:ext cx="4068872" cy="3323566"/>
          </a:xfrm>
          <a:prstGeom prst="rect">
            <a:avLst/>
          </a:prstGeom>
          <a:ln>
            <a:solidFill>
              <a:schemeClr val="tx1"/>
            </a:solidFill>
          </a:ln>
        </p:spPr>
      </p:pic>
      <p:sp>
        <p:nvSpPr>
          <p:cNvPr id="3" name="Content Placeholder 2"/>
          <p:cNvSpPr>
            <a:spLocks noGrp="1"/>
          </p:cNvSpPr>
          <p:nvPr>
            <p:ph idx="1"/>
          </p:nvPr>
        </p:nvSpPr>
        <p:spPr>
          <a:xfrm>
            <a:off x="762000" y="1524000"/>
            <a:ext cx="7620000" cy="533400"/>
          </a:xfrm>
          <a:solidFill>
            <a:schemeClr val="accent5">
              <a:lumMod val="40000"/>
              <a:lumOff val="60000"/>
            </a:schemeClr>
          </a:solidFill>
          <a:ln>
            <a:solidFill>
              <a:schemeClr val="tx1"/>
            </a:solidFill>
          </a:ln>
        </p:spPr>
        <p:txBody>
          <a:bodyPr>
            <a:normAutofit/>
          </a:bodyPr>
          <a:lstStyle/>
          <a:p>
            <a:pPr marL="0" indent="0" algn="ctr">
              <a:buNone/>
            </a:pPr>
            <a:r>
              <a:rPr lang="en-US" sz="2800" dirty="0">
                <a:latin typeface="+mj-lt"/>
              </a:rPr>
              <a:t>Is there anyone who was unable to complete the reading? </a:t>
            </a:r>
          </a:p>
        </p:txBody>
      </p:sp>
    </p:spTree>
    <p:extLst>
      <p:ext uri="{BB962C8B-B14F-4D97-AF65-F5344CB8AC3E}">
        <p14:creationId xmlns:p14="http://schemas.microsoft.com/office/powerpoint/2010/main" val="3359631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295400"/>
          </a:xfrm>
        </p:spPr>
        <p:txBody>
          <a:bodyPr>
            <a:normAutofit/>
          </a:bodyPr>
          <a:lstStyle/>
          <a:p>
            <a:r>
              <a:rPr lang="en-US" sz="4400" dirty="0"/>
              <a:t>In-Class Reading Activities</a:t>
            </a:r>
            <a:br>
              <a:rPr lang="en-US" dirty="0"/>
            </a:br>
            <a:r>
              <a:rPr lang="en-US" sz="3600" dirty="0"/>
              <a:t>(Processing Texts)</a:t>
            </a:r>
            <a:endParaRPr lang="en-US" dirty="0"/>
          </a:p>
        </p:txBody>
      </p:sp>
      <p:sp>
        <p:nvSpPr>
          <p:cNvPr id="3" name="Content Placeholder 2"/>
          <p:cNvSpPr>
            <a:spLocks noGrp="1"/>
          </p:cNvSpPr>
          <p:nvPr>
            <p:ph idx="1"/>
          </p:nvPr>
        </p:nvSpPr>
        <p:spPr>
          <a:xfrm>
            <a:off x="457200" y="1752600"/>
            <a:ext cx="8229600" cy="4343400"/>
          </a:xfrm>
          <a:solidFill>
            <a:schemeClr val="accent5">
              <a:lumMod val="40000"/>
              <a:lumOff val="60000"/>
            </a:schemeClr>
          </a:solidFill>
          <a:ln>
            <a:solidFill>
              <a:schemeClr val="tx1"/>
            </a:solidFill>
          </a:ln>
        </p:spPr>
        <p:txBody>
          <a:bodyPr>
            <a:normAutofit/>
          </a:bodyPr>
          <a:lstStyle/>
          <a:p>
            <a:pPr marL="0" indent="0">
              <a:lnSpc>
                <a:spcPct val="100000"/>
              </a:lnSpc>
              <a:spcBef>
                <a:spcPts val="0"/>
              </a:spcBef>
              <a:buNone/>
            </a:pPr>
            <a:r>
              <a:rPr lang="en-US" sz="2600" b="1" u="sng" dirty="0">
                <a:latin typeface="+mj-lt"/>
              </a:rPr>
              <a:t>What are they</a:t>
            </a:r>
            <a:r>
              <a:rPr lang="en-US" sz="2600" b="1" dirty="0">
                <a:latin typeface="+mj-lt"/>
              </a:rPr>
              <a:t>?</a:t>
            </a:r>
          </a:p>
          <a:p>
            <a:pPr marL="0" indent="0">
              <a:lnSpc>
                <a:spcPct val="100000"/>
              </a:lnSpc>
              <a:spcBef>
                <a:spcPts val="0"/>
              </a:spcBef>
              <a:buNone/>
            </a:pPr>
            <a:r>
              <a:rPr lang="en-US" dirty="0">
                <a:latin typeface="+mj-lt"/>
              </a:rPr>
              <a:t>In class, we should facilitate “low-stakes, collaborative practice” activities that help students process, clarify, and engage with the reading.</a:t>
            </a:r>
          </a:p>
          <a:p>
            <a:pPr marL="0" indent="0">
              <a:lnSpc>
                <a:spcPct val="100000"/>
              </a:lnSpc>
              <a:spcBef>
                <a:spcPts val="0"/>
              </a:spcBef>
              <a:buNone/>
            </a:pPr>
            <a:endParaRPr lang="en-US" sz="1300" dirty="0">
              <a:latin typeface="+mj-lt"/>
            </a:endParaRPr>
          </a:p>
          <a:p>
            <a:pPr marL="0" indent="0">
              <a:lnSpc>
                <a:spcPct val="100000"/>
              </a:lnSpc>
              <a:spcBef>
                <a:spcPts val="0"/>
              </a:spcBef>
              <a:buNone/>
            </a:pPr>
            <a:r>
              <a:rPr lang="en-US" sz="2600" b="1" u="sng" dirty="0">
                <a:latin typeface="+mj-lt"/>
              </a:rPr>
              <a:t>Why should we use them</a:t>
            </a:r>
            <a:r>
              <a:rPr lang="en-US" sz="2600" b="1" dirty="0">
                <a:latin typeface="+mj-lt"/>
              </a:rPr>
              <a:t>?</a:t>
            </a:r>
          </a:p>
          <a:p>
            <a:pPr marL="0" indent="0">
              <a:lnSpc>
                <a:spcPct val="100000"/>
              </a:lnSpc>
              <a:spcBef>
                <a:spcPts val="0"/>
              </a:spcBef>
              <a:buNone/>
            </a:pPr>
            <a:r>
              <a:rPr lang="en-US" dirty="0">
                <a:latin typeface="+mj-lt"/>
              </a:rPr>
              <a:t>The in-class reading activities help students:</a:t>
            </a:r>
          </a:p>
          <a:p>
            <a:pPr lvl="1">
              <a:lnSpc>
                <a:spcPct val="100000"/>
              </a:lnSpc>
              <a:spcBef>
                <a:spcPts val="0"/>
              </a:spcBef>
              <a:spcAft>
                <a:spcPts val="0"/>
              </a:spcAft>
              <a:buFont typeface="Arial" panose="020B0604020202020204" pitchFamily="34" charset="0"/>
              <a:buChar char="•"/>
            </a:pPr>
            <a:r>
              <a:rPr lang="en-US" sz="2000" dirty="0">
                <a:latin typeface="+mj-lt"/>
              </a:rPr>
              <a:t>Clarify confusion and model reading strategies  </a:t>
            </a:r>
          </a:p>
          <a:p>
            <a:pPr lvl="1">
              <a:lnSpc>
                <a:spcPct val="100000"/>
              </a:lnSpc>
              <a:spcBef>
                <a:spcPts val="0"/>
              </a:spcBef>
              <a:spcAft>
                <a:spcPts val="0"/>
              </a:spcAft>
              <a:buFont typeface="Arial" panose="020B0604020202020204" pitchFamily="34" charset="0"/>
              <a:buChar char="•"/>
            </a:pPr>
            <a:r>
              <a:rPr lang="en-US" sz="2000" dirty="0">
                <a:latin typeface="+mj-lt"/>
              </a:rPr>
              <a:t>Use their own knowledge and vocabulary to help them understand texts  </a:t>
            </a:r>
          </a:p>
          <a:p>
            <a:pPr lvl="1">
              <a:lnSpc>
                <a:spcPct val="100000"/>
              </a:lnSpc>
              <a:spcBef>
                <a:spcPts val="0"/>
              </a:spcBef>
              <a:spcAft>
                <a:spcPts val="0"/>
              </a:spcAft>
              <a:buFont typeface="Arial" panose="020B0604020202020204" pitchFamily="34" charset="0"/>
              <a:buChar char="•"/>
            </a:pPr>
            <a:r>
              <a:rPr lang="en-US" sz="2000" dirty="0">
                <a:latin typeface="+mj-lt"/>
              </a:rPr>
              <a:t>Provide peer-to-peer support and community-building in the classroom </a:t>
            </a:r>
          </a:p>
          <a:p>
            <a:pPr lvl="1">
              <a:lnSpc>
                <a:spcPct val="100000"/>
              </a:lnSpc>
              <a:spcBef>
                <a:spcPts val="0"/>
              </a:spcBef>
              <a:spcAft>
                <a:spcPts val="0"/>
              </a:spcAft>
              <a:buFont typeface="Arial" panose="020B0604020202020204" pitchFamily="34" charset="0"/>
              <a:buChar char="•"/>
            </a:pPr>
            <a:r>
              <a:rPr lang="en-US" sz="2000" dirty="0">
                <a:latin typeface="+mj-lt"/>
              </a:rPr>
              <a:t>Make the invisible visible</a:t>
            </a:r>
          </a:p>
          <a:p>
            <a:pPr lvl="1">
              <a:lnSpc>
                <a:spcPct val="100000"/>
              </a:lnSpc>
              <a:spcBef>
                <a:spcPts val="0"/>
              </a:spcBef>
              <a:spcAft>
                <a:spcPts val="0"/>
              </a:spcAft>
              <a:buFont typeface="Arial" panose="020B0604020202020204" pitchFamily="34" charset="0"/>
              <a:buChar char="•"/>
            </a:pPr>
            <a:r>
              <a:rPr lang="en-US" sz="2000" dirty="0">
                <a:latin typeface="+mj-lt"/>
              </a:rPr>
              <a:t>Reduce their fear of reading </a:t>
            </a:r>
          </a:p>
          <a:p>
            <a:pPr lvl="1">
              <a:lnSpc>
                <a:spcPct val="100000"/>
              </a:lnSpc>
              <a:spcBef>
                <a:spcPts val="0"/>
              </a:spcBef>
              <a:spcAft>
                <a:spcPts val="0"/>
              </a:spcAft>
              <a:buFont typeface="Arial" panose="020B0604020202020204" pitchFamily="34" charset="0"/>
              <a:buChar char="•"/>
            </a:pPr>
            <a:r>
              <a:rPr lang="en-US" sz="2000" dirty="0">
                <a:latin typeface="+mj-lt"/>
              </a:rPr>
              <a:t>Find an incentive for completing the reading assignments </a:t>
            </a:r>
          </a:p>
          <a:p>
            <a:pPr lvl="1">
              <a:lnSpc>
                <a:spcPct val="100000"/>
              </a:lnSpc>
              <a:spcBef>
                <a:spcPts val="0"/>
              </a:spcBef>
              <a:spcAft>
                <a:spcPts val="0"/>
              </a:spcAft>
              <a:buFont typeface="Arial" panose="020B0604020202020204" pitchFamily="34" charset="0"/>
              <a:buChar char="•"/>
            </a:pPr>
            <a:r>
              <a:rPr lang="en-US" sz="2000" dirty="0">
                <a:latin typeface="+mj-lt"/>
              </a:rPr>
              <a:t>Prepare to write better essays </a:t>
            </a:r>
          </a:p>
          <a:p>
            <a:pPr lvl="1">
              <a:lnSpc>
                <a:spcPct val="100000"/>
              </a:lnSpc>
              <a:spcBef>
                <a:spcPts val="0"/>
              </a:spcBef>
              <a:spcAft>
                <a:spcPts val="0"/>
              </a:spcAft>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58196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914400"/>
          </a:xfrm>
        </p:spPr>
        <p:txBody>
          <a:bodyPr/>
          <a:lstStyle/>
          <a:p>
            <a:r>
              <a:rPr lang="en-US" sz="4400" dirty="0"/>
              <a:t>Practice</a:t>
            </a:r>
            <a:r>
              <a:rPr lang="en-US" dirty="0"/>
              <a:t>!</a:t>
            </a:r>
          </a:p>
        </p:txBody>
      </p:sp>
      <p:sp>
        <p:nvSpPr>
          <p:cNvPr id="3" name="Content Placeholder 2"/>
          <p:cNvSpPr>
            <a:spLocks noGrp="1"/>
          </p:cNvSpPr>
          <p:nvPr>
            <p:ph idx="1"/>
          </p:nvPr>
        </p:nvSpPr>
        <p:spPr>
          <a:xfrm>
            <a:off x="533400" y="1209804"/>
            <a:ext cx="3581400" cy="4657596"/>
          </a:xfrm>
          <a:solidFill>
            <a:schemeClr val="accent5">
              <a:lumMod val="40000"/>
              <a:lumOff val="60000"/>
            </a:schemeClr>
          </a:solidFill>
          <a:ln>
            <a:solidFill>
              <a:schemeClr val="tx1"/>
            </a:solidFill>
          </a:ln>
        </p:spPr>
        <p:txBody>
          <a:bodyPr lIns="91440" rIns="91440">
            <a:noAutofit/>
          </a:bodyPr>
          <a:lstStyle/>
          <a:p>
            <a:pPr marL="514350" indent="-514350">
              <a:lnSpc>
                <a:spcPct val="100000"/>
              </a:lnSpc>
              <a:spcBef>
                <a:spcPts val="0"/>
              </a:spcBef>
              <a:buFont typeface="+mj-lt"/>
              <a:buAutoNum type="arabicPeriod"/>
            </a:pPr>
            <a:r>
              <a:rPr lang="en-US" sz="1800" dirty="0"/>
              <a:t>Find the other people who were assigned the same number as you.</a:t>
            </a:r>
          </a:p>
          <a:p>
            <a:pPr marL="514350" indent="-514350">
              <a:lnSpc>
                <a:spcPct val="100000"/>
              </a:lnSpc>
              <a:spcBef>
                <a:spcPts val="0"/>
              </a:spcBef>
              <a:buFont typeface="+mj-lt"/>
              <a:buAutoNum type="arabicPeriod"/>
            </a:pPr>
            <a:r>
              <a:rPr lang="en-US" sz="1800" dirty="0"/>
              <a:t>In your groups, each person should share the golden line he or she selected and why he or she chose it.</a:t>
            </a:r>
          </a:p>
          <a:p>
            <a:pPr marL="514350" indent="-514350">
              <a:lnSpc>
                <a:spcPct val="100000"/>
              </a:lnSpc>
              <a:spcBef>
                <a:spcPts val="0"/>
              </a:spcBef>
              <a:buFont typeface="+mj-lt"/>
              <a:buAutoNum type="arabicPeriod"/>
            </a:pPr>
            <a:r>
              <a:rPr lang="en-US" sz="1800" dirty="0"/>
              <a:t>As a group, chose the one best golden line from your group. </a:t>
            </a:r>
          </a:p>
          <a:p>
            <a:pPr marL="514350" indent="-514350">
              <a:lnSpc>
                <a:spcPct val="100000"/>
              </a:lnSpc>
              <a:spcBef>
                <a:spcPts val="0"/>
              </a:spcBef>
              <a:buFont typeface="+mj-lt"/>
              <a:buAutoNum type="arabicPeriod"/>
            </a:pPr>
            <a:r>
              <a:rPr lang="en-US" sz="1800" dirty="0"/>
              <a:t>Write the group’s golden line on your worksheet and explain why you chose that line.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267200" y="1219200"/>
            <a:ext cx="4572000" cy="3429000"/>
          </a:xfrm>
          <a:prstGeom prst="rect">
            <a:avLst/>
          </a:prstGeom>
          <a:ln>
            <a:solidFill>
              <a:schemeClr val="tx1"/>
            </a:solidFill>
          </a:ln>
        </p:spPr>
      </p:pic>
    </p:spTree>
    <p:extLst>
      <p:ext uri="{BB962C8B-B14F-4D97-AF65-F5344CB8AC3E}">
        <p14:creationId xmlns:p14="http://schemas.microsoft.com/office/powerpoint/2010/main" val="2932363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1039368"/>
          </a:xfrm>
        </p:spPr>
        <p:txBody>
          <a:bodyPr>
            <a:normAutofit/>
          </a:bodyPr>
          <a:lstStyle/>
          <a:p>
            <a:r>
              <a:rPr lang="en-US" sz="4400" dirty="0"/>
              <a:t>If we had more time</a:t>
            </a:r>
            <a:r>
              <a:rPr lang="is-IS" sz="4400" dirty="0"/>
              <a:t>…</a:t>
            </a:r>
            <a:endParaRPr lang="en-US" sz="4400" dirty="0"/>
          </a:p>
        </p:txBody>
      </p:sp>
      <p:sp>
        <p:nvSpPr>
          <p:cNvPr id="3" name="Content Placeholder 2"/>
          <p:cNvSpPr>
            <a:spLocks noGrp="1"/>
          </p:cNvSpPr>
          <p:nvPr>
            <p:ph idx="1"/>
          </p:nvPr>
        </p:nvSpPr>
        <p:spPr>
          <a:xfrm>
            <a:off x="685800" y="1600200"/>
            <a:ext cx="7772400" cy="2819400"/>
          </a:xfrm>
          <a:solidFill>
            <a:schemeClr val="accent5">
              <a:lumMod val="40000"/>
              <a:lumOff val="60000"/>
            </a:schemeClr>
          </a:solidFill>
          <a:ln>
            <a:solidFill>
              <a:schemeClr val="tx1"/>
            </a:solidFill>
          </a:ln>
        </p:spPr>
        <p:txBody>
          <a:bodyPr>
            <a:normAutofit/>
          </a:bodyPr>
          <a:lstStyle/>
          <a:p>
            <a:r>
              <a:rPr lang="en-US" dirty="0"/>
              <a:t>In class, we would have students go back to their original groups, which would include one person from each section, and share out the golden lines.</a:t>
            </a:r>
          </a:p>
          <a:p>
            <a:r>
              <a:rPr lang="en-US" dirty="0"/>
              <a:t>All group members would fill in the worksheet for each section, making additional notes as needed. </a:t>
            </a:r>
          </a:p>
          <a:p>
            <a:r>
              <a:rPr lang="en-US" dirty="0"/>
              <a:t>We would also encourage students to write down additional golden lines for each section, and explain how having more choices might benefit them when they get to the drafting stage.</a:t>
            </a:r>
          </a:p>
        </p:txBody>
      </p:sp>
    </p:spTree>
    <p:extLst>
      <p:ext uri="{BB962C8B-B14F-4D97-AF65-F5344CB8AC3E}">
        <p14:creationId xmlns:p14="http://schemas.microsoft.com/office/powerpoint/2010/main" val="520913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15568"/>
          </a:xfrm>
        </p:spPr>
        <p:txBody>
          <a:bodyPr>
            <a:normAutofit/>
          </a:bodyPr>
          <a:lstStyle/>
          <a:p>
            <a:r>
              <a:rPr lang="en-US" sz="4400" dirty="0"/>
              <a:t>About US</a:t>
            </a:r>
          </a:p>
        </p:txBody>
      </p:sp>
      <p:sp>
        <p:nvSpPr>
          <p:cNvPr id="3" name="Content Placeholder 2"/>
          <p:cNvSpPr>
            <a:spLocks noGrp="1"/>
          </p:cNvSpPr>
          <p:nvPr>
            <p:ph sz="half" idx="1"/>
          </p:nvPr>
        </p:nvSpPr>
        <p:spPr>
          <a:xfrm>
            <a:off x="685800" y="1676400"/>
            <a:ext cx="3657600" cy="4495800"/>
          </a:xfrm>
          <a:ln>
            <a:solidFill>
              <a:schemeClr val="tx1"/>
            </a:solidFill>
          </a:ln>
        </p:spPr>
        <p:txBody>
          <a:bodyPr>
            <a:normAutofit/>
          </a:bodyPr>
          <a:lstStyle/>
          <a:p>
            <a:pPr marL="0" indent="0">
              <a:lnSpc>
                <a:spcPct val="100000"/>
              </a:lnSpc>
              <a:spcBef>
                <a:spcPts val="0"/>
              </a:spcBef>
              <a:buNone/>
            </a:pPr>
            <a:r>
              <a:rPr lang="en-US" dirty="0"/>
              <a:t>Summer </a:t>
            </a:r>
            <a:r>
              <a:rPr lang="en-US" dirty="0" err="1"/>
              <a:t>Serpas</a:t>
            </a:r>
            <a:endParaRPr lang="en-US" dirty="0"/>
          </a:p>
          <a:p>
            <a:pPr marL="0" indent="0">
              <a:lnSpc>
                <a:spcPct val="100000"/>
              </a:lnSpc>
              <a:spcBef>
                <a:spcPts val="0"/>
              </a:spcBef>
              <a:buNone/>
            </a:pPr>
            <a:endParaRPr lang="en-US" sz="900" dirty="0"/>
          </a:p>
          <a:p>
            <a:pPr lvl="1">
              <a:lnSpc>
                <a:spcPct val="100000"/>
              </a:lnSpc>
              <a:spcBef>
                <a:spcPts val="0"/>
              </a:spcBef>
              <a:spcAft>
                <a:spcPts val="0"/>
              </a:spcAft>
            </a:pPr>
            <a:r>
              <a:rPr lang="en-US" dirty="0"/>
              <a:t>Assistant Prof. of English</a:t>
            </a:r>
          </a:p>
          <a:p>
            <a:pPr lvl="1">
              <a:lnSpc>
                <a:spcPct val="100000"/>
              </a:lnSpc>
              <a:spcBef>
                <a:spcPts val="0"/>
              </a:spcBef>
              <a:spcAft>
                <a:spcPts val="0"/>
              </a:spcAft>
            </a:pPr>
            <a:r>
              <a:rPr lang="en-US" dirty="0"/>
              <a:t>IVC’s Accelerated Program Developer/Guru/Hero</a:t>
            </a:r>
          </a:p>
          <a:p>
            <a:pPr lvl="1">
              <a:lnSpc>
                <a:spcPct val="100000"/>
              </a:lnSpc>
              <a:spcBef>
                <a:spcPts val="0"/>
              </a:spcBef>
              <a:spcAft>
                <a:spcPts val="0"/>
              </a:spcAft>
            </a:pPr>
            <a:r>
              <a:rPr lang="en-US" dirty="0"/>
              <a:t>Teaching accelerated classes for 4 years</a:t>
            </a:r>
          </a:p>
          <a:p>
            <a:pPr lvl="1">
              <a:lnSpc>
                <a:spcPct val="100000"/>
              </a:lnSpc>
              <a:spcBef>
                <a:spcPts val="0"/>
              </a:spcBef>
              <a:spcAft>
                <a:spcPts val="0"/>
              </a:spcAft>
            </a:pPr>
            <a:r>
              <a:rPr lang="en-US" dirty="0"/>
              <a:t>Course Coordinator/Faculty Trainer (F2013-SP2016)</a:t>
            </a:r>
          </a:p>
          <a:p>
            <a:pPr lvl="1">
              <a:lnSpc>
                <a:spcPct val="100000"/>
              </a:lnSpc>
              <a:spcBef>
                <a:spcPts val="0"/>
              </a:spcBef>
              <a:spcAft>
                <a:spcPts val="0"/>
              </a:spcAft>
            </a:pPr>
            <a:r>
              <a:rPr lang="en-US" dirty="0"/>
              <a:t>Curriculum Director (“Habits”)</a:t>
            </a:r>
          </a:p>
          <a:p>
            <a:pPr lvl="1">
              <a:lnSpc>
                <a:spcPct val="100000"/>
              </a:lnSpc>
              <a:spcBef>
                <a:spcPts val="0"/>
              </a:spcBef>
              <a:spcAft>
                <a:spcPts val="0"/>
              </a:spcAft>
            </a:pPr>
            <a:r>
              <a:rPr lang="en-US" dirty="0"/>
              <a:t>CAP Coach (SU2016)</a:t>
            </a:r>
          </a:p>
          <a:p>
            <a:pPr marL="274320" lvl="1" indent="0">
              <a:lnSpc>
                <a:spcPct val="100000"/>
              </a:lnSpc>
              <a:spcBef>
                <a:spcPts val="0"/>
              </a:spcBef>
              <a:spcAft>
                <a:spcPts val="0"/>
              </a:spcAft>
              <a:buNone/>
            </a:pPr>
            <a:endParaRPr lang="en-US" dirty="0"/>
          </a:p>
          <a:p>
            <a:pPr marL="274320" lvl="1" indent="0">
              <a:lnSpc>
                <a:spcPct val="100000"/>
              </a:lnSpc>
              <a:spcBef>
                <a:spcPts val="0"/>
              </a:spcBef>
              <a:spcAft>
                <a:spcPts val="0"/>
              </a:spcAft>
              <a:buNone/>
            </a:pPr>
            <a:endParaRPr lang="en-US" dirty="0"/>
          </a:p>
          <a:p>
            <a:pPr marL="274320" lvl="1" indent="0">
              <a:lnSpc>
                <a:spcPct val="100000"/>
              </a:lnSpc>
              <a:spcBef>
                <a:spcPts val="0"/>
              </a:spcBef>
              <a:spcAft>
                <a:spcPts val="0"/>
              </a:spcAft>
              <a:buNone/>
            </a:pPr>
            <a:endParaRPr lang="en-US" dirty="0"/>
          </a:p>
          <a:p>
            <a:pPr marL="57150" indent="0">
              <a:lnSpc>
                <a:spcPct val="100000"/>
              </a:lnSpc>
              <a:spcBef>
                <a:spcPts val="0"/>
              </a:spcBef>
              <a:buNone/>
            </a:pPr>
            <a:r>
              <a:rPr lang="en-US" dirty="0"/>
              <a:t>sserpas@ivc.edu</a:t>
            </a:r>
          </a:p>
        </p:txBody>
      </p:sp>
      <p:sp>
        <p:nvSpPr>
          <p:cNvPr id="5" name="Content Placeholder 4"/>
          <p:cNvSpPr>
            <a:spLocks noGrp="1"/>
          </p:cNvSpPr>
          <p:nvPr>
            <p:ph sz="half" idx="2"/>
          </p:nvPr>
        </p:nvSpPr>
        <p:spPr>
          <a:xfrm>
            <a:off x="4792218" y="1676400"/>
            <a:ext cx="3657600" cy="4495800"/>
          </a:xfrm>
          <a:ln>
            <a:solidFill>
              <a:schemeClr val="tx1"/>
            </a:solidFill>
          </a:ln>
        </p:spPr>
        <p:txBody>
          <a:bodyPr>
            <a:normAutofit/>
          </a:bodyPr>
          <a:lstStyle/>
          <a:p>
            <a:pPr marL="0" indent="0">
              <a:lnSpc>
                <a:spcPct val="100000"/>
              </a:lnSpc>
              <a:spcBef>
                <a:spcPts val="0"/>
              </a:spcBef>
              <a:buNone/>
            </a:pPr>
            <a:r>
              <a:rPr lang="en-US" dirty="0"/>
              <a:t>Rebecca Kaminsky</a:t>
            </a:r>
          </a:p>
          <a:p>
            <a:pPr marL="0" indent="0">
              <a:lnSpc>
                <a:spcPct val="100000"/>
              </a:lnSpc>
              <a:spcBef>
                <a:spcPts val="0"/>
              </a:spcBef>
              <a:buNone/>
            </a:pPr>
            <a:endParaRPr lang="en-US" sz="900" dirty="0"/>
          </a:p>
          <a:p>
            <a:pPr lvl="1">
              <a:lnSpc>
                <a:spcPct val="100000"/>
              </a:lnSpc>
              <a:spcBef>
                <a:spcPts val="0"/>
              </a:spcBef>
              <a:spcAft>
                <a:spcPts val="0"/>
              </a:spcAft>
            </a:pPr>
            <a:r>
              <a:rPr lang="en-US" dirty="0"/>
              <a:t>Assistant Prof. of English</a:t>
            </a:r>
          </a:p>
          <a:p>
            <a:pPr lvl="1">
              <a:lnSpc>
                <a:spcPct val="100000"/>
              </a:lnSpc>
              <a:spcBef>
                <a:spcPts val="0"/>
              </a:spcBef>
              <a:spcAft>
                <a:spcPts val="0"/>
              </a:spcAft>
            </a:pPr>
            <a:r>
              <a:rPr lang="en-US" dirty="0"/>
              <a:t>Teaching accelerated classes for 3 years</a:t>
            </a:r>
          </a:p>
          <a:p>
            <a:pPr lvl="1">
              <a:lnSpc>
                <a:spcPct val="100000"/>
              </a:lnSpc>
            </a:pPr>
            <a:r>
              <a:rPr lang="en-US" dirty="0"/>
              <a:t>Curriculum Director (“Success”)</a:t>
            </a:r>
          </a:p>
          <a:p>
            <a:pPr lvl="1">
              <a:lnSpc>
                <a:spcPct val="100000"/>
              </a:lnSpc>
            </a:pPr>
            <a:r>
              <a:rPr lang="en-US" dirty="0"/>
              <a:t>Course Coordinator/Faculty Trainer (SU2016)</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r>
              <a:rPr lang="en-US" dirty="0"/>
              <a:t>rkaminsky@ivc.edu</a:t>
            </a:r>
          </a:p>
        </p:txBody>
      </p:sp>
    </p:spTree>
    <p:extLst>
      <p:ext uri="{BB962C8B-B14F-4D97-AF65-F5344CB8AC3E}">
        <p14:creationId xmlns:p14="http://schemas.microsoft.com/office/powerpoint/2010/main" val="315111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772400" cy="963168"/>
          </a:xfrm>
        </p:spPr>
        <p:txBody>
          <a:bodyPr>
            <a:normAutofit/>
          </a:bodyPr>
          <a:lstStyle/>
          <a:p>
            <a:r>
              <a:rPr lang="en-US" sz="4400" dirty="0"/>
              <a:t>In-Class Reading Activities</a:t>
            </a:r>
          </a:p>
        </p:txBody>
      </p:sp>
      <p:sp>
        <p:nvSpPr>
          <p:cNvPr id="3" name="Content Placeholder 2"/>
          <p:cNvSpPr>
            <a:spLocks noGrp="1"/>
          </p:cNvSpPr>
          <p:nvPr>
            <p:ph idx="1"/>
          </p:nvPr>
        </p:nvSpPr>
        <p:spPr>
          <a:xfrm>
            <a:off x="457200" y="1219200"/>
            <a:ext cx="8229600" cy="2895600"/>
          </a:xfrm>
          <a:solidFill>
            <a:schemeClr val="accent5">
              <a:lumMod val="40000"/>
              <a:lumOff val="60000"/>
            </a:schemeClr>
          </a:solidFill>
          <a:ln>
            <a:solidFill>
              <a:schemeClr val="tx1"/>
            </a:solidFill>
          </a:ln>
        </p:spPr>
        <p:txBody>
          <a:bodyPr>
            <a:normAutofit/>
          </a:bodyPr>
          <a:lstStyle/>
          <a:p>
            <a:pPr marL="114300" indent="0">
              <a:buNone/>
            </a:pPr>
            <a:r>
              <a:rPr lang="en-US" sz="2800" b="1" u="sng" dirty="0">
                <a:latin typeface="+mj-lt"/>
              </a:rPr>
              <a:t>Be sure to create activities that:</a:t>
            </a:r>
          </a:p>
          <a:p>
            <a:pPr lvl="1">
              <a:buFont typeface="Arial" panose="020B0604020202020204" pitchFamily="34" charset="0"/>
              <a:buChar char="•"/>
            </a:pPr>
            <a:r>
              <a:rPr lang="en-US" sz="2400" dirty="0">
                <a:latin typeface="+mj-lt"/>
              </a:rPr>
              <a:t>make space for comprehension </a:t>
            </a:r>
          </a:p>
          <a:p>
            <a:pPr lvl="1">
              <a:buFont typeface="Arial" panose="020B0604020202020204" pitchFamily="34" charset="0"/>
              <a:buChar char="•"/>
            </a:pPr>
            <a:r>
              <a:rPr lang="en-US" sz="2400" dirty="0">
                <a:latin typeface="+mj-lt"/>
              </a:rPr>
              <a:t>do not allow students to bypass the reading thereby creating accountability</a:t>
            </a:r>
          </a:p>
          <a:p>
            <a:pPr lvl="1">
              <a:buFont typeface="Arial" panose="020B0604020202020204" pitchFamily="34" charset="0"/>
              <a:buChar char="•"/>
            </a:pPr>
            <a:r>
              <a:rPr lang="en-US" sz="2400" dirty="0">
                <a:latin typeface="+mj-lt"/>
              </a:rPr>
              <a:t>require participation from all students</a:t>
            </a:r>
          </a:p>
          <a:p>
            <a:pPr lvl="1">
              <a:buFont typeface="Arial" panose="020B0604020202020204" pitchFamily="34" charset="0"/>
              <a:buChar char="•"/>
            </a:pPr>
            <a:r>
              <a:rPr lang="en-US" sz="2400" dirty="0">
                <a:latin typeface="+mj-lt"/>
              </a:rPr>
              <a:t>connect directly to the essay prompt thereby creating relevance</a:t>
            </a:r>
          </a:p>
          <a:p>
            <a:pPr lvl="1">
              <a:buFont typeface="Arial" panose="020B0604020202020204" pitchFamily="34" charset="0"/>
              <a:buChar char="•"/>
            </a:pPr>
            <a:r>
              <a:rPr lang="en-US" sz="2400" dirty="0">
                <a:latin typeface="+mj-lt"/>
              </a:rPr>
              <a:t>ask students to work with different partners periodically to create additional community in the classroom</a:t>
            </a:r>
          </a:p>
          <a:p>
            <a:pPr lvl="1">
              <a:buFont typeface="Arial" panose="020B0604020202020204" pitchFamily="34" charset="0"/>
              <a:buChar char="•"/>
            </a:pPr>
            <a:endParaRPr lang="en-US" sz="24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343399"/>
            <a:ext cx="8229600" cy="1776985"/>
          </a:xfrm>
          <a:prstGeom prst="rect">
            <a:avLst/>
          </a:prstGeom>
          <a:ln>
            <a:solidFill>
              <a:schemeClr val="tx1"/>
            </a:solidFill>
          </a:ln>
        </p:spPr>
      </p:pic>
    </p:spTree>
    <p:extLst>
      <p:ext uri="{BB962C8B-B14F-4D97-AF65-F5344CB8AC3E}">
        <p14:creationId xmlns:p14="http://schemas.microsoft.com/office/powerpoint/2010/main" val="297635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467600" cy="1524000"/>
          </a:xfrm>
        </p:spPr>
        <p:txBody>
          <a:bodyPr>
            <a:normAutofit/>
          </a:bodyPr>
          <a:lstStyle/>
          <a:p>
            <a:r>
              <a:rPr lang="en-US" sz="4400" dirty="0"/>
              <a:t>In-Class Reading </a:t>
            </a:r>
            <a:br>
              <a:rPr lang="en-US" sz="4400" dirty="0"/>
            </a:br>
            <a:r>
              <a:rPr lang="en-US" sz="4400" dirty="0"/>
              <a:t>activities</a:t>
            </a:r>
          </a:p>
        </p:txBody>
      </p:sp>
      <p:sp>
        <p:nvSpPr>
          <p:cNvPr id="3" name="Content Placeholder 2"/>
          <p:cNvSpPr>
            <a:spLocks noGrp="1"/>
          </p:cNvSpPr>
          <p:nvPr>
            <p:ph idx="1"/>
          </p:nvPr>
        </p:nvSpPr>
        <p:spPr>
          <a:xfrm>
            <a:off x="609600" y="1981200"/>
            <a:ext cx="3581400" cy="3733800"/>
          </a:xfrm>
          <a:solidFill>
            <a:schemeClr val="accent5">
              <a:lumMod val="40000"/>
              <a:lumOff val="60000"/>
            </a:schemeClr>
          </a:solidFill>
          <a:ln>
            <a:solidFill>
              <a:schemeClr val="tx1"/>
            </a:solidFill>
          </a:ln>
        </p:spPr>
        <p:txBody>
          <a:bodyPr>
            <a:noAutofit/>
          </a:bodyPr>
          <a:lstStyle/>
          <a:p>
            <a:pPr>
              <a:lnSpc>
                <a:spcPct val="100000"/>
              </a:lnSpc>
              <a:spcBef>
                <a:spcPts val="0"/>
              </a:spcBef>
            </a:pPr>
            <a:r>
              <a:rPr lang="en-US" sz="2400" dirty="0">
                <a:latin typeface="+mj-lt"/>
              </a:rPr>
              <a:t>Worksheets with focus questions</a:t>
            </a:r>
          </a:p>
          <a:p>
            <a:pPr>
              <a:lnSpc>
                <a:spcPct val="100000"/>
              </a:lnSpc>
              <a:spcBef>
                <a:spcPts val="0"/>
              </a:spcBef>
            </a:pPr>
            <a:r>
              <a:rPr lang="en-US" sz="2400" dirty="0">
                <a:latin typeface="+mj-lt"/>
              </a:rPr>
              <a:t>Graphic organizers</a:t>
            </a:r>
          </a:p>
          <a:p>
            <a:pPr>
              <a:lnSpc>
                <a:spcPct val="100000"/>
              </a:lnSpc>
              <a:spcBef>
                <a:spcPts val="0"/>
              </a:spcBef>
            </a:pPr>
            <a:r>
              <a:rPr lang="en-US" sz="2400" dirty="0">
                <a:latin typeface="+mj-lt"/>
              </a:rPr>
              <a:t>Poster sessions</a:t>
            </a:r>
          </a:p>
          <a:p>
            <a:pPr>
              <a:lnSpc>
                <a:spcPct val="100000"/>
              </a:lnSpc>
              <a:spcBef>
                <a:spcPts val="0"/>
              </a:spcBef>
            </a:pPr>
            <a:r>
              <a:rPr lang="en-US" sz="2400" dirty="0">
                <a:latin typeface="+mj-lt"/>
              </a:rPr>
              <a:t>Post-It note sessions</a:t>
            </a:r>
          </a:p>
          <a:p>
            <a:pPr>
              <a:lnSpc>
                <a:spcPct val="100000"/>
              </a:lnSpc>
              <a:spcBef>
                <a:spcPts val="0"/>
              </a:spcBef>
            </a:pPr>
            <a:r>
              <a:rPr lang="en-US" sz="2400" dirty="0">
                <a:latin typeface="+mj-lt"/>
              </a:rPr>
              <a:t>Debates</a:t>
            </a:r>
          </a:p>
          <a:p>
            <a:pPr>
              <a:lnSpc>
                <a:spcPct val="100000"/>
              </a:lnSpc>
              <a:spcBef>
                <a:spcPts val="0"/>
              </a:spcBef>
            </a:pPr>
            <a:r>
              <a:rPr lang="en-US" sz="2400" dirty="0">
                <a:latin typeface="+mj-lt"/>
              </a:rPr>
              <a:t>Speed Dating</a:t>
            </a:r>
          </a:p>
          <a:p>
            <a:pPr>
              <a:lnSpc>
                <a:spcPct val="100000"/>
              </a:lnSpc>
              <a:spcBef>
                <a:spcPts val="0"/>
              </a:spcBef>
            </a:pPr>
            <a:r>
              <a:rPr lang="en-US" sz="2400" dirty="0">
                <a:latin typeface="+mj-lt"/>
              </a:rPr>
              <a:t>Jigsaws</a:t>
            </a:r>
          </a:p>
          <a:p>
            <a:pPr>
              <a:lnSpc>
                <a:spcPct val="100000"/>
              </a:lnSpc>
              <a:spcBef>
                <a:spcPts val="0"/>
              </a:spcBef>
            </a:pPr>
            <a:r>
              <a:rPr lang="en-US" sz="2400" dirty="0">
                <a:latin typeface="+mj-lt"/>
              </a:rPr>
              <a:t>Think-Pair-Share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50" t="20816" r="11224" b="30206"/>
          <a:stretch/>
        </p:blipFill>
        <p:spPr>
          <a:xfrm rot="10800000">
            <a:off x="4419600" y="1981200"/>
            <a:ext cx="4118610" cy="1752600"/>
          </a:xfrm>
          <a:prstGeom prst="rect">
            <a:avLst/>
          </a:prstGeom>
          <a:ln>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 t="23416" r="1219" b="23902"/>
          <a:stretch/>
        </p:blipFill>
        <p:spPr>
          <a:xfrm rot="10800000">
            <a:off x="4415060" y="4038600"/>
            <a:ext cx="4123150" cy="1649260"/>
          </a:xfrm>
          <a:prstGeom prst="rect">
            <a:avLst/>
          </a:prstGeom>
        </p:spPr>
      </p:pic>
    </p:spTree>
    <p:extLst>
      <p:ext uri="{BB962C8B-B14F-4D97-AF65-F5344CB8AC3E}">
        <p14:creationId xmlns:p14="http://schemas.microsoft.com/office/powerpoint/2010/main" val="4291646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3886200" cy="990600"/>
          </a:xfrm>
        </p:spPr>
        <p:txBody>
          <a:bodyPr>
            <a:normAutofit/>
          </a:bodyPr>
          <a:lstStyle/>
          <a:p>
            <a:r>
              <a:rPr lang="en-US" sz="4400" dirty="0"/>
              <a:t>The Reading Quiz</a:t>
            </a:r>
          </a:p>
        </p:txBody>
      </p:sp>
      <p:sp>
        <p:nvSpPr>
          <p:cNvPr id="3" name="Content Placeholder 2"/>
          <p:cNvSpPr>
            <a:spLocks noGrp="1"/>
          </p:cNvSpPr>
          <p:nvPr>
            <p:ph idx="1"/>
          </p:nvPr>
        </p:nvSpPr>
        <p:spPr>
          <a:xfrm>
            <a:off x="533400" y="2819400"/>
            <a:ext cx="8001000" cy="3505200"/>
          </a:xfrm>
          <a:ln>
            <a:solidFill>
              <a:schemeClr val="accent2">
                <a:lumMod val="60000"/>
                <a:lumOff val="40000"/>
              </a:schemeClr>
            </a:solidFill>
          </a:ln>
        </p:spPr>
        <p:txBody>
          <a:bodyPr>
            <a:normAutofit fontScale="92500" lnSpcReduction="10000"/>
          </a:bodyPr>
          <a:lstStyle/>
          <a:p>
            <a:pPr marL="0" indent="0">
              <a:lnSpc>
                <a:spcPct val="110000"/>
              </a:lnSpc>
              <a:spcBef>
                <a:spcPts val="0"/>
              </a:spcBef>
              <a:buNone/>
            </a:pPr>
            <a:r>
              <a:rPr lang="en-US" b="1" u="sng" dirty="0">
                <a:latin typeface="+mj-lt"/>
              </a:rPr>
              <a:t>What is it?</a:t>
            </a:r>
          </a:p>
          <a:p>
            <a:pPr marL="0" indent="0">
              <a:lnSpc>
                <a:spcPct val="110000"/>
              </a:lnSpc>
              <a:spcBef>
                <a:spcPts val="0"/>
              </a:spcBef>
              <a:buNone/>
            </a:pPr>
            <a:r>
              <a:rPr lang="en-US" dirty="0">
                <a:latin typeface="+mj-lt"/>
              </a:rPr>
              <a:t>After reading all texts for an essay assignment, students take an “open book, open note, closed neighbor” (often take home) reading quiz.</a:t>
            </a:r>
          </a:p>
          <a:p>
            <a:pPr marL="0" indent="0">
              <a:lnSpc>
                <a:spcPct val="110000"/>
              </a:lnSpc>
              <a:spcBef>
                <a:spcPts val="0"/>
              </a:spcBef>
              <a:buNone/>
            </a:pPr>
            <a:endParaRPr lang="en-US" dirty="0">
              <a:latin typeface="+mj-lt"/>
            </a:endParaRPr>
          </a:p>
          <a:p>
            <a:pPr marL="0" indent="0">
              <a:lnSpc>
                <a:spcPct val="110000"/>
              </a:lnSpc>
              <a:spcBef>
                <a:spcPts val="0"/>
              </a:spcBef>
              <a:buNone/>
            </a:pPr>
            <a:r>
              <a:rPr lang="en-US" b="1" u="sng" dirty="0">
                <a:latin typeface="+mj-lt"/>
              </a:rPr>
              <a:t>Why should we use it?</a:t>
            </a:r>
          </a:p>
          <a:p>
            <a:pPr marL="0" indent="0">
              <a:lnSpc>
                <a:spcPct val="110000"/>
              </a:lnSpc>
              <a:spcBef>
                <a:spcPts val="0"/>
              </a:spcBef>
              <a:buNone/>
            </a:pPr>
            <a:r>
              <a:rPr lang="en-US" dirty="0">
                <a:latin typeface="+mj-lt"/>
              </a:rPr>
              <a:t>The reading quiz helps students:</a:t>
            </a:r>
          </a:p>
          <a:p>
            <a:pPr lvl="1">
              <a:lnSpc>
                <a:spcPct val="110000"/>
              </a:lnSpc>
              <a:spcBef>
                <a:spcPts val="0"/>
              </a:spcBef>
              <a:spcAft>
                <a:spcPts val="0"/>
              </a:spcAft>
              <a:buFont typeface="Arial" panose="020B0604020202020204" pitchFamily="34" charset="0"/>
              <a:buChar char="•"/>
            </a:pPr>
            <a:r>
              <a:rPr lang="en-US" sz="2000" dirty="0">
                <a:latin typeface="+mj-lt"/>
              </a:rPr>
              <a:t>bridge from reading to writing, acting as a prewriting activity</a:t>
            </a:r>
          </a:p>
          <a:p>
            <a:pPr lvl="1">
              <a:lnSpc>
                <a:spcPct val="110000"/>
              </a:lnSpc>
              <a:spcBef>
                <a:spcPts val="0"/>
              </a:spcBef>
              <a:spcAft>
                <a:spcPts val="0"/>
              </a:spcAft>
              <a:buFont typeface="Arial" panose="020B0604020202020204" pitchFamily="34" charset="0"/>
              <a:buChar char="•"/>
            </a:pPr>
            <a:r>
              <a:rPr lang="en-US" sz="2000" dirty="0">
                <a:latin typeface="+mj-lt"/>
              </a:rPr>
              <a:t>practice explaining the big picture ideas from the text </a:t>
            </a:r>
          </a:p>
          <a:p>
            <a:pPr lvl="1">
              <a:lnSpc>
                <a:spcPct val="110000"/>
              </a:lnSpc>
              <a:spcBef>
                <a:spcPts val="0"/>
              </a:spcBef>
              <a:spcAft>
                <a:spcPts val="0"/>
              </a:spcAft>
              <a:buFont typeface="Arial" panose="020B0604020202020204" pitchFamily="34" charset="0"/>
              <a:buChar char="•"/>
            </a:pPr>
            <a:r>
              <a:rPr lang="en-US" sz="2000" dirty="0">
                <a:latin typeface="+mj-lt"/>
              </a:rPr>
              <a:t>prepare for essay writing in a slightly higher (but still relatively low) stakes assignment, helping the instructor check for understanding early on in the writing process</a:t>
            </a:r>
          </a:p>
          <a:p>
            <a:pPr lvl="1">
              <a:lnSpc>
                <a:spcPct val="110000"/>
              </a:lnSpc>
              <a:spcBef>
                <a:spcPts val="0"/>
              </a:spcBef>
              <a:spcAft>
                <a:spcPts val="0"/>
              </a:spcAft>
              <a:buFont typeface="Arial" panose="020B0604020202020204" pitchFamily="34" charset="0"/>
              <a:buChar char="•"/>
            </a:pPr>
            <a:r>
              <a:rPr lang="en-US" sz="2000" dirty="0">
                <a:latin typeface="+mj-lt"/>
              </a:rPr>
              <a:t>be accountable for the reading assignments</a:t>
            </a:r>
          </a:p>
          <a:p>
            <a:pPr>
              <a:lnSpc>
                <a:spcPct val="110000"/>
              </a:lnSpc>
              <a:spcBef>
                <a:spcPts val="0"/>
              </a:spcBef>
            </a:pPr>
            <a:endParaRPr lang="en-US" dirty="0"/>
          </a:p>
        </p:txBody>
      </p:sp>
      <p:sp>
        <p:nvSpPr>
          <p:cNvPr id="4" name="Down Arrow Callout 3"/>
          <p:cNvSpPr>
            <a:spLocks/>
          </p:cNvSpPr>
          <p:nvPr/>
        </p:nvSpPr>
        <p:spPr>
          <a:xfrm>
            <a:off x="1828800" y="1295400"/>
            <a:ext cx="5486400" cy="1676400"/>
          </a:xfrm>
          <a:prstGeom prst="downArrowCallou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a:lstStyle/>
          <a:p>
            <a:pPr marL="0" marR="0" algn="ctr">
              <a:spcBef>
                <a:spcPts val="0"/>
              </a:spcBef>
            </a:pPr>
            <a:r>
              <a:rPr lang="en-US" sz="1600" b="1" dirty="0">
                <a:effectLst/>
                <a:ea typeface="MS Mincho"/>
                <a:cs typeface="Times New Roman" panose="02020603050405020304" pitchFamily="18" charset="0"/>
              </a:rPr>
              <a:t>Open Book Quiz: </a:t>
            </a:r>
          </a:p>
          <a:p>
            <a:pPr marL="0" marR="0" algn="just">
              <a:spcBef>
                <a:spcPts val="0"/>
              </a:spcBef>
            </a:pPr>
            <a:r>
              <a:rPr lang="en-US" sz="1400" dirty="0">
                <a:effectLst/>
                <a:ea typeface="MS Mincho"/>
                <a:cs typeface="Times New Roman" panose="02020603050405020304" pitchFamily="18" charset="0"/>
              </a:rPr>
              <a:t>Students move from informal and oral discussions to explaining key ideas in their own writing.  The quiz also provides incentive and accountability for completing the reading.</a:t>
            </a:r>
          </a:p>
          <a:p>
            <a:pPr marL="0" marR="0" algn="ctr">
              <a:spcBef>
                <a:spcPts val="0"/>
              </a:spcBef>
              <a:spcAft>
                <a:spcPts val="1000"/>
              </a:spcAft>
            </a:pPr>
            <a:r>
              <a:rPr lang="en-US" sz="1200" dirty="0">
                <a:effectLst/>
                <a:ea typeface="MS Mincho"/>
                <a:cs typeface="Times New Roman" panose="02020603050405020304" pitchFamily="18" charset="0"/>
              </a:rPr>
              <a:t> </a:t>
            </a:r>
          </a:p>
        </p:txBody>
      </p:sp>
    </p:spTree>
    <p:extLst>
      <p:ext uri="{BB962C8B-B14F-4D97-AF65-F5344CB8AC3E}">
        <p14:creationId xmlns:p14="http://schemas.microsoft.com/office/powerpoint/2010/main" val="121452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924800" cy="1447800"/>
          </a:xfrm>
        </p:spPr>
        <p:txBody>
          <a:bodyPr>
            <a:normAutofit/>
          </a:bodyPr>
          <a:lstStyle/>
          <a:p>
            <a:r>
              <a:rPr lang="en-US" sz="4400" dirty="0"/>
              <a:t>The Essay Prompt/In-Class Writing Activities</a:t>
            </a:r>
          </a:p>
        </p:txBody>
      </p:sp>
      <p:sp>
        <p:nvSpPr>
          <p:cNvPr id="4" name="Content Placeholder 3"/>
          <p:cNvSpPr>
            <a:spLocks noGrp="1"/>
          </p:cNvSpPr>
          <p:nvPr>
            <p:ph idx="1"/>
          </p:nvPr>
        </p:nvSpPr>
        <p:spPr>
          <a:xfrm>
            <a:off x="1905000" y="2057400"/>
            <a:ext cx="5486400" cy="3657600"/>
          </a:xfrm>
          <a:prstGeom prst="downArrowCallou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marL="0" marR="0" indent="0" algn="ctr">
              <a:lnSpc>
                <a:spcPct val="100000"/>
              </a:lnSpc>
              <a:spcBef>
                <a:spcPts val="0"/>
              </a:spcBef>
              <a:buNone/>
            </a:pPr>
            <a:r>
              <a:rPr lang="en-US" b="1" dirty="0">
                <a:effectLst/>
                <a:latin typeface="+mj-lt"/>
                <a:ea typeface="MS Mincho"/>
                <a:cs typeface="Times New Roman" panose="02020603050405020304" pitchFamily="18" charset="0"/>
              </a:rPr>
              <a:t>Essay Writing Workshops</a:t>
            </a:r>
            <a:r>
              <a:rPr lang="en-US" dirty="0">
                <a:effectLst/>
                <a:latin typeface="+mj-lt"/>
                <a:ea typeface="MS Mincho"/>
                <a:cs typeface="Times New Roman" panose="02020603050405020304" pitchFamily="18" charset="0"/>
              </a:rPr>
              <a:t>: </a:t>
            </a:r>
          </a:p>
          <a:p>
            <a:pPr marL="0" marR="0" indent="0" algn="just">
              <a:lnSpc>
                <a:spcPct val="100000"/>
              </a:lnSpc>
              <a:spcBef>
                <a:spcPts val="0"/>
              </a:spcBef>
              <a:buNone/>
            </a:pPr>
            <a:r>
              <a:rPr lang="en-US" dirty="0">
                <a:effectLst/>
                <a:latin typeface="+mj-lt"/>
                <a:ea typeface="MS Mincho"/>
                <a:cs typeface="Times New Roman" panose="02020603050405020304" pitchFamily="18" charset="0"/>
              </a:rPr>
              <a:t>Students move from explaining discrete portions of the reading to integrating, synthesizing and building arguments.  Students must articulate and support their own perspective while demonstrating a clear understanding of the readings.  Students perform peer evaluations and self-evaluations while the teacher conducts one-on-one conferences to discuss preliminary drafts.</a:t>
            </a:r>
            <a:endParaRPr lang="en-US" sz="3200" dirty="0">
              <a:effectLst/>
              <a:latin typeface="+mj-lt"/>
              <a:ea typeface="MS Mincho"/>
              <a:cs typeface="Times New Roman" panose="02020603050405020304" pitchFamily="18" charset="0"/>
            </a:endParaRPr>
          </a:p>
        </p:txBody>
      </p:sp>
    </p:spTree>
    <p:extLst>
      <p:ext uri="{BB962C8B-B14F-4D97-AF65-F5344CB8AC3E}">
        <p14:creationId xmlns:p14="http://schemas.microsoft.com/office/powerpoint/2010/main" val="3662362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1219200"/>
          </a:xfrm>
        </p:spPr>
        <p:txBody>
          <a:bodyPr/>
          <a:lstStyle/>
          <a:p>
            <a:r>
              <a:rPr lang="en-US" dirty="0"/>
              <a:t>Essay 1: Text-to-Personal Examples</a:t>
            </a:r>
          </a:p>
        </p:txBody>
      </p:sp>
      <p:sp>
        <p:nvSpPr>
          <p:cNvPr id="3" name="Content Placeholder 2"/>
          <p:cNvSpPr>
            <a:spLocks noGrp="1"/>
          </p:cNvSpPr>
          <p:nvPr>
            <p:ph idx="1"/>
          </p:nvPr>
        </p:nvSpPr>
        <p:spPr>
          <a:xfrm>
            <a:off x="609600" y="1295400"/>
            <a:ext cx="7924800" cy="4876800"/>
          </a:xfrm>
          <a:solidFill>
            <a:schemeClr val="accent1">
              <a:lumMod val="20000"/>
              <a:lumOff val="80000"/>
            </a:schemeClr>
          </a:solidFill>
          <a:ln>
            <a:solidFill>
              <a:schemeClr val="tx1"/>
            </a:solidFill>
          </a:ln>
        </p:spPr>
        <p:txBody>
          <a:bodyPr>
            <a:noAutofit/>
          </a:bodyPr>
          <a:lstStyle/>
          <a:p>
            <a:pPr marL="0" indent="0">
              <a:lnSpc>
                <a:spcPct val="120000"/>
              </a:lnSpc>
              <a:spcBef>
                <a:spcPts val="0"/>
              </a:spcBef>
              <a:buNone/>
            </a:pPr>
            <a:r>
              <a:rPr lang="en-US" sz="1600" b="1" u="sng" dirty="0">
                <a:latin typeface="+mj-lt"/>
              </a:rPr>
              <a:t>Essay 1 Prompt:</a:t>
            </a:r>
          </a:p>
          <a:p>
            <a:pPr marL="0" indent="0">
              <a:lnSpc>
                <a:spcPct val="120000"/>
              </a:lnSpc>
              <a:spcBef>
                <a:spcPts val="0"/>
              </a:spcBef>
              <a:buNone/>
            </a:pPr>
            <a:r>
              <a:rPr lang="en-US" sz="1400" dirty="0">
                <a:latin typeface="+mj-lt"/>
              </a:rPr>
              <a:t>For this assignment, we have read about several traits and concepts that can influence how students perform in the classroom: grit, fixed and growth mindset, habits of mind, and how teachers affect learning.  For this assignment, I would like you to choose two of these traits or concepts, explain it for your readers by using information from the text that explains that trait or concept, and discuss how this trait or concept has impacted your ability to be a successful student. </a:t>
            </a:r>
          </a:p>
          <a:p>
            <a:pPr marL="0" indent="0">
              <a:lnSpc>
                <a:spcPct val="120000"/>
              </a:lnSpc>
              <a:spcBef>
                <a:spcPts val="0"/>
              </a:spcBef>
              <a:buNone/>
            </a:pPr>
            <a:endParaRPr lang="en-US" sz="1100" dirty="0">
              <a:effectLst/>
              <a:latin typeface="+mj-lt"/>
            </a:endParaRPr>
          </a:p>
          <a:p>
            <a:pPr marL="0" indent="0">
              <a:lnSpc>
                <a:spcPct val="120000"/>
              </a:lnSpc>
              <a:spcBef>
                <a:spcPts val="0"/>
              </a:spcBef>
              <a:buNone/>
            </a:pPr>
            <a:r>
              <a:rPr lang="en-US" sz="1600" b="1" dirty="0">
                <a:latin typeface="+mj-lt"/>
              </a:rPr>
              <a:t>Some things I’d like you to include:</a:t>
            </a:r>
            <a:endParaRPr lang="en-US" sz="1600" b="1" dirty="0">
              <a:effectLst/>
              <a:latin typeface="+mj-lt"/>
            </a:endParaRPr>
          </a:p>
          <a:p>
            <a:pPr>
              <a:lnSpc>
                <a:spcPct val="120000"/>
              </a:lnSpc>
              <a:spcBef>
                <a:spcPts val="0"/>
              </a:spcBef>
            </a:pPr>
            <a:r>
              <a:rPr lang="en-US" sz="1400" dirty="0">
                <a:latin typeface="+mj-lt"/>
              </a:rPr>
              <a:t>Explain your chosen traits or concepts </a:t>
            </a:r>
            <a:r>
              <a:rPr lang="en-US" sz="1400" b="1" dirty="0">
                <a:latin typeface="+mj-lt"/>
              </a:rPr>
              <a:t>for readers who are</a:t>
            </a:r>
            <a:r>
              <a:rPr lang="en-US" sz="1400" dirty="0">
                <a:latin typeface="+mj-lt"/>
              </a:rPr>
              <a:t> </a:t>
            </a:r>
            <a:r>
              <a:rPr lang="en-US" sz="1400" b="1" dirty="0">
                <a:latin typeface="+mj-lt"/>
              </a:rPr>
              <a:t>not in this class</a:t>
            </a:r>
            <a:r>
              <a:rPr lang="en-US" sz="1400" dirty="0">
                <a:latin typeface="+mj-lt"/>
              </a:rPr>
              <a:t> and </a:t>
            </a:r>
            <a:r>
              <a:rPr lang="en-US" sz="1400" b="1" dirty="0">
                <a:latin typeface="+mj-lt"/>
              </a:rPr>
              <a:t>have not read the text</a:t>
            </a:r>
            <a:r>
              <a:rPr lang="en-US" sz="1400" dirty="0">
                <a:latin typeface="+mj-lt"/>
              </a:rPr>
              <a:t>. This means you’ll need to spend some time summarizing key ideas, defining any terms that might be unfamiliar, and choosing short quotations from the texts to help your reader get a sense of what the author is talking about. </a:t>
            </a:r>
          </a:p>
          <a:p>
            <a:pPr>
              <a:lnSpc>
                <a:spcPct val="120000"/>
              </a:lnSpc>
              <a:spcBef>
                <a:spcPts val="0"/>
              </a:spcBef>
            </a:pPr>
            <a:r>
              <a:rPr lang="en-US" sz="1400" dirty="0">
                <a:latin typeface="+mj-lt"/>
              </a:rPr>
              <a:t>Choose at least two specific incidents from your educational history to illustrate the impact of these traits or concepts on your success as a student.  Try to make a connection to writing or reading in at least one of your examples. You should choose at least 1 extended example per trait or concept.</a:t>
            </a:r>
          </a:p>
          <a:p>
            <a:pPr>
              <a:lnSpc>
                <a:spcPct val="120000"/>
              </a:lnSpc>
              <a:spcBef>
                <a:spcPts val="0"/>
              </a:spcBef>
            </a:pPr>
            <a:r>
              <a:rPr lang="en-US" sz="1400" dirty="0">
                <a:latin typeface="+mj-lt"/>
              </a:rPr>
              <a:t>Please close by bringing me up to the present—How do you think you can use or develop these traits in this specific writing class?  Is there anything you’d like me to know so that I can better support you and help you succeed? Is there anything you’re concerned about?  Is there anything you feel excited about?</a:t>
            </a:r>
          </a:p>
          <a:p>
            <a:pPr marL="0" indent="0">
              <a:lnSpc>
                <a:spcPct val="120000"/>
              </a:lnSpc>
              <a:spcBef>
                <a:spcPts val="0"/>
              </a:spcBef>
              <a:buNone/>
            </a:pPr>
            <a:endParaRPr lang="en-US" sz="1050" dirty="0">
              <a:latin typeface="+mj-lt"/>
            </a:endParaRPr>
          </a:p>
          <a:p>
            <a:pPr marL="0" indent="0">
              <a:lnSpc>
                <a:spcPct val="120000"/>
              </a:lnSpc>
              <a:spcBef>
                <a:spcPts val="0"/>
              </a:spcBef>
              <a:buNone/>
            </a:pPr>
            <a:r>
              <a:rPr lang="en-US" sz="1600" b="1" dirty="0">
                <a:latin typeface="+mj-lt"/>
              </a:rPr>
              <a:t> To give me as full and detailed of a story as possible, </a:t>
            </a:r>
            <a:r>
              <a:rPr lang="en-US" sz="1600" b="1" u="sng" dirty="0">
                <a:latin typeface="+mj-lt"/>
              </a:rPr>
              <a:t>shoot for at least three (3) full pages</a:t>
            </a:r>
            <a:r>
              <a:rPr lang="en-US" sz="1600" dirty="0">
                <a:latin typeface="+mj-lt"/>
              </a:rPr>
              <a:t>.</a:t>
            </a:r>
          </a:p>
          <a:p>
            <a:pPr marL="0" indent="0">
              <a:lnSpc>
                <a:spcPct val="120000"/>
              </a:lnSpc>
              <a:spcBef>
                <a:spcPts val="0"/>
              </a:spcBef>
              <a:buNone/>
            </a:pPr>
            <a:endParaRPr lang="en-US" sz="1100" dirty="0">
              <a:latin typeface="+mj-lt"/>
            </a:endParaRPr>
          </a:p>
        </p:txBody>
      </p:sp>
    </p:spTree>
    <p:extLst>
      <p:ext uri="{BB962C8B-B14F-4D97-AF65-F5344CB8AC3E}">
        <p14:creationId xmlns:p14="http://schemas.microsoft.com/office/powerpoint/2010/main" val="1259426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928" r="5980"/>
          <a:stretch/>
        </p:blipFill>
        <p:spPr>
          <a:xfrm rot="10800000">
            <a:off x="609601" y="1524000"/>
            <a:ext cx="3735782" cy="4114800"/>
          </a:xfrm>
          <a:prstGeom prst="rect">
            <a:avLst/>
          </a:prstGeom>
          <a:ln>
            <a:solidFill>
              <a:schemeClr val="tx1"/>
            </a:solidFill>
          </a:ln>
        </p:spPr>
      </p:pic>
      <p:sp>
        <p:nvSpPr>
          <p:cNvPr id="2" name="Title 1"/>
          <p:cNvSpPr>
            <a:spLocks noGrp="1"/>
          </p:cNvSpPr>
          <p:nvPr>
            <p:ph type="title"/>
          </p:nvPr>
        </p:nvSpPr>
        <p:spPr>
          <a:xfrm>
            <a:off x="533400" y="381000"/>
            <a:ext cx="7772400" cy="1152144"/>
          </a:xfrm>
        </p:spPr>
        <p:txBody>
          <a:bodyPr>
            <a:normAutofit/>
          </a:bodyPr>
          <a:lstStyle/>
          <a:p>
            <a:r>
              <a:rPr lang="en-US" dirty="0"/>
              <a:t>Writing Activities</a:t>
            </a:r>
          </a:p>
        </p:txBody>
      </p:sp>
      <p:sp>
        <p:nvSpPr>
          <p:cNvPr id="3" name="Content Placeholder 2"/>
          <p:cNvSpPr>
            <a:spLocks noGrp="1"/>
          </p:cNvSpPr>
          <p:nvPr>
            <p:ph idx="1"/>
          </p:nvPr>
        </p:nvSpPr>
        <p:spPr>
          <a:xfrm>
            <a:off x="4724400" y="1524000"/>
            <a:ext cx="3810000" cy="4114800"/>
          </a:xfrm>
          <a:solidFill>
            <a:schemeClr val="accent1">
              <a:lumMod val="20000"/>
              <a:lumOff val="80000"/>
            </a:schemeClr>
          </a:solidFill>
          <a:ln>
            <a:solidFill>
              <a:schemeClr val="tx1"/>
            </a:solidFill>
          </a:ln>
        </p:spPr>
        <p:txBody>
          <a:bodyPr>
            <a:normAutofit fontScale="92500" lnSpcReduction="10000"/>
          </a:bodyPr>
          <a:lstStyle/>
          <a:p>
            <a:pPr marL="0" indent="0">
              <a:spcBef>
                <a:spcPts val="0"/>
              </a:spcBef>
              <a:buNone/>
            </a:pPr>
            <a:r>
              <a:rPr lang="en-US" sz="2400" b="1" u="sng" dirty="0">
                <a:latin typeface="+mj-lt"/>
              </a:rPr>
              <a:t>What are they?</a:t>
            </a:r>
          </a:p>
          <a:p>
            <a:pPr marL="0" indent="0">
              <a:spcBef>
                <a:spcPts val="0"/>
              </a:spcBef>
              <a:buNone/>
            </a:pPr>
            <a:r>
              <a:rPr lang="en-US" sz="2400" dirty="0">
                <a:latin typeface="+mj-lt"/>
              </a:rPr>
              <a:t>Prewriting, drafting, peer review, conferencing, self-evaluation, and revision.</a:t>
            </a:r>
          </a:p>
          <a:p>
            <a:pPr marL="0" indent="0">
              <a:spcBef>
                <a:spcPts val="0"/>
              </a:spcBef>
              <a:buNone/>
            </a:pPr>
            <a:endParaRPr lang="en-US" sz="2400" dirty="0">
              <a:latin typeface="+mj-lt"/>
            </a:endParaRPr>
          </a:p>
          <a:p>
            <a:pPr marL="0" indent="0">
              <a:spcBef>
                <a:spcPts val="0"/>
              </a:spcBef>
              <a:buNone/>
            </a:pPr>
            <a:r>
              <a:rPr lang="en-US" sz="2400" b="1" u="sng" dirty="0">
                <a:latin typeface="+mj-lt"/>
              </a:rPr>
              <a:t>Why should we use them?</a:t>
            </a:r>
          </a:p>
          <a:p>
            <a:pPr marL="0" indent="0">
              <a:spcBef>
                <a:spcPts val="0"/>
              </a:spcBef>
              <a:buNone/>
            </a:pPr>
            <a:r>
              <a:rPr lang="en-US" sz="2400" dirty="0">
                <a:latin typeface="+mj-lt"/>
              </a:rPr>
              <a:t>The writing activities help students:</a:t>
            </a:r>
          </a:p>
          <a:p>
            <a:pPr lvl="1">
              <a:spcBef>
                <a:spcPts val="0"/>
              </a:spcBef>
              <a:spcAft>
                <a:spcPts val="0"/>
              </a:spcAft>
              <a:buFont typeface="Arial" panose="020B0604020202020204" pitchFamily="34" charset="0"/>
              <a:buChar char="•"/>
            </a:pPr>
            <a:r>
              <a:rPr lang="en-US" sz="2000" dirty="0">
                <a:latin typeface="+mj-lt"/>
              </a:rPr>
              <a:t>Become familiar with the writing process required for college-level essays</a:t>
            </a:r>
          </a:p>
          <a:p>
            <a:pPr lvl="1">
              <a:spcBef>
                <a:spcPts val="0"/>
              </a:spcBef>
              <a:spcAft>
                <a:spcPts val="0"/>
              </a:spcAft>
              <a:buFont typeface="Arial" panose="020B0604020202020204" pitchFamily="34" charset="0"/>
              <a:buChar char="•"/>
            </a:pPr>
            <a:r>
              <a:rPr lang="en-US" sz="2000" dirty="0">
                <a:latin typeface="+mj-lt"/>
              </a:rPr>
              <a:t>Practice skills in a low-stakes environment </a:t>
            </a:r>
          </a:p>
          <a:p>
            <a:pPr lvl="1">
              <a:spcBef>
                <a:spcPts val="0"/>
              </a:spcBef>
              <a:spcAft>
                <a:spcPts val="0"/>
              </a:spcAft>
              <a:buFont typeface="Arial" panose="020B0604020202020204" pitchFamily="34" charset="0"/>
              <a:buChar char="•"/>
            </a:pPr>
            <a:r>
              <a:rPr lang="en-US" sz="2000" dirty="0">
                <a:latin typeface="+mj-lt"/>
              </a:rPr>
              <a:t>Reduce fear of the writing process and receiving feedback on their work</a:t>
            </a:r>
          </a:p>
          <a:p>
            <a:pPr lvl="1">
              <a:spcBef>
                <a:spcPts val="0"/>
              </a:spcBef>
              <a:spcAft>
                <a:spcPts val="0"/>
              </a:spcAft>
              <a:buFont typeface="Arial" panose="020B0604020202020204" pitchFamily="34" charset="0"/>
              <a:buChar char="•"/>
            </a:pPr>
            <a:r>
              <a:rPr lang="en-US" sz="2000" dirty="0">
                <a:latin typeface="+mj-lt"/>
              </a:rPr>
              <a:t>Learn to evaluate and provide feedback to others</a:t>
            </a:r>
          </a:p>
          <a:p>
            <a:pPr marL="0" indent="0">
              <a:spcBef>
                <a:spcPts val="0"/>
              </a:spcBef>
              <a:buNone/>
            </a:pPr>
            <a:endParaRPr lang="en-US" u="sng" dirty="0">
              <a:latin typeface="+mj-lt"/>
            </a:endParaRPr>
          </a:p>
        </p:txBody>
      </p:sp>
    </p:spTree>
    <p:extLst>
      <p:ext uri="{BB962C8B-B14F-4D97-AF65-F5344CB8AC3E}">
        <p14:creationId xmlns:p14="http://schemas.microsoft.com/office/powerpoint/2010/main" val="235758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772400" cy="1609344"/>
          </a:xfrm>
        </p:spPr>
        <p:txBody>
          <a:bodyPr>
            <a:normAutofit/>
          </a:bodyPr>
          <a:lstStyle/>
          <a:p>
            <a:r>
              <a:rPr lang="en-US" sz="4400" dirty="0"/>
              <a:t>Writing Activity: </a:t>
            </a:r>
            <a:br>
              <a:rPr lang="en-US" sz="4400" dirty="0"/>
            </a:br>
            <a:r>
              <a:rPr lang="en-US" sz="4400" dirty="0"/>
              <a:t>The “Summary Challenge”</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75829045"/>
              </p:ext>
            </p:extLst>
          </p:nvPr>
        </p:nvGraphicFramePr>
        <p:xfrm>
          <a:off x="4700045" y="2948369"/>
          <a:ext cx="3737899" cy="3200400"/>
        </p:xfrm>
        <a:graphic>
          <a:graphicData uri="http://schemas.openxmlformats.org/drawingml/2006/table">
            <a:tbl>
              <a:tblPr firstRow="1" bandRow="1">
                <a:tableStyleId>{5940675A-B579-460E-94D1-54222C63F5DA}</a:tableStyleId>
              </a:tblPr>
              <a:tblGrid>
                <a:gridCol w="743822">
                  <a:extLst>
                    <a:ext uri="{9D8B030D-6E8A-4147-A177-3AD203B41FA5}">
                      <a16:colId xmlns:a16="http://schemas.microsoft.com/office/drawing/2014/main" val="3615919703"/>
                    </a:ext>
                  </a:extLst>
                </a:gridCol>
                <a:gridCol w="1273335">
                  <a:extLst>
                    <a:ext uri="{9D8B030D-6E8A-4147-A177-3AD203B41FA5}">
                      <a16:colId xmlns:a16="http://schemas.microsoft.com/office/drawing/2014/main" val="2953114908"/>
                    </a:ext>
                  </a:extLst>
                </a:gridCol>
                <a:gridCol w="1720742">
                  <a:extLst>
                    <a:ext uri="{9D8B030D-6E8A-4147-A177-3AD203B41FA5}">
                      <a16:colId xmlns:a16="http://schemas.microsoft.com/office/drawing/2014/main" val="4004419748"/>
                    </a:ext>
                  </a:extLst>
                </a:gridCol>
              </a:tblGrid>
              <a:tr h="370840">
                <a:tc>
                  <a:txBody>
                    <a:bodyPr/>
                    <a:lstStyle/>
                    <a:p>
                      <a:endParaRPr lang="en-US" dirty="0"/>
                    </a:p>
                  </a:txBody>
                  <a:tcPr marL="68580" marR="68580"/>
                </a:tc>
                <a:tc>
                  <a:txBody>
                    <a:bodyPr/>
                    <a:lstStyle/>
                    <a:p>
                      <a:endParaRPr lang="en-US" dirty="0"/>
                    </a:p>
                    <a:p>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2933739025"/>
                  </a:ext>
                </a:extLst>
              </a:tr>
              <a:tr h="370840">
                <a:tc>
                  <a:txBody>
                    <a:bodyPr/>
                    <a:lstStyle/>
                    <a:p>
                      <a:endParaRPr lang="en-US"/>
                    </a:p>
                  </a:txBody>
                  <a:tcPr marL="68580" marR="68580"/>
                </a:tc>
                <a:tc>
                  <a:txBody>
                    <a:bodyPr/>
                    <a:lstStyle/>
                    <a:p>
                      <a:endParaRPr lang="en-US" dirty="0"/>
                    </a:p>
                    <a:p>
                      <a:endParaRPr lang="en-US" dirty="0"/>
                    </a:p>
                  </a:txBody>
                  <a:tcPr marL="68580" marR="68580"/>
                </a:tc>
                <a:tc>
                  <a:txBody>
                    <a:bodyPr/>
                    <a:lstStyle/>
                    <a:p>
                      <a:endParaRPr lang="en-US"/>
                    </a:p>
                  </a:txBody>
                  <a:tcPr marL="68580" marR="68580"/>
                </a:tc>
                <a:extLst>
                  <a:ext uri="{0D108BD9-81ED-4DB2-BD59-A6C34878D82A}">
                    <a16:rowId xmlns:a16="http://schemas.microsoft.com/office/drawing/2014/main" val="3211197747"/>
                  </a:ext>
                </a:extLst>
              </a:tr>
              <a:tr h="370840">
                <a:tc>
                  <a:txBody>
                    <a:bodyPr/>
                    <a:lstStyle/>
                    <a:p>
                      <a:endParaRPr lang="en-US"/>
                    </a:p>
                  </a:txBody>
                  <a:tcPr marL="68580" marR="68580"/>
                </a:tc>
                <a:tc>
                  <a:txBody>
                    <a:bodyPr/>
                    <a:lstStyle/>
                    <a:p>
                      <a:endParaRPr lang="en-US" dirty="0"/>
                    </a:p>
                    <a:p>
                      <a:endParaRPr lang="en-US" dirty="0"/>
                    </a:p>
                  </a:txBody>
                  <a:tcPr marL="68580" marR="68580"/>
                </a:tc>
                <a:tc>
                  <a:txBody>
                    <a:bodyPr/>
                    <a:lstStyle/>
                    <a:p>
                      <a:endParaRPr lang="en-US"/>
                    </a:p>
                  </a:txBody>
                  <a:tcPr marL="68580" marR="68580"/>
                </a:tc>
                <a:extLst>
                  <a:ext uri="{0D108BD9-81ED-4DB2-BD59-A6C34878D82A}">
                    <a16:rowId xmlns:a16="http://schemas.microsoft.com/office/drawing/2014/main" val="1463782941"/>
                  </a:ext>
                </a:extLst>
              </a:tr>
              <a:tr h="370840">
                <a:tc>
                  <a:txBody>
                    <a:bodyPr/>
                    <a:lstStyle/>
                    <a:p>
                      <a:endParaRPr lang="en-US"/>
                    </a:p>
                  </a:txBody>
                  <a:tcPr marL="68580" marR="68580"/>
                </a:tc>
                <a:tc>
                  <a:txBody>
                    <a:bodyPr/>
                    <a:lstStyle/>
                    <a:p>
                      <a:endParaRPr lang="en-US" dirty="0"/>
                    </a:p>
                    <a:p>
                      <a:endParaRPr lang="en-US" dirty="0"/>
                    </a:p>
                  </a:txBody>
                  <a:tcPr marL="68580" marR="68580"/>
                </a:tc>
                <a:tc>
                  <a:txBody>
                    <a:bodyPr/>
                    <a:lstStyle/>
                    <a:p>
                      <a:endParaRPr lang="en-US"/>
                    </a:p>
                  </a:txBody>
                  <a:tcPr marL="68580" marR="68580"/>
                </a:tc>
                <a:extLst>
                  <a:ext uri="{0D108BD9-81ED-4DB2-BD59-A6C34878D82A}">
                    <a16:rowId xmlns:a16="http://schemas.microsoft.com/office/drawing/2014/main" val="3960265257"/>
                  </a:ext>
                </a:extLst>
              </a:tr>
              <a:tr h="370840">
                <a:tc>
                  <a:txBody>
                    <a:bodyPr/>
                    <a:lstStyle/>
                    <a:p>
                      <a:endParaRPr lang="en-US"/>
                    </a:p>
                  </a:txBody>
                  <a:tcPr marL="68580" marR="68580"/>
                </a:tc>
                <a:tc>
                  <a:txBody>
                    <a:bodyPr/>
                    <a:lstStyle/>
                    <a:p>
                      <a:endParaRPr lang="en-US" dirty="0"/>
                    </a:p>
                    <a:p>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876954486"/>
                  </a:ext>
                </a:extLst>
              </a:tr>
            </a:tbl>
          </a:graphicData>
        </a:graphic>
      </p:graphicFrame>
      <p:sp>
        <p:nvSpPr>
          <p:cNvPr id="4" name="Content Placeholder 3"/>
          <p:cNvSpPr>
            <a:spLocks noGrp="1"/>
          </p:cNvSpPr>
          <p:nvPr>
            <p:ph sz="half" idx="2"/>
          </p:nvPr>
        </p:nvSpPr>
        <p:spPr>
          <a:xfrm>
            <a:off x="4658810" y="1825625"/>
            <a:ext cx="3886200" cy="4351338"/>
          </a:xfrm>
          <a:ln>
            <a:solidFill>
              <a:schemeClr val="tx1"/>
            </a:solidFill>
          </a:ln>
        </p:spPr>
        <p:txBody>
          <a:bodyPr>
            <a:normAutofit/>
          </a:bodyPr>
          <a:lstStyle/>
          <a:p>
            <a:pPr marL="0" indent="0">
              <a:buNone/>
            </a:pPr>
            <a:r>
              <a:rPr lang="en-US" sz="1800" dirty="0"/>
              <a:t>Writer’s Initials: ______</a:t>
            </a:r>
          </a:p>
          <a:p>
            <a:pPr marL="0" indent="0">
              <a:buNone/>
            </a:pPr>
            <a:r>
              <a:rPr lang="en-US" sz="1800" dirty="0"/>
              <a:t>Row: _____</a:t>
            </a:r>
          </a:p>
          <a:p>
            <a:pPr marL="0" indent="0">
              <a:buNone/>
            </a:pPr>
            <a:r>
              <a:rPr lang="en-US" sz="1100" dirty="0"/>
              <a:t>Score (1-7)   Things Done Well    Needs Improvement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6" name="Content Placeholder 3"/>
          <p:cNvSpPr txBox="1">
            <a:spLocks/>
          </p:cNvSpPr>
          <p:nvPr/>
        </p:nvSpPr>
        <p:spPr>
          <a:xfrm>
            <a:off x="580904" y="1825625"/>
            <a:ext cx="3886200" cy="435133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Writer’s Initials: ______</a:t>
            </a:r>
          </a:p>
          <a:p>
            <a:pPr marL="0" indent="0">
              <a:buFont typeface="Arial" panose="020B0604020202020204" pitchFamily="34" charset="0"/>
              <a:buNone/>
            </a:pPr>
            <a:r>
              <a:rPr lang="en-US" sz="1800" u="sng" dirty="0"/>
              <a:t>Directions: </a:t>
            </a:r>
            <a:r>
              <a:rPr lang="en-US" sz="1800" dirty="0"/>
              <a:t>Review your notes on how to write a complete summary paragraph, and using the space below, write a summary paragraph of “</a:t>
            </a:r>
            <a:r>
              <a:rPr lang="en-US" sz="1800" dirty="0" err="1"/>
              <a:t>Brainology</a:t>
            </a:r>
            <a:r>
              <a:rPr lang="en-US" sz="1800" dirty="0"/>
              <a:t>” by Carol </a:t>
            </a:r>
            <a:r>
              <a:rPr lang="en-US" sz="1800" dirty="0" err="1"/>
              <a:t>Dweck</a:t>
            </a:r>
            <a:r>
              <a:rPr lang="en-US" sz="1800" dirty="0"/>
              <a:t>.</a:t>
            </a:r>
          </a:p>
          <a:p>
            <a:pPr marL="0" indent="0">
              <a:buFont typeface="Arial" panose="020B0604020202020204" pitchFamily="34" charset="0"/>
              <a:buNone/>
            </a:pPr>
            <a:r>
              <a:rPr lang="en-US" sz="18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48293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772400" cy="963168"/>
          </a:xfrm>
        </p:spPr>
        <p:txBody>
          <a:bodyPr>
            <a:normAutofit/>
          </a:bodyPr>
          <a:lstStyle/>
          <a:p>
            <a:r>
              <a:rPr lang="en-US" sz="4400" dirty="0"/>
              <a:t>Practice!</a:t>
            </a:r>
          </a:p>
        </p:txBody>
      </p:sp>
      <p:sp>
        <p:nvSpPr>
          <p:cNvPr id="3" name="Content Placeholder 2"/>
          <p:cNvSpPr>
            <a:spLocks noGrp="1"/>
          </p:cNvSpPr>
          <p:nvPr>
            <p:ph idx="1"/>
          </p:nvPr>
        </p:nvSpPr>
        <p:spPr>
          <a:xfrm>
            <a:off x="647178" y="1420368"/>
            <a:ext cx="3772422" cy="4599432"/>
          </a:xfrm>
          <a:solidFill>
            <a:schemeClr val="accent1">
              <a:lumMod val="20000"/>
              <a:lumOff val="80000"/>
            </a:schemeClr>
          </a:solidFill>
          <a:ln>
            <a:solidFill>
              <a:schemeClr val="tx1"/>
            </a:solidFill>
          </a:ln>
        </p:spPr>
        <p:txBody>
          <a:bodyPr>
            <a:noAutofit/>
          </a:bodyPr>
          <a:lstStyle/>
          <a:p>
            <a:pPr marL="697230" indent="-514350">
              <a:buFont typeface="+mj-lt"/>
              <a:buAutoNum type="arabicPeriod"/>
            </a:pPr>
            <a:r>
              <a:rPr lang="en-US" sz="2200" dirty="0">
                <a:latin typeface="+mj-lt"/>
              </a:rPr>
              <a:t>Go to page 15 in your packet for a scorecard.</a:t>
            </a:r>
          </a:p>
          <a:p>
            <a:pPr marL="697230" indent="-514350">
              <a:buFont typeface="+mj-lt"/>
              <a:buAutoNum type="arabicPeriod"/>
            </a:pPr>
            <a:r>
              <a:rPr lang="en-US" sz="2200" dirty="0">
                <a:latin typeface="+mj-lt"/>
              </a:rPr>
              <a:t>Assume you have already reviewed what a summary is, and when to use one</a:t>
            </a:r>
          </a:p>
          <a:p>
            <a:pPr marL="697230" indent="-514350">
              <a:buFont typeface="+mj-lt"/>
              <a:buAutoNum type="arabicPeriod"/>
            </a:pPr>
            <a:r>
              <a:rPr lang="en-US" sz="2200" dirty="0">
                <a:latin typeface="+mj-lt"/>
              </a:rPr>
              <a:t>With a partner, review two of your classmates’ summaries, and score them, based on the criteria discussed about summary writing, so the total points between the two is seven (i.e. one might score a 3 and the other a 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378071" y="1995297"/>
            <a:ext cx="4599432" cy="3449574"/>
          </a:xfrm>
          <a:prstGeom prst="rect">
            <a:avLst/>
          </a:prstGeom>
          <a:ln>
            <a:solidFill>
              <a:schemeClr val="tx1"/>
            </a:solidFill>
          </a:ln>
        </p:spPr>
      </p:pic>
    </p:spTree>
    <p:extLst>
      <p:ext uri="{BB962C8B-B14F-4D97-AF65-F5344CB8AC3E}">
        <p14:creationId xmlns:p14="http://schemas.microsoft.com/office/powerpoint/2010/main" val="293821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039368"/>
          </a:xfrm>
        </p:spPr>
        <p:txBody>
          <a:bodyPr>
            <a:normAutofit/>
          </a:bodyPr>
          <a:lstStyle/>
          <a:p>
            <a:r>
              <a:rPr lang="en-US" sz="4400" dirty="0"/>
              <a:t>If we had more time…</a:t>
            </a:r>
          </a:p>
        </p:txBody>
      </p:sp>
      <p:sp>
        <p:nvSpPr>
          <p:cNvPr id="3" name="Content Placeholder 2"/>
          <p:cNvSpPr>
            <a:spLocks noGrp="1"/>
          </p:cNvSpPr>
          <p:nvPr>
            <p:ph idx="1"/>
          </p:nvPr>
        </p:nvSpPr>
        <p:spPr>
          <a:xfrm>
            <a:off x="533400" y="1420368"/>
            <a:ext cx="7772400" cy="4294632"/>
          </a:xfrm>
          <a:ln>
            <a:solidFill>
              <a:schemeClr val="accent1"/>
            </a:solidFill>
          </a:ln>
        </p:spPr>
        <p:txBody>
          <a:bodyPr>
            <a:normAutofit/>
          </a:bodyPr>
          <a:lstStyle/>
          <a:p>
            <a:pPr marL="697230" indent="-514350">
              <a:lnSpc>
                <a:spcPct val="100000"/>
              </a:lnSpc>
              <a:spcBef>
                <a:spcPts val="0"/>
              </a:spcBef>
              <a:buFont typeface="+mj-lt"/>
              <a:buAutoNum type="arabicPeriod"/>
            </a:pPr>
            <a:r>
              <a:rPr lang="en-US" sz="2800" dirty="0">
                <a:latin typeface="+mj-lt"/>
              </a:rPr>
              <a:t>We would complete 5 rounds</a:t>
            </a:r>
          </a:p>
          <a:p>
            <a:pPr marL="697230" indent="-514350">
              <a:lnSpc>
                <a:spcPct val="100000"/>
              </a:lnSpc>
              <a:spcBef>
                <a:spcPts val="0"/>
              </a:spcBef>
              <a:buFont typeface="+mj-lt"/>
              <a:buAutoNum type="arabicPeriod"/>
            </a:pPr>
            <a:r>
              <a:rPr lang="en-US" sz="2800" dirty="0">
                <a:latin typeface="+mj-lt"/>
              </a:rPr>
              <a:t>Students with high scores (usually top two or three) read their summaries to the class, and the class discusses why those summary paragraphs earned the most points</a:t>
            </a:r>
          </a:p>
          <a:p>
            <a:pPr marL="697230" indent="-514350">
              <a:lnSpc>
                <a:spcPct val="100000"/>
              </a:lnSpc>
              <a:spcBef>
                <a:spcPts val="0"/>
              </a:spcBef>
              <a:buFont typeface="+mj-lt"/>
              <a:buAutoNum type="arabicPeriod"/>
            </a:pPr>
            <a:r>
              <a:rPr lang="en-US" sz="2800" dirty="0">
                <a:latin typeface="+mj-lt"/>
              </a:rPr>
              <a:t>Have students review their own summary paragraphs, what they learned, and the comments from their peers and have them revise the paragraphs</a:t>
            </a:r>
          </a:p>
          <a:p>
            <a:pPr marL="697230" indent="-514350">
              <a:lnSpc>
                <a:spcPct val="100000"/>
              </a:lnSpc>
              <a:spcBef>
                <a:spcPts val="0"/>
              </a:spcBef>
              <a:buFont typeface="+mj-lt"/>
              <a:buAutoNum type="arabicPeriod"/>
            </a:pPr>
            <a:r>
              <a:rPr lang="en-US" sz="2800" dirty="0">
                <a:latin typeface="+mj-lt"/>
              </a:rPr>
              <a:t>They may use these paragraphs in their essays, or simply use them for reference in the future</a:t>
            </a:r>
          </a:p>
          <a:p>
            <a:endParaRPr lang="en-US" dirty="0"/>
          </a:p>
        </p:txBody>
      </p:sp>
    </p:spTree>
    <p:extLst>
      <p:ext uri="{BB962C8B-B14F-4D97-AF65-F5344CB8AC3E}">
        <p14:creationId xmlns:p14="http://schemas.microsoft.com/office/powerpoint/2010/main" val="181294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63168"/>
          </a:xfrm>
        </p:spPr>
        <p:txBody>
          <a:bodyPr/>
          <a:lstStyle/>
          <a:p>
            <a:r>
              <a:rPr lang="en-US" dirty="0"/>
              <a:t>Final Draft</a:t>
            </a:r>
          </a:p>
        </p:txBody>
      </p:sp>
      <p:sp>
        <p:nvSpPr>
          <p:cNvPr id="4" name="Process 8"/>
          <p:cNvSpPr>
            <a:spLocks/>
          </p:cNvSpPr>
          <p:nvPr/>
        </p:nvSpPr>
        <p:spPr>
          <a:xfrm>
            <a:off x="1905000" y="1828800"/>
            <a:ext cx="5486400" cy="3581400"/>
          </a:xfrm>
          <a:prstGeom prst="flowChartProcess">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horz" wrap="square">
            <a:noAutofit/>
          </a:bodyPr>
          <a:lstStyle/>
          <a:p>
            <a:pPr marL="0" marR="0" algn="ctr">
              <a:spcBef>
                <a:spcPts val="0"/>
              </a:spcBef>
              <a:spcAft>
                <a:spcPts val="1000"/>
              </a:spcAft>
            </a:pPr>
            <a:r>
              <a:rPr lang="en-US" sz="2400" b="1" dirty="0">
                <a:latin typeface="+mj-lt"/>
                <a:ea typeface="MS Mincho"/>
                <a:cs typeface="Times New Roman" panose="02020603050405020304" pitchFamily="18" charset="0"/>
              </a:rPr>
              <a:t>Final Draft</a:t>
            </a:r>
            <a:r>
              <a:rPr lang="en-US" sz="2400" dirty="0">
                <a:effectLst/>
                <a:latin typeface="+mj-lt"/>
                <a:ea typeface="MS Mincho"/>
                <a:cs typeface="Times New Roman" panose="02020603050405020304" pitchFamily="18" charset="0"/>
              </a:rPr>
              <a:t>: </a:t>
            </a:r>
          </a:p>
          <a:p>
            <a:pPr marL="0" marR="0" algn="just">
              <a:spcBef>
                <a:spcPts val="0"/>
              </a:spcBef>
            </a:pPr>
            <a:r>
              <a:rPr lang="en-US" sz="2400" dirty="0">
                <a:effectLst/>
                <a:latin typeface="+mj-lt"/>
                <a:ea typeface="MS Mincho"/>
                <a:cs typeface="Times New Roman" panose="02020603050405020304" pitchFamily="18" charset="0"/>
              </a:rPr>
              <a:t>On the day the students submit the essays, the teacher initiates just-in-time remediation activities, allowing students time to edit their essays and write self-reflections on their writing process.  As the next cycle begins, the teacher uses the common rubric to evaluate the essays, using a high pass, pass, low pass, and no pass model.</a:t>
            </a:r>
            <a:endParaRPr lang="en-US" sz="3600" dirty="0">
              <a:effectLst/>
              <a:latin typeface="+mj-lt"/>
              <a:ea typeface="MS Mincho"/>
              <a:cs typeface="Times New Roman" panose="02020603050405020304" pitchFamily="18" charset="0"/>
            </a:endParaRPr>
          </a:p>
        </p:txBody>
      </p:sp>
    </p:spTree>
    <p:extLst>
      <p:ext uri="{BB962C8B-B14F-4D97-AF65-F5344CB8AC3E}">
        <p14:creationId xmlns:p14="http://schemas.microsoft.com/office/powerpoint/2010/main" val="285262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2441" y="435097"/>
            <a:ext cx="8152108" cy="568916"/>
          </a:xfrm>
        </p:spPr>
        <p:txBody>
          <a:bodyPr>
            <a:noAutofit/>
          </a:bodyPr>
          <a:lstStyle/>
          <a:p>
            <a:pPr algn="l"/>
            <a:r>
              <a:rPr lang="en-US" sz="4400" dirty="0"/>
              <a:t>The History of </a:t>
            </a:r>
            <a:r>
              <a:rPr lang="en-US" sz="4400" dirty="0">
                <a:solidFill>
                  <a:schemeClr val="accent6">
                    <a:lumMod val="60000"/>
                    <a:lumOff val="40000"/>
                  </a:schemeClr>
                </a:solidFill>
              </a:rPr>
              <a:t>IVC’s </a:t>
            </a:r>
            <a:r>
              <a:rPr lang="en-US" sz="4400" dirty="0"/>
              <a:t>Writing Sequences </a:t>
            </a:r>
          </a:p>
        </p:txBody>
      </p:sp>
      <p:sp>
        <p:nvSpPr>
          <p:cNvPr id="3" name="Text Placeholder 2"/>
          <p:cNvSpPr>
            <a:spLocks noGrp="1"/>
          </p:cNvSpPr>
          <p:nvPr>
            <p:ph type="body" idx="1"/>
          </p:nvPr>
        </p:nvSpPr>
        <p:spPr>
          <a:xfrm>
            <a:off x="697423" y="1520349"/>
            <a:ext cx="1983783" cy="765651"/>
          </a:xfrm>
          <a:ln>
            <a:noFill/>
          </a:ln>
        </p:spPr>
        <p:txBody>
          <a:bodyPr wrap="none">
            <a:noAutofit/>
          </a:bodyPr>
          <a:lstStyle/>
          <a:p>
            <a:pPr algn="ctr">
              <a:lnSpc>
                <a:spcPct val="100000"/>
              </a:lnSpc>
              <a:spcBef>
                <a:spcPts val="0"/>
              </a:spcBef>
            </a:pPr>
            <a:r>
              <a:rPr lang="en-US" sz="1500" b="1" dirty="0">
                <a:solidFill>
                  <a:schemeClr val="tx1"/>
                </a:solidFill>
              </a:rPr>
              <a:t>Traditional </a:t>
            </a:r>
          </a:p>
          <a:p>
            <a:pPr algn="ctr">
              <a:lnSpc>
                <a:spcPct val="100000"/>
              </a:lnSpc>
              <a:spcBef>
                <a:spcPts val="0"/>
              </a:spcBef>
            </a:pPr>
            <a:r>
              <a:rPr lang="en-US" sz="1500" b="1" dirty="0">
                <a:solidFill>
                  <a:schemeClr val="tx1"/>
                </a:solidFill>
              </a:rPr>
              <a:t>Sequence</a:t>
            </a:r>
          </a:p>
          <a:p>
            <a:pPr algn="ctr">
              <a:lnSpc>
                <a:spcPct val="100000"/>
              </a:lnSpc>
              <a:spcBef>
                <a:spcPts val="0"/>
              </a:spcBef>
            </a:pPr>
            <a:r>
              <a:rPr lang="en-US" sz="1500" b="1" dirty="0">
                <a:solidFill>
                  <a:schemeClr val="tx1"/>
                </a:solidFill>
              </a:rPr>
              <a:t>(since long ago) </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194459677"/>
              </p:ext>
            </p:extLst>
          </p:nvPr>
        </p:nvGraphicFramePr>
        <p:xfrm>
          <a:off x="132799" y="2322337"/>
          <a:ext cx="3123710" cy="3955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3"/>
          </p:nvPr>
        </p:nvSpPr>
        <p:spPr>
          <a:xfrm>
            <a:off x="3572618" y="1524000"/>
            <a:ext cx="2045777" cy="696001"/>
          </a:xfrm>
          <a:ln>
            <a:noFill/>
          </a:ln>
        </p:spPr>
        <p:txBody>
          <a:bodyPr>
            <a:noAutofit/>
          </a:bodyPr>
          <a:lstStyle/>
          <a:p>
            <a:pPr algn="ctr">
              <a:lnSpc>
                <a:spcPct val="100000"/>
              </a:lnSpc>
              <a:spcBef>
                <a:spcPts val="0"/>
              </a:spcBef>
            </a:pPr>
            <a:r>
              <a:rPr lang="en-US" sz="1500" b="1" dirty="0">
                <a:solidFill>
                  <a:schemeClr val="tx1"/>
                </a:solidFill>
              </a:rPr>
              <a:t>Accelerated Sequence</a:t>
            </a:r>
          </a:p>
          <a:p>
            <a:pPr algn="ctr">
              <a:lnSpc>
                <a:spcPct val="100000"/>
              </a:lnSpc>
              <a:spcBef>
                <a:spcPts val="0"/>
              </a:spcBef>
            </a:pPr>
            <a:r>
              <a:rPr lang="en-US" sz="1500" b="1" dirty="0">
                <a:solidFill>
                  <a:schemeClr val="tx1"/>
                </a:solidFill>
              </a:rPr>
              <a:t>(since Fall 2015) </a:t>
            </a: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779481514"/>
              </p:ext>
            </p:extLst>
          </p:nvPr>
        </p:nvGraphicFramePr>
        <p:xfrm>
          <a:off x="3399212" y="2322337"/>
          <a:ext cx="2362718" cy="40437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Content Placeholder 6"/>
          <p:cNvGraphicFramePr>
            <a:graphicFrameLocks/>
          </p:cNvGraphicFramePr>
          <p:nvPr>
            <p:extLst>
              <p:ext uri="{D42A27DB-BD31-4B8C-83A1-F6EECF244321}">
                <p14:modId xmlns:p14="http://schemas.microsoft.com/office/powerpoint/2010/main" val="2690605538"/>
              </p:ext>
            </p:extLst>
          </p:nvPr>
        </p:nvGraphicFramePr>
        <p:xfrm>
          <a:off x="5961396" y="2342433"/>
          <a:ext cx="3025849" cy="40266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useBgFill="1">
        <p:nvSpPr>
          <p:cNvPr id="9" name="Text Placeholder 2"/>
          <p:cNvSpPr txBox="1">
            <a:spLocks/>
          </p:cNvSpPr>
          <p:nvPr/>
        </p:nvSpPr>
        <p:spPr>
          <a:xfrm>
            <a:off x="6462793" y="1600200"/>
            <a:ext cx="1983783" cy="693439"/>
          </a:xfrm>
          <a:prstGeom prst="rect">
            <a:avLst/>
          </a:prstGeom>
          <a:ln>
            <a:noFill/>
          </a:ln>
        </p:spPr>
        <p:txBody>
          <a:bodyPr wrap="none" anchor="b">
            <a:noAutofit/>
          </a:bodyPr>
          <a:lstStyle>
            <a:lvl1pPr marL="91440" indent="0" algn="l" rtl="0" eaLnBrk="1" latinLnBrk="0" hangingPunct="1">
              <a:spcBef>
                <a:spcPts val="0"/>
              </a:spcBef>
              <a:buClr>
                <a:schemeClr val="accent1"/>
              </a:buClr>
              <a:buSzPct val="70000"/>
              <a:buFont typeface="Wingdings 2"/>
              <a:buNone/>
              <a:defRPr kumimoji="0" sz="2200" b="0" kern="1200" cap="all" baseline="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None/>
              <a:defRPr kumimoji="0" sz="2000" b="1"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None/>
              <a:defRPr kumimoji="0" sz="1800" b="1"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None/>
              <a:defRPr kumimoji="0" sz="1600" b="1"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None/>
              <a:defRPr kumimoji="0" sz="1600" b="1"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algn="ctr" defTabSz="914400"/>
            <a:r>
              <a:rPr lang="en-US" sz="1500" b="1" dirty="0"/>
              <a:t>ESL Sequence </a:t>
            </a:r>
          </a:p>
          <a:p>
            <a:pPr algn="ctr" defTabSz="914400"/>
            <a:r>
              <a:rPr lang="en-US" sz="1500" b="1" dirty="0"/>
              <a:t>(since Fall 2015)</a:t>
            </a:r>
          </a:p>
        </p:txBody>
      </p:sp>
    </p:spTree>
    <p:extLst>
      <p:ext uri="{BB962C8B-B14F-4D97-AF65-F5344CB8AC3E}">
        <p14:creationId xmlns:p14="http://schemas.microsoft.com/office/powerpoint/2010/main" val="2917844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772400" cy="1066800"/>
          </a:xfrm>
        </p:spPr>
        <p:txBody>
          <a:bodyPr>
            <a:normAutofit/>
          </a:bodyPr>
          <a:lstStyle/>
          <a:p>
            <a:r>
              <a:rPr lang="en-US" sz="4400" dirty="0"/>
              <a:t>On the day the paper is due</a:t>
            </a:r>
            <a:r>
              <a:rPr lang="is-IS" sz="4400" dirty="0"/>
              <a:t>…</a:t>
            </a:r>
            <a:endParaRPr lang="en-US" sz="4400" dirty="0"/>
          </a:p>
        </p:txBody>
      </p:sp>
      <p:sp>
        <p:nvSpPr>
          <p:cNvPr id="3" name="Content Placeholder 2"/>
          <p:cNvSpPr>
            <a:spLocks noGrp="1"/>
          </p:cNvSpPr>
          <p:nvPr>
            <p:ph idx="1"/>
          </p:nvPr>
        </p:nvSpPr>
        <p:spPr>
          <a:xfrm>
            <a:off x="567847" y="1447800"/>
            <a:ext cx="7772400" cy="762000"/>
          </a:xfrm>
          <a:solidFill>
            <a:schemeClr val="accent6">
              <a:lumMod val="40000"/>
              <a:lumOff val="60000"/>
            </a:schemeClr>
          </a:solidFill>
          <a:ln>
            <a:solidFill>
              <a:schemeClr val="tx1"/>
            </a:solidFill>
          </a:ln>
        </p:spPr>
        <p:txBody>
          <a:bodyPr/>
          <a:lstStyle/>
          <a:p>
            <a:pPr marL="0" indent="0" algn="ctr">
              <a:buNone/>
            </a:pPr>
            <a:r>
              <a:rPr lang="en-US" dirty="0"/>
              <a:t>The students complete the essay reflection questions and turn in their final drafts.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905000" y="2514600"/>
            <a:ext cx="5283199" cy="3962399"/>
          </a:xfrm>
          <a:prstGeom prst="rect">
            <a:avLst/>
          </a:prstGeom>
          <a:ln>
            <a:solidFill>
              <a:schemeClr val="accent6"/>
            </a:solidFill>
          </a:ln>
        </p:spPr>
      </p:pic>
    </p:spTree>
    <p:extLst>
      <p:ext uri="{BB962C8B-B14F-4D97-AF65-F5344CB8AC3E}">
        <p14:creationId xmlns:p14="http://schemas.microsoft.com/office/powerpoint/2010/main" val="2405153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7772400" cy="1609344"/>
          </a:xfrm>
        </p:spPr>
        <p:txBody>
          <a:bodyPr>
            <a:normAutofit/>
          </a:bodyPr>
          <a:lstStyle/>
          <a:p>
            <a:r>
              <a:rPr lang="en-US" dirty="0"/>
              <a:t>Just-in-Time Remediation: </a:t>
            </a:r>
            <a:br>
              <a:rPr lang="en-US" dirty="0"/>
            </a:br>
            <a:r>
              <a:rPr lang="en-US" dirty="0"/>
              <a:t>Editing Workshop</a:t>
            </a:r>
          </a:p>
        </p:txBody>
      </p:sp>
      <p:sp>
        <p:nvSpPr>
          <p:cNvPr id="3" name="Content Placeholder 2"/>
          <p:cNvSpPr>
            <a:spLocks noGrp="1"/>
          </p:cNvSpPr>
          <p:nvPr>
            <p:ph idx="1"/>
          </p:nvPr>
        </p:nvSpPr>
        <p:spPr>
          <a:xfrm>
            <a:off x="533400" y="1828800"/>
            <a:ext cx="8001000" cy="4267200"/>
          </a:xfrm>
          <a:solidFill>
            <a:schemeClr val="accent6">
              <a:lumMod val="40000"/>
              <a:lumOff val="60000"/>
            </a:schemeClr>
          </a:solidFill>
          <a:ln>
            <a:solidFill>
              <a:schemeClr val="tx1"/>
            </a:solidFill>
          </a:ln>
        </p:spPr>
        <p:txBody>
          <a:bodyPr>
            <a:noAutofit/>
          </a:bodyPr>
          <a:lstStyle/>
          <a:p>
            <a:pPr marL="0" indent="0">
              <a:lnSpc>
                <a:spcPct val="110000"/>
              </a:lnSpc>
              <a:spcBef>
                <a:spcPts val="0"/>
              </a:spcBef>
              <a:buNone/>
            </a:pPr>
            <a:r>
              <a:rPr lang="en-US" sz="2400" b="1" u="sng" dirty="0">
                <a:latin typeface="+mj-lt"/>
              </a:rPr>
              <a:t>What is it?</a:t>
            </a:r>
          </a:p>
          <a:p>
            <a:pPr marL="0" indent="0">
              <a:lnSpc>
                <a:spcPct val="110000"/>
              </a:lnSpc>
              <a:spcBef>
                <a:spcPts val="0"/>
              </a:spcBef>
              <a:buNone/>
            </a:pPr>
            <a:r>
              <a:rPr lang="en-US" dirty="0">
                <a:latin typeface="+mj-lt"/>
              </a:rPr>
              <a:t>Students bring in their final draft and complete a workshop focused on editing.  The instructor circulates, providing just-in-time remediation to help students edit their essays.</a:t>
            </a:r>
          </a:p>
          <a:p>
            <a:pPr marL="0" indent="0">
              <a:lnSpc>
                <a:spcPct val="110000"/>
              </a:lnSpc>
              <a:spcBef>
                <a:spcPts val="0"/>
              </a:spcBef>
              <a:buNone/>
            </a:pPr>
            <a:endParaRPr lang="en-US" sz="1200" dirty="0">
              <a:latin typeface="+mj-lt"/>
            </a:endParaRPr>
          </a:p>
          <a:p>
            <a:pPr marL="0" indent="0">
              <a:lnSpc>
                <a:spcPct val="110000"/>
              </a:lnSpc>
              <a:spcBef>
                <a:spcPts val="0"/>
              </a:spcBef>
              <a:buNone/>
            </a:pPr>
            <a:r>
              <a:rPr lang="en-US" sz="2400" b="1" u="sng" dirty="0">
                <a:latin typeface="+mj-lt"/>
              </a:rPr>
              <a:t>Why should we use it?</a:t>
            </a:r>
          </a:p>
          <a:p>
            <a:pPr marL="0" indent="0">
              <a:lnSpc>
                <a:spcPct val="110000"/>
              </a:lnSpc>
              <a:spcBef>
                <a:spcPts val="0"/>
              </a:spcBef>
              <a:buNone/>
            </a:pPr>
            <a:r>
              <a:rPr lang="en-US" dirty="0">
                <a:latin typeface="+mj-lt"/>
              </a:rPr>
              <a:t>The editing workshop helps students:</a:t>
            </a:r>
          </a:p>
          <a:p>
            <a:pPr lvl="1">
              <a:lnSpc>
                <a:spcPct val="110000"/>
              </a:lnSpc>
              <a:spcBef>
                <a:spcPts val="0"/>
              </a:spcBef>
              <a:spcAft>
                <a:spcPts val="0"/>
              </a:spcAft>
              <a:buFont typeface="Arial" panose="020B0604020202020204" pitchFamily="34" charset="0"/>
              <a:buChar char="•"/>
            </a:pPr>
            <a:r>
              <a:rPr lang="en-US" sz="2000" dirty="0">
                <a:latin typeface="+mj-lt"/>
              </a:rPr>
              <a:t>focus on editing as the last step in the writing process</a:t>
            </a:r>
          </a:p>
          <a:p>
            <a:pPr lvl="1">
              <a:lnSpc>
                <a:spcPct val="110000"/>
              </a:lnSpc>
              <a:spcBef>
                <a:spcPts val="0"/>
              </a:spcBef>
              <a:spcAft>
                <a:spcPts val="0"/>
              </a:spcAft>
              <a:buFont typeface="Arial" panose="020B0604020202020204" pitchFamily="34" charset="0"/>
              <a:buChar char="•"/>
            </a:pPr>
            <a:r>
              <a:rPr lang="en-US" sz="2000" dirty="0">
                <a:latin typeface="+mj-lt"/>
              </a:rPr>
              <a:t>realize why grammar and mechanics are important for reader understanding in a final draft</a:t>
            </a:r>
          </a:p>
          <a:p>
            <a:pPr lvl="1">
              <a:lnSpc>
                <a:spcPct val="110000"/>
              </a:lnSpc>
              <a:spcBef>
                <a:spcPts val="0"/>
              </a:spcBef>
              <a:spcAft>
                <a:spcPts val="0"/>
              </a:spcAft>
              <a:buFont typeface="Arial" panose="020B0604020202020204" pitchFamily="34" charset="0"/>
              <a:buChar char="•"/>
            </a:pPr>
            <a:r>
              <a:rPr lang="en-US" sz="2000" dirty="0">
                <a:latin typeface="+mj-lt"/>
              </a:rPr>
              <a:t>get help tailored to their individual grammatical challenges</a:t>
            </a:r>
          </a:p>
          <a:p>
            <a:pPr lvl="1">
              <a:lnSpc>
                <a:spcPct val="110000"/>
              </a:lnSpc>
              <a:spcBef>
                <a:spcPts val="0"/>
              </a:spcBef>
              <a:spcAft>
                <a:spcPts val="0"/>
              </a:spcAft>
              <a:buFont typeface="Arial" panose="020B0604020202020204" pitchFamily="34" charset="0"/>
              <a:buChar char="•"/>
            </a:pPr>
            <a:r>
              <a:rPr lang="en-US" sz="2000" dirty="0">
                <a:latin typeface="+mj-lt"/>
              </a:rPr>
              <a:t>see grammar/spelling/mechanics as part of the whole rather than separate in a vacuum</a:t>
            </a:r>
          </a:p>
          <a:p>
            <a:pPr marL="0" indent="0">
              <a:lnSpc>
                <a:spcPct val="110000"/>
              </a:lnSpc>
              <a:spcBef>
                <a:spcPts val="0"/>
              </a:spcBef>
              <a:buNone/>
            </a:pPr>
            <a:endParaRPr lang="en-US" sz="2400" dirty="0">
              <a:latin typeface="+mj-lt"/>
            </a:endParaRPr>
          </a:p>
        </p:txBody>
      </p:sp>
    </p:spTree>
    <p:extLst>
      <p:ext uri="{BB962C8B-B14F-4D97-AF65-F5344CB8AC3E}">
        <p14:creationId xmlns:p14="http://schemas.microsoft.com/office/powerpoint/2010/main" val="3284729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normAutofit/>
          </a:bodyPr>
          <a:lstStyle/>
          <a:p>
            <a:r>
              <a:rPr lang="en-US" sz="4400" dirty="0"/>
              <a:t>Essay Reflection</a:t>
            </a:r>
          </a:p>
        </p:txBody>
      </p:sp>
      <p:sp>
        <p:nvSpPr>
          <p:cNvPr id="3" name="Content Placeholder 2"/>
          <p:cNvSpPr>
            <a:spLocks noGrp="1"/>
          </p:cNvSpPr>
          <p:nvPr>
            <p:ph idx="1"/>
          </p:nvPr>
        </p:nvSpPr>
        <p:spPr>
          <a:xfrm>
            <a:off x="705633" y="1267216"/>
            <a:ext cx="7676367" cy="4752584"/>
          </a:xfrm>
          <a:ln>
            <a:solidFill>
              <a:schemeClr val="accent6"/>
            </a:solidFill>
          </a:ln>
        </p:spPr>
        <p:txBody>
          <a:bodyPr>
            <a:normAutofit/>
          </a:bodyPr>
          <a:lstStyle/>
          <a:p>
            <a:pPr marL="0" indent="0">
              <a:lnSpc>
                <a:spcPct val="100000"/>
              </a:lnSpc>
              <a:spcBef>
                <a:spcPts val="0"/>
              </a:spcBef>
              <a:buNone/>
            </a:pPr>
            <a:r>
              <a:rPr lang="en-US" sz="2400" b="1" u="sng" dirty="0">
                <a:latin typeface="+mj-lt"/>
              </a:rPr>
              <a:t>What is it?</a:t>
            </a:r>
          </a:p>
          <a:p>
            <a:pPr marL="0" indent="0">
              <a:lnSpc>
                <a:spcPct val="100000"/>
              </a:lnSpc>
              <a:spcBef>
                <a:spcPts val="0"/>
              </a:spcBef>
              <a:buNone/>
            </a:pPr>
            <a:r>
              <a:rPr lang="en-US" dirty="0">
                <a:latin typeface="+mj-lt"/>
              </a:rPr>
              <a:t>A series of metacognitive questions that help students reflect on the writing process as a whole and their individual process of writing.</a:t>
            </a:r>
          </a:p>
          <a:p>
            <a:pPr marL="0" indent="0">
              <a:lnSpc>
                <a:spcPct val="100000"/>
              </a:lnSpc>
              <a:spcBef>
                <a:spcPts val="0"/>
              </a:spcBef>
              <a:buNone/>
            </a:pPr>
            <a:endParaRPr lang="en-US" sz="1200" u="sng" dirty="0">
              <a:latin typeface="+mj-lt"/>
            </a:endParaRPr>
          </a:p>
          <a:p>
            <a:pPr marL="0" indent="0">
              <a:lnSpc>
                <a:spcPct val="100000"/>
              </a:lnSpc>
              <a:spcBef>
                <a:spcPts val="0"/>
              </a:spcBef>
              <a:buNone/>
            </a:pPr>
            <a:r>
              <a:rPr lang="en-US" sz="2400" b="1" u="sng" dirty="0">
                <a:latin typeface="+mj-lt"/>
              </a:rPr>
              <a:t>Why should we use it?</a:t>
            </a:r>
          </a:p>
          <a:p>
            <a:pPr marL="0" indent="0">
              <a:lnSpc>
                <a:spcPct val="100000"/>
              </a:lnSpc>
              <a:spcBef>
                <a:spcPts val="0"/>
              </a:spcBef>
              <a:buNone/>
            </a:pPr>
            <a:r>
              <a:rPr lang="en-US" dirty="0">
                <a:latin typeface="+mj-lt"/>
              </a:rPr>
              <a:t>The essay reflection helps students:</a:t>
            </a:r>
          </a:p>
          <a:p>
            <a:pPr lvl="1">
              <a:lnSpc>
                <a:spcPct val="100000"/>
              </a:lnSpc>
              <a:spcBef>
                <a:spcPts val="0"/>
              </a:spcBef>
              <a:spcAft>
                <a:spcPts val="0"/>
              </a:spcAft>
              <a:buFont typeface="Arial" panose="020B0604020202020204" pitchFamily="34" charset="0"/>
              <a:buChar char="•"/>
            </a:pPr>
            <a:r>
              <a:rPr lang="en-US" sz="2000" dirty="0">
                <a:latin typeface="+mj-lt"/>
              </a:rPr>
              <a:t>think about how they completed their assignment</a:t>
            </a:r>
          </a:p>
          <a:p>
            <a:pPr lvl="1">
              <a:lnSpc>
                <a:spcPct val="100000"/>
              </a:lnSpc>
              <a:spcBef>
                <a:spcPts val="0"/>
              </a:spcBef>
              <a:spcAft>
                <a:spcPts val="0"/>
              </a:spcAft>
              <a:buFont typeface="Arial" panose="020B0604020202020204" pitchFamily="34" charset="0"/>
              <a:buChar char="•"/>
            </a:pPr>
            <a:r>
              <a:rPr lang="en-US" sz="2000" dirty="0">
                <a:latin typeface="+mj-lt"/>
              </a:rPr>
              <a:t>determine their strengths and weaknesses in the writing and reading process</a:t>
            </a:r>
          </a:p>
          <a:p>
            <a:pPr lvl="1">
              <a:lnSpc>
                <a:spcPct val="100000"/>
              </a:lnSpc>
              <a:spcBef>
                <a:spcPts val="0"/>
              </a:spcBef>
              <a:spcAft>
                <a:spcPts val="0"/>
              </a:spcAft>
              <a:buFont typeface="Arial" panose="020B0604020202020204" pitchFamily="34" charset="0"/>
              <a:buChar char="•"/>
            </a:pPr>
            <a:r>
              <a:rPr lang="en-US" sz="2000" dirty="0">
                <a:latin typeface="+mj-lt"/>
              </a:rPr>
              <a:t>establish reading and writing goals for themselves by looking both backward and forward</a:t>
            </a:r>
          </a:p>
          <a:p>
            <a:pPr marL="0" indent="0">
              <a:lnSpc>
                <a:spcPct val="100000"/>
              </a:lnSpc>
              <a:spcBef>
                <a:spcPts val="0"/>
              </a:spcBef>
              <a:buNone/>
            </a:pPr>
            <a:endParaRPr lang="en-US" sz="1200" dirty="0">
              <a:latin typeface="+mj-lt"/>
            </a:endParaRPr>
          </a:p>
          <a:p>
            <a:pPr marL="0" indent="0">
              <a:lnSpc>
                <a:spcPct val="100000"/>
              </a:lnSpc>
              <a:spcBef>
                <a:spcPts val="0"/>
              </a:spcBef>
              <a:buNone/>
            </a:pPr>
            <a:r>
              <a:rPr lang="en-US" sz="2200" dirty="0">
                <a:latin typeface="+mj-lt"/>
              </a:rPr>
              <a:t>Ps. This helps instructors better understand where student confusion took place, what was happening in the lives of students as they completed the unit, and how to plan activities for future assignments.</a:t>
            </a:r>
          </a:p>
          <a:p>
            <a:pPr marL="0" indent="0">
              <a:buNone/>
            </a:pPr>
            <a:endParaRPr lang="en-US" dirty="0"/>
          </a:p>
        </p:txBody>
      </p:sp>
    </p:spTree>
    <p:extLst>
      <p:ext uri="{BB962C8B-B14F-4D97-AF65-F5344CB8AC3E}">
        <p14:creationId xmlns:p14="http://schemas.microsoft.com/office/powerpoint/2010/main" val="866201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175"/>
            <a:ext cx="7772400" cy="886968"/>
          </a:xfrm>
        </p:spPr>
        <p:txBody>
          <a:bodyPr>
            <a:normAutofit/>
          </a:bodyPr>
          <a:lstStyle/>
          <a:p>
            <a:r>
              <a:rPr lang="en-US" sz="4400" dirty="0"/>
              <a:t>Sample Essay Reflection Questions</a:t>
            </a:r>
          </a:p>
        </p:txBody>
      </p:sp>
      <p:sp>
        <p:nvSpPr>
          <p:cNvPr id="3" name="Content Placeholder 2"/>
          <p:cNvSpPr>
            <a:spLocks noGrp="1"/>
          </p:cNvSpPr>
          <p:nvPr>
            <p:ph idx="1"/>
          </p:nvPr>
        </p:nvSpPr>
        <p:spPr>
          <a:xfrm>
            <a:off x="533400" y="1143000"/>
            <a:ext cx="7848600" cy="5486400"/>
          </a:xfrm>
          <a:ln>
            <a:solidFill>
              <a:schemeClr val="accent6"/>
            </a:solidFill>
          </a:ln>
        </p:spPr>
        <p:txBody>
          <a:bodyPr>
            <a:noAutofit/>
          </a:bodyPr>
          <a:lstStyle/>
          <a:p>
            <a:pPr marL="514350" lvl="0" indent="-514350">
              <a:lnSpc>
                <a:spcPct val="120000"/>
              </a:lnSpc>
              <a:spcBef>
                <a:spcPts val="0"/>
              </a:spcBef>
              <a:buFont typeface="+mj-lt"/>
              <a:buAutoNum type="arabicPeriod"/>
            </a:pPr>
            <a:r>
              <a:rPr lang="en-US" sz="1800" dirty="0">
                <a:latin typeface="+mj-lt"/>
              </a:rPr>
              <a:t>What did you find easy about this essay, and what did you find challenging? Explain.</a:t>
            </a:r>
          </a:p>
          <a:p>
            <a:pPr marL="514350" lvl="0" indent="-514350">
              <a:lnSpc>
                <a:spcPct val="120000"/>
              </a:lnSpc>
              <a:spcBef>
                <a:spcPts val="0"/>
              </a:spcBef>
              <a:buFont typeface="+mj-lt"/>
              <a:buAutoNum type="arabicPeriod"/>
            </a:pPr>
            <a:r>
              <a:rPr lang="en-US" sz="1800" dirty="0">
                <a:latin typeface="+mj-lt"/>
              </a:rPr>
              <a:t>What specific item did you try to improve upon from the last essay in this essay? Why did you focus on this item? Explain.</a:t>
            </a:r>
          </a:p>
          <a:p>
            <a:pPr marL="514350" lvl="0" indent="-514350">
              <a:lnSpc>
                <a:spcPct val="120000"/>
              </a:lnSpc>
              <a:spcBef>
                <a:spcPts val="0"/>
              </a:spcBef>
              <a:buFont typeface="+mj-lt"/>
              <a:buAutoNum type="arabicPeriod"/>
            </a:pPr>
            <a:r>
              <a:rPr lang="en-US" sz="1800" dirty="0">
                <a:latin typeface="+mj-lt"/>
              </a:rPr>
              <a:t>What one item do you believe you still need to work on? Why?</a:t>
            </a:r>
          </a:p>
          <a:p>
            <a:pPr marL="514350" lvl="0" indent="-514350">
              <a:lnSpc>
                <a:spcPct val="120000"/>
              </a:lnSpc>
              <a:spcBef>
                <a:spcPts val="0"/>
              </a:spcBef>
              <a:buFont typeface="+mj-lt"/>
              <a:buAutoNum type="arabicPeriod"/>
            </a:pPr>
            <a:r>
              <a:rPr lang="en-US" sz="1800" dirty="0">
                <a:latin typeface="+mj-lt"/>
              </a:rPr>
              <a:t>What did you learn about your process of writing by working on this assignment? Explain.</a:t>
            </a:r>
          </a:p>
          <a:p>
            <a:pPr marL="514350" lvl="0" indent="-514350">
              <a:lnSpc>
                <a:spcPct val="120000"/>
              </a:lnSpc>
              <a:spcBef>
                <a:spcPts val="0"/>
              </a:spcBef>
              <a:buFont typeface="+mj-lt"/>
              <a:buAutoNum type="arabicPeriod"/>
            </a:pPr>
            <a:r>
              <a:rPr lang="en-US" sz="1800" dirty="0">
                <a:latin typeface="+mj-lt"/>
              </a:rPr>
              <a:t>What did you learn about the writing process in general by working on this assignment? Explain.</a:t>
            </a:r>
          </a:p>
          <a:p>
            <a:pPr marL="514350" lvl="0" indent="-514350">
              <a:lnSpc>
                <a:spcPct val="120000"/>
              </a:lnSpc>
              <a:spcBef>
                <a:spcPts val="0"/>
              </a:spcBef>
              <a:buFont typeface="+mj-lt"/>
              <a:buAutoNum type="arabicPeriod"/>
            </a:pPr>
            <a:r>
              <a:rPr lang="en-US" sz="1800" dirty="0">
                <a:latin typeface="+mj-lt"/>
              </a:rPr>
              <a:t>What was the most important thing you learned about yourself while working on this essay?  Explain.</a:t>
            </a:r>
          </a:p>
          <a:p>
            <a:pPr marL="514350" lvl="0" indent="-514350">
              <a:lnSpc>
                <a:spcPct val="120000"/>
              </a:lnSpc>
              <a:spcBef>
                <a:spcPts val="0"/>
              </a:spcBef>
              <a:buFont typeface="+mj-lt"/>
              <a:buAutoNum type="arabicPeriod"/>
            </a:pPr>
            <a:r>
              <a:rPr lang="en-US" sz="1800" dirty="0">
                <a:latin typeface="+mj-lt"/>
              </a:rPr>
              <a:t>On a scale of 1 to 5, 1 being too easy and 5 being too hard, how would you rate the difficulty of this writing project?  Explain.</a:t>
            </a:r>
          </a:p>
          <a:p>
            <a:pPr marL="514350" lvl="0" indent="-514350">
              <a:lnSpc>
                <a:spcPct val="120000"/>
              </a:lnSpc>
              <a:spcBef>
                <a:spcPts val="0"/>
              </a:spcBef>
              <a:buFont typeface="+mj-lt"/>
              <a:buAutoNum type="arabicPeriod"/>
            </a:pPr>
            <a:r>
              <a:rPr lang="en-US" sz="1800" dirty="0">
                <a:latin typeface="+mj-lt"/>
              </a:rPr>
              <a:t>Do you have any questions about this assignment?  Please do not include questions about grammar.</a:t>
            </a:r>
          </a:p>
          <a:p>
            <a:pPr marL="514350" lvl="0" indent="-514350">
              <a:lnSpc>
                <a:spcPct val="120000"/>
              </a:lnSpc>
              <a:spcBef>
                <a:spcPts val="0"/>
              </a:spcBef>
              <a:buFont typeface="+mj-lt"/>
              <a:buAutoNum type="arabicPeriod"/>
            </a:pPr>
            <a:r>
              <a:rPr lang="en-US" sz="1800" dirty="0">
                <a:latin typeface="+mj-lt"/>
              </a:rPr>
              <a:t>Is there anything else you would like me to know about this assignment, or about how class is going?</a:t>
            </a:r>
          </a:p>
          <a:p>
            <a:pPr marL="514350" lvl="0" indent="-514350">
              <a:lnSpc>
                <a:spcPct val="120000"/>
              </a:lnSpc>
              <a:spcBef>
                <a:spcPts val="0"/>
              </a:spcBef>
              <a:buFont typeface="+mj-lt"/>
              <a:buAutoNum type="arabicPeriod"/>
            </a:pPr>
            <a:r>
              <a:rPr lang="en-US" sz="1800" dirty="0">
                <a:latin typeface="+mj-lt"/>
              </a:rPr>
              <a:t>Please share with me anything you would like me to know about your writing experience.</a:t>
            </a:r>
          </a:p>
          <a:p>
            <a:pPr marL="0" indent="0">
              <a:lnSpc>
                <a:spcPct val="120000"/>
              </a:lnSpc>
              <a:spcBef>
                <a:spcPts val="0"/>
              </a:spcBef>
              <a:buNone/>
            </a:pPr>
            <a:endParaRPr lang="en-US" sz="1800" dirty="0">
              <a:latin typeface="+mj-lt"/>
            </a:endParaRPr>
          </a:p>
        </p:txBody>
      </p:sp>
    </p:spTree>
    <p:extLst>
      <p:ext uri="{BB962C8B-B14F-4D97-AF65-F5344CB8AC3E}">
        <p14:creationId xmlns:p14="http://schemas.microsoft.com/office/powerpoint/2010/main" val="3370657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914400"/>
          </a:xfrm>
          <a:solidFill>
            <a:schemeClr val="bg2">
              <a:lumMod val="90000"/>
            </a:schemeClr>
          </a:solidFill>
          <a:ln>
            <a:solidFill>
              <a:schemeClr val="accent1"/>
            </a:solidFill>
          </a:ln>
        </p:spPr>
        <p:txBody>
          <a:bodyPr/>
          <a:lstStyle/>
          <a:p>
            <a:r>
              <a:rPr lang="en-US" dirty="0"/>
              <a:t>Q &amp; A</a:t>
            </a:r>
          </a:p>
        </p:txBody>
      </p:sp>
      <p:pic>
        <p:nvPicPr>
          <p:cNvPr id="2050" name="Picture 2" descr="http://s2.quickmeme.com/img/ee/ee01b549ce31c71c1f064c88a7679bcab3eb91aeee1c2c9424ef6c8b1ed3f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69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s 1"/>
          <p:cNvSpPr/>
          <p:nvPr/>
        </p:nvSpPr>
        <p:spPr>
          <a:xfrm>
            <a:off x="3396618" y="1219200"/>
            <a:ext cx="2165982" cy="1752600"/>
          </a:xfrm>
          <a:prstGeom prst="flowChartProcess">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schemeClr val="accent1"/>
                </a:solidFill>
                <a:latin typeface="Arial" panose="020B0604020202020204" pitchFamily="34" charset="0"/>
                <a:cs typeface="Arial" panose="020B0604020202020204" pitchFamily="34" charset="0"/>
              </a:rPr>
              <a:t>Writing 1</a:t>
            </a:r>
          </a:p>
          <a:p>
            <a:pPr algn="ctr"/>
            <a:r>
              <a:rPr lang="en-US" dirty="0">
                <a:solidFill>
                  <a:schemeClr val="bg1"/>
                </a:solidFill>
                <a:latin typeface="Arial" panose="020B0604020202020204" pitchFamily="34" charset="0"/>
                <a:cs typeface="Arial" panose="020B0604020202020204" pitchFamily="34" charset="0"/>
              </a:rPr>
              <a:t>Transfer-Level Writing</a:t>
            </a:r>
          </a:p>
          <a:p>
            <a:pPr algn="ctr"/>
            <a:r>
              <a:rPr lang="en-US" dirty="0">
                <a:solidFill>
                  <a:schemeClr val="bg1"/>
                </a:solidFill>
                <a:latin typeface="Arial" panose="020B0604020202020204" pitchFamily="34" charset="0"/>
                <a:cs typeface="Arial" panose="020B0604020202020204" pitchFamily="34" charset="0"/>
              </a:rPr>
              <a:t>4 units</a:t>
            </a:r>
          </a:p>
          <a:p>
            <a:pPr algn="ctr"/>
            <a:r>
              <a:rPr lang="en-US" sz="1400" dirty="0">
                <a:solidFill>
                  <a:schemeClr val="bg1"/>
                </a:solidFill>
                <a:latin typeface="Arial" panose="020B0604020202020204" pitchFamily="34" charset="0"/>
                <a:cs typeface="Arial" panose="020B0604020202020204" pitchFamily="34" charset="0"/>
              </a:rPr>
              <a:t>Optional .5 unit Writing Center</a:t>
            </a:r>
          </a:p>
        </p:txBody>
      </p:sp>
      <p:sp>
        <p:nvSpPr>
          <p:cNvPr id="3" name="Process 2"/>
          <p:cNvSpPr/>
          <p:nvPr/>
        </p:nvSpPr>
        <p:spPr>
          <a:xfrm>
            <a:off x="1905000" y="3505200"/>
            <a:ext cx="2184400" cy="1933448"/>
          </a:xfrm>
          <a:prstGeom prst="flowChartProcess">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schemeClr val="accent1"/>
                </a:solidFill>
                <a:latin typeface="Arial" panose="020B0604020202020204" pitchFamily="34" charset="0"/>
                <a:cs typeface="Arial" panose="020B0604020202020204" pitchFamily="34" charset="0"/>
              </a:rPr>
              <a:t>Writing 201</a:t>
            </a:r>
          </a:p>
          <a:p>
            <a:pPr algn="ctr"/>
            <a:r>
              <a:rPr lang="en-US" dirty="0">
                <a:solidFill>
                  <a:schemeClr val="bg1"/>
                </a:solidFill>
                <a:latin typeface="Arial" panose="020B0604020202020204" pitchFamily="34" charset="0"/>
                <a:cs typeface="Arial" panose="020B0604020202020204" pitchFamily="34" charset="0"/>
              </a:rPr>
              <a:t>One-Level-Below</a:t>
            </a:r>
          </a:p>
          <a:p>
            <a:pPr algn="ctr"/>
            <a:r>
              <a:rPr lang="en-US" dirty="0">
                <a:solidFill>
                  <a:schemeClr val="bg1"/>
                </a:solidFill>
                <a:latin typeface="Arial" panose="020B0604020202020204" pitchFamily="34" charset="0"/>
                <a:cs typeface="Arial" panose="020B0604020202020204" pitchFamily="34" charset="0"/>
              </a:rPr>
              <a:t>(Placement Test)</a:t>
            </a:r>
          </a:p>
          <a:p>
            <a:pPr algn="ctr"/>
            <a:r>
              <a:rPr lang="en-US" dirty="0">
                <a:solidFill>
                  <a:schemeClr val="bg1"/>
                </a:solidFill>
                <a:latin typeface="Arial" panose="020B0604020202020204" pitchFamily="34" charset="0"/>
                <a:cs typeface="Arial" panose="020B0604020202020204" pitchFamily="34" charset="0"/>
              </a:rPr>
              <a:t>3 units</a:t>
            </a:r>
          </a:p>
          <a:p>
            <a:pPr algn="ctr"/>
            <a:r>
              <a:rPr lang="en-US" sz="1400" dirty="0">
                <a:solidFill>
                  <a:schemeClr val="bg1"/>
                </a:solidFill>
                <a:latin typeface="Arial" panose="020B0604020202020204" pitchFamily="34" charset="0"/>
                <a:cs typeface="Arial" panose="020B0604020202020204" pitchFamily="34" charset="0"/>
              </a:rPr>
              <a:t>.5 unit Writing Center </a:t>
            </a:r>
          </a:p>
          <a:p>
            <a:pPr algn="ctr"/>
            <a:r>
              <a:rPr lang="en-US" sz="1400" dirty="0">
                <a:solidFill>
                  <a:schemeClr val="bg1"/>
                </a:solidFill>
                <a:latin typeface="Arial" panose="020B0604020202020204" pitchFamily="34" charset="0"/>
                <a:cs typeface="Arial" panose="020B0604020202020204" pitchFamily="34" charset="0"/>
              </a:rPr>
              <a:t>co-requisite</a:t>
            </a:r>
          </a:p>
        </p:txBody>
      </p:sp>
      <p:sp>
        <p:nvSpPr>
          <p:cNvPr id="8" name="Process 7"/>
          <p:cNvSpPr/>
          <p:nvPr/>
        </p:nvSpPr>
        <p:spPr>
          <a:xfrm>
            <a:off x="4876800" y="3505200"/>
            <a:ext cx="2184400" cy="3228848"/>
          </a:xfrm>
          <a:prstGeom prst="flowChartProcess">
            <a:avLst/>
          </a:prstGeom>
          <a:solidFill>
            <a:schemeClr val="tx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schemeClr val="accent1"/>
                </a:solidFill>
                <a:latin typeface="Arial" panose="020B0604020202020204" pitchFamily="34" charset="0"/>
                <a:cs typeface="Arial" panose="020B0604020202020204" pitchFamily="34" charset="0"/>
              </a:rPr>
              <a:t>Writing 399</a:t>
            </a:r>
          </a:p>
          <a:p>
            <a:pPr algn="ctr"/>
            <a:r>
              <a:rPr lang="en-US" dirty="0">
                <a:solidFill>
                  <a:schemeClr val="bg1"/>
                </a:solidFill>
                <a:latin typeface="Arial" panose="020B0604020202020204" pitchFamily="34" charset="0"/>
                <a:cs typeface="Arial" panose="020B0604020202020204" pitchFamily="34" charset="0"/>
              </a:rPr>
              <a:t>Two-Levels-Below</a:t>
            </a:r>
          </a:p>
          <a:p>
            <a:pPr algn="ctr"/>
            <a:r>
              <a:rPr lang="en-US" dirty="0">
                <a:solidFill>
                  <a:schemeClr val="bg1"/>
                </a:solidFill>
                <a:latin typeface="Arial" panose="020B0604020202020204" pitchFamily="34" charset="0"/>
                <a:cs typeface="Arial" panose="020B0604020202020204" pitchFamily="34" charset="0"/>
              </a:rPr>
              <a:t>(Open Access)</a:t>
            </a:r>
          </a:p>
          <a:p>
            <a:pPr algn="ctr"/>
            <a:r>
              <a:rPr lang="en-US" dirty="0">
                <a:solidFill>
                  <a:schemeClr val="bg1"/>
                </a:solidFill>
                <a:latin typeface="Arial" panose="020B0604020202020204" pitchFamily="34" charset="0"/>
                <a:cs typeface="Arial" panose="020B0604020202020204" pitchFamily="34" charset="0"/>
              </a:rPr>
              <a:t>5 units</a:t>
            </a:r>
          </a:p>
          <a:p>
            <a:pPr algn="ctr"/>
            <a:r>
              <a:rPr lang="en-US" sz="1400" dirty="0">
                <a:solidFill>
                  <a:schemeClr val="bg1"/>
                </a:solidFill>
                <a:latin typeface="Arial" panose="020B0604020202020204" pitchFamily="34" charset="0"/>
                <a:cs typeface="Arial" panose="020B0604020202020204" pitchFamily="34" charset="0"/>
              </a:rPr>
              <a:t>.5 unit Writing Center </a:t>
            </a:r>
          </a:p>
          <a:p>
            <a:pPr algn="ctr"/>
            <a:r>
              <a:rPr lang="en-US" sz="1400" dirty="0">
                <a:solidFill>
                  <a:schemeClr val="bg1"/>
                </a:solidFill>
                <a:latin typeface="Arial" panose="020B0604020202020204" pitchFamily="34" charset="0"/>
                <a:cs typeface="Arial" panose="020B0604020202020204" pitchFamily="34" charset="0"/>
              </a:rPr>
              <a:t>co-requisite </a:t>
            </a:r>
          </a:p>
        </p:txBody>
      </p:sp>
      <p:sp>
        <p:nvSpPr>
          <p:cNvPr id="26" name="Title 25"/>
          <p:cNvSpPr>
            <a:spLocks noGrp="1"/>
          </p:cNvSpPr>
          <p:nvPr>
            <p:ph type="title"/>
          </p:nvPr>
        </p:nvSpPr>
        <p:spPr>
          <a:xfrm>
            <a:off x="452141" y="384546"/>
            <a:ext cx="8229600" cy="1143000"/>
          </a:xfrm>
        </p:spPr>
        <p:txBody>
          <a:bodyPr>
            <a:noAutofit/>
          </a:bodyPr>
          <a:lstStyle/>
          <a:p>
            <a:pPr algn="l"/>
            <a:r>
              <a:rPr lang="en-US" sz="4400" dirty="0"/>
              <a:t>The Current (F2016) Writing Sequence at IVC</a:t>
            </a:r>
          </a:p>
        </p:txBody>
      </p:sp>
      <p:sp>
        <p:nvSpPr>
          <p:cNvPr id="11" name="Up Arrow 10"/>
          <p:cNvSpPr/>
          <p:nvPr/>
        </p:nvSpPr>
        <p:spPr>
          <a:xfrm>
            <a:off x="3581400" y="2971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4925568" y="2971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86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0"/>
            <a:ext cx="8229600" cy="1143000"/>
          </a:xfrm>
        </p:spPr>
        <p:txBody>
          <a:bodyPr>
            <a:noAutofit/>
          </a:bodyPr>
          <a:lstStyle/>
          <a:p>
            <a:r>
              <a:rPr lang="en-US" sz="4400" dirty="0"/>
              <a:t>California Acceleration Project’s </a:t>
            </a:r>
            <a:br>
              <a:rPr lang="en-US" sz="4400" dirty="0"/>
            </a:br>
            <a:r>
              <a:rPr lang="en-US" sz="4400" dirty="0"/>
              <a:t>Five Principles of Acceleration </a:t>
            </a:r>
          </a:p>
        </p:txBody>
      </p:sp>
      <p:sp>
        <p:nvSpPr>
          <p:cNvPr id="3" name="Content Placeholder 2"/>
          <p:cNvSpPr>
            <a:spLocks noGrp="1"/>
          </p:cNvSpPr>
          <p:nvPr>
            <p:ph idx="1"/>
          </p:nvPr>
        </p:nvSpPr>
        <p:spPr>
          <a:xfrm>
            <a:off x="4724400" y="1981200"/>
            <a:ext cx="3880238" cy="2754460"/>
          </a:xfrm>
          <a:ln>
            <a:solidFill>
              <a:schemeClr val="tx1"/>
            </a:solidFill>
          </a:ln>
        </p:spPr>
        <p:txBody>
          <a:bodyPr>
            <a:normAutofit/>
          </a:bodyPr>
          <a:lstStyle/>
          <a:p>
            <a:pPr marL="0" indent="0">
              <a:spcBef>
                <a:spcPts val="0"/>
              </a:spcBef>
              <a:buNone/>
            </a:pPr>
            <a:r>
              <a:rPr lang="en-US" sz="2600" b="1" u="sng" dirty="0">
                <a:latin typeface="+mj-lt"/>
                <a:cs typeface="Arial" panose="020B0604020202020204" pitchFamily="34" charset="0"/>
              </a:rPr>
              <a:t>Relevant, Thinking-Oriented Curriculum:</a:t>
            </a:r>
          </a:p>
          <a:p>
            <a:pPr marL="0" indent="0">
              <a:spcBef>
                <a:spcPts val="0"/>
              </a:spcBef>
              <a:buNone/>
            </a:pPr>
            <a:r>
              <a:rPr lang="en-US" sz="2400" dirty="0">
                <a:latin typeface="+mj-lt"/>
                <a:cs typeface="Arial" panose="020B0604020202020204" pitchFamily="34" charset="0"/>
              </a:rPr>
              <a:t>Curriculum should engage students with issues that matter and provide thought-provoking, open-ended problems. </a:t>
            </a:r>
          </a:p>
          <a:p>
            <a:pPr marL="0" indent="0">
              <a:lnSpc>
                <a:spcPct val="100000"/>
              </a:lnSpc>
              <a:spcBef>
                <a:spcPts val="0"/>
              </a:spcBef>
              <a:buNone/>
            </a:pPr>
            <a:endParaRPr lang="en-US" sz="2400" dirty="0">
              <a:latin typeface="+mj-lt"/>
              <a:cs typeface="Arial" panose="020B0604020202020204" pitchFamily="34" charset="0"/>
            </a:endParaRPr>
          </a:p>
          <a:p>
            <a:pPr marL="292608" lvl="3" indent="0">
              <a:lnSpc>
                <a:spcPct val="110000"/>
              </a:lnSpc>
              <a:spcBef>
                <a:spcPts val="0"/>
              </a:spcBef>
              <a:buClr>
                <a:schemeClr val="accent1"/>
              </a:buClr>
              <a:buSzPct val="80000"/>
              <a:buNone/>
            </a:pPr>
            <a:endParaRPr lang="en-US" sz="2600" dirty="0">
              <a:latin typeface="Arial" panose="020B0604020202020204" pitchFamily="34" charset="0"/>
              <a:cs typeface="Arial" panose="020B0604020202020204" pitchFamily="34" charset="0"/>
            </a:endParaRPr>
          </a:p>
          <a:p>
            <a:pPr marL="402336" lvl="1" indent="0">
              <a:buNone/>
            </a:pPr>
            <a:endParaRPr lang="en-US" sz="2600"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876800"/>
            <a:ext cx="1967813" cy="161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533400" y="1981200"/>
            <a:ext cx="3880238" cy="2754460"/>
          </a:xfrm>
          <a:prstGeom prst="rect">
            <a:avLst/>
          </a:prstGeom>
          <a:ln>
            <a:solidFill>
              <a:schemeClr val="tx1"/>
            </a:solidFill>
          </a:ln>
        </p:spPr>
        <p:txBody>
          <a:bodyPr vert="horz" lIns="91440" tIns="45720" rIns="91440" bIns="45720" rtlCol="0">
            <a:normAutofit fontScale="925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20000"/>
              </a:lnSpc>
              <a:spcBef>
                <a:spcPts val="0"/>
              </a:spcBef>
              <a:buFont typeface="Wingdings" pitchFamily="2" charset="2"/>
              <a:buNone/>
            </a:pPr>
            <a:r>
              <a:rPr lang="en-US" sz="2800" b="1" u="sng" dirty="0">
                <a:latin typeface="+mj-lt"/>
                <a:cs typeface="Arial" panose="020B0604020202020204" pitchFamily="34" charset="0"/>
              </a:rPr>
              <a:t>Backwards Design:</a:t>
            </a:r>
          </a:p>
          <a:p>
            <a:pPr marL="0" indent="0">
              <a:lnSpc>
                <a:spcPct val="100000"/>
              </a:lnSpc>
              <a:spcBef>
                <a:spcPts val="0"/>
              </a:spcBef>
              <a:buFont typeface="Wingdings" pitchFamily="2" charset="2"/>
              <a:buNone/>
            </a:pPr>
            <a:r>
              <a:rPr lang="en-US" sz="2400" dirty="0">
                <a:latin typeface="+mj-lt"/>
                <a:cs typeface="Arial" panose="020B0604020202020204" pitchFamily="34" charset="0"/>
              </a:rPr>
              <a:t>Instruction should be aligned with students’ educational pathways, with pre-college writing courses focused on teaching the same kinds of reading, writing, and thinking skills students will use in college-level writing.</a:t>
            </a:r>
          </a:p>
          <a:p>
            <a:pPr marL="0" indent="0">
              <a:lnSpc>
                <a:spcPct val="100000"/>
              </a:lnSpc>
              <a:spcBef>
                <a:spcPts val="0"/>
              </a:spcBef>
              <a:buFont typeface="Wingdings" pitchFamily="2" charset="2"/>
              <a:buNone/>
            </a:pPr>
            <a:endParaRPr lang="en-US" sz="2400" dirty="0">
              <a:latin typeface="+mj-lt"/>
              <a:cs typeface="Arial" panose="020B0604020202020204" pitchFamily="34" charset="0"/>
            </a:endParaRPr>
          </a:p>
          <a:p>
            <a:pPr marL="292608" lvl="3" indent="0">
              <a:lnSpc>
                <a:spcPct val="110000"/>
              </a:lnSpc>
              <a:spcBef>
                <a:spcPts val="0"/>
              </a:spcBef>
              <a:buClr>
                <a:schemeClr val="accent1"/>
              </a:buClr>
              <a:buSzPct val="80000"/>
              <a:buFont typeface="Wingdings" pitchFamily="2" charset="2"/>
              <a:buNone/>
            </a:pPr>
            <a:endParaRPr lang="en-US" sz="2600" dirty="0">
              <a:latin typeface="Arial" panose="020B0604020202020204" pitchFamily="34" charset="0"/>
              <a:cs typeface="Arial" panose="020B0604020202020204" pitchFamily="34" charset="0"/>
            </a:endParaRPr>
          </a:p>
          <a:p>
            <a:pPr marL="402336" lvl="1" indent="0">
              <a:buFont typeface="Wingdings" pitchFamily="2" charset="2"/>
              <a:buNone/>
            </a:pP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858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520"/>
            <a:ext cx="8229600" cy="1143000"/>
          </a:xfrm>
        </p:spPr>
        <p:txBody>
          <a:bodyPr>
            <a:noAutofit/>
          </a:bodyPr>
          <a:lstStyle/>
          <a:p>
            <a:r>
              <a:rPr lang="en-US" sz="4400" dirty="0"/>
              <a:t>California Acceleration Project’s </a:t>
            </a:r>
            <a:br>
              <a:rPr lang="en-US" sz="4400" dirty="0"/>
            </a:br>
            <a:r>
              <a:rPr lang="en-US" sz="4400" dirty="0"/>
              <a:t>Five Principles of Acceleration </a:t>
            </a:r>
          </a:p>
        </p:txBody>
      </p:sp>
      <p:sp>
        <p:nvSpPr>
          <p:cNvPr id="3" name="Content Placeholder 2"/>
          <p:cNvSpPr>
            <a:spLocks noGrp="1"/>
          </p:cNvSpPr>
          <p:nvPr>
            <p:ph idx="1"/>
          </p:nvPr>
        </p:nvSpPr>
        <p:spPr>
          <a:xfrm>
            <a:off x="457200" y="1600200"/>
            <a:ext cx="5199681" cy="4800600"/>
          </a:xfrm>
        </p:spPr>
        <p:txBody>
          <a:bodyPr>
            <a:normAutofit/>
          </a:bodyPr>
          <a:lstStyle/>
          <a:p>
            <a:pPr marL="0" indent="0">
              <a:spcBef>
                <a:spcPts val="0"/>
              </a:spcBef>
              <a:buNone/>
            </a:pPr>
            <a:r>
              <a:rPr lang="en-US" sz="2400" b="1" u="sng" dirty="0">
                <a:latin typeface="+mj-lt"/>
                <a:cs typeface="Arial" panose="020B0604020202020204" pitchFamily="34" charset="0"/>
              </a:rPr>
              <a:t>Just-In-Time Remediation:</a:t>
            </a:r>
          </a:p>
          <a:p>
            <a:pPr marL="0" indent="0">
              <a:spcBef>
                <a:spcPts val="0"/>
              </a:spcBef>
              <a:buNone/>
            </a:pPr>
            <a:r>
              <a:rPr lang="en-US" dirty="0">
                <a:latin typeface="+mj-lt"/>
                <a:cs typeface="Arial" panose="020B0604020202020204" pitchFamily="34" charset="0"/>
              </a:rPr>
              <a:t>Instructors should provide help for students when the need arises as they work through college-level reading and writing assignments.</a:t>
            </a:r>
          </a:p>
          <a:p>
            <a:pPr marL="292608" lvl="3" indent="0">
              <a:spcBef>
                <a:spcPts val="0"/>
              </a:spcBef>
              <a:buClr>
                <a:schemeClr val="accent1"/>
              </a:buClr>
              <a:buSzPct val="80000"/>
              <a:buNone/>
            </a:pPr>
            <a:endParaRPr lang="en-US" sz="1000" dirty="0">
              <a:latin typeface="+mj-lt"/>
              <a:cs typeface="Arial" panose="020B0604020202020204" pitchFamily="34" charset="0"/>
            </a:endParaRPr>
          </a:p>
          <a:p>
            <a:pPr marL="0" indent="0">
              <a:spcBef>
                <a:spcPts val="0"/>
              </a:spcBef>
              <a:buNone/>
            </a:pPr>
            <a:r>
              <a:rPr lang="en-US" sz="2400" b="1" u="sng" dirty="0">
                <a:latin typeface="+mj-lt"/>
                <a:cs typeface="Arial" panose="020B0604020202020204" pitchFamily="34" charset="0"/>
              </a:rPr>
              <a:t>Low-Stakes, Collaborative Practice:</a:t>
            </a:r>
            <a:endParaRPr lang="en-US" sz="2400" u="sng" dirty="0">
              <a:latin typeface="+mj-lt"/>
              <a:cs typeface="Arial" panose="020B0604020202020204" pitchFamily="34" charset="0"/>
            </a:endParaRPr>
          </a:p>
          <a:p>
            <a:pPr>
              <a:spcBef>
                <a:spcPts val="0"/>
              </a:spcBef>
              <a:buNone/>
            </a:pPr>
            <a:r>
              <a:rPr lang="en-US" dirty="0">
                <a:latin typeface="+mj-lt"/>
                <a:cs typeface="Arial" panose="020B0604020202020204" pitchFamily="34" charset="0"/>
              </a:rPr>
              <a:t>Students should participate in in-class activities</a:t>
            </a:r>
          </a:p>
          <a:p>
            <a:pPr>
              <a:spcBef>
                <a:spcPts val="0"/>
              </a:spcBef>
              <a:buNone/>
            </a:pPr>
            <a:r>
              <a:rPr lang="en-US" dirty="0">
                <a:latin typeface="+mj-lt"/>
                <a:cs typeface="Arial" panose="020B0604020202020204" pitchFamily="34" charset="0"/>
              </a:rPr>
              <a:t>that give them practice with the most high</a:t>
            </a:r>
          </a:p>
          <a:p>
            <a:pPr>
              <a:spcBef>
                <a:spcPts val="0"/>
              </a:spcBef>
              <a:buNone/>
            </a:pPr>
            <a:r>
              <a:rPr lang="en-US" dirty="0">
                <a:latin typeface="+mj-lt"/>
                <a:cs typeface="Arial" panose="020B0604020202020204" pitchFamily="34" charset="0"/>
              </a:rPr>
              <a:t>priority skills and content needed for the later</a:t>
            </a:r>
          </a:p>
          <a:p>
            <a:pPr>
              <a:spcBef>
                <a:spcPts val="0"/>
              </a:spcBef>
              <a:buNone/>
            </a:pPr>
            <a:r>
              <a:rPr lang="en-US" dirty="0">
                <a:latin typeface="+mj-lt"/>
                <a:cs typeface="Arial" panose="020B0604020202020204" pitchFamily="34" charset="0"/>
              </a:rPr>
              <a:t>graded assignments. </a:t>
            </a:r>
          </a:p>
          <a:p>
            <a:pPr>
              <a:spcBef>
                <a:spcPts val="0"/>
              </a:spcBef>
              <a:buNone/>
            </a:pPr>
            <a:endParaRPr lang="en-US" sz="1050" dirty="0">
              <a:latin typeface="+mj-lt"/>
              <a:cs typeface="Arial" panose="020B0604020202020204" pitchFamily="34" charset="0"/>
            </a:endParaRPr>
          </a:p>
          <a:p>
            <a:pPr marL="0" indent="0">
              <a:spcBef>
                <a:spcPts val="0"/>
              </a:spcBef>
              <a:buNone/>
            </a:pPr>
            <a:r>
              <a:rPr lang="en-US" sz="2400" b="1" u="sng" dirty="0">
                <a:latin typeface="+mj-lt"/>
                <a:cs typeface="Arial" panose="020B0604020202020204" pitchFamily="34" charset="0"/>
              </a:rPr>
              <a:t>Support for Student’s Affective Needs: </a:t>
            </a:r>
          </a:p>
          <a:p>
            <a:pPr marL="0" indent="0">
              <a:spcBef>
                <a:spcPts val="0"/>
              </a:spcBef>
              <a:buNone/>
            </a:pPr>
            <a:r>
              <a:rPr lang="en-US" dirty="0">
                <a:latin typeface="+mj-lt"/>
                <a:cs typeface="Arial" panose="020B0604020202020204" pitchFamily="34" charset="0"/>
              </a:rPr>
              <a:t>Instructors should help students through   emotional or psychological barriers that block learning and have nothing to do with their cognitive ability</a:t>
            </a:r>
          </a:p>
          <a:p>
            <a:pPr marL="0" indent="0">
              <a:spcBef>
                <a:spcPts val="0"/>
              </a:spcBef>
              <a:buNone/>
            </a:pPr>
            <a:endParaRPr lang="en-US" sz="1400" dirty="0">
              <a:latin typeface="+mj-lt"/>
              <a:cs typeface="Arial" panose="020B0604020202020204" pitchFamily="34" charset="0"/>
            </a:endParaRPr>
          </a:p>
          <a:p>
            <a:pPr marL="0" indent="0">
              <a:spcBef>
                <a:spcPts val="0"/>
              </a:spcBef>
              <a:buNone/>
            </a:pPr>
            <a:r>
              <a:rPr lang="en-US" sz="1400" dirty="0">
                <a:latin typeface="+mj-lt"/>
                <a:cs typeface="Arial" panose="020B0604020202020204" pitchFamily="34" charset="0"/>
              </a:rPr>
              <a:t>Taken from “Toward a Vision of Accelerated Curriculum &amp; Pedagogy: High Challenge, High Support Classrooms for Underprepared Students” by Katie Hern and Myra Snell</a:t>
            </a:r>
          </a:p>
          <a:p>
            <a:pPr marL="402336" lvl="1" indent="0">
              <a:buNone/>
            </a:pPr>
            <a:endParaRPr lang="en-US" sz="1100" dirty="0">
              <a:latin typeface="+mj-lt"/>
              <a:cs typeface="Arial" panose="020B060402020202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35254"/>
            <a:ext cx="2366661" cy="193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0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5867"/>
            <a:ext cx="3200400" cy="2194612"/>
          </a:xfrm>
        </p:spPr>
        <p:txBody>
          <a:bodyPr>
            <a:normAutofit/>
          </a:bodyPr>
          <a:lstStyle/>
          <a:p>
            <a:r>
              <a:rPr lang="en-US" sz="4400" dirty="0"/>
              <a:t>IVC’s </a:t>
            </a:r>
            <a:br>
              <a:rPr lang="en-US" sz="4400" dirty="0"/>
            </a:br>
            <a:r>
              <a:rPr lang="en-US" sz="4400" dirty="0"/>
              <a:t>Instructional </a:t>
            </a:r>
            <a:br>
              <a:rPr lang="en-US" sz="4400" dirty="0"/>
            </a:br>
            <a:r>
              <a:rPr lang="en-US" sz="4400" dirty="0"/>
              <a:t>Cycle</a:t>
            </a:r>
          </a:p>
        </p:txBody>
      </p:sp>
      <p:sp>
        <p:nvSpPr>
          <p:cNvPr id="4" name="Down Arrow Callout 3"/>
          <p:cNvSpPr>
            <a:spLocks/>
          </p:cNvSpPr>
          <p:nvPr/>
        </p:nvSpPr>
        <p:spPr>
          <a:xfrm>
            <a:off x="3505200" y="239437"/>
            <a:ext cx="5562599" cy="1081385"/>
          </a:xfrm>
          <a:prstGeom prst="downArrowCallout">
            <a:avLst>
              <a:gd name="adj1" fmla="val 18507"/>
              <a:gd name="adj2" fmla="val 25000"/>
              <a:gd name="adj3" fmla="val 25000"/>
              <a:gd name="adj4" fmla="val 64977"/>
            </a:avLst>
          </a:prstGeom>
          <a:solidFill>
            <a:schemeClr val="bg2">
              <a:lumMod val="90000"/>
            </a:schemeClr>
          </a:solidFill>
          <a:ln/>
        </p:spPr>
        <p:style>
          <a:lnRef idx="2">
            <a:schemeClr val="dk1"/>
          </a:lnRef>
          <a:fillRef idx="1">
            <a:schemeClr val="lt1"/>
          </a:fillRef>
          <a:effectRef idx="0">
            <a:schemeClr val="dk1"/>
          </a:effectRef>
          <a:fontRef idx="minor">
            <a:schemeClr val="dk1"/>
          </a:fontRef>
        </p:style>
        <p:txBody>
          <a:bodyPr wrap="square">
            <a:noAutofit/>
          </a:bodyPr>
          <a:lstStyle/>
          <a:p>
            <a:pPr marL="0" marR="0" algn="ctr">
              <a:spcBef>
                <a:spcPts val="0"/>
              </a:spcBef>
              <a:spcAft>
                <a:spcPts val="1000"/>
              </a:spcAft>
            </a:pPr>
            <a:r>
              <a:rPr lang="en-US" sz="1000" b="1" dirty="0">
                <a:effectLst/>
                <a:ea typeface="MS Mincho"/>
                <a:cs typeface="Times New Roman" panose="02020603050405020304" pitchFamily="18" charset="0"/>
              </a:rPr>
              <a:t>Pre-Reading Activities</a:t>
            </a:r>
            <a:r>
              <a:rPr lang="en-US" sz="1000" dirty="0">
                <a:effectLst/>
                <a:ea typeface="MS Mincho"/>
                <a:cs typeface="Times New Roman" panose="02020603050405020304" pitchFamily="18" charset="0"/>
              </a:rPr>
              <a:t>: In-class activities or discussions to activate the students' background knowledge on the topic.  The teacher provides guidance regarding what to pay attention to, key terms that may be unfamiliar, and portions of the text that students may find challenging.</a:t>
            </a:r>
          </a:p>
          <a:p>
            <a:pPr marL="0" marR="0" algn="ctr">
              <a:spcBef>
                <a:spcPts val="0"/>
              </a:spcBef>
              <a:spcAft>
                <a:spcPts val="1000"/>
              </a:spcAft>
            </a:pPr>
            <a:r>
              <a:rPr lang="en-US" sz="1100" dirty="0">
                <a:effectLst/>
                <a:ea typeface="MS Mincho"/>
                <a:cs typeface="Times New Roman" panose="02020603050405020304" pitchFamily="18" charset="0"/>
              </a:rPr>
              <a:t> </a:t>
            </a:r>
          </a:p>
        </p:txBody>
      </p:sp>
      <p:sp>
        <p:nvSpPr>
          <p:cNvPr id="5" name="Down Arrow Callout 4"/>
          <p:cNvSpPr>
            <a:spLocks/>
          </p:cNvSpPr>
          <p:nvPr/>
        </p:nvSpPr>
        <p:spPr>
          <a:xfrm>
            <a:off x="3500394" y="3429000"/>
            <a:ext cx="5535909" cy="1024525"/>
          </a:xfrm>
          <a:prstGeom prst="downArrowCallou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a:lstStyle/>
          <a:p>
            <a:pPr marL="0" marR="0" algn="ctr">
              <a:spcBef>
                <a:spcPts val="0"/>
              </a:spcBef>
              <a:spcAft>
                <a:spcPts val="1000"/>
              </a:spcAft>
            </a:pPr>
            <a:r>
              <a:rPr lang="en-US" sz="1000" b="1" dirty="0">
                <a:effectLst/>
                <a:ea typeface="MS Mincho"/>
                <a:cs typeface="Times New Roman" panose="02020603050405020304" pitchFamily="18" charset="0"/>
              </a:rPr>
              <a:t>Open Book Quiz</a:t>
            </a:r>
            <a:r>
              <a:rPr lang="en-US" sz="1000" dirty="0">
                <a:effectLst/>
                <a:ea typeface="MS Mincho"/>
                <a:cs typeface="Times New Roman" panose="02020603050405020304" pitchFamily="18" charset="0"/>
              </a:rPr>
              <a:t>: Students move from informal and oral discussions to explaining key ideas in their own writing.  The quiz also provides incentive and accountability for completing the reading.</a:t>
            </a:r>
            <a:endParaRPr lang="en-US" sz="1200" dirty="0">
              <a:effectLst/>
              <a:ea typeface="MS Mincho"/>
              <a:cs typeface="Times New Roman" panose="02020603050405020304" pitchFamily="18" charset="0"/>
            </a:endParaRPr>
          </a:p>
          <a:p>
            <a:pPr marL="0" marR="0" algn="ctr">
              <a:spcBef>
                <a:spcPts val="0"/>
              </a:spcBef>
              <a:spcAft>
                <a:spcPts val="1000"/>
              </a:spcAft>
            </a:pPr>
            <a:r>
              <a:rPr lang="en-US" sz="1200" dirty="0">
                <a:effectLst/>
                <a:ea typeface="MS Mincho"/>
                <a:cs typeface="Times New Roman" panose="02020603050405020304" pitchFamily="18" charset="0"/>
              </a:rPr>
              <a:t> </a:t>
            </a:r>
          </a:p>
        </p:txBody>
      </p:sp>
      <p:sp>
        <p:nvSpPr>
          <p:cNvPr id="6" name="Down Arrow Callout 5"/>
          <p:cNvSpPr>
            <a:spLocks/>
          </p:cNvSpPr>
          <p:nvPr/>
        </p:nvSpPr>
        <p:spPr>
          <a:xfrm>
            <a:off x="3545962" y="4495800"/>
            <a:ext cx="5517031" cy="1295400"/>
          </a:xfrm>
          <a:prstGeom prst="downArrowCallou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a:noAutofit/>
          </a:bodyPr>
          <a:lstStyle/>
          <a:p>
            <a:pPr marL="0" marR="0" algn="ctr">
              <a:spcBef>
                <a:spcPts val="0"/>
              </a:spcBef>
              <a:spcAft>
                <a:spcPts val="1000"/>
              </a:spcAft>
            </a:pPr>
            <a:r>
              <a:rPr lang="en-US" sz="1000" b="1" dirty="0">
                <a:effectLst/>
                <a:ea typeface="MS Mincho"/>
                <a:cs typeface="Times New Roman" panose="02020603050405020304" pitchFamily="18" charset="0"/>
              </a:rPr>
              <a:t>Essay Writing Workshops</a:t>
            </a:r>
            <a:r>
              <a:rPr lang="en-US" sz="1000" dirty="0">
                <a:effectLst/>
                <a:ea typeface="MS Mincho"/>
                <a:cs typeface="Times New Roman" panose="02020603050405020304" pitchFamily="18" charset="0"/>
              </a:rPr>
              <a:t>: Students move from explaining discrete portions of the reading to integrating, synthesizing and building arguments.  Students must articulate and support their own perspective while demonstrating a clear understanding of the readings.  Students perform peer evaluations and self-evaluations while the teacher conducts one-on-one conferences to discuss preliminary drafts.</a:t>
            </a:r>
            <a:endParaRPr lang="en-US" sz="1200" dirty="0">
              <a:effectLst/>
              <a:ea typeface="MS Mincho"/>
              <a:cs typeface="Times New Roman" panose="02020603050405020304" pitchFamily="18" charset="0"/>
            </a:endParaRPr>
          </a:p>
          <a:p>
            <a:pPr marL="0" marR="0" algn="ctr">
              <a:spcBef>
                <a:spcPts val="0"/>
              </a:spcBef>
              <a:spcAft>
                <a:spcPts val="1000"/>
              </a:spcAft>
            </a:pPr>
            <a:r>
              <a:rPr lang="en-US" sz="1200" dirty="0">
                <a:effectLst/>
                <a:ea typeface="MS Mincho"/>
                <a:cs typeface="Times New Roman" panose="02020603050405020304" pitchFamily="18" charset="0"/>
              </a:rPr>
              <a:t> </a:t>
            </a:r>
          </a:p>
        </p:txBody>
      </p:sp>
      <p:sp>
        <p:nvSpPr>
          <p:cNvPr id="7" name="Down Arrow Callout 6"/>
          <p:cNvSpPr>
            <a:spLocks/>
          </p:cNvSpPr>
          <p:nvPr/>
        </p:nvSpPr>
        <p:spPr>
          <a:xfrm>
            <a:off x="3529075" y="2373221"/>
            <a:ext cx="5517031" cy="1055779"/>
          </a:xfrm>
          <a:prstGeom prst="downArrowCallou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a:lstStyle/>
          <a:p>
            <a:pPr marL="0" marR="0" algn="ctr">
              <a:spcBef>
                <a:spcPts val="0"/>
              </a:spcBef>
              <a:spcAft>
                <a:spcPts val="1000"/>
              </a:spcAft>
            </a:pPr>
            <a:r>
              <a:rPr lang="en-US" sz="1000" b="1" dirty="0">
                <a:effectLst/>
                <a:ea typeface="MS Mincho"/>
                <a:cs typeface="Times New Roman" panose="02020603050405020304" pitchFamily="18" charset="0"/>
              </a:rPr>
              <a:t>Post-Reading Activities</a:t>
            </a:r>
            <a:r>
              <a:rPr lang="en-US" sz="1000" dirty="0">
                <a:effectLst/>
                <a:ea typeface="MS Mincho"/>
                <a:cs typeface="Times New Roman" panose="02020603050405020304" pitchFamily="18" charset="0"/>
              </a:rPr>
              <a:t>: In-class group activities for students to process, clarify, and engage with ideas from the readings.  These practices include group discussions, debates, and games, such as “speed-dating” and poster presentations.</a:t>
            </a:r>
            <a:endParaRPr lang="en-US" sz="1200" dirty="0">
              <a:effectLst/>
              <a:ea typeface="MS Mincho"/>
              <a:cs typeface="Times New Roman" panose="02020603050405020304" pitchFamily="18" charset="0"/>
            </a:endParaRPr>
          </a:p>
        </p:txBody>
      </p:sp>
      <p:sp>
        <p:nvSpPr>
          <p:cNvPr id="8" name="Process 8"/>
          <p:cNvSpPr>
            <a:spLocks/>
          </p:cNvSpPr>
          <p:nvPr/>
        </p:nvSpPr>
        <p:spPr>
          <a:xfrm>
            <a:off x="3545961" y="5791200"/>
            <a:ext cx="5498152" cy="838200"/>
          </a:xfrm>
          <a:prstGeom prst="flowChartProcess">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vert="horz" wrap="square">
            <a:noAutofit/>
          </a:bodyPr>
          <a:lstStyle/>
          <a:p>
            <a:pPr marL="0" marR="0" algn="ctr">
              <a:spcBef>
                <a:spcPts val="0"/>
              </a:spcBef>
              <a:spcAft>
                <a:spcPts val="1000"/>
              </a:spcAft>
            </a:pPr>
            <a:r>
              <a:rPr lang="en-US" sz="1000" b="1" dirty="0">
                <a:ea typeface="MS Mincho"/>
                <a:cs typeface="Times New Roman" panose="02020603050405020304" pitchFamily="18" charset="0"/>
              </a:rPr>
              <a:t>Final Draft</a:t>
            </a:r>
            <a:r>
              <a:rPr lang="en-US" sz="1000" dirty="0">
                <a:effectLst/>
                <a:ea typeface="MS Mincho"/>
                <a:cs typeface="Times New Roman" panose="02020603050405020304" pitchFamily="18" charset="0"/>
              </a:rPr>
              <a:t>: On the day the students submit the essays, the teacher initiates just-in-time remediation activities, allowing students time to edit their essays and write self-reflections on their writing process.  As the next cycle begins, the teacher uses the common rubric to evaluate the essays, using a high pass, pass, low pass, and no pass model.</a:t>
            </a:r>
            <a:endParaRPr lang="en-US" sz="1200" dirty="0">
              <a:effectLst/>
              <a:ea typeface="MS Mincho"/>
              <a:cs typeface="Times New Roman" panose="02020603050405020304" pitchFamily="18" charset="0"/>
            </a:endParaRPr>
          </a:p>
        </p:txBody>
      </p:sp>
      <p:sp>
        <p:nvSpPr>
          <p:cNvPr id="9" name="Down Arrow Callout 8"/>
          <p:cNvSpPr>
            <a:spLocks/>
          </p:cNvSpPr>
          <p:nvPr/>
        </p:nvSpPr>
        <p:spPr>
          <a:xfrm>
            <a:off x="3500394" y="1343420"/>
            <a:ext cx="5562599" cy="957006"/>
          </a:xfrm>
          <a:prstGeom prst="downArrowCallout">
            <a:avLst/>
          </a:prstGeom>
          <a:solidFill>
            <a:schemeClr val="bg2">
              <a:lumMod val="75000"/>
            </a:schemeClr>
          </a:solidFill>
          <a:ln/>
        </p:spPr>
        <p:style>
          <a:lnRef idx="2">
            <a:schemeClr val="dk1"/>
          </a:lnRef>
          <a:fillRef idx="1">
            <a:schemeClr val="lt1"/>
          </a:fillRef>
          <a:effectRef idx="0">
            <a:schemeClr val="dk1"/>
          </a:effectRef>
          <a:fontRef idx="minor">
            <a:schemeClr val="dk1"/>
          </a:fontRef>
        </p:style>
        <p:txBody>
          <a:bodyPr/>
          <a:lstStyle/>
          <a:p>
            <a:pPr marL="0" marR="0" algn="ctr">
              <a:spcBef>
                <a:spcPts val="0"/>
              </a:spcBef>
              <a:spcAft>
                <a:spcPts val="1000"/>
              </a:spcAft>
            </a:pPr>
            <a:r>
              <a:rPr lang="en-US" sz="1000" b="1" dirty="0">
                <a:effectLst/>
                <a:ea typeface="MS Mincho"/>
                <a:cs typeface="Times New Roman" panose="02020603050405020304" pitchFamily="18" charset="0"/>
              </a:rPr>
              <a:t>At-Home Reading Activities</a:t>
            </a:r>
            <a:r>
              <a:rPr lang="en-US" sz="1000" dirty="0">
                <a:effectLst/>
                <a:ea typeface="MS Mincho"/>
                <a:cs typeface="Times New Roman" panose="02020603050405020304" pitchFamily="18" charset="0"/>
              </a:rPr>
              <a:t>: Students complete guided practices to increase their awareness of strategies for approaching academic reading, reasoning, and writing.  These include writing directed summaries, completing double-entry journals, and annotating text.</a:t>
            </a:r>
            <a:endParaRPr lang="en-US" sz="1200" dirty="0">
              <a:effectLst/>
              <a:ea typeface="MS Mincho"/>
              <a:cs typeface="Times New Roman" panose="02020603050405020304" pitchFamily="18" charset="0"/>
            </a:endParaRPr>
          </a:p>
        </p:txBody>
      </p:sp>
    </p:spTree>
    <p:extLst>
      <p:ext uri="{BB962C8B-B14F-4D97-AF65-F5344CB8AC3E}">
        <p14:creationId xmlns:p14="http://schemas.microsoft.com/office/powerpoint/2010/main" val="198670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963168"/>
          </a:xfrm>
        </p:spPr>
        <p:txBody>
          <a:bodyPr>
            <a:normAutofit/>
          </a:bodyPr>
          <a:lstStyle/>
          <a:p>
            <a:r>
              <a:rPr lang="en-US" sz="4400" dirty="0"/>
              <a:t>Preview Activities</a:t>
            </a:r>
          </a:p>
        </p:txBody>
      </p:sp>
      <p:sp>
        <p:nvSpPr>
          <p:cNvPr id="4" name="Content Placeholder 3"/>
          <p:cNvSpPr>
            <a:spLocks noGrp="1"/>
          </p:cNvSpPr>
          <p:nvPr>
            <p:ph idx="1"/>
          </p:nvPr>
        </p:nvSpPr>
        <p:spPr>
          <a:xfrm>
            <a:off x="1676400" y="1905000"/>
            <a:ext cx="5948819" cy="3962400"/>
          </a:xfrm>
          <a:prstGeom prst="downArrowCallout">
            <a:avLst>
              <a:gd name="adj1" fmla="val 18507"/>
              <a:gd name="adj2" fmla="val 25000"/>
              <a:gd name="adj3" fmla="val 25000"/>
              <a:gd name="adj4" fmla="val 64977"/>
            </a:avLst>
          </a:prstGeom>
          <a:solidFill>
            <a:schemeClr val="bg2"/>
          </a:solidFill>
          <a:ln/>
        </p:spPr>
        <p:style>
          <a:lnRef idx="2">
            <a:schemeClr val="dk1"/>
          </a:lnRef>
          <a:fillRef idx="1">
            <a:schemeClr val="lt1"/>
          </a:fillRef>
          <a:effectRef idx="0">
            <a:schemeClr val="dk1"/>
          </a:effectRef>
          <a:fontRef idx="minor">
            <a:schemeClr val="dk1"/>
          </a:fontRef>
        </p:style>
        <p:txBody>
          <a:bodyPr wrap="square">
            <a:noAutofit/>
          </a:bodyPr>
          <a:lstStyle/>
          <a:p>
            <a:pPr marL="0" marR="0" indent="0" algn="ctr">
              <a:lnSpc>
                <a:spcPct val="100000"/>
              </a:lnSpc>
              <a:spcBef>
                <a:spcPts val="0"/>
              </a:spcBef>
              <a:buNone/>
            </a:pPr>
            <a:r>
              <a:rPr lang="en-US" sz="2400" b="1" dirty="0">
                <a:effectLst/>
                <a:latin typeface="+mj-lt"/>
                <a:ea typeface="MS Mincho"/>
                <a:cs typeface="Times New Roman" panose="02020603050405020304" pitchFamily="18" charset="0"/>
              </a:rPr>
              <a:t>Pre-Reading Activities</a:t>
            </a:r>
            <a:r>
              <a:rPr lang="en-US" sz="2400" dirty="0">
                <a:effectLst/>
                <a:latin typeface="+mj-lt"/>
                <a:ea typeface="MS Mincho"/>
                <a:cs typeface="Times New Roman" panose="02020603050405020304" pitchFamily="18" charset="0"/>
              </a:rPr>
              <a:t>: </a:t>
            </a:r>
          </a:p>
          <a:p>
            <a:pPr marL="0" marR="0" indent="0" algn="just">
              <a:lnSpc>
                <a:spcPct val="100000"/>
              </a:lnSpc>
              <a:spcBef>
                <a:spcPts val="0"/>
              </a:spcBef>
              <a:buNone/>
            </a:pPr>
            <a:r>
              <a:rPr lang="en-US" sz="2400" dirty="0">
                <a:effectLst/>
                <a:latin typeface="+mj-lt"/>
                <a:ea typeface="MS Mincho"/>
                <a:cs typeface="Times New Roman" panose="02020603050405020304" pitchFamily="18" charset="0"/>
              </a:rPr>
              <a:t>In-class activities or discussions to activate the students' background knowledge on the topic.  The teacher provides guidance regarding what to pay attention to, key terms that may be unfamiliar, and portions of the text that students may find challenging. </a:t>
            </a:r>
          </a:p>
        </p:txBody>
      </p:sp>
    </p:spTree>
    <p:extLst>
      <p:ext uri="{BB962C8B-B14F-4D97-AF65-F5344CB8AC3E}">
        <p14:creationId xmlns:p14="http://schemas.microsoft.com/office/powerpoint/2010/main" val="403037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632"/>
            <a:ext cx="7848600" cy="1115568"/>
          </a:xfrm>
        </p:spPr>
        <p:txBody>
          <a:bodyPr>
            <a:normAutofit/>
          </a:bodyPr>
          <a:lstStyle/>
          <a:p>
            <a:r>
              <a:rPr lang="en-US" sz="4400" dirty="0"/>
              <a:t>Preview Activities</a:t>
            </a:r>
          </a:p>
        </p:txBody>
      </p:sp>
      <p:sp>
        <p:nvSpPr>
          <p:cNvPr id="3" name="Content Placeholder 2"/>
          <p:cNvSpPr>
            <a:spLocks noGrp="1"/>
          </p:cNvSpPr>
          <p:nvPr>
            <p:ph idx="1"/>
          </p:nvPr>
        </p:nvSpPr>
        <p:spPr>
          <a:xfrm>
            <a:off x="685800" y="1600200"/>
            <a:ext cx="7772400" cy="4572000"/>
          </a:xfrm>
          <a:solidFill>
            <a:schemeClr val="bg2"/>
          </a:solidFill>
          <a:ln>
            <a:solidFill>
              <a:schemeClr val="tx1"/>
            </a:solidFill>
          </a:ln>
        </p:spPr>
        <p:txBody>
          <a:bodyPr>
            <a:normAutofit/>
          </a:bodyPr>
          <a:lstStyle/>
          <a:p>
            <a:pPr marL="0" indent="0">
              <a:buNone/>
            </a:pPr>
            <a:r>
              <a:rPr lang="en-US" sz="2400" b="1" u="sng" dirty="0"/>
              <a:t>What are they</a:t>
            </a:r>
            <a:r>
              <a:rPr lang="en-US" sz="2400" b="1" dirty="0"/>
              <a:t>? </a:t>
            </a:r>
          </a:p>
          <a:p>
            <a:pPr marL="0" indent="0">
              <a:buNone/>
            </a:pPr>
            <a:r>
              <a:rPr lang="en-US" sz="2400" dirty="0"/>
              <a:t>Methods of introducing material, topics, and readings to students to help them anticipate possible challenges, or to help them begin to think about the topics on their own prior to reading.</a:t>
            </a:r>
          </a:p>
          <a:p>
            <a:pPr marL="0" indent="0">
              <a:buNone/>
            </a:pPr>
            <a:r>
              <a:rPr lang="en-US" sz="2400" b="1" u="sng" dirty="0"/>
              <a:t>Why should we use them</a:t>
            </a:r>
            <a:r>
              <a:rPr lang="en-US" sz="2400" b="1" dirty="0"/>
              <a:t>? </a:t>
            </a:r>
          </a:p>
          <a:p>
            <a:pPr marL="0" indent="0">
              <a:buNone/>
            </a:pPr>
            <a:r>
              <a:rPr lang="en-US" sz="2400" dirty="0"/>
              <a:t>The preview activities help students:</a:t>
            </a:r>
          </a:p>
          <a:p>
            <a:pPr lvl="1">
              <a:buFont typeface="Arial" panose="020B0604020202020204" pitchFamily="34" charset="0"/>
              <a:buChar char="•"/>
            </a:pPr>
            <a:r>
              <a:rPr lang="en-US" sz="2000" dirty="0"/>
              <a:t>Reduce fear of difficult texts and topics</a:t>
            </a:r>
          </a:p>
          <a:p>
            <a:pPr lvl="1">
              <a:buFont typeface="Arial" panose="020B0604020202020204" pitchFamily="34" charset="0"/>
              <a:buChar char="•"/>
            </a:pPr>
            <a:r>
              <a:rPr lang="en-US" sz="2000" dirty="0"/>
              <a:t>Discover tools to navigate challenging texts</a:t>
            </a:r>
          </a:p>
          <a:p>
            <a:pPr lvl="1">
              <a:buFont typeface="Arial" panose="020B0604020202020204" pitchFamily="34" charset="0"/>
              <a:buChar char="•"/>
            </a:pPr>
            <a:r>
              <a:rPr lang="en-US" sz="2000" dirty="0"/>
              <a:t>Think about how the larger issues in the text might impact their lives</a:t>
            </a:r>
          </a:p>
          <a:p>
            <a:endParaRPr lang="en-US" sz="2400" dirty="0"/>
          </a:p>
        </p:txBody>
      </p:sp>
    </p:spTree>
    <p:extLst>
      <p:ext uri="{BB962C8B-B14F-4D97-AF65-F5344CB8AC3E}">
        <p14:creationId xmlns:p14="http://schemas.microsoft.com/office/powerpoint/2010/main" val="2257941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573</TotalTime>
  <Words>2899</Words>
  <Application>Microsoft Office PowerPoint</Application>
  <PresentationFormat>On-screen Show (4:3)</PresentationFormat>
  <Paragraphs>361</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MS Mincho</vt:lpstr>
      <vt:lpstr>Rockwell</vt:lpstr>
      <vt:lpstr>Rockwell Condensed</vt:lpstr>
      <vt:lpstr>Times New Roman</vt:lpstr>
      <vt:lpstr>Wingdings</vt:lpstr>
      <vt:lpstr>Wingdings 2</vt:lpstr>
      <vt:lpstr>Wood Type</vt:lpstr>
      <vt:lpstr>What Am I Going to Do in Class?: Translating Pedagogical Principles into Classroom Activities </vt:lpstr>
      <vt:lpstr>About US</vt:lpstr>
      <vt:lpstr>The History of IVC’s Writing Sequences </vt:lpstr>
      <vt:lpstr>The Current (F2016) Writing Sequence at IVC</vt:lpstr>
      <vt:lpstr>California Acceleration Project’s  Five Principles of Acceleration </vt:lpstr>
      <vt:lpstr>California Acceleration Project’s  Five Principles of Acceleration </vt:lpstr>
      <vt:lpstr>IVC’s  Instructional  Cycle</vt:lpstr>
      <vt:lpstr>Preview Activities</vt:lpstr>
      <vt:lpstr>Preview Activities</vt:lpstr>
      <vt:lpstr>Preview Activities</vt:lpstr>
      <vt:lpstr>At-Home Reading Activities</vt:lpstr>
      <vt:lpstr>At-Home Reading Activities</vt:lpstr>
      <vt:lpstr>Practice!</vt:lpstr>
      <vt:lpstr>Ideas for At-Home  Reading Activities </vt:lpstr>
      <vt:lpstr>In-Class Reading Activities  (Processing Texts)</vt:lpstr>
      <vt:lpstr>The Fess Up</vt:lpstr>
      <vt:lpstr>In-Class Reading Activities (Processing Texts)</vt:lpstr>
      <vt:lpstr>Practice!</vt:lpstr>
      <vt:lpstr>If we had more time…</vt:lpstr>
      <vt:lpstr>In-Class Reading Activities</vt:lpstr>
      <vt:lpstr>In-Class Reading  activities</vt:lpstr>
      <vt:lpstr>The Reading Quiz</vt:lpstr>
      <vt:lpstr>The Essay Prompt/In-Class Writing Activities</vt:lpstr>
      <vt:lpstr>Essay 1: Text-to-Personal Examples</vt:lpstr>
      <vt:lpstr>Writing Activities</vt:lpstr>
      <vt:lpstr>Writing Activity:  The “Summary Challenge”</vt:lpstr>
      <vt:lpstr>Practice!</vt:lpstr>
      <vt:lpstr>If we had more time…</vt:lpstr>
      <vt:lpstr>Final Draft</vt:lpstr>
      <vt:lpstr>On the day the paper is due…</vt:lpstr>
      <vt:lpstr>Just-in-Time Remediation:  Editing Workshop</vt:lpstr>
      <vt:lpstr>Essay Reflection</vt:lpstr>
      <vt:lpstr>Sample Essay Reflection Questions</vt:lpstr>
      <vt:lpstr>Q &amp; A</vt:lpstr>
    </vt:vector>
  </TitlesOfParts>
  <Company>Irvine Valley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RK</cp:lastModifiedBy>
  <cp:revision>51</cp:revision>
  <dcterms:created xsi:type="dcterms:W3CDTF">2016-06-07T16:18:18Z</dcterms:created>
  <dcterms:modified xsi:type="dcterms:W3CDTF">2016-06-16T01:16:12Z</dcterms:modified>
</cp:coreProperties>
</file>