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276" r:id="rId3"/>
    <p:sldId id="283" r:id="rId4"/>
    <p:sldId id="287" r:id="rId5"/>
    <p:sldId id="284" r:id="rId6"/>
    <p:sldId id="277" r:id="rId7"/>
    <p:sldId id="261" r:id="rId8"/>
    <p:sldId id="263" r:id="rId9"/>
    <p:sldId id="278" r:id="rId10"/>
    <p:sldId id="281" r:id="rId11"/>
    <p:sldId id="282" r:id="rId12"/>
    <p:sldId id="288" r:id="rId13"/>
    <p:sldId id="275" r:id="rId14"/>
    <p:sldId id="269" r:id="rId15"/>
    <p:sldId id="285" r:id="rId16"/>
    <p:sldId id="286" r:id="rId17"/>
    <p:sldId id="289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7072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7072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r">
              <a:defRPr sz="1200"/>
            </a:lvl1pPr>
          </a:lstStyle>
          <a:p>
            <a:fld id="{C84D975F-EBE3-45E0-9424-7FCC3DCCD8A0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13763" cy="467071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1"/>
            <a:ext cx="3013763" cy="467071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r">
              <a:defRPr sz="1200"/>
            </a:lvl1pPr>
          </a:lstStyle>
          <a:p>
            <a:fld id="{60927220-9676-4A32-80F1-0E77019B2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03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7072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7072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r">
              <a:defRPr sz="1200"/>
            </a:lvl1pPr>
          </a:lstStyle>
          <a:p>
            <a:fld id="{BC8465F6-6EB5-4616-AACA-ECEAEDCCB576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8" tIns="46464" rIns="92928" bIns="464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80004"/>
            <a:ext cx="5563870" cy="3665458"/>
          </a:xfrm>
          <a:prstGeom prst="rect">
            <a:avLst/>
          </a:prstGeom>
        </p:spPr>
        <p:txBody>
          <a:bodyPr vert="horz" lIns="92928" tIns="46464" rIns="92928" bIns="464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13763" cy="467071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1"/>
            <a:ext cx="3013763" cy="467071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r">
              <a:defRPr sz="1200"/>
            </a:lvl1pPr>
          </a:lstStyle>
          <a:p>
            <a:fld id="{0F878A94-06FD-4A75-A160-A78D12D422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7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0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8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39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94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5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7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8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0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6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0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5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8A94-06FD-4A75-A160-A78D12D422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2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9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4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0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8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D865-09E1-4D29-9CDB-70254754E4F1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433D-E7F7-4205-9C88-4FCC32D4F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raybould-rodgers@hancockcollege.edu" TargetMode="External"/><Relationship Id="rId4" Type="http://schemas.openxmlformats.org/officeDocument/2006/relationships/hyperlink" Target="mailto:tricia.George@hancockcollege.edu" TargetMode="External"/><Relationship Id="rId5" Type="http://schemas.openxmlformats.org/officeDocument/2006/relationships/hyperlink" Target="mailto:sfarley@hancockcollege.edu" TargetMode="External"/><Relationship Id="rId6" Type="http://schemas.openxmlformats.org/officeDocument/2006/relationships/hyperlink" Target="mailto:jknight@hancockcollege.edu" TargetMode="Externa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ReQar2BTlKY" TargetMode="External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1"/>
            <a:ext cx="76200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Here to There: </a:t>
            </a:r>
            <a:br>
              <a:rPr lang="en-US" dirty="0" smtClean="0"/>
            </a:br>
            <a:r>
              <a:rPr lang="en-US" dirty="0" smtClean="0"/>
              <a:t>How to Develop a Thematic Course and Progression of Assignments for the Accelerated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Presenters: </a:t>
            </a:r>
          </a:p>
          <a:p>
            <a:r>
              <a:rPr lang="en-US" dirty="0" smtClean="0"/>
              <a:t>Julia </a:t>
            </a:r>
            <a:r>
              <a:rPr lang="en-US" dirty="0"/>
              <a:t>Raybould-Rodgers, </a:t>
            </a:r>
            <a:r>
              <a:rPr lang="en-US" dirty="0">
                <a:hlinkClick r:id="rId3"/>
              </a:rPr>
              <a:t>jraybould-rodgers@hancockcollege.edu</a:t>
            </a:r>
            <a:r>
              <a:rPr lang="en-US" dirty="0"/>
              <a:t> </a:t>
            </a:r>
          </a:p>
          <a:p>
            <a:r>
              <a:rPr lang="en-US" dirty="0" smtClean="0"/>
              <a:t>Tricia </a:t>
            </a:r>
            <a:r>
              <a:rPr lang="en-US" dirty="0"/>
              <a:t>George, </a:t>
            </a:r>
            <a:r>
              <a:rPr lang="en-US" dirty="0">
                <a:hlinkClick r:id="rId4"/>
              </a:rPr>
              <a:t>tricia.george@hancockcollege.edu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thanks to:</a:t>
            </a:r>
            <a:endParaRPr lang="en-US" dirty="0"/>
          </a:p>
          <a:p>
            <a:r>
              <a:rPr lang="en-US" dirty="0"/>
              <a:t>Susan Farley, </a:t>
            </a:r>
            <a:r>
              <a:rPr lang="en-US" dirty="0">
                <a:hlinkClick r:id="rId5"/>
              </a:rPr>
              <a:t>sfarley@hancockcollege.edu</a:t>
            </a:r>
            <a:r>
              <a:rPr lang="en-US" dirty="0"/>
              <a:t> </a:t>
            </a:r>
          </a:p>
          <a:p>
            <a:r>
              <a:rPr lang="en-US" dirty="0"/>
              <a:t>Julie Knight, </a:t>
            </a:r>
            <a:r>
              <a:rPr lang="en-US" dirty="0">
                <a:hlinkClick r:id="rId6"/>
              </a:rPr>
              <a:t>jknight@hancockcollege.edu</a:t>
            </a:r>
            <a:r>
              <a:rPr lang="en-US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4" name="Picture 3" descr="Allan Hancock College. Start here. Go anywhere.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7" y="1412431"/>
            <a:ext cx="8542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</a:rPr>
              <a:t>"I believe that </a:t>
            </a:r>
            <a:r>
              <a:rPr lang="en-US" sz="1400" i="1" dirty="0" smtClean="0">
                <a:solidFill>
                  <a:schemeClr val="tx2"/>
                </a:solidFill>
              </a:rPr>
              <a:t>Punished</a:t>
            </a:r>
            <a:r>
              <a:rPr lang="en-US" sz="1400" dirty="0" smtClean="0">
                <a:solidFill>
                  <a:schemeClr val="tx2"/>
                </a:solidFill>
              </a:rPr>
              <a:t> was one of the best books I'm reading so far.  It reminds me of a book called </a:t>
            </a:r>
            <a:r>
              <a:rPr lang="en-US" sz="1400" i="1" dirty="0" smtClean="0">
                <a:solidFill>
                  <a:schemeClr val="tx2"/>
                </a:solidFill>
              </a:rPr>
              <a:t>Monsters</a:t>
            </a:r>
            <a:r>
              <a:rPr lang="en-US" sz="1400" dirty="0" smtClean="0">
                <a:solidFill>
                  <a:schemeClr val="tx2"/>
                </a:solidFill>
              </a:rPr>
              <a:t>; however, it made me think more positive in life and to keep pushing myself no matter where you came from.“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</a:rPr>
              <a:t>"Your book </a:t>
            </a:r>
            <a:r>
              <a:rPr lang="en-US" sz="1400" i="1" dirty="0" smtClean="0">
                <a:solidFill>
                  <a:schemeClr val="tx2"/>
                </a:solidFill>
              </a:rPr>
              <a:t>Punished </a:t>
            </a:r>
            <a:r>
              <a:rPr lang="en-US" sz="1400" dirty="0" smtClean="0">
                <a:solidFill>
                  <a:schemeClr val="tx2"/>
                </a:solidFill>
              </a:rPr>
              <a:t>left an impact on me pretty good.  The reason is because I got family members who are in those situations you wrote about.  It is tight that I know that people can still make it out doing the right thing, and you are a very good example."</a:t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</a:rPr>
              <a:t>“Your book was really interesting and has impacted my life, how you described your rough childhood, growing up through all that violence.  Kind of relates to some of the things I have experienced in my life.  It really inspired me to get focused on my education because I didn't want to go through any of the things you had described in your book, realizing I have an opportunity that most kids all over the world would kill for to have, which is to be educated.”</a:t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</a:rPr>
              <a:t>"Dr. Rios, I had Chapter 5 to do my presentation on, and usually I don't like reading books because it takes alot to get me interested.  Your book was different because from the first quote on Chapter 5 I was like ‘wow.’  Basically I would just like to say that the way you connected youth problems and interviewing real people really put things into perspective some people never knew.  Chapter 5's Defiance as resistance = a damn good paragraph.“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7286" y="955515"/>
            <a:ext cx="6399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Student Feedback to Dr. Rios on </a:t>
            </a:r>
            <a:r>
              <a:rPr lang="en-US" sz="2800" i="1" dirty="0" smtClean="0"/>
              <a:t>Punished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10/17</a:t>
            </a:r>
            <a:endParaRPr lang="en-US" dirty="0"/>
          </a:p>
        </p:txBody>
      </p:sp>
      <p:pic>
        <p:nvPicPr>
          <p:cNvPr id="8" name="Picture 7" descr="Allan Hancock College. Start here. Go anywhere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aduat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0"/>
          <a:stretch/>
        </p:blipFill>
        <p:spPr bwMode="auto">
          <a:xfrm>
            <a:off x="2457450" y="5167305"/>
            <a:ext cx="6457950" cy="1688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9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5612" y="1752600"/>
            <a:ext cx="65349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 “</a:t>
            </a:r>
            <a:r>
              <a:rPr lang="en-US" sz="1600" i="1" dirty="0">
                <a:solidFill>
                  <a:schemeClr val="tx2"/>
                </a:solidFill>
              </a:rPr>
              <a:t>Punished </a:t>
            </a:r>
            <a:r>
              <a:rPr lang="en-US" sz="1600" dirty="0">
                <a:solidFill>
                  <a:schemeClr val="tx2"/>
                </a:solidFill>
              </a:rPr>
              <a:t>is actually a good book.”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  “</a:t>
            </a:r>
            <a:r>
              <a:rPr lang="en-US" sz="1600" i="1" dirty="0">
                <a:solidFill>
                  <a:schemeClr val="tx2"/>
                </a:solidFill>
              </a:rPr>
              <a:t>Punished</a:t>
            </a:r>
            <a:r>
              <a:rPr lang="en-US" sz="1600" dirty="0">
                <a:solidFill>
                  <a:schemeClr val="tx2"/>
                </a:solidFill>
              </a:rPr>
              <a:t> was a very good book, and it made me realize how good I have it</a:t>
            </a:r>
            <a:r>
              <a:rPr lang="en-US" sz="1600" dirty="0" smtClean="0">
                <a:solidFill>
                  <a:schemeClr val="tx2"/>
                </a:solidFill>
              </a:rPr>
              <a:t>.”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“The packet of readings yes, but not </a:t>
            </a:r>
            <a:r>
              <a:rPr lang="en-US" sz="1600" i="1" dirty="0" smtClean="0">
                <a:solidFill>
                  <a:schemeClr val="tx2"/>
                </a:solidFill>
              </a:rPr>
              <a:t>Punished</a:t>
            </a:r>
            <a:r>
              <a:rPr lang="en-US" sz="1600" dirty="0" smtClean="0">
                <a:solidFill>
                  <a:schemeClr val="tx2"/>
                </a:solidFill>
              </a:rPr>
              <a:t>.  It wasn’t necessary cause mostly everyone knows that information.”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 “</a:t>
            </a:r>
            <a:r>
              <a:rPr lang="en-US" sz="1600" i="1" dirty="0">
                <a:solidFill>
                  <a:schemeClr val="tx2"/>
                </a:solidFill>
              </a:rPr>
              <a:t>Punished </a:t>
            </a:r>
            <a:r>
              <a:rPr lang="en-US" sz="1600" dirty="0">
                <a:solidFill>
                  <a:schemeClr val="tx2"/>
                </a:solidFill>
              </a:rPr>
              <a:t>opened my eyes to things I never thought about.”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 “</a:t>
            </a:r>
            <a:r>
              <a:rPr lang="en-US" sz="1600" dirty="0">
                <a:solidFill>
                  <a:schemeClr val="tx2"/>
                </a:solidFill>
              </a:rPr>
              <a:t>I think the book </a:t>
            </a:r>
            <a:r>
              <a:rPr lang="en-US" sz="1600" i="1" dirty="0">
                <a:solidFill>
                  <a:schemeClr val="tx2"/>
                </a:solidFill>
              </a:rPr>
              <a:t>Punished </a:t>
            </a:r>
            <a:r>
              <a:rPr lang="en-US" sz="1600" dirty="0">
                <a:solidFill>
                  <a:schemeClr val="tx2"/>
                </a:solidFill>
              </a:rPr>
              <a:t>was a good choice  and [should] be used again because it is a material which is easy to understand and use for writing.”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i="1" dirty="0" smtClean="0">
                <a:solidFill>
                  <a:schemeClr val="tx2"/>
                </a:solidFill>
              </a:rPr>
              <a:t> “Punished </a:t>
            </a:r>
            <a:r>
              <a:rPr lang="en-US" sz="1600" dirty="0">
                <a:solidFill>
                  <a:schemeClr val="tx2"/>
                </a:solidFill>
              </a:rPr>
              <a:t>had good views on how life is for a lot of teens in America</a:t>
            </a:r>
            <a:r>
              <a:rPr lang="en-US" sz="1600" dirty="0" smtClean="0">
                <a:solidFill>
                  <a:schemeClr val="tx2"/>
                </a:solidFill>
              </a:rPr>
              <a:t>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i="1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i="1" dirty="0" smtClean="0">
                <a:solidFill>
                  <a:schemeClr val="tx2"/>
                </a:solidFill>
              </a:rPr>
              <a:t> “Punished </a:t>
            </a:r>
            <a:r>
              <a:rPr lang="en-US" sz="1600" dirty="0" smtClean="0">
                <a:solidFill>
                  <a:schemeClr val="tx2"/>
                </a:solidFill>
              </a:rPr>
              <a:t>was an excellent book to read because it helped writing certain essays.”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 “</a:t>
            </a:r>
            <a:r>
              <a:rPr lang="en-US" sz="1600" i="1" dirty="0" smtClean="0">
                <a:solidFill>
                  <a:schemeClr val="tx2"/>
                </a:solidFill>
              </a:rPr>
              <a:t>Punished </a:t>
            </a:r>
            <a:r>
              <a:rPr lang="en-US" sz="1600" dirty="0" smtClean="0">
                <a:solidFill>
                  <a:schemeClr val="tx2"/>
                </a:solidFill>
              </a:rPr>
              <a:t>was a great book, but I would have enjoyed reading the whole book instead of just chapter 5.”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 “</a:t>
            </a:r>
            <a:r>
              <a:rPr lang="en-US" sz="1600" dirty="0">
                <a:solidFill>
                  <a:schemeClr val="tx2"/>
                </a:solidFill>
              </a:rPr>
              <a:t>We had to read </a:t>
            </a:r>
            <a:r>
              <a:rPr lang="en-US" sz="1600" i="1" dirty="0">
                <a:solidFill>
                  <a:schemeClr val="tx2"/>
                </a:solidFill>
              </a:rPr>
              <a:t>Punished</a:t>
            </a:r>
            <a:r>
              <a:rPr lang="en-US" sz="1600" dirty="0">
                <a:solidFill>
                  <a:schemeClr val="tx2"/>
                </a:solidFill>
              </a:rPr>
              <a:t>; now that was ok.”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11/17</a:t>
            </a:r>
            <a:endParaRPr lang="en-US" dirty="0"/>
          </a:p>
        </p:txBody>
      </p:sp>
      <p:pic>
        <p:nvPicPr>
          <p:cNvPr id="9" name="Picture 8" descr="Allan Hancock College. Start here. Go anywhere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92993" y="1153180"/>
            <a:ext cx="713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Student Feedback in Course Survey on </a:t>
            </a:r>
            <a:r>
              <a:rPr lang="en-US" sz="2800" i="1" dirty="0" smtClean="0"/>
              <a:t>Punished</a:t>
            </a:r>
            <a:endParaRPr lang="en-US" sz="2800" dirty="0" smtClean="0"/>
          </a:p>
        </p:txBody>
      </p:sp>
      <p:pic>
        <p:nvPicPr>
          <p:cNvPr id="13" name="Picture 2" descr="http://www.drvictorrios.com/uploads/1/1/8/3/11831399/7392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5" y="4191000"/>
            <a:ext cx="1785938" cy="228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6367046"/>
            <a:ext cx="137941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Dr. Victor Rios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02639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61212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u="sng" dirty="0" smtClean="0"/>
              <a:t>Unit 2 Theme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Understand how difficult it is to define a gang without unfairly stereotyping some groups and missing others.  Consider why marginalized groups are stigmatized and penalized as gangs.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The Essay</a:t>
            </a:r>
            <a:r>
              <a:rPr lang="en-US" dirty="0" smtClean="0"/>
              <a:t>:</a:t>
            </a:r>
            <a:endParaRPr lang="en-US" b="1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Formal paper 3-4 </a:t>
            </a:r>
            <a:r>
              <a:rPr lang="en-US" dirty="0"/>
              <a:t>pages in length. 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respond to one </a:t>
            </a:r>
            <a:r>
              <a:rPr lang="en-US" dirty="0"/>
              <a:t>of the following Paper Prompts:</a:t>
            </a:r>
          </a:p>
          <a:p>
            <a:pPr lvl="3"/>
            <a:r>
              <a:rPr lang="en-US" sz="1600" b="1" dirty="0">
                <a:solidFill>
                  <a:schemeClr val="tx2"/>
                </a:solidFill>
              </a:rPr>
              <a:t>Option 1: </a:t>
            </a:r>
            <a:r>
              <a:rPr lang="en-US" sz="1600" dirty="0" smtClean="0">
                <a:solidFill>
                  <a:schemeClr val="tx2"/>
                </a:solidFill>
              </a:rPr>
              <a:t>What do you think is most important to know about gangs?</a:t>
            </a:r>
            <a:endParaRPr lang="en-US" sz="1600" dirty="0">
              <a:solidFill>
                <a:schemeClr val="tx2"/>
              </a:solidFill>
            </a:endParaRPr>
          </a:p>
          <a:p>
            <a:pPr lvl="3"/>
            <a:r>
              <a:rPr lang="en-US" sz="1600" b="1" dirty="0">
                <a:solidFill>
                  <a:schemeClr val="tx2"/>
                </a:solidFill>
              </a:rPr>
              <a:t>Option 2: </a:t>
            </a:r>
            <a:r>
              <a:rPr lang="en-US" sz="1600" dirty="0" smtClean="0">
                <a:solidFill>
                  <a:schemeClr val="tx2"/>
                </a:solidFill>
              </a:rPr>
              <a:t>What problems cause urban gangs and what problems are these gangs responsible for?</a:t>
            </a:r>
            <a:endParaRPr lang="en-US" sz="1600" dirty="0">
              <a:solidFill>
                <a:schemeClr val="tx2"/>
              </a:solidFill>
            </a:endParaRPr>
          </a:p>
          <a:p>
            <a:pPr lvl="3"/>
            <a:r>
              <a:rPr lang="en-US" sz="1600" b="1" dirty="0">
                <a:solidFill>
                  <a:schemeClr val="tx2"/>
                </a:solidFill>
              </a:rPr>
              <a:t>Option 3: </a:t>
            </a:r>
            <a:r>
              <a:rPr lang="en-US" sz="1600" dirty="0" smtClean="0">
                <a:solidFill>
                  <a:schemeClr val="tx2"/>
                </a:solidFill>
              </a:rPr>
              <a:t>What are your solutions to current gang issues?</a:t>
            </a:r>
            <a:endParaRPr lang="en-US" sz="1600" dirty="0">
              <a:solidFill>
                <a:schemeClr val="tx2"/>
              </a:solidFill>
            </a:endParaRP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should draw on examples </a:t>
            </a:r>
            <a:r>
              <a:rPr lang="en-US" dirty="0"/>
              <a:t>and quotes from at least 3 </a:t>
            </a:r>
            <a:r>
              <a:rPr lang="en-US" dirty="0" smtClean="0"/>
              <a:t>of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readings </a:t>
            </a:r>
            <a:r>
              <a:rPr lang="en-US" dirty="0" smtClean="0"/>
              <a:t>in </a:t>
            </a:r>
            <a:r>
              <a:rPr lang="en-US" dirty="0"/>
              <a:t>Unit </a:t>
            </a:r>
            <a:r>
              <a:rPr lang="en-US" dirty="0" smtClean="0"/>
              <a:t>2.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can also draw </a:t>
            </a:r>
            <a:r>
              <a:rPr lang="en-US" dirty="0"/>
              <a:t>from personal </a:t>
            </a:r>
            <a:r>
              <a:rPr lang="en-US" dirty="0" smtClean="0"/>
              <a:t>experience, other sources, </a:t>
            </a:r>
          </a:p>
          <a:p>
            <a:pPr lvl="2"/>
            <a:r>
              <a:rPr lang="en-US" dirty="0" smtClean="0"/>
              <a:t>and articles from Unit 1.</a:t>
            </a:r>
            <a:endParaRPr lang="en-US" dirty="0"/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43" y="6019800"/>
            <a:ext cx="186454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Gang Member or</a:t>
            </a:r>
          </a:p>
          <a:p>
            <a:pPr algn="ctr"/>
            <a:r>
              <a:rPr lang="en-US" sz="1600" b="1" i="1" dirty="0" smtClean="0"/>
              <a:t>Criminalized Youth?</a:t>
            </a:r>
            <a:endParaRPr lang="en-US" sz="1600" b="1" i="1" dirty="0"/>
          </a:p>
        </p:txBody>
      </p:sp>
      <p:pic>
        <p:nvPicPr>
          <p:cNvPr id="1026" name="Picture 2" descr="gang me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9" y="3356032"/>
            <a:ext cx="1828799" cy="273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12/17</a:t>
            </a:r>
            <a:endParaRPr lang="en-US" dirty="0"/>
          </a:p>
        </p:txBody>
      </p:sp>
      <p:pic>
        <p:nvPicPr>
          <p:cNvPr id="7" name="Picture 6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Essay #3: Unit 2 Paper on Gangs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92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1676400"/>
            <a:ext cx="77974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u="sng" dirty="0" smtClean="0"/>
              <a:t>Unit </a:t>
            </a:r>
            <a:r>
              <a:rPr lang="en-US" u="sng" dirty="0"/>
              <a:t>3 Theme</a:t>
            </a:r>
            <a:r>
              <a:rPr lang="en-US" dirty="0"/>
              <a:t>: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Determine an area </a:t>
            </a:r>
            <a:r>
              <a:rPr lang="en-US" sz="1600" dirty="0">
                <a:solidFill>
                  <a:schemeClr val="tx2"/>
                </a:solidFill>
              </a:rPr>
              <a:t>of inquiry and </a:t>
            </a:r>
            <a:r>
              <a:rPr lang="en-US" sz="1600" dirty="0" smtClean="0">
                <a:solidFill>
                  <a:schemeClr val="tx2"/>
                </a:solidFill>
              </a:rPr>
              <a:t>learn </a:t>
            </a:r>
            <a:r>
              <a:rPr lang="en-US" sz="1600" dirty="0">
                <a:solidFill>
                  <a:schemeClr val="tx2"/>
                </a:solidFill>
              </a:rPr>
              <a:t>how to pursue further independent research to develop, deepen, and challenge </a:t>
            </a:r>
            <a:r>
              <a:rPr lang="en-US" sz="1600" dirty="0" smtClean="0">
                <a:solidFill>
                  <a:schemeClr val="tx2"/>
                </a:solidFill>
              </a:rPr>
              <a:t>one’s </a:t>
            </a:r>
            <a:r>
              <a:rPr lang="en-US" sz="1600" dirty="0">
                <a:solidFill>
                  <a:schemeClr val="tx2"/>
                </a:solidFill>
              </a:rPr>
              <a:t>understanding.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The Essay</a:t>
            </a:r>
            <a:r>
              <a:rPr lang="en-US" dirty="0" smtClean="0"/>
              <a:t>:</a:t>
            </a:r>
            <a:endParaRPr lang="en-US" b="1" dirty="0" smtClean="0"/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In-class essay at least 3-5 </a:t>
            </a:r>
            <a:r>
              <a:rPr lang="en-US" dirty="0"/>
              <a:t>paragraphs in length. 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discuss perceived growth in 3 different areas: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As a reader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As a writer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As a critical thinker</a:t>
            </a:r>
            <a:endParaRPr lang="en-US" sz="1600" b="1" dirty="0">
              <a:solidFill>
                <a:schemeClr val="tx2"/>
              </a:solidFill>
            </a:endParaRP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For areas of clear growth, students explain why &amp; how they can tell.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For other areas, students explain why &amp; how they can tell.</a:t>
            </a:r>
            <a:endParaRPr lang="en-US" dirty="0"/>
          </a:p>
        </p:txBody>
      </p:sp>
      <p:pic>
        <p:nvPicPr>
          <p:cNvPr id="5" name="Picture 2" descr="http://busyteacher.org/uploads/posts/2010-10/1286831830_essaybig_21447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231569" cy="300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13/17</a:t>
            </a:r>
            <a:endParaRPr lang="en-US" dirty="0"/>
          </a:p>
        </p:txBody>
      </p:sp>
      <p:pic>
        <p:nvPicPr>
          <p:cNvPr id="7" name="Picture 6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Essay #4: End of Term Self-Assessment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33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60297"/>
            <a:ext cx="73914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u="sng" dirty="0" smtClean="0"/>
              <a:t>Unit 3 Decisions</a:t>
            </a:r>
            <a:r>
              <a:rPr lang="en-US" dirty="0" smtClean="0"/>
              <a:t>: 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Semester 1</a:t>
            </a:r>
            <a:r>
              <a:rPr lang="en-US" sz="1600" dirty="0" smtClean="0">
                <a:solidFill>
                  <a:schemeClr val="tx2"/>
                </a:solidFill>
              </a:rPr>
              <a:t>: some focused on Digital Identity (i.e. how is technology changing things) and others had students pursue independent research.  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Semester 2</a:t>
            </a:r>
            <a:r>
              <a:rPr lang="en-US" sz="1600" dirty="0" smtClean="0">
                <a:solidFill>
                  <a:schemeClr val="tx2"/>
                </a:solidFill>
              </a:rPr>
              <a:t>: we settled on Independent Research with Digital Identity as one of the options.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The Essay</a:t>
            </a:r>
            <a:r>
              <a:rPr lang="en-US" dirty="0" smtClean="0"/>
              <a:t>:</a:t>
            </a:r>
            <a:endParaRPr lang="en-US" b="1" dirty="0" smtClean="0"/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Formal </a:t>
            </a:r>
            <a:r>
              <a:rPr lang="en-US" dirty="0">
                <a:solidFill>
                  <a:schemeClr val="tx2"/>
                </a:solidFill>
              </a:rPr>
              <a:t>paper at least </a:t>
            </a:r>
            <a:r>
              <a:rPr lang="en-US" dirty="0" smtClean="0">
                <a:solidFill>
                  <a:schemeClr val="tx2"/>
                </a:solidFill>
              </a:rPr>
              <a:t>4 pages </a:t>
            </a:r>
            <a:r>
              <a:rPr lang="en-US" dirty="0">
                <a:solidFill>
                  <a:schemeClr val="tx2"/>
                </a:solidFill>
              </a:rPr>
              <a:t>long.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Students determine </a:t>
            </a:r>
            <a:r>
              <a:rPr lang="en-US" dirty="0">
                <a:solidFill>
                  <a:schemeClr val="tx2"/>
                </a:solidFill>
              </a:rPr>
              <a:t>the 10 most interesting </a:t>
            </a:r>
            <a:r>
              <a:rPr lang="en-US" dirty="0" smtClean="0">
                <a:solidFill>
                  <a:schemeClr val="tx2"/>
                </a:solidFill>
              </a:rPr>
              <a:t>topics/issues: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Students select 1 of those 10 topics to create a field of inquiry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and then their own research question(s).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Students research 4 new sources, 2 of which must be academic.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Students can also include other readings from the course.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Each student presents his thesis and arguments to the class.</a:t>
            </a:r>
          </a:p>
        </p:txBody>
      </p:sp>
      <p:pic>
        <p:nvPicPr>
          <p:cNvPr id="10242" name="Picture 2" descr="http://cdn.blackenterprise.com/wp-content/blogs.dir/1/files/2011/11/college-student-reading-book-3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2209800" cy="257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14/17</a:t>
            </a:r>
            <a:endParaRPr lang="en-US" dirty="0"/>
          </a:p>
        </p:txBody>
      </p:sp>
      <p:pic>
        <p:nvPicPr>
          <p:cNvPr id="6" name="Picture 5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Essay #5: Digital Identity or Research Papers?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6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81200"/>
            <a:ext cx="5181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In-Class Essays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Essay: </a:t>
            </a:r>
            <a:r>
              <a:rPr lang="en-US" u="sng" dirty="0" smtClean="0">
                <a:solidFill>
                  <a:schemeClr val="tx2"/>
                </a:solidFill>
              </a:rPr>
              <a:t>Pre-Unit</a:t>
            </a:r>
            <a:r>
              <a:rPr lang="en-US" dirty="0" smtClean="0">
                <a:solidFill>
                  <a:schemeClr val="tx2"/>
                </a:solidFill>
              </a:rPr>
              <a:t>: Educational Autobiography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Essay:  </a:t>
            </a:r>
            <a:r>
              <a:rPr lang="en-US" u="sng" dirty="0" smtClean="0">
                <a:solidFill>
                  <a:schemeClr val="tx2"/>
                </a:solidFill>
              </a:rPr>
              <a:t>Unit 3</a:t>
            </a:r>
            <a:r>
              <a:rPr lang="en-US" dirty="0" smtClean="0">
                <a:solidFill>
                  <a:schemeClr val="tx2"/>
                </a:solidFill>
              </a:rPr>
              <a:t>: End </a:t>
            </a:r>
            <a:r>
              <a:rPr lang="en-US" dirty="0">
                <a:solidFill>
                  <a:schemeClr val="tx2"/>
                </a:solidFill>
              </a:rPr>
              <a:t>of Term </a:t>
            </a:r>
            <a:r>
              <a:rPr lang="en-US" dirty="0" smtClean="0">
                <a:solidFill>
                  <a:schemeClr val="tx2"/>
                </a:solidFill>
              </a:rPr>
              <a:t>Self-Assessment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Formal Papers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Essay: </a:t>
            </a:r>
            <a:r>
              <a:rPr lang="en-US" u="sng" dirty="0" smtClean="0">
                <a:solidFill>
                  <a:schemeClr val="tx2"/>
                </a:solidFill>
              </a:rPr>
              <a:t>Unit 1</a:t>
            </a:r>
            <a:r>
              <a:rPr lang="en-US" dirty="0" smtClean="0">
                <a:solidFill>
                  <a:schemeClr val="tx2"/>
                </a:solidFill>
              </a:rPr>
              <a:t>: Social Identity Paper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Essay: </a:t>
            </a:r>
            <a:r>
              <a:rPr lang="en-US" u="sng" dirty="0" smtClean="0">
                <a:solidFill>
                  <a:schemeClr val="tx2"/>
                </a:solidFill>
              </a:rPr>
              <a:t>Unit 2</a:t>
            </a:r>
            <a:r>
              <a:rPr lang="en-US" dirty="0" smtClean="0">
                <a:solidFill>
                  <a:schemeClr val="tx2"/>
                </a:solidFill>
              </a:rPr>
              <a:t>: Paper on Gangs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5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Essay: </a:t>
            </a:r>
            <a:r>
              <a:rPr lang="en-US" u="sng" dirty="0" smtClean="0">
                <a:solidFill>
                  <a:schemeClr val="tx2"/>
                </a:solidFill>
              </a:rPr>
              <a:t>Unit 3</a:t>
            </a:r>
            <a:r>
              <a:rPr lang="en-US" dirty="0" smtClean="0">
                <a:solidFill>
                  <a:schemeClr val="tx2"/>
                </a:solidFill>
              </a:rPr>
              <a:t>: Independent Research Paper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86626"/>
            <a:ext cx="8153400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mbria" panose="02040503050406030204" pitchFamily="18" charset="0"/>
              </a:rPr>
              <a:t>“Don’t worry about Charles Wallace, Meg, … There’s nothing the matter with his mind.  He just does things in his own way and in his own time.” </a:t>
            </a:r>
          </a:p>
          <a:p>
            <a:r>
              <a:rPr lang="en-US" sz="1600" i="1" dirty="0">
                <a:latin typeface="Cambria" panose="02040503050406030204" pitchFamily="18" charset="0"/>
              </a:rPr>
              <a:t>	</a:t>
            </a:r>
            <a:r>
              <a:rPr lang="en-US" sz="1600" i="1" dirty="0" smtClean="0">
                <a:latin typeface="Cambria" panose="02040503050406030204" pitchFamily="18" charset="0"/>
              </a:rPr>
              <a:t>					</a:t>
            </a:r>
            <a:r>
              <a:rPr lang="en-US" sz="1600" dirty="0" smtClean="0">
                <a:latin typeface="Cambria" panose="02040503050406030204" pitchFamily="18" charset="0"/>
              </a:rPr>
              <a:t>~ Madeleine L’Engle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15/17</a:t>
            </a:r>
            <a:endParaRPr lang="en-US" dirty="0"/>
          </a:p>
        </p:txBody>
      </p:sp>
      <p:pic>
        <p:nvPicPr>
          <p:cNvPr id="7" name="Picture 6" descr="Allan Hancock College. Start here. Go anywhere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Current Essays in Our Gangs-Themed Course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54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Learned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5841"/>
            <a:ext cx="77724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Meet regularly as a team top discuss progress.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Swap teaching ideas.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Allow flexibility in the course schedule and overall plan.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Utilize the support of CAP.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Involve the counselling department  to help with recruitment.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Keep modifying your course.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Create an end of course student survey.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Track your cohorts in transfer level classes.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16/17</a:t>
            </a:r>
            <a:endParaRPr lang="en-US" dirty="0"/>
          </a:p>
        </p:txBody>
      </p:sp>
      <p:pic>
        <p:nvPicPr>
          <p:cNvPr id="6" name="Picture 5" descr="Allan Hancock College. Start here. Go anywhere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27753" cy="2219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288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What’s Next?  Scaling Up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799" y="1655841"/>
            <a:ext cx="800455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Presenting across campus: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 Learning Council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Planning Retreat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Student Success Summit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Dean’s Meeting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Discussions with the College President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Increasing the number of sections offered.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Involving more faculty.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Developing 2 New Course Themes: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“How Did We Get Here?” – considers problem-solving issues in our culture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“What Are You Willing to do to be Happy?” – considers ethics &amp; happiness.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3380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17/17</a:t>
            </a:r>
            <a:endParaRPr lang="en-US" dirty="0"/>
          </a:p>
        </p:txBody>
      </p:sp>
      <p:pic>
        <p:nvPicPr>
          <p:cNvPr id="5" name="Picture 4" descr="Allan Hancock College. Start here. Go anywhere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67923"/>
            <a:ext cx="3127753" cy="2219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3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15070"/>
            <a:ext cx="7959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Creating our First Accelerated Course Theme</a:t>
            </a:r>
          </a:p>
          <a:p>
            <a:pPr algn="ctr"/>
            <a:r>
              <a:rPr lang="en-US" sz="2800" dirty="0" smtClean="0"/>
              <a:t>Accelerated English 514: Writing Skills 4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Fall Semester 2014</a:t>
            </a:r>
          </a:p>
        </p:txBody>
      </p:sp>
      <p:pic>
        <p:nvPicPr>
          <p:cNvPr id="6" name="Picture 2" descr="http://www.hancockcollege.edu/_images/home-page-slides/1-15%20new%20facil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103341" cy="3010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2/17</a:t>
            </a:r>
            <a:endParaRPr lang="en-US" dirty="0"/>
          </a:p>
        </p:txBody>
      </p:sp>
      <p:pic>
        <p:nvPicPr>
          <p:cNvPr id="9" name="Picture 8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42579"/>
            <a:ext cx="7467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Hispanic Serving Institution located in Central Coast, CA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Currently developmental sequence with 4 levels  below transfer.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Leaky pipeline but little interest in fixing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4 faculty CAP trained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Fall 2014 - first time working with an accelerated curriculum.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63% of classes filled with student-athletes.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65% success rate with the 109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students who enrolled in the course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3/17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52272"/>
            <a:ext cx="51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 Overview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05" y="3898098"/>
            <a:ext cx="4102607" cy="275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Running a Pilot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31" y="1341437"/>
            <a:ext cx="5708469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Utilize an existing course outline one level below transfer.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Devise a registration system for a class not on the schedule.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 Find a cohort of students with placements lower than one level below transfer.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We worked with the athletic department as they were motivated to get students to transfer level courses.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Once have core of target students, allow one level below students register and fill the course.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Collect data.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4/17</a:t>
            </a:r>
            <a:endParaRPr lang="en-US" dirty="0"/>
          </a:p>
        </p:txBody>
      </p:sp>
      <p:pic>
        <p:nvPicPr>
          <p:cNvPr id="2050" name="Picture 2" descr="http://www.hancockcollege.edu/_images/public_affairs/2014-15CatalogFront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19373"/>
          <a:stretch/>
        </p:blipFill>
        <p:spPr bwMode="auto">
          <a:xfrm>
            <a:off x="6172200" y="2824757"/>
            <a:ext cx="2783204" cy="380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3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We Developed our Theme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Starting point: June 2014 CAP conference.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Considered relevant, thinking orientated topics.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Brainstormed several topic as a group.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Couldn’t find agreement until talked about a local documentary “Life Facing Bars.”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Developed course </a:t>
            </a:r>
            <a:r>
              <a:rPr lang="en-US" sz="1800" dirty="0">
                <a:solidFill>
                  <a:schemeClr val="tx2"/>
                </a:solidFill>
              </a:rPr>
              <a:t>theme, </a:t>
            </a:r>
            <a:r>
              <a:rPr lang="en-US" sz="1800" dirty="0" smtClean="0">
                <a:solidFill>
                  <a:schemeClr val="tx2"/>
                </a:solidFill>
              </a:rPr>
              <a:t>broadly, on </a:t>
            </a:r>
            <a:r>
              <a:rPr lang="en-US" sz="1800" dirty="0">
                <a:solidFill>
                  <a:schemeClr val="tx2"/>
                </a:solidFill>
              </a:rPr>
              <a:t>“</a:t>
            </a:r>
            <a:r>
              <a:rPr lang="en-US" sz="1800" dirty="0" smtClean="0">
                <a:solidFill>
                  <a:schemeClr val="tx2"/>
                </a:solidFill>
              </a:rPr>
              <a:t>gangs.”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Supported by social identity theme and a pre-unit on affective needs of learning process.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Left the 3</a:t>
            </a:r>
            <a:r>
              <a:rPr lang="en-US" sz="1800" baseline="30000" dirty="0" smtClean="0">
                <a:solidFill>
                  <a:schemeClr val="tx2"/>
                </a:solidFill>
              </a:rPr>
              <a:t>rd</a:t>
            </a:r>
            <a:r>
              <a:rPr lang="en-US" sz="1800" dirty="0" smtClean="0">
                <a:solidFill>
                  <a:schemeClr val="tx2"/>
                </a:solidFill>
              </a:rPr>
              <a:t> unit undecided.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5/17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03611"/>
            <a:ext cx="37719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5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140" y="1600200"/>
            <a:ext cx="678386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Semester broken up into a mini-unit and 3 full units: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Pre-Unit</a:t>
            </a:r>
            <a:r>
              <a:rPr lang="en-US" sz="1600" dirty="0" smtClean="0">
                <a:solidFill>
                  <a:schemeClr val="tx2"/>
                </a:solidFill>
              </a:rPr>
              <a:t>: Dweck’s “Brainology” and learning strategies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Unit 1</a:t>
            </a:r>
            <a:r>
              <a:rPr lang="en-US" sz="1600" dirty="0" smtClean="0">
                <a:solidFill>
                  <a:schemeClr val="tx2"/>
                </a:solidFill>
              </a:rPr>
              <a:t>: Social Identity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Unit 2</a:t>
            </a:r>
            <a:r>
              <a:rPr lang="en-US" sz="1600" dirty="0" smtClean="0">
                <a:solidFill>
                  <a:schemeClr val="tx2"/>
                </a:solidFill>
              </a:rPr>
              <a:t>: Gangs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u="sng" dirty="0" smtClean="0">
                <a:solidFill>
                  <a:schemeClr val="tx2"/>
                </a:solidFill>
              </a:rPr>
              <a:t>Unit 3</a:t>
            </a:r>
            <a:r>
              <a:rPr lang="en-US" sz="1600" dirty="0" smtClean="0">
                <a:solidFill>
                  <a:schemeClr val="tx2"/>
                </a:solidFill>
              </a:rPr>
              <a:t>: ?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</a:rPr>
              <a:t>Digital Identity?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</a:rPr>
              <a:t>Independent Research Projects?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6/17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Our Initial Plan</a:t>
            </a:r>
            <a:endParaRPr lang="en-US" sz="2800" dirty="0"/>
          </a:p>
        </p:txBody>
      </p:sp>
      <p:pic>
        <p:nvPicPr>
          <p:cNvPr id="3074" name="Picture 2" descr="http://www.trinitymesa.org/wp-content/uploads/2014/04/keep-calm-make-a-pla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96" y="2962111"/>
            <a:ext cx="2503304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llan Hancock College. Start here. Go anywhere.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2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75686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u="sng" dirty="0" smtClean="0"/>
              <a:t>Pre-Unit Theme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Consider </a:t>
            </a:r>
            <a:r>
              <a:rPr lang="en-US" sz="1600" dirty="0">
                <a:solidFill>
                  <a:schemeClr val="tx2"/>
                </a:solidFill>
              </a:rPr>
              <a:t>meta-cognitive reading skills, </a:t>
            </a:r>
            <a:r>
              <a:rPr lang="en-US" sz="1600" dirty="0" smtClean="0">
                <a:solidFill>
                  <a:schemeClr val="tx2"/>
                </a:solidFill>
              </a:rPr>
              <a:t>fixed and growth mindsets, how the brain develops with use, and the need to practice all skills to improve.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The Essay</a:t>
            </a:r>
            <a:r>
              <a:rPr lang="en-US" dirty="0" smtClean="0"/>
              <a:t>: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Universal CAP first essay assignment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should include: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One really </a:t>
            </a:r>
            <a:r>
              <a:rPr lang="en-US" sz="1600" b="1" dirty="0">
                <a:solidFill>
                  <a:schemeClr val="tx2"/>
                </a:solidFill>
              </a:rPr>
              <a:t>good educational experience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&amp; why </a:t>
            </a:r>
            <a:r>
              <a:rPr lang="en-US" sz="1600" dirty="0">
                <a:solidFill>
                  <a:schemeClr val="tx2"/>
                </a:solidFill>
              </a:rPr>
              <a:t>it went so </a:t>
            </a:r>
            <a:r>
              <a:rPr lang="en-US" sz="1600" dirty="0" smtClean="0">
                <a:solidFill>
                  <a:schemeClr val="tx2"/>
                </a:solidFill>
              </a:rPr>
              <a:t>well.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One really </a:t>
            </a:r>
            <a:r>
              <a:rPr lang="en-US" sz="1600" b="1" dirty="0">
                <a:solidFill>
                  <a:schemeClr val="tx2"/>
                </a:solidFill>
              </a:rPr>
              <a:t>bad educational experience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&amp; why </a:t>
            </a:r>
            <a:r>
              <a:rPr lang="en-US" sz="1600" dirty="0">
                <a:solidFill>
                  <a:schemeClr val="tx2"/>
                </a:solidFill>
              </a:rPr>
              <a:t>it </a:t>
            </a:r>
            <a:r>
              <a:rPr lang="en-US" sz="1600" dirty="0" smtClean="0">
                <a:solidFill>
                  <a:schemeClr val="tx2"/>
                </a:solidFill>
              </a:rPr>
              <a:t>did not go well.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At least one important thing needed in </a:t>
            </a:r>
            <a:r>
              <a:rPr lang="en-US" sz="1600" b="1" dirty="0">
                <a:solidFill>
                  <a:schemeClr val="tx2"/>
                </a:solidFill>
              </a:rPr>
              <a:t>this class </a:t>
            </a:r>
            <a:r>
              <a:rPr lang="en-US" sz="1600" dirty="0">
                <a:solidFill>
                  <a:schemeClr val="tx2"/>
                </a:solidFill>
              </a:rPr>
              <a:t>in order to succeed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draw on ideas </a:t>
            </a:r>
            <a:r>
              <a:rPr lang="en-US" dirty="0"/>
              <a:t>from 1</a:t>
            </a:r>
            <a:r>
              <a:rPr lang="en-US" dirty="0" smtClean="0"/>
              <a:t> </a:t>
            </a:r>
            <a:r>
              <a:rPr lang="en-US" dirty="0"/>
              <a:t>or more of the following sources: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“</a:t>
            </a:r>
            <a:r>
              <a:rPr lang="en-US" sz="1600" b="1" dirty="0">
                <a:solidFill>
                  <a:schemeClr val="tx2"/>
                </a:solidFill>
              </a:rPr>
              <a:t>Brainology” </a:t>
            </a:r>
            <a:r>
              <a:rPr lang="en-US" sz="1600" dirty="0" smtClean="0">
                <a:solidFill>
                  <a:schemeClr val="tx2"/>
                </a:solidFill>
              </a:rPr>
              <a:t>by Carol Dweck, Ph.D.</a:t>
            </a:r>
            <a:endParaRPr lang="en-US" sz="1600" dirty="0">
              <a:solidFill>
                <a:schemeClr val="tx2"/>
              </a:solidFill>
            </a:endParaRPr>
          </a:p>
          <a:p>
            <a:pPr lvl="3"/>
            <a:r>
              <a:rPr lang="en-US" sz="1600" b="1" i="1" dirty="0" smtClean="0">
                <a:solidFill>
                  <a:schemeClr val="tx2"/>
                </a:solidFill>
              </a:rPr>
              <a:t>We’re </a:t>
            </a:r>
            <a:r>
              <a:rPr lang="en-US" sz="1600" b="1" i="1" dirty="0">
                <a:solidFill>
                  <a:schemeClr val="tx2"/>
                </a:solidFill>
              </a:rPr>
              <a:t>Born to Learn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by </a:t>
            </a:r>
            <a:r>
              <a:rPr lang="en-US" sz="1600" dirty="0" smtClean="0">
                <a:solidFill>
                  <a:schemeClr val="tx2"/>
                </a:solidFill>
              </a:rPr>
              <a:t>Rita Smilkstein, Ph.D.</a:t>
            </a:r>
            <a:endParaRPr lang="en-US" sz="1600" dirty="0">
              <a:solidFill>
                <a:schemeClr val="tx2"/>
              </a:solidFill>
            </a:endParaRP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“</a:t>
            </a:r>
            <a:r>
              <a:rPr lang="en-US" sz="1600" b="1" dirty="0">
                <a:solidFill>
                  <a:schemeClr val="tx2"/>
                </a:solidFill>
              </a:rPr>
              <a:t>5 Steps of Compartmentalization”</a:t>
            </a:r>
            <a:r>
              <a:rPr lang="en-US" sz="1600" dirty="0">
                <a:solidFill>
                  <a:schemeClr val="tx2"/>
                </a:solidFill>
              </a:rPr>
              <a:t> by </a:t>
            </a:r>
            <a:r>
              <a:rPr lang="en-US" sz="1600" dirty="0" smtClean="0">
                <a:solidFill>
                  <a:schemeClr val="tx2"/>
                </a:solidFill>
              </a:rPr>
              <a:t>Ryan Blair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www.fuelyourwriting.com/files/writers-bloc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3810000"/>
            <a:ext cx="223266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7/17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Essay #1: The Educational Autobiography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50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299" y="1462993"/>
            <a:ext cx="695014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u="sng" dirty="0" smtClean="0"/>
              <a:t>Unit 1 Theme</a:t>
            </a:r>
            <a:r>
              <a:rPr lang="en-US" dirty="0" smtClean="0"/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Understand the human need for a social identity (along with an individual one) </a:t>
            </a:r>
            <a:r>
              <a:rPr lang="en-US" sz="1600" dirty="0">
                <a:solidFill>
                  <a:schemeClr val="tx2"/>
                </a:solidFill>
              </a:rPr>
              <a:t>and how this </a:t>
            </a:r>
            <a:r>
              <a:rPr lang="en-US" sz="1600" dirty="0" smtClean="0">
                <a:solidFill>
                  <a:schemeClr val="tx2"/>
                </a:solidFill>
              </a:rPr>
              <a:t>desire for a social identity means that we </a:t>
            </a:r>
            <a:r>
              <a:rPr lang="en-US" sz="1600" dirty="0">
                <a:solidFill>
                  <a:schemeClr val="tx2"/>
                </a:solidFill>
              </a:rPr>
              <a:t>are </a:t>
            </a:r>
            <a:r>
              <a:rPr lang="en-US" sz="1600" dirty="0" smtClean="0">
                <a:solidFill>
                  <a:schemeClr val="tx2"/>
                </a:solidFill>
              </a:rPr>
              <a:t>often influenced </a:t>
            </a:r>
            <a:r>
              <a:rPr lang="en-US" sz="1600" dirty="0">
                <a:solidFill>
                  <a:schemeClr val="tx2"/>
                </a:solidFill>
              </a:rPr>
              <a:t>by other </a:t>
            </a:r>
            <a:r>
              <a:rPr lang="en-US" sz="1600" dirty="0" smtClean="0">
                <a:solidFill>
                  <a:schemeClr val="tx2"/>
                </a:solidFill>
              </a:rPr>
              <a:t>individuals and groups.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/>
              <a:t>The Essay</a:t>
            </a:r>
            <a:r>
              <a:rPr lang="en-US" dirty="0" smtClean="0"/>
              <a:t>:</a:t>
            </a:r>
            <a:endParaRPr lang="en-US" b="1" dirty="0" smtClean="0"/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Formal </a:t>
            </a:r>
            <a:r>
              <a:rPr lang="en-US" dirty="0"/>
              <a:t>paper </a:t>
            </a:r>
            <a:r>
              <a:rPr lang="en-US" dirty="0" smtClean="0"/>
              <a:t>3-4 </a:t>
            </a:r>
            <a:r>
              <a:rPr lang="en-US" dirty="0"/>
              <a:t>pages in length. 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respond to one of the following Paper Prompts: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Option 1: </a:t>
            </a:r>
            <a:r>
              <a:rPr lang="en-US" sz="1600" dirty="0" smtClean="0">
                <a:solidFill>
                  <a:schemeClr val="tx2"/>
                </a:solidFill>
              </a:rPr>
              <a:t>Do you think humans are cruel?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Option 2: </a:t>
            </a:r>
            <a:r>
              <a:rPr lang="en-US" sz="1600" dirty="0" smtClean="0">
                <a:solidFill>
                  <a:schemeClr val="tx2"/>
                </a:solidFill>
              </a:rPr>
              <a:t>Do you think humans are motivated by social instincts in a manner similar to social animals?</a:t>
            </a:r>
          </a:p>
          <a:p>
            <a:pPr lvl="3"/>
            <a:r>
              <a:rPr lang="en-US" sz="1600" b="1" dirty="0" smtClean="0">
                <a:solidFill>
                  <a:schemeClr val="tx2"/>
                </a:solidFill>
              </a:rPr>
              <a:t>Option 3: </a:t>
            </a:r>
            <a:r>
              <a:rPr lang="en-US" sz="1600" dirty="0" smtClean="0">
                <a:solidFill>
                  <a:schemeClr val="tx2"/>
                </a:solidFill>
              </a:rPr>
              <a:t>Do you think the social science experiments  we studied were ethical?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should draw </a:t>
            </a:r>
            <a:r>
              <a:rPr lang="en-US" dirty="0"/>
              <a:t>examples </a:t>
            </a:r>
            <a:r>
              <a:rPr lang="en-US" dirty="0" smtClean="0"/>
              <a:t>and quotes from at least 3 </a:t>
            </a:r>
          </a:p>
          <a:p>
            <a:pPr lvl="2"/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Unit 1 sources in the Course Packet. 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Students can also draw from personal experience and other </a:t>
            </a:r>
          </a:p>
          <a:p>
            <a:pPr lvl="2"/>
            <a:r>
              <a:rPr lang="en-US" dirty="0" smtClean="0"/>
              <a:t>sources.</a:t>
            </a:r>
            <a:endParaRPr lang="en-US" dirty="0"/>
          </a:p>
        </p:txBody>
      </p:sp>
      <p:pic>
        <p:nvPicPr>
          <p:cNvPr id="1026" name="Picture 2" descr="https://bwufundraising.files.wordpress.com/2013/08/same-business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8/17</a:t>
            </a:r>
            <a:endParaRPr lang="en-US" dirty="0"/>
          </a:p>
        </p:txBody>
      </p:sp>
      <p:pic>
        <p:nvPicPr>
          <p:cNvPr id="6" name="Picture 5" descr="Allan Hancock College. Start here. Go anywhere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Essay #2: Unit 1 Social Identity Paper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8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599" y="1636430"/>
            <a:ext cx="701040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Dr. Victor Rios’s </a:t>
            </a:r>
            <a:r>
              <a:rPr lang="en-US" i="1" dirty="0" smtClean="0"/>
              <a:t>Punished: Policing The Lives of  Black and Latino Boys</a:t>
            </a:r>
            <a:r>
              <a:rPr lang="en-US" dirty="0" smtClean="0"/>
              <a:t>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R</a:t>
            </a:r>
            <a:r>
              <a:rPr lang="en-US" sz="1600" dirty="0" smtClean="0">
                <a:solidFill>
                  <a:schemeClr val="tx2"/>
                </a:solidFill>
              </a:rPr>
              <a:t>esearch-based.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B</a:t>
            </a:r>
            <a:r>
              <a:rPr lang="en-US" sz="1600" dirty="0" smtClean="0">
                <a:solidFill>
                  <a:schemeClr val="tx2"/>
                </a:solidFill>
              </a:rPr>
              <a:t>uilt on social identity articles from Unit 1.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H</a:t>
            </a:r>
            <a:r>
              <a:rPr lang="en-US" sz="1600" dirty="0" smtClean="0">
                <a:solidFill>
                  <a:schemeClr val="tx2"/>
                </a:solidFill>
              </a:rPr>
              <a:t>igh-level vocabulary and a somewhat repetitive structure.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A</a:t>
            </a:r>
            <a:r>
              <a:rPr lang="en-US" sz="1600" dirty="0" smtClean="0">
                <a:solidFill>
                  <a:schemeClr val="tx2"/>
                </a:solidFill>
              </a:rPr>
              <a:t>ccessible as it also highlights stories of individuals.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Each instructor used the book as best fit </a:t>
            </a:r>
            <a:r>
              <a:rPr lang="en-US" dirty="0"/>
              <a:t>their pedagogical </a:t>
            </a:r>
            <a:r>
              <a:rPr lang="en-US" dirty="0" smtClean="0"/>
              <a:t>practices.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Utilized CAP Instructional Design Principles: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</a:rPr>
              <a:t>#1: Backward Design from College-Level </a:t>
            </a:r>
            <a:r>
              <a:rPr lang="en-US" sz="1600" dirty="0" smtClean="0">
                <a:solidFill>
                  <a:schemeClr val="tx2"/>
                </a:solidFill>
              </a:rPr>
              <a:t>Courses.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</a:rPr>
              <a:t>#2: Relevant, Thinking-Oriented </a:t>
            </a:r>
            <a:r>
              <a:rPr lang="en-US" sz="1600" dirty="0" smtClean="0">
                <a:solidFill>
                  <a:schemeClr val="tx2"/>
                </a:solidFill>
              </a:rPr>
              <a:t>Curriculum.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</a:rPr>
              <a:t>#5: Intentional Support for Students’ Affective </a:t>
            </a:r>
            <a:r>
              <a:rPr lang="en-US" sz="1600" dirty="0" smtClean="0">
                <a:solidFill>
                  <a:schemeClr val="tx2"/>
                </a:solidFill>
              </a:rPr>
              <a:t>Needs.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52" name="Picture 4" descr="http://www.drvictorrios.com/uploads/1/1/8/3/11831399/8783831.png?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0756"/>
            <a:ext cx="1828800" cy="298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1859" y="6123801"/>
            <a:ext cx="6715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One Man's Journey from Gang Member to Academia:</a:t>
            </a:r>
            <a:r>
              <a:rPr lang="en-US" sz="1200" dirty="0" smtClean="0"/>
              <a:t> </a:t>
            </a:r>
            <a:r>
              <a:rPr lang="en-US" sz="1200" dirty="0">
                <a:hlinkClick r:id="rId4"/>
              </a:rPr>
              <a:t>https://www.youtube.com/watch?v=ReQar2BTlKY</a:t>
            </a:r>
            <a:r>
              <a:rPr lang="en-US" sz="1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33806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9/17</a:t>
            </a:r>
            <a:endParaRPr lang="en-US" dirty="0"/>
          </a:p>
        </p:txBody>
      </p:sp>
      <p:pic>
        <p:nvPicPr>
          <p:cNvPr id="9" name="Picture 8" descr="Allan Hancock College. Start here. Go anywhere.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04800"/>
            <a:ext cx="1471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Our Key Unit 2 Text: </a:t>
            </a:r>
            <a:r>
              <a:rPr lang="en-US" sz="2800" i="1" dirty="0" smtClean="0"/>
              <a:t>Punished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25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1625</Words>
  <Application>Microsoft Macintosh PowerPoint</Application>
  <PresentationFormat>On-screen Show (4:3)</PresentationFormat>
  <Paragraphs>211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From Here to There:  How to Develop a Thematic Course and Progression of Assignments for the Accelerated Classroom</vt:lpstr>
      <vt:lpstr>PowerPoint Presentation</vt:lpstr>
      <vt:lpstr>PowerPoint Presentation</vt:lpstr>
      <vt:lpstr>Running a Pilot</vt:lpstr>
      <vt:lpstr>How We Developed our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Learned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</dc:creator>
  <cp:lastModifiedBy>. .</cp:lastModifiedBy>
  <cp:revision>125</cp:revision>
  <cp:lastPrinted>2015-06-22T23:45:29Z</cp:lastPrinted>
  <dcterms:created xsi:type="dcterms:W3CDTF">2015-04-17T02:01:31Z</dcterms:created>
  <dcterms:modified xsi:type="dcterms:W3CDTF">2015-06-23T00:12:28Z</dcterms:modified>
</cp:coreProperties>
</file>